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22.jpg" ContentType="image/jpg"/>
  <Override PartName="/ppt/media/image123.jpg" ContentType="image/jpg"/>
  <Override PartName="/ppt/media/image124.jpg" ContentType="image/jpg"/>
  <Override PartName="/ppt/media/image125.jpg" ContentType="image/jpg"/>
  <Override PartName="/ppt/media/image126.jpg" ContentType="image/jpg"/>
  <Override PartName="/ppt/media/image129.jpg" ContentType="image/jpg"/>
  <Override PartName="/ppt/media/image130.jpg" ContentType="image/jpg"/>
  <Override PartName="/ppt/media/image131.jpg" ContentType="image/jpg"/>
  <Override PartName="/ppt/media/image132.jpg" ContentType="image/jpg"/>
  <Override PartName="/ppt/media/image133.jpg" ContentType="image/jpg"/>
  <Override PartName="/ppt/media/image134.jpg" ContentType="image/jpg"/>
  <Override PartName="/ppt/media/image135.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5" r:id="rId3"/>
    <p:sldMasterId id="2147483718" r:id="rId4"/>
    <p:sldMasterId id="2147483724" r:id="rId5"/>
    <p:sldMasterId id="2147483759" r:id="rId6"/>
    <p:sldMasterId id="2147483784" r:id="rId7"/>
    <p:sldMasterId id="2147483796" r:id="rId8"/>
    <p:sldMasterId id="2147483849" r:id="rId9"/>
    <p:sldMasterId id="2147483861" r:id="rId10"/>
    <p:sldMasterId id="2147483873" r:id="rId11"/>
    <p:sldMasterId id="2147483885" r:id="rId12"/>
    <p:sldMasterId id="2147483898" r:id="rId13"/>
  </p:sldMasterIdLst>
  <p:notesMasterIdLst>
    <p:notesMasterId r:id="rId94"/>
  </p:notesMasterIdLst>
  <p:sldIdLst>
    <p:sldId id="2092" r:id="rId14"/>
    <p:sldId id="2049" r:id="rId15"/>
    <p:sldId id="2047" r:id="rId16"/>
    <p:sldId id="2048" r:id="rId17"/>
    <p:sldId id="550" r:id="rId18"/>
    <p:sldId id="2074" r:id="rId19"/>
    <p:sldId id="2075" r:id="rId20"/>
    <p:sldId id="596" r:id="rId21"/>
    <p:sldId id="2050" r:id="rId22"/>
    <p:sldId id="972" r:id="rId23"/>
    <p:sldId id="973" r:id="rId24"/>
    <p:sldId id="655" r:id="rId25"/>
    <p:sldId id="974" r:id="rId26"/>
    <p:sldId id="2065" r:id="rId27"/>
    <p:sldId id="2051" r:id="rId28"/>
    <p:sldId id="2080" r:id="rId29"/>
    <p:sldId id="338" r:id="rId30"/>
    <p:sldId id="2081" r:id="rId31"/>
    <p:sldId id="2082" r:id="rId32"/>
    <p:sldId id="2083" r:id="rId33"/>
    <p:sldId id="2084" r:id="rId34"/>
    <p:sldId id="2085" r:id="rId35"/>
    <p:sldId id="2086" r:id="rId36"/>
    <p:sldId id="2087" r:id="rId37"/>
    <p:sldId id="2088" r:id="rId38"/>
    <p:sldId id="2089" r:id="rId39"/>
    <p:sldId id="2090" r:id="rId40"/>
    <p:sldId id="2091" r:id="rId41"/>
    <p:sldId id="2066" r:id="rId42"/>
    <p:sldId id="2052" r:id="rId43"/>
    <p:sldId id="1812" r:id="rId44"/>
    <p:sldId id="373" r:id="rId45"/>
    <p:sldId id="257" r:id="rId46"/>
    <p:sldId id="2076" r:id="rId47"/>
    <p:sldId id="2035" r:id="rId48"/>
    <p:sldId id="2032" r:id="rId49"/>
    <p:sldId id="2077" r:id="rId50"/>
    <p:sldId id="2036" r:id="rId51"/>
    <p:sldId id="375" r:id="rId52"/>
    <p:sldId id="2078" r:id="rId53"/>
    <p:sldId id="2033" r:id="rId54"/>
    <p:sldId id="2067" r:id="rId55"/>
    <p:sldId id="2053" r:id="rId56"/>
    <p:sldId id="256" r:id="rId57"/>
    <p:sldId id="263" r:id="rId58"/>
    <p:sldId id="1809" r:id="rId59"/>
    <p:sldId id="1810" r:id="rId60"/>
    <p:sldId id="1811" r:id="rId61"/>
    <p:sldId id="2068" r:id="rId62"/>
    <p:sldId id="2054" r:id="rId63"/>
    <p:sldId id="2041" r:id="rId64"/>
    <p:sldId id="2042" r:id="rId65"/>
    <p:sldId id="258" r:id="rId66"/>
    <p:sldId id="2043" r:id="rId67"/>
    <p:sldId id="260" r:id="rId68"/>
    <p:sldId id="2069" r:id="rId69"/>
    <p:sldId id="2055" r:id="rId70"/>
    <p:sldId id="595" r:id="rId71"/>
    <p:sldId id="891" r:id="rId72"/>
    <p:sldId id="899" r:id="rId73"/>
    <p:sldId id="890" r:id="rId74"/>
    <p:sldId id="889" r:id="rId75"/>
    <p:sldId id="900" r:id="rId76"/>
    <p:sldId id="887" r:id="rId77"/>
    <p:sldId id="2070" r:id="rId78"/>
    <p:sldId id="2056" r:id="rId79"/>
    <p:sldId id="1805" r:id="rId80"/>
    <p:sldId id="1806" r:id="rId81"/>
    <p:sldId id="1807" r:id="rId82"/>
    <p:sldId id="1808" r:id="rId83"/>
    <p:sldId id="2071" r:id="rId84"/>
    <p:sldId id="2057" r:id="rId85"/>
    <p:sldId id="2037" r:id="rId86"/>
    <p:sldId id="2038" r:id="rId87"/>
    <p:sldId id="2039" r:id="rId88"/>
    <p:sldId id="259" r:id="rId89"/>
    <p:sldId id="261" r:id="rId90"/>
    <p:sldId id="2072" r:id="rId91"/>
    <p:sldId id="966" r:id="rId92"/>
    <p:sldId id="2058" r:id="rId9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Giulio Giammarchi" initials="MGG" lastIdx="1" clrIdx="0">
    <p:extLst>
      <p:ext uri="{19B8F6BF-5375-455C-9EA6-DF929625EA0E}">
        <p15:presenceInfo xmlns:p15="http://schemas.microsoft.com/office/powerpoint/2012/main" userId="Marco Giulio Giammarch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7E1"/>
    <a:srgbClr val="0F36B3"/>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36" autoAdjust="0"/>
    <p:restoredTop sz="87392" autoAdjust="0"/>
  </p:normalViewPr>
  <p:slideViewPr>
    <p:cSldViewPr>
      <p:cViewPr varScale="1">
        <p:scale>
          <a:sx n="99" d="100"/>
          <a:sy n="99" d="100"/>
        </p:scale>
        <p:origin x="1284" y="56"/>
      </p:cViewPr>
      <p:guideLst>
        <p:guide orient="horz" pos="2160"/>
        <p:guide pos="3840"/>
      </p:guideLst>
    </p:cSldViewPr>
  </p:slideViewPr>
  <p:notesTextViewPr>
    <p:cViewPr>
      <p:scale>
        <a:sx n="66" d="100"/>
        <a:sy n="66"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commentAuthors" Target="commentAuthor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06A2D-00D5-4074-BDB3-DE56E46895E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9E09BD5-B61D-4EF4-A465-3B6DDE58D801}">
      <dgm:prSet custT="1"/>
      <dgm:spPr>
        <a:ln>
          <a:solidFill>
            <a:schemeClr val="accent1">
              <a:lumMod val="50000"/>
            </a:schemeClr>
          </a:solidFill>
        </a:ln>
      </dgm:spPr>
      <dgm:t>
        <a:bodyPr/>
        <a:lstStyle/>
        <a:p>
          <a:r>
            <a:rPr lang="en-GB" sz="1200" dirty="0"/>
            <a:t>Improvement of n-𝛾 discrimination algorithms</a:t>
          </a:r>
          <a:endParaRPr lang="en-US" sz="1200" dirty="0"/>
        </a:p>
      </dgm:t>
    </dgm:pt>
    <dgm:pt modelId="{082C8453-632B-42FB-ACC3-3BCD1622E21B}" type="parTrans" cxnId="{096C8012-8DFF-4C6B-A3E5-B77F5A901780}">
      <dgm:prSet/>
      <dgm:spPr/>
      <dgm:t>
        <a:bodyPr/>
        <a:lstStyle/>
        <a:p>
          <a:endParaRPr lang="en-US"/>
        </a:p>
      </dgm:t>
    </dgm:pt>
    <dgm:pt modelId="{FDA3FABA-3B6B-46CF-89D6-C6EC56F32E5C}" type="sibTrans" cxnId="{096C8012-8DFF-4C6B-A3E5-B77F5A901780}">
      <dgm:prSet/>
      <dgm:spPr/>
      <dgm:t>
        <a:bodyPr/>
        <a:lstStyle/>
        <a:p>
          <a:endParaRPr lang="en-US"/>
        </a:p>
      </dgm:t>
    </dgm:pt>
    <dgm:pt modelId="{C42B5560-E9B2-4F84-B573-F4782EDD9280}">
      <dgm:prSet custT="1"/>
      <dgm:spPr>
        <a:solidFill>
          <a:schemeClr val="accent4"/>
        </a:solidFill>
        <a:ln>
          <a:solidFill>
            <a:schemeClr val="accent4">
              <a:lumMod val="75000"/>
            </a:schemeClr>
          </a:solidFill>
        </a:ln>
      </dgm:spPr>
      <dgm:t>
        <a:bodyPr/>
        <a:lstStyle/>
        <a:p>
          <a:r>
            <a:rPr lang="en-GB" sz="1400" dirty="0"/>
            <a:t>Neutron energy measurement</a:t>
          </a:r>
          <a:endParaRPr lang="en-US" sz="1400" dirty="0"/>
        </a:p>
      </dgm:t>
    </dgm:pt>
    <dgm:pt modelId="{B9E5BD21-F205-4E12-B1C6-BA5F421E2755}" type="parTrans" cxnId="{F9744699-A5EB-4A53-8EB9-81FC2C600152}">
      <dgm:prSet/>
      <dgm:spPr/>
      <dgm:t>
        <a:bodyPr/>
        <a:lstStyle/>
        <a:p>
          <a:endParaRPr lang="en-US"/>
        </a:p>
      </dgm:t>
    </dgm:pt>
    <dgm:pt modelId="{1FCBE167-AECF-4BF5-A03B-5D9C3BE4D44E}" type="sibTrans" cxnId="{F9744699-A5EB-4A53-8EB9-81FC2C600152}">
      <dgm:prSet/>
      <dgm:spPr/>
      <dgm:t>
        <a:bodyPr/>
        <a:lstStyle/>
        <a:p>
          <a:endParaRPr lang="en-US"/>
        </a:p>
      </dgm:t>
    </dgm:pt>
    <dgm:pt modelId="{971A27B7-7F62-44E4-8FD7-BD7087CC39EE}">
      <dgm:prSet custT="1"/>
      <dgm:spPr>
        <a:solidFill>
          <a:schemeClr val="accent6">
            <a:lumMod val="60000"/>
            <a:lumOff val="40000"/>
          </a:schemeClr>
        </a:solidFill>
        <a:ln>
          <a:solidFill>
            <a:schemeClr val="accent6">
              <a:lumMod val="75000"/>
            </a:schemeClr>
          </a:solidFill>
        </a:ln>
      </dgm:spPr>
      <dgm:t>
        <a:bodyPr/>
        <a:lstStyle/>
        <a:p>
          <a:r>
            <a:rPr lang="en-GB" sz="1400" dirty="0" err="1"/>
            <a:t>ToF</a:t>
          </a:r>
          <a:r>
            <a:rPr lang="en-GB" sz="1400" dirty="0"/>
            <a:t>-PSD </a:t>
          </a:r>
          <a:endParaRPr lang="en-US" sz="1400" dirty="0"/>
        </a:p>
      </dgm:t>
    </dgm:pt>
    <dgm:pt modelId="{38B05343-B9EB-4B29-87FA-DCBD09D34F4D}" type="parTrans" cxnId="{3144515F-A3CF-4CFE-884D-DE287016B555}">
      <dgm:prSet/>
      <dgm:spPr/>
      <dgm:t>
        <a:bodyPr/>
        <a:lstStyle/>
        <a:p>
          <a:endParaRPr lang="en-US"/>
        </a:p>
      </dgm:t>
    </dgm:pt>
    <dgm:pt modelId="{79D77430-664D-4862-97F0-0E368BCAAE8F}" type="sibTrans" cxnId="{3144515F-A3CF-4CFE-884D-DE287016B555}">
      <dgm:prSet/>
      <dgm:spPr/>
      <dgm:t>
        <a:bodyPr/>
        <a:lstStyle/>
        <a:p>
          <a:endParaRPr lang="en-US"/>
        </a:p>
      </dgm:t>
    </dgm:pt>
    <dgm:pt modelId="{F6711B30-598F-4F57-B843-A2AF2C5D4C54}">
      <dgm:prSet/>
      <dgm:spPr>
        <a:solidFill>
          <a:schemeClr val="accent2">
            <a:lumMod val="60000"/>
            <a:lumOff val="40000"/>
          </a:schemeClr>
        </a:solidFill>
        <a:ln>
          <a:solidFill>
            <a:schemeClr val="accent2"/>
          </a:solidFill>
        </a:ln>
      </dgm:spPr>
      <dgm:t>
        <a:bodyPr/>
        <a:lstStyle/>
        <a:p>
          <a:r>
            <a:rPr lang="en-GB" dirty="0"/>
            <a:t>LCP discrimination</a:t>
          </a:r>
          <a:endParaRPr lang="en-US" dirty="0"/>
        </a:p>
      </dgm:t>
    </dgm:pt>
    <dgm:pt modelId="{BC53D4D5-2609-4D41-91E8-1A1059C36B6E}" type="parTrans" cxnId="{8A825A87-C705-41F9-9613-DD2BA66AA9D4}">
      <dgm:prSet/>
      <dgm:spPr/>
      <dgm:t>
        <a:bodyPr/>
        <a:lstStyle/>
        <a:p>
          <a:endParaRPr lang="en-US"/>
        </a:p>
      </dgm:t>
    </dgm:pt>
    <dgm:pt modelId="{B1A3409C-C53E-4556-BA88-9B5BC607C7C4}" type="sibTrans" cxnId="{8A825A87-C705-41F9-9613-DD2BA66AA9D4}">
      <dgm:prSet/>
      <dgm:spPr/>
      <dgm:t>
        <a:bodyPr/>
        <a:lstStyle/>
        <a:p>
          <a:endParaRPr lang="en-US"/>
        </a:p>
      </dgm:t>
    </dgm:pt>
    <dgm:pt modelId="{74B3E1CC-FFF9-F945-B546-FE324015C1C4}" type="pres">
      <dgm:prSet presAssocID="{80D06A2D-00D5-4074-BDB3-DE56E46895E0}" presName="matrix" presStyleCnt="0">
        <dgm:presLayoutVars>
          <dgm:chMax val="1"/>
          <dgm:dir/>
          <dgm:resizeHandles val="exact"/>
        </dgm:presLayoutVars>
      </dgm:prSet>
      <dgm:spPr/>
    </dgm:pt>
    <dgm:pt modelId="{6FFE3CB4-9C19-D542-A194-17E0561FD340}" type="pres">
      <dgm:prSet presAssocID="{80D06A2D-00D5-4074-BDB3-DE56E46895E0}" presName="diamond" presStyleLbl="bgShp" presStyleIdx="0" presStyleCnt="1" custScaleX="104499" custScaleY="99965"/>
      <dgm:spPr/>
    </dgm:pt>
    <dgm:pt modelId="{B69789A0-881E-1148-84DD-87992C65D6AD}" type="pres">
      <dgm:prSet presAssocID="{80D06A2D-00D5-4074-BDB3-DE56E46895E0}" presName="quad1" presStyleLbl="node1" presStyleIdx="0" presStyleCnt="4" custScaleX="106807" custScaleY="106807" custLinFactNeighborX="-1815" custLinFactNeighborY="-5240">
        <dgm:presLayoutVars>
          <dgm:chMax val="0"/>
          <dgm:chPref val="0"/>
          <dgm:bulletEnabled val="1"/>
        </dgm:presLayoutVars>
      </dgm:prSet>
      <dgm:spPr/>
    </dgm:pt>
    <dgm:pt modelId="{CE0DA8A3-D749-7C44-847A-FB043C2FCEA5}" type="pres">
      <dgm:prSet presAssocID="{80D06A2D-00D5-4074-BDB3-DE56E46895E0}" presName="quad2" presStyleLbl="node1" presStyleIdx="1" presStyleCnt="4" custScaleX="106807" custScaleY="106807" custLinFactNeighborX="1613" custLinFactNeighborY="-5222">
        <dgm:presLayoutVars>
          <dgm:chMax val="0"/>
          <dgm:chPref val="0"/>
          <dgm:bulletEnabled val="1"/>
        </dgm:presLayoutVars>
      </dgm:prSet>
      <dgm:spPr/>
    </dgm:pt>
    <dgm:pt modelId="{BAAA6767-264B-3D43-8417-EDA5B0A79B99}" type="pres">
      <dgm:prSet presAssocID="{80D06A2D-00D5-4074-BDB3-DE56E46895E0}" presName="quad3" presStyleLbl="node1" presStyleIdx="2" presStyleCnt="4" custScaleX="106807" custScaleY="106807">
        <dgm:presLayoutVars>
          <dgm:chMax val="0"/>
          <dgm:chPref val="0"/>
          <dgm:bulletEnabled val="1"/>
        </dgm:presLayoutVars>
      </dgm:prSet>
      <dgm:spPr/>
    </dgm:pt>
    <dgm:pt modelId="{25FBD37B-D279-C54E-8581-AC56AEF24A87}" type="pres">
      <dgm:prSet presAssocID="{80D06A2D-00D5-4074-BDB3-DE56E46895E0}" presName="quad4" presStyleLbl="node1" presStyleIdx="3" presStyleCnt="4" custScaleX="106807" custScaleY="106807" custLinFactNeighborX="4344" custLinFactNeighborY="68">
        <dgm:presLayoutVars>
          <dgm:chMax val="0"/>
          <dgm:chPref val="0"/>
          <dgm:bulletEnabled val="1"/>
        </dgm:presLayoutVars>
      </dgm:prSet>
      <dgm:spPr/>
    </dgm:pt>
  </dgm:ptLst>
  <dgm:cxnLst>
    <dgm:cxn modelId="{096C8012-8DFF-4C6B-A3E5-B77F5A901780}" srcId="{80D06A2D-00D5-4074-BDB3-DE56E46895E0}" destId="{29E09BD5-B61D-4EF4-A465-3B6DDE58D801}" srcOrd="0" destOrd="0" parTransId="{082C8453-632B-42FB-ACC3-3BCD1622E21B}" sibTransId="{FDA3FABA-3B6B-46CF-89D6-C6EC56F32E5C}"/>
    <dgm:cxn modelId="{494C1237-43A4-A64A-91F5-37C2339FB10F}" type="presOf" srcId="{F6711B30-598F-4F57-B843-A2AF2C5D4C54}" destId="{25FBD37B-D279-C54E-8581-AC56AEF24A87}" srcOrd="0" destOrd="0" presId="urn:microsoft.com/office/officeart/2005/8/layout/matrix3"/>
    <dgm:cxn modelId="{3144515F-A3CF-4CFE-884D-DE287016B555}" srcId="{80D06A2D-00D5-4074-BDB3-DE56E46895E0}" destId="{971A27B7-7F62-44E4-8FD7-BD7087CC39EE}" srcOrd="2" destOrd="0" parTransId="{38B05343-B9EB-4B29-87FA-DCBD09D34F4D}" sibTransId="{79D77430-664D-4862-97F0-0E368BCAAE8F}"/>
    <dgm:cxn modelId="{0C514866-1887-8940-8419-ADA225A2EF39}" type="presOf" srcId="{29E09BD5-B61D-4EF4-A465-3B6DDE58D801}" destId="{B69789A0-881E-1148-84DD-87992C65D6AD}" srcOrd="0" destOrd="0" presId="urn:microsoft.com/office/officeart/2005/8/layout/matrix3"/>
    <dgm:cxn modelId="{C4A5CF71-F408-BC4B-88AC-1FC8276C5BAD}" type="presOf" srcId="{971A27B7-7F62-44E4-8FD7-BD7087CC39EE}" destId="{BAAA6767-264B-3D43-8417-EDA5B0A79B99}" srcOrd="0" destOrd="0" presId="urn:microsoft.com/office/officeart/2005/8/layout/matrix3"/>
    <dgm:cxn modelId="{8A825A87-C705-41F9-9613-DD2BA66AA9D4}" srcId="{80D06A2D-00D5-4074-BDB3-DE56E46895E0}" destId="{F6711B30-598F-4F57-B843-A2AF2C5D4C54}" srcOrd="3" destOrd="0" parTransId="{BC53D4D5-2609-4D41-91E8-1A1059C36B6E}" sibTransId="{B1A3409C-C53E-4556-BA88-9B5BC607C7C4}"/>
    <dgm:cxn modelId="{FFF6F491-C198-8F48-95BD-B4B69907E9F2}" type="presOf" srcId="{80D06A2D-00D5-4074-BDB3-DE56E46895E0}" destId="{74B3E1CC-FFF9-F945-B546-FE324015C1C4}" srcOrd="0" destOrd="0" presId="urn:microsoft.com/office/officeart/2005/8/layout/matrix3"/>
    <dgm:cxn modelId="{F9744699-A5EB-4A53-8EB9-81FC2C600152}" srcId="{80D06A2D-00D5-4074-BDB3-DE56E46895E0}" destId="{C42B5560-E9B2-4F84-B573-F4782EDD9280}" srcOrd="1" destOrd="0" parTransId="{B9E5BD21-F205-4E12-B1C6-BA5F421E2755}" sibTransId="{1FCBE167-AECF-4BF5-A03B-5D9C3BE4D44E}"/>
    <dgm:cxn modelId="{BEFCDFDA-1EA1-6148-A6F5-4F8CE954C571}" type="presOf" srcId="{C42B5560-E9B2-4F84-B573-F4782EDD9280}" destId="{CE0DA8A3-D749-7C44-847A-FB043C2FCEA5}" srcOrd="0" destOrd="0" presId="urn:microsoft.com/office/officeart/2005/8/layout/matrix3"/>
    <dgm:cxn modelId="{D42899D2-20BA-C847-82BC-1C2B4B11BA3C}" type="presParOf" srcId="{74B3E1CC-FFF9-F945-B546-FE324015C1C4}" destId="{6FFE3CB4-9C19-D542-A194-17E0561FD340}" srcOrd="0" destOrd="0" presId="urn:microsoft.com/office/officeart/2005/8/layout/matrix3"/>
    <dgm:cxn modelId="{BB3F93B5-87C5-7449-9F0C-F74AE1803F74}" type="presParOf" srcId="{74B3E1CC-FFF9-F945-B546-FE324015C1C4}" destId="{B69789A0-881E-1148-84DD-87992C65D6AD}" srcOrd="1" destOrd="0" presId="urn:microsoft.com/office/officeart/2005/8/layout/matrix3"/>
    <dgm:cxn modelId="{D74D5F93-9662-474D-A994-CBB31129FAC8}" type="presParOf" srcId="{74B3E1CC-FFF9-F945-B546-FE324015C1C4}" destId="{CE0DA8A3-D749-7C44-847A-FB043C2FCEA5}" srcOrd="2" destOrd="0" presId="urn:microsoft.com/office/officeart/2005/8/layout/matrix3"/>
    <dgm:cxn modelId="{21C128C5-32F2-2C48-A7A3-BEF4C8C8AC2A}" type="presParOf" srcId="{74B3E1CC-FFF9-F945-B546-FE324015C1C4}" destId="{BAAA6767-264B-3D43-8417-EDA5B0A79B99}" srcOrd="3" destOrd="0" presId="urn:microsoft.com/office/officeart/2005/8/layout/matrix3"/>
    <dgm:cxn modelId="{63C5A383-933C-604F-8B47-1EE32B99B36A}" type="presParOf" srcId="{74B3E1CC-FFF9-F945-B546-FE324015C1C4}" destId="{25FBD37B-D279-C54E-8581-AC56AEF24A87}"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D06A2D-00D5-4074-BDB3-DE56E46895E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9E09BD5-B61D-4EF4-A465-3B6DDE58D801}">
      <dgm:prSet custT="1"/>
      <dgm:spPr>
        <a:ln>
          <a:solidFill>
            <a:schemeClr val="accent1">
              <a:lumMod val="50000"/>
            </a:schemeClr>
          </a:solidFill>
        </a:ln>
      </dgm:spPr>
      <dgm:t>
        <a:bodyPr/>
        <a:lstStyle/>
        <a:p>
          <a:r>
            <a:rPr lang="en-GB" sz="1200" dirty="0"/>
            <a:t>Improvement of n-𝛾 discrimination algorithms</a:t>
          </a:r>
          <a:endParaRPr lang="en-US" sz="1200" dirty="0"/>
        </a:p>
      </dgm:t>
    </dgm:pt>
    <dgm:pt modelId="{082C8453-632B-42FB-ACC3-3BCD1622E21B}" type="parTrans" cxnId="{096C8012-8DFF-4C6B-A3E5-B77F5A901780}">
      <dgm:prSet/>
      <dgm:spPr/>
      <dgm:t>
        <a:bodyPr/>
        <a:lstStyle/>
        <a:p>
          <a:endParaRPr lang="en-US"/>
        </a:p>
      </dgm:t>
    </dgm:pt>
    <dgm:pt modelId="{FDA3FABA-3B6B-46CF-89D6-C6EC56F32E5C}" type="sibTrans" cxnId="{096C8012-8DFF-4C6B-A3E5-B77F5A901780}">
      <dgm:prSet/>
      <dgm:spPr/>
      <dgm:t>
        <a:bodyPr/>
        <a:lstStyle/>
        <a:p>
          <a:endParaRPr lang="en-US"/>
        </a:p>
      </dgm:t>
    </dgm:pt>
    <dgm:pt modelId="{C42B5560-E9B2-4F84-B573-F4782EDD9280}">
      <dgm:prSet custT="1"/>
      <dgm:spPr>
        <a:solidFill>
          <a:schemeClr val="accent4"/>
        </a:solidFill>
        <a:ln>
          <a:solidFill>
            <a:schemeClr val="accent4">
              <a:lumMod val="75000"/>
            </a:schemeClr>
          </a:solidFill>
        </a:ln>
      </dgm:spPr>
      <dgm:t>
        <a:bodyPr/>
        <a:lstStyle/>
        <a:p>
          <a:r>
            <a:rPr lang="en-GB" sz="1400" dirty="0"/>
            <a:t>Neutron energy measurement</a:t>
          </a:r>
          <a:endParaRPr lang="en-US" sz="1400" dirty="0"/>
        </a:p>
      </dgm:t>
    </dgm:pt>
    <dgm:pt modelId="{B9E5BD21-F205-4E12-B1C6-BA5F421E2755}" type="parTrans" cxnId="{F9744699-A5EB-4A53-8EB9-81FC2C600152}">
      <dgm:prSet/>
      <dgm:spPr/>
      <dgm:t>
        <a:bodyPr/>
        <a:lstStyle/>
        <a:p>
          <a:endParaRPr lang="en-US"/>
        </a:p>
      </dgm:t>
    </dgm:pt>
    <dgm:pt modelId="{1FCBE167-AECF-4BF5-A03B-5D9C3BE4D44E}" type="sibTrans" cxnId="{F9744699-A5EB-4A53-8EB9-81FC2C600152}">
      <dgm:prSet/>
      <dgm:spPr/>
      <dgm:t>
        <a:bodyPr/>
        <a:lstStyle/>
        <a:p>
          <a:endParaRPr lang="en-US"/>
        </a:p>
      </dgm:t>
    </dgm:pt>
    <dgm:pt modelId="{971A27B7-7F62-44E4-8FD7-BD7087CC39EE}">
      <dgm:prSet custT="1"/>
      <dgm:spPr>
        <a:solidFill>
          <a:schemeClr val="accent6">
            <a:lumMod val="60000"/>
            <a:lumOff val="40000"/>
          </a:schemeClr>
        </a:solidFill>
        <a:ln>
          <a:solidFill>
            <a:schemeClr val="accent6">
              <a:lumMod val="75000"/>
            </a:schemeClr>
          </a:solidFill>
        </a:ln>
      </dgm:spPr>
      <dgm:t>
        <a:bodyPr/>
        <a:lstStyle/>
        <a:p>
          <a:r>
            <a:rPr lang="en-GB" sz="1400" dirty="0" err="1"/>
            <a:t>ToF</a:t>
          </a:r>
          <a:r>
            <a:rPr lang="en-GB" sz="1400" dirty="0"/>
            <a:t>-PSD </a:t>
          </a:r>
          <a:endParaRPr lang="en-US" sz="1400" dirty="0"/>
        </a:p>
      </dgm:t>
    </dgm:pt>
    <dgm:pt modelId="{38B05343-B9EB-4B29-87FA-DCBD09D34F4D}" type="parTrans" cxnId="{3144515F-A3CF-4CFE-884D-DE287016B555}">
      <dgm:prSet/>
      <dgm:spPr/>
      <dgm:t>
        <a:bodyPr/>
        <a:lstStyle/>
        <a:p>
          <a:endParaRPr lang="en-US"/>
        </a:p>
      </dgm:t>
    </dgm:pt>
    <dgm:pt modelId="{79D77430-664D-4862-97F0-0E368BCAAE8F}" type="sibTrans" cxnId="{3144515F-A3CF-4CFE-884D-DE287016B555}">
      <dgm:prSet/>
      <dgm:spPr/>
      <dgm:t>
        <a:bodyPr/>
        <a:lstStyle/>
        <a:p>
          <a:endParaRPr lang="en-US"/>
        </a:p>
      </dgm:t>
    </dgm:pt>
    <dgm:pt modelId="{F6711B30-598F-4F57-B843-A2AF2C5D4C54}">
      <dgm:prSet/>
      <dgm:spPr>
        <a:solidFill>
          <a:schemeClr val="accent2">
            <a:lumMod val="60000"/>
            <a:lumOff val="40000"/>
          </a:schemeClr>
        </a:solidFill>
        <a:ln>
          <a:solidFill>
            <a:schemeClr val="accent2"/>
          </a:solidFill>
        </a:ln>
      </dgm:spPr>
      <dgm:t>
        <a:bodyPr/>
        <a:lstStyle/>
        <a:p>
          <a:r>
            <a:rPr lang="en-GB" dirty="0"/>
            <a:t>LCP discrimination</a:t>
          </a:r>
          <a:endParaRPr lang="en-US" dirty="0"/>
        </a:p>
      </dgm:t>
    </dgm:pt>
    <dgm:pt modelId="{BC53D4D5-2609-4D41-91E8-1A1059C36B6E}" type="parTrans" cxnId="{8A825A87-C705-41F9-9613-DD2BA66AA9D4}">
      <dgm:prSet/>
      <dgm:spPr/>
      <dgm:t>
        <a:bodyPr/>
        <a:lstStyle/>
        <a:p>
          <a:endParaRPr lang="en-US"/>
        </a:p>
      </dgm:t>
    </dgm:pt>
    <dgm:pt modelId="{B1A3409C-C53E-4556-BA88-9B5BC607C7C4}" type="sibTrans" cxnId="{8A825A87-C705-41F9-9613-DD2BA66AA9D4}">
      <dgm:prSet/>
      <dgm:spPr/>
      <dgm:t>
        <a:bodyPr/>
        <a:lstStyle/>
        <a:p>
          <a:endParaRPr lang="en-US"/>
        </a:p>
      </dgm:t>
    </dgm:pt>
    <dgm:pt modelId="{74B3E1CC-FFF9-F945-B546-FE324015C1C4}" type="pres">
      <dgm:prSet presAssocID="{80D06A2D-00D5-4074-BDB3-DE56E46895E0}" presName="matrix" presStyleCnt="0">
        <dgm:presLayoutVars>
          <dgm:chMax val="1"/>
          <dgm:dir/>
          <dgm:resizeHandles val="exact"/>
        </dgm:presLayoutVars>
      </dgm:prSet>
      <dgm:spPr/>
    </dgm:pt>
    <dgm:pt modelId="{6FFE3CB4-9C19-D542-A194-17E0561FD340}" type="pres">
      <dgm:prSet presAssocID="{80D06A2D-00D5-4074-BDB3-DE56E46895E0}" presName="diamond" presStyleLbl="bgShp" presStyleIdx="0" presStyleCnt="1" custScaleX="104499" custScaleY="99965"/>
      <dgm:spPr/>
    </dgm:pt>
    <dgm:pt modelId="{B69789A0-881E-1148-84DD-87992C65D6AD}" type="pres">
      <dgm:prSet presAssocID="{80D06A2D-00D5-4074-BDB3-DE56E46895E0}" presName="quad1" presStyleLbl="node1" presStyleIdx="0" presStyleCnt="4" custScaleX="106807" custScaleY="106807" custLinFactNeighborX="-1815" custLinFactNeighborY="-5240">
        <dgm:presLayoutVars>
          <dgm:chMax val="0"/>
          <dgm:chPref val="0"/>
          <dgm:bulletEnabled val="1"/>
        </dgm:presLayoutVars>
      </dgm:prSet>
      <dgm:spPr/>
    </dgm:pt>
    <dgm:pt modelId="{CE0DA8A3-D749-7C44-847A-FB043C2FCEA5}" type="pres">
      <dgm:prSet presAssocID="{80D06A2D-00D5-4074-BDB3-DE56E46895E0}" presName="quad2" presStyleLbl="node1" presStyleIdx="1" presStyleCnt="4" custScaleX="106807" custScaleY="106807" custLinFactNeighborX="1613" custLinFactNeighborY="-5222">
        <dgm:presLayoutVars>
          <dgm:chMax val="0"/>
          <dgm:chPref val="0"/>
          <dgm:bulletEnabled val="1"/>
        </dgm:presLayoutVars>
      </dgm:prSet>
      <dgm:spPr/>
    </dgm:pt>
    <dgm:pt modelId="{BAAA6767-264B-3D43-8417-EDA5B0A79B99}" type="pres">
      <dgm:prSet presAssocID="{80D06A2D-00D5-4074-BDB3-DE56E46895E0}" presName="quad3" presStyleLbl="node1" presStyleIdx="2" presStyleCnt="4" custScaleX="106807" custScaleY="106807">
        <dgm:presLayoutVars>
          <dgm:chMax val="0"/>
          <dgm:chPref val="0"/>
          <dgm:bulletEnabled val="1"/>
        </dgm:presLayoutVars>
      </dgm:prSet>
      <dgm:spPr/>
    </dgm:pt>
    <dgm:pt modelId="{25FBD37B-D279-C54E-8581-AC56AEF24A87}" type="pres">
      <dgm:prSet presAssocID="{80D06A2D-00D5-4074-BDB3-DE56E46895E0}" presName="quad4" presStyleLbl="node1" presStyleIdx="3" presStyleCnt="4" custScaleX="106807" custScaleY="106807" custLinFactNeighborX="4344" custLinFactNeighborY="68">
        <dgm:presLayoutVars>
          <dgm:chMax val="0"/>
          <dgm:chPref val="0"/>
          <dgm:bulletEnabled val="1"/>
        </dgm:presLayoutVars>
      </dgm:prSet>
      <dgm:spPr/>
    </dgm:pt>
  </dgm:ptLst>
  <dgm:cxnLst>
    <dgm:cxn modelId="{096C8012-8DFF-4C6B-A3E5-B77F5A901780}" srcId="{80D06A2D-00D5-4074-BDB3-DE56E46895E0}" destId="{29E09BD5-B61D-4EF4-A465-3B6DDE58D801}" srcOrd="0" destOrd="0" parTransId="{082C8453-632B-42FB-ACC3-3BCD1622E21B}" sibTransId="{FDA3FABA-3B6B-46CF-89D6-C6EC56F32E5C}"/>
    <dgm:cxn modelId="{494C1237-43A4-A64A-91F5-37C2339FB10F}" type="presOf" srcId="{F6711B30-598F-4F57-B843-A2AF2C5D4C54}" destId="{25FBD37B-D279-C54E-8581-AC56AEF24A87}" srcOrd="0" destOrd="0" presId="urn:microsoft.com/office/officeart/2005/8/layout/matrix3"/>
    <dgm:cxn modelId="{3144515F-A3CF-4CFE-884D-DE287016B555}" srcId="{80D06A2D-00D5-4074-BDB3-DE56E46895E0}" destId="{971A27B7-7F62-44E4-8FD7-BD7087CC39EE}" srcOrd="2" destOrd="0" parTransId="{38B05343-B9EB-4B29-87FA-DCBD09D34F4D}" sibTransId="{79D77430-664D-4862-97F0-0E368BCAAE8F}"/>
    <dgm:cxn modelId="{0C514866-1887-8940-8419-ADA225A2EF39}" type="presOf" srcId="{29E09BD5-B61D-4EF4-A465-3B6DDE58D801}" destId="{B69789A0-881E-1148-84DD-87992C65D6AD}" srcOrd="0" destOrd="0" presId="urn:microsoft.com/office/officeart/2005/8/layout/matrix3"/>
    <dgm:cxn modelId="{C4A5CF71-F408-BC4B-88AC-1FC8276C5BAD}" type="presOf" srcId="{971A27B7-7F62-44E4-8FD7-BD7087CC39EE}" destId="{BAAA6767-264B-3D43-8417-EDA5B0A79B99}" srcOrd="0" destOrd="0" presId="urn:microsoft.com/office/officeart/2005/8/layout/matrix3"/>
    <dgm:cxn modelId="{8A825A87-C705-41F9-9613-DD2BA66AA9D4}" srcId="{80D06A2D-00D5-4074-BDB3-DE56E46895E0}" destId="{F6711B30-598F-4F57-B843-A2AF2C5D4C54}" srcOrd="3" destOrd="0" parTransId="{BC53D4D5-2609-4D41-91E8-1A1059C36B6E}" sibTransId="{B1A3409C-C53E-4556-BA88-9B5BC607C7C4}"/>
    <dgm:cxn modelId="{FFF6F491-C198-8F48-95BD-B4B69907E9F2}" type="presOf" srcId="{80D06A2D-00D5-4074-BDB3-DE56E46895E0}" destId="{74B3E1CC-FFF9-F945-B546-FE324015C1C4}" srcOrd="0" destOrd="0" presId="urn:microsoft.com/office/officeart/2005/8/layout/matrix3"/>
    <dgm:cxn modelId="{F9744699-A5EB-4A53-8EB9-81FC2C600152}" srcId="{80D06A2D-00D5-4074-BDB3-DE56E46895E0}" destId="{C42B5560-E9B2-4F84-B573-F4782EDD9280}" srcOrd="1" destOrd="0" parTransId="{B9E5BD21-F205-4E12-B1C6-BA5F421E2755}" sibTransId="{1FCBE167-AECF-4BF5-A03B-5D9C3BE4D44E}"/>
    <dgm:cxn modelId="{BEFCDFDA-1EA1-6148-A6F5-4F8CE954C571}" type="presOf" srcId="{C42B5560-E9B2-4F84-B573-F4782EDD9280}" destId="{CE0DA8A3-D749-7C44-847A-FB043C2FCEA5}" srcOrd="0" destOrd="0" presId="urn:microsoft.com/office/officeart/2005/8/layout/matrix3"/>
    <dgm:cxn modelId="{D42899D2-20BA-C847-82BC-1C2B4B11BA3C}" type="presParOf" srcId="{74B3E1CC-FFF9-F945-B546-FE324015C1C4}" destId="{6FFE3CB4-9C19-D542-A194-17E0561FD340}" srcOrd="0" destOrd="0" presId="urn:microsoft.com/office/officeart/2005/8/layout/matrix3"/>
    <dgm:cxn modelId="{BB3F93B5-87C5-7449-9F0C-F74AE1803F74}" type="presParOf" srcId="{74B3E1CC-FFF9-F945-B546-FE324015C1C4}" destId="{B69789A0-881E-1148-84DD-87992C65D6AD}" srcOrd="1" destOrd="0" presId="urn:microsoft.com/office/officeart/2005/8/layout/matrix3"/>
    <dgm:cxn modelId="{D74D5F93-9662-474D-A994-CBB31129FAC8}" type="presParOf" srcId="{74B3E1CC-FFF9-F945-B546-FE324015C1C4}" destId="{CE0DA8A3-D749-7C44-847A-FB043C2FCEA5}" srcOrd="2" destOrd="0" presId="urn:microsoft.com/office/officeart/2005/8/layout/matrix3"/>
    <dgm:cxn modelId="{21C128C5-32F2-2C48-A7A3-BEF4C8C8AC2A}" type="presParOf" srcId="{74B3E1CC-FFF9-F945-B546-FE324015C1C4}" destId="{BAAA6767-264B-3D43-8417-EDA5B0A79B99}" srcOrd="3" destOrd="0" presId="urn:microsoft.com/office/officeart/2005/8/layout/matrix3"/>
    <dgm:cxn modelId="{63C5A383-933C-604F-8B47-1EE32B99B36A}" type="presParOf" srcId="{74B3E1CC-FFF9-F945-B546-FE324015C1C4}" destId="{25FBD37B-D279-C54E-8581-AC56AEF24A87}"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E3CB4-9C19-D542-A194-17E0561FD340}">
      <dsp:nvSpPr>
        <dsp:cNvPr id="0" name=""/>
        <dsp:cNvSpPr/>
      </dsp:nvSpPr>
      <dsp:spPr>
        <a:xfrm>
          <a:off x="1177484" y="581"/>
          <a:ext cx="3469477" cy="331894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789A0-881E-1148-84DD-87992C65D6AD}">
      <dsp:nvSpPr>
        <dsp:cNvPr id="0" name=""/>
        <dsp:cNvSpPr/>
      </dsp:nvSpPr>
      <dsp:spPr>
        <a:xfrm>
          <a:off x="1500008" y="203490"/>
          <a:ext cx="1382981" cy="1382981"/>
        </a:xfrm>
        <a:prstGeom prst="roundRect">
          <a:avLst/>
        </a:prstGeom>
        <a:solidFill>
          <a:schemeClr val="accent1">
            <a:hueOff val="0"/>
            <a:satOff val="0"/>
            <a:lumOff val="0"/>
            <a:alphaOff val="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Improvement of n-𝛾 discrimination algorithms</a:t>
          </a:r>
          <a:endParaRPr lang="en-US" sz="1200" kern="1200" dirty="0"/>
        </a:p>
      </dsp:txBody>
      <dsp:txXfrm>
        <a:off x="1567520" y="271002"/>
        <a:ext cx="1247957" cy="1247957"/>
      </dsp:txXfrm>
    </dsp:sp>
    <dsp:sp modelId="{CE0DA8A3-D749-7C44-847A-FB043C2FCEA5}">
      <dsp:nvSpPr>
        <dsp:cNvPr id="0" name=""/>
        <dsp:cNvSpPr/>
      </dsp:nvSpPr>
      <dsp:spPr>
        <a:xfrm>
          <a:off x="2938840" y="203723"/>
          <a:ext cx="1382981" cy="1382981"/>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Neutron energy measurement</a:t>
          </a:r>
          <a:endParaRPr lang="en-US" sz="1400" kern="1200" dirty="0"/>
        </a:p>
      </dsp:txBody>
      <dsp:txXfrm>
        <a:off x="3006352" y="271235"/>
        <a:ext cx="1247957" cy="1247957"/>
      </dsp:txXfrm>
    </dsp:sp>
    <dsp:sp modelId="{BAAA6767-264B-3D43-8417-EDA5B0A79B99}">
      <dsp:nvSpPr>
        <dsp:cNvPr id="0" name=""/>
        <dsp:cNvSpPr/>
      </dsp:nvSpPr>
      <dsp:spPr>
        <a:xfrm>
          <a:off x="1523510" y="1665784"/>
          <a:ext cx="1382981" cy="1382981"/>
        </a:xfrm>
        <a:prstGeom prst="roundRect">
          <a:avLst/>
        </a:prstGeom>
        <a:solidFill>
          <a:schemeClr val="accent6">
            <a:lumMod val="60000"/>
            <a:lumOff val="40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err="1"/>
            <a:t>ToF</a:t>
          </a:r>
          <a:r>
            <a:rPr lang="en-GB" sz="1400" kern="1200" dirty="0"/>
            <a:t>-PSD </a:t>
          </a:r>
          <a:endParaRPr lang="en-US" sz="1400" kern="1200" dirty="0"/>
        </a:p>
      </dsp:txBody>
      <dsp:txXfrm>
        <a:off x="1591022" y="1733296"/>
        <a:ext cx="1247957" cy="1247957"/>
      </dsp:txXfrm>
    </dsp:sp>
    <dsp:sp modelId="{25FBD37B-D279-C54E-8581-AC56AEF24A87}">
      <dsp:nvSpPr>
        <dsp:cNvPr id="0" name=""/>
        <dsp:cNvSpPr/>
      </dsp:nvSpPr>
      <dsp:spPr>
        <a:xfrm>
          <a:off x="2974202" y="1666665"/>
          <a:ext cx="1382981" cy="1382981"/>
        </a:xfrm>
        <a:prstGeom prst="roundRect">
          <a:avLst/>
        </a:prstGeom>
        <a:solidFill>
          <a:schemeClr val="accent2">
            <a:lumMod val="60000"/>
            <a:lumOff val="4000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LCP discrimination</a:t>
          </a:r>
          <a:endParaRPr lang="en-US" sz="1500" kern="1200" dirty="0"/>
        </a:p>
      </dsp:txBody>
      <dsp:txXfrm>
        <a:off x="3041714" y="1734177"/>
        <a:ext cx="1247957" cy="1247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E3CB4-9C19-D542-A194-17E0561FD340}">
      <dsp:nvSpPr>
        <dsp:cNvPr id="0" name=""/>
        <dsp:cNvSpPr/>
      </dsp:nvSpPr>
      <dsp:spPr>
        <a:xfrm>
          <a:off x="1177484" y="581"/>
          <a:ext cx="3469477" cy="331894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789A0-881E-1148-84DD-87992C65D6AD}">
      <dsp:nvSpPr>
        <dsp:cNvPr id="0" name=""/>
        <dsp:cNvSpPr/>
      </dsp:nvSpPr>
      <dsp:spPr>
        <a:xfrm>
          <a:off x="1500008" y="203490"/>
          <a:ext cx="1382981" cy="1382981"/>
        </a:xfrm>
        <a:prstGeom prst="roundRect">
          <a:avLst/>
        </a:prstGeom>
        <a:solidFill>
          <a:schemeClr val="accent1">
            <a:hueOff val="0"/>
            <a:satOff val="0"/>
            <a:lumOff val="0"/>
            <a:alphaOff val="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Improvement of n-𝛾 discrimination algorithms</a:t>
          </a:r>
          <a:endParaRPr lang="en-US" sz="1200" kern="1200" dirty="0"/>
        </a:p>
      </dsp:txBody>
      <dsp:txXfrm>
        <a:off x="1567520" y="271002"/>
        <a:ext cx="1247957" cy="1247957"/>
      </dsp:txXfrm>
    </dsp:sp>
    <dsp:sp modelId="{CE0DA8A3-D749-7C44-847A-FB043C2FCEA5}">
      <dsp:nvSpPr>
        <dsp:cNvPr id="0" name=""/>
        <dsp:cNvSpPr/>
      </dsp:nvSpPr>
      <dsp:spPr>
        <a:xfrm>
          <a:off x="2938840" y="203723"/>
          <a:ext cx="1382981" cy="1382981"/>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Neutron energy measurement</a:t>
          </a:r>
          <a:endParaRPr lang="en-US" sz="1400" kern="1200" dirty="0"/>
        </a:p>
      </dsp:txBody>
      <dsp:txXfrm>
        <a:off x="3006352" y="271235"/>
        <a:ext cx="1247957" cy="1247957"/>
      </dsp:txXfrm>
    </dsp:sp>
    <dsp:sp modelId="{BAAA6767-264B-3D43-8417-EDA5B0A79B99}">
      <dsp:nvSpPr>
        <dsp:cNvPr id="0" name=""/>
        <dsp:cNvSpPr/>
      </dsp:nvSpPr>
      <dsp:spPr>
        <a:xfrm>
          <a:off x="1523510" y="1665784"/>
          <a:ext cx="1382981" cy="1382981"/>
        </a:xfrm>
        <a:prstGeom prst="roundRect">
          <a:avLst/>
        </a:prstGeom>
        <a:solidFill>
          <a:schemeClr val="accent6">
            <a:lumMod val="60000"/>
            <a:lumOff val="40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err="1"/>
            <a:t>ToF</a:t>
          </a:r>
          <a:r>
            <a:rPr lang="en-GB" sz="1400" kern="1200" dirty="0"/>
            <a:t>-PSD </a:t>
          </a:r>
          <a:endParaRPr lang="en-US" sz="1400" kern="1200" dirty="0"/>
        </a:p>
      </dsp:txBody>
      <dsp:txXfrm>
        <a:off x="1591022" y="1733296"/>
        <a:ext cx="1247957" cy="1247957"/>
      </dsp:txXfrm>
    </dsp:sp>
    <dsp:sp modelId="{25FBD37B-D279-C54E-8581-AC56AEF24A87}">
      <dsp:nvSpPr>
        <dsp:cNvPr id="0" name=""/>
        <dsp:cNvSpPr/>
      </dsp:nvSpPr>
      <dsp:spPr>
        <a:xfrm>
          <a:off x="2974202" y="1666665"/>
          <a:ext cx="1382981" cy="1382981"/>
        </a:xfrm>
        <a:prstGeom prst="roundRect">
          <a:avLst/>
        </a:prstGeom>
        <a:solidFill>
          <a:schemeClr val="accent2">
            <a:lumMod val="60000"/>
            <a:lumOff val="4000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LCP discrimination</a:t>
          </a:r>
          <a:endParaRPr lang="en-US" sz="1500" kern="1200" dirty="0"/>
        </a:p>
      </dsp:txBody>
      <dsp:txXfrm>
        <a:off x="3041714" y="1734177"/>
        <a:ext cx="1247957" cy="124795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0CA572-1F69-4FCB-AAD0-09FD9C247D6B}" type="datetimeFigureOut">
              <a:rPr lang="it-IT" smtClean="0"/>
              <a:pPr/>
              <a:t>18/07/2025</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4C501-E03D-47B0-AA37-93010DBD9F92}" type="slidenum">
              <a:rPr lang="it-IT" smtClean="0"/>
              <a:pPr/>
              <a:t>‹N›</a:t>
            </a:fld>
            <a:endParaRPr lang="it-IT"/>
          </a:p>
        </p:txBody>
      </p:sp>
    </p:spTree>
    <p:extLst>
      <p:ext uri="{BB962C8B-B14F-4D97-AF65-F5344CB8AC3E}">
        <p14:creationId xmlns:p14="http://schemas.microsoft.com/office/powerpoint/2010/main" val="109420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ECBDB-B457-DC0D-0204-EF8CCABDBE8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1B3233A-631C-9606-A13C-0C2673C5350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98DE9AB-9B29-185A-DAAA-66E57E43C70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F01EDCF-467B-70BE-8F6D-71C7C12880E3}"/>
              </a:ext>
            </a:extLst>
          </p:cNvPr>
          <p:cNvSpPr>
            <a:spLocks noGrp="1"/>
          </p:cNvSpPr>
          <p:nvPr>
            <p:ph type="sldNum" sz="quarter" idx="5"/>
          </p:nvPr>
        </p:nvSpPr>
        <p:spPr/>
        <p:txBody>
          <a:bodyPr/>
          <a:lstStyle/>
          <a:p>
            <a:fld id="{2CA4C501-E03D-47B0-AA37-93010DBD9F92}" type="slidenum">
              <a:rPr lang="it-IT" smtClean="0"/>
              <a:pPr/>
              <a:t>1</a:t>
            </a:fld>
            <a:endParaRPr lang="it-IT"/>
          </a:p>
        </p:txBody>
      </p:sp>
    </p:spTree>
    <p:extLst>
      <p:ext uri="{BB962C8B-B14F-4D97-AF65-F5344CB8AC3E}">
        <p14:creationId xmlns:p14="http://schemas.microsoft.com/office/powerpoint/2010/main" val="420301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2026, Milano group will participate to the </a:t>
            </a:r>
            <a:r>
              <a:rPr lang="en-US" dirty="0" err="1"/>
              <a:t>Siddharta</a:t>
            </a:r>
            <a:r>
              <a:rPr lang="en-US" dirty="0"/>
              <a:t> experiment with 4 people (3.5 FTE).</a:t>
            </a:r>
          </a:p>
          <a:p>
            <a:endParaRPr lang="en-US" dirty="0"/>
          </a:p>
          <a:p>
            <a:r>
              <a:rPr lang="en-GB" dirty="0"/>
              <a:t>Beyond SIDDHARTA-2, the KAONNIS project will work on the EXKALIBUR (</a:t>
            </a:r>
            <a:r>
              <a:rPr lang="en-GB" dirty="0" err="1"/>
              <a:t>EXtensive</a:t>
            </a:r>
            <a:r>
              <a:rPr lang="en-GB" dirty="0"/>
              <a:t> Kaonic Atoms research: from </a:t>
            </a:r>
            <a:r>
              <a:rPr lang="en-GB" dirty="0" err="1"/>
              <a:t>LIthium</a:t>
            </a:r>
            <a:r>
              <a:rPr lang="en-GB" dirty="0"/>
              <a:t> and Beryllium to </a:t>
            </a:r>
            <a:r>
              <a:rPr lang="en-GB" dirty="0" err="1"/>
              <a:t>URanium</a:t>
            </a:r>
            <a:r>
              <a:rPr lang="en-GB" dirty="0"/>
              <a:t>) proposal. The aim of EXKALIBUR is to perform unique kaonic atom measurements along the whole periodic table, to build a solid basis for all theories and models relying on kaonic atoms.</a:t>
            </a:r>
          </a:p>
          <a:p>
            <a:endParaRPr lang="en-US" dirty="0"/>
          </a:p>
          <a:p>
            <a:r>
              <a:rPr lang="en-US" dirty="0"/>
              <a:t>T</a:t>
            </a:r>
            <a:r>
              <a:rPr lang="en-GB" dirty="0"/>
              <a:t>he LNF scientific committee encouraged the experiment to continue their good work developing and testing X-ray detectors for EXKALIBUR, yet to explore also how these developments can be used in other experimental setups in particular if DAΦNE will not further operate in collider mode.</a:t>
            </a:r>
            <a:endParaRPr lang="en-US" dirty="0"/>
          </a:p>
          <a:p>
            <a:endParaRPr lang="en-US" dirty="0"/>
          </a:p>
          <a:p>
            <a:r>
              <a:rPr lang="en-US" dirty="0"/>
              <a:t>Main financial requests of Milano group for 2026 are linked to the development and production of a low-noise preamplifier ASIC optimized for CZT detectors, since the development of these new detectors for kaonic atom spectroscopy will be one of the main R&amp;D topic for 2026.</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9266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87C65-CEC1-402E-C3B5-1120F767E03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22132BC-381E-AEF8-FDCF-65B4B9F2244F}"/>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706665DB-2E2B-CD27-A17A-44187486C65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5F431FC-8B20-E040-2553-5D51BDCFA16F}"/>
              </a:ext>
            </a:extLst>
          </p:cNvPr>
          <p:cNvSpPr>
            <a:spLocks noGrp="1"/>
          </p:cNvSpPr>
          <p:nvPr>
            <p:ph type="sldNum" sz="quarter" idx="5"/>
          </p:nvPr>
        </p:nvSpPr>
        <p:spPr/>
        <p:txBody>
          <a:bodyPr/>
          <a:lstStyle/>
          <a:p>
            <a:fld id="{2CA4C501-E03D-47B0-AA37-93010DBD9F92}" type="slidenum">
              <a:rPr lang="it-IT" smtClean="0"/>
              <a:pPr/>
              <a:t>15</a:t>
            </a:fld>
            <a:endParaRPr lang="it-IT"/>
          </a:p>
        </p:txBody>
      </p:sp>
    </p:spTree>
    <p:extLst>
      <p:ext uri="{BB962C8B-B14F-4D97-AF65-F5344CB8AC3E}">
        <p14:creationId xmlns:p14="http://schemas.microsoft.com/office/powerpoint/2010/main" val="343229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A4C501-E03D-47B0-AA37-93010DBD9F92}" type="slidenum">
              <a:rPr lang="it-IT" smtClean="0"/>
              <a:pPr/>
              <a:t>17</a:t>
            </a:fld>
            <a:endParaRPr lang="it-IT"/>
          </a:p>
        </p:txBody>
      </p:sp>
    </p:spTree>
    <p:extLst>
      <p:ext uri="{BB962C8B-B14F-4D97-AF65-F5344CB8AC3E}">
        <p14:creationId xmlns:p14="http://schemas.microsoft.com/office/powerpoint/2010/main" val="39248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A4C501-E03D-47B0-AA37-93010DBD9F92}" type="slidenum">
              <a:rPr lang="it-IT" smtClean="0"/>
              <a:pPr/>
              <a:t>24</a:t>
            </a:fld>
            <a:endParaRPr lang="it-IT"/>
          </a:p>
        </p:txBody>
      </p:sp>
    </p:spTree>
    <p:extLst>
      <p:ext uri="{BB962C8B-B14F-4D97-AF65-F5344CB8AC3E}">
        <p14:creationId xmlns:p14="http://schemas.microsoft.com/office/powerpoint/2010/main" val="61886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461F-7E4F-D8DB-C82C-40FCFEDFEEA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E0F0EE5-80BF-FB5B-A0E0-02750992C112}"/>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2B30CC1F-5340-5D01-14D9-793B491C687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A737F41-F74C-99C0-0AEB-A5D50EB628D2}"/>
              </a:ext>
            </a:extLst>
          </p:cNvPr>
          <p:cNvSpPr>
            <a:spLocks noGrp="1"/>
          </p:cNvSpPr>
          <p:nvPr>
            <p:ph type="sldNum" sz="quarter" idx="5"/>
          </p:nvPr>
        </p:nvSpPr>
        <p:spPr/>
        <p:txBody>
          <a:bodyPr/>
          <a:lstStyle/>
          <a:p>
            <a:fld id="{2CA4C501-E03D-47B0-AA37-93010DBD9F92}" type="slidenum">
              <a:rPr lang="it-IT" smtClean="0"/>
              <a:pPr/>
              <a:t>30</a:t>
            </a:fld>
            <a:endParaRPr lang="it-IT"/>
          </a:p>
        </p:txBody>
      </p:sp>
    </p:spTree>
    <p:extLst>
      <p:ext uri="{BB962C8B-B14F-4D97-AF65-F5344CB8AC3E}">
        <p14:creationId xmlns:p14="http://schemas.microsoft.com/office/powerpoint/2010/main" val="2215757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2000" dirty="0" err="1"/>
              <a:t>Collaborazione</a:t>
            </a:r>
            <a:r>
              <a:rPr lang="en-GB" sz="2000" dirty="0"/>
              <a:t> </a:t>
            </a:r>
            <a:r>
              <a:rPr lang="en-GB" sz="2000" dirty="0" err="1"/>
              <a:t>Italiana</a:t>
            </a:r>
            <a:r>
              <a:rPr lang="en-GB" sz="2000" dirty="0"/>
              <a:t> ha </a:t>
            </a:r>
            <a:r>
              <a:rPr lang="en-GB" sz="2000" dirty="0" err="1"/>
              <a:t>chiesto</a:t>
            </a:r>
            <a:r>
              <a:rPr lang="en-GB" sz="2000" dirty="0"/>
              <a:t> </a:t>
            </a:r>
            <a:r>
              <a:rPr lang="en-GB" sz="2000" dirty="0" err="1"/>
              <a:t>prolungamento</a:t>
            </a:r>
            <a:r>
              <a:rPr lang="en-GB" sz="2000" dirty="0"/>
              <a:t> </a:t>
            </a:r>
            <a:r>
              <a:rPr lang="en-GB" sz="2000" dirty="0" err="1"/>
              <a:t>della</a:t>
            </a:r>
            <a:r>
              <a:rPr lang="en-GB" sz="2000" dirty="0"/>
              <a:t> campagna in vista di SPES </a:t>
            </a:r>
            <a:r>
              <a:rPr lang="en-GB" sz="2000" dirty="0" err="1"/>
              <a:t>oltre</a:t>
            </a:r>
            <a:r>
              <a:rPr lang="en-GB" sz="2000" dirty="0"/>
              <a:t> al 2025, in discussion a Settembre</a:t>
            </a:r>
          </a:p>
          <a:p>
            <a:endParaRPr lang="en-GB" sz="2000" dirty="0"/>
          </a:p>
          <a:p>
            <a:r>
              <a:rPr lang="en-GB" sz="2000" dirty="0"/>
              <a:t>Si </a:t>
            </a:r>
            <a:r>
              <a:rPr lang="en-GB" sz="2000" dirty="0" err="1"/>
              <a:t>ringrazia</a:t>
            </a:r>
            <a:r>
              <a:rPr lang="en-GB" sz="2000" dirty="0"/>
              <a:t> </a:t>
            </a:r>
            <a:r>
              <a:rPr lang="en-GB" sz="2000" dirty="0" err="1"/>
              <a:t>Ufficio</a:t>
            </a:r>
            <a:r>
              <a:rPr lang="en-GB" sz="2000" dirty="0"/>
              <a:t> </a:t>
            </a:r>
            <a:r>
              <a:rPr lang="en-GB" sz="2000" dirty="0" err="1"/>
              <a:t>progettazione</a:t>
            </a:r>
            <a:r>
              <a:rPr lang="en-GB" sz="2000" dirty="0"/>
              <a:t> e </a:t>
            </a:r>
            <a:r>
              <a:rPr lang="en-GB" sz="2000" dirty="0" err="1"/>
              <a:t>Officina</a:t>
            </a:r>
            <a:r>
              <a:rPr lang="en-GB" sz="2000" dirty="0"/>
              <a:t> </a:t>
            </a:r>
            <a:r>
              <a:rPr lang="en-GB" sz="2000" dirty="0" err="1"/>
              <a:t>meccanica</a:t>
            </a:r>
            <a:r>
              <a:rPr lang="en-GB" sz="2000" dirty="0"/>
              <a:t> per </a:t>
            </a:r>
            <a:r>
              <a:rPr lang="en-GB" sz="2000" dirty="0" err="1"/>
              <a:t>supporto</a:t>
            </a:r>
            <a:r>
              <a:rPr lang="en-GB" sz="2000" dirty="0"/>
              <a:t> e </a:t>
            </a:r>
            <a:r>
              <a:rPr lang="en-GB" sz="2000" dirty="0" err="1"/>
              <a:t>realizzazione</a:t>
            </a:r>
            <a:r>
              <a:rPr lang="en-GB" sz="2000" dirty="0"/>
              <a:t> camera di scattering </a:t>
            </a:r>
            <a:r>
              <a:rPr lang="en-GB" sz="2000" dirty="0" err="1"/>
              <a:t>attualmente</a:t>
            </a:r>
            <a:r>
              <a:rPr lang="en-GB" sz="2000" dirty="0"/>
              <a:t> in </a:t>
            </a:r>
            <a:r>
              <a:rPr lang="en-GB" sz="2000" dirty="0" err="1"/>
              <a:t>uso</a:t>
            </a:r>
            <a:r>
              <a:rPr lang="en-GB" sz="2000" dirty="0"/>
              <a:t> </a:t>
            </a:r>
          </a:p>
          <a:p>
            <a:endParaRPr lang="en-GB" sz="2000" dirty="0"/>
          </a:p>
          <a:p>
            <a:r>
              <a:rPr lang="en-GB" sz="2000" dirty="0"/>
              <a:t>Si </a:t>
            </a:r>
            <a:r>
              <a:rPr lang="en-GB" sz="2000" dirty="0" err="1"/>
              <a:t>sottolinea</a:t>
            </a:r>
            <a:r>
              <a:rPr lang="en-GB" sz="2000" dirty="0"/>
              <a:t> forte </a:t>
            </a:r>
            <a:r>
              <a:rPr lang="en-GB" sz="2000" dirty="0" err="1"/>
              <a:t>impegno</a:t>
            </a:r>
            <a:r>
              <a:rPr lang="en-GB" sz="2000" dirty="0"/>
              <a:t> </a:t>
            </a:r>
            <a:r>
              <a:rPr lang="en-GB" sz="2000" dirty="0" err="1"/>
              <a:t>della</a:t>
            </a:r>
            <a:r>
              <a:rPr lang="en-GB" sz="2000" dirty="0"/>
              <a:t> </a:t>
            </a:r>
            <a:r>
              <a:rPr lang="en-GB" sz="2000" dirty="0" err="1"/>
              <a:t>sezione</a:t>
            </a:r>
            <a:r>
              <a:rPr lang="en-GB" sz="2000" dirty="0"/>
              <a:t> </a:t>
            </a:r>
            <a:r>
              <a:rPr lang="en-GB" sz="2000" dirty="0" err="1"/>
              <a:t>nel</a:t>
            </a:r>
            <a:r>
              <a:rPr lang="en-GB" sz="2000" dirty="0"/>
              <a:t> </a:t>
            </a:r>
            <a:r>
              <a:rPr lang="en-GB" sz="2000" dirty="0" err="1"/>
              <a:t>supporto</a:t>
            </a:r>
            <a:r>
              <a:rPr lang="en-GB" sz="2000" dirty="0"/>
              <a:t> </a:t>
            </a:r>
            <a:r>
              <a:rPr lang="en-GB" sz="2000" dirty="0" err="1"/>
              <a:t>alla</a:t>
            </a:r>
            <a:r>
              <a:rPr lang="en-GB" sz="2000" dirty="0"/>
              <a:t> campagna </a:t>
            </a:r>
            <a:r>
              <a:rPr lang="en-GB" sz="2000" dirty="0" err="1"/>
              <a:t>sperimentale</a:t>
            </a:r>
            <a:r>
              <a:rPr lang="en-GB" sz="2000" dirty="0"/>
              <a:t> con circa 60 </a:t>
            </a:r>
            <a:r>
              <a:rPr lang="en-GB" sz="2000" dirty="0" err="1"/>
              <a:t>trasferte</a:t>
            </a:r>
            <a:r>
              <a:rPr lang="en-GB" sz="2000" dirty="0"/>
              <a:t> </a:t>
            </a:r>
            <a:r>
              <a:rPr lang="en-GB" sz="2000" dirty="0" err="1"/>
              <a:t>nei</a:t>
            </a:r>
            <a:r>
              <a:rPr lang="en-GB" sz="2000" dirty="0"/>
              <a:t> </a:t>
            </a:r>
            <a:r>
              <a:rPr lang="en-GB" sz="2000" dirty="0" err="1"/>
              <a:t>primi</a:t>
            </a:r>
            <a:r>
              <a:rPr lang="en-GB" sz="2000" dirty="0"/>
              <a:t> 6 </a:t>
            </a:r>
            <a:r>
              <a:rPr lang="en-GB" sz="2000" dirty="0" err="1"/>
              <a:t>mesi</a:t>
            </a:r>
            <a:r>
              <a:rPr lang="en-GB" sz="2000" dirty="0"/>
              <a:t> </a:t>
            </a:r>
            <a:r>
              <a:rPr lang="en-GB" sz="2000" dirty="0" err="1"/>
              <a:t>dell’anno</a:t>
            </a:r>
            <a:r>
              <a:rPr lang="en-GB" sz="2000" dirty="0"/>
              <a:t>, </a:t>
            </a:r>
            <a:r>
              <a:rPr lang="en-GB" sz="2000" dirty="0" err="1"/>
              <a:t>anche</a:t>
            </a:r>
            <a:r>
              <a:rPr lang="en-GB" sz="2000" dirty="0"/>
              <a:t> </a:t>
            </a:r>
            <a:r>
              <a:rPr lang="en-GB" sz="2000" dirty="0" err="1"/>
              <a:t>grazie</a:t>
            </a:r>
            <a:r>
              <a:rPr lang="en-GB" sz="2000" dirty="0"/>
              <a:t> a ADR </a:t>
            </a:r>
            <a:r>
              <a:rPr lang="en-GB" sz="2000" dirty="0" err="1"/>
              <a:t>dedicato</a:t>
            </a:r>
            <a:r>
              <a:rPr lang="en-GB" sz="2000" dirty="0"/>
              <a:t> </a:t>
            </a:r>
            <a:r>
              <a:rPr lang="en-GB" sz="2000" dirty="0" err="1"/>
              <a:t>appena</a:t>
            </a:r>
            <a:r>
              <a:rPr lang="en-GB" sz="2000" dirty="0"/>
              <a:t> </a:t>
            </a:r>
            <a:r>
              <a:rPr lang="en-GB" sz="2000" dirty="0" err="1"/>
              <a:t>rinnovato</a:t>
            </a:r>
            <a:endParaRPr lang="en-GB" sz="2000" dirty="0"/>
          </a:p>
          <a:p>
            <a:r>
              <a:rPr lang="en-GB" sz="2000" dirty="0" err="1"/>
              <a:t>Attivita</a:t>
            </a:r>
            <a:r>
              <a:rPr lang="en-GB" sz="2000" dirty="0"/>
              <a:t>’ </a:t>
            </a:r>
            <a:r>
              <a:rPr lang="en-GB" sz="2000" dirty="0" err="1"/>
              <a:t>altamente</a:t>
            </a:r>
            <a:r>
              <a:rPr lang="en-GB" sz="2000" dirty="0"/>
              <a:t> formative </a:t>
            </a:r>
            <a:r>
              <a:rPr lang="en-GB" sz="2000" dirty="0" err="1"/>
              <a:t>anche</a:t>
            </a:r>
            <a:r>
              <a:rPr lang="en-GB" sz="2000" dirty="0"/>
              <a:t> per student e </a:t>
            </a:r>
            <a:r>
              <a:rPr lang="en-GB" sz="2000" dirty="0" err="1"/>
              <a:t>dottorandi</a:t>
            </a:r>
            <a:r>
              <a:rPr lang="en-GB" sz="2000" dirty="0"/>
              <a:t> </a:t>
            </a:r>
            <a:r>
              <a:rPr lang="en-GB" sz="2000" dirty="0" err="1"/>
              <a:t>coinvolti</a:t>
            </a:r>
            <a:r>
              <a:rPr lang="en-GB" sz="2000" dirty="0"/>
              <a:t> in </a:t>
            </a:r>
            <a:r>
              <a:rPr lang="en-GB" sz="2000" dirty="0" err="1"/>
              <a:t>varie</a:t>
            </a:r>
            <a:r>
              <a:rPr lang="en-GB" sz="2000" dirty="0"/>
              <a:t> </a:t>
            </a:r>
            <a:r>
              <a:rPr lang="en-GB" sz="2000" dirty="0" err="1"/>
              <a:t>tipologie</a:t>
            </a:r>
            <a:r>
              <a:rPr lang="en-GB" sz="2000" dirty="0"/>
              <a:t> di </a:t>
            </a:r>
            <a:r>
              <a:rPr lang="en-GB" sz="2000" dirty="0" err="1"/>
              <a:t>esperimenti</a:t>
            </a:r>
            <a:r>
              <a:rPr lang="en-GB" sz="2000" dirty="0"/>
              <a:t> </a:t>
            </a:r>
          </a:p>
          <a:p>
            <a:r>
              <a:rPr lang="en-GB" sz="2000" dirty="0"/>
              <a:t>0° </a:t>
            </a:r>
            <a:r>
              <a:rPr lang="en-GB" sz="2000" dirty="0" err="1"/>
              <a:t>gradi</a:t>
            </a:r>
            <a:r>
              <a:rPr lang="en-GB" sz="2000" dirty="0"/>
              <a:t> 2026 – </a:t>
            </a:r>
          </a:p>
          <a:p>
            <a:endParaRPr lang="en-GB" sz="2000" dirty="0"/>
          </a:p>
          <a:p>
            <a:endParaRPr lang="en-GB" sz="2000" dirty="0"/>
          </a:p>
          <a:p>
            <a:r>
              <a:rPr lang="en-GB" sz="2000" dirty="0" err="1"/>
              <a:t>Officina</a:t>
            </a:r>
            <a:r>
              <a:rPr lang="en-GB" sz="2000" dirty="0"/>
              <a:t> </a:t>
            </a:r>
            <a:r>
              <a:rPr lang="en-GB" sz="2000" dirty="0" err="1"/>
              <a:t>progettazione</a:t>
            </a:r>
            <a:r>
              <a:rPr lang="en-GB" sz="2000" dirty="0"/>
              <a:t> e </a:t>
            </a:r>
            <a:r>
              <a:rPr lang="en-GB" sz="2000" dirty="0" err="1"/>
              <a:t>verrà</a:t>
            </a:r>
            <a:r>
              <a:rPr lang="en-GB" sz="2000" dirty="0"/>
              <a:t> </a:t>
            </a:r>
            <a:r>
              <a:rPr lang="en-GB" sz="2000" dirty="0" err="1"/>
              <a:t>coinvolta</a:t>
            </a:r>
            <a:r>
              <a:rPr lang="en-GB" sz="2000" dirty="0"/>
              <a:t> </a:t>
            </a:r>
            <a:r>
              <a:rPr lang="en-GB" sz="2000" dirty="0" err="1"/>
              <a:t>nell’istallazione</a:t>
            </a:r>
            <a:endParaRPr lang="en-GB" sz="2000" dirty="0"/>
          </a:p>
          <a:p>
            <a:r>
              <a:rPr lang="en-GB" sz="2000" dirty="0" err="1"/>
              <a:t>Elettronica</a:t>
            </a:r>
            <a:r>
              <a:rPr lang="en-GB" sz="2000" dirty="0"/>
              <a:t> readout system ancillary al </a:t>
            </a:r>
            <a:r>
              <a:rPr lang="en-GB" sz="2000" dirty="0" err="1"/>
              <a:t>silicio</a:t>
            </a:r>
            <a:endParaRPr lang="en-GB" sz="2000" dirty="0"/>
          </a:p>
          <a:p>
            <a:r>
              <a:rPr lang="en-GB" sz="2000" dirty="0"/>
              <a:t>GANIL 2028-2030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E5D82-F123-6B48-8494-8F169B6208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474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8BFD-9BD9-805D-C3C6-A39CCC7AE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D6B39-FD30-6625-A9DB-A4CD700B0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04B08-1673-2F8A-B389-DBC5DA1881F9}"/>
              </a:ext>
            </a:extLst>
          </p:cNvPr>
          <p:cNvSpPr>
            <a:spLocks noGrp="1"/>
          </p:cNvSpPr>
          <p:nvPr>
            <p:ph type="body" idx="1"/>
          </p:nvPr>
        </p:nvSpPr>
        <p:spPr/>
        <p:txBody>
          <a:bodyPr/>
          <a:lstStyle/>
          <a:p>
            <a:r>
              <a:rPr lang="en-GB" sz="1200" dirty="0" err="1"/>
              <a:t>Collaborazione</a:t>
            </a:r>
            <a:r>
              <a:rPr lang="en-GB" sz="1200" dirty="0"/>
              <a:t> </a:t>
            </a:r>
            <a:r>
              <a:rPr lang="en-GB" sz="1200" dirty="0" err="1"/>
              <a:t>Italiana</a:t>
            </a:r>
            <a:r>
              <a:rPr lang="en-GB" sz="1200" dirty="0"/>
              <a:t> ha </a:t>
            </a:r>
            <a:r>
              <a:rPr lang="en-GB" sz="1200" dirty="0" err="1"/>
              <a:t>chiesto</a:t>
            </a:r>
            <a:r>
              <a:rPr lang="en-GB" sz="1200" dirty="0"/>
              <a:t> </a:t>
            </a:r>
            <a:r>
              <a:rPr lang="en-GB" sz="1200" dirty="0" err="1"/>
              <a:t>prolungamento</a:t>
            </a:r>
            <a:r>
              <a:rPr lang="en-GB" sz="1200" dirty="0"/>
              <a:t> </a:t>
            </a:r>
            <a:r>
              <a:rPr lang="en-GB" sz="1200" dirty="0" err="1"/>
              <a:t>della</a:t>
            </a:r>
            <a:r>
              <a:rPr lang="en-GB" sz="1200" dirty="0"/>
              <a:t> campagna in vista di SPES </a:t>
            </a:r>
            <a:r>
              <a:rPr lang="en-GB" sz="1200" dirty="0" err="1"/>
              <a:t>oltre</a:t>
            </a:r>
            <a:r>
              <a:rPr lang="en-GB" sz="1200" dirty="0"/>
              <a:t> al 2025, in discussion a Settembre</a:t>
            </a:r>
          </a:p>
          <a:p>
            <a:endParaRPr lang="en-GB" sz="1200" dirty="0"/>
          </a:p>
          <a:p>
            <a:r>
              <a:rPr lang="en-GB" sz="1200" dirty="0"/>
              <a:t>Si </a:t>
            </a:r>
            <a:r>
              <a:rPr lang="en-GB" sz="1200" dirty="0" err="1"/>
              <a:t>ringrazia</a:t>
            </a:r>
            <a:r>
              <a:rPr lang="en-GB" sz="1200" dirty="0"/>
              <a:t> </a:t>
            </a:r>
            <a:r>
              <a:rPr lang="en-GB" sz="1200" dirty="0" err="1"/>
              <a:t>Ufficio</a:t>
            </a:r>
            <a:r>
              <a:rPr lang="en-GB" sz="1200" dirty="0"/>
              <a:t> </a:t>
            </a:r>
            <a:r>
              <a:rPr lang="en-GB" sz="1200" dirty="0" err="1"/>
              <a:t>progettazione</a:t>
            </a:r>
            <a:r>
              <a:rPr lang="en-GB" sz="1200" dirty="0"/>
              <a:t> e </a:t>
            </a:r>
            <a:r>
              <a:rPr lang="en-GB" sz="1200" dirty="0" err="1"/>
              <a:t>Officina</a:t>
            </a:r>
            <a:r>
              <a:rPr lang="en-GB" sz="1200" dirty="0"/>
              <a:t> </a:t>
            </a:r>
            <a:r>
              <a:rPr lang="en-GB" sz="1200" dirty="0" err="1"/>
              <a:t>meccanica</a:t>
            </a:r>
            <a:r>
              <a:rPr lang="en-GB" sz="1200" dirty="0"/>
              <a:t> per </a:t>
            </a:r>
            <a:r>
              <a:rPr lang="en-GB" sz="1200" dirty="0" err="1"/>
              <a:t>supporto</a:t>
            </a:r>
            <a:r>
              <a:rPr lang="en-GB" sz="1200" dirty="0"/>
              <a:t> e </a:t>
            </a:r>
            <a:r>
              <a:rPr lang="en-GB" sz="1200" dirty="0" err="1"/>
              <a:t>realizzazione</a:t>
            </a:r>
            <a:r>
              <a:rPr lang="en-GB" sz="1200" dirty="0"/>
              <a:t> camera di scattering </a:t>
            </a:r>
            <a:r>
              <a:rPr lang="en-GB" sz="1200" dirty="0" err="1"/>
              <a:t>attualmente</a:t>
            </a:r>
            <a:r>
              <a:rPr lang="en-GB" sz="1200" dirty="0"/>
              <a:t> in </a:t>
            </a:r>
            <a:r>
              <a:rPr lang="en-GB" sz="1200" dirty="0" err="1"/>
              <a:t>uso</a:t>
            </a:r>
            <a:r>
              <a:rPr lang="en-GB" sz="1200" dirty="0"/>
              <a:t> </a:t>
            </a:r>
          </a:p>
          <a:p>
            <a:endParaRPr lang="en-GB" sz="1200" dirty="0"/>
          </a:p>
          <a:p>
            <a:r>
              <a:rPr lang="en-GB" sz="1200" dirty="0"/>
              <a:t>Si </a:t>
            </a:r>
            <a:r>
              <a:rPr lang="en-GB" sz="1200" dirty="0" err="1"/>
              <a:t>sottolinea</a:t>
            </a:r>
            <a:r>
              <a:rPr lang="en-GB" sz="1200" dirty="0"/>
              <a:t> forte </a:t>
            </a:r>
            <a:r>
              <a:rPr lang="en-GB" sz="1200" dirty="0" err="1"/>
              <a:t>impegno</a:t>
            </a:r>
            <a:r>
              <a:rPr lang="en-GB" sz="1200" dirty="0"/>
              <a:t> </a:t>
            </a:r>
            <a:r>
              <a:rPr lang="en-GB" sz="1200" dirty="0" err="1"/>
              <a:t>della</a:t>
            </a:r>
            <a:r>
              <a:rPr lang="en-GB" sz="1200" dirty="0"/>
              <a:t> </a:t>
            </a:r>
            <a:r>
              <a:rPr lang="en-GB" sz="1200" dirty="0" err="1"/>
              <a:t>sezione</a:t>
            </a:r>
            <a:r>
              <a:rPr lang="en-GB" sz="1200" dirty="0"/>
              <a:t> </a:t>
            </a:r>
            <a:r>
              <a:rPr lang="en-GB" sz="1200" dirty="0" err="1"/>
              <a:t>nel</a:t>
            </a:r>
            <a:r>
              <a:rPr lang="en-GB" sz="1200" dirty="0"/>
              <a:t> </a:t>
            </a:r>
            <a:r>
              <a:rPr lang="en-GB" sz="1200" dirty="0" err="1"/>
              <a:t>supporto</a:t>
            </a:r>
            <a:r>
              <a:rPr lang="en-GB" sz="1200" dirty="0"/>
              <a:t> </a:t>
            </a:r>
            <a:r>
              <a:rPr lang="en-GB" sz="1200" dirty="0" err="1"/>
              <a:t>alla</a:t>
            </a:r>
            <a:r>
              <a:rPr lang="en-GB" sz="1200" dirty="0"/>
              <a:t> campagna </a:t>
            </a:r>
            <a:r>
              <a:rPr lang="en-GB" sz="1200" dirty="0" err="1"/>
              <a:t>sperimentale</a:t>
            </a:r>
            <a:r>
              <a:rPr lang="en-GB" sz="1200" dirty="0"/>
              <a:t> con circa 60 </a:t>
            </a:r>
            <a:r>
              <a:rPr lang="en-GB" sz="1200" dirty="0" err="1"/>
              <a:t>trasferte</a:t>
            </a:r>
            <a:r>
              <a:rPr lang="en-GB" sz="1200" dirty="0"/>
              <a:t> </a:t>
            </a:r>
            <a:r>
              <a:rPr lang="en-GB" sz="1200" dirty="0" err="1"/>
              <a:t>nei</a:t>
            </a:r>
            <a:r>
              <a:rPr lang="en-GB" sz="1200" dirty="0"/>
              <a:t> </a:t>
            </a:r>
            <a:r>
              <a:rPr lang="en-GB" sz="1200" dirty="0" err="1"/>
              <a:t>primi</a:t>
            </a:r>
            <a:r>
              <a:rPr lang="en-GB" sz="1200" dirty="0"/>
              <a:t> 6 </a:t>
            </a:r>
            <a:r>
              <a:rPr lang="en-GB" sz="1200" dirty="0" err="1"/>
              <a:t>mesi</a:t>
            </a:r>
            <a:r>
              <a:rPr lang="en-GB" sz="1200" dirty="0"/>
              <a:t> </a:t>
            </a:r>
            <a:r>
              <a:rPr lang="en-GB" sz="1200" dirty="0" err="1"/>
              <a:t>dell’anno</a:t>
            </a:r>
            <a:r>
              <a:rPr lang="en-GB" sz="1200" dirty="0"/>
              <a:t>, </a:t>
            </a:r>
            <a:r>
              <a:rPr lang="en-GB" sz="1200" dirty="0" err="1"/>
              <a:t>anche</a:t>
            </a:r>
            <a:r>
              <a:rPr lang="en-GB" sz="1200" dirty="0"/>
              <a:t> </a:t>
            </a:r>
            <a:r>
              <a:rPr lang="en-GB" sz="1200" dirty="0" err="1"/>
              <a:t>grazie</a:t>
            </a:r>
            <a:r>
              <a:rPr lang="en-GB" sz="1200" dirty="0"/>
              <a:t> a ADR </a:t>
            </a:r>
            <a:r>
              <a:rPr lang="en-GB" sz="1200" dirty="0" err="1"/>
              <a:t>dedicato</a:t>
            </a:r>
            <a:r>
              <a:rPr lang="en-GB" sz="1200" dirty="0"/>
              <a:t> </a:t>
            </a:r>
            <a:r>
              <a:rPr lang="en-GB" sz="1200" dirty="0" err="1"/>
              <a:t>appena</a:t>
            </a:r>
            <a:r>
              <a:rPr lang="en-GB" sz="1200" dirty="0"/>
              <a:t> </a:t>
            </a:r>
            <a:r>
              <a:rPr lang="en-GB" sz="1200" dirty="0" err="1"/>
              <a:t>rinnovato</a:t>
            </a:r>
            <a:endParaRPr lang="en-GB" sz="1200" dirty="0"/>
          </a:p>
          <a:p>
            <a:r>
              <a:rPr lang="en-GB" sz="1200" dirty="0" err="1"/>
              <a:t>Attivita</a:t>
            </a:r>
            <a:r>
              <a:rPr lang="en-GB" sz="1200" dirty="0"/>
              <a:t>’ </a:t>
            </a:r>
            <a:r>
              <a:rPr lang="en-GB" sz="1200" dirty="0" err="1"/>
              <a:t>altamente</a:t>
            </a:r>
            <a:r>
              <a:rPr lang="en-GB" sz="1200" dirty="0"/>
              <a:t> formative </a:t>
            </a:r>
            <a:r>
              <a:rPr lang="en-GB" sz="1200" dirty="0" err="1"/>
              <a:t>anche</a:t>
            </a:r>
            <a:r>
              <a:rPr lang="en-GB" sz="1200" dirty="0"/>
              <a:t> per student e </a:t>
            </a:r>
            <a:r>
              <a:rPr lang="en-GB" sz="1200" dirty="0" err="1"/>
              <a:t>dottorandi</a:t>
            </a:r>
            <a:r>
              <a:rPr lang="en-GB" sz="1200" dirty="0"/>
              <a:t> </a:t>
            </a:r>
            <a:r>
              <a:rPr lang="en-GB" sz="1200" dirty="0" err="1"/>
              <a:t>coinvolti</a:t>
            </a:r>
            <a:r>
              <a:rPr lang="en-GB" sz="1200" dirty="0"/>
              <a:t> in </a:t>
            </a:r>
            <a:r>
              <a:rPr lang="en-GB" sz="1200" dirty="0" err="1"/>
              <a:t>varie</a:t>
            </a:r>
            <a:r>
              <a:rPr lang="en-GB" sz="1200" dirty="0"/>
              <a:t> </a:t>
            </a:r>
            <a:r>
              <a:rPr lang="en-GB" sz="1200" dirty="0" err="1"/>
              <a:t>tipologie</a:t>
            </a:r>
            <a:r>
              <a:rPr lang="en-GB" sz="1200" dirty="0"/>
              <a:t> di </a:t>
            </a:r>
            <a:r>
              <a:rPr lang="en-GB" sz="1200" dirty="0" err="1"/>
              <a:t>esperimenti</a:t>
            </a:r>
            <a:r>
              <a:rPr lang="en-GB" sz="1200" dirty="0"/>
              <a:t> </a:t>
            </a:r>
          </a:p>
          <a:p>
            <a:r>
              <a:rPr lang="en-GB" sz="1200" dirty="0"/>
              <a:t>0° </a:t>
            </a:r>
            <a:r>
              <a:rPr lang="en-GB" sz="1200" dirty="0" err="1"/>
              <a:t>gradi</a:t>
            </a:r>
            <a:r>
              <a:rPr lang="en-GB" sz="1200" dirty="0"/>
              <a:t> 2026 – </a:t>
            </a:r>
          </a:p>
          <a:p>
            <a:endParaRPr lang="en-GB" sz="1200" dirty="0"/>
          </a:p>
          <a:p>
            <a:endParaRPr lang="en-GB" sz="1200" dirty="0"/>
          </a:p>
          <a:p>
            <a:r>
              <a:rPr lang="en-GB" sz="1200" dirty="0" err="1"/>
              <a:t>Officina</a:t>
            </a:r>
            <a:r>
              <a:rPr lang="en-GB" sz="1200" dirty="0"/>
              <a:t> </a:t>
            </a:r>
            <a:r>
              <a:rPr lang="en-GB" sz="1200" dirty="0" err="1"/>
              <a:t>progettazione</a:t>
            </a:r>
            <a:r>
              <a:rPr lang="en-GB" sz="1200" dirty="0"/>
              <a:t> e </a:t>
            </a:r>
            <a:r>
              <a:rPr lang="en-GB" sz="1200" dirty="0" err="1"/>
              <a:t>verrà</a:t>
            </a:r>
            <a:r>
              <a:rPr lang="en-GB" sz="1200" dirty="0"/>
              <a:t> </a:t>
            </a:r>
            <a:r>
              <a:rPr lang="en-GB" sz="1200" dirty="0" err="1"/>
              <a:t>coinvolta</a:t>
            </a:r>
            <a:r>
              <a:rPr lang="en-GB" sz="1200" dirty="0"/>
              <a:t> </a:t>
            </a:r>
            <a:r>
              <a:rPr lang="en-GB" sz="1200" dirty="0" err="1"/>
              <a:t>nell’istallazione</a:t>
            </a:r>
            <a:endParaRPr lang="en-GB" sz="1200" dirty="0"/>
          </a:p>
          <a:p>
            <a:r>
              <a:rPr lang="en-GB" sz="1200" dirty="0" err="1"/>
              <a:t>Elettronica</a:t>
            </a:r>
            <a:r>
              <a:rPr lang="en-GB" sz="1200" dirty="0"/>
              <a:t> readout system ancillary al </a:t>
            </a:r>
            <a:r>
              <a:rPr lang="en-GB" sz="1200" dirty="0" err="1"/>
              <a:t>silicio</a:t>
            </a:r>
            <a:endParaRPr lang="en-GB" sz="1200" dirty="0"/>
          </a:p>
          <a:p>
            <a:r>
              <a:rPr lang="en-GB" sz="1200" dirty="0"/>
              <a:t>GANIL 2028-2030</a:t>
            </a:r>
          </a:p>
        </p:txBody>
      </p:sp>
      <p:sp>
        <p:nvSpPr>
          <p:cNvPr id="4" name="Slide Number Placeholder 3">
            <a:extLst>
              <a:ext uri="{FF2B5EF4-FFF2-40B4-BE49-F238E27FC236}">
                <a16:creationId xmlns:a16="http://schemas.microsoft.com/office/drawing/2014/main" id="{1F399C5B-33E7-C2DD-1CD8-AFD13027EA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E5D82-F123-6B48-8494-8F169B6208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054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2921-0F4F-D01C-E680-25806F975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E756C-F41A-9A51-FEF7-99C54A744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B36D0-AF19-F766-5BF0-3F94507A5D7C}"/>
              </a:ext>
            </a:extLst>
          </p:cNvPr>
          <p:cNvSpPr>
            <a:spLocks noGrp="1"/>
          </p:cNvSpPr>
          <p:nvPr>
            <p:ph type="body" idx="1"/>
          </p:nvPr>
        </p:nvSpPr>
        <p:spPr/>
        <p:txBody>
          <a:bodyPr/>
          <a:lstStyle/>
          <a:p>
            <a:r>
              <a:rPr lang="en-GB" sz="1200" dirty="0" err="1"/>
              <a:t>Collaborazione</a:t>
            </a:r>
            <a:r>
              <a:rPr lang="en-GB" sz="1200" dirty="0"/>
              <a:t> </a:t>
            </a:r>
            <a:r>
              <a:rPr lang="en-GB" sz="1200" dirty="0" err="1"/>
              <a:t>Italiana</a:t>
            </a:r>
            <a:r>
              <a:rPr lang="en-GB" sz="1200" dirty="0"/>
              <a:t> ha </a:t>
            </a:r>
            <a:r>
              <a:rPr lang="en-GB" sz="1200" dirty="0" err="1"/>
              <a:t>chiesto</a:t>
            </a:r>
            <a:r>
              <a:rPr lang="en-GB" sz="1200" dirty="0"/>
              <a:t> </a:t>
            </a:r>
            <a:r>
              <a:rPr lang="en-GB" sz="1200" dirty="0" err="1"/>
              <a:t>prolungamento</a:t>
            </a:r>
            <a:r>
              <a:rPr lang="en-GB" sz="1200" dirty="0"/>
              <a:t> </a:t>
            </a:r>
            <a:r>
              <a:rPr lang="en-GB" sz="1200" dirty="0" err="1"/>
              <a:t>della</a:t>
            </a:r>
            <a:r>
              <a:rPr lang="en-GB" sz="1200" dirty="0"/>
              <a:t> campagna in vista di SPES </a:t>
            </a:r>
            <a:r>
              <a:rPr lang="en-GB" sz="1200" dirty="0" err="1"/>
              <a:t>oltre</a:t>
            </a:r>
            <a:r>
              <a:rPr lang="en-GB" sz="1200" dirty="0"/>
              <a:t> al 2025, in discussion a Settembre</a:t>
            </a:r>
          </a:p>
          <a:p>
            <a:endParaRPr lang="en-GB" sz="1200" dirty="0"/>
          </a:p>
          <a:p>
            <a:r>
              <a:rPr lang="en-GB" sz="1200" dirty="0"/>
              <a:t>Si </a:t>
            </a:r>
            <a:r>
              <a:rPr lang="en-GB" sz="1200" dirty="0" err="1"/>
              <a:t>ringrazia</a:t>
            </a:r>
            <a:r>
              <a:rPr lang="en-GB" sz="1200" dirty="0"/>
              <a:t> </a:t>
            </a:r>
            <a:r>
              <a:rPr lang="en-GB" sz="1200" dirty="0" err="1"/>
              <a:t>Ufficio</a:t>
            </a:r>
            <a:r>
              <a:rPr lang="en-GB" sz="1200" dirty="0"/>
              <a:t> </a:t>
            </a:r>
            <a:r>
              <a:rPr lang="en-GB" sz="1200" dirty="0" err="1"/>
              <a:t>progettazione</a:t>
            </a:r>
            <a:r>
              <a:rPr lang="en-GB" sz="1200" dirty="0"/>
              <a:t> e </a:t>
            </a:r>
            <a:r>
              <a:rPr lang="en-GB" sz="1200" dirty="0" err="1"/>
              <a:t>Officina</a:t>
            </a:r>
            <a:r>
              <a:rPr lang="en-GB" sz="1200" dirty="0"/>
              <a:t> </a:t>
            </a:r>
            <a:r>
              <a:rPr lang="en-GB" sz="1200" dirty="0" err="1"/>
              <a:t>meccanica</a:t>
            </a:r>
            <a:r>
              <a:rPr lang="en-GB" sz="1200" dirty="0"/>
              <a:t> per </a:t>
            </a:r>
            <a:r>
              <a:rPr lang="en-GB" sz="1200" dirty="0" err="1"/>
              <a:t>supporto</a:t>
            </a:r>
            <a:r>
              <a:rPr lang="en-GB" sz="1200" dirty="0"/>
              <a:t> e </a:t>
            </a:r>
            <a:r>
              <a:rPr lang="en-GB" sz="1200" dirty="0" err="1"/>
              <a:t>realizzazione</a:t>
            </a:r>
            <a:r>
              <a:rPr lang="en-GB" sz="1200" dirty="0"/>
              <a:t> camera di scattering </a:t>
            </a:r>
            <a:r>
              <a:rPr lang="en-GB" sz="1200" dirty="0" err="1"/>
              <a:t>attualmente</a:t>
            </a:r>
            <a:r>
              <a:rPr lang="en-GB" sz="1200" dirty="0"/>
              <a:t> in </a:t>
            </a:r>
            <a:r>
              <a:rPr lang="en-GB" sz="1200" dirty="0" err="1"/>
              <a:t>uso</a:t>
            </a:r>
            <a:r>
              <a:rPr lang="en-GB" sz="1200" dirty="0"/>
              <a:t> </a:t>
            </a:r>
          </a:p>
          <a:p>
            <a:endParaRPr lang="en-GB" sz="1200" dirty="0"/>
          </a:p>
          <a:p>
            <a:r>
              <a:rPr lang="en-GB" sz="1200" dirty="0"/>
              <a:t>Si </a:t>
            </a:r>
            <a:r>
              <a:rPr lang="en-GB" sz="1200" dirty="0" err="1"/>
              <a:t>sottolinea</a:t>
            </a:r>
            <a:r>
              <a:rPr lang="en-GB" sz="1200" dirty="0"/>
              <a:t> forte </a:t>
            </a:r>
            <a:r>
              <a:rPr lang="en-GB" sz="1200" dirty="0" err="1"/>
              <a:t>impegno</a:t>
            </a:r>
            <a:r>
              <a:rPr lang="en-GB" sz="1200" dirty="0"/>
              <a:t> </a:t>
            </a:r>
            <a:r>
              <a:rPr lang="en-GB" sz="1200" dirty="0" err="1"/>
              <a:t>della</a:t>
            </a:r>
            <a:r>
              <a:rPr lang="en-GB" sz="1200" dirty="0"/>
              <a:t> </a:t>
            </a:r>
            <a:r>
              <a:rPr lang="en-GB" sz="1200" dirty="0" err="1"/>
              <a:t>sezione</a:t>
            </a:r>
            <a:r>
              <a:rPr lang="en-GB" sz="1200" dirty="0"/>
              <a:t> </a:t>
            </a:r>
            <a:r>
              <a:rPr lang="en-GB" sz="1200" dirty="0" err="1"/>
              <a:t>nel</a:t>
            </a:r>
            <a:r>
              <a:rPr lang="en-GB" sz="1200" dirty="0"/>
              <a:t> </a:t>
            </a:r>
            <a:r>
              <a:rPr lang="en-GB" sz="1200" dirty="0" err="1"/>
              <a:t>supporto</a:t>
            </a:r>
            <a:r>
              <a:rPr lang="en-GB" sz="1200" dirty="0"/>
              <a:t> </a:t>
            </a:r>
            <a:r>
              <a:rPr lang="en-GB" sz="1200" dirty="0" err="1"/>
              <a:t>alla</a:t>
            </a:r>
            <a:r>
              <a:rPr lang="en-GB" sz="1200" dirty="0"/>
              <a:t> campagna </a:t>
            </a:r>
            <a:r>
              <a:rPr lang="en-GB" sz="1200" dirty="0" err="1"/>
              <a:t>sperimentale</a:t>
            </a:r>
            <a:r>
              <a:rPr lang="en-GB" sz="1200" dirty="0"/>
              <a:t> con circa 60 </a:t>
            </a:r>
            <a:r>
              <a:rPr lang="en-GB" sz="1200" dirty="0" err="1"/>
              <a:t>trasferte</a:t>
            </a:r>
            <a:r>
              <a:rPr lang="en-GB" sz="1200" dirty="0"/>
              <a:t> </a:t>
            </a:r>
            <a:r>
              <a:rPr lang="en-GB" sz="1200" dirty="0" err="1"/>
              <a:t>nei</a:t>
            </a:r>
            <a:r>
              <a:rPr lang="en-GB" sz="1200" dirty="0"/>
              <a:t> </a:t>
            </a:r>
            <a:r>
              <a:rPr lang="en-GB" sz="1200" dirty="0" err="1"/>
              <a:t>primi</a:t>
            </a:r>
            <a:r>
              <a:rPr lang="en-GB" sz="1200" dirty="0"/>
              <a:t> 6 </a:t>
            </a:r>
            <a:r>
              <a:rPr lang="en-GB" sz="1200" dirty="0" err="1"/>
              <a:t>mesi</a:t>
            </a:r>
            <a:r>
              <a:rPr lang="en-GB" sz="1200" dirty="0"/>
              <a:t> </a:t>
            </a:r>
            <a:r>
              <a:rPr lang="en-GB" sz="1200" dirty="0" err="1"/>
              <a:t>dell’anno</a:t>
            </a:r>
            <a:r>
              <a:rPr lang="en-GB" sz="1200" dirty="0"/>
              <a:t>, </a:t>
            </a:r>
            <a:r>
              <a:rPr lang="en-GB" sz="1200" dirty="0" err="1"/>
              <a:t>anche</a:t>
            </a:r>
            <a:r>
              <a:rPr lang="en-GB" sz="1200" dirty="0"/>
              <a:t> </a:t>
            </a:r>
            <a:r>
              <a:rPr lang="en-GB" sz="1200" dirty="0" err="1"/>
              <a:t>grazie</a:t>
            </a:r>
            <a:r>
              <a:rPr lang="en-GB" sz="1200" dirty="0"/>
              <a:t> a ADR </a:t>
            </a:r>
            <a:r>
              <a:rPr lang="en-GB" sz="1200" dirty="0" err="1"/>
              <a:t>dedicato</a:t>
            </a:r>
            <a:r>
              <a:rPr lang="en-GB" sz="1200" dirty="0"/>
              <a:t> </a:t>
            </a:r>
            <a:r>
              <a:rPr lang="en-GB" sz="1200" dirty="0" err="1"/>
              <a:t>appena</a:t>
            </a:r>
            <a:r>
              <a:rPr lang="en-GB" sz="1200" dirty="0"/>
              <a:t> </a:t>
            </a:r>
            <a:r>
              <a:rPr lang="en-GB" sz="1200" dirty="0" err="1"/>
              <a:t>rinnovato</a:t>
            </a:r>
            <a:endParaRPr lang="en-GB" sz="1200" dirty="0"/>
          </a:p>
          <a:p>
            <a:r>
              <a:rPr lang="en-GB" sz="1200" dirty="0" err="1"/>
              <a:t>Attivita</a:t>
            </a:r>
            <a:r>
              <a:rPr lang="en-GB" sz="1200" dirty="0"/>
              <a:t>’ </a:t>
            </a:r>
            <a:r>
              <a:rPr lang="en-GB" sz="1200" dirty="0" err="1"/>
              <a:t>altamente</a:t>
            </a:r>
            <a:r>
              <a:rPr lang="en-GB" sz="1200" dirty="0"/>
              <a:t> formative </a:t>
            </a:r>
            <a:r>
              <a:rPr lang="en-GB" sz="1200" dirty="0" err="1"/>
              <a:t>anche</a:t>
            </a:r>
            <a:r>
              <a:rPr lang="en-GB" sz="1200" dirty="0"/>
              <a:t> per student e </a:t>
            </a:r>
            <a:r>
              <a:rPr lang="en-GB" sz="1200" dirty="0" err="1"/>
              <a:t>dottorandi</a:t>
            </a:r>
            <a:r>
              <a:rPr lang="en-GB" sz="1200" dirty="0"/>
              <a:t> </a:t>
            </a:r>
            <a:r>
              <a:rPr lang="en-GB" sz="1200" dirty="0" err="1"/>
              <a:t>coinvolti</a:t>
            </a:r>
            <a:r>
              <a:rPr lang="en-GB" sz="1200" dirty="0"/>
              <a:t> in </a:t>
            </a:r>
            <a:r>
              <a:rPr lang="en-GB" sz="1200" dirty="0" err="1"/>
              <a:t>varie</a:t>
            </a:r>
            <a:r>
              <a:rPr lang="en-GB" sz="1200" dirty="0"/>
              <a:t> </a:t>
            </a:r>
            <a:r>
              <a:rPr lang="en-GB" sz="1200" dirty="0" err="1"/>
              <a:t>tipologie</a:t>
            </a:r>
            <a:r>
              <a:rPr lang="en-GB" sz="1200" dirty="0"/>
              <a:t> di </a:t>
            </a:r>
            <a:r>
              <a:rPr lang="en-GB" sz="1200" dirty="0" err="1"/>
              <a:t>esperimenti</a:t>
            </a:r>
            <a:r>
              <a:rPr lang="en-GB" sz="1200" dirty="0"/>
              <a:t> </a:t>
            </a:r>
          </a:p>
          <a:p>
            <a:r>
              <a:rPr lang="en-GB" sz="1200" dirty="0"/>
              <a:t>0° </a:t>
            </a:r>
            <a:r>
              <a:rPr lang="en-GB" sz="1200" dirty="0" err="1"/>
              <a:t>gradi</a:t>
            </a:r>
            <a:r>
              <a:rPr lang="en-GB" sz="1200" dirty="0"/>
              <a:t> 2026 – </a:t>
            </a:r>
          </a:p>
          <a:p>
            <a:endParaRPr lang="en-GB" sz="1200" dirty="0"/>
          </a:p>
          <a:p>
            <a:endParaRPr lang="en-GB" sz="1200" dirty="0"/>
          </a:p>
          <a:p>
            <a:r>
              <a:rPr lang="en-GB" sz="1200" dirty="0" err="1"/>
              <a:t>Officina</a:t>
            </a:r>
            <a:r>
              <a:rPr lang="en-GB" sz="1200" dirty="0"/>
              <a:t> </a:t>
            </a:r>
            <a:r>
              <a:rPr lang="en-GB" sz="1200" dirty="0" err="1"/>
              <a:t>progettazione</a:t>
            </a:r>
            <a:r>
              <a:rPr lang="en-GB" sz="1200" dirty="0"/>
              <a:t> e </a:t>
            </a:r>
            <a:r>
              <a:rPr lang="en-GB" sz="1200" dirty="0" err="1"/>
              <a:t>verrà</a:t>
            </a:r>
            <a:r>
              <a:rPr lang="en-GB" sz="1200" dirty="0"/>
              <a:t> </a:t>
            </a:r>
            <a:r>
              <a:rPr lang="en-GB" sz="1200" dirty="0" err="1"/>
              <a:t>coinvolta</a:t>
            </a:r>
            <a:r>
              <a:rPr lang="en-GB" sz="1200" dirty="0"/>
              <a:t> </a:t>
            </a:r>
            <a:r>
              <a:rPr lang="en-GB" sz="1200" dirty="0" err="1"/>
              <a:t>nell’istallazione</a:t>
            </a:r>
            <a:endParaRPr lang="en-GB" sz="1200" dirty="0"/>
          </a:p>
          <a:p>
            <a:r>
              <a:rPr lang="en-GB" sz="1200" dirty="0" err="1"/>
              <a:t>Elettronica</a:t>
            </a:r>
            <a:r>
              <a:rPr lang="en-GB" sz="1200" dirty="0"/>
              <a:t> readout system ancillary al </a:t>
            </a:r>
            <a:r>
              <a:rPr lang="en-GB" sz="1200" dirty="0" err="1"/>
              <a:t>silicio</a:t>
            </a:r>
            <a:endParaRPr lang="en-GB" sz="1200" dirty="0"/>
          </a:p>
          <a:p>
            <a:r>
              <a:rPr lang="en-GB" sz="1200" dirty="0"/>
              <a:t>GANIL 2028-2030</a:t>
            </a:r>
          </a:p>
        </p:txBody>
      </p:sp>
      <p:sp>
        <p:nvSpPr>
          <p:cNvPr id="4" name="Slide Number Placeholder 3">
            <a:extLst>
              <a:ext uri="{FF2B5EF4-FFF2-40B4-BE49-F238E27FC236}">
                <a16:creationId xmlns:a16="http://schemas.microsoft.com/office/drawing/2014/main" id="{BAF054CE-6133-05D1-83A6-A42E610955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E5D82-F123-6B48-8494-8F169B6208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56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Continuano misure presso laboratori internazionali di punta, GSI </a:t>
            </a:r>
            <a:r>
              <a:rPr lang="it-IT" dirty="0" err="1"/>
              <a:t>epr</a:t>
            </a:r>
            <a:r>
              <a:rPr lang="it-IT" dirty="0"/>
              <a:t> studi di nuclei esotici, OSAKA e </a:t>
            </a:r>
            <a:r>
              <a:rPr lang="it-IT" dirty="0" err="1"/>
              <a:t>Bucharest</a:t>
            </a:r>
            <a:r>
              <a:rPr lang="it-IT" dirty="0"/>
              <a:t> per studi di risonanze giganti e </a:t>
            </a:r>
            <a:r>
              <a:rPr lang="it-IT" dirty="0" err="1"/>
              <a:t>Pygmy</a:t>
            </a:r>
            <a:r>
              <a:rPr lang="it-IT" dirty="0"/>
              <a:t>, </a:t>
            </a:r>
          </a:p>
          <a:p>
            <a:r>
              <a:rPr lang="it-IT" dirty="0"/>
              <a:t>in particolare da sottolineare la misura per la prima volta della </a:t>
            </a:r>
            <a:r>
              <a:rPr lang="it-IT" dirty="0" err="1"/>
              <a:t>Pygmy</a:t>
            </a:r>
            <a:r>
              <a:rPr lang="it-IT" dirty="0"/>
              <a:t> </a:t>
            </a:r>
            <a:r>
              <a:rPr lang="it-IT" dirty="0" err="1"/>
              <a:t>Resonance</a:t>
            </a:r>
            <a:r>
              <a:rPr lang="it-IT" dirty="0"/>
              <a:t> costruita su un nucleo caldo</a:t>
            </a:r>
          </a:p>
          <a:p>
            <a:endParaRPr lang="it-IT" dirty="0"/>
          </a:p>
          <a:p>
            <a:r>
              <a:rPr lang="it-IT" dirty="0"/>
              <a:t>E infine proseguono le misure al reattore di 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1345D-67DC-094C-9236-5575AE97CB8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715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78C2-9AAD-1219-F2B8-D9AE2B106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370A7-5BCE-1F3F-E470-624DCBDA2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B7DA8-B5B5-2BA2-DD18-9C10714E6F6E}"/>
              </a:ext>
            </a:extLst>
          </p:cNvPr>
          <p:cNvSpPr>
            <a:spLocks noGrp="1"/>
          </p:cNvSpPr>
          <p:nvPr>
            <p:ph type="body" idx="1"/>
          </p:nvPr>
        </p:nvSpPr>
        <p:spPr/>
        <p:txBody>
          <a:bodyPr/>
          <a:lstStyle/>
          <a:p>
            <a:r>
              <a:rPr lang="it-IT" dirty="0"/>
              <a:t>Continuano misure presso laboratori internazionali di punta, GSI </a:t>
            </a:r>
            <a:r>
              <a:rPr lang="it-IT" dirty="0" err="1"/>
              <a:t>epr</a:t>
            </a:r>
            <a:r>
              <a:rPr lang="it-IT" dirty="0"/>
              <a:t> studi di nuclei esotici, OSAKA e </a:t>
            </a:r>
            <a:r>
              <a:rPr lang="it-IT" dirty="0" err="1"/>
              <a:t>Bucharest</a:t>
            </a:r>
            <a:r>
              <a:rPr lang="it-IT" dirty="0"/>
              <a:t> per studi di risonanze giganti e </a:t>
            </a:r>
            <a:r>
              <a:rPr lang="it-IT" dirty="0" err="1"/>
              <a:t>Pygmy</a:t>
            </a:r>
            <a:r>
              <a:rPr lang="it-IT" dirty="0"/>
              <a:t>, </a:t>
            </a:r>
          </a:p>
          <a:p>
            <a:r>
              <a:rPr lang="it-IT" dirty="0"/>
              <a:t>in particolare da sottolineare la misura per la prima volta della </a:t>
            </a:r>
            <a:r>
              <a:rPr lang="it-IT" dirty="0" err="1"/>
              <a:t>Pygmy</a:t>
            </a:r>
            <a:r>
              <a:rPr lang="it-IT" dirty="0"/>
              <a:t> </a:t>
            </a:r>
            <a:r>
              <a:rPr lang="it-IT" dirty="0" err="1"/>
              <a:t>Resonance</a:t>
            </a:r>
            <a:r>
              <a:rPr lang="it-IT" dirty="0"/>
              <a:t> costruita su un nucleo caldo</a:t>
            </a:r>
          </a:p>
          <a:p>
            <a:endParaRPr lang="it-IT" dirty="0"/>
          </a:p>
          <a:p>
            <a:r>
              <a:rPr lang="it-IT" dirty="0"/>
              <a:t>E infine proseguono le misure al reattore di ILL</a:t>
            </a:r>
          </a:p>
        </p:txBody>
      </p:sp>
      <p:sp>
        <p:nvSpPr>
          <p:cNvPr id="4" name="Slide Number Placeholder 3">
            <a:extLst>
              <a:ext uri="{FF2B5EF4-FFF2-40B4-BE49-F238E27FC236}">
                <a16:creationId xmlns:a16="http://schemas.microsoft.com/office/drawing/2014/main" id="{638CF406-C938-236A-D158-8AC4E4091B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1345D-67DC-094C-9236-5575AE97CB8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A4C501-E03D-47B0-AA37-93010DBD9F92}" type="slidenum">
              <a:rPr lang="it-IT" smtClean="0"/>
              <a:pPr/>
              <a:t>2</a:t>
            </a:fld>
            <a:endParaRPr lang="it-IT"/>
          </a:p>
        </p:txBody>
      </p:sp>
    </p:spTree>
    <p:extLst>
      <p:ext uri="{BB962C8B-B14F-4D97-AF65-F5344CB8AC3E}">
        <p14:creationId xmlns:p14="http://schemas.microsoft.com/office/powerpoint/2010/main" val="1550096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A4C501-E03D-47B0-AA37-93010DBD9F92}" type="slidenum">
              <a:rPr lang="it-IT" smtClean="0"/>
              <a:pPr/>
              <a:t>38</a:t>
            </a:fld>
            <a:endParaRPr lang="it-IT"/>
          </a:p>
        </p:txBody>
      </p:sp>
    </p:spTree>
    <p:extLst>
      <p:ext uri="{BB962C8B-B14F-4D97-AF65-F5344CB8AC3E}">
        <p14:creationId xmlns:p14="http://schemas.microsoft.com/office/powerpoint/2010/main" val="3136019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parallel e </a:t>
            </a:r>
            <a:r>
              <a:rPr lang="en-GB" dirty="0" err="1"/>
              <a:t>funzionali</a:t>
            </a:r>
            <a:r>
              <a:rPr lang="en-GB" dirty="0"/>
              <a:t> alle </a:t>
            </a:r>
            <a:r>
              <a:rPr lang="en-GB" dirty="0" err="1"/>
              <a:t>campagne</a:t>
            </a:r>
            <a:r>
              <a:rPr lang="en-GB" dirty="0"/>
              <a:t> </a:t>
            </a:r>
            <a:r>
              <a:rPr lang="en-GB" dirty="0" err="1"/>
              <a:t>sperimentali</a:t>
            </a:r>
            <a:r>
              <a:rPr lang="en-GB" dirty="0"/>
              <a:t> </a:t>
            </a:r>
            <a:r>
              <a:rPr lang="en-GB" dirty="0" err="1"/>
              <a:t>proseguono</a:t>
            </a:r>
            <a:r>
              <a:rPr lang="en-GB" dirty="0"/>
              <a:t> le </a:t>
            </a:r>
            <a:r>
              <a:rPr lang="en-GB" dirty="0" err="1"/>
              <a:t>misure</a:t>
            </a:r>
            <a:r>
              <a:rPr lang="en-GB" dirty="0"/>
              <a:t> di R&amp;D di </a:t>
            </a:r>
            <a:r>
              <a:rPr lang="en-GB" dirty="0" err="1"/>
              <a:t>rivelatori</a:t>
            </a:r>
            <a:r>
              <a:rPr lang="en-GB" dirty="0"/>
              <a:t>, </a:t>
            </a:r>
            <a:r>
              <a:rPr lang="en-GB" dirty="0" err="1"/>
              <a:t>elettronica</a:t>
            </a:r>
            <a:r>
              <a:rPr lang="en-GB" dirty="0"/>
              <a:t> e new DAQ schemes.</a:t>
            </a:r>
          </a:p>
          <a:p>
            <a:r>
              <a:rPr lang="en-GB" dirty="0" err="1"/>
              <a:t>Attivita</a:t>
            </a:r>
            <a:r>
              <a:rPr lang="en-GB" dirty="0"/>
              <a:t>’ </a:t>
            </a:r>
            <a:r>
              <a:rPr lang="en-GB" dirty="0" err="1"/>
              <a:t>svolta</a:t>
            </a:r>
            <a:r>
              <a:rPr lang="en-GB" dirty="0"/>
              <a:t> in </a:t>
            </a:r>
            <a:r>
              <a:rPr lang="en-GB" dirty="0" err="1"/>
              <a:t>collaborazione</a:t>
            </a:r>
            <a:r>
              <a:rPr lang="en-GB" dirty="0"/>
              <a:t> con </a:t>
            </a:r>
            <a:r>
              <a:rPr lang="en-GB" dirty="0" err="1"/>
              <a:t>Politecnico</a:t>
            </a:r>
            <a:r>
              <a:rPr lang="en-GB" dirty="0"/>
              <a:t> (</a:t>
            </a:r>
            <a:r>
              <a:rPr lang="en-GB" dirty="0" err="1"/>
              <a:t>Fiorini</a:t>
            </a:r>
            <a:r>
              <a:rPr lang="en-GB" dirty="0"/>
              <a:t>) e con </a:t>
            </a:r>
            <a:r>
              <a:rPr lang="en-GB" dirty="0" err="1"/>
              <a:t>prezioso</a:t>
            </a:r>
            <a:r>
              <a:rPr lang="en-GB" dirty="0"/>
              <a:t> </a:t>
            </a:r>
            <a:r>
              <a:rPr lang="en-GB" dirty="0" err="1"/>
              <a:t>aiuto</a:t>
            </a:r>
            <a:r>
              <a:rPr lang="en-GB" dirty="0"/>
              <a:t> del </a:t>
            </a:r>
            <a:r>
              <a:rPr lang="en-GB" dirty="0" err="1"/>
              <a:t>servizio</a:t>
            </a:r>
            <a:r>
              <a:rPr lang="en-GB" dirty="0"/>
              <a:t> di </a:t>
            </a:r>
            <a:r>
              <a:rPr lang="en-GB" dirty="0" err="1"/>
              <a:t>elettronica</a:t>
            </a:r>
            <a:r>
              <a:rPr lang="en-GB" dirty="0"/>
              <a:t> (</a:t>
            </a:r>
            <a:r>
              <a:rPr lang="en-GB" dirty="0" err="1"/>
              <a:t>Boaino</a:t>
            </a:r>
            <a:r>
              <a:rPr lang="en-GB" dirty="0"/>
              <a:t> e Brambilla)</a:t>
            </a:r>
          </a:p>
          <a:p>
            <a:r>
              <a:rPr lang="en-GB" dirty="0"/>
              <a:t>Milano e’ </a:t>
            </a:r>
            <a:r>
              <a:rPr lang="en-GB" dirty="0" err="1"/>
              <a:t>capofila</a:t>
            </a:r>
            <a:r>
              <a:rPr lang="en-GB" dirty="0"/>
              <a:t> </a:t>
            </a:r>
            <a:r>
              <a:rPr lang="en-GB" dirty="0" err="1"/>
              <a:t>della</a:t>
            </a:r>
            <a:r>
              <a:rPr lang="en-GB" dirty="0"/>
              <a:t> </a:t>
            </a:r>
            <a:r>
              <a:rPr lang="en-GB" dirty="0" err="1"/>
              <a:t>collaborazione</a:t>
            </a:r>
            <a:r>
              <a:rPr lang="en-GB" dirty="0"/>
              <a:t> </a:t>
            </a:r>
            <a:r>
              <a:rPr lang="en-GB" dirty="0" err="1"/>
              <a:t>internazionale</a:t>
            </a:r>
            <a:r>
              <a:rPr lang="en-GB" dirty="0"/>
              <a:t> PARIS per la </a:t>
            </a:r>
            <a:r>
              <a:rPr lang="en-GB" dirty="0" err="1"/>
              <a:t>costruzione</a:t>
            </a:r>
            <a:r>
              <a:rPr lang="en-GB" dirty="0"/>
              <a:t> di array di </a:t>
            </a:r>
            <a:r>
              <a:rPr lang="en-GB" dirty="0" err="1"/>
              <a:t>Phoswich</a:t>
            </a:r>
            <a:r>
              <a:rPr lang="en-GB" dirty="0"/>
              <a:t> (</a:t>
            </a:r>
            <a:r>
              <a:rPr lang="en-GB" dirty="0" err="1"/>
              <a:t>LaBr+Nai</a:t>
            </a:r>
            <a:r>
              <a:rPr lang="en-GB" dirty="0"/>
              <a:t>) (Camera e Brambilla)</a:t>
            </a:r>
          </a:p>
          <a:p>
            <a:r>
              <a:rPr lang="en-GB" dirty="0"/>
              <a:t>Una </a:t>
            </a:r>
            <a:r>
              <a:rPr lang="en-GB" dirty="0" err="1"/>
              <a:t>nuova</a:t>
            </a:r>
            <a:r>
              <a:rPr lang="en-GB" dirty="0"/>
              <a:t> </a:t>
            </a:r>
            <a:r>
              <a:rPr lang="en-GB" dirty="0" err="1"/>
              <a:t>attivita</a:t>
            </a:r>
            <a:r>
              <a:rPr lang="en-GB" dirty="0"/>
              <a:t>’ </a:t>
            </a:r>
            <a:r>
              <a:rPr lang="en-GB" dirty="0" err="1"/>
              <a:t>attorno</a:t>
            </a:r>
            <a:r>
              <a:rPr lang="en-GB" dirty="0"/>
              <a:t> a revelatory </a:t>
            </a:r>
            <a:r>
              <a:rPr lang="en-GB" dirty="0" err="1"/>
              <a:t>Clyc</a:t>
            </a:r>
            <a:r>
              <a:rPr lang="en-GB" dirty="0"/>
              <a:t> per la </a:t>
            </a:r>
            <a:r>
              <a:rPr lang="en-GB" dirty="0" err="1"/>
              <a:t>discriminazione</a:t>
            </a:r>
            <a:r>
              <a:rPr lang="en-GB" dirty="0"/>
              <a:t> </a:t>
            </a:r>
            <a:r>
              <a:rPr lang="en-GB" dirty="0" err="1"/>
              <a:t>dei</a:t>
            </a:r>
            <a:r>
              <a:rPr lang="en-GB" dirty="0"/>
              <a:t> </a:t>
            </a:r>
            <a:r>
              <a:rPr lang="en-GB" dirty="0" err="1"/>
              <a:t>neutroni</a:t>
            </a:r>
            <a:r>
              <a:rPr lang="en-GB" dirty="0"/>
              <a:t> </a:t>
            </a:r>
            <a:r>
              <a:rPr lang="en-GB" dirty="0" err="1"/>
              <a:t>viene</a:t>
            </a:r>
            <a:r>
              <a:rPr lang="en-GB" dirty="0"/>
              <a:t> </a:t>
            </a:r>
            <a:r>
              <a:rPr lang="en-GB" dirty="0" err="1"/>
              <a:t>proposta</a:t>
            </a:r>
            <a:r>
              <a:rPr lang="en-GB" dirty="0"/>
              <a:t> (</a:t>
            </a:r>
            <a:r>
              <a:rPr lang="en-GB" dirty="0" err="1"/>
              <a:t>A.Giaz</a:t>
            </a:r>
            <a:r>
              <a:rPr lang="en-GB" dirty="0"/>
              <a:t>)</a:t>
            </a:r>
          </a:p>
          <a:p>
            <a:endParaRPr lang="en-GB" dirty="0"/>
          </a:p>
          <a:p>
            <a:r>
              <a:rPr lang="en-GB" dirty="0" err="1"/>
              <a:t>Chiedere</a:t>
            </a:r>
            <a:r>
              <a:rPr lang="en-GB" dirty="0"/>
              <a:t> a Stefano e Giacomo </a:t>
            </a:r>
            <a:r>
              <a:rPr lang="en-GB" dirty="0" err="1"/>
              <a:t>qualcosa</a:t>
            </a:r>
            <a:r>
              <a:rPr lang="en-GB" dirty="0"/>
              <a:t> </a:t>
            </a:r>
            <a:r>
              <a:rPr lang="en-GB" dirty="0" err="1"/>
              <a:t>su</a:t>
            </a:r>
            <a:r>
              <a:rPr lang="en-GB" dirty="0"/>
              <a:t> N3G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E5D82-F123-6B48-8494-8F169B6208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745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B76AC-E482-49D0-352B-CA67F9FD8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8599F-11BF-7294-5054-6C351ECF7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D9E57-14FB-D0D6-05CD-3CC7052E6ABE}"/>
              </a:ext>
            </a:extLst>
          </p:cNvPr>
          <p:cNvSpPr>
            <a:spLocks noGrp="1"/>
          </p:cNvSpPr>
          <p:nvPr>
            <p:ph type="body" idx="1"/>
          </p:nvPr>
        </p:nvSpPr>
        <p:spPr/>
        <p:txBody>
          <a:bodyPr/>
          <a:lstStyle/>
          <a:p>
            <a:r>
              <a:rPr lang="en-GB" dirty="0"/>
              <a:t>In parallel e </a:t>
            </a:r>
            <a:r>
              <a:rPr lang="en-GB" dirty="0" err="1"/>
              <a:t>funzionali</a:t>
            </a:r>
            <a:r>
              <a:rPr lang="en-GB" dirty="0"/>
              <a:t> alle </a:t>
            </a:r>
            <a:r>
              <a:rPr lang="en-GB" dirty="0" err="1"/>
              <a:t>campagne</a:t>
            </a:r>
            <a:r>
              <a:rPr lang="en-GB" dirty="0"/>
              <a:t> </a:t>
            </a:r>
            <a:r>
              <a:rPr lang="en-GB" dirty="0" err="1"/>
              <a:t>sperimentali</a:t>
            </a:r>
            <a:r>
              <a:rPr lang="en-GB" dirty="0"/>
              <a:t> </a:t>
            </a:r>
            <a:r>
              <a:rPr lang="en-GB" dirty="0" err="1"/>
              <a:t>proseguono</a:t>
            </a:r>
            <a:r>
              <a:rPr lang="en-GB" dirty="0"/>
              <a:t> le </a:t>
            </a:r>
            <a:r>
              <a:rPr lang="en-GB" dirty="0" err="1"/>
              <a:t>misure</a:t>
            </a:r>
            <a:r>
              <a:rPr lang="en-GB" dirty="0"/>
              <a:t> di R&amp;D di </a:t>
            </a:r>
            <a:r>
              <a:rPr lang="en-GB" dirty="0" err="1"/>
              <a:t>rivelatori</a:t>
            </a:r>
            <a:r>
              <a:rPr lang="en-GB" dirty="0"/>
              <a:t>, </a:t>
            </a:r>
            <a:r>
              <a:rPr lang="en-GB" dirty="0" err="1"/>
              <a:t>elettronica</a:t>
            </a:r>
            <a:r>
              <a:rPr lang="en-GB" dirty="0"/>
              <a:t> e new DAQ schemes.</a:t>
            </a:r>
          </a:p>
          <a:p>
            <a:r>
              <a:rPr lang="en-GB" dirty="0" err="1"/>
              <a:t>Attivita</a:t>
            </a:r>
            <a:r>
              <a:rPr lang="en-GB" dirty="0"/>
              <a:t>’ </a:t>
            </a:r>
            <a:r>
              <a:rPr lang="en-GB" dirty="0" err="1"/>
              <a:t>svolta</a:t>
            </a:r>
            <a:r>
              <a:rPr lang="en-GB" dirty="0"/>
              <a:t> in </a:t>
            </a:r>
            <a:r>
              <a:rPr lang="en-GB" dirty="0" err="1"/>
              <a:t>collaborazione</a:t>
            </a:r>
            <a:r>
              <a:rPr lang="en-GB" dirty="0"/>
              <a:t> con </a:t>
            </a:r>
            <a:r>
              <a:rPr lang="en-GB" dirty="0" err="1"/>
              <a:t>Politecnico</a:t>
            </a:r>
            <a:r>
              <a:rPr lang="en-GB" dirty="0"/>
              <a:t> (</a:t>
            </a:r>
            <a:r>
              <a:rPr lang="en-GB" dirty="0" err="1"/>
              <a:t>Fiorini</a:t>
            </a:r>
            <a:r>
              <a:rPr lang="en-GB" dirty="0"/>
              <a:t>) e con </a:t>
            </a:r>
            <a:r>
              <a:rPr lang="en-GB" dirty="0" err="1"/>
              <a:t>prezioso</a:t>
            </a:r>
            <a:r>
              <a:rPr lang="en-GB" dirty="0"/>
              <a:t> </a:t>
            </a:r>
            <a:r>
              <a:rPr lang="en-GB" dirty="0" err="1"/>
              <a:t>aiuto</a:t>
            </a:r>
            <a:r>
              <a:rPr lang="en-GB" dirty="0"/>
              <a:t> del </a:t>
            </a:r>
            <a:r>
              <a:rPr lang="en-GB" dirty="0" err="1"/>
              <a:t>servizio</a:t>
            </a:r>
            <a:r>
              <a:rPr lang="en-GB" dirty="0"/>
              <a:t> di </a:t>
            </a:r>
            <a:r>
              <a:rPr lang="en-GB" dirty="0" err="1"/>
              <a:t>elettronica</a:t>
            </a:r>
            <a:r>
              <a:rPr lang="en-GB" dirty="0"/>
              <a:t> (</a:t>
            </a:r>
            <a:r>
              <a:rPr lang="en-GB" dirty="0" err="1"/>
              <a:t>Boaino</a:t>
            </a:r>
            <a:r>
              <a:rPr lang="en-GB" dirty="0"/>
              <a:t> e Brambilla)</a:t>
            </a:r>
          </a:p>
          <a:p>
            <a:r>
              <a:rPr lang="en-GB" dirty="0"/>
              <a:t>Milano e’ </a:t>
            </a:r>
            <a:r>
              <a:rPr lang="en-GB" dirty="0" err="1"/>
              <a:t>capofila</a:t>
            </a:r>
            <a:r>
              <a:rPr lang="en-GB" dirty="0"/>
              <a:t> </a:t>
            </a:r>
            <a:r>
              <a:rPr lang="en-GB" dirty="0" err="1"/>
              <a:t>della</a:t>
            </a:r>
            <a:r>
              <a:rPr lang="en-GB" dirty="0"/>
              <a:t> </a:t>
            </a:r>
            <a:r>
              <a:rPr lang="en-GB" dirty="0" err="1"/>
              <a:t>collaborazione</a:t>
            </a:r>
            <a:r>
              <a:rPr lang="en-GB" dirty="0"/>
              <a:t> </a:t>
            </a:r>
            <a:r>
              <a:rPr lang="en-GB" dirty="0" err="1"/>
              <a:t>internazionale</a:t>
            </a:r>
            <a:r>
              <a:rPr lang="en-GB" dirty="0"/>
              <a:t> PARIS per la </a:t>
            </a:r>
            <a:r>
              <a:rPr lang="en-GB" dirty="0" err="1"/>
              <a:t>costruzione</a:t>
            </a:r>
            <a:r>
              <a:rPr lang="en-GB" dirty="0"/>
              <a:t> di array di </a:t>
            </a:r>
            <a:r>
              <a:rPr lang="en-GB" dirty="0" err="1"/>
              <a:t>Phoswich</a:t>
            </a:r>
            <a:r>
              <a:rPr lang="en-GB" dirty="0"/>
              <a:t> (</a:t>
            </a:r>
            <a:r>
              <a:rPr lang="en-GB" dirty="0" err="1"/>
              <a:t>LaBr+Nai</a:t>
            </a:r>
            <a:r>
              <a:rPr lang="en-GB" dirty="0"/>
              <a:t>) (Camera e Brambilla)</a:t>
            </a:r>
          </a:p>
          <a:p>
            <a:r>
              <a:rPr lang="en-GB" dirty="0"/>
              <a:t>Una </a:t>
            </a:r>
            <a:r>
              <a:rPr lang="en-GB" dirty="0" err="1"/>
              <a:t>nuova</a:t>
            </a:r>
            <a:r>
              <a:rPr lang="en-GB" dirty="0"/>
              <a:t> </a:t>
            </a:r>
            <a:r>
              <a:rPr lang="en-GB" dirty="0" err="1"/>
              <a:t>attivita</a:t>
            </a:r>
            <a:r>
              <a:rPr lang="en-GB" dirty="0"/>
              <a:t>’ </a:t>
            </a:r>
            <a:r>
              <a:rPr lang="en-GB" dirty="0" err="1"/>
              <a:t>attorno</a:t>
            </a:r>
            <a:r>
              <a:rPr lang="en-GB" dirty="0"/>
              <a:t> a revelatory </a:t>
            </a:r>
            <a:r>
              <a:rPr lang="en-GB" dirty="0" err="1"/>
              <a:t>Clyc</a:t>
            </a:r>
            <a:r>
              <a:rPr lang="en-GB" dirty="0"/>
              <a:t> per la </a:t>
            </a:r>
            <a:r>
              <a:rPr lang="en-GB" dirty="0" err="1"/>
              <a:t>discriminazione</a:t>
            </a:r>
            <a:r>
              <a:rPr lang="en-GB" dirty="0"/>
              <a:t> </a:t>
            </a:r>
            <a:r>
              <a:rPr lang="en-GB" dirty="0" err="1"/>
              <a:t>dei</a:t>
            </a:r>
            <a:r>
              <a:rPr lang="en-GB" dirty="0"/>
              <a:t> </a:t>
            </a:r>
            <a:r>
              <a:rPr lang="en-GB" dirty="0" err="1"/>
              <a:t>neutroni</a:t>
            </a:r>
            <a:r>
              <a:rPr lang="en-GB" dirty="0"/>
              <a:t> </a:t>
            </a:r>
            <a:r>
              <a:rPr lang="en-GB" dirty="0" err="1"/>
              <a:t>viene</a:t>
            </a:r>
            <a:r>
              <a:rPr lang="en-GB" dirty="0"/>
              <a:t> </a:t>
            </a:r>
            <a:r>
              <a:rPr lang="en-GB" dirty="0" err="1"/>
              <a:t>proposta</a:t>
            </a:r>
            <a:r>
              <a:rPr lang="en-GB" dirty="0"/>
              <a:t> (</a:t>
            </a:r>
            <a:r>
              <a:rPr lang="en-GB" dirty="0" err="1"/>
              <a:t>A.Giaz</a:t>
            </a:r>
            <a:r>
              <a:rPr lang="en-GB" dirty="0"/>
              <a:t>)</a:t>
            </a:r>
          </a:p>
          <a:p>
            <a:endParaRPr lang="en-GB" dirty="0"/>
          </a:p>
          <a:p>
            <a:r>
              <a:rPr lang="en-GB" dirty="0" err="1"/>
              <a:t>Chiedere</a:t>
            </a:r>
            <a:r>
              <a:rPr lang="en-GB" dirty="0"/>
              <a:t> a Stefano e Giacomo </a:t>
            </a:r>
            <a:r>
              <a:rPr lang="en-GB" dirty="0" err="1"/>
              <a:t>qualcosa</a:t>
            </a:r>
            <a:r>
              <a:rPr lang="en-GB" dirty="0"/>
              <a:t> </a:t>
            </a:r>
            <a:r>
              <a:rPr lang="en-GB" dirty="0" err="1"/>
              <a:t>su</a:t>
            </a:r>
            <a:r>
              <a:rPr lang="en-GB" dirty="0"/>
              <a:t> N3G</a:t>
            </a:r>
          </a:p>
        </p:txBody>
      </p:sp>
      <p:sp>
        <p:nvSpPr>
          <p:cNvPr id="4" name="Slide Number Placeholder 3">
            <a:extLst>
              <a:ext uri="{FF2B5EF4-FFF2-40B4-BE49-F238E27FC236}">
                <a16:creationId xmlns:a16="http://schemas.microsoft.com/office/drawing/2014/main" id="{E0454679-1BC3-CB08-6E4E-440F98DEB4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E5D82-F123-6B48-8494-8F169B6208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118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E5D82-F123-6B48-8494-8F169B6208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275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1A38E-88CB-9BDF-507D-666AE5377FC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221AF07-3A97-1B3C-73A7-824EC922FCCE}"/>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D4DD2FB1-6E03-B282-4FBE-D207F8991DE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C81DBF6-7D7C-1DE8-3A54-E693DF36F2C5}"/>
              </a:ext>
            </a:extLst>
          </p:cNvPr>
          <p:cNvSpPr>
            <a:spLocks noGrp="1"/>
          </p:cNvSpPr>
          <p:nvPr>
            <p:ph type="sldNum" sz="quarter" idx="5"/>
          </p:nvPr>
        </p:nvSpPr>
        <p:spPr/>
        <p:txBody>
          <a:bodyPr/>
          <a:lstStyle/>
          <a:p>
            <a:fld id="{2CA4C501-E03D-47B0-AA37-93010DBD9F92}" type="slidenum">
              <a:rPr lang="it-IT" smtClean="0"/>
              <a:pPr/>
              <a:t>43</a:t>
            </a:fld>
            <a:endParaRPr lang="it-IT"/>
          </a:p>
        </p:txBody>
      </p:sp>
    </p:spTree>
    <p:extLst>
      <p:ext uri="{BB962C8B-B14F-4D97-AF65-F5344CB8AC3E}">
        <p14:creationId xmlns:p14="http://schemas.microsoft.com/office/powerpoint/2010/main" val="2164708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C0458-B749-3853-F9F5-254B6EDACCB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67B9CA-E3EA-3219-D44D-31B09BC5758C}"/>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F5ED2570-5AA9-1342-BCEE-63A0935D82E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2BE3F76-F0B9-1375-735C-C176C608C370}"/>
              </a:ext>
            </a:extLst>
          </p:cNvPr>
          <p:cNvSpPr>
            <a:spLocks noGrp="1"/>
          </p:cNvSpPr>
          <p:nvPr>
            <p:ph type="sldNum" sz="quarter" idx="5"/>
          </p:nvPr>
        </p:nvSpPr>
        <p:spPr/>
        <p:txBody>
          <a:bodyPr/>
          <a:lstStyle/>
          <a:p>
            <a:fld id="{2CA4C501-E03D-47B0-AA37-93010DBD9F92}" type="slidenum">
              <a:rPr lang="it-IT" smtClean="0"/>
              <a:pPr/>
              <a:t>50</a:t>
            </a:fld>
            <a:endParaRPr lang="it-IT"/>
          </a:p>
        </p:txBody>
      </p:sp>
    </p:spTree>
    <p:extLst>
      <p:ext uri="{BB962C8B-B14F-4D97-AF65-F5344CB8AC3E}">
        <p14:creationId xmlns:p14="http://schemas.microsoft.com/office/powerpoint/2010/main" val="3966235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E518A-47A5-BC99-5CB6-54B9A60DB1E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D19DD1E-533D-A63C-3A5C-6A27E5B158A9}"/>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ECD54B4E-88F9-ABD7-7396-E6B108222C2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FE9E44D-B2F3-21D5-CF69-472DEE5BB301}"/>
              </a:ext>
            </a:extLst>
          </p:cNvPr>
          <p:cNvSpPr>
            <a:spLocks noGrp="1"/>
          </p:cNvSpPr>
          <p:nvPr>
            <p:ph type="sldNum" sz="quarter" idx="5"/>
          </p:nvPr>
        </p:nvSpPr>
        <p:spPr/>
        <p:txBody>
          <a:bodyPr/>
          <a:lstStyle/>
          <a:p>
            <a:fld id="{2CA4C501-E03D-47B0-AA37-93010DBD9F92}" type="slidenum">
              <a:rPr lang="it-IT" smtClean="0"/>
              <a:pPr/>
              <a:t>57</a:t>
            </a:fld>
            <a:endParaRPr lang="it-IT"/>
          </a:p>
        </p:txBody>
      </p:sp>
    </p:spTree>
    <p:extLst>
      <p:ext uri="{BB962C8B-B14F-4D97-AF65-F5344CB8AC3E}">
        <p14:creationId xmlns:p14="http://schemas.microsoft.com/office/powerpoint/2010/main" val="1310755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BA9A5A18-8BD2-8E45-2FB3-E1A5A45C9F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33D7BC-9926-4191-8AF0-780697E8662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86" name="Rectangle 2">
            <a:extLst>
              <a:ext uri="{FF2B5EF4-FFF2-40B4-BE49-F238E27FC236}">
                <a16:creationId xmlns:a16="http://schemas.microsoft.com/office/drawing/2014/main" id="{EF81306F-4A7C-A233-90E9-A7845DB063F7}"/>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EF83113D-FBE3-CFBE-1C96-412B47D87E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a:extLst>
              <a:ext uri="{FF2B5EF4-FFF2-40B4-BE49-F238E27FC236}">
                <a16:creationId xmlns:a16="http://schemas.microsoft.com/office/drawing/2014/main" id="{E7024CC6-5815-E90B-D2BF-B84A9505A224}"/>
              </a:ext>
            </a:extLst>
          </p:cNvPr>
          <p:cNvSpPr>
            <a:spLocks noGrp="1" noRot="1" noChangeAspect="1" noChangeArrowheads="1" noTextEdit="1"/>
          </p:cNvSpPr>
          <p:nvPr>
            <p:ph type="sldImg"/>
          </p:nvPr>
        </p:nvSpPr>
        <p:spPr>
          <a:ln/>
        </p:spPr>
      </p:sp>
      <p:sp>
        <p:nvSpPr>
          <p:cNvPr id="18434" name="Segnaposto note 2">
            <a:extLst>
              <a:ext uri="{FF2B5EF4-FFF2-40B4-BE49-F238E27FC236}">
                <a16:creationId xmlns:a16="http://schemas.microsoft.com/office/drawing/2014/main" id="{7F8839EF-37C2-D91B-633D-C08FD1B11B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18435" name="Segnaposto numero diapositiva 3">
            <a:extLst>
              <a:ext uri="{FF2B5EF4-FFF2-40B4-BE49-F238E27FC236}">
                <a16:creationId xmlns:a16="http://schemas.microsoft.com/office/drawing/2014/main" id="{0D1DFF55-401E-FB93-4E44-23DCA38D5E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CE3727-6039-4433-B578-BAD6F582C371}"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a:extLst>
              <a:ext uri="{FF2B5EF4-FFF2-40B4-BE49-F238E27FC236}">
                <a16:creationId xmlns:a16="http://schemas.microsoft.com/office/drawing/2014/main" id="{C7CE7DF8-C302-6A4D-C71C-2D328A812104}"/>
              </a:ext>
            </a:extLst>
          </p:cNvPr>
          <p:cNvSpPr>
            <a:spLocks noGrp="1" noRot="1" noChangeAspect="1" noChangeArrowheads="1" noTextEdit="1"/>
          </p:cNvSpPr>
          <p:nvPr>
            <p:ph type="sldImg"/>
          </p:nvPr>
        </p:nvSpPr>
        <p:spPr>
          <a:ln/>
        </p:spPr>
      </p:sp>
      <p:sp>
        <p:nvSpPr>
          <p:cNvPr id="21506" name="Segnaposto note 2">
            <a:extLst>
              <a:ext uri="{FF2B5EF4-FFF2-40B4-BE49-F238E27FC236}">
                <a16:creationId xmlns:a16="http://schemas.microsoft.com/office/drawing/2014/main" id="{0309817C-D911-752A-4666-45502643E9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21507" name="Segnaposto numero diapositiva 3">
            <a:extLst>
              <a:ext uri="{FF2B5EF4-FFF2-40B4-BE49-F238E27FC236}">
                <a16:creationId xmlns:a16="http://schemas.microsoft.com/office/drawing/2014/main" id="{7D0C5CDA-62CB-A371-3CD6-7BB49A3A10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C3D4BE-FEE3-4652-A9A2-4C000E7273B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A4C501-E03D-47B0-AA37-93010DBD9F92}" type="slidenum">
              <a:rPr lang="it-IT" smtClean="0"/>
              <a:pPr/>
              <a:t>5</a:t>
            </a:fld>
            <a:endParaRPr lang="it-IT"/>
          </a:p>
        </p:txBody>
      </p:sp>
    </p:spTree>
    <p:extLst>
      <p:ext uri="{BB962C8B-B14F-4D97-AF65-F5344CB8AC3E}">
        <p14:creationId xmlns:p14="http://schemas.microsoft.com/office/powerpoint/2010/main" val="561092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AFEB2BA9-BCD7-E713-1801-8E99D93F3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723F46-CEF5-460F-B0C1-5CB8F13D04F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602" name="Rectangle 2">
            <a:extLst>
              <a:ext uri="{FF2B5EF4-FFF2-40B4-BE49-F238E27FC236}">
                <a16:creationId xmlns:a16="http://schemas.microsoft.com/office/drawing/2014/main" id="{0D3BCE49-9BCD-74E2-86BA-F058D455E7DB}"/>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0AEA274-B3AC-EF84-9953-642274C67F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D8F7-7D0C-5BDF-89BF-6588D26D469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098604-84FC-7430-FABF-3479C3B2890E}"/>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E837814B-9ED4-40FB-BF44-823142E2032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0B9B075-6876-C9FD-B9A1-6DCB1D393B0D}"/>
              </a:ext>
            </a:extLst>
          </p:cNvPr>
          <p:cNvSpPr>
            <a:spLocks noGrp="1"/>
          </p:cNvSpPr>
          <p:nvPr>
            <p:ph type="sldNum" sz="quarter" idx="5"/>
          </p:nvPr>
        </p:nvSpPr>
        <p:spPr/>
        <p:txBody>
          <a:bodyPr/>
          <a:lstStyle/>
          <a:p>
            <a:fld id="{2CA4C501-E03D-47B0-AA37-93010DBD9F92}" type="slidenum">
              <a:rPr lang="it-IT" smtClean="0"/>
              <a:pPr/>
              <a:t>66</a:t>
            </a:fld>
            <a:endParaRPr lang="it-IT"/>
          </a:p>
        </p:txBody>
      </p:sp>
    </p:spTree>
    <p:extLst>
      <p:ext uri="{BB962C8B-B14F-4D97-AF65-F5344CB8AC3E}">
        <p14:creationId xmlns:p14="http://schemas.microsoft.com/office/powerpoint/2010/main" val="541897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901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968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444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80121-DD4B-D4D8-FBE6-822D3D0F7B1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FC8C450-0B34-6ED8-4453-24654E1770C5}"/>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4D3DFD51-6977-1291-C6DD-62FD3C38C23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6432654-0E85-A5C9-25CD-6FEDC24466CC}"/>
              </a:ext>
            </a:extLst>
          </p:cNvPr>
          <p:cNvSpPr>
            <a:spLocks noGrp="1"/>
          </p:cNvSpPr>
          <p:nvPr>
            <p:ph type="sldNum" sz="quarter" idx="5"/>
          </p:nvPr>
        </p:nvSpPr>
        <p:spPr/>
        <p:txBody>
          <a:bodyPr/>
          <a:lstStyle/>
          <a:p>
            <a:fld id="{2CA4C501-E03D-47B0-AA37-93010DBD9F92}" type="slidenum">
              <a:rPr lang="it-IT" smtClean="0"/>
              <a:pPr/>
              <a:t>72</a:t>
            </a:fld>
            <a:endParaRPr lang="it-IT"/>
          </a:p>
        </p:txBody>
      </p:sp>
    </p:spTree>
    <p:extLst>
      <p:ext uri="{BB962C8B-B14F-4D97-AF65-F5344CB8AC3E}">
        <p14:creationId xmlns:p14="http://schemas.microsoft.com/office/powerpoint/2010/main" val="171840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A835E-F368-99DC-4B5F-855657EA786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E7B18A7-B85F-E96B-BCD0-3DBE8968B468}"/>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3A53080D-EB34-7C08-E413-FA808922BCF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0AD9FCB-9848-F884-A09D-BCD689B9B05A}"/>
              </a:ext>
            </a:extLst>
          </p:cNvPr>
          <p:cNvSpPr>
            <a:spLocks noGrp="1"/>
          </p:cNvSpPr>
          <p:nvPr>
            <p:ph type="sldNum" sz="quarter" idx="5"/>
          </p:nvPr>
        </p:nvSpPr>
        <p:spPr/>
        <p:txBody>
          <a:bodyPr/>
          <a:lstStyle/>
          <a:p>
            <a:fld id="{2CA4C501-E03D-47B0-AA37-93010DBD9F92}" type="slidenum">
              <a:rPr lang="it-IT" smtClean="0"/>
              <a:pPr/>
              <a:t>6</a:t>
            </a:fld>
            <a:endParaRPr lang="it-IT"/>
          </a:p>
        </p:txBody>
      </p:sp>
    </p:spTree>
    <p:extLst>
      <p:ext uri="{BB962C8B-B14F-4D97-AF65-F5344CB8AC3E}">
        <p14:creationId xmlns:p14="http://schemas.microsoft.com/office/powerpoint/2010/main" val="3721630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9AC8B-4315-1D0B-16E5-5DFA88F35D3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F622DB5-76C8-9997-CEF6-7179655F76A4}"/>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54C7C1C4-33C3-AC9E-4B90-C5DC8F9D7E5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5CF5E54-C5E8-5534-0704-5AD6EEE42044}"/>
              </a:ext>
            </a:extLst>
          </p:cNvPr>
          <p:cNvSpPr>
            <a:spLocks noGrp="1"/>
          </p:cNvSpPr>
          <p:nvPr>
            <p:ph type="sldNum" sz="quarter" idx="5"/>
          </p:nvPr>
        </p:nvSpPr>
        <p:spPr/>
        <p:txBody>
          <a:bodyPr/>
          <a:lstStyle/>
          <a:p>
            <a:fld id="{2CA4C501-E03D-47B0-AA37-93010DBD9F92}" type="slidenum">
              <a:rPr lang="it-IT" smtClean="0"/>
              <a:pPr/>
              <a:t>7</a:t>
            </a:fld>
            <a:endParaRPr lang="it-IT"/>
          </a:p>
        </p:txBody>
      </p:sp>
    </p:spTree>
    <p:extLst>
      <p:ext uri="{BB962C8B-B14F-4D97-AF65-F5344CB8AC3E}">
        <p14:creationId xmlns:p14="http://schemas.microsoft.com/office/powerpoint/2010/main" val="352842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9FFC2-102D-A881-247F-1377088C9DD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8477926-37A8-E7B0-114C-3DE5A101A964}"/>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2A924981-11B9-9AB4-0D54-0006C8D170F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A39302F-3214-F961-72DF-397D3D79F990}"/>
              </a:ext>
            </a:extLst>
          </p:cNvPr>
          <p:cNvSpPr>
            <a:spLocks noGrp="1"/>
          </p:cNvSpPr>
          <p:nvPr>
            <p:ph type="sldNum" sz="quarter" idx="5"/>
          </p:nvPr>
        </p:nvSpPr>
        <p:spPr/>
        <p:txBody>
          <a:bodyPr/>
          <a:lstStyle/>
          <a:p>
            <a:fld id="{2CA4C501-E03D-47B0-AA37-93010DBD9F92}" type="slidenum">
              <a:rPr lang="it-IT" smtClean="0"/>
              <a:pPr/>
              <a:t>9</a:t>
            </a:fld>
            <a:endParaRPr lang="it-IT"/>
          </a:p>
        </p:txBody>
      </p:sp>
    </p:spTree>
    <p:extLst>
      <p:ext uri="{BB962C8B-B14F-4D97-AF65-F5344CB8AC3E}">
        <p14:creationId xmlns:p14="http://schemas.microsoft.com/office/powerpoint/2010/main" val="34318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 measurements of the x-rays emitted by kaonic atoms allow to investigate the strong kaon-nuclei interaction at the low-energy frontier. The low-energy experimental data for kaonic atoms</a:t>
            </a:r>
            <a:r>
              <a:rPr lang="en-US" dirty="0"/>
              <a:t> can be used to estimate the </a:t>
            </a:r>
            <a:r>
              <a:rPr lang="en-GB" dirty="0"/>
              <a:t>free parameters of the various </a:t>
            </a:r>
            <a:r>
              <a:rPr lang="en-US" dirty="0"/>
              <a:t>phenomenological models describing strong interaction at low energies (below 1 GeV). </a:t>
            </a:r>
            <a:endParaRPr lang="en-GB" dirty="0"/>
          </a:p>
          <a:p>
            <a:endParaRPr lang="en-GB" dirty="0"/>
          </a:p>
          <a:p>
            <a:r>
              <a:rPr lang="en-GB" dirty="0"/>
              <a:t>A kaonic atom is formed when a K− meson, stopped in a target material, is captured in an atomic system through its electromagnetic interaction with the nucleus. The captured K− meson replaces an electron in a highly excited atomic level, followed by an electromagnetic cascade process which can bring it to the innermost atomic level, where the strong interaction between the kaon and the atomic nucleus induces a shift and broadening of the ground state with respect to the purely electromagnetic values, which become detectable with advanced x-ray spectroscopy techniques. The measurements of the 2p → 1s transitions in Kaonic Hydrogen (KH) and Kaonic Deuterium (KD) allow to extract the energy shift and width of the 1s levels resulting from the strong kaon-nucleon interaction. From their values, one can extract the antikaon-nucleon isospin-dependent scattering lengths.</a:t>
            </a:r>
          </a:p>
          <a:p>
            <a:endParaRPr lang="en-US" dirty="0"/>
          </a:p>
          <a:p>
            <a:r>
              <a:rPr lang="en-GB" dirty="0"/>
              <a:t>The main goal of the SIDDHARTA-2 experiment is to measure the 2p → 1s atomic transition in KD and to extract the energy shift and width of the 1s atomic level, generated by the strong K−-N interaction.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80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a:t>
            </a:r>
            <a:r>
              <a:rPr lang="en-GB" dirty="0"/>
              <a:t>the full SIDDHARTA-2 setup was installed in DAΦNE collider. The setup is made of </a:t>
            </a:r>
            <a:r>
              <a:rPr lang="en-US" dirty="0"/>
              <a:t>48 SDD arrays, each one made of 8 channels, silicon thickness 450 um. T</a:t>
            </a:r>
            <a:r>
              <a:rPr lang="en-GB" dirty="0"/>
              <a:t>he experiment took test data with kaonic helium and other light kaonic atoms.</a:t>
            </a:r>
          </a:p>
          <a:p>
            <a:endParaRPr lang="en-US" dirty="0"/>
          </a:p>
          <a:p>
            <a:r>
              <a:rPr lang="en-GB" dirty="0"/>
              <a:t>In 2023, SIDDHARTA-2 made a test run </a:t>
            </a:r>
            <a:r>
              <a:rPr lang="en-GB" sz="1200" dirty="0">
                <a:solidFill>
                  <a:schemeClr val="tx1"/>
                </a:solidFill>
                <a:latin typeface="Roboto Condensed" panose="020B0604020202020204" charset="0"/>
                <a:ea typeface="Roboto Condensed" panose="020B0604020202020204" charset="0"/>
                <a:cs typeface="Roboto Condensed"/>
                <a:sym typeface="Roboto Condensed"/>
              </a:rPr>
              <a:t>with kaonic neon for debug and degrader optimization. Since May it</a:t>
            </a:r>
            <a:r>
              <a:rPr lang="en-GB" dirty="0"/>
              <a:t> started the measurement of the 2p → 1s transition in KD. This measurement was performed with two periods of runs (Run 1 and Run 2) in 2023, and continued in 2024 with Run 3, achieving the required 800 pb⁻¹ of integrated luminosity. During these runs, measurements of other kaonic atoms, such as kaonic helium and neon for calibration purposes, also delivered unprecedented precision results, published in a series of articles.</a:t>
            </a:r>
          </a:p>
          <a:p>
            <a:endParaRPr lang="en-US" dirty="0"/>
          </a:p>
          <a:p>
            <a:r>
              <a:rPr lang="en-US" dirty="0"/>
              <a:t>D</a:t>
            </a:r>
            <a:r>
              <a:rPr lang="en-GB" dirty="0" err="1"/>
              <a:t>uring</a:t>
            </a:r>
            <a:r>
              <a:rPr lang="en-GB" dirty="0"/>
              <a:t> this period, the collaboration also started a program to develop detectors to measure atomic transitions in heavier kaonic atoms, in an energy range &gt;15keV. The program was based on the development of:</a:t>
            </a:r>
          </a:p>
          <a:p>
            <a:pPr marL="457200" indent="-228600">
              <a:buFont typeface="+mj-lt"/>
              <a:buAutoNum type="arabicPeriod"/>
            </a:pPr>
            <a:r>
              <a:rPr lang="en-US" dirty="0"/>
              <a:t>An updated version of the current apparatus based on 1mm-thick SDDs, for energies up to 30keV. Milano group was responsible for the development of this new SDD detection module (see next slides)</a:t>
            </a:r>
          </a:p>
          <a:p>
            <a:pPr marL="457200" indent="-228600">
              <a:buFont typeface="+mj-lt"/>
              <a:buAutoNum type="arabicPeriod"/>
            </a:pPr>
            <a:r>
              <a:rPr lang="en-GB" dirty="0"/>
              <a:t>Cadmium-zinc-telluride (CZT) detectors for intermediate kaonic atoms measurements (30keV-300keV)</a:t>
            </a:r>
          </a:p>
          <a:p>
            <a:pPr marL="457200" indent="-228600">
              <a:buFont typeface="+mj-lt"/>
              <a:buAutoNum type="arabicPeriod"/>
            </a:pPr>
            <a:r>
              <a:rPr lang="en-US" dirty="0"/>
              <a:t>High purity germanium detectors for heavy kaonic atoms measurements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019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a:t>In 2024, Milano group worked on the development and testing of a new SDD module based on the new 1mm-thick SDD modules. The novelties introduced in the module are:</a:t>
            </a:r>
          </a:p>
          <a:p>
            <a:pPr>
              <a:buFont typeface="+mj-lt"/>
              <a:buAutoNum type="arabicPeriod"/>
            </a:pPr>
            <a:r>
              <a:rPr lang="en-GB" dirty="0"/>
              <a:t>Adaptation of the geometry to the new sensor dimension (larger termination regions due to the thicker substrate)</a:t>
            </a:r>
          </a:p>
          <a:p>
            <a:pPr>
              <a:buFont typeface="+mj-lt"/>
              <a:buAutoNum type="arabicPeriod"/>
            </a:pPr>
            <a:r>
              <a:rPr lang="en-GB" dirty="0"/>
              <a:t>New PCB substrate material to increase number of layers and improve signal integrity (from ceramic PCB to halogen-free material)</a:t>
            </a:r>
          </a:p>
          <a:p>
            <a:r>
              <a:rPr lang="en-GB" dirty="0"/>
              <a:t>Particular attention was dedicated to checking that the new PCB substrates do not contain trace elements that could generate contamination signals. Thermal </a:t>
            </a:r>
            <a:r>
              <a:rPr lang="en-GB" dirty="0" err="1"/>
              <a:t>cyclings</a:t>
            </a:r>
            <a:r>
              <a:rPr lang="en-GB" dirty="0"/>
              <a:t> at cryogenic temperatures were also performed to test the mechanical robustness of the module to large temperature variations.</a:t>
            </a:r>
          </a:p>
          <a:p>
            <a:endParaRPr lang="en-GB" dirty="0"/>
          </a:p>
          <a:p>
            <a:r>
              <a:rPr lang="en-GB" dirty="0"/>
              <a:t>As a result of this work, four (partially) working modules were assembled in Milano using the final module design and were delivered to Frascati for a BTF run and for further spectroscopic tests performed with the new version of the readout electronics developed by Frascati. These 1-mm-thick detectors achieved an energy resolution &lt;=140 keV @ Mn-Kα energy (5.9keV) and demonstrated the effectiveness of the focusing electrode introduced on the detector window to reduce the charge sharing between channels.</a:t>
            </a:r>
          </a:p>
          <a:p>
            <a:endParaRPr lang="en-GB" dirty="0"/>
          </a:p>
          <a:p>
            <a:r>
              <a:rPr lang="en-GB" dirty="0"/>
              <a:t>Since the mid of 2024 Milano group also investigated different options to find an external partner (company or research institute) who could carry out the production in series of the single-SDD modules (about 60 modules). The most interesting option resulted to be Fondazione Bruno Kessler (FBK), where the SDDs were also produced.</a:t>
            </a:r>
          </a:p>
          <a:p>
            <a:endParaRPr lang="en-GB" dirty="0"/>
          </a:p>
          <a:p>
            <a:r>
              <a:rPr lang="en-GB" dirty="0"/>
              <a:t>In 2025, Milano group worked to transfer to FBK the assembly process and took care of the procurement of all the components needed for the series production (ASICs, PCBs, mechanical pieces, etc). In spring 2025, FBK built the first 12 modules to test the assembly procedure (pre-production) and made preliminary spectroscopic test on them at -20C: the yield was excellent since 100% of channels were working.</a:t>
            </a:r>
          </a:p>
          <a:p>
            <a:endParaRPr lang="en-US" dirty="0"/>
          </a:p>
          <a:p>
            <a:r>
              <a:rPr lang="en-US" dirty="0"/>
              <a:t>M</a:t>
            </a:r>
            <a:r>
              <a:rPr lang="en-GB" dirty="0" err="1"/>
              <a:t>odules</a:t>
            </a:r>
            <a:r>
              <a:rPr lang="en-GB" dirty="0"/>
              <a:t> have been transferred now to LNF, were a couple of them are now under test at cryogenic temperatures.</a:t>
            </a:r>
          </a:p>
          <a:p>
            <a:endParaRPr lang="en-GB"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023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30DB6-8FBC-49FF-9276-AFB01B4E3601}"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416609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69A083-3AD4-4459-9821-617EAB9945AB}"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4784865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89"/>
            <a:ext cx="53848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89718F74-EC11-B0E4-11A2-38C73B6016BB}"/>
              </a:ext>
            </a:extLst>
          </p:cNvPr>
          <p:cNvSpPr>
            <a:spLocks noGrp="1" noChangeArrowheads="1"/>
          </p:cNvSpPr>
          <p:nvPr>
            <p:ph type="dt" sz="half" idx="10"/>
          </p:nvPr>
        </p:nvSpPr>
        <p:spPr>
          <a:ln/>
        </p:spPr>
        <p:txBody>
          <a:bodyPr/>
          <a:lstStyle>
            <a:lvl1pPr>
              <a:defRPr/>
            </a:lvl1pPr>
          </a:lstStyle>
          <a:p>
            <a:pPr>
              <a:defRPr/>
            </a:pPr>
            <a:fld id="{F04F9144-0428-4C88-97A5-EBE3622DECA2}" type="datetime1">
              <a:rPr lang="it-IT" altLang="it-IT"/>
              <a:pPr>
                <a:defRPr/>
              </a:pPr>
              <a:t>18/07/2025</a:t>
            </a:fld>
            <a:endParaRPr lang="it-IT" altLang="it-IT"/>
          </a:p>
        </p:txBody>
      </p:sp>
      <p:sp>
        <p:nvSpPr>
          <p:cNvPr id="7" name="Rectangle 5">
            <a:extLst>
              <a:ext uri="{FF2B5EF4-FFF2-40B4-BE49-F238E27FC236}">
                <a16:creationId xmlns:a16="http://schemas.microsoft.com/office/drawing/2014/main" id="{C20E7145-57F2-8D64-F98D-9DF0F82FECEF}"/>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8" name="Rectangle 6">
            <a:extLst>
              <a:ext uri="{FF2B5EF4-FFF2-40B4-BE49-F238E27FC236}">
                <a16:creationId xmlns:a16="http://schemas.microsoft.com/office/drawing/2014/main" id="{00369A2A-21F6-84F3-A7B4-266105EF2AA5}"/>
              </a:ext>
            </a:extLst>
          </p:cNvPr>
          <p:cNvSpPr>
            <a:spLocks noGrp="1" noChangeArrowheads="1"/>
          </p:cNvSpPr>
          <p:nvPr>
            <p:ph type="sldNum" sz="quarter" idx="12"/>
          </p:nvPr>
        </p:nvSpPr>
        <p:spPr>
          <a:ln/>
        </p:spPr>
        <p:txBody>
          <a:bodyPr/>
          <a:lstStyle>
            <a:lvl1pPr>
              <a:defRPr/>
            </a:lvl1pPr>
          </a:lstStyle>
          <a:p>
            <a:pPr>
              <a:defRPr/>
            </a:pPr>
            <a:fld id="{FEC967EC-CCFF-420E-B1B4-6C9B1FFE201F}" type="slidenum">
              <a:rPr lang="it-IT" altLang="it-IT"/>
              <a:pPr>
                <a:defRPr/>
              </a:pPr>
              <a:t>‹N›</a:t>
            </a:fld>
            <a:endParaRPr lang="it-IT" altLang="it-IT"/>
          </a:p>
        </p:txBody>
      </p:sp>
    </p:spTree>
    <p:extLst>
      <p:ext uri="{BB962C8B-B14F-4D97-AF65-F5344CB8AC3E}">
        <p14:creationId xmlns:p14="http://schemas.microsoft.com/office/powerpoint/2010/main" val="1741018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8E26-EC6F-4475-8934-E468933632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727E5A-BA25-4D29-B7F6-A79084DC84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4CBAAA-1711-4D65-9699-AF193C4D9E8F}"/>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5" name="Footer Placeholder 4">
            <a:extLst>
              <a:ext uri="{FF2B5EF4-FFF2-40B4-BE49-F238E27FC236}">
                <a16:creationId xmlns:a16="http://schemas.microsoft.com/office/drawing/2014/main" id="{4569F21E-5BB3-4AF9-9C85-DD9CFF32B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C6FE9-C29E-4AB3-A790-F627F151676E}"/>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7163365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F28C-2521-4C0B-AE95-505D7E6D6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02B4C-A66A-464F-AC97-A37B1CE119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1E731-242D-4E63-AF94-AA2399FDB4B5}"/>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5" name="Footer Placeholder 4">
            <a:extLst>
              <a:ext uri="{FF2B5EF4-FFF2-40B4-BE49-F238E27FC236}">
                <a16:creationId xmlns:a16="http://schemas.microsoft.com/office/drawing/2014/main" id="{EBA1637D-0F30-44FC-9F99-A41C4C1EF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2B2AD-6B1F-4130-9894-E305D6174B02}"/>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32477950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4F00-ACB4-4DFC-9DCF-1EA28FD51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7701C-9DB8-4BE2-AE6F-858E9047E6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6B5713-B56E-47A2-98FE-A36424D338A8}"/>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5" name="Footer Placeholder 4">
            <a:extLst>
              <a:ext uri="{FF2B5EF4-FFF2-40B4-BE49-F238E27FC236}">
                <a16:creationId xmlns:a16="http://schemas.microsoft.com/office/drawing/2014/main" id="{1B2C72F6-AB4F-4EF1-8EDC-17F390989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F709E-2AFF-4717-97AF-8CDA5F63AB4C}"/>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972670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A383-7A14-4E03-B8D4-EEEFE3332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BD5E1-9882-4E33-BE9C-B1B211CBE6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B09139-D919-41DC-83BB-6DA78D4790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3E03A8-39CA-42FB-884E-754F3B74437F}"/>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6" name="Footer Placeholder 5">
            <a:extLst>
              <a:ext uri="{FF2B5EF4-FFF2-40B4-BE49-F238E27FC236}">
                <a16:creationId xmlns:a16="http://schemas.microsoft.com/office/drawing/2014/main" id="{DD111925-B058-4A89-9032-CA1B277F5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3FF83-F516-4295-B3F7-F585B8567887}"/>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24633211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A89E-D4F1-44E9-98B2-824D922E66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5D9AA-F32D-4C69-9812-08CE1A9B5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79B265-1DB3-40B7-846F-359D7D95C8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39269-81B8-4470-B97C-E5321345B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F8CF5B-0912-4194-AC1F-1EA8B09A5D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796A2-8FBE-4386-8673-22413D1601E5}"/>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8" name="Footer Placeholder 7">
            <a:extLst>
              <a:ext uri="{FF2B5EF4-FFF2-40B4-BE49-F238E27FC236}">
                <a16:creationId xmlns:a16="http://schemas.microsoft.com/office/drawing/2014/main" id="{69F9F8AD-5794-485C-9F2D-30BA34FA4B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3F167-3EE9-42DF-9172-360CD469CBE2}"/>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31201974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E204-AA78-4CE1-9A16-9931C6B6E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C12DA-7D38-40C1-9A68-5F2101D829D3}"/>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4" name="Footer Placeholder 3">
            <a:extLst>
              <a:ext uri="{FF2B5EF4-FFF2-40B4-BE49-F238E27FC236}">
                <a16:creationId xmlns:a16="http://schemas.microsoft.com/office/drawing/2014/main" id="{18C2E1D4-A63F-4E02-BD94-2DF135CEA6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E3C43-CBA8-47F6-85C0-F9B560D7AE9E}"/>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035160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D0ACF0-25C0-42AF-9BE5-2D1E1D296003}"/>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3" name="Footer Placeholder 2">
            <a:extLst>
              <a:ext uri="{FF2B5EF4-FFF2-40B4-BE49-F238E27FC236}">
                <a16:creationId xmlns:a16="http://schemas.microsoft.com/office/drawing/2014/main" id="{DF38DB36-E9C1-43B5-A0CB-FEC3597FA3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D02DA3-401B-4CE3-AA38-36728B80C596}"/>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5781528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723C-F37E-4754-951D-8038DAE4E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55235E-EE70-4043-81B4-CE8FD60139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4C48D-4F6D-4130-B29C-90574A617E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4E8DF6-9599-4B0B-ACB9-849E06AABADE}"/>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6" name="Footer Placeholder 5">
            <a:extLst>
              <a:ext uri="{FF2B5EF4-FFF2-40B4-BE49-F238E27FC236}">
                <a16:creationId xmlns:a16="http://schemas.microsoft.com/office/drawing/2014/main" id="{E67001B9-BA7C-49D7-A772-0B2BDBC7E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39888-DD0B-4701-B63F-A44224F3C995}"/>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75514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936-38C6-4AF8-BD64-C635AAE6CC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1C16B-9704-4982-B6FE-59E7A6C38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176DB1-E2CC-4678-8580-601E1BDF2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7EB5E7-3B69-4BEA-8FBF-C03ADBE31381}"/>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6" name="Footer Placeholder 5">
            <a:extLst>
              <a:ext uri="{FF2B5EF4-FFF2-40B4-BE49-F238E27FC236}">
                <a16:creationId xmlns:a16="http://schemas.microsoft.com/office/drawing/2014/main" id="{13A02520-79E5-4287-9107-4F9ED2331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17224-16EB-4A7A-9D8F-8F5055022FA8}"/>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903448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0" y="609600"/>
            <a:ext cx="2590800" cy="5486400"/>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914400" y="609600"/>
            <a:ext cx="75692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E8B41-8C7C-4FCB-A1A4-0CD559161E1E}"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2250076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69EBD-72D8-4AFE-A878-9574C582E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EEEBE-CCEE-4ECE-B9F2-59AF28A826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3CFD4-0BD9-4FB1-8E50-6E5B464A3964}"/>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5" name="Footer Placeholder 4">
            <a:extLst>
              <a:ext uri="{FF2B5EF4-FFF2-40B4-BE49-F238E27FC236}">
                <a16:creationId xmlns:a16="http://schemas.microsoft.com/office/drawing/2014/main" id="{5B1FE365-1EC0-4A5F-8674-352A571F8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74D7A-F340-4A3D-963F-D8C5D1216BEE}"/>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32269645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19D543-2FCA-410A-AC16-2F0C372199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1EBBE3-8E08-40A7-993E-476F421098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1BFF2-AF41-41F9-9C0B-0325D6FA06C4}"/>
              </a:ext>
            </a:extLst>
          </p:cNvPr>
          <p:cNvSpPr>
            <a:spLocks noGrp="1"/>
          </p:cNvSpPr>
          <p:nvPr>
            <p:ph type="dt" sz="half" idx="10"/>
          </p:nvPr>
        </p:nvSpPr>
        <p:spPr/>
        <p:txBody>
          <a:bodyPr/>
          <a:lstStyle/>
          <a:p>
            <a:fld id="{131A7260-114C-4F51-B00A-85C32D4B75C0}" type="datetimeFigureOut">
              <a:rPr lang="en-US" smtClean="0"/>
              <a:t>7/18/2025</a:t>
            </a:fld>
            <a:endParaRPr lang="en-US"/>
          </a:p>
        </p:txBody>
      </p:sp>
      <p:sp>
        <p:nvSpPr>
          <p:cNvPr id="5" name="Footer Placeholder 4">
            <a:extLst>
              <a:ext uri="{FF2B5EF4-FFF2-40B4-BE49-F238E27FC236}">
                <a16:creationId xmlns:a16="http://schemas.microsoft.com/office/drawing/2014/main" id="{DF3510F3-B7B8-40ED-A13D-4B6DD79F8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874F-E6C2-4A4F-B579-A3D42E0E7B6A}"/>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34106826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olo e contenuto">
    <p:bg>
      <p:bgRef idx="1001">
        <a:schemeClr val="bg1"/>
      </p:bgRef>
    </p:bg>
    <p:spTree>
      <p:nvGrpSpPr>
        <p:cNvPr id="1" name=""/>
        <p:cNvGrpSpPr/>
        <p:nvPr/>
      </p:nvGrpSpPr>
      <p:grpSpPr>
        <a:xfrm>
          <a:off x="0" y="0"/>
          <a:ext cx="0" cy="0"/>
          <a:chOff x="0" y="0"/>
          <a:chExt cx="0" cy="0"/>
        </a:xfrm>
      </p:grpSpPr>
      <p:sp>
        <p:nvSpPr>
          <p:cNvPr id="4" name="Rettangolo 128"/>
          <p:cNvSpPr/>
          <p:nvPr userDrawn="1"/>
        </p:nvSpPr>
        <p:spPr>
          <a:xfrm>
            <a:off x="0" y="6229351"/>
            <a:ext cx="12192000" cy="6381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it-IT" sz="1800">
              <a:solidFill>
                <a:prstClr val="white"/>
              </a:solidFill>
            </a:endParaRPr>
          </a:p>
        </p:txBody>
      </p:sp>
      <p:sp>
        <p:nvSpPr>
          <p:cNvPr id="3" name="Segnaposto contenuto 2"/>
          <p:cNvSpPr>
            <a:spLocks noGrp="1"/>
          </p:cNvSpPr>
          <p:nvPr>
            <p:ph idx="1"/>
          </p:nvPr>
        </p:nvSpPr>
        <p:spPr>
          <a:xfrm>
            <a:off x="609600" y="1600201"/>
            <a:ext cx="11098301" cy="4525963"/>
          </a:xfrm>
        </p:spPr>
        <p:txBody>
          <a:bodyPr/>
          <a:lstStyle>
            <a:lvl1pPr>
              <a:defRPr sz="2600">
                <a:latin typeface="Comic Sans MS" panose="030F0702030302020204" pitchFamily="66" charset="0"/>
              </a:defRPr>
            </a:lvl1pPr>
            <a:lvl2pPr>
              <a:defRPr sz="2400">
                <a:latin typeface="Comic Sans MS" panose="030F0702030302020204" pitchFamily="66" charset="0"/>
              </a:defRPr>
            </a:lvl2pPr>
            <a:lvl3pPr>
              <a:defRPr sz="2000">
                <a:latin typeface="Comic Sans MS" panose="030F0702030302020204" pitchFamily="66" charset="0"/>
              </a:defRPr>
            </a:lvl3pPr>
            <a:lvl4pPr>
              <a:defRPr sz="1800">
                <a:latin typeface="Comic Sans MS" panose="030F0702030302020204" pitchFamily="66" charset="0"/>
              </a:defRPr>
            </a:lvl4pPr>
            <a:lvl5pPr>
              <a:defRPr sz="1600">
                <a:latin typeface="Comic Sans MS" panose="030F0702030302020204" pitchFamily="66"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Titolo 1"/>
          <p:cNvSpPr>
            <a:spLocks noGrp="1"/>
          </p:cNvSpPr>
          <p:nvPr>
            <p:ph type="title"/>
          </p:nvPr>
        </p:nvSpPr>
        <p:spPr>
          <a:xfrm>
            <a:off x="384695" y="139166"/>
            <a:ext cx="11441391" cy="840400"/>
          </a:xfrm>
          <a:noFill/>
        </p:spPr>
        <p:txBody>
          <a:bodyPr>
            <a:normAutofit/>
          </a:bodyPr>
          <a:lstStyle>
            <a:lvl1pPr algn="ctr" rtl="0" fontAlgn="base">
              <a:spcBef>
                <a:spcPct val="0"/>
              </a:spcBef>
              <a:spcAft>
                <a:spcPct val="0"/>
              </a:spcAft>
              <a:defRPr lang="it-IT" sz="3200" b="1" kern="1200" dirty="0">
                <a:solidFill>
                  <a:srgbClr val="002060"/>
                </a:solidFill>
                <a:latin typeface="Comic Sans MS" panose="030F0702030302020204" pitchFamily="66" charset="0"/>
                <a:ea typeface="+mj-ea"/>
                <a:cs typeface="+mj-cs"/>
              </a:defRPr>
            </a:lvl1pPr>
          </a:lstStyle>
          <a:p>
            <a:endParaRPr lang="it-IT" dirty="0"/>
          </a:p>
        </p:txBody>
      </p:sp>
      <p:sp>
        <p:nvSpPr>
          <p:cNvPr id="9" name="Segnaposto numero diapositiva 5"/>
          <p:cNvSpPr>
            <a:spLocks noGrp="1"/>
          </p:cNvSpPr>
          <p:nvPr>
            <p:ph type="sldNum" sz="quarter" idx="10"/>
          </p:nvPr>
        </p:nvSpPr>
        <p:spPr>
          <a:xfrm>
            <a:off x="11398251" y="6365876"/>
            <a:ext cx="620183" cy="365125"/>
          </a:xfrm>
        </p:spPr>
        <p:txBody>
          <a:bodyPr/>
          <a:lstStyle>
            <a:lvl1pPr defTabSz="457200">
              <a:defRPr sz="1800">
                <a:solidFill>
                  <a:srgbClr val="000000"/>
                </a:solidFill>
              </a:defRPr>
            </a:lvl1pPr>
          </a:lstStyle>
          <a:p>
            <a:fld id="{5CC69D5F-3D4F-4381-AC5C-F7E4450AA2D3}" type="slidenum">
              <a:rPr lang="it-IT" altLang="it-IT"/>
              <a:pPr/>
              <a:t>‹N›</a:t>
            </a:fld>
            <a:endParaRPr lang="it-IT" altLang="it-IT"/>
          </a:p>
        </p:txBody>
      </p:sp>
      <p:sp>
        <p:nvSpPr>
          <p:cNvPr id="2" name="Rectangle 1"/>
          <p:cNvSpPr/>
          <p:nvPr userDrawn="1"/>
        </p:nvSpPr>
        <p:spPr>
          <a:xfrm>
            <a:off x="6416911" y="6418357"/>
            <a:ext cx="4400565" cy="276999"/>
          </a:xfrm>
          <a:prstGeom prst="rect">
            <a:avLst/>
          </a:prstGeom>
        </p:spPr>
        <p:txBody>
          <a:bodyPr wrap="none">
            <a:spAutoFit/>
          </a:bodyPr>
          <a:lstStyle/>
          <a:p>
            <a:pPr algn="ctr" fontAlgn="auto">
              <a:spcAft>
                <a:spcPts val="0"/>
              </a:spcAft>
              <a:defRPr/>
            </a:pPr>
            <a:r>
              <a:rPr lang="it-IT" sz="1200" dirty="0">
                <a:solidFill>
                  <a:prstClr val="white"/>
                </a:solidFill>
                <a:latin typeface="Comic Sans MS" panose="030F0702030302020204" pitchFamily="66" charset="0"/>
              </a:rPr>
              <a:t>Luglio 2025 – Consiglio di Sezione, INFN Sezione di Milano</a:t>
            </a:r>
          </a:p>
        </p:txBody>
      </p:sp>
      <p:pic>
        <p:nvPicPr>
          <p:cNvPr id="13" name="Picture 3" descr="Y:\IMMAGINE _COORDINATA_2014\PPT\loghi_PNG\03_Polimi_bandiera-1riga_BN_negativo_outline.png">
            <a:extLst>
              <a:ext uri="{FF2B5EF4-FFF2-40B4-BE49-F238E27FC236}">
                <a16:creationId xmlns:a16="http://schemas.microsoft.com/office/drawing/2014/main" id="{5377C191-DF2B-4D81-9326-D0BFB7A97B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2433" y="6341695"/>
            <a:ext cx="3036763" cy="4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F2AB8FB-4AE5-48BA-A65F-C6637CA45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92293" y="6232651"/>
            <a:ext cx="1440000" cy="662810"/>
          </a:xfrm>
          <a:prstGeom prst="rect">
            <a:avLst/>
          </a:prstGeom>
        </p:spPr>
      </p:pic>
    </p:spTree>
    <p:extLst>
      <p:ext uri="{BB962C8B-B14F-4D97-AF65-F5344CB8AC3E}">
        <p14:creationId xmlns:p14="http://schemas.microsoft.com/office/powerpoint/2010/main" val="136893195"/>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9"/>
        <p:cNvGrpSpPr/>
        <p:nvPr/>
      </p:nvGrpSpPr>
      <p:grpSpPr>
        <a:xfrm>
          <a:off x="0" y="0"/>
          <a:ext cx="0" cy="0"/>
          <a:chOff x="0" y="0"/>
          <a:chExt cx="0" cy="0"/>
        </a:xfrm>
      </p:grpSpPr>
      <p:pic>
        <p:nvPicPr>
          <p:cNvPr id="20" name="Google Shape;20;p27"/>
          <p:cNvPicPr preferRelativeResize="0"/>
          <p:nvPr/>
        </p:nvPicPr>
        <p:blipFill rotWithShape="1">
          <a:blip r:embed="rId2">
            <a:alphaModFix amt="15000"/>
          </a:blip>
          <a:srcRect/>
          <a:stretch/>
        </p:blipFill>
        <p:spPr>
          <a:xfrm>
            <a:off x="47373" y="531366"/>
            <a:ext cx="11962555" cy="803045"/>
          </a:xfrm>
          <a:prstGeom prst="rect">
            <a:avLst/>
          </a:prstGeom>
          <a:noFill/>
          <a:ln>
            <a:noFill/>
          </a:ln>
        </p:spPr>
      </p:pic>
      <p:pic>
        <p:nvPicPr>
          <p:cNvPr id="21" name="Google Shape;21;p27"/>
          <p:cNvPicPr preferRelativeResize="0"/>
          <p:nvPr/>
        </p:nvPicPr>
        <p:blipFill rotWithShape="1">
          <a:blip r:embed="rId3">
            <a:alphaModFix amt="15000"/>
          </a:blip>
          <a:srcRect/>
          <a:stretch/>
        </p:blipFill>
        <p:spPr>
          <a:xfrm>
            <a:off x="0" y="2112048"/>
            <a:ext cx="12097253" cy="4432413"/>
          </a:xfrm>
          <a:prstGeom prst="rect">
            <a:avLst/>
          </a:prstGeom>
          <a:noFill/>
          <a:ln>
            <a:noFill/>
          </a:ln>
        </p:spPr>
      </p:pic>
      <p:pic>
        <p:nvPicPr>
          <p:cNvPr id="22" name="Google Shape;22;p27"/>
          <p:cNvPicPr preferRelativeResize="0"/>
          <p:nvPr/>
        </p:nvPicPr>
        <p:blipFill rotWithShape="1">
          <a:blip r:embed="rId4">
            <a:alphaModFix/>
          </a:blip>
          <a:srcRect/>
          <a:stretch/>
        </p:blipFill>
        <p:spPr>
          <a:xfrm>
            <a:off x="287866" y="5638100"/>
            <a:ext cx="11567268" cy="984948"/>
          </a:xfrm>
          <a:prstGeom prst="rect">
            <a:avLst/>
          </a:prstGeom>
          <a:noFill/>
          <a:ln>
            <a:noFill/>
          </a:ln>
        </p:spPr>
      </p:pic>
      <p:pic>
        <p:nvPicPr>
          <p:cNvPr id="23" name="Google Shape;23;p27"/>
          <p:cNvPicPr preferRelativeResize="0"/>
          <p:nvPr/>
        </p:nvPicPr>
        <p:blipFill rotWithShape="1">
          <a:blip r:embed="rId5">
            <a:alphaModFix/>
          </a:blip>
          <a:srcRect/>
          <a:stretch/>
        </p:blipFill>
        <p:spPr>
          <a:xfrm>
            <a:off x="430415" y="313541"/>
            <a:ext cx="1837047" cy="948050"/>
          </a:xfrm>
          <a:prstGeom prst="rect">
            <a:avLst/>
          </a:prstGeom>
          <a:noFill/>
          <a:ln>
            <a:noFill/>
          </a:ln>
        </p:spPr>
      </p:pic>
      <p:cxnSp>
        <p:nvCxnSpPr>
          <p:cNvPr id="24" name="Google Shape;24;p27"/>
          <p:cNvCxnSpPr/>
          <p:nvPr/>
        </p:nvCxnSpPr>
        <p:spPr>
          <a:xfrm>
            <a:off x="413771" y="5559511"/>
            <a:ext cx="11441783" cy="0"/>
          </a:xfrm>
          <a:prstGeom prst="straightConnector1">
            <a:avLst/>
          </a:prstGeom>
          <a:noFill/>
          <a:ln w="25400" cap="flat" cmpd="sng">
            <a:solidFill>
              <a:srgbClr val="002060"/>
            </a:solidFill>
            <a:prstDash val="solid"/>
            <a:miter lim="800000"/>
            <a:headEnd type="none" w="sm" len="sm"/>
            <a:tailEnd type="none" w="sm" len="sm"/>
          </a:ln>
        </p:spPr>
      </p:cxnSp>
      <p:cxnSp>
        <p:nvCxnSpPr>
          <p:cNvPr id="25" name="Google Shape;25;p27"/>
          <p:cNvCxnSpPr/>
          <p:nvPr/>
        </p:nvCxnSpPr>
        <p:spPr>
          <a:xfrm>
            <a:off x="413771" y="234952"/>
            <a:ext cx="11441363" cy="0"/>
          </a:xfrm>
          <a:prstGeom prst="straightConnector1">
            <a:avLst/>
          </a:prstGeom>
          <a:noFill/>
          <a:ln w="25400" cap="flat" cmpd="sng">
            <a:solidFill>
              <a:srgbClr val="002060"/>
            </a:solidFill>
            <a:prstDash val="solid"/>
            <a:miter lim="800000"/>
            <a:headEnd type="none" w="sm" len="sm"/>
            <a:tailEnd type="none" w="sm" len="sm"/>
          </a:ln>
        </p:spPr>
      </p:cxnSp>
      <p:cxnSp>
        <p:nvCxnSpPr>
          <p:cNvPr id="26" name="Google Shape;26;p27"/>
          <p:cNvCxnSpPr/>
          <p:nvPr/>
        </p:nvCxnSpPr>
        <p:spPr>
          <a:xfrm>
            <a:off x="430415" y="1354348"/>
            <a:ext cx="11441783" cy="0"/>
          </a:xfrm>
          <a:prstGeom prst="straightConnector1">
            <a:avLst/>
          </a:prstGeom>
          <a:noFill/>
          <a:ln w="25400" cap="flat" cmpd="sng">
            <a:solidFill>
              <a:srgbClr val="002060"/>
            </a:solidFill>
            <a:prstDash val="solid"/>
            <a:miter lim="800000"/>
            <a:headEnd type="none" w="sm" len="sm"/>
            <a:tailEnd type="none" w="sm" len="sm"/>
          </a:ln>
        </p:spPr>
      </p:cxnSp>
    </p:spTree>
    <p:extLst>
      <p:ext uri="{BB962C8B-B14F-4D97-AF65-F5344CB8AC3E}">
        <p14:creationId xmlns:p14="http://schemas.microsoft.com/office/powerpoint/2010/main" val="1489820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endParaRPr lang="en-US"/>
          </a:p>
        </p:txBody>
      </p:sp>
      <p:sp>
        <p:nvSpPr>
          <p:cNvPr id="3" name="Segnaposto tabella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6A5C7-1197-44AA-8725-4598A4DF4719}"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3386153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914400" y="609600"/>
            <a:ext cx="103632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A76DC9-A604-429A-AC9C-A49533E3B61B}"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77666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467" y="2272938"/>
            <a:ext cx="12183533" cy="1349829"/>
          </a:xfrm>
          <a:solidFill>
            <a:srgbClr val="C00000"/>
          </a:solidFill>
        </p:spPr>
        <p:txBody>
          <a:bodyPr/>
          <a:lstStyle>
            <a:lvl1pPr algn="ctr">
              <a:defRPr b="1">
                <a:solidFill>
                  <a:schemeClr val="bg1"/>
                </a:solidFill>
                <a:effectLst>
                  <a:outerShdw blurRad="38100" dist="38100" dir="2700000" algn="tl">
                    <a:srgbClr val="000000">
                      <a:alpha val="43137"/>
                    </a:srgbClr>
                  </a:outerShdw>
                </a:effectLst>
                <a:latin typeface="+mj-lt"/>
              </a:defRPr>
            </a:lvl1pPr>
          </a:lstStyle>
          <a:p>
            <a:r>
              <a:rPr lang="en-US" dirty="0"/>
              <a:t>Click to edit Master title style</a:t>
            </a:r>
            <a:endParaRPr lang="it-IT" dirty="0"/>
          </a:p>
        </p:txBody>
      </p:sp>
      <p:sp>
        <p:nvSpPr>
          <p:cNvPr id="4" name="Slide Number Placeholder 3"/>
          <p:cNvSpPr>
            <a:spLocks noGrp="1"/>
          </p:cNvSpPr>
          <p:nvPr>
            <p:ph type="sldNum" sz="quarter" idx="11"/>
          </p:nvPr>
        </p:nvSpPr>
        <p:spPr/>
        <p:txBody>
          <a:bodyPr/>
          <a:lstStyle/>
          <a:p>
            <a:fld id="{6723037D-A82B-414B-AC3D-F0E52FA48BB8}" type="slidenum">
              <a:rPr lang="it-IT" smtClean="0"/>
              <a:pPr/>
              <a:t>‹N›</a:t>
            </a:fld>
            <a:endParaRPr lang="it-IT"/>
          </a:p>
        </p:txBody>
      </p:sp>
      <p:sp>
        <p:nvSpPr>
          <p:cNvPr id="5" name="Date Placeholder 4"/>
          <p:cNvSpPr>
            <a:spLocks noGrp="1"/>
          </p:cNvSpPr>
          <p:nvPr>
            <p:ph type="dt" sz="half" idx="12"/>
          </p:nvPr>
        </p:nvSpPr>
        <p:spPr/>
        <p:txBody>
          <a:bodyPr/>
          <a:lstStyle/>
          <a:p>
            <a:fld id="{59C8EA37-76F0-4A6B-96E5-1493EAD0A9A9}" type="datetime1">
              <a:rPr lang="it-IT" smtClean="0"/>
              <a:t>18/07/2025</a:t>
            </a:fld>
            <a:endParaRPr lang="it-IT"/>
          </a:p>
        </p:txBody>
      </p:sp>
    </p:spTree>
    <p:extLst>
      <p:ext uri="{BB962C8B-B14F-4D97-AF65-F5344CB8AC3E}">
        <p14:creationId xmlns:p14="http://schemas.microsoft.com/office/powerpoint/2010/main" val="416099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554188" y="0"/>
            <a:ext cx="10695709" cy="673240"/>
          </a:xfrm>
        </p:spPr>
        <p:txBody>
          <a:bodyPr anchor="b"/>
          <a:lstStyle>
            <a:lvl1pPr algn="ctr">
              <a:defRPr sz="3600"/>
            </a:lvl1pPr>
          </a:lstStyle>
          <a:p>
            <a:r>
              <a:rPr lang="it-IT" dirty="0"/>
              <a:t>Fare clic per modificare lo stile del titolo</a:t>
            </a:r>
          </a:p>
        </p:txBody>
      </p:sp>
      <p:sp>
        <p:nvSpPr>
          <p:cNvPr id="3" name="Sottotitolo 2"/>
          <p:cNvSpPr>
            <a:spLocks noGrp="1"/>
          </p:cNvSpPr>
          <p:nvPr>
            <p:ph type="subTitle" idx="1"/>
          </p:nvPr>
        </p:nvSpPr>
        <p:spPr>
          <a:xfrm>
            <a:off x="1651000" y="5462010"/>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p:cNvSpPr>
            <a:spLocks noGrp="1"/>
          </p:cNvSpPr>
          <p:nvPr>
            <p:ph type="dt" sz="half" idx="10"/>
          </p:nvPr>
        </p:nvSpPr>
        <p:spPr/>
        <p:txBody>
          <a:bodyPr/>
          <a:lstStyle/>
          <a:p>
            <a:fld id="{8FDB9C7B-3393-4691-8CE8-F464E7CE40CE}" type="datetime1">
              <a:rPr lang="it-IT" smtClean="0"/>
              <a:t>18/07/2025</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91007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59954" y="165463"/>
            <a:ext cx="12226833" cy="423863"/>
          </a:xfrm>
          <a:noFill/>
        </p:spPr>
        <p:txBody>
          <a:bodyPr>
            <a:normAutofit/>
          </a:bodyPr>
          <a:lstStyle>
            <a:lvl1pPr>
              <a:defRPr sz="3200">
                <a:solidFill>
                  <a:srgbClr val="CC0000"/>
                </a:solidFill>
                <a:effectLst>
                  <a:outerShdw blurRad="38100" dist="38100" dir="2700000" algn="tl">
                    <a:srgbClr val="000000">
                      <a:alpha val="43137"/>
                    </a:srgbClr>
                  </a:outerShdw>
                </a:effectLst>
                <a:latin typeface="+mj-lt"/>
              </a:defRPr>
            </a:lvl1pPr>
          </a:lstStyle>
          <a:p>
            <a:r>
              <a:rPr lang="it-IT" dirty="0"/>
              <a:t>Fare clic per modificare lo stile del titolo</a:t>
            </a:r>
          </a:p>
        </p:txBody>
      </p:sp>
      <p:sp>
        <p:nvSpPr>
          <p:cNvPr id="3" name="Segnaposto contenuto 2"/>
          <p:cNvSpPr>
            <a:spLocks noGrp="1"/>
          </p:cNvSpPr>
          <p:nvPr>
            <p:ph idx="1"/>
          </p:nvPr>
        </p:nvSpPr>
        <p:spPr>
          <a:xfrm>
            <a:off x="583441" y="1288641"/>
            <a:ext cx="10515600" cy="4351338"/>
          </a:xfrm>
        </p:spPr>
        <p:txBody>
          <a:bodyPr/>
          <a:lstStyle>
            <a:lvl1pPr>
              <a:buClr>
                <a:srgbClr val="C00000"/>
              </a:buClr>
              <a:defRPr sz="2000">
                <a:latin typeface="+mn-lt"/>
              </a:defRPr>
            </a:lvl1pPr>
            <a:lvl2pPr marL="933300" indent="-342900">
              <a:buClr>
                <a:srgbClr val="002060"/>
              </a:buClr>
              <a:buSzPct val="100000"/>
              <a:buFont typeface="Wingdings" panose="05000000000000000000" pitchFamily="2" charset="2"/>
              <a:buChar char="v"/>
              <a:defRPr sz="1800">
                <a:latin typeface="+mn-lt"/>
              </a:defRPr>
            </a:lvl2pPr>
            <a:lvl3pPr>
              <a:defRPr sz="1600">
                <a:latin typeface="+mn-lt"/>
              </a:defRPr>
            </a:lvl3pPr>
            <a:lvl4pPr>
              <a:defRPr>
                <a:latin typeface="+mn-lt"/>
              </a:defRPr>
            </a:lvl4pPr>
            <a:lvl5pPr>
              <a:defRPr>
                <a:latin typeface="+mn-l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p:cNvSpPr>
            <a:spLocks noGrp="1"/>
          </p:cNvSpPr>
          <p:nvPr>
            <p:ph type="ftr" sz="quarter" idx="11"/>
          </p:nvPr>
        </p:nvSpPr>
        <p:spPr>
          <a:xfrm>
            <a:off x="0" y="6496052"/>
            <a:ext cx="12192000" cy="365125"/>
          </a:xfrm>
        </p:spPr>
        <p:txBody>
          <a:bodyPr/>
          <a:lstStyle/>
          <a:p>
            <a:r>
              <a:rPr lang="it-IT" dirty="0"/>
              <a:t>Francesca Cavanna                                               INFN To</a:t>
            </a:r>
          </a:p>
        </p:txBody>
      </p:sp>
      <p:sp>
        <p:nvSpPr>
          <p:cNvPr id="6" name="Segnaposto numero diapositiva 5"/>
          <p:cNvSpPr>
            <a:spLocks noGrp="1"/>
          </p:cNvSpPr>
          <p:nvPr>
            <p:ph type="sldNum" sz="quarter" idx="12"/>
          </p:nvPr>
        </p:nvSpPr>
        <p:spPr>
          <a:xfrm>
            <a:off x="9465733" y="6496052"/>
            <a:ext cx="2700867" cy="365125"/>
          </a:xfrm>
        </p:spPr>
        <p:txBody>
          <a:bodyPr/>
          <a:lstStyle/>
          <a:p>
            <a:fld id="{6723037D-A82B-414B-AC3D-F0E52FA48BB8}" type="slidenum">
              <a:rPr lang="it-IT" smtClean="0"/>
              <a:t>‹N›</a:t>
            </a:fld>
            <a:endParaRPr lang="it-IT" dirty="0"/>
          </a:p>
        </p:txBody>
      </p:sp>
      <p:sp>
        <p:nvSpPr>
          <p:cNvPr id="4" name="Segnaposto data 3"/>
          <p:cNvSpPr>
            <a:spLocks noGrp="1"/>
          </p:cNvSpPr>
          <p:nvPr>
            <p:ph type="dt" sz="half" idx="10"/>
          </p:nvPr>
        </p:nvSpPr>
        <p:spPr>
          <a:xfrm>
            <a:off x="8467" y="6496052"/>
            <a:ext cx="2743200" cy="365125"/>
          </a:xfrm>
        </p:spPr>
        <p:txBody>
          <a:bodyPr/>
          <a:lstStyle/>
          <a:p>
            <a:fld id="{5D6A656E-A10F-42BD-823B-DF04A031EE18}" type="datetime1">
              <a:rPr lang="it-IT" smtClean="0"/>
              <a:t>18/07/2025</a:t>
            </a:fld>
            <a:endParaRPr lang="it-IT" dirty="0"/>
          </a:p>
        </p:txBody>
      </p:sp>
      <p:cxnSp>
        <p:nvCxnSpPr>
          <p:cNvPr id="8" name="Straight Connector 7"/>
          <p:cNvCxnSpPr/>
          <p:nvPr userDrawn="1"/>
        </p:nvCxnSpPr>
        <p:spPr>
          <a:xfrm flipV="1">
            <a:off x="127721" y="589325"/>
            <a:ext cx="8337011" cy="2846"/>
          </a:xfrm>
          <a:prstGeom prst="line">
            <a:avLst/>
          </a:prstGeom>
          <a:ln w="38100">
            <a:gradFill flip="none" rotWithShape="1">
              <a:gsLst>
                <a:gs pos="0">
                  <a:schemeClr val="accent1">
                    <a:lumMod val="5000"/>
                    <a:lumOff val="95000"/>
                  </a:schemeClr>
                </a:gs>
                <a:gs pos="46000">
                  <a:srgbClr val="002060"/>
                </a:gs>
                <a:gs pos="7000">
                  <a:srgbClr val="002060"/>
                </a:gs>
                <a:gs pos="77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359953" y="21768"/>
            <a:ext cx="5803" cy="1188492"/>
          </a:xfrm>
          <a:prstGeom prst="line">
            <a:avLst/>
          </a:prstGeom>
          <a:ln w="38100">
            <a:gradFill flip="none" rotWithShape="1">
              <a:gsLst>
                <a:gs pos="0">
                  <a:schemeClr val="accent1">
                    <a:lumMod val="5000"/>
                    <a:lumOff val="95000"/>
                  </a:schemeClr>
                </a:gs>
                <a:gs pos="46000">
                  <a:srgbClr val="002060"/>
                </a:gs>
                <a:gs pos="31000">
                  <a:srgbClr val="002060"/>
                </a:gs>
                <a:gs pos="77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041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0"/>
            <a:ext cx="10515600" cy="2852737"/>
          </a:xfrm>
        </p:spPr>
        <p:txBody>
          <a:bodyPr anchor="b"/>
          <a:lstStyle>
            <a:lvl1pPr>
              <a:defRPr sz="6000"/>
            </a:lvl1pPr>
          </a:lstStyle>
          <a:p>
            <a:r>
              <a:rPr lang="it-IT" dirty="0"/>
              <a:t>Fare clic per modificare lo stile del titolo</a:t>
            </a:r>
          </a:p>
        </p:txBody>
      </p:sp>
      <p:sp>
        <p:nvSpPr>
          <p:cNvPr id="3" name="Segnaposto tes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9354D43-D08E-4F79-B3AB-6CE3A2D8D593}" type="datetime1">
              <a:rPr lang="it-IT" smtClean="0"/>
              <a:t>18/07/2025</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502664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F62ABC2-F0F5-4060-AEF3-C15184CDDF60}" type="datetime1">
              <a:rPr lang="it-IT" smtClean="0"/>
              <a:t>18/07/2025</a:t>
            </a:fld>
            <a:endParaRPr lang="it-IT"/>
          </a:p>
        </p:txBody>
      </p:sp>
      <p:sp>
        <p:nvSpPr>
          <p:cNvPr id="6" name="Segnaposto piè di pagina 5"/>
          <p:cNvSpPr>
            <a:spLocks noGrp="1"/>
          </p:cNvSpPr>
          <p:nvPr>
            <p:ph type="ftr" sz="quarter" idx="11"/>
          </p:nvPr>
        </p:nvSpPr>
        <p:spPr/>
        <p:txBody>
          <a:bodyPr/>
          <a:lstStyle/>
          <a:p>
            <a:r>
              <a:rPr lang="it-IT" dirty="0"/>
              <a:t>Francesca Cavanna                                               INFN To</a:t>
            </a:r>
          </a:p>
        </p:txBody>
      </p:sp>
      <p:sp>
        <p:nvSpPr>
          <p:cNvPr id="7" name="Segnaposto numero diapositiva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426837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7"/>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1"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722C55F-CA73-4459-BD2A-1236FD046CE4}" type="datetime1">
              <a:rPr lang="it-IT" smtClean="0"/>
              <a:t>18/07/2025</a:t>
            </a:fld>
            <a:endParaRPr lang="it-IT"/>
          </a:p>
        </p:txBody>
      </p:sp>
      <p:sp>
        <p:nvSpPr>
          <p:cNvPr id="8" name="Segnaposto piè di pagina 7"/>
          <p:cNvSpPr>
            <a:spLocks noGrp="1"/>
          </p:cNvSpPr>
          <p:nvPr>
            <p:ph type="ftr" sz="quarter" idx="11"/>
          </p:nvPr>
        </p:nvSpPr>
        <p:spPr/>
        <p:txBody>
          <a:bodyPr/>
          <a:lstStyle/>
          <a:p>
            <a:r>
              <a:rPr lang="it-IT" dirty="0"/>
              <a:t>Francesca Cavanna                                               INFN To</a:t>
            </a:r>
          </a:p>
        </p:txBody>
      </p:sp>
      <p:sp>
        <p:nvSpPr>
          <p:cNvPr id="9" name="Segnaposto numero diapositiva 8"/>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77519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B6F36-0B4F-4C2E-91CC-EF1A16BD250D}"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656334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20918085-9655-41DC-BCB8-6DA462A37247}" type="datetime1">
              <a:rPr lang="it-IT" smtClean="0"/>
              <a:t>18/07/2025</a:t>
            </a:fld>
            <a:endParaRPr lang="it-IT"/>
          </a:p>
        </p:txBody>
      </p:sp>
      <p:sp>
        <p:nvSpPr>
          <p:cNvPr id="4" name="Segnaposto piè di pagina 3"/>
          <p:cNvSpPr>
            <a:spLocks noGrp="1"/>
          </p:cNvSpPr>
          <p:nvPr>
            <p:ph type="ftr" sz="quarter" idx="11"/>
          </p:nvPr>
        </p:nvSpPr>
        <p:spPr/>
        <p:txBody>
          <a:bodyPr/>
          <a:lstStyle/>
          <a:p>
            <a:r>
              <a:rPr lang="it-IT" dirty="0"/>
              <a:t>Francesca Cavanna                                               INFN To</a:t>
            </a:r>
          </a:p>
        </p:txBody>
      </p:sp>
      <p:sp>
        <p:nvSpPr>
          <p:cNvPr id="5" name="Segnaposto numero diapositiva 4"/>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521604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9B2752C-8E93-495D-93EE-BD5D0327073B}" type="datetime1">
              <a:rPr lang="it-IT" smtClean="0"/>
              <a:t>18/07/2025</a:t>
            </a:fld>
            <a:endParaRPr lang="it-IT"/>
          </a:p>
        </p:txBody>
      </p:sp>
      <p:sp>
        <p:nvSpPr>
          <p:cNvPr id="3" name="Segnaposto piè di pagina 2"/>
          <p:cNvSpPr>
            <a:spLocks noGrp="1"/>
          </p:cNvSpPr>
          <p:nvPr>
            <p:ph type="ftr" sz="quarter" idx="11"/>
          </p:nvPr>
        </p:nvSpPr>
        <p:spPr/>
        <p:txBody>
          <a:bodyPr/>
          <a:lstStyle/>
          <a:p>
            <a:r>
              <a:rPr lang="it-IT" dirty="0"/>
              <a:t>Francesca Cavanna                                               INFN To</a:t>
            </a:r>
          </a:p>
        </p:txBody>
      </p:sp>
      <p:sp>
        <p:nvSpPr>
          <p:cNvPr id="4" name="Segnaposto numero diapositiva 3"/>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091733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9E49532-AFC2-4B91-9874-7C4E32EEBC25}" type="datetime1">
              <a:rPr lang="it-IT" smtClean="0"/>
              <a:t>18/07/2025</a:t>
            </a:fld>
            <a:endParaRPr lang="it-IT"/>
          </a:p>
        </p:txBody>
      </p:sp>
      <p:sp>
        <p:nvSpPr>
          <p:cNvPr id="6" name="Segnaposto piè di pagina 5"/>
          <p:cNvSpPr>
            <a:spLocks noGrp="1"/>
          </p:cNvSpPr>
          <p:nvPr>
            <p:ph type="ftr" sz="quarter" idx="11"/>
          </p:nvPr>
        </p:nvSpPr>
        <p:spPr/>
        <p:txBody>
          <a:bodyPr/>
          <a:lstStyle/>
          <a:p>
            <a:r>
              <a:rPr lang="it-IT" dirty="0"/>
              <a:t>Francesca Cavanna                                               INFN To</a:t>
            </a:r>
          </a:p>
        </p:txBody>
      </p:sp>
      <p:sp>
        <p:nvSpPr>
          <p:cNvPr id="7" name="Segnaposto numero diapositiva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568539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074868B-DD28-4433-A1FC-B661BC0122FF}" type="datetime1">
              <a:rPr lang="it-IT" smtClean="0"/>
              <a:t>18/07/2025</a:t>
            </a:fld>
            <a:endParaRPr lang="it-IT"/>
          </a:p>
        </p:txBody>
      </p:sp>
      <p:sp>
        <p:nvSpPr>
          <p:cNvPr id="6" name="Segnaposto piè di pagina 5"/>
          <p:cNvSpPr>
            <a:spLocks noGrp="1"/>
          </p:cNvSpPr>
          <p:nvPr>
            <p:ph type="ftr" sz="quarter" idx="11"/>
          </p:nvPr>
        </p:nvSpPr>
        <p:spPr/>
        <p:txBody>
          <a:bodyPr/>
          <a:lstStyle/>
          <a:p>
            <a:r>
              <a:rPr lang="it-IT" dirty="0"/>
              <a:t>Francesca Cavanna                                               INFN To</a:t>
            </a:r>
          </a:p>
        </p:txBody>
      </p:sp>
      <p:sp>
        <p:nvSpPr>
          <p:cNvPr id="7" name="Segnaposto numero diapositiva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678889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4F7FE82-E02A-4865-8FF7-29D9B92CE20A}" type="datetime1">
              <a:rPr lang="it-IT" smtClean="0"/>
              <a:t>18/07/2025</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000039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1"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5FE43E-E2DF-4EC7-9BC3-B79198DCC80D}" type="datetime1">
              <a:rPr lang="it-IT" smtClean="0"/>
              <a:t>18/07/2025</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3290363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piè di pagina 2"/>
          <p:cNvSpPr>
            <a:spLocks noGrp="1"/>
          </p:cNvSpPr>
          <p:nvPr>
            <p:ph type="ftr" sz="quarter" idx="10"/>
          </p:nvPr>
        </p:nvSpPr>
        <p:spPr/>
        <p:txBody>
          <a:bodyPr/>
          <a:lstStyle/>
          <a:p>
            <a:r>
              <a:rPr lang="it-IT" dirty="0"/>
              <a:t>Francesca Cavanna                                               INFN To</a:t>
            </a:r>
          </a:p>
        </p:txBody>
      </p:sp>
      <p:sp>
        <p:nvSpPr>
          <p:cNvPr id="4" name="Segnaposto data 3"/>
          <p:cNvSpPr>
            <a:spLocks noGrp="1"/>
          </p:cNvSpPr>
          <p:nvPr>
            <p:ph type="dt" sz="half" idx="11"/>
          </p:nvPr>
        </p:nvSpPr>
        <p:spPr/>
        <p:txBody>
          <a:bodyPr/>
          <a:lstStyle/>
          <a:p>
            <a:fld id="{85F87149-B820-4451-AD6B-9F031ACD2835}" type="datetime1">
              <a:rPr lang="it-IT" smtClean="0"/>
              <a:t>18/07/2025</a:t>
            </a:fld>
            <a:endParaRPr lang="it-IT" dirty="0"/>
          </a:p>
        </p:txBody>
      </p:sp>
      <p:sp>
        <p:nvSpPr>
          <p:cNvPr id="5" name="Segnaposto numero diapositiva 4"/>
          <p:cNvSpPr>
            <a:spLocks noGrp="1"/>
          </p:cNvSpPr>
          <p:nvPr>
            <p:ph type="sldNum" sz="quarter" idx="12"/>
          </p:nvPr>
        </p:nvSpPr>
        <p:spPr/>
        <p:txBody>
          <a:bodyPr/>
          <a:lstStyle/>
          <a:p>
            <a:fld id="{A0DFAD1E-621B-44A4-B624-F1987D13FD62}" type="slidenum">
              <a:rPr lang="it-IT" smtClean="0"/>
              <a:pPr/>
              <a:t>‹N›</a:t>
            </a:fld>
            <a:endParaRPr lang="it-IT" dirty="0"/>
          </a:p>
        </p:txBody>
      </p:sp>
    </p:spTree>
    <p:extLst>
      <p:ext uri="{BB962C8B-B14F-4D97-AF65-F5344CB8AC3E}">
        <p14:creationId xmlns:p14="http://schemas.microsoft.com/office/powerpoint/2010/main" val="718405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piè di pagina 2"/>
          <p:cNvSpPr>
            <a:spLocks noGrp="1"/>
          </p:cNvSpPr>
          <p:nvPr>
            <p:ph type="ftr" sz="quarter" idx="10"/>
          </p:nvPr>
        </p:nvSpPr>
        <p:spPr/>
        <p:txBody>
          <a:bodyPr/>
          <a:lstStyle/>
          <a:p>
            <a:r>
              <a:rPr lang="it-IT" dirty="0"/>
              <a:t>Francesca Cavanna                                               INFN To</a:t>
            </a:r>
          </a:p>
        </p:txBody>
      </p:sp>
      <p:sp>
        <p:nvSpPr>
          <p:cNvPr id="4" name="Segnaposto data 3"/>
          <p:cNvSpPr>
            <a:spLocks noGrp="1"/>
          </p:cNvSpPr>
          <p:nvPr>
            <p:ph type="dt" sz="half" idx="11"/>
          </p:nvPr>
        </p:nvSpPr>
        <p:spPr/>
        <p:txBody>
          <a:bodyPr/>
          <a:lstStyle/>
          <a:p>
            <a:fld id="{FA985A55-7287-4A7C-9199-C47425B99FFE}" type="datetime1">
              <a:rPr lang="it-IT" smtClean="0"/>
              <a:t>18/07/2025</a:t>
            </a:fld>
            <a:endParaRPr lang="it-IT" dirty="0"/>
          </a:p>
        </p:txBody>
      </p:sp>
      <p:sp>
        <p:nvSpPr>
          <p:cNvPr id="5" name="Segnaposto numero diapositiva 4"/>
          <p:cNvSpPr>
            <a:spLocks noGrp="1"/>
          </p:cNvSpPr>
          <p:nvPr>
            <p:ph type="sldNum" sz="quarter" idx="12"/>
          </p:nvPr>
        </p:nvSpPr>
        <p:spPr/>
        <p:txBody>
          <a:bodyPr/>
          <a:lstStyle/>
          <a:p>
            <a:fld id="{A0DFAD1E-621B-44A4-B624-F1987D13FD62}" type="slidenum">
              <a:rPr lang="it-IT" smtClean="0"/>
              <a:pPr/>
              <a:t>‹N›</a:t>
            </a:fld>
            <a:endParaRPr lang="it-IT" dirty="0"/>
          </a:p>
        </p:txBody>
      </p:sp>
    </p:spTree>
    <p:extLst>
      <p:ext uri="{BB962C8B-B14F-4D97-AF65-F5344CB8AC3E}">
        <p14:creationId xmlns:p14="http://schemas.microsoft.com/office/powerpoint/2010/main" val="784239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DEFAULT SLIDE" userDrawn="1">
  <p:cSld name="DEFAULT SLIDE">
    <p:spTree>
      <p:nvGrpSpPr>
        <p:cNvPr id="1" name="Shape 86"/>
        <p:cNvGrpSpPr/>
        <p:nvPr/>
      </p:nvGrpSpPr>
      <p:grpSpPr>
        <a:xfrm>
          <a:off x="0" y="0"/>
          <a:ext cx="0" cy="0"/>
          <a:chOff x="0" y="0"/>
          <a:chExt cx="0" cy="0"/>
        </a:xfrm>
      </p:grpSpPr>
      <p:cxnSp>
        <p:nvCxnSpPr>
          <p:cNvPr id="87" name="Google Shape;87;p212"/>
          <p:cNvCxnSpPr/>
          <p:nvPr/>
        </p:nvCxnSpPr>
        <p:spPr>
          <a:xfrm>
            <a:off x="469900" y="457200"/>
            <a:ext cx="0" cy="685800"/>
          </a:xfrm>
          <a:prstGeom prst="straightConnector1">
            <a:avLst/>
          </a:prstGeom>
          <a:noFill/>
          <a:ln w="63500" cap="flat" cmpd="sng">
            <a:solidFill>
              <a:srgbClr val="708598"/>
            </a:solidFill>
            <a:prstDash val="solid"/>
            <a:miter lim="800000"/>
            <a:headEnd type="none" w="sm" len="sm"/>
            <a:tailEnd type="none" w="sm" len="sm"/>
          </a:ln>
        </p:spPr>
      </p:cxnSp>
      <p:sp>
        <p:nvSpPr>
          <p:cNvPr id="91" name="Google Shape;91;p212"/>
          <p:cNvSpPr txBox="1">
            <a:spLocks noGrp="1"/>
          </p:cNvSpPr>
          <p:nvPr>
            <p:ph type="title"/>
          </p:nvPr>
        </p:nvSpPr>
        <p:spPr>
          <a:xfrm>
            <a:off x="609600" y="457202"/>
            <a:ext cx="3632200" cy="341592"/>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rgbClr val="1166B3"/>
              </a:buClr>
              <a:buSzPts val="3600"/>
              <a:buFont typeface="Roboto"/>
              <a:buNone/>
              <a:defRPr sz="1800" b="1" i="0" u="none" strike="noStrike" cap="none">
                <a:solidFill>
                  <a:srgbClr val="708598"/>
                </a:solidFill>
                <a:latin typeface="Roboto"/>
                <a:ea typeface="Roboto"/>
                <a:cs typeface="Roboto"/>
                <a:sym typeface="Roboto"/>
              </a:defRPr>
            </a:lvl1pPr>
            <a:lvl2pPr lvl="1">
              <a:spcBef>
                <a:spcPts val="0"/>
              </a:spcBef>
              <a:spcAft>
                <a:spcPts val="0"/>
              </a:spcAft>
              <a:buSzPts val="1400"/>
              <a:buNone/>
              <a:defRPr sz="900"/>
            </a:lvl2pPr>
            <a:lvl3pPr lvl="2">
              <a:spcBef>
                <a:spcPts val="0"/>
              </a:spcBef>
              <a:spcAft>
                <a:spcPts val="0"/>
              </a:spcAft>
              <a:buSzPts val="1400"/>
              <a:buNone/>
              <a:defRPr sz="900"/>
            </a:lvl3pPr>
            <a:lvl4pPr lvl="3">
              <a:spcBef>
                <a:spcPts val="0"/>
              </a:spcBef>
              <a:spcAft>
                <a:spcPts val="0"/>
              </a:spcAft>
              <a:buSzPts val="1400"/>
              <a:buNone/>
              <a:defRPr sz="900"/>
            </a:lvl4pPr>
            <a:lvl5pPr lvl="4">
              <a:spcBef>
                <a:spcPts val="0"/>
              </a:spcBef>
              <a:spcAft>
                <a:spcPts val="0"/>
              </a:spcAft>
              <a:buSzPts val="1400"/>
              <a:buNone/>
              <a:defRPr sz="900"/>
            </a:lvl5pPr>
            <a:lvl6pPr lvl="5">
              <a:spcBef>
                <a:spcPts val="0"/>
              </a:spcBef>
              <a:spcAft>
                <a:spcPts val="0"/>
              </a:spcAft>
              <a:buSzPts val="1400"/>
              <a:buNone/>
              <a:defRPr sz="900"/>
            </a:lvl6pPr>
            <a:lvl7pPr lvl="6">
              <a:spcBef>
                <a:spcPts val="0"/>
              </a:spcBef>
              <a:spcAft>
                <a:spcPts val="0"/>
              </a:spcAft>
              <a:buSzPts val="1400"/>
              <a:buNone/>
              <a:defRPr sz="900"/>
            </a:lvl7pPr>
            <a:lvl8pPr lvl="7">
              <a:spcBef>
                <a:spcPts val="0"/>
              </a:spcBef>
              <a:spcAft>
                <a:spcPts val="0"/>
              </a:spcAft>
              <a:buSzPts val="1400"/>
              <a:buNone/>
              <a:defRPr sz="900"/>
            </a:lvl8pPr>
            <a:lvl9pPr lvl="8">
              <a:spcBef>
                <a:spcPts val="0"/>
              </a:spcBef>
              <a:spcAft>
                <a:spcPts val="0"/>
              </a:spcAft>
              <a:buSzPts val="1400"/>
              <a:buNone/>
              <a:defRPr sz="900"/>
            </a:lvl9pPr>
          </a:lstStyle>
          <a:p>
            <a:endParaRPr dirty="0"/>
          </a:p>
        </p:txBody>
      </p:sp>
      <p:sp>
        <p:nvSpPr>
          <p:cNvPr id="9" name="Date Placeholder 8"/>
          <p:cNvSpPr>
            <a:spLocks noGrp="1"/>
          </p:cNvSpPr>
          <p:nvPr>
            <p:ph type="dt" sz="half" idx="13"/>
          </p:nvPr>
        </p:nvSpPr>
        <p:spPr/>
        <p:txBody>
          <a:bodyPr/>
          <a:lstStyle/>
          <a:p>
            <a:r>
              <a:rPr lang="en-US"/>
              <a:t>09/02/2024</a:t>
            </a:r>
            <a:endParaRPr lang="en-US" dirty="0"/>
          </a:p>
        </p:txBody>
      </p:sp>
      <p:sp>
        <p:nvSpPr>
          <p:cNvPr id="10" name="Footer Placeholder 9"/>
          <p:cNvSpPr>
            <a:spLocks noGrp="1"/>
          </p:cNvSpPr>
          <p:nvPr>
            <p:ph type="ftr" sz="quarter" idx="14"/>
          </p:nvPr>
        </p:nvSpPr>
        <p:spPr/>
        <p:txBody>
          <a:bodyPr/>
          <a:lstStyle>
            <a:lvl1pPr>
              <a:defRPr sz="1200"/>
            </a:lvl1pPr>
          </a:lstStyle>
          <a:p>
            <a:r>
              <a:rPr lang="en-GB"/>
              <a:t>KAONNIS – Local meeting of GR III – INFN-MI</a:t>
            </a:r>
            <a:endParaRPr lang="en-US" noProof="0" dirty="0"/>
          </a:p>
        </p:txBody>
      </p:sp>
      <p:cxnSp>
        <p:nvCxnSpPr>
          <p:cNvPr id="11" name="Google Shape;88;p212">
            <a:extLst>
              <a:ext uri="{FF2B5EF4-FFF2-40B4-BE49-F238E27FC236}">
                <a16:creationId xmlns:a16="http://schemas.microsoft.com/office/drawing/2014/main" id="{95696F74-22AF-4FB8-808B-87408BF95118}"/>
              </a:ext>
            </a:extLst>
          </p:cNvPr>
          <p:cNvCxnSpPr/>
          <p:nvPr userDrawn="1"/>
        </p:nvCxnSpPr>
        <p:spPr>
          <a:xfrm>
            <a:off x="11163300" y="6124657"/>
            <a:ext cx="0" cy="495300"/>
          </a:xfrm>
          <a:prstGeom prst="straightConnector1">
            <a:avLst/>
          </a:prstGeom>
          <a:noFill/>
          <a:ln w="63500" cap="flat" cmpd="sng">
            <a:solidFill>
              <a:srgbClr val="708598"/>
            </a:solidFill>
            <a:prstDash val="solid"/>
            <a:miter lim="800000"/>
            <a:headEnd type="none" w="sm" len="sm"/>
            <a:tailEnd type="none" w="sm" len="sm"/>
          </a:ln>
        </p:spPr>
      </p:cxnSp>
      <p:sp>
        <p:nvSpPr>
          <p:cNvPr id="13" name="Google Shape;89;p212">
            <a:extLst>
              <a:ext uri="{FF2B5EF4-FFF2-40B4-BE49-F238E27FC236}">
                <a16:creationId xmlns:a16="http://schemas.microsoft.com/office/drawing/2014/main" id="{B90B20DE-73D7-4B85-AA8C-6DCC168C248F}"/>
              </a:ext>
            </a:extLst>
          </p:cNvPr>
          <p:cNvSpPr txBox="1">
            <a:spLocks noGrp="1"/>
          </p:cNvSpPr>
          <p:nvPr>
            <p:ph type="sldNum" idx="4"/>
          </p:nvPr>
        </p:nvSpPr>
        <p:spPr>
          <a:xfrm>
            <a:off x="11277601" y="6109086"/>
            <a:ext cx="761996" cy="461624"/>
          </a:xfrm>
          <a:prstGeom prst="rect">
            <a:avLst/>
          </a:prstGeom>
          <a:noFill/>
          <a:ln>
            <a:noFill/>
          </a:ln>
        </p:spPr>
        <p:txBody>
          <a:bodyPr spcFirstLastPara="1" wrap="square" lIns="91425" tIns="45700" rIns="91425" bIns="45700" anchor="t" anchorCtr="0">
            <a:spAutoFit/>
          </a:bodyPr>
          <a:lstStyle>
            <a:lvl1pPr marL="0" marR="0" lvl="0" indent="0" algn="l" rtl="0">
              <a:spcBef>
                <a:spcPts val="0"/>
              </a:spcBef>
              <a:buNone/>
              <a:defRPr sz="1200" b="1">
                <a:solidFill>
                  <a:srgbClr val="A2A2A2"/>
                </a:solidFill>
                <a:latin typeface="Roboto"/>
                <a:ea typeface="Roboto"/>
                <a:cs typeface="Roboto"/>
                <a:sym typeface="Roboto"/>
              </a:defRPr>
            </a:lvl1pPr>
            <a:lvl2pPr marL="0" marR="0" lvl="1" indent="0" algn="l" rtl="0">
              <a:spcBef>
                <a:spcPts val="0"/>
              </a:spcBef>
              <a:buNone/>
              <a:defRPr sz="1400" b="1">
                <a:solidFill>
                  <a:schemeClr val="accent2"/>
                </a:solidFill>
                <a:latin typeface="Roboto"/>
                <a:ea typeface="Roboto"/>
                <a:cs typeface="Roboto"/>
                <a:sym typeface="Roboto"/>
              </a:defRPr>
            </a:lvl2pPr>
            <a:lvl3pPr marL="0" marR="0" lvl="2" indent="0" algn="l" rtl="0">
              <a:spcBef>
                <a:spcPts val="0"/>
              </a:spcBef>
              <a:buNone/>
              <a:defRPr sz="1400" b="1">
                <a:solidFill>
                  <a:schemeClr val="accent2"/>
                </a:solidFill>
                <a:latin typeface="Roboto"/>
                <a:ea typeface="Roboto"/>
                <a:cs typeface="Roboto"/>
                <a:sym typeface="Roboto"/>
              </a:defRPr>
            </a:lvl3pPr>
            <a:lvl4pPr marL="0" marR="0" lvl="3" indent="0" algn="l" rtl="0">
              <a:spcBef>
                <a:spcPts val="0"/>
              </a:spcBef>
              <a:buNone/>
              <a:defRPr sz="1400" b="1">
                <a:solidFill>
                  <a:schemeClr val="accent2"/>
                </a:solidFill>
                <a:latin typeface="Roboto"/>
                <a:ea typeface="Roboto"/>
                <a:cs typeface="Roboto"/>
                <a:sym typeface="Roboto"/>
              </a:defRPr>
            </a:lvl4pPr>
            <a:lvl5pPr marL="0" marR="0" lvl="4" indent="0" algn="l" rtl="0">
              <a:spcBef>
                <a:spcPts val="0"/>
              </a:spcBef>
              <a:buNone/>
              <a:defRPr sz="1400" b="1">
                <a:solidFill>
                  <a:schemeClr val="accent2"/>
                </a:solidFill>
                <a:latin typeface="Roboto"/>
                <a:ea typeface="Roboto"/>
                <a:cs typeface="Roboto"/>
                <a:sym typeface="Roboto"/>
              </a:defRPr>
            </a:lvl5pPr>
            <a:lvl6pPr marL="0" marR="0" lvl="5" indent="0" algn="l" rtl="0">
              <a:spcBef>
                <a:spcPts val="0"/>
              </a:spcBef>
              <a:buNone/>
              <a:defRPr sz="1400" b="1">
                <a:solidFill>
                  <a:schemeClr val="accent2"/>
                </a:solidFill>
                <a:latin typeface="Roboto"/>
                <a:ea typeface="Roboto"/>
                <a:cs typeface="Roboto"/>
                <a:sym typeface="Roboto"/>
              </a:defRPr>
            </a:lvl6pPr>
            <a:lvl7pPr marL="0" marR="0" lvl="6" indent="0" algn="l" rtl="0">
              <a:spcBef>
                <a:spcPts val="0"/>
              </a:spcBef>
              <a:buNone/>
              <a:defRPr sz="1400" b="1">
                <a:solidFill>
                  <a:schemeClr val="accent2"/>
                </a:solidFill>
                <a:latin typeface="Roboto"/>
                <a:ea typeface="Roboto"/>
                <a:cs typeface="Roboto"/>
                <a:sym typeface="Roboto"/>
              </a:defRPr>
            </a:lvl7pPr>
            <a:lvl8pPr marL="0" marR="0" lvl="7" indent="0" algn="l" rtl="0">
              <a:spcBef>
                <a:spcPts val="0"/>
              </a:spcBef>
              <a:buNone/>
              <a:defRPr sz="1400" b="1">
                <a:solidFill>
                  <a:schemeClr val="accent2"/>
                </a:solidFill>
                <a:latin typeface="Roboto"/>
                <a:ea typeface="Roboto"/>
                <a:cs typeface="Roboto"/>
                <a:sym typeface="Roboto"/>
              </a:defRPr>
            </a:lvl8pPr>
            <a:lvl9pPr marL="0" marR="0" lvl="8" indent="0" algn="l" rtl="0">
              <a:spcBef>
                <a:spcPts val="0"/>
              </a:spcBef>
              <a:buNone/>
              <a:defRPr sz="1400" b="1">
                <a:solidFill>
                  <a:schemeClr val="accent2"/>
                </a:solidFill>
                <a:latin typeface="Roboto"/>
                <a:ea typeface="Roboto"/>
                <a:cs typeface="Roboto"/>
                <a:sym typeface="Roboto"/>
              </a:defRPr>
            </a:lvl9pPr>
          </a:lstStyle>
          <a:p>
            <a:r>
              <a:rPr lang="en-US" dirty="0"/>
              <a:t>page</a:t>
            </a:r>
            <a:endParaRPr lang="en-US" b="0" dirty="0">
              <a:latin typeface="Arial"/>
              <a:ea typeface="Arial"/>
              <a:cs typeface="Arial"/>
              <a:sym typeface="Arial"/>
            </a:endParaRPr>
          </a:p>
          <a:p>
            <a:r>
              <a:rPr lang="en-US" dirty="0"/>
              <a:t>0</a:t>
            </a:r>
            <a:fld id="{00000000-1234-1234-1234-123412341234}" type="slidenum">
              <a:rPr lang="en-US" smtClean="0"/>
              <a:pPr/>
              <a:t>‹N›</a:t>
            </a:fld>
            <a:endParaRPr dirty="0"/>
          </a:p>
        </p:txBody>
      </p:sp>
      <p:grpSp>
        <p:nvGrpSpPr>
          <p:cNvPr id="20" name="Group 19">
            <a:extLst>
              <a:ext uri="{FF2B5EF4-FFF2-40B4-BE49-F238E27FC236}">
                <a16:creationId xmlns:a16="http://schemas.microsoft.com/office/drawing/2014/main" id="{251366CC-7E23-474C-B8BA-71A6B18B9A20}"/>
              </a:ext>
            </a:extLst>
          </p:cNvPr>
          <p:cNvGrpSpPr>
            <a:grpSpLocks noChangeAspect="1"/>
          </p:cNvGrpSpPr>
          <p:nvPr userDrawn="1"/>
        </p:nvGrpSpPr>
        <p:grpSpPr>
          <a:xfrm>
            <a:off x="152403" y="6040868"/>
            <a:ext cx="1907315" cy="662878"/>
            <a:chOff x="1552575" y="2333625"/>
            <a:chExt cx="6303492" cy="2190750"/>
          </a:xfrm>
        </p:grpSpPr>
        <p:pic>
          <p:nvPicPr>
            <p:cNvPr id="21" name="Picture 20">
              <a:extLst>
                <a:ext uri="{FF2B5EF4-FFF2-40B4-BE49-F238E27FC236}">
                  <a16:creationId xmlns:a16="http://schemas.microsoft.com/office/drawing/2014/main" id="{3841D4CE-2102-4444-A3E4-96ECFAC28CDF}"/>
                </a:ext>
              </a:extLst>
            </p:cNvPr>
            <p:cNvPicPr>
              <a:picLocks noChangeAspect="1"/>
            </p:cNvPicPr>
            <p:nvPr userDrawn="1"/>
          </p:nvPicPr>
          <p:blipFill rotWithShape="1">
            <a:blip r:embed="rId2"/>
            <a:srcRect l="12712" t="14549" r="12711" b="14287"/>
            <a:stretch/>
          </p:blipFill>
          <p:spPr>
            <a:xfrm>
              <a:off x="1552575" y="2333625"/>
              <a:ext cx="2952750" cy="2190750"/>
            </a:xfrm>
            <a:prstGeom prst="rect">
              <a:avLst/>
            </a:prstGeom>
          </p:spPr>
        </p:pic>
        <p:pic>
          <p:nvPicPr>
            <p:cNvPr id="22" name="Picture 21">
              <a:extLst>
                <a:ext uri="{FF2B5EF4-FFF2-40B4-BE49-F238E27FC236}">
                  <a16:creationId xmlns:a16="http://schemas.microsoft.com/office/drawing/2014/main" id="{13CB76A3-C2C0-4F73-B984-9DAE749216BC}"/>
                </a:ext>
              </a:extLst>
            </p:cNvPr>
            <p:cNvPicPr>
              <a:picLocks noChangeAspect="1"/>
            </p:cNvPicPr>
            <p:nvPr userDrawn="1"/>
          </p:nvPicPr>
          <p:blipFill>
            <a:blip r:embed="rId3"/>
            <a:stretch>
              <a:fillRect/>
            </a:stretch>
          </p:blipFill>
          <p:spPr>
            <a:xfrm>
              <a:off x="4903339" y="2629037"/>
              <a:ext cx="2952728" cy="1493910"/>
            </a:xfrm>
            <a:prstGeom prst="rect">
              <a:avLst/>
            </a:prstGeom>
          </p:spPr>
        </p:pic>
      </p:grpSp>
    </p:spTree>
    <p:extLst>
      <p:ext uri="{BB962C8B-B14F-4D97-AF65-F5344CB8AC3E}">
        <p14:creationId xmlns:p14="http://schemas.microsoft.com/office/powerpoint/2010/main" val="638851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7533952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D9795E-4860-4545-A7D8-57538539EEF6}"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142732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8" name="Titolo 7"/>
          <p:cNvSpPr>
            <a:spLocks noGrp="1"/>
          </p:cNvSpPr>
          <p:nvPr>
            <p:ph type="title"/>
          </p:nvPr>
        </p:nvSpPr>
        <p:spPr>
          <a:xfrm>
            <a:off x="239184" y="1"/>
            <a:ext cx="11952816" cy="836613"/>
          </a:xfrm>
          <a:prstGeom prst="rect">
            <a:avLst/>
          </a:prstGeom>
        </p:spPr>
        <p:txBody>
          <a:bodyPr/>
          <a:lstStyle/>
          <a:p>
            <a:r>
              <a:rPr lang="it-IT"/>
              <a:t>Fare clic per modificare lo stile del titolo</a:t>
            </a:r>
            <a:endParaRPr lang="en-US"/>
          </a:p>
        </p:txBody>
      </p:sp>
      <p:sp>
        <p:nvSpPr>
          <p:cNvPr id="10" name="Rectangle 4"/>
          <p:cNvSpPr>
            <a:spLocks noGrp="1" noChangeArrowheads="1"/>
          </p:cNvSpPr>
          <p:nvPr>
            <p:ph idx="1"/>
          </p:nvPr>
        </p:nvSpPr>
        <p:spPr bwMode="auto">
          <a:xfrm>
            <a:off x="431800" y="1052513"/>
            <a:ext cx="11328400" cy="5256212"/>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3640273916"/>
      </p:ext>
    </p:extLst>
  </p:cSld>
  <p:clrMapOvr>
    <a:masterClrMapping/>
  </p:clrMapOvr>
  <p:transition spd="slow"/>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3043700"/>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8" name="Titolo 7"/>
          <p:cNvSpPr>
            <a:spLocks noGrp="1"/>
          </p:cNvSpPr>
          <p:nvPr>
            <p:ph type="title"/>
          </p:nvPr>
        </p:nvSpPr>
        <p:spPr>
          <a:xfrm>
            <a:off x="239184" y="1"/>
            <a:ext cx="11952816" cy="836613"/>
          </a:xfrm>
          <a:prstGeom prst="rect">
            <a:avLst/>
          </a:prstGeom>
        </p:spPr>
        <p:txBody>
          <a:bodyPr/>
          <a:lstStyle/>
          <a:p>
            <a:r>
              <a:rPr lang="it-IT"/>
              <a:t>Fare clic per modificare lo stile del titolo</a:t>
            </a:r>
            <a:endParaRPr lang="en-US"/>
          </a:p>
        </p:txBody>
      </p:sp>
      <p:sp>
        <p:nvSpPr>
          <p:cNvPr id="10" name="Rectangle 4"/>
          <p:cNvSpPr>
            <a:spLocks noGrp="1" noChangeArrowheads="1"/>
          </p:cNvSpPr>
          <p:nvPr>
            <p:ph idx="1"/>
          </p:nvPr>
        </p:nvSpPr>
        <p:spPr bwMode="auto">
          <a:xfrm>
            <a:off x="431800" y="1052513"/>
            <a:ext cx="11328400" cy="5256212"/>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086151087"/>
      </p:ext>
    </p:extLst>
  </p:cSld>
  <p:clrMapOvr>
    <a:masterClrMapping/>
  </p:clrMapOvr>
  <p:transition spd="slow"/>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1082737"/>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8" name="Titolo 7"/>
          <p:cNvSpPr>
            <a:spLocks noGrp="1"/>
          </p:cNvSpPr>
          <p:nvPr>
            <p:ph type="title"/>
          </p:nvPr>
        </p:nvSpPr>
        <p:spPr>
          <a:xfrm>
            <a:off x="239184" y="1"/>
            <a:ext cx="11952816" cy="836613"/>
          </a:xfrm>
          <a:prstGeom prst="rect">
            <a:avLst/>
          </a:prstGeom>
        </p:spPr>
        <p:txBody>
          <a:bodyPr/>
          <a:lstStyle/>
          <a:p>
            <a:r>
              <a:rPr lang="it-IT"/>
              <a:t>Fare clic per modificare lo stile del titolo</a:t>
            </a:r>
            <a:endParaRPr lang="en-US"/>
          </a:p>
        </p:txBody>
      </p:sp>
      <p:sp>
        <p:nvSpPr>
          <p:cNvPr id="10" name="Rectangle 4"/>
          <p:cNvSpPr>
            <a:spLocks noGrp="1" noChangeArrowheads="1"/>
          </p:cNvSpPr>
          <p:nvPr>
            <p:ph idx="1"/>
          </p:nvPr>
        </p:nvSpPr>
        <p:spPr bwMode="auto">
          <a:xfrm>
            <a:off x="431800" y="1052513"/>
            <a:ext cx="11328400" cy="5256212"/>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41749483"/>
      </p:ext>
    </p:extLst>
  </p:cSld>
  <p:clrMapOvr>
    <a:masterClrMapping/>
  </p:clrMapOvr>
  <p:transition spd="slow"/>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FDB9C7B-3393-4691-8CE8-F464E7CE40CE}" type="datetime1">
              <a:rPr lang="it-IT" smtClean="0"/>
              <a:t>18/07/2025</a:t>
            </a:fld>
            <a:endParaRPr lang="it-IT"/>
          </a:p>
        </p:txBody>
      </p:sp>
      <p:sp>
        <p:nvSpPr>
          <p:cNvPr id="5" name="Footer Placeholder 4"/>
          <p:cNvSpPr>
            <a:spLocks noGrp="1"/>
          </p:cNvSpPr>
          <p:nvPr>
            <p:ph type="ftr" sz="quarter" idx="11"/>
          </p:nvPr>
        </p:nvSpPr>
        <p:spPr/>
        <p:txBody>
          <a:bodyPr/>
          <a:lstStyle/>
          <a:p>
            <a:r>
              <a:rPr lang="it-IT"/>
              <a:t>Francesca Cavanna                                               INFN To</a:t>
            </a:r>
            <a:endParaRPr lang="it-IT" dirty="0"/>
          </a:p>
        </p:txBody>
      </p:sp>
      <p:sp>
        <p:nvSpPr>
          <p:cNvPr id="6" name="Slide Number Placeholder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239032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D6A656E-A10F-42BD-823B-DF04A031EE18}" type="datetime1">
              <a:rPr lang="it-IT" smtClean="0"/>
              <a:t>18/07/2025</a:t>
            </a:fld>
            <a:endParaRPr lang="it-IT" dirty="0"/>
          </a:p>
        </p:txBody>
      </p:sp>
      <p:sp>
        <p:nvSpPr>
          <p:cNvPr id="5" name="Footer Placeholder 4"/>
          <p:cNvSpPr>
            <a:spLocks noGrp="1"/>
          </p:cNvSpPr>
          <p:nvPr>
            <p:ph type="ftr" sz="quarter" idx="11"/>
          </p:nvPr>
        </p:nvSpPr>
        <p:spPr/>
        <p:txBody>
          <a:bodyPr/>
          <a:lstStyle/>
          <a:p>
            <a:r>
              <a:rPr lang="it-IT"/>
              <a:t>Francesca Cavanna                                               INFN To</a:t>
            </a:r>
            <a:endParaRPr lang="it-IT" dirty="0"/>
          </a:p>
        </p:txBody>
      </p:sp>
      <p:sp>
        <p:nvSpPr>
          <p:cNvPr id="6" name="Slide Number Placeholder 5"/>
          <p:cNvSpPr>
            <a:spLocks noGrp="1"/>
          </p:cNvSpPr>
          <p:nvPr>
            <p:ph type="sldNum" sz="quarter" idx="12"/>
          </p:nvPr>
        </p:nvSpPr>
        <p:spPr/>
        <p:txBody>
          <a:bodyPr/>
          <a:lstStyle/>
          <a:p>
            <a:fld id="{6723037D-A82B-414B-AC3D-F0E52FA48BB8}" type="slidenum">
              <a:rPr lang="it-IT" smtClean="0"/>
              <a:t>‹N›</a:t>
            </a:fld>
            <a:endParaRPr lang="it-IT" dirty="0"/>
          </a:p>
        </p:txBody>
      </p:sp>
      <p:cxnSp>
        <p:nvCxnSpPr>
          <p:cNvPr id="7" name="Straight Connector 7">
            <a:extLst>
              <a:ext uri="{FF2B5EF4-FFF2-40B4-BE49-F238E27FC236}">
                <a16:creationId xmlns:a16="http://schemas.microsoft.com/office/drawing/2014/main" id="{C82F9EEF-E9C5-56D2-82C3-496B52B40408}"/>
              </a:ext>
            </a:extLst>
          </p:cNvPr>
          <p:cNvCxnSpPr/>
          <p:nvPr userDrawn="1"/>
        </p:nvCxnSpPr>
        <p:spPr>
          <a:xfrm flipV="1">
            <a:off x="127721" y="589325"/>
            <a:ext cx="8337011" cy="2846"/>
          </a:xfrm>
          <a:prstGeom prst="line">
            <a:avLst/>
          </a:prstGeom>
          <a:ln w="38100">
            <a:gradFill flip="none" rotWithShape="1">
              <a:gsLst>
                <a:gs pos="0">
                  <a:schemeClr val="accent1">
                    <a:lumMod val="5000"/>
                    <a:lumOff val="95000"/>
                  </a:schemeClr>
                </a:gs>
                <a:gs pos="46000">
                  <a:srgbClr val="002060"/>
                </a:gs>
                <a:gs pos="7000">
                  <a:srgbClr val="002060"/>
                </a:gs>
                <a:gs pos="77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 name="Straight Connector 9">
            <a:extLst>
              <a:ext uri="{FF2B5EF4-FFF2-40B4-BE49-F238E27FC236}">
                <a16:creationId xmlns:a16="http://schemas.microsoft.com/office/drawing/2014/main" id="{F86338CF-45AD-BF67-C858-C4B5D163B8A8}"/>
              </a:ext>
            </a:extLst>
          </p:cNvPr>
          <p:cNvCxnSpPr/>
          <p:nvPr userDrawn="1"/>
        </p:nvCxnSpPr>
        <p:spPr>
          <a:xfrm flipH="1">
            <a:off x="359953" y="21768"/>
            <a:ext cx="5803" cy="1188492"/>
          </a:xfrm>
          <a:prstGeom prst="line">
            <a:avLst/>
          </a:prstGeom>
          <a:ln w="38100">
            <a:gradFill flip="none" rotWithShape="1">
              <a:gsLst>
                <a:gs pos="0">
                  <a:schemeClr val="accent1">
                    <a:lumMod val="5000"/>
                    <a:lumOff val="95000"/>
                  </a:schemeClr>
                </a:gs>
                <a:gs pos="46000">
                  <a:srgbClr val="002060"/>
                </a:gs>
                <a:gs pos="31000">
                  <a:srgbClr val="002060"/>
                </a:gs>
                <a:gs pos="77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423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9354D43-D08E-4F79-B3AB-6CE3A2D8D593}" type="datetime1">
              <a:rPr lang="it-IT" smtClean="0"/>
              <a:t>18/07/2025</a:t>
            </a:fld>
            <a:endParaRPr lang="it-IT"/>
          </a:p>
        </p:txBody>
      </p:sp>
      <p:sp>
        <p:nvSpPr>
          <p:cNvPr id="5" name="Footer Placeholder 4"/>
          <p:cNvSpPr>
            <a:spLocks noGrp="1"/>
          </p:cNvSpPr>
          <p:nvPr>
            <p:ph type="ftr" sz="quarter" idx="11"/>
          </p:nvPr>
        </p:nvSpPr>
        <p:spPr/>
        <p:txBody>
          <a:bodyPr/>
          <a:lstStyle/>
          <a:p>
            <a:r>
              <a:rPr lang="it-IT"/>
              <a:t>Francesca Cavanna                                               INFN To</a:t>
            </a:r>
            <a:endParaRPr lang="it-IT" dirty="0"/>
          </a:p>
        </p:txBody>
      </p:sp>
      <p:sp>
        <p:nvSpPr>
          <p:cNvPr id="6" name="Slide Number Placeholder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3554339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F62ABC2-F0F5-4060-AEF3-C15184CDDF60}" type="datetime1">
              <a:rPr lang="it-IT" smtClean="0"/>
              <a:t>18/07/2025</a:t>
            </a:fld>
            <a:endParaRPr lang="it-IT"/>
          </a:p>
        </p:txBody>
      </p:sp>
      <p:sp>
        <p:nvSpPr>
          <p:cNvPr id="6" name="Footer Placeholder 5"/>
          <p:cNvSpPr>
            <a:spLocks noGrp="1"/>
          </p:cNvSpPr>
          <p:nvPr>
            <p:ph type="ftr" sz="quarter" idx="11"/>
          </p:nvPr>
        </p:nvSpPr>
        <p:spPr/>
        <p:txBody>
          <a:bodyPr/>
          <a:lstStyle/>
          <a:p>
            <a:r>
              <a:rPr lang="it-IT"/>
              <a:t>Francesca Cavanna                                               INFN To</a:t>
            </a:r>
            <a:endParaRPr lang="it-IT" dirty="0"/>
          </a:p>
        </p:txBody>
      </p:sp>
      <p:sp>
        <p:nvSpPr>
          <p:cNvPr id="7" name="Slide Number Placeholder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200023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722C55F-CA73-4459-BD2A-1236FD046CE4}" type="datetime1">
              <a:rPr lang="it-IT" smtClean="0"/>
              <a:t>18/07/2025</a:t>
            </a:fld>
            <a:endParaRPr lang="it-IT"/>
          </a:p>
        </p:txBody>
      </p:sp>
      <p:sp>
        <p:nvSpPr>
          <p:cNvPr id="8" name="Footer Placeholder 7"/>
          <p:cNvSpPr>
            <a:spLocks noGrp="1"/>
          </p:cNvSpPr>
          <p:nvPr>
            <p:ph type="ftr" sz="quarter" idx="11"/>
          </p:nvPr>
        </p:nvSpPr>
        <p:spPr/>
        <p:txBody>
          <a:bodyPr/>
          <a:lstStyle/>
          <a:p>
            <a:r>
              <a:rPr lang="it-IT"/>
              <a:t>Francesca Cavanna                                               INFN To</a:t>
            </a:r>
            <a:endParaRPr lang="it-IT" dirty="0"/>
          </a:p>
        </p:txBody>
      </p:sp>
      <p:sp>
        <p:nvSpPr>
          <p:cNvPr id="9" name="Slide Number Placeholder 8"/>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9765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350EAC-8B10-4218-844D-ED40F0ACF62C}"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59109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0918085-9655-41DC-BCB8-6DA462A37247}" type="datetime1">
              <a:rPr lang="it-IT" smtClean="0"/>
              <a:t>18/07/2025</a:t>
            </a:fld>
            <a:endParaRPr lang="it-IT"/>
          </a:p>
        </p:txBody>
      </p:sp>
      <p:sp>
        <p:nvSpPr>
          <p:cNvPr id="4" name="Footer Placeholder 3"/>
          <p:cNvSpPr>
            <a:spLocks noGrp="1"/>
          </p:cNvSpPr>
          <p:nvPr>
            <p:ph type="ftr" sz="quarter" idx="11"/>
          </p:nvPr>
        </p:nvSpPr>
        <p:spPr/>
        <p:txBody>
          <a:bodyPr/>
          <a:lstStyle/>
          <a:p>
            <a:r>
              <a:rPr lang="it-IT"/>
              <a:t>Francesca Cavanna                                               INFN To</a:t>
            </a:r>
            <a:endParaRPr lang="it-IT" dirty="0"/>
          </a:p>
        </p:txBody>
      </p:sp>
      <p:sp>
        <p:nvSpPr>
          <p:cNvPr id="5" name="Slide Number Placeholder 4"/>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499992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2752C-8E93-495D-93EE-BD5D0327073B}" type="datetime1">
              <a:rPr lang="it-IT" smtClean="0"/>
              <a:t>18/07/2025</a:t>
            </a:fld>
            <a:endParaRPr lang="it-IT"/>
          </a:p>
        </p:txBody>
      </p:sp>
      <p:sp>
        <p:nvSpPr>
          <p:cNvPr id="3" name="Footer Placeholder 2"/>
          <p:cNvSpPr>
            <a:spLocks noGrp="1"/>
          </p:cNvSpPr>
          <p:nvPr>
            <p:ph type="ftr" sz="quarter" idx="11"/>
          </p:nvPr>
        </p:nvSpPr>
        <p:spPr/>
        <p:txBody>
          <a:bodyPr/>
          <a:lstStyle/>
          <a:p>
            <a:r>
              <a:rPr lang="it-IT"/>
              <a:t>Francesca Cavanna                                               INFN To</a:t>
            </a:r>
            <a:endParaRPr lang="it-IT" dirty="0"/>
          </a:p>
        </p:txBody>
      </p:sp>
      <p:sp>
        <p:nvSpPr>
          <p:cNvPr id="4" name="Slide Number Placeholder 3"/>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273705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9E49532-AFC2-4B91-9874-7C4E32EEBC25}" type="datetime1">
              <a:rPr lang="it-IT" smtClean="0"/>
              <a:t>18/07/2025</a:t>
            </a:fld>
            <a:endParaRPr lang="it-IT"/>
          </a:p>
        </p:txBody>
      </p:sp>
      <p:sp>
        <p:nvSpPr>
          <p:cNvPr id="6" name="Footer Placeholder 5"/>
          <p:cNvSpPr>
            <a:spLocks noGrp="1"/>
          </p:cNvSpPr>
          <p:nvPr>
            <p:ph type="ftr" sz="quarter" idx="11"/>
          </p:nvPr>
        </p:nvSpPr>
        <p:spPr/>
        <p:txBody>
          <a:bodyPr/>
          <a:lstStyle/>
          <a:p>
            <a:r>
              <a:rPr lang="it-IT"/>
              <a:t>Francesca Cavanna                                               INFN To</a:t>
            </a:r>
            <a:endParaRPr lang="it-IT" dirty="0"/>
          </a:p>
        </p:txBody>
      </p:sp>
      <p:sp>
        <p:nvSpPr>
          <p:cNvPr id="7" name="Slide Number Placeholder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3464319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074868B-DD28-4433-A1FC-B661BC0122FF}" type="datetime1">
              <a:rPr lang="it-IT" smtClean="0"/>
              <a:t>18/07/2025</a:t>
            </a:fld>
            <a:endParaRPr lang="it-IT"/>
          </a:p>
        </p:txBody>
      </p:sp>
      <p:sp>
        <p:nvSpPr>
          <p:cNvPr id="6" name="Footer Placeholder 5"/>
          <p:cNvSpPr>
            <a:spLocks noGrp="1"/>
          </p:cNvSpPr>
          <p:nvPr>
            <p:ph type="ftr" sz="quarter" idx="11"/>
          </p:nvPr>
        </p:nvSpPr>
        <p:spPr/>
        <p:txBody>
          <a:bodyPr/>
          <a:lstStyle/>
          <a:p>
            <a:r>
              <a:rPr lang="it-IT"/>
              <a:t>Francesca Cavanna                                               INFN To</a:t>
            </a:r>
            <a:endParaRPr lang="it-IT" dirty="0"/>
          </a:p>
        </p:txBody>
      </p:sp>
      <p:sp>
        <p:nvSpPr>
          <p:cNvPr id="7" name="Slide Number Placeholder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720678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4F7FE82-E02A-4865-8FF7-29D9B92CE20A}" type="datetime1">
              <a:rPr lang="it-IT" smtClean="0"/>
              <a:t>18/07/2025</a:t>
            </a:fld>
            <a:endParaRPr lang="it-IT"/>
          </a:p>
        </p:txBody>
      </p:sp>
      <p:sp>
        <p:nvSpPr>
          <p:cNvPr id="5" name="Footer Placeholder 4"/>
          <p:cNvSpPr>
            <a:spLocks noGrp="1"/>
          </p:cNvSpPr>
          <p:nvPr>
            <p:ph type="ftr" sz="quarter" idx="11"/>
          </p:nvPr>
        </p:nvSpPr>
        <p:spPr/>
        <p:txBody>
          <a:bodyPr/>
          <a:lstStyle/>
          <a:p>
            <a:r>
              <a:rPr lang="it-IT"/>
              <a:t>Francesca Cavanna                                               INFN To</a:t>
            </a:r>
            <a:endParaRPr lang="it-IT" dirty="0"/>
          </a:p>
        </p:txBody>
      </p:sp>
      <p:sp>
        <p:nvSpPr>
          <p:cNvPr id="6" name="Slide Number Placeholder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54521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E5FE43E-E2DF-4EC7-9BC3-B79198DCC80D}" type="datetime1">
              <a:rPr lang="it-IT" smtClean="0"/>
              <a:t>18/07/2025</a:t>
            </a:fld>
            <a:endParaRPr lang="it-IT"/>
          </a:p>
        </p:txBody>
      </p:sp>
      <p:sp>
        <p:nvSpPr>
          <p:cNvPr id="5" name="Footer Placeholder 4"/>
          <p:cNvSpPr>
            <a:spLocks noGrp="1"/>
          </p:cNvSpPr>
          <p:nvPr>
            <p:ph type="ftr" sz="quarter" idx="11"/>
          </p:nvPr>
        </p:nvSpPr>
        <p:spPr/>
        <p:txBody>
          <a:bodyPr/>
          <a:lstStyle/>
          <a:p>
            <a:r>
              <a:rPr lang="it-IT"/>
              <a:t>Francesca Cavanna                                               INFN To</a:t>
            </a:r>
            <a:endParaRPr lang="it-IT" dirty="0"/>
          </a:p>
        </p:txBody>
      </p:sp>
      <p:sp>
        <p:nvSpPr>
          <p:cNvPr id="6" name="Slide Number Placeholder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590212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5F40668-8C9E-4792-9EBB-6B2AA3E0F8BB}" type="datetimeFigureOut">
              <a:rPr lang="en-GB" smtClean="0"/>
              <a:t>18/07/2025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591491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5F40668-8C9E-4792-9EBB-6B2AA3E0F8BB}" type="datetimeFigureOut">
              <a:rPr lang="en-GB" smtClean="0"/>
              <a:t>18/07/2025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1431489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5F40668-8C9E-4792-9EBB-6B2AA3E0F8BB}" type="datetimeFigureOut">
              <a:rPr lang="en-GB" smtClean="0"/>
              <a:t>18/07/2025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2828923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5F40668-8C9E-4792-9EBB-6B2AA3E0F8BB}" type="datetimeFigureOut">
              <a:rPr lang="en-GB" smtClean="0"/>
              <a:t>18/07/2025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71810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960088-37D8-4DBE-AD08-A550C796D031}"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463685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5F40668-8C9E-4792-9EBB-6B2AA3E0F8BB}" type="datetimeFigureOut">
              <a:rPr lang="en-GB" smtClean="0"/>
              <a:t>18/07/2025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1958842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5F40668-8C9E-4792-9EBB-6B2AA3E0F8BB}" type="datetimeFigureOut">
              <a:rPr lang="en-GB" smtClean="0"/>
              <a:t>18/07/2025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410539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0668-8C9E-4792-9EBB-6B2AA3E0F8BB}" type="datetimeFigureOut">
              <a:rPr lang="en-GB" smtClean="0"/>
              <a:t>18/07/2025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1331290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5F40668-8C9E-4792-9EBB-6B2AA3E0F8BB}" type="datetimeFigureOut">
              <a:rPr lang="en-GB" smtClean="0"/>
              <a:t>18/07/2025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381346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5F40668-8C9E-4792-9EBB-6B2AA3E0F8BB}" type="datetimeFigureOut">
              <a:rPr lang="en-GB" smtClean="0"/>
              <a:t>18/07/2025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1427538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5F40668-8C9E-4792-9EBB-6B2AA3E0F8BB}" type="datetimeFigureOut">
              <a:rPr lang="en-GB" smtClean="0"/>
              <a:t>18/07/2025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916305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5F40668-8C9E-4792-9EBB-6B2AA3E0F8BB}" type="datetimeFigureOut">
              <a:rPr lang="en-GB" smtClean="0"/>
              <a:t>18/07/2025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039237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DEFAULT SLIDE" userDrawn="1">
  <p:cSld name="DEFAULT SLIDE">
    <p:spTree>
      <p:nvGrpSpPr>
        <p:cNvPr id="1" name="Shape 86"/>
        <p:cNvGrpSpPr/>
        <p:nvPr/>
      </p:nvGrpSpPr>
      <p:grpSpPr>
        <a:xfrm>
          <a:off x="0" y="0"/>
          <a:ext cx="0" cy="0"/>
          <a:chOff x="0" y="0"/>
          <a:chExt cx="0" cy="0"/>
        </a:xfrm>
      </p:grpSpPr>
      <p:cxnSp>
        <p:nvCxnSpPr>
          <p:cNvPr id="87" name="Google Shape;87;p212"/>
          <p:cNvCxnSpPr/>
          <p:nvPr/>
        </p:nvCxnSpPr>
        <p:spPr>
          <a:xfrm>
            <a:off x="469900" y="457200"/>
            <a:ext cx="0" cy="685800"/>
          </a:xfrm>
          <a:prstGeom prst="straightConnector1">
            <a:avLst/>
          </a:prstGeom>
          <a:noFill/>
          <a:ln w="63500" cap="flat" cmpd="sng">
            <a:solidFill>
              <a:srgbClr val="708598"/>
            </a:solidFill>
            <a:prstDash val="solid"/>
            <a:miter lim="800000"/>
            <a:headEnd type="none" w="sm" len="sm"/>
            <a:tailEnd type="none" w="sm" len="sm"/>
          </a:ln>
        </p:spPr>
      </p:cxnSp>
      <p:sp>
        <p:nvSpPr>
          <p:cNvPr id="91" name="Google Shape;91;p212"/>
          <p:cNvSpPr txBox="1">
            <a:spLocks noGrp="1"/>
          </p:cNvSpPr>
          <p:nvPr>
            <p:ph type="title"/>
          </p:nvPr>
        </p:nvSpPr>
        <p:spPr>
          <a:xfrm>
            <a:off x="609600" y="457201"/>
            <a:ext cx="3632200" cy="42469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rgbClr val="1166B3"/>
              </a:buClr>
              <a:buSzPts val="3600"/>
              <a:buFont typeface="Roboto"/>
              <a:buNone/>
              <a:defRPr sz="2400" b="1" i="0" u="none" strike="noStrike" cap="none">
                <a:solidFill>
                  <a:srgbClr val="708598"/>
                </a:solidFill>
                <a:latin typeface="Roboto"/>
                <a:ea typeface="Roboto"/>
                <a:cs typeface="Roboto"/>
                <a:sym typeface="Roboto"/>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dirty="0"/>
          </a:p>
        </p:txBody>
      </p:sp>
      <p:sp>
        <p:nvSpPr>
          <p:cNvPr id="9" name="Date Placeholder 8"/>
          <p:cNvSpPr>
            <a:spLocks noGrp="1"/>
          </p:cNvSpPr>
          <p:nvPr>
            <p:ph type="dt" sz="half" idx="13"/>
          </p:nvPr>
        </p:nvSpPr>
        <p:spPr/>
        <p:txBody>
          <a:bodyPr/>
          <a:lstStyle/>
          <a:p>
            <a:r>
              <a:rPr lang="en-US"/>
              <a:t>09/02/2024</a:t>
            </a:r>
            <a:endParaRPr lang="en-US" dirty="0"/>
          </a:p>
        </p:txBody>
      </p:sp>
      <p:sp>
        <p:nvSpPr>
          <p:cNvPr id="10" name="Footer Placeholder 9"/>
          <p:cNvSpPr>
            <a:spLocks noGrp="1"/>
          </p:cNvSpPr>
          <p:nvPr>
            <p:ph type="ftr" sz="quarter" idx="14"/>
          </p:nvPr>
        </p:nvSpPr>
        <p:spPr/>
        <p:txBody>
          <a:bodyPr/>
          <a:lstStyle>
            <a:lvl1pPr>
              <a:defRPr sz="1600"/>
            </a:lvl1pPr>
          </a:lstStyle>
          <a:p>
            <a:r>
              <a:rPr lang="en-GB"/>
              <a:t>KAONNIS – Local meeting of GR III – INFN-MI</a:t>
            </a:r>
            <a:endParaRPr lang="en-US" noProof="0" dirty="0"/>
          </a:p>
        </p:txBody>
      </p:sp>
      <p:cxnSp>
        <p:nvCxnSpPr>
          <p:cNvPr id="11" name="Google Shape;88;p212">
            <a:extLst>
              <a:ext uri="{FF2B5EF4-FFF2-40B4-BE49-F238E27FC236}">
                <a16:creationId xmlns:a16="http://schemas.microsoft.com/office/drawing/2014/main" id="{95696F74-22AF-4FB8-808B-87408BF95118}"/>
              </a:ext>
            </a:extLst>
          </p:cNvPr>
          <p:cNvCxnSpPr/>
          <p:nvPr userDrawn="1"/>
        </p:nvCxnSpPr>
        <p:spPr>
          <a:xfrm>
            <a:off x="11163300" y="6124657"/>
            <a:ext cx="0" cy="495300"/>
          </a:xfrm>
          <a:prstGeom prst="straightConnector1">
            <a:avLst/>
          </a:prstGeom>
          <a:noFill/>
          <a:ln w="63500" cap="flat" cmpd="sng">
            <a:solidFill>
              <a:srgbClr val="708598"/>
            </a:solidFill>
            <a:prstDash val="solid"/>
            <a:miter lim="800000"/>
            <a:headEnd type="none" w="sm" len="sm"/>
            <a:tailEnd type="none" w="sm" len="sm"/>
          </a:ln>
        </p:spPr>
      </p:cxnSp>
      <p:sp>
        <p:nvSpPr>
          <p:cNvPr id="13" name="Google Shape;89;p212">
            <a:extLst>
              <a:ext uri="{FF2B5EF4-FFF2-40B4-BE49-F238E27FC236}">
                <a16:creationId xmlns:a16="http://schemas.microsoft.com/office/drawing/2014/main" id="{B90B20DE-73D7-4B85-AA8C-6DCC168C248F}"/>
              </a:ext>
            </a:extLst>
          </p:cNvPr>
          <p:cNvSpPr txBox="1">
            <a:spLocks noGrp="1"/>
          </p:cNvSpPr>
          <p:nvPr>
            <p:ph type="sldNum" idx="4"/>
          </p:nvPr>
        </p:nvSpPr>
        <p:spPr>
          <a:xfrm>
            <a:off x="11277600" y="6109085"/>
            <a:ext cx="761996" cy="584735"/>
          </a:xfrm>
          <a:prstGeom prst="rect">
            <a:avLst/>
          </a:prstGeom>
          <a:noFill/>
          <a:ln>
            <a:noFill/>
          </a:ln>
        </p:spPr>
        <p:txBody>
          <a:bodyPr spcFirstLastPara="1" wrap="square" lIns="91425" tIns="45700" rIns="91425" bIns="45700" anchor="t" anchorCtr="0">
            <a:spAutoFit/>
          </a:bodyPr>
          <a:lstStyle>
            <a:lvl1pPr marL="0" marR="0" lvl="0" indent="0" algn="l" rtl="0">
              <a:spcBef>
                <a:spcPts val="0"/>
              </a:spcBef>
              <a:buNone/>
              <a:defRPr sz="1600" b="1">
                <a:solidFill>
                  <a:srgbClr val="A2A2A2"/>
                </a:solidFill>
                <a:latin typeface="Roboto"/>
                <a:ea typeface="Roboto"/>
                <a:cs typeface="Roboto"/>
                <a:sym typeface="Roboto"/>
              </a:defRPr>
            </a:lvl1pPr>
            <a:lvl2pPr marL="0" marR="0" lvl="1" indent="0" algn="l" rtl="0">
              <a:spcBef>
                <a:spcPts val="0"/>
              </a:spcBef>
              <a:buNone/>
              <a:defRPr sz="1867" b="1">
                <a:solidFill>
                  <a:schemeClr val="accent2"/>
                </a:solidFill>
                <a:latin typeface="Roboto"/>
                <a:ea typeface="Roboto"/>
                <a:cs typeface="Roboto"/>
                <a:sym typeface="Roboto"/>
              </a:defRPr>
            </a:lvl2pPr>
            <a:lvl3pPr marL="0" marR="0" lvl="2" indent="0" algn="l" rtl="0">
              <a:spcBef>
                <a:spcPts val="0"/>
              </a:spcBef>
              <a:buNone/>
              <a:defRPr sz="1867" b="1">
                <a:solidFill>
                  <a:schemeClr val="accent2"/>
                </a:solidFill>
                <a:latin typeface="Roboto"/>
                <a:ea typeface="Roboto"/>
                <a:cs typeface="Roboto"/>
                <a:sym typeface="Roboto"/>
              </a:defRPr>
            </a:lvl3pPr>
            <a:lvl4pPr marL="0" marR="0" lvl="3" indent="0" algn="l" rtl="0">
              <a:spcBef>
                <a:spcPts val="0"/>
              </a:spcBef>
              <a:buNone/>
              <a:defRPr sz="1867" b="1">
                <a:solidFill>
                  <a:schemeClr val="accent2"/>
                </a:solidFill>
                <a:latin typeface="Roboto"/>
                <a:ea typeface="Roboto"/>
                <a:cs typeface="Roboto"/>
                <a:sym typeface="Roboto"/>
              </a:defRPr>
            </a:lvl4pPr>
            <a:lvl5pPr marL="0" marR="0" lvl="4" indent="0" algn="l" rtl="0">
              <a:spcBef>
                <a:spcPts val="0"/>
              </a:spcBef>
              <a:buNone/>
              <a:defRPr sz="1867" b="1">
                <a:solidFill>
                  <a:schemeClr val="accent2"/>
                </a:solidFill>
                <a:latin typeface="Roboto"/>
                <a:ea typeface="Roboto"/>
                <a:cs typeface="Roboto"/>
                <a:sym typeface="Roboto"/>
              </a:defRPr>
            </a:lvl5pPr>
            <a:lvl6pPr marL="0" marR="0" lvl="5" indent="0" algn="l" rtl="0">
              <a:spcBef>
                <a:spcPts val="0"/>
              </a:spcBef>
              <a:buNone/>
              <a:defRPr sz="1867" b="1">
                <a:solidFill>
                  <a:schemeClr val="accent2"/>
                </a:solidFill>
                <a:latin typeface="Roboto"/>
                <a:ea typeface="Roboto"/>
                <a:cs typeface="Roboto"/>
                <a:sym typeface="Roboto"/>
              </a:defRPr>
            </a:lvl6pPr>
            <a:lvl7pPr marL="0" marR="0" lvl="6" indent="0" algn="l" rtl="0">
              <a:spcBef>
                <a:spcPts val="0"/>
              </a:spcBef>
              <a:buNone/>
              <a:defRPr sz="1867" b="1">
                <a:solidFill>
                  <a:schemeClr val="accent2"/>
                </a:solidFill>
                <a:latin typeface="Roboto"/>
                <a:ea typeface="Roboto"/>
                <a:cs typeface="Roboto"/>
                <a:sym typeface="Roboto"/>
              </a:defRPr>
            </a:lvl7pPr>
            <a:lvl8pPr marL="0" marR="0" lvl="7" indent="0" algn="l" rtl="0">
              <a:spcBef>
                <a:spcPts val="0"/>
              </a:spcBef>
              <a:buNone/>
              <a:defRPr sz="1867" b="1">
                <a:solidFill>
                  <a:schemeClr val="accent2"/>
                </a:solidFill>
                <a:latin typeface="Roboto"/>
                <a:ea typeface="Roboto"/>
                <a:cs typeface="Roboto"/>
                <a:sym typeface="Roboto"/>
              </a:defRPr>
            </a:lvl8pPr>
            <a:lvl9pPr marL="0" marR="0" lvl="8" indent="0" algn="l" rtl="0">
              <a:spcBef>
                <a:spcPts val="0"/>
              </a:spcBef>
              <a:buNone/>
              <a:defRPr sz="1867" b="1">
                <a:solidFill>
                  <a:schemeClr val="accent2"/>
                </a:solidFill>
                <a:latin typeface="Roboto"/>
                <a:ea typeface="Roboto"/>
                <a:cs typeface="Roboto"/>
                <a:sym typeface="Roboto"/>
              </a:defRPr>
            </a:lvl9pPr>
          </a:lstStyle>
          <a:p>
            <a:r>
              <a:rPr lang="en-US" dirty="0"/>
              <a:t>page</a:t>
            </a:r>
            <a:endParaRPr lang="en-US" b="0" dirty="0">
              <a:latin typeface="Arial"/>
              <a:ea typeface="Arial"/>
              <a:cs typeface="Arial"/>
              <a:sym typeface="Arial"/>
            </a:endParaRPr>
          </a:p>
          <a:p>
            <a:r>
              <a:rPr lang="en-US" dirty="0"/>
              <a:t>0</a:t>
            </a:r>
            <a:fld id="{00000000-1234-1234-1234-123412341234}" type="slidenum">
              <a:rPr lang="en-US" smtClean="0"/>
              <a:pPr/>
              <a:t>‹N›</a:t>
            </a:fld>
            <a:endParaRPr dirty="0"/>
          </a:p>
        </p:txBody>
      </p:sp>
      <p:grpSp>
        <p:nvGrpSpPr>
          <p:cNvPr id="20" name="Group 19">
            <a:extLst>
              <a:ext uri="{FF2B5EF4-FFF2-40B4-BE49-F238E27FC236}">
                <a16:creationId xmlns:a16="http://schemas.microsoft.com/office/drawing/2014/main" id="{251366CC-7E23-474C-B8BA-71A6B18B9A20}"/>
              </a:ext>
            </a:extLst>
          </p:cNvPr>
          <p:cNvGrpSpPr>
            <a:grpSpLocks noChangeAspect="1"/>
          </p:cNvGrpSpPr>
          <p:nvPr userDrawn="1"/>
        </p:nvGrpSpPr>
        <p:grpSpPr>
          <a:xfrm>
            <a:off x="152403" y="6040868"/>
            <a:ext cx="1907314" cy="662878"/>
            <a:chOff x="1552575" y="2333625"/>
            <a:chExt cx="6303492" cy="2190750"/>
          </a:xfrm>
        </p:grpSpPr>
        <p:pic>
          <p:nvPicPr>
            <p:cNvPr id="21" name="Picture 20">
              <a:extLst>
                <a:ext uri="{FF2B5EF4-FFF2-40B4-BE49-F238E27FC236}">
                  <a16:creationId xmlns:a16="http://schemas.microsoft.com/office/drawing/2014/main" id="{3841D4CE-2102-4444-A3E4-96ECFAC28CDF}"/>
                </a:ext>
              </a:extLst>
            </p:cNvPr>
            <p:cNvPicPr>
              <a:picLocks noChangeAspect="1"/>
            </p:cNvPicPr>
            <p:nvPr userDrawn="1"/>
          </p:nvPicPr>
          <p:blipFill rotWithShape="1">
            <a:blip r:embed="rId2"/>
            <a:srcRect l="12712" t="14549" r="12711" b="14287"/>
            <a:stretch/>
          </p:blipFill>
          <p:spPr>
            <a:xfrm>
              <a:off x="1552575" y="2333625"/>
              <a:ext cx="2952750" cy="2190750"/>
            </a:xfrm>
            <a:prstGeom prst="rect">
              <a:avLst/>
            </a:prstGeom>
          </p:spPr>
        </p:pic>
        <p:pic>
          <p:nvPicPr>
            <p:cNvPr id="22" name="Picture 21">
              <a:extLst>
                <a:ext uri="{FF2B5EF4-FFF2-40B4-BE49-F238E27FC236}">
                  <a16:creationId xmlns:a16="http://schemas.microsoft.com/office/drawing/2014/main" id="{13CB76A3-C2C0-4F73-B984-9DAE749216BC}"/>
                </a:ext>
              </a:extLst>
            </p:cNvPr>
            <p:cNvPicPr>
              <a:picLocks noChangeAspect="1"/>
            </p:cNvPicPr>
            <p:nvPr userDrawn="1"/>
          </p:nvPicPr>
          <p:blipFill>
            <a:blip r:embed="rId3"/>
            <a:stretch>
              <a:fillRect/>
            </a:stretch>
          </p:blipFill>
          <p:spPr>
            <a:xfrm>
              <a:off x="4903339" y="2629037"/>
              <a:ext cx="2952728" cy="1493910"/>
            </a:xfrm>
            <a:prstGeom prst="rect">
              <a:avLst/>
            </a:prstGeom>
          </p:spPr>
        </p:pic>
      </p:grpSp>
    </p:spTree>
    <p:extLst>
      <p:ext uri="{BB962C8B-B14F-4D97-AF65-F5344CB8AC3E}">
        <p14:creationId xmlns:p14="http://schemas.microsoft.com/office/powerpoint/2010/main" val="2688781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DEFAULT SLIDE" preserve="1" userDrawn="1">
  <p:cSld name="1_DEFAULT SLIDE">
    <p:spTree>
      <p:nvGrpSpPr>
        <p:cNvPr id="1" name="Shape 86"/>
        <p:cNvGrpSpPr/>
        <p:nvPr/>
      </p:nvGrpSpPr>
      <p:grpSpPr>
        <a:xfrm>
          <a:off x="0" y="0"/>
          <a:ext cx="0" cy="0"/>
          <a:chOff x="0" y="0"/>
          <a:chExt cx="0" cy="0"/>
        </a:xfrm>
      </p:grpSpPr>
      <p:sp>
        <p:nvSpPr>
          <p:cNvPr id="9" name="Date Placeholder 8"/>
          <p:cNvSpPr>
            <a:spLocks noGrp="1"/>
          </p:cNvSpPr>
          <p:nvPr>
            <p:ph type="dt" sz="half" idx="13"/>
          </p:nvPr>
        </p:nvSpPr>
        <p:spPr/>
        <p:txBody>
          <a:bodyPr/>
          <a:lstStyle/>
          <a:p>
            <a:r>
              <a:rPr lang="en-US"/>
              <a:t>09/02/2024</a:t>
            </a:r>
            <a:endParaRPr lang="en-US" dirty="0"/>
          </a:p>
        </p:txBody>
      </p:sp>
      <p:sp>
        <p:nvSpPr>
          <p:cNvPr id="10" name="Footer Placeholder 9"/>
          <p:cNvSpPr>
            <a:spLocks noGrp="1"/>
          </p:cNvSpPr>
          <p:nvPr>
            <p:ph type="ftr" sz="quarter" idx="14"/>
          </p:nvPr>
        </p:nvSpPr>
        <p:spPr/>
        <p:txBody>
          <a:bodyPr/>
          <a:lstStyle>
            <a:lvl1pPr>
              <a:defRPr sz="1600"/>
            </a:lvl1pPr>
          </a:lstStyle>
          <a:p>
            <a:r>
              <a:rPr lang="en-GB" noProof="0"/>
              <a:t>KAONNIS – Local meeting of GR III – INFN-MI</a:t>
            </a:r>
            <a:endParaRPr lang="en-US" noProof="0" dirty="0"/>
          </a:p>
        </p:txBody>
      </p:sp>
      <p:sp>
        <p:nvSpPr>
          <p:cNvPr id="7" name="Google Shape;89;p212">
            <a:extLst>
              <a:ext uri="{FF2B5EF4-FFF2-40B4-BE49-F238E27FC236}">
                <a16:creationId xmlns:a16="http://schemas.microsoft.com/office/drawing/2014/main" id="{7F85A44B-56B4-4829-B32A-1C12DE94C321}"/>
              </a:ext>
            </a:extLst>
          </p:cNvPr>
          <p:cNvSpPr txBox="1">
            <a:spLocks noGrp="1"/>
          </p:cNvSpPr>
          <p:nvPr>
            <p:ph type="sldNum" idx="4"/>
          </p:nvPr>
        </p:nvSpPr>
        <p:spPr>
          <a:xfrm>
            <a:off x="11277600" y="6109085"/>
            <a:ext cx="761996" cy="584735"/>
          </a:xfrm>
          <a:prstGeom prst="rect">
            <a:avLst/>
          </a:prstGeom>
          <a:noFill/>
          <a:ln>
            <a:noFill/>
          </a:ln>
        </p:spPr>
        <p:txBody>
          <a:bodyPr spcFirstLastPara="1" wrap="square" lIns="91425" tIns="45700" rIns="91425" bIns="45700" anchor="t" anchorCtr="0">
            <a:spAutoFit/>
          </a:bodyPr>
          <a:lstStyle>
            <a:lvl1pPr marL="0" marR="0" lvl="0" indent="0" algn="l" rtl="0">
              <a:spcBef>
                <a:spcPts val="0"/>
              </a:spcBef>
              <a:buNone/>
              <a:defRPr sz="1600" b="1">
                <a:solidFill>
                  <a:srgbClr val="A2A2A2"/>
                </a:solidFill>
                <a:latin typeface="Roboto"/>
                <a:ea typeface="Roboto"/>
                <a:cs typeface="Roboto"/>
                <a:sym typeface="Roboto"/>
              </a:defRPr>
            </a:lvl1pPr>
            <a:lvl2pPr marL="0" marR="0" lvl="1" indent="0" algn="l" rtl="0">
              <a:spcBef>
                <a:spcPts val="0"/>
              </a:spcBef>
              <a:buNone/>
              <a:defRPr sz="1867" b="1">
                <a:solidFill>
                  <a:schemeClr val="accent2"/>
                </a:solidFill>
                <a:latin typeface="Roboto"/>
                <a:ea typeface="Roboto"/>
                <a:cs typeface="Roboto"/>
                <a:sym typeface="Roboto"/>
              </a:defRPr>
            </a:lvl2pPr>
            <a:lvl3pPr marL="0" marR="0" lvl="2" indent="0" algn="l" rtl="0">
              <a:spcBef>
                <a:spcPts val="0"/>
              </a:spcBef>
              <a:buNone/>
              <a:defRPr sz="1867" b="1">
                <a:solidFill>
                  <a:schemeClr val="accent2"/>
                </a:solidFill>
                <a:latin typeface="Roboto"/>
                <a:ea typeface="Roboto"/>
                <a:cs typeface="Roboto"/>
                <a:sym typeface="Roboto"/>
              </a:defRPr>
            </a:lvl3pPr>
            <a:lvl4pPr marL="0" marR="0" lvl="3" indent="0" algn="l" rtl="0">
              <a:spcBef>
                <a:spcPts val="0"/>
              </a:spcBef>
              <a:buNone/>
              <a:defRPr sz="1867" b="1">
                <a:solidFill>
                  <a:schemeClr val="accent2"/>
                </a:solidFill>
                <a:latin typeface="Roboto"/>
                <a:ea typeface="Roboto"/>
                <a:cs typeface="Roboto"/>
                <a:sym typeface="Roboto"/>
              </a:defRPr>
            </a:lvl4pPr>
            <a:lvl5pPr marL="0" marR="0" lvl="4" indent="0" algn="l" rtl="0">
              <a:spcBef>
                <a:spcPts val="0"/>
              </a:spcBef>
              <a:buNone/>
              <a:defRPr sz="1867" b="1">
                <a:solidFill>
                  <a:schemeClr val="accent2"/>
                </a:solidFill>
                <a:latin typeface="Roboto"/>
                <a:ea typeface="Roboto"/>
                <a:cs typeface="Roboto"/>
                <a:sym typeface="Roboto"/>
              </a:defRPr>
            </a:lvl5pPr>
            <a:lvl6pPr marL="0" marR="0" lvl="5" indent="0" algn="l" rtl="0">
              <a:spcBef>
                <a:spcPts val="0"/>
              </a:spcBef>
              <a:buNone/>
              <a:defRPr sz="1867" b="1">
                <a:solidFill>
                  <a:schemeClr val="accent2"/>
                </a:solidFill>
                <a:latin typeface="Roboto"/>
                <a:ea typeface="Roboto"/>
                <a:cs typeface="Roboto"/>
                <a:sym typeface="Roboto"/>
              </a:defRPr>
            </a:lvl6pPr>
            <a:lvl7pPr marL="0" marR="0" lvl="6" indent="0" algn="l" rtl="0">
              <a:spcBef>
                <a:spcPts val="0"/>
              </a:spcBef>
              <a:buNone/>
              <a:defRPr sz="1867" b="1">
                <a:solidFill>
                  <a:schemeClr val="accent2"/>
                </a:solidFill>
                <a:latin typeface="Roboto"/>
                <a:ea typeface="Roboto"/>
                <a:cs typeface="Roboto"/>
                <a:sym typeface="Roboto"/>
              </a:defRPr>
            </a:lvl7pPr>
            <a:lvl8pPr marL="0" marR="0" lvl="7" indent="0" algn="l" rtl="0">
              <a:spcBef>
                <a:spcPts val="0"/>
              </a:spcBef>
              <a:buNone/>
              <a:defRPr sz="1867" b="1">
                <a:solidFill>
                  <a:schemeClr val="accent2"/>
                </a:solidFill>
                <a:latin typeface="Roboto"/>
                <a:ea typeface="Roboto"/>
                <a:cs typeface="Roboto"/>
                <a:sym typeface="Roboto"/>
              </a:defRPr>
            </a:lvl8pPr>
            <a:lvl9pPr marL="0" marR="0" lvl="8" indent="0" algn="l" rtl="0">
              <a:spcBef>
                <a:spcPts val="0"/>
              </a:spcBef>
              <a:buNone/>
              <a:defRPr sz="1867" b="1">
                <a:solidFill>
                  <a:schemeClr val="accent2"/>
                </a:solidFill>
                <a:latin typeface="Roboto"/>
                <a:ea typeface="Roboto"/>
                <a:cs typeface="Roboto"/>
                <a:sym typeface="Roboto"/>
              </a:defRPr>
            </a:lvl9pPr>
          </a:lstStyle>
          <a:p>
            <a:r>
              <a:rPr lang="en-US" dirty="0"/>
              <a:t>page</a:t>
            </a:r>
            <a:endParaRPr lang="en-US" b="0" dirty="0">
              <a:latin typeface="Arial"/>
              <a:ea typeface="Arial"/>
              <a:cs typeface="Arial"/>
              <a:sym typeface="Arial"/>
            </a:endParaRPr>
          </a:p>
          <a:p>
            <a:r>
              <a:rPr lang="en-US" dirty="0"/>
              <a:t>0</a:t>
            </a:r>
            <a:fld id="{00000000-1234-1234-1234-123412341234}" type="slidenum">
              <a:rPr lang="en-US" smtClean="0"/>
              <a:pPr/>
              <a:t>‹N›</a:t>
            </a:fld>
            <a:endParaRPr dirty="0"/>
          </a:p>
        </p:txBody>
      </p:sp>
      <p:cxnSp>
        <p:nvCxnSpPr>
          <p:cNvPr id="11" name="Google Shape;88;p212">
            <a:extLst>
              <a:ext uri="{FF2B5EF4-FFF2-40B4-BE49-F238E27FC236}">
                <a16:creationId xmlns:a16="http://schemas.microsoft.com/office/drawing/2014/main" id="{AF814493-DECC-4558-93F1-392A5F22D2A0}"/>
              </a:ext>
            </a:extLst>
          </p:cNvPr>
          <p:cNvCxnSpPr/>
          <p:nvPr userDrawn="1"/>
        </p:nvCxnSpPr>
        <p:spPr>
          <a:xfrm>
            <a:off x="11163300" y="6124657"/>
            <a:ext cx="0" cy="495300"/>
          </a:xfrm>
          <a:prstGeom prst="straightConnector1">
            <a:avLst/>
          </a:prstGeom>
          <a:noFill/>
          <a:ln w="63500" cap="flat" cmpd="sng">
            <a:solidFill>
              <a:srgbClr val="708598"/>
            </a:solidFill>
            <a:prstDash val="solid"/>
            <a:miter lim="800000"/>
            <a:headEnd type="none" w="sm" len="sm"/>
            <a:tailEnd type="none" w="sm" len="sm"/>
          </a:ln>
        </p:spPr>
      </p:cxnSp>
      <p:grpSp>
        <p:nvGrpSpPr>
          <p:cNvPr id="15" name="Group 14">
            <a:extLst>
              <a:ext uri="{FF2B5EF4-FFF2-40B4-BE49-F238E27FC236}">
                <a16:creationId xmlns:a16="http://schemas.microsoft.com/office/drawing/2014/main" id="{6254C0E9-2D78-4F34-8193-AD1D0D5FE713}"/>
              </a:ext>
            </a:extLst>
          </p:cNvPr>
          <p:cNvGrpSpPr>
            <a:grpSpLocks noChangeAspect="1"/>
          </p:cNvGrpSpPr>
          <p:nvPr userDrawn="1"/>
        </p:nvGrpSpPr>
        <p:grpSpPr>
          <a:xfrm>
            <a:off x="152403" y="6040868"/>
            <a:ext cx="1907314" cy="662878"/>
            <a:chOff x="1552575" y="2333625"/>
            <a:chExt cx="6303492" cy="2190750"/>
          </a:xfrm>
        </p:grpSpPr>
        <p:pic>
          <p:nvPicPr>
            <p:cNvPr id="16" name="Picture 15">
              <a:extLst>
                <a:ext uri="{FF2B5EF4-FFF2-40B4-BE49-F238E27FC236}">
                  <a16:creationId xmlns:a16="http://schemas.microsoft.com/office/drawing/2014/main" id="{14C944E0-37CB-4B8A-899D-236EFEFA2A18}"/>
                </a:ext>
              </a:extLst>
            </p:cNvPr>
            <p:cNvPicPr>
              <a:picLocks noChangeAspect="1"/>
            </p:cNvPicPr>
            <p:nvPr userDrawn="1"/>
          </p:nvPicPr>
          <p:blipFill rotWithShape="1">
            <a:blip r:embed="rId2"/>
            <a:srcRect l="12712" t="14549" r="12711" b="14287"/>
            <a:stretch/>
          </p:blipFill>
          <p:spPr>
            <a:xfrm>
              <a:off x="1552575" y="2333625"/>
              <a:ext cx="2952750" cy="2190750"/>
            </a:xfrm>
            <a:prstGeom prst="rect">
              <a:avLst/>
            </a:prstGeom>
          </p:spPr>
        </p:pic>
        <p:pic>
          <p:nvPicPr>
            <p:cNvPr id="17" name="Picture 16">
              <a:extLst>
                <a:ext uri="{FF2B5EF4-FFF2-40B4-BE49-F238E27FC236}">
                  <a16:creationId xmlns:a16="http://schemas.microsoft.com/office/drawing/2014/main" id="{04F5BC12-DE7E-4FF7-9E93-DB3CFCAF10EE}"/>
                </a:ext>
              </a:extLst>
            </p:cNvPr>
            <p:cNvPicPr>
              <a:picLocks noChangeAspect="1"/>
            </p:cNvPicPr>
            <p:nvPr userDrawn="1"/>
          </p:nvPicPr>
          <p:blipFill>
            <a:blip r:embed="rId3"/>
            <a:stretch>
              <a:fillRect/>
            </a:stretch>
          </p:blipFill>
          <p:spPr>
            <a:xfrm>
              <a:off x="4903339" y="2629037"/>
              <a:ext cx="2952728" cy="1493910"/>
            </a:xfrm>
            <a:prstGeom prst="rect">
              <a:avLst/>
            </a:prstGeom>
          </p:spPr>
        </p:pic>
      </p:grpSp>
    </p:spTree>
    <p:extLst>
      <p:ext uri="{BB962C8B-B14F-4D97-AF65-F5344CB8AC3E}">
        <p14:creationId xmlns:p14="http://schemas.microsoft.com/office/powerpoint/2010/main" val="2229784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672E-0711-3BDF-DC87-60ABE5570B7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0643389-129C-762F-1D69-E526BFA10A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49A353B-82CA-AC4E-8352-2336C3427607}"/>
              </a:ext>
            </a:extLst>
          </p:cNvPr>
          <p:cNvSpPr>
            <a:spLocks noGrp="1"/>
          </p:cNvSpPr>
          <p:nvPr>
            <p:ph type="dt" sz="half" idx="10"/>
          </p:nvPr>
        </p:nvSpPr>
        <p:spPr/>
        <p:txBody>
          <a:bodyPr/>
          <a:lstStyle/>
          <a:p>
            <a:fld id="{32773118-5BCB-384D-9C45-78BBF83F0FA0}" type="datetimeFigureOut">
              <a:rPr lang="en-GB" smtClean="0"/>
              <a:t>18/07/2025</a:t>
            </a:fld>
            <a:endParaRPr lang="en-GB"/>
          </a:p>
        </p:txBody>
      </p:sp>
      <p:sp>
        <p:nvSpPr>
          <p:cNvPr id="5" name="Footer Placeholder 4">
            <a:extLst>
              <a:ext uri="{FF2B5EF4-FFF2-40B4-BE49-F238E27FC236}">
                <a16:creationId xmlns:a16="http://schemas.microsoft.com/office/drawing/2014/main" id="{800887EC-7C48-5539-5968-7E54422AF3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A66A2D-DD7A-1339-36B9-5F1444059FFC}"/>
              </a:ext>
            </a:extLst>
          </p:cNvPr>
          <p:cNvSpPr>
            <a:spLocks noGrp="1"/>
          </p:cNvSpPr>
          <p:nvPr>
            <p:ph type="sldNum" sz="quarter" idx="12"/>
          </p:nvPr>
        </p:nvSpPr>
        <p:spPr/>
        <p:txBody>
          <a:bodyPr/>
          <a:lstStyle/>
          <a:p>
            <a:fld id="{2C60E5F1-13CB-9D4F-BA96-AF6C7FD714CD}" type="slidenum">
              <a:rPr lang="en-GB" smtClean="0"/>
              <a:t>‹N›</a:t>
            </a:fld>
            <a:endParaRPr lang="en-GB"/>
          </a:p>
        </p:txBody>
      </p:sp>
    </p:spTree>
    <p:extLst>
      <p:ext uri="{BB962C8B-B14F-4D97-AF65-F5344CB8AC3E}">
        <p14:creationId xmlns:p14="http://schemas.microsoft.com/office/powerpoint/2010/main" val="48886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0EFD05-6AB9-4D39-8A87-278F28C35A31}"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042729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3F572-B7FC-B0B2-D6E1-73DB6D5E6608}"/>
              </a:ext>
            </a:extLst>
          </p:cNvPr>
          <p:cNvSpPr>
            <a:spLocks noGrp="1"/>
          </p:cNvSpPr>
          <p:nvPr>
            <p:ph type="dt" sz="half" idx="10"/>
          </p:nvPr>
        </p:nvSpPr>
        <p:spPr/>
        <p:txBody>
          <a:bodyPr/>
          <a:lstStyle/>
          <a:p>
            <a:fld id="{32773118-5BCB-384D-9C45-78BBF83F0FA0}" type="datetimeFigureOut">
              <a:rPr lang="en-GB" smtClean="0"/>
              <a:t>18/07/2025</a:t>
            </a:fld>
            <a:endParaRPr lang="en-GB"/>
          </a:p>
        </p:txBody>
      </p:sp>
      <p:sp>
        <p:nvSpPr>
          <p:cNvPr id="3" name="Footer Placeholder 2">
            <a:extLst>
              <a:ext uri="{FF2B5EF4-FFF2-40B4-BE49-F238E27FC236}">
                <a16:creationId xmlns:a16="http://schemas.microsoft.com/office/drawing/2014/main" id="{1ACB13FD-BEFD-E6D6-2472-27002313EE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71F86F-60DA-53F1-6865-B67042577A2A}"/>
              </a:ext>
            </a:extLst>
          </p:cNvPr>
          <p:cNvSpPr>
            <a:spLocks noGrp="1"/>
          </p:cNvSpPr>
          <p:nvPr>
            <p:ph type="sldNum" sz="quarter" idx="12"/>
          </p:nvPr>
        </p:nvSpPr>
        <p:spPr/>
        <p:txBody>
          <a:bodyPr/>
          <a:lstStyle/>
          <a:p>
            <a:fld id="{2C60E5F1-13CB-9D4F-BA96-AF6C7FD714CD}" type="slidenum">
              <a:rPr lang="en-GB" smtClean="0"/>
              <a:t>‹N›</a:t>
            </a:fld>
            <a:endParaRPr lang="en-GB"/>
          </a:p>
        </p:txBody>
      </p:sp>
    </p:spTree>
    <p:extLst>
      <p:ext uri="{BB962C8B-B14F-4D97-AF65-F5344CB8AC3E}">
        <p14:creationId xmlns:p14="http://schemas.microsoft.com/office/powerpoint/2010/main" val="8547363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magine 3" descr="PPT_Fisica-01.png">
            <a:extLst>
              <a:ext uri="{FF2B5EF4-FFF2-40B4-BE49-F238E27FC236}">
                <a16:creationId xmlns:a16="http://schemas.microsoft.com/office/drawing/2014/main" id="{BBCEC2E0-C985-622B-E5F9-7B87A5F33B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9600"/>
            <a:ext cx="121920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403600" y="3184525"/>
            <a:ext cx="8585200" cy="641350"/>
          </a:xfrm>
        </p:spPr>
        <p:txBody>
          <a:bodyPr/>
          <a:lstStyle>
            <a:lvl1pPr>
              <a:defRPr/>
            </a:lvl1pPr>
          </a:lstStyle>
          <a:p>
            <a:r>
              <a:rPr lang="it-IT"/>
              <a:t>Fare clic per modificare lo stile del titolo dello schema</a:t>
            </a:r>
          </a:p>
        </p:txBody>
      </p:sp>
      <p:sp>
        <p:nvSpPr>
          <p:cNvPr id="4099" name="Rectangle 3"/>
          <p:cNvSpPr>
            <a:spLocks noGrp="1" noChangeArrowheads="1"/>
          </p:cNvSpPr>
          <p:nvPr>
            <p:ph type="subTitle" idx="1"/>
          </p:nvPr>
        </p:nvSpPr>
        <p:spPr>
          <a:xfrm>
            <a:off x="3420533" y="2743200"/>
            <a:ext cx="9177867" cy="419100"/>
          </a:xfrm>
        </p:spPr>
        <p:txBody>
          <a:bodyPr/>
          <a:lstStyle>
            <a:lvl1pPr marL="0" indent="0">
              <a:defRPr/>
            </a:lvl1pPr>
          </a:lstStyle>
          <a:p>
            <a:r>
              <a:rPr lang="it-IT"/>
              <a:t>Fare clic per modificare lo stile del sottotitolo dello schema</a:t>
            </a:r>
          </a:p>
        </p:txBody>
      </p:sp>
    </p:spTree>
    <p:extLst>
      <p:ext uri="{BB962C8B-B14F-4D97-AF65-F5344CB8AC3E}">
        <p14:creationId xmlns:p14="http://schemas.microsoft.com/office/powerpoint/2010/main" val="2106647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679617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2929331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3429000" y="3048000"/>
            <a:ext cx="50800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8712200" y="3048000"/>
            <a:ext cx="50800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68982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24661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1416125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36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767190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70891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8BE7A3-2867-4B09-BD8A-DDFE7540CD0D}"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115412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0684421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11195051" y="2336800"/>
            <a:ext cx="2597149" cy="3454400"/>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3403600" y="2336800"/>
            <a:ext cx="7588251" cy="3454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8905331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a:prstGeom prst="rect">
            <a:avLst/>
          </a:prstGeom>
        </p:spPr>
        <p:txBody>
          <a:bodyPr/>
          <a:lstStyle>
            <a:lvl1pPr>
              <a:defRPr b="1" i="0">
                <a:latin typeface="Trebuchet MS"/>
                <a:cs typeface="Trebuchet MS"/>
              </a:defRPr>
            </a:lvl1pPr>
          </a:lstStyle>
          <a:p>
            <a:r>
              <a:rPr lang="it-IT"/>
              <a:t>Fare clic per modificare stile</a:t>
            </a:r>
          </a:p>
        </p:txBody>
      </p:sp>
      <p:sp>
        <p:nvSpPr>
          <p:cNvPr id="3" name="Sottotitolo 2"/>
          <p:cNvSpPr>
            <a:spLocks noGrp="1"/>
          </p:cNvSpPr>
          <p:nvPr>
            <p:ph type="subTitle" idx="1"/>
          </p:nvPr>
        </p:nvSpPr>
        <p:spPr>
          <a:xfrm>
            <a:off x="1828800" y="3886200"/>
            <a:ext cx="8534400" cy="1752600"/>
          </a:xfrm>
          <a:prstGeom prst="rect">
            <a:avLst/>
          </a:prstGeom>
        </p:spPr>
        <p:txBody>
          <a:bodyPr/>
          <a:lstStyle>
            <a:lvl1pPr marL="0" indent="0" algn="ctr">
              <a:buNone/>
              <a:defRPr b="0" i="0">
                <a:solidFill>
                  <a:schemeClr val="tx1">
                    <a:tint val="75000"/>
                  </a:schemeClr>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Tree>
    <p:extLst>
      <p:ext uri="{BB962C8B-B14F-4D97-AF65-F5344CB8AC3E}">
        <p14:creationId xmlns:p14="http://schemas.microsoft.com/office/powerpoint/2010/main" val="2181586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
        <p:nvSpPr>
          <p:cNvPr id="3" name="Segnaposto contenuto 2"/>
          <p:cNvSpPr>
            <a:spLocks noGrp="1"/>
          </p:cNvSpPr>
          <p:nvPr>
            <p:ph idx="1"/>
          </p:nvPr>
        </p:nvSpPr>
        <p:spPr>
          <a:xfrm>
            <a:off x="609600" y="1600201"/>
            <a:ext cx="10972800" cy="452596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93930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10639490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75479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52558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Tree>
    <p:extLst>
      <p:ext uri="{BB962C8B-B14F-4D97-AF65-F5344CB8AC3E}">
        <p14:creationId xmlns:p14="http://schemas.microsoft.com/office/powerpoint/2010/main" val="3903454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74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a:prstGeom prst="rect">
            <a:avLst/>
          </a:prstGeo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60443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145D34-9885-4198-A273-7F634946342E}"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221382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a:prstGeom prst="rect">
            <a:avLst/>
          </a:prstGeo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10008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
        <p:nvSpPr>
          <p:cNvPr id="3" name="Segnaposto testo verticale 2"/>
          <p:cNvSpPr>
            <a:spLocks noGrp="1"/>
          </p:cNvSpPr>
          <p:nvPr>
            <p:ph type="body" orient="vert" idx="1"/>
          </p:nvPr>
        </p:nvSpPr>
        <p:spPr>
          <a:xfrm>
            <a:off x="609600" y="1600201"/>
            <a:ext cx="10972800" cy="4525963"/>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3867976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987368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77426" y="4825"/>
            <a:ext cx="1218565" cy="6853555"/>
          </a:xfrm>
          <a:custGeom>
            <a:avLst/>
            <a:gdLst/>
            <a:ahLst/>
            <a:cxnLst/>
            <a:rect l="l" t="t" r="r" b="b"/>
            <a:pathLst>
              <a:path w="1218565" h="6853555">
                <a:moveTo>
                  <a:pt x="0" y="0"/>
                </a:moveTo>
                <a:lnTo>
                  <a:pt x="1218353" y="6853174"/>
                </a:lnTo>
              </a:path>
            </a:pathLst>
          </a:custGeom>
          <a:ln w="9525">
            <a:solidFill>
              <a:srgbClr val="BEBEBE"/>
            </a:solidFill>
          </a:ln>
        </p:spPr>
        <p:txBody>
          <a:bodyPr wrap="square" lIns="0" tIns="0" rIns="0" bIns="0" rtlCol="0"/>
          <a:lstStyle/>
          <a:p>
            <a:endParaRPr/>
          </a:p>
        </p:txBody>
      </p:sp>
      <p:sp>
        <p:nvSpPr>
          <p:cNvPr id="17" name="bg object 17"/>
          <p:cNvSpPr/>
          <p:nvPr/>
        </p:nvSpPr>
        <p:spPr>
          <a:xfrm>
            <a:off x="7448609" y="3694896"/>
            <a:ext cx="4743450" cy="3163570"/>
          </a:xfrm>
          <a:custGeom>
            <a:avLst/>
            <a:gdLst/>
            <a:ahLst/>
            <a:cxnLst/>
            <a:rect l="l" t="t" r="r" b="b"/>
            <a:pathLst>
              <a:path w="4743450" h="3163570">
                <a:moveTo>
                  <a:pt x="4743390" y="0"/>
                </a:moveTo>
                <a:lnTo>
                  <a:pt x="0" y="3163103"/>
                </a:lnTo>
              </a:path>
            </a:pathLst>
          </a:custGeom>
          <a:ln w="9525">
            <a:solidFill>
              <a:srgbClr val="D9D9D9"/>
            </a:solidFill>
          </a:ln>
        </p:spPr>
        <p:txBody>
          <a:bodyPr wrap="square" lIns="0" tIns="0" rIns="0" bIns="0" rtlCol="0"/>
          <a:lstStyle/>
          <a:p>
            <a:endParaRPr/>
          </a:p>
        </p:txBody>
      </p:sp>
      <p:sp>
        <p:nvSpPr>
          <p:cNvPr id="18" name="bg object 18"/>
          <p:cNvSpPr/>
          <p:nvPr/>
        </p:nvSpPr>
        <p:spPr>
          <a:xfrm>
            <a:off x="9182100" y="0"/>
            <a:ext cx="3009900" cy="6858000"/>
          </a:xfrm>
          <a:custGeom>
            <a:avLst/>
            <a:gdLst/>
            <a:ahLst/>
            <a:cxnLst/>
            <a:rect l="l" t="t" r="r" b="b"/>
            <a:pathLst>
              <a:path w="3009900" h="6858000">
                <a:moveTo>
                  <a:pt x="3009900" y="0"/>
                </a:moveTo>
                <a:lnTo>
                  <a:pt x="2044400" y="0"/>
                </a:lnTo>
                <a:lnTo>
                  <a:pt x="0" y="6858000"/>
                </a:lnTo>
                <a:lnTo>
                  <a:pt x="3009900" y="6858000"/>
                </a:lnTo>
                <a:lnTo>
                  <a:pt x="3009900" y="0"/>
                </a:lnTo>
                <a:close/>
              </a:path>
            </a:pathLst>
          </a:custGeom>
          <a:solidFill>
            <a:srgbClr val="90C225">
              <a:alpha val="30195"/>
            </a:srgbClr>
          </a:solidFill>
        </p:spPr>
        <p:txBody>
          <a:bodyPr wrap="square" lIns="0" tIns="0" rIns="0" bIns="0" rtlCol="0"/>
          <a:lstStyle/>
          <a:p>
            <a:endParaRPr/>
          </a:p>
        </p:txBody>
      </p:sp>
      <p:sp>
        <p:nvSpPr>
          <p:cNvPr id="19" name="bg object 19"/>
          <p:cNvSpPr/>
          <p:nvPr/>
        </p:nvSpPr>
        <p:spPr>
          <a:xfrm>
            <a:off x="9602879" y="0"/>
            <a:ext cx="2589530" cy="6858000"/>
          </a:xfrm>
          <a:custGeom>
            <a:avLst/>
            <a:gdLst/>
            <a:ahLst/>
            <a:cxnLst/>
            <a:rect l="l" t="t" r="r" b="b"/>
            <a:pathLst>
              <a:path w="2589529" h="6858000">
                <a:moveTo>
                  <a:pt x="2589120" y="0"/>
                </a:moveTo>
                <a:lnTo>
                  <a:pt x="0" y="0"/>
                </a:lnTo>
                <a:lnTo>
                  <a:pt x="1208884" y="6858000"/>
                </a:lnTo>
                <a:lnTo>
                  <a:pt x="2589120" y="6858000"/>
                </a:lnTo>
                <a:lnTo>
                  <a:pt x="2589120" y="0"/>
                </a:lnTo>
                <a:close/>
              </a:path>
            </a:pathLst>
          </a:custGeom>
          <a:solidFill>
            <a:srgbClr val="90C225">
              <a:alpha val="19999"/>
            </a:srgbClr>
          </a:solidFill>
        </p:spPr>
        <p:txBody>
          <a:bodyPr wrap="square" lIns="0" tIns="0" rIns="0" bIns="0" rtlCol="0"/>
          <a:lstStyle/>
          <a:p>
            <a:endParaRPr/>
          </a:p>
        </p:txBody>
      </p:sp>
      <p:sp>
        <p:nvSpPr>
          <p:cNvPr id="20" name="bg object 20"/>
          <p:cNvSpPr/>
          <p:nvPr/>
        </p:nvSpPr>
        <p:spPr>
          <a:xfrm>
            <a:off x="8934450" y="3048000"/>
            <a:ext cx="3257550" cy="3810000"/>
          </a:xfrm>
          <a:custGeom>
            <a:avLst/>
            <a:gdLst/>
            <a:ahLst/>
            <a:cxnLst/>
            <a:rect l="l" t="t" r="r" b="b"/>
            <a:pathLst>
              <a:path w="3257550" h="3810000">
                <a:moveTo>
                  <a:pt x="3257550" y="0"/>
                </a:moveTo>
                <a:lnTo>
                  <a:pt x="0" y="3810000"/>
                </a:lnTo>
                <a:lnTo>
                  <a:pt x="3257550" y="3810000"/>
                </a:lnTo>
                <a:lnTo>
                  <a:pt x="3257550" y="0"/>
                </a:lnTo>
                <a:close/>
              </a:path>
            </a:pathLst>
          </a:custGeom>
          <a:solidFill>
            <a:srgbClr val="539F20">
              <a:alpha val="72155"/>
            </a:srgbClr>
          </a:solidFill>
        </p:spPr>
        <p:txBody>
          <a:bodyPr wrap="square" lIns="0" tIns="0" rIns="0" bIns="0" rtlCol="0"/>
          <a:lstStyle/>
          <a:p>
            <a:endParaRPr/>
          </a:p>
        </p:txBody>
      </p:sp>
      <p:sp>
        <p:nvSpPr>
          <p:cNvPr id="21" name="bg object 21"/>
          <p:cNvSpPr/>
          <p:nvPr/>
        </p:nvSpPr>
        <p:spPr>
          <a:xfrm>
            <a:off x="9337930" y="0"/>
            <a:ext cx="2854325" cy="6858000"/>
          </a:xfrm>
          <a:custGeom>
            <a:avLst/>
            <a:gdLst/>
            <a:ahLst/>
            <a:cxnLst/>
            <a:rect l="l" t="t" r="r" b="b"/>
            <a:pathLst>
              <a:path w="2854325" h="6858000">
                <a:moveTo>
                  <a:pt x="2854069" y="0"/>
                </a:moveTo>
                <a:lnTo>
                  <a:pt x="0" y="0"/>
                </a:lnTo>
                <a:lnTo>
                  <a:pt x="2470021" y="6858000"/>
                </a:lnTo>
                <a:lnTo>
                  <a:pt x="2854069" y="6858000"/>
                </a:lnTo>
                <a:lnTo>
                  <a:pt x="2854069" y="0"/>
                </a:lnTo>
                <a:close/>
              </a:path>
            </a:pathLst>
          </a:custGeom>
          <a:solidFill>
            <a:srgbClr val="3E7818">
              <a:alpha val="70195"/>
            </a:srgbClr>
          </a:solidFill>
        </p:spPr>
        <p:txBody>
          <a:bodyPr wrap="square" lIns="0" tIns="0" rIns="0" bIns="0" rtlCol="0"/>
          <a:lstStyle/>
          <a:p>
            <a:endParaRPr/>
          </a:p>
        </p:txBody>
      </p:sp>
      <p:sp>
        <p:nvSpPr>
          <p:cNvPr id="22" name="bg object 22"/>
          <p:cNvSpPr/>
          <p:nvPr/>
        </p:nvSpPr>
        <p:spPr>
          <a:xfrm>
            <a:off x="10896600" y="0"/>
            <a:ext cx="1295400" cy="6858000"/>
          </a:xfrm>
          <a:custGeom>
            <a:avLst/>
            <a:gdLst/>
            <a:ahLst/>
            <a:cxnLst/>
            <a:rect l="l" t="t" r="r" b="b"/>
            <a:pathLst>
              <a:path w="1295400" h="6858000">
                <a:moveTo>
                  <a:pt x="1295400" y="0"/>
                </a:moveTo>
                <a:lnTo>
                  <a:pt x="1022453" y="0"/>
                </a:lnTo>
                <a:lnTo>
                  <a:pt x="0" y="6858000"/>
                </a:lnTo>
                <a:lnTo>
                  <a:pt x="1295400" y="6858000"/>
                </a:lnTo>
                <a:lnTo>
                  <a:pt x="1295400" y="0"/>
                </a:lnTo>
                <a:close/>
              </a:path>
            </a:pathLst>
          </a:custGeom>
          <a:solidFill>
            <a:srgbClr val="C0E374">
              <a:alpha val="70195"/>
            </a:srgbClr>
          </a:solidFill>
        </p:spPr>
        <p:txBody>
          <a:bodyPr wrap="square" lIns="0" tIns="0" rIns="0" bIns="0" rtlCol="0"/>
          <a:lstStyle/>
          <a:p>
            <a:endParaRPr/>
          </a:p>
        </p:txBody>
      </p:sp>
      <p:sp>
        <p:nvSpPr>
          <p:cNvPr id="23" name="bg object 23"/>
          <p:cNvSpPr/>
          <p:nvPr/>
        </p:nvSpPr>
        <p:spPr>
          <a:xfrm>
            <a:off x="10936248" y="0"/>
            <a:ext cx="1256030" cy="6858000"/>
          </a:xfrm>
          <a:custGeom>
            <a:avLst/>
            <a:gdLst/>
            <a:ahLst/>
            <a:cxnLst/>
            <a:rect l="l" t="t" r="r" b="b"/>
            <a:pathLst>
              <a:path w="1256029" h="6858000">
                <a:moveTo>
                  <a:pt x="1255752" y="0"/>
                </a:moveTo>
                <a:lnTo>
                  <a:pt x="0" y="0"/>
                </a:lnTo>
                <a:lnTo>
                  <a:pt x="1114528" y="6858000"/>
                </a:lnTo>
                <a:lnTo>
                  <a:pt x="1255752" y="6858000"/>
                </a:lnTo>
                <a:lnTo>
                  <a:pt x="1255752" y="0"/>
                </a:lnTo>
                <a:close/>
              </a:path>
            </a:pathLst>
          </a:custGeom>
          <a:solidFill>
            <a:srgbClr val="90C225">
              <a:alpha val="65097"/>
            </a:srgbClr>
          </a:solidFill>
        </p:spPr>
        <p:txBody>
          <a:bodyPr wrap="square" lIns="0" tIns="0" rIns="0" bIns="0" rtlCol="0"/>
          <a:lstStyle/>
          <a:p>
            <a:endParaRPr/>
          </a:p>
        </p:txBody>
      </p:sp>
      <p:sp>
        <p:nvSpPr>
          <p:cNvPr id="24" name="bg object 24"/>
          <p:cNvSpPr/>
          <p:nvPr/>
        </p:nvSpPr>
        <p:spPr>
          <a:xfrm>
            <a:off x="10372725" y="3590925"/>
            <a:ext cx="1819275" cy="3267075"/>
          </a:xfrm>
          <a:custGeom>
            <a:avLst/>
            <a:gdLst/>
            <a:ahLst/>
            <a:cxnLst/>
            <a:rect l="l" t="t" r="r" b="b"/>
            <a:pathLst>
              <a:path w="1819275" h="3267075">
                <a:moveTo>
                  <a:pt x="1819275" y="0"/>
                </a:moveTo>
                <a:lnTo>
                  <a:pt x="0" y="3267075"/>
                </a:lnTo>
                <a:lnTo>
                  <a:pt x="1819275" y="3267075"/>
                </a:lnTo>
                <a:lnTo>
                  <a:pt x="1819275" y="0"/>
                </a:lnTo>
                <a:close/>
              </a:path>
            </a:pathLst>
          </a:custGeom>
          <a:solidFill>
            <a:srgbClr val="90C225">
              <a:alpha val="79998"/>
            </a:srgbClr>
          </a:solidFill>
        </p:spPr>
        <p:txBody>
          <a:bodyPr wrap="square" lIns="0" tIns="0" rIns="0" bIns="0" rtlCol="0"/>
          <a:lstStyle/>
          <a:p>
            <a:endParaRPr/>
          </a:p>
        </p:txBody>
      </p:sp>
      <p:sp>
        <p:nvSpPr>
          <p:cNvPr id="25" name="bg object 25"/>
          <p:cNvSpPr/>
          <p:nvPr/>
        </p:nvSpPr>
        <p:spPr>
          <a:xfrm>
            <a:off x="0" y="0"/>
            <a:ext cx="838200" cy="5667375"/>
          </a:xfrm>
          <a:custGeom>
            <a:avLst/>
            <a:gdLst/>
            <a:ahLst/>
            <a:cxnLst/>
            <a:rect l="l" t="t" r="r" b="b"/>
            <a:pathLst>
              <a:path w="838200" h="5667375">
                <a:moveTo>
                  <a:pt x="838200" y="0"/>
                </a:moveTo>
                <a:lnTo>
                  <a:pt x="0" y="0"/>
                </a:lnTo>
                <a:lnTo>
                  <a:pt x="0" y="5667375"/>
                </a:lnTo>
                <a:lnTo>
                  <a:pt x="838200" y="0"/>
                </a:lnTo>
                <a:close/>
              </a:path>
            </a:pathLst>
          </a:custGeom>
          <a:solidFill>
            <a:srgbClr val="90C225">
              <a:alpha val="85096"/>
            </a:srgbClr>
          </a:solidFill>
        </p:spPr>
        <p:txBody>
          <a:bodyPr wrap="square" lIns="0" tIns="0" rIns="0" bIns="0" rtlCol="0"/>
          <a:lstStyle/>
          <a:p>
            <a:endParaRPr/>
          </a:p>
        </p:txBody>
      </p:sp>
      <p:sp>
        <p:nvSpPr>
          <p:cNvPr id="2" name="Holder 2"/>
          <p:cNvSpPr>
            <a:spLocks noGrp="1"/>
          </p:cNvSpPr>
          <p:nvPr>
            <p:ph type="ctrTitle"/>
          </p:nvPr>
        </p:nvSpPr>
        <p:spPr>
          <a:xfrm>
            <a:off x="3815715" y="1506537"/>
            <a:ext cx="5386070" cy="2499995"/>
          </a:xfrm>
          <a:prstGeom prst="rect">
            <a:avLst/>
          </a:prstGeom>
        </p:spPr>
        <p:txBody>
          <a:bodyPr wrap="square" lIns="0" tIns="0" rIns="0" bIns="0">
            <a:spAutoFit/>
          </a:bodyPr>
          <a:lstStyle>
            <a:lvl1pPr>
              <a:defRPr sz="2000" b="0" i="0">
                <a:solidFill>
                  <a:srgbClr val="90C225"/>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rgbClr val="90C225"/>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737942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77426" y="4825"/>
            <a:ext cx="1218565" cy="6853555"/>
          </a:xfrm>
          <a:custGeom>
            <a:avLst/>
            <a:gdLst/>
            <a:ahLst/>
            <a:cxnLst/>
            <a:rect l="l" t="t" r="r" b="b"/>
            <a:pathLst>
              <a:path w="1218565" h="6853555">
                <a:moveTo>
                  <a:pt x="0" y="0"/>
                </a:moveTo>
                <a:lnTo>
                  <a:pt x="1218353" y="6853174"/>
                </a:lnTo>
              </a:path>
            </a:pathLst>
          </a:custGeom>
          <a:ln w="9525">
            <a:solidFill>
              <a:srgbClr val="BEBEBE"/>
            </a:solidFill>
          </a:ln>
        </p:spPr>
        <p:txBody>
          <a:bodyPr wrap="square" lIns="0" tIns="0" rIns="0" bIns="0" rtlCol="0"/>
          <a:lstStyle/>
          <a:p>
            <a:endParaRPr/>
          </a:p>
        </p:txBody>
      </p:sp>
      <p:sp>
        <p:nvSpPr>
          <p:cNvPr id="17" name="bg object 17"/>
          <p:cNvSpPr/>
          <p:nvPr/>
        </p:nvSpPr>
        <p:spPr>
          <a:xfrm>
            <a:off x="7448609" y="3694896"/>
            <a:ext cx="4743450" cy="3163570"/>
          </a:xfrm>
          <a:custGeom>
            <a:avLst/>
            <a:gdLst/>
            <a:ahLst/>
            <a:cxnLst/>
            <a:rect l="l" t="t" r="r" b="b"/>
            <a:pathLst>
              <a:path w="4743450" h="3163570">
                <a:moveTo>
                  <a:pt x="4743390" y="0"/>
                </a:moveTo>
                <a:lnTo>
                  <a:pt x="0" y="3163103"/>
                </a:lnTo>
              </a:path>
            </a:pathLst>
          </a:custGeom>
          <a:ln w="9525">
            <a:solidFill>
              <a:srgbClr val="D9D9D9"/>
            </a:solidFill>
          </a:ln>
        </p:spPr>
        <p:txBody>
          <a:bodyPr wrap="square" lIns="0" tIns="0" rIns="0" bIns="0" rtlCol="0"/>
          <a:lstStyle/>
          <a:p>
            <a:endParaRPr/>
          </a:p>
        </p:txBody>
      </p:sp>
      <p:sp>
        <p:nvSpPr>
          <p:cNvPr id="18" name="bg object 18"/>
          <p:cNvSpPr/>
          <p:nvPr/>
        </p:nvSpPr>
        <p:spPr>
          <a:xfrm>
            <a:off x="9182100" y="0"/>
            <a:ext cx="3009900" cy="6858000"/>
          </a:xfrm>
          <a:custGeom>
            <a:avLst/>
            <a:gdLst/>
            <a:ahLst/>
            <a:cxnLst/>
            <a:rect l="l" t="t" r="r" b="b"/>
            <a:pathLst>
              <a:path w="3009900" h="6858000">
                <a:moveTo>
                  <a:pt x="3009900" y="0"/>
                </a:moveTo>
                <a:lnTo>
                  <a:pt x="2044400" y="0"/>
                </a:lnTo>
                <a:lnTo>
                  <a:pt x="0" y="6858000"/>
                </a:lnTo>
                <a:lnTo>
                  <a:pt x="3009900" y="6858000"/>
                </a:lnTo>
                <a:lnTo>
                  <a:pt x="3009900" y="0"/>
                </a:lnTo>
                <a:close/>
              </a:path>
            </a:pathLst>
          </a:custGeom>
          <a:solidFill>
            <a:srgbClr val="90C225">
              <a:alpha val="30195"/>
            </a:srgbClr>
          </a:solidFill>
        </p:spPr>
        <p:txBody>
          <a:bodyPr wrap="square" lIns="0" tIns="0" rIns="0" bIns="0" rtlCol="0"/>
          <a:lstStyle/>
          <a:p>
            <a:endParaRPr/>
          </a:p>
        </p:txBody>
      </p:sp>
      <p:sp>
        <p:nvSpPr>
          <p:cNvPr id="19" name="bg object 19"/>
          <p:cNvSpPr/>
          <p:nvPr/>
        </p:nvSpPr>
        <p:spPr>
          <a:xfrm>
            <a:off x="9602878" y="0"/>
            <a:ext cx="2589530" cy="6858000"/>
          </a:xfrm>
          <a:custGeom>
            <a:avLst/>
            <a:gdLst/>
            <a:ahLst/>
            <a:cxnLst/>
            <a:rect l="l" t="t" r="r" b="b"/>
            <a:pathLst>
              <a:path w="2589529" h="6858000">
                <a:moveTo>
                  <a:pt x="2589120" y="0"/>
                </a:moveTo>
                <a:lnTo>
                  <a:pt x="0" y="0"/>
                </a:lnTo>
                <a:lnTo>
                  <a:pt x="1208884" y="6858000"/>
                </a:lnTo>
                <a:lnTo>
                  <a:pt x="2589120" y="6858000"/>
                </a:lnTo>
                <a:lnTo>
                  <a:pt x="2589120" y="0"/>
                </a:lnTo>
                <a:close/>
              </a:path>
            </a:pathLst>
          </a:custGeom>
          <a:solidFill>
            <a:srgbClr val="90C225">
              <a:alpha val="19999"/>
            </a:srgbClr>
          </a:solidFill>
        </p:spPr>
        <p:txBody>
          <a:bodyPr wrap="square" lIns="0" tIns="0" rIns="0" bIns="0" rtlCol="0"/>
          <a:lstStyle/>
          <a:p>
            <a:endParaRPr/>
          </a:p>
        </p:txBody>
      </p:sp>
      <p:sp>
        <p:nvSpPr>
          <p:cNvPr id="20" name="bg object 20"/>
          <p:cNvSpPr/>
          <p:nvPr/>
        </p:nvSpPr>
        <p:spPr>
          <a:xfrm>
            <a:off x="8934450" y="3048000"/>
            <a:ext cx="3257550" cy="3810000"/>
          </a:xfrm>
          <a:custGeom>
            <a:avLst/>
            <a:gdLst/>
            <a:ahLst/>
            <a:cxnLst/>
            <a:rect l="l" t="t" r="r" b="b"/>
            <a:pathLst>
              <a:path w="3257550" h="3810000">
                <a:moveTo>
                  <a:pt x="3257550" y="0"/>
                </a:moveTo>
                <a:lnTo>
                  <a:pt x="0" y="3810000"/>
                </a:lnTo>
                <a:lnTo>
                  <a:pt x="3257550" y="3810000"/>
                </a:lnTo>
                <a:lnTo>
                  <a:pt x="3257550" y="0"/>
                </a:lnTo>
                <a:close/>
              </a:path>
            </a:pathLst>
          </a:custGeom>
          <a:solidFill>
            <a:srgbClr val="539F20">
              <a:alpha val="72155"/>
            </a:srgbClr>
          </a:solidFill>
        </p:spPr>
        <p:txBody>
          <a:bodyPr wrap="square" lIns="0" tIns="0" rIns="0" bIns="0" rtlCol="0"/>
          <a:lstStyle/>
          <a:p>
            <a:endParaRPr/>
          </a:p>
        </p:txBody>
      </p:sp>
      <p:sp>
        <p:nvSpPr>
          <p:cNvPr id="21" name="bg object 21"/>
          <p:cNvSpPr/>
          <p:nvPr/>
        </p:nvSpPr>
        <p:spPr>
          <a:xfrm>
            <a:off x="9337930" y="0"/>
            <a:ext cx="2854325" cy="6858000"/>
          </a:xfrm>
          <a:custGeom>
            <a:avLst/>
            <a:gdLst/>
            <a:ahLst/>
            <a:cxnLst/>
            <a:rect l="l" t="t" r="r" b="b"/>
            <a:pathLst>
              <a:path w="2854325" h="6858000">
                <a:moveTo>
                  <a:pt x="2854069" y="0"/>
                </a:moveTo>
                <a:lnTo>
                  <a:pt x="0" y="0"/>
                </a:lnTo>
                <a:lnTo>
                  <a:pt x="2470021" y="6858000"/>
                </a:lnTo>
                <a:lnTo>
                  <a:pt x="2854069" y="6858000"/>
                </a:lnTo>
                <a:lnTo>
                  <a:pt x="2854069" y="0"/>
                </a:lnTo>
                <a:close/>
              </a:path>
            </a:pathLst>
          </a:custGeom>
          <a:solidFill>
            <a:srgbClr val="3E7818">
              <a:alpha val="70195"/>
            </a:srgbClr>
          </a:solidFill>
        </p:spPr>
        <p:txBody>
          <a:bodyPr wrap="square" lIns="0" tIns="0" rIns="0" bIns="0" rtlCol="0"/>
          <a:lstStyle/>
          <a:p>
            <a:endParaRPr/>
          </a:p>
        </p:txBody>
      </p:sp>
      <p:sp>
        <p:nvSpPr>
          <p:cNvPr id="22" name="bg object 22"/>
          <p:cNvSpPr/>
          <p:nvPr/>
        </p:nvSpPr>
        <p:spPr>
          <a:xfrm>
            <a:off x="10896600" y="0"/>
            <a:ext cx="1295400" cy="6858000"/>
          </a:xfrm>
          <a:custGeom>
            <a:avLst/>
            <a:gdLst/>
            <a:ahLst/>
            <a:cxnLst/>
            <a:rect l="l" t="t" r="r" b="b"/>
            <a:pathLst>
              <a:path w="1295400" h="6858000">
                <a:moveTo>
                  <a:pt x="1295400" y="0"/>
                </a:moveTo>
                <a:lnTo>
                  <a:pt x="1022453" y="0"/>
                </a:lnTo>
                <a:lnTo>
                  <a:pt x="0" y="6858000"/>
                </a:lnTo>
                <a:lnTo>
                  <a:pt x="1295400" y="6858000"/>
                </a:lnTo>
                <a:lnTo>
                  <a:pt x="1295400" y="0"/>
                </a:lnTo>
                <a:close/>
              </a:path>
            </a:pathLst>
          </a:custGeom>
          <a:solidFill>
            <a:srgbClr val="C0E374">
              <a:alpha val="70195"/>
            </a:srgbClr>
          </a:solidFill>
        </p:spPr>
        <p:txBody>
          <a:bodyPr wrap="square" lIns="0" tIns="0" rIns="0" bIns="0" rtlCol="0"/>
          <a:lstStyle/>
          <a:p>
            <a:endParaRPr/>
          </a:p>
        </p:txBody>
      </p:sp>
      <p:sp>
        <p:nvSpPr>
          <p:cNvPr id="23" name="bg object 23"/>
          <p:cNvSpPr/>
          <p:nvPr/>
        </p:nvSpPr>
        <p:spPr>
          <a:xfrm>
            <a:off x="10936247" y="0"/>
            <a:ext cx="1256030" cy="6858000"/>
          </a:xfrm>
          <a:custGeom>
            <a:avLst/>
            <a:gdLst/>
            <a:ahLst/>
            <a:cxnLst/>
            <a:rect l="l" t="t" r="r" b="b"/>
            <a:pathLst>
              <a:path w="1256029" h="6858000">
                <a:moveTo>
                  <a:pt x="1255752" y="0"/>
                </a:moveTo>
                <a:lnTo>
                  <a:pt x="0" y="0"/>
                </a:lnTo>
                <a:lnTo>
                  <a:pt x="1114528" y="6858000"/>
                </a:lnTo>
                <a:lnTo>
                  <a:pt x="1255752" y="6857999"/>
                </a:lnTo>
                <a:lnTo>
                  <a:pt x="1255752" y="0"/>
                </a:lnTo>
                <a:close/>
              </a:path>
            </a:pathLst>
          </a:custGeom>
          <a:solidFill>
            <a:srgbClr val="90C225">
              <a:alpha val="65097"/>
            </a:srgbClr>
          </a:solidFill>
        </p:spPr>
        <p:txBody>
          <a:bodyPr wrap="square" lIns="0" tIns="0" rIns="0" bIns="0" rtlCol="0"/>
          <a:lstStyle/>
          <a:p>
            <a:endParaRPr/>
          </a:p>
        </p:txBody>
      </p:sp>
      <p:sp>
        <p:nvSpPr>
          <p:cNvPr id="24" name="bg object 24"/>
          <p:cNvSpPr/>
          <p:nvPr/>
        </p:nvSpPr>
        <p:spPr>
          <a:xfrm>
            <a:off x="10372725" y="3590925"/>
            <a:ext cx="1819275" cy="3267075"/>
          </a:xfrm>
          <a:custGeom>
            <a:avLst/>
            <a:gdLst/>
            <a:ahLst/>
            <a:cxnLst/>
            <a:rect l="l" t="t" r="r" b="b"/>
            <a:pathLst>
              <a:path w="1819275" h="3267075">
                <a:moveTo>
                  <a:pt x="1819275" y="0"/>
                </a:moveTo>
                <a:lnTo>
                  <a:pt x="0" y="3267075"/>
                </a:lnTo>
                <a:lnTo>
                  <a:pt x="1819275" y="3267075"/>
                </a:lnTo>
                <a:lnTo>
                  <a:pt x="1819275" y="0"/>
                </a:lnTo>
                <a:close/>
              </a:path>
            </a:pathLst>
          </a:custGeom>
          <a:solidFill>
            <a:srgbClr val="90C225">
              <a:alpha val="79998"/>
            </a:srgbClr>
          </a:solidFill>
        </p:spPr>
        <p:txBody>
          <a:bodyPr wrap="square" lIns="0" tIns="0" rIns="0" bIns="0" rtlCol="0"/>
          <a:lstStyle/>
          <a:p>
            <a:endParaRPr/>
          </a:p>
        </p:txBody>
      </p:sp>
      <p:sp>
        <p:nvSpPr>
          <p:cNvPr id="25" name="bg object 25"/>
          <p:cNvSpPr/>
          <p:nvPr/>
        </p:nvSpPr>
        <p:spPr>
          <a:xfrm>
            <a:off x="0" y="4010025"/>
            <a:ext cx="447675" cy="2847975"/>
          </a:xfrm>
          <a:custGeom>
            <a:avLst/>
            <a:gdLst/>
            <a:ahLst/>
            <a:cxnLst/>
            <a:rect l="l" t="t" r="r" b="b"/>
            <a:pathLst>
              <a:path w="447675" h="2847975">
                <a:moveTo>
                  <a:pt x="0" y="0"/>
                </a:moveTo>
                <a:lnTo>
                  <a:pt x="0" y="2847975"/>
                </a:lnTo>
                <a:lnTo>
                  <a:pt x="447675" y="2847975"/>
                </a:lnTo>
                <a:lnTo>
                  <a:pt x="0" y="0"/>
                </a:lnTo>
                <a:close/>
              </a:path>
            </a:pathLst>
          </a:custGeom>
          <a:solidFill>
            <a:srgbClr val="90C225">
              <a:alpha val="85096"/>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rgbClr val="90C225"/>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00" b="0" i="0">
                <a:solidFill>
                  <a:srgbClr val="90C225"/>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56739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90C225"/>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98379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90C225"/>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302620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08411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8BE7A3-2867-4B09-BD8A-DDFE7540CD0D}"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4289231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8D63AF76-CF34-7037-19BA-79D3EF8513AE}"/>
              </a:ext>
            </a:extLst>
          </p:cNvPr>
          <p:cNvSpPr>
            <a:spLocks noGrp="1" noChangeArrowheads="1"/>
          </p:cNvSpPr>
          <p:nvPr>
            <p:ph type="dt" sz="half" idx="10"/>
          </p:nvPr>
        </p:nvSpPr>
        <p:spPr>
          <a:ln/>
        </p:spPr>
        <p:txBody>
          <a:bodyPr/>
          <a:lstStyle>
            <a:lvl1pPr>
              <a:defRPr/>
            </a:lvl1pPr>
          </a:lstStyle>
          <a:p>
            <a:pPr>
              <a:defRPr/>
            </a:pPr>
            <a:fld id="{A31CC2C7-8E62-41A2-82EA-F71EEF084745}" type="datetime1">
              <a:rPr lang="it-IT" altLang="it-IT"/>
              <a:pPr>
                <a:defRPr/>
              </a:pPr>
              <a:t>18/07/2025</a:t>
            </a:fld>
            <a:endParaRPr lang="it-IT" altLang="it-IT"/>
          </a:p>
        </p:txBody>
      </p:sp>
      <p:sp>
        <p:nvSpPr>
          <p:cNvPr id="5" name="Rectangle 5">
            <a:extLst>
              <a:ext uri="{FF2B5EF4-FFF2-40B4-BE49-F238E27FC236}">
                <a16:creationId xmlns:a16="http://schemas.microsoft.com/office/drawing/2014/main" id="{E6464B3B-A962-DE11-78C4-BE94E544FEED}"/>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6" name="Rectangle 6">
            <a:extLst>
              <a:ext uri="{FF2B5EF4-FFF2-40B4-BE49-F238E27FC236}">
                <a16:creationId xmlns:a16="http://schemas.microsoft.com/office/drawing/2014/main" id="{C76F49A3-FD1D-5B37-755C-FFFAA55F6A49}"/>
              </a:ext>
            </a:extLst>
          </p:cNvPr>
          <p:cNvSpPr>
            <a:spLocks noGrp="1" noChangeArrowheads="1"/>
          </p:cNvSpPr>
          <p:nvPr>
            <p:ph type="sldNum" sz="quarter" idx="12"/>
          </p:nvPr>
        </p:nvSpPr>
        <p:spPr>
          <a:ln/>
        </p:spPr>
        <p:txBody>
          <a:bodyPr/>
          <a:lstStyle>
            <a:lvl1pPr>
              <a:defRPr/>
            </a:lvl1pPr>
          </a:lstStyle>
          <a:p>
            <a:pPr>
              <a:defRPr/>
            </a:pPr>
            <a:fld id="{53BEA283-3DD5-46C0-A549-FEC945B23593}" type="slidenum">
              <a:rPr lang="it-IT" altLang="it-IT"/>
              <a:pPr>
                <a:defRPr/>
              </a:pPr>
              <a:t>‹N›</a:t>
            </a:fld>
            <a:endParaRPr lang="it-IT" altLang="it-IT"/>
          </a:p>
        </p:txBody>
      </p:sp>
    </p:spTree>
    <p:extLst>
      <p:ext uri="{BB962C8B-B14F-4D97-AF65-F5344CB8AC3E}">
        <p14:creationId xmlns:p14="http://schemas.microsoft.com/office/powerpoint/2010/main" val="2895798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CB57A6-2B11-4F2E-8838-A97A945052C5}"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42686450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58901D0-0C73-D74A-1189-D39B8F31687D}"/>
              </a:ext>
            </a:extLst>
          </p:cNvPr>
          <p:cNvSpPr>
            <a:spLocks noGrp="1" noChangeArrowheads="1"/>
          </p:cNvSpPr>
          <p:nvPr>
            <p:ph type="dt" sz="half" idx="10"/>
          </p:nvPr>
        </p:nvSpPr>
        <p:spPr>
          <a:ln/>
        </p:spPr>
        <p:txBody>
          <a:bodyPr/>
          <a:lstStyle>
            <a:lvl1pPr>
              <a:defRPr/>
            </a:lvl1pPr>
          </a:lstStyle>
          <a:p>
            <a:pPr>
              <a:defRPr/>
            </a:pPr>
            <a:fld id="{11C0161D-B614-43AC-829C-54BBFCC80A26}" type="datetime1">
              <a:rPr lang="it-IT" altLang="it-IT"/>
              <a:pPr>
                <a:defRPr/>
              </a:pPr>
              <a:t>18/07/2025</a:t>
            </a:fld>
            <a:endParaRPr lang="it-IT" altLang="it-IT"/>
          </a:p>
        </p:txBody>
      </p:sp>
      <p:sp>
        <p:nvSpPr>
          <p:cNvPr id="5" name="Rectangle 5">
            <a:extLst>
              <a:ext uri="{FF2B5EF4-FFF2-40B4-BE49-F238E27FC236}">
                <a16:creationId xmlns:a16="http://schemas.microsoft.com/office/drawing/2014/main" id="{18B7BFA4-DB93-8CE5-3680-A77EFF1953BD}"/>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6" name="Rectangle 6">
            <a:extLst>
              <a:ext uri="{FF2B5EF4-FFF2-40B4-BE49-F238E27FC236}">
                <a16:creationId xmlns:a16="http://schemas.microsoft.com/office/drawing/2014/main" id="{9EEAF096-95A0-82EC-D595-E9D36CB4F8D9}"/>
              </a:ext>
            </a:extLst>
          </p:cNvPr>
          <p:cNvSpPr>
            <a:spLocks noGrp="1" noChangeArrowheads="1"/>
          </p:cNvSpPr>
          <p:nvPr>
            <p:ph type="sldNum" sz="quarter" idx="12"/>
          </p:nvPr>
        </p:nvSpPr>
        <p:spPr>
          <a:ln/>
        </p:spPr>
        <p:txBody>
          <a:bodyPr/>
          <a:lstStyle>
            <a:lvl1pPr>
              <a:defRPr/>
            </a:lvl1pPr>
          </a:lstStyle>
          <a:p>
            <a:pPr>
              <a:defRPr/>
            </a:pPr>
            <a:fld id="{BF8958AC-8249-45CB-A81A-31DB9647D51D}" type="slidenum">
              <a:rPr lang="it-IT" altLang="it-IT"/>
              <a:pPr>
                <a:defRPr/>
              </a:pPr>
              <a:t>‹N›</a:t>
            </a:fld>
            <a:endParaRPr lang="it-IT" altLang="it-IT"/>
          </a:p>
        </p:txBody>
      </p:sp>
    </p:spTree>
    <p:extLst>
      <p:ext uri="{BB962C8B-B14F-4D97-AF65-F5344CB8AC3E}">
        <p14:creationId xmlns:p14="http://schemas.microsoft.com/office/powerpoint/2010/main" val="20654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403D0133-E69E-D046-7BF5-6F427ECE1522}"/>
              </a:ext>
            </a:extLst>
          </p:cNvPr>
          <p:cNvSpPr>
            <a:spLocks noGrp="1" noChangeArrowheads="1"/>
          </p:cNvSpPr>
          <p:nvPr>
            <p:ph type="dt" sz="half" idx="10"/>
          </p:nvPr>
        </p:nvSpPr>
        <p:spPr>
          <a:ln/>
        </p:spPr>
        <p:txBody>
          <a:bodyPr/>
          <a:lstStyle>
            <a:lvl1pPr>
              <a:defRPr/>
            </a:lvl1pPr>
          </a:lstStyle>
          <a:p>
            <a:pPr>
              <a:defRPr/>
            </a:pPr>
            <a:fld id="{A8493CDE-6A81-4613-99C8-8DA7A535CCBA}" type="datetime1">
              <a:rPr lang="it-IT" altLang="it-IT"/>
              <a:pPr>
                <a:defRPr/>
              </a:pPr>
              <a:t>18/07/2025</a:t>
            </a:fld>
            <a:endParaRPr lang="it-IT" altLang="it-IT"/>
          </a:p>
        </p:txBody>
      </p:sp>
      <p:sp>
        <p:nvSpPr>
          <p:cNvPr id="5" name="Rectangle 5">
            <a:extLst>
              <a:ext uri="{FF2B5EF4-FFF2-40B4-BE49-F238E27FC236}">
                <a16:creationId xmlns:a16="http://schemas.microsoft.com/office/drawing/2014/main" id="{992AB9A1-76BF-6D03-B56E-D21D644CE5CD}"/>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6" name="Rectangle 6">
            <a:extLst>
              <a:ext uri="{FF2B5EF4-FFF2-40B4-BE49-F238E27FC236}">
                <a16:creationId xmlns:a16="http://schemas.microsoft.com/office/drawing/2014/main" id="{EF5E62F0-02B8-99FA-4BAE-54CED7C5282E}"/>
              </a:ext>
            </a:extLst>
          </p:cNvPr>
          <p:cNvSpPr>
            <a:spLocks noGrp="1" noChangeArrowheads="1"/>
          </p:cNvSpPr>
          <p:nvPr>
            <p:ph type="sldNum" sz="quarter" idx="12"/>
          </p:nvPr>
        </p:nvSpPr>
        <p:spPr>
          <a:ln/>
        </p:spPr>
        <p:txBody>
          <a:bodyPr/>
          <a:lstStyle>
            <a:lvl1pPr>
              <a:defRPr/>
            </a:lvl1pPr>
          </a:lstStyle>
          <a:p>
            <a:pPr>
              <a:defRPr/>
            </a:pPr>
            <a:fld id="{3A8CD9FB-1919-4FAB-9FC0-559ECA10EE02}" type="slidenum">
              <a:rPr lang="it-IT" altLang="it-IT"/>
              <a:pPr>
                <a:defRPr/>
              </a:pPr>
              <a:t>‹N›</a:t>
            </a:fld>
            <a:endParaRPr lang="it-IT" altLang="it-IT"/>
          </a:p>
        </p:txBody>
      </p:sp>
    </p:spTree>
    <p:extLst>
      <p:ext uri="{BB962C8B-B14F-4D97-AF65-F5344CB8AC3E}">
        <p14:creationId xmlns:p14="http://schemas.microsoft.com/office/powerpoint/2010/main" val="18058971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FA91A1E-003B-FADA-5F29-5E31BA2FF7BC}"/>
              </a:ext>
            </a:extLst>
          </p:cNvPr>
          <p:cNvSpPr>
            <a:spLocks noGrp="1" noChangeArrowheads="1"/>
          </p:cNvSpPr>
          <p:nvPr>
            <p:ph type="dt" sz="half" idx="10"/>
          </p:nvPr>
        </p:nvSpPr>
        <p:spPr>
          <a:ln/>
        </p:spPr>
        <p:txBody>
          <a:bodyPr/>
          <a:lstStyle>
            <a:lvl1pPr>
              <a:defRPr/>
            </a:lvl1pPr>
          </a:lstStyle>
          <a:p>
            <a:pPr>
              <a:defRPr/>
            </a:pPr>
            <a:fld id="{C62DE438-5314-4EDE-85DB-42CDBFAAB98C}" type="datetime1">
              <a:rPr lang="it-IT" altLang="it-IT"/>
              <a:pPr>
                <a:defRPr/>
              </a:pPr>
              <a:t>18/07/2025</a:t>
            </a:fld>
            <a:endParaRPr lang="it-IT" altLang="it-IT"/>
          </a:p>
        </p:txBody>
      </p:sp>
      <p:sp>
        <p:nvSpPr>
          <p:cNvPr id="6" name="Rectangle 5">
            <a:extLst>
              <a:ext uri="{FF2B5EF4-FFF2-40B4-BE49-F238E27FC236}">
                <a16:creationId xmlns:a16="http://schemas.microsoft.com/office/drawing/2014/main" id="{D708B74B-C314-0642-61B7-0DB34BB0D137}"/>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7" name="Rectangle 6">
            <a:extLst>
              <a:ext uri="{FF2B5EF4-FFF2-40B4-BE49-F238E27FC236}">
                <a16:creationId xmlns:a16="http://schemas.microsoft.com/office/drawing/2014/main" id="{B979388D-D6BB-1DC9-3076-CF5A2A06426C}"/>
              </a:ext>
            </a:extLst>
          </p:cNvPr>
          <p:cNvSpPr>
            <a:spLocks noGrp="1" noChangeArrowheads="1"/>
          </p:cNvSpPr>
          <p:nvPr>
            <p:ph type="sldNum" sz="quarter" idx="12"/>
          </p:nvPr>
        </p:nvSpPr>
        <p:spPr>
          <a:ln/>
        </p:spPr>
        <p:txBody>
          <a:bodyPr/>
          <a:lstStyle>
            <a:lvl1pPr>
              <a:defRPr/>
            </a:lvl1pPr>
          </a:lstStyle>
          <a:p>
            <a:pPr>
              <a:defRPr/>
            </a:pPr>
            <a:fld id="{4381738D-DFCF-4CF5-8E7E-D9B5849E95E6}" type="slidenum">
              <a:rPr lang="it-IT" altLang="it-IT"/>
              <a:pPr>
                <a:defRPr/>
              </a:pPr>
              <a:t>‹N›</a:t>
            </a:fld>
            <a:endParaRPr lang="it-IT" altLang="it-IT"/>
          </a:p>
        </p:txBody>
      </p:sp>
    </p:spTree>
    <p:extLst>
      <p:ext uri="{BB962C8B-B14F-4D97-AF65-F5344CB8AC3E}">
        <p14:creationId xmlns:p14="http://schemas.microsoft.com/office/powerpoint/2010/main" val="38930633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A18410A-9808-6AEA-F3F7-30E1A81E4E2D}"/>
              </a:ext>
            </a:extLst>
          </p:cNvPr>
          <p:cNvSpPr>
            <a:spLocks noGrp="1" noChangeArrowheads="1"/>
          </p:cNvSpPr>
          <p:nvPr>
            <p:ph type="dt" sz="half" idx="10"/>
          </p:nvPr>
        </p:nvSpPr>
        <p:spPr>
          <a:ln/>
        </p:spPr>
        <p:txBody>
          <a:bodyPr/>
          <a:lstStyle>
            <a:lvl1pPr>
              <a:defRPr/>
            </a:lvl1pPr>
          </a:lstStyle>
          <a:p>
            <a:pPr>
              <a:defRPr/>
            </a:pPr>
            <a:fld id="{CEC897DD-9A7E-422E-8BFA-E00E496F07B9}" type="datetime1">
              <a:rPr lang="it-IT" altLang="it-IT"/>
              <a:pPr>
                <a:defRPr/>
              </a:pPr>
              <a:t>18/07/2025</a:t>
            </a:fld>
            <a:endParaRPr lang="it-IT" altLang="it-IT"/>
          </a:p>
        </p:txBody>
      </p:sp>
      <p:sp>
        <p:nvSpPr>
          <p:cNvPr id="8" name="Rectangle 5">
            <a:extLst>
              <a:ext uri="{FF2B5EF4-FFF2-40B4-BE49-F238E27FC236}">
                <a16:creationId xmlns:a16="http://schemas.microsoft.com/office/drawing/2014/main" id="{0A626D79-7A40-2543-6ECF-B24BEDBFAA4D}"/>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9" name="Rectangle 6">
            <a:extLst>
              <a:ext uri="{FF2B5EF4-FFF2-40B4-BE49-F238E27FC236}">
                <a16:creationId xmlns:a16="http://schemas.microsoft.com/office/drawing/2014/main" id="{9B86A8B0-B205-B6FA-A782-5486C0337633}"/>
              </a:ext>
            </a:extLst>
          </p:cNvPr>
          <p:cNvSpPr>
            <a:spLocks noGrp="1" noChangeArrowheads="1"/>
          </p:cNvSpPr>
          <p:nvPr>
            <p:ph type="sldNum" sz="quarter" idx="12"/>
          </p:nvPr>
        </p:nvSpPr>
        <p:spPr>
          <a:ln/>
        </p:spPr>
        <p:txBody>
          <a:bodyPr/>
          <a:lstStyle>
            <a:lvl1pPr>
              <a:defRPr/>
            </a:lvl1pPr>
          </a:lstStyle>
          <a:p>
            <a:pPr>
              <a:defRPr/>
            </a:pPr>
            <a:fld id="{2E5AE5B7-6C92-4347-A2CC-8CDBB4EB7B98}" type="slidenum">
              <a:rPr lang="it-IT" altLang="it-IT"/>
              <a:pPr>
                <a:defRPr/>
              </a:pPr>
              <a:t>‹N›</a:t>
            </a:fld>
            <a:endParaRPr lang="it-IT" altLang="it-IT"/>
          </a:p>
        </p:txBody>
      </p:sp>
    </p:spTree>
    <p:extLst>
      <p:ext uri="{BB962C8B-B14F-4D97-AF65-F5344CB8AC3E}">
        <p14:creationId xmlns:p14="http://schemas.microsoft.com/office/powerpoint/2010/main" val="255818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489CC2AA-FA4C-F107-8C91-97453C841585}"/>
              </a:ext>
            </a:extLst>
          </p:cNvPr>
          <p:cNvSpPr>
            <a:spLocks noGrp="1" noChangeArrowheads="1"/>
          </p:cNvSpPr>
          <p:nvPr>
            <p:ph type="dt" sz="half" idx="10"/>
          </p:nvPr>
        </p:nvSpPr>
        <p:spPr>
          <a:ln/>
        </p:spPr>
        <p:txBody>
          <a:bodyPr/>
          <a:lstStyle>
            <a:lvl1pPr>
              <a:defRPr/>
            </a:lvl1pPr>
          </a:lstStyle>
          <a:p>
            <a:pPr>
              <a:defRPr/>
            </a:pPr>
            <a:fld id="{6BF3637B-E105-4B4E-87D3-91C6CB3B3E60}" type="datetime1">
              <a:rPr lang="it-IT" altLang="it-IT"/>
              <a:pPr>
                <a:defRPr/>
              </a:pPr>
              <a:t>18/07/2025</a:t>
            </a:fld>
            <a:endParaRPr lang="it-IT" altLang="it-IT"/>
          </a:p>
        </p:txBody>
      </p:sp>
      <p:sp>
        <p:nvSpPr>
          <p:cNvPr id="4" name="Rectangle 5">
            <a:extLst>
              <a:ext uri="{FF2B5EF4-FFF2-40B4-BE49-F238E27FC236}">
                <a16:creationId xmlns:a16="http://schemas.microsoft.com/office/drawing/2014/main" id="{841C5F4E-5568-62FB-16EC-BEBD7D36CBB0}"/>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5" name="Rectangle 6">
            <a:extLst>
              <a:ext uri="{FF2B5EF4-FFF2-40B4-BE49-F238E27FC236}">
                <a16:creationId xmlns:a16="http://schemas.microsoft.com/office/drawing/2014/main" id="{333A5F0C-E858-9E3C-1CFA-148FBB8633E5}"/>
              </a:ext>
            </a:extLst>
          </p:cNvPr>
          <p:cNvSpPr>
            <a:spLocks noGrp="1" noChangeArrowheads="1"/>
          </p:cNvSpPr>
          <p:nvPr>
            <p:ph type="sldNum" sz="quarter" idx="12"/>
          </p:nvPr>
        </p:nvSpPr>
        <p:spPr>
          <a:ln/>
        </p:spPr>
        <p:txBody>
          <a:bodyPr/>
          <a:lstStyle>
            <a:lvl1pPr>
              <a:defRPr/>
            </a:lvl1pPr>
          </a:lstStyle>
          <a:p>
            <a:pPr>
              <a:defRPr/>
            </a:pPr>
            <a:fld id="{44EB5AEE-B2E7-4841-8D0B-238DC68B7215}" type="slidenum">
              <a:rPr lang="it-IT" altLang="it-IT"/>
              <a:pPr>
                <a:defRPr/>
              </a:pPr>
              <a:t>‹N›</a:t>
            </a:fld>
            <a:endParaRPr lang="it-IT" altLang="it-IT"/>
          </a:p>
        </p:txBody>
      </p:sp>
    </p:spTree>
    <p:extLst>
      <p:ext uri="{BB962C8B-B14F-4D97-AF65-F5344CB8AC3E}">
        <p14:creationId xmlns:p14="http://schemas.microsoft.com/office/powerpoint/2010/main" val="3801815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CEE129-F5DC-36DB-E7F6-FDE60CE4BED4}"/>
              </a:ext>
            </a:extLst>
          </p:cNvPr>
          <p:cNvSpPr>
            <a:spLocks noGrp="1" noChangeArrowheads="1"/>
          </p:cNvSpPr>
          <p:nvPr>
            <p:ph type="dt" sz="half" idx="10"/>
          </p:nvPr>
        </p:nvSpPr>
        <p:spPr>
          <a:ln/>
        </p:spPr>
        <p:txBody>
          <a:bodyPr/>
          <a:lstStyle>
            <a:lvl1pPr>
              <a:defRPr/>
            </a:lvl1pPr>
          </a:lstStyle>
          <a:p>
            <a:pPr>
              <a:defRPr/>
            </a:pPr>
            <a:fld id="{CFADB2AD-BA0C-416F-A4FE-C891FA3C5940}" type="datetime1">
              <a:rPr lang="it-IT" altLang="it-IT"/>
              <a:pPr>
                <a:defRPr/>
              </a:pPr>
              <a:t>18/07/2025</a:t>
            </a:fld>
            <a:endParaRPr lang="it-IT" altLang="it-IT"/>
          </a:p>
        </p:txBody>
      </p:sp>
      <p:sp>
        <p:nvSpPr>
          <p:cNvPr id="3" name="Rectangle 5">
            <a:extLst>
              <a:ext uri="{FF2B5EF4-FFF2-40B4-BE49-F238E27FC236}">
                <a16:creationId xmlns:a16="http://schemas.microsoft.com/office/drawing/2014/main" id="{1BB7EFEB-DC47-C094-043A-1BA888697D25}"/>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4" name="Rectangle 6">
            <a:extLst>
              <a:ext uri="{FF2B5EF4-FFF2-40B4-BE49-F238E27FC236}">
                <a16:creationId xmlns:a16="http://schemas.microsoft.com/office/drawing/2014/main" id="{A0DE60A7-8AB0-0154-C5FF-5E2E53E654E6}"/>
              </a:ext>
            </a:extLst>
          </p:cNvPr>
          <p:cNvSpPr>
            <a:spLocks noGrp="1" noChangeArrowheads="1"/>
          </p:cNvSpPr>
          <p:nvPr>
            <p:ph type="sldNum" sz="quarter" idx="12"/>
          </p:nvPr>
        </p:nvSpPr>
        <p:spPr>
          <a:ln/>
        </p:spPr>
        <p:txBody>
          <a:bodyPr/>
          <a:lstStyle>
            <a:lvl1pPr>
              <a:defRPr/>
            </a:lvl1pPr>
          </a:lstStyle>
          <a:p>
            <a:pPr>
              <a:defRPr/>
            </a:pPr>
            <a:fld id="{85CC59CC-974A-42F3-B615-0EE646FD7719}" type="slidenum">
              <a:rPr lang="it-IT" altLang="it-IT"/>
              <a:pPr>
                <a:defRPr/>
              </a:pPr>
              <a:t>‹N›</a:t>
            </a:fld>
            <a:endParaRPr lang="it-IT" altLang="it-IT"/>
          </a:p>
        </p:txBody>
      </p:sp>
    </p:spTree>
    <p:extLst>
      <p:ext uri="{BB962C8B-B14F-4D97-AF65-F5344CB8AC3E}">
        <p14:creationId xmlns:p14="http://schemas.microsoft.com/office/powerpoint/2010/main" val="3910582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4CDA45FD-C63A-CD4C-7ED5-8E1E8A3D1402}"/>
              </a:ext>
            </a:extLst>
          </p:cNvPr>
          <p:cNvSpPr>
            <a:spLocks noGrp="1" noChangeArrowheads="1"/>
          </p:cNvSpPr>
          <p:nvPr>
            <p:ph type="dt" sz="half" idx="10"/>
          </p:nvPr>
        </p:nvSpPr>
        <p:spPr>
          <a:ln/>
        </p:spPr>
        <p:txBody>
          <a:bodyPr/>
          <a:lstStyle>
            <a:lvl1pPr>
              <a:defRPr/>
            </a:lvl1pPr>
          </a:lstStyle>
          <a:p>
            <a:pPr>
              <a:defRPr/>
            </a:pPr>
            <a:fld id="{B2F1CC9C-639D-403E-B2D9-7CCA0F6F866B}" type="datetime1">
              <a:rPr lang="it-IT" altLang="it-IT"/>
              <a:pPr>
                <a:defRPr/>
              </a:pPr>
              <a:t>18/07/2025</a:t>
            </a:fld>
            <a:endParaRPr lang="it-IT" altLang="it-IT"/>
          </a:p>
        </p:txBody>
      </p:sp>
      <p:sp>
        <p:nvSpPr>
          <p:cNvPr id="6" name="Rectangle 5">
            <a:extLst>
              <a:ext uri="{FF2B5EF4-FFF2-40B4-BE49-F238E27FC236}">
                <a16:creationId xmlns:a16="http://schemas.microsoft.com/office/drawing/2014/main" id="{E7956664-4AE7-2CDA-D84F-2F3C5E910AB1}"/>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7" name="Rectangle 6">
            <a:extLst>
              <a:ext uri="{FF2B5EF4-FFF2-40B4-BE49-F238E27FC236}">
                <a16:creationId xmlns:a16="http://schemas.microsoft.com/office/drawing/2014/main" id="{D18280F5-2068-CDE5-4609-9F6FE3693169}"/>
              </a:ext>
            </a:extLst>
          </p:cNvPr>
          <p:cNvSpPr>
            <a:spLocks noGrp="1" noChangeArrowheads="1"/>
          </p:cNvSpPr>
          <p:nvPr>
            <p:ph type="sldNum" sz="quarter" idx="12"/>
          </p:nvPr>
        </p:nvSpPr>
        <p:spPr>
          <a:ln/>
        </p:spPr>
        <p:txBody>
          <a:bodyPr/>
          <a:lstStyle>
            <a:lvl1pPr>
              <a:defRPr/>
            </a:lvl1pPr>
          </a:lstStyle>
          <a:p>
            <a:pPr>
              <a:defRPr/>
            </a:pPr>
            <a:fld id="{FEF12777-9BF5-4CC6-81FA-EEC9BCEB0D3E}" type="slidenum">
              <a:rPr lang="it-IT" altLang="it-IT"/>
              <a:pPr>
                <a:defRPr/>
              </a:pPr>
              <a:t>‹N›</a:t>
            </a:fld>
            <a:endParaRPr lang="it-IT" altLang="it-IT"/>
          </a:p>
        </p:txBody>
      </p:sp>
    </p:spTree>
    <p:extLst>
      <p:ext uri="{BB962C8B-B14F-4D97-AF65-F5344CB8AC3E}">
        <p14:creationId xmlns:p14="http://schemas.microsoft.com/office/powerpoint/2010/main" val="3596580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E9DC74EE-7C36-14B7-C3D7-6C08627A4B7A}"/>
              </a:ext>
            </a:extLst>
          </p:cNvPr>
          <p:cNvSpPr>
            <a:spLocks noGrp="1" noChangeArrowheads="1"/>
          </p:cNvSpPr>
          <p:nvPr>
            <p:ph type="dt" sz="half" idx="10"/>
          </p:nvPr>
        </p:nvSpPr>
        <p:spPr>
          <a:ln/>
        </p:spPr>
        <p:txBody>
          <a:bodyPr/>
          <a:lstStyle>
            <a:lvl1pPr>
              <a:defRPr/>
            </a:lvl1pPr>
          </a:lstStyle>
          <a:p>
            <a:pPr>
              <a:defRPr/>
            </a:pPr>
            <a:fld id="{14C83007-5B4D-4D16-A5D6-13AE77BEF71D}" type="datetime1">
              <a:rPr lang="it-IT" altLang="it-IT"/>
              <a:pPr>
                <a:defRPr/>
              </a:pPr>
              <a:t>18/07/2025</a:t>
            </a:fld>
            <a:endParaRPr lang="it-IT" altLang="it-IT"/>
          </a:p>
        </p:txBody>
      </p:sp>
      <p:sp>
        <p:nvSpPr>
          <p:cNvPr id="6" name="Rectangle 5">
            <a:extLst>
              <a:ext uri="{FF2B5EF4-FFF2-40B4-BE49-F238E27FC236}">
                <a16:creationId xmlns:a16="http://schemas.microsoft.com/office/drawing/2014/main" id="{4DFF3E16-12FB-3C6B-2DD7-268B2FD6BBAE}"/>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7" name="Rectangle 6">
            <a:extLst>
              <a:ext uri="{FF2B5EF4-FFF2-40B4-BE49-F238E27FC236}">
                <a16:creationId xmlns:a16="http://schemas.microsoft.com/office/drawing/2014/main" id="{DD85F9D9-7B56-9D22-69B1-D91FFE87ADE3}"/>
              </a:ext>
            </a:extLst>
          </p:cNvPr>
          <p:cNvSpPr>
            <a:spLocks noGrp="1" noChangeArrowheads="1"/>
          </p:cNvSpPr>
          <p:nvPr>
            <p:ph type="sldNum" sz="quarter" idx="12"/>
          </p:nvPr>
        </p:nvSpPr>
        <p:spPr>
          <a:ln/>
        </p:spPr>
        <p:txBody>
          <a:bodyPr/>
          <a:lstStyle>
            <a:lvl1pPr>
              <a:defRPr/>
            </a:lvl1pPr>
          </a:lstStyle>
          <a:p>
            <a:pPr>
              <a:defRPr/>
            </a:pPr>
            <a:fld id="{18ACF852-D4C1-46E4-B0A6-2253234C704B}" type="slidenum">
              <a:rPr lang="it-IT" altLang="it-IT"/>
              <a:pPr>
                <a:defRPr/>
              </a:pPr>
              <a:t>‹N›</a:t>
            </a:fld>
            <a:endParaRPr lang="it-IT" altLang="it-IT"/>
          </a:p>
        </p:txBody>
      </p:sp>
    </p:spTree>
    <p:extLst>
      <p:ext uri="{BB962C8B-B14F-4D97-AF65-F5344CB8AC3E}">
        <p14:creationId xmlns:p14="http://schemas.microsoft.com/office/powerpoint/2010/main" val="1489595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2F63B1F7-8122-9152-D2A3-33DC3058892C}"/>
              </a:ext>
            </a:extLst>
          </p:cNvPr>
          <p:cNvSpPr>
            <a:spLocks noGrp="1" noChangeArrowheads="1"/>
          </p:cNvSpPr>
          <p:nvPr>
            <p:ph type="dt" sz="half" idx="10"/>
          </p:nvPr>
        </p:nvSpPr>
        <p:spPr>
          <a:ln/>
        </p:spPr>
        <p:txBody>
          <a:bodyPr/>
          <a:lstStyle>
            <a:lvl1pPr>
              <a:defRPr/>
            </a:lvl1pPr>
          </a:lstStyle>
          <a:p>
            <a:pPr>
              <a:defRPr/>
            </a:pPr>
            <a:fld id="{230EB33F-CF6D-41F4-9842-7B1EB7021A8A}" type="datetime1">
              <a:rPr lang="it-IT" altLang="it-IT"/>
              <a:pPr>
                <a:defRPr/>
              </a:pPr>
              <a:t>18/07/2025</a:t>
            </a:fld>
            <a:endParaRPr lang="it-IT" altLang="it-IT"/>
          </a:p>
        </p:txBody>
      </p:sp>
      <p:sp>
        <p:nvSpPr>
          <p:cNvPr id="5" name="Rectangle 5">
            <a:extLst>
              <a:ext uri="{FF2B5EF4-FFF2-40B4-BE49-F238E27FC236}">
                <a16:creationId xmlns:a16="http://schemas.microsoft.com/office/drawing/2014/main" id="{C6C41F79-2E31-D91B-267A-54A39DCB1DD8}"/>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6" name="Rectangle 6">
            <a:extLst>
              <a:ext uri="{FF2B5EF4-FFF2-40B4-BE49-F238E27FC236}">
                <a16:creationId xmlns:a16="http://schemas.microsoft.com/office/drawing/2014/main" id="{B8C8C560-9FD3-67A8-C3B7-D87527E5FDE2}"/>
              </a:ext>
            </a:extLst>
          </p:cNvPr>
          <p:cNvSpPr>
            <a:spLocks noGrp="1" noChangeArrowheads="1"/>
          </p:cNvSpPr>
          <p:nvPr>
            <p:ph type="sldNum" sz="quarter" idx="12"/>
          </p:nvPr>
        </p:nvSpPr>
        <p:spPr>
          <a:ln/>
        </p:spPr>
        <p:txBody>
          <a:bodyPr/>
          <a:lstStyle>
            <a:lvl1pPr>
              <a:defRPr/>
            </a:lvl1pPr>
          </a:lstStyle>
          <a:p>
            <a:pPr>
              <a:defRPr/>
            </a:pPr>
            <a:fld id="{84387DDF-8875-4583-A266-F825ED9332CB}" type="slidenum">
              <a:rPr lang="it-IT" altLang="it-IT"/>
              <a:pPr>
                <a:defRPr/>
              </a:pPr>
              <a:t>‹N›</a:t>
            </a:fld>
            <a:endParaRPr lang="it-IT" altLang="it-IT"/>
          </a:p>
        </p:txBody>
      </p:sp>
    </p:spTree>
    <p:extLst>
      <p:ext uri="{BB962C8B-B14F-4D97-AF65-F5344CB8AC3E}">
        <p14:creationId xmlns:p14="http://schemas.microsoft.com/office/powerpoint/2010/main" val="4133296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28DFE34-14FB-3E11-D64B-FE820062BE82}"/>
              </a:ext>
            </a:extLst>
          </p:cNvPr>
          <p:cNvSpPr>
            <a:spLocks noGrp="1" noChangeArrowheads="1"/>
          </p:cNvSpPr>
          <p:nvPr>
            <p:ph type="dt" sz="half" idx="10"/>
          </p:nvPr>
        </p:nvSpPr>
        <p:spPr>
          <a:ln/>
        </p:spPr>
        <p:txBody>
          <a:bodyPr/>
          <a:lstStyle>
            <a:lvl1pPr>
              <a:defRPr/>
            </a:lvl1pPr>
          </a:lstStyle>
          <a:p>
            <a:pPr>
              <a:defRPr/>
            </a:pPr>
            <a:fld id="{3ECBB0D2-5A7F-45DA-A361-1461EAB30A8E}" type="datetime1">
              <a:rPr lang="it-IT" altLang="it-IT"/>
              <a:pPr>
                <a:defRPr/>
              </a:pPr>
              <a:t>18/07/2025</a:t>
            </a:fld>
            <a:endParaRPr lang="it-IT" altLang="it-IT"/>
          </a:p>
        </p:txBody>
      </p:sp>
      <p:sp>
        <p:nvSpPr>
          <p:cNvPr id="5" name="Rectangle 5">
            <a:extLst>
              <a:ext uri="{FF2B5EF4-FFF2-40B4-BE49-F238E27FC236}">
                <a16:creationId xmlns:a16="http://schemas.microsoft.com/office/drawing/2014/main" id="{ECEFD809-A7BB-A2A1-BE7C-0D87EEB28814}"/>
              </a:ext>
            </a:extLst>
          </p:cNvPr>
          <p:cNvSpPr>
            <a:spLocks noGrp="1" noChangeArrowheads="1"/>
          </p:cNvSpPr>
          <p:nvPr>
            <p:ph type="ftr" sz="quarter" idx="11"/>
          </p:nvPr>
        </p:nvSpPr>
        <p:spPr>
          <a:ln/>
        </p:spPr>
        <p:txBody>
          <a:bodyPr/>
          <a:lstStyle>
            <a:lvl1pPr>
              <a:defRPr/>
            </a:lvl1pPr>
          </a:lstStyle>
          <a:p>
            <a:pPr>
              <a:defRPr/>
            </a:pPr>
            <a:r>
              <a:rPr lang="en-US"/>
              <a:t>Consiglio di Sezione - Luglio 2025</a:t>
            </a:r>
            <a:endParaRPr lang="it-IT"/>
          </a:p>
        </p:txBody>
      </p:sp>
      <p:sp>
        <p:nvSpPr>
          <p:cNvPr id="6" name="Rectangle 6">
            <a:extLst>
              <a:ext uri="{FF2B5EF4-FFF2-40B4-BE49-F238E27FC236}">
                <a16:creationId xmlns:a16="http://schemas.microsoft.com/office/drawing/2014/main" id="{0E83F5FF-6867-4D56-0C40-B9EAB3FA0B55}"/>
              </a:ext>
            </a:extLst>
          </p:cNvPr>
          <p:cNvSpPr>
            <a:spLocks noGrp="1" noChangeArrowheads="1"/>
          </p:cNvSpPr>
          <p:nvPr>
            <p:ph type="sldNum" sz="quarter" idx="12"/>
          </p:nvPr>
        </p:nvSpPr>
        <p:spPr>
          <a:ln/>
        </p:spPr>
        <p:txBody>
          <a:bodyPr/>
          <a:lstStyle>
            <a:lvl1pPr>
              <a:defRPr/>
            </a:lvl1pPr>
          </a:lstStyle>
          <a:p>
            <a:pPr>
              <a:defRPr/>
            </a:pPr>
            <a:fld id="{9152E003-D46D-47AB-B300-6655FE62007D}" type="slidenum">
              <a:rPr lang="it-IT" altLang="it-IT"/>
              <a:pPr>
                <a:defRPr/>
              </a:pPr>
              <a:t>‹N›</a:t>
            </a:fld>
            <a:endParaRPr lang="it-IT" altLang="it-IT"/>
          </a:p>
        </p:txBody>
      </p:sp>
    </p:spTree>
    <p:extLst>
      <p:ext uri="{BB962C8B-B14F-4D97-AF65-F5344CB8AC3E}">
        <p14:creationId xmlns:p14="http://schemas.microsoft.com/office/powerpoint/2010/main" val="1295048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theme" Target="../theme/theme11.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12.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2.ti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1.jpg"/><Relationship Id="rId5" Type="http://schemas.openxmlformats.org/officeDocument/2006/relationships/theme" Target="../theme/theme8.xml"/><Relationship Id="rId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a:t>Fare clic per modificare lo stile del titolo dello schema</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eaLnBrk="0" fontAlgn="base" hangingPunct="0">
              <a:spcBef>
                <a:spcPct val="0"/>
              </a:spcBef>
              <a:spcAft>
                <a:spcPct val="0"/>
              </a:spcAft>
              <a:defRPr/>
            </a:pPr>
            <a:fld id="{298E3524-D6AD-4054-ADC3-765B9A45FB0C}" type="slidenum">
              <a:rPr lang="en-US" altLang="it-IT">
                <a:solidFill>
                  <a:srgbClr val="000000"/>
                </a:solidFill>
              </a:rPr>
              <a:pPr eaLnBrk="0" fontAlgn="base" hangingPunct="0">
                <a:spcBef>
                  <a:spcPct val="0"/>
                </a:spcBef>
                <a:spcAft>
                  <a:spcPct val="0"/>
                </a:spcAft>
                <a:defRPr/>
              </a:pPr>
              <a:t>‹N›</a:t>
            </a:fld>
            <a:endParaRPr lang="en-US" altLang="it-IT">
              <a:solidFill>
                <a:srgbClr val="000000"/>
              </a:solidFill>
            </a:endParaRPr>
          </a:p>
        </p:txBody>
      </p:sp>
    </p:spTree>
    <p:extLst>
      <p:ext uri="{BB962C8B-B14F-4D97-AF65-F5344CB8AC3E}">
        <p14:creationId xmlns:p14="http://schemas.microsoft.com/office/powerpoint/2010/main" val="2045424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Immagine 6" descr="PPT_Fisica-02.png">
            <a:extLst>
              <a:ext uri="{FF2B5EF4-FFF2-40B4-BE49-F238E27FC236}">
                <a16:creationId xmlns:a16="http://schemas.microsoft.com/office/drawing/2014/main" id="{E80FC421-A9A9-1F5B-5180-A7AB7F88AA3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267450"/>
            <a:ext cx="12192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51563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77426" y="4825"/>
            <a:ext cx="1218565" cy="6853555"/>
          </a:xfrm>
          <a:custGeom>
            <a:avLst/>
            <a:gdLst/>
            <a:ahLst/>
            <a:cxnLst/>
            <a:rect l="l" t="t" r="r" b="b"/>
            <a:pathLst>
              <a:path w="1218565" h="6853555">
                <a:moveTo>
                  <a:pt x="0" y="0"/>
                </a:moveTo>
                <a:lnTo>
                  <a:pt x="1218353" y="6853174"/>
                </a:lnTo>
              </a:path>
            </a:pathLst>
          </a:custGeom>
          <a:ln w="9525">
            <a:solidFill>
              <a:srgbClr val="BEBEBE"/>
            </a:solidFill>
          </a:ln>
        </p:spPr>
        <p:txBody>
          <a:bodyPr wrap="square" lIns="0" tIns="0" rIns="0" bIns="0" rtlCol="0"/>
          <a:lstStyle/>
          <a:p>
            <a:endParaRPr/>
          </a:p>
        </p:txBody>
      </p:sp>
      <p:sp>
        <p:nvSpPr>
          <p:cNvPr id="17" name="bg object 17"/>
          <p:cNvSpPr/>
          <p:nvPr/>
        </p:nvSpPr>
        <p:spPr>
          <a:xfrm>
            <a:off x="7448609" y="3694896"/>
            <a:ext cx="4743450" cy="3163570"/>
          </a:xfrm>
          <a:custGeom>
            <a:avLst/>
            <a:gdLst/>
            <a:ahLst/>
            <a:cxnLst/>
            <a:rect l="l" t="t" r="r" b="b"/>
            <a:pathLst>
              <a:path w="4743450" h="3163570">
                <a:moveTo>
                  <a:pt x="4743390" y="0"/>
                </a:moveTo>
                <a:lnTo>
                  <a:pt x="0" y="3163103"/>
                </a:lnTo>
              </a:path>
            </a:pathLst>
          </a:custGeom>
          <a:ln w="9525">
            <a:solidFill>
              <a:srgbClr val="D9D9D9"/>
            </a:solidFill>
          </a:ln>
        </p:spPr>
        <p:txBody>
          <a:bodyPr wrap="square" lIns="0" tIns="0" rIns="0" bIns="0" rtlCol="0"/>
          <a:lstStyle/>
          <a:p>
            <a:endParaRPr/>
          </a:p>
        </p:txBody>
      </p:sp>
      <p:sp>
        <p:nvSpPr>
          <p:cNvPr id="18" name="bg object 18"/>
          <p:cNvSpPr/>
          <p:nvPr/>
        </p:nvSpPr>
        <p:spPr>
          <a:xfrm>
            <a:off x="9182100" y="0"/>
            <a:ext cx="3009900" cy="6858000"/>
          </a:xfrm>
          <a:custGeom>
            <a:avLst/>
            <a:gdLst/>
            <a:ahLst/>
            <a:cxnLst/>
            <a:rect l="l" t="t" r="r" b="b"/>
            <a:pathLst>
              <a:path w="3009900" h="6858000">
                <a:moveTo>
                  <a:pt x="3009900" y="0"/>
                </a:moveTo>
                <a:lnTo>
                  <a:pt x="2044400" y="0"/>
                </a:lnTo>
                <a:lnTo>
                  <a:pt x="0" y="6858000"/>
                </a:lnTo>
                <a:lnTo>
                  <a:pt x="3009900" y="6858000"/>
                </a:lnTo>
                <a:lnTo>
                  <a:pt x="3009900" y="0"/>
                </a:lnTo>
                <a:close/>
              </a:path>
            </a:pathLst>
          </a:custGeom>
          <a:solidFill>
            <a:srgbClr val="90C225">
              <a:alpha val="30195"/>
            </a:srgbClr>
          </a:solidFill>
        </p:spPr>
        <p:txBody>
          <a:bodyPr wrap="square" lIns="0" tIns="0" rIns="0" bIns="0" rtlCol="0"/>
          <a:lstStyle/>
          <a:p>
            <a:endParaRPr/>
          </a:p>
        </p:txBody>
      </p:sp>
      <p:sp>
        <p:nvSpPr>
          <p:cNvPr id="19" name="bg object 19"/>
          <p:cNvSpPr/>
          <p:nvPr/>
        </p:nvSpPr>
        <p:spPr>
          <a:xfrm>
            <a:off x="9602878" y="0"/>
            <a:ext cx="2589530" cy="6858000"/>
          </a:xfrm>
          <a:custGeom>
            <a:avLst/>
            <a:gdLst/>
            <a:ahLst/>
            <a:cxnLst/>
            <a:rect l="l" t="t" r="r" b="b"/>
            <a:pathLst>
              <a:path w="2589529" h="6858000">
                <a:moveTo>
                  <a:pt x="2589120" y="0"/>
                </a:moveTo>
                <a:lnTo>
                  <a:pt x="0" y="0"/>
                </a:lnTo>
                <a:lnTo>
                  <a:pt x="1208884" y="6858000"/>
                </a:lnTo>
                <a:lnTo>
                  <a:pt x="2589120" y="6858000"/>
                </a:lnTo>
                <a:lnTo>
                  <a:pt x="2589120" y="0"/>
                </a:lnTo>
                <a:close/>
              </a:path>
            </a:pathLst>
          </a:custGeom>
          <a:solidFill>
            <a:srgbClr val="90C225">
              <a:alpha val="19999"/>
            </a:srgbClr>
          </a:solidFill>
        </p:spPr>
        <p:txBody>
          <a:bodyPr wrap="square" lIns="0" tIns="0" rIns="0" bIns="0" rtlCol="0"/>
          <a:lstStyle/>
          <a:p>
            <a:endParaRPr/>
          </a:p>
        </p:txBody>
      </p:sp>
      <p:sp>
        <p:nvSpPr>
          <p:cNvPr id="20" name="bg object 20"/>
          <p:cNvSpPr/>
          <p:nvPr/>
        </p:nvSpPr>
        <p:spPr>
          <a:xfrm>
            <a:off x="8934450" y="3048000"/>
            <a:ext cx="3257550" cy="3810000"/>
          </a:xfrm>
          <a:custGeom>
            <a:avLst/>
            <a:gdLst/>
            <a:ahLst/>
            <a:cxnLst/>
            <a:rect l="l" t="t" r="r" b="b"/>
            <a:pathLst>
              <a:path w="3257550" h="3810000">
                <a:moveTo>
                  <a:pt x="3257550" y="0"/>
                </a:moveTo>
                <a:lnTo>
                  <a:pt x="0" y="3810000"/>
                </a:lnTo>
                <a:lnTo>
                  <a:pt x="3257550" y="3810000"/>
                </a:lnTo>
                <a:lnTo>
                  <a:pt x="3257550" y="0"/>
                </a:lnTo>
                <a:close/>
              </a:path>
            </a:pathLst>
          </a:custGeom>
          <a:solidFill>
            <a:srgbClr val="539F20">
              <a:alpha val="72155"/>
            </a:srgbClr>
          </a:solidFill>
        </p:spPr>
        <p:txBody>
          <a:bodyPr wrap="square" lIns="0" tIns="0" rIns="0" bIns="0" rtlCol="0"/>
          <a:lstStyle/>
          <a:p>
            <a:endParaRPr/>
          </a:p>
        </p:txBody>
      </p:sp>
      <p:sp>
        <p:nvSpPr>
          <p:cNvPr id="21" name="bg object 21"/>
          <p:cNvSpPr/>
          <p:nvPr/>
        </p:nvSpPr>
        <p:spPr>
          <a:xfrm>
            <a:off x="9337930" y="0"/>
            <a:ext cx="2854325" cy="6858000"/>
          </a:xfrm>
          <a:custGeom>
            <a:avLst/>
            <a:gdLst/>
            <a:ahLst/>
            <a:cxnLst/>
            <a:rect l="l" t="t" r="r" b="b"/>
            <a:pathLst>
              <a:path w="2854325" h="6858000">
                <a:moveTo>
                  <a:pt x="2854069" y="0"/>
                </a:moveTo>
                <a:lnTo>
                  <a:pt x="0" y="0"/>
                </a:lnTo>
                <a:lnTo>
                  <a:pt x="2470021" y="6858000"/>
                </a:lnTo>
                <a:lnTo>
                  <a:pt x="2854069" y="6858000"/>
                </a:lnTo>
                <a:lnTo>
                  <a:pt x="2854069" y="0"/>
                </a:lnTo>
                <a:close/>
              </a:path>
            </a:pathLst>
          </a:custGeom>
          <a:solidFill>
            <a:srgbClr val="3E7818">
              <a:alpha val="70195"/>
            </a:srgbClr>
          </a:solidFill>
        </p:spPr>
        <p:txBody>
          <a:bodyPr wrap="square" lIns="0" tIns="0" rIns="0" bIns="0" rtlCol="0"/>
          <a:lstStyle/>
          <a:p>
            <a:endParaRPr/>
          </a:p>
        </p:txBody>
      </p:sp>
      <p:sp>
        <p:nvSpPr>
          <p:cNvPr id="22" name="bg object 22"/>
          <p:cNvSpPr/>
          <p:nvPr/>
        </p:nvSpPr>
        <p:spPr>
          <a:xfrm>
            <a:off x="10896600" y="0"/>
            <a:ext cx="1295400" cy="6858000"/>
          </a:xfrm>
          <a:custGeom>
            <a:avLst/>
            <a:gdLst/>
            <a:ahLst/>
            <a:cxnLst/>
            <a:rect l="l" t="t" r="r" b="b"/>
            <a:pathLst>
              <a:path w="1295400" h="6858000">
                <a:moveTo>
                  <a:pt x="1295400" y="0"/>
                </a:moveTo>
                <a:lnTo>
                  <a:pt x="1022453" y="0"/>
                </a:lnTo>
                <a:lnTo>
                  <a:pt x="0" y="6858000"/>
                </a:lnTo>
                <a:lnTo>
                  <a:pt x="1295400" y="6858000"/>
                </a:lnTo>
                <a:lnTo>
                  <a:pt x="1295400" y="0"/>
                </a:lnTo>
                <a:close/>
              </a:path>
            </a:pathLst>
          </a:custGeom>
          <a:solidFill>
            <a:srgbClr val="C0E374">
              <a:alpha val="70195"/>
            </a:srgbClr>
          </a:solidFill>
        </p:spPr>
        <p:txBody>
          <a:bodyPr wrap="square" lIns="0" tIns="0" rIns="0" bIns="0" rtlCol="0"/>
          <a:lstStyle/>
          <a:p>
            <a:endParaRPr/>
          </a:p>
        </p:txBody>
      </p:sp>
      <p:sp>
        <p:nvSpPr>
          <p:cNvPr id="23" name="bg object 23"/>
          <p:cNvSpPr/>
          <p:nvPr/>
        </p:nvSpPr>
        <p:spPr>
          <a:xfrm>
            <a:off x="10936247" y="0"/>
            <a:ext cx="1256030" cy="6858000"/>
          </a:xfrm>
          <a:custGeom>
            <a:avLst/>
            <a:gdLst/>
            <a:ahLst/>
            <a:cxnLst/>
            <a:rect l="l" t="t" r="r" b="b"/>
            <a:pathLst>
              <a:path w="1256029" h="6858000">
                <a:moveTo>
                  <a:pt x="1255752" y="0"/>
                </a:moveTo>
                <a:lnTo>
                  <a:pt x="0" y="0"/>
                </a:lnTo>
                <a:lnTo>
                  <a:pt x="1114528" y="6858000"/>
                </a:lnTo>
                <a:lnTo>
                  <a:pt x="1255752" y="6857999"/>
                </a:lnTo>
                <a:lnTo>
                  <a:pt x="1255752" y="0"/>
                </a:lnTo>
                <a:close/>
              </a:path>
            </a:pathLst>
          </a:custGeom>
          <a:solidFill>
            <a:srgbClr val="90C225">
              <a:alpha val="65097"/>
            </a:srgbClr>
          </a:solidFill>
        </p:spPr>
        <p:txBody>
          <a:bodyPr wrap="square" lIns="0" tIns="0" rIns="0" bIns="0" rtlCol="0"/>
          <a:lstStyle/>
          <a:p>
            <a:endParaRPr/>
          </a:p>
        </p:txBody>
      </p:sp>
      <p:sp>
        <p:nvSpPr>
          <p:cNvPr id="24" name="bg object 24"/>
          <p:cNvSpPr/>
          <p:nvPr/>
        </p:nvSpPr>
        <p:spPr>
          <a:xfrm>
            <a:off x="10372725" y="3590925"/>
            <a:ext cx="1819275" cy="3267075"/>
          </a:xfrm>
          <a:custGeom>
            <a:avLst/>
            <a:gdLst/>
            <a:ahLst/>
            <a:cxnLst/>
            <a:rect l="l" t="t" r="r" b="b"/>
            <a:pathLst>
              <a:path w="1819275" h="3267075">
                <a:moveTo>
                  <a:pt x="1819275" y="0"/>
                </a:moveTo>
                <a:lnTo>
                  <a:pt x="0" y="3267075"/>
                </a:lnTo>
                <a:lnTo>
                  <a:pt x="1819275" y="3267075"/>
                </a:lnTo>
                <a:lnTo>
                  <a:pt x="1819275" y="0"/>
                </a:lnTo>
                <a:close/>
              </a:path>
            </a:pathLst>
          </a:custGeom>
          <a:solidFill>
            <a:srgbClr val="90C225">
              <a:alpha val="79998"/>
            </a:srgbClr>
          </a:solidFill>
        </p:spPr>
        <p:txBody>
          <a:bodyPr wrap="square" lIns="0" tIns="0" rIns="0" bIns="0" rtlCol="0"/>
          <a:lstStyle/>
          <a:p>
            <a:endParaRPr/>
          </a:p>
        </p:txBody>
      </p:sp>
      <p:sp>
        <p:nvSpPr>
          <p:cNvPr id="2" name="Holder 2"/>
          <p:cNvSpPr>
            <a:spLocks noGrp="1"/>
          </p:cNvSpPr>
          <p:nvPr>
            <p:ph type="title"/>
          </p:nvPr>
        </p:nvSpPr>
        <p:spPr>
          <a:xfrm>
            <a:off x="135572" y="2965386"/>
            <a:ext cx="2405380" cy="334645"/>
          </a:xfrm>
          <a:prstGeom prst="rect">
            <a:avLst/>
          </a:prstGeom>
        </p:spPr>
        <p:txBody>
          <a:bodyPr wrap="square" lIns="0" tIns="0" rIns="0" bIns="0">
            <a:spAutoFit/>
          </a:bodyPr>
          <a:lstStyle>
            <a:lvl1pPr>
              <a:defRPr sz="2000" b="0" i="0">
                <a:solidFill>
                  <a:srgbClr val="90C225"/>
                </a:solidFill>
                <a:latin typeface="Trebuchet MS"/>
                <a:cs typeface="Trebuchet MS"/>
              </a:defRPr>
            </a:lvl1pPr>
          </a:lstStyle>
          <a:p>
            <a:endParaRPr/>
          </a:p>
        </p:txBody>
      </p:sp>
      <p:sp>
        <p:nvSpPr>
          <p:cNvPr id="3" name="Holder 3"/>
          <p:cNvSpPr>
            <a:spLocks noGrp="1"/>
          </p:cNvSpPr>
          <p:nvPr>
            <p:ph type="body" idx="1"/>
          </p:nvPr>
        </p:nvSpPr>
        <p:spPr>
          <a:xfrm>
            <a:off x="2742945" y="2874708"/>
            <a:ext cx="5300980" cy="2929890"/>
          </a:xfrm>
          <a:prstGeom prst="rect">
            <a:avLst/>
          </a:prstGeom>
        </p:spPr>
        <p:txBody>
          <a:bodyPr wrap="square" lIns="0" tIns="0" rIns="0" bIns="0">
            <a:spAutoFit/>
          </a:bodyPr>
          <a:lstStyle>
            <a:lvl1pPr>
              <a:defRPr sz="2000" b="0" i="0">
                <a:solidFill>
                  <a:srgbClr val="90C225"/>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93932442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9ED3D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7A6844-B413-420D-602F-B4E1C3990D7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7" name="Rectangle 3">
            <a:extLst>
              <a:ext uri="{FF2B5EF4-FFF2-40B4-BE49-F238E27FC236}">
                <a16:creationId xmlns:a16="http://schemas.microsoft.com/office/drawing/2014/main" id="{710219F5-2337-A910-3FDA-0079417BF0D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Rectangle 4">
            <a:extLst>
              <a:ext uri="{FF2B5EF4-FFF2-40B4-BE49-F238E27FC236}">
                <a16:creationId xmlns:a16="http://schemas.microsoft.com/office/drawing/2014/main" id="{9A598D1D-1D86-D67B-1A86-E15E76F49E4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A6DAA830-74E1-4997-856A-8461F73E8A62}" type="datetime1">
              <a:rPr lang="it-IT" altLang="it-IT"/>
              <a:pPr>
                <a:defRPr/>
              </a:pPr>
              <a:t>18/07/2025</a:t>
            </a:fld>
            <a:endParaRPr lang="it-IT" altLang="it-IT"/>
          </a:p>
        </p:txBody>
      </p:sp>
      <p:sp>
        <p:nvSpPr>
          <p:cNvPr id="1029" name="Rectangle 5">
            <a:extLst>
              <a:ext uri="{FF2B5EF4-FFF2-40B4-BE49-F238E27FC236}">
                <a16:creationId xmlns:a16="http://schemas.microsoft.com/office/drawing/2014/main" id="{033F95DB-0B60-C016-23F8-75D5A3352BA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r>
              <a:rPr lang="en-US"/>
              <a:t>Consiglio di Sezione - Luglio 2025</a:t>
            </a:r>
            <a:endParaRPr lang="it-IT"/>
          </a:p>
        </p:txBody>
      </p:sp>
      <p:sp>
        <p:nvSpPr>
          <p:cNvPr id="1030" name="Rectangle 6">
            <a:extLst>
              <a:ext uri="{FF2B5EF4-FFF2-40B4-BE49-F238E27FC236}">
                <a16:creationId xmlns:a16="http://schemas.microsoft.com/office/drawing/2014/main" id="{90A8A205-2261-2E78-5A57-C25E229CBA1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73451B6-62CB-405B-A2E7-2372C0DD77E2}" type="slidenum">
              <a:rPr lang="it-IT" altLang="it-IT"/>
              <a:pPr>
                <a:defRPr/>
              </a:pPr>
              <a:t>‹N›</a:t>
            </a:fld>
            <a:endParaRPr lang="it-IT" altLang="it-IT"/>
          </a:p>
        </p:txBody>
      </p:sp>
    </p:spTree>
    <p:extLst>
      <p:ext uri="{BB962C8B-B14F-4D97-AF65-F5344CB8AC3E}">
        <p14:creationId xmlns:p14="http://schemas.microsoft.com/office/powerpoint/2010/main" val="159309724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hf sldNum="0" hdr="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3E031-6B34-4AFF-8583-EA269DDA7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712D7-E9F1-479E-A481-365863B26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736F2-4ACB-41EC-A35A-13EF15E40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A7260-114C-4F51-B00A-85C32D4B75C0}" type="datetimeFigureOut">
              <a:rPr lang="en-US" smtClean="0"/>
              <a:t>7/18/2025</a:t>
            </a:fld>
            <a:endParaRPr lang="en-US"/>
          </a:p>
        </p:txBody>
      </p:sp>
      <p:sp>
        <p:nvSpPr>
          <p:cNvPr id="5" name="Footer Placeholder 4">
            <a:extLst>
              <a:ext uri="{FF2B5EF4-FFF2-40B4-BE49-F238E27FC236}">
                <a16:creationId xmlns:a16="http://schemas.microsoft.com/office/drawing/2014/main" id="{1F1BCD3A-B7C0-4E70-B4EC-E8DDD1180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3B06-C6B5-47E8-B784-CA8C4B9F62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73F4A-63A8-4CE4-AA4E-CF9B7AA04393}" type="slidenum">
              <a:rPr lang="en-US" smtClean="0"/>
              <a:t>‹N›</a:t>
            </a:fld>
            <a:endParaRPr lang="en-US"/>
          </a:p>
        </p:txBody>
      </p:sp>
    </p:spTree>
    <p:extLst>
      <p:ext uri="{BB962C8B-B14F-4D97-AF65-F5344CB8AC3E}">
        <p14:creationId xmlns:p14="http://schemas.microsoft.com/office/powerpoint/2010/main" val="317184812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330200" y="92869"/>
            <a:ext cx="10515600" cy="1325563"/>
          </a:xfrm>
          <a:prstGeom prst="rect">
            <a:avLst/>
          </a:prstGeom>
        </p:spPr>
        <p:txBody>
          <a:bodyPr vert="horz" lIns="91440" tIns="45720" rIns="91440" bIns="45720" rtlCol="0" anchor="ctr">
            <a:normAutofit/>
          </a:bodyPr>
          <a:lstStyle/>
          <a:p>
            <a:r>
              <a:rPr lang="it-IT" dirty="0"/>
              <a:t>Fare clic per modificare lo stile del titolo</a:t>
            </a:r>
          </a:p>
        </p:txBody>
      </p:sp>
      <p:sp>
        <p:nvSpPr>
          <p:cNvPr id="3" name="Segnaposto testo 2"/>
          <p:cNvSpPr>
            <a:spLocks noGrp="1"/>
          </p:cNvSpPr>
          <p:nvPr>
            <p:ph type="body" idx="1"/>
          </p:nvPr>
        </p:nvSpPr>
        <p:spPr>
          <a:xfrm>
            <a:off x="838200" y="1711722"/>
            <a:ext cx="10515600" cy="4351338"/>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p:cNvSpPr>
            <a:spLocks noGrp="1"/>
          </p:cNvSpPr>
          <p:nvPr>
            <p:ph type="ftr" sz="quarter" idx="3"/>
          </p:nvPr>
        </p:nvSpPr>
        <p:spPr>
          <a:xfrm>
            <a:off x="0" y="6496052"/>
            <a:ext cx="12192000" cy="365125"/>
          </a:xfrm>
          <a:prstGeom prst="rect">
            <a:avLst/>
          </a:prstGeom>
          <a:solidFill>
            <a:srgbClr val="002060"/>
          </a:solidFill>
        </p:spPr>
        <p:txBody>
          <a:bodyPr vert="horz" lIns="91440" tIns="45720" rIns="91440" bIns="45720" rtlCol="0" anchor="ctr"/>
          <a:lstStyle>
            <a:lvl1pPr algn="ctr">
              <a:defRPr sz="1200">
                <a:solidFill>
                  <a:schemeClr val="bg1"/>
                </a:solidFill>
              </a:defRPr>
            </a:lvl1pPr>
          </a:lstStyle>
          <a:p>
            <a:r>
              <a:rPr lang="it-IT"/>
              <a:t>Francesca Cavanna                                               INPC</a:t>
            </a:r>
          </a:p>
        </p:txBody>
      </p:sp>
      <p:sp>
        <p:nvSpPr>
          <p:cNvPr id="6" name="Segnaposto numero diapositiva 5"/>
          <p:cNvSpPr>
            <a:spLocks noGrp="1"/>
          </p:cNvSpPr>
          <p:nvPr>
            <p:ph type="sldNum" sz="quarter" idx="4"/>
          </p:nvPr>
        </p:nvSpPr>
        <p:spPr>
          <a:xfrm>
            <a:off x="9423400" y="6496052"/>
            <a:ext cx="2743200" cy="365125"/>
          </a:xfrm>
          <a:prstGeom prst="rect">
            <a:avLst/>
          </a:prstGeom>
        </p:spPr>
        <p:txBody>
          <a:bodyPr vert="horz" lIns="91440" tIns="45720" rIns="91440" bIns="45720" rtlCol="0" anchor="ctr"/>
          <a:lstStyle>
            <a:lvl1pPr algn="r">
              <a:defRPr sz="1200">
                <a:solidFill>
                  <a:schemeClr val="bg1"/>
                </a:solidFill>
              </a:defRPr>
            </a:lvl1pPr>
          </a:lstStyle>
          <a:p>
            <a:fld id="{6723037D-A82B-414B-AC3D-F0E52FA48BB8}" type="slidenum">
              <a:rPr lang="it-IT" smtClean="0"/>
              <a:pPr/>
              <a:t>‹N›</a:t>
            </a:fld>
            <a:endParaRPr lang="it-IT"/>
          </a:p>
        </p:txBody>
      </p:sp>
      <p:sp>
        <p:nvSpPr>
          <p:cNvPr id="4" name="Segnaposto data 3"/>
          <p:cNvSpPr>
            <a:spLocks noGrp="1"/>
          </p:cNvSpPr>
          <p:nvPr>
            <p:ph type="dt" sz="half" idx="2"/>
          </p:nvPr>
        </p:nvSpPr>
        <p:spPr>
          <a:xfrm>
            <a:off x="8467" y="6470652"/>
            <a:ext cx="2743200" cy="365125"/>
          </a:xfrm>
          <a:prstGeom prst="rect">
            <a:avLst/>
          </a:prstGeom>
        </p:spPr>
        <p:txBody>
          <a:bodyPr vert="horz" lIns="91440" tIns="45720" rIns="91440" bIns="45720" rtlCol="0" anchor="ctr"/>
          <a:lstStyle>
            <a:lvl1pPr algn="l">
              <a:defRPr sz="1200">
                <a:solidFill>
                  <a:schemeClr val="bg1"/>
                </a:solidFill>
              </a:defRPr>
            </a:lvl1pPr>
          </a:lstStyle>
          <a:p>
            <a:fld id="{59C8EA37-76F0-4A6B-96E5-1493EAD0A9A9}" type="datetime1">
              <a:rPr lang="it-IT" smtClean="0"/>
              <a:t>18/07/2025</a:t>
            </a:fld>
            <a:endParaRPr lang="it-IT"/>
          </a:p>
        </p:txBody>
      </p:sp>
    </p:spTree>
    <p:extLst>
      <p:ext uri="{BB962C8B-B14F-4D97-AF65-F5344CB8AC3E}">
        <p14:creationId xmlns:p14="http://schemas.microsoft.com/office/powerpoint/2010/main" val="39352442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58" r:id="rId15"/>
  </p:sldLayoutIdLst>
  <p:hf hdr="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396000" algn="l" defTabSz="914400" rtl="0" eaLnBrk="1" latinLnBrk="0" hangingPunct="1">
        <a:lnSpc>
          <a:spcPct val="90000"/>
        </a:lnSpc>
        <a:spcBef>
          <a:spcPts val="1000"/>
        </a:spcBef>
        <a:buClr>
          <a:srgbClr val="FF0000"/>
        </a:buClr>
        <a:buFont typeface="Wingdings" panose="05000000000000000000" pitchFamily="2" charset="2"/>
        <a:buChar char="ü"/>
        <a:defRPr sz="2800" kern="1200">
          <a:solidFill>
            <a:schemeClr val="tx1"/>
          </a:solidFill>
          <a:latin typeface="Times New Roman" panose="02020603050405020304" pitchFamily="18" charset="0"/>
          <a:ea typeface="+mn-ea"/>
          <a:cs typeface="Times New Roman" panose="02020603050405020304" pitchFamily="18" charset="0"/>
        </a:defRPr>
      </a:lvl1pPr>
      <a:lvl2pPr marL="914400" indent="-324000" algn="l" defTabSz="914400" rtl="0" eaLnBrk="1" latinLnBrk="0" hangingPunct="1">
        <a:lnSpc>
          <a:spcPct val="90000"/>
        </a:lnSpc>
        <a:spcBef>
          <a:spcPts val="500"/>
        </a:spcBef>
        <a:buClr>
          <a:srgbClr val="0570E5"/>
        </a:buClr>
        <a:buFont typeface="Wingdings" panose="05000000000000000000" pitchFamily="2" charset="2"/>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1DB5F7AD-0BB0-4A3F-84FB-37CC5B734862}"/>
              </a:ext>
            </a:extLst>
          </p:cNvPr>
          <p:cNvSpPr>
            <a:spLocks noGrp="1" noChangeArrowheads="1"/>
          </p:cNvSpPr>
          <p:nvPr>
            <p:ph type="body" idx="1"/>
          </p:nvPr>
        </p:nvSpPr>
        <p:spPr bwMode="auto">
          <a:xfrm>
            <a:off x="431800" y="1052513"/>
            <a:ext cx="113284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41821698"/>
      </p:ext>
    </p:extLst>
  </p:cSld>
  <p:clrMap bg1="lt1" tx1="dk1" bg2="lt2" tx2="dk2" accent1="accent1" accent2="accent2" accent3="accent3" accent4="accent4" accent5="accent5" accent6="accent6" hlink="hlink" folHlink="folHlink"/>
  <p:sldLayoutIdLst>
    <p:sldLayoutId id="2147483716" r:id="rId1"/>
    <p:sldLayoutId id="2147483717" r:id="rId2"/>
  </p:sldLayoutIdLst>
  <p:transition spd="slow"/>
  <p:hf sldNum="0" hdr="0" dt="0"/>
  <p:txStyles>
    <p:titleStyle>
      <a:lvl1pPr algn="ctr" rtl="0" eaLnBrk="0" fontAlgn="base" hangingPunct="0">
        <a:spcBef>
          <a:spcPct val="0"/>
        </a:spcBef>
        <a:spcAft>
          <a:spcPct val="0"/>
        </a:spcAft>
        <a:defRPr sz="4400">
          <a:solidFill>
            <a:srgbClr val="FF6600"/>
          </a:solidFill>
          <a:latin typeface="+mj-lt"/>
          <a:ea typeface="+mj-ea"/>
          <a:cs typeface="+mj-cs"/>
        </a:defRPr>
      </a:lvl1pPr>
      <a:lvl2pPr algn="ctr" rtl="0" eaLnBrk="0" fontAlgn="base" hangingPunct="0">
        <a:spcBef>
          <a:spcPct val="0"/>
        </a:spcBef>
        <a:spcAft>
          <a:spcPct val="0"/>
        </a:spcAft>
        <a:defRPr sz="4400">
          <a:solidFill>
            <a:srgbClr val="FF6600"/>
          </a:solidFill>
          <a:latin typeface="Arial" charset="0"/>
        </a:defRPr>
      </a:lvl2pPr>
      <a:lvl3pPr algn="ctr" rtl="0" eaLnBrk="0" fontAlgn="base" hangingPunct="0">
        <a:spcBef>
          <a:spcPct val="0"/>
        </a:spcBef>
        <a:spcAft>
          <a:spcPct val="0"/>
        </a:spcAft>
        <a:defRPr sz="4400">
          <a:solidFill>
            <a:srgbClr val="FF6600"/>
          </a:solidFill>
          <a:latin typeface="Arial" charset="0"/>
        </a:defRPr>
      </a:lvl3pPr>
      <a:lvl4pPr algn="ctr" rtl="0" eaLnBrk="0" fontAlgn="base" hangingPunct="0">
        <a:spcBef>
          <a:spcPct val="0"/>
        </a:spcBef>
        <a:spcAft>
          <a:spcPct val="0"/>
        </a:spcAft>
        <a:defRPr sz="4400">
          <a:solidFill>
            <a:srgbClr val="FF6600"/>
          </a:solidFill>
          <a:latin typeface="Arial" charset="0"/>
        </a:defRPr>
      </a:lvl4pPr>
      <a:lvl5pPr algn="ctr" rtl="0" eaLnBrk="0" fontAlgn="base" hangingPunct="0">
        <a:spcBef>
          <a:spcPct val="0"/>
        </a:spcBef>
        <a:spcAft>
          <a:spcPct val="0"/>
        </a:spcAft>
        <a:defRPr sz="4400">
          <a:solidFill>
            <a:srgbClr val="FF6600"/>
          </a:solidFill>
          <a:latin typeface="Arial" charset="0"/>
        </a:defRPr>
      </a:lvl5pPr>
      <a:lvl6pPr marL="457200" algn="ctr" rtl="0" fontAlgn="base">
        <a:spcBef>
          <a:spcPct val="0"/>
        </a:spcBef>
        <a:spcAft>
          <a:spcPct val="0"/>
        </a:spcAft>
        <a:defRPr sz="4400">
          <a:solidFill>
            <a:srgbClr val="FF6600"/>
          </a:solidFill>
          <a:latin typeface="Arial" charset="0"/>
        </a:defRPr>
      </a:lvl6pPr>
      <a:lvl7pPr marL="914400" algn="ctr" rtl="0" fontAlgn="base">
        <a:spcBef>
          <a:spcPct val="0"/>
        </a:spcBef>
        <a:spcAft>
          <a:spcPct val="0"/>
        </a:spcAft>
        <a:defRPr sz="4400">
          <a:solidFill>
            <a:srgbClr val="FF6600"/>
          </a:solidFill>
          <a:latin typeface="Arial" charset="0"/>
        </a:defRPr>
      </a:lvl7pPr>
      <a:lvl8pPr marL="1371600" algn="ctr" rtl="0" fontAlgn="base">
        <a:spcBef>
          <a:spcPct val="0"/>
        </a:spcBef>
        <a:spcAft>
          <a:spcPct val="0"/>
        </a:spcAft>
        <a:defRPr sz="4400">
          <a:solidFill>
            <a:srgbClr val="FF6600"/>
          </a:solidFill>
          <a:latin typeface="Arial" charset="0"/>
        </a:defRPr>
      </a:lvl8pPr>
      <a:lvl9pPr marL="1828800" algn="ctr" rtl="0" fontAlgn="base">
        <a:spcBef>
          <a:spcPct val="0"/>
        </a:spcBef>
        <a:spcAft>
          <a:spcPct val="0"/>
        </a:spcAft>
        <a:defRPr sz="4400">
          <a:solidFill>
            <a:srgbClr val="FF6600"/>
          </a:solidFill>
          <a:latin typeface="Arial" charset="0"/>
        </a:defRPr>
      </a:lvl9pPr>
    </p:titleStyle>
    <p:bodyStyle>
      <a:lvl1pPr marL="342900" indent="-342900" algn="l" rtl="0" eaLnBrk="0" fontAlgn="base" hangingPunct="0">
        <a:spcBef>
          <a:spcPct val="20000"/>
        </a:spcBef>
        <a:spcAft>
          <a:spcPct val="0"/>
        </a:spcAft>
        <a:buClr>
          <a:srgbClr val="FF66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rgbClr val="FF6600"/>
        </a:buClr>
        <a:buChar char="•"/>
        <a:defRPr sz="2400">
          <a:solidFill>
            <a:schemeClr val="tx1"/>
          </a:solidFill>
          <a:latin typeface="+mn-lt"/>
        </a:defRPr>
      </a:lvl3pPr>
      <a:lvl4pPr marL="16002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FF660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FF660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FF660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FF660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517A4C4D-4D98-192B-ECFF-25BF530A4681}"/>
              </a:ext>
            </a:extLst>
          </p:cNvPr>
          <p:cNvSpPr>
            <a:spLocks noGrp="1" noChangeArrowheads="1"/>
          </p:cNvSpPr>
          <p:nvPr>
            <p:ph type="body" idx="1"/>
          </p:nvPr>
        </p:nvSpPr>
        <p:spPr bwMode="auto">
          <a:xfrm>
            <a:off x="431800" y="1052513"/>
            <a:ext cx="113284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74514758"/>
      </p:ext>
    </p:extLst>
  </p:cSld>
  <p:clrMap bg1="lt1" tx1="dk1" bg2="lt2" tx2="dk2" accent1="accent1" accent2="accent2" accent3="accent3" accent4="accent4" accent5="accent5" accent6="accent6" hlink="hlink" folHlink="folHlink"/>
  <p:sldLayoutIdLst>
    <p:sldLayoutId id="2147483719" r:id="rId1"/>
    <p:sldLayoutId id="2147483720" r:id="rId2"/>
  </p:sldLayoutIdLst>
  <p:transition spd="slow"/>
  <p:hf sldNum="0" hdr="0" dt="0"/>
  <p:txStyles>
    <p:titleStyle>
      <a:lvl1pPr algn="ctr" rtl="0" eaLnBrk="0" fontAlgn="base" hangingPunct="0">
        <a:spcBef>
          <a:spcPct val="0"/>
        </a:spcBef>
        <a:spcAft>
          <a:spcPct val="0"/>
        </a:spcAft>
        <a:defRPr sz="4400">
          <a:solidFill>
            <a:srgbClr val="FF6600"/>
          </a:solidFill>
          <a:latin typeface="+mj-lt"/>
          <a:ea typeface="+mj-ea"/>
          <a:cs typeface="+mj-cs"/>
        </a:defRPr>
      </a:lvl1pPr>
      <a:lvl2pPr algn="ctr" rtl="0" eaLnBrk="0" fontAlgn="base" hangingPunct="0">
        <a:spcBef>
          <a:spcPct val="0"/>
        </a:spcBef>
        <a:spcAft>
          <a:spcPct val="0"/>
        </a:spcAft>
        <a:defRPr sz="4400">
          <a:solidFill>
            <a:srgbClr val="FF6600"/>
          </a:solidFill>
          <a:latin typeface="Arial" charset="0"/>
        </a:defRPr>
      </a:lvl2pPr>
      <a:lvl3pPr algn="ctr" rtl="0" eaLnBrk="0" fontAlgn="base" hangingPunct="0">
        <a:spcBef>
          <a:spcPct val="0"/>
        </a:spcBef>
        <a:spcAft>
          <a:spcPct val="0"/>
        </a:spcAft>
        <a:defRPr sz="4400">
          <a:solidFill>
            <a:srgbClr val="FF6600"/>
          </a:solidFill>
          <a:latin typeface="Arial" charset="0"/>
        </a:defRPr>
      </a:lvl3pPr>
      <a:lvl4pPr algn="ctr" rtl="0" eaLnBrk="0" fontAlgn="base" hangingPunct="0">
        <a:spcBef>
          <a:spcPct val="0"/>
        </a:spcBef>
        <a:spcAft>
          <a:spcPct val="0"/>
        </a:spcAft>
        <a:defRPr sz="4400">
          <a:solidFill>
            <a:srgbClr val="FF6600"/>
          </a:solidFill>
          <a:latin typeface="Arial" charset="0"/>
        </a:defRPr>
      </a:lvl4pPr>
      <a:lvl5pPr algn="ctr" rtl="0" eaLnBrk="0" fontAlgn="base" hangingPunct="0">
        <a:spcBef>
          <a:spcPct val="0"/>
        </a:spcBef>
        <a:spcAft>
          <a:spcPct val="0"/>
        </a:spcAft>
        <a:defRPr sz="4400">
          <a:solidFill>
            <a:srgbClr val="FF6600"/>
          </a:solidFill>
          <a:latin typeface="Arial" charset="0"/>
        </a:defRPr>
      </a:lvl5pPr>
      <a:lvl6pPr marL="457200" algn="ctr" rtl="0" fontAlgn="base">
        <a:spcBef>
          <a:spcPct val="0"/>
        </a:spcBef>
        <a:spcAft>
          <a:spcPct val="0"/>
        </a:spcAft>
        <a:defRPr sz="4400">
          <a:solidFill>
            <a:srgbClr val="FF6600"/>
          </a:solidFill>
          <a:latin typeface="Arial" charset="0"/>
        </a:defRPr>
      </a:lvl6pPr>
      <a:lvl7pPr marL="914400" algn="ctr" rtl="0" fontAlgn="base">
        <a:spcBef>
          <a:spcPct val="0"/>
        </a:spcBef>
        <a:spcAft>
          <a:spcPct val="0"/>
        </a:spcAft>
        <a:defRPr sz="4400">
          <a:solidFill>
            <a:srgbClr val="FF6600"/>
          </a:solidFill>
          <a:latin typeface="Arial" charset="0"/>
        </a:defRPr>
      </a:lvl7pPr>
      <a:lvl8pPr marL="1371600" algn="ctr" rtl="0" fontAlgn="base">
        <a:spcBef>
          <a:spcPct val="0"/>
        </a:spcBef>
        <a:spcAft>
          <a:spcPct val="0"/>
        </a:spcAft>
        <a:defRPr sz="4400">
          <a:solidFill>
            <a:srgbClr val="FF6600"/>
          </a:solidFill>
          <a:latin typeface="Arial" charset="0"/>
        </a:defRPr>
      </a:lvl8pPr>
      <a:lvl9pPr marL="1828800" algn="ctr" rtl="0" fontAlgn="base">
        <a:spcBef>
          <a:spcPct val="0"/>
        </a:spcBef>
        <a:spcAft>
          <a:spcPct val="0"/>
        </a:spcAft>
        <a:defRPr sz="4400">
          <a:solidFill>
            <a:srgbClr val="FF6600"/>
          </a:solidFill>
          <a:latin typeface="Arial" charset="0"/>
        </a:defRPr>
      </a:lvl9pPr>
    </p:titleStyle>
    <p:bodyStyle>
      <a:lvl1pPr marL="342900" indent="-342900" algn="l" rtl="0" eaLnBrk="0" fontAlgn="base" hangingPunct="0">
        <a:spcBef>
          <a:spcPct val="20000"/>
        </a:spcBef>
        <a:spcAft>
          <a:spcPct val="0"/>
        </a:spcAft>
        <a:buClr>
          <a:srgbClr val="FF66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rgbClr val="FF6600"/>
        </a:buClr>
        <a:buChar char="•"/>
        <a:defRPr sz="2400">
          <a:solidFill>
            <a:schemeClr val="tx1"/>
          </a:solidFill>
          <a:latin typeface="+mn-lt"/>
        </a:defRPr>
      </a:lvl3pPr>
      <a:lvl4pPr marL="16002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FF660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FF660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FF660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FF660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A27AF99F-E705-48D2-D43B-F05B8A5237A8}"/>
              </a:ext>
            </a:extLst>
          </p:cNvPr>
          <p:cNvSpPr>
            <a:spLocks noGrp="1" noChangeArrowheads="1"/>
          </p:cNvSpPr>
          <p:nvPr>
            <p:ph type="body" idx="1"/>
          </p:nvPr>
        </p:nvSpPr>
        <p:spPr bwMode="auto">
          <a:xfrm>
            <a:off x="431800" y="1052513"/>
            <a:ext cx="113284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70784481"/>
      </p:ext>
    </p:extLst>
  </p:cSld>
  <p:clrMap bg1="lt1" tx1="dk1" bg2="lt2" tx2="dk2" accent1="accent1" accent2="accent2" accent3="accent3" accent4="accent4" accent5="accent5" accent6="accent6" hlink="hlink" folHlink="folHlink"/>
  <p:sldLayoutIdLst>
    <p:sldLayoutId id="2147483725" r:id="rId1"/>
    <p:sldLayoutId id="2147483726" r:id="rId2"/>
  </p:sldLayoutIdLst>
  <p:transition spd="slow"/>
  <p:hf sldNum="0" hdr="0" dt="0"/>
  <p:txStyles>
    <p:titleStyle>
      <a:lvl1pPr algn="ctr" rtl="0" eaLnBrk="0" fontAlgn="base" hangingPunct="0">
        <a:spcBef>
          <a:spcPct val="0"/>
        </a:spcBef>
        <a:spcAft>
          <a:spcPct val="0"/>
        </a:spcAft>
        <a:defRPr sz="4400">
          <a:solidFill>
            <a:srgbClr val="FF6600"/>
          </a:solidFill>
          <a:latin typeface="+mj-lt"/>
          <a:ea typeface="+mj-ea"/>
          <a:cs typeface="+mj-cs"/>
        </a:defRPr>
      </a:lvl1pPr>
      <a:lvl2pPr algn="ctr" rtl="0" eaLnBrk="0" fontAlgn="base" hangingPunct="0">
        <a:spcBef>
          <a:spcPct val="0"/>
        </a:spcBef>
        <a:spcAft>
          <a:spcPct val="0"/>
        </a:spcAft>
        <a:defRPr sz="4400">
          <a:solidFill>
            <a:srgbClr val="FF6600"/>
          </a:solidFill>
          <a:latin typeface="Arial" charset="0"/>
        </a:defRPr>
      </a:lvl2pPr>
      <a:lvl3pPr algn="ctr" rtl="0" eaLnBrk="0" fontAlgn="base" hangingPunct="0">
        <a:spcBef>
          <a:spcPct val="0"/>
        </a:spcBef>
        <a:spcAft>
          <a:spcPct val="0"/>
        </a:spcAft>
        <a:defRPr sz="4400">
          <a:solidFill>
            <a:srgbClr val="FF6600"/>
          </a:solidFill>
          <a:latin typeface="Arial" charset="0"/>
        </a:defRPr>
      </a:lvl3pPr>
      <a:lvl4pPr algn="ctr" rtl="0" eaLnBrk="0" fontAlgn="base" hangingPunct="0">
        <a:spcBef>
          <a:spcPct val="0"/>
        </a:spcBef>
        <a:spcAft>
          <a:spcPct val="0"/>
        </a:spcAft>
        <a:defRPr sz="4400">
          <a:solidFill>
            <a:srgbClr val="FF6600"/>
          </a:solidFill>
          <a:latin typeface="Arial" charset="0"/>
        </a:defRPr>
      </a:lvl4pPr>
      <a:lvl5pPr algn="ctr" rtl="0" eaLnBrk="0" fontAlgn="base" hangingPunct="0">
        <a:spcBef>
          <a:spcPct val="0"/>
        </a:spcBef>
        <a:spcAft>
          <a:spcPct val="0"/>
        </a:spcAft>
        <a:defRPr sz="4400">
          <a:solidFill>
            <a:srgbClr val="FF6600"/>
          </a:solidFill>
          <a:latin typeface="Arial" charset="0"/>
        </a:defRPr>
      </a:lvl5pPr>
      <a:lvl6pPr marL="457200" algn="ctr" rtl="0" fontAlgn="base">
        <a:spcBef>
          <a:spcPct val="0"/>
        </a:spcBef>
        <a:spcAft>
          <a:spcPct val="0"/>
        </a:spcAft>
        <a:defRPr sz="4400">
          <a:solidFill>
            <a:srgbClr val="FF6600"/>
          </a:solidFill>
          <a:latin typeface="Arial" charset="0"/>
        </a:defRPr>
      </a:lvl6pPr>
      <a:lvl7pPr marL="914400" algn="ctr" rtl="0" fontAlgn="base">
        <a:spcBef>
          <a:spcPct val="0"/>
        </a:spcBef>
        <a:spcAft>
          <a:spcPct val="0"/>
        </a:spcAft>
        <a:defRPr sz="4400">
          <a:solidFill>
            <a:srgbClr val="FF6600"/>
          </a:solidFill>
          <a:latin typeface="Arial" charset="0"/>
        </a:defRPr>
      </a:lvl7pPr>
      <a:lvl8pPr marL="1371600" algn="ctr" rtl="0" fontAlgn="base">
        <a:spcBef>
          <a:spcPct val="0"/>
        </a:spcBef>
        <a:spcAft>
          <a:spcPct val="0"/>
        </a:spcAft>
        <a:defRPr sz="4400">
          <a:solidFill>
            <a:srgbClr val="FF6600"/>
          </a:solidFill>
          <a:latin typeface="Arial" charset="0"/>
        </a:defRPr>
      </a:lvl8pPr>
      <a:lvl9pPr marL="1828800" algn="ctr" rtl="0" fontAlgn="base">
        <a:spcBef>
          <a:spcPct val="0"/>
        </a:spcBef>
        <a:spcAft>
          <a:spcPct val="0"/>
        </a:spcAft>
        <a:defRPr sz="4400">
          <a:solidFill>
            <a:srgbClr val="FF6600"/>
          </a:solidFill>
          <a:latin typeface="Arial" charset="0"/>
        </a:defRPr>
      </a:lvl9pPr>
    </p:titleStyle>
    <p:bodyStyle>
      <a:lvl1pPr marL="342900" indent="-342900" algn="l" rtl="0" eaLnBrk="0" fontAlgn="base" hangingPunct="0">
        <a:spcBef>
          <a:spcPct val="20000"/>
        </a:spcBef>
        <a:spcAft>
          <a:spcPct val="0"/>
        </a:spcAft>
        <a:buClr>
          <a:srgbClr val="FF66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rgbClr val="FF6600"/>
        </a:buClr>
        <a:buChar char="•"/>
        <a:defRPr sz="2400">
          <a:solidFill>
            <a:schemeClr val="tx1"/>
          </a:solidFill>
          <a:latin typeface="+mn-lt"/>
        </a:defRPr>
      </a:lvl3pPr>
      <a:lvl4pPr marL="16002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FF660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FF660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FF660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FF660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98E3524-D6AD-4054-ADC3-765B9A45FB0C}" type="slidenum">
              <a:rPr lang="en-US" altLang="it-IT" smtClean="0">
                <a:solidFill>
                  <a:srgbClr val="000000"/>
                </a:solidFill>
              </a:rPr>
              <a:pPr eaLnBrk="0" fontAlgn="base" hangingPunct="0">
                <a:spcBef>
                  <a:spcPct val="0"/>
                </a:spcBef>
                <a:spcAft>
                  <a:spcPct val="0"/>
                </a:spcAft>
                <a:defRPr/>
              </a:pPr>
              <a:t>‹N›</a:t>
            </a:fld>
            <a:endParaRPr lang="en-US" altLang="it-IT">
              <a:solidFill>
                <a:srgbClr val="000000"/>
              </a:solidFill>
            </a:endParaRPr>
          </a:p>
        </p:txBody>
      </p:sp>
    </p:spTree>
    <p:extLst>
      <p:ext uri="{BB962C8B-B14F-4D97-AF65-F5344CB8AC3E}">
        <p14:creationId xmlns:p14="http://schemas.microsoft.com/office/powerpoint/2010/main" val="360964690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98E3524-D6AD-4054-ADC3-765B9A45FB0C}" type="slidenum">
              <a:rPr lang="en-US" altLang="it-IT" smtClean="0">
                <a:solidFill>
                  <a:srgbClr val="000000"/>
                </a:solidFill>
              </a:rPr>
              <a:pPr eaLnBrk="0" fontAlgn="base" hangingPunct="0">
                <a:spcBef>
                  <a:spcPct val="0"/>
                </a:spcBef>
                <a:spcAft>
                  <a:spcPct val="0"/>
                </a:spcAft>
                <a:defRPr/>
              </a:pPr>
              <a:t>‹N›</a:t>
            </a:fld>
            <a:endParaRPr lang="en-US" altLang="it-IT">
              <a:solidFill>
                <a:srgbClr val="000000"/>
              </a:solidFill>
            </a:endParaRPr>
          </a:p>
        </p:txBody>
      </p:sp>
    </p:spTree>
    <p:extLst>
      <p:ext uri="{BB962C8B-B14F-4D97-AF65-F5344CB8AC3E}">
        <p14:creationId xmlns:p14="http://schemas.microsoft.com/office/powerpoint/2010/main" val="419823961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4" name="Date Placeholder 3"/>
          <p:cNvSpPr>
            <a:spLocks noGrp="1"/>
          </p:cNvSpPr>
          <p:nvPr>
            <p:ph type="dt" sz="half" idx="2"/>
          </p:nvPr>
        </p:nvSpPr>
        <p:spPr>
          <a:xfrm>
            <a:off x="9769928" y="6203508"/>
            <a:ext cx="1393373" cy="365125"/>
          </a:xfrm>
          <a:prstGeom prst="rect">
            <a:avLst/>
          </a:prstGeom>
        </p:spPr>
        <p:txBody>
          <a:bodyPr vert="horz" lIns="91440" tIns="45720" rIns="91440" bIns="45720" rtlCol="0" anchor="ctr"/>
          <a:lstStyle>
            <a:lvl1pPr algn="r">
              <a:defRPr sz="1600">
                <a:solidFill>
                  <a:schemeClr val="tx1">
                    <a:tint val="75000"/>
                  </a:schemeClr>
                </a:solidFill>
                <a:latin typeface="Roboto" panose="020B0604020202020204" charset="0"/>
                <a:ea typeface="Roboto" panose="020B0604020202020204" charset="0"/>
              </a:defRPr>
            </a:lvl1pPr>
          </a:lstStyle>
          <a:p>
            <a:r>
              <a:rPr lang="en-US"/>
              <a:t>09/02/2024</a:t>
            </a:r>
            <a:endParaRPr lang="en-US" dirty="0"/>
          </a:p>
        </p:txBody>
      </p:sp>
      <p:sp>
        <p:nvSpPr>
          <p:cNvPr id="5" name="Footer Placeholder 4"/>
          <p:cNvSpPr>
            <a:spLocks noGrp="1"/>
          </p:cNvSpPr>
          <p:nvPr>
            <p:ph type="ftr" sz="quarter" idx="3"/>
          </p:nvPr>
        </p:nvSpPr>
        <p:spPr>
          <a:xfrm>
            <a:off x="2590800" y="6203508"/>
            <a:ext cx="7010400" cy="365125"/>
          </a:xfrm>
          <a:prstGeom prst="rect">
            <a:avLst/>
          </a:prstGeom>
        </p:spPr>
        <p:txBody>
          <a:bodyPr vert="horz" lIns="91440" tIns="45720" rIns="91440" bIns="45720" rtlCol="0" anchor="ctr"/>
          <a:lstStyle>
            <a:lvl1pPr algn="ctr">
              <a:defRPr sz="1600">
                <a:solidFill>
                  <a:schemeClr val="bg1">
                    <a:lumMod val="50000"/>
                  </a:schemeClr>
                </a:solidFill>
                <a:latin typeface="Roboto" panose="020B0604020202020204" charset="0"/>
                <a:ea typeface="Roboto" panose="020B0604020202020204" charset="0"/>
              </a:defRPr>
            </a:lvl1pPr>
          </a:lstStyle>
          <a:p>
            <a:r>
              <a:rPr lang="en-GB" noProof="0"/>
              <a:t>KAONNIS – Local meeting of GR III – INFN-MI</a:t>
            </a:r>
            <a:endParaRPr lang="en-US" noProof="0" dirty="0"/>
          </a:p>
        </p:txBody>
      </p:sp>
      <p:cxnSp>
        <p:nvCxnSpPr>
          <p:cNvPr id="6" name="Google Shape;88;p212"/>
          <p:cNvCxnSpPr/>
          <p:nvPr userDrawn="1"/>
        </p:nvCxnSpPr>
        <p:spPr>
          <a:xfrm>
            <a:off x="11163300" y="6124657"/>
            <a:ext cx="0" cy="495300"/>
          </a:xfrm>
          <a:prstGeom prst="straightConnector1">
            <a:avLst/>
          </a:prstGeom>
          <a:noFill/>
          <a:ln w="63500" cap="flat" cmpd="sng">
            <a:solidFill>
              <a:srgbClr val="708598"/>
            </a:solidFill>
            <a:prstDash val="solid"/>
            <a:miter lim="800000"/>
            <a:headEnd type="none" w="sm" len="sm"/>
            <a:tailEnd type="none" w="sm" len="sm"/>
          </a:ln>
        </p:spPr>
      </p:cxnSp>
      <p:sp>
        <p:nvSpPr>
          <p:cNvPr id="7" name="Google Shape;89;p212"/>
          <p:cNvSpPr txBox="1">
            <a:spLocks noGrp="1"/>
          </p:cNvSpPr>
          <p:nvPr>
            <p:ph type="sldNum" idx="4"/>
          </p:nvPr>
        </p:nvSpPr>
        <p:spPr>
          <a:xfrm>
            <a:off x="11277600" y="6109085"/>
            <a:ext cx="761996" cy="584735"/>
          </a:xfrm>
          <a:prstGeom prst="rect">
            <a:avLst/>
          </a:prstGeom>
          <a:noFill/>
          <a:ln>
            <a:noFill/>
          </a:ln>
        </p:spPr>
        <p:txBody>
          <a:bodyPr spcFirstLastPara="1" wrap="square" lIns="91425" tIns="45700" rIns="91425" bIns="45700" anchor="t" anchorCtr="0">
            <a:spAutoFit/>
          </a:bodyPr>
          <a:lstStyle>
            <a:lvl1pPr marL="0" marR="0" lvl="0" indent="0" algn="l" rtl="0">
              <a:spcBef>
                <a:spcPts val="0"/>
              </a:spcBef>
              <a:buNone/>
              <a:defRPr sz="1600" b="1">
                <a:solidFill>
                  <a:srgbClr val="A2A2A2"/>
                </a:solidFill>
                <a:latin typeface="Roboto"/>
                <a:ea typeface="Roboto"/>
                <a:cs typeface="Roboto"/>
                <a:sym typeface="Roboto"/>
              </a:defRPr>
            </a:lvl1pPr>
            <a:lvl2pPr marL="0" marR="0" lvl="1" indent="0" algn="l" rtl="0">
              <a:spcBef>
                <a:spcPts val="0"/>
              </a:spcBef>
              <a:buNone/>
              <a:defRPr sz="1867" b="1">
                <a:solidFill>
                  <a:schemeClr val="accent2"/>
                </a:solidFill>
                <a:latin typeface="Roboto"/>
                <a:ea typeface="Roboto"/>
                <a:cs typeface="Roboto"/>
                <a:sym typeface="Roboto"/>
              </a:defRPr>
            </a:lvl2pPr>
            <a:lvl3pPr marL="0" marR="0" lvl="2" indent="0" algn="l" rtl="0">
              <a:spcBef>
                <a:spcPts val="0"/>
              </a:spcBef>
              <a:buNone/>
              <a:defRPr sz="1867" b="1">
                <a:solidFill>
                  <a:schemeClr val="accent2"/>
                </a:solidFill>
                <a:latin typeface="Roboto"/>
                <a:ea typeface="Roboto"/>
                <a:cs typeface="Roboto"/>
                <a:sym typeface="Roboto"/>
              </a:defRPr>
            </a:lvl3pPr>
            <a:lvl4pPr marL="0" marR="0" lvl="3" indent="0" algn="l" rtl="0">
              <a:spcBef>
                <a:spcPts val="0"/>
              </a:spcBef>
              <a:buNone/>
              <a:defRPr sz="1867" b="1">
                <a:solidFill>
                  <a:schemeClr val="accent2"/>
                </a:solidFill>
                <a:latin typeface="Roboto"/>
                <a:ea typeface="Roboto"/>
                <a:cs typeface="Roboto"/>
                <a:sym typeface="Roboto"/>
              </a:defRPr>
            </a:lvl4pPr>
            <a:lvl5pPr marL="0" marR="0" lvl="4" indent="0" algn="l" rtl="0">
              <a:spcBef>
                <a:spcPts val="0"/>
              </a:spcBef>
              <a:buNone/>
              <a:defRPr sz="1867" b="1">
                <a:solidFill>
                  <a:schemeClr val="accent2"/>
                </a:solidFill>
                <a:latin typeface="Roboto"/>
                <a:ea typeface="Roboto"/>
                <a:cs typeface="Roboto"/>
                <a:sym typeface="Roboto"/>
              </a:defRPr>
            </a:lvl5pPr>
            <a:lvl6pPr marL="0" marR="0" lvl="5" indent="0" algn="l" rtl="0">
              <a:spcBef>
                <a:spcPts val="0"/>
              </a:spcBef>
              <a:buNone/>
              <a:defRPr sz="1867" b="1">
                <a:solidFill>
                  <a:schemeClr val="accent2"/>
                </a:solidFill>
                <a:latin typeface="Roboto"/>
                <a:ea typeface="Roboto"/>
                <a:cs typeface="Roboto"/>
                <a:sym typeface="Roboto"/>
              </a:defRPr>
            </a:lvl6pPr>
            <a:lvl7pPr marL="0" marR="0" lvl="6" indent="0" algn="l" rtl="0">
              <a:spcBef>
                <a:spcPts val="0"/>
              </a:spcBef>
              <a:buNone/>
              <a:defRPr sz="1867" b="1">
                <a:solidFill>
                  <a:schemeClr val="accent2"/>
                </a:solidFill>
                <a:latin typeface="Roboto"/>
                <a:ea typeface="Roboto"/>
                <a:cs typeface="Roboto"/>
                <a:sym typeface="Roboto"/>
              </a:defRPr>
            </a:lvl7pPr>
            <a:lvl8pPr marL="0" marR="0" lvl="7" indent="0" algn="l" rtl="0">
              <a:spcBef>
                <a:spcPts val="0"/>
              </a:spcBef>
              <a:buNone/>
              <a:defRPr sz="1867" b="1">
                <a:solidFill>
                  <a:schemeClr val="accent2"/>
                </a:solidFill>
                <a:latin typeface="Roboto"/>
                <a:ea typeface="Roboto"/>
                <a:cs typeface="Roboto"/>
                <a:sym typeface="Roboto"/>
              </a:defRPr>
            </a:lvl8pPr>
            <a:lvl9pPr marL="0" marR="0" lvl="8" indent="0" algn="l" rtl="0">
              <a:spcBef>
                <a:spcPts val="0"/>
              </a:spcBef>
              <a:buNone/>
              <a:defRPr sz="1867" b="1">
                <a:solidFill>
                  <a:schemeClr val="accent2"/>
                </a:solidFill>
                <a:latin typeface="Roboto"/>
                <a:ea typeface="Roboto"/>
                <a:cs typeface="Roboto"/>
                <a:sym typeface="Roboto"/>
              </a:defRPr>
            </a:lvl9pPr>
          </a:lstStyle>
          <a:p>
            <a:r>
              <a:rPr lang="en-US" dirty="0"/>
              <a:t>page</a:t>
            </a:r>
            <a:endParaRPr lang="en-US" b="0" dirty="0">
              <a:latin typeface="Arial"/>
              <a:ea typeface="Arial"/>
              <a:cs typeface="Arial"/>
              <a:sym typeface="Arial"/>
            </a:endParaRPr>
          </a:p>
          <a:p>
            <a:r>
              <a:rPr lang="en-US" dirty="0"/>
              <a:t>0</a:t>
            </a:r>
            <a:fld id="{00000000-1234-1234-1234-123412341234}" type="slidenum">
              <a:rPr lang="en-US" smtClean="0"/>
              <a:pPr/>
              <a:t>‹N›</a:t>
            </a:fld>
            <a:endParaRPr dirty="0"/>
          </a:p>
        </p:txBody>
      </p:sp>
      <p:grpSp>
        <p:nvGrpSpPr>
          <p:cNvPr id="11" name="Group 10">
            <a:extLst>
              <a:ext uri="{FF2B5EF4-FFF2-40B4-BE49-F238E27FC236}">
                <a16:creationId xmlns:a16="http://schemas.microsoft.com/office/drawing/2014/main" id="{EFB885ED-4068-46C7-88C0-AE7DB5A639B2}"/>
              </a:ext>
            </a:extLst>
          </p:cNvPr>
          <p:cNvGrpSpPr>
            <a:grpSpLocks noChangeAspect="1"/>
          </p:cNvGrpSpPr>
          <p:nvPr userDrawn="1"/>
        </p:nvGrpSpPr>
        <p:grpSpPr>
          <a:xfrm>
            <a:off x="152403" y="6040868"/>
            <a:ext cx="1907314" cy="662878"/>
            <a:chOff x="1552575" y="2333625"/>
            <a:chExt cx="6303492" cy="2190750"/>
          </a:xfrm>
        </p:grpSpPr>
        <p:pic>
          <p:nvPicPr>
            <p:cNvPr id="3" name="Picture 2">
              <a:extLst>
                <a:ext uri="{FF2B5EF4-FFF2-40B4-BE49-F238E27FC236}">
                  <a16:creationId xmlns:a16="http://schemas.microsoft.com/office/drawing/2014/main" id="{1083A807-8434-4D5A-A3E8-D83CB63576A5}"/>
                </a:ext>
              </a:extLst>
            </p:cNvPr>
            <p:cNvPicPr>
              <a:picLocks noChangeAspect="1"/>
            </p:cNvPicPr>
            <p:nvPr userDrawn="1"/>
          </p:nvPicPr>
          <p:blipFill rotWithShape="1">
            <a:blip r:embed="rId6"/>
            <a:srcRect l="12712" t="14549" r="12711" b="14287"/>
            <a:stretch/>
          </p:blipFill>
          <p:spPr>
            <a:xfrm>
              <a:off x="1552575" y="2333625"/>
              <a:ext cx="2952750" cy="2190750"/>
            </a:xfrm>
            <a:prstGeom prst="rect">
              <a:avLst/>
            </a:prstGeom>
          </p:spPr>
        </p:pic>
        <p:pic>
          <p:nvPicPr>
            <p:cNvPr id="10" name="Picture 9">
              <a:extLst>
                <a:ext uri="{FF2B5EF4-FFF2-40B4-BE49-F238E27FC236}">
                  <a16:creationId xmlns:a16="http://schemas.microsoft.com/office/drawing/2014/main" id="{9059C5CB-E124-4C35-9077-DCB39C8E61A2}"/>
                </a:ext>
              </a:extLst>
            </p:cNvPr>
            <p:cNvPicPr>
              <a:picLocks noChangeAspect="1"/>
            </p:cNvPicPr>
            <p:nvPr userDrawn="1"/>
          </p:nvPicPr>
          <p:blipFill>
            <a:blip r:embed="rId7"/>
            <a:stretch>
              <a:fillRect/>
            </a:stretch>
          </p:blipFill>
          <p:spPr>
            <a:xfrm>
              <a:off x="4903339" y="2629037"/>
              <a:ext cx="2952728" cy="1493910"/>
            </a:xfrm>
            <a:prstGeom prst="rect">
              <a:avLst/>
            </a:prstGeom>
          </p:spPr>
        </p:pic>
      </p:grpSp>
    </p:spTree>
    <p:extLst>
      <p:ext uri="{BB962C8B-B14F-4D97-AF65-F5344CB8AC3E}">
        <p14:creationId xmlns:p14="http://schemas.microsoft.com/office/powerpoint/2010/main" val="3835448111"/>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882" r:id="rId3"/>
    <p:sldLayoutId id="2147483883" r:id="rId4"/>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3B8F68C-7027-3E0D-CC7D-757217598FC8}"/>
              </a:ext>
            </a:extLst>
          </p:cNvPr>
          <p:cNvSpPr>
            <a:spLocks noGrp="1" noChangeArrowheads="1"/>
          </p:cNvSpPr>
          <p:nvPr>
            <p:ph type="title"/>
          </p:nvPr>
        </p:nvSpPr>
        <p:spPr bwMode="auto">
          <a:xfrm>
            <a:off x="3403600" y="2336800"/>
            <a:ext cx="10363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a:extLst>
              <a:ext uri="{FF2B5EF4-FFF2-40B4-BE49-F238E27FC236}">
                <a16:creationId xmlns:a16="http://schemas.microsoft.com/office/drawing/2014/main" id="{CD86836C-74E1-E80D-65B8-6EB99FF45AD1}"/>
              </a:ext>
            </a:extLst>
          </p:cNvPr>
          <p:cNvSpPr>
            <a:spLocks noGrp="1" noChangeArrowheads="1"/>
          </p:cNvSpPr>
          <p:nvPr>
            <p:ph type="body" idx="1"/>
          </p:nvPr>
        </p:nvSpPr>
        <p:spPr bwMode="auto">
          <a:xfrm>
            <a:off x="3429000" y="3048000"/>
            <a:ext cx="1036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extLst>
      <p:ext uri="{BB962C8B-B14F-4D97-AF65-F5344CB8AC3E}">
        <p14:creationId xmlns:p14="http://schemas.microsoft.com/office/powerpoint/2010/main" val="244870649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2pPr>
      <a:lvl3pPr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3pPr>
      <a:lvl4pPr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4pPr>
      <a:lvl5pPr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5pPr>
      <a:lvl6pPr marL="457200"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6pPr>
      <a:lvl7pPr marL="914400"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7pPr>
      <a:lvl8pPr marL="1371600"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8pPr>
      <a:lvl9pPr marL="1828800" algn="l" rtl="0" eaLnBrk="1" fontAlgn="base" hangingPunct="1">
        <a:spcBef>
          <a:spcPct val="0"/>
        </a:spcBef>
        <a:spcAft>
          <a:spcPct val="0"/>
        </a:spcAft>
        <a:defRPr sz="3200">
          <a:solidFill>
            <a:schemeClr val="bg1"/>
          </a:solidFill>
          <a:latin typeface="Trebuchet MS" pitchFamily="-105" charset="0"/>
          <a:ea typeface="ＭＳ Ｐゴシック" pitchFamily="-105" charset="-128"/>
          <a:cs typeface="ＭＳ Ｐゴシック" pitchFamily="-105" charset="-128"/>
        </a:defRPr>
      </a:lvl9pPr>
    </p:titleStyle>
    <p:bodyStyle>
      <a:lvl1pPr marL="342900" indent="-342900" algn="l" rtl="0" eaLnBrk="1" fontAlgn="base" hangingPunct="1">
        <a:spcBef>
          <a:spcPct val="20000"/>
        </a:spcBef>
        <a:spcAft>
          <a:spcPct val="0"/>
        </a:spcAft>
        <a:buChar char="•"/>
        <a:defRPr sz="3200" i="1">
          <a:solidFill>
            <a:schemeClr val="bg1"/>
          </a:solidFill>
          <a:latin typeface="+mn-lt"/>
          <a:ea typeface="+mn-ea"/>
          <a:cs typeface="+mn-cs"/>
        </a:defRPr>
      </a:lvl1pPr>
      <a:lvl2pPr marL="742950" indent="-285750" algn="l" rtl="0" eaLnBrk="1" fontAlgn="base" hangingPunct="1">
        <a:spcBef>
          <a:spcPct val="20000"/>
        </a:spcBef>
        <a:spcAft>
          <a:spcPct val="0"/>
        </a:spcAft>
        <a:buChar char="–"/>
        <a:defRPr sz="1400">
          <a:solidFill>
            <a:schemeClr val="bg1"/>
          </a:solidFill>
          <a:latin typeface="+mn-lt"/>
          <a:ea typeface="+mn-ea"/>
        </a:defRPr>
      </a:lvl2pPr>
      <a:lvl3pPr marL="1143000" indent="-228600" algn="l" rtl="0" eaLnBrk="1" fontAlgn="base" hangingPunct="1">
        <a:spcBef>
          <a:spcPct val="20000"/>
        </a:spcBef>
        <a:spcAft>
          <a:spcPct val="0"/>
        </a:spcAft>
        <a:buChar char="•"/>
        <a:defRPr sz="1400">
          <a:solidFill>
            <a:schemeClr val="bg1"/>
          </a:solidFill>
          <a:latin typeface="+mn-lt"/>
          <a:ea typeface="+mn-ea"/>
        </a:defRPr>
      </a:lvl3pPr>
      <a:lvl4pPr marL="1600200" indent="-228600" algn="l" rtl="0" eaLnBrk="1" fontAlgn="base" hangingPunct="1">
        <a:spcBef>
          <a:spcPct val="20000"/>
        </a:spcBef>
        <a:spcAft>
          <a:spcPct val="0"/>
        </a:spcAft>
        <a:buChar char="–"/>
        <a:defRPr sz="1400">
          <a:solidFill>
            <a:schemeClr val="bg1"/>
          </a:solidFill>
          <a:latin typeface="+mn-lt"/>
          <a:ea typeface="+mn-ea"/>
        </a:defRPr>
      </a:lvl4pPr>
      <a:lvl5pPr marL="2057400" indent="-228600" algn="l" rtl="0" eaLnBrk="1" fontAlgn="base" hangingPunct="1">
        <a:spcBef>
          <a:spcPct val="20000"/>
        </a:spcBef>
        <a:spcAft>
          <a:spcPct val="0"/>
        </a:spcAft>
        <a:buChar char="»"/>
        <a:defRPr sz="1400">
          <a:solidFill>
            <a:schemeClr val="bg1"/>
          </a:solidFill>
          <a:latin typeface="+mn-lt"/>
          <a:ea typeface="+mn-ea"/>
        </a:defRPr>
      </a:lvl5pPr>
      <a:lvl6pPr marL="2514600" indent="-228600" algn="l" rtl="0" eaLnBrk="1" fontAlgn="base" hangingPunct="1">
        <a:spcBef>
          <a:spcPct val="20000"/>
        </a:spcBef>
        <a:spcAft>
          <a:spcPct val="0"/>
        </a:spcAft>
        <a:buChar char="»"/>
        <a:defRPr sz="1400">
          <a:solidFill>
            <a:schemeClr val="bg1"/>
          </a:solidFill>
          <a:latin typeface="+mn-lt"/>
          <a:ea typeface="+mn-ea"/>
        </a:defRPr>
      </a:lvl6pPr>
      <a:lvl7pPr marL="2971800" indent="-228600" algn="l" rtl="0" eaLnBrk="1" fontAlgn="base" hangingPunct="1">
        <a:spcBef>
          <a:spcPct val="20000"/>
        </a:spcBef>
        <a:spcAft>
          <a:spcPct val="0"/>
        </a:spcAft>
        <a:buChar char="»"/>
        <a:defRPr sz="1400">
          <a:solidFill>
            <a:schemeClr val="bg1"/>
          </a:solidFill>
          <a:latin typeface="+mn-lt"/>
          <a:ea typeface="+mn-ea"/>
        </a:defRPr>
      </a:lvl7pPr>
      <a:lvl8pPr marL="3429000" indent="-228600" algn="l" rtl="0" eaLnBrk="1" fontAlgn="base" hangingPunct="1">
        <a:spcBef>
          <a:spcPct val="20000"/>
        </a:spcBef>
        <a:spcAft>
          <a:spcPct val="0"/>
        </a:spcAft>
        <a:buChar char="»"/>
        <a:defRPr sz="1400">
          <a:solidFill>
            <a:schemeClr val="bg1"/>
          </a:solidFill>
          <a:latin typeface="+mn-lt"/>
          <a:ea typeface="+mn-ea"/>
        </a:defRPr>
      </a:lvl8pPr>
      <a:lvl9pPr marL="3886200" indent="-228600" algn="l" rtl="0" eaLnBrk="1" fontAlgn="base" hangingPunct="1">
        <a:spcBef>
          <a:spcPct val="20000"/>
        </a:spcBef>
        <a:spcAft>
          <a:spcPct val="0"/>
        </a:spcAft>
        <a:buChar char="»"/>
        <a:defRPr sz="1400">
          <a:solidFill>
            <a:schemeClr val="bg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26.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29.tmp"/><Relationship Id="rId4" Type="http://schemas.openxmlformats.org/officeDocument/2006/relationships/image" Target="../media/image28.tmp"/></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11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1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12.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1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12.xml"/><Relationship Id="rId6" Type="http://schemas.openxmlformats.org/officeDocument/2006/relationships/image" Target="../media/image38.jpe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3" Type="http://schemas.openxmlformats.org/officeDocument/2006/relationships/hyperlink" Target="https://web.infn.it/ERNA/" TargetMode="External"/><Relationship Id="rId18" Type="http://schemas.openxmlformats.org/officeDocument/2006/relationships/hyperlink" Target="http://collaborations.fz-juelich.de/ikp/jedi/index.shtml" TargetMode="External"/><Relationship Id="rId26" Type="http://schemas.openxmlformats.org/officeDocument/2006/relationships/hyperlink" Target="https://web.infn.it/csn3/index.php/it/29-linee-di-ricerca/233-linea-4-astrofisica-nucleare" TargetMode="External"/><Relationship Id="rId21" Type="http://schemas.openxmlformats.org/officeDocument/2006/relationships/hyperlink" Target="http://web.infn.it/foot/" TargetMode="External"/><Relationship Id="rId34" Type="http://schemas.openxmlformats.org/officeDocument/2006/relationships/image" Target="../media/image19.jpeg"/><Relationship Id="rId7" Type="http://schemas.openxmlformats.org/officeDocument/2006/relationships/hyperlink" Target="https://na60plus.ca.infn.it/" TargetMode="External"/><Relationship Id="rId12" Type="http://schemas.openxmlformats.org/officeDocument/2006/relationships/hyperlink" Target="https://www.dfa.unict.it/it/ricerca/astrofisica-nucleare" TargetMode="External"/><Relationship Id="rId17" Type="http://schemas.openxmlformats.org/officeDocument/2006/relationships/hyperlink" Target="https://web.infn.it/FAMU/" TargetMode="External"/><Relationship Id="rId25" Type="http://schemas.openxmlformats.org/officeDocument/2006/relationships/hyperlink" Target="https://web.infn.it/csn3/index.php/it/2-uncategorised/146-linea-3-struttura-nucleare-e-dinamica-di-reazione" TargetMode="External"/><Relationship Id="rId33" Type="http://schemas.openxmlformats.org/officeDocument/2006/relationships/image" Target="../media/image18.jpeg"/><Relationship Id="rId2" Type="http://schemas.openxmlformats.org/officeDocument/2006/relationships/hyperlink" Target="https://www.ge.infn.it/jlab12/" TargetMode="External"/><Relationship Id="rId16" Type="http://schemas.openxmlformats.org/officeDocument/2006/relationships/hyperlink" Target="https://www.lns.infn.it/it/apparati/pandora.html" TargetMode="External"/><Relationship Id="rId20" Type="http://schemas.openxmlformats.org/officeDocument/2006/relationships/hyperlink" Target="http://www.lnf.infn.it/esperimenti/vip/" TargetMode="External"/><Relationship Id="rId29" Type="http://schemas.openxmlformats.org/officeDocument/2006/relationships/image" Target="../media/image14.png"/><Relationship Id="rId1" Type="http://schemas.openxmlformats.org/officeDocument/2006/relationships/slideLayout" Target="../slideLayouts/slideLayout41.xml"/><Relationship Id="rId6" Type="http://schemas.openxmlformats.org/officeDocument/2006/relationships/hyperlink" Target="https://alice.cern/" TargetMode="External"/><Relationship Id="rId11" Type="http://schemas.openxmlformats.org/officeDocument/2006/relationships/hyperlink" Target="https://web2.infn.it/NUMEN/index.php/it/" TargetMode="External"/><Relationship Id="rId24" Type="http://schemas.openxmlformats.org/officeDocument/2006/relationships/hyperlink" Target="https://web.infn.it/csn3/index.php/it/29-linee-di-ricerca/232-linea-2-transizioni-di-fase-della-materia-nucleare-e-adronica" TargetMode="External"/><Relationship Id="rId32" Type="http://schemas.openxmlformats.org/officeDocument/2006/relationships/image" Target="../media/image17.jpeg"/><Relationship Id="rId37" Type="http://schemas.openxmlformats.org/officeDocument/2006/relationships/image" Target="../media/image22.png"/><Relationship Id="rId5" Type="http://schemas.openxmlformats.org/officeDocument/2006/relationships/hyperlink" Target="https://ulysses.to.infn.it/" TargetMode="External"/><Relationship Id="rId15" Type="http://schemas.openxmlformats.org/officeDocument/2006/relationships/hyperlink" Target="https://ntof-exp.web.cern.ch/ntof-exp/" TargetMode="External"/><Relationship Id="rId23" Type="http://schemas.openxmlformats.org/officeDocument/2006/relationships/hyperlink" Target="https://web.infn.it/csn3/index.php/it/2-uncategorised/80-descrizione-linea-1" TargetMode="External"/><Relationship Id="rId28" Type="http://schemas.openxmlformats.org/officeDocument/2006/relationships/hyperlink" Target="https://web.infn.it/csn3/index.php/it/29-linee-di-ricerca/222-linea-6-applicazioni-e-benefici-per-la-societa" TargetMode="External"/><Relationship Id="rId36" Type="http://schemas.openxmlformats.org/officeDocument/2006/relationships/image" Target="../media/image21.png"/><Relationship Id="rId10" Type="http://schemas.openxmlformats.org/officeDocument/2006/relationships/hyperlink" Target="http://www.bo.infn.it/nucl-ex/" TargetMode="External"/><Relationship Id="rId19" Type="http://schemas.openxmlformats.org/officeDocument/2006/relationships/hyperlink" Target="https://web.infn.it/LEA/" TargetMode="External"/><Relationship Id="rId31" Type="http://schemas.openxmlformats.org/officeDocument/2006/relationships/image" Target="../media/image16.jpeg"/><Relationship Id="rId4" Type="http://schemas.openxmlformats.org/officeDocument/2006/relationships/hyperlink" Target="http://bamboo.pv.infn.it/Mambo/" TargetMode="External"/><Relationship Id="rId9" Type="http://schemas.openxmlformats.org/officeDocument/2006/relationships/hyperlink" Target="http://gamma.lnl.infn.it/" TargetMode="External"/><Relationship Id="rId14" Type="http://schemas.openxmlformats.org/officeDocument/2006/relationships/hyperlink" Target="http://luna.lngs.infn.it/" TargetMode="External"/><Relationship Id="rId22" Type="http://schemas.openxmlformats.org/officeDocument/2006/relationships/hyperlink" Target="https://isolpharm.pd.infn.it/web/?page_id=4209" TargetMode="External"/><Relationship Id="rId27" Type="http://schemas.openxmlformats.org/officeDocument/2006/relationships/hyperlink" Target="https://web.infn.it/csn3/index.php/it/29-linee-di-ricerca/229-linea-5-simmetrie-e-interazioni-fondamentali" TargetMode="External"/><Relationship Id="rId30" Type="http://schemas.openxmlformats.org/officeDocument/2006/relationships/image" Target="../media/image15.jpeg"/><Relationship Id="rId35" Type="http://schemas.openxmlformats.org/officeDocument/2006/relationships/image" Target="../media/image20.jpeg"/><Relationship Id="rId8" Type="http://schemas.openxmlformats.org/officeDocument/2006/relationships/hyperlink" Target="https://web.infn.it/Esperimento_FORTE/index.php/it/" TargetMode="External"/><Relationship Id="rId3" Type="http://schemas.openxmlformats.org/officeDocument/2006/relationships/hyperlink" Target="https://siddharta2.lnf.infn.it/"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7.xml"/><Relationship Id="rId5" Type="http://schemas.openxmlformats.org/officeDocument/2006/relationships/image" Target="../media/image74.gif"/><Relationship Id="rId4" Type="http://schemas.openxmlformats.org/officeDocument/2006/relationships/image" Target="../media/image73.gif"/></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21" Type="http://schemas.openxmlformats.org/officeDocument/2006/relationships/image" Target="../media/image93.jpe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71.gif"/><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4.jpeg"/><Relationship Id="rId7" Type="http://schemas.openxmlformats.org/officeDocument/2006/relationships/image" Target="../media/image9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gif"/><Relationship Id="rId5" Type="http://schemas.openxmlformats.org/officeDocument/2006/relationships/image" Target="../media/image71.gif"/><Relationship Id="rId4" Type="http://schemas.openxmlformats.org/officeDocument/2006/relationships/image" Target="../media/image95.jpe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4.jpeg"/><Relationship Id="rId7" Type="http://schemas.openxmlformats.org/officeDocument/2006/relationships/image" Target="../media/image9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gif"/><Relationship Id="rId5" Type="http://schemas.openxmlformats.org/officeDocument/2006/relationships/image" Target="../media/image71.gif"/><Relationship Id="rId4" Type="http://schemas.openxmlformats.org/officeDocument/2006/relationships/image" Target="../media/image95.jpe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4.jpeg"/><Relationship Id="rId7" Type="http://schemas.openxmlformats.org/officeDocument/2006/relationships/image" Target="../media/image96.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gif"/><Relationship Id="rId5" Type="http://schemas.openxmlformats.org/officeDocument/2006/relationships/image" Target="../media/image71.gif"/><Relationship Id="rId4" Type="http://schemas.openxmlformats.org/officeDocument/2006/relationships/image" Target="../media/image95.jpeg"/><Relationship Id="rId9" Type="http://schemas.openxmlformats.org/officeDocument/2006/relationships/image" Target="../media/image98.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 Id="rId9" Type="http://schemas.openxmlformats.org/officeDocument/2006/relationships/image" Target="../media/image110.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15.png"/><Relationship Id="rId3" Type="http://schemas.openxmlformats.org/officeDocument/2006/relationships/image" Target="../media/image111.jpeg"/><Relationship Id="rId7" Type="http://schemas.openxmlformats.org/officeDocument/2006/relationships/diagramQuickStyle" Target="../diagrams/quickStyle1.xml"/><Relationship Id="rId12" Type="http://schemas.openxmlformats.org/officeDocument/2006/relationships/image" Target="../media/image11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13.jpeg"/><Relationship Id="rId5" Type="http://schemas.openxmlformats.org/officeDocument/2006/relationships/diagramData" Target="../diagrams/data1.xml"/><Relationship Id="rId10" Type="http://schemas.openxmlformats.org/officeDocument/2006/relationships/image" Target="../media/image112.jpeg"/><Relationship Id="rId4" Type="http://schemas.openxmlformats.org/officeDocument/2006/relationships/image" Target="../media/image810.png"/><Relationship Id="rId9" Type="http://schemas.microsoft.com/office/2007/relationships/diagramDrawing" Target="../diagrams/drawing1.xml"/><Relationship Id="rId1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15.png"/><Relationship Id="rId3" Type="http://schemas.openxmlformats.org/officeDocument/2006/relationships/image" Target="../media/image111.jpeg"/><Relationship Id="rId7" Type="http://schemas.openxmlformats.org/officeDocument/2006/relationships/diagramQuickStyle" Target="../diagrams/quickStyle2.xml"/><Relationship Id="rId12"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113.jpeg"/><Relationship Id="rId5" Type="http://schemas.openxmlformats.org/officeDocument/2006/relationships/diagramData" Target="../diagrams/data2.xml"/><Relationship Id="rId10" Type="http://schemas.openxmlformats.org/officeDocument/2006/relationships/image" Target="../media/image112.jpeg"/><Relationship Id="rId4" Type="http://schemas.openxmlformats.org/officeDocument/2006/relationships/image" Target="../media/image390.png"/><Relationship Id="rId9" Type="http://schemas.microsoft.com/office/2007/relationships/diagramDrawing" Target="../diagrams/drawing2.xml"/><Relationship Id="rId1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84.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4.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5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84.xml"/><Relationship Id="rId5" Type="http://schemas.openxmlformats.org/officeDocument/2006/relationships/image" Target="../media/image135.jpg"/><Relationship Id="rId4" Type="http://schemas.openxmlformats.org/officeDocument/2006/relationships/image" Target="../media/image13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90.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png"/><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notesSlide" Target="../notesSlides/notesSlide32.xml"/><Relationship Id="rId1" Type="http://schemas.openxmlformats.org/officeDocument/2006/relationships/slideLayout" Target="../slideLayouts/slideLayout51.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gi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1.xml"/><Relationship Id="rId4" Type="http://schemas.openxmlformats.org/officeDocument/2006/relationships/image" Target="../media/image15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package" Target="../embeddings/Microsoft_Excel_Worksheet.xlsx"/><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865E5-E296-1FC3-D6B5-FFBD56D39388}"/>
            </a:ext>
          </a:extLst>
        </p:cNvPr>
        <p:cNvGrpSpPr/>
        <p:nvPr/>
      </p:nvGrpSpPr>
      <p:grpSpPr>
        <a:xfrm>
          <a:off x="0" y="0"/>
          <a:ext cx="0" cy="0"/>
          <a:chOff x="0" y="0"/>
          <a:chExt cx="0" cy="0"/>
        </a:xfrm>
      </p:grpSpPr>
      <p:sp>
        <p:nvSpPr>
          <p:cNvPr id="2" name="Segnaposto data 1">
            <a:extLst>
              <a:ext uri="{FF2B5EF4-FFF2-40B4-BE49-F238E27FC236}">
                <a16:creationId xmlns:a16="http://schemas.microsoft.com/office/drawing/2014/main" id="{FEF15FE2-7789-10F3-D627-B190C998A368}"/>
              </a:ext>
            </a:extLst>
          </p:cNvPr>
          <p:cNvSpPr>
            <a:spLocks noGrp="1"/>
          </p:cNvSpPr>
          <p:nvPr>
            <p:ph type="dt" sz="half" idx="10"/>
          </p:nvPr>
        </p:nvSpPr>
        <p:spPr>
          <a:xfrm>
            <a:off x="1464" y="6400800"/>
            <a:ext cx="2540000" cy="457200"/>
          </a:xfrm>
        </p:spPr>
        <p:txBody>
          <a:bodyPr/>
          <a:lstStyle/>
          <a:p>
            <a:fld id="{69B2752C-8E93-495D-93EE-BD5D0327073B}" type="datetime1">
              <a:rPr lang="it-IT" smtClean="0"/>
              <a:t>18/07/2025</a:t>
            </a:fld>
            <a:endParaRPr lang="it-IT" dirty="0"/>
          </a:p>
        </p:txBody>
      </p:sp>
      <p:sp>
        <p:nvSpPr>
          <p:cNvPr id="4" name="Segnaposto numero diapositiva 3">
            <a:extLst>
              <a:ext uri="{FF2B5EF4-FFF2-40B4-BE49-F238E27FC236}">
                <a16:creationId xmlns:a16="http://schemas.microsoft.com/office/drawing/2014/main" id="{00F5762D-EE46-44F7-25C5-385BE78FB5F0}"/>
              </a:ext>
            </a:extLst>
          </p:cNvPr>
          <p:cNvSpPr>
            <a:spLocks noGrp="1"/>
          </p:cNvSpPr>
          <p:nvPr>
            <p:ph type="sldNum" sz="quarter" idx="12"/>
          </p:nvPr>
        </p:nvSpPr>
        <p:spPr/>
        <p:txBody>
          <a:bodyPr/>
          <a:lstStyle/>
          <a:p>
            <a:fld id="{6723037D-A82B-414B-AC3D-F0E52FA48BB8}" type="slidenum">
              <a:rPr lang="it-IT" smtClean="0"/>
              <a:t>1</a:t>
            </a:fld>
            <a:endParaRPr lang="it-IT"/>
          </a:p>
        </p:txBody>
      </p:sp>
      <p:pic>
        <p:nvPicPr>
          <p:cNvPr id="5" name="Immagine 4" descr="Immagine che contiene palla&#10;&#10;Il contenuto generato dall'IA potrebbe non essere corretto.">
            <a:extLst>
              <a:ext uri="{FF2B5EF4-FFF2-40B4-BE49-F238E27FC236}">
                <a16:creationId xmlns:a16="http://schemas.microsoft.com/office/drawing/2014/main" id="{688F5A7A-0F1F-D507-6821-B63240BF6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148" y="-99392"/>
            <a:ext cx="9525000" cy="1333500"/>
          </a:xfrm>
          <a:prstGeom prst="rect">
            <a:avLst/>
          </a:prstGeom>
        </p:spPr>
      </p:pic>
      <p:sp>
        <p:nvSpPr>
          <p:cNvPr id="6" name="CasellaDiTesto 5">
            <a:extLst>
              <a:ext uri="{FF2B5EF4-FFF2-40B4-BE49-F238E27FC236}">
                <a16:creationId xmlns:a16="http://schemas.microsoft.com/office/drawing/2014/main" id="{B24B5F36-983D-31FB-AE5F-C70260B6462C}"/>
              </a:ext>
            </a:extLst>
          </p:cNvPr>
          <p:cNvSpPr txBox="1"/>
          <p:nvPr/>
        </p:nvSpPr>
        <p:spPr>
          <a:xfrm>
            <a:off x="9886633" y="1234108"/>
            <a:ext cx="851515" cy="369332"/>
          </a:xfrm>
          <a:prstGeom prst="rect">
            <a:avLst/>
          </a:prstGeom>
          <a:noFill/>
        </p:spPr>
        <p:txBody>
          <a:bodyPr wrap="none" rtlCol="0">
            <a:spAutoFit/>
          </a:bodyPr>
          <a:lstStyle/>
          <a:p>
            <a:r>
              <a:rPr lang="it-IT" dirty="0"/>
              <a:t>Milano</a:t>
            </a:r>
          </a:p>
        </p:txBody>
      </p:sp>
      <p:sp>
        <p:nvSpPr>
          <p:cNvPr id="3" name="CasellaDiTesto 2">
            <a:extLst>
              <a:ext uri="{FF2B5EF4-FFF2-40B4-BE49-F238E27FC236}">
                <a16:creationId xmlns:a16="http://schemas.microsoft.com/office/drawing/2014/main" id="{335A8AB0-2BA5-1E0A-E50C-969F2290A878}"/>
              </a:ext>
            </a:extLst>
          </p:cNvPr>
          <p:cNvSpPr txBox="1"/>
          <p:nvPr/>
        </p:nvSpPr>
        <p:spPr>
          <a:xfrm>
            <a:off x="7536160" y="6505912"/>
            <a:ext cx="6105088" cy="369332"/>
          </a:xfrm>
          <a:prstGeom prst="rect">
            <a:avLst/>
          </a:prstGeom>
          <a:noFill/>
        </p:spPr>
        <p:txBody>
          <a:bodyPr wrap="square">
            <a:spAutoFit/>
          </a:bodyPr>
          <a:lstStyle/>
          <a:p>
            <a:r>
              <a:rPr lang="en-US" sz="1800" dirty="0">
                <a:solidFill>
                  <a:srgbClr val="0F36B3"/>
                </a:solidFill>
              </a:rPr>
              <a:t>Oliver Wieland, con il </a:t>
            </a:r>
            <a:r>
              <a:rPr lang="en-US" sz="1800" dirty="0" err="1">
                <a:solidFill>
                  <a:srgbClr val="0F36B3"/>
                </a:solidFill>
              </a:rPr>
              <a:t>contributo</a:t>
            </a:r>
            <a:r>
              <a:rPr lang="en-US" sz="1800" dirty="0">
                <a:solidFill>
                  <a:srgbClr val="0F36B3"/>
                </a:solidFill>
              </a:rPr>
              <a:t> di </a:t>
            </a:r>
            <a:r>
              <a:rPr lang="en-US" sz="1800" b="1" dirty="0" err="1">
                <a:solidFill>
                  <a:srgbClr val="0F36B3"/>
                </a:solidFill>
              </a:rPr>
              <a:t>tutto</a:t>
            </a:r>
            <a:r>
              <a:rPr lang="en-US" sz="1800" b="1" dirty="0">
                <a:solidFill>
                  <a:srgbClr val="0F36B3"/>
                </a:solidFill>
              </a:rPr>
              <a:t> il GR 3</a:t>
            </a:r>
            <a:endParaRPr lang="it-IT" b="1" dirty="0">
              <a:solidFill>
                <a:srgbClr val="0F36B3"/>
              </a:solidFill>
            </a:endParaRPr>
          </a:p>
        </p:txBody>
      </p:sp>
    </p:spTree>
    <p:extLst>
      <p:ext uri="{BB962C8B-B14F-4D97-AF65-F5344CB8AC3E}">
        <p14:creationId xmlns:p14="http://schemas.microsoft.com/office/powerpoint/2010/main" val="295310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52085-4677-4C7B-87CC-0387E8DAD7E7}"/>
              </a:ext>
            </a:extLst>
          </p:cNvPr>
          <p:cNvSpPr>
            <a:spLocks noGrp="1"/>
          </p:cNvSpPr>
          <p:nvPr>
            <p:ph type="title"/>
          </p:nvPr>
        </p:nvSpPr>
        <p:spPr>
          <a:xfrm>
            <a:off x="609600" y="457201"/>
            <a:ext cx="11582400" cy="757090"/>
          </a:xfrm>
        </p:spPr>
        <p:txBody>
          <a:bodyPr/>
          <a:lstStyle/>
          <a:p>
            <a:r>
              <a:rPr lang="en-US" dirty="0"/>
              <a:t>SIDDARTHA-2 Experiment</a:t>
            </a:r>
            <a:br>
              <a:rPr lang="en-US" dirty="0"/>
            </a:br>
            <a:r>
              <a:rPr lang="en-US" dirty="0">
                <a:solidFill>
                  <a:schemeClr val="tx1"/>
                </a:solidFill>
              </a:rPr>
              <a:t>Goal of the Experiment</a:t>
            </a:r>
            <a:endParaRPr lang="en-GB" dirty="0"/>
          </a:p>
        </p:txBody>
      </p:sp>
      <p:sp>
        <p:nvSpPr>
          <p:cNvPr id="2" name="Date Placeholder 1">
            <a:extLst>
              <a:ext uri="{FF2B5EF4-FFF2-40B4-BE49-F238E27FC236}">
                <a16:creationId xmlns:a16="http://schemas.microsoft.com/office/drawing/2014/main" id="{5833E076-7CBC-4465-BED6-36DB827FE5E4}"/>
              </a:ext>
            </a:extLst>
          </p:cNvPr>
          <p:cNvSpPr>
            <a:spLocks noGrp="1"/>
          </p:cNvSpPr>
          <p:nvPr>
            <p:ph type="dt" sz="half" idx="13"/>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A091B">
                    <a:tint val="75000"/>
                  </a:srgbClr>
                </a:solidFill>
                <a:effectLst/>
                <a:uLnTx/>
                <a:uFillTx/>
                <a:latin typeface="Roboto" panose="020B0604020202020204" charset="0"/>
                <a:ea typeface="Roboto" panose="020B0604020202020204" charset="0"/>
                <a:cs typeface="Arial"/>
                <a:sym typeface="Arial"/>
              </a:rPr>
              <a:t>09/02/2024</a:t>
            </a:r>
            <a:endParaRPr kumimoji="0" lang="en-US" sz="1600" b="0" i="0" u="none" strike="noStrike" kern="0" cap="none" spc="0" normalizeH="0" baseline="0" noProof="0" dirty="0">
              <a:ln>
                <a:noFill/>
              </a:ln>
              <a:solidFill>
                <a:srgbClr val="0A091B">
                  <a:tint val="75000"/>
                </a:srgbClr>
              </a:solidFill>
              <a:effectLst/>
              <a:uLnTx/>
              <a:uFillTx/>
              <a:latin typeface="Roboto" panose="020B0604020202020204" charset="0"/>
              <a:ea typeface="Roboto" panose="020B0604020202020204" charset="0"/>
              <a:cs typeface="Arial"/>
              <a:sym typeface="Arial"/>
            </a:endParaRPr>
          </a:p>
        </p:txBody>
      </p:sp>
      <p:sp>
        <p:nvSpPr>
          <p:cNvPr id="3" name="Footer Placeholder 2">
            <a:extLst>
              <a:ext uri="{FF2B5EF4-FFF2-40B4-BE49-F238E27FC236}">
                <a16:creationId xmlns:a16="http://schemas.microsoft.com/office/drawing/2014/main" id="{DD233199-FE03-4644-BF5A-483E89F09AA7}"/>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Roboto" panose="020B0604020202020204" charset="0"/>
                <a:ea typeface="Roboto" panose="020B0604020202020204" charset="0"/>
                <a:cs typeface="Arial"/>
                <a:sym typeface="Arial"/>
              </a:rPr>
              <a:t>KAONNIS – Local meeting of GR III – INFN-MI</a:t>
            </a:r>
            <a:endParaRPr kumimoji="0" lang="en-US" sz="1600" b="0" i="0" u="none" strike="noStrike" kern="0" cap="none" spc="0" normalizeH="0" baseline="0" noProof="0" dirty="0">
              <a:ln>
                <a:noFill/>
              </a:ln>
              <a:solidFill>
                <a:srgbClr val="FFFFFF">
                  <a:lumMod val="50000"/>
                </a:srgbClr>
              </a:solidFill>
              <a:effectLst/>
              <a:uLnTx/>
              <a:uFillTx/>
              <a:latin typeface="Roboto" panose="020B0604020202020204" charset="0"/>
              <a:ea typeface="Roboto" panose="020B0604020202020204" charset="0"/>
              <a:cs typeface="Arial"/>
              <a:sym typeface="Arial"/>
            </a:endParaRPr>
          </a:p>
        </p:txBody>
      </p:sp>
      <p:sp>
        <p:nvSpPr>
          <p:cNvPr id="4" name="Slide Number Placeholder 3">
            <a:extLst>
              <a:ext uri="{FF2B5EF4-FFF2-40B4-BE49-F238E27FC236}">
                <a16:creationId xmlns:a16="http://schemas.microsoft.com/office/drawing/2014/main" id="{C18A5430-687A-4A04-99B5-AFBF929F2330}"/>
              </a:ext>
            </a:extLst>
          </p:cNvPr>
          <p:cNvSpPr>
            <a:spLocks noGrp="1"/>
          </p:cNvSpPr>
          <p:nvPr>
            <p:ph type="sldNum" idx="4"/>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page</a:t>
            </a:r>
            <a:endParaRPr kumimoji="0" lang="en-US" sz="1600" b="0" i="0" u="none" strike="noStrike" kern="0" cap="none" spc="0" normalizeH="0" baseline="0" noProof="0">
              <a:ln>
                <a:noFill/>
              </a:ln>
              <a:solidFill>
                <a:srgbClr val="A2A2A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0</a:t>
            </a:r>
            <a:fld id="{00000000-1234-1234-1234-123412341234}" type="slidenum">
              <a:rPr kumimoji="0" lang="en-US" sz="1600" b="1" i="0" u="none" strike="noStrike" kern="0" cap="none" spc="0" normalizeH="0" baseline="0" noProof="0" smtClean="0">
                <a:ln>
                  <a:noFill/>
                </a:ln>
                <a:solidFill>
                  <a:srgbClr val="A2A2A2"/>
                </a:solidFill>
                <a:effectLst/>
                <a:uLnTx/>
                <a:uFillTx/>
                <a:latin typeface="Roboto"/>
                <a:ea typeface="Roboto"/>
                <a:cs typeface="Roboto"/>
                <a:sym typeface="Roboto"/>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600" b="1" i="0" u="none" strike="noStrike" kern="0" cap="none" spc="0" normalizeH="0" baseline="0" noProof="0" dirty="0">
              <a:ln>
                <a:noFill/>
              </a:ln>
              <a:solidFill>
                <a:srgbClr val="A2A2A2"/>
              </a:solidFill>
              <a:effectLst/>
              <a:uLnTx/>
              <a:uFillTx/>
              <a:latin typeface="Roboto"/>
              <a:ea typeface="Roboto"/>
              <a:cs typeface="Roboto"/>
              <a:sym typeface="Roboto"/>
            </a:endParaRPr>
          </a:p>
        </p:txBody>
      </p:sp>
      <p:sp>
        <p:nvSpPr>
          <p:cNvPr id="24" name="Google Shape;2614;p100">
            <a:extLst>
              <a:ext uri="{FF2B5EF4-FFF2-40B4-BE49-F238E27FC236}">
                <a16:creationId xmlns:a16="http://schemas.microsoft.com/office/drawing/2014/main" id="{97ED4205-8FBD-4BA5-8CE6-7B4569CF343A}"/>
              </a:ext>
            </a:extLst>
          </p:cNvPr>
          <p:cNvSpPr txBox="1"/>
          <p:nvPr/>
        </p:nvSpPr>
        <p:spPr>
          <a:xfrm>
            <a:off x="5164664" y="1149223"/>
            <a:ext cx="6477000" cy="677082"/>
          </a:xfrm>
          <a:prstGeom prst="rect">
            <a:avLst/>
          </a:prstGeom>
          <a:noFill/>
          <a:ln>
            <a:solidFill>
              <a:schemeClr val="tx1"/>
            </a:solid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708598"/>
              </a:buClr>
              <a:buSzTx/>
              <a:buFont typeface="Arial"/>
              <a:buNone/>
              <a:tabLst/>
              <a:defRPr/>
            </a:pPr>
            <a:r>
              <a:rPr kumimoji="0" lang="en-GB" sz="2000" b="0"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Strong interaction</a:t>
            </a:r>
            <a:r>
              <a:rPr kumimoji="0" lang="en-GB" sz="20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studies al low energy through </a:t>
            </a:r>
            <a:r>
              <a:rPr kumimoji="0" lang="en-GB" sz="2000" b="0"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precise X-ray spectroscopy measurements</a:t>
            </a:r>
            <a:r>
              <a:rPr kumimoji="0" lang="en-GB" sz="20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of Kaonic atoms transitions</a:t>
            </a:r>
          </a:p>
        </p:txBody>
      </p:sp>
      <p:pic>
        <p:nvPicPr>
          <p:cNvPr id="16" name="Picture 3">
            <a:extLst>
              <a:ext uri="{FF2B5EF4-FFF2-40B4-BE49-F238E27FC236}">
                <a16:creationId xmlns:a16="http://schemas.microsoft.com/office/drawing/2014/main" id="{C231F0F5-48C1-4861-9C29-B28D5D8E4E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62"/>
          <a:stretch/>
        </p:blipFill>
        <p:spPr bwMode="auto">
          <a:xfrm>
            <a:off x="544044" y="1238961"/>
            <a:ext cx="4069684" cy="247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81E07240-FDA7-45E2-BB7D-BE29F9C1F4A3}"/>
              </a:ext>
            </a:extLst>
          </p:cNvPr>
          <p:cNvPicPr>
            <a:picLocks noChangeAspect="1"/>
          </p:cNvPicPr>
          <p:nvPr/>
        </p:nvPicPr>
        <p:blipFill>
          <a:blip r:embed="rId4"/>
          <a:stretch>
            <a:fillRect/>
          </a:stretch>
        </p:blipFill>
        <p:spPr>
          <a:xfrm>
            <a:off x="1152926" y="3976984"/>
            <a:ext cx="2538540" cy="1966407"/>
          </a:xfrm>
          <a:prstGeom prst="rect">
            <a:avLst/>
          </a:prstGeom>
        </p:spPr>
      </p:pic>
      <p:pic>
        <p:nvPicPr>
          <p:cNvPr id="26" name="Picture 2">
            <a:extLst>
              <a:ext uri="{FF2B5EF4-FFF2-40B4-BE49-F238E27FC236}">
                <a16:creationId xmlns:a16="http://schemas.microsoft.com/office/drawing/2014/main" id="{38C8EDA3-D846-4D40-9D5F-F7EAC92860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612" y="1919924"/>
            <a:ext cx="3627104" cy="287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Google Shape;2614;p100">
            <a:extLst>
              <a:ext uri="{FF2B5EF4-FFF2-40B4-BE49-F238E27FC236}">
                <a16:creationId xmlns:a16="http://schemas.microsoft.com/office/drawing/2014/main" id="{B392D2EF-D695-47E1-B09C-8BADCFBFA455}"/>
              </a:ext>
            </a:extLst>
          </p:cNvPr>
          <p:cNvSpPr txBox="1"/>
          <p:nvPr/>
        </p:nvSpPr>
        <p:spPr>
          <a:xfrm>
            <a:off x="5164664" y="4960187"/>
            <a:ext cx="6477000" cy="984859"/>
          </a:xfrm>
          <a:prstGeom prst="rect">
            <a:avLst/>
          </a:prstGeom>
          <a:noFill/>
          <a:ln>
            <a:solidFill>
              <a:schemeClr val="tx1"/>
            </a:solid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708598"/>
              </a:buClr>
              <a:buSzTx/>
              <a:buFont typeface="Arial"/>
              <a:buNone/>
              <a:tabLst/>
              <a:defRPr/>
            </a:pPr>
            <a:r>
              <a:rPr kumimoji="0" lang="en-GB" sz="2000" b="0"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Main Goals:</a:t>
            </a:r>
          </a:p>
          <a:p>
            <a:pPr marL="0" marR="0" lvl="0" indent="0" algn="ctr" defTabSz="914400" rtl="0" eaLnBrk="1" fontAlgn="auto" latinLnBrk="0" hangingPunct="1">
              <a:lnSpc>
                <a:spcPct val="100000"/>
              </a:lnSpc>
              <a:spcBef>
                <a:spcPts val="0"/>
              </a:spcBef>
              <a:spcAft>
                <a:spcPts val="0"/>
              </a:spcAft>
              <a:buClr>
                <a:srgbClr val="708598"/>
              </a:buClr>
              <a:buSzTx/>
              <a:buFont typeface="Arial"/>
              <a:buNone/>
              <a:tabLst/>
              <a:defRPr/>
            </a:pPr>
            <a:r>
              <a:rPr kumimoji="0" lang="en-GB" sz="20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Measurement of the strong interaction induced shift and width of the 1s state of </a:t>
            </a:r>
            <a:r>
              <a:rPr kumimoji="0" lang="en-GB" sz="2000" b="0"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kaonic deuterium and other heavier nuclei</a:t>
            </a:r>
          </a:p>
        </p:txBody>
      </p:sp>
      <p:sp>
        <p:nvSpPr>
          <p:cNvPr id="6" name="CasellaDiTesto 5">
            <a:extLst>
              <a:ext uri="{FF2B5EF4-FFF2-40B4-BE49-F238E27FC236}">
                <a16:creationId xmlns:a16="http://schemas.microsoft.com/office/drawing/2014/main" id="{B4FB2DBB-D894-3114-9C3B-A356F30AA9C1}"/>
              </a:ext>
            </a:extLst>
          </p:cNvPr>
          <p:cNvSpPr txBox="1"/>
          <p:nvPr/>
        </p:nvSpPr>
        <p:spPr>
          <a:xfrm>
            <a:off x="4997350" y="-34627"/>
            <a:ext cx="4572000" cy="1107996"/>
          </a:xfrm>
          <a:prstGeom prst="rect">
            <a:avLst/>
          </a:prstGeom>
          <a:noFill/>
        </p:spPr>
        <p:txBody>
          <a:bodyPr wrap="square">
            <a:spAutoFit/>
          </a:bodyPr>
          <a:lstStyle/>
          <a:p>
            <a:r>
              <a:rPr lang="en-GB" sz="6600" dirty="0"/>
              <a:t>KAONNIS</a:t>
            </a:r>
            <a:endParaRPr lang="it-IT" sz="6600" dirty="0"/>
          </a:p>
        </p:txBody>
      </p:sp>
    </p:spTree>
    <p:extLst>
      <p:ext uri="{BB962C8B-B14F-4D97-AF65-F5344CB8AC3E}">
        <p14:creationId xmlns:p14="http://schemas.microsoft.com/office/powerpoint/2010/main" val="603273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52085-4677-4C7B-87CC-0387E8DAD7E7}"/>
              </a:ext>
            </a:extLst>
          </p:cNvPr>
          <p:cNvSpPr>
            <a:spLocks noGrp="1"/>
          </p:cNvSpPr>
          <p:nvPr>
            <p:ph type="title"/>
          </p:nvPr>
        </p:nvSpPr>
        <p:spPr>
          <a:xfrm>
            <a:off x="609600" y="457201"/>
            <a:ext cx="11582400" cy="757090"/>
          </a:xfrm>
        </p:spPr>
        <p:txBody>
          <a:bodyPr/>
          <a:lstStyle/>
          <a:p>
            <a:r>
              <a:rPr lang="en-US" dirty="0"/>
              <a:t>Main Outcomes of the SIDDARTHA-2 Experiment in 2024/2025</a:t>
            </a:r>
            <a:br>
              <a:rPr lang="en-US" dirty="0"/>
            </a:br>
            <a:r>
              <a:rPr lang="en-US" dirty="0">
                <a:solidFill>
                  <a:schemeClr val="tx1"/>
                </a:solidFill>
              </a:rPr>
              <a:t>First Measurements with new Kaonic Atoms</a:t>
            </a:r>
            <a:endParaRPr lang="en-GB" dirty="0"/>
          </a:p>
        </p:txBody>
      </p:sp>
      <p:sp>
        <p:nvSpPr>
          <p:cNvPr id="2" name="Date Placeholder 1">
            <a:extLst>
              <a:ext uri="{FF2B5EF4-FFF2-40B4-BE49-F238E27FC236}">
                <a16:creationId xmlns:a16="http://schemas.microsoft.com/office/drawing/2014/main" id="{5833E076-7CBC-4465-BED6-36DB827FE5E4}"/>
              </a:ext>
            </a:extLst>
          </p:cNvPr>
          <p:cNvSpPr>
            <a:spLocks noGrp="1"/>
          </p:cNvSpPr>
          <p:nvPr>
            <p:ph type="dt" sz="half" idx="13"/>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A091B">
                    <a:tint val="75000"/>
                  </a:srgbClr>
                </a:solidFill>
                <a:effectLst/>
                <a:uLnTx/>
                <a:uFillTx/>
                <a:latin typeface="Roboto" panose="020B0604020202020204" charset="0"/>
                <a:ea typeface="Roboto" panose="020B0604020202020204" charset="0"/>
                <a:cs typeface="Arial"/>
                <a:sym typeface="Arial"/>
              </a:rPr>
              <a:t>09/02/2024</a:t>
            </a:r>
            <a:endParaRPr kumimoji="0" lang="en-US" sz="1600" b="0" i="0" u="none" strike="noStrike" kern="0" cap="none" spc="0" normalizeH="0" baseline="0" noProof="0" dirty="0">
              <a:ln>
                <a:noFill/>
              </a:ln>
              <a:solidFill>
                <a:srgbClr val="0A091B">
                  <a:tint val="75000"/>
                </a:srgbClr>
              </a:solidFill>
              <a:effectLst/>
              <a:uLnTx/>
              <a:uFillTx/>
              <a:latin typeface="Roboto" panose="020B0604020202020204" charset="0"/>
              <a:ea typeface="Roboto" panose="020B0604020202020204" charset="0"/>
              <a:cs typeface="Arial"/>
              <a:sym typeface="Arial"/>
            </a:endParaRPr>
          </a:p>
        </p:txBody>
      </p:sp>
      <p:sp>
        <p:nvSpPr>
          <p:cNvPr id="3" name="Footer Placeholder 2">
            <a:extLst>
              <a:ext uri="{FF2B5EF4-FFF2-40B4-BE49-F238E27FC236}">
                <a16:creationId xmlns:a16="http://schemas.microsoft.com/office/drawing/2014/main" id="{DD233199-FE03-4644-BF5A-483E89F09AA7}"/>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Roboto" panose="020B0604020202020204" charset="0"/>
                <a:ea typeface="Roboto" panose="020B0604020202020204" charset="0"/>
                <a:cs typeface="Arial"/>
                <a:sym typeface="Arial"/>
              </a:rPr>
              <a:t>KAONNIS – Local meeting of GR III – INFN-MI</a:t>
            </a:r>
            <a:endParaRPr kumimoji="0" lang="en-US" sz="1600" b="0" i="0" u="none" strike="noStrike" kern="0" cap="none" spc="0" normalizeH="0" baseline="0" noProof="0" dirty="0">
              <a:ln>
                <a:noFill/>
              </a:ln>
              <a:solidFill>
                <a:srgbClr val="FFFFFF">
                  <a:lumMod val="50000"/>
                </a:srgbClr>
              </a:solidFill>
              <a:effectLst/>
              <a:uLnTx/>
              <a:uFillTx/>
              <a:latin typeface="Roboto" panose="020B0604020202020204" charset="0"/>
              <a:ea typeface="Roboto" panose="020B0604020202020204" charset="0"/>
              <a:cs typeface="Arial"/>
              <a:sym typeface="Arial"/>
            </a:endParaRPr>
          </a:p>
        </p:txBody>
      </p:sp>
      <p:sp>
        <p:nvSpPr>
          <p:cNvPr id="4" name="Slide Number Placeholder 3">
            <a:extLst>
              <a:ext uri="{FF2B5EF4-FFF2-40B4-BE49-F238E27FC236}">
                <a16:creationId xmlns:a16="http://schemas.microsoft.com/office/drawing/2014/main" id="{C18A5430-687A-4A04-99B5-AFBF929F2330}"/>
              </a:ext>
            </a:extLst>
          </p:cNvPr>
          <p:cNvSpPr>
            <a:spLocks noGrp="1"/>
          </p:cNvSpPr>
          <p:nvPr>
            <p:ph type="sldNum" idx="4"/>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page</a:t>
            </a:r>
            <a:endParaRPr kumimoji="0" lang="en-US" sz="1600" b="0" i="0" u="none" strike="noStrike" kern="0" cap="none" spc="0" normalizeH="0" baseline="0" noProof="0">
              <a:ln>
                <a:noFill/>
              </a:ln>
              <a:solidFill>
                <a:srgbClr val="A2A2A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0</a:t>
            </a:r>
            <a:fld id="{00000000-1234-1234-1234-123412341234}" type="slidenum">
              <a:rPr kumimoji="0" lang="en-US" sz="1600" b="1" i="0" u="none" strike="noStrike" kern="0" cap="none" spc="0" normalizeH="0" baseline="0" noProof="0" smtClean="0">
                <a:ln>
                  <a:noFill/>
                </a:ln>
                <a:solidFill>
                  <a:srgbClr val="A2A2A2"/>
                </a:solidFill>
                <a:effectLst/>
                <a:uLnTx/>
                <a:uFillTx/>
                <a:latin typeface="Roboto"/>
                <a:ea typeface="Roboto"/>
                <a:cs typeface="Roboto"/>
                <a:sym typeface="Roboto"/>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600" b="1" i="0" u="none" strike="noStrike" kern="0" cap="none" spc="0" normalizeH="0" baseline="0" noProof="0" dirty="0">
              <a:ln>
                <a:noFill/>
              </a:ln>
              <a:solidFill>
                <a:srgbClr val="A2A2A2"/>
              </a:solidFill>
              <a:effectLst/>
              <a:uLnTx/>
              <a:uFillTx/>
              <a:latin typeface="Roboto"/>
              <a:ea typeface="Roboto"/>
              <a:cs typeface="Roboto"/>
              <a:sym typeface="Roboto"/>
            </a:endParaRPr>
          </a:p>
        </p:txBody>
      </p:sp>
      <p:sp>
        <p:nvSpPr>
          <p:cNvPr id="24" name="Google Shape;2614;p100">
            <a:extLst>
              <a:ext uri="{FF2B5EF4-FFF2-40B4-BE49-F238E27FC236}">
                <a16:creationId xmlns:a16="http://schemas.microsoft.com/office/drawing/2014/main" id="{97ED4205-8FBD-4BA5-8CE6-7B4569CF343A}"/>
              </a:ext>
            </a:extLst>
          </p:cNvPr>
          <p:cNvSpPr txBox="1"/>
          <p:nvPr/>
        </p:nvSpPr>
        <p:spPr>
          <a:xfrm>
            <a:off x="608399" y="1395819"/>
            <a:ext cx="6123871" cy="4154957"/>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Experimental activity in recent years: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2022</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full SIDDHARTA-2 setup in run at DAFNE (till July 2022) with </a:t>
            </a:r>
            <a:r>
              <a:rPr kumimoji="0" lang="en-GB"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KHe</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and </a:t>
            </a:r>
            <a:r>
              <a:rPr kumimoji="0" lang="en-GB"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Kd</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(test run);</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April 2023</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SIDDHARTA-2 run with kaonic neon for debug and degrader optimization;</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Until July 2024</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Kaonic deuterium run (about 1000 pb-1; +kaonic atoms with SDDs, CZT; </a:t>
            </a:r>
            <a:r>
              <a:rPr kumimoji="0" lang="en-GB"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HPGe</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a:t>
            </a:r>
            <a:endPar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endPar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Main scientific outcomes in 2024/25:</a:t>
            </a:r>
            <a:endPar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(1) High precision </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spectroscopy</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of </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kaonic neon</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(first meas. ever) </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Wingdings" panose="05000000000000000000" pitchFamily="2" charset="2"/>
              </a:rPr>
              <a:t> </a:t>
            </a:r>
            <a:r>
              <a:rPr kumimoji="0" lang="en-GB"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Phys.Lett.B</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865 (2025) 139492</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(2) </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Kaonic lead</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measurement with </a:t>
            </a:r>
            <a:r>
              <a:rPr kumimoji="0" lang="en-GB" sz="1400" b="1"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HPGe</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kaon mass</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Wingdings" panose="05000000000000000000" pitchFamily="2" charset="2"/>
              </a:rPr>
              <a:t></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t>
            </a:r>
            <a:r>
              <a:rPr kumimoji="0" lang="en-GB"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Nucl.Instrum.Meth.A</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1069 (2024) 169966</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First Stability Characterization for a </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CZT Detection System</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in an </a:t>
            </a:r>
            <a:r>
              <a:rPr kumimoji="0" lang="en-GB" sz="1400" b="1"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e+e</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Collider</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Environment </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Wingdings" panose="05000000000000000000" pitchFamily="2" charset="2"/>
              </a:rPr>
              <a:t></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Sensors 24 (2024) 23, 7562</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Measurement of the </a:t>
            </a:r>
            <a:r>
              <a:rPr kumimoji="0" lang="en-GB" sz="1400" b="1"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mesonic</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decay branch</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of the </a:t>
            </a:r>
            <a:r>
              <a:rPr kumimoji="0" lang="en-GB"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K¯NN</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t>
            </a:r>
            <a:r>
              <a:rPr kumimoji="0" lang="en-GB"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quasibound</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state </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Wingdings" panose="05000000000000000000" pitchFamily="2" charset="2"/>
              </a:rPr>
              <a:t></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t>
            </a:r>
            <a:r>
              <a:rPr kumimoji="0" lang="en-GB"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Phys.Rev.C</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110 (2024) 1, 014002</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1"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(3) Measurement of the 2p → 1s transitions in Kaonic Deuterium (KD) </a:t>
            </a:r>
            <a:r>
              <a:rPr kumimoji="0" lang="en-GB" sz="1400" b="1"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Wingdings" panose="05000000000000000000" pitchFamily="2" charset="2"/>
              </a:rPr>
              <a:t></a:t>
            </a:r>
            <a:r>
              <a:rPr kumimoji="0" lang="en-GB" sz="1400" b="1"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 paper in preparation: high-impact journal</a:t>
            </a:r>
          </a:p>
        </p:txBody>
      </p:sp>
      <p:pic>
        <p:nvPicPr>
          <p:cNvPr id="16" name="Picture 15" descr="A graph of a neon energy spectrum&#10;&#10;AI-generated content may be incorrect.">
            <a:extLst>
              <a:ext uri="{FF2B5EF4-FFF2-40B4-BE49-F238E27FC236}">
                <a16:creationId xmlns:a16="http://schemas.microsoft.com/office/drawing/2014/main" id="{66E695B7-42F7-4BCB-BB41-0B85B8C35A52}"/>
              </a:ext>
            </a:extLst>
          </p:cNvPr>
          <p:cNvPicPr>
            <a:picLocks noChangeAspect="1"/>
          </p:cNvPicPr>
          <p:nvPr/>
        </p:nvPicPr>
        <p:blipFill>
          <a:blip r:embed="rId3"/>
          <a:stretch>
            <a:fillRect/>
          </a:stretch>
        </p:blipFill>
        <p:spPr>
          <a:xfrm>
            <a:off x="6732270" y="1273876"/>
            <a:ext cx="2749036" cy="1897614"/>
          </a:xfrm>
          <a:prstGeom prst="rect">
            <a:avLst/>
          </a:prstGeom>
        </p:spPr>
      </p:pic>
      <p:pic>
        <p:nvPicPr>
          <p:cNvPr id="17" name="Picture 16" descr="A graph of a diagram&#10;&#10;AI-generated content may be incorrect.">
            <a:extLst>
              <a:ext uri="{FF2B5EF4-FFF2-40B4-BE49-F238E27FC236}">
                <a16:creationId xmlns:a16="http://schemas.microsoft.com/office/drawing/2014/main" id="{FA069970-C602-4B47-99A6-B7732CDEA1A1}"/>
              </a:ext>
            </a:extLst>
          </p:cNvPr>
          <p:cNvPicPr>
            <a:picLocks noChangeAspect="1"/>
          </p:cNvPicPr>
          <p:nvPr/>
        </p:nvPicPr>
        <p:blipFill>
          <a:blip r:embed="rId4"/>
          <a:stretch>
            <a:fillRect/>
          </a:stretch>
        </p:blipFill>
        <p:spPr>
          <a:xfrm>
            <a:off x="9601200" y="1185330"/>
            <a:ext cx="2531364" cy="1957118"/>
          </a:xfrm>
          <a:prstGeom prst="rect">
            <a:avLst/>
          </a:prstGeom>
        </p:spPr>
      </p:pic>
      <p:sp>
        <p:nvSpPr>
          <p:cNvPr id="20" name="Google Shape;2614;p100">
            <a:extLst>
              <a:ext uri="{FF2B5EF4-FFF2-40B4-BE49-F238E27FC236}">
                <a16:creationId xmlns:a16="http://schemas.microsoft.com/office/drawing/2014/main" id="{E18040B9-FA99-43CE-A299-067A12E45699}"/>
              </a:ext>
            </a:extLst>
          </p:cNvPr>
          <p:cNvSpPr txBox="1"/>
          <p:nvPr/>
        </p:nvSpPr>
        <p:spPr>
          <a:xfrm>
            <a:off x="11805050" y="1257332"/>
            <a:ext cx="396199" cy="276973"/>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GB" sz="1400" b="1"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(2)</a:t>
            </a:r>
          </a:p>
        </p:txBody>
      </p:sp>
      <p:sp>
        <p:nvSpPr>
          <p:cNvPr id="21" name="Google Shape;2614;p100">
            <a:extLst>
              <a:ext uri="{FF2B5EF4-FFF2-40B4-BE49-F238E27FC236}">
                <a16:creationId xmlns:a16="http://schemas.microsoft.com/office/drawing/2014/main" id="{2398400B-1C26-420F-9384-EB81F43ACA98}"/>
              </a:ext>
            </a:extLst>
          </p:cNvPr>
          <p:cNvSpPr txBox="1"/>
          <p:nvPr/>
        </p:nvSpPr>
        <p:spPr>
          <a:xfrm>
            <a:off x="8106788" y="951412"/>
            <a:ext cx="396199" cy="276973"/>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GB" sz="1400" b="1"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(1)</a:t>
            </a:r>
          </a:p>
        </p:txBody>
      </p:sp>
      <p:pic>
        <p:nvPicPr>
          <p:cNvPr id="22" name="Picture 21" descr="A graph and diagram of a graph&#10;&#10;AI-generated content may be incorrect.">
            <a:extLst>
              <a:ext uri="{FF2B5EF4-FFF2-40B4-BE49-F238E27FC236}">
                <a16:creationId xmlns:a16="http://schemas.microsoft.com/office/drawing/2014/main" id="{5465E6E1-F5F3-4777-8344-CF354BF90994}"/>
              </a:ext>
            </a:extLst>
          </p:cNvPr>
          <p:cNvPicPr>
            <a:picLocks noChangeAspect="1"/>
          </p:cNvPicPr>
          <p:nvPr/>
        </p:nvPicPr>
        <p:blipFill>
          <a:blip r:embed="rId5"/>
          <a:stretch>
            <a:fillRect/>
          </a:stretch>
        </p:blipFill>
        <p:spPr>
          <a:xfrm>
            <a:off x="6831247" y="3236701"/>
            <a:ext cx="4973803" cy="2780665"/>
          </a:xfrm>
          <a:prstGeom prst="rect">
            <a:avLst/>
          </a:prstGeom>
        </p:spPr>
      </p:pic>
      <p:sp>
        <p:nvSpPr>
          <p:cNvPr id="18" name="Google Shape;2614;p100">
            <a:extLst>
              <a:ext uri="{FF2B5EF4-FFF2-40B4-BE49-F238E27FC236}">
                <a16:creationId xmlns:a16="http://schemas.microsoft.com/office/drawing/2014/main" id="{64E972E0-706B-48C3-9577-0799BE7C2899}"/>
              </a:ext>
            </a:extLst>
          </p:cNvPr>
          <p:cNvSpPr txBox="1"/>
          <p:nvPr/>
        </p:nvSpPr>
        <p:spPr>
          <a:xfrm>
            <a:off x="9283206" y="3916631"/>
            <a:ext cx="396199" cy="276973"/>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GB" sz="1400" b="1"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(3)</a:t>
            </a:r>
          </a:p>
        </p:txBody>
      </p:sp>
    </p:spTree>
    <p:extLst>
      <p:ext uri="{BB962C8B-B14F-4D97-AF65-F5344CB8AC3E}">
        <p14:creationId xmlns:p14="http://schemas.microsoft.com/office/powerpoint/2010/main" val="4203550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52085-4677-4C7B-87CC-0387E8DAD7E7}"/>
              </a:ext>
            </a:extLst>
          </p:cNvPr>
          <p:cNvSpPr>
            <a:spLocks noGrp="1"/>
          </p:cNvSpPr>
          <p:nvPr>
            <p:ph type="title"/>
          </p:nvPr>
        </p:nvSpPr>
        <p:spPr>
          <a:xfrm>
            <a:off x="609600" y="457201"/>
            <a:ext cx="11582400" cy="757090"/>
          </a:xfrm>
        </p:spPr>
        <p:txBody>
          <a:bodyPr/>
          <a:lstStyle/>
          <a:p>
            <a:r>
              <a:rPr lang="en-US" dirty="0"/>
              <a:t>Work of Politecnico di Milano Group</a:t>
            </a:r>
            <a:br>
              <a:rPr lang="en-US" dirty="0"/>
            </a:br>
            <a:r>
              <a:rPr lang="en-US" dirty="0">
                <a:solidFill>
                  <a:schemeClr val="tx1"/>
                </a:solidFill>
              </a:rPr>
              <a:t>Development and Production of the new SDD Detector Modules</a:t>
            </a:r>
            <a:endParaRPr lang="en-GB" dirty="0"/>
          </a:p>
        </p:txBody>
      </p:sp>
      <p:sp>
        <p:nvSpPr>
          <p:cNvPr id="2" name="Date Placeholder 1">
            <a:extLst>
              <a:ext uri="{FF2B5EF4-FFF2-40B4-BE49-F238E27FC236}">
                <a16:creationId xmlns:a16="http://schemas.microsoft.com/office/drawing/2014/main" id="{5833E076-7CBC-4465-BED6-36DB827FE5E4}"/>
              </a:ext>
            </a:extLst>
          </p:cNvPr>
          <p:cNvSpPr>
            <a:spLocks noGrp="1"/>
          </p:cNvSpPr>
          <p:nvPr>
            <p:ph type="dt" sz="half" idx="13"/>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A091B">
                    <a:tint val="75000"/>
                  </a:srgbClr>
                </a:solidFill>
                <a:effectLst/>
                <a:uLnTx/>
                <a:uFillTx/>
                <a:latin typeface="Roboto" panose="020B0604020202020204" charset="0"/>
                <a:ea typeface="Roboto" panose="020B0604020202020204" charset="0"/>
                <a:cs typeface="Arial"/>
                <a:sym typeface="Arial"/>
              </a:rPr>
              <a:t>09/02/2024</a:t>
            </a:r>
            <a:endParaRPr kumimoji="0" lang="en-US" sz="1600" b="0" i="0" u="none" strike="noStrike" kern="0" cap="none" spc="0" normalizeH="0" baseline="0" noProof="0" dirty="0">
              <a:ln>
                <a:noFill/>
              </a:ln>
              <a:solidFill>
                <a:srgbClr val="0A091B">
                  <a:tint val="75000"/>
                </a:srgbClr>
              </a:solidFill>
              <a:effectLst/>
              <a:uLnTx/>
              <a:uFillTx/>
              <a:latin typeface="Roboto" panose="020B0604020202020204" charset="0"/>
              <a:ea typeface="Roboto" panose="020B0604020202020204" charset="0"/>
              <a:cs typeface="Arial"/>
              <a:sym typeface="Arial"/>
            </a:endParaRPr>
          </a:p>
        </p:txBody>
      </p:sp>
      <p:sp>
        <p:nvSpPr>
          <p:cNvPr id="3" name="Footer Placeholder 2">
            <a:extLst>
              <a:ext uri="{FF2B5EF4-FFF2-40B4-BE49-F238E27FC236}">
                <a16:creationId xmlns:a16="http://schemas.microsoft.com/office/drawing/2014/main" id="{DD233199-FE03-4644-BF5A-483E89F09AA7}"/>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lumMod val="50000"/>
                  </a:srgbClr>
                </a:solidFill>
                <a:effectLst/>
                <a:uLnTx/>
                <a:uFillTx/>
                <a:latin typeface="Roboto" panose="020B0604020202020204" charset="0"/>
                <a:ea typeface="Roboto" panose="020B0604020202020204" charset="0"/>
                <a:cs typeface="Arial"/>
                <a:sym typeface="Arial"/>
              </a:rPr>
              <a:t>KAONNIS – Local meeting of GR III – INFN-MI</a:t>
            </a:r>
            <a:endParaRPr kumimoji="0" lang="en-US" sz="1600" b="0" i="0" u="none" strike="noStrike" kern="0" cap="none" spc="0" normalizeH="0" baseline="0" noProof="0" dirty="0">
              <a:ln>
                <a:noFill/>
              </a:ln>
              <a:solidFill>
                <a:srgbClr val="FFFFFF">
                  <a:lumMod val="50000"/>
                </a:srgbClr>
              </a:solidFill>
              <a:effectLst/>
              <a:uLnTx/>
              <a:uFillTx/>
              <a:latin typeface="Roboto" panose="020B0604020202020204" charset="0"/>
              <a:ea typeface="Roboto" panose="020B0604020202020204" charset="0"/>
              <a:cs typeface="Arial"/>
              <a:sym typeface="Arial"/>
            </a:endParaRPr>
          </a:p>
        </p:txBody>
      </p:sp>
      <p:sp>
        <p:nvSpPr>
          <p:cNvPr id="4" name="Slide Number Placeholder 3">
            <a:extLst>
              <a:ext uri="{FF2B5EF4-FFF2-40B4-BE49-F238E27FC236}">
                <a16:creationId xmlns:a16="http://schemas.microsoft.com/office/drawing/2014/main" id="{C18A5430-687A-4A04-99B5-AFBF929F2330}"/>
              </a:ext>
            </a:extLst>
          </p:cNvPr>
          <p:cNvSpPr>
            <a:spLocks noGrp="1"/>
          </p:cNvSpPr>
          <p:nvPr>
            <p:ph type="sldNum" idx="4"/>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page</a:t>
            </a:r>
            <a:endParaRPr kumimoji="0" lang="en-US" sz="1600" b="0" i="0" u="none" strike="noStrike" kern="0" cap="none" spc="0" normalizeH="0" baseline="0" noProof="0">
              <a:ln>
                <a:noFill/>
              </a:ln>
              <a:solidFill>
                <a:srgbClr val="A2A2A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0</a:t>
            </a:r>
            <a:fld id="{00000000-1234-1234-1234-123412341234}" type="slidenum">
              <a:rPr kumimoji="0" lang="en-US" sz="1600" b="1" i="0" u="none" strike="noStrike" kern="0" cap="none" spc="0" normalizeH="0" baseline="0" noProof="0" smtClean="0">
                <a:ln>
                  <a:noFill/>
                </a:ln>
                <a:solidFill>
                  <a:srgbClr val="A2A2A2"/>
                </a:solidFill>
                <a:effectLst/>
                <a:uLnTx/>
                <a:uFillTx/>
                <a:latin typeface="Roboto"/>
                <a:ea typeface="Roboto"/>
                <a:cs typeface="Roboto"/>
                <a:sym typeface="Roboto"/>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600" b="1" i="0" u="none" strike="noStrike" kern="0" cap="none" spc="0" normalizeH="0" baseline="0" noProof="0" dirty="0">
              <a:ln>
                <a:noFill/>
              </a:ln>
              <a:solidFill>
                <a:srgbClr val="A2A2A2"/>
              </a:solidFill>
              <a:effectLst/>
              <a:uLnTx/>
              <a:uFillTx/>
              <a:latin typeface="Roboto"/>
              <a:ea typeface="Roboto"/>
              <a:cs typeface="Roboto"/>
              <a:sym typeface="Roboto"/>
            </a:endParaRPr>
          </a:p>
        </p:txBody>
      </p:sp>
      <p:sp>
        <p:nvSpPr>
          <p:cNvPr id="24" name="Google Shape;2614;p100">
            <a:extLst>
              <a:ext uri="{FF2B5EF4-FFF2-40B4-BE49-F238E27FC236}">
                <a16:creationId xmlns:a16="http://schemas.microsoft.com/office/drawing/2014/main" id="{97ED4205-8FBD-4BA5-8CE6-7B4569CF343A}"/>
              </a:ext>
            </a:extLst>
          </p:cNvPr>
          <p:cNvSpPr txBox="1"/>
          <p:nvPr/>
        </p:nvSpPr>
        <p:spPr>
          <a:xfrm>
            <a:off x="608399" y="1484995"/>
            <a:ext cx="5215352" cy="2431409"/>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New single-SDD module (upgrade of current SDD modules):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1-mm-thick SDDs to improve sensitivity to high-energies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New focusing electrode to reduce charge sharing</a:t>
            </a: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endPar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Main results: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4 modules assembled</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by Milano group and </a:t>
            </a: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tested</a:t>
            </a:r>
            <a:endPar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Good energy resolution</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t>
            </a: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(~140 eV</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 Mn-k</a:t>
            </a:r>
            <a:r>
              <a:rPr kumimoji="0" lang="el-GR"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α</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line)</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Focusing electrode effective</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in reducing spectra background</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2 </a:t>
            </a: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modules</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tested </a:t>
            </a:r>
            <a:r>
              <a:rPr kumimoji="0" lang="en-US"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in BTF run</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(cryogenic conditions)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More tests performed with X-ray tube @LNF: good energy resolution and linearity</a:t>
            </a:r>
          </a:p>
        </p:txBody>
      </p:sp>
      <p:sp>
        <p:nvSpPr>
          <p:cNvPr id="14" name="Google Shape;2614;p100">
            <a:extLst>
              <a:ext uri="{FF2B5EF4-FFF2-40B4-BE49-F238E27FC236}">
                <a16:creationId xmlns:a16="http://schemas.microsoft.com/office/drawing/2014/main" id="{7F6D5F1C-7BAF-481B-B622-A3160C7FCA47}"/>
              </a:ext>
            </a:extLst>
          </p:cNvPr>
          <p:cNvSpPr txBox="1"/>
          <p:nvPr/>
        </p:nvSpPr>
        <p:spPr>
          <a:xfrm>
            <a:off x="6249880" y="1484995"/>
            <a:ext cx="5548544" cy="2215965"/>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Assembly process transferred to FBK by Milano group for series production (60 modules):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Technical discussions and tests to transfer the process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Procurement of all the </a:t>
            </a: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components needed to assemble the detector</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Design, production and delivery to the partner of the electronic boards required to test the detectors</a:t>
            </a:r>
            <a:endPar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endPar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Preproduction results:</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12 modules fully assembled and preliminarily tested in FBK: yield ~100 %</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2 modules now under test at </a:t>
            </a:r>
            <a:r>
              <a:rPr kumimoji="0" lang="en-US"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cryo</a:t>
            </a:r>
            <a:r>
              <a:rPr kumimoji="0" lang="en-US"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temp. @ LNF with good results</a:t>
            </a:r>
            <a:endParaRPr kumimoji="0" lang="en-GB"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p:txBody>
      </p:sp>
      <p:pic>
        <p:nvPicPr>
          <p:cNvPr id="6" name="Picture 5">
            <a:extLst>
              <a:ext uri="{FF2B5EF4-FFF2-40B4-BE49-F238E27FC236}">
                <a16:creationId xmlns:a16="http://schemas.microsoft.com/office/drawing/2014/main" id="{8AAEAB9B-C000-499A-AED5-E39BDF673ABB}"/>
              </a:ext>
            </a:extLst>
          </p:cNvPr>
          <p:cNvPicPr>
            <a:picLocks noChangeAspect="1"/>
          </p:cNvPicPr>
          <p:nvPr/>
        </p:nvPicPr>
        <p:blipFill>
          <a:blip r:embed="rId3"/>
          <a:stretch>
            <a:fillRect/>
          </a:stretch>
        </p:blipFill>
        <p:spPr>
          <a:xfrm rot="16200000">
            <a:off x="8491319" y="3466948"/>
            <a:ext cx="1697926" cy="2931575"/>
          </a:xfrm>
          <a:prstGeom prst="rect">
            <a:avLst/>
          </a:prstGeom>
        </p:spPr>
      </p:pic>
      <p:pic>
        <p:nvPicPr>
          <p:cNvPr id="8" name="Picture 7">
            <a:extLst>
              <a:ext uri="{FF2B5EF4-FFF2-40B4-BE49-F238E27FC236}">
                <a16:creationId xmlns:a16="http://schemas.microsoft.com/office/drawing/2014/main" id="{AED8AE3A-A490-4B7B-8BAB-E90C2BD97F6F}"/>
              </a:ext>
            </a:extLst>
          </p:cNvPr>
          <p:cNvPicPr>
            <a:picLocks noChangeAspect="1"/>
          </p:cNvPicPr>
          <p:nvPr/>
        </p:nvPicPr>
        <p:blipFill>
          <a:blip r:embed="rId4"/>
          <a:stretch>
            <a:fillRect/>
          </a:stretch>
        </p:blipFill>
        <p:spPr>
          <a:xfrm>
            <a:off x="470516" y="3960794"/>
            <a:ext cx="2931575" cy="1962169"/>
          </a:xfrm>
          <a:prstGeom prst="rect">
            <a:avLst/>
          </a:prstGeom>
        </p:spPr>
      </p:pic>
      <p:pic>
        <p:nvPicPr>
          <p:cNvPr id="9" name="Picture 8">
            <a:extLst>
              <a:ext uri="{FF2B5EF4-FFF2-40B4-BE49-F238E27FC236}">
                <a16:creationId xmlns:a16="http://schemas.microsoft.com/office/drawing/2014/main" id="{661A5A09-58D1-412A-B781-2DC67D7B1102}"/>
              </a:ext>
            </a:extLst>
          </p:cNvPr>
          <p:cNvPicPr>
            <a:picLocks noChangeAspect="1"/>
          </p:cNvPicPr>
          <p:nvPr/>
        </p:nvPicPr>
        <p:blipFill>
          <a:blip r:embed="rId5"/>
          <a:stretch>
            <a:fillRect/>
          </a:stretch>
        </p:blipFill>
        <p:spPr>
          <a:xfrm>
            <a:off x="3496247" y="4083771"/>
            <a:ext cx="3600632" cy="1881930"/>
          </a:xfrm>
          <a:prstGeom prst="rect">
            <a:avLst/>
          </a:prstGeom>
        </p:spPr>
      </p:pic>
    </p:spTree>
    <p:extLst>
      <p:ext uri="{BB962C8B-B14F-4D97-AF65-F5344CB8AC3E}">
        <p14:creationId xmlns:p14="http://schemas.microsoft.com/office/powerpoint/2010/main" val="394311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52085-4677-4C7B-87CC-0387E8DAD7E7}"/>
              </a:ext>
            </a:extLst>
          </p:cNvPr>
          <p:cNvSpPr>
            <a:spLocks noGrp="1"/>
          </p:cNvSpPr>
          <p:nvPr>
            <p:ph type="title"/>
          </p:nvPr>
        </p:nvSpPr>
        <p:spPr>
          <a:xfrm>
            <a:off x="609600" y="457201"/>
            <a:ext cx="11582400" cy="757090"/>
          </a:xfrm>
        </p:spPr>
        <p:txBody>
          <a:bodyPr/>
          <a:lstStyle/>
          <a:p>
            <a:r>
              <a:rPr lang="en-US" dirty="0" err="1"/>
              <a:t>Polimi</a:t>
            </a:r>
            <a:r>
              <a:rPr lang="en-US" dirty="0"/>
              <a:t> Budget Requests and FTE</a:t>
            </a:r>
            <a:br>
              <a:rPr lang="en-US" dirty="0"/>
            </a:br>
            <a:r>
              <a:rPr lang="en-US">
                <a:solidFill>
                  <a:schemeClr val="tx1"/>
                </a:solidFill>
              </a:rPr>
              <a:t>For 2026</a:t>
            </a:r>
            <a:endParaRPr lang="en-GB" dirty="0"/>
          </a:p>
        </p:txBody>
      </p:sp>
      <p:sp>
        <p:nvSpPr>
          <p:cNvPr id="2" name="Date Placeholder 1">
            <a:extLst>
              <a:ext uri="{FF2B5EF4-FFF2-40B4-BE49-F238E27FC236}">
                <a16:creationId xmlns:a16="http://schemas.microsoft.com/office/drawing/2014/main" id="{5833E076-7CBC-4465-BED6-36DB827FE5E4}"/>
              </a:ext>
            </a:extLst>
          </p:cNvPr>
          <p:cNvSpPr>
            <a:spLocks noGrp="1"/>
          </p:cNvSpPr>
          <p:nvPr>
            <p:ph type="dt" sz="half" idx="13"/>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A091B">
                    <a:tint val="75000"/>
                  </a:srgbClr>
                </a:solidFill>
                <a:effectLst/>
                <a:uLnTx/>
                <a:uFillTx/>
                <a:latin typeface="Roboto" panose="020B0604020202020204" charset="0"/>
                <a:ea typeface="Roboto" panose="020B0604020202020204" charset="0"/>
                <a:cs typeface="Arial"/>
                <a:sym typeface="Arial"/>
              </a:rPr>
              <a:t>09/02/2024</a:t>
            </a:r>
            <a:endParaRPr kumimoji="0" lang="en-US" sz="1600" b="0" i="0" u="none" strike="noStrike" kern="0" cap="none" spc="0" normalizeH="0" baseline="0" noProof="0" dirty="0">
              <a:ln>
                <a:noFill/>
              </a:ln>
              <a:solidFill>
                <a:srgbClr val="0A091B">
                  <a:tint val="75000"/>
                </a:srgbClr>
              </a:solidFill>
              <a:effectLst/>
              <a:uLnTx/>
              <a:uFillTx/>
              <a:latin typeface="Roboto" panose="020B0604020202020204" charset="0"/>
              <a:ea typeface="Roboto" panose="020B0604020202020204" charset="0"/>
              <a:cs typeface="Arial"/>
              <a:sym typeface="Arial"/>
            </a:endParaRPr>
          </a:p>
        </p:txBody>
      </p:sp>
      <p:sp>
        <p:nvSpPr>
          <p:cNvPr id="3" name="Footer Placeholder 2">
            <a:extLst>
              <a:ext uri="{FF2B5EF4-FFF2-40B4-BE49-F238E27FC236}">
                <a16:creationId xmlns:a16="http://schemas.microsoft.com/office/drawing/2014/main" id="{DD233199-FE03-4644-BF5A-483E89F09AA7}"/>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lumMod val="50000"/>
                  </a:srgbClr>
                </a:solidFill>
                <a:effectLst/>
                <a:uLnTx/>
                <a:uFillTx/>
                <a:latin typeface="Roboto" panose="020B0604020202020204" charset="0"/>
                <a:ea typeface="Roboto" panose="020B0604020202020204" charset="0"/>
                <a:cs typeface="Arial"/>
                <a:sym typeface="Arial"/>
              </a:rPr>
              <a:t>KAONNIS – Local meeting of GR III – INFN-MI</a:t>
            </a:r>
            <a:endParaRPr kumimoji="0" lang="en-US" sz="1600" b="0" i="0" u="none" strike="noStrike" kern="0" cap="none" spc="0" normalizeH="0" baseline="0" noProof="0" dirty="0">
              <a:ln>
                <a:noFill/>
              </a:ln>
              <a:solidFill>
                <a:srgbClr val="FFFFFF">
                  <a:lumMod val="50000"/>
                </a:srgbClr>
              </a:solidFill>
              <a:effectLst/>
              <a:uLnTx/>
              <a:uFillTx/>
              <a:latin typeface="Roboto" panose="020B0604020202020204" charset="0"/>
              <a:ea typeface="Roboto" panose="020B0604020202020204" charset="0"/>
              <a:cs typeface="Arial"/>
              <a:sym typeface="Arial"/>
            </a:endParaRPr>
          </a:p>
        </p:txBody>
      </p:sp>
      <p:sp>
        <p:nvSpPr>
          <p:cNvPr id="4" name="Slide Number Placeholder 3">
            <a:extLst>
              <a:ext uri="{FF2B5EF4-FFF2-40B4-BE49-F238E27FC236}">
                <a16:creationId xmlns:a16="http://schemas.microsoft.com/office/drawing/2014/main" id="{C18A5430-687A-4A04-99B5-AFBF929F2330}"/>
              </a:ext>
            </a:extLst>
          </p:cNvPr>
          <p:cNvSpPr>
            <a:spLocks noGrp="1"/>
          </p:cNvSpPr>
          <p:nvPr>
            <p:ph type="sldNum" idx="4"/>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page</a:t>
            </a:r>
            <a:endParaRPr kumimoji="0" lang="en-US" sz="1600" b="0" i="0" u="none" strike="noStrike" kern="0" cap="none" spc="0" normalizeH="0" baseline="0" noProof="0">
              <a:ln>
                <a:noFill/>
              </a:ln>
              <a:solidFill>
                <a:srgbClr val="A2A2A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A2A2A2"/>
                </a:solidFill>
                <a:effectLst/>
                <a:uLnTx/>
                <a:uFillTx/>
                <a:latin typeface="Roboto"/>
                <a:ea typeface="Roboto"/>
                <a:cs typeface="Roboto"/>
                <a:sym typeface="Roboto"/>
              </a:rPr>
              <a:t>0</a:t>
            </a:r>
            <a:fld id="{00000000-1234-1234-1234-123412341234}" type="slidenum">
              <a:rPr kumimoji="0" lang="en-US" sz="1600" b="1" i="0" u="none" strike="noStrike" kern="0" cap="none" spc="0" normalizeH="0" baseline="0" noProof="0" smtClean="0">
                <a:ln>
                  <a:noFill/>
                </a:ln>
                <a:solidFill>
                  <a:srgbClr val="A2A2A2"/>
                </a:solidFill>
                <a:effectLst/>
                <a:uLnTx/>
                <a:uFillTx/>
                <a:latin typeface="Roboto"/>
                <a:ea typeface="Roboto"/>
                <a:cs typeface="Roboto"/>
                <a:sym typeface="Roboto"/>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600" b="1" i="0" u="none" strike="noStrike" kern="0" cap="none" spc="0" normalizeH="0" baseline="0" noProof="0" dirty="0">
              <a:ln>
                <a:noFill/>
              </a:ln>
              <a:solidFill>
                <a:srgbClr val="A2A2A2"/>
              </a:solidFill>
              <a:effectLst/>
              <a:uLnTx/>
              <a:uFillTx/>
              <a:latin typeface="Roboto"/>
              <a:ea typeface="Roboto"/>
              <a:cs typeface="Roboto"/>
              <a:sym typeface="Roboto"/>
            </a:endParaRPr>
          </a:p>
        </p:txBody>
      </p:sp>
      <p:sp>
        <p:nvSpPr>
          <p:cNvPr id="24" name="Google Shape;2614;p100">
            <a:extLst>
              <a:ext uri="{FF2B5EF4-FFF2-40B4-BE49-F238E27FC236}">
                <a16:creationId xmlns:a16="http://schemas.microsoft.com/office/drawing/2014/main" id="{97ED4205-8FBD-4BA5-8CE6-7B4569CF343A}"/>
              </a:ext>
            </a:extLst>
          </p:cNvPr>
          <p:cNvSpPr txBox="1"/>
          <p:nvPr/>
        </p:nvSpPr>
        <p:spPr>
          <a:xfrm>
            <a:off x="971250" y="1321799"/>
            <a:ext cx="10249500" cy="3077739"/>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it-IT"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Richieste preventivi 2026 – Sezione di Milano</a:t>
            </a: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it-IT"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Consumo</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tot. 20.0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keuro</a:t>
            </a:r>
            <a:endPar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Produzione di ASIC di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preamplificazione</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 basso rumore ottimizzati per CZT			12.0k</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Materiale per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bonding</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2.0k</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Schede PCB e componenti per test rivelatori + assemblaggio esterno				4.5k</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Materiale per stampe 3D componenti per moduli rivelazione e box di alloggiamento			1.5k</a:t>
            </a: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it-IT"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Manutenzione</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tot 2.0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keuro</a:t>
            </a:r>
            <a:endPar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Riparazione oscilloscopio							2.0k</a:t>
            </a: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it-IT"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Licenze software</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tot 2.0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keuro</a:t>
            </a:r>
            <a:endPar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Contributo per licenza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Cadence</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(ASIC design)						2.0k</a:t>
            </a: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it-IT"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Missioni</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tot 8.0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keuro</a:t>
            </a:r>
            <a:endPar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Missioni Italia								6.0k</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Missioni Estero								2.0k </a:t>
            </a:r>
          </a:p>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it-IT"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Totale Milano</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32.0 </a:t>
            </a:r>
            <a:r>
              <a:rPr kumimoji="0" lang="it-IT" sz="1400" b="0" i="0" u="none" strike="noStrike" kern="0" cap="none" spc="0" normalizeH="0" baseline="0" noProof="0" dirty="0" err="1">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keuro</a:t>
            </a:r>
            <a:endPar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p:txBody>
      </p:sp>
      <p:sp>
        <p:nvSpPr>
          <p:cNvPr id="7" name="Google Shape;2614;p100">
            <a:extLst>
              <a:ext uri="{FF2B5EF4-FFF2-40B4-BE49-F238E27FC236}">
                <a16:creationId xmlns:a16="http://schemas.microsoft.com/office/drawing/2014/main" id="{2AF8A581-1ADA-4D53-9619-CF73B2DD011C}"/>
              </a:ext>
            </a:extLst>
          </p:cNvPr>
          <p:cNvSpPr txBox="1"/>
          <p:nvPr/>
        </p:nvSpPr>
        <p:spPr>
          <a:xfrm>
            <a:off x="971250" y="4612898"/>
            <a:ext cx="10249500" cy="1138747"/>
          </a:xfrm>
          <a:prstGeom prst="rect">
            <a:avLst/>
          </a:prstGeom>
          <a:noFill/>
          <a:ln>
            <a:noFill/>
          </a:ln>
        </p:spPr>
        <p:txBody>
          <a:bodyPr spcFirstLastPara="1" wrap="square" lIns="60950" tIns="30467" rIns="60950" bIns="30467" anchor="t" anchorCtr="0">
            <a:spAutoFit/>
          </a:bodyPr>
          <a:lstStyle/>
          <a:p>
            <a:pPr marL="0" marR="0" lvl="0" indent="0" algn="l" defTabSz="914400" rtl="0" eaLnBrk="1" fontAlgn="auto" latinLnBrk="0" hangingPunct="1">
              <a:lnSpc>
                <a:spcPct val="100000"/>
              </a:lnSpc>
              <a:spcBef>
                <a:spcPts val="0"/>
              </a:spcBef>
              <a:spcAft>
                <a:spcPts val="0"/>
              </a:spcAft>
              <a:buClr>
                <a:srgbClr val="708598"/>
              </a:buClr>
              <a:buSzTx/>
              <a:buFont typeface="Arial"/>
              <a:buNone/>
              <a:tabLst/>
              <a:defRPr/>
            </a:pPr>
            <a:r>
              <a:rPr kumimoji="0" lang="it-IT" sz="1400" b="1"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Partecipanti all’esperimento 2026 – Sezione di Milano</a:t>
            </a: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tot. 3.5 FTE</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Giacomo Borghi (responsabile locale) – Prof. Associato					0.5 FTE</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Giacomo Ticchi – Assegnista							1.0 FTE</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Pietro Barcella – Dottorando							1.0 FTE</a:t>
            </a:r>
          </a:p>
          <a:p>
            <a:pPr marL="285750" marR="0" lvl="0" indent="-285750" algn="l" defTabSz="914400" rtl="0" eaLnBrk="1" fontAlgn="auto" latinLnBrk="0" hangingPunct="1">
              <a:lnSpc>
                <a:spcPct val="100000"/>
              </a:lnSpc>
              <a:spcBef>
                <a:spcPts val="0"/>
              </a:spcBef>
              <a:spcAft>
                <a:spcPts val="0"/>
              </a:spcAft>
              <a:buClr>
                <a:srgbClr val="708598"/>
              </a:buClr>
              <a:buSzTx/>
              <a:buFont typeface="Arial" panose="020B0604020202020204" pitchFamily="34" charset="0"/>
              <a:buChar char="•"/>
              <a:tabLst/>
              <a:defRPr/>
            </a:pPr>
            <a:r>
              <a:rPr kumimoji="0" lang="it-IT" sz="14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Nassi Leonardo – Dottorando							1.0 FTE</a:t>
            </a:r>
          </a:p>
        </p:txBody>
      </p:sp>
    </p:spTree>
    <p:extLst>
      <p:ext uri="{BB962C8B-B14F-4D97-AF65-F5344CB8AC3E}">
        <p14:creationId xmlns:p14="http://schemas.microsoft.com/office/powerpoint/2010/main" val="281583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0C770-3E73-978A-EDDF-DA48911EC918}"/>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925F6693-9BE4-894D-FAA4-32672A1F0C8C}"/>
              </a:ext>
            </a:extLst>
          </p:cNvPr>
          <p:cNvGraphicFramePr>
            <a:graphicFrameLocks noGrp="1"/>
          </p:cNvGraphicFramePr>
          <p:nvPr>
            <p:ph idx="1"/>
            <p:extLst>
              <p:ext uri="{D42A27DB-BD31-4B8C-83A1-F6EECF244321}">
                <p14:modId xmlns:p14="http://schemas.microsoft.com/office/powerpoint/2010/main" val="1204979372"/>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rgbClr val="000000"/>
                          </a:solidFill>
                          <a:effectLst/>
                          <a:latin typeface="Comic Sans MS" panose="030F0702030302020204" pitchFamily="66" charset="0"/>
                        </a:rPr>
                        <a:t>KAONNIS</a:t>
                      </a:r>
                    </a:p>
                  </a:txBody>
                  <a:tcPr marL="6350" marR="6350" marT="6350" marB="0" anchor="ctr"/>
                </a:tc>
                <a:tc>
                  <a:txBody>
                    <a:bodyPr/>
                    <a:lstStyle/>
                    <a:p>
                      <a:pPr algn="ctr" fontAlgn="b">
                        <a:buNone/>
                      </a:pPr>
                      <a:r>
                        <a:rPr lang="it-IT" sz="2400" u="none" strike="noStrike" dirty="0">
                          <a:effectLst/>
                        </a:rPr>
                        <a:t>3.5</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8</a:t>
                      </a:r>
                    </a:p>
                  </a:txBody>
                  <a:tcPr/>
                </a:tc>
                <a:tc>
                  <a:txBody>
                    <a:bodyPr/>
                    <a:lstStyle/>
                    <a:p>
                      <a:r>
                        <a:rPr lang="it-IT" dirty="0"/>
                        <a:t>20</a:t>
                      </a:r>
                    </a:p>
                  </a:txBody>
                  <a:tcPr/>
                </a:tc>
                <a:tc>
                  <a:txBody>
                    <a:bodyPr/>
                    <a:lstStyle/>
                    <a:p>
                      <a:r>
                        <a:rPr lang="it-IT" dirty="0"/>
                        <a:t>2+2=4</a:t>
                      </a:r>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27189078"/>
                  </a:ext>
                </a:extLst>
              </a:tr>
              <a:tr h="512200">
                <a:tc>
                  <a:txBody>
                    <a:bodyPr/>
                    <a:lstStyle/>
                    <a:p>
                      <a:pPr algn="ctr" rtl="0" fontAlgn="ctr">
                        <a:buNone/>
                      </a:pPr>
                      <a:endParaRPr lang="it-IT" sz="1800" b="0" i="0" u="none" strike="noStrike">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717528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500800892"/>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725043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88122919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9645625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310193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BAF4D-94B6-B1F1-D603-6883FFCFE72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9210913-5CA3-9896-88B4-A79CA9DCA8DA}"/>
              </a:ext>
            </a:extLst>
          </p:cNvPr>
          <p:cNvSpPr txBox="1"/>
          <p:nvPr/>
        </p:nvSpPr>
        <p:spPr>
          <a:xfrm>
            <a:off x="0" y="17930"/>
            <a:ext cx="8148384" cy="4031873"/>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3</a:t>
            </a:r>
          </a:p>
          <a:p>
            <a:r>
              <a:rPr lang="it-IT" sz="3200" dirty="0">
                <a:solidFill>
                  <a:srgbClr val="FF0000"/>
                </a:solidFill>
                <a:latin typeface="Comic Sans MS" panose="030F0702030302020204" pitchFamily="66" charset="0"/>
              </a:rPr>
              <a:t>Struttura nucleare e dinamica di reazione</a:t>
            </a:r>
          </a:p>
          <a:p>
            <a:endParaRPr lang="it-IT" sz="3200" dirty="0">
              <a:solidFill>
                <a:srgbClr val="FF0000"/>
              </a:solidFill>
              <a:latin typeface="Comic Sans MS" panose="030F0702030302020204" pitchFamily="66" charset="0"/>
            </a:endParaRP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CHI-NEXT … nuova sigla …ex CHIMERA !</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929881A5-E60E-5239-B83B-BC90DD8A773C}"/>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C23442F9-7050-8B2A-EB48-B4DE1E44C8A7}"/>
              </a:ext>
            </a:extLst>
          </p:cNvPr>
          <p:cNvSpPr txBox="1"/>
          <p:nvPr/>
        </p:nvSpPr>
        <p:spPr>
          <a:xfrm>
            <a:off x="7824" y="3645024"/>
            <a:ext cx="11272752" cy="369306"/>
          </a:xfrm>
          <a:prstGeom prst="rect">
            <a:avLst/>
          </a:prstGeom>
          <a:noFill/>
          <a:ln>
            <a:solidFill>
              <a:schemeClr val="tx1"/>
            </a:solidFill>
          </a:ln>
        </p:spPr>
        <p:txBody>
          <a:bodyPr spcFirstLastPara="1" wrap="square" lIns="60950" tIns="30467" rIns="60950" bIns="30467" anchor="t" anchorCtr="0">
            <a:spAutoFit/>
          </a:bodyPr>
          <a:lstStyle/>
          <a:p>
            <a:pPr lvl="0">
              <a:buClr>
                <a:srgbClr val="708598"/>
              </a:buClr>
              <a:defRPr/>
            </a:pPr>
            <a:r>
              <a:rPr lang="it-IT" dirty="0"/>
              <a:t>Nuova Sigla: </a:t>
            </a:r>
            <a:r>
              <a:rPr lang="it-IT" dirty="0" err="1"/>
              <a:t>Multirivelatore</a:t>
            </a:r>
            <a:r>
              <a:rPr lang="it-IT" dirty="0"/>
              <a:t> </a:t>
            </a:r>
            <a:r>
              <a:rPr lang="it-IT" dirty="0" err="1"/>
              <a:t>CHI</a:t>
            </a:r>
            <a:r>
              <a:rPr lang="it-IT" dirty="0" err="1">
                <a:solidFill>
                  <a:schemeClr val="bg2"/>
                </a:solidFill>
              </a:rPr>
              <a:t>mera</a:t>
            </a:r>
            <a:r>
              <a:rPr lang="it-IT" dirty="0"/>
              <a:t> - </a:t>
            </a:r>
            <a:r>
              <a:rPr lang="en-US" sz="2000" b="1" dirty="0">
                <a:solidFill>
                  <a:srgbClr val="44546A">
                    <a:lumMod val="75000"/>
                  </a:srgbClr>
                </a:solidFill>
                <a:latin typeface="Comic Sans MS" panose="030F0702030302020204" pitchFamily="66" charset="0"/>
              </a:rPr>
              <a:t>N</a:t>
            </a:r>
            <a:r>
              <a:rPr lang="en-US" sz="2000" b="1" dirty="0">
                <a:solidFill>
                  <a:srgbClr val="0070C0"/>
                </a:solidFill>
                <a:latin typeface="Comic Sans MS" panose="030F0702030302020204" pitchFamily="66" charset="0"/>
              </a:rPr>
              <a:t>eutron </a:t>
            </a:r>
            <a:r>
              <a:rPr lang="en-US" sz="2000" b="1" dirty="0" err="1">
                <a:solidFill>
                  <a:srgbClr val="44546A">
                    <a:lumMod val="75000"/>
                  </a:srgbClr>
                </a:solidFill>
                <a:latin typeface="Comic Sans MS" panose="030F0702030302020204" pitchFamily="66" charset="0"/>
              </a:rPr>
              <a:t>EX</a:t>
            </a:r>
            <a:r>
              <a:rPr lang="en-US" sz="2000" b="1" dirty="0" err="1">
                <a:solidFill>
                  <a:srgbClr val="0070C0"/>
                </a:solidFill>
                <a:latin typeface="Comic Sans MS" panose="030F0702030302020204" pitchFamily="66" charset="0"/>
              </a:rPr>
              <a:t>otic</a:t>
            </a:r>
            <a:r>
              <a:rPr lang="en-US" sz="2000" b="1" dirty="0">
                <a:solidFill>
                  <a:srgbClr val="0070C0"/>
                </a:solidFill>
                <a:latin typeface="Comic Sans MS" panose="030F0702030302020204" pitchFamily="66" charset="0"/>
              </a:rPr>
              <a:t> </a:t>
            </a:r>
            <a:r>
              <a:rPr lang="en-US" sz="2000" b="1" dirty="0">
                <a:solidFill>
                  <a:srgbClr val="44546A">
                    <a:lumMod val="75000"/>
                  </a:srgbClr>
                </a:solidFill>
                <a:latin typeface="Comic Sans MS" panose="030F0702030302020204" pitchFamily="66" charset="0"/>
              </a:rPr>
              <a:t>T</a:t>
            </a:r>
            <a:r>
              <a:rPr lang="en-US" sz="2000" b="1" dirty="0">
                <a:solidFill>
                  <a:srgbClr val="0070C0"/>
                </a:solidFill>
                <a:latin typeface="Comic Sans MS" panose="030F0702030302020204" pitchFamily="66" charset="0"/>
              </a:rPr>
              <a:t>agging:   study Reactions and </a:t>
            </a:r>
            <a:r>
              <a:rPr lang="en-US" sz="2000" b="1" u="sng" dirty="0">
                <a:solidFill>
                  <a:srgbClr val="0070C0"/>
                </a:solidFill>
                <a:latin typeface="Comic Sans MS" panose="030F0702030302020204" pitchFamily="66" charset="0"/>
              </a:rPr>
              <a:t>EOS</a:t>
            </a:r>
            <a:r>
              <a:rPr lang="en-US" sz="2000" b="1" dirty="0">
                <a:solidFill>
                  <a:srgbClr val="0070C0"/>
                </a:solidFill>
                <a:latin typeface="Comic Sans MS" panose="030F0702030302020204" pitchFamily="66" charset="0"/>
              </a:rPr>
              <a:t>…</a:t>
            </a:r>
            <a:endParaRPr kumimoji="0" lang="en-GB" sz="20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p:txBody>
      </p:sp>
    </p:spTree>
    <p:extLst>
      <p:ext uri="{BB962C8B-B14F-4D97-AF65-F5344CB8AC3E}">
        <p14:creationId xmlns:p14="http://schemas.microsoft.com/office/powerpoint/2010/main" val="119961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2B6CA5A-8CB4-5160-A6BE-EBBC4AA979FB}"/>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CF8BDEE4-B481-3D33-EF41-CA3E7E16AC28}"/>
              </a:ext>
            </a:extLst>
          </p:cNvPr>
          <p:cNvPicPr>
            <a:picLocks noChangeAspect="1"/>
          </p:cNvPicPr>
          <p:nvPr/>
        </p:nvPicPr>
        <p:blipFill>
          <a:blip r:embed="rId2"/>
          <a:stretch>
            <a:fillRect/>
          </a:stretch>
        </p:blipFill>
        <p:spPr>
          <a:xfrm>
            <a:off x="221437" y="1020959"/>
            <a:ext cx="2407329" cy="2950258"/>
          </a:xfrm>
          <a:prstGeom prst="rect">
            <a:avLst/>
          </a:prstGeom>
        </p:spPr>
      </p:pic>
      <p:sp>
        <p:nvSpPr>
          <p:cNvPr id="25604" name="Rectangle 4">
            <a:extLst>
              <a:ext uri="{FF2B5EF4-FFF2-40B4-BE49-F238E27FC236}">
                <a16:creationId xmlns:a16="http://schemas.microsoft.com/office/drawing/2014/main" id="{C2677766-18F8-A2CB-D4FC-963B392CC5F5}"/>
              </a:ext>
            </a:extLst>
          </p:cNvPr>
          <p:cNvSpPr>
            <a:spLocks noGrp="1" noChangeArrowheads="1"/>
          </p:cNvSpPr>
          <p:nvPr>
            <p:ph type="title" idx="4294967295"/>
          </p:nvPr>
        </p:nvSpPr>
        <p:spPr>
          <a:xfrm>
            <a:off x="141288" y="-110749"/>
            <a:ext cx="12050712" cy="839788"/>
          </a:xfrm>
        </p:spPr>
        <p:txBody>
          <a:bodyPr>
            <a:normAutofit/>
          </a:bodyPr>
          <a:lstStyle/>
          <a:p>
            <a:r>
              <a:rPr lang="it-IT" dirty="0"/>
              <a:t>CHI-NEXT (2026-2028)</a:t>
            </a:r>
            <a:endParaRPr lang="en-US" dirty="0"/>
          </a:p>
        </p:txBody>
      </p:sp>
      <p:sp>
        <p:nvSpPr>
          <p:cNvPr id="6" name="Rectangle 5">
            <a:extLst>
              <a:ext uri="{FF2B5EF4-FFF2-40B4-BE49-F238E27FC236}">
                <a16:creationId xmlns:a16="http://schemas.microsoft.com/office/drawing/2014/main" id="{03F4BECB-5C1D-E830-34CA-45A1C1B433AC}"/>
              </a:ext>
            </a:extLst>
          </p:cNvPr>
          <p:cNvSpPr/>
          <p:nvPr/>
        </p:nvSpPr>
        <p:spPr>
          <a:xfrm>
            <a:off x="1777273" y="1446015"/>
            <a:ext cx="390042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Sezione</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di Milano </a:t>
            </a:r>
            <a:r>
              <a:rPr kumimoji="0" lang="en-US" sz="1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(RL: </a:t>
            </a:r>
            <a:r>
              <a:rPr kumimoji="0" lang="en-US" sz="14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C.Guazzoni</a:t>
            </a:r>
            <a:r>
              <a:rPr kumimoji="0" lang="en-US" sz="1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06A2D1B-2665-F400-67BB-CD0DE3F27999}"/>
              </a:ext>
            </a:extLst>
          </p:cNvPr>
          <p:cNvSpPr/>
          <p:nvPr/>
        </p:nvSpPr>
        <p:spPr>
          <a:xfrm>
            <a:off x="1675866" y="3380686"/>
            <a:ext cx="3667225"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Sezione</a:t>
            </a: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di Catania </a:t>
            </a:r>
            <a:r>
              <a:rPr kumimoji="0" lang="en-US" sz="1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(RL: Ε. Geraci)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LNS </a:t>
            </a:r>
            <a:r>
              <a:rPr kumimoji="0" lang="en-US" sz="1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(RL: </a:t>
            </a:r>
            <a:r>
              <a:rPr kumimoji="0" lang="en-US" sz="12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E.V.Pagano</a:t>
            </a:r>
            <a:r>
              <a:rPr kumimoji="0" lang="en-US" sz="1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B630D3F-A573-A599-9FE7-DFE366945C54}"/>
              </a:ext>
            </a:extLst>
          </p:cNvPr>
          <p:cNvSpPr/>
          <p:nvPr/>
        </p:nvSpPr>
        <p:spPr>
          <a:xfrm>
            <a:off x="1838960" y="908817"/>
            <a:ext cx="87376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Resp. </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Nazionali</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Sara </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Pirrone</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(INFN-CT) &amp; Paolo Russotto (INFN-LNS) </a:t>
            </a:r>
            <a:endPar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3" name="Rectangle 12">
            <a:extLst>
              <a:ext uri="{FF2B5EF4-FFF2-40B4-BE49-F238E27FC236}">
                <a16:creationId xmlns:a16="http://schemas.microsoft.com/office/drawing/2014/main" id="{64DF29C4-AECC-6BEE-2CEE-B43AC6278D41}"/>
              </a:ext>
            </a:extLst>
          </p:cNvPr>
          <p:cNvSpPr/>
          <p:nvPr/>
        </p:nvSpPr>
        <p:spPr>
          <a:xfrm>
            <a:off x="4727848" y="1836625"/>
            <a:ext cx="7298431" cy="372409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Richieste</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Servizi</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Milano 2026</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Servizio</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Elettronica</a:t>
            </a: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1.5 </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mesi</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uomo</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r>
              <a:rPr kumimoji="0" lang="en-US"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nella</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persona di Ciro </a:t>
            </a:r>
            <a:r>
              <a:rPr kumimoji="0" lang="en-US"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Boiano</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per </a:t>
            </a:r>
            <a:r>
              <a:rPr kumimoji="0" lang="en-US"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conoscenza</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setup)</a:t>
            </a:r>
            <a:r>
              <a:rPr kumimoji="0" 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Uso</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CleanRoom</a:t>
            </a:r>
            <a:r>
              <a:rPr kumimoji="0" lang="en-US" sz="20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e Bonding Machine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Servizio</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Officina</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Meccanica</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1 </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mese</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uomo</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supporti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bonding</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rivelatore</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piccole</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lavorazioni</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flange</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stampa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particolari</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3D</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consulenza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struttura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meccanica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sistema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di tagging </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consulenza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meccanica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montaggio</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rivelatori</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per beam test</a:t>
            </a:r>
            <a:endPar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5" name="Rectangle 4">
            <a:extLst>
              <a:ext uri="{FF2B5EF4-FFF2-40B4-BE49-F238E27FC236}">
                <a16:creationId xmlns:a16="http://schemas.microsoft.com/office/drawing/2014/main" id="{10EC1F32-B223-76F4-6257-DE25CCBE9AFD}"/>
              </a:ext>
            </a:extLst>
          </p:cNvPr>
          <p:cNvSpPr/>
          <p:nvPr/>
        </p:nvSpPr>
        <p:spPr>
          <a:xfrm>
            <a:off x="4168760" y="549260"/>
            <a:ext cx="414248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4546A">
                    <a:lumMod val="75000"/>
                  </a:srgbClr>
                </a:solidFill>
                <a:effectLst/>
                <a:uLnTx/>
                <a:uFillTx/>
                <a:latin typeface="Comic Sans MS" panose="030F0702030302020204" pitchFamily="66" charset="0"/>
                <a:ea typeface="+mn-ea"/>
                <a:cs typeface="+mn-cs"/>
              </a:rPr>
              <a:t>CHI</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mera</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 </a:t>
            </a:r>
            <a:r>
              <a:rPr kumimoji="0" lang="en-US" sz="1800" b="1" i="0" u="none" strike="noStrike" kern="1200" cap="none" spc="0" normalizeH="0" baseline="0" noProof="0" dirty="0">
                <a:ln>
                  <a:noFill/>
                </a:ln>
                <a:solidFill>
                  <a:srgbClr val="44546A">
                    <a:lumMod val="75000"/>
                  </a:srgbClr>
                </a:solidFill>
                <a:effectLst/>
                <a:uLnTx/>
                <a:uFillTx/>
                <a:latin typeface="Comic Sans MS" panose="030F0702030302020204" pitchFamily="66" charset="0"/>
                <a:ea typeface="+mn-ea"/>
                <a:cs typeface="+mn-cs"/>
              </a:rPr>
              <a:t>N</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eutron </a:t>
            </a:r>
            <a:r>
              <a:rPr kumimoji="0" lang="en-US" sz="1800" b="1" i="0" u="none" strike="noStrike" kern="1200" cap="none" spc="0" normalizeH="0" baseline="0" noProof="0" dirty="0" err="1">
                <a:ln>
                  <a:noFill/>
                </a:ln>
                <a:solidFill>
                  <a:srgbClr val="44546A">
                    <a:lumMod val="75000"/>
                  </a:srgbClr>
                </a:solidFill>
                <a:effectLst/>
                <a:uLnTx/>
                <a:uFillTx/>
                <a:latin typeface="Comic Sans MS" panose="030F0702030302020204" pitchFamily="66" charset="0"/>
                <a:ea typeface="+mn-ea"/>
                <a:cs typeface="+mn-cs"/>
              </a:rPr>
              <a:t>EX</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otic</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1" i="0" u="none" strike="noStrike" kern="1200" cap="none" spc="0" normalizeH="0" baseline="0" noProof="0" dirty="0">
                <a:ln>
                  <a:noFill/>
                </a:ln>
                <a:solidFill>
                  <a:srgbClr val="44546A">
                    <a:lumMod val="75000"/>
                  </a:srgbClr>
                </a:solidFill>
                <a:effectLst/>
                <a:uLnTx/>
                <a:uFillTx/>
                <a:latin typeface="Comic Sans MS" panose="030F0702030302020204" pitchFamily="66" charset="0"/>
                <a:ea typeface="+mn-ea"/>
                <a:cs typeface="+mn-cs"/>
              </a:rPr>
              <a:t>T</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agging</a:t>
            </a:r>
          </a:p>
        </p:txBody>
      </p:sp>
      <p:sp>
        <p:nvSpPr>
          <p:cNvPr id="9" name="Rectangle 8">
            <a:extLst>
              <a:ext uri="{FF2B5EF4-FFF2-40B4-BE49-F238E27FC236}">
                <a16:creationId xmlns:a16="http://schemas.microsoft.com/office/drawing/2014/main" id="{C6BA37B1-8F5E-B142-D5E8-1DA0474214F2}"/>
              </a:ext>
            </a:extLst>
          </p:cNvPr>
          <p:cNvSpPr/>
          <p:nvPr/>
        </p:nvSpPr>
        <p:spPr>
          <a:xfrm>
            <a:off x="-680720" y="4139083"/>
            <a:ext cx="4409440" cy="198515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Anagrafica</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Milano 2026</a:t>
            </a:r>
          </a:p>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 Guazzoni (PA, RL) 0.8 FTE </a:t>
            </a:r>
          </a:p>
          <a:p>
            <a:pPr marL="342900" marR="0" lvl="0" indent="-342900" algn="r" defTabSz="4572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Castoldi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(PO) 0.8 FTE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Pozzi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AdR</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Polimi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1 FTE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Ghisetti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AdR</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Polimi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0.5 FTE</a:t>
            </a:r>
          </a:p>
          <a:p>
            <a:pPr marL="342900" marR="0" lvl="0" indent="-342900" algn="r" defTabSz="4572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Mason (PhD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Polimi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1 FTE</a:t>
            </a:r>
          </a:p>
        </p:txBody>
      </p:sp>
      <p:sp>
        <p:nvSpPr>
          <p:cNvPr id="10" name="Rectangle 9">
            <a:extLst>
              <a:ext uri="{FF2B5EF4-FFF2-40B4-BE49-F238E27FC236}">
                <a16:creationId xmlns:a16="http://schemas.microsoft.com/office/drawing/2014/main" id="{711D9D10-C2A2-C72C-0641-93E4D9F403E4}"/>
              </a:ext>
            </a:extLst>
          </p:cNvPr>
          <p:cNvSpPr/>
          <p:nvPr/>
        </p:nvSpPr>
        <p:spPr>
          <a:xfrm>
            <a:off x="-240704" y="6236308"/>
            <a:ext cx="8138160" cy="36933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TOT FTE @ Milano 2026: 4.1 FTE in </a:t>
            </a:r>
            <a:r>
              <a:rPr kumimoji="0" lang="en-US" sz="18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crescita</a:t>
            </a: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rispetto a CHIRONE</a:t>
            </a:r>
            <a:endPar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889719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F94A7A-4021-4C03-A480-5533826476F8}"/>
              </a:ext>
            </a:extLst>
          </p:cNvPr>
          <p:cNvPicPr>
            <a:picLocks noChangeAspect="1"/>
          </p:cNvPicPr>
          <p:nvPr/>
        </p:nvPicPr>
        <p:blipFill>
          <a:blip r:embed="rId3"/>
          <a:stretch>
            <a:fillRect/>
          </a:stretch>
        </p:blipFill>
        <p:spPr>
          <a:xfrm>
            <a:off x="221437" y="1020959"/>
            <a:ext cx="2407329" cy="2950258"/>
          </a:xfrm>
          <a:prstGeom prst="rect">
            <a:avLst/>
          </a:prstGeom>
        </p:spPr>
      </p:pic>
      <p:sp>
        <p:nvSpPr>
          <p:cNvPr id="25604" name="Rectangle 4"/>
          <p:cNvSpPr>
            <a:spLocks noGrp="1" noChangeArrowheads="1"/>
          </p:cNvSpPr>
          <p:nvPr>
            <p:ph type="title" idx="4294967295"/>
          </p:nvPr>
        </p:nvSpPr>
        <p:spPr>
          <a:xfrm>
            <a:off x="141288" y="-110749"/>
            <a:ext cx="12050712" cy="839788"/>
          </a:xfrm>
        </p:spPr>
        <p:txBody>
          <a:bodyPr>
            <a:normAutofit/>
          </a:bodyPr>
          <a:lstStyle/>
          <a:p>
            <a:r>
              <a:rPr lang="it-IT" dirty="0"/>
              <a:t>CHI-NEXT (2026-2028)</a:t>
            </a:r>
            <a:endParaRPr lang="en-US" dirty="0"/>
          </a:p>
        </p:txBody>
      </p:sp>
      <p:sp>
        <p:nvSpPr>
          <p:cNvPr id="6" name="Rectangle 5"/>
          <p:cNvSpPr/>
          <p:nvPr/>
        </p:nvSpPr>
        <p:spPr>
          <a:xfrm>
            <a:off x="1777273" y="1446015"/>
            <a:ext cx="390042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Sezione</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di Milano </a:t>
            </a:r>
            <a:r>
              <a:rPr kumimoji="0" lang="en-US" sz="1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(RL: </a:t>
            </a:r>
            <a:r>
              <a:rPr kumimoji="0" lang="en-US" sz="14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C.Guazzoni</a:t>
            </a:r>
            <a:r>
              <a:rPr kumimoji="0" lang="en-US" sz="1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p:cNvSpPr/>
          <p:nvPr/>
        </p:nvSpPr>
        <p:spPr>
          <a:xfrm>
            <a:off x="1675866" y="3380686"/>
            <a:ext cx="3667225"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Sezione</a:t>
            </a: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di Catania </a:t>
            </a:r>
            <a:r>
              <a:rPr kumimoji="0" lang="en-US" sz="1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(RL: Ε. Geraci)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LNS </a:t>
            </a:r>
            <a:r>
              <a:rPr kumimoji="0" lang="en-US" sz="1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(RL: </a:t>
            </a:r>
            <a:r>
              <a:rPr kumimoji="0" lang="en-US" sz="12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E.V.Pagano</a:t>
            </a:r>
            <a:r>
              <a:rPr kumimoji="0" lang="en-US" sz="1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838960" y="908817"/>
            <a:ext cx="87376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Resp. </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Nazionali</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Sara </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Pirrone</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(INFN-CT) &amp; Paolo Russotto (INFN-LNS) </a:t>
            </a:r>
            <a:endPar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4223792" y="1934110"/>
            <a:ext cx="8023240" cy="347787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Richieste</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Servizi</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Milano 2026</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Servizio</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Elettronica</a:t>
            </a: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1.5 </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mesi</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uomo</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r>
              <a:rPr kumimoji="0" lang="en-US"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nella</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persona di Ciro </a:t>
            </a:r>
            <a:r>
              <a:rPr kumimoji="0" lang="en-US"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Boiano</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per </a:t>
            </a:r>
            <a:r>
              <a:rPr kumimoji="0" lang="en-US"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conoscenza</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setup)</a:t>
            </a:r>
            <a:r>
              <a:rPr kumimoji="0" lang="en-US"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Uso</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CleanRoom</a:t>
            </a:r>
            <a:r>
              <a:rPr kumimoji="0" lang="en-US" sz="20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e Bonding Machine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Servizio</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Officina</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Meccanica</a:t>
            </a: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1 </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mese</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a:t>
            </a:r>
            <a:r>
              <a:rPr kumimoji="0" lang="en-US" sz="1600" b="1"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uomo</a:t>
            </a:r>
            <a:r>
              <a:rPr kumimoji="0" lang="en-US" sz="1600" b="1"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supporti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bonding</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rivelatore</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piccole</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lavorazioni</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flange</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stampa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particolari</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3D</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consulenza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struttura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meccanica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sistema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di tagging </a:t>
            </a:r>
          </a:p>
          <a:p>
            <a:pPr marL="1657350" marR="0" lvl="3" indent="-285750" algn="l" defTabSz="4572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consulenza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meccanica</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montaggio</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rivelatori</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per beam test</a:t>
            </a:r>
            <a:endPar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5" name="Rectangle 4">
            <a:extLst>
              <a:ext uri="{FF2B5EF4-FFF2-40B4-BE49-F238E27FC236}">
                <a16:creationId xmlns:a16="http://schemas.microsoft.com/office/drawing/2014/main" id="{10A2E6A3-81DE-4E8A-8A97-D8856DAB8E23}"/>
              </a:ext>
            </a:extLst>
          </p:cNvPr>
          <p:cNvSpPr/>
          <p:nvPr/>
        </p:nvSpPr>
        <p:spPr>
          <a:xfrm>
            <a:off x="4168760" y="549260"/>
            <a:ext cx="414248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4546A">
                    <a:lumMod val="75000"/>
                  </a:srgbClr>
                </a:solidFill>
                <a:effectLst/>
                <a:uLnTx/>
                <a:uFillTx/>
                <a:latin typeface="Comic Sans MS" panose="030F0702030302020204" pitchFamily="66" charset="0"/>
                <a:ea typeface="+mn-ea"/>
                <a:cs typeface="+mn-cs"/>
              </a:rPr>
              <a:t>CHI</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mera</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 </a:t>
            </a:r>
            <a:r>
              <a:rPr kumimoji="0" lang="en-US" sz="1800" b="1" i="0" u="none" strike="noStrike" kern="1200" cap="none" spc="0" normalizeH="0" baseline="0" noProof="0" dirty="0">
                <a:ln>
                  <a:noFill/>
                </a:ln>
                <a:solidFill>
                  <a:srgbClr val="44546A">
                    <a:lumMod val="75000"/>
                  </a:srgbClr>
                </a:solidFill>
                <a:effectLst/>
                <a:uLnTx/>
                <a:uFillTx/>
                <a:latin typeface="Comic Sans MS" panose="030F0702030302020204" pitchFamily="66" charset="0"/>
                <a:ea typeface="+mn-ea"/>
                <a:cs typeface="+mn-cs"/>
              </a:rPr>
              <a:t>N</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eutron </a:t>
            </a:r>
            <a:r>
              <a:rPr kumimoji="0" lang="en-US" sz="1800" b="1" i="0" u="none" strike="noStrike" kern="1200" cap="none" spc="0" normalizeH="0" baseline="0" noProof="0" dirty="0" err="1">
                <a:ln>
                  <a:noFill/>
                </a:ln>
                <a:solidFill>
                  <a:srgbClr val="44546A">
                    <a:lumMod val="75000"/>
                  </a:srgbClr>
                </a:solidFill>
                <a:effectLst/>
                <a:uLnTx/>
                <a:uFillTx/>
                <a:latin typeface="Comic Sans MS" panose="030F0702030302020204" pitchFamily="66" charset="0"/>
                <a:ea typeface="+mn-ea"/>
                <a:cs typeface="+mn-cs"/>
              </a:rPr>
              <a:t>EX</a:t>
            </a:r>
            <a:r>
              <a:rPr kumimoji="0" lang="en-US" sz="18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otic</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1" i="0" u="none" strike="noStrike" kern="1200" cap="none" spc="0" normalizeH="0" baseline="0" noProof="0" dirty="0">
                <a:ln>
                  <a:noFill/>
                </a:ln>
                <a:solidFill>
                  <a:srgbClr val="44546A">
                    <a:lumMod val="75000"/>
                  </a:srgbClr>
                </a:solidFill>
                <a:effectLst/>
                <a:uLnTx/>
                <a:uFillTx/>
                <a:latin typeface="Comic Sans MS" panose="030F0702030302020204" pitchFamily="66" charset="0"/>
                <a:ea typeface="+mn-ea"/>
                <a:cs typeface="+mn-cs"/>
              </a:rPr>
              <a:t>T</a:t>
            </a:r>
            <a:r>
              <a:rPr kumimoji="0" lang="en-US"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agging</a:t>
            </a:r>
          </a:p>
        </p:txBody>
      </p:sp>
      <p:sp>
        <p:nvSpPr>
          <p:cNvPr id="9" name="Rectangle 8">
            <a:extLst>
              <a:ext uri="{FF2B5EF4-FFF2-40B4-BE49-F238E27FC236}">
                <a16:creationId xmlns:a16="http://schemas.microsoft.com/office/drawing/2014/main" id="{081E14D3-5D35-43BD-86CD-B4FDF7B3E3BE}"/>
              </a:ext>
            </a:extLst>
          </p:cNvPr>
          <p:cNvSpPr/>
          <p:nvPr/>
        </p:nvSpPr>
        <p:spPr>
          <a:xfrm>
            <a:off x="-680720" y="4139083"/>
            <a:ext cx="4409440" cy="198515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Anagrafica</a:t>
            </a:r>
            <a:r>
              <a:rPr kumimoji="0" lang="en-US"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Milano 2026</a:t>
            </a:r>
          </a:p>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 Guazzoni (PA, RL) 0.8 FTE </a:t>
            </a:r>
          </a:p>
          <a:p>
            <a:pPr marL="342900" marR="0" lvl="0" indent="-342900" algn="r" defTabSz="4572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Castoldi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(PO) 0.8 FTE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Pozzi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AdR</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Polimi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1 FTE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Ghisetti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AdR</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Polimi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1 FTE</a:t>
            </a:r>
          </a:p>
          <a:p>
            <a:pPr marL="342900" marR="0" lvl="0" indent="-342900" algn="r" defTabSz="4572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Mason (PhD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Polimi</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1 FTE</a:t>
            </a:r>
          </a:p>
        </p:txBody>
      </p:sp>
      <p:sp>
        <p:nvSpPr>
          <p:cNvPr id="10" name="Rectangle 9">
            <a:extLst>
              <a:ext uri="{FF2B5EF4-FFF2-40B4-BE49-F238E27FC236}">
                <a16:creationId xmlns:a16="http://schemas.microsoft.com/office/drawing/2014/main" id="{603CDB44-0B80-45D1-B2D8-659DDFE1EFAC}"/>
              </a:ext>
            </a:extLst>
          </p:cNvPr>
          <p:cNvSpPr/>
          <p:nvPr/>
        </p:nvSpPr>
        <p:spPr>
          <a:xfrm>
            <a:off x="-240704" y="6236308"/>
            <a:ext cx="8138160" cy="36933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TOT FTE @ Milano 2026: 4.6 FTE in </a:t>
            </a:r>
            <a:r>
              <a:rPr kumimoji="0" lang="en-US" sz="18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crescita</a:t>
            </a:r>
            <a:r>
              <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rispetto a CHIRONE</a:t>
            </a:r>
            <a:endPar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33284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C3FFC-F679-4A52-910D-7BAEAD71B36D}"/>
              </a:ext>
            </a:extLst>
          </p:cNvPr>
          <p:cNvSpPr>
            <a:spLocks noGrp="1"/>
          </p:cNvSpPr>
          <p:nvPr>
            <p:ph type="title"/>
          </p:nvPr>
        </p:nvSpPr>
        <p:spPr>
          <a:xfrm>
            <a:off x="413570" y="-139966"/>
            <a:ext cx="11441391" cy="840400"/>
          </a:xfrm>
        </p:spPr>
        <p:txBody>
          <a:bodyPr/>
          <a:lstStyle/>
          <a:p>
            <a:r>
              <a:rPr lang="en-US" dirty="0"/>
              <a:t>CHIRONE &amp; CHI-NEXT: the detectors</a:t>
            </a:r>
          </a:p>
        </p:txBody>
      </p:sp>
      <p:sp>
        <p:nvSpPr>
          <p:cNvPr id="4" name="Text Box 34">
            <a:extLst>
              <a:ext uri="{FF2B5EF4-FFF2-40B4-BE49-F238E27FC236}">
                <a16:creationId xmlns:a16="http://schemas.microsoft.com/office/drawing/2014/main" id="{403F0F57-867F-4353-ADBD-1EE3D4D735AB}"/>
              </a:ext>
            </a:extLst>
          </p:cNvPr>
          <p:cNvSpPr txBox="1">
            <a:spLocks noChangeArrowheads="1"/>
          </p:cNvSpPr>
          <p:nvPr/>
        </p:nvSpPr>
        <p:spPr bwMode="auto">
          <a:xfrm>
            <a:off x="-155608" y="456472"/>
            <a:ext cx="4368803" cy="492443"/>
          </a:xfrm>
          <a:prstGeom prst="rect">
            <a:avLst/>
          </a:prstGeom>
          <a:noFill/>
          <a:ln w="9525">
            <a:noFill/>
            <a:miter lim="800000"/>
            <a:headEnd/>
            <a:tailEnd/>
          </a:ln>
          <a:effec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it-IT" altLang="it-IT" sz="26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Arial" charset="0"/>
              </a:rPr>
              <a:t>CHIMERA </a:t>
            </a:r>
            <a:endParaRPr kumimoji="0" lang="en-US" altLang="it-IT" sz="26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Arial" charset="0"/>
            </a:endParaRPr>
          </a:p>
        </p:txBody>
      </p:sp>
      <p:sp>
        <p:nvSpPr>
          <p:cNvPr id="5" name="Rettangolo 18">
            <a:extLst>
              <a:ext uri="{FF2B5EF4-FFF2-40B4-BE49-F238E27FC236}">
                <a16:creationId xmlns:a16="http://schemas.microsoft.com/office/drawing/2014/main" id="{F0127C64-12EF-47CF-86AF-C8D7AA5A0389}"/>
              </a:ext>
            </a:extLst>
          </p:cNvPr>
          <p:cNvSpPr/>
          <p:nvPr/>
        </p:nvSpPr>
        <p:spPr>
          <a:xfrm>
            <a:off x="5457525" y="419470"/>
            <a:ext cx="6864306" cy="426632"/>
          </a:xfrm>
          <a:prstGeom prst="rect">
            <a:avLst/>
          </a:prstGeom>
          <a:noFill/>
          <a:ln w="9525">
            <a:noFill/>
            <a:round/>
            <a:headEnd/>
            <a:tailEnd/>
          </a:ln>
          <a:effectLst/>
        </p:spPr>
        <p:txBody>
          <a:bodyPr lIns="90000" tIns="45000" rIns="90000" bIns="45000" anchor="ctr"/>
          <a:lstStyle/>
          <a:p>
            <a:pPr marL="0" marR="0" lvl="0" indent="0" algn="ctr" defTabSz="914400" rtl="0" eaLnBrk="1" fontAlgn="auto" latinLnBrk="0" hangingPunct="1">
              <a:lnSpc>
                <a:spcPct val="15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26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FARCOS – </a:t>
            </a:r>
            <a:r>
              <a:rPr kumimoji="0" lang="it-IT" sz="1500" b="1" i="0" u="none" strike="noStrike" kern="1200" cap="none" spc="0" normalizeH="0" baseline="0" noProof="0" dirty="0" err="1">
                <a:ln>
                  <a:noFill/>
                </a:ln>
                <a:solidFill>
                  <a:srgbClr val="4472C4">
                    <a:lumMod val="50000"/>
                  </a:srgbClr>
                </a:solidFill>
                <a:effectLst/>
                <a:uLnTx/>
                <a:uFillTx/>
                <a:latin typeface="Comic Sans MS" panose="030F0702030302020204" pitchFamily="66" charset="0"/>
                <a:ea typeface="+mn-ea"/>
                <a:cs typeface="+mn-cs"/>
              </a:rPr>
              <a:t>Femtoscopy</a:t>
            </a:r>
            <a:r>
              <a:rPr kumimoji="0" lang="it-IT" sz="15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 </a:t>
            </a:r>
            <a:r>
              <a:rPr kumimoji="0" lang="it-IT" sz="1500" b="1" i="0" u="none" strike="noStrike" kern="1200" cap="none" spc="0" normalizeH="0" baseline="0" noProof="0" dirty="0" err="1">
                <a:ln>
                  <a:noFill/>
                </a:ln>
                <a:solidFill>
                  <a:srgbClr val="4472C4">
                    <a:lumMod val="50000"/>
                  </a:srgbClr>
                </a:solidFill>
                <a:effectLst/>
                <a:uLnTx/>
                <a:uFillTx/>
                <a:latin typeface="Comic Sans MS" panose="030F0702030302020204" pitchFamily="66" charset="0"/>
                <a:ea typeface="+mn-ea"/>
                <a:cs typeface="+mn-cs"/>
              </a:rPr>
              <a:t>Arrayfor</a:t>
            </a:r>
            <a:r>
              <a:rPr kumimoji="0" lang="it-IT" sz="15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 </a:t>
            </a:r>
            <a:r>
              <a:rPr kumimoji="0" lang="it-IT" sz="1500" b="1" i="0" u="none" strike="noStrike" kern="1200" cap="none" spc="0" normalizeH="0" baseline="0" noProof="0" dirty="0" err="1">
                <a:ln>
                  <a:noFill/>
                </a:ln>
                <a:solidFill>
                  <a:srgbClr val="4472C4">
                    <a:lumMod val="50000"/>
                  </a:srgbClr>
                </a:solidFill>
                <a:effectLst/>
                <a:uLnTx/>
                <a:uFillTx/>
                <a:latin typeface="Comic Sans MS" panose="030F0702030302020204" pitchFamily="66" charset="0"/>
                <a:ea typeface="+mn-ea"/>
                <a:cs typeface="+mn-cs"/>
              </a:rPr>
              <a:t>Correlation</a:t>
            </a:r>
            <a:r>
              <a:rPr kumimoji="0" lang="it-IT" sz="15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 and </a:t>
            </a:r>
            <a:r>
              <a:rPr kumimoji="0" lang="it-IT" sz="1500" b="1" i="0" u="none" strike="noStrike" kern="1200" cap="none" spc="0" normalizeH="0" baseline="0" noProof="0" dirty="0" err="1">
                <a:ln>
                  <a:noFill/>
                </a:ln>
                <a:solidFill>
                  <a:srgbClr val="4472C4">
                    <a:lumMod val="50000"/>
                  </a:srgbClr>
                </a:solidFill>
                <a:effectLst/>
                <a:uLnTx/>
                <a:uFillTx/>
                <a:latin typeface="Comic Sans MS" panose="030F0702030302020204" pitchFamily="66" charset="0"/>
                <a:ea typeface="+mn-ea"/>
                <a:cs typeface="+mn-cs"/>
              </a:rPr>
              <a:t>Spectroscopy</a:t>
            </a:r>
            <a:endParaRPr kumimoji="0" lang="it-IT" sz="15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endParaRPr>
          </a:p>
        </p:txBody>
      </p:sp>
      <p:pic>
        <p:nvPicPr>
          <p:cNvPr id="6" name="Picture 2">
            <a:extLst>
              <a:ext uri="{FF2B5EF4-FFF2-40B4-BE49-F238E27FC236}">
                <a16:creationId xmlns:a16="http://schemas.microsoft.com/office/drawing/2014/main" id="{8FA890FB-5D51-4603-9710-637C86FD22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7170" y="876881"/>
            <a:ext cx="2627697" cy="22571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descr="_MG_6282_s">
            <a:extLst>
              <a:ext uri="{FF2B5EF4-FFF2-40B4-BE49-F238E27FC236}">
                <a16:creationId xmlns:a16="http://schemas.microsoft.com/office/drawing/2014/main" id="{A9858D64-3853-4274-B5A8-BA079B833B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1772"/>
            <a:ext cx="3461686" cy="2447406"/>
          </a:xfrm>
          <a:prstGeom prst="rect">
            <a:avLst/>
          </a:prstGeom>
          <a:noFill/>
          <a:ln w="190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8" name="Rettangolo 3">
            <a:extLst>
              <a:ext uri="{FF2B5EF4-FFF2-40B4-BE49-F238E27FC236}">
                <a16:creationId xmlns:a16="http://schemas.microsoft.com/office/drawing/2014/main" id="{D8FEE8B9-42EE-41C6-B847-29791ECDAE8A}"/>
              </a:ext>
            </a:extLst>
          </p:cNvPr>
          <p:cNvSpPr/>
          <p:nvPr/>
        </p:nvSpPr>
        <p:spPr>
          <a:xfrm>
            <a:off x="112024" y="3666076"/>
            <a:ext cx="7809567" cy="426632"/>
          </a:xfrm>
          <a:prstGeom prst="rect">
            <a:avLst/>
          </a:prstGeom>
          <a:noFill/>
          <a:ln w="9525">
            <a:noFill/>
            <a:round/>
            <a:headEnd/>
            <a:tailEnd/>
          </a:ln>
          <a:effectLst/>
        </p:spPr>
        <p:txBody>
          <a:bodyPr lIns="90000" tIns="45000" rIns="90000" bIns="45000" anchor="ctr"/>
          <a:lstStyle/>
          <a:p>
            <a:pPr marL="0" marR="0" lvl="0" indent="0" algn="l" defTabSz="914400" rtl="0" eaLnBrk="1" fontAlgn="auto" latinLnBrk="0" hangingPunct="1">
              <a:lnSpc>
                <a:spcPct val="15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NARCOS – </a:t>
            </a:r>
            <a:r>
              <a:rPr kumimoji="0" lang="it-IT" sz="14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Neutron</a:t>
            </a:r>
            <a:r>
              <a:rPr kumimoji="0" lang="it-IT" sz="14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Array for </a:t>
            </a:r>
            <a:r>
              <a:rPr kumimoji="0" lang="it-IT" sz="14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Correlation</a:t>
            </a:r>
            <a:r>
              <a:rPr kumimoji="0" lang="it-IT" sz="14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and </a:t>
            </a:r>
            <a:r>
              <a:rPr kumimoji="0" lang="it-IT" sz="14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Spectroscopy</a:t>
            </a:r>
            <a:r>
              <a:rPr kumimoji="0" lang="it-IT" sz="14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p>
        </p:txBody>
      </p:sp>
      <p:pic>
        <p:nvPicPr>
          <p:cNvPr id="9" name="Immagine 2">
            <a:extLst>
              <a:ext uri="{FF2B5EF4-FFF2-40B4-BE49-F238E27FC236}">
                <a16:creationId xmlns:a16="http://schemas.microsoft.com/office/drawing/2014/main" id="{AA832C8D-5475-4A3E-BB94-05F0AF79C494}"/>
              </a:ext>
            </a:extLst>
          </p:cNvPr>
          <p:cNvPicPr>
            <a:picLocks noChangeAspect="1"/>
          </p:cNvPicPr>
          <p:nvPr/>
        </p:nvPicPr>
        <p:blipFill>
          <a:blip r:embed="rId4"/>
          <a:stretch>
            <a:fillRect/>
          </a:stretch>
        </p:blipFill>
        <p:spPr>
          <a:xfrm>
            <a:off x="8393229" y="4168222"/>
            <a:ext cx="2948676" cy="1948366"/>
          </a:xfrm>
          <a:prstGeom prst="rect">
            <a:avLst/>
          </a:prstGeom>
        </p:spPr>
      </p:pic>
      <p:sp>
        <p:nvSpPr>
          <p:cNvPr id="10" name="Rettangolo 4">
            <a:extLst>
              <a:ext uri="{FF2B5EF4-FFF2-40B4-BE49-F238E27FC236}">
                <a16:creationId xmlns:a16="http://schemas.microsoft.com/office/drawing/2014/main" id="{1996FBBE-53BC-4EFA-8D82-17E4D12D2033}"/>
              </a:ext>
            </a:extLst>
          </p:cNvPr>
          <p:cNvSpPr/>
          <p:nvPr/>
        </p:nvSpPr>
        <p:spPr>
          <a:xfrm>
            <a:off x="7870504" y="3627570"/>
            <a:ext cx="4321495" cy="426632"/>
          </a:xfrm>
          <a:prstGeom prst="rect">
            <a:avLst/>
          </a:prstGeom>
          <a:noFill/>
          <a:ln w="9525">
            <a:noFill/>
            <a:round/>
            <a:headEnd/>
            <a:tailEnd/>
          </a:ln>
          <a:effectLst/>
        </p:spPr>
        <p:txBody>
          <a:bodyPr lIns="90000" tIns="45000" rIns="90000" bIns="45000" anchor="ctr"/>
          <a:lstStyle/>
          <a:p>
            <a:pPr marL="0" marR="0" lvl="0" indent="0" algn="l" defTabSz="914400" rtl="0" eaLnBrk="1" fontAlgn="auto" latinLnBrk="0" hangingPunct="1">
              <a:lnSpc>
                <a:spcPct val="15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SiC</a:t>
            </a:r>
            <a:r>
              <a:rPr kumimoji="0" lang="it-IT"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based</a:t>
            </a:r>
            <a:r>
              <a:rPr kumimoji="0" lang="it-IT"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Beam</a:t>
            </a:r>
            <a:r>
              <a:rPr kumimoji="0" lang="it-IT"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Tagging System</a:t>
            </a:r>
          </a:p>
        </p:txBody>
      </p:sp>
      <p:grpSp>
        <p:nvGrpSpPr>
          <p:cNvPr id="11" name="Gruppo 13">
            <a:extLst>
              <a:ext uri="{FF2B5EF4-FFF2-40B4-BE49-F238E27FC236}">
                <a16:creationId xmlns:a16="http://schemas.microsoft.com/office/drawing/2014/main" id="{5534363D-CC62-4FBC-A718-DBB1AE889486}"/>
              </a:ext>
            </a:extLst>
          </p:cNvPr>
          <p:cNvGrpSpPr/>
          <p:nvPr/>
        </p:nvGrpSpPr>
        <p:grpSpPr>
          <a:xfrm>
            <a:off x="171764" y="4125410"/>
            <a:ext cx="4479466" cy="1950046"/>
            <a:chOff x="133263" y="4327537"/>
            <a:chExt cx="4479466" cy="1950046"/>
          </a:xfrm>
        </p:grpSpPr>
        <p:grpSp>
          <p:nvGrpSpPr>
            <p:cNvPr id="12" name="Gruppo 8">
              <a:extLst>
                <a:ext uri="{FF2B5EF4-FFF2-40B4-BE49-F238E27FC236}">
                  <a16:creationId xmlns:a16="http://schemas.microsoft.com/office/drawing/2014/main" id="{59B4F25B-7617-4E4F-9DD7-65B5460978D9}"/>
                </a:ext>
              </a:extLst>
            </p:cNvPr>
            <p:cNvGrpSpPr>
              <a:grpSpLocks noChangeAspect="1"/>
            </p:cNvGrpSpPr>
            <p:nvPr/>
          </p:nvGrpSpPr>
          <p:grpSpPr>
            <a:xfrm>
              <a:off x="133263" y="4327537"/>
              <a:ext cx="4479466" cy="1950046"/>
              <a:chOff x="575744" y="1412134"/>
              <a:chExt cx="9309003" cy="4052489"/>
            </a:xfrm>
          </p:grpSpPr>
          <p:pic>
            <p:nvPicPr>
              <p:cNvPr id="14" name="Immagine 9" descr="Immagine che contiene Rettangolo&#10;&#10;Il contenuto generato dall'IA potrebbe non essere corretto.">
                <a:extLst>
                  <a:ext uri="{FF2B5EF4-FFF2-40B4-BE49-F238E27FC236}">
                    <a16:creationId xmlns:a16="http://schemas.microsoft.com/office/drawing/2014/main" id="{17A6984B-B10C-48D3-A9FD-BC579103EAD4}"/>
                  </a:ext>
                </a:extLst>
              </p:cNvPr>
              <p:cNvPicPr>
                <a:picLocks noChangeAspect="1"/>
              </p:cNvPicPr>
              <p:nvPr/>
            </p:nvPicPr>
            <p:blipFill>
              <a:blip r:embed="rId5" cstate="print">
                <a:extLst>
                  <a:ext uri="{28A0092B-C50C-407E-A947-70E740481C1C}">
                    <a14:useLocalDpi xmlns:a14="http://schemas.microsoft.com/office/drawing/2010/main" val="0"/>
                  </a:ext>
                </a:extLst>
              </a:blip>
              <a:srcRect l="22482" r="23830"/>
              <a:stretch>
                <a:fillRect/>
              </a:stretch>
            </p:blipFill>
            <p:spPr>
              <a:xfrm>
                <a:off x="575744" y="1412134"/>
                <a:ext cx="4029076" cy="4052489"/>
              </a:xfrm>
              <a:prstGeom prst="rect">
                <a:avLst/>
              </a:prstGeom>
            </p:spPr>
          </p:pic>
          <p:pic>
            <p:nvPicPr>
              <p:cNvPr id="15" name="Picture 2" descr="Immagine 19">
                <a:extLst>
                  <a:ext uri="{FF2B5EF4-FFF2-40B4-BE49-F238E27FC236}">
                    <a16:creationId xmlns:a16="http://schemas.microsoft.com/office/drawing/2014/main" id="{1E95EDEB-8A18-4F95-98EC-2A5F1F37C2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27" r="11540" b="3900"/>
              <a:stretch>
                <a:fillRect/>
              </a:stretch>
            </p:blipFill>
            <p:spPr bwMode="auto">
              <a:xfrm>
                <a:off x="4604816" y="1412134"/>
                <a:ext cx="5279931" cy="405248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 name="Connettore diritto 12">
              <a:extLst>
                <a:ext uri="{FF2B5EF4-FFF2-40B4-BE49-F238E27FC236}">
                  <a16:creationId xmlns:a16="http://schemas.microsoft.com/office/drawing/2014/main" id="{F03775B0-8F2C-4460-B039-E88C95EB53E1}"/>
                </a:ext>
              </a:extLst>
            </p:cNvPr>
            <p:cNvCxnSpPr/>
            <p:nvPr/>
          </p:nvCxnSpPr>
          <p:spPr>
            <a:xfrm>
              <a:off x="2104467" y="4351505"/>
              <a:ext cx="0" cy="1926077"/>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6" name="Rettangolo 3">
            <a:extLst>
              <a:ext uri="{FF2B5EF4-FFF2-40B4-BE49-F238E27FC236}">
                <a16:creationId xmlns:a16="http://schemas.microsoft.com/office/drawing/2014/main" id="{E3DC70A4-D95B-4FB0-8EB7-D1F6FE6D64B0}"/>
              </a:ext>
            </a:extLst>
          </p:cNvPr>
          <p:cNvSpPr/>
          <p:nvPr/>
        </p:nvSpPr>
        <p:spPr>
          <a:xfrm>
            <a:off x="3496707" y="1750651"/>
            <a:ext cx="2390545" cy="426632"/>
          </a:xfrm>
          <a:prstGeom prst="rect">
            <a:avLst/>
          </a:prstGeom>
          <a:noFill/>
          <a:ln w="9525">
            <a:noFill/>
            <a:round/>
            <a:headEnd/>
            <a:tailEnd/>
          </a:ln>
          <a:effectLst/>
        </p:spPr>
        <p:txBody>
          <a:bodyPr lIns="90000" tIns="45000" rIns="90000" bIns="45000" anchor="ctr"/>
          <a:lstStyle/>
          <a:p>
            <a:pPr marL="0" marR="0" lvl="0" indent="0" algn="l" defTabSz="914400" rtl="0" eaLnBrk="1" fontAlgn="auto" latinLnBrk="0" hangingPunct="1">
              <a:lnSpc>
                <a:spcPct val="15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1600" b="0"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Upgraded</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during</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CHIRONE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experiment</a:t>
            </a:r>
            <a:endPar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To </a:t>
            </a:r>
            <a:r>
              <a:rPr kumimoji="0" lang="it-IT" sz="1600"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Digital</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Data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Acquisition</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and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continuosly</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maintened</a:t>
            </a:r>
            <a:endPar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7" name="Rettangolo 3">
            <a:extLst>
              <a:ext uri="{FF2B5EF4-FFF2-40B4-BE49-F238E27FC236}">
                <a16:creationId xmlns:a16="http://schemas.microsoft.com/office/drawing/2014/main" id="{5B308754-FA1E-4374-830E-732B21D322B5}"/>
              </a:ext>
            </a:extLst>
          </p:cNvPr>
          <p:cNvSpPr/>
          <p:nvPr/>
        </p:nvSpPr>
        <p:spPr>
          <a:xfrm>
            <a:off x="8880909" y="1712151"/>
            <a:ext cx="3214839" cy="426632"/>
          </a:xfrm>
          <a:prstGeom prst="rect">
            <a:avLst/>
          </a:prstGeom>
          <a:noFill/>
          <a:ln w="9525">
            <a:noFill/>
            <a:round/>
            <a:headEnd/>
            <a:tailEnd/>
          </a:ln>
          <a:effectLst/>
        </p:spPr>
        <p:txBody>
          <a:bodyPr lIns="90000" tIns="45000" rIns="90000" bIns="45000" anchor="ctr"/>
          <a:lstStyle/>
          <a:p>
            <a:pPr marL="0" marR="0" lvl="0" indent="0" algn="l" defTabSz="914400" rtl="0" eaLnBrk="1" fontAlgn="auto" latinLnBrk="0" hangingPunct="1">
              <a:lnSpc>
                <a:spcPct val="15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1600" b="0"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Commissioned</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during</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CHIRONE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experiment</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modules</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used</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at</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GSI</a:t>
            </a:r>
          </a:p>
        </p:txBody>
      </p:sp>
      <p:sp>
        <p:nvSpPr>
          <p:cNvPr id="18" name="Rettangolo 18">
            <a:extLst>
              <a:ext uri="{FF2B5EF4-FFF2-40B4-BE49-F238E27FC236}">
                <a16:creationId xmlns:a16="http://schemas.microsoft.com/office/drawing/2014/main" id="{5F5EE077-2720-4E08-ABA4-F44F342D1AC7}"/>
              </a:ext>
            </a:extLst>
          </p:cNvPr>
          <p:cNvSpPr/>
          <p:nvPr/>
        </p:nvSpPr>
        <p:spPr>
          <a:xfrm>
            <a:off x="3879637" y="3375748"/>
            <a:ext cx="4015229" cy="426632"/>
          </a:xfrm>
          <a:prstGeom prst="rect">
            <a:avLst/>
          </a:prstGeom>
          <a:noFill/>
          <a:ln w="9525">
            <a:noFill/>
            <a:round/>
            <a:headEnd/>
            <a:tailEnd/>
          </a:ln>
          <a:effectLst/>
        </p:spPr>
        <p:txBody>
          <a:bodyPr lIns="90000" tIns="45000" rIns="90000" bIns="45000" anchor="ctr"/>
          <a:lstStyle/>
          <a:p>
            <a:pPr marL="0" marR="0" lvl="0" indent="0" algn="ctr" defTabSz="914400" rtl="0" eaLnBrk="1" fontAlgn="auto" latinLnBrk="0" hangingPunct="1">
              <a:lnSpc>
                <a:spcPct val="15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2800" b="1" i="0" u="none" strike="noStrike" kern="1200" cap="none" spc="0" normalizeH="0" baseline="0" noProof="0" dirty="0">
                <a:ln>
                  <a:noFill/>
                </a:ln>
                <a:solidFill>
                  <a:srgbClr val="4472C4">
                    <a:lumMod val="50000"/>
                  </a:srgbClr>
                </a:solidFill>
                <a:effectLst/>
                <a:highlight>
                  <a:srgbClr val="FFFF00"/>
                </a:highlight>
                <a:uLnTx/>
                <a:uFillTx/>
                <a:latin typeface="Comic Sans MS" panose="030F0702030302020204" pitchFamily="66" charset="0"/>
                <a:ea typeface="+mn-ea"/>
                <a:cs typeface="+mn-cs"/>
              </a:rPr>
              <a:t>Under </a:t>
            </a:r>
            <a:r>
              <a:rPr kumimoji="0" lang="it-IT" sz="2800" b="1" i="0" u="none" strike="noStrike" kern="1200" cap="none" spc="0" normalizeH="0" baseline="0" noProof="0" dirty="0" err="1">
                <a:ln>
                  <a:noFill/>
                </a:ln>
                <a:solidFill>
                  <a:srgbClr val="4472C4">
                    <a:lumMod val="50000"/>
                  </a:srgbClr>
                </a:solidFill>
                <a:effectLst/>
                <a:highlight>
                  <a:srgbClr val="FFFF00"/>
                </a:highlight>
                <a:uLnTx/>
                <a:uFillTx/>
                <a:latin typeface="Comic Sans MS" panose="030F0702030302020204" pitchFamily="66" charset="0"/>
                <a:ea typeface="+mn-ea"/>
                <a:cs typeface="+mn-cs"/>
              </a:rPr>
              <a:t>development</a:t>
            </a:r>
            <a:r>
              <a:rPr kumimoji="0" lang="it-IT" sz="28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a:t>
            </a:r>
            <a:endParaRPr kumimoji="0" lang="it-IT" sz="16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89999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78113-0BCD-4207-A160-254926900B40}"/>
              </a:ext>
            </a:extLst>
          </p:cNvPr>
          <p:cNvSpPr>
            <a:spLocks noGrp="1"/>
          </p:cNvSpPr>
          <p:nvPr>
            <p:ph type="title"/>
          </p:nvPr>
        </p:nvSpPr>
        <p:spPr>
          <a:xfrm>
            <a:off x="336569" y="-111091"/>
            <a:ext cx="11441391" cy="840400"/>
          </a:xfrm>
        </p:spPr>
        <p:txBody>
          <a:bodyPr/>
          <a:lstStyle/>
          <a:p>
            <a:r>
              <a:rPr lang="en-US" dirty="0"/>
              <a:t>Experiments @ GSI within the R3B collaboration</a:t>
            </a:r>
          </a:p>
        </p:txBody>
      </p:sp>
      <p:pic>
        <p:nvPicPr>
          <p:cNvPr id="6" name="Picture 5">
            <a:extLst>
              <a:ext uri="{FF2B5EF4-FFF2-40B4-BE49-F238E27FC236}">
                <a16:creationId xmlns:a16="http://schemas.microsoft.com/office/drawing/2014/main" id="{DC23C470-8608-4649-8754-E8B742C591BC}"/>
              </a:ext>
            </a:extLst>
          </p:cNvPr>
          <p:cNvPicPr>
            <a:picLocks noChangeAspect="1"/>
          </p:cNvPicPr>
          <p:nvPr/>
        </p:nvPicPr>
        <p:blipFill>
          <a:blip r:embed="rId2"/>
          <a:stretch>
            <a:fillRect/>
          </a:stretch>
        </p:blipFill>
        <p:spPr>
          <a:xfrm>
            <a:off x="1" y="537718"/>
            <a:ext cx="6978316" cy="3063197"/>
          </a:xfrm>
          <a:prstGeom prst="rect">
            <a:avLst/>
          </a:prstGeom>
        </p:spPr>
      </p:pic>
      <p:pic>
        <p:nvPicPr>
          <p:cNvPr id="7" name="Immagine 5">
            <a:extLst>
              <a:ext uri="{FF2B5EF4-FFF2-40B4-BE49-F238E27FC236}">
                <a16:creationId xmlns:a16="http://schemas.microsoft.com/office/drawing/2014/main" id="{B98E624E-DC5A-46FA-B67C-8BEE804DAFB4}"/>
              </a:ext>
            </a:extLst>
          </p:cNvPr>
          <p:cNvPicPr>
            <a:picLocks noChangeAspect="1"/>
          </p:cNvPicPr>
          <p:nvPr/>
        </p:nvPicPr>
        <p:blipFill>
          <a:blip r:embed="rId3"/>
          <a:srcRect l="3879"/>
          <a:stretch/>
        </p:blipFill>
        <p:spPr>
          <a:xfrm>
            <a:off x="6781353" y="3222924"/>
            <a:ext cx="5410647" cy="2932432"/>
          </a:xfrm>
          <a:prstGeom prst="rect">
            <a:avLst/>
          </a:prstGeom>
          <a:ln w="31750">
            <a:solidFill>
              <a:srgbClr val="FF0000"/>
            </a:solidFill>
          </a:ln>
        </p:spPr>
      </p:pic>
      <p:pic>
        <p:nvPicPr>
          <p:cNvPr id="16" name="Picture 15">
            <a:extLst>
              <a:ext uri="{FF2B5EF4-FFF2-40B4-BE49-F238E27FC236}">
                <a16:creationId xmlns:a16="http://schemas.microsoft.com/office/drawing/2014/main" id="{C29AE642-CC5B-40D1-A2E0-EAA1886CEA5A}"/>
              </a:ext>
            </a:extLst>
          </p:cNvPr>
          <p:cNvPicPr>
            <a:picLocks noChangeAspect="1"/>
          </p:cNvPicPr>
          <p:nvPr/>
        </p:nvPicPr>
        <p:blipFill>
          <a:blip r:embed="rId4"/>
          <a:stretch>
            <a:fillRect/>
          </a:stretch>
        </p:blipFill>
        <p:spPr>
          <a:xfrm>
            <a:off x="7582968" y="380414"/>
            <a:ext cx="3640089" cy="2833560"/>
          </a:xfrm>
          <a:prstGeom prst="rect">
            <a:avLst/>
          </a:prstGeom>
        </p:spPr>
      </p:pic>
      <p:cxnSp>
        <p:nvCxnSpPr>
          <p:cNvPr id="20" name="Straight Connector 19">
            <a:extLst>
              <a:ext uri="{FF2B5EF4-FFF2-40B4-BE49-F238E27FC236}">
                <a16:creationId xmlns:a16="http://schemas.microsoft.com/office/drawing/2014/main" id="{F9DCEB0C-3E83-4037-8913-46B7D5E27CB9}"/>
              </a:ext>
            </a:extLst>
          </p:cNvPr>
          <p:cNvCxnSpPr>
            <a:cxnSpLocks/>
          </p:cNvCxnSpPr>
          <p:nvPr/>
        </p:nvCxnSpPr>
        <p:spPr>
          <a:xfrm>
            <a:off x="2605448" y="6067543"/>
            <a:ext cx="160874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2FAB0C8B-E0D3-4B63-B51C-8E8705820BBE}"/>
              </a:ext>
            </a:extLst>
          </p:cNvPr>
          <p:cNvPicPr>
            <a:picLocks noChangeAspect="1"/>
          </p:cNvPicPr>
          <p:nvPr/>
        </p:nvPicPr>
        <p:blipFill>
          <a:blip r:embed="rId5"/>
          <a:stretch>
            <a:fillRect/>
          </a:stretch>
        </p:blipFill>
        <p:spPr>
          <a:xfrm>
            <a:off x="2827975" y="3528391"/>
            <a:ext cx="3937808" cy="1532592"/>
          </a:xfrm>
          <a:prstGeom prst="rect">
            <a:avLst/>
          </a:prstGeom>
        </p:spPr>
      </p:pic>
      <p:pic>
        <p:nvPicPr>
          <p:cNvPr id="29" name="Picture 28">
            <a:extLst>
              <a:ext uri="{FF2B5EF4-FFF2-40B4-BE49-F238E27FC236}">
                <a16:creationId xmlns:a16="http://schemas.microsoft.com/office/drawing/2014/main" id="{9D7C4634-79A3-4DC7-AAB5-E5D2259D5955}"/>
              </a:ext>
            </a:extLst>
          </p:cNvPr>
          <p:cNvPicPr>
            <a:picLocks noChangeAspect="1"/>
          </p:cNvPicPr>
          <p:nvPr/>
        </p:nvPicPr>
        <p:blipFill>
          <a:blip r:embed="rId6"/>
          <a:stretch>
            <a:fillRect/>
          </a:stretch>
        </p:blipFill>
        <p:spPr>
          <a:xfrm>
            <a:off x="0" y="5001445"/>
            <a:ext cx="6758609" cy="1284136"/>
          </a:xfrm>
          <a:prstGeom prst="rect">
            <a:avLst/>
          </a:prstGeom>
        </p:spPr>
      </p:pic>
    </p:spTree>
    <p:extLst>
      <p:ext uri="{BB962C8B-B14F-4D97-AF65-F5344CB8AC3E}">
        <p14:creationId xmlns:p14="http://schemas.microsoft.com/office/powerpoint/2010/main" val="237523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864A-0C28-CCF8-328C-3C9127C22D8C}"/>
            </a:ext>
          </a:extLst>
        </p:cNvPr>
        <p:cNvGrpSpPr/>
        <p:nvPr/>
      </p:nvGrpSpPr>
      <p:grpSpPr>
        <a:xfrm>
          <a:off x="0" y="0"/>
          <a:ext cx="0" cy="0"/>
          <a:chOff x="0" y="0"/>
          <a:chExt cx="0" cy="0"/>
        </a:xfrm>
      </p:grpSpPr>
      <p:sp>
        <p:nvSpPr>
          <p:cNvPr id="2" name="Segnaposto data 1">
            <a:extLst>
              <a:ext uri="{FF2B5EF4-FFF2-40B4-BE49-F238E27FC236}">
                <a16:creationId xmlns:a16="http://schemas.microsoft.com/office/drawing/2014/main" id="{C03CB694-C39C-98F2-D309-6C3287B01780}"/>
              </a:ext>
            </a:extLst>
          </p:cNvPr>
          <p:cNvSpPr>
            <a:spLocks noGrp="1"/>
          </p:cNvSpPr>
          <p:nvPr>
            <p:ph type="dt" sz="half" idx="10"/>
          </p:nvPr>
        </p:nvSpPr>
        <p:spPr>
          <a:xfrm>
            <a:off x="1464" y="6400800"/>
            <a:ext cx="2540000" cy="457200"/>
          </a:xfrm>
        </p:spPr>
        <p:txBody>
          <a:bodyPr/>
          <a:lstStyle/>
          <a:p>
            <a:fld id="{69B2752C-8E93-495D-93EE-BD5D0327073B}" type="datetime1">
              <a:rPr lang="it-IT" smtClean="0"/>
              <a:t>18/07/2025</a:t>
            </a:fld>
            <a:endParaRPr lang="it-IT" dirty="0"/>
          </a:p>
        </p:txBody>
      </p:sp>
      <p:sp>
        <p:nvSpPr>
          <p:cNvPr id="4" name="Segnaposto numero diapositiva 3">
            <a:extLst>
              <a:ext uri="{FF2B5EF4-FFF2-40B4-BE49-F238E27FC236}">
                <a16:creationId xmlns:a16="http://schemas.microsoft.com/office/drawing/2014/main" id="{CE78F96B-4571-A48B-F9E3-DCCD56A1386C}"/>
              </a:ext>
            </a:extLst>
          </p:cNvPr>
          <p:cNvSpPr>
            <a:spLocks noGrp="1"/>
          </p:cNvSpPr>
          <p:nvPr>
            <p:ph type="sldNum" sz="quarter" idx="12"/>
          </p:nvPr>
        </p:nvSpPr>
        <p:spPr/>
        <p:txBody>
          <a:bodyPr/>
          <a:lstStyle/>
          <a:p>
            <a:fld id="{6723037D-A82B-414B-AC3D-F0E52FA48BB8}" type="slidenum">
              <a:rPr lang="it-IT" smtClean="0"/>
              <a:t>2</a:t>
            </a:fld>
            <a:endParaRPr lang="it-IT"/>
          </a:p>
        </p:txBody>
      </p:sp>
      <p:sp>
        <p:nvSpPr>
          <p:cNvPr id="9" name="Rectangle 5">
            <a:extLst>
              <a:ext uri="{FF2B5EF4-FFF2-40B4-BE49-F238E27FC236}">
                <a16:creationId xmlns:a16="http://schemas.microsoft.com/office/drawing/2014/main" id="{08055E03-9670-C3C1-3994-D99E546B381E}"/>
              </a:ext>
            </a:extLst>
          </p:cNvPr>
          <p:cNvSpPr>
            <a:spLocks noChangeArrowheads="1"/>
          </p:cNvSpPr>
          <p:nvPr/>
        </p:nvSpPr>
        <p:spPr bwMode="auto">
          <a:xfrm>
            <a:off x="1227174" y="1070585"/>
            <a:ext cx="9408368" cy="56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i="0" u="none" strike="noStrike" cap="none" normalizeH="0" baseline="0" dirty="0">
                <a:ln>
                  <a:noFill/>
                </a:ln>
                <a:effectLst/>
                <a:latin typeface="Arial" panose="020B0604020202020204" pitchFamily="34" charset="0"/>
              </a:rPr>
              <a:t>Per studiare come si aggregano i costituenti elementari della materia, i quark, quando si formano i nuclei atomici, gli esperimenti attuali sfruttano le collisioni tra particelle ad alta energia.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rPr>
              <a:t>La collisione fra un elettrone e un nucleo - come previsto dalla collaborazione INFN al </a:t>
            </a:r>
            <a:r>
              <a:rPr kumimoji="0" lang="it-IT" altLang="it-IT" sz="1600" b="1" i="0" u="none" strike="noStrike" cap="none" normalizeH="0" baseline="0" dirty="0">
                <a:ln>
                  <a:noFill/>
                </a:ln>
                <a:solidFill>
                  <a:schemeClr val="tx1"/>
                </a:solidFill>
                <a:effectLst/>
                <a:latin typeface="Arial" panose="020B0604020202020204" pitchFamily="34" charset="0"/>
              </a:rPr>
              <a:t>Jefferson Lab </a:t>
            </a:r>
            <a:r>
              <a:rPr kumimoji="0" lang="it-IT" altLang="it-IT" sz="1600" b="0" i="0" u="none" strike="noStrike" cap="none" normalizeH="0" baseline="0" dirty="0">
                <a:ln>
                  <a:noFill/>
                </a:ln>
                <a:solidFill>
                  <a:schemeClr val="tx1"/>
                </a:solidFill>
                <a:effectLst/>
                <a:latin typeface="Arial" panose="020B0604020202020204" pitchFamily="34" charset="0"/>
              </a:rPr>
              <a:t>- permetterà di avere una fotografia tridimensionale dell'interno del nucleo mentre la collisione tra nuclei di piombo - al </a:t>
            </a:r>
            <a:r>
              <a:rPr kumimoji="0" lang="it-IT" altLang="it-IT" sz="1600" b="1" i="0" u="none" strike="noStrike" cap="none" normalizeH="0" baseline="0" dirty="0">
                <a:ln>
                  <a:noFill/>
                </a:ln>
                <a:solidFill>
                  <a:schemeClr val="tx1"/>
                </a:solidFill>
                <a:effectLst/>
                <a:latin typeface="Arial" panose="020B0604020202020204" pitchFamily="34" charset="0"/>
              </a:rPr>
              <a:t>CERN</a:t>
            </a:r>
            <a:r>
              <a:rPr kumimoji="0" lang="it-IT" altLang="it-IT" sz="1600" b="0" i="0" u="none" strike="noStrike" cap="none" normalizeH="0" baseline="0" dirty="0">
                <a:ln>
                  <a:noFill/>
                </a:ln>
                <a:solidFill>
                  <a:schemeClr val="tx1"/>
                </a:solidFill>
                <a:effectLst/>
                <a:latin typeface="Arial" panose="020B0604020202020204" pitchFamily="34" charset="0"/>
              </a:rPr>
              <a:t> di Ginevra - può dare vita per pochi istanti a una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rPr>
              <a:t>bolla di </a:t>
            </a:r>
            <a:r>
              <a:rPr kumimoji="0" lang="it-IT" altLang="it-IT" sz="1600" b="1" i="0" u="none" strike="noStrike" cap="none" normalizeH="0" baseline="0" dirty="0">
                <a:ln>
                  <a:noFill/>
                </a:ln>
                <a:solidFill>
                  <a:srgbClr val="FF0000"/>
                </a:solidFill>
                <a:effectLst/>
                <a:highlight>
                  <a:srgbClr val="FFFF00"/>
                </a:highlight>
                <a:latin typeface="Arial" panose="020B0604020202020204" pitchFamily="34" charset="0"/>
              </a:rPr>
              <a:t>plasma di quark e gluoni</a:t>
            </a:r>
            <a:r>
              <a:rPr kumimoji="0" lang="it-IT" altLang="it-IT" sz="1600" b="0" i="0" u="none" strike="noStrike" cap="none" normalizeH="0" baseline="0" dirty="0">
                <a:ln>
                  <a:noFill/>
                </a:ln>
                <a:solidFill>
                  <a:schemeClr val="tx1"/>
                </a:solidFill>
                <a:effectLst/>
                <a:latin typeface="Arial" panose="020B0604020202020204" pitchFamily="34" charset="0"/>
              </a:rPr>
              <a:t>, lo stato dell’Universo primordiale.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rPr>
              <a:t>I meccanismi di </a:t>
            </a:r>
            <a:r>
              <a:rPr kumimoji="0" lang="it-IT" altLang="it-IT" sz="1600" b="1" i="0" u="none" strike="noStrike" cap="none" normalizeH="0" baseline="0" dirty="0">
                <a:ln>
                  <a:noFill/>
                </a:ln>
                <a:solidFill>
                  <a:srgbClr val="FF0000"/>
                </a:solidFill>
                <a:effectLst/>
                <a:highlight>
                  <a:srgbClr val="FFFF00"/>
                </a:highlight>
                <a:latin typeface="Arial" panose="020B0604020202020204" pitchFamily="34" charset="0"/>
              </a:rPr>
              <a:t>formazione delle stelle</a:t>
            </a:r>
            <a:r>
              <a:rPr kumimoji="0" lang="it-IT" altLang="it-IT" sz="1600" b="0" i="0" u="none" strike="noStrike" cap="none" normalizeH="0" baseline="0" dirty="0">
                <a:ln>
                  <a:noFill/>
                </a:ln>
                <a:solidFill>
                  <a:schemeClr val="tx1"/>
                </a:solidFill>
                <a:effectLst/>
                <a:latin typeface="Arial" panose="020B0604020202020204" pitchFamily="34" charset="0"/>
              </a:rPr>
              <a:t>, comparse nell’Universo solo quando si fu sufficientemente espanso e raffreddato, sono oggetto di studio nei Laboratori Nazionali dell'INFN.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rPr>
              <a:t>Ai </a:t>
            </a:r>
            <a:r>
              <a:rPr kumimoji="0" lang="it-IT" altLang="it-IT" sz="1600" b="1" i="0" u="none" strike="noStrike" cap="none" normalizeH="0" baseline="0" dirty="0">
                <a:ln>
                  <a:noFill/>
                </a:ln>
                <a:solidFill>
                  <a:schemeClr val="tx1"/>
                </a:solidFill>
                <a:effectLst/>
                <a:latin typeface="Arial" panose="020B0604020202020204" pitchFamily="34" charset="0"/>
              </a:rPr>
              <a:t>Laboratori Nazionali del Gran Sasso</a:t>
            </a:r>
            <a:r>
              <a:rPr kumimoji="0" lang="it-IT" altLang="it-IT" sz="1600" b="0" i="0" u="none" strike="noStrike" cap="none" normalizeH="0" baseline="0" dirty="0">
                <a:ln>
                  <a:noFill/>
                </a:ln>
                <a:solidFill>
                  <a:schemeClr val="tx1"/>
                </a:solidFill>
                <a:effectLst/>
                <a:latin typeface="Arial" panose="020B0604020202020204" pitchFamily="34" charset="0"/>
              </a:rPr>
              <a:t>, ad esempio, il piccolo acceleratore </a:t>
            </a:r>
            <a:r>
              <a:rPr kumimoji="0" lang="it-IT" altLang="it-IT" sz="1600" b="1" i="0" u="none" strike="noStrike" cap="none" normalizeH="0" baseline="0" dirty="0">
                <a:ln>
                  <a:noFill/>
                </a:ln>
                <a:solidFill>
                  <a:schemeClr val="tx1"/>
                </a:solidFill>
                <a:effectLst/>
                <a:latin typeface="Arial" panose="020B0604020202020204" pitchFamily="34" charset="0"/>
              </a:rPr>
              <a:t>Luna </a:t>
            </a:r>
            <a:r>
              <a:rPr kumimoji="0" lang="it-IT" altLang="it-IT" sz="1600" b="0" i="0" u="none" strike="noStrike" cap="none" normalizeH="0" baseline="0" dirty="0">
                <a:ln>
                  <a:noFill/>
                </a:ln>
                <a:solidFill>
                  <a:schemeClr val="tx1"/>
                </a:solidFill>
                <a:effectLst/>
                <a:latin typeface="Arial" panose="020B0604020202020204" pitchFamily="34" charset="0"/>
              </a:rPr>
              <a:t>è in grado di studiare la formazione dei nuclei a energie paragonabili a quelle che si trovano in una stella, molto più basse rispetto a quelle ottenute nei normali acceleratori di particelle.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rPr>
              <a:t>Acceleratori e rivelatori </a:t>
            </a:r>
            <a:r>
              <a:rPr kumimoji="0" lang="it-IT" altLang="it-IT" sz="1600" b="0" i="0" u="none" strike="noStrike" cap="none" normalizeH="0" baseline="0" dirty="0">
                <a:ln>
                  <a:noFill/>
                </a:ln>
                <a:solidFill>
                  <a:schemeClr val="tx1"/>
                </a:solidFill>
                <a:effectLst/>
                <a:latin typeface="Arial" panose="020B0604020202020204" pitchFamily="34" charset="0"/>
              </a:rPr>
              <a:t>tra i più sofisticati al mondo sono invece installati ai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rPr>
              <a:t>Laboratori Nazionali di Legnaro </a:t>
            </a:r>
            <a:r>
              <a:rPr kumimoji="0" lang="it-IT" altLang="it-IT" sz="1600" b="0" i="0" u="none" strike="noStrike" cap="none" normalizeH="0" baseline="0" dirty="0">
                <a:ln>
                  <a:noFill/>
                </a:ln>
                <a:solidFill>
                  <a:schemeClr val="tx1"/>
                </a:solidFill>
                <a:effectLst/>
                <a:latin typeface="Arial" panose="020B0604020202020204" pitchFamily="34" charset="0"/>
              </a:rPr>
              <a:t>e ai </a:t>
            </a:r>
            <a:r>
              <a:rPr kumimoji="0" lang="it-IT" altLang="it-IT" sz="1600" b="1" i="0" u="none" strike="noStrike" cap="none" normalizeH="0" baseline="0" dirty="0">
                <a:ln>
                  <a:noFill/>
                </a:ln>
                <a:solidFill>
                  <a:schemeClr val="tx1"/>
                </a:solidFill>
                <a:effectLst/>
                <a:latin typeface="Arial" panose="020B0604020202020204" pitchFamily="34" charset="0"/>
              </a:rPr>
              <a:t>Laboratori Nazionali del Sud</a:t>
            </a:r>
            <a:r>
              <a:rPr kumimoji="0" lang="it-IT" altLang="it-IT" sz="1600" b="0" i="0" u="none" strike="noStrike" cap="none" normalizeH="0" baseline="0" dirty="0">
                <a:ln>
                  <a:noFill/>
                </a:ln>
                <a:solidFill>
                  <a:schemeClr val="tx1"/>
                </a:solidFill>
                <a:effectLst/>
                <a:latin typeface="Arial" panose="020B0604020202020204" pitchFamily="34" charset="0"/>
              </a:rPr>
              <a:t> per la produzione e lo studio delle caratteristiche dei </a:t>
            </a:r>
            <a:r>
              <a:rPr kumimoji="0" lang="it-IT" altLang="it-IT" sz="1600" b="1" i="0" u="none" strike="noStrike" cap="none" normalizeH="0" baseline="0" dirty="0">
                <a:ln>
                  <a:noFill/>
                </a:ln>
                <a:solidFill>
                  <a:srgbClr val="FF0000"/>
                </a:solidFill>
                <a:effectLst/>
                <a:highlight>
                  <a:srgbClr val="FFFF00"/>
                </a:highlight>
                <a:latin typeface="Arial" panose="020B0604020202020204" pitchFamily="34" charset="0"/>
              </a:rPr>
              <a:t>nuclei instabili</a:t>
            </a:r>
            <a:r>
              <a:rPr kumimoji="0" lang="it-IT" altLang="it-IT" sz="1600" b="0" i="0" u="none" strike="noStrike" cap="none" normalizeH="0" baseline="0" dirty="0">
                <a:ln>
                  <a:noFill/>
                </a:ln>
                <a:solidFill>
                  <a:schemeClr val="tx1"/>
                </a:solidFill>
                <a:effectLst/>
                <a:latin typeface="Arial" panose="020B0604020202020204" pitchFamily="34" charset="0"/>
              </a:rPr>
              <a:t>. Uno degli obiettivi </a:t>
            </a:r>
            <a:r>
              <a:rPr kumimoji="0" lang="it-IT" altLang="it-IT" sz="1600" b="0" i="0" u="none" strike="noStrike" cap="none" normalizeH="0" baseline="0" dirty="0" err="1">
                <a:ln>
                  <a:noFill/>
                </a:ln>
                <a:solidFill>
                  <a:schemeClr val="tx1"/>
                </a:solidFill>
                <a:effectLst/>
                <a:latin typeface="Arial" panose="020B0604020202020204" pitchFamily="34" charset="0"/>
              </a:rPr>
              <a:t>pimari</a:t>
            </a:r>
            <a:r>
              <a:rPr kumimoji="0" lang="it-IT" altLang="it-IT" sz="1600" b="0" i="0" u="none" strike="noStrike" cap="none" normalizeH="0" baseline="0" dirty="0">
                <a:ln>
                  <a:noFill/>
                </a:ln>
                <a:solidFill>
                  <a:schemeClr val="tx1"/>
                </a:solidFill>
                <a:effectLst/>
                <a:latin typeface="Arial" panose="020B0604020202020204" pitchFamily="34" charset="0"/>
              </a:rPr>
              <a:t> di questi esperimenti è la comprensione dei meccanismi di formazione dei nuclei pesanti, di massa superiore al ferro, in stelle di grandi dimensioni.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rPr>
              <a:t>Continua inoltre ai </a:t>
            </a:r>
            <a:r>
              <a:rPr kumimoji="0" lang="it-IT" altLang="it-IT" sz="1600" b="1" i="0" u="none" strike="noStrike" cap="none" normalizeH="0" baseline="0" dirty="0">
                <a:ln>
                  <a:noFill/>
                </a:ln>
                <a:solidFill>
                  <a:schemeClr val="tx1"/>
                </a:solidFill>
                <a:effectLst/>
                <a:latin typeface="Arial" panose="020B0604020202020204" pitchFamily="34" charset="0"/>
              </a:rPr>
              <a:t>Laboratori Nazionali di Frascati </a:t>
            </a:r>
            <a:r>
              <a:rPr kumimoji="0" lang="it-IT" altLang="it-IT" sz="1600" b="0" i="0" u="none" strike="noStrike" cap="none" normalizeH="0" baseline="0" dirty="0">
                <a:ln>
                  <a:noFill/>
                </a:ln>
                <a:solidFill>
                  <a:schemeClr val="tx1"/>
                </a:solidFill>
                <a:effectLst/>
                <a:latin typeface="Arial" panose="020B0604020202020204" pitchFamily="34" charset="0"/>
              </a:rPr>
              <a:t>lo studio della forza nucleare in presenza dei </a:t>
            </a:r>
            <a:r>
              <a:rPr kumimoji="0" lang="it-IT" altLang="it-IT" sz="1600" b="1" i="0" u="none" strike="noStrike" cap="none" normalizeH="0" baseline="0" dirty="0">
                <a:ln>
                  <a:noFill/>
                </a:ln>
                <a:solidFill>
                  <a:srgbClr val="FF0000"/>
                </a:solidFill>
                <a:effectLst/>
                <a:latin typeface="Arial" panose="020B0604020202020204" pitchFamily="34" charset="0"/>
              </a:rPr>
              <a:t>quark "strani</a:t>
            </a:r>
            <a:r>
              <a:rPr kumimoji="0" lang="it-IT" altLang="it-IT" sz="1600" b="0" i="0" u="none" strike="noStrike" cap="none" normalizeH="0" baseline="0" dirty="0">
                <a:ln>
                  <a:noFill/>
                </a:ln>
                <a:solidFill>
                  <a:srgbClr val="FF0000"/>
                </a:solidFill>
                <a:effectLst/>
                <a:latin typeface="Arial" panose="020B0604020202020204" pitchFamily="34" charset="0"/>
              </a:rPr>
              <a:t>"</a:t>
            </a:r>
            <a:r>
              <a:rPr kumimoji="0" lang="it-IT" altLang="it-IT" sz="1600" b="0" i="0" u="none" strike="noStrike" cap="none" normalizeH="0" baseline="0" dirty="0">
                <a:ln>
                  <a:noFill/>
                </a:ln>
                <a:solidFill>
                  <a:schemeClr val="tx1"/>
                </a:solidFill>
                <a:effectLst/>
                <a:latin typeface="Arial" panose="020B0604020202020204" pitchFamily="34" charset="0"/>
              </a:rPr>
              <a:t>, importante tra l’altro per comprendere il comportamento delle stelle a neutroni.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rPr>
              <a:t> </a:t>
            </a:r>
            <a:endParaRPr kumimoji="0" lang="it-IT" altLang="it-IT" sz="1050" b="0" i="0" u="none" strike="noStrike" cap="none" normalizeH="0" baseline="0" dirty="0">
              <a:ln>
                <a:noFill/>
              </a:ln>
              <a:solidFill>
                <a:schemeClr val="tx1"/>
              </a:solidFill>
              <a:effectLst/>
              <a:latin typeface="Arial" panose="020B0604020202020204" pitchFamily="34" charset="0"/>
            </a:endParaRPr>
          </a:p>
        </p:txBody>
      </p:sp>
      <p:sp>
        <p:nvSpPr>
          <p:cNvPr id="12" name="CasellaDiTesto 11">
            <a:extLst>
              <a:ext uri="{FF2B5EF4-FFF2-40B4-BE49-F238E27FC236}">
                <a16:creationId xmlns:a16="http://schemas.microsoft.com/office/drawing/2014/main" id="{D69E8CCE-F1AC-E299-1ED6-E3384E68139C}"/>
              </a:ext>
            </a:extLst>
          </p:cNvPr>
          <p:cNvSpPr txBox="1"/>
          <p:nvPr/>
        </p:nvSpPr>
        <p:spPr>
          <a:xfrm>
            <a:off x="7536160" y="6505912"/>
            <a:ext cx="6105088" cy="369332"/>
          </a:xfrm>
          <a:prstGeom prst="rect">
            <a:avLst/>
          </a:prstGeom>
          <a:noFill/>
        </p:spPr>
        <p:txBody>
          <a:bodyPr wrap="square">
            <a:spAutoFit/>
          </a:bodyPr>
          <a:lstStyle/>
          <a:p>
            <a:r>
              <a:rPr lang="en-US" sz="1800" dirty="0">
                <a:solidFill>
                  <a:srgbClr val="0F36B3"/>
                </a:solidFill>
              </a:rPr>
              <a:t>Oliver Wieland, con il </a:t>
            </a:r>
            <a:r>
              <a:rPr lang="en-US" sz="1800" dirty="0" err="1">
                <a:solidFill>
                  <a:srgbClr val="0F36B3"/>
                </a:solidFill>
              </a:rPr>
              <a:t>contributo</a:t>
            </a:r>
            <a:r>
              <a:rPr lang="en-US" sz="1800" dirty="0">
                <a:solidFill>
                  <a:srgbClr val="0F36B3"/>
                </a:solidFill>
              </a:rPr>
              <a:t> di </a:t>
            </a:r>
            <a:r>
              <a:rPr lang="en-US" sz="1800" dirty="0" err="1">
                <a:solidFill>
                  <a:srgbClr val="0F36B3"/>
                </a:solidFill>
              </a:rPr>
              <a:t>tutto</a:t>
            </a:r>
            <a:r>
              <a:rPr lang="en-US" sz="1800" dirty="0">
                <a:solidFill>
                  <a:srgbClr val="0F36B3"/>
                </a:solidFill>
              </a:rPr>
              <a:t> il GR 3</a:t>
            </a:r>
            <a:endParaRPr lang="it-IT" dirty="0">
              <a:solidFill>
                <a:srgbClr val="0F36B3"/>
              </a:solidFill>
            </a:endParaRPr>
          </a:p>
        </p:txBody>
      </p:sp>
      <p:pic>
        <p:nvPicPr>
          <p:cNvPr id="5" name="Immagine 4" descr="Immagine che contiene palla&#10;&#10;Il contenuto generato dall'IA potrebbe non essere corretto.">
            <a:extLst>
              <a:ext uri="{FF2B5EF4-FFF2-40B4-BE49-F238E27FC236}">
                <a16:creationId xmlns:a16="http://schemas.microsoft.com/office/drawing/2014/main" id="{D22991E4-A2D1-B946-13E4-37150FD40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148" y="-99392"/>
            <a:ext cx="9525000" cy="1333500"/>
          </a:xfrm>
          <a:prstGeom prst="rect">
            <a:avLst/>
          </a:prstGeom>
        </p:spPr>
      </p:pic>
    </p:spTree>
    <p:extLst>
      <p:ext uri="{BB962C8B-B14F-4D97-AF65-F5344CB8AC3E}">
        <p14:creationId xmlns:p14="http://schemas.microsoft.com/office/powerpoint/2010/main" val="2944510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03568-9291-4011-8750-4DC1281B8CC6}"/>
              </a:ext>
            </a:extLst>
          </p:cNvPr>
          <p:cNvSpPr>
            <a:spLocks noGrp="1"/>
          </p:cNvSpPr>
          <p:nvPr>
            <p:ph type="title"/>
          </p:nvPr>
        </p:nvSpPr>
        <p:spPr>
          <a:xfrm>
            <a:off x="1" y="218679"/>
            <a:ext cx="12140268" cy="840400"/>
          </a:xfrm>
        </p:spPr>
        <p:txBody>
          <a:bodyPr>
            <a:normAutofit fontScale="90000"/>
          </a:bodyPr>
          <a:lstStyle/>
          <a:p>
            <a:r>
              <a:rPr lang="en-GB" dirty="0"/>
              <a:t>S122 (ASY-EOS II)</a:t>
            </a:r>
            <a:r>
              <a:rPr lang="en-GB" dirty="0">
                <a:highlight>
                  <a:srgbClr val="FFFF00"/>
                </a:highlight>
              </a:rPr>
              <a:t>@GSI</a:t>
            </a:r>
            <a:r>
              <a:rPr lang="en-GB" dirty="0"/>
              <a:t> -  </a:t>
            </a:r>
            <a:r>
              <a:rPr lang="en-GB" dirty="0">
                <a:highlight>
                  <a:srgbClr val="FFFF00"/>
                </a:highlight>
              </a:rPr>
              <a:t>Symmetry energy </a:t>
            </a:r>
            <a:r>
              <a:rPr lang="en-GB" dirty="0"/>
              <a:t>at high densities from </a:t>
            </a:r>
            <a:r>
              <a:rPr lang="en-GB" dirty="0">
                <a:highlight>
                  <a:srgbClr val="FFFF00"/>
                </a:highlight>
              </a:rPr>
              <a:t>neutron/proton flow </a:t>
            </a:r>
            <a:r>
              <a:rPr lang="en-GB" dirty="0"/>
              <a:t>excitation functions (Mar 2025)</a:t>
            </a:r>
            <a:br>
              <a:rPr lang="en-GB" dirty="0"/>
            </a:br>
            <a:endParaRPr lang="en-US" dirty="0"/>
          </a:p>
        </p:txBody>
      </p:sp>
      <p:graphicFrame>
        <p:nvGraphicFramePr>
          <p:cNvPr id="11" name="Table 9">
            <a:extLst>
              <a:ext uri="{FF2B5EF4-FFF2-40B4-BE49-F238E27FC236}">
                <a16:creationId xmlns:a16="http://schemas.microsoft.com/office/drawing/2014/main" id="{6662AB8B-79A2-45B9-A2BF-994A396A3985}"/>
              </a:ext>
            </a:extLst>
          </p:cNvPr>
          <p:cNvGraphicFramePr/>
          <p:nvPr/>
        </p:nvGraphicFramePr>
        <p:xfrm>
          <a:off x="0" y="5000286"/>
          <a:ext cx="7180883" cy="1190374"/>
        </p:xfrm>
        <a:graphic>
          <a:graphicData uri="http://schemas.openxmlformats.org/drawingml/2006/table">
            <a:tbl>
              <a:tblPr>
                <a:tableStyleId>{073A0DAA-6AF3-43AB-8588-CEC1D06C72B9}</a:tableStyleId>
              </a:tblPr>
              <a:tblGrid>
                <a:gridCol w="1062858">
                  <a:extLst>
                    <a:ext uri="{9D8B030D-6E8A-4147-A177-3AD203B41FA5}">
                      <a16:colId xmlns:a16="http://schemas.microsoft.com/office/drawing/2014/main" val="20000"/>
                    </a:ext>
                  </a:extLst>
                </a:gridCol>
                <a:gridCol w="1360478">
                  <a:extLst>
                    <a:ext uri="{9D8B030D-6E8A-4147-A177-3AD203B41FA5}">
                      <a16:colId xmlns:a16="http://schemas.microsoft.com/office/drawing/2014/main" val="20001"/>
                    </a:ext>
                  </a:extLst>
                </a:gridCol>
                <a:gridCol w="4757547">
                  <a:extLst>
                    <a:ext uri="{9D8B030D-6E8A-4147-A177-3AD203B41FA5}">
                      <a16:colId xmlns:a16="http://schemas.microsoft.com/office/drawing/2014/main" val="20004"/>
                    </a:ext>
                  </a:extLst>
                </a:gridCol>
              </a:tblGrid>
              <a:tr h="282403">
                <a:tc>
                  <a:txBody>
                    <a:bodyPr/>
                    <a:lstStyle/>
                    <a:p>
                      <a:pPr algn="ctr">
                        <a:lnSpc>
                          <a:spcPct val="100000"/>
                        </a:lnSpc>
                      </a:pPr>
                      <a:r>
                        <a:rPr lang="pl-PL" sz="1300" b="1" strike="noStrike" spc="-1" err="1"/>
                        <a:t>Beam</a:t>
                      </a:r>
                      <a:endParaRPr lang="pl-PL" sz="1300" b="1" strike="noStrike" spc="-1" err="1">
                        <a:latin typeface="Arial"/>
                      </a:endParaRPr>
                    </a:p>
                  </a:txBody>
                  <a:tcPr anchor="ctr"/>
                </a:tc>
                <a:tc>
                  <a:txBody>
                    <a:bodyPr/>
                    <a:lstStyle/>
                    <a:p>
                      <a:pPr algn="ctr">
                        <a:lnSpc>
                          <a:spcPct val="100000"/>
                        </a:lnSpc>
                      </a:pPr>
                      <a:r>
                        <a:rPr lang="pl-PL" sz="1300" b="1" strike="noStrike" spc="-1"/>
                        <a:t>Energy [</a:t>
                      </a:r>
                      <a:r>
                        <a:rPr lang="pl-PL" sz="1300" b="1" strike="noStrike" spc="-1" err="1"/>
                        <a:t>AMeV</a:t>
                      </a:r>
                      <a:r>
                        <a:rPr lang="pl-PL" sz="1300" b="1" strike="noStrike" spc="-1"/>
                        <a:t>]</a:t>
                      </a:r>
                      <a:endParaRPr lang="pl-PL" sz="1300" b="1" strike="noStrike" spc="-1">
                        <a:latin typeface="Arial"/>
                      </a:endParaRPr>
                    </a:p>
                  </a:txBody>
                  <a:tcPr anchor="ctr"/>
                </a:tc>
                <a:tc>
                  <a:txBody>
                    <a:bodyPr/>
                    <a:lstStyle/>
                    <a:p>
                      <a:pPr algn="l">
                        <a:lnSpc>
                          <a:spcPct val="100000"/>
                        </a:lnSpc>
                      </a:pPr>
                      <a:r>
                        <a:rPr lang="pl-PL" sz="1300" b="1" strike="noStrike" spc="-1" dirty="0"/>
                        <a:t>Justification</a:t>
                      </a:r>
                      <a:endParaRPr lang="pl-PL" sz="1300" b="1" strike="noStrike" spc="-1" dirty="0">
                        <a:latin typeface="Arial"/>
                      </a:endParaRPr>
                    </a:p>
                  </a:txBody>
                  <a:tcPr anchor="ctr"/>
                </a:tc>
                <a:extLst>
                  <a:ext uri="{0D108BD9-81ED-4DB2-BD59-A6C34878D82A}">
                    <a16:rowId xmlns:a16="http://schemas.microsoft.com/office/drawing/2014/main" val="10000"/>
                  </a:ext>
                </a:extLst>
              </a:tr>
              <a:tr h="321694">
                <a:tc>
                  <a:txBody>
                    <a:bodyPr/>
                    <a:lstStyle/>
                    <a:p>
                      <a:pPr algn="ctr">
                        <a:lnSpc>
                          <a:spcPct val="100000"/>
                        </a:lnSpc>
                      </a:pPr>
                      <a:r>
                        <a:rPr lang="pl-PL" sz="1300" strike="noStrike" spc="-1" baseline="33000"/>
                        <a:t>197</a:t>
                      </a:r>
                      <a:r>
                        <a:rPr lang="pl-PL" sz="1300" strike="noStrike" spc="-1"/>
                        <a:t>Au</a:t>
                      </a:r>
                      <a:r>
                        <a:rPr lang="it-IT" sz="1300" strike="noStrike" spc="-1"/>
                        <a:t>+</a:t>
                      </a:r>
                      <a:r>
                        <a:rPr lang="pl-PL" sz="1300" strike="noStrike" spc="-1" baseline="33000"/>
                        <a:t>197</a:t>
                      </a:r>
                      <a:r>
                        <a:rPr lang="pl-PL" sz="1300" strike="noStrike" spc="-1"/>
                        <a:t>Au</a:t>
                      </a:r>
                      <a:endParaRPr lang="pl-PL" sz="1300" b="0" strike="noStrike" spc="-1">
                        <a:latin typeface="Arial"/>
                      </a:endParaRPr>
                    </a:p>
                  </a:txBody>
                  <a:tcPr anchor="ctr"/>
                </a:tc>
                <a:tc>
                  <a:txBody>
                    <a:bodyPr/>
                    <a:lstStyle/>
                    <a:p>
                      <a:pPr algn="ctr">
                        <a:lnSpc>
                          <a:spcPct val="100000"/>
                        </a:lnSpc>
                      </a:pPr>
                      <a:r>
                        <a:rPr lang="pl-PL" sz="1300" strike="noStrike" spc="-1"/>
                        <a:t>250 </a:t>
                      </a:r>
                      <a:endParaRPr lang="pl-PL" sz="1300" b="0" strike="noStrike" spc="-1">
                        <a:latin typeface="Arial"/>
                      </a:endParaRPr>
                    </a:p>
                  </a:txBody>
                  <a:tcPr anchor="ctr"/>
                </a:tc>
                <a:tc>
                  <a:txBody>
                    <a:bodyPr/>
                    <a:lstStyle/>
                    <a:p>
                      <a:pPr algn="l">
                        <a:lnSpc>
                          <a:spcPct val="100000"/>
                        </a:lnSpc>
                      </a:pPr>
                      <a:r>
                        <a:rPr lang="pl-PL" sz="1300" strike="noStrike" spc="-1" err="1"/>
                        <a:t>highest</a:t>
                      </a:r>
                      <a:r>
                        <a:rPr lang="pl-PL" sz="1300" strike="noStrike" spc="-1"/>
                        <a:t> </a:t>
                      </a:r>
                      <a:r>
                        <a:rPr lang="pl-PL" sz="1300" strike="noStrike" spc="-1" err="1"/>
                        <a:t>sensitivity</a:t>
                      </a:r>
                      <a:r>
                        <a:rPr lang="pl-PL" sz="1300" strike="noStrike" spc="-1"/>
                        <a:t> on </a:t>
                      </a:r>
                      <a:r>
                        <a:rPr lang="pl-PL" sz="1300" strike="noStrike" spc="-1" err="1"/>
                        <a:t>K</a:t>
                      </a:r>
                      <a:r>
                        <a:rPr lang="pl-PL" sz="1300" strike="noStrike" spc="-1" baseline="-33000" err="1"/>
                        <a:t>sym</a:t>
                      </a:r>
                      <a:endParaRPr lang="pl-PL" sz="1300" b="0" strike="noStrike" spc="-1" err="1">
                        <a:latin typeface="Arial"/>
                      </a:endParaRPr>
                    </a:p>
                  </a:txBody>
                  <a:tcPr anchor="ctr"/>
                </a:tc>
                <a:extLst>
                  <a:ext uri="{0D108BD9-81ED-4DB2-BD59-A6C34878D82A}">
                    <a16:rowId xmlns:a16="http://schemas.microsoft.com/office/drawing/2014/main" val="10001"/>
                  </a:ext>
                </a:extLst>
              </a:tr>
              <a:tr h="282403">
                <a:tc>
                  <a:txBody>
                    <a:bodyPr/>
                    <a:lstStyle/>
                    <a:p>
                      <a:pPr algn="ctr">
                        <a:lnSpc>
                          <a:spcPct val="100000"/>
                        </a:lnSpc>
                      </a:pPr>
                      <a:r>
                        <a:rPr lang="pl-PL" sz="1300" strike="noStrike" spc="-1" baseline="33000"/>
                        <a:t>197</a:t>
                      </a:r>
                      <a:r>
                        <a:rPr lang="pl-PL" sz="1300" strike="noStrike" spc="-1"/>
                        <a:t>Au</a:t>
                      </a:r>
                      <a:r>
                        <a:rPr lang="it-IT" sz="1300" strike="noStrike" spc="-1"/>
                        <a:t>+</a:t>
                      </a:r>
                      <a:r>
                        <a:rPr lang="pl-PL" sz="1300" strike="noStrike" spc="-1" baseline="33000"/>
                        <a:t>197</a:t>
                      </a:r>
                      <a:r>
                        <a:rPr lang="pl-PL" sz="1300" strike="noStrike" spc="-1"/>
                        <a:t>Au</a:t>
                      </a:r>
                      <a:endParaRPr lang="pl-PL" sz="1300" b="0" strike="noStrike" spc="-1">
                        <a:latin typeface="Arial"/>
                      </a:endParaRPr>
                    </a:p>
                  </a:txBody>
                  <a:tcPr anchor="ctr"/>
                </a:tc>
                <a:tc>
                  <a:txBody>
                    <a:bodyPr/>
                    <a:lstStyle/>
                    <a:p>
                      <a:pPr algn="ctr">
                        <a:lnSpc>
                          <a:spcPct val="100000"/>
                        </a:lnSpc>
                      </a:pPr>
                      <a:r>
                        <a:rPr lang="pl-PL" sz="1300" strike="noStrike" spc="-1"/>
                        <a:t>400 </a:t>
                      </a:r>
                      <a:endParaRPr lang="pl-PL" sz="1300" b="0" strike="noStrike" spc="-1">
                        <a:latin typeface="Arial"/>
                      </a:endParaRPr>
                    </a:p>
                  </a:txBody>
                  <a:tcPr anchor="ctr"/>
                </a:tc>
                <a:tc>
                  <a:txBody>
                    <a:bodyPr/>
                    <a:lstStyle/>
                    <a:p>
                      <a:pPr algn="l">
                        <a:lnSpc>
                          <a:spcPct val="100000"/>
                        </a:lnSpc>
                      </a:pPr>
                      <a:r>
                        <a:rPr lang="pl-PL" sz="1300" strike="noStrike" spc="-1" dirty="0"/>
                        <a:t>reference to ASY-EOS I</a:t>
                      </a:r>
                      <a:r>
                        <a:rPr lang="it-IT" sz="1300" strike="noStrike" spc="-1" dirty="0"/>
                        <a:t>, n/p </a:t>
                      </a:r>
                      <a:r>
                        <a:rPr lang="it-IT" sz="1300" strike="noStrike" spc="-1" dirty="0" err="1"/>
                        <a:t>tests</a:t>
                      </a:r>
                      <a:r>
                        <a:rPr lang="it-IT" sz="1300" strike="noStrike" spc="-1" dirty="0"/>
                        <a:t> </a:t>
                      </a:r>
                      <a:r>
                        <a:rPr lang="it-IT" sz="1300" strike="noStrike" spc="-1" dirty="0" err="1"/>
                        <a:t>higher</a:t>
                      </a:r>
                      <a:r>
                        <a:rPr lang="it-IT" sz="1300" strike="noStrike" spc="-1" dirty="0"/>
                        <a:t> </a:t>
                      </a:r>
                      <a:r>
                        <a:rPr lang="it-IT" sz="1300" strike="noStrike" spc="-1" dirty="0" err="1"/>
                        <a:t>densities</a:t>
                      </a:r>
                      <a:r>
                        <a:rPr lang="it-IT" sz="1300" strike="noStrike" spc="-1" dirty="0"/>
                        <a:t> </a:t>
                      </a:r>
                      <a:r>
                        <a:rPr lang="it-IT" sz="1300" strike="noStrike" spc="-1" dirty="0" err="1"/>
                        <a:t>than</a:t>
                      </a:r>
                      <a:r>
                        <a:rPr lang="it-IT" sz="1300" strike="noStrike" spc="-1" dirty="0"/>
                        <a:t> </a:t>
                      </a:r>
                      <a:r>
                        <a:rPr lang="it-IT" sz="1300" strike="noStrike" spc="-1" dirty="0" err="1"/>
                        <a:t>before</a:t>
                      </a:r>
                      <a:endParaRPr lang="pl-PL" sz="1300" b="0" strike="noStrike" spc="-1" dirty="0">
                        <a:latin typeface="Arial"/>
                      </a:endParaRPr>
                    </a:p>
                  </a:txBody>
                  <a:tcPr anchor="ctr"/>
                </a:tc>
                <a:extLst>
                  <a:ext uri="{0D108BD9-81ED-4DB2-BD59-A6C34878D82A}">
                    <a16:rowId xmlns:a16="http://schemas.microsoft.com/office/drawing/2014/main" val="10002"/>
                  </a:ext>
                </a:extLst>
              </a:tr>
              <a:tr h="282403">
                <a:tc>
                  <a:txBody>
                    <a:bodyPr/>
                    <a:lstStyle/>
                    <a:p>
                      <a:pPr algn="ctr">
                        <a:lnSpc>
                          <a:spcPct val="100000"/>
                        </a:lnSpc>
                      </a:pPr>
                      <a:r>
                        <a:rPr lang="pl-PL" sz="1300" strike="noStrike" spc="-1" baseline="33000"/>
                        <a:t>197</a:t>
                      </a:r>
                      <a:r>
                        <a:rPr lang="pl-PL" sz="1300" strike="noStrike" spc="-1"/>
                        <a:t>Au</a:t>
                      </a:r>
                      <a:r>
                        <a:rPr lang="it-IT" sz="1300" strike="noStrike" spc="-1"/>
                        <a:t>+</a:t>
                      </a:r>
                      <a:r>
                        <a:rPr lang="pl-PL" sz="1300" strike="noStrike" spc="-1" baseline="33000"/>
                        <a:t>197</a:t>
                      </a:r>
                      <a:r>
                        <a:rPr lang="pl-PL" sz="1300" strike="noStrike" spc="-1"/>
                        <a:t>Au</a:t>
                      </a:r>
                      <a:endParaRPr lang="pl-PL" sz="1300" b="0" strike="noStrike" spc="-1">
                        <a:latin typeface="Arial"/>
                      </a:endParaRPr>
                    </a:p>
                  </a:txBody>
                  <a:tcPr anchor="ctr"/>
                </a:tc>
                <a:tc>
                  <a:txBody>
                    <a:bodyPr/>
                    <a:lstStyle/>
                    <a:p>
                      <a:pPr algn="ctr">
                        <a:lnSpc>
                          <a:spcPct val="100000"/>
                        </a:lnSpc>
                      </a:pPr>
                      <a:r>
                        <a:rPr lang="it-IT" sz="1300" strike="noStrike" spc="-1"/>
                        <a:t>8</a:t>
                      </a:r>
                      <a:r>
                        <a:rPr lang="pl-PL" sz="1300" strike="noStrike" spc="-1"/>
                        <a:t>00 </a:t>
                      </a:r>
                      <a:endParaRPr lang="pl-PL" sz="1300" b="0" strike="noStrike" spc="-1">
                        <a:latin typeface="Arial"/>
                      </a:endParaRPr>
                    </a:p>
                  </a:txBody>
                  <a:tcPr anchor="ctr"/>
                </a:tc>
                <a:tc>
                  <a:txBody>
                    <a:bodyPr/>
                    <a:lstStyle/>
                    <a:p>
                      <a:pPr algn="l">
                        <a:lnSpc>
                          <a:spcPct val="100000"/>
                        </a:lnSpc>
                      </a:pPr>
                      <a:r>
                        <a:rPr lang="pl-PL" sz="1300" strike="noStrike" spc="-1" dirty="0"/>
                        <a:t>highest sensitivity on L</a:t>
                      </a:r>
                      <a:r>
                        <a:rPr lang="it-IT" sz="1300" strike="noStrike" spc="-1" dirty="0"/>
                        <a:t>, high-</a:t>
                      </a:r>
                      <a:r>
                        <a:rPr lang="it-IT" sz="1300" strike="noStrike" spc="-1" dirty="0" err="1"/>
                        <a:t>density</a:t>
                      </a:r>
                      <a:r>
                        <a:rPr lang="it-IT" sz="1300" strike="noStrike" spc="-1" dirty="0"/>
                        <a:t> </a:t>
                      </a:r>
                      <a:r>
                        <a:rPr lang="it-IT" sz="1300" strike="noStrike" spc="-1" dirty="0" err="1"/>
                        <a:t>tested</a:t>
                      </a:r>
                      <a:endParaRPr lang="pl-PL" sz="1300" b="0" strike="noStrike" spc="-1" dirty="0">
                        <a:latin typeface="Arial"/>
                      </a:endParaRPr>
                    </a:p>
                  </a:txBody>
                  <a:tcPr anchor="ctr"/>
                </a:tc>
                <a:extLst>
                  <a:ext uri="{0D108BD9-81ED-4DB2-BD59-A6C34878D82A}">
                    <a16:rowId xmlns:a16="http://schemas.microsoft.com/office/drawing/2014/main" val="10003"/>
                  </a:ext>
                </a:extLst>
              </a:tr>
            </a:tbl>
          </a:graphicData>
        </a:graphic>
      </p:graphicFrame>
      <p:grpSp>
        <p:nvGrpSpPr>
          <p:cNvPr id="12" name="Gruppo 17">
            <a:extLst>
              <a:ext uri="{FF2B5EF4-FFF2-40B4-BE49-F238E27FC236}">
                <a16:creationId xmlns:a16="http://schemas.microsoft.com/office/drawing/2014/main" id="{A8EB322A-4610-446D-8DE2-984DFE67D843}"/>
              </a:ext>
            </a:extLst>
          </p:cNvPr>
          <p:cNvGrpSpPr/>
          <p:nvPr/>
        </p:nvGrpSpPr>
        <p:grpSpPr>
          <a:xfrm>
            <a:off x="4769357" y="3769650"/>
            <a:ext cx="7422643" cy="1962072"/>
            <a:chOff x="1101809" y="3608389"/>
            <a:chExt cx="7422643" cy="1962072"/>
          </a:xfrm>
        </p:grpSpPr>
        <p:grpSp>
          <p:nvGrpSpPr>
            <p:cNvPr id="14" name="Group 3">
              <a:extLst>
                <a:ext uri="{FF2B5EF4-FFF2-40B4-BE49-F238E27FC236}">
                  <a16:creationId xmlns:a16="http://schemas.microsoft.com/office/drawing/2014/main" id="{003ED704-FD3A-4E81-9194-7BD688F35B50}"/>
                </a:ext>
              </a:extLst>
            </p:cNvPr>
            <p:cNvGrpSpPr/>
            <p:nvPr/>
          </p:nvGrpSpPr>
          <p:grpSpPr>
            <a:xfrm>
              <a:off x="1101809" y="3648284"/>
              <a:ext cx="7422643" cy="1922177"/>
              <a:chOff x="1212489" y="128966"/>
              <a:chExt cx="7422643" cy="1922177"/>
            </a:xfrm>
          </p:grpSpPr>
          <p:pic>
            <p:nvPicPr>
              <p:cNvPr id="16" name="Immagine 3">
                <a:extLst>
                  <a:ext uri="{FF2B5EF4-FFF2-40B4-BE49-F238E27FC236}">
                    <a16:creationId xmlns:a16="http://schemas.microsoft.com/office/drawing/2014/main" id="{709B8B0F-9F1C-427E-9913-3009DADD056B}"/>
                  </a:ext>
                </a:extLst>
              </p:cNvPr>
              <p:cNvPicPr>
                <a:picLocks noChangeAspect="1"/>
              </p:cNvPicPr>
              <p:nvPr/>
            </p:nvPicPr>
            <p:blipFill rotWithShape="1">
              <a:blip r:embed="rId2"/>
              <a:srcRect l="-2" r="-997"/>
              <a:stretch/>
            </p:blipFill>
            <p:spPr>
              <a:xfrm>
                <a:off x="1212489" y="385296"/>
                <a:ext cx="7422643" cy="1428356"/>
              </a:xfrm>
              <a:prstGeom prst="rect">
                <a:avLst/>
              </a:prstGeom>
              <a:ln>
                <a:noFill/>
              </a:ln>
            </p:spPr>
          </p:pic>
          <p:sp>
            <p:nvSpPr>
              <p:cNvPr id="17" name="CustomShape 6">
                <a:extLst>
                  <a:ext uri="{FF2B5EF4-FFF2-40B4-BE49-F238E27FC236}">
                    <a16:creationId xmlns:a16="http://schemas.microsoft.com/office/drawing/2014/main" id="{5DAB1EF4-B9BE-412F-A61A-FA6FE2531F7F}"/>
                  </a:ext>
                </a:extLst>
              </p:cNvPr>
              <p:cNvSpPr/>
              <p:nvPr/>
            </p:nvSpPr>
            <p:spPr>
              <a:xfrm rot="5400000">
                <a:off x="7499201" y="966944"/>
                <a:ext cx="1922177" cy="246221"/>
              </a:xfrm>
              <a:prstGeom prst="rect">
                <a:avLst/>
              </a:prstGeom>
              <a:noFill/>
              <a:ln w="9360">
                <a:noFill/>
              </a:ln>
            </p:spPr>
            <p:style>
              <a:lnRef idx="0">
                <a:scrgbClr r="0" g="0" b="0"/>
              </a:lnRef>
              <a:fillRef idx="0">
                <a:scrgbClr r="0" g="0" b="0"/>
              </a:fillRef>
              <a:effectRef idx="0">
                <a:scrgbClr r="0" g="0" b="0"/>
              </a:effectRef>
              <a:fontRef idx="minor"/>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1" normalizeH="0" baseline="0" noProof="0" dirty="0" err="1">
                    <a:ln>
                      <a:noFill/>
                    </a:ln>
                    <a:solidFill>
                      <a:srgbClr val="007434"/>
                    </a:solidFill>
                    <a:effectLst/>
                    <a:uLnTx/>
                    <a:uFillTx/>
                    <a:latin typeface="Comic Sans MS"/>
                    <a:ea typeface="+mn-ea"/>
                    <a:cs typeface="+mn-cs"/>
                  </a:rPr>
                  <a:t>Bao</a:t>
                </a:r>
                <a:r>
                  <a:rPr kumimoji="0" lang="it-IT" sz="1000" b="1" i="0" u="none" strike="noStrike" kern="1200" cap="none" spc="-1" normalizeH="0" baseline="0" noProof="0" dirty="0">
                    <a:ln>
                      <a:noFill/>
                    </a:ln>
                    <a:solidFill>
                      <a:srgbClr val="007434"/>
                    </a:solidFill>
                    <a:effectLst/>
                    <a:uLnTx/>
                    <a:uFillTx/>
                    <a:latin typeface="Comic Sans MS"/>
                    <a:ea typeface="+mn-ea"/>
                    <a:cs typeface="+mn-cs"/>
                  </a:rPr>
                  <a:t>-An Li, NPA 708 (2002)</a:t>
                </a:r>
                <a:endParaRPr kumimoji="0" lang="it-IT" sz="1000" b="0" i="0" u="none" strike="noStrike" kern="1200" cap="none" spc="-1" normalizeH="0" baseline="0" noProof="0" dirty="0">
                  <a:ln>
                    <a:noFill/>
                  </a:ln>
                  <a:solidFill>
                    <a:srgbClr val="007434"/>
                  </a:solidFill>
                  <a:effectLst/>
                  <a:uLnTx/>
                  <a:uFillTx/>
                  <a:latin typeface="Arial"/>
                  <a:ea typeface="+mn-ea"/>
                  <a:cs typeface="+mn-cs"/>
                </a:endParaRPr>
              </a:p>
            </p:txBody>
          </p:sp>
        </p:grpSp>
        <p:sp>
          <p:nvSpPr>
            <p:cNvPr id="15" name="CustomShape 7">
              <a:extLst>
                <a:ext uri="{FF2B5EF4-FFF2-40B4-BE49-F238E27FC236}">
                  <a16:creationId xmlns:a16="http://schemas.microsoft.com/office/drawing/2014/main" id="{91B69C1F-6101-4BC8-A779-4A36F7C44F0E}"/>
                </a:ext>
              </a:extLst>
            </p:cNvPr>
            <p:cNvSpPr/>
            <p:nvPr/>
          </p:nvSpPr>
          <p:spPr>
            <a:xfrm>
              <a:off x="3230878" y="4164535"/>
              <a:ext cx="1845819"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30000" noProof="0">
                  <a:ln>
                    <a:noFill/>
                  </a:ln>
                  <a:solidFill>
                    <a:srgbClr val="000000"/>
                  </a:solidFill>
                  <a:effectLst/>
                  <a:uLnTx/>
                  <a:uFillTx/>
                  <a:latin typeface="Comic Sans MS"/>
                  <a:ea typeface="+mn-ea"/>
                  <a:cs typeface="+mn-cs"/>
                </a:rPr>
                <a:t>132</a:t>
              </a:r>
              <a:r>
                <a:rPr kumimoji="0" lang="it-IT" sz="1200" b="1" i="0" u="none" strike="noStrike" kern="1200" cap="none" spc="-1" normalizeH="0" baseline="0" noProof="0">
                  <a:ln>
                    <a:noFill/>
                  </a:ln>
                  <a:solidFill>
                    <a:srgbClr val="000000"/>
                  </a:solidFill>
                  <a:effectLst/>
                  <a:uLnTx/>
                  <a:uFillTx/>
                  <a:latin typeface="Comic Sans MS"/>
                  <a:ea typeface="+mn-ea"/>
                  <a:cs typeface="+mn-cs"/>
                </a:rPr>
                <a:t>Sn+</a:t>
              </a:r>
              <a:r>
                <a:rPr kumimoji="0" lang="it-IT" sz="1200" b="1" i="0" u="none" strike="noStrike" kern="1200" cap="none" spc="-1" normalizeH="0" baseline="30000" noProof="0">
                  <a:ln>
                    <a:noFill/>
                  </a:ln>
                  <a:solidFill>
                    <a:srgbClr val="000000"/>
                  </a:solidFill>
                  <a:effectLst/>
                  <a:uLnTx/>
                  <a:uFillTx/>
                  <a:latin typeface="Comic Sans MS"/>
                  <a:ea typeface="+mn-ea"/>
                  <a:cs typeface="+mn-cs"/>
                </a:rPr>
                <a:t>124</a:t>
              </a:r>
              <a:r>
                <a:rPr kumimoji="0" lang="it-IT" sz="1200" b="1" i="0" u="none" strike="noStrike" kern="1200" cap="none" spc="-1" normalizeH="0" baseline="0" noProof="0">
                  <a:ln>
                    <a:noFill/>
                  </a:ln>
                  <a:solidFill>
                    <a:srgbClr val="000000"/>
                  </a:solidFill>
                  <a:effectLst/>
                  <a:uLnTx/>
                  <a:uFillTx/>
                  <a:latin typeface="Comic Sans MS"/>
                  <a:ea typeface="+mn-ea"/>
                  <a:cs typeface="+mn-cs"/>
                </a:rPr>
                <a:t>Sn (b=1 fm)</a:t>
              </a:r>
              <a:endParaRPr kumimoji="0" lang="it-IT" sz="1200" b="1" i="0" u="none" strike="noStrike" kern="1200" cap="none" spc="-1" normalizeH="0" baseline="0" noProof="0">
                <a:ln>
                  <a:noFill/>
                </a:ln>
                <a:solidFill>
                  <a:prstClr val="black"/>
                </a:solidFill>
                <a:effectLst/>
                <a:uLnTx/>
                <a:uFillTx/>
                <a:latin typeface="Arial"/>
                <a:ea typeface="+mn-ea"/>
                <a:cs typeface="+mn-cs"/>
              </a:endParaRPr>
            </a:p>
          </p:txBody>
        </p:sp>
        <p:sp>
          <p:nvSpPr>
            <p:cNvPr id="13" name="CasellaDiTesto 47">
              <a:extLst>
                <a:ext uri="{FF2B5EF4-FFF2-40B4-BE49-F238E27FC236}">
                  <a16:creationId xmlns:a16="http://schemas.microsoft.com/office/drawing/2014/main" id="{C6A7DCEE-5A71-4747-826C-0D2C58B73C8D}"/>
                </a:ext>
              </a:extLst>
            </p:cNvPr>
            <p:cNvSpPr txBox="1"/>
            <p:nvPr/>
          </p:nvSpPr>
          <p:spPr>
            <a:xfrm>
              <a:off x="1729646" y="3608389"/>
              <a:ext cx="482282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…and </a:t>
              </a:r>
              <a:r>
                <a:rPr kumimoji="0" lang="de-DE"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higher</a:t>
              </a:r>
              <a:r>
                <a:rPr kumimoji="0" lang="de-DE"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de-DE"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densities</a:t>
              </a:r>
              <a:endParaRPr kumimoji="0" lang="en-GB" sz="2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grpSp>
      <p:grpSp>
        <p:nvGrpSpPr>
          <p:cNvPr id="18" name="Gruppo 22">
            <a:extLst>
              <a:ext uri="{FF2B5EF4-FFF2-40B4-BE49-F238E27FC236}">
                <a16:creationId xmlns:a16="http://schemas.microsoft.com/office/drawing/2014/main" id="{B34DA748-B64C-405C-89E9-8A91999DBFF3}"/>
              </a:ext>
            </a:extLst>
          </p:cNvPr>
          <p:cNvGrpSpPr/>
          <p:nvPr/>
        </p:nvGrpSpPr>
        <p:grpSpPr>
          <a:xfrm>
            <a:off x="8388627" y="959696"/>
            <a:ext cx="3937665" cy="2799518"/>
            <a:chOff x="3240190" y="455179"/>
            <a:chExt cx="3937665" cy="2799518"/>
          </a:xfrm>
        </p:grpSpPr>
        <p:pic>
          <p:nvPicPr>
            <p:cNvPr id="19" name="Immagine 43">
              <a:extLst>
                <a:ext uri="{FF2B5EF4-FFF2-40B4-BE49-F238E27FC236}">
                  <a16:creationId xmlns:a16="http://schemas.microsoft.com/office/drawing/2014/main" id="{9CCAAD4D-A9A5-4553-AA6E-CA13700C1B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762"/>
            <a:stretch/>
          </p:blipFill>
          <p:spPr>
            <a:xfrm>
              <a:off x="3723926" y="455179"/>
              <a:ext cx="3173863" cy="2362301"/>
            </a:xfrm>
            <a:prstGeom prst="rect">
              <a:avLst/>
            </a:prstGeom>
          </p:spPr>
        </p:pic>
        <p:sp>
          <p:nvSpPr>
            <p:cNvPr id="20" name="CasellaDiTesto 50">
              <a:extLst>
                <a:ext uri="{FF2B5EF4-FFF2-40B4-BE49-F238E27FC236}">
                  <a16:creationId xmlns:a16="http://schemas.microsoft.com/office/drawing/2014/main" id="{ED0A5AF8-4091-4C77-986F-699CC43129E1}"/>
                </a:ext>
              </a:extLst>
            </p:cNvPr>
            <p:cNvSpPr txBox="1"/>
            <p:nvPr/>
          </p:nvSpPr>
          <p:spPr>
            <a:xfrm>
              <a:off x="3240190" y="2916143"/>
              <a:ext cx="3937665" cy="338554"/>
            </a:xfrm>
            <a:prstGeom prst="rect">
              <a:avLst/>
            </a:prstGeom>
            <a:noFill/>
          </p:spPr>
          <p:txBody>
            <a:bodyPr wrap="square" rtlCol="0">
              <a:spAutoFit/>
            </a:bodyPr>
            <a:lstStyle>
              <a:defPPr>
                <a:defRPr lang="it-IT"/>
              </a:defPPr>
              <a:lvl1pPr algn="ctr">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NeuLAND</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capability to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resolve</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it-IT" sz="1600" b="1" i="0" u="none" strike="noStrike" kern="1200" cap="none" spc="0" normalizeH="0" baseline="0" noProof="0" dirty="0" err="1">
                  <a:ln>
                    <a:noFill/>
                  </a:ln>
                  <a:solidFill>
                    <a:srgbClr val="FF0000"/>
                  </a:solidFill>
                  <a:effectLst/>
                  <a:uLnTx/>
                  <a:uFillTx/>
                  <a:latin typeface="Comic Sans MS" panose="030F0702030302020204" pitchFamily="66" charset="0"/>
                  <a:ea typeface="+mn-ea"/>
                  <a:cs typeface="+mn-cs"/>
                </a:rPr>
                <a:t>p</a:t>
              </a:r>
              <a:r>
                <a:rPr kumimoji="0" lang="it-IT"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t>
              </a:r>
              <a:r>
                <a:rPr kumimoji="0" lang="it-IT" sz="1600" b="1" i="0" u="none" strike="noStrike" kern="1200" cap="none" spc="0" normalizeH="0" baseline="0" noProof="0" dirty="0" err="1">
                  <a:ln>
                    <a:noFill/>
                  </a:ln>
                  <a:solidFill>
                    <a:srgbClr val="00B050"/>
                  </a:solidFill>
                  <a:effectLst/>
                  <a:uLnTx/>
                  <a:uFillTx/>
                  <a:latin typeface="Comic Sans MS" panose="030F0702030302020204" pitchFamily="66" charset="0"/>
                  <a:ea typeface="+mn-ea"/>
                  <a:cs typeface="+mn-cs"/>
                </a:rPr>
                <a:t>d</a:t>
              </a:r>
              <a:r>
                <a:rPr kumimoji="0" lang="it-IT"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t>
              </a:r>
              <a:r>
                <a:rPr kumimoji="0" lang="it-IT" sz="1600" b="1" i="0" u="none" strike="noStrike" kern="1200" cap="none" spc="0" normalizeH="0" baseline="0" noProof="0" dirty="0" err="1">
                  <a:ln>
                    <a:noFill/>
                  </a:ln>
                  <a:solidFill>
                    <a:srgbClr val="0033CC"/>
                  </a:solidFill>
                  <a:effectLst/>
                  <a:uLnTx/>
                  <a:uFillTx/>
                  <a:latin typeface="Comic Sans MS" panose="030F0702030302020204" pitchFamily="66" charset="0"/>
                  <a:ea typeface="+mn-ea"/>
                  <a:cs typeface="+mn-cs"/>
                </a:rPr>
                <a:t>t</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endPar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1" name="Rettangolo 46">
              <a:extLst>
                <a:ext uri="{FF2B5EF4-FFF2-40B4-BE49-F238E27FC236}">
                  <a16:creationId xmlns:a16="http://schemas.microsoft.com/office/drawing/2014/main" id="{D148058A-3111-482B-A769-54E13D082816}"/>
                </a:ext>
              </a:extLst>
            </p:cNvPr>
            <p:cNvSpPr/>
            <p:nvPr/>
          </p:nvSpPr>
          <p:spPr>
            <a:xfrm>
              <a:off x="5994099" y="2665608"/>
              <a:ext cx="1136850"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Mass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arb.units</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2" name="CasellaDiTesto 8">
            <a:extLst>
              <a:ext uri="{FF2B5EF4-FFF2-40B4-BE49-F238E27FC236}">
                <a16:creationId xmlns:a16="http://schemas.microsoft.com/office/drawing/2014/main" id="{1803AF63-609B-439C-B902-4EB4E8C685CA}"/>
              </a:ext>
            </a:extLst>
          </p:cNvPr>
          <p:cNvSpPr txBox="1"/>
          <p:nvPr/>
        </p:nvSpPr>
        <p:spPr>
          <a:xfrm>
            <a:off x="0" y="980081"/>
            <a:ext cx="3894150"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Arial" panose="020B0604020202020204" pitchFamily="34" charset="0"/>
              </a:rPr>
              <a:t>ASY-EOS I (2011): </a:t>
            </a:r>
            <a:r>
              <a:rPr kumimoji="0" lang="it-IT" sz="1400" b="1" i="0" u="none" strike="noStrike" kern="1200" cap="none" spc="0" normalizeH="0" baseline="0" noProof="0" dirty="0" err="1">
                <a:ln>
                  <a:noFill/>
                </a:ln>
                <a:solidFill>
                  <a:srgbClr val="4472C4">
                    <a:lumMod val="50000"/>
                  </a:srgbClr>
                </a:solidFill>
                <a:effectLst/>
                <a:uLnTx/>
                <a:uFillTx/>
                <a:latin typeface="Comic Sans MS" panose="030F0702030302020204" pitchFamily="66" charset="0"/>
                <a:ea typeface="+mn-ea"/>
                <a:cs typeface="Arial" panose="020B0604020202020204" pitchFamily="34" charset="0"/>
              </a:rPr>
              <a:t>Au+Au</a:t>
            </a:r>
            <a:r>
              <a:rPr kumimoji="0" lang="it-IT" sz="14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Arial" panose="020B0604020202020204" pitchFamily="34" charset="0"/>
              </a:rPr>
              <a:t> @ 400 </a:t>
            </a:r>
            <a:r>
              <a:rPr kumimoji="0" lang="it-IT" sz="1400" b="1" i="0" u="none" strike="noStrike" kern="1200" cap="none" spc="0" normalizeH="0" baseline="0" noProof="0" dirty="0" err="1">
                <a:ln>
                  <a:noFill/>
                </a:ln>
                <a:solidFill>
                  <a:srgbClr val="4472C4">
                    <a:lumMod val="50000"/>
                  </a:srgbClr>
                </a:solidFill>
                <a:effectLst/>
                <a:uLnTx/>
                <a:uFillTx/>
                <a:latin typeface="Comic Sans MS" panose="030F0702030302020204" pitchFamily="66" charset="0"/>
                <a:ea typeface="+mn-ea"/>
                <a:cs typeface="Arial" panose="020B0604020202020204" pitchFamily="34" charset="0"/>
              </a:rPr>
              <a:t>AMeV</a:t>
            </a:r>
            <a:endParaRPr kumimoji="0" lang="en-GB" sz="14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Arial" panose="020B0604020202020204" pitchFamily="34" charset="0"/>
            </a:endParaRPr>
          </a:p>
        </p:txBody>
      </p:sp>
      <p:grpSp>
        <p:nvGrpSpPr>
          <p:cNvPr id="23" name="Gruppo 21">
            <a:extLst>
              <a:ext uri="{FF2B5EF4-FFF2-40B4-BE49-F238E27FC236}">
                <a16:creationId xmlns:a16="http://schemas.microsoft.com/office/drawing/2014/main" id="{D2AFAFDD-24AE-44BF-B16D-4B26C29A02F3}"/>
              </a:ext>
            </a:extLst>
          </p:cNvPr>
          <p:cNvGrpSpPr/>
          <p:nvPr/>
        </p:nvGrpSpPr>
        <p:grpSpPr>
          <a:xfrm>
            <a:off x="5780808" y="811051"/>
            <a:ext cx="5181629" cy="2840492"/>
            <a:chOff x="2520772" y="480060"/>
            <a:chExt cx="5181629" cy="2894073"/>
          </a:xfrm>
        </p:grpSpPr>
        <p:sp>
          <p:nvSpPr>
            <p:cNvPr id="24" name="CasellaDiTesto 15">
              <a:extLst>
                <a:ext uri="{FF2B5EF4-FFF2-40B4-BE49-F238E27FC236}">
                  <a16:creationId xmlns:a16="http://schemas.microsoft.com/office/drawing/2014/main" id="{2F1E3F08-FE52-4BA1-ACA9-61918F2540F0}"/>
                </a:ext>
              </a:extLst>
            </p:cNvPr>
            <p:cNvSpPr txBox="1"/>
            <p:nvPr/>
          </p:nvSpPr>
          <p:spPr>
            <a:xfrm>
              <a:off x="4388510" y="480060"/>
              <a:ext cx="3313891" cy="40765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improved</a:t>
              </a:r>
              <a:r>
                <a:rPr kumimoji="0" lang="de-DE"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de-DE" sz="20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resolution</a:t>
              </a:r>
              <a:r>
                <a:rPr kumimoji="0" lang="de-DE"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endParaRPr kumimoji="0" lang="en-GB" sz="2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pic>
          <p:nvPicPr>
            <p:cNvPr id="25" name="Immagine 18">
              <a:extLst>
                <a:ext uri="{FF2B5EF4-FFF2-40B4-BE49-F238E27FC236}">
                  <a16:creationId xmlns:a16="http://schemas.microsoft.com/office/drawing/2014/main" id="{6D389489-6412-4647-AFAF-181900237192}"/>
                </a:ext>
              </a:extLst>
            </p:cNvPr>
            <p:cNvPicPr>
              <a:picLocks noChangeAspect="1"/>
            </p:cNvPicPr>
            <p:nvPr/>
          </p:nvPicPr>
          <p:blipFill>
            <a:blip r:embed="rId4">
              <a:lum/>
              <a:alphaModFix/>
            </a:blip>
            <a:srcRect/>
            <a:stretch>
              <a:fillRect/>
            </a:stretch>
          </p:blipFill>
          <p:spPr>
            <a:xfrm>
              <a:off x="2826736" y="913942"/>
              <a:ext cx="2311794" cy="1563197"/>
            </a:xfrm>
            <a:prstGeom prst="rect">
              <a:avLst/>
            </a:prstGeom>
            <a:noFill/>
            <a:ln>
              <a:noFill/>
            </a:ln>
          </p:spPr>
        </p:pic>
        <p:sp>
          <p:nvSpPr>
            <p:cNvPr id="26" name="CasellaDiTesto 20">
              <a:extLst>
                <a:ext uri="{FF2B5EF4-FFF2-40B4-BE49-F238E27FC236}">
                  <a16:creationId xmlns:a16="http://schemas.microsoft.com/office/drawing/2014/main" id="{0B4C0891-E072-4223-A83E-49A7FA4A363F}"/>
                </a:ext>
              </a:extLst>
            </p:cNvPr>
            <p:cNvSpPr txBox="1"/>
            <p:nvPr/>
          </p:nvSpPr>
          <p:spPr>
            <a:xfrm>
              <a:off x="2520772" y="2527461"/>
              <a:ext cx="3363192" cy="8466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KRAB</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new detector for reaction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plane</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determination</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and on-</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beam</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centrality</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selection</a:t>
              </a:r>
              <a:endPar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pic>
        <p:nvPicPr>
          <p:cNvPr id="41" name="Picture 40">
            <a:extLst>
              <a:ext uri="{FF2B5EF4-FFF2-40B4-BE49-F238E27FC236}">
                <a16:creationId xmlns:a16="http://schemas.microsoft.com/office/drawing/2014/main" id="{253E84A6-4235-469C-8284-068DF89FEF80}"/>
              </a:ext>
            </a:extLst>
          </p:cNvPr>
          <p:cNvPicPr>
            <a:picLocks noChangeAspect="1"/>
          </p:cNvPicPr>
          <p:nvPr/>
        </p:nvPicPr>
        <p:blipFill>
          <a:blip r:embed="rId5"/>
          <a:stretch>
            <a:fillRect/>
          </a:stretch>
        </p:blipFill>
        <p:spPr>
          <a:xfrm>
            <a:off x="0" y="1253801"/>
            <a:ext cx="3806687" cy="3717022"/>
          </a:xfrm>
          <a:prstGeom prst="rect">
            <a:avLst/>
          </a:prstGeom>
        </p:spPr>
      </p:pic>
      <p:sp>
        <p:nvSpPr>
          <p:cNvPr id="37" name="CasellaDiTesto 24">
            <a:extLst>
              <a:ext uri="{FF2B5EF4-FFF2-40B4-BE49-F238E27FC236}">
                <a16:creationId xmlns:a16="http://schemas.microsoft.com/office/drawing/2014/main" id="{D1C9BD7A-4AFA-4DB1-9645-40DDA6B07D73}"/>
              </a:ext>
            </a:extLst>
          </p:cNvPr>
          <p:cNvSpPr txBox="1"/>
          <p:nvPr/>
        </p:nvSpPr>
        <p:spPr>
          <a:xfrm>
            <a:off x="3956595" y="910001"/>
            <a:ext cx="1947248" cy="1754326"/>
          </a:xfrm>
          <a:prstGeom prst="rect">
            <a:avLst/>
          </a:prstGeom>
          <a:noFill/>
        </p:spPr>
        <p:txBody>
          <a:bodyPr wrap="square" rtlCol="0">
            <a:spAutoFit/>
          </a:bodyPr>
          <a:lstStyle>
            <a:defPPr>
              <a:defRPr lang="it-IT"/>
            </a:defPPr>
            <a:lvl1pPr algn="ctr">
              <a:defRPr sz="1400">
                <a:solidFill>
                  <a:srgbClr val="FF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Density probed in the ASY-EOS II exp, most relevant for neutron star physics</a:t>
            </a:r>
          </a:p>
        </p:txBody>
      </p:sp>
      <p:sp>
        <p:nvSpPr>
          <p:cNvPr id="42" name="Textfeld 23">
            <a:extLst>
              <a:ext uri="{FF2B5EF4-FFF2-40B4-BE49-F238E27FC236}">
                <a16:creationId xmlns:a16="http://schemas.microsoft.com/office/drawing/2014/main" id="{DDAB61FA-0E21-4077-992D-C5C18889C31A}"/>
              </a:ext>
            </a:extLst>
          </p:cNvPr>
          <p:cNvSpPr txBox="1"/>
          <p:nvPr/>
        </p:nvSpPr>
        <p:spPr>
          <a:xfrm>
            <a:off x="1545971" y="3468148"/>
            <a:ext cx="204205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a:ln>
                  <a:noFill/>
                </a:ln>
                <a:solidFill>
                  <a:srgbClr val="FF0000"/>
                </a:solidFill>
                <a:effectLst/>
                <a:uLnTx/>
                <a:uFillTx/>
                <a:latin typeface="Comic Sans MS" panose="030F0702030302020204" pitchFamily="66" charset="0"/>
                <a:ea typeface="+mn-ea"/>
                <a:cs typeface="Arial" panose="020B0604020202020204" pitchFamily="34" charset="0"/>
              </a:rPr>
              <a:t>density</a:t>
            </a:r>
            <a:r>
              <a:rPr kumimoji="0" lang="de-DE"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rPr>
              <a:t> </a:t>
            </a:r>
            <a:r>
              <a:rPr kumimoji="0" lang="de-DE" sz="1600" b="1" i="0" u="none" strike="noStrike" kern="1200" cap="none" spc="0" normalizeH="0" baseline="0" noProof="0" dirty="0" err="1">
                <a:ln>
                  <a:noFill/>
                </a:ln>
                <a:solidFill>
                  <a:srgbClr val="FF0000"/>
                </a:solidFill>
                <a:effectLst/>
                <a:uLnTx/>
                <a:uFillTx/>
                <a:latin typeface="Comic Sans MS" panose="030F0702030302020204" pitchFamily="66" charset="0"/>
                <a:ea typeface="+mn-ea"/>
                <a:cs typeface="Arial" panose="020B0604020202020204" pitchFamily="34" charset="0"/>
              </a:rPr>
              <a:t>probed</a:t>
            </a:r>
            <a:r>
              <a:rPr kumimoji="0" lang="de-DE"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rPr>
              <a:t> </a:t>
            </a:r>
            <a:r>
              <a:rPr kumimoji="0" lang="de-DE" sz="1600" b="1" i="0" u="none" strike="noStrike" kern="1200" cap="none" spc="0" normalizeH="0" baseline="0" noProof="0" dirty="0" err="1">
                <a:ln>
                  <a:noFill/>
                </a:ln>
                <a:solidFill>
                  <a:srgbClr val="FF0000"/>
                </a:solidFill>
                <a:effectLst/>
                <a:uLnTx/>
                <a:uFillTx/>
                <a:latin typeface="Comic Sans MS" panose="030F0702030302020204" pitchFamily="66" charset="0"/>
                <a:ea typeface="+mn-ea"/>
                <a:cs typeface="Arial" panose="020B0604020202020204" pitchFamily="34" charset="0"/>
              </a:rPr>
              <a:t>by</a:t>
            </a:r>
            <a:r>
              <a:rPr kumimoji="0" lang="de-DE"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rPr>
              <a:t> </a:t>
            </a:r>
            <a:r>
              <a:rPr kumimoji="0" lang="de-DE" sz="1600" b="1" i="0" u="none" strike="noStrike" kern="1200" cap="none" spc="0" normalizeH="0" baseline="0" noProof="0" dirty="0" err="1">
                <a:ln>
                  <a:noFill/>
                </a:ln>
                <a:solidFill>
                  <a:srgbClr val="FF0000"/>
                </a:solidFill>
                <a:effectLst/>
                <a:uLnTx/>
                <a:uFillTx/>
                <a:latin typeface="Comic Sans MS" panose="030F0702030302020204" pitchFamily="66" charset="0"/>
                <a:ea typeface="+mn-ea"/>
                <a:cs typeface="Arial" panose="020B0604020202020204" pitchFamily="34" charset="0"/>
              </a:rPr>
              <a:t>the</a:t>
            </a:r>
            <a:r>
              <a:rPr kumimoji="0" lang="de-DE" sz="1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rPr>
              <a:t> ASY-EOS I </a:t>
            </a:r>
          </a:p>
        </p:txBody>
      </p:sp>
      <p:sp>
        <p:nvSpPr>
          <p:cNvPr id="5" name="TextBox 4">
            <a:extLst>
              <a:ext uri="{FF2B5EF4-FFF2-40B4-BE49-F238E27FC236}">
                <a16:creationId xmlns:a16="http://schemas.microsoft.com/office/drawing/2014/main" id="{BBACE6D4-0769-4E2E-AD92-5BA6E9F24893}"/>
              </a:ext>
            </a:extLst>
          </p:cNvPr>
          <p:cNvSpPr txBox="1"/>
          <p:nvPr/>
        </p:nvSpPr>
        <p:spPr>
          <a:xfrm>
            <a:off x="646043" y="1212196"/>
            <a:ext cx="365613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7030A0"/>
                </a:solidFill>
                <a:effectLst/>
                <a:uLnTx/>
                <a:uFillTx/>
                <a:latin typeface="Calibri" panose="020F0502020204030204"/>
                <a:ea typeface="+mn-ea"/>
                <a:cs typeface="+mn-cs"/>
              </a:rPr>
              <a:t>P. Russotto et al., PRC 94, 034608 (2016) </a:t>
            </a:r>
          </a:p>
        </p:txBody>
      </p:sp>
    </p:spTree>
    <p:extLst>
      <p:ext uri="{BB962C8B-B14F-4D97-AF65-F5344CB8AC3E}">
        <p14:creationId xmlns:p14="http://schemas.microsoft.com/office/powerpoint/2010/main" val="30731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6085E-D327-4A1A-9FDF-BEEA77B02139}"/>
              </a:ext>
            </a:extLst>
          </p:cNvPr>
          <p:cNvSpPr>
            <a:spLocks noGrp="1"/>
          </p:cNvSpPr>
          <p:nvPr>
            <p:ph type="title"/>
          </p:nvPr>
        </p:nvSpPr>
        <p:spPr>
          <a:xfrm>
            <a:off x="404573" y="129227"/>
            <a:ext cx="11441391" cy="840400"/>
          </a:xfrm>
        </p:spPr>
        <p:txBody>
          <a:bodyPr>
            <a:normAutofit fontScale="90000"/>
          </a:bodyPr>
          <a:lstStyle/>
          <a:p>
            <a:r>
              <a:rPr lang="en-GB" dirty="0"/>
              <a:t>S122 (ASY-EOS II) -  Symmetry energy at high densities from neutron/proton flow excitation functions (Mar 2025)</a:t>
            </a:r>
            <a:endParaRPr lang="en-US" dirty="0"/>
          </a:p>
        </p:txBody>
      </p:sp>
      <p:pic>
        <p:nvPicPr>
          <p:cNvPr id="18" name="Picture 17">
            <a:extLst>
              <a:ext uri="{FF2B5EF4-FFF2-40B4-BE49-F238E27FC236}">
                <a16:creationId xmlns:a16="http://schemas.microsoft.com/office/drawing/2014/main" id="{78AA0620-996B-41E9-91ED-CB8EE67C8DDC}"/>
              </a:ext>
            </a:extLst>
          </p:cNvPr>
          <p:cNvPicPr>
            <a:picLocks noChangeAspect="1"/>
          </p:cNvPicPr>
          <p:nvPr/>
        </p:nvPicPr>
        <p:blipFill>
          <a:blip r:embed="rId2"/>
          <a:stretch>
            <a:fillRect/>
          </a:stretch>
        </p:blipFill>
        <p:spPr>
          <a:xfrm>
            <a:off x="0" y="868795"/>
            <a:ext cx="4641574" cy="3219523"/>
          </a:xfrm>
          <a:prstGeom prst="rect">
            <a:avLst/>
          </a:prstGeom>
        </p:spPr>
      </p:pic>
      <p:pic>
        <p:nvPicPr>
          <p:cNvPr id="19" name="Immagine 4">
            <a:extLst>
              <a:ext uri="{FF2B5EF4-FFF2-40B4-BE49-F238E27FC236}">
                <a16:creationId xmlns:a16="http://schemas.microsoft.com/office/drawing/2014/main" id="{EC7F089C-0D94-497F-B62E-1E42FB4817FC}"/>
              </a:ext>
            </a:extLst>
          </p:cNvPr>
          <p:cNvPicPr>
            <a:picLocks noChangeAspect="1"/>
          </p:cNvPicPr>
          <p:nvPr/>
        </p:nvPicPr>
        <p:blipFill>
          <a:blip r:embed="rId3"/>
          <a:stretch>
            <a:fillRect/>
          </a:stretch>
        </p:blipFill>
        <p:spPr>
          <a:xfrm>
            <a:off x="3176724" y="3385833"/>
            <a:ext cx="5102572" cy="2847417"/>
          </a:xfrm>
          <a:prstGeom prst="rect">
            <a:avLst/>
          </a:prstGeom>
        </p:spPr>
      </p:pic>
      <p:pic>
        <p:nvPicPr>
          <p:cNvPr id="21" name="Immagine 5" descr="Immagine che contiene ruota, aria aperta, veicolo, Veicolo terrestre&#10;&#10;Il contenuto generato dall'IA potrebbe non essere corretto.">
            <a:extLst>
              <a:ext uri="{FF2B5EF4-FFF2-40B4-BE49-F238E27FC236}">
                <a16:creationId xmlns:a16="http://schemas.microsoft.com/office/drawing/2014/main" id="{F0A56D80-AAC3-4670-9BB7-7BEF43ACA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1938" y="875240"/>
            <a:ext cx="3503355" cy="1969128"/>
          </a:xfrm>
          <a:prstGeom prst="rect">
            <a:avLst/>
          </a:prstGeom>
        </p:spPr>
      </p:pic>
      <p:pic>
        <p:nvPicPr>
          <p:cNvPr id="22" name="Immagine 7" descr="Immagine che contiene ingegneria, acciaio, macchina, industria&#10;&#10;Il contenuto generato dall'IA potrebbe non essere corretto.">
            <a:extLst>
              <a:ext uri="{FF2B5EF4-FFF2-40B4-BE49-F238E27FC236}">
                <a16:creationId xmlns:a16="http://schemas.microsoft.com/office/drawing/2014/main" id="{CB0C0C7F-2DDD-4C85-BACD-614D12872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58" y="1093304"/>
            <a:ext cx="3829391" cy="2154033"/>
          </a:xfrm>
          <a:prstGeom prst="rect">
            <a:avLst/>
          </a:prstGeom>
        </p:spPr>
      </p:pic>
      <p:pic>
        <p:nvPicPr>
          <p:cNvPr id="23" name="Immagine 9" descr="Immagine che contiene macchina, ingegneria, interno, acciaio&#10;&#10;Il contenuto generato dall'IA potrebbe non essere corretto.">
            <a:extLst>
              <a:ext uri="{FF2B5EF4-FFF2-40B4-BE49-F238E27FC236}">
                <a16:creationId xmlns:a16="http://schemas.microsoft.com/office/drawing/2014/main" id="{B9C7C9C1-593A-4649-811D-A65C29D27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3026" y="4245777"/>
            <a:ext cx="2888974" cy="2166731"/>
          </a:xfrm>
          <a:prstGeom prst="rect">
            <a:avLst/>
          </a:prstGeom>
        </p:spPr>
      </p:pic>
      <p:pic>
        <p:nvPicPr>
          <p:cNvPr id="20" name="Immagine 3" descr="Immagine che contiene ingegneria, macchina, industria, Tecnico&#10;&#10;Il contenuto generato dall'IA potrebbe non essere corretto.">
            <a:extLst>
              <a:ext uri="{FF2B5EF4-FFF2-40B4-BE49-F238E27FC236}">
                <a16:creationId xmlns:a16="http://schemas.microsoft.com/office/drawing/2014/main" id="{13B99F5A-6155-469F-AF39-4BEBB0D519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928" y="2544416"/>
            <a:ext cx="3798290" cy="2134164"/>
          </a:xfrm>
          <a:prstGeom prst="rect">
            <a:avLst/>
          </a:prstGeom>
        </p:spPr>
      </p:pic>
    </p:spTree>
    <p:extLst>
      <p:ext uri="{BB962C8B-B14F-4D97-AF65-F5344CB8AC3E}">
        <p14:creationId xmlns:p14="http://schemas.microsoft.com/office/powerpoint/2010/main" val="240210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6085E-D327-4A1A-9FDF-BEEA77B02139}"/>
              </a:ext>
            </a:extLst>
          </p:cNvPr>
          <p:cNvSpPr>
            <a:spLocks noGrp="1"/>
          </p:cNvSpPr>
          <p:nvPr>
            <p:ph type="title"/>
          </p:nvPr>
        </p:nvSpPr>
        <p:spPr>
          <a:xfrm>
            <a:off x="404573" y="129227"/>
            <a:ext cx="11441391" cy="840400"/>
          </a:xfrm>
        </p:spPr>
        <p:txBody>
          <a:bodyPr>
            <a:normAutofit fontScale="90000"/>
          </a:bodyPr>
          <a:lstStyle/>
          <a:p>
            <a:r>
              <a:rPr lang="en-GB" dirty="0"/>
              <a:t>S122 (ASY-EOS II) -  Symmetry energy at high densities from neutron/proton flow excitation functions (Mar 2025)</a:t>
            </a:r>
            <a:endParaRPr lang="en-US" dirty="0"/>
          </a:p>
        </p:txBody>
      </p:sp>
      <p:pic>
        <p:nvPicPr>
          <p:cNvPr id="2" name="Picture 1">
            <a:extLst>
              <a:ext uri="{FF2B5EF4-FFF2-40B4-BE49-F238E27FC236}">
                <a16:creationId xmlns:a16="http://schemas.microsoft.com/office/drawing/2014/main" id="{62DE8503-C057-4C8A-9AC8-EE47B61AAE6F}"/>
              </a:ext>
            </a:extLst>
          </p:cNvPr>
          <p:cNvPicPr>
            <a:picLocks noChangeAspect="1"/>
          </p:cNvPicPr>
          <p:nvPr/>
        </p:nvPicPr>
        <p:blipFill>
          <a:blip r:embed="rId2"/>
          <a:stretch>
            <a:fillRect/>
          </a:stretch>
        </p:blipFill>
        <p:spPr>
          <a:xfrm>
            <a:off x="337282" y="1017635"/>
            <a:ext cx="7405300" cy="5125960"/>
          </a:xfrm>
          <a:prstGeom prst="rect">
            <a:avLst/>
          </a:prstGeom>
        </p:spPr>
      </p:pic>
      <p:pic>
        <p:nvPicPr>
          <p:cNvPr id="4" name="Picture 3">
            <a:extLst>
              <a:ext uri="{FF2B5EF4-FFF2-40B4-BE49-F238E27FC236}">
                <a16:creationId xmlns:a16="http://schemas.microsoft.com/office/drawing/2014/main" id="{A9EEBB91-45EF-4C28-845B-4651CDF119E1}"/>
              </a:ext>
            </a:extLst>
          </p:cNvPr>
          <p:cNvPicPr>
            <a:picLocks noChangeAspect="1"/>
          </p:cNvPicPr>
          <p:nvPr/>
        </p:nvPicPr>
        <p:blipFill>
          <a:blip r:embed="rId3"/>
          <a:stretch>
            <a:fillRect/>
          </a:stretch>
        </p:blipFill>
        <p:spPr>
          <a:xfrm>
            <a:off x="8287068" y="979468"/>
            <a:ext cx="3431168" cy="5091248"/>
          </a:xfrm>
          <a:prstGeom prst="rect">
            <a:avLst/>
          </a:prstGeom>
        </p:spPr>
      </p:pic>
    </p:spTree>
    <p:extLst>
      <p:ext uri="{BB962C8B-B14F-4D97-AF65-F5344CB8AC3E}">
        <p14:creationId xmlns:p14="http://schemas.microsoft.com/office/powerpoint/2010/main" val="3684732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883457-98ED-4F3B-A9EC-8A50EF8CDFA8}"/>
              </a:ext>
            </a:extLst>
          </p:cNvPr>
          <p:cNvPicPr>
            <a:picLocks noChangeAspect="1"/>
          </p:cNvPicPr>
          <p:nvPr/>
        </p:nvPicPr>
        <p:blipFill>
          <a:blip r:embed="rId2"/>
          <a:stretch>
            <a:fillRect/>
          </a:stretch>
        </p:blipFill>
        <p:spPr>
          <a:xfrm>
            <a:off x="-1" y="1265109"/>
            <a:ext cx="5655365" cy="2503768"/>
          </a:xfrm>
          <a:prstGeom prst="rect">
            <a:avLst/>
          </a:prstGeom>
        </p:spPr>
      </p:pic>
      <p:pic>
        <p:nvPicPr>
          <p:cNvPr id="13" name="Picture 12">
            <a:extLst>
              <a:ext uri="{FF2B5EF4-FFF2-40B4-BE49-F238E27FC236}">
                <a16:creationId xmlns:a16="http://schemas.microsoft.com/office/drawing/2014/main" id="{75811BB2-7E69-4657-99E2-987487C694F1}"/>
              </a:ext>
            </a:extLst>
          </p:cNvPr>
          <p:cNvPicPr>
            <a:picLocks noChangeAspect="1"/>
          </p:cNvPicPr>
          <p:nvPr/>
        </p:nvPicPr>
        <p:blipFill>
          <a:blip r:embed="rId3"/>
          <a:stretch>
            <a:fillRect/>
          </a:stretch>
        </p:blipFill>
        <p:spPr>
          <a:xfrm>
            <a:off x="7195930" y="798725"/>
            <a:ext cx="4890052" cy="2762848"/>
          </a:xfrm>
          <a:prstGeom prst="rect">
            <a:avLst/>
          </a:prstGeom>
        </p:spPr>
      </p:pic>
      <p:sp>
        <p:nvSpPr>
          <p:cNvPr id="3" name="Title 2">
            <a:extLst>
              <a:ext uri="{FF2B5EF4-FFF2-40B4-BE49-F238E27FC236}">
                <a16:creationId xmlns:a16="http://schemas.microsoft.com/office/drawing/2014/main" id="{49568C2B-741C-48E1-87FA-76BA1DB05CAF}"/>
              </a:ext>
            </a:extLst>
          </p:cNvPr>
          <p:cNvSpPr>
            <a:spLocks noGrp="1"/>
          </p:cNvSpPr>
          <p:nvPr>
            <p:ph type="title"/>
          </p:nvPr>
        </p:nvSpPr>
        <p:spPr>
          <a:xfrm>
            <a:off x="407368" y="58916"/>
            <a:ext cx="11441391" cy="840400"/>
          </a:xfrm>
        </p:spPr>
        <p:txBody>
          <a:bodyPr>
            <a:normAutofit fontScale="90000"/>
          </a:bodyPr>
          <a:lstStyle/>
          <a:p>
            <a:r>
              <a:rPr lang="en-GB" dirty="0">
                <a:highlight>
                  <a:srgbClr val="FFFF00"/>
                </a:highlight>
              </a:rPr>
              <a:t>NUSDAF</a:t>
            </a:r>
            <a:r>
              <a:rPr lang="en-GB" dirty="0"/>
              <a:t> – Devices and beams at </a:t>
            </a:r>
            <a:r>
              <a:rPr lang="en-GB" sz="4000" dirty="0">
                <a:solidFill>
                  <a:srgbClr val="C00000"/>
                </a:solidFill>
                <a:highlight>
                  <a:srgbClr val="FFFF00"/>
                </a:highlight>
              </a:rPr>
              <a:t>FRIB</a:t>
            </a:r>
            <a:r>
              <a:rPr lang="en-GB" dirty="0"/>
              <a:t> for SYMEOS (</a:t>
            </a:r>
            <a:r>
              <a:rPr lang="en-GB" dirty="0">
                <a:highlight>
                  <a:srgbClr val="FFFF00"/>
                </a:highlight>
              </a:rPr>
              <a:t>Symmetry energy and </a:t>
            </a:r>
            <a:r>
              <a:rPr lang="en-GB" dirty="0">
                <a:solidFill>
                  <a:srgbClr val="FF0000"/>
                </a:solidFill>
                <a:highlight>
                  <a:srgbClr val="FFFF00"/>
                </a:highlight>
              </a:rPr>
              <a:t>E</a:t>
            </a:r>
            <a:r>
              <a:rPr lang="en-GB" dirty="0">
                <a:highlight>
                  <a:srgbClr val="FFFF00"/>
                </a:highlight>
              </a:rPr>
              <a:t>quation </a:t>
            </a:r>
            <a:r>
              <a:rPr lang="en-GB" dirty="0">
                <a:solidFill>
                  <a:srgbClr val="FF0000"/>
                </a:solidFill>
                <a:highlight>
                  <a:srgbClr val="FFFF00"/>
                </a:highlight>
              </a:rPr>
              <a:t>o</a:t>
            </a:r>
            <a:r>
              <a:rPr lang="en-GB" dirty="0">
                <a:highlight>
                  <a:srgbClr val="FFFF00"/>
                </a:highlight>
              </a:rPr>
              <a:t>f </a:t>
            </a:r>
            <a:r>
              <a:rPr lang="en-GB" dirty="0">
                <a:solidFill>
                  <a:srgbClr val="FF0000"/>
                </a:solidFill>
                <a:highlight>
                  <a:srgbClr val="FFFF00"/>
                </a:highlight>
              </a:rPr>
              <a:t>S</a:t>
            </a:r>
            <a:r>
              <a:rPr lang="en-GB" dirty="0">
                <a:highlight>
                  <a:srgbClr val="FFFF00"/>
                </a:highlight>
              </a:rPr>
              <a:t>tate</a:t>
            </a:r>
            <a:r>
              <a:rPr lang="en-GB" dirty="0"/>
              <a:t>)</a:t>
            </a:r>
            <a:endParaRPr lang="en-US" dirty="0"/>
          </a:p>
        </p:txBody>
      </p:sp>
      <p:sp>
        <p:nvSpPr>
          <p:cNvPr id="5" name="Title 5">
            <a:extLst>
              <a:ext uri="{FF2B5EF4-FFF2-40B4-BE49-F238E27FC236}">
                <a16:creationId xmlns:a16="http://schemas.microsoft.com/office/drawing/2014/main" id="{B8D77CDF-8E12-4CDE-AF42-D0F54FEEFBBB}"/>
              </a:ext>
            </a:extLst>
          </p:cNvPr>
          <p:cNvSpPr>
            <a:spLocks noGrp="1"/>
          </p:cNvSpPr>
          <p:nvPr/>
        </p:nvSpPr>
        <p:spPr>
          <a:xfrm>
            <a:off x="1199557" y="3065265"/>
            <a:ext cx="18436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00" b="0" i="0" u="none" strike="noStrike" kern="1200" cap="none" spc="0" normalizeH="0" baseline="0" noProof="0">
              <a:ln>
                <a:noFill/>
              </a:ln>
              <a:solidFill>
                <a:srgbClr val="0070C0"/>
              </a:solidFill>
              <a:effectLst/>
              <a:uLnTx/>
              <a:uFillTx/>
              <a:latin typeface="Calibri Light" panose="020F0302020204030204"/>
              <a:ea typeface="+mj-ea"/>
              <a:cs typeface="+mj-cs"/>
            </a:endParaRPr>
          </a:p>
        </p:txBody>
      </p:sp>
      <p:sp>
        <p:nvSpPr>
          <p:cNvPr id="6" name="CasellaDiTesto 5">
            <a:extLst>
              <a:ext uri="{FF2B5EF4-FFF2-40B4-BE49-F238E27FC236}">
                <a16:creationId xmlns:a16="http://schemas.microsoft.com/office/drawing/2014/main" id="{C24A1540-D0CD-46E2-BF99-1198EAA39116}"/>
              </a:ext>
            </a:extLst>
          </p:cNvPr>
          <p:cNvSpPr txBox="1"/>
          <p:nvPr/>
        </p:nvSpPr>
        <p:spPr>
          <a:xfrm>
            <a:off x="10285135" y="637400"/>
            <a:ext cx="25192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From </a:t>
            </a:r>
            <a:r>
              <a:rPr kumimoji="0" lang="it-IT" sz="16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LOI </a:t>
            </a:r>
            <a:r>
              <a:rPr kumimoji="0" lang="it-IT" sz="1600" b="1" i="0" u="none" strike="noStrike" kern="1200" cap="none" spc="0" normalizeH="0" baseline="0" noProof="0" dirty="0" err="1">
                <a:ln>
                  <a:noFill/>
                </a:ln>
                <a:solidFill>
                  <a:srgbClr val="002060"/>
                </a:solidFill>
                <a:effectLst/>
                <a:uLnTx/>
                <a:uFillTx/>
                <a:latin typeface="Calibri" panose="020F0502020204030204"/>
                <a:ea typeface="+mn-ea"/>
                <a:cs typeface="+mn-cs"/>
              </a:rPr>
              <a:t>at</a:t>
            </a:r>
            <a:r>
              <a:rPr kumimoji="0" lang="it-IT" sz="1600" b="1" i="0" u="none" strike="noStrike" kern="1200" cap="none" spc="0" normalizeH="0" baseline="0" noProof="0" dirty="0">
                <a:ln>
                  <a:noFill/>
                </a:ln>
                <a:solidFill>
                  <a:srgbClr val="002060"/>
                </a:solidFill>
                <a:effectLst/>
                <a:uLnTx/>
                <a:uFillTx/>
                <a:latin typeface="Calibri" panose="020F0502020204030204"/>
                <a:ea typeface="+mn-ea"/>
                <a:cs typeface="+mn-cs"/>
              </a:rPr>
              <a:t> FRIB </a:t>
            </a:r>
          </a:p>
        </p:txBody>
      </p:sp>
      <p:sp>
        <p:nvSpPr>
          <p:cNvPr id="8" name="CasellaDiTesto 6">
            <a:extLst>
              <a:ext uri="{FF2B5EF4-FFF2-40B4-BE49-F238E27FC236}">
                <a16:creationId xmlns:a16="http://schemas.microsoft.com/office/drawing/2014/main" id="{F2F42251-8273-441D-B860-1D1826E2FD05}"/>
              </a:ext>
            </a:extLst>
          </p:cNvPr>
          <p:cNvSpPr txBox="1"/>
          <p:nvPr/>
        </p:nvSpPr>
        <p:spPr>
          <a:xfrm>
            <a:off x="0" y="1004882"/>
            <a:ext cx="594114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2060"/>
                </a:solidFill>
                <a:effectLst/>
                <a:highlight>
                  <a:srgbClr val="FFFF00"/>
                </a:highlight>
                <a:uLnTx/>
                <a:uFillTx/>
                <a:latin typeface="Comic Sans MS" panose="030F0702030302020204" pitchFamily="66" charset="0"/>
                <a:ea typeface="+mn-ea"/>
                <a:cs typeface="+mn-cs"/>
              </a:rPr>
              <a:t>Hypothetic</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setup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at</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FRIB with INFN devices  from  LOI </a:t>
            </a:r>
          </a:p>
        </p:txBody>
      </p:sp>
      <p:pic>
        <p:nvPicPr>
          <p:cNvPr id="27" name="Picture 26">
            <a:extLst>
              <a:ext uri="{FF2B5EF4-FFF2-40B4-BE49-F238E27FC236}">
                <a16:creationId xmlns:a16="http://schemas.microsoft.com/office/drawing/2014/main" id="{4F5D4884-66E1-4FE7-BA67-A1197E526252}"/>
              </a:ext>
            </a:extLst>
          </p:cNvPr>
          <p:cNvPicPr>
            <a:picLocks noChangeAspect="1"/>
          </p:cNvPicPr>
          <p:nvPr/>
        </p:nvPicPr>
        <p:blipFill>
          <a:blip r:embed="rId4"/>
          <a:stretch>
            <a:fillRect/>
          </a:stretch>
        </p:blipFill>
        <p:spPr>
          <a:xfrm>
            <a:off x="0" y="3756991"/>
            <a:ext cx="3409122" cy="2611792"/>
          </a:xfrm>
          <a:prstGeom prst="rect">
            <a:avLst/>
          </a:prstGeom>
        </p:spPr>
      </p:pic>
      <p:pic>
        <p:nvPicPr>
          <p:cNvPr id="29" name="Immagine 12">
            <a:extLst>
              <a:ext uri="{FF2B5EF4-FFF2-40B4-BE49-F238E27FC236}">
                <a16:creationId xmlns:a16="http://schemas.microsoft.com/office/drawing/2014/main" id="{DF3B9436-3416-4CFF-9191-083B14711E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557795" y="3568148"/>
            <a:ext cx="4634205" cy="2678448"/>
          </a:xfrm>
          <a:prstGeom prst="rect">
            <a:avLst/>
          </a:prstGeom>
        </p:spPr>
      </p:pic>
      <p:sp>
        <p:nvSpPr>
          <p:cNvPr id="28" name="CasellaDiTesto 2">
            <a:extLst>
              <a:ext uri="{FF2B5EF4-FFF2-40B4-BE49-F238E27FC236}">
                <a16:creationId xmlns:a16="http://schemas.microsoft.com/office/drawing/2014/main" id="{53359DCF-F12E-4C76-8F34-DE9FC1A31E59}"/>
              </a:ext>
            </a:extLst>
          </p:cNvPr>
          <p:cNvSpPr txBox="1"/>
          <p:nvPr/>
        </p:nvSpPr>
        <p:spPr>
          <a:xfrm>
            <a:off x="3374371" y="3762496"/>
            <a:ext cx="4934743" cy="187743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1° NUSDAF collaboration meeting in </a:t>
            </a:r>
            <a:r>
              <a:rPr kumimoji="0" lang="it-IT" sz="18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October</a:t>
            </a:r>
            <a:r>
              <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2025 in Catania</a:t>
            </a:r>
            <a:endParaRPr kumimoji="0" lang="it-IT"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 2026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we</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foresee</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to take part in the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already</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scheduled</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beamtime</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with some FARCOS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telescopes</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and some NARCOS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workhorses</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to probe the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feasibility</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of </a:t>
            </a:r>
            <a:r>
              <a:rPr kumimoji="0" lang="it-IT"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coupling</a:t>
            </a:r>
            <a:r>
              <a:rPr kumimoji="0" lang="it-IT"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with the US setup and the MSU DAQ. </a:t>
            </a:r>
          </a:p>
        </p:txBody>
      </p:sp>
    </p:spTree>
    <p:extLst>
      <p:ext uri="{BB962C8B-B14F-4D97-AF65-F5344CB8AC3E}">
        <p14:creationId xmlns:p14="http://schemas.microsoft.com/office/powerpoint/2010/main" val="42975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6D96ED-196A-4D71-8113-1780229810BE}"/>
              </a:ext>
            </a:extLst>
          </p:cNvPr>
          <p:cNvSpPr>
            <a:spLocks noGrp="1"/>
          </p:cNvSpPr>
          <p:nvPr>
            <p:ph type="title"/>
          </p:nvPr>
        </p:nvSpPr>
        <p:spPr>
          <a:xfrm>
            <a:off x="374756" y="-159007"/>
            <a:ext cx="11441391" cy="840400"/>
          </a:xfrm>
        </p:spPr>
        <p:txBody>
          <a:bodyPr>
            <a:normAutofit fontScale="90000"/>
          </a:bodyPr>
          <a:lstStyle/>
          <a:p>
            <a:r>
              <a:rPr lang="en-GB" dirty="0"/>
              <a:t>Investigations of </a:t>
            </a:r>
            <a:r>
              <a:rPr lang="en-GB" dirty="0">
                <a:highlight>
                  <a:srgbClr val="FFFF00"/>
                </a:highlight>
              </a:rPr>
              <a:t>P</a:t>
            </a:r>
            <a:r>
              <a:rPr lang="en-GB" dirty="0"/>
              <a:t>ygmy </a:t>
            </a:r>
            <a:r>
              <a:rPr lang="en-GB" dirty="0">
                <a:highlight>
                  <a:srgbClr val="FFFF00"/>
                </a:highlight>
              </a:rPr>
              <a:t>D</a:t>
            </a:r>
            <a:r>
              <a:rPr lang="en-GB" dirty="0"/>
              <a:t>ipole </a:t>
            </a:r>
            <a:r>
              <a:rPr lang="en-GB" dirty="0">
                <a:highlight>
                  <a:srgbClr val="FFFF00"/>
                </a:highlight>
              </a:rPr>
              <a:t>R</a:t>
            </a:r>
            <a:r>
              <a:rPr lang="en-GB" dirty="0"/>
              <a:t>esonances at </a:t>
            </a:r>
            <a:r>
              <a:rPr lang="en-GB" dirty="0">
                <a:highlight>
                  <a:srgbClr val="FFFF00"/>
                </a:highlight>
              </a:rPr>
              <a:t>FRIB &amp; LNS</a:t>
            </a:r>
            <a:endParaRPr lang="en-US" dirty="0">
              <a:highlight>
                <a:srgbClr val="FFFF00"/>
              </a:highlight>
            </a:endParaRPr>
          </a:p>
        </p:txBody>
      </p:sp>
      <p:pic>
        <p:nvPicPr>
          <p:cNvPr id="6" name="Immagine 8" descr="Ritaglio schermata">
            <a:extLst>
              <a:ext uri="{FF2B5EF4-FFF2-40B4-BE49-F238E27FC236}">
                <a16:creationId xmlns:a16="http://schemas.microsoft.com/office/drawing/2014/main" id="{04D8CC96-2C2F-43F8-B3C4-74246DACF07D}"/>
              </a:ext>
            </a:extLst>
          </p:cNvPr>
          <p:cNvPicPr/>
          <p:nvPr/>
        </p:nvPicPr>
        <p:blipFill rotWithShape="1">
          <a:blip r:embed="rId3">
            <a:extLst>
              <a:ext uri="{28A0092B-C50C-407E-A947-70E740481C1C}">
                <a14:useLocalDpi xmlns:a14="http://schemas.microsoft.com/office/drawing/2010/main" val="0"/>
              </a:ext>
            </a:extLst>
          </a:blip>
          <a:srcRect t="3548" r="11975"/>
          <a:stretch/>
        </p:blipFill>
        <p:spPr>
          <a:xfrm>
            <a:off x="7655517" y="1122770"/>
            <a:ext cx="2691118" cy="2574586"/>
          </a:xfrm>
          <a:prstGeom prst="rect">
            <a:avLst/>
          </a:prstGeom>
        </p:spPr>
      </p:pic>
      <p:pic>
        <p:nvPicPr>
          <p:cNvPr id="7" name="Immagine 5">
            <a:extLst>
              <a:ext uri="{FF2B5EF4-FFF2-40B4-BE49-F238E27FC236}">
                <a16:creationId xmlns:a16="http://schemas.microsoft.com/office/drawing/2014/main" id="{5E752A2C-C3BC-4135-9D3E-94B00B382B5D}"/>
              </a:ext>
            </a:extLst>
          </p:cNvPr>
          <p:cNvPicPr>
            <a:picLocks noChangeAspect="1"/>
          </p:cNvPicPr>
          <p:nvPr/>
        </p:nvPicPr>
        <p:blipFill>
          <a:blip r:embed="rId4"/>
          <a:stretch>
            <a:fillRect/>
          </a:stretch>
        </p:blipFill>
        <p:spPr>
          <a:xfrm>
            <a:off x="138679" y="548431"/>
            <a:ext cx="2888060" cy="3130370"/>
          </a:xfrm>
          <a:prstGeom prst="rect">
            <a:avLst/>
          </a:prstGeom>
        </p:spPr>
      </p:pic>
      <p:sp>
        <p:nvSpPr>
          <p:cNvPr id="8" name="Rettangolo 6">
            <a:extLst>
              <a:ext uri="{FF2B5EF4-FFF2-40B4-BE49-F238E27FC236}">
                <a16:creationId xmlns:a16="http://schemas.microsoft.com/office/drawing/2014/main" id="{DECBF9F8-F671-4C3E-AF2E-09DBBC0172CB}"/>
              </a:ext>
            </a:extLst>
          </p:cNvPr>
          <p:cNvSpPr/>
          <p:nvPr/>
        </p:nvSpPr>
        <p:spPr>
          <a:xfrm>
            <a:off x="2989260" y="1555209"/>
            <a:ext cx="4783139" cy="1169551"/>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Differently from stable nuclei ( see for instance </a:t>
            </a:r>
            <a:r>
              <a:rPr kumimoji="0" lang="en-US" sz="1400" b="0" i="0" u="none" strike="noStrike" kern="1200" cap="none" spc="0" normalizeH="0" baseline="30000" noProof="0" dirty="0">
                <a:ln>
                  <a:noFill/>
                </a:ln>
                <a:solidFill>
                  <a:srgbClr val="002060"/>
                </a:solidFill>
                <a:effectLst/>
                <a:uLnTx/>
                <a:uFillTx/>
                <a:latin typeface="Comic Sans MS" panose="030F0702030302020204" pitchFamily="66" charset="0"/>
                <a:ea typeface="+mn-ea"/>
                <a:cs typeface="+mn-cs"/>
              </a:rPr>
              <a:t>124</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Sn on the right) in which the Pygmy resonance is mostly visible at excitation energy lower than the particle decay threshold,  </a:t>
            </a:r>
            <a:r>
              <a:rPr kumimoji="0" lang="en-US" sz="1400" b="0"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very small differences from </a:t>
            </a:r>
            <a:r>
              <a:rPr kumimoji="0" lang="en-US" sz="1400" b="0" i="0" u="none" strike="noStrike" kern="1200" cap="none" spc="0" normalizeH="0" baseline="0" noProof="0" dirty="0" err="1">
                <a:ln>
                  <a:noFill/>
                </a:ln>
                <a:solidFill>
                  <a:srgbClr val="002060"/>
                </a:solidFill>
                <a:effectLst/>
                <a:highlight>
                  <a:srgbClr val="FFFF00"/>
                </a:highlight>
                <a:uLnTx/>
                <a:uFillTx/>
                <a:latin typeface="Comic Sans MS" panose="030F0702030302020204" pitchFamily="66" charset="0"/>
                <a:ea typeface="+mn-ea"/>
                <a:cs typeface="+mn-cs"/>
              </a:rPr>
              <a:t>isovector</a:t>
            </a:r>
            <a:r>
              <a:rPr kumimoji="0" lang="en-US" sz="1400" b="0"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 and </a:t>
            </a:r>
            <a:r>
              <a:rPr kumimoji="0" lang="en-US" sz="1400" b="0" i="0" u="none" strike="noStrike" kern="1200" cap="none" spc="0" normalizeH="0" baseline="0" noProof="0" dirty="0" err="1">
                <a:ln>
                  <a:noFill/>
                </a:ln>
                <a:solidFill>
                  <a:srgbClr val="002060"/>
                </a:solidFill>
                <a:effectLst/>
                <a:highlight>
                  <a:srgbClr val="FFFF00"/>
                </a:highlight>
                <a:uLnTx/>
                <a:uFillTx/>
                <a:latin typeface="Comic Sans MS" panose="030F0702030302020204" pitchFamily="66" charset="0"/>
                <a:ea typeface="+mn-ea"/>
                <a:cs typeface="+mn-cs"/>
              </a:rPr>
              <a:t>isoscalar</a:t>
            </a:r>
            <a:r>
              <a:rPr kumimoji="0" lang="en-US" sz="1400" b="0"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 excitation have been observed</a:t>
            </a:r>
          </a:p>
        </p:txBody>
      </p:sp>
      <p:sp>
        <p:nvSpPr>
          <p:cNvPr id="9" name="CasellaDiTesto 7">
            <a:extLst>
              <a:ext uri="{FF2B5EF4-FFF2-40B4-BE49-F238E27FC236}">
                <a16:creationId xmlns:a16="http://schemas.microsoft.com/office/drawing/2014/main" id="{698E4BC3-F0D0-4841-86A5-F72BAC2CF65E}"/>
              </a:ext>
            </a:extLst>
          </p:cNvPr>
          <p:cNvSpPr txBox="1"/>
          <p:nvPr/>
        </p:nvSpPr>
        <p:spPr>
          <a:xfrm>
            <a:off x="2992876" y="593931"/>
            <a:ext cx="819858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The pygmy dipole excitation has been studied in </a:t>
            </a:r>
            <a:r>
              <a:rPr kumimoji="0" lang="en-US" sz="1400" b="0" i="0" u="none" strike="noStrike" kern="1200" cap="none" spc="0" normalizeH="0" baseline="30000" noProof="0" dirty="0">
                <a:ln>
                  <a:noFill/>
                </a:ln>
                <a:solidFill>
                  <a:srgbClr val="002060"/>
                </a:solidFill>
                <a:effectLst/>
                <a:uLnTx/>
                <a:uFillTx/>
                <a:latin typeface="Comic Sans MS" panose="030F0702030302020204" pitchFamily="66" charset="0"/>
                <a:ea typeface="+mn-ea"/>
                <a:cs typeface="+mn-cs"/>
              </a:rPr>
              <a:t>68</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Ni showing the possibility to excite it both with </a:t>
            </a:r>
            <a:r>
              <a:rPr kumimoji="0" lang="en-US" sz="1400" b="0" i="0" u="none" strike="noStrike" kern="1200" cap="none" spc="0" normalizeH="0" baseline="0" noProof="0" dirty="0" err="1">
                <a:ln>
                  <a:noFill/>
                </a:ln>
                <a:solidFill>
                  <a:srgbClr val="002060"/>
                </a:solidFill>
                <a:effectLst/>
                <a:highlight>
                  <a:srgbClr val="FFFF00"/>
                </a:highlight>
                <a:uLnTx/>
                <a:uFillTx/>
                <a:latin typeface="Comic Sans MS" panose="030F0702030302020204" pitchFamily="66" charset="0"/>
                <a:ea typeface="+mn-ea"/>
                <a:cs typeface="+mn-cs"/>
              </a:rPr>
              <a:t>isovecto</a:t>
            </a:r>
            <a:r>
              <a:rPr kumimoji="0" lang="en-US" sz="14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r</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(coulomb excitation GSI) and </a:t>
            </a:r>
            <a:r>
              <a:rPr kumimoji="0" lang="en-US" sz="1400" b="0" i="0" u="none" strike="noStrike" kern="1200" cap="none" spc="0" normalizeH="0" baseline="0" noProof="0" dirty="0" err="1">
                <a:ln>
                  <a:noFill/>
                </a:ln>
                <a:solidFill>
                  <a:srgbClr val="002060"/>
                </a:solidFill>
                <a:effectLst/>
                <a:highlight>
                  <a:srgbClr val="FFFF00"/>
                </a:highlight>
                <a:uLnTx/>
                <a:uFillTx/>
                <a:latin typeface="Comic Sans MS" panose="030F0702030302020204" pitchFamily="66" charset="0"/>
                <a:ea typeface="+mn-ea"/>
                <a:cs typeface="+mn-cs"/>
              </a:rPr>
              <a:t>isoscalar</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probes (LNS Carbon target CHIMERA &amp; FARCOS)</a:t>
            </a:r>
          </a:p>
        </p:txBody>
      </p:sp>
      <p:sp>
        <p:nvSpPr>
          <p:cNvPr id="13" name="CasellaDiTesto 9">
            <a:extLst>
              <a:ext uri="{FF2B5EF4-FFF2-40B4-BE49-F238E27FC236}">
                <a16:creationId xmlns:a16="http://schemas.microsoft.com/office/drawing/2014/main" id="{03A93F80-135D-422A-86CB-C65FD051449F}"/>
              </a:ext>
            </a:extLst>
          </p:cNvPr>
          <p:cNvSpPr txBox="1"/>
          <p:nvPr/>
        </p:nvSpPr>
        <p:spPr>
          <a:xfrm>
            <a:off x="3963375" y="3595421"/>
            <a:ext cx="7181774"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We</a:t>
            </a:r>
            <a:r>
              <a:rPr kumimoji="0" lang="it-IT" sz="22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plan to </a:t>
            </a:r>
            <a:r>
              <a:rPr kumimoji="0" lang="it-IT" sz="22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extend</a:t>
            </a:r>
            <a:r>
              <a:rPr kumimoji="0" lang="it-IT" sz="22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the </a:t>
            </a:r>
            <a:r>
              <a:rPr kumimoji="0" lang="it-IT" sz="2200" b="0"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investigation to </a:t>
            </a:r>
            <a:r>
              <a:rPr kumimoji="0" lang="it-IT" sz="2200" b="0" i="0" u="none" strike="noStrike" kern="1200" cap="none" spc="0" normalizeH="0" baseline="30000" noProof="0" dirty="0">
                <a:ln>
                  <a:noFill/>
                </a:ln>
                <a:solidFill>
                  <a:srgbClr val="002060"/>
                </a:solidFill>
                <a:effectLst/>
                <a:highlight>
                  <a:srgbClr val="FFFF00"/>
                </a:highlight>
                <a:uLnTx/>
                <a:uFillTx/>
                <a:latin typeface="Comic Sans MS" panose="030F0702030302020204" pitchFamily="66" charset="0"/>
                <a:ea typeface="+mn-ea"/>
                <a:cs typeface="+mn-cs"/>
              </a:rPr>
              <a:t>70</a:t>
            </a:r>
            <a:r>
              <a:rPr kumimoji="0" lang="it-IT" sz="2200" b="0"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Ni  </a:t>
            </a:r>
            <a:r>
              <a:rPr kumimoji="0" lang="it-IT" sz="2200" b="0" i="0" u="none" strike="noStrike" kern="1200" cap="none" spc="0" normalizeH="0" baseline="0" noProof="0" dirty="0" err="1">
                <a:ln>
                  <a:noFill/>
                </a:ln>
                <a:solidFill>
                  <a:srgbClr val="002060"/>
                </a:solidFill>
                <a:effectLst/>
                <a:highlight>
                  <a:srgbClr val="00FF00"/>
                </a:highlight>
                <a:uLnTx/>
                <a:uFillTx/>
                <a:latin typeface="Comic Sans MS" panose="030F0702030302020204" pitchFamily="66" charset="0"/>
                <a:ea typeface="+mn-ea"/>
                <a:cs typeface="+mn-cs"/>
              </a:rPr>
              <a:t>at</a:t>
            </a:r>
            <a:r>
              <a:rPr kumimoji="0" lang="it-IT" sz="2200" b="0" i="0" u="none" strike="noStrike" kern="1200" cap="none" spc="0" normalizeH="0" baseline="0" noProof="0" dirty="0">
                <a:ln>
                  <a:noFill/>
                </a:ln>
                <a:solidFill>
                  <a:srgbClr val="002060"/>
                </a:solidFill>
                <a:effectLst/>
                <a:highlight>
                  <a:srgbClr val="00FF00"/>
                </a:highlight>
                <a:uLnTx/>
                <a:uFillTx/>
                <a:latin typeface="Comic Sans MS" panose="030F0702030302020204" pitchFamily="66" charset="0"/>
                <a:ea typeface="+mn-ea"/>
                <a:cs typeface="+mn-cs"/>
              </a:rPr>
              <a:t> FRIB </a:t>
            </a:r>
            <a:endParaRPr kumimoji="0" lang="en-GB" sz="2200" b="0" i="0" u="none" strike="noStrike" kern="1200" cap="none" spc="0" normalizeH="0" baseline="0" noProof="0" dirty="0">
              <a:ln>
                <a:noFill/>
              </a:ln>
              <a:solidFill>
                <a:srgbClr val="002060"/>
              </a:solidFill>
              <a:effectLst/>
              <a:highlight>
                <a:srgbClr val="00FF00"/>
              </a:highlight>
              <a:uLnTx/>
              <a:uFillTx/>
              <a:latin typeface="Comic Sans MS" panose="030F0702030302020204" pitchFamily="66" charset="0"/>
              <a:ea typeface="+mn-ea"/>
              <a:cs typeface="+mn-cs"/>
            </a:endParaRPr>
          </a:p>
        </p:txBody>
      </p:sp>
      <p:sp>
        <p:nvSpPr>
          <p:cNvPr id="29" name="Rettangolo 25">
            <a:extLst>
              <a:ext uri="{FF2B5EF4-FFF2-40B4-BE49-F238E27FC236}">
                <a16:creationId xmlns:a16="http://schemas.microsoft.com/office/drawing/2014/main" id="{E0148B09-7BBC-4A48-BE0C-41B06E289E58}"/>
              </a:ext>
            </a:extLst>
          </p:cNvPr>
          <p:cNvSpPr/>
          <p:nvPr/>
        </p:nvSpPr>
        <p:spPr>
          <a:xfrm>
            <a:off x="5643491" y="4555965"/>
            <a:ext cx="6372919" cy="1169551"/>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8 FARCOS telescopes at forward angles 1°-8° to detect and isotopically identify scattered 70Ni. Different configuration for </a:t>
            </a:r>
            <a:r>
              <a:rPr kumimoji="0" lang="en-US" sz="14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isoscalar</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 stages 300 </a:t>
            </a:r>
            <a:r>
              <a:rPr kumimoji="0" lang="en-US" sz="14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nd</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1500 </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sym typeface="Symbol"/>
              </a:rPr>
              <a:t>m</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 and </a:t>
            </a:r>
            <a:r>
              <a:rPr kumimoji="0" lang="en-US" sz="14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isovector</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 stages 1500-1500 </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sym typeface="Symbol"/>
              </a:rPr>
              <a:t>m</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12 FARCOS telescopes around the target for gamma ray detection</a:t>
            </a:r>
          </a:p>
        </p:txBody>
      </p:sp>
      <p:pic>
        <p:nvPicPr>
          <p:cNvPr id="82" name="Picture 81">
            <a:extLst>
              <a:ext uri="{FF2B5EF4-FFF2-40B4-BE49-F238E27FC236}">
                <a16:creationId xmlns:a16="http://schemas.microsoft.com/office/drawing/2014/main" id="{6A115869-6D04-4E1F-AB1B-4DF0275FBFA1}"/>
              </a:ext>
            </a:extLst>
          </p:cNvPr>
          <p:cNvPicPr>
            <a:picLocks noChangeAspect="1"/>
          </p:cNvPicPr>
          <p:nvPr/>
        </p:nvPicPr>
        <p:blipFill rotWithShape="1">
          <a:blip r:embed="rId5"/>
          <a:srcRect r="14092"/>
          <a:stretch/>
        </p:blipFill>
        <p:spPr>
          <a:xfrm>
            <a:off x="0" y="3935896"/>
            <a:ext cx="6013278" cy="2467749"/>
          </a:xfrm>
          <a:prstGeom prst="rect">
            <a:avLst/>
          </a:prstGeom>
        </p:spPr>
      </p:pic>
    </p:spTree>
    <p:extLst>
      <p:ext uri="{BB962C8B-B14F-4D97-AF65-F5344CB8AC3E}">
        <p14:creationId xmlns:p14="http://schemas.microsoft.com/office/powerpoint/2010/main" val="2902682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501767" y="-75696"/>
            <a:ext cx="11202554" cy="840400"/>
          </a:xfrm>
        </p:spPr>
        <p:txBody>
          <a:bodyPr>
            <a:normAutofit/>
          </a:bodyPr>
          <a:lstStyle/>
          <a:p>
            <a:pPr>
              <a:spcBef>
                <a:spcPts val="0"/>
              </a:spcBef>
              <a:spcAft>
                <a:spcPts val="1800"/>
              </a:spcAft>
              <a:defRPr/>
            </a:pPr>
            <a:r>
              <a:rPr lang="en-US" dirty="0"/>
              <a:t>Da CHIRONE (2021-2025) </a:t>
            </a:r>
            <a:r>
              <a:rPr lang="en-US" dirty="0">
                <a:highlight>
                  <a:srgbClr val="FFFF00"/>
                </a:highlight>
              </a:rPr>
              <a:t>a </a:t>
            </a:r>
            <a:r>
              <a:rPr lang="en-US" u="sng" dirty="0">
                <a:solidFill>
                  <a:srgbClr val="C00000"/>
                </a:solidFill>
                <a:highlight>
                  <a:srgbClr val="FFFF00"/>
                </a:highlight>
              </a:rPr>
              <a:t>CHI-NEXT</a:t>
            </a:r>
            <a:r>
              <a:rPr lang="en-US" dirty="0">
                <a:highlight>
                  <a:srgbClr val="FFFF00"/>
                </a:highlight>
              </a:rPr>
              <a:t> (2026-2028)</a:t>
            </a:r>
          </a:p>
        </p:txBody>
      </p:sp>
      <p:sp>
        <p:nvSpPr>
          <p:cNvPr id="34" name="Rectangle 33">
            <a:extLst>
              <a:ext uri="{FF2B5EF4-FFF2-40B4-BE49-F238E27FC236}">
                <a16:creationId xmlns:a16="http://schemas.microsoft.com/office/drawing/2014/main" id="{499853E4-AA7F-47E6-8180-26A55F4D80DA}"/>
              </a:ext>
            </a:extLst>
          </p:cNvPr>
          <p:cNvSpPr/>
          <p:nvPr/>
        </p:nvSpPr>
        <p:spPr>
          <a:xfrm>
            <a:off x="0" y="534596"/>
            <a:ext cx="5740399" cy="400110"/>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CHIRONE </a:t>
            </a:r>
            <a:r>
              <a:rPr kumimoji="0" lang="en-GB" sz="2000" b="1"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 MILANO</a:t>
            </a:r>
            <a:r>
              <a:rPr kumimoji="0" lang="en-US" sz="2000" b="1"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 main achievements</a:t>
            </a:r>
            <a:endParaRPr kumimoji="0" lang="en-GB" sz="2000" b="1"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endParaRPr>
          </a:p>
        </p:txBody>
      </p:sp>
      <p:pic>
        <p:nvPicPr>
          <p:cNvPr id="5" name="Picture 2">
            <a:extLst>
              <a:ext uri="{FF2B5EF4-FFF2-40B4-BE49-F238E27FC236}">
                <a16:creationId xmlns:a16="http://schemas.microsoft.com/office/drawing/2014/main" id="{412354B6-08FC-42EC-A16C-27EE7D7D2A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 y="1214291"/>
            <a:ext cx="2353310" cy="20214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CBAFEF30-197F-4A91-A112-8FD78A9218B1}"/>
              </a:ext>
            </a:extLst>
          </p:cNvPr>
          <p:cNvSpPr/>
          <p:nvPr/>
        </p:nvSpPr>
        <p:spPr>
          <a:xfrm>
            <a:off x="111760" y="3267636"/>
            <a:ext cx="2885440" cy="58477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FARCOS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used</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in the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experiment</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at</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GSI</a:t>
            </a:r>
            <a:endPar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7" name="Rectangle 6">
            <a:extLst>
              <a:ext uri="{FF2B5EF4-FFF2-40B4-BE49-F238E27FC236}">
                <a16:creationId xmlns:a16="http://schemas.microsoft.com/office/drawing/2014/main" id="{53E75950-0D5E-49CD-959F-7E334E59040E}"/>
              </a:ext>
            </a:extLst>
          </p:cNvPr>
          <p:cNvSpPr/>
          <p:nvPr/>
        </p:nvSpPr>
        <p:spPr>
          <a:xfrm>
            <a:off x="0" y="880036"/>
            <a:ext cx="3200399"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FARCOS array use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at</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GSI</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8" name="Rectangle 7">
            <a:extLst>
              <a:ext uri="{FF2B5EF4-FFF2-40B4-BE49-F238E27FC236}">
                <a16:creationId xmlns:a16="http://schemas.microsoft.com/office/drawing/2014/main" id="{F5B5AC23-5C7A-4AAB-9222-3FF1DEA7BC08}"/>
              </a:ext>
            </a:extLst>
          </p:cNvPr>
          <p:cNvSpPr/>
          <p:nvPr/>
        </p:nvSpPr>
        <p:spPr>
          <a:xfrm>
            <a:off x="3647440" y="849556"/>
            <a:ext cx="5689600"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Prototype</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of a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SiC</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based</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tagging system for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RIBs</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9" name="Picture 8">
            <a:extLst>
              <a:ext uri="{FF2B5EF4-FFF2-40B4-BE49-F238E27FC236}">
                <a16:creationId xmlns:a16="http://schemas.microsoft.com/office/drawing/2014/main" id="{859A6F06-BCD1-4861-8AE9-AC41B622A5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90" t="15307" r="17283" b="15561"/>
          <a:stretch/>
        </p:blipFill>
        <p:spPr>
          <a:xfrm>
            <a:off x="4084320" y="1263842"/>
            <a:ext cx="1666240" cy="2257756"/>
          </a:xfrm>
          <a:prstGeom prst="rect">
            <a:avLst/>
          </a:prstGeom>
        </p:spPr>
      </p:pic>
      <p:grpSp>
        <p:nvGrpSpPr>
          <p:cNvPr id="463" name="Group 462">
            <a:extLst>
              <a:ext uri="{FF2B5EF4-FFF2-40B4-BE49-F238E27FC236}">
                <a16:creationId xmlns:a16="http://schemas.microsoft.com/office/drawing/2014/main" id="{564C51AC-6B52-4A13-9541-7DFE346FDC50}"/>
              </a:ext>
            </a:extLst>
          </p:cNvPr>
          <p:cNvGrpSpPr/>
          <p:nvPr/>
        </p:nvGrpSpPr>
        <p:grpSpPr>
          <a:xfrm>
            <a:off x="5817402" y="1157706"/>
            <a:ext cx="4820118" cy="2572656"/>
            <a:chOff x="5339882" y="1157706"/>
            <a:chExt cx="4820118" cy="2572656"/>
          </a:xfrm>
        </p:grpSpPr>
        <p:pic>
          <p:nvPicPr>
            <p:cNvPr id="11" name="Content Placeholder 10">
              <a:extLst>
                <a:ext uri="{FF2B5EF4-FFF2-40B4-BE49-F238E27FC236}">
                  <a16:creationId xmlns:a16="http://schemas.microsoft.com/office/drawing/2014/main" id="{A92646DD-FC40-4319-8FA5-F51A3A21D6CF}"/>
                </a:ext>
              </a:extLst>
            </p:cNvPr>
            <p:cNvPicPr>
              <a:picLocks noChangeAspect="1"/>
            </p:cNvPicPr>
            <p:nvPr/>
          </p:nvPicPr>
          <p:blipFill rotWithShape="1">
            <a:blip r:embed="rId4"/>
            <a:srcRect l="3922" t="4813" r="7405"/>
            <a:stretch/>
          </p:blipFill>
          <p:spPr>
            <a:xfrm>
              <a:off x="5339882" y="1157706"/>
              <a:ext cx="4820118" cy="2572656"/>
            </a:xfrm>
            <a:prstGeom prst="rect">
              <a:avLst/>
            </a:prstGeom>
          </p:spPr>
        </p:pic>
        <p:pic>
          <p:nvPicPr>
            <p:cNvPr id="10" name="Picture 9">
              <a:extLst>
                <a:ext uri="{FF2B5EF4-FFF2-40B4-BE49-F238E27FC236}">
                  <a16:creationId xmlns:a16="http://schemas.microsoft.com/office/drawing/2014/main" id="{6D6F3DCA-772A-47FC-8560-1118F3362168}"/>
                </a:ext>
              </a:extLst>
            </p:cNvPr>
            <p:cNvPicPr>
              <a:picLocks noChangeAspect="1"/>
            </p:cNvPicPr>
            <p:nvPr/>
          </p:nvPicPr>
          <p:blipFill rotWithShape="1">
            <a:blip r:embed="rId5"/>
            <a:srcRect l="5898" t="5605" r="8399"/>
            <a:stretch/>
          </p:blipFill>
          <p:spPr>
            <a:xfrm>
              <a:off x="5876757" y="2164547"/>
              <a:ext cx="2005433" cy="1076493"/>
            </a:xfrm>
            <a:prstGeom prst="snipRoundRect">
              <a:avLst>
                <a:gd name="adj1" fmla="val 16667"/>
                <a:gd name="adj2" fmla="val 39997"/>
              </a:avLst>
            </a:prstGeom>
          </p:spPr>
        </p:pic>
      </p:grpSp>
      <p:sp>
        <p:nvSpPr>
          <p:cNvPr id="2" name="Rectangle 1">
            <a:extLst>
              <a:ext uri="{FF2B5EF4-FFF2-40B4-BE49-F238E27FC236}">
                <a16:creationId xmlns:a16="http://schemas.microsoft.com/office/drawing/2014/main" id="{5E4A8B9F-4542-4643-9E26-CD6131893889}"/>
              </a:ext>
            </a:extLst>
          </p:cNvPr>
          <p:cNvSpPr/>
          <p:nvPr/>
        </p:nvSpPr>
        <p:spPr>
          <a:xfrm>
            <a:off x="8682160" y="3629777"/>
            <a:ext cx="3667760" cy="2062103"/>
          </a:xfrm>
          <a:prstGeom prst="rect">
            <a:avLst/>
          </a:prstGeom>
        </p:spPr>
        <p:txBody>
          <a:bodyPr wrap="square">
            <a:spAutoFit/>
          </a:bodyPr>
          <a:lstStyle/>
          <a:p>
            <a:pPr marL="285750" marR="0" lvl="0" indent="-285750" algn="l" defTabSz="457200" rtl="0" eaLnBrk="0" fontAlgn="auto" latinLnBrk="0" hangingPunct="0">
              <a:lnSpc>
                <a:spcPct val="100000"/>
              </a:lnSpc>
              <a:spcBef>
                <a:spcPct val="50000"/>
              </a:spcBef>
              <a:spcAft>
                <a:spcPts val="0"/>
              </a:spcAft>
              <a:buClrTx/>
              <a:buSzTx/>
              <a:buFont typeface="Wingdings" panose="05000000000000000000" pitchFamily="2" charset="2"/>
              <a:buChar char="Ø"/>
              <a:tabLst/>
              <a:defRPr/>
            </a:pPr>
            <a:r>
              <a:rPr kumimoji="0" lang="en-GB" altLang="en-US"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better than </a:t>
            </a:r>
            <a:r>
              <a:rPr kumimoji="0" lang="en-GB" altLang="en-US"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100 keV FWHM </a:t>
            </a:r>
            <a:r>
              <a:rPr kumimoji="0" lang="en-GB" altLang="en-US"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energy resolution measured</a:t>
            </a:r>
            <a:r>
              <a:rPr kumimoji="0" lang="en-GB" altLang="en-US" sz="2000" b="1" i="0" u="none" strike="noStrike" kern="0" cap="none" spc="0" normalizeH="0" baseline="0" noProof="0" dirty="0">
                <a:ln>
                  <a:noFill/>
                </a:ln>
                <a:solidFill>
                  <a:srgbClr val="0070C0"/>
                </a:solidFill>
                <a:effectLst/>
                <a:uLnTx/>
                <a:uFillTx/>
                <a:latin typeface="Garamond" pitchFamily="18"/>
                <a:ea typeface="+mn-ea"/>
                <a:cs typeface="Calibri" pitchFamily="34"/>
              </a:rPr>
              <a:t>!</a:t>
            </a:r>
          </a:p>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altLang="en-US"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better than </a:t>
            </a:r>
            <a:r>
              <a:rPr kumimoji="0" lang="en-GB" altLang="en-US"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100 </a:t>
            </a:r>
            <a:r>
              <a:rPr kumimoji="0" lang="en-GB" altLang="en-US" b="0"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ps</a:t>
            </a:r>
            <a:r>
              <a:rPr kumimoji="0" lang="en-GB" altLang="en-US"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time </a:t>
            </a:r>
            <a:r>
              <a:rPr kumimoji="0" lang="en-GB" altLang="en-US"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resolution measured!</a:t>
            </a:r>
          </a:p>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design defined for the final large-format system assembly</a:t>
            </a:r>
          </a:p>
        </p:txBody>
      </p:sp>
      <p:pic>
        <p:nvPicPr>
          <p:cNvPr id="12" name="Picture 11">
            <a:extLst>
              <a:ext uri="{FF2B5EF4-FFF2-40B4-BE49-F238E27FC236}">
                <a16:creationId xmlns:a16="http://schemas.microsoft.com/office/drawing/2014/main" id="{D32A383A-865C-4089-8137-7C5DD695E7EA}"/>
              </a:ext>
            </a:extLst>
          </p:cNvPr>
          <p:cNvPicPr>
            <a:picLocks noChangeAspect="1"/>
          </p:cNvPicPr>
          <p:nvPr/>
        </p:nvPicPr>
        <p:blipFill>
          <a:blip r:embed="rId6"/>
          <a:stretch>
            <a:fillRect/>
          </a:stretch>
        </p:blipFill>
        <p:spPr>
          <a:xfrm>
            <a:off x="3648328" y="4124789"/>
            <a:ext cx="1559807" cy="2082971"/>
          </a:xfrm>
          <a:prstGeom prst="rect">
            <a:avLst/>
          </a:prstGeom>
        </p:spPr>
      </p:pic>
      <p:sp>
        <p:nvSpPr>
          <p:cNvPr id="502" name="Rectangle 501">
            <a:extLst>
              <a:ext uri="{FF2B5EF4-FFF2-40B4-BE49-F238E27FC236}">
                <a16:creationId xmlns:a16="http://schemas.microsoft.com/office/drawing/2014/main" id="{D990AB43-9F18-4397-BCE3-9DDADF357C78}"/>
              </a:ext>
            </a:extLst>
          </p:cNvPr>
          <p:cNvSpPr/>
          <p:nvPr/>
        </p:nvSpPr>
        <p:spPr>
          <a:xfrm>
            <a:off x="8442960" y="5691880"/>
            <a:ext cx="4389120" cy="584775"/>
          </a:xfrm>
          <a:prstGeom prst="rect">
            <a:avLst/>
          </a:prstGeom>
        </p:spPr>
        <p:txBody>
          <a:bodyPr wrap="square">
            <a:spAutoFit/>
          </a:bodyPr>
          <a:lstStyle/>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HIL (Warsaw, Poland) T-INSIDE experiment, June 23-27, 2025</a:t>
            </a:r>
            <a:endPar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pic>
        <p:nvPicPr>
          <p:cNvPr id="14" name="Picture 13">
            <a:extLst>
              <a:ext uri="{FF2B5EF4-FFF2-40B4-BE49-F238E27FC236}">
                <a16:creationId xmlns:a16="http://schemas.microsoft.com/office/drawing/2014/main" id="{0849526A-6A16-42A8-AE5B-769A1564736D}"/>
              </a:ext>
            </a:extLst>
          </p:cNvPr>
          <p:cNvPicPr>
            <a:picLocks noChangeAspect="1"/>
          </p:cNvPicPr>
          <p:nvPr/>
        </p:nvPicPr>
        <p:blipFill>
          <a:blip r:embed="rId7"/>
          <a:stretch>
            <a:fillRect/>
          </a:stretch>
        </p:blipFill>
        <p:spPr>
          <a:xfrm>
            <a:off x="5154977" y="4105330"/>
            <a:ext cx="3440383" cy="2098546"/>
          </a:xfrm>
          <a:prstGeom prst="rect">
            <a:avLst/>
          </a:prstGeom>
        </p:spPr>
      </p:pic>
      <p:sp>
        <p:nvSpPr>
          <p:cNvPr id="507" name="Rectangle 506">
            <a:extLst>
              <a:ext uri="{FF2B5EF4-FFF2-40B4-BE49-F238E27FC236}">
                <a16:creationId xmlns:a16="http://schemas.microsoft.com/office/drawing/2014/main" id="{77576D90-00A4-4710-90D4-F59C15248EAE}"/>
              </a:ext>
            </a:extLst>
          </p:cNvPr>
          <p:cNvSpPr/>
          <p:nvPr/>
        </p:nvSpPr>
        <p:spPr>
          <a:xfrm>
            <a:off x="81280" y="4332479"/>
            <a:ext cx="3200399"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NARCOS array</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508" name="Rectangle 507">
            <a:extLst>
              <a:ext uri="{FF2B5EF4-FFF2-40B4-BE49-F238E27FC236}">
                <a16:creationId xmlns:a16="http://schemas.microsoft.com/office/drawing/2014/main" id="{7DA8F820-418F-466E-9FB1-DC800177DFCA}"/>
              </a:ext>
            </a:extLst>
          </p:cNvPr>
          <p:cNvSpPr/>
          <p:nvPr/>
        </p:nvSpPr>
        <p:spPr>
          <a:xfrm>
            <a:off x="0" y="4728719"/>
            <a:ext cx="3271520" cy="132343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activity related to the PRIN ANCHISE (3 years project starting June 2022 cod. 2020H8YFRE - INFN-</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Unict</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r>
              <a:rPr kumimoji="0" lang="en-GB"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UniMe-PoliMI</a:t>
            </a:r>
            <a:endPar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19" name="Rectangle 18">
            <a:extLst>
              <a:ext uri="{FF2B5EF4-FFF2-40B4-BE49-F238E27FC236}">
                <a16:creationId xmlns:a16="http://schemas.microsoft.com/office/drawing/2014/main" id="{A443623A-4F99-49FD-89C0-1DDA5BFCE573}"/>
              </a:ext>
            </a:extLst>
          </p:cNvPr>
          <p:cNvSpPr/>
          <p:nvPr/>
        </p:nvSpPr>
        <p:spPr>
          <a:xfrm>
            <a:off x="10516040" y="2837933"/>
            <a:ext cx="1758785" cy="338554"/>
          </a:xfrm>
          <a:prstGeom prst="rect">
            <a:avLst/>
          </a:prstGeom>
        </p:spPr>
        <p:txBody>
          <a:bodyPr wrap="square">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&lt; 20 </a:t>
            </a:r>
            <a:r>
              <a:rPr kumimoji="0" lang="en-GB" sz="1600" b="1"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ps</a:t>
            </a:r>
            <a:r>
              <a:rPr kumimoji="0" lang="en-GB" sz="16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rms</a:t>
            </a:r>
          </a:p>
        </p:txBody>
      </p:sp>
      <p:sp>
        <p:nvSpPr>
          <p:cNvPr id="20" name="Rectangle 19">
            <a:extLst>
              <a:ext uri="{FF2B5EF4-FFF2-40B4-BE49-F238E27FC236}">
                <a16:creationId xmlns:a16="http://schemas.microsoft.com/office/drawing/2014/main" id="{A976E221-E429-4D96-950C-BA4195C0AB54}"/>
              </a:ext>
            </a:extLst>
          </p:cNvPr>
          <p:cNvSpPr/>
          <p:nvPr/>
        </p:nvSpPr>
        <p:spPr>
          <a:xfrm>
            <a:off x="6499710" y="1948565"/>
            <a:ext cx="1758785" cy="307777"/>
          </a:xfrm>
          <a:prstGeom prst="rect">
            <a:avLst/>
          </a:prstGeom>
        </p:spPr>
        <p:txBody>
          <a:bodyPr wrap="square">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65 keV FWHM</a:t>
            </a:r>
          </a:p>
        </p:txBody>
      </p:sp>
      <p:sp>
        <p:nvSpPr>
          <p:cNvPr id="501" name="Rectangle 500">
            <a:extLst>
              <a:ext uri="{FF2B5EF4-FFF2-40B4-BE49-F238E27FC236}">
                <a16:creationId xmlns:a16="http://schemas.microsoft.com/office/drawing/2014/main" id="{E8531C8B-BE3F-45A5-B693-6C004D7FA988}"/>
              </a:ext>
            </a:extLst>
          </p:cNvPr>
          <p:cNvSpPr/>
          <p:nvPr/>
        </p:nvSpPr>
        <p:spPr>
          <a:xfrm>
            <a:off x="3535680" y="3630414"/>
            <a:ext cx="5344160" cy="584775"/>
          </a:xfrm>
          <a:prstGeom prst="rect">
            <a:avLst/>
          </a:prstGeom>
        </p:spPr>
        <p:txBody>
          <a:bodyPr wrap="square">
            <a:spAutoFit/>
          </a:bodyPr>
          <a:lstStyle/>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DEFEL – LABEC (INFN, Sesto Fiorentino - FI,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Italy</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  </a:t>
            </a: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beamtime April 7-11, 2025</a:t>
            </a:r>
          </a:p>
        </p:txBody>
      </p:sp>
    </p:spTree>
    <p:extLst>
      <p:ext uri="{BB962C8B-B14F-4D97-AF65-F5344CB8AC3E}">
        <p14:creationId xmlns:p14="http://schemas.microsoft.com/office/powerpoint/2010/main" val="283540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501767" y="-75696"/>
            <a:ext cx="11202554" cy="840400"/>
          </a:xfrm>
        </p:spPr>
        <p:txBody>
          <a:bodyPr>
            <a:normAutofit/>
          </a:bodyPr>
          <a:lstStyle/>
          <a:p>
            <a:pPr>
              <a:spcBef>
                <a:spcPts val="0"/>
              </a:spcBef>
              <a:spcAft>
                <a:spcPts val="1800"/>
              </a:spcAft>
              <a:defRPr/>
            </a:pPr>
            <a:r>
              <a:rPr lang="en-US" dirty="0"/>
              <a:t>Da CHIRONE (2021-2025) a CHI-NEXT (2026-2028)</a:t>
            </a:r>
          </a:p>
        </p:txBody>
      </p:sp>
      <p:sp>
        <p:nvSpPr>
          <p:cNvPr id="4" name="Rectangle 3">
            <a:extLst>
              <a:ext uri="{FF2B5EF4-FFF2-40B4-BE49-F238E27FC236}">
                <a16:creationId xmlns:a16="http://schemas.microsoft.com/office/drawing/2014/main" id="{8C6B4C83-9885-4078-A37D-998304E62A82}"/>
              </a:ext>
            </a:extLst>
          </p:cNvPr>
          <p:cNvSpPr/>
          <p:nvPr/>
        </p:nvSpPr>
        <p:spPr>
          <a:xfrm>
            <a:off x="264160" y="546746"/>
            <a:ext cx="6095999" cy="46166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CHI-NEXT </a:t>
            </a:r>
            <a:r>
              <a:rPr kumimoji="0" lang="en-GB" sz="2000" b="1"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 MILANO</a:t>
            </a:r>
            <a:r>
              <a:rPr kumimoji="0" lang="en-US" sz="2000" b="1" i="0" u="none" strike="noStrike" kern="1200" cap="none" spc="0" normalizeH="0" baseline="0" noProof="0" dirty="0">
                <a:ln>
                  <a:noFill/>
                </a:ln>
                <a:solidFill>
                  <a:srgbClr val="002060"/>
                </a:solidFill>
                <a:effectLst/>
                <a:highlight>
                  <a:srgbClr val="FFFF00"/>
                </a:highlight>
                <a:uLnTx/>
                <a:uFillTx/>
                <a:latin typeface="Comic Sans MS" panose="030F0702030302020204" pitchFamily="66" charset="0"/>
                <a:ea typeface="+mn-ea"/>
                <a:cs typeface="+mn-cs"/>
              </a:rPr>
              <a:t>: </a:t>
            </a:r>
            <a:r>
              <a:rPr kumimoji="0" lang="en-US" sz="2400" b="1" i="0" u="none" strike="noStrike" kern="1200" cap="none" spc="0" normalizeH="0" baseline="0" noProof="0" dirty="0">
                <a:ln>
                  <a:noFill/>
                </a:ln>
                <a:solidFill>
                  <a:srgbClr val="C00000"/>
                </a:solidFill>
                <a:effectLst/>
                <a:highlight>
                  <a:srgbClr val="FFFF00"/>
                </a:highlight>
                <a:uLnTx/>
                <a:uFillTx/>
                <a:latin typeface="Comic Sans MS" panose="030F0702030302020204" pitchFamily="66" charset="0"/>
                <a:ea typeface="+mn-ea"/>
                <a:cs typeface="+mn-cs"/>
              </a:rPr>
              <a:t>plan of activity</a:t>
            </a:r>
            <a:endParaRPr kumimoji="0" lang="en-GB" sz="2000" b="1" i="0" u="none" strike="noStrike" kern="1200" cap="none" spc="0" normalizeH="0" baseline="0" noProof="0" dirty="0">
              <a:ln>
                <a:noFill/>
              </a:ln>
              <a:solidFill>
                <a:srgbClr val="C00000"/>
              </a:solidFill>
              <a:effectLst/>
              <a:highlight>
                <a:srgbClr val="FFFF00"/>
              </a:highlight>
              <a:uLnTx/>
              <a:uFillTx/>
              <a:latin typeface="Comic Sans MS" panose="030F0702030302020204" pitchFamily="66" charset="0"/>
              <a:ea typeface="+mn-ea"/>
              <a:cs typeface="+mn-cs"/>
            </a:endParaRPr>
          </a:p>
        </p:txBody>
      </p:sp>
      <p:sp>
        <p:nvSpPr>
          <p:cNvPr id="13" name="Rectangle 12">
            <a:extLst>
              <a:ext uri="{FF2B5EF4-FFF2-40B4-BE49-F238E27FC236}">
                <a16:creationId xmlns:a16="http://schemas.microsoft.com/office/drawing/2014/main" id="{767BE79E-74EE-4CFF-A655-2F978E6EDC5C}"/>
              </a:ext>
            </a:extLst>
          </p:cNvPr>
          <p:cNvSpPr/>
          <p:nvPr/>
        </p:nvSpPr>
        <p:spPr>
          <a:xfrm>
            <a:off x="0" y="951156"/>
            <a:ext cx="11785600"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Full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development</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of the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SiC</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based</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tagging system and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qualification</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under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beam</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in collaboration with CT and LNS</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grpSp>
        <p:nvGrpSpPr>
          <p:cNvPr id="15" name="Group 14">
            <a:extLst>
              <a:ext uri="{FF2B5EF4-FFF2-40B4-BE49-F238E27FC236}">
                <a16:creationId xmlns:a16="http://schemas.microsoft.com/office/drawing/2014/main" id="{9383FF93-5ED9-4219-879B-4941BC1EF544}"/>
              </a:ext>
            </a:extLst>
          </p:cNvPr>
          <p:cNvGrpSpPr/>
          <p:nvPr/>
        </p:nvGrpSpPr>
        <p:grpSpPr>
          <a:xfrm>
            <a:off x="169453" y="1318986"/>
            <a:ext cx="3091907" cy="2399574"/>
            <a:chOff x="3507013" y="2207986"/>
            <a:chExt cx="2771775" cy="2162175"/>
          </a:xfrm>
        </p:grpSpPr>
        <p:grpSp>
          <p:nvGrpSpPr>
            <p:cNvPr id="16" name="Group 15">
              <a:extLst>
                <a:ext uri="{FF2B5EF4-FFF2-40B4-BE49-F238E27FC236}">
                  <a16:creationId xmlns:a16="http://schemas.microsoft.com/office/drawing/2014/main" id="{5529BF4E-160E-44DA-ADE4-1D2757C6925B}"/>
                </a:ext>
              </a:extLst>
            </p:cNvPr>
            <p:cNvGrpSpPr/>
            <p:nvPr/>
          </p:nvGrpSpPr>
          <p:grpSpPr>
            <a:xfrm>
              <a:off x="3507013" y="2207986"/>
              <a:ext cx="2771775" cy="2162175"/>
              <a:chOff x="3365499" y="5016500"/>
              <a:chExt cx="2771775" cy="2162175"/>
            </a:xfrm>
          </p:grpSpPr>
          <p:sp>
            <p:nvSpPr>
              <p:cNvPr id="322" name="Rectangle 321">
                <a:extLst>
                  <a:ext uri="{FF2B5EF4-FFF2-40B4-BE49-F238E27FC236}">
                    <a16:creationId xmlns:a16="http://schemas.microsoft.com/office/drawing/2014/main" id="{C35292B6-8B43-47A1-B366-514F751A2AE0}"/>
                  </a:ext>
                </a:extLst>
              </p:cNvPr>
              <p:cNvSpPr/>
              <p:nvPr/>
            </p:nvSpPr>
            <p:spPr>
              <a:xfrm>
                <a:off x="3365499" y="5016500"/>
                <a:ext cx="2771775" cy="21621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23" name="Group 322">
                <a:extLst>
                  <a:ext uri="{FF2B5EF4-FFF2-40B4-BE49-F238E27FC236}">
                    <a16:creationId xmlns:a16="http://schemas.microsoft.com/office/drawing/2014/main" id="{58EB768E-9494-4A65-B173-39F836A4D684}"/>
                  </a:ext>
                </a:extLst>
              </p:cNvPr>
              <p:cNvGrpSpPr/>
              <p:nvPr/>
            </p:nvGrpSpPr>
            <p:grpSpPr>
              <a:xfrm>
                <a:off x="3481535" y="5446643"/>
                <a:ext cx="2538738" cy="1289248"/>
                <a:chOff x="3481535" y="5446643"/>
                <a:chExt cx="2538738" cy="1289248"/>
              </a:xfrm>
            </p:grpSpPr>
            <p:sp>
              <p:nvSpPr>
                <p:cNvPr id="324" name="Rectangle 323">
                  <a:extLst>
                    <a:ext uri="{FF2B5EF4-FFF2-40B4-BE49-F238E27FC236}">
                      <a16:creationId xmlns:a16="http://schemas.microsoft.com/office/drawing/2014/main" id="{D110FD82-B975-4547-8294-80D55B346822}"/>
                    </a:ext>
                  </a:extLst>
                </p:cNvPr>
                <p:cNvSpPr/>
                <p:nvPr/>
              </p:nvSpPr>
              <p:spPr>
                <a:xfrm>
                  <a:off x="3481535" y="5446643"/>
                  <a:ext cx="2538738" cy="1289248"/>
                </a:xfrm>
                <a:prstGeom prst="rect">
                  <a:avLst/>
                </a:prstGeom>
                <a:solidFill>
                  <a:srgbClr val="FFD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5" name="Group 324">
                  <a:extLst>
                    <a:ext uri="{FF2B5EF4-FFF2-40B4-BE49-F238E27FC236}">
                      <a16:creationId xmlns:a16="http://schemas.microsoft.com/office/drawing/2014/main" id="{18C6496C-0DCA-45C3-B07F-6A06D7097155}"/>
                    </a:ext>
                  </a:extLst>
                </p:cNvPr>
                <p:cNvGrpSpPr/>
                <p:nvPr/>
              </p:nvGrpSpPr>
              <p:grpSpPr>
                <a:xfrm>
                  <a:off x="3538614" y="5515739"/>
                  <a:ext cx="2412721" cy="1167442"/>
                  <a:chOff x="3538614" y="5515739"/>
                  <a:chExt cx="2412721" cy="1167442"/>
                </a:xfrm>
              </p:grpSpPr>
              <p:grpSp>
                <p:nvGrpSpPr>
                  <p:cNvPr id="326" name="Group 325">
                    <a:extLst>
                      <a:ext uri="{FF2B5EF4-FFF2-40B4-BE49-F238E27FC236}">
                        <a16:creationId xmlns:a16="http://schemas.microsoft.com/office/drawing/2014/main" id="{AE9DF4F5-F66E-466C-BBB5-AF13E1481CE8}"/>
                      </a:ext>
                    </a:extLst>
                  </p:cNvPr>
                  <p:cNvGrpSpPr/>
                  <p:nvPr/>
                </p:nvGrpSpPr>
                <p:grpSpPr>
                  <a:xfrm>
                    <a:off x="3540244" y="5515739"/>
                    <a:ext cx="583921" cy="565992"/>
                    <a:chOff x="3540244" y="5515739"/>
                    <a:chExt cx="583921" cy="565992"/>
                  </a:xfrm>
                </p:grpSpPr>
                <p:sp>
                  <p:nvSpPr>
                    <p:cNvPr id="446" name="Rectangle 445">
                      <a:extLst>
                        <a:ext uri="{FF2B5EF4-FFF2-40B4-BE49-F238E27FC236}">
                          <a16:creationId xmlns:a16="http://schemas.microsoft.com/office/drawing/2014/main" id="{BB3F33F2-A16C-408B-BB03-B29C8C68B2F4}"/>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7" name="Rectangle 446">
                      <a:extLst>
                        <a:ext uri="{FF2B5EF4-FFF2-40B4-BE49-F238E27FC236}">
                          <a16:creationId xmlns:a16="http://schemas.microsoft.com/office/drawing/2014/main" id="{1B76FC4C-2DF7-4C37-8D63-17E3B954A6A2}"/>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8" name="Rectangle 447">
                      <a:extLst>
                        <a:ext uri="{FF2B5EF4-FFF2-40B4-BE49-F238E27FC236}">
                          <a16:creationId xmlns:a16="http://schemas.microsoft.com/office/drawing/2014/main" id="{BCE622B9-F9CD-48A8-9D6B-0D9A4794332F}"/>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9" name="Rectangle 448">
                      <a:extLst>
                        <a:ext uri="{FF2B5EF4-FFF2-40B4-BE49-F238E27FC236}">
                          <a16:creationId xmlns:a16="http://schemas.microsoft.com/office/drawing/2014/main" id="{909BD6B4-613E-4D76-919C-D1F0A71D88AD}"/>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F97842A2-B81A-4127-B97B-AD7D1B41C232}"/>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1" name="Rectangle 450">
                      <a:extLst>
                        <a:ext uri="{FF2B5EF4-FFF2-40B4-BE49-F238E27FC236}">
                          <a16:creationId xmlns:a16="http://schemas.microsoft.com/office/drawing/2014/main" id="{6C6B2F1E-9338-42E7-87F6-EE2E0E02B8BD}"/>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2" name="Rectangle 451">
                      <a:extLst>
                        <a:ext uri="{FF2B5EF4-FFF2-40B4-BE49-F238E27FC236}">
                          <a16:creationId xmlns:a16="http://schemas.microsoft.com/office/drawing/2014/main" id="{9CBD176E-679E-4344-B7E6-F02F3D77CFE1}"/>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3" name="Rectangle 452">
                      <a:extLst>
                        <a:ext uri="{FF2B5EF4-FFF2-40B4-BE49-F238E27FC236}">
                          <a16:creationId xmlns:a16="http://schemas.microsoft.com/office/drawing/2014/main" id="{A5851161-DAC6-4D87-8816-59C085A0BF42}"/>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4" name="Rectangle 453">
                      <a:extLst>
                        <a:ext uri="{FF2B5EF4-FFF2-40B4-BE49-F238E27FC236}">
                          <a16:creationId xmlns:a16="http://schemas.microsoft.com/office/drawing/2014/main" id="{507E1531-8FFD-4615-86A9-577C63AA9E60}"/>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5" name="Rectangle 454">
                      <a:extLst>
                        <a:ext uri="{FF2B5EF4-FFF2-40B4-BE49-F238E27FC236}">
                          <a16:creationId xmlns:a16="http://schemas.microsoft.com/office/drawing/2014/main" id="{60705970-7B3D-4E72-A4E2-39124A1E363A}"/>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6" name="Rectangle 455">
                      <a:extLst>
                        <a:ext uri="{FF2B5EF4-FFF2-40B4-BE49-F238E27FC236}">
                          <a16:creationId xmlns:a16="http://schemas.microsoft.com/office/drawing/2014/main" id="{11C9FFE9-1AD4-4894-A689-7FFD0F6E5B84}"/>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7" name="Rectangle 456">
                      <a:extLst>
                        <a:ext uri="{FF2B5EF4-FFF2-40B4-BE49-F238E27FC236}">
                          <a16:creationId xmlns:a16="http://schemas.microsoft.com/office/drawing/2014/main" id="{7101EFB1-7997-4057-B2AF-FCFD3E2DF7DA}"/>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8" name="Rectangle 457">
                      <a:extLst>
                        <a:ext uri="{FF2B5EF4-FFF2-40B4-BE49-F238E27FC236}">
                          <a16:creationId xmlns:a16="http://schemas.microsoft.com/office/drawing/2014/main" id="{0125EDBF-5156-41E5-8F6A-591764B1FFED}"/>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9" name="Rectangle 458">
                      <a:extLst>
                        <a:ext uri="{FF2B5EF4-FFF2-40B4-BE49-F238E27FC236}">
                          <a16:creationId xmlns:a16="http://schemas.microsoft.com/office/drawing/2014/main" id="{F3B42C56-CF24-4D5D-A773-8889D41343AE}"/>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0" name="Rectangle 459">
                      <a:extLst>
                        <a:ext uri="{FF2B5EF4-FFF2-40B4-BE49-F238E27FC236}">
                          <a16:creationId xmlns:a16="http://schemas.microsoft.com/office/drawing/2014/main" id="{49D2D5FA-F03A-4C7A-8989-99A86697F846}"/>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1" name="Rectangle 460">
                      <a:extLst>
                        <a:ext uri="{FF2B5EF4-FFF2-40B4-BE49-F238E27FC236}">
                          <a16:creationId xmlns:a16="http://schemas.microsoft.com/office/drawing/2014/main" id="{D393BEA6-734A-4C11-86CC-BBDB889F2699}"/>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7" name="Group 326">
                    <a:extLst>
                      <a:ext uri="{FF2B5EF4-FFF2-40B4-BE49-F238E27FC236}">
                        <a16:creationId xmlns:a16="http://schemas.microsoft.com/office/drawing/2014/main" id="{394CFC85-0087-4B95-B4E5-04E7701154A5}"/>
                      </a:ext>
                    </a:extLst>
                  </p:cNvPr>
                  <p:cNvGrpSpPr/>
                  <p:nvPr/>
                </p:nvGrpSpPr>
                <p:grpSpPr>
                  <a:xfrm flipV="1">
                    <a:off x="3538614" y="6108224"/>
                    <a:ext cx="583921" cy="565992"/>
                    <a:chOff x="3540244" y="5515739"/>
                    <a:chExt cx="583921" cy="565992"/>
                  </a:xfrm>
                </p:grpSpPr>
                <p:sp>
                  <p:nvSpPr>
                    <p:cNvPr id="430" name="Rectangle 429">
                      <a:extLst>
                        <a:ext uri="{FF2B5EF4-FFF2-40B4-BE49-F238E27FC236}">
                          <a16:creationId xmlns:a16="http://schemas.microsoft.com/office/drawing/2014/main" id="{3D4E952A-503F-476F-B61E-E828CD1F6E8D}"/>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Rectangle 430">
                      <a:extLst>
                        <a:ext uri="{FF2B5EF4-FFF2-40B4-BE49-F238E27FC236}">
                          <a16:creationId xmlns:a16="http://schemas.microsoft.com/office/drawing/2014/main" id="{28742F57-810B-4C95-A447-8BC829BC6A6F}"/>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Rectangle 431">
                      <a:extLst>
                        <a:ext uri="{FF2B5EF4-FFF2-40B4-BE49-F238E27FC236}">
                          <a16:creationId xmlns:a16="http://schemas.microsoft.com/office/drawing/2014/main" id="{1A5BD9A6-2A6C-4705-A3A0-DB16BF992058}"/>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Rectangle 432">
                      <a:extLst>
                        <a:ext uri="{FF2B5EF4-FFF2-40B4-BE49-F238E27FC236}">
                          <a16:creationId xmlns:a16="http://schemas.microsoft.com/office/drawing/2014/main" id="{A51606CD-4455-4C42-92CC-CAFCEEB9F8BD}"/>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4" name="Rectangle 433">
                      <a:extLst>
                        <a:ext uri="{FF2B5EF4-FFF2-40B4-BE49-F238E27FC236}">
                          <a16:creationId xmlns:a16="http://schemas.microsoft.com/office/drawing/2014/main" id="{57921443-50F8-4316-B0E0-FC535EB6162A}"/>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5" name="Rectangle 434">
                      <a:extLst>
                        <a:ext uri="{FF2B5EF4-FFF2-40B4-BE49-F238E27FC236}">
                          <a16:creationId xmlns:a16="http://schemas.microsoft.com/office/drawing/2014/main" id="{BA498AB4-6591-431F-8AA5-F80414131AD7}"/>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6" name="Rectangle 435">
                      <a:extLst>
                        <a:ext uri="{FF2B5EF4-FFF2-40B4-BE49-F238E27FC236}">
                          <a16:creationId xmlns:a16="http://schemas.microsoft.com/office/drawing/2014/main" id="{4611657B-C886-4231-9E5C-0422D07FF654}"/>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7" name="Rectangle 436">
                      <a:extLst>
                        <a:ext uri="{FF2B5EF4-FFF2-40B4-BE49-F238E27FC236}">
                          <a16:creationId xmlns:a16="http://schemas.microsoft.com/office/drawing/2014/main" id="{47C02E8D-D6BB-49A0-825F-588EBFC1568A}"/>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8" name="Rectangle 437">
                      <a:extLst>
                        <a:ext uri="{FF2B5EF4-FFF2-40B4-BE49-F238E27FC236}">
                          <a16:creationId xmlns:a16="http://schemas.microsoft.com/office/drawing/2014/main" id="{1057E909-6EDA-474B-B203-A6DC2CFE95CA}"/>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9" name="Rectangle 438">
                      <a:extLst>
                        <a:ext uri="{FF2B5EF4-FFF2-40B4-BE49-F238E27FC236}">
                          <a16:creationId xmlns:a16="http://schemas.microsoft.com/office/drawing/2014/main" id="{2A8DB356-B843-4E43-BF4C-E8998B2D2E64}"/>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 name="Rectangle 439">
                      <a:extLst>
                        <a:ext uri="{FF2B5EF4-FFF2-40B4-BE49-F238E27FC236}">
                          <a16:creationId xmlns:a16="http://schemas.microsoft.com/office/drawing/2014/main" id="{F4696B99-9131-42EE-AD3A-23B6CC6CC5EB}"/>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1" name="Rectangle 440">
                      <a:extLst>
                        <a:ext uri="{FF2B5EF4-FFF2-40B4-BE49-F238E27FC236}">
                          <a16:creationId xmlns:a16="http://schemas.microsoft.com/office/drawing/2014/main" id="{DCD66C21-9220-40F8-A412-864D45259323}"/>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2" name="Rectangle 441">
                      <a:extLst>
                        <a:ext uri="{FF2B5EF4-FFF2-40B4-BE49-F238E27FC236}">
                          <a16:creationId xmlns:a16="http://schemas.microsoft.com/office/drawing/2014/main" id="{ECEAB509-275B-4AD0-96C0-3691621B2E6E}"/>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3" name="Rectangle 442">
                      <a:extLst>
                        <a:ext uri="{FF2B5EF4-FFF2-40B4-BE49-F238E27FC236}">
                          <a16:creationId xmlns:a16="http://schemas.microsoft.com/office/drawing/2014/main" id="{77C26A2D-204B-4402-96DF-79F681FD1965}"/>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4" name="Rectangle 443">
                      <a:extLst>
                        <a:ext uri="{FF2B5EF4-FFF2-40B4-BE49-F238E27FC236}">
                          <a16:creationId xmlns:a16="http://schemas.microsoft.com/office/drawing/2014/main" id="{34F58A4D-E6E2-443A-81BC-6842E8C81F2F}"/>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5" name="Rectangle 444">
                      <a:extLst>
                        <a:ext uri="{FF2B5EF4-FFF2-40B4-BE49-F238E27FC236}">
                          <a16:creationId xmlns:a16="http://schemas.microsoft.com/office/drawing/2014/main" id="{6ECDFDAB-72E4-427F-9FC8-FF254ABE51B5}"/>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8" name="Group 327">
                    <a:extLst>
                      <a:ext uri="{FF2B5EF4-FFF2-40B4-BE49-F238E27FC236}">
                        <a16:creationId xmlns:a16="http://schemas.microsoft.com/office/drawing/2014/main" id="{66F29F11-2802-4A43-A223-B9CFA9053A91}"/>
                      </a:ext>
                    </a:extLst>
                  </p:cNvPr>
                  <p:cNvGrpSpPr/>
                  <p:nvPr/>
                </p:nvGrpSpPr>
                <p:grpSpPr>
                  <a:xfrm flipH="1">
                    <a:off x="5367414" y="5521444"/>
                    <a:ext cx="583921" cy="565992"/>
                    <a:chOff x="3540244" y="5515739"/>
                    <a:chExt cx="583921" cy="565992"/>
                  </a:xfrm>
                </p:grpSpPr>
                <p:sp>
                  <p:nvSpPr>
                    <p:cNvPr id="414" name="Rectangle 413">
                      <a:extLst>
                        <a:ext uri="{FF2B5EF4-FFF2-40B4-BE49-F238E27FC236}">
                          <a16:creationId xmlns:a16="http://schemas.microsoft.com/office/drawing/2014/main" id="{F94C9273-DB6A-45CD-BE36-95E21D40F5F3}"/>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 name="Rectangle 414">
                      <a:extLst>
                        <a:ext uri="{FF2B5EF4-FFF2-40B4-BE49-F238E27FC236}">
                          <a16:creationId xmlns:a16="http://schemas.microsoft.com/office/drawing/2014/main" id="{1DA0B050-8C17-4DC1-A171-C3CC4159ABCB}"/>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6" name="Rectangle 415">
                      <a:extLst>
                        <a:ext uri="{FF2B5EF4-FFF2-40B4-BE49-F238E27FC236}">
                          <a16:creationId xmlns:a16="http://schemas.microsoft.com/office/drawing/2014/main" id="{CE5A4A17-1869-42A7-AF10-5C8006B2D85F}"/>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Rectangle 416">
                      <a:extLst>
                        <a:ext uri="{FF2B5EF4-FFF2-40B4-BE49-F238E27FC236}">
                          <a16:creationId xmlns:a16="http://schemas.microsoft.com/office/drawing/2014/main" id="{5FA0E432-203D-4B61-B382-39B27D916B03}"/>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8" name="Rectangle 417">
                      <a:extLst>
                        <a:ext uri="{FF2B5EF4-FFF2-40B4-BE49-F238E27FC236}">
                          <a16:creationId xmlns:a16="http://schemas.microsoft.com/office/drawing/2014/main" id="{54AFF404-E899-4992-AAE0-9BFA476BBCFB}"/>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 name="Rectangle 418">
                      <a:extLst>
                        <a:ext uri="{FF2B5EF4-FFF2-40B4-BE49-F238E27FC236}">
                          <a16:creationId xmlns:a16="http://schemas.microsoft.com/office/drawing/2014/main" id="{903B575A-1FB7-4E21-900A-BC7045F137A4}"/>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0" name="Rectangle 419">
                      <a:extLst>
                        <a:ext uri="{FF2B5EF4-FFF2-40B4-BE49-F238E27FC236}">
                          <a16:creationId xmlns:a16="http://schemas.microsoft.com/office/drawing/2014/main" id="{8A8036C7-01AF-4655-AB6D-5593105BFE63}"/>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1" name="Rectangle 420">
                      <a:extLst>
                        <a:ext uri="{FF2B5EF4-FFF2-40B4-BE49-F238E27FC236}">
                          <a16:creationId xmlns:a16="http://schemas.microsoft.com/office/drawing/2014/main" id="{0F898315-BDEF-415C-AD12-A16BE5941BAE}"/>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2" name="Rectangle 421">
                      <a:extLst>
                        <a:ext uri="{FF2B5EF4-FFF2-40B4-BE49-F238E27FC236}">
                          <a16:creationId xmlns:a16="http://schemas.microsoft.com/office/drawing/2014/main" id="{821515E9-D27C-4248-8D41-4D7FC2133AD5}"/>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Rectangle 422">
                      <a:extLst>
                        <a:ext uri="{FF2B5EF4-FFF2-40B4-BE49-F238E27FC236}">
                          <a16:creationId xmlns:a16="http://schemas.microsoft.com/office/drawing/2014/main" id="{1010B0D2-BA2B-40BE-BCC8-2999EE536721}"/>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4" name="Rectangle 423">
                      <a:extLst>
                        <a:ext uri="{FF2B5EF4-FFF2-40B4-BE49-F238E27FC236}">
                          <a16:creationId xmlns:a16="http://schemas.microsoft.com/office/drawing/2014/main" id="{8241ECD2-C603-42EC-8EF4-5282DC751837}"/>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5" name="Rectangle 424">
                      <a:extLst>
                        <a:ext uri="{FF2B5EF4-FFF2-40B4-BE49-F238E27FC236}">
                          <a16:creationId xmlns:a16="http://schemas.microsoft.com/office/drawing/2014/main" id="{70051C37-4F80-4A47-A8F9-795AAA161F5F}"/>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6" name="Rectangle 425">
                      <a:extLst>
                        <a:ext uri="{FF2B5EF4-FFF2-40B4-BE49-F238E27FC236}">
                          <a16:creationId xmlns:a16="http://schemas.microsoft.com/office/drawing/2014/main" id="{FA982030-3BBD-4D90-BF0E-018E3CBA782C}"/>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7" name="Rectangle 426">
                      <a:extLst>
                        <a:ext uri="{FF2B5EF4-FFF2-40B4-BE49-F238E27FC236}">
                          <a16:creationId xmlns:a16="http://schemas.microsoft.com/office/drawing/2014/main" id="{E22B88DE-DD67-423B-9F0F-DBDF4D0D9CC3}"/>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8" name="Rectangle 427">
                      <a:extLst>
                        <a:ext uri="{FF2B5EF4-FFF2-40B4-BE49-F238E27FC236}">
                          <a16:creationId xmlns:a16="http://schemas.microsoft.com/office/drawing/2014/main" id="{1583423B-5E1B-4DBE-8D4C-8FF863DA323F}"/>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9" name="Rectangle 428">
                      <a:extLst>
                        <a:ext uri="{FF2B5EF4-FFF2-40B4-BE49-F238E27FC236}">
                          <a16:creationId xmlns:a16="http://schemas.microsoft.com/office/drawing/2014/main" id="{35977777-890C-4EA5-A66C-8A814EB771D5}"/>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9" name="Group 328">
                    <a:extLst>
                      <a:ext uri="{FF2B5EF4-FFF2-40B4-BE49-F238E27FC236}">
                        <a16:creationId xmlns:a16="http://schemas.microsoft.com/office/drawing/2014/main" id="{4CBEFB05-1CB1-4369-96C5-9508BAFA4982}"/>
                      </a:ext>
                    </a:extLst>
                  </p:cNvPr>
                  <p:cNvGrpSpPr/>
                  <p:nvPr/>
                </p:nvGrpSpPr>
                <p:grpSpPr>
                  <a:xfrm flipH="1" flipV="1">
                    <a:off x="5365784" y="6113929"/>
                    <a:ext cx="583921" cy="565992"/>
                    <a:chOff x="3540244" y="5515739"/>
                    <a:chExt cx="583921" cy="565992"/>
                  </a:xfrm>
                </p:grpSpPr>
                <p:sp>
                  <p:nvSpPr>
                    <p:cNvPr id="398" name="Rectangle 397">
                      <a:extLst>
                        <a:ext uri="{FF2B5EF4-FFF2-40B4-BE49-F238E27FC236}">
                          <a16:creationId xmlns:a16="http://schemas.microsoft.com/office/drawing/2014/main" id="{AE69712B-E33F-4EC6-9AA3-3F915357A33E}"/>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Rectangle 398">
                      <a:extLst>
                        <a:ext uri="{FF2B5EF4-FFF2-40B4-BE49-F238E27FC236}">
                          <a16:creationId xmlns:a16="http://schemas.microsoft.com/office/drawing/2014/main" id="{821E19F0-5827-4C29-A338-5C9D094C9DF1}"/>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Rectangle 399">
                      <a:extLst>
                        <a:ext uri="{FF2B5EF4-FFF2-40B4-BE49-F238E27FC236}">
                          <a16:creationId xmlns:a16="http://schemas.microsoft.com/office/drawing/2014/main" id="{293A6618-4D6B-4673-97F9-6C90406408A3}"/>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Rectangle 400">
                      <a:extLst>
                        <a:ext uri="{FF2B5EF4-FFF2-40B4-BE49-F238E27FC236}">
                          <a16:creationId xmlns:a16="http://schemas.microsoft.com/office/drawing/2014/main" id="{2C7843D6-2E38-4451-BF09-8E16009EF6CE}"/>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Rectangle 401">
                      <a:extLst>
                        <a:ext uri="{FF2B5EF4-FFF2-40B4-BE49-F238E27FC236}">
                          <a16:creationId xmlns:a16="http://schemas.microsoft.com/office/drawing/2014/main" id="{27ABFB25-31BE-43D8-B41E-62FAB60A41CA}"/>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3" name="Rectangle 402">
                      <a:extLst>
                        <a:ext uri="{FF2B5EF4-FFF2-40B4-BE49-F238E27FC236}">
                          <a16:creationId xmlns:a16="http://schemas.microsoft.com/office/drawing/2014/main" id="{E8806BB6-730D-43DA-91F7-F5107CAA22D3}"/>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4" name="Rectangle 403">
                      <a:extLst>
                        <a:ext uri="{FF2B5EF4-FFF2-40B4-BE49-F238E27FC236}">
                          <a16:creationId xmlns:a16="http://schemas.microsoft.com/office/drawing/2014/main" id="{25B4B1B6-7514-4D45-950E-E1B58833C657}"/>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5" name="Rectangle 404">
                      <a:extLst>
                        <a:ext uri="{FF2B5EF4-FFF2-40B4-BE49-F238E27FC236}">
                          <a16:creationId xmlns:a16="http://schemas.microsoft.com/office/drawing/2014/main" id="{BC695A35-20E3-4366-9242-F0523B4CA774}"/>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 name="Rectangle 405">
                      <a:extLst>
                        <a:ext uri="{FF2B5EF4-FFF2-40B4-BE49-F238E27FC236}">
                          <a16:creationId xmlns:a16="http://schemas.microsoft.com/office/drawing/2014/main" id="{62855D3C-8D43-43C7-B9C5-0EF9705EA3F7}"/>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Rectangle 406">
                      <a:extLst>
                        <a:ext uri="{FF2B5EF4-FFF2-40B4-BE49-F238E27FC236}">
                          <a16:creationId xmlns:a16="http://schemas.microsoft.com/office/drawing/2014/main" id="{2E6FEC6C-DD52-4D16-94C6-97209214830B}"/>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 name="Rectangle 407">
                      <a:extLst>
                        <a:ext uri="{FF2B5EF4-FFF2-40B4-BE49-F238E27FC236}">
                          <a16:creationId xmlns:a16="http://schemas.microsoft.com/office/drawing/2014/main" id="{C660019F-7DB0-48AF-9C55-9C619A4A113A}"/>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 name="Rectangle 408">
                      <a:extLst>
                        <a:ext uri="{FF2B5EF4-FFF2-40B4-BE49-F238E27FC236}">
                          <a16:creationId xmlns:a16="http://schemas.microsoft.com/office/drawing/2014/main" id="{09F32066-1099-4E7A-98FA-C016A2DA6530}"/>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Rectangle 409">
                      <a:extLst>
                        <a:ext uri="{FF2B5EF4-FFF2-40B4-BE49-F238E27FC236}">
                          <a16:creationId xmlns:a16="http://schemas.microsoft.com/office/drawing/2014/main" id="{386F3CBB-E028-4D15-9A6D-53718B490C94}"/>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Rectangle 410">
                      <a:extLst>
                        <a:ext uri="{FF2B5EF4-FFF2-40B4-BE49-F238E27FC236}">
                          <a16:creationId xmlns:a16="http://schemas.microsoft.com/office/drawing/2014/main" id="{02A2A909-AD4A-49BA-AA61-AFF6236C6CA1}"/>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2" name="Rectangle 411">
                      <a:extLst>
                        <a:ext uri="{FF2B5EF4-FFF2-40B4-BE49-F238E27FC236}">
                          <a16:creationId xmlns:a16="http://schemas.microsoft.com/office/drawing/2014/main" id="{FE8F89F0-BAED-4C8B-B0E3-207CA2ED6665}"/>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 name="Rectangle 412">
                      <a:extLst>
                        <a:ext uri="{FF2B5EF4-FFF2-40B4-BE49-F238E27FC236}">
                          <a16:creationId xmlns:a16="http://schemas.microsoft.com/office/drawing/2014/main" id="{DD284F64-96B8-4989-B805-A148C45FB32E}"/>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0" name="Group 329">
                    <a:extLst>
                      <a:ext uri="{FF2B5EF4-FFF2-40B4-BE49-F238E27FC236}">
                        <a16:creationId xmlns:a16="http://schemas.microsoft.com/office/drawing/2014/main" id="{D30C0BF3-69E6-4A29-87A2-BCA57169626D}"/>
                      </a:ext>
                    </a:extLst>
                  </p:cNvPr>
                  <p:cNvGrpSpPr/>
                  <p:nvPr/>
                </p:nvGrpSpPr>
                <p:grpSpPr>
                  <a:xfrm>
                    <a:off x="4149844" y="5518999"/>
                    <a:ext cx="583921" cy="565992"/>
                    <a:chOff x="3540244" y="5515739"/>
                    <a:chExt cx="583921" cy="565992"/>
                  </a:xfrm>
                </p:grpSpPr>
                <p:sp>
                  <p:nvSpPr>
                    <p:cNvPr id="382" name="Rectangle 381">
                      <a:extLst>
                        <a:ext uri="{FF2B5EF4-FFF2-40B4-BE49-F238E27FC236}">
                          <a16:creationId xmlns:a16="http://schemas.microsoft.com/office/drawing/2014/main" id="{510C8C17-019B-441E-AC65-2350A555B0B5}"/>
                        </a:ext>
                      </a:extLst>
                    </p:cNvPr>
                    <p:cNvSpPr/>
                    <p:nvPr/>
                  </p:nvSpPr>
                  <p:spPr>
                    <a:xfrm>
                      <a:off x="3540244" y="5515739"/>
                      <a:ext cx="579446" cy="554997"/>
                    </a:xfrm>
                    <a:prstGeom prst="rect">
                      <a:avLst/>
                    </a:prstGeom>
                    <a:gradFill>
                      <a:gsLst>
                        <a:gs pos="93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Rectangle 382">
                      <a:extLst>
                        <a:ext uri="{FF2B5EF4-FFF2-40B4-BE49-F238E27FC236}">
                          <a16:creationId xmlns:a16="http://schemas.microsoft.com/office/drawing/2014/main" id="{B794EC63-5009-4388-82B6-D709E7860299}"/>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Rectangle 383">
                      <a:extLst>
                        <a:ext uri="{FF2B5EF4-FFF2-40B4-BE49-F238E27FC236}">
                          <a16:creationId xmlns:a16="http://schemas.microsoft.com/office/drawing/2014/main" id="{D1A95D69-10E0-4547-ADFE-CA449C9CAC9C}"/>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Rectangle 384">
                      <a:extLst>
                        <a:ext uri="{FF2B5EF4-FFF2-40B4-BE49-F238E27FC236}">
                          <a16:creationId xmlns:a16="http://schemas.microsoft.com/office/drawing/2014/main" id="{F160289C-2288-4BA1-AD87-BC8835CF10BB}"/>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Rectangle 385">
                      <a:extLst>
                        <a:ext uri="{FF2B5EF4-FFF2-40B4-BE49-F238E27FC236}">
                          <a16:creationId xmlns:a16="http://schemas.microsoft.com/office/drawing/2014/main" id="{F4691CA8-587D-4995-BC90-D8900B62972E}"/>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7" name="Rectangle 386">
                      <a:extLst>
                        <a:ext uri="{FF2B5EF4-FFF2-40B4-BE49-F238E27FC236}">
                          <a16:creationId xmlns:a16="http://schemas.microsoft.com/office/drawing/2014/main" id="{DDD7E6ED-E2CE-40A6-8C44-205AA9B62B5D}"/>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Rectangle 387">
                      <a:extLst>
                        <a:ext uri="{FF2B5EF4-FFF2-40B4-BE49-F238E27FC236}">
                          <a16:creationId xmlns:a16="http://schemas.microsoft.com/office/drawing/2014/main" id="{696F33A9-F339-4970-9CC7-FFD76B4285D1}"/>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 name="Rectangle 388">
                      <a:extLst>
                        <a:ext uri="{FF2B5EF4-FFF2-40B4-BE49-F238E27FC236}">
                          <a16:creationId xmlns:a16="http://schemas.microsoft.com/office/drawing/2014/main" id="{3A757976-5E3A-4237-8766-BE929724FC52}"/>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0" name="Rectangle 389">
                      <a:extLst>
                        <a:ext uri="{FF2B5EF4-FFF2-40B4-BE49-F238E27FC236}">
                          <a16:creationId xmlns:a16="http://schemas.microsoft.com/office/drawing/2014/main" id="{8C76C9E9-AC51-4894-88AC-D037FD0B828C}"/>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1" name="Rectangle 390">
                      <a:extLst>
                        <a:ext uri="{FF2B5EF4-FFF2-40B4-BE49-F238E27FC236}">
                          <a16:creationId xmlns:a16="http://schemas.microsoft.com/office/drawing/2014/main" id="{531E6E98-3EE3-42A3-AF89-E11472600295}"/>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Rectangle 391">
                      <a:extLst>
                        <a:ext uri="{FF2B5EF4-FFF2-40B4-BE49-F238E27FC236}">
                          <a16:creationId xmlns:a16="http://schemas.microsoft.com/office/drawing/2014/main" id="{11ACFE7B-411D-4E8B-AF6C-0B778CC4E2AB}"/>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3" name="Rectangle 392">
                      <a:extLst>
                        <a:ext uri="{FF2B5EF4-FFF2-40B4-BE49-F238E27FC236}">
                          <a16:creationId xmlns:a16="http://schemas.microsoft.com/office/drawing/2014/main" id="{FC86798D-F37B-4E57-91CB-EE726BE8F1B2}"/>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Rectangle 393">
                      <a:extLst>
                        <a:ext uri="{FF2B5EF4-FFF2-40B4-BE49-F238E27FC236}">
                          <a16:creationId xmlns:a16="http://schemas.microsoft.com/office/drawing/2014/main" id="{5F488DF2-63DC-451E-85EC-BBCB51940FE4}"/>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Rectangle 394">
                      <a:extLst>
                        <a:ext uri="{FF2B5EF4-FFF2-40B4-BE49-F238E27FC236}">
                          <a16:creationId xmlns:a16="http://schemas.microsoft.com/office/drawing/2014/main" id="{1E7AA019-BDCC-4264-A03B-6EC1525C7E49}"/>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Rectangle 395">
                      <a:extLst>
                        <a:ext uri="{FF2B5EF4-FFF2-40B4-BE49-F238E27FC236}">
                          <a16:creationId xmlns:a16="http://schemas.microsoft.com/office/drawing/2014/main" id="{F1651B89-9688-4F41-B638-3443C1CC67D4}"/>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Rectangle 396">
                      <a:extLst>
                        <a:ext uri="{FF2B5EF4-FFF2-40B4-BE49-F238E27FC236}">
                          <a16:creationId xmlns:a16="http://schemas.microsoft.com/office/drawing/2014/main" id="{635C1EC6-CF1F-4D92-87C3-C188D3EDF27A}"/>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1" name="Group 330">
                    <a:extLst>
                      <a:ext uri="{FF2B5EF4-FFF2-40B4-BE49-F238E27FC236}">
                        <a16:creationId xmlns:a16="http://schemas.microsoft.com/office/drawing/2014/main" id="{D524CB74-607C-4A83-8138-16955E05235D}"/>
                      </a:ext>
                    </a:extLst>
                  </p:cNvPr>
                  <p:cNvGrpSpPr/>
                  <p:nvPr/>
                </p:nvGrpSpPr>
                <p:grpSpPr>
                  <a:xfrm flipV="1">
                    <a:off x="4148214" y="6111484"/>
                    <a:ext cx="583921" cy="565992"/>
                    <a:chOff x="3540244" y="5515739"/>
                    <a:chExt cx="583921" cy="565992"/>
                  </a:xfrm>
                </p:grpSpPr>
                <p:sp>
                  <p:nvSpPr>
                    <p:cNvPr id="366" name="Rectangle 365">
                      <a:extLst>
                        <a:ext uri="{FF2B5EF4-FFF2-40B4-BE49-F238E27FC236}">
                          <a16:creationId xmlns:a16="http://schemas.microsoft.com/office/drawing/2014/main" id="{5D5C22E0-36CF-4D18-835F-E13611FAF139}"/>
                        </a:ext>
                      </a:extLst>
                    </p:cNvPr>
                    <p:cNvSpPr/>
                    <p:nvPr/>
                  </p:nvSpPr>
                  <p:spPr>
                    <a:xfrm>
                      <a:off x="3540244" y="5515739"/>
                      <a:ext cx="579446" cy="554997"/>
                    </a:xfrm>
                    <a:prstGeom prst="rect">
                      <a:avLst/>
                    </a:prstGeom>
                    <a:gradFill flip="none" rotWithShape="1">
                      <a:gsLst>
                        <a:gs pos="93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Rectangle 366">
                      <a:extLst>
                        <a:ext uri="{FF2B5EF4-FFF2-40B4-BE49-F238E27FC236}">
                          <a16:creationId xmlns:a16="http://schemas.microsoft.com/office/drawing/2014/main" id="{B3C6FEC0-5DEF-4F0F-A724-7B488CFFFEBD}"/>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Rectangle 367">
                      <a:extLst>
                        <a:ext uri="{FF2B5EF4-FFF2-40B4-BE49-F238E27FC236}">
                          <a16:creationId xmlns:a16="http://schemas.microsoft.com/office/drawing/2014/main" id="{F0F92597-FE65-41C8-BE2A-716B769F389F}"/>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Rectangle 368">
                      <a:extLst>
                        <a:ext uri="{FF2B5EF4-FFF2-40B4-BE49-F238E27FC236}">
                          <a16:creationId xmlns:a16="http://schemas.microsoft.com/office/drawing/2014/main" id="{121DDDBB-8A3B-4394-A33A-E4E8CD7D147E}"/>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Rectangle 369">
                      <a:extLst>
                        <a:ext uri="{FF2B5EF4-FFF2-40B4-BE49-F238E27FC236}">
                          <a16:creationId xmlns:a16="http://schemas.microsoft.com/office/drawing/2014/main" id="{7D8DBCEF-4A46-40AB-B249-80CAEA61FF4C}"/>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Rectangle 370">
                      <a:extLst>
                        <a:ext uri="{FF2B5EF4-FFF2-40B4-BE49-F238E27FC236}">
                          <a16:creationId xmlns:a16="http://schemas.microsoft.com/office/drawing/2014/main" id="{57B9A1BB-72D4-4DCF-B7D6-2EFCAF91C265}"/>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Rectangle 371">
                      <a:extLst>
                        <a:ext uri="{FF2B5EF4-FFF2-40B4-BE49-F238E27FC236}">
                          <a16:creationId xmlns:a16="http://schemas.microsoft.com/office/drawing/2014/main" id="{695D25E5-B8B8-494D-8849-696F11AC304A}"/>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Rectangle 372">
                      <a:extLst>
                        <a:ext uri="{FF2B5EF4-FFF2-40B4-BE49-F238E27FC236}">
                          <a16:creationId xmlns:a16="http://schemas.microsoft.com/office/drawing/2014/main" id="{6EF51067-4EEA-4CDA-9F40-D6FA6CC3443E}"/>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Rectangle 373">
                      <a:extLst>
                        <a:ext uri="{FF2B5EF4-FFF2-40B4-BE49-F238E27FC236}">
                          <a16:creationId xmlns:a16="http://schemas.microsoft.com/office/drawing/2014/main" id="{45275435-F953-42B8-9F0D-3C953BE85927}"/>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A1C43308-CA5B-49A5-A37C-CAD1E3249395}"/>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Rectangle 375">
                      <a:extLst>
                        <a:ext uri="{FF2B5EF4-FFF2-40B4-BE49-F238E27FC236}">
                          <a16:creationId xmlns:a16="http://schemas.microsoft.com/office/drawing/2014/main" id="{F4EAAF63-9D86-4D5A-89B6-0461B2AB31A2}"/>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Rectangle 376">
                      <a:extLst>
                        <a:ext uri="{FF2B5EF4-FFF2-40B4-BE49-F238E27FC236}">
                          <a16:creationId xmlns:a16="http://schemas.microsoft.com/office/drawing/2014/main" id="{80720FC4-8EDF-40AF-BCD4-9C673D9BA2EC}"/>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Rectangle 377">
                      <a:extLst>
                        <a:ext uri="{FF2B5EF4-FFF2-40B4-BE49-F238E27FC236}">
                          <a16:creationId xmlns:a16="http://schemas.microsoft.com/office/drawing/2014/main" id="{641B7B0B-1398-4072-BAA1-65B2BF0AF6F1}"/>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Rectangle 378">
                      <a:extLst>
                        <a:ext uri="{FF2B5EF4-FFF2-40B4-BE49-F238E27FC236}">
                          <a16:creationId xmlns:a16="http://schemas.microsoft.com/office/drawing/2014/main" id="{655932B0-3AC5-43BC-B16C-90F6886D1149}"/>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Rectangle 379">
                      <a:extLst>
                        <a:ext uri="{FF2B5EF4-FFF2-40B4-BE49-F238E27FC236}">
                          <a16:creationId xmlns:a16="http://schemas.microsoft.com/office/drawing/2014/main" id="{71FE67AB-6DA7-4E9E-B58D-1C9201390061}"/>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Rectangle 380">
                      <a:extLst>
                        <a:ext uri="{FF2B5EF4-FFF2-40B4-BE49-F238E27FC236}">
                          <a16:creationId xmlns:a16="http://schemas.microsoft.com/office/drawing/2014/main" id="{52F384DB-B78B-404D-B4F1-EAD4A81F250F}"/>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2" name="Group 331">
                    <a:extLst>
                      <a:ext uri="{FF2B5EF4-FFF2-40B4-BE49-F238E27FC236}">
                        <a16:creationId xmlns:a16="http://schemas.microsoft.com/office/drawing/2014/main" id="{457E53AA-5830-42F3-B019-5F5EC9C2923A}"/>
                      </a:ext>
                    </a:extLst>
                  </p:cNvPr>
                  <p:cNvGrpSpPr/>
                  <p:nvPr/>
                </p:nvGrpSpPr>
                <p:grpSpPr>
                  <a:xfrm flipH="1">
                    <a:off x="4759435" y="5524704"/>
                    <a:ext cx="583921" cy="565992"/>
                    <a:chOff x="3540244" y="5515739"/>
                    <a:chExt cx="583921" cy="565992"/>
                  </a:xfrm>
                </p:grpSpPr>
                <p:sp>
                  <p:nvSpPr>
                    <p:cNvPr id="350" name="Rectangle 349">
                      <a:extLst>
                        <a:ext uri="{FF2B5EF4-FFF2-40B4-BE49-F238E27FC236}">
                          <a16:creationId xmlns:a16="http://schemas.microsoft.com/office/drawing/2014/main" id="{595C8A08-D44D-41C1-949A-8B91CDB8B740}"/>
                        </a:ext>
                      </a:extLst>
                    </p:cNvPr>
                    <p:cNvSpPr/>
                    <p:nvPr/>
                  </p:nvSpPr>
                  <p:spPr>
                    <a:xfrm>
                      <a:off x="3540244" y="5515739"/>
                      <a:ext cx="579446" cy="554997"/>
                    </a:xfrm>
                    <a:prstGeom prst="rect">
                      <a:avLst/>
                    </a:prstGeom>
                    <a:gradFill>
                      <a:gsLst>
                        <a:gs pos="92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Rectangle 350">
                      <a:extLst>
                        <a:ext uri="{FF2B5EF4-FFF2-40B4-BE49-F238E27FC236}">
                          <a16:creationId xmlns:a16="http://schemas.microsoft.com/office/drawing/2014/main" id="{AB7C6F2A-3891-4F5C-AB5F-2BB9B7157ED0}"/>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Rectangle 351">
                      <a:extLst>
                        <a:ext uri="{FF2B5EF4-FFF2-40B4-BE49-F238E27FC236}">
                          <a16:creationId xmlns:a16="http://schemas.microsoft.com/office/drawing/2014/main" id="{B114D09A-5194-4F09-88CE-57FC5CAB81FA}"/>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Rectangle 352">
                      <a:extLst>
                        <a:ext uri="{FF2B5EF4-FFF2-40B4-BE49-F238E27FC236}">
                          <a16:creationId xmlns:a16="http://schemas.microsoft.com/office/drawing/2014/main" id="{F12BA98C-EC0B-491C-B7B5-EDDE8A4A51FC}"/>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Rectangle 353">
                      <a:extLst>
                        <a:ext uri="{FF2B5EF4-FFF2-40B4-BE49-F238E27FC236}">
                          <a16:creationId xmlns:a16="http://schemas.microsoft.com/office/drawing/2014/main" id="{2C77EFEC-6C0B-4153-9BBB-D3C5D7C15D3F}"/>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Rectangle 354">
                      <a:extLst>
                        <a:ext uri="{FF2B5EF4-FFF2-40B4-BE49-F238E27FC236}">
                          <a16:creationId xmlns:a16="http://schemas.microsoft.com/office/drawing/2014/main" id="{B7923D9C-C5CA-48DD-835F-443A4480382E}"/>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Rectangle 355">
                      <a:extLst>
                        <a:ext uri="{FF2B5EF4-FFF2-40B4-BE49-F238E27FC236}">
                          <a16:creationId xmlns:a16="http://schemas.microsoft.com/office/drawing/2014/main" id="{86B0DA41-0990-4453-87B9-929233CAC388}"/>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7" name="Rectangle 356">
                      <a:extLst>
                        <a:ext uri="{FF2B5EF4-FFF2-40B4-BE49-F238E27FC236}">
                          <a16:creationId xmlns:a16="http://schemas.microsoft.com/office/drawing/2014/main" id="{EC4D9934-2D79-475D-882B-ECCA0868F6EF}"/>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Rectangle 357">
                      <a:extLst>
                        <a:ext uri="{FF2B5EF4-FFF2-40B4-BE49-F238E27FC236}">
                          <a16:creationId xmlns:a16="http://schemas.microsoft.com/office/drawing/2014/main" id="{77FA4872-77D8-4D21-8584-7DEE900B44CA}"/>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Rectangle 358">
                      <a:extLst>
                        <a:ext uri="{FF2B5EF4-FFF2-40B4-BE49-F238E27FC236}">
                          <a16:creationId xmlns:a16="http://schemas.microsoft.com/office/drawing/2014/main" id="{60CD5F05-D4E8-457D-B284-48BA8D9CEB93}"/>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Rectangle 359">
                      <a:extLst>
                        <a:ext uri="{FF2B5EF4-FFF2-40B4-BE49-F238E27FC236}">
                          <a16:creationId xmlns:a16="http://schemas.microsoft.com/office/drawing/2014/main" id="{A091B63E-654A-4AB0-9F5C-ADA7610A34EC}"/>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Rectangle 360">
                      <a:extLst>
                        <a:ext uri="{FF2B5EF4-FFF2-40B4-BE49-F238E27FC236}">
                          <a16:creationId xmlns:a16="http://schemas.microsoft.com/office/drawing/2014/main" id="{03633664-09B6-445C-8DE6-AFC7FA81A573}"/>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Rectangle 361">
                      <a:extLst>
                        <a:ext uri="{FF2B5EF4-FFF2-40B4-BE49-F238E27FC236}">
                          <a16:creationId xmlns:a16="http://schemas.microsoft.com/office/drawing/2014/main" id="{F74E5AF3-D0A2-4508-8DCA-AC71C4082D88}"/>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Rectangle 362">
                      <a:extLst>
                        <a:ext uri="{FF2B5EF4-FFF2-40B4-BE49-F238E27FC236}">
                          <a16:creationId xmlns:a16="http://schemas.microsoft.com/office/drawing/2014/main" id="{3DF3B4F5-CFD5-4BB3-A73A-F077B98ED9E0}"/>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Rectangle 363">
                      <a:extLst>
                        <a:ext uri="{FF2B5EF4-FFF2-40B4-BE49-F238E27FC236}">
                          <a16:creationId xmlns:a16="http://schemas.microsoft.com/office/drawing/2014/main" id="{D091DD76-5979-4810-BBF1-6F49C0A61A39}"/>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Rectangle 364">
                      <a:extLst>
                        <a:ext uri="{FF2B5EF4-FFF2-40B4-BE49-F238E27FC236}">
                          <a16:creationId xmlns:a16="http://schemas.microsoft.com/office/drawing/2014/main" id="{0D24DE7E-F5B8-467A-9377-F8A3FFC0E4B8}"/>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3" name="Group 332">
                    <a:extLst>
                      <a:ext uri="{FF2B5EF4-FFF2-40B4-BE49-F238E27FC236}">
                        <a16:creationId xmlns:a16="http://schemas.microsoft.com/office/drawing/2014/main" id="{566A3D1E-2D57-4CDF-B446-2934CED1DE3D}"/>
                      </a:ext>
                    </a:extLst>
                  </p:cNvPr>
                  <p:cNvGrpSpPr/>
                  <p:nvPr/>
                </p:nvGrpSpPr>
                <p:grpSpPr>
                  <a:xfrm flipH="1" flipV="1">
                    <a:off x="4757805" y="6117189"/>
                    <a:ext cx="583921" cy="565992"/>
                    <a:chOff x="3540244" y="5515739"/>
                    <a:chExt cx="583921" cy="565992"/>
                  </a:xfrm>
                </p:grpSpPr>
                <p:sp>
                  <p:nvSpPr>
                    <p:cNvPr id="334" name="Rectangle 333">
                      <a:extLst>
                        <a:ext uri="{FF2B5EF4-FFF2-40B4-BE49-F238E27FC236}">
                          <a16:creationId xmlns:a16="http://schemas.microsoft.com/office/drawing/2014/main" id="{62EDDD14-F279-4C41-B1F0-D51F29A42C5E}"/>
                        </a:ext>
                      </a:extLst>
                    </p:cNvPr>
                    <p:cNvSpPr/>
                    <p:nvPr/>
                  </p:nvSpPr>
                  <p:spPr>
                    <a:xfrm>
                      <a:off x="3540244" y="5515739"/>
                      <a:ext cx="579446" cy="554997"/>
                    </a:xfrm>
                    <a:prstGeom prst="rect">
                      <a:avLst/>
                    </a:prstGeom>
                    <a:gradFill flip="none" rotWithShape="1">
                      <a:gsLst>
                        <a:gs pos="93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FD789E0A-E1BD-43CB-AFB6-6705C1574ADC}"/>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Rectangle 335">
                      <a:extLst>
                        <a:ext uri="{FF2B5EF4-FFF2-40B4-BE49-F238E27FC236}">
                          <a16:creationId xmlns:a16="http://schemas.microsoft.com/office/drawing/2014/main" id="{7B409A85-05EB-4B2E-A8A4-FC6EF43E046E}"/>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Rectangle 336">
                      <a:extLst>
                        <a:ext uri="{FF2B5EF4-FFF2-40B4-BE49-F238E27FC236}">
                          <a16:creationId xmlns:a16="http://schemas.microsoft.com/office/drawing/2014/main" id="{059D33C0-220A-4629-92EA-5AA0B6267891}"/>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Rectangle 337">
                      <a:extLst>
                        <a:ext uri="{FF2B5EF4-FFF2-40B4-BE49-F238E27FC236}">
                          <a16:creationId xmlns:a16="http://schemas.microsoft.com/office/drawing/2014/main" id="{A015B2FF-D73D-43CE-B95C-C543CA2AF68A}"/>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Rectangle 338">
                      <a:extLst>
                        <a:ext uri="{FF2B5EF4-FFF2-40B4-BE49-F238E27FC236}">
                          <a16:creationId xmlns:a16="http://schemas.microsoft.com/office/drawing/2014/main" id="{10149D6F-788F-426D-9C1D-9B2A307FFD5C}"/>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Rectangle 339">
                      <a:extLst>
                        <a:ext uri="{FF2B5EF4-FFF2-40B4-BE49-F238E27FC236}">
                          <a16:creationId xmlns:a16="http://schemas.microsoft.com/office/drawing/2014/main" id="{BD211D5D-1BCD-4EA1-A899-577A4A06D759}"/>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Rectangle 340">
                      <a:extLst>
                        <a:ext uri="{FF2B5EF4-FFF2-40B4-BE49-F238E27FC236}">
                          <a16:creationId xmlns:a16="http://schemas.microsoft.com/office/drawing/2014/main" id="{523D190E-820C-4D83-A342-DE0940AD58A7}"/>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Rectangle 341">
                      <a:extLst>
                        <a:ext uri="{FF2B5EF4-FFF2-40B4-BE49-F238E27FC236}">
                          <a16:creationId xmlns:a16="http://schemas.microsoft.com/office/drawing/2014/main" id="{0AABD4E6-456E-4083-919F-2F1E3F8188BF}"/>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Rectangle 342">
                      <a:extLst>
                        <a:ext uri="{FF2B5EF4-FFF2-40B4-BE49-F238E27FC236}">
                          <a16:creationId xmlns:a16="http://schemas.microsoft.com/office/drawing/2014/main" id="{88C4240C-1955-47F4-A390-2A3C2370AB3B}"/>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Rectangle 343">
                      <a:extLst>
                        <a:ext uri="{FF2B5EF4-FFF2-40B4-BE49-F238E27FC236}">
                          <a16:creationId xmlns:a16="http://schemas.microsoft.com/office/drawing/2014/main" id="{99F9676B-B411-45CA-AE8B-A1FE969A844E}"/>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Rectangle 344">
                      <a:extLst>
                        <a:ext uri="{FF2B5EF4-FFF2-40B4-BE49-F238E27FC236}">
                          <a16:creationId xmlns:a16="http://schemas.microsoft.com/office/drawing/2014/main" id="{49F84871-E8FD-407F-B699-C81C5E8D6020}"/>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Rectangle 345">
                      <a:extLst>
                        <a:ext uri="{FF2B5EF4-FFF2-40B4-BE49-F238E27FC236}">
                          <a16:creationId xmlns:a16="http://schemas.microsoft.com/office/drawing/2014/main" id="{7F161B0F-A06A-4785-AEDD-A506A9222C2F}"/>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Rectangle 346">
                      <a:extLst>
                        <a:ext uri="{FF2B5EF4-FFF2-40B4-BE49-F238E27FC236}">
                          <a16:creationId xmlns:a16="http://schemas.microsoft.com/office/drawing/2014/main" id="{23A7D3F0-DC3D-4CF4-94F2-300331033ADC}"/>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Rectangle 347">
                      <a:extLst>
                        <a:ext uri="{FF2B5EF4-FFF2-40B4-BE49-F238E27FC236}">
                          <a16:creationId xmlns:a16="http://schemas.microsoft.com/office/drawing/2014/main" id="{A5DEA811-F74B-48F5-8ABB-890D726791BC}"/>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Rectangle 348">
                      <a:extLst>
                        <a:ext uri="{FF2B5EF4-FFF2-40B4-BE49-F238E27FC236}">
                          <a16:creationId xmlns:a16="http://schemas.microsoft.com/office/drawing/2014/main" id="{9A4450C2-F8D8-47AB-AE03-3DB8DEF32DE9}"/>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grpSp>
          <p:nvGrpSpPr>
            <p:cNvPr id="17" name="Group 16">
              <a:extLst>
                <a:ext uri="{FF2B5EF4-FFF2-40B4-BE49-F238E27FC236}">
                  <a16:creationId xmlns:a16="http://schemas.microsoft.com/office/drawing/2014/main" id="{E8156D80-464E-4EB0-9956-95D56E3DCBF1}"/>
                </a:ext>
              </a:extLst>
            </p:cNvPr>
            <p:cNvGrpSpPr/>
            <p:nvPr/>
          </p:nvGrpSpPr>
          <p:grpSpPr>
            <a:xfrm>
              <a:off x="3710214" y="3450597"/>
              <a:ext cx="526334" cy="635281"/>
              <a:chOff x="3568700" y="6247998"/>
              <a:chExt cx="526334" cy="635281"/>
            </a:xfrm>
          </p:grpSpPr>
          <p:grpSp>
            <p:nvGrpSpPr>
              <p:cNvPr id="302" name="Group 301">
                <a:extLst>
                  <a:ext uri="{FF2B5EF4-FFF2-40B4-BE49-F238E27FC236}">
                    <a16:creationId xmlns:a16="http://schemas.microsoft.com/office/drawing/2014/main" id="{C8E0B8FC-45A7-4326-A031-7AB7A68BDF64}"/>
                  </a:ext>
                </a:extLst>
              </p:cNvPr>
              <p:cNvGrpSpPr/>
              <p:nvPr/>
            </p:nvGrpSpPr>
            <p:grpSpPr>
              <a:xfrm>
                <a:off x="3568700" y="6247998"/>
                <a:ext cx="50800" cy="635281"/>
                <a:chOff x="3568700" y="6254750"/>
                <a:chExt cx="50800" cy="635281"/>
              </a:xfrm>
            </p:grpSpPr>
            <p:cxnSp>
              <p:nvCxnSpPr>
                <p:cNvPr id="319" name="Straight Connector 318">
                  <a:extLst>
                    <a:ext uri="{FF2B5EF4-FFF2-40B4-BE49-F238E27FC236}">
                      <a16:creationId xmlns:a16="http://schemas.microsoft.com/office/drawing/2014/main" id="{08464919-C603-4E5B-AF6E-EC26B6D23573}"/>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17DB3E7E-F631-4B31-811B-9983C739095B}"/>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A804F1F9-7F5B-4473-AA3C-220FE4BD048F}"/>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244F1D18-1840-4CF2-A524-852A5806BF6D}"/>
                  </a:ext>
                </a:extLst>
              </p:cNvPr>
              <p:cNvGrpSpPr/>
              <p:nvPr/>
            </p:nvGrpSpPr>
            <p:grpSpPr>
              <a:xfrm>
                <a:off x="3697950" y="6247998"/>
                <a:ext cx="50800" cy="635281"/>
                <a:chOff x="3697950" y="6247998"/>
                <a:chExt cx="50800" cy="635281"/>
              </a:xfrm>
            </p:grpSpPr>
            <p:cxnSp>
              <p:nvCxnSpPr>
                <p:cNvPr id="316" name="Straight Connector 315">
                  <a:extLst>
                    <a:ext uri="{FF2B5EF4-FFF2-40B4-BE49-F238E27FC236}">
                      <a16:creationId xmlns:a16="http://schemas.microsoft.com/office/drawing/2014/main" id="{21FF9D87-B2EB-46A4-A0DE-3052374E3981}"/>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643C63BC-0645-4678-A0C8-DDBD2AF57D64}"/>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435144D-873A-4FF2-ACF3-5BBF3FA05984}"/>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DCC141A9-8049-4A47-B2E2-1760CD036B0E}"/>
                  </a:ext>
                </a:extLst>
              </p:cNvPr>
              <p:cNvGrpSpPr/>
              <p:nvPr/>
            </p:nvGrpSpPr>
            <p:grpSpPr>
              <a:xfrm>
                <a:off x="3914984" y="6247998"/>
                <a:ext cx="50800" cy="635281"/>
                <a:chOff x="3568700" y="6254750"/>
                <a:chExt cx="50800" cy="635281"/>
              </a:xfrm>
            </p:grpSpPr>
            <p:cxnSp>
              <p:nvCxnSpPr>
                <p:cNvPr id="313" name="Straight Connector 312">
                  <a:extLst>
                    <a:ext uri="{FF2B5EF4-FFF2-40B4-BE49-F238E27FC236}">
                      <a16:creationId xmlns:a16="http://schemas.microsoft.com/office/drawing/2014/main" id="{9D190533-6130-4472-A153-6EE67E68082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9B39EED0-ED46-4D33-AE4B-5B77F1CDE111}"/>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83AFB941-79AB-4F25-901B-F749F6F070A0}"/>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9CD1F9DA-DF69-40F1-BFB6-F15EBA5DB58A}"/>
                  </a:ext>
                </a:extLst>
              </p:cNvPr>
              <p:cNvGrpSpPr/>
              <p:nvPr/>
            </p:nvGrpSpPr>
            <p:grpSpPr>
              <a:xfrm>
                <a:off x="4044234" y="6247998"/>
                <a:ext cx="50800" cy="635281"/>
                <a:chOff x="3697950" y="6247998"/>
                <a:chExt cx="50800" cy="635281"/>
              </a:xfrm>
            </p:grpSpPr>
            <p:cxnSp>
              <p:nvCxnSpPr>
                <p:cNvPr id="310" name="Straight Connector 309">
                  <a:extLst>
                    <a:ext uri="{FF2B5EF4-FFF2-40B4-BE49-F238E27FC236}">
                      <a16:creationId xmlns:a16="http://schemas.microsoft.com/office/drawing/2014/main" id="{189DC956-AA36-4EF8-8B0D-60461B8659CD}"/>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01D14860-B508-4D6B-98B2-28C42E24FD71}"/>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DCD5AA9F-368C-427A-B51E-4067C9399DB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22DC783E-815A-4492-A3FE-010FE4EBFA94}"/>
                  </a:ext>
                </a:extLst>
              </p:cNvPr>
              <p:cNvGrpSpPr/>
              <p:nvPr/>
            </p:nvGrpSpPr>
            <p:grpSpPr>
              <a:xfrm>
                <a:off x="3810188" y="6247998"/>
                <a:ext cx="50800" cy="635281"/>
                <a:chOff x="3568700" y="6254750"/>
                <a:chExt cx="50800" cy="635281"/>
              </a:xfrm>
            </p:grpSpPr>
            <p:cxnSp>
              <p:nvCxnSpPr>
                <p:cNvPr id="307" name="Straight Connector 306">
                  <a:extLst>
                    <a:ext uri="{FF2B5EF4-FFF2-40B4-BE49-F238E27FC236}">
                      <a16:creationId xmlns:a16="http://schemas.microsoft.com/office/drawing/2014/main" id="{9D9391A2-B6E0-461E-8D53-08824E1AE84B}"/>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908F7D25-9A59-4A1F-B683-D6214F540D34}"/>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1EE764FC-BC7D-49C3-97D0-D7DAB8ADF029}"/>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13910846-B27D-4C35-8C6E-9348C8C78796}"/>
                </a:ext>
              </a:extLst>
            </p:cNvPr>
            <p:cNvGrpSpPr/>
            <p:nvPr/>
          </p:nvGrpSpPr>
          <p:grpSpPr>
            <a:xfrm>
              <a:off x="4321402" y="3450597"/>
              <a:ext cx="526334" cy="635281"/>
              <a:chOff x="4179888" y="6259111"/>
              <a:chExt cx="526334" cy="635281"/>
            </a:xfrm>
          </p:grpSpPr>
          <p:grpSp>
            <p:nvGrpSpPr>
              <p:cNvPr id="282" name="Group 281">
                <a:extLst>
                  <a:ext uri="{FF2B5EF4-FFF2-40B4-BE49-F238E27FC236}">
                    <a16:creationId xmlns:a16="http://schemas.microsoft.com/office/drawing/2014/main" id="{4C16D623-D236-407B-AEEA-83F39844BFCD}"/>
                  </a:ext>
                </a:extLst>
              </p:cNvPr>
              <p:cNvGrpSpPr/>
              <p:nvPr/>
            </p:nvGrpSpPr>
            <p:grpSpPr>
              <a:xfrm>
                <a:off x="4179888" y="6259111"/>
                <a:ext cx="50800" cy="635281"/>
                <a:chOff x="3568700" y="6254750"/>
                <a:chExt cx="50800" cy="635281"/>
              </a:xfrm>
            </p:grpSpPr>
            <p:cxnSp>
              <p:nvCxnSpPr>
                <p:cNvPr id="299" name="Straight Connector 298">
                  <a:extLst>
                    <a:ext uri="{FF2B5EF4-FFF2-40B4-BE49-F238E27FC236}">
                      <a16:creationId xmlns:a16="http://schemas.microsoft.com/office/drawing/2014/main" id="{85E964FF-99C5-4350-BBC3-5FF82EC64B0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F3B18E1-BB7A-4D18-A5C3-E5D837D72980}"/>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CAE365A6-E748-41EB-BD57-720F978FFF82}"/>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15E71849-6FED-4054-96E0-34019BD6DA29}"/>
                  </a:ext>
                </a:extLst>
              </p:cNvPr>
              <p:cNvGrpSpPr/>
              <p:nvPr/>
            </p:nvGrpSpPr>
            <p:grpSpPr>
              <a:xfrm>
                <a:off x="4309138" y="6259111"/>
                <a:ext cx="50800" cy="635281"/>
                <a:chOff x="3697950" y="6247998"/>
                <a:chExt cx="50800" cy="635281"/>
              </a:xfrm>
            </p:grpSpPr>
            <p:cxnSp>
              <p:nvCxnSpPr>
                <p:cNvPr id="296" name="Straight Connector 295">
                  <a:extLst>
                    <a:ext uri="{FF2B5EF4-FFF2-40B4-BE49-F238E27FC236}">
                      <a16:creationId xmlns:a16="http://schemas.microsoft.com/office/drawing/2014/main" id="{719C29F9-2E6F-45EE-8746-A502E7935FD5}"/>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A5335CC-078B-41D0-B0C2-9F9966A06132}"/>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5312FB35-4BFF-4344-9271-AD19E8D1037E}"/>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9F1FBF25-901A-4238-8B53-06D62D8EA2FC}"/>
                  </a:ext>
                </a:extLst>
              </p:cNvPr>
              <p:cNvGrpSpPr/>
              <p:nvPr/>
            </p:nvGrpSpPr>
            <p:grpSpPr>
              <a:xfrm>
                <a:off x="4526172" y="6259111"/>
                <a:ext cx="50800" cy="635281"/>
                <a:chOff x="3568700" y="6254750"/>
                <a:chExt cx="50800" cy="635281"/>
              </a:xfrm>
            </p:grpSpPr>
            <p:cxnSp>
              <p:nvCxnSpPr>
                <p:cNvPr id="293" name="Straight Connector 292">
                  <a:extLst>
                    <a:ext uri="{FF2B5EF4-FFF2-40B4-BE49-F238E27FC236}">
                      <a16:creationId xmlns:a16="http://schemas.microsoft.com/office/drawing/2014/main" id="{1C96E4FD-17AD-4473-9B6C-18C2671F1FE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502A6E62-F53E-448A-9D1F-9EE74BEBD161}"/>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B5B22D1-E611-4E18-91E7-F0DCFCC4E742}"/>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B300408C-DD59-44BC-884C-B8CAE13F1936}"/>
                  </a:ext>
                </a:extLst>
              </p:cNvPr>
              <p:cNvGrpSpPr/>
              <p:nvPr/>
            </p:nvGrpSpPr>
            <p:grpSpPr>
              <a:xfrm>
                <a:off x="4655422" y="6259111"/>
                <a:ext cx="50800" cy="635281"/>
                <a:chOff x="3697950" y="6247998"/>
                <a:chExt cx="50800" cy="635281"/>
              </a:xfrm>
            </p:grpSpPr>
            <p:cxnSp>
              <p:nvCxnSpPr>
                <p:cNvPr id="290" name="Straight Connector 289">
                  <a:extLst>
                    <a:ext uri="{FF2B5EF4-FFF2-40B4-BE49-F238E27FC236}">
                      <a16:creationId xmlns:a16="http://schemas.microsoft.com/office/drawing/2014/main" id="{1C186B27-7C39-430B-A9C2-CD24895360D9}"/>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EF6C7B6B-93B1-422F-A163-6CEC76CE5D46}"/>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B0704B73-359A-4714-8461-DEE845608B9A}"/>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9B1694DD-46E5-4274-9E0E-CCEBCEEAB354}"/>
                  </a:ext>
                </a:extLst>
              </p:cNvPr>
              <p:cNvGrpSpPr/>
              <p:nvPr/>
            </p:nvGrpSpPr>
            <p:grpSpPr>
              <a:xfrm>
                <a:off x="4421376" y="6259111"/>
                <a:ext cx="50800" cy="635281"/>
                <a:chOff x="3568700" y="6254750"/>
                <a:chExt cx="50800" cy="635281"/>
              </a:xfrm>
            </p:grpSpPr>
            <p:cxnSp>
              <p:nvCxnSpPr>
                <p:cNvPr id="287" name="Straight Connector 286">
                  <a:extLst>
                    <a:ext uri="{FF2B5EF4-FFF2-40B4-BE49-F238E27FC236}">
                      <a16:creationId xmlns:a16="http://schemas.microsoft.com/office/drawing/2014/main" id="{92A4CDAE-9911-46D4-BE36-90BE013CC73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A0DE6642-2CBA-4E0F-9CEE-14CFCF653FB5}"/>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648B5BAF-AC1A-470F-B05B-829992532175}"/>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48D1CD41-FE53-435B-8F51-A6EB878F793D}"/>
                </a:ext>
              </a:extLst>
            </p:cNvPr>
            <p:cNvGrpSpPr/>
            <p:nvPr/>
          </p:nvGrpSpPr>
          <p:grpSpPr>
            <a:xfrm>
              <a:off x="4937346" y="3450597"/>
              <a:ext cx="526334" cy="635281"/>
              <a:chOff x="4816476" y="6119411"/>
              <a:chExt cx="526334" cy="635281"/>
            </a:xfrm>
          </p:grpSpPr>
          <p:grpSp>
            <p:nvGrpSpPr>
              <p:cNvPr id="262" name="Group 261">
                <a:extLst>
                  <a:ext uri="{FF2B5EF4-FFF2-40B4-BE49-F238E27FC236}">
                    <a16:creationId xmlns:a16="http://schemas.microsoft.com/office/drawing/2014/main" id="{DA2A5A40-2486-4306-8D00-CB5E96C7DB99}"/>
                  </a:ext>
                </a:extLst>
              </p:cNvPr>
              <p:cNvGrpSpPr/>
              <p:nvPr/>
            </p:nvGrpSpPr>
            <p:grpSpPr>
              <a:xfrm>
                <a:off x="4816476" y="6119411"/>
                <a:ext cx="50800" cy="635281"/>
                <a:chOff x="3568700" y="6254750"/>
                <a:chExt cx="50800" cy="635281"/>
              </a:xfrm>
            </p:grpSpPr>
            <p:cxnSp>
              <p:nvCxnSpPr>
                <p:cNvPr id="279" name="Straight Connector 278">
                  <a:extLst>
                    <a:ext uri="{FF2B5EF4-FFF2-40B4-BE49-F238E27FC236}">
                      <a16:creationId xmlns:a16="http://schemas.microsoft.com/office/drawing/2014/main" id="{E061734B-6D89-47C8-9913-95BF09E25E36}"/>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A5102D7-8BEF-4F76-88AC-7D463C6D5728}"/>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702DE38-D30F-4E29-883B-C37C93C16A21}"/>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4D15AFC6-CEE3-4921-9E0D-EF4322BBE89E}"/>
                  </a:ext>
                </a:extLst>
              </p:cNvPr>
              <p:cNvGrpSpPr/>
              <p:nvPr/>
            </p:nvGrpSpPr>
            <p:grpSpPr>
              <a:xfrm>
                <a:off x="4945726" y="6119411"/>
                <a:ext cx="50800" cy="635281"/>
                <a:chOff x="3697950" y="6247998"/>
                <a:chExt cx="50800" cy="635281"/>
              </a:xfrm>
            </p:grpSpPr>
            <p:cxnSp>
              <p:nvCxnSpPr>
                <p:cNvPr id="276" name="Straight Connector 275">
                  <a:extLst>
                    <a:ext uri="{FF2B5EF4-FFF2-40B4-BE49-F238E27FC236}">
                      <a16:creationId xmlns:a16="http://schemas.microsoft.com/office/drawing/2014/main" id="{B6252DBB-7108-48CE-A8ED-BAA486932471}"/>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7DFFC824-D89E-4F6B-BC3E-6250C2AD097B}"/>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C1C7FBF-2C3B-4AA3-BDC8-7757FAB4D508}"/>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D25E9C71-EE8D-4BF8-B8AF-A69D2D27BDBF}"/>
                  </a:ext>
                </a:extLst>
              </p:cNvPr>
              <p:cNvGrpSpPr/>
              <p:nvPr/>
            </p:nvGrpSpPr>
            <p:grpSpPr>
              <a:xfrm>
                <a:off x="5162760" y="6119411"/>
                <a:ext cx="50800" cy="635281"/>
                <a:chOff x="3568700" y="6254750"/>
                <a:chExt cx="50800" cy="635281"/>
              </a:xfrm>
            </p:grpSpPr>
            <p:cxnSp>
              <p:nvCxnSpPr>
                <p:cNvPr id="273" name="Straight Connector 272">
                  <a:extLst>
                    <a:ext uri="{FF2B5EF4-FFF2-40B4-BE49-F238E27FC236}">
                      <a16:creationId xmlns:a16="http://schemas.microsoft.com/office/drawing/2014/main" id="{7268FD87-098E-4ED6-92D1-DCA02923C5F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1D75DD8-3202-4975-94A4-87487773E32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22A59904-731E-4931-A056-539D569793EE}"/>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AD6C562D-A936-427C-BCBB-E028C3F84512}"/>
                  </a:ext>
                </a:extLst>
              </p:cNvPr>
              <p:cNvGrpSpPr/>
              <p:nvPr/>
            </p:nvGrpSpPr>
            <p:grpSpPr>
              <a:xfrm>
                <a:off x="5292010" y="6119411"/>
                <a:ext cx="50800" cy="635281"/>
                <a:chOff x="3697950" y="6247998"/>
                <a:chExt cx="50800" cy="635281"/>
              </a:xfrm>
            </p:grpSpPr>
            <p:cxnSp>
              <p:nvCxnSpPr>
                <p:cNvPr id="270" name="Straight Connector 269">
                  <a:extLst>
                    <a:ext uri="{FF2B5EF4-FFF2-40B4-BE49-F238E27FC236}">
                      <a16:creationId xmlns:a16="http://schemas.microsoft.com/office/drawing/2014/main" id="{92461B9B-F6AE-4774-B6E4-F9B0F816889E}"/>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5F266E4-456B-40DE-B64F-AF298F983F29}"/>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680160CA-8D5D-4F07-9C82-83D1ED3CC408}"/>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943E66EA-7095-461B-998B-83F372F19646}"/>
                  </a:ext>
                </a:extLst>
              </p:cNvPr>
              <p:cNvGrpSpPr/>
              <p:nvPr/>
            </p:nvGrpSpPr>
            <p:grpSpPr>
              <a:xfrm>
                <a:off x="5057964" y="6119411"/>
                <a:ext cx="50800" cy="635281"/>
                <a:chOff x="3568700" y="6254750"/>
                <a:chExt cx="50800" cy="635281"/>
              </a:xfrm>
            </p:grpSpPr>
            <p:cxnSp>
              <p:nvCxnSpPr>
                <p:cNvPr id="267" name="Straight Connector 266">
                  <a:extLst>
                    <a:ext uri="{FF2B5EF4-FFF2-40B4-BE49-F238E27FC236}">
                      <a16:creationId xmlns:a16="http://schemas.microsoft.com/office/drawing/2014/main" id="{8F7B39D1-32F9-4BB4-BB76-5B17A75577C0}"/>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7F0887C-B3D1-460E-8175-00DFD12CEDA7}"/>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ACABB49-03A6-49AD-97A7-D559CE230600}"/>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9B03FC5F-4859-4561-86E0-A19443B9DB95}"/>
                </a:ext>
              </a:extLst>
            </p:cNvPr>
            <p:cNvGrpSpPr/>
            <p:nvPr/>
          </p:nvGrpSpPr>
          <p:grpSpPr>
            <a:xfrm>
              <a:off x="5550121" y="3450597"/>
              <a:ext cx="526334" cy="635281"/>
              <a:chOff x="4816476" y="6119411"/>
              <a:chExt cx="526334" cy="635281"/>
            </a:xfrm>
          </p:grpSpPr>
          <p:grpSp>
            <p:nvGrpSpPr>
              <p:cNvPr id="242" name="Group 241">
                <a:extLst>
                  <a:ext uri="{FF2B5EF4-FFF2-40B4-BE49-F238E27FC236}">
                    <a16:creationId xmlns:a16="http://schemas.microsoft.com/office/drawing/2014/main" id="{B0246E01-C64A-41D2-BDF9-C363C37D5F86}"/>
                  </a:ext>
                </a:extLst>
              </p:cNvPr>
              <p:cNvGrpSpPr/>
              <p:nvPr/>
            </p:nvGrpSpPr>
            <p:grpSpPr>
              <a:xfrm>
                <a:off x="4816476" y="6119411"/>
                <a:ext cx="50800" cy="635281"/>
                <a:chOff x="3568700" y="6254750"/>
                <a:chExt cx="50800" cy="635281"/>
              </a:xfrm>
            </p:grpSpPr>
            <p:cxnSp>
              <p:nvCxnSpPr>
                <p:cNvPr id="259" name="Straight Connector 258">
                  <a:extLst>
                    <a:ext uri="{FF2B5EF4-FFF2-40B4-BE49-F238E27FC236}">
                      <a16:creationId xmlns:a16="http://schemas.microsoft.com/office/drawing/2014/main" id="{2C3BE037-233A-4423-8276-E22E5E485A9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B405FCB-6A3F-4877-B3F4-44CE389E2600}"/>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A1F0E18-C861-421F-BB5C-1018A626274E}"/>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F205184C-310E-416E-AB6E-EC41CA14CF86}"/>
                  </a:ext>
                </a:extLst>
              </p:cNvPr>
              <p:cNvGrpSpPr/>
              <p:nvPr/>
            </p:nvGrpSpPr>
            <p:grpSpPr>
              <a:xfrm>
                <a:off x="4945726" y="6119411"/>
                <a:ext cx="50800" cy="635281"/>
                <a:chOff x="3697950" y="6247998"/>
                <a:chExt cx="50800" cy="635281"/>
              </a:xfrm>
            </p:grpSpPr>
            <p:cxnSp>
              <p:nvCxnSpPr>
                <p:cNvPr id="256" name="Straight Connector 255">
                  <a:extLst>
                    <a:ext uri="{FF2B5EF4-FFF2-40B4-BE49-F238E27FC236}">
                      <a16:creationId xmlns:a16="http://schemas.microsoft.com/office/drawing/2014/main" id="{9F3019B5-05CA-44D7-B009-EDE73B719D4A}"/>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FD21E18-CFC9-4319-B77F-BECD89B71874}"/>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85BA1858-C225-42F8-95DD-C6E6B0C58EF0}"/>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79C459F2-B2C1-491D-8D57-C026374E3575}"/>
                  </a:ext>
                </a:extLst>
              </p:cNvPr>
              <p:cNvGrpSpPr/>
              <p:nvPr/>
            </p:nvGrpSpPr>
            <p:grpSpPr>
              <a:xfrm>
                <a:off x="5162760" y="6119411"/>
                <a:ext cx="50800" cy="635281"/>
                <a:chOff x="3568700" y="6254750"/>
                <a:chExt cx="50800" cy="635281"/>
              </a:xfrm>
            </p:grpSpPr>
            <p:cxnSp>
              <p:nvCxnSpPr>
                <p:cNvPr id="253" name="Straight Connector 252">
                  <a:extLst>
                    <a:ext uri="{FF2B5EF4-FFF2-40B4-BE49-F238E27FC236}">
                      <a16:creationId xmlns:a16="http://schemas.microsoft.com/office/drawing/2014/main" id="{32A547E5-63A3-4605-B241-B473EC2504C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B1A1DC1-B79E-467C-8288-D9EF8AFDA09E}"/>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DC3ED66-58B6-441C-9693-1FC4D7A25949}"/>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2D9D5B47-AFE5-4B94-9DA7-5CEB5FE418DB}"/>
                  </a:ext>
                </a:extLst>
              </p:cNvPr>
              <p:cNvGrpSpPr/>
              <p:nvPr/>
            </p:nvGrpSpPr>
            <p:grpSpPr>
              <a:xfrm>
                <a:off x="5292010" y="6119411"/>
                <a:ext cx="50800" cy="635281"/>
                <a:chOff x="3697950" y="6247998"/>
                <a:chExt cx="50800" cy="635281"/>
              </a:xfrm>
            </p:grpSpPr>
            <p:cxnSp>
              <p:nvCxnSpPr>
                <p:cNvPr id="250" name="Straight Connector 249">
                  <a:extLst>
                    <a:ext uri="{FF2B5EF4-FFF2-40B4-BE49-F238E27FC236}">
                      <a16:creationId xmlns:a16="http://schemas.microsoft.com/office/drawing/2014/main" id="{FC8DEFF3-E819-40A4-BFF6-608E9D242F82}"/>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90A0F799-1887-4BBC-A01D-649BFEC52C6F}"/>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B9C6918-6304-40D4-8B18-150255FF86C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C74648A-8313-48E8-8A56-9BE3D969A3ED}"/>
                  </a:ext>
                </a:extLst>
              </p:cNvPr>
              <p:cNvGrpSpPr/>
              <p:nvPr/>
            </p:nvGrpSpPr>
            <p:grpSpPr>
              <a:xfrm>
                <a:off x="5057964" y="6119411"/>
                <a:ext cx="50800" cy="635281"/>
                <a:chOff x="3568700" y="6254750"/>
                <a:chExt cx="50800" cy="635281"/>
              </a:xfrm>
            </p:grpSpPr>
            <p:cxnSp>
              <p:nvCxnSpPr>
                <p:cNvPr id="247" name="Straight Connector 246">
                  <a:extLst>
                    <a:ext uri="{FF2B5EF4-FFF2-40B4-BE49-F238E27FC236}">
                      <a16:creationId xmlns:a16="http://schemas.microsoft.com/office/drawing/2014/main" id="{8B6535D7-453E-4366-A4B9-E335D78BD878}"/>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9A547FE-259A-4A6D-BBA3-F410F9924382}"/>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71163A4-8CC4-4CDB-A69E-7831A7DCF1A4}"/>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419E48EA-7ECD-4AF7-B239-4C7AC0CB479D}"/>
                </a:ext>
              </a:extLst>
            </p:cNvPr>
            <p:cNvGrpSpPr/>
            <p:nvPr/>
          </p:nvGrpSpPr>
          <p:grpSpPr>
            <a:xfrm flipV="1">
              <a:off x="3716564" y="2482222"/>
              <a:ext cx="526334" cy="635281"/>
              <a:chOff x="3568700" y="6247998"/>
              <a:chExt cx="526334" cy="635281"/>
            </a:xfrm>
          </p:grpSpPr>
          <p:grpSp>
            <p:nvGrpSpPr>
              <p:cNvPr id="222" name="Group 221">
                <a:extLst>
                  <a:ext uri="{FF2B5EF4-FFF2-40B4-BE49-F238E27FC236}">
                    <a16:creationId xmlns:a16="http://schemas.microsoft.com/office/drawing/2014/main" id="{25A9F518-5477-4763-AF10-269A3AA0D4D7}"/>
                  </a:ext>
                </a:extLst>
              </p:cNvPr>
              <p:cNvGrpSpPr/>
              <p:nvPr/>
            </p:nvGrpSpPr>
            <p:grpSpPr>
              <a:xfrm>
                <a:off x="3568700" y="6247998"/>
                <a:ext cx="50800" cy="635281"/>
                <a:chOff x="3568700" y="6254750"/>
                <a:chExt cx="50800" cy="635281"/>
              </a:xfrm>
            </p:grpSpPr>
            <p:cxnSp>
              <p:nvCxnSpPr>
                <p:cNvPr id="239" name="Straight Connector 238">
                  <a:extLst>
                    <a:ext uri="{FF2B5EF4-FFF2-40B4-BE49-F238E27FC236}">
                      <a16:creationId xmlns:a16="http://schemas.microsoft.com/office/drawing/2014/main" id="{28422903-5C08-4BE1-9F62-B91E7BD9287E}"/>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3C2081E2-D2BA-424E-B9C3-659CAF319C3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72A578BF-8764-43DF-95CA-E3E2DD29E846}"/>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F0E10611-8FC4-4467-B982-845FBDA8B789}"/>
                  </a:ext>
                </a:extLst>
              </p:cNvPr>
              <p:cNvGrpSpPr/>
              <p:nvPr/>
            </p:nvGrpSpPr>
            <p:grpSpPr>
              <a:xfrm>
                <a:off x="3697950" y="6247998"/>
                <a:ext cx="50800" cy="635281"/>
                <a:chOff x="3697950" y="6247998"/>
                <a:chExt cx="50800" cy="635281"/>
              </a:xfrm>
            </p:grpSpPr>
            <p:cxnSp>
              <p:nvCxnSpPr>
                <p:cNvPr id="236" name="Straight Connector 235">
                  <a:extLst>
                    <a:ext uri="{FF2B5EF4-FFF2-40B4-BE49-F238E27FC236}">
                      <a16:creationId xmlns:a16="http://schemas.microsoft.com/office/drawing/2014/main" id="{1E2DDAA9-A705-4B20-807F-DA4B5567BF69}"/>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B4C34204-8C15-4F01-BD63-B918A3937DD3}"/>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AB7A63B5-06FD-4F24-A679-0F66279181AA}"/>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886F6983-09BE-4772-8138-C7F48FC02EFF}"/>
                  </a:ext>
                </a:extLst>
              </p:cNvPr>
              <p:cNvGrpSpPr/>
              <p:nvPr/>
            </p:nvGrpSpPr>
            <p:grpSpPr>
              <a:xfrm>
                <a:off x="3914984" y="6247998"/>
                <a:ext cx="50800" cy="635281"/>
                <a:chOff x="3568700" y="6254750"/>
                <a:chExt cx="50800" cy="635281"/>
              </a:xfrm>
            </p:grpSpPr>
            <p:cxnSp>
              <p:nvCxnSpPr>
                <p:cNvPr id="233" name="Straight Connector 232">
                  <a:extLst>
                    <a:ext uri="{FF2B5EF4-FFF2-40B4-BE49-F238E27FC236}">
                      <a16:creationId xmlns:a16="http://schemas.microsoft.com/office/drawing/2014/main" id="{11DA44FD-C51F-4594-BF6E-BC32F7DB27F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CAEFA0-9AE7-468C-BB2C-EFCFFC6FF3CB}"/>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7B84247-BA67-4BC8-BFAA-9AFF633B48F8}"/>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14CA9EDE-1CA7-441A-845B-0435D51418AC}"/>
                  </a:ext>
                </a:extLst>
              </p:cNvPr>
              <p:cNvGrpSpPr/>
              <p:nvPr/>
            </p:nvGrpSpPr>
            <p:grpSpPr>
              <a:xfrm>
                <a:off x="4044234" y="6247998"/>
                <a:ext cx="50800" cy="635281"/>
                <a:chOff x="3697950" y="6247998"/>
                <a:chExt cx="50800" cy="635281"/>
              </a:xfrm>
            </p:grpSpPr>
            <p:cxnSp>
              <p:nvCxnSpPr>
                <p:cNvPr id="230" name="Straight Connector 229">
                  <a:extLst>
                    <a:ext uri="{FF2B5EF4-FFF2-40B4-BE49-F238E27FC236}">
                      <a16:creationId xmlns:a16="http://schemas.microsoft.com/office/drawing/2014/main" id="{BE11D4DA-F054-4625-9055-21721FE793E4}"/>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EC87919-D947-4FCC-A031-A5ACC92B7F35}"/>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A7D40A2-5E3C-4DE7-93D2-25D18BB3DC49}"/>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FB538AA3-CA86-4883-B3BB-F55ACFA87CA0}"/>
                  </a:ext>
                </a:extLst>
              </p:cNvPr>
              <p:cNvGrpSpPr/>
              <p:nvPr/>
            </p:nvGrpSpPr>
            <p:grpSpPr>
              <a:xfrm>
                <a:off x="3810188" y="6247998"/>
                <a:ext cx="50800" cy="635281"/>
                <a:chOff x="3568700" y="6254750"/>
                <a:chExt cx="50800" cy="635281"/>
              </a:xfrm>
            </p:grpSpPr>
            <p:cxnSp>
              <p:nvCxnSpPr>
                <p:cNvPr id="227" name="Straight Connector 226">
                  <a:extLst>
                    <a:ext uri="{FF2B5EF4-FFF2-40B4-BE49-F238E27FC236}">
                      <a16:creationId xmlns:a16="http://schemas.microsoft.com/office/drawing/2014/main" id="{5A65E3EF-F85E-401C-9EEB-49C154C23AC7}"/>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8EC0A6D8-61F3-4B98-8D49-CBE920F3FA3C}"/>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355DC4D-0D60-42AF-9BA0-48115BCD3736}"/>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9DC2BB8E-DBD3-4365-B03F-F6C89DECFDB4}"/>
                </a:ext>
              </a:extLst>
            </p:cNvPr>
            <p:cNvGrpSpPr/>
            <p:nvPr/>
          </p:nvGrpSpPr>
          <p:grpSpPr>
            <a:xfrm flipV="1">
              <a:off x="4327752" y="2482222"/>
              <a:ext cx="526334" cy="635281"/>
              <a:chOff x="4179888" y="6259111"/>
              <a:chExt cx="526334" cy="635281"/>
            </a:xfrm>
          </p:grpSpPr>
          <p:grpSp>
            <p:nvGrpSpPr>
              <p:cNvPr id="202" name="Group 201">
                <a:extLst>
                  <a:ext uri="{FF2B5EF4-FFF2-40B4-BE49-F238E27FC236}">
                    <a16:creationId xmlns:a16="http://schemas.microsoft.com/office/drawing/2014/main" id="{9AF3C3F8-F2CE-4027-8CBA-A5B65457E296}"/>
                  </a:ext>
                </a:extLst>
              </p:cNvPr>
              <p:cNvGrpSpPr/>
              <p:nvPr/>
            </p:nvGrpSpPr>
            <p:grpSpPr>
              <a:xfrm>
                <a:off x="4179888" y="6259111"/>
                <a:ext cx="50800" cy="635281"/>
                <a:chOff x="3568700" y="6254750"/>
                <a:chExt cx="50800" cy="635281"/>
              </a:xfrm>
            </p:grpSpPr>
            <p:cxnSp>
              <p:nvCxnSpPr>
                <p:cNvPr id="219" name="Straight Connector 218">
                  <a:extLst>
                    <a:ext uri="{FF2B5EF4-FFF2-40B4-BE49-F238E27FC236}">
                      <a16:creationId xmlns:a16="http://schemas.microsoft.com/office/drawing/2014/main" id="{F131202F-960E-4FE5-96CC-E79E2EE25706}"/>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A80DB409-90BF-4F3D-A23C-3EDAE3930057}"/>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72FC7B46-673F-4AF7-8388-53E1BA3EC4AF}"/>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C62A229E-104D-4A2E-9E4C-4352D5C0992A}"/>
                  </a:ext>
                </a:extLst>
              </p:cNvPr>
              <p:cNvGrpSpPr/>
              <p:nvPr/>
            </p:nvGrpSpPr>
            <p:grpSpPr>
              <a:xfrm>
                <a:off x="4309138" y="6259111"/>
                <a:ext cx="50800" cy="635281"/>
                <a:chOff x="3697950" y="6247998"/>
                <a:chExt cx="50800" cy="635281"/>
              </a:xfrm>
            </p:grpSpPr>
            <p:cxnSp>
              <p:nvCxnSpPr>
                <p:cNvPr id="216" name="Straight Connector 215">
                  <a:extLst>
                    <a:ext uri="{FF2B5EF4-FFF2-40B4-BE49-F238E27FC236}">
                      <a16:creationId xmlns:a16="http://schemas.microsoft.com/office/drawing/2014/main" id="{A77598BC-10A4-488A-9F03-2A0FD81EB987}"/>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506236F-9BB0-4B4B-B427-33F2A6CD48D9}"/>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3C4641B-3F62-45F4-B7CA-14EF6D4337EA}"/>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53435A45-9EDD-475C-AD62-9FBFC3AA4C8B}"/>
                  </a:ext>
                </a:extLst>
              </p:cNvPr>
              <p:cNvGrpSpPr/>
              <p:nvPr/>
            </p:nvGrpSpPr>
            <p:grpSpPr>
              <a:xfrm>
                <a:off x="4526172" y="6259111"/>
                <a:ext cx="50800" cy="635281"/>
                <a:chOff x="3568700" y="6254750"/>
                <a:chExt cx="50800" cy="635281"/>
              </a:xfrm>
            </p:grpSpPr>
            <p:cxnSp>
              <p:nvCxnSpPr>
                <p:cNvPr id="213" name="Straight Connector 212">
                  <a:extLst>
                    <a:ext uri="{FF2B5EF4-FFF2-40B4-BE49-F238E27FC236}">
                      <a16:creationId xmlns:a16="http://schemas.microsoft.com/office/drawing/2014/main" id="{14C64250-8722-488E-AEE1-FF3A4E824BF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4B62C10-0792-4216-ACEA-60C0A848B9DA}"/>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4A96183-75A0-44B0-BC11-B2495326B916}"/>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3391631-5B0E-43B1-99BB-767C3D372FB4}"/>
                  </a:ext>
                </a:extLst>
              </p:cNvPr>
              <p:cNvGrpSpPr/>
              <p:nvPr/>
            </p:nvGrpSpPr>
            <p:grpSpPr>
              <a:xfrm>
                <a:off x="4655422" y="6259111"/>
                <a:ext cx="50800" cy="635281"/>
                <a:chOff x="3697950" y="6247998"/>
                <a:chExt cx="50800" cy="635281"/>
              </a:xfrm>
            </p:grpSpPr>
            <p:cxnSp>
              <p:nvCxnSpPr>
                <p:cNvPr id="210" name="Straight Connector 209">
                  <a:extLst>
                    <a:ext uri="{FF2B5EF4-FFF2-40B4-BE49-F238E27FC236}">
                      <a16:creationId xmlns:a16="http://schemas.microsoft.com/office/drawing/2014/main" id="{08B2ACBA-D968-43F0-B017-9A3A73476C4A}"/>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E5316692-73FF-4D96-9178-29418FC0DEED}"/>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41B2016-8F74-49FC-8ECC-CA2239A9302E}"/>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BBAF7AE7-396A-4C41-ACBA-B08F525703A4}"/>
                  </a:ext>
                </a:extLst>
              </p:cNvPr>
              <p:cNvGrpSpPr/>
              <p:nvPr/>
            </p:nvGrpSpPr>
            <p:grpSpPr>
              <a:xfrm>
                <a:off x="4421376" y="6259111"/>
                <a:ext cx="50800" cy="635281"/>
                <a:chOff x="3568700" y="6254750"/>
                <a:chExt cx="50800" cy="635281"/>
              </a:xfrm>
            </p:grpSpPr>
            <p:cxnSp>
              <p:nvCxnSpPr>
                <p:cNvPr id="207" name="Straight Connector 206">
                  <a:extLst>
                    <a:ext uri="{FF2B5EF4-FFF2-40B4-BE49-F238E27FC236}">
                      <a16:creationId xmlns:a16="http://schemas.microsoft.com/office/drawing/2014/main" id="{99A40519-CA70-4B91-BAB7-CD4091876E8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D07B649-5C90-457C-A4C8-A0EEF83FE9B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9ECAFEE-D8F4-4BA8-B131-96E52D8D803C}"/>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6D6B936C-078C-4B40-9A5F-AC7EC66B4AAD}"/>
                </a:ext>
              </a:extLst>
            </p:cNvPr>
            <p:cNvGrpSpPr/>
            <p:nvPr/>
          </p:nvGrpSpPr>
          <p:grpSpPr>
            <a:xfrm flipV="1">
              <a:off x="4943696" y="2482222"/>
              <a:ext cx="526334" cy="635281"/>
              <a:chOff x="4816476" y="6119411"/>
              <a:chExt cx="526334" cy="635281"/>
            </a:xfrm>
          </p:grpSpPr>
          <p:grpSp>
            <p:nvGrpSpPr>
              <p:cNvPr id="182" name="Group 181">
                <a:extLst>
                  <a:ext uri="{FF2B5EF4-FFF2-40B4-BE49-F238E27FC236}">
                    <a16:creationId xmlns:a16="http://schemas.microsoft.com/office/drawing/2014/main" id="{0D2D7F74-AAB9-43B4-847C-371E820B22FF}"/>
                  </a:ext>
                </a:extLst>
              </p:cNvPr>
              <p:cNvGrpSpPr/>
              <p:nvPr/>
            </p:nvGrpSpPr>
            <p:grpSpPr>
              <a:xfrm>
                <a:off x="4816476" y="6119411"/>
                <a:ext cx="50800" cy="635281"/>
                <a:chOff x="3568700" y="6254750"/>
                <a:chExt cx="50800" cy="635281"/>
              </a:xfrm>
            </p:grpSpPr>
            <p:cxnSp>
              <p:nvCxnSpPr>
                <p:cNvPr id="199" name="Straight Connector 198">
                  <a:extLst>
                    <a:ext uri="{FF2B5EF4-FFF2-40B4-BE49-F238E27FC236}">
                      <a16:creationId xmlns:a16="http://schemas.microsoft.com/office/drawing/2014/main" id="{7E234E50-5EC4-47D5-B9A9-242566EF892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609B193-E1F6-443E-9F62-372271CA9BDC}"/>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79CE0998-ABBD-4B3E-82D1-BB95065145AC}"/>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60BA7793-D8F1-482E-B71B-B1A596AE5C1C}"/>
                  </a:ext>
                </a:extLst>
              </p:cNvPr>
              <p:cNvGrpSpPr/>
              <p:nvPr/>
            </p:nvGrpSpPr>
            <p:grpSpPr>
              <a:xfrm>
                <a:off x="4945726" y="6119411"/>
                <a:ext cx="50800" cy="635281"/>
                <a:chOff x="3697950" y="6247998"/>
                <a:chExt cx="50800" cy="635281"/>
              </a:xfrm>
            </p:grpSpPr>
            <p:cxnSp>
              <p:nvCxnSpPr>
                <p:cNvPr id="196" name="Straight Connector 195">
                  <a:extLst>
                    <a:ext uri="{FF2B5EF4-FFF2-40B4-BE49-F238E27FC236}">
                      <a16:creationId xmlns:a16="http://schemas.microsoft.com/office/drawing/2014/main" id="{121F3BE5-A25E-4AD0-AE49-864E3C4A5DC8}"/>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AF78FE4-E7C1-4370-8AD3-7AF2625477B6}"/>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046E1458-A64D-4CB5-AEDE-AB14C4B85CB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1A827A15-FC7E-4B18-9263-EA83FEEAE627}"/>
                  </a:ext>
                </a:extLst>
              </p:cNvPr>
              <p:cNvGrpSpPr/>
              <p:nvPr/>
            </p:nvGrpSpPr>
            <p:grpSpPr>
              <a:xfrm>
                <a:off x="5162760" y="6119411"/>
                <a:ext cx="50800" cy="635281"/>
                <a:chOff x="3568700" y="6254750"/>
                <a:chExt cx="50800" cy="635281"/>
              </a:xfrm>
            </p:grpSpPr>
            <p:cxnSp>
              <p:nvCxnSpPr>
                <p:cNvPr id="193" name="Straight Connector 192">
                  <a:extLst>
                    <a:ext uri="{FF2B5EF4-FFF2-40B4-BE49-F238E27FC236}">
                      <a16:creationId xmlns:a16="http://schemas.microsoft.com/office/drawing/2014/main" id="{C330B8E4-EDE2-42C4-80B5-B2359D9CBEE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6C8CCAF0-AC8C-415D-A353-14F960BA571C}"/>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9DC3D9E-6178-4722-8F7A-D34F850CF34E}"/>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133280C0-CADE-420C-A352-F43B96572A32}"/>
                  </a:ext>
                </a:extLst>
              </p:cNvPr>
              <p:cNvGrpSpPr/>
              <p:nvPr/>
            </p:nvGrpSpPr>
            <p:grpSpPr>
              <a:xfrm>
                <a:off x="5292010" y="6119411"/>
                <a:ext cx="50800" cy="635281"/>
                <a:chOff x="3697950" y="6247998"/>
                <a:chExt cx="50800" cy="635281"/>
              </a:xfrm>
            </p:grpSpPr>
            <p:cxnSp>
              <p:nvCxnSpPr>
                <p:cNvPr id="190" name="Straight Connector 189">
                  <a:extLst>
                    <a:ext uri="{FF2B5EF4-FFF2-40B4-BE49-F238E27FC236}">
                      <a16:creationId xmlns:a16="http://schemas.microsoft.com/office/drawing/2014/main" id="{55FCB93A-B32C-49AC-A1A7-799CD84B48BD}"/>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1D07007-4D48-45FB-B47D-95C1589C9790}"/>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1850886D-B06C-416A-8CEB-CB88D644C8E9}"/>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C784D5AC-D7EB-4E33-930E-1159093D454F}"/>
                  </a:ext>
                </a:extLst>
              </p:cNvPr>
              <p:cNvGrpSpPr/>
              <p:nvPr/>
            </p:nvGrpSpPr>
            <p:grpSpPr>
              <a:xfrm>
                <a:off x="5057964" y="6119411"/>
                <a:ext cx="50800" cy="635281"/>
                <a:chOff x="3568700" y="6254750"/>
                <a:chExt cx="50800" cy="635281"/>
              </a:xfrm>
            </p:grpSpPr>
            <p:cxnSp>
              <p:nvCxnSpPr>
                <p:cNvPr id="187" name="Straight Connector 186">
                  <a:extLst>
                    <a:ext uri="{FF2B5EF4-FFF2-40B4-BE49-F238E27FC236}">
                      <a16:creationId xmlns:a16="http://schemas.microsoft.com/office/drawing/2014/main" id="{49CF00B6-8B9E-4FF2-91BF-E1DE9002E9CE}"/>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3F22531-4079-4E99-A518-9CC92B4DBF56}"/>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1AF78E0-8333-4317-B565-778EF5DEA585}"/>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B9DD585D-00A1-4AC4-BDA6-C20F098098C2}"/>
                </a:ext>
              </a:extLst>
            </p:cNvPr>
            <p:cNvGrpSpPr/>
            <p:nvPr/>
          </p:nvGrpSpPr>
          <p:grpSpPr>
            <a:xfrm flipV="1">
              <a:off x="5556471" y="2482222"/>
              <a:ext cx="526334" cy="635281"/>
              <a:chOff x="4816476" y="6119411"/>
              <a:chExt cx="526334" cy="635281"/>
            </a:xfrm>
          </p:grpSpPr>
          <p:grpSp>
            <p:nvGrpSpPr>
              <p:cNvPr id="162" name="Group 161">
                <a:extLst>
                  <a:ext uri="{FF2B5EF4-FFF2-40B4-BE49-F238E27FC236}">
                    <a16:creationId xmlns:a16="http://schemas.microsoft.com/office/drawing/2014/main" id="{FC24A79B-B32A-4180-A0C6-7514E42357AD}"/>
                  </a:ext>
                </a:extLst>
              </p:cNvPr>
              <p:cNvGrpSpPr/>
              <p:nvPr/>
            </p:nvGrpSpPr>
            <p:grpSpPr>
              <a:xfrm>
                <a:off x="4816476" y="6119411"/>
                <a:ext cx="50800" cy="635281"/>
                <a:chOff x="3568700" y="6254750"/>
                <a:chExt cx="50800" cy="635281"/>
              </a:xfrm>
            </p:grpSpPr>
            <p:cxnSp>
              <p:nvCxnSpPr>
                <p:cNvPr id="179" name="Straight Connector 178">
                  <a:extLst>
                    <a:ext uri="{FF2B5EF4-FFF2-40B4-BE49-F238E27FC236}">
                      <a16:creationId xmlns:a16="http://schemas.microsoft.com/office/drawing/2014/main" id="{EFD667A9-9E13-443F-B2E4-89FD7226781C}"/>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8727E47C-F3E4-4EBE-BC08-B50D85A74BF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83D894B3-FFC8-46B8-826B-F5464103CAFC}"/>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63734727-164D-40AB-8297-EFBBE8902A15}"/>
                  </a:ext>
                </a:extLst>
              </p:cNvPr>
              <p:cNvGrpSpPr/>
              <p:nvPr/>
            </p:nvGrpSpPr>
            <p:grpSpPr>
              <a:xfrm>
                <a:off x="4945726" y="6119411"/>
                <a:ext cx="50800" cy="635281"/>
                <a:chOff x="3697950" y="6247998"/>
                <a:chExt cx="50800" cy="635281"/>
              </a:xfrm>
            </p:grpSpPr>
            <p:cxnSp>
              <p:nvCxnSpPr>
                <p:cNvPr id="176" name="Straight Connector 175">
                  <a:extLst>
                    <a:ext uri="{FF2B5EF4-FFF2-40B4-BE49-F238E27FC236}">
                      <a16:creationId xmlns:a16="http://schemas.microsoft.com/office/drawing/2014/main" id="{A3586A4A-1506-4C8C-9915-BFE84BA4F2C5}"/>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337454B-11A6-4412-A7D5-B674412AEA2A}"/>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E85D830-DCCE-492C-8371-EEC841B1C32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010DD7FA-7893-4368-9291-6AB5DA75F2FA}"/>
                  </a:ext>
                </a:extLst>
              </p:cNvPr>
              <p:cNvGrpSpPr/>
              <p:nvPr/>
            </p:nvGrpSpPr>
            <p:grpSpPr>
              <a:xfrm>
                <a:off x="5162760" y="6119411"/>
                <a:ext cx="50800" cy="635281"/>
                <a:chOff x="3568700" y="6254750"/>
                <a:chExt cx="50800" cy="635281"/>
              </a:xfrm>
            </p:grpSpPr>
            <p:cxnSp>
              <p:nvCxnSpPr>
                <p:cNvPr id="173" name="Straight Connector 172">
                  <a:extLst>
                    <a:ext uri="{FF2B5EF4-FFF2-40B4-BE49-F238E27FC236}">
                      <a16:creationId xmlns:a16="http://schemas.microsoft.com/office/drawing/2014/main" id="{16BE836A-E596-4E2A-90C1-0F1F390DC587}"/>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1C2074C-434E-41E2-B227-F3C6361DA5CD}"/>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3EFF0CF-2CC0-42B1-B49B-BA740B733B67}"/>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2131B53E-83EE-41F3-AEA2-FB1E53E623D6}"/>
                  </a:ext>
                </a:extLst>
              </p:cNvPr>
              <p:cNvGrpSpPr/>
              <p:nvPr/>
            </p:nvGrpSpPr>
            <p:grpSpPr>
              <a:xfrm>
                <a:off x="5292010" y="6119411"/>
                <a:ext cx="50800" cy="635281"/>
                <a:chOff x="3697950" y="6247998"/>
                <a:chExt cx="50800" cy="635281"/>
              </a:xfrm>
            </p:grpSpPr>
            <p:cxnSp>
              <p:nvCxnSpPr>
                <p:cNvPr id="170" name="Straight Connector 169">
                  <a:extLst>
                    <a:ext uri="{FF2B5EF4-FFF2-40B4-BE49-F238E27FC236}">
                      <a16:creationId xmlns:a16="http://schemas.microsoft.com/office/drawing/2014/main" id="{81279D2B-82E0-49EB-A9CA-3B848768F7ED}"/>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35799AD-CF41-4BBC-B520-C6BB61A316F1}"/>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A5E93CF-84BA-4C60-8C98-5F87A5C41368}"/>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4B05924D-32EA-446C-B7E7-E7E71288FF62}"/>
                  </a:ext>
                </a:extLst>
              </p:cNvPr>
              <p:cNvGrpSpPr/>
              <p:nvPr/>
            </p:nvGrpSpPr>
            <p:grpSpPr>
              <a:xfrm>
                <a:off x="5057964" y="6119411"/>
                <a:ext cx="50800" cy="635281"/>
                <a:chOff x="3568700" y="6254750"/>
                <a:chExt cx="50800" cy="635281"/>
              </a:xfrm>
            </p:grpSpPr>
            <p:cxnSp>
              <p:nvCxnSpPr>
                <p:cNvPr id="167" name="Straight Connector 166">
                  <a:extLst>
                    <a:ext uri="{FF2B5EF4-FFF2-40B4-BE49-F238E27FC236}">
                      <a16:creationId xmlns:a16="http://schemas.microsoft.com/office/drawing/2014/main" id="{205B4160-7A08-416A-B07A-025D853EB6C3}"/>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AB04414-A156-414B-9329-B54902AD5F9F}"/>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A44B5DFF-EA07-48A5-B6B6-CCB4671CBB02}"/>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0ED433B4-9740-44E9-9B94-0DBD086F2810}"/>
                </a:ext>
              </a:extLst>
            </p:cNvPr>
            <p:cNvGrpSpPr/>
            <p:nvPr/>
          </p:nvGrpSpPr>
          <p:grpSpPr>
            <a:xfrm>
              <a:off x="4154489" y="4170362"/>
              <a:ext cx="253238" cy="168276"/>
              <a:chOff x="3883026" y="4178300"/>
              <a:chExt cx="253238" cy="168276"/>
            </a:xfrm>
          </p:grpSpPr>
          <p:grpSp>
            <p:nvGrpSpPr>
              <p:cNvPr id="129" name="Group 128">
                <a:extLst>
                  <a:ext uri="{FF2B5EF4-FFF2-40B4-BE49-F238E27FC236}">
                    <a16:creationId xmlns:a16="http://schemas.microsoft.com/office/drawing/2014/main" id="{C1EB9231-FDAC-4F0A-9884-0C6350C5F6F5}"/>
                  </a:ext>
                </a:extLst>
              </p:cNvPr>
              <p:cNvGrpSpPr/>
              <p:nvPr/>
            </p:nvGrpSpPr>
            <p:grpSpPr>
              <a:xfrm>
                <a:off x="3883026" y="4178300"/>
                <a:ext cx="251650" cy="49213"/>
                <a:chOff x="3883026" y="4178300"/>
                <a:chExt cx="251650" cy="49213"/>
              </a:xfrm>
            </p:grpSpPr>
            <p:sp>
              <p:nvSpPr>
                <p:cNvPr id="152" name="Rectangle 151">
                  <a:extLst>
                    <a:ext uri="{FF2B5EF4-FFF2-40B4-BE49-F238E27FC236}">
                      <a16:creationId xmlns:a16="http://schemas.microsoft.com/office/drawing/2014/main" id="{9EC02098-7CB0-4966-A99C-1C6CC03712E1}"/>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3C7084D-C221-4AFE-922A-7A575C756480}"/>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450ACC98-E304-4148-B7A4-7BB9DDFD8425}"/>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A0D65B7D-EC01-4AA2-831E-5838426475BB}"/>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F880FAE9-7878-442D-87E7-5E1C7A8A8135}"/>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A920541A-8249-42CC-AC62-389F03AFBFE7}"/>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8926EE3B-885E-4614-B082-B608F6DE0257}"/>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FCD21280-AE5E-45D3-B65D-B9574027C285}"/>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45C626D-FAD9-4F16-A6B3-A8E7F62AB658}"/>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409356CB-27D0-49F2-9DF3-7EDA53877D9E}"/>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0" name="Group 129">
                <a:extLst>
                  <a:ext uri="{FF2B5EF4-FFF2-40B4-BE49-F238E27FC236}">
                    <a16:creationId xmlns:a16="http://schemas.microsoft.com/office/drawing/2014/main" id="{21173BAA-557E-4AE3-8C95-5A40F9831FD0}"/>
                  </a:ext>
                </a:extLst>
              </p:cNvPr>
              <p:cNvGrpSpPr/>
              <p:nvPr/>
            </p:nvGrpSpPr>
            <p:grpSpPr>
              <a:xfrm>
                <a:off x="3884614" y="4238625"/>
                <a:ext cx="251650" cy="49213"/>
                <a:chOff x="3883026" y="4178300"/>
                <a:chExt cx="251650" cy="49213"/>
              </a:xfrm>
            </p:grpSpPr>
            <p:sp>
              <p:nvSpPr>
                <p:cNvPr id="142" name="Rectangle 141">
                  <a:extLst>
                    <a:ext uri="{FF2B5EF4-FFF2-40B4-BE49-F238E27FC236}">
                      <a16:creationId xmlns:a16="http://schemas.microsoft.com/office/drawing/2014/main" id="{79AE0B7C-5CCA-4346-B17C-7455350C60BE}"/>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9CBB0ABB-8B62-4CF2-BBDE-07F541AA8B73}"/>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450D79C2-019B-4F86-8E2E-ADF605815CF1}"/>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3085D9E1-BFB3-4522-B745-56C6F7E8D842}"/>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CA2CB71B-1A36-4C12-9D55-FF6C60E9A13F}"/>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60C2458C-1F6B-405B-9F6B-9637282855D2}"/>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B94B33BD-2474-4F3F-B349-F2166032E38E}"/>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0CFBB9D-521A-4316-836A-F70AB3470219}"/>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8664D8B2-679C-4C6C-BC4A-4E94C79DEA08}"/>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490BBF2C-86EB-4854-B72C-FE8072E678C3}"/>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1" name="Group 130">
                <a:extLst>
                  <a:ext uri="{FF2B5EF4-FFF2-40B4-BE49-F238E27FC236}">
                    <a16:creationId xmlns:a16="http://schemas.microsoft.com/office/drawing/2014/main" id="{41A44113-F5DB-46A3-BD24-BEEF2D554C16}"/>
                  </a:ext>
                </a:extLst>
              </p:cNvPr>
              <p:cNvGrpSpPr/>
              <p:nvPr/>
            </p:nvGrpSpPr>
            <p:grpSpPr>
              <a:xfrm>
                <a:off x="3884614" y="4297363"/>
                <a:ext cx="251650" cy="49213"/>
                <a:chOff x="3883026" y="4178300"/>
                <a:chExt cx="251650" cy="49213"/>
              </a:xfrm>
            </p:grpSpPr>
            <p:sp>
              <p:nvSpPr>
                <p:cNvPr id="132" name="Rectangle 131">
                  <a:extLst>
                    <a:ext uri="{FF2B5EF4-FFF2-40B4-BE49-F238E27FC236}">
                      <a16:creationId xmlns:a16="http://schemas.microsoft.com/office/drawing/2014/main" id="{95AEA3EA-80D0-4D53-B00A-6986EF95A722}"/>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A5B8C176-EE7F-47EB-B87A-4D70125B6576}"/>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0F67BA55-FE0B-4472-B02C-79660B567106}"/>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4585D45F-5F6E-411C-83B2-166F41B7F894}"/>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8CCE4594-8451-404D-9F48-B585D2BD6635}"/>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50CF0E24-7D43-43C8-A4ED-CCD1F11F56E5}"/>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7D9BF6C-C0F9-4F9E-B38C-83FCE68C9B01}"/>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2516CEE5-7CF4-41FD-B82C-71FC335802F4}"/>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30E74806-4F8A-4B0C-9D6A-5BBCD34FF27D}"/>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F3C5902D-2B24-44E8-A00F-1D208521920F}"/>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56057EFD-27BE-436B-A842-994889FE2112}"/>
                </a:ext>
              </a:extLst>
            </p:cNvPr>
            <p:cNvGrpSpPr/>
            <p:nvPr/>
          </p:nvGrpSpPr>
          <p:grpSpPr>
            <a:xfrm>
              <a:off x="5406346" y="4170362"/>
              <a:ext cx="253238" cy="168276"/>
              <a:chOff x="3883026" y="4178300"/>
              <a:chExt cx="253238" cy="168276"/>
            </a:xfrm>
          </p:grpSpPr>
          <p:grpSp>
            <p:nvGrpSpPr>
              <p:cNvPr id="96" name="Group 95">
                <a:extLst>
                  <a:ext uri="{FF2B5EF4-FFF2-40B4-BE49-F238E27FC236}">
                    <a16:creationId xmlns:a16="http://schemas.microsoft.com/office/drawing/2014/main" id="{2F3F0EF2-E713-4187-B1A8-7EEC51AA8022}"/>
                  </a:ext>
                </a:extLst>
              </p:cNvPr>
              <p:cNvGrpSpPr/>
              <p:nvPr/>
            </p:nvGrpSpPr>
            <p:grpSpPr>
              <a:xfrm>
                <a:off x="3883026" y="4178300"/>
                <a:ext cx="251650" cy="49213"/>
                <a:chOff x="3883026" y="4178300"/>
                <a:chExt cx="251650" cy="49213"/>
              </a:xfrm>
            </p:grpSpPr>
            <p:sp>
              <p:nvSpPr>
                <p:cNvPr id="119" name="Rectangle 118">
                  <a:extLst>
                    <a:ext uri="{FF2B5EF4-FFF2-40B4-BE49-F238E27FC236}">
                      <a16:creationId xmlns:a16="http://schemas.microsoft.com/office/drawing/2014/main" id="{BC0F0E80-955C-4990-92FB-26EFCC5C2CB6}"/>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CAFB7D36-1CFF-4E55-9EA9-B6ADB6C2FC96}"/>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C78049DB-379A-43B5-9DFD-DBBBC1FAF324}"/>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E4370B9B-E4FA-43F0-AC75-74933D145B7D}"/>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A144D5F4-4957-4338-B896-A2218BACD360}"/>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7921E471-0F06-47F0-A962-12252D43CBAE}"/>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80B850C8-F9BA-4ACF-B13E-E2E8A0609598}"/>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4E2A043B-F637-47C4-9BBC-2DF909292C0E}"/>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0B9CD2CC-90CA-4951-9D03-2D9128F80394}"/>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B3649D0-45DE-4A6B-9485-3631FB0B5613}"/>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7CF105EA-5D7A-4AA8-B438-624CEA78BA55}"/>
                  </a:ext>
                </a:extLst>
              </p:cNvPr>
              <p:cNvGrpSpPr/>
              <p:nvPr/>
            </p:nvGrpSpPr>
            <p:grpSpPr>
              <a:xfrm>
                <a:off x="3884614" y="4238625"/>
                <a:ext cx="251650" cy="49213"/>
                <a:chOff x="3883026" y="4178300"/>
                <a:chExt cx="251650" cy="49213"/>
              </a:xfrm>
            </p:grpSpPr>
            <p:sp>
              <p:nvSpPr>
                <p:cNvPr id="109" name="Rectangle 108">
                  <a:extLst>
                    <a:ext uri="{FF2B5EF4-FFF2-40B4-BE49-F238E27FC236}">
                      <a16:creationId xmlns:a16="http://schemas.microsoft.com/office/drawing/2014/main" id="{AEF9A0F0-AB51-440B-B522-EF6377B7C236}"/>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E19CF0FA-28E6-4D03-B3E0-B1A291650108}"/>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BF87A0B8-BF45-45D5-8FAC-AC984614BCEB}"/>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A555A461-0A0F-4E99-BAB2-9F2A971FCE88}"/>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498A0EC5-A712-4C3F-A491-7A3C1535F29A}"/>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C4306067-BF1F-4402-A6A6-462BFD8065F6}"/>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6CD68C75-4296-4508-98F2-116ADB9E2668}"/>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54842B50-33EB-4F9A-B49D-2F12E97489BC}"/>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6D2F73D4-C447-4D93-9432-03ABFF69AB7A}"/>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B0F60E52-EBDD-496D-9946-00BE82EA43CD}"/>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8" name="Group 97">
                <a:extLst>
                  <a:ext uri="{FF2B5EF4-FFF2-40B4-BE49-F238E27FC236}">
                    <a16:creationId xmlns:a16="http://schemas.microsoft.com/office/drawing/2014/main" id="{6FEF391D-C8F0-4AAB-AE1F-143E70C1EE69}"/>
                  </a:ext>
                </a:extLst>
              </p:cNvPr>
              <p:cNvGrpSpPr/>
              <p:nvPr/>
            </p:nvGrpSpPr>
            <p:grpSpPr>
              <a:xfrm>
                <a:off x="3884614" y="4297363"/>
                <a:ext cx="251650" cy="49213"/>
                <a:chOff x="3883026" y="4178300"/>
                <a:chExt cx="251650" cy="49213"/>
              </a:xfrm>
            </p:grpSpPr>
            <p:sp>
              <p:nvSpPr>
                <p:cNvPr id="99" name="Rectangle 98">
                  <a:extLst>
                    <a:ext uri="{FF2B5EF4-FFF2-40B4-BE49-F238E27FC236}">
                      <a16:creationId xmlns:a16="http://schemas.microsoft.com/office/drawing/2014/main" id="{6C3EEC26-5EFF-458F-8FD6-28A60221C3DC}"/>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1B3D3C48-1BFD-4655-8950-7B7FD7B778BF}"/>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CBACA126-2B5C-4CEE-B4D3-1B6212B2C513}"/>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5D48056B-144A-48F5-8A07-9EDD8F51C397}"/>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3555C624-C3DC-4ACB-A75F-EC12F14C70D8}"/>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5042AA35-60A7-48BB-9E80-FD7B855A6EEA}"/>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46BB07E8-8919-45CA-8E97-083786B2F900}"/>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BB43BC72-4866-4850-A788-31F4AECD30F4}"/>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FB8560AB-6C35-4811-9818-D93E26970A92}"/>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EC3DC03D-3D11-4EC3-A9BE-7BF76E6160CF}"/>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DC9110BD-11B3-40D3-A2D5-F53E3E10E066}"/>
                </a:ext>
              </a:extLst>
            </p:cNvPr>
            <p:cNvGrpSpPr/>
            <p:nvPr/>
          </p:nvGrpSpPr>
          <p:grpSpPr>
            <a:xfrm>
              <a:off x="4154489" y="2232705"/>
              <a:ext cx="253238" cy="168276"/>
              <a:chOff x="3883026" y="4178300"/>
              <a:chExt cx="253238" cy="168276"/>
            </a:xfrm>
          </p:grpSpPr>
          <p:grpSp>
            <p:nvGrpSpPr>
              <p:cNvPr id="63" name="Group 62">
                <a:extLst>
                  <a:ext uri="{FF2B5EF4-FFF2-40B4-BE49-F238E27FC236}">
                    <a16:creationId xmlns:a16="http://schemas.microsoft.com/office/drawing/2014/main" id="{4D1292A0-472C-4842-A683-355C13B0F050}"/>
                  </a:ext>
                </a:extLst>
              </p:cNvPr>
              <p:cNvGrpSpPr/>
              <p:nvPr/>
            </p:nvGrpSpPr>
            <p:grpSpPr>
              <a:xfrm>
                <a:off x="3883026" y="4178300"/>
                <a:ext cx="251650" cy="49213"/>
                <a:chOff x="3883026" y="4178300"/>
                <a:chExt cx="251650" cy="49213"/>
              </a:xfrm>
            </p:grpSpPr>
            <p:sp>
              <p:nvSpPr>
                <p:cNvPr id="86" name="Rectangle 85">
                  <a:extLst>
                    <a:ext uri="{FF2B5EF4-FFF2-40B4-BE49-F238E27FC236}">
                      <a16:creationId xmlns:a16="http://schemas.microsoft.com/office/drawing/2014/main" id="{CDB3E0F8-0C24-496B-9E43-8A78665B87AF}"/>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76D641B5-1A87-4CF9-9167-021231366F7C}"/>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E573D03F-8AB1-4BBC-BD20-A1089B026D77}"/>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F6D9D11C-FD1C-4207-801E-8EBE7BC60A2D}"/>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B8CFE510-2A32-42FE-954A-34F6686E9914}"/>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15708E5A-A090-4A2E-8D34-2D64D1CFF2E3}"/>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81868C14-B828-4624-B1D3-41FF1BA0BD23}"/>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B34D8519-2269-4E4D-ABD0-1653FB263C0C}"/>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335A019E-0587-4AED-890F-6D037695E734}"/>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F752548-64E5-4FA1-93A8-9E2D93CDC225}"/>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0DC1CFDE-80A3-4004-8A37-52DE929010D0}"/>
                  </a:ext>
                </a:extLst>
              </p:cNvPr>
              <p:cNvGrpSpPr/>
              <p:nvPr/>
            </p:nvGrpSpPr>
            <p:grpSpPr>
              <a:xfrm>
                <a:off x="3884614" y="4238625"/>
                <a:ext cx="251650" cy="49213"/>
                <a:chOff x="3883026" y="4178300"/>
                <a:chExt cx="251650" cy="49213"/>
              </a:xfrm>
            </p:grpSpPr>
            <p:sp>
              <p:nvSpPr>
                <p:cNvPr id="76" name="Rectangle 75">
                  <a:extLst>
                    <a:ext uri="{FF2B5EF4-FFF2-40B4-BE49-F238E27FC236}">
                      <a16:creationId xmlns:a16="http://schemas.microsoft.com/office/drawing/2014/main" id="{EB47F9F5-0969-44FF-BC33-5AE1730EF87E}"/>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CA97137-3F9D-4FDF-BE0B-9F09201D0486}"/>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EB2DFED-AF85-4919-BED3-7253CA066323}"/>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376BDCE3-71EC-4351-A43E-DF0EFC8A729E}"/>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ADCC7E9B-B0A1-4F19-9104-877B94EF6486}"/>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8317D07B-B306-4B89-AE09-ED6D2D1172CD}"/>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60C35E3-6883-4369-9E41-DFB97B0049C9}"/>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DF7C240-A56E-4B9B-AB9A-0F21D0738FB8}"/>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7BC6D58-C251-4F2A-A140-27482B3FD582}"/>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82DA7764-58FB-42B1-9702-186482C12D80}"/>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BD6AFCE0-4D25-4ECD-99A5-29992C7E9D03}"/>
                  </a:ext>
                </a:extLst>
              </p:cNvPr>
              <p:cNvGrpSpPr/>
              <p:nvPr/>
            </p:nvGrpSpPr>
            <p:grpSpPr>
              <a:xfrm>
                <a:off x="3884614" y="4297363"/>
                <a:ext cx="251650" cy="49213"/>
                <a:chOff x="3883026" y="4178300"/>
                <a:chExt cx="251650" cy="49213"/>
              </a:xfrm>
            </p:grpSpPr>
            <p:sp>
              <p:nvSpPr>
                <p:cNvPr id="66" name="Rectangle 65">
                  <a:extLst>
                    <a:ext uri="{FF2B5EF4-FFF2-40B4-BE49-F238E27FC236}">
                      <a16:creationId xmlns:a16="http://schemas.microsoft.com/office/drawing/2014/main" id="{FA7F553F-8CE9-4842-BF48-4AEAA36638B2}"/>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32197A42-8013-419B-946E-4EAA7EEE9B3B}"/>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2931241D-60AB-4A23-ACD7-9466B999319C}"/>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5314AD62-93A6-4D85-A3EC-5EADBEA4498C}"/>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5C57CCE-45C6-43B7-B1B9-163E9F91D2B2}"/>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67B803CF-68DA-4894-8AF9-CACC75180195}"/>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D5E31C6A-CE73-4737-AD5E-18629DC6C75A}"/>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0FEE5D2-943B-4620-9548-A12E9A013E8D}"/>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E39B5F27-7949-4028-9FB2-B3CD6C22EBBC}"/>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CF6499BF-F53F-4B7C-8B24-84A65D4C6518}"/>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8" name="Group 27">
              <a:extLst>
                <a:ext uri="{FF2B5EF4-FFF2-40B4-BE49-F238E27FC236}">
                  <a16:creationId xmlns:a16="http://schemas.microsoft.com/office/drawing/2014/main" id="{7CBBE0F5-0D27-4270-A766-E8E54BB0B153}"/>
                </a:ext>
              </a:extLst>
            </p:cNvPr>
            <p:cNvGrpSpPr/>
            <p:nvPr/>
          </p:nvGrpSpPr>
          <p:grpSpPr>
            <a:xfrm>
              <a:off x="5406346" y="2232705"/>
              <a:ext cx="253238" cy="168276"/>
              <a:chOff x="3883026" y="4178300"/>
              <a:chExt cx="253238" cy="168276"/>
            </a:xfrm>
          </p:grpSpPr>
          <p:grpSp>
            <p:nvGrpSpPr>
              <p:cNvPr id="29" name="Group 28">
                <a:extLst>
                  <a:ext uri="{FF2B5EF4-FFF2-40B4-BE49-F238E27FC236}">
                    <a16:creationId xmlns:a16="http://schemas.microsoft.com/office/drawing/2014/main" id="{32CE8B23-9E5D-4CC5-840C-836B1C148813}"/>
                  </a:ext>
                </a:extLst>
              </p:cNvPr>
              <p:cNvGrpSpPr/>
              <p:nvPr/>
            </p:nvGrpSpPr>
            <p:grpSpPr>
              <a:xfrm>
                <a:off x="3883026" y="4178300"/>
                <a:ext cx="251650" cy="49213"/>
                <a:chOff x="3883026" y="4178300"/>
                <a:chExt cx="251650" cy="49213"/>
              </a:xfrm>
            </p:grpSpPr>
            <p:sp>
              <p:nvSpPr>
                <p:cNvPr id="53" name="Rectangle 52">
                  <a:extLst>
                    <a:ext uri="{FF2B5EF4-FFF2-40B4-BE49-F238E27FC236}">
                      <a16:creationId xmlns:a16="http://schemas.microsoft.com/office/drawing/2014/main" id="{7ABC991A-600A-4A7C-95AF-24C97F3D7463}"/>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6E474FD-71B4-4D18-8B6A-F31F9A50AA29}"/>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DE4595C1-3C54-4B94-8CC8-4C864D5208DA}"/>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8C473885-7693-4F13-A8CD-968AF8E8F71A}"/>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DACB1F97-93A1-422C-8215-BCCCA1223944}"/>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222F057-274F-4AFD-8D41-05CFF4CC64BC}"/>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63C10CC4-0794-47CD-B5FA-FA545B23512B}"/>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31621185-C409-42C9-B998-4D20B5131F4F}"/>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23CAC91-E16A-4634-A0C2-FBDEFD19C3D3}"/>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02D8493-2C48-43E7-AF54-9082F43DD3B7}"/>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A2EABD4B-1832-4107-BADC-C893F4EAA2D9}"/>
                  </a:ext>
                </a:extLst>
              </p:cNvPr>
              <p:cNvGrpSpPr/>
              <p:nvPr/>
            </p:nvGrpSpPr>
            <p:grpSpPr>
              <a:xfrm>
                <a:off x="3884614" y="4238625"/>
                <a:ext cx="251650" cy="49213"/>
                <a:chOff x="3883026" y="4178300"/>
                <a:chExt cx="251650" cy="49213"/>
              </a:xfrm>
            </p:grpSpPr>
            <p:sp>
              <p:nvSpPr>
                <p:cNvPr id="43" name="Rectangle 42">
                  <a:extLst>
                    <a:ext uri="{FF2B5EF4-FFF2-40B4-BE49-F238E27FC236}">
                      <a16:creationId xmlns:a16="http://schemas.microsoft.com/office/drawing/2014/main" id="{7544EC82-EF77-492E-B3BF-569CEDF34584}"/>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8E5D3CC-E1D2-453B-A289-064D4CA3176F}"/>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8F47AAE-13F2-425F-B976-1F9D792EB529}"/>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51EB1FA-61CB-422A-9E92-944A05DEAAFC}"/>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44784C7-C438-47F2-9617-1190C82264CF}"/>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94652E2-E3BB-430B-B9B1-8F6F2713E418}"/>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5571E5-F512-4B9B-8D96-7111E1C20A00}"/>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AFF4D217-DBD8-4625-9851-C73852045616}"/>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9639608C-8C67-4283-90D2-59FCE7A5AEEF}"/>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450A5A0D-8B13-4087-87F4-4918814E1A9C}"/>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C5072443-4217-4C65-ACA2-28A4239C51C6}"/>
                  </a:ext>
                </a:extLst>
              </p:cNvPr>
              <p:cNvGrpSpPr/>
              <p:nvPr/>
            </p:nvGrpSpPr>
            <p:grpSpPr>
              <a:xfrm>
                <a:off x="3884614" y="4297363"/>
                <a:ext cx="251650" cy="49213"/>
                <a:chOff x="3883026" y="4178300"/>
                <a:chExt cx="251650" cy="49213"/>
              </a:xfrm>
            </p:grpSpPr>
            <p:sp>
              <p:nvSpPr>
                <p:cNvPr id="32" name="Rectangle 31">
                  <a:extLst>
                    <a:ext uri="{FF2B5EF4-FFF2-40B4-BE49-F238E27FC236}">
                      <a16:creationId xmlns:a16="http://schemas.microsoft.com/office/drawing/2014/main" id="{E6ADBE7C-5EA8-47FC-97B5-A6FFF8166472}"/>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43B645F-A7E3-438B-85C0-98E31F18CD14}"/>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D492824-8D75-43C9-83A8-1650CD02511D}"/>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F11E049-F24B-4A25-A467-C453A9BA6FEF}"/>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60493873-1588-415E-ABA3-95494EE44892}"/>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8D91CCE-3AF8-44FD-A59F-4A5441DF3859}"/>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87B2CEB-7821-4C3B-A106-DC07F7FAE73A}"/>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D0AC1D2-E5A5-4173-83C7-8E768207D0B5}"/>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48D7E2E0-FA7C-479A-8298-B75FDB598B03}"/>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E405076-18E4-4F15-8289-9B178299FC8B}"/>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3" name="Rectangle 2">
            <a:extLst>
              <a:ext uri="{FF2B5EF4-FFF2-40B4-BE49-F238E27FC236}">
                <a16:creationId xmlns:a16="http://schemas.microsoft.com/office/drawing/2014/main" id="{EA1E097B-A371-47AE-B5E5-74451E173116}"/>
              </a:ext>
            </a:extLst>
          </p:cNvPr>
          <p:cNvSpPr/>
          <p:nvPr/>
        </p:nvSpPr>
        <p:spPr>
          <a:xfrm>
            <a:off x="3048000" y="4142155"/>
            <a:ext cx="9022080" cy="2062103"/>
          </a:xfrm>
          <a:prstGeom prst="rect">
            <a:avLst/>
          </a:prstGeom>
        </p:spPr>
        <p:txBody>
          <a:bodyPr wrap="square">
            <a:spAutoFit/>
          </a:bodyPr>
          <a:lstStyle/>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Upgrade </a:t>
            </a: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of the readout of the EJ276 scintillator crystals to optimize the granularity of the readout channels in order to improve performance by reduction of the  input capacitance</a:t>
            </a: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Exploitation of the </a:t>
            </a:r>
            <a:r>
              <a:rPr kumimoji="0" lang="en-GB" sz="1600" b="0" i="0" u="none" strike="noStrike" kern="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readout granularity </a:t>
            </a: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to increase the position resolution of the interaction vertex within the crystal</a:t>
            </a: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Implementation of </a:t>
            </a:r>
            <a:r>
              <a:rPr kumimoji="0" lang="en-GB" sz="1600" b="0" i="0" u="none" strike="noStrike" kern="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Pulse Shape </a:t>
            </a: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Analysis/</a:t>
            </a:r>
            <a:r>
              <a:rPr kumimoji="0" lang="en-GB" sz="1600" b="0" i="0" u="none" strike="noStrike" kern="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position</a:t>
            </a: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 sensing algorithms in the firmware of the digitizer board (embedded FPGA)</a:t>
            </a: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Development of 1 </a:t>
            </a:r>
            <a:r>
              <a:rPr kumimoji="0" lang="en-GB" sz="1600" b="0" i="0" u="none" strike="noStrike" kern="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prototype</a:t>
            </a: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 cluster with upgraded readout (2027-2028)</a:t>
            </a:r>
          </a:p>
        </p:txBody>
      </p:sp>
      <p:cxnSp>
        <p:nvCxnSpPr>
          <p:cNvPr id="462" name="Straight Arrow Connector 461">
            <a:extLst>
              <a:ext uri="{FF2B5EF4-FFF2-40B4-BE49-F238E27FC236}">
                <a16:creationId xmlns:a16="http://schemas.microsoft.com/office/drawing/2014/main" id="{A2B445E5-78E1-4507-A2C6-EB58D9E0AA7F}"/>
              </a:ext>
            </a:extLst>
          </p:cNvPr>
          <p:cNvCxnSpPr>
            <a:cxnSpLocks/>
          </p:cNvCxnSpPr>
          <p:nvPr/>
        </p:nvCxnSpPr>
        <p:spPr>
          <a:xfrm>
            <a:off x="1318629" y="1796357"/>
            <a:ext cx="0" cy="1430803"/>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64" name="Gruppo 13">
            <a:extLst>
              <a:ext uri="{FF2B5EF4-FFF2-40B4-BE49-F238E27FC236}">
                <a16:creationId xmlns:a16="http://schemas.microsoft.com/office/drawing/2014/main" id="{52BDBFB1-58EA-4998-999B-0A409D028660}"/>
              </a:ext>
            </a:extLst>
          </p:cNvPr>
          <p:cNvGrpSpPr/>
          <p:nvPr/>
        </p:nvGrpSpPr>
        <p:grpSpPr>
          <a:xfrm>
            <a:off x="181451" y="4185297"/>
            <a:ext cx="2714237" cy="1950045"/>
            <a:chOff x="2072041" y="4327537"/>
            <a:chExt cx="2540688" cy="1950045"/>
          </a:xfrm>
        </p:grpSpPr>
        <p:pic>
          <p:nvPicPr>
            <p:cNvPr id="468" name="Picture 2" descr="Immagine 19">
              <a:extLst>
                <a:ext uri="{FF2B5EF4-FFF2-40B4-BE49-F238E27FC236}">
                  <a16:creationId xmlns:a16="http://schemas.microsoft.com/office/drawing/2014/main" id="{21285AD1-F969-4476-8507-2B81C8E559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27" r="11540" b="3900"/>
            <a:stretch>
              <a:fillRect/>
            </a:stretch>
          </p:blipFill>
          <p:spPr bwMode="auto">
            <a:xfrm>
              <a:off x="2072041" y="4327537"/>
              <a:ext cx="2540688" cy="1950045"/>
            </a:xfrm>
            <a:prstGeom prst="rect">
              <a:avLst/>
            </a:prstGeom>
            <a:noFill/>
            <a:extLst>
              <a:ext uri="{909E8E84-426E-40DD-AFC4-6F175D3DCCD1}">
                <a14:hiddenFill xmlns:a14="http://schemas.microsoft.com/office/drawing/2010/main">
                  <a:solidFill>
                    <a:srgbClr val="FFFFFF"/>
                  </a:solidFill>
                </a14:hiddenFill>
              </a:ext>
            </a:extLst>
          </p:spPr>
        </p:pic>
        <p:cxnSp>
          <p:nvCxnSpPr>
            <p:cNvPr id="466" name="Connettore diritto 12">
              <a:extLst>
                <a:ext uri="{FF2B5EF4-FFF2-40B4-BE49-F238E27FC236}">
                  <a16:creationId xmlns:a16="http://schemas.microsoft.com/office/drawing/2014/main" id="{BFD6DDD3-92F9-40E5-B624-A2025550BA8B}"/>
                </a:ext>
              </a:extLst>
            </p:cNvPr>
            <p:cNvCxnSpPr/>
            <p:nvPr/>
          </p:nvCxnSpPr>
          <p:spPr>
            <a:xfrm>
              <a:off x="2104467" y="4351505"/>
              <a:ext cx="0" cy="1926077"/>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71" name="Rectangle 470">
            <a:extLst>
              <a:ext uri="{FF2B5EF4-FFF2-40B4-BE49-F238E27FC236}">
                <a16:creationId xmlns:a16="http://schemas.microsoft.com/office/drawing/2014/main" id="{3F5E7921-F9C1-4C82-8366-3CF98955F7BF}"/>
              </a:ext>
            </a:extLst>
          </p:cNvPr>
          <p:cNvSpPr/>
          <p:nvPr/>
        </p:nvSpPr>
        <p:spPr>
          <a:xfrm>
            <a:off x="91440" y="3795956"/>
            <a:ext cx="11582400"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R&amp;D and upgrade activity for the NARCOS (</a:t>
            </a:r>
            <a:r>
              <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Neutron Array for Correlation Studies)</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detection</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system  </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2" name="Rectangle 471">
            <a:extLst>
              <a:ext uri="{FF2B5EF4-FFF2-40B4-BE49-F238E27FC236}">
                <a16:creationId xmlns:a16="http://schemas.microsoft.com/office/drawing/2014/main" id="{1A118B66-2B8B-4A80-84C9-3C3A87F4C881}"/>
              </a:ext>
            </a:extLst>
          </p:cNvPr>
          <p:cNvSpPr/>
          <p:nvPr/>
        </p:nvSpPr>
        <p:spPr>
          <a:xfrm>
            <a:off x="3312160" y="1551355"/>
            <a:ext cx="8514080" cy="2147447"/>
          </a:xfrm>
          <a:prstGeom prst="rect">
            <a:avLst/>
          </a:prstGeom>
        </p:spPr>
        <p:txBody>
          <a:bodyPr wrap="square">
            <a:spAutoFit/>
          </a:bodyPr>
          <a:lstStyle/>
          <a:p>
            <a:pPr marL="285750" marR="0" lvl="0" indent="-285750" algn="just" defTabSz="685800" rtl="0" eaLnBrk="1" fontAlgn="auto" latinLnBrk="0" hangingPunct="1">
              <a:lnSpc>
                <a:spcPct val="105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motherboard, </a:t>
            </a:r>
            <a:r>
              <a:rPr kumimoji="0" lang="en-GB" sz="1600" b="0" i="0" u="none" strike="noStrike" kern="0" cap="none" spc="0" normalizeH="0" baseline="0" noProof="0" dirty="0" err="1">
                <a:ln>
                  <a:noFill/>
                </a:ln>
                <a:solidFill>
                  <a:srgbClr val="0070C0"/>
                </a:solidFill>
                <a:effectLst/>
                <a:uLnTx/>
                <a:uFillTx/>
                <a:latin typeface="Comic Sans MS" panose="030F0702030302020204" pitchFamily="66" charset="0"/>
                <a:ea typeface="+mn-ea"/>
                <a:cs typeface="+mn-cs"/>
              </a:rPr>
              <a:t>powerboard</a:t>
            </a: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 interconnections, flanges design </a:t>
            </a:r>
          </a:p>
          <a:p>
            <a:pPr marL="285750" marR="0" lvl="0" indent="-285750" algn="just" defTabSz="685800" rtl="0" eaLnBrk="1" fontAlgn="auto" latinLnBrk="0" hangingPunct="1">
              <a:lnSpc>
                <a:spcPct val="105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new detector prototypes qualification in the lab and with dedicated beam tests (LABEC, Madrid/HIL)</a:t>
            </a:r>
          </a:p>
          <a:p>
            <a:pPr marL="285750" marR="0" lvl="0" indent="-285750" algn="just" defTabSz="685800" rtl="0" eaLnBrk="1" fontAlgn="auto" latinLnBrk="0" hangingPunct="1">
              <a:lnSpc>
                <a:spcPct val="105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16/32 channels frontend boards design</a:t>
            </a:r>
          </a:p>
          <a:p>
            <a:pPr marL="285750" marR="0" lvl="0" indent="-285750" algn="just" defTabSz="685800" rtl="0" eaLnBrk="1" fontAlgn="auto" latinLnBrk="0" hangingPunct="1">
              <a:lnSpc>
                <a:spcPct val="105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individual component qualification and verification of the performance of the assembled prototype</a:t>
            </a:r>
          </a:p>
          <a:p>
            <a:pPr marL="285750" marR="0" lvl="0" indent="-285750" algn="just" defTabSz="685800" rtl="0" eaLnBrk="1" fontAlgn="auto" latinLnBrk="0" hangingPunct="1">
              <a:lnSpc>
                <a:spcPct val="105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full mounting within a spherical DN160 cross, qualification and commissioning in 2027 - 2028</a:t>
            </a:r>
          </a:p>
        </p:txBody>
      </p:sp>
      <p:cxnSp>
        <p:nvCxnSpPr>
          <p:cNvPr id="467" name="Straight Arrow Connector 466">
            <a:extLst>
              <a:ext uri="{FF2B5EF4-FFF2-40B4-BE49-F238E27FC236}">
                <a16:creationId xmlns:a16="http://schemas.microsoft.com/office/drawing/2014/main" id="{2E4E6E96-1EA8-4244-B1C0-F28850054AFD}"/>
              </a:ext>
            </a:extLst>
          </p:cNvPr>
          <p:cNvCxnSpPr>
            <a:cxnSpLocks/>
          </p:cNvCxnSpPr>
          <p:nvPr/>
        </p:nvCxnSpPr>
        <p:spPr>
          <a:xfrm flipH="1">
            <a:off x="298892" y="2278079"/>
            <a:ext cx="2860868" cy="0"/>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166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0" y="0"/>
            <a:ext cx="12050829" cy="840400"/>
          </a:xfrm>
        </p:spPr>
        <p:txBody>
          <a:bodyPr>
            <a:normAutofit/>
          </a:bodyPr>
          <a:lstStyle/>
          <a:p>
            <a:r>
              <a:rPr lang="it-IT" dirty="0"/>
              <a:t>CHI-NEXT (2026-2028) - </a:t>
            </a:r>
            <a:r>
              <a:rPr lang="en-US" dirty="0" err="1">
                <a:solidFill>
                  <a:srgbClr val="0070C0"/>
                </a:solidFill>
              </a:rPr>
              <a:t>Richieste</a:t>
            </a:r>
            <a:r>
              <a:rPr lang="en-US" dirty="0">
                <a:solidFill>
                  <a:srgbClr val="0070C0"/>
                </a:solidFill>
              </a:rPr>
              <a:t> </a:t>
            </a:r>
            <a:r>
              <a:rPr lang="en-US" dirty="0" err="1">
                <a:solidFill>
                  <a:srgbClr val="0070C0"/>
                </a:solidFill>
              </a:rPr>
              <a:t>Finanziarie</a:t>
            </a:r>
            <a:r>
              <a:rPr lang="en-US" dirty="0">
                <a:solidFill>
                  <a:srgbClr val="0070C0"/>
                </a:solidFill>
              </a:rPr>
              <a:t> @ Milano</a:t>
            </a:r>
            <a:endParaRPr lang="en-US" dirty="0"/>
          </a:p>
        </p:txBody>
      </p:sp>
      <p:sp>
        <p:nvSpPr>
          <p:cNvPr id="11" name="Rettangolo 20">
            <a:extLst>
              <a:ext uri="{FF2B5EF4-FFF2-40B4-BE49-F238E27FC236}">
                <a16:creationId xmlns:a16="http://schemas.microsoft.com/office/drawing/2014/main" id="{E3B5A6B6-7554-4637-9303-8C2D277223B6}"/>
              </a:ext>
            </a:extLst>
          </p:cNvPr>
          <p:cNvSpPr/>
          <p:nvPr/>
        </p:nvSpPr>
        <p:spPr>
          <a:xfrm>
            <a:off x="81280" y="623594"/>
            <a:ext cx="11998960" cy="5470728"/>
          </a:xfrm>
          <a:prstGeom prst="rect">
            <a:avLst/>
          </a:prstGeom>
          <a:noFill/>
          <a:ln cap="flat">
            <a:noFill/>
            <a:prstDash val="solid"/>
          </a:ln>
        </p:spPr>
        <p:txBody>
          <a:bodyPr vert="horz" wrap="square" lIns="68580" tIns="34290" rIns="68580" bIns="34290" anchor="t" anchorCtr="0" compatLnSpc="1">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sz="1300" b="1">
                <a:solidFill>
                  <a:srgbClr val="FF3300"/>
                </a:solidFill>
                <a:latin typeface="Times New Roman"/>
                <a:ea typeface="Times New Roman"/>
                <a:cs typeface="Times New Roman"/>
                <a:sym typeface="Times New Roman"/>
              </a:defRPr>
            </a:pPr>
            <a:r>
              <a:rPr kumimoji="0" lang="en-GB" sz="1600" b="1" i="0" u="none" strike="noStrike" kern="1200" cap="none" spc="0" normalizeH="0" baseline="0" noProof="0" dirty="0">
                <a:ln>
                  <a:noFill/>
                </a:ln>
                <a:solidFill>
                  <a:srgbClr val="CC66FF"/>
                </a:solidFill>
                <a:effectLst/>
                <a:uLnTx/>
                <a:uFillTx/>
                <a:latin typeface="Comic Sans MS" panose="030F0702030302020204" pitchFamily="66" charset="0"/>
                <a:cs typeface="Times New Roman"/>
                <a:sym typeface="Times New Roman"/>
              </a:rPr>
              <a:t>MISSIONI:  13.7 k€ + 1.8 k€ SJ</a:t>
            </a:r>
            <a:endParaRPr kumimoji="0" lang="en-GB" sz="1600" b="1" i="0" u="none" strike="noStrike" kern="1200" cap="none" spc="0" normalizeH="0" baseline="0" noProof="0" dirty="0">
              <a:ln>
                <a:noFill/>
              </a:ln>
              <a:solidFill>
                <a:srgbClr val="CC66FF"/>
              </a:solidFill>
              <a:effectLst/>
              <a:uLnTx/>
              <a:uFillTx/>
              <a:latin typeface="Comic Sans MS" panose="030F0702030302020204" pitchFamily="66" charset="0"/>
              <a:ea typeface="Trebuchet MS"/>
              <a:cs typeface="Times New Roman"/>
              <a:sym typeface="Trebuchet MS"/>
            </a:endParaRP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tab pos="177800" algn="l"/>
              </a:tabLst>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ea typeface="+mn-ea"/>
                <a:cs typeface="Calibri" pitchFamily="34"/>
              </a:rPr>
              <a:t>Spostamenti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ea typeface="+mn-ea"/>
                <a:cs typeface="Calibri" pitchFamily="34"/>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ea typeface="+mn-ea"/>
                <a:cs typeface="Calibri" pitchFamily="34"/>
              </a:rPr>
              <a:t>Responsabile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ea typeface="+mn-ea"/>
                <a:cs typeface="Calibri" pitchFamily="34"/>
              </a:rPr>
              <a:t> Locale e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ea typeface="+mn-ea"/>
                <a:cs typeface="Calibri" pitchFamily="34"/>
              </a:rPr>
              <a:t>riunioni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ea typeface="+mn-ea"/>
                <a:cs typeface="Calibri" pitchFamily="34"/>
              </a:rPr>
              <a:t> di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ea typeface="+mn-ea"/>
                <a:cs typeface="Calibri" pitchFamily="34"/>
              </a:rPr>
              <a:t>collaborazione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ea typeface="+mn-ea"/>
                <a:cs typeface="Calibri" pitchFamily="34"/>
              </a:rPr>
              <a:t>  </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mn-ea"/>
                <a:cs typeface="Times New Roman" panose="02020603050405020304" pitchFamily="18" charset="0"/>
              </a:rPr>
              <a:t>			</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ea typeface="+mn-ea"/>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ea typeface="+mn-ea"/>
                <a:cs typeface="Times New Roman" panose="02020603050405020304" pitchFamily="18" charset="0"/>
                <a:sym typeface="Trebuchet MS"/>
              </a:rPr>
              <a:t>0.5</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ea typeface="+mn-ea"/>
                <a:cs typeface="Times New Roman" panose="02020603050405020304" pitchFamily="18" charset="0"/>
                <a:sym typeface="Times New Roman"/>
              </a:rPr>
              <a:t> k€</a:t>
            </a:r>
            <a:endParaRPr kumimoji="0" lang="en-GB" sz="1500" b="1" i="0" u="none" strike="noStrike" kern="1200" cap="none" spc="0" normalizeH="0" baseline="0" noProof="0" dirty="0">
              <a:ln>
                <a:noFill/>
              </a:ln>
              <a:solidFill>
                <a:srgbClr val="CC66FF"/>
              </a:solidFill>
              <a:effectLst/>
              <a:uLnTx/>
              <a:uFillTx/>
              <a:latin typeface="Comic Sans MS" panose="030F0702030302020204" pitchFamily="66" charset="0"/>
              <a:ea typeface="+mn-ea"/>
              <a:cs typeface="Times New Roman" panose="02020603050405020304" pitchFamily="18" charset="0"/>
            </a:endParaRP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tab pos="127000" algn="l"/>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Missione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@INFN-CT/LNS per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iniziative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specifiche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SiC</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(x 3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viaggi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x2 pp)</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cs typeface="Times New Roman" panose="02020603050405020304" pitchFamily="18" charset="0"/>
                <a:sym typeface="Times New Roman"/>
              </a:rPr>
              <a:t>		</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4.2</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 k€</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tab pos="127000" algn="l"/>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Missione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@Madrid o @HIL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Varsavia</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per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qualificazione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rivelatori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SiC</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con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acceleratore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2.5</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 k€</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cs typeface="Times New Roman" panose="02020603050405020304" pitchFamily="18" charset="0"/>
                <a:sym typeface="Times New Roman"/>
              </a:rPr>
              <a:t> </a:t>
            </a:r>
            <a:endPar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cs typeface="Times New Roman" panose="02020603050405020304" pitchFamily="18" charset="0"/>
              <a:sym typeface="Times New Roman"/>
            </a:endParaRP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tab pos="127000" algn="l"/>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Missione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Labec</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per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qualificazione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rivelatori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SiC</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con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protoni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(x 1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viaggio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x2 pp)</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cs typeface="Times New Roman" panose="02020603050405020304" pitchFamily="18" charset="0"/>
                <a:sym typeface="Times New Roman"/>
              </a:rPr>
              <a:t>	</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1.8</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k€ SJ</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tab pos="127000" algn="l"/>
              </a:tabLst>
              <a:defRPr sz="1300" b="1">
                <a:solidFill>
                  <a:srgbClr val="0000CC"/>
                </a:solidFill>
                <a:latin typeface="Times New Roman"/>
                <a:ea typeface="Times New Roman"/>
                <a:cs typeface="Times New Roman"/>
                <a:sym typeface="Times New Roman"/>
              </a:defRPr>
            </a:pPr>
            <a:r>
              <a:rPr kumimoji="0" lang="it-IT"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Missione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@INFN-CT/LNS per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iniziative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specifiche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(NARCOS) (x 2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viaggi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x1 pp)</a:t>
            </a:r>
            <a:r>
              <a:rPr kumimoji="0" lang="en-GB" sz="1500" b="1" i="0" u="none" strike="noStrike" kern="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Times New Roman"/>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2.0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k€</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tab pos="127000" algn="l"/>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Test NARCOS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su</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fascio (x1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viaggio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x2 pp)  </a:t>
            </a:r>
            <a:r>
              <a:rPr kumimoji="0" lang="en-GB" sz="1500" b="1" i="0" u="none" strike="noStrike" kern="0" cap="none" spc="0" normalizeH="0" baseline="0" noProof="0" dirty="0">
                <a:ln>
                  <a:noFill/>
                </a:ln>
                <a:solidFill>
                  <a:srgbClr val="002060"/>
                </a:solidFill>
                <a:effectLst/>
                <a:uLnTx/>
                <a:uFillTx/>
                <a:latin typeface="Garamond" pitchFamily="18"/>
                <a:cs typeface="Calibri" pitchFamily="34"/>
                <a:sym typeface="Times New Roman"/>
              </a:rPr>
              <a:t>				</a:t>
            </a:r>
            <a:r>
              <a:rPr kumimoji="0" lang="en-GB" sz="1500" b="1" i="0" u="none" strike="noStrike" kern="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Trebuchet MS"/>
              </a:rPr>
              <a:t> 								                           </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2.0</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 k€</a:t>
            </a:r>
          </a:p>
          <a:p>
            <a:pPr marL="285750" marR="0" lvl="0" indent="-285750" algn="just" defTabSz="457200" rtl="0" eaLnBrk="1" fontAlgn="auto" latinLnBrk="0" hangingPunct="1">
              <a:lnSpc>
                <a:spcPct val="100000"/>
              </a:lnSpc>
              <a:spcBef>
                <a:spcPts val="0"/>
              </a:spcBef>
              <a:spcAft>
                <a:spcPts val="600"/>
              </a:spcAft>
              <a:buClrTx/>
              <a:buSzPct val="100000"/>
              <a:buFont typeface="Courier New" panose="02070309020205020404" pitchFamily="49" charset="0"/>
              <a:buChar char="o"/>
              <a:tabLst>
                <a:tab pos="127000" algn="l"/>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Missione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MSU per test NUSDAF FARCOS &amp; NARCOS at FRIBS (x1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viaggio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x1 pp)</a:t>
            </a:r>
            <a:r>
              <a:rPr kumimoji="0" lang="en-GB" sz="1500" b="1" i="0" u="none" strike="noStrike" kern="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Trebuchet MS"/>
              </a:rPr>
              <a:t>				                           </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2.5</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 </a:t>
            </a:r>
            <a:r>
              <a:rPr kumimoji="0" lang="en-GB" sz="1500" b="1" i="0" u="none" strike="noStrike" kern="200" cap="none" spc="0" normalizeH="0" baseline="0" noProof="0">
                <a:ln>
                  <a:noFill/>
                </a:ln>
                <a:solidFill>
                  <a:srgbClr val="CC66FF"/>
                </a:solidFill>
                <a:effectLst/>
                <a:uLnTx/>
                <a:uFillTx/>
                <a:latin typeface="Comic Sans MS" panose="030F0702030302020204" pitchFamily="66" charset="0"/>
                <a:cs typeface="Times New Roman" panose="02020603050405020304" pitchFamily="18" charset="0"/>
                <a:sym typeface="Times New Roman"/>
              </a:rPr>
              <a:t>k€</a:t>
            </a:r>
            <a:endPar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endParaRPr>
          </a:p>
          <a:p>
            <a:pPr marL="285750" marR="0" lvl="0" indent="-285750" algn="just" defTabSz="457200" rtl="0" eaLnBrk="1" fontAlgn="auto" latinLnBrk="0" hangingPunct="1">
              <a:lnSpc>
                <a:spcPct val="100000"/>
              </a:lnSpc>
              <a:spcBef>
                <a:spcPts val="0"/>
              </a:spcBef>
              <a:spcAft>
                <a:spcPts val="0"/>
              </a:spcAft>
              <a:buClrTx/>
              <a:buSzPct val="100000"/>
              <a:buFont typeface="Wingdings" panose="05000000000000000000" pitchFamily="2" charset="2"/>
              <a:buChar char="q"/>
              <a:tabLst>
                <a:tab pos="127000" algn="l"/>
              </a:tabLst>
              <a:defRPr sz="1300" b="1">
                <a:solidFill>
                  <a:srgbClr val="FF3300"/>
                </a:solidFill>
                <a:latin typeface="Times New Roman"/>
                <a:ea typeface="Times New Roman"/>
                <a:cs typeface="Times New Roman"/>
                <a:sym typeface="Times New Roman"/>
              </a:defRPr>
            </a:pPr>
            <a:r>
              <a:rPr kumimoji="0" lang="en-GB" sz="1600" b="1" i="0" u="none" strike="noStrike" kern="1200" cap="none" spc="0" normalizeH="0" baseline="0" noProof="0" dirty="0">
                <a:ln>
                  <a:noFill/>
                </a:ln>
                <a:solidFill>
                  <a:srgbClr val="CC66FF"/>
                </a:solidFill>
                <a:effectLst/>
                <a:uLnTx/>
                <a:uFillTx/>
                <a:latin typeface="Comic Sans MS" panose="030F0702030302020204" pitchFamily="66" charset="0"/>
                <a:cs typeface="Times New Roman"/>
                <a:sym typeface="Times New Roman"/>
              </a:rPr>
              <a:t>CONSUMO: 10.0 k€ </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materiale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specifico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da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laboratorio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filo bonding,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colle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alcool</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isopropilico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thermal pads </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cs typeface="Times New Roman"/>
                <a:sym typeface="Times New Roman"/>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4.0 k€</a:t>
            </a:r>
            <a:r>
              <a:rPr kumimoji="0" lang="en-GB" sz="1500" b="1" i="0" u="none" strike="noStrike" kern="200" cap="none" spc="0" normalizeH="0" baseline="0" noProof="0" dirty="0">
                <a:ln>
                  <a:noFill/>
                </a:ln>
                <a:solidFill>
                  <a:srgbClr val="FF0000"/>
                </a:solidFill>
                <a:effectLst/>
                <a:uLnTx/>
                <a:uFillTx/>
                <a:latin typeface="Comic Sans MS" panose="030F0702030302020204" pitchFamily="66" charset="0"/>
                <a:cs typeface="Times New Roman"/>
                <a:sym typeface="Times New Roman"/>
              </a:rPr>
              <a:t> </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rinnovo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cablatura</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2.5 k€</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materiale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consumo</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per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montaggi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e test	</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3.0</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 k€</a:t>
            </a:r>
            <a:endPar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endParaRPr>
          </a:p>
          <a:p>
            <a:pPr marL="285750" marR="0" lvl="0" indent="-285750" algn="just" defTabSz="457200" rtl="0" eaLnBrk="1" fontAlgn="auto" latinLnBrk="0" hangingPunct="1">
              <a:lnSpc>
                <a:spcPct val="100000"/>
              </a:lnSpc>
              <a:spcBef>
                <a:spcPts val="0"/>
              </a:spcBef>
              <a:spcAft>
                <a:spcPts val="60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materiale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rebuchet MS"/>
              </a:rPr>
              <a:t>stampante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rebuchet MS"/>
              </a:rPr>
              <a:t> 3D</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rebuchet MS"/>
              </a:rPr>
              <a:t>0.5</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 k€</a:t>
            </a:r>
          </a:p>
          <a:p>
            <a:pPr marL="285750" marR="0" lvl="0" indent="-285750" algn="just" defTabSz="457200" rtl="0" eaLnBrk="1" fontAlgn="auto" latinLnBrk="0" hangingPunct="1">
              <a:lnSpc>
                <a:spcPct val="100000"/>
              </a:lnSpc>
              <a:spcBef>
                <a:spcPts val="0"/>
              </a:spcBef>
              <a:spcAft>
                <a:spcPts val="0"/>
              </a:spcAft>
              <a:buClrTx/>
              <a:buSzPct val="100000"/>
              <a:buFont typeface="Wingdings" panose="05000000000000000000" pitchFamily="2" charset="2"/>
              <a:buChar char="q"/>
              <a:tabLst>
                <a:tab pos="127000" algn="l"/>
              </a:tabLst>
              <a:defRPr sz="1300" b="1">
                <a:solidFill>
                  <a:srgbClr val="FF3300"/>
                </a:solidFill>
                <a:latin typeface="Times New Roman"/>
                <a:ea typeface="Times New Roman"/>
                <a:cs typeface="Times New Roman"/>
                <a:sym typeface="Times New Roman"/>
              </a:defRPr>
            </a:pPr>
            <a:r>
              <a:rPr kumimoji="0" lang="en-GB" sz="1600" b="1" i="0" u="none" strike="noStrike" kern="1200" cap="none" spc="0" normalizeH="0" baseline="0" noProof="0" dirty="0">
                <a:ln>
                  <a:noFill/>
                </a:ln>
                <a:solidFill>
                  <a:srgbClr val="CC66FF"/>
                </a:solidFill>
                <a:effectLst/>
                <a:uLnTx/>
                <a:uFillTx/>
                <a:latin typeface="Comic Sans MS" panose="030F0702030302020204" pitchFamily="66" charset="0"/>
                <a:cs typeface="Times New Roman"/>
                <a:sym typeface="Times New Roman"/>
              </a:rPr>
              <a:t>COSTRUZIONE APPARATI:     19.5k€  + 1.5k€ SJ</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PCB custom for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SiC</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MB + mounting </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a:sym typeface="Times New Roman"/>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4.5 k€</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PCB frontend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SiC</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 mounting </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panose="02020603050405020304" pitchFamily="18" charset="0"/>
                <a:sym typeface="Trebuchet MS"/>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6.0 k€</a:t>
            </a:r>
          </a:p>
          <a:p>
            <a:pPr marL="285750" marR="0" lvl="0" indent="-285750" algn="just" defTabSz="4572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componenti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attivi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e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passivi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cs typeface="Times New Roman"/>
                <a:sym typeface="Times New Roman"/>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9.0 k€</a:t>
            </a:r>
          </a:p>
          <a:p>
            <a:pPr marL="285750" marR="0" lvl="0" indent="-285750" algn="just" defTabSz="457200" rtl="0" eaLnBrk="1" fontAlgn="auto" latinLnBrk="0" hangingPunct="1">
              <a:lnSpc>
                <a:spcPct val="100000"/>
              </a:lnSpc>
              <a:spcBef>
                <a:spcPts val="0"/>
              </a:spcBef>
              <a:spcAft>
                <a:spcPts val="60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meccanica</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SiC</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a:sym typeface="Times New Roman"/>
              </a:rPr>
              <a:t>																				</a:t>
            </a:r>
            <a:r>
              <a:rPr kumimoji="0" lang="en-GB" sz="1500" b="1" i="0" u="none" strike="noStrike" kern="1200" cap="none" spc="0" normalizeH="0" baseline="0" noProof="0" dirty="0">
                <a:ln>
                  <a:noFill/>
                </a:ln>
                <a:solidFill>
                  <a:srgbClr val="CC66FF"/>
                </a:solidFill>
                <a:effectLst/>
                <a:uLnTx/>
                <a:uFillTx/>
                <a:latin typeface="Comic Sans MS" panose="030F0702030302020204" pitchFamily="66" charset="0"/>
                <a:cs typeface="Times New Roman"/>
                <a:sym typeface="Times New Roman"/>
              </a:rPr>
              <a:t> 	1.5k€ SJ</a:t>
            </a:r>
            <a:endPar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a:sym typeface="Times New Roman"/>
            </a:endParaRPr>
          </a:p>
          <a:p>
            <a:pPr marL="285750" marR="0" lvl="0" indent="-285750" algn="just" defTabSz="457200" rtl="0" eaLnBrk="1" fontAlgn="auto" latinLnBrk="0" hangingPunct="1">
              <a:lnSpc>
                <a:spcPct val="100000"/>
              </a:lnSpc>
              <a:spcBef>
                <a:spcPts val="0"/>
              </a:spcBef>
              <a:spcAft>
                <a:spcPts val="0"/>
              </a:spcAft>
              <a:buClrTx/>
              <a:buSzPct val="100000"/>
              <a:buFont typeface="Wingdings" panose="05000000000000000000" pitchFamily="2" charset="2"/>
              <a:buChar char="q"/>
              <a:tabLst>
                <a:tab pos="127000" algn="l"/>
              </a:tabLst>
              <a:defRPr sz="1300" b="1">
                <a:solidFill>
                  <a:srgbClr val="FF3300"/>
                </a:solidFill>
                <a:latin typeface="Times New Roman"/>
                <a:ea typeface="Times New Roman"/>
                <a:cs typeface="Times New Roman"/>
                <a:sym typeface="Times New Roman"/>
              </a:defRPr>
            </a:pPr>
            <a:r>
              <a:rPr kumimoji="0" lang="en-GB" sz="1400" b="1" i="0" u="none" strike="noStrike" kern="1200" cap="none" spc="0" normalizeH="0" baseline="0" noProof="0" dirty="0">
                <a:ln>
                  <a:noFill/>
                </a:ln>
                <a:solidFill>
                  <a:srgbClr val="CC66FF"/>
                </a:solidFill>
                <a:effectLst/>
                <a:uLnTx/>
                <a:uFillTx/>
                <a:latin typeface="Comic Sans MS" panose="030F0702030302020204" pitchFamily="66" charset="0"/>
                <a:cs typeface="Times New Roman"/>
                <a:sym typeface="Times New Roman"/>
              </a:rPr>
              <a:t>INVENTARIO:      9.0k€</a:t>
            </a:r>
          </a:p>
          <a:p>
            <a:pPr marL="285750" marR="0" lvl="0" indent="-285750" algn="just" defTabSz="457200" rtl="0" eaLnBrk="1" fontAlgn="auto" latinLnBrk="0" hangingPunct="1">
              <a:lnSpc>
                <a:spcPct val="100000"/>
              </a:lnSpc>
              <a:spcBef>
                <a:spcPts val="0"/>
              </a:spcBef>
              <a:spcAft>
                <a:spcPts val="600"/>
              </a:spcAft>
              <a:buClrTx/>
              <a:buSzPct val="100000"/>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Alimentatore</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LV/HV per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SiPM</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NARCOS @ MI &amp; frontend</a:t>
            </a:r>
            <a:r>
              <a:rPr kumimoji="0" lang="en-GB" sz="1500" b="1" i="0" u="none" strike="noStrike" kern="200" cap="none" spc="0" normalizeH="0" baseline="0" noProof="0" dirty="0">
                <a:ln>
                  <a:noFill/>
                </a:ln>
                <a:solidFill>
                  <a:srgbClr val="0000CC"/>
                </a:solidFill>
                <a:effectLst/>
                <a:uLnTx/>
                <a:uFillTx/>
                <a:latin typeface="Comic Sans MS" panose="030F0702030302020204" pitchFamily="66" charset="0"/>
                <a:ea typeface="Trebuchet MS"/>
                <a:cs typeface="Times New Roman"/>
                <a:sym typeface="Times New Roman"/>
              </a:rPr>
              <a:t>												</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panose="02020603050405020304" pitchFamily="18" charset="0"/>
                <a:sym typeface="Times New Roman"/>
              </a:rPr>
              <a:t> 9.0k€</a:t>
            </a:r>
          </a:p>
          <a:p>
            <a:pPr marL="285750" marR="0" lvl="0" indent="-285750" algn="just" defTabSz="457200" rtl="0" eaLnBrk="1" fontAlgn="auto" latinLnBrk="0" hangingPunct="1">
              <a:lnSpc>
                <a:spcPct val="100000"/>
              </a:lnSpc>
              <a:spcBef>
                <a:spcPts val="0"/>
              </a:spcBef>
              <a:spcAft>
                <a:spcPts val="0"/>
              </a:spcAft>
              <a:buClrTx/>
              <a:buSzPct val="100000"/>
              <a:buFont typeface="Wingdings" panose="05000000000000000000" pitchFamily="2" charset="2"/>
              <a:buChar char="q"/>
              <a:tabLst/>
              <a:defRPr sz="1300" b="1">
                <a:solidFill>
                  <a:srgbClr val="0000CC"/>
                </a:solidFill>
                <a:latin typeface="Times New Roman"/>
                <a:ea typeface="Times New Roman"/>
                <a:cs typeface="Times New Roman"/>
                <a:sym typeface="Times New Roman"/>
              </a:defRPr>
            </a:pPr>
            <a:r>
              <a:rPr kumimoji="0" lang="en-GB" sz="1400" b="1" i="0" u="none" strike="noStrike" kern="1200" cap="none" spc="0" normalizeH="0" baseline="0" noProof="0" dirty="0">
                <a:ln>
                  <a:noFill/>
                </a:ln>
                <a:solidFill>
                  <a:srgbClr val="CC66FF"/>
                </a:solidFill>
                <a:effectLst/>
                <a:uLnTx/>
                <a:uFillTx/>
                <a:latin typeface="Comic Sans MS" panose="030F0702030302020204" pitchFamily="66" charset="0"/>
                <a:cs typeface="Times New Roman"/>
                <a:sym typeface="Times New Roman"/>
              </a:rPr>
              <a:t>TRASPORTO:     1.5 k€​ </a:t>
            </a:r>
            <a:endParaRPr kumimoji="0" lang="en-GB" sz="1400" b="1" i="0" u="none" strike="noStrike" kern="1200" cap="none" spc="0" normalizeH="0" baseline="0" noProof="0" dirty="0">
              <a:ln>
                <a:noFill/>
              </a:ln>
              <a:solidFill>
                <a:srgbClr val="CC66FF"/>
              </a:solidFill>
              <a:effectLst/>
              <a:uLnTx/>
              <a:uFillTx/>
              <a:latin typeface="Comic Sans MS" panose="030F0702030302020204" pitchFamily="66" charset="0"/>
              <a:cs typeface="Times New Roman"/>
              <a:sym typeface="Trebuchet MS"/>
            </a:endParaRPr>
          </a:p>
          <a:p>
            <a:pPr marL="285750" marR="0" lvl="0" indent="-285750"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sz="1300" b="1">
                <a:solidFill>
                  <a:srgbClr val="0000CC"/>
                </a:solidFill>
                <a:latin typeface="Times New Roman"/>
                <a:ea typeface="Times New Roman"/>
                <a:cs typeface="Times New Roman"/>
                <a:sym typeface="Times New Roman"/>
              </a:defRPr>
            </a:pP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Trasporti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elettronica</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flange/</a:t>
            </a:r>
            <a:r>
              <a:rPr kumimoji="0" lang="en-GB" sz="1500" b="1" i="0" u="none" strike="noStrike" kern="0" cap="none" spc="0" normalizeH="0" baseline="0" noProof="0" dirty="0" err="1">
                <a:ln>
                  <a:noFill/>
                </a:ln>
                <a:solidFill>
                  <a:srgbClr val="002060"/>
                </a:solidFill>
                <a:effectLst/>
                <a:uLnTx/>
                <a:uFillTx/>
                <a:latin typeface="Comic Sans MS" panose="030F0702030302020204" pitchFamily="66" charset="0"/>
                <a:cs typeface="Calibri" pitchFamily="34"/>
                <a:sym typeface="Times New Roman"/>
              </a:rPr>
              <a:t>cavi</a:t>
            </a:r>
            <a:r>
              <a:rPr kumimoji="0" lang="en-GB"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 da/per CT</a:t>
            </a:r>
            <a:r>
              <a:rPr kumimoji="0" lang="it-IT" sz="1500" b="1" i="0" u="none" strike="noStrike" kern="0" cap="none" spc="0" normalizeH="0" baseline="0" noProof="0" dirty="0">
                <a:ln>
                  <a:noFill/>
                </a:ln>
                <a:solidFill>
                  <a:srgbClr val="002060"/>
                </a:solidFill>
                <a:effectLst/>
                <a:uLnTx/>
                <a:uFillTx/>
                <a:latin typeface="Comic Sans MS" panose="030F0702030302020204" pitchFamily="66" charset="0"/>
                <a:cs typeface="Calibri" pitchFamily="34"/>
                <a:sym typeface="Times New Roman"/>
              </a:rPr>
              <a:t>/LNS e per sedi misura								             </a:t>
            </a:r>
            <a:r>
              <a:rPr kumimoji="0" lang="it-IT" sz="1500" b="1" i="0" u="none" strike="noStrike" kern="0" cap="none" spc="0" normalizeH="0" baseline="0" noProof="0" dirty="0">
                <a:ln>
                  <a:noFill/>
                </a:ln>
                <a:solidFill>
                  <a:srgbClr val="CC66FF"/>
                </a:solidFill>
                <a:effectLst/>
                <a:uLnTx/>
                <a:uFillTx/>
                <a:latin typeface="Comic Sans MS" panose="030F0702030302020204" pitchFamily="66" charset="0"/>
                <a:cs typeface="Calibri" pitchFamily="34"/>
                <a:sym typeface="Times New Roman"/>
              </a:rPr>
              <a:t>1.5 k</a:t>
            </a:r>
            <a:r>
              <a:rPr kumimoji="0" lang="en-GB" sz="1500" b="1" i="0" u="none" strike="noStrike" kern="200" cap="none" spc="0" normalizeH="0" baseline="0" noProof="0" dirty="0">
                <a:ln>
                  <a:noFill/>
                </a:ln>
                <a:solidFill>
                  <a:srgbClr val="CC66FF"/>
                </a:solidFill>
                <a:effectLst/>
                <a:uLnTx/>
                <a:uFillTx/>
                <a:latin typeface="Comic Sans MS" panose="030F0702030302020204" pitchFamily="66" charset="0"/>
                <a:cs typeface="Times New Roman"/>
                <a:sym typeface="Times New Roman"/>
              </a:rPr>
              <a:t>€</a:t>
            </a:r>
            <a:endParaRPr kumimoji="0" lang="en-GB" sz="1500" b="1" i="0" u="none" strike="noStrike" kern="0" cap="none" spc="0" normalizeH="0" baseline="0" noProof="0" dirty="0">
              <a:ln>
                <a:noFill/>
              </a:ln>
              <a:solidFill>
                <a:srgbClr val="CC66FF"/>
              </a:solidFill>
              <a:effectLst/>
              <a:uLnTx/>
              <a:uFillTx/>
              <a:latin typeface="Comic Sans MS" panose="030F0702030302020204" pitchFamily="66" charset="0"/>
              <a:cs typeface="Calibri" pitchFamily="34"/>
              <a:sym typeface="Times New Roman"/>
            </a:endParaRPr>
          </a:p>
        </p:txBody>
      </p:sp>
    </p:spTree>
    <p:extLst>
      <p:ext uri="{BB962C8B-B14F-4D97-AF65-F5344CB8AC3E}">
        <p14:creationId xmlns:p14="http://schemas.microsoft.com/office/powerpoint/2010/main" val="1293861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501767" y="-75696"/>
            <a:ext cx="11202554" cy="840400"/>
          </a:xfrm>
        </p:spPr>
        <p:txBody>
          <a:bodyPr>
            <a:normAutofit/>
          </a:bodyPr>
          <a:lstStyle/>
          <a:p>
            <a:pPr>
              <a:spcBef>
                <a:spcPts val="0"/>
              </a:spcBef>
              <a:spcAft>
                <a:spcPts val="1800"/>
              </a:spcAft>
              <a:defRPr/>
            </a:pPr>
            <a:r>
              <a:rPr lang="en-US" dirty="0"/>
              <a:t>Da CHIRONE (2021-2025) a CHI-NEXT (2026-2028)</a:t>
            </a:r>
          </a:p>
        </p:txBody>
      </p:sp>
      <p:sp>
        <p:nvSpPr>
          <p:cNvPr id="34" name="Rectangle 33">
            <a:extLst>
              <a:ext uri="{FF2B5EF4-FFF2-40B4-BE49-F238E27FC236}">
                <a16:creationId xmlns:a16="http://schemas.microsoft.com/office/drawing/2014/main" id="{499853E4-AA7F-47E6-8180-26A55F4D80DA}"/>
              </a:ext>
            </a:extLst>
          </p:cNvPr>
          <p:cNvSpPr/>
          <p:nvPr/>
        </p:nvSpPr>
        <p:spPr>
          <a:xfrm>
            <a:off x="121921" y="534596"/>
            <a:ext cx="4897120"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CHIRONE @ MILANO</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main achievements</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 name="Rectangle 3">
            <a:extLst>
              <a:ext uri="{FF2B5EF4-FFF2-40B4-BE49-F238E27FC236}">
                <a16:creationId xmlns:a16="http://schemas.microsoft.com/office/drawing/2014/main" id="{8C6B4C83-9885-4078-A37D-998304E62A82}"/>
              </a:ext>
            </a:extLst>
          </p:cNvPr>
          <p:cNvSpPr/>
          <p:nvPr/>
        </p:nvSpPr>
        <p:spPr>
          <a:xfrm>
            <a:off x="6228081" y="524436"/>
            <a:ext cx="4897120"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CHI-NEXT @ MILANO</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plan of activity</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5" name="Picture 2">
            <a:extLst>
              <a:ext uri="{FF2B5EF4-FFF2-40B4-BE49-F238E27FC236}">
                <a16:creationId xmlns:a16="http://schemas.microsoft.com/office/drawing/2014/main" id="{412354B6-08FC-42EC-A16C-27EE7D7D2A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490" y="1234612"/>
            <a:ext cx="1875790" cy="161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CBAFEF30-197F-4A91-A112-8FD78A9218B1}"/>
              </a:ext>
            </a:extLst>
          </p:cNvPr>
          <p:cNvSpPr/>
          <p:nvPr/>
        </p:nvSpPr>
        <p:spPr>
          <a:xfrm>
            <a:off x="2143760" y="1286436"/>
            <a:ext cx="3637281" cy="1569660"/>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FARCOS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frontend</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electronics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fully</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developed</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and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mounted</a:t>
            </a:r>
            <a:endPar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Advanced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interconnections</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to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preserve</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signal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interity</a:t>
            </a:r>
            <a:endPar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Detectors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used</a:t>
            </a:r>
            <a:r>
              <a:rPr kumimoji="0" lang="it-IT"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in the first </a:t>
            </a:r>
            <a:r>
              <a:rPr kumimoji="0" lang="it-IT"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experiments</a:t>
            </a:r>
            <a:endPar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7" name="Rectangle 6">
            <a:extLst>
              <a:ext uri="{FF2B5EF4-FFF2-40B4-BE49-F238E27FC236}">
                <a16:creationId xmlns:a16="http://schemas.microsoft.com/office/drawing/2014/main" id="{53E75950-0D5E-49CD-959F-7E334E59040E}"/>
              </a:ext>
            </a:extLst>
          </p:cNvPr>
          <p:cNvSpPr/>
          <p:nvPr/>
        </p:nvSpPr>
        <p:spPr>
          <a:xfrm>
            <a:off x="294641" y="849556"/>
            <a:ext cx="4511039"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FARCOS array in wall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configuration</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8" name="Rectangle 7">
            <a:extLst>
              <a:ext uri="{FF2B5EF4-FFF2-40B4-BE49-F238E27FC236}">
                <a16:creationId xmlns:a16="http://schemas.microsoft.com/office/drawing/2014/main" id="{F5B5AC23-5C7A-4AAB-9222-3FF1DEA7BC08}"/>
              </a:ext>
            </a:extLst>
          </p:cNvPr>
          <p:cNvSpPr/>
          <p:nvPr/>
        </p:nvSpPr>
        <p:spPr>
          <a:xfrm>
            <a:off x="193040" y="2861236"/>
            <a:ext cx="5689600" cy="33855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Prototype</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of a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SiC</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based</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tagging system for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RIBs</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pic>
        <p:nvPicPr>
          <p:cNvPr id="9" name="Picture 8">
            <a:extLst>
              <a:ext uri="{FF2B5EF4-FFF2-40B4-BE49-F238E27FC236}">
                <a16:creationId xmlns:a16="http://schemas.microsoft.com/office/drawing/2014/main" id="{859A6F06-BCD1-4861-8AE9-AC41B622A5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90" t="15307" r="17283" b="15561"/>
          <a:stretch/>
        </p:blipFill>
        <p:spPr>
          <a:xfrm>
            <a:off x="254000" y="3224722"/>
            <a:ext cx="1503680" cy="2037487"/>
          </a:xfrm>
          <a:prstGeom prst="rect">
            <a:avLst/>
          </a:prstGeom>
        </p:spPr>
      </p:pic>
      <p:pic>
        <p:nvPicPr>
          <p:cNvPr id="11" name="Content Placeholder 10">
            <a:extLst>
              <a:ext uri="{FF2B5EF4-FFF2-40B4-BE49-F238E27FC236}">
                <a16:creationId xmlns:a16="http://schemas.microsoft.com/office/drawing/2014/main" id="{A92646DD-FC40-4319-8FA5-F51A3A21D6CF}"/>
              </a:ext>
            </a:extLst>
          </p:cNvPr>
          <p:cNvPicPr>
            <a:picLocks noChangeAspect="1"/>
          </p:cNvPicPr>
          <p:nvPr/>
        </p:nvPicPr>
        <p:blipFill rotWithShape="1">
          <a:blip r:embed="rId4"/>
          <a:srcRect l="3922" t="4813" r="7405"/>
          <a:stretch/>
        </p:blipFill>
        <p:spPr>
          <a:xfrm>
            <a:off x="1783882" y="3149066"/>
            <a:ext cx="4413718" cy="2355747"/>
          </a:xfrm>
          <a:prstGeom prst="rect">
            <a:avLst/>
          </a:prstGeom>
        </p:spPr>
      </p:pic>
      <p:pic>
        <p:nvPicPr>
          <p:cNvPr id="10" name="Picture 9">
            <a:extLst>
              <a:ext uri="{FF2B5EF4-FFF2-40B4-BE49-F238E27FC236}">
                <a16:creationId xmlns:a16="http://schemas.microsoft.com/office/drawing/2014/main" id="{6D6F3DCA-772A-47FC-8560-1118F3362168}"/>
              </a:ext>
            </a:extLst>
          </p:cNvPr>
          <p:cNvPicPr>
            <a:picLocks noChangeAspect="1"/>
          </p:cNvPicPr>
          <p:nvPr/>
        </p:nvPicPr>
        <p:blipFill rotWithShape="1">
          <a:blip r:embed="rId5"/>
          <a:srcRect l="5898" t="5605" r="8399"/>
          <a:stretch/>
        </p:blipFill>
        <p:spPr>
          <a:xfrm>
            <a:off x="2148037" y="4186387"/>
            <a:ext cx="2028191" cy="1088709"/>
          </a:xfrm>
          <a:prstGeom prst="snipRoundRect">
            <a:avLst>
              <a:gd name="adj1" fmla="val 16667"/>
              <a:gd name="adj2" fmla="val 39997"/>
            </a:avLst>
          </a:prstGeom>
        </p:spPr>
      </p:pic>
      <p:sp>
        <p:nvSpPr>
          <p:cNvPr id="2" name="Rectangle 1">
            <a:extLst>
              <a:ext uri="{FF2B5EF4-FFF2-40B4-BE49-F238E27FC236}">
                <a16:creationId xmlns:a16="http://schemas.microsoft.com/office/drawing/2014/main" id="{5E4A8B9F-4542-4643-9E26-CD6131893889}"/>
              </a:ext>
            </a:extLst>
          </p:cNvPr>
          <p:cNvSpPr/>
          <p:nvPr/>
        </p:nvSpPr>
        <p:spPr>
          <a:xfrm>
            <a:off x="0" y="5418574"/>
            <a:ext cx="6522720" cy="1523494"/>
          </a:xfrm>
          <a:prstGeom prst="rect">
            <a:avLst/>
          </a:prstGeom>
        </p:spPr>
        <p:txBody>
          <a:bodyPr wrap="square">
            <a:spAutoFit/>
          </a:bodyPr>
          <a:lstStyle/>
          <a:p>
            <a:pPr marL="285750" marR="0" lvl="0" indent="-285750" algn="l" defTabSz="457200" rtl="0" eaLnBrk="0" fontAlgn="auto" latinLnBrk="0" hangingPunct="0">
              <a:lnSpc>
                <a:spcPct val="100000"/>
              </a:lnSpc>
              <a:spcBef>
                <a:spcPct val="50000"/>
              </a:spcBef>
              <a:spcAft>
                <a:spcPts val="0"/>
              </a:spcAft>
              <a:buClrTx/>
              <a:buSzTx/>
              <a:buFont typeface="Wingdings" panose="05000000000000000000" pitchFamily="2" charset="2"/>
              <a:buChar char="Ø"/>
              <a:tabLst/>
              <a:defRPr/>
            </a:pPr>
            <a:r>
              <a:rPr kumimoji="0" lang="en-GB" alt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better than 100 keV FWHM energy resolution measured</a:t>
            </a:r>
            <a:r>
              <a:rPr kumimoji="0" lang="en-GB" altLang="en-US" sz="1800" b="1" i="0" u="none" strike="noStrike" kern="0" cap="none" spc="0" normalizeH="0" baseline="0" noProof="0" dirty="0">
                <a:ln>
                  <a:noFill/>
                </a:ln>
                <a:solidFill>
                  <a:srgbClr val="0070C0"/>
                </a:solidFill>
                <a:effectLst/>
                <a:uLnTx/>
                <a:uFillTx/>
                <a:latin typeface="Garamond" pitchFamily="18"/>
                <a:ea typeface="+mn-ea"/>
                <a:cs typeface="Calibri" pitchFamily="34"/>
              </a:rPr>
              <a:t>!</a:t>
            </a:r>
          </a:p>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alt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better than 100 </a:t>
            </a:r>
            <a:r>
              <a:rPr kumimoji="0" lang="en-GB" altLang="en-US" sz="16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rPr>
              <a:t>ps</a:t>
            </a:r>
            <a:r>
              <a:rPr kumimoji="0" lang="en-GB" alt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time resolution measured!</a:t>
            </a:r>
          </a:p>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design defined for the final large-format system assembly</a:t>
            </a:r>
          </a:p>
          <a:p>
            <a:pPr marL="285750" marR="0" lvl="0" indent="-285750" algn="l" defTabSz="457200" rtl="0" eaLnBrk="0"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n-GB" alt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285750" marR="0" lvl="0" indent="-285750" algn="l" defTabSz="457200" rtl="0" eaLnBrk="0" fontAlgn="auto" latinLnBrk="0" hangingPunct="0">
              <a:lnSpc>
                <a:spcPct val="100000"/>
              </a:lnSpc>
              <a:spcBef>
                <a:spcPct val="50000"/>
              </a:spcBef>
              <a:spcAft>
                <a:spcPts val="0"/>
              </a:spcAft>
              <a:buClrTx/>
              <a:buSzTx/>
              <a:buFont typeface="Wingdings" panose="05000000000000000000" pitchFamily="2" charset="2"/>
              <a:buChar char="Ø"/>
              <a:tabLst/>
              <a:defRPr/>
            </a:pPr>
            <a:endParaRPr kumimoji="0" lang="en-GB" altLang="en-US" sz="1800" b="1" i="0" u="none" strike="noStrike" kern="0" cap="none" spc="0" normalizeH="0" baseline="0" noProof="0" dirty="0">
              <a:ln>
                <a:noFill/>
              </a:ln>
              <a:solidFill>
                <a:srgbClr val="002060"/>
              </a:solidFill>
              <a:effectLst/>
              <a:uLnTx/>
              <a:uFillTx/>
              <a:latin typeface="Garamond" pitchFamily="18"/>
              <a:ea typeface="+mn-ea"/>
              <a:cs typeface="Calibri" pitchFamily="34"/>
            </a:endParaRPr>
          </a:p>
        </p:txBody>
      </p:sp>
      <p:sp>
        <p:nvSpPr>
          <p:cNvPr id="13" name="Rectangle 12">
            <a:extLst>
              <a:ext uri="{FF2B5EF4-FFF2-40B4-BE49-F238E27FC236}">
                <a16:creationId xmlns:a16="http://schemas.microsoft.com/office/drawing/2014/main" id="{767BE79E-74EE-4CFF-A655-2F978E6EDC5C}"/>
              </a:ext>
            </a:extLst>
          </p:cNvPr>
          <p:cNvSpPr/>
          <p:nvPr/>
        </p:nvSpPr>
        <p:spPr>
          <a:xfrm>
            <a:off x="6553200" y="778436"/>
            <a:ext cx="5638800" cy="830997"/>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Full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development</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of the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SiC</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based</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tagging system for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RIBs</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and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qualification</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under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beam</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in collaboration with CT and LNS</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grpSp>
        <p:nvGrpSpPr>
          <p:cNvPr id="15" name="Group 14">
            <a:extLst>
              <a:ext uri="{FF2B5EF4-FFF2-40B4-BE49-F238E27FC236}">
                <a16:creationId xmlns:a16="http://schemas.microsoft.com/office/drawing/2014/main" id="{9383FF93-5ED9-4219-879B-4941BC1EF544}"/>
              </a:ext>
            </a:extLst>
          </p:cNvPr>
          <p:cNvGrpSpPr/>
          <p:nvPr/>
        </p:nvGrpSpPr>
        <p:grpSpPr>
          <a:xfrm>
            <a:off x="6397533" y="1603466"/>
            <a:ext cx="2548347" cy="2018574"/>
            <a:chOff x="3507013" y="2207986"/>
            <a:chExt cx="2771775" cy="2162175"/>
          </a:xfrm>
        </p:grpSpPr>
        <p:grpSp>
          <p:nvGrpSpPr>
            <p:cNvPr id="16" name="Group 15">
              <a:extLst>
                <a:ext uri="{FF2B5EF4-FFF2-40B4-BE49-F238E27FC236}">
                  <a16:creationId xmlns:a16="http://schemas.microsoft.com/office/drawing/2014/main" id="{5529BF4E-160E-44DA-ADE4-1D2757C6925B}"/>
                </a:ext>
              </a:extLst>
            </p:cNvPr>
            <p:cNvGrpSpPr/>
            <p:nvPr/>
          </p:nvGrpSpPr>
          <p:grpSpPr>
            <a:xfrm>
              <a:off x="3507013" y="2207986"/>
              <a:ext cx="2771775" cy="2162175"/>
              <a:chOff x="3365499" y="5016500"/>
              <a:chExt cx="2771775" cy="2162175"/>
            </a:xfrm>
          </p:grpSpPr>
          <p:sp>
            <p:nvSpPr>
              <p:cNvPr id="322" name="Rectangle 321">
                <a:extLst>
                  <a:ext uri="{FF2B5EF4-FFF2-40B4-BE49-F238E27FC236}">
                    <a16:creationId xmlns:a16="http://schemas.microsoft.com/office/drawing/2014/main" id="{C35292B6-8B43-47A1-B366-514F751A2AE0}"/>
                  </a:ext>
                </a:extLst>
              </p:cNvPr>
              <p:cNvSpPr/>
              <p:nvPr/>
            </p:nvSpPr>
            <p:spPr>
              <a:xfrm>
                <a:off x="3365499" y="5016500"/>
                <a:ext cx="2771775" cy="21621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23" name="Group 322">
                <a:extLst>
                  <a:ext uri="{FF2B5EF4-FFF2-40B4-BE49-F238E27FC236}">
                    <a16:creationId xmlns:a16="http://schemas.microsoft.com/office/drawing/2014/main" id="{58EB768E-9494-4A65-B173-39F836A4D684}"/>
                  </a:ext>
                </a:extLst>
              </p:cNvPr>
              <p:cNvGrpSpPr/>
              <p:nvPr/>
            </p:nvGrpSpPr>
            <p:grpSpPr>
              <a:xfrm>
                <a:off x="3481535" y="5446643"/>
                <a:ext cx="2538738" cy="1289248"/>
                <a:chOff x="3481535" y="5446643"/>
                <a:chExt cx="2538738" cy="1289248"/>
              </a:xfrm>
            </p:grpSpPr>
            <p:sp>
              <p:nvSpPr>
                <p:cNvPr id="324" name="Rectangle 323">
                  <a:extLst>
                    <a:ext uri="{FF2B5EF4-FFF2-40B4-BE49-F238E27FC236}">
                      <a16:creationId xmlns:a16="http://schemas.microsoft.com/office/drawing/2014/main" id="{D110FD82-B975-4547-8294-80D55B346822}"/>
                    </a:ext>
                  </a:extLst>
                </p:cNvPr>
                <p:cNvSpPr/>
                <p:nvPr/>
              </p:nvSpPr>
              <p:spPr>
                <a:xfrm>
                  <a:off x="3481535" y="5446643"/>
                  <a:ext cx="2538738" cy="1289248"/>
                </a:xfrm>
                <a:prstGeom prst="rect">
                  <a:avLst/>
                </a:prstGeom>
                <a:solidFill>
                  <a:srgbClr val="FFD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5" name="Group 324">
                  <a:extLst>
                    <a:ext uri="{FF2B5EF4-FFF2-40B4-BE49-F238E27FC236}">
                      <a16:creationId xmlns:a16="http://schemas.microsoft.com/office/drawing/2014/main" id="{18C6496C-0DCA-45C3-B07F-6A06D7097155}"/>
                    </a:ext>
                  </a:extLst>
                </p:cNvPr>
                <p:cNvGrpSpPr/>
                <p:nvPr/>
              </p:nvGrpSpPr>
              <p:grpSpPr>
                <a:xfrm>
                  <a:off x="3538614" y="5515739"/>
                  <a:ext cx="2412721" cy="1167442"/>
                  <a:chOff x="3538614" y="5515739"/>
                  <a:chExt cx="2412721" cy="1167442"/>
                </a:xfrm>
              </p:grpSpPr>
              <p:grpSp>
                <p:nvGrpSpPr>
                  <p:cNvPr id="326" name="Group 325">
                    <a:extLst>
                      <a:ext uri="{FF2B5EF4-FFF2-40B4-BE49-F238E27FC236}">
                        <a16:creationId xmlns:a16="http://schemas.microsoft.com/office/drawing/2014/main" id="{AE9DF4F5-F66E-466C-BBB5-AF13E1481CE8}"/>
                      </a:ext>
                    </a:extLst>
                  </p:cNvPr>
                  <p:cNvGrpSpPr/>
                  <p:nvPr/>
                </p:nvGrpSpPr>
                <p:grpSpPr>
                  <a:xfrm>
                    <a:off x="3540244" y="5515739"/>
                    <a:ext cx="583921" cy="565992"/>
                    <a:chOff x="3540244" y="5515739"/>
                    <a:chExt cx="583921" cy="565992"/>
                  </a:xfrm>
                </p:grpSpPr>
                <p:sp>
                  <p:nvSpPr>
                    <p:cNvPr id="446" name="Rectangle 445">
                      <a:extLst>
                        <a:ext uri="{FF2B5EF4-FFF2-40B4-BE49-F238E27FC236}">
                          <a16:creationId xmlns:a16="http://schemas.microsoft.com/office/drawing/2014/main" id="{BB3F33F2-A16C-408B-BB03-B29C8C68B2F4}"/>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7" name="Rectangle 446">
                      <a:extLst>
                        <a:ext uri="{FF2B5EF4-FFF2-40B4-BE49-F238E27FC236}">
                          <a16:creationId xmlns:a16="http://schemas.microsoft.com/office/drawing/2014/main" id="{1B76FC4C-2DF7-4C37-8D63-17E3B954A6A2}"/>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8" name="Rectangle 447">
                      <a:extLst>
                        <a:ext uri="{FF2B5EF4-FFF2-40B4-BE49-F238E27FC236}">
                          <a16:creationId xmlns:a16="http://schemas.microsoft.com/office/drawing/2014/main" id="{BCE622B9-F9CD-48A8-9D6B-0D9A4794332F}"/>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9" name="Rectangle 448">
                      <a:extLst>
                        <a:ext uri="{FF2B5EF4-FFF2-40B4-BE49-F238E27FC236}">
                          <a16:creationId xmlns:a16="http://schemas.microsoft.com/office/drawing/2014/main" id="{909BD6B4-613E-4D76-919C-D1F0A71D88AD}"/>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F97842A2-B81A-4127-B97B-AD7D1B41C232}"/>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1" name="Rectangle 450">
                      <a:extLst>
                        <a:ext uri="{FF2B5EF4-FFF2-40B4-BE49-F238E27FC236}">
                          <a16:creationId xmlns:a16="http://schemas.microsoft.com/office/drawing/2014/main" id="{6C6B2F1E-9338-42E7-87F6-EE2E0E02B8BD}"/>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2" name="Rectangle 451">
                      <a:extLst>
                        <a:ext uri="{FF2B5EF4-FFF2-40B4-BE49-F238E27FC236}">
                          <a16:creationId xmlns:a16="http://schemas.microsoft.com/office/drawing/2014/main" id="{9CBD176E-679E-4344-B7E6-F02F3D77CFE1}"/>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3" name="Rectangle 452">
                      <a:extLst>
                        <a:ext uri="{FF2B5EF4-FFF2-40B4-BE49-F238E27FC236}">
                          <a16:creationId xmlns:a16="http://schemas.microsoft.com/office/drawing/2014/main" id="{A5851161-DAC6-4D87-8816-59C085A0BF42}"/>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4" name="Rectangle 453">
                      <a:extLst>
                        <a:ext uri="{FF2B5EF4-FFF2-40B4-BE49-F238E27FC236}">
                          <a16:creationId xmlns:a16="http://schemas.microsoft.com/office/drawing/2014/main" id="{507E1531-8FFD-4615-86A9-577C63AA9E60}"/>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5" name="Rectangle 454">
                      <a:extLst>
                        <a:ext uri="{FF2B5EF4-FFF2-40B4-BE49-F238E27FC236}">
                          <a16:creationId xmlns:a16="http://schemas.microsoft.com/office/drawing/2014/main" id="{60705970-7B3D-4E72-A4E2-39124A1E363A}"/>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6" name="Rectangle 455">
                      <a:extLst>
                        <a:ext uri="{FF2B5EF4-FFF2-40B4-BE49-F238E27FC236}">
                          <a16:creationId xmlns:a16="http://schemas.microsoft.com/office/drawing/2014/main" id="{11C9FFE9-1AD4-4894-A689-7FFD0F6E5B84}"/>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7" name="Rectangle 456">
                      <a:extLst>
                        <a:ext uri="{FF2B5EF4-FFF2-40B4-BE49-F238E27FC236}">
                          <a16:creationId xmlns:a16="http://schemas.microsoft.com/office/drawing/2014/main" id="{7101EFB1-7997-4057-B2AF-FCFD3E2DF7DA}"/>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8" name="Rectangle 457">
                      <a:extLst>
                        <a:ext uri="{FF2B5EF4-FFF2-40B4-BE49-F238E27FC236}">
                          <a16:creationId xmlns:a16="http://schemas.microsoft.com/office/drawing/2014/main" id="{0125EDBF-5156-41E5-8F6A-591764B1FFED}"/>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9" name="Rectangle 458">
                      <a:extLst>
                        <a:ext uri="{FF2B5EF4-FFF2-40B4-BE49-F238E27FC236}">
                          <a16:creationId xmlns:a16="http://schemas.microsoft.com/office/drawing/2014/main" id="{F3B42C56-CF24-4D5D-A773-8889D41343AE}"/>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0" name="Rectangle 459">
                      <a:extLst>
                        <a:ext uri="{FF2B5EF4-FFF2-40B4-BE49-F238E27FC236}">
                          <a16:creationId xmlns:a16="http://schemas.microsoft.com/office/drawing/2014/main" id="{49D2D5FA-F03A-4C7A-8989-99A86697F846}"/>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1" name="Rectangle 460">
                      <a:extLst>
                        <a:ext uri="{FF2B5EF4-FFF2-40B4-BE49-F238E27FC236}">
                          <a16:creationId xmlns:a16="http://schemas.microsoft.com/office/drawing/2014/main" id="{D393BEA6-734A-4C11-86CC-BBDB889F2699}"/>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7" name="Group 326">
                    <a:extLst>
                      <a:ext uri="{FF2B5EF4-FFF2-40B4-BE49-F238E27FC236}">
                        <a16:creationId xmlns:a16="http://schemas.microsoft.com/office/drawing/2014/main" id="{394CFC85-0087-4B95-B4E5-04E7701154A5}"/>
                      </a:ext>
                    </a:extLst>
                  </p:cNvPr>
                  <p:cNvGrpSpPr/>
                  <p:nvPr/>
                </p:nvGrpSpPr>
                <p:grpSpPr>
                  <a:xfrm flipV="1">
                    <a:off x="3538614" y="6108224"/>
                    <a:ext cx="583921" cy="565992"/>
                    <a:chOff x="3540244" y="5515739"/>
                    <a:chExt cx="583921" cy="565992"/>
                  </a:xfrm>
                </p:grpSpPr>
                <p:sp>
                  <p:nvSpPr>
                    <p:cNvPr id="430" name="Rectangle 429">
                      <a:extLst>
                        <a:ext uri="{FF2B5EF4-FFF2-40B4-BE49-F238E27FC236}">
                          <a16:creationId xmlns:a16="http://schemas.microsoft.com/office/drawing/2014/main" id="{3D4E952A-503F-476F-B61E-E828CD1F6E8D}"/>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Rectangle 430">
                      <a:extLst>
                        <a:ext uri="{FF2B5EF4-FFF2-40B4-BE49-F238E27FC236}">
                          <a16:creationId xmlns:a16="http://schemas.microsoft.com/office/drawing/2014/main" id="{28742F57-810B-4C95-A447-8BC829BC6A6F}"/>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Rectangle 431">
                      <a:extLst>
                        <a:ext uri="{FF2B5EF4-FFF2-40B4-BE49-F238E27FC236}">
                          <a16:creationId xmlns:a16="http://schemas.microsoft.com/office/drawing/2014/main" id="{1A5BD9A6-2A6C-4705-A3A0-DB16BF992058}"/>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Rectangle 432">
                      <a:extLst>
                        <a:ext uri="{FF2B5EF4-FFF2-40B4-BE49-F238E27FC236}">
                          <a16:creationId xmlns:a16="http://schemas.microsoft.com/office/drawing/2014/main" id="{A51606CD-4455-4C42-92CC-CAFCEEB9F8BD}"/>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4" name="Rectangle 433">
                      <a:extLst>
                        <a:ext uri="{FF2B5EF4-FFF2-40B4-BE49-F238E27FC236}">
                          <a16:creationId xmlns:a16="http://schemas.microsoft.com/office/drawing/2014/main" id="{57921443-50F8-4316-B0E0-FC535EB6162A}"/>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5" name="Rectangle 434">
                      <a:extLst>
                        <a:ext uri="{FF2B5EF4-FFF2-40B4-BE49-F238E27FC236}">
                          <a16:creationId xmlns:a16="http://schemas.microsoft.com/office/drawing/2014/main" id="{BA498AB4-6591-431F-8AA5-F80414131AD7}"/>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6" name="Rectangle 435">
                      <a:extLst>
                        <a:ext uri="{FF2B5EF4-FFF2-40B4-BE49-F238E27FC236}">
                          <a16:creationId xmlns:a16="http://schemas.microsoft.com/office/drawing/2014/main" id="{4611657B-C886-4231-9E5C-0422D07FF654}"/>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7" name="Rectangle 436">
                      <a:extLst>
                        <a:ext uri="{FF2B5EF4-FFF2-40B4-BE49-F238E27FC236}">
                          <a16:creationId xmlns:a16="http://schemas.microsoft.com/office/drawing/2014/main" id="{47C02E8D-D6BB-49A0-825F-588EBFC1568A}"/>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8" name="Rectangle 437">
                      <a:extLst>
                        <a:ext uri="{FF2B5EF4-FFF2-40B4-BE49-F238E27FC236}">
                          <a16:creationId xmlns:a16="http://schemas.microsoft.com/office/drawing/2014/main" id="{1057E909-6EDA-474B-B203-A6DC2CFE95CA}"/>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9" name="Rectangle 438">
                      <a:extLst>
                        <a:ext uri="{FF2B5EF4-FFF2-40B4-BE49-F238E27FC236}">
                          <a16:creationId xmlns:a16="http://schemas.microsoft.com/office/drawing/2014/main" id="{2A8DB356-B843-4E43-BF4C-E8998B2D2E64}"/>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 name="Rectangle 439">
                      <a:extLst>
                        <a:ext uri="{FF2B5EF4-FFF2-40B4-BE49-F238E27FC236}">
                          <a16:creationId xmlns:a16="http://schemas.microsoft.com/office/drawing/2014/main" id="{F4696B99-9131-42EE-AD3A-23B6CC6CC5EB}"/>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1" name="Rectangle 440">
                      <a:extLst>
                        <a:ext uri="{FF2B5EF4-FFF2-40B4-BE49-F238E27FC236}">
                          <a16:creationId xmlns:a16="http://schemas.microsoft.com/office/drawing/2014/main" id="{DCD66C21-9220-40F8-A412-864D45259323}"/>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2" name="Rectangle 441">
                      <a:extLst>
                        <a:ext uri="{FF2B5EF4-FFF2-40B4-BE49-F238E27FC236}">
                          <a16:creationId xmlns:a16="http://schemas.microsoft.com/office/drawing/2014/main" id="{ECEAB509-275B-4AD0-96C0-3691621B2E6E}"/>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3" name="Rectangle 442">
                      <a:extLst>
                        <a:ext uri="{FF2B5EF4-FFF2-40B4-BE49-F238E27FC236}">
                          <a16:creationId xmlns:a16="http://schemas.microsoft.com/office/drawing/2014/main" id="{77C26A2D-204B-4402-96DF-79F681FD1965}"/>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4" name="Rectangle 443">
                      <a:extLst>
                        <a:ext uri="{FF2B5EF4-FFF2-40B4-BE49-F238E27FC236}">
                          <a16:creationId xmlns:a16="http://schemas.microsoft.com/office/drawing/2014/main" id="{34F58A4D-E6E2-443A-81BC-6842E8C81F2F}"/>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5" name="Rectangle 444">
                      <a:extLst>
                        <a:ext uri="{FF2B5EF4-FFF2-40B4-BE49-F238E27FC236}">
                          <a16:creationId xmlns:a16="http://schemas.microsoft.com/office/drawing/2014/main" id="{6ECDFDAB-72E4-427F-9FC8-FF254ABE51B5}"/>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8" name="Group 327">
                    <a:extLst>
                      <a:ext uri="{FF2B5EF4-FFF2-40B4-BE49-F238E27FC236}">
                        <a16:creationId xmlns:a16="http://schemas.microsoft.com/office/drawing/2014/main" id="{66F29F11-2802-4A43-A223-B9CFA9053A91}"/>
                      </a:ext>
                    </a:extLst>
                  </p:cNvPr>
                  <p:cNvGrpSpPr/>
                  <p:nvPr/>
                </p:nvGrpSpPr>
                <p:grpSpPr>
                  <a:xfrm flipH="1">
                    <a:off x="5367414" y="5521444"/>
                    <a:ext cx="583921" cy="565992"/>
                    <a:chOff x="3540244" y="5515739"/>
                    <a:chExt cx="583921" cy="565992"/>
                  </a:xfrm>
                </p:grpSpPr>
                <p:sp>
                  <p:nvSpPr>
                    <p:cNvPr id="414" name="Rectangle 413">
                      <a:extLst>
                        <a:ext uri="{FF2B5EF4-FFF2-40B4-BE49-F238E27FC236}">
                          <a16:creationId xmlns:a16="http://schemas.microsoft.com/office/drawing/2014/main" id="{F94C9273-DB6A-45CD-BE36-95E21D40F5F3}"/>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 name="Rectangle 414">
                      <a:extLst>
                        <a:ext uri="{FF2B5EF4-FFF2-40B4-BE49-F238E27FC236}">
                          <a16:creationId xmlns:a16="http://schemas.microsoft.com/office/drawing/2014/main" id="{1DA0B050-8C17-4DC1-A171-C3CC4159ABCB}"/>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6" name="Rectangle 415">
                      <a:extLst>
                        <a:ext uri="{FF2B5EF4-FFF2-40B4-BE49-F238E27FC236}">
                          <a16:creationId xmlns:a16="http://schemas.microsoft.com/office/drawing/2014/main" id="{CE5A4A17-1869-42A7-AF10-5C8006B2D85F}"/>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Rectangle 416">
                      <a:extLst>
                        <a:ext uri="{FF2B5EF4-FFF2-40B4-BE49-F238E27FC236}">
                          <a16:creationId xmlns:a16="http://schemas.microsoft.com/office/drawing/2014/main" id="{5FA0E432-203D-4B61-B382-39B27D916B03}"/>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8" name="Rectangle 417">
                      <a:extLst>
                        <a:ext uri="{FF2B5EF4-FFF2-40B4-BE49-F238E27FC236}">
                          <a16:creationId xmlns:a16="http://schemas.microsoft.com/office/drawing/2014/main" id="{54AFF404-E899-4992-AAE0-9BFA476BBCFB}"/>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 name="Rectangle 418">
                      <a:extLst>
                        <a:ext uri="{FF2B5EF4-FFF2-40B4-BE49-F238E27FC236}">
                          <a16:creationId xmlns:a16="http://schemas.microsoft.com/office/drawing/2014/main" id="{903B575A-1FB7-4E21-900A-BC7045F137A4}"/>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0" name="Rectangle 419">
                      <a:extLst>
                        <a:ext uri="{FF2B5EF4-FFF2-40B4-BE49-F238E27FC236}">
                          <a16:creationId xmlns:a16="http://schemas.microsoft.com/office/drawing/2014/main" id="{8A8036C7-01AF-4655-AB6D-5593105BFE63}"/>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1" name="Rectangle 420">
                      <a:extLst>
                        <a:ext uri="{FF2B5EF4-FFF2-40B4-BE49-F238E27FC236}">
                          <a16:creationId xmlns:a16="http://schemas.microsoft.com/office/drawing/2014/main" id="{0F898315-BDEF-415C-AD12-A16BE5941BAE}"/>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2" name="Rectangle 421">
                      <a:extLst>
                        <a:ext uri="{FF2B5EF4-FFF2-40B4-BE49-F238E27FC236}">
                          <a16:creationId xmlns:a16="http://schemas.microsoft.com/office/drawing/2014/main" id="{821515E9-D27C-4248-8D41-4D7FC2133AD5}"/>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Rectangle 422">
                      <a:extLst>
                        <a:ext uri="{FF2B5EF4-FFF2-40B4-BE49-F238E27FC236}">
                          <a16:creationId xmlns:a16="http://schemas.microsoft.com/office/drawing/2014/main" id="{1010B0D2-BA2B-40BE-BCC8-2999EE536721}"/>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4" name="Rectangle 423">
                      <a:extLst>
                        <a:ext uri="{FF2B5EF4-FFF2-40B4-BE49-F238E27FC236}">
                          <a16:creationId xmlns:a16="http://schemas.microsoft.com/office/drawing/2014/main" id="{8241ECD2-C603-42EC-8EF4-5282DC751837}"/>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5" name="Rectangle 424">
                      <a:extLst>
                        <a:ext uri="{FF2B5EF4-FFF2-40B4-BE49-F238E27FC236}">
                          <a16:creationId xmlns:a16="http://schemas.microsoft.com/office/drawing/2014/main" id="{70051C37-4F80-4A47-A8F9-795AAA161F5F}"/>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6" name="Rectangle 425">
                      <a:extLst>
                        <a:ext uri="{FF2B5EF4-FFF2-40B4-BE49-F238E27FC236}">
                          <a16:creationId xmlns:a16="http://schemas.microsoft.com/office/drawing/2014/main" id="{FA982030-3BBD-4D90-BF0E-018E3CBA782C}"/>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7" name="Rectangle 426">
                      <a:extLst>
                        <a:ext uri="{FF2B5EF4-FFF2-40B4-BE49-F238E27FC236}">
                          <a16:creationId xmlns:a16="http://schemas.microsoft.com/office/drawing/2014/main" id="{E22B88DE-DD67-423B-9F0F-DBDF4D0D9CC3}"/>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8" name="Rectangle 427">
                      <a:extLst>
                        <a:ext uri="{FF2B5EF4-FFF2-40B4-BE49-F238E27FC236}">
                          <a16:creationId xmlns:a16="http://schemas.microsoft.com/office/drawing/2014/main" id="{1583423B-5E1B-4DBE-8D4C-8FF863DA323F}"/>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9" name="Rectangle 428">
                      <a:extLst>
                        <a:ext uri="{FF2B5EF4-FFF2-40B4-BE49-F238E27FC236}">
                          <a16:creationId xmlns:a16="http://schemas.microsoft.com/office/drawing/2014/main" id="{35977777-890C-4EA5-A66C-8A814EB771D5}"/>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9" name="Group 328">
                    <a:extLst>
                      <a:ext uri="{FF2B5EF4-FFF2-40B4-BE49-F238E27FC236}">
                        <a16:creationId xmlns:a16="http://schemas.microsoft.com/office/drawing/2014/main" id="{4CBEFB05-1CB1-4369-96C5-9508BAFA4982}"/>
                      </a:ext>
                    </a:extLst>
                  </p:cNvPr>
                  <p:cNvGrpSpPr/>
                  <p:nvPr/>
                </p:nvGrpSpPr>
                <p:grpSpPr>
                  <a:xfrm flipH="1" flipV="1">
                    <a:off x="5365784" y="6113929"/>
                    <a:ext cx="583921" cy="565992"/>
                    <a:chOff x="3540244" y="5515739"/>
                    <a:chExt cx="583921" cy="565992"/>
                  </a:xfrm>
                </p:grpSpPr>
                <p:sp>
                  <p:nvSpPr>
                    <p:cNvPr id="398" name="Rectangle 397">
                      <a:extLst>
                        <a:ext uri="{FF2B5EF4-FFF2-40B4-BE49-F238E27FC236}">
                          <a16:creationId xmlns:a16="http://schemas.microsoft.com/office/drawing/2014/main" id="{AE69712B-E33F-4EC6-9AA3-3F915357A33E}"/>
                        </a:ext>
                      </a:extLst>
                    </p:cNvPr>
                    <p:cNvSpPr/>
                    <p:nvPr/>
                  </p:nvSpPr>
                  <p:spPr>
                    <a:xfrm>
                      <a:off x="3540244" y="5515739"/>
                      <a:ext cx="579446" cy="554997"/>
                    </a:xfrm>
                    <a:prstGeom prst="rect">
                      <a:avLst/>
                    </a:prstGeom>
                    <a:gradFill>
                      <a:gsLst>
                        <a:gs pos="37000">
                          <a:schemeClr val="accent2">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Rectangle 398">
                      <a:extLst>
                        <a:ext uri="{FF2B5EF4-FFF2-40B4-BE49-F238E27FC236}">
                          <a16:creationId xmlns:a16="http://schemas.microsoft.com/office/drawing/2014/main" id="{821E19F0-5827-4C29-A338-5C9D094C9DF1}"/>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Rectangle 399">
                      <a:extLst>
                        <a:ext uri="{FF2B5EF4-FFF2-40B4-BE49-F238E27FC236}">
                          <a16:creationId xmlns:a16="http://schemas.microsoft.com/office/drawing/2014/main" id="{293A6618-4D6B-4673-97F9-6C90406408A3}"/>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Rectangle 400">
                      <a:extLst>
                        <a:ext uri="{FF2B5EF4-FFF2-40B4-BE49-F238E27FC236}">
                          <a16:creationId xmlns:a16="http://schemas.microsoft.com/office/drawing/2014/main" id="{2C7843D6-2E38-4451-BF09-8E16009EF6CE}"/>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Rectangle 401">
                      <a:extLst>
                        <a:ext uri="{FF2B5EF4-FFF2-40B4-BE49-F238E27FC236}">
                          <a16:creationId xmlns:a16="http://schemas.microsoft.com/office/drawing/2014/main" id="{27ABFB25-31BE-43D8-B41E-62FAB60A41CA}"/>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3" name="Rectangle 402">
                      <a:extLst>
                        <a:ext uri="{FF2B5EF4-FFF2-40B4-BE49-F238E27FC236}">
                          <a16:creationId xmlns:a16="http://schemas.microsoft.com/office/drawing/2014/main" id="{E8806BB6-730D-43DA-91F7-F5107CAA22D3}"/>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4" name="Rectangle 403">
                      <a:extLst>
                        <a:ext uri="{FF2B5EF4-FFF2-40B4-BE49-F238E27FC236}">
                          <a16:creationId xmlns:a16="http://schemas.microsoft.com/office/drawing/2014/main" id="{25B4B1B6-7514-4D45-950E-E1B58833C657}"/>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5" name="Rectangle 404">
                      <a:extLst>
                        <a:ext uri="{FF2B5EF4-FFF2-40B4-BE49-F238E27FC236}">
                          <a16:creationId xmlns:a16="http://schemas.microsoft.com/office/drawing/2014/main" id="{BC695A35-20E3-4366-9242-F0523B4CA774}"/>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 name="Rectangle 405">
                      <a:extLst>
                        <a:ext uri="{FF2B5EF4-FFF2-40B4-BE49-F238E27FC236}">
                          <a16:creationId xmlns:a16="http://schemas.microsoft.com/office/drawing/2014/main" id="{62855D3C-8D43-43C7-B9C5-0EF9705EA3F7}"/>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Rectangle 406">
                      <a:extLst>
                        <a:ext uri="{FF2B5EF4-FFF2-40B4-BE49-F238E27FC236}">
                          <a16:creationId xmlns:a16="http://schemas.microsoft.com/office/drawing/2014/main" id="{2E6FEC6C-DD52-4D16-94C6-97209214830B}"/>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 name="Rectangle 407">
                      <a:extLst>
                        <a:ext uri="{FF2B5EF4-FFF2-40B4-BE49-F238E27FC236}">
                          <a16:creationId xmlns:a16="http://schemas.microsoft.com/office/drawing/2014/main" id="{C660019F-7DB0-48AF-9C55-9C619A4A113A}"/>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 name="Rectangle 408">
                      <a:extLst>
                        <a:ext uri="{FF2B5EF4-FFF2-40B4-BE49-F238E27FC236}">
                          <a16:creationId xmlns:a16="http://schemas.microsoft.com/office/drawing/2014/main" id="{09F32066-1099-4E7A-98FA-C016A2DA6530}"/>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Rectangle 409">
                      <a:extLst>
                        <a:ext uri="{FF2B5EF4-FFF2-40B4-BE49-F238E27FC236}">
                          <a16:creationId xmlns:a16="http://schemas.microsoft.com/office/drawing/2014/main" id="{386F3CBB-E028-4D15-9A6D-53718B490C94}"/>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Rectangle 410">
                      <a:extLst>
                        <a:ext uri="{FF2B5EF4-FFF2-40B4-BE49-F238E27FC236}">
                          <a16:creationId xmlns:a16="http://schemas.microsoft.com/office/drawing/2014/main" id="{02A2A909-AD4A-49BA-AA61-AFF6236C6CA1}"/>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2" name="Rectangle 411">
                      <a:extLst>
                        <a:ext uri="{FF2B5EF4-FFF2-40B4-BE49-F238E27FC236}">
                          <a16:creationId xmlns:a16="http://schemas.microsoft.com/office/drawing/2014/main" id="{FE8F89F0-BAED-4C8B-B0E3-207CA2ED6665}"/>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 name="Rectangle 412">
                      <a:extLst>
                        <a:ext uri="{FF2B5EF4-FFF2-40B4-BE49-F238E27FC236}">
                          <a16:creationId xmlns:a16="http://schemas.microsoft.com/office/drawing/2014/main" id="{DD284F64-96B8-4989-B805-A148C45FB32E}"/>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0" name="Group 329">
                    <a:extLst>
                      <a:ext uri="{FF2B5EF4-FFF2-40B4-BE49-F238E27FC236}">
                        <a16:creationId xmlns:a16="http://schemas.microsoft.com/office/drawing/2014/main" id="{D30C0BF3-69E6-4A29-87A2-BCA57169626D}"/>
                      </a:ext>
                    </a:extLst>
                  </p:cNvPr>
                  <p:cNvGrpSpPr/>
                  <p:nvPr/>
                </p:nvGrpSpPr>
                <p:grpSpPr>
                  <a:xfrm>
                    <a:off x="4149844" y="5518999"/>
                    <a:ext cx="583921" cy="565992"/>
                    <a:chOff x="3540244" y="5515739"/>
                    <a:chExt cx="583921" cy="565992"/>
                  </a:xfrm>
                </p:grpSpPr>
                <p:sp>
                  <p:nvSpPr>
                    <p:cNvPr id="382" name="Rectangle 381">
                      <a:extLst>
                        <a:ext uri="{FF2B5EF4-FFF2-40B4-BE49-F238E27FC236}">
                          <a16:creationId xmlns:a16="http://schemas.microsoft.com/office/drawing/2014/main" id="{510C8C17-019B-441E-AC65-2350A555B0B5}"/>
                        </a:ext>
                      </a:extLst>
                    </p:cNvPr>
                    <p:cNvSpPr/>
                    <p:nvPr/>
                  </p:nvSpPr>
                  <p:spPr>
                    <a:xfrm>
                      <a:off x="3540244" y="5515739"/>
                      <a:ext cx="579446" cy="554997"/>
                    </a:xfrm>
                    <a:prstGeom prst="rect">
                      <a:avLst/>
                    </a:prstGeom>
                    <a:gradFill>
                      <a:gsLst>
                        <a:gs pos="93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Rectangle 382">
                      <a:extLst>
                        <a:ext uri="{FF2B5EF4-FFF2-40B4-BE49-F238E27FC236}">
                          <a16:creationId xmlns:a16="http://schemas.microsoft.com/office/drawing/2014/main" id="{B794EC63-5009-4388-82B6-D709E7860299}"/>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Rectangle 383">
                      <a:extLst>
                        <a:ext uri="{FF2B5EF4-FFF2-40B4-BE49-F238E27FC236}">
                          <a16:creationId xmlns:a16="http://schemas.microsoft.com/office/drawing/2014/main" id="{D1A95D69-10E0-4547-ADFE-CA449C9CAC9C}"/>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Rectangle 384">
                      <a:extLst>
                        <a:ext uri="{FF2B5EF4-FFF2-40B4-BE49-F238E27FC236}">
                          <a16:creationId xmlns:a16="http://schemas.microsoft.com/office/drawing/2014/main" id="{F160289C-2288-4BA1-AD87-BC8835CF10BB}"/>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Rectangle 385">
                      <a:extLst>
                        <a:ext uri="{FF2B5EF4-FFF2-40B4-BE49-F238E27FC236}">
                          <a16:creationId xmlns:a16="http://schemas.microsoft.com/office/drawing/2014/main" id="{F4691CA8-587D-4995-BC90-D8900B62972E}"/>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7" name="Rectangle 386">
                      <a:extLst>
                        <a:ext uri="{FF2B5EF4-FFF2-40B4-BE49-F238E27FC236}">
                          <a16:creationId xmlns:a16="http://schemas.microsoft.com/office/drawing/2014/main" id="{DDD7E6ED-E2CE-40A6-8C44-205AA9B62B5D}"/>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Rectangle 387">
                      <a:extLst>
                        <a:ext uri="{FF2B5EF4-FFF2-40B4-BE49-F238E27FC236}">
                          <a16:creationId xmlns:a16="http://schemas.microsoft.com/office/drawing/2014/main" id="{696F33A9-F339-4970-9CC7-FFD76B4285D1}"/>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 name="Rectangle 388">
                      <a:extLst>
                        <a:ext uri="{FF2B5EF4-FFF2-40B4-BE49-F238E27FC236}">
                          <a16:creationId xmlns:a16="http://schemas.microsoft.com/office/drawing/2014/main" id="{3A757976-5E3A-4237-8766-BE929724FC52}"/>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0" name="Rectangle 389">
                      <a:extLst>
                        <a:ext uri="{FF2B5EF4-FFF2-40B4-BE49-F238E27FC236}">
                          <a16:creationId xmlns:a16="http://schemas.microsoft.com/office/drawing/2014/main" id="{8C76C9E9-AC51-4894-88AC-D037FD0B828C}"/>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1" name="Rectangle 390">
                      <a:extLst>
                        <a:ext uri="{FF2B5EF4-FFF2-40B4-BE49-F238E27FC236}">
                          <a16:creationId xmlns:a16="http://schemas.microsoft.com/office/drawing/2014/main" id="{531E6E98-3EE3-42A3-AF89-E11472600295}"/>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Rectangle 391">
                      <a:extLst>
                        <a:ext uri="{FF2B5EF4-FFF2-40B4-BE49-F238E27FC236}">
                          <a16:creationId xmlns:a16="http://schemas.microsoft.com/office/drawing/2014/main" id="{11ACFE7B-411D-4E8B-AF6C-0B778CC4E2AB}"/>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3" name="Rectangle 392">
                      <a:extLst>
                        <a:ext uri="{FF2B5EF4-FFF2-40B4-BE49-F238E27FC236}">
                          <a16:creationId xmlns:a16="http://schemas.microsoft.com/office/drawing/2014/main" id="{FC86798D-F37B-4E57-91CB-EE726BE8F1B2}"/>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Rectangle 393">
                      <a:extLst>
                        <a:ext uri="{FF2B5EF4-FFF2-40B4-BE49-F238E27FC236}">
                          <a16:creationId xmlns:a16="http://schemas.microsoft.com/office/drawing/2014/main" id="{5F488DF2-63DC-451E-85EC-BBCB51940FE4}"/>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Rectangle 394">
                      <a:extLst>
                        <a:ext uri="{FF2B5EF4-FFF2-40B4-BE49-F238E27FC236}">
                          <a16:creationId xmlns:a16="http://schemas.microsoft.com/office/drawing/2014/main" id="{1E7AA019-BDCC-4264-A03B-6EC1525C7E49}"/>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Rectangle 395">
                      <a:extLst>
                        <a:ext uri="{FF2B5EF4-FFF2-40B4-BE49-F238E27FC236}">
                          <a16:creationId xmlns:a16="http://schemas.microsoft.com/office/drawing/2014/main" id="{F1651B89-9688-4F41-B638-3443C1CC67D4}"/>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Rectangle 396">
                      <a:extLst>
                        <a:ext uri="{FF2B5EF4-FFF2-40B4-BE49-F238E27FC236}">
                          <a16:creationId xmlns:a16="http://schemas.microsoft.com/office/drawing/2014/main" id="{635C1EC6-CF1F-4D92-87C3-C188D3EDF27A}"/>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1" name="Group 330">
                    <a:extLst>
                      <a:ext uri="{FF2B5EF4-FFF2-40B4-BE49-F238E27FC236}">
                        <a16:creationId xmlns:a16="http://schemas.microsoft.com/office/drawing/2014/main" id="{D524CB74-607C-4A83-8138-16955E05235D}"/>
                      </a:ext>
                    </a:extLst>
                  </p:cNvPr>
                  <p:cNvGrpSpPr/>
                  <p:nvPr/>
                </p:nvGrpSpPr>
                <p:grpSpPr>
                  <a:xfrm flipV="1">
                    <a:off x="4148214" y="6111484"/>
                    <a:ext cx="583921" cy="565992"/>
                    <a:chOff x="3540244" y="5515739"/>
                    <a:chExt cx="583921" cy="565992"/>
                  </a:xfrm>
                </p:grpSpPr>
                <p:sp>
                  <p:nvSpPr>
                    <p:cNvPr id="366" name="Rectangle 365">
                      <a:extLst>
                        <a:ext uri="{FF2B5EF4-FFF2-40B4-BE49-F238E27FC236}">
                          <a16:creationId xmlns:a16="http://schemas.microsoft.com/office/drawing/2014/main" id="{5D5C22E0-36CF-4D18-835F-E13611FAF139}"/>
                        </a:ext>
                      </a:extLst>
                    </p:cNvPr>
                    <p:cNvSpPr/>
                    <p:nvPr/>
                  </p:nvSpPr>
                  <p:spPr>
                    <a:xfrm>
                      <a:off x="3540244" y="5515739"/>
                      <a:ext cx="579446" cy="554997"/>
                    </a:xfrm>
                    <a:prstGeom prst="rect">
                      <a:avLst/>
                    </a:prstGeom>
                    <a:gradFill flip="none" rotWithShape="1">
                      <a:gsLst>
                        <a:gs pos="93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Rectangle 366">
                      <a:extLst>
                        <a:ext uri="{FF2B5EF4-FFF2-40B4-BE49-F238E27FC236}">
                          <a16:creationId xmlns:a16="http://schemas.microsoft.com/office/drawing/2014/main" id="{B3C6FEC0-5DEF-4F0F-A724-7B488CFFFEBD}"/>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Rectangle 367">
                      <a:extLst>
                        <a:ext uri="{FF2B5EF4-FFF2-40B4-BE49-F238E27FC236}">
                          <a16:creationId xmlns:a16="http://schemas.microsoft.com/office/drawing/2014/main" id="{F0F92597-FE65-41C8-BE2A-716B769F389F}"/>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Rectangle 368">
                      <a:extLst>
                        <a:ext uri="{FF2B5EF4-FFF2-40B4-BE49-F238E27FC236}">
                          <a16:creationId xmlns:a16="http://schemas.microsoft.com/office/drawing/2014/main" id="{121DDDBB-8A3B-4394-A33A-E4E8CD7D147E}"/>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Rectangle 369">
                      <a:extLst>
                        <a:ext uri="{FF2B5EF4-FFF2-40B4-BE49-F238E27FC236}">
                          <a16:creationId xmlns:a16="http://schemas.microsoft.com/office/drawing/2014/main" id="{7D8DBCEF-4A46-40AB-B249-80CAEA61FF4C}"/>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Rectangle 370">
                      <a:extLst>
                        <a:ext uri="{FF2B5EF4-FFF2-40B4-BE49-F238E27FC236}">
                          <a16:creationId xmlns:a16="http://schemas.microsoft.com/office/drawing/2014/main" id="{57B9A1BB-72D4-4DCF-B7D6-2EFCAF91C265}"/>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Rectangle 371">
                      <a:extLst>
                        <a:ext uri="{FF2B5EF4-FFF2-40B4-BE49-F238E27FC236}">
                          <a16:creationId xmlns:a16="http://schemas.microsoft.com/office/drawing/2014/main" id="{695D25E5-B8B8-494D-8849-696F11AC304A}"/>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Rectangle 372">
                      <a:extLst>
                        <a:ext uri="{FF2B5EF4-FFF2-40B4-BE49-F238E27FC236}">
                          <a16:creationId xmlns:a16="http://schemas.microsoft.com/office/drawing/2014/main" id="{6EF51067-4EEA-4CDA-9F40-D6FA6CC3443E}"/>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Rectangle 373">
                      <a:extLst>
                        <a:ext uri="{FF2B5EF4-FFF2-40B4-BE49-F238E27FC236}">
                          <a16:creationId xmlns:a16="http://schemas.microsoft.com/office/drawing/2014/main" id="{45275435-F953-42B8-9F0D-3C953BE85927}"/>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A1C43308-CA5B-49A5-A37C-CAD1E3249395}"/>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Rectangle 375">
                      <a:extLst>
                        <a:ext uri="{FF2B5EF4-FFF2-40B4-BE49-F238E27FC236}">
                          <a16:creationId xmlns:a16="http://schemas.microsoft.com/office/drawing/2014/main" id="{F4EAAF63-9D86-4D5A-89B6-0461B2AB31A2}"/>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Rectangle 376">
                      <a:extLst>
                        <a:ext uri="{FF2B5EF4-FFF2-40B4-BE49-F238E27FC236}">
                          <a16:creationId xmlns:a16="http://schemas.microsoft.com/office/drawing/2014/main" id="{80720FC4-8EDF-40AF-BCD4-9C673D9BA2EC}"/>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Rectangle 377">
                      <a:extLst>
                        <a:ext uri="{FF2B5EF4-FFF2-40B4-BE49-F238E27FC236}">
                          <a16:creationId xmlns:a16="http://schemas.microsoft.com/office/drawing/2014/main" id="{641B7B0B-1398-4072-BAA1-65B2BF0AF6F1}"/>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Rectangle 378">
                      <a:extLst>
                        <a:ext uri="{FF2B5EF4-FFF2-40B4-BE49-F238E27FC236}">
                          <a16:creationId xmlns:a16="http://schemas.microsoft.com/office/drawing/2014/main" id="{655932B0-3AC5-43BC-B16C-90F6886D1149}"/>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Rectangle 379">
                      <a:extLst>
                        <a:ext uri="{FF2B5EF4-FFF2-40B4-BE49-F238E27FC236}">
                          <a16:creationId xmlns:a16="http://schemas.microsoft.com/office/drawing/2014/main" id="{71FE67AB-6DA7-4E9E-B58D-1C9201390061}"/>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Rectangle 380">
                      <a:extLst>
                        <a:ext uri="{FF2B5EF4-FFF2-40B4-BE49-F238E27FC236}">
                          <a16:creationId xmlns:a16="http://schemas.microsoft.com/office/drawing/2014/main" id="{52F384DB-B78B-404D-B4F1-EAD4A81F250F}"/>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2" name="Group 331">
                    <a:extLst>
                      <a:ext uri="{FF2B5EF4-FFF2-40B4-BE49-F238E27FC236}">
                        <a16:creationId xmlns:a16="http://schemas.microsoft.com/office/drawing/2014/main" id="{457E53AA-5830-42F3-B019-5F5EC9C2923A}"/>
                      </a:ext>
                    </a:extLst>
                  </p:cNvPr>
                  <p:cNvGrpSpPr/>
                  <p:nvPr/>
                </p:nvGrpSpPr>
                <p:grpSpPr>
                  <a:xfrm flipH="1">
                    <a:off x="4759435" y="5524704"/>
                    <a:ext cx="583921" cy="565992"/>
                    <a:chOff x="3540244" y="5515739"/>
                    <a:chExt cx="583921" cy="565992"/>
                  </a:xfrm>
                </p:grpSpPr>
                <p:sp>
                  <p:nvSpPr>
                    <p:cNvPr id="350" name="Rectangle 349">
                      <a:extLst>
                        <a:ext uri="{FF2B5EF4-FFF2-40B4-BE49-F238E27FC236}">
                          <a16:creationId xmlns:a16="http://schemas.microsoft.com/office/drawing/2014/main" id="{595C8A08-D44D-41C1-949A-8B91CDB8B740}"/>
                        </a:ext>
                      </a:extLst>
                    </p:cNvPr>
                    <p:cNvSpPr/>
                    <p:nvPr/>
                  </p:nvSpPr>
                  <p:spPr>
                    <a:xfrm>
                      <a:off x="3540244" y="5515739"/>
                      <a:ext cx="579446" cy="554997"/>
                    </a:xfrm>
                    <a:prstGeom prst="rect">
                      <a:avLst/>
                    </a:prstGeom>
                    <a:gradFill>
                      <a:gsLst>
                        <a:gs pos="92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Rectangle 350">
                      <a:extLst>
                        <a:ext uri="{FF2B5EF4-FFF2-40B4-BE49-F238E27FC236}">
                          <a16:creationId xmlns:a16="http://schemas.microsoft.com/office/drawing/2014/main" id="{AB7C6F2A-3891-4F5C-AB5F-2BB9B7157ED0}"/>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Rectangle 351">
                      <a:extLst>
                        <a:ext uri="{FF2B5EF4-FFF2-40B4-BE49-F238E27FC236}">
                          <a16:creationId xmlns:a16="http://schemas.microsoft.com/office/drawing/2014/main" id="{B114D09A-5194-4F09-88CE-57FC5CAB81FA}"/>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Rectangle 352">
                      <a:extLst>
                        <a:ext uri="{FF2B5EF4-FFF2-40B4-BE49-F238E27FC236}">
                          <a16:creationId xmlns:a16="http://schemas.microsoft.com/office/drawing/2014/main" id="{F12BA98C-EC0B-491C-B7B5-EDDE8A4A51FC}"/>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Rectangle 353">
                      <a:extLst>
                        <a:ext uri="{FF2B5EF4-FFF2-40B4-BE49-F238E27FC236}">
                          <a16:creationId xmlns:a16="http://schemas.microsoft.com/office/drawing/2014/main" id="{2C77EFEC-6C0B-4153-9BBB-D3C5D7C15D3F}"/>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Rectangle 354">
                      <a:extLst>
                        <a:ext uri="{FF2B5EF4-FFF2-40B4-BE49-F238E27FC236}">
                          <a16:creationId xmlns:a16="http://schemas.microsoft.com/office/drawing/2014/main" id="{B7923D9C-C5CA-48DD-835F-443A4480382E}"/>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Rectangle 355">
                      <a:extLst>
                        <a:ext uri="{FF2B5EF4-FFF2-40B4-BE49-F238E27FC236}">
                          <a16:creationId xmlns:a16="http://schemas.microsoft.com/office/drawing/2014/main" id="{86B0DA41-0990-4453-87B9-929233CAC388}"/>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7" name="Rectangle 356">
                      <a:extLst>
                        <a:ext uri="{FF2B5EF4-FFF2-40B4-BE49-F238E27FC236}">
                          <a16:creationId xmlns:a16="http://schemas.microsoft.com/office/drawing/2014/main" id="{EC4D9934-2D79-475D-882B-ECCA0868F6EF}"/>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Rectangle 357">
                      <a:extLst>
                        <a:ext uri="{FF2B5EF4-FFF2-40B4-BE49-F238E27FC236}">
                          <a16:creationId xmlns:a16="http://schemas.microsoft.com/office/drawing/2014/main" id="{77FA4872-77D8-4D21-8584-7DEE900B44CA}"/>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Rectangle 358">
                      <a:extLst>
                        <a:ext uri="{FF2B5EF4-FFF2-40B4-BE49-F238E27FC236}">
                          <a16:creationId xmlns:a16="http://schemas.microsoft.com/office/drawing/2014/main" id="{60CD5F05-D4E8-457D-B284-48BA8D9CEB93}"/>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Rectangle 359">
                      <a:extLst>
                        <a:ext uri="{FF2B5EF4-FFF2-40B4-BE49-F238E27FC236}">
                          <a16:creationId xmlns:a16="http://schemas.microsoft.com/office/drawing/2014/main" id="{A091B63E-654A-4AB0-9F5C-ADA7610A34EC}"/>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Rectangle 360">
                      <a:extLst>
                        <a:ext uri="{FF2B5EF4-FFF2-40B4-BE49-F238E27FC236}">
                          <a16:creationId xmlns:a16="http://schemas.microsoft.com/office/drawing/2014/main" id="{03633664-09B6-445C-8DE6-AFC7FA81A573}"/>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Rectangle 361">
                      <a:extLst>
                        <a:ext uri="{FF2B5EF4-FFF2-40B4-BE49-F238E27FC236}">
                          <a16:creationId xmlns:a16="http://schemas.microsoft.com/office/drawing/2014/main" id="{F74E5AF3-D0A2-4508-8DCA-AC71C4082D88}"/>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Rectangle 362">
                      <a:extLst>
                        <a:ext uri="{FF2B5EF4-FFF2-40B4-BE49-F238E27FC236}">
                          <a16:creationId xmlns:a16="http://schemas.microsoft.com/office/drawing/2014/main" id="{3DF3B4F5-CFD5-4BB3-A73A-F077B98ED9E0}"/>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Rectangle 363">
                      <a:extLst>
                        <a:ext uri="{FF2B5EF4-FFF2-40B4-BE49-F238E27FC236}">
                          <a16:creationId xmlns:a16="http://schemas.microsoft.com/office/drawing/2014/main" id="{D091DD76-5979-4810-BBF1-6F49C0A61A39}"/>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Rectangle 364">
                      <a:extLst>
                        <a:ext uri="{FF2B5EF4-FFF2-40B4-BE49-F238E27FC236}">
                          <a16:creationId xmlns:a16="http://schemas.microsoft.com/office/drawing/2014/main" id="{0D24DE7E-F5B8-467A-9377-F8A3FFC0E4B8}"/>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3" name="Group 332">
                    <a:extLst>
                      <a:ext uri="{FF2B5EF4-FFF2-40B4-BE49-F238E27FC236}">
                        <a16:creationId xmlns:a16="http://schemas.microsoft.com/office/drawing/2014/main" id="{566A3D1E-2D57-4CDF-B446-2934CED1DE3D}"/>
                      </a:ext>
                    </a:extLst>
                  </p:cNvPr>
                  <p:cNvGrpSpPr/>
                  <p:nvPr/>
                </p:nvGrpSpPr>
                <p:grpSpPr>
                  <a:xfrm flipH="1" flipV="1">
                    <a:off x="4757805" y="6117189"/>
                    <a:ext cx="583921" cy="565992"/>
                    <a:chOff x="3540244" y="5515739"/>
                    <a:chExt cx="583921" cy="565992"/>
                  </a:xfrm>
                </p:grpSpPr>
                <p:sp>
                  <p:nvSpPr>
                    <p:cNvPr id="334" name="Rectangle 333">
                      <a:extLst>
                        <a:ext uri="{FF2B5EF4-FFF2-40B4-BE49-F238E27FC236}">
                          <a16:creationId xmlns:a16="http://schemas.microsoft.com/office/drawing/2014/main" id="{62EDDD14-F279-4C41-B1F0-D51F29A42C5E}"/>
                        </a:ext>
                      </a:extLst>
                    </p:cNvPr>
                    <p:cNvSpPr/>
                    <p:nvPr/>
                  </p:nvSpPr>
                  <p:spPr>
                    <a:xfrm>
                      <a:off x="3540244" y="5515739"/>
                      <a:ext cx="579446" cy="554997"/>
                    </a:xfrm>
                    <a:prstGeom prst="rect">
                      <a:avLst/>
                    </a:prstGeom>
                    <a:gradFill flip="none" rotWithShape="1">
                      <a:gsLst>
                        <a:gs pos="93000">
                          <a:schemeClr val="accent2">
                            <a:lumMod val="60000"/>
                            <a:lumOff val="40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FD789E0A-E1BD-43CB-AFB6-6705C1574ADC}"/>
                        </a:ext>
                      </a:extLst>
                    </p:cNvPr>
                    <p:cNvSpPr/>
                    <p:nvPr/>
                  </p:nvSpPr>
                  <p:spPr>
                    <a:xfrm>
                      <a:off x="3778294"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Rectangle 335">
                      <a:extLst>
                        <a:ext uri="{FF2B5EF4-FFF2-40B4-BE49-F238E27FC236}">
                          <a16:creationId xmlns:a16="http://schemas.microsoft.com/office/drawing/2014/main" id="{7B409A85-05EB-4B2E-A8A4-FC6EF43E046E}"/>
                        </a:ext>
                      </a:extLst>
                    </p:cNvPr>
                    <p:cNvSpPr/>
                    <p:nvPr/>
                  </p:nvSpPr>
                  <p:spPr>
                    <a:xfrm>
                      <a:off x="3659547"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Rectangle 336">
                      <a:extLst>
                        <a:ext uri="{FF2B5EF4-FFF2-40B4-BE49-F238E27FC236}">
                          <a16:creationId xmlns:a16="http://schemas.microsoft.com/office/drawing/2014/main" id="{059D33C0-220A-4629-92EA-5AA0B6267891}"/>
                        </a:ext>
                      </a:extLst>
                    </p:cNvPr>
                    <p:cNvSpPr/>
                    <p:nvPr/>
                  </p:nvSpPr>
                  <p:spPr>
                    <a:xfrm>
                      <a:off x="354235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Rectangle 337">
                      <a:extLst>
                        <a:ext uri="{FF2B5EF4-FFF2-40B4-BE49-F238E27FC236}">
                          <a16:creationId xmlns:a16="http://schemas.microsoft.com/office/drawing/2014/main" id="{A015B2FF-D73D-43CE-B95C-C543CA2AF68A}"/>
                        </a:ext>
                      </a:extLst>
                    </p:cNvPr>
                    <p:cNvSpPr/>
                    <p:nvPr/>
                  </p:nvSpPr>
                  <p:spPr>
                    <a:xfrm>
                      <a:off x="3895703"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Rectangle 338">
                      <a:extLst>
                        <a:ext uri="{FF2B5EF4-FFF2-40B4-BE49-F238E27FC236}">
                          <a16:creationId xmlns:a16="http://schemas.microsoft.com/office/drawing/2014/main" id="{10149D6F-788F-426D-9C1D-9B2A307FFD5C}"/>
                        </a:ext>
                      </a:extLst>
                    </p:cNvPr>
                    <p:cNvSpPr/>
                    <p:nvPr/>
                  </p:nvSpPr>
                  <p:spPr>
                    <a:xfrm>
                      <a:off x="4014236" y="5521695"/>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Rectangle 339">
                      <a:extLst>
                        <a:ext uri="{FF2B5EF4-FFF2-40B4-BE49-F238E27FC236}">
                          <a16:creationId xmlns:a16="http://schemas.microsoft.com/office/drawing/2014/main" id="{BD211D5D-1BCD-4EA1-A899-577A4A06D759}"/>
                        </a:ext>
                      </a:extLst>
                    </p:cNvPr>
                    <p:cNvSpPr/>
                    <p:nvPr/>
                  </p:nvSpPr>
                  <p:spPr>
                    <a:xfrm>
                      <a:off x="3780223"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Rectangle 340">
                      <a:extLst>
                        <a:ext uri="{FF2B5EF4-FFF2-40B4-BE49-F238E27FC236}">
                          <a16:creationId xmlns:a16="http://schemas.microsoft.com/office/drawing/2014/main" id="{523D190E-820C-4D83-A342-DE0940AD58A7}"/>
                        </a:ext>
                      </a:extLst>
                    </p:cNvPr>
                    <p:cNvSpPr/>
                    <p:nvPr/>
                  </p:nvSpPr>
                  <p:spPr>
                    <a:xfrm>
                      <a:off x="3661476"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Rectangle 341">
                      <a:extLst>
                        <a:ext uri="{FF2B5EF4-FFF2-40B4-BE49-F238E27FC236}">
                          <a16:creationId xmlns:a16="http://schemas.microsoft.com/office/drawing/2014/main" id="{0AABD4E6-456E-4083-919F-2F1E3F8188BF}"/>
                        </a:ext>
                      </a:extLst>
                    </p:cNvPr>
                    <p:cNvSpPr/>
                    <p:nvPr/>
                  </p:nvSpPr>
                  <p:spPr>
                    <a:xfrm>
                      <a:off x="354428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Rectangle 342">
                      <a:extLst>
                        <a:ext uri="{FF2B5EF4-FFF2-40B4-BE49-F238E27FC236}">
                          <a16:creationId xmlns:a16="http://schemas.microsoft.com/office/drawing/2014/main" id="{88C4240C-1955-47F4-A390-2A3C2370AB3B}"/>
                        </a:ext>
                      </a:extLst>
                    </p:cNvPr>
                    <p:cNvSpPr/>
                    <p:nvPr/>
                  </p:nvSpPr>
                  <p:spPr>
                    <a:xfrm>
                      <a:off x="3897632"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Rectangle 343">
                      <a:extLst>
                        <a:ext uri="{FF2B5EF4-FFF2-40B4-BE49-F238E27FC236}">
                          <a16:creationId xmlns:a16="http://schemas.microsoft.com/office/drawing/2014/main" id="{99F9676B-B411-45CA-AE8B-A1FE969A844E}"/>
                        </a:ext>
                      </a:extLst>
                    </p:cNvPr>
                    <p:cNvSpPr/>
                    <p:nvPr/>
                  </p:nvSpPr>
                  <p:spPr>
                    <a:xfrm>
                      <a:off x="4016165" y="5711713"/>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Rectangle 344">
                      <a:extLst>
                        <a:ext uri="{FF2B5EF4-FFF2-40B4-BE49-F238E27FC236}">
                          <a16:creationId xmlns:a16="http://schemas.microsoft.com/office/drawing/2014/main" id="{49F84871-E8FD-407F-B699-C81C5E8D6020}"/>
                        </a:ext>
                      </a:extLst>
                    </p:cNvPr>
                    <p:cNvSpPr/>
                    <p:nvPr/>
                  </p:nvSpPr>
                  <p:spPr>
                    <a:xfrm>
                      <a:off x="3779258"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Rectangle 345">
                      <a:extLst>
                        <a:ext uri="{FF2B5EF4-FFF2-40B4-BE49-F238E27FC236}">
                          <a16:creationId xmlns:a16="http://schemas.microsoft.com/office/drawing/2014/main" id="{7F161B0F-A06A-4785-AEDD-A506A9222C2F}"/>
                        </a:ext>
                      </a:extLst>
                    </p:cNvPr>
                    <p:cNvSpPr/>
                    <p:nvPr/>
                  </p:nvSpPr>
                  <p:spPr>
                    <a:xfrm>
                      <a:off x="3660511"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Rectangle 346">
                      <a:extLst>
                        <a:ext uri="{FF2B5EF4-FFF2-40B4-BE49-F238E27FC236}">
                          <a16:creationId xmlns:a16="http://schemas.microsoft.com/office/drawing/2014/main" id="{23A7D3F0-DC3D-4CF4-94F2-300331033ADC}"/>
                        </a:ext>
                      </a:extLst>
                    </p:cNvPr>
                    <p:cNvSpPr/>
                    <p:nvPr/>
                  </p:nvSpPr>
                  <p:spPr>
                    <a:xfrm>
                      <a:off x="354331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Rectangle 347">
                      <a:extLst>
                        <a:ext uri="{FF2B5EF4-FFF2-40B4-BE49-F238E27FC236}">
                          <a16:creationId xmlns:a16="http://schemas.microsoft.com/office/drawing/2014/main" id="{A5DEA811-F74B-48F5-8ABB-890D726791BC}"/>
                        </a:ext>
                      </a:extLst>
                    </p:cNvPr>
                    <p:cNvSpPr/>
                    <p:nvPr/>
                  </p:nvSpPr>
                  <p:spPr>
                    <a:xfrm>
                      <a:off x="3896667"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Rectangle 348">
                      <a:extLst>
                        <a:ext uri="{FF2B5EF4-FFF2-40B4-BE49-F238E27FC236}">
                          <a16:creationId xmlns:a16="http://schemas.microsoft.com/office/drawing/2014/main" id="{9A4450C2-F8D8-47AB-AE03-3DB8DEF32DE9}"/>
                        </a:ext>
                      </a:extLst>
                    </p:cNvPr>
                    <p:cNvSpPr/>
                    <p:nvPr/>
                  </p:nvSpPr>
                  <p:spPr>
                    <a:xfrm>
                      <a:off x="4015200" y="5901731"/>
                      <a:ext cx="10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grpSp>
          <p:nvGrpSpPr>
            <p:cNvPr id="17" name="Group 16">
              <a:extLst>
                <a:ext uri="{FF2B5EF4-FFF2-40B4-BE49-F238E27FC236}">
                  <a16:creationId xmlns:a16="http://schemas.microsoft.com/office/drawing/2014/main" id="{E8156D80-464E-4EB0-9956-95D56E3DCBF1}"/>
                </a:ext>
              </a:extLst>
            </p:cNvPr>
            <p:cNvGrpSpPr/>
            <p:nvPr/>
          </p:nvGrpSpPr>
          <p:grpSpPr>
            <a:xfrm>
              <a:off x="3710214" y="3450597"/>
              <a:ext cx="526334" cy="635281"/>
              <a:chOff x="3568700" y="6247998"/>
              <a:chExt cx="526334" cy="635281"/>
            </a:xfrm>
          </p:grpSpPr>
          <p:grpSp>
            <p:nvGrpSpPr>
              <p:cNvPr id="302" name="Group 301">
                <a:extLst>
                  <a:ext uri="{FF2B5EF4-FFF2-40B4-BE49-F238E27FC236}">
                    <a16:creationId xmlns:a16="http://schemas.microsoft.com/office/drawing/2014/main" id="{C8E0B8FC-45A7-4326-A031-7AB7A68BDF64}"/>
                  </a:ext>
                </a:extLst>
              </p:cNvPr>
              <p:cNvGrpSpPr/>
              <p:nvPr/>
            </p:nvGrpSpPr>
            <p:grpSpPr>
              <a:xfrm>
                <a:off x="3568700" y="6247998"/>
                <a:ext cx="50800" cy="635281"/>
                <a:chOff x="3568700" y="6254750"/>
                <a:chExt cx="50800" cy="635281"/>
              </a:xfrm>
            </p:grpSpPr>
            <p:cxnSp>
              <p:nvCxnSpPr>
                <p:cNvPr id="319" name="Straight Connector 318">
                  <a:extLst>
                    <a:ext uri="{FF2B5EF4-FFF2-40B4-BE49-F238E27FC236}">
                      <a16:creationId xmlns:a16="http://schemas.microsoft.com/office/drawing/2014/main" id="{08464919-C603-4E5B-AF6E-EC26B6D23573}"/>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17DB3E7E-F631-4B31-811B-9983C739095B}"/>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A804F1F9-7F5B-4473-AA3C-220FE4BD048F}"/>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244F1D18-1840-4CF2-A524-852A5806BF6D}"/>
                  </a:ext>
                </a:extLst>
              </p:cNvPr>
              <p:cNvGrpSpPr/>
              <p:nvPr/>
            </p:nvGrpSpPr>
            <p:grpSpPr>
              <a:xfrm>
                <a:off x="3697950" y="6247998"/>
                <a:ext cx="50800" cy="635281"/>
                <a:chOff x="3697950" y="6247998"/>
                <a:chExt cx="50800" cy="635281"/>
              </a:xfrm>
            </p:grpSpPr>
            <p:cxnSp>
              <p:nvCxnSpPr>
                <p:cNvPr id="316" name="Straight Connector 315">
                  <a:extLst>
                    <a:ext uri="{FF2B5EF4-FFF2-40B4-BE49-F238E27FC236}">
                      <a16:creationId xmlns:a16="http://schemas.microsoft.com/office/drawing/2014/main" id="{21FF9D87-B2EB-46A4-A0DE-3052374E3981}"/>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643C63BC-0645-4678-A0C8-DDBD2AF57D64}"/>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435144D-873A-4FF2-ACF3-5BBF3FA05984}"/>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DCC141A9-8049-4A47-B2E2-1760CD036B0E}"/>
                  </a:ext>
                </a:extLst>
              </p:cNvPr>
              <p:cNvGrpSpPr/>
              <p:nvPr/>
            </p:nvGrpSpPr>
            <p:grpSpPr>
              <a:xfrm>
                <a:off x="3914984" y="6247998"/>
                <a:ext cx="50800" cy="635281"/>
                <a:chOff x="3568700" y="6254750"/>
                <a:chExt cx="50800" cy="635281"/>
              </a:xfrm>
            </p:grpSpPr>
            <p:cxnSp>
              <p:nvCxnSpPr>
                <p:cNvPr id="313" name="Straight Connector 312">
                  <a:extLst>
                    <a:ext uri="{FF2B5EF4-FFF2-40B4-BE49-F238E27FC236}">
                      <a16:creationId xmlns:a16="http://schemas.microsoft.com/office/drawing/2014/main" id="{9D190533-6130-4472-A153-6EE67E68082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9B39EED0-ED46-4D33-AE4B-5B77F1CDE111}"/>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83AFB941-79AB-4F25-901B-F749F6F070A0}"/>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9CD1F9DA-DF69-40F1-BFB6-F15EBA5DB58A}"/>
                  </a:ext>
                </a:extLst>
              </p:cNvPr>
              <p:cNvGrpSpPr/>
              <p:nvPr/>
            </p:nvGrpSpPr>
            <p:grpSpPr>
              <a:xfrm>
                <a:off x="4044234" y="6247998"/>
                <a:ext cx="50800" cy="635281"/>
                <a:chOff x="3697950" y="6247998"/>
                <a:chExt cx="50800" cy="635281"/>
              </a:xfrm>
            </p:grpSpPr>
            <p:cxnSp>
              <p:nvCxnSpPr>
                <p:cNvPr id="310" name="Straight Connector 309">
                  <a:extLst>
                    <a:ext uri="{FF2B5EF4-FFF2-40B4-BE49-F238E27FC236}">
                      <a16:creationId xmlns:a16="http://schemas.microsoft.com/office/drawing/2014/main" id="{189DC956-AA36-4EF8-8B0D-60461B8659CD}"/>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01D14860-B508-4D6B-98B2-28C42E24FD71}"/>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DCD5AA9F-368C-427A-B51E-4067C9399DB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22DC783E-815A-4492-A3FE-010FE4EBFA94}"/>
                  </a:ext>
                </a:extLst>
              </p:cNvPr>
              <p:cNvGrpSpPr/>
              <p:nvPr/>
            </p:nvGrpSpPr>
            <p:grpSpPr>
              <a:xfrm>
                <a:off x="3810188" y="6247998"/>
                <a:ext cx="50800" cy="635281"/>
                <a:chOff x="3568700" y="6254750"/>
                <a:chExt cx="50800" cy="635281"/>
              </a:xfrm>
            </p:grpSpPr>
            <p:cxnSp>
              <p:nvCxnSpPr>
                <p:cNvPr id="307" name="Straight Connector 306">
                  <a:extLst>
                    <a:ext uri="{FF2B5EF4-FFF2-40B4-BE49-F238E27FC236}">
                      <a16:creationId xmlns:a16="http://schemas.microsoft.com/office/drawing/2014/main" id="{9D9391A2-B6E0-461E-8D53-08824E1AE84B}"/>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908F7D25-9A59-4A1F-B683-D6214F540D34}"/>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1EE764FC-BC7D-49C3-97D0-D7DAB8ADF029}"/>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13910846-B27D-4C35-8C6E-9348C8C78796}"/>
                </a:ext>
              </a:extLst>
            </p:cNvPr>
            <p:cNvGrpSpPr/>
            <p:nvPr/>
          </p:nvGrpSpPr>
          <p:grpSpPr>
            <a:xfrm>
              <a:off x="4321402" y="3450597"/>
              <a:ext cx="526334" cy="635281"/>
              <a:chOff x="4179888" y="6259111"/>
              <a:chExt cx="526334" cy="635281"/>
            </a:xfrm>
          </p:grpSpPr>
          <p:grpSp>
            <p:nvGrpSpPr>
              <p:cNvPr id="282" name="Group 281">
                <a:extLst>
                  <a:ext uri="{FF2B5EF4-FFF2-40B4-BE49-F238E27FC236}">
                    <a16:creationId xmlns:a16="http://schemas.microsoft.com/office/drawing/2014/main" id="{4C16D623-D236-407B-AEEA-83F39844BFCD}"/>
                  </a:ext>
                </a:extLst>
              </p:cNvPr>
              <p:cNvGrpSpPr/>
              <p:nvPr/>
            </p:nvGrpSpPr>
            <p:grpSpPr>
              <a:xfrm>
                <a:off x="4179888" y="6259111"/>
                <a:ext cx="50800" cy="635281"/>
                <a:chOff x="3568700" y="6254750"/>
                <a:chExt cx="50800" cy="635281"/>
              </a:xfrm>
            </p:grpSpPr>
            <p:cxnSp>
              <p:nvCxnSpPr>
                <p:cNvPr id="299" name="Straight Connector 298">
                  <a:extLst>
                    <a:ext uri="{FF2B5EF4-FFF2-40B4-BE49-F238E27FC236}">
                      <a16:creationId xmlns:a16="http://schemas.microsoft.com/office/drawing/2014/main" id="{85E964FF-99C5-4350-BBC3-5FF82EC64B0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F3B18E1-BB7A-4D18-A5C3-E5D837D72980}"/>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CAE365A6-E748-41EB-BD57-720F978FFF82}"/>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15E71849-6FED-4054-96E0-34019BD6DA29}"/>
                  </a:ext>
                </a:extLst>
              </p:cNvPr>
              <p:cNvGrpSpPr/>
              <p:nvPr/>
            </p:nvGrpSpPr>
            <p:grpSpPr>
              <a:xfrm>
                <a:off x="4309138" y="6259111"/>
                <a:ext cx="50800" cy="635281"/>
                <a:chOff x="3697950" y="6247998"/>
                <a:chExt cx="50800" cy="635281"/>
              </a:xfrm>
            </p:grpSpPr>
            <p:cxnSp>
              <p:nvCxnSpPr>
                <p:cNvPr id="296" name="Straight Connector 295">
                  <a:extLst>
                    <a:ext uri="{FF2B5EF4-FFF2-40B4-BE49-F238E27FC236}">
                      <a16:creationId xmlns:a16="http://schemas.microsoft.com/office/drawing/2014/main" id="{719C29F9-2E6F-45EE-8746-A502E7935FD5}"/>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A5335CC-078B-41D0-B0C2-9F9966A06132}"/>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5312FB35-4BFF-4344-9271-AD19E8D1037E}"/>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9F1FBF25-901A-4238-8B53-06D62D8EA2FC}"/>
                  </a:ext>
                </a:extLst>
              </p:cNvPr>
              <p:cNvGrpSpPr/>
              <p:nvPr/>
            </p:nvGrpSpPr>
            <p:grpSpPr>
              <a:xfrm>
                <a:off x="4526172" y="6259111"/>
                <a:ext cx="50800" cy="635281"/>
                <a:chOff x="3568700" y="6254750"/>
                <a:chExt cx="50800" cy="635281"/>
              </a:xfrm>
            </p:grpSpPr>
            <p:cxnSp>
              <p:nvCxnSpPr>
                <p:cNvPr id="293" name="Straight Connector 292">
                  <a:extLst>
                    <a:ext uri="{FF2B5EF4-FFF2-40B4-BE49-F238E27FC236}">
                      <a16:creationId xmlns:a16="http://schemas.microsoft.com/office/drawing/2014/main" id="{1C96E4FD-17AD-4473-9B6C-18C2671F1FE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502A6E62-F53E-448A-9D1F-9EE74BEBD161}"/>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B5B22D1-E611-4E18-91E7-F0DCFCC4E742}"/>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B300408C-DD59-44BC-884C-B8CAE13F1936}"/>
                  </a:ext>
                </a:extLst>
              </p:cNvPr>
              <p:cNvGrpSpPr/>
              <p:nvPr/>
            </p:nvGrpSpPr>
            <p:grpSpPr>
              <a:xfrm>
                <a:off x="4655422" y="6259111"/>
                <a:ext cx="50800" cy="635281"/>
                <a:chOff x="3697950" y="6247998"/>
                <a:chExt cx="50800" cy="635281"/>
              </a:xfrm>
            </p:grpSpPr>
            <p:cxnSp>
              <p:nvCxnSpPr>
                <p:cNvPr id="290" name="Straight Connector 289">
                  <a:extLst>
                    <a:ext uri="{FF2B5EF4-FFF2-40B4-BE49-F238E27FC236}">
                      <a16:creationId xmlns:a16="http://schemas.microsoft.com/office/drawing/2014/main" id="{1C186B27-7C39-430B-A9C2-CD24895360D9}"/>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EF6C7B6B-93B1-422F-A163-6CEC76CE5D46}"/>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B0704B73-359A-4714-8461-DEE845608B9A}"/>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9B1694DD-46E5-4274-9E0E-CCEBCEEAB354}"/>
                  </a:ext>
                </a:extLst>
              </p:cNvPr>
              <p:cNvGrpSpPr/>
              <p:nvPr/>
            </p:nvGrpSpPr>
            <p:grpSpPr>
              <a:xfrm>
                <a:off x="4421376" y="6259111"/>
                <a:ext cx="50800" cy="635281"/>
                <a:chOff x="3568700" y="6254750"/>
                <a:chExt cx="50800" cy="635281"/>
              </a:xfrm>
            </p:grpSpPr>
            <p:cxnSp>
              <p:nvCxnSpPr>
                <p:cNvPr id="287" name="Straight Connector 286">
                  <a:extLst>
                    <a:ext uri="{FF2B5EF4-FFF2-40B4-BE49-F238E27FC236}">
                      <a16:creationId xmlns:a16="http://schemas.microsoft.com/office/drawing/2014/main" id="{92A4CDAE-9911-46D4-BE36-90BE013CC73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A0DE6642-2CBA-4E0F-9CEE-14CFCF653FB5}"/>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648B5BAF-AC1A-470F-B05B-829992532175}"/>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48D1CD41-FE53-435B-8F51-A6EB878F793D}"/>
                </a:ext>
              </a:extLst>
            </p:cNvPr>
            <p:cNvGrpSpPr/>
            <p:nvPr/>
          </p:nvGrpSpPr>
          <p:grpSpPr>
            <a:xfrm>
              <a:off x="4937346" y="3450597"/>
              <a:ext cx="526334" cy="635281"/>
              <a:chOff x="4816476" y="6119411"/>
              <a:chExt cx="526334" cy="635281"/>
            </a:xfrm>
          </p:grpSpPr>
          <p:grpSp>
            <p:nvGrpSpPr>
              <p:cNvPr id="262" name="Group 261">
                <a:extLst>
                  <a:ext uri="{FF2B5EF4-FFF2-40B4-BE49-F238E27FC236}">
                    <a16:creationId xmlns:a16="http://schemas.microsoft.com/office/drawing/2014/main" id="{DA2A5A40-2486-4306-8D00-CB5E96C7DB99}"/>
                  </a:ext>
                </a:extLst>
              </p:cNvPr>
              <p:cNvGrpSpPr/>
              <p:nvPr/>
            </p:nvGrpSpPr>
            <p:grpSpPr>
              <a:xfrm>
                <a:off x="4816476" y="6119411"/>
                <a:ext cx="50800" cy="635281"/>
                <a:chOff x="3568700" y="6254750"/>
                <a:chExt cx="50800" cy="635281"/>
              </a:xfrm>
            </p:grpSpPr>
            <p:cxnSp>
              <p:nvCxnSpPr>
                <p:cNvPr id="279" name="Straight Connector 278">
                  <a:extLst>
                    <a:ext uri="{FF2B5EF4-FFF2-40B4-BE49-F238E27FC236}">
                      <a16:creationId xmlns:a16="http://schemas.microsoft.com/office/drawing/2014/main" id="{E061734B-6D89-47C8-9913-95BF09E25E36}"/>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A5102D7-8BEF-4F76-88AC-7D463C6D5728}"/>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702DE38-D30F-4E29-883B-C37C93C16A21}"/>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4D15AFC6-CEE3-4921-9E0D-EF4322BBE89E}"/>
                  </a:ext>
                </a:extLst>
              </p:cNvPr>
              <p:cNvGrpSpPr/>
              <p:nvPr/>
            </p:nvGrpSpPr>
            <p:grpSpPr>
              <a:xfrm>
                <a:off x="4945726" y="6119411"/>
                <a:ext cx="50800" cy="635281"/>
                <a:chOff x="3697950" y="6247998"/>
                <a:chExt cx="50800" cy="635281"/>
              </a:xfrm>
            </p:grpSpPr>
            <p:cxnSp>
              <p:nvCxnSpPr>
                <p:cNvPr id="276" name="Straight Connector 275">
                  <a:extLst>
                    <a:ext uri="{FF2B5EF4-FFF2-40B4-BE49-F238E27FC236}">
                      <a16:creationId xmlns:a16="http://schemas.microsoft.com/office/drawing/2014/main" id="{B6252DBB-7108-48CE-A8ED-BAA486932471}"/>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7DFFC824-D89E-4F6B-BC3E-6250C2AD097B}"/>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C1C7FBF-2C3B-4AA3-BDC8-7757FAB4D508}"/>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D25E9C71-EE8D-4BF8-B8AF-A69D2D27BDBF}"/>
                  </a:ext>
                </a:extLst>
              </p:cNvPr>
              <p:cNvGrpSpPr/>
              <p:nvPr/>
            </p:nvGrpSpPr>
            <p:grpSpPr>
              <a:xfrm>
                <a:off x="5162760" y="6119411"/>
                <a:ext cx="50800" cy="635281"/>
                <a:chOff x="3568700" y="6254750"/>
                <a:chExt cx="50800" cy="635281"/>
              </a:xfrm>
            </p:grpSpPr>
            <p:cxnSp>
              <p:nvCxnSpPr>
                <p:cNvPr id="273" name="Straight Connector 272">
                  <a:extLst>
                    <a:ext uri="{FF2B5EF4-FFF2-40B4-BE49-F238E27FC236}">
                      <a16:creationId xmlns:a16="http://schemas.microsoft.com/office/drawing/2014/main" id="{7268FD87-098E-4ED6-92D1-DCA02923C5F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1D75DD8-3202-4975-94A4-87487773E32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22A59904-731E-4931-A056-539D569793EE}"/>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AD6C562D-A936-427C-BCBB-E028C3F84512}"/>
                  </a:ext>
                </a:extLst>
              </p:cNvPr>
              <p:cNvGrpSpPr/>
              <p:nvPr/>
            </p:nvGrpSpPr>
            <p:grpSpPr>
              <a:xfrm>
                <a:off x="5292010" y="6119411"/>
                <a:ext cx="50800" cy="635281"/>
                <a:chOff x="3697950" y="6247998"/>
                <a:chExt cx="50800" cy="635281"/>
              </a:xfrm>
            </p:grpSpPr>
            <p:cxnSp>
              <p:nvCxnSpPr>
                <p:cNvPr id="270" name="Straight Connector 269">
                  <a:extLst>
                    <a:ext uri="{FF2B5EF4-FFF2-40B4-BE49-F238E27FC236}">
                      <a16:creationId xmlns:a16="http://schemas.microsoft.com/office/drawing/2014/main" id="{92461B9B-F6AE-4774-B6E4-F9B0F816889E}"/>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5F266E4-456B-40DE-B64F-AF298F983F29}"/>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680160CA-8D5D-4F07-9C82-83D1ED3CC408}"/>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943E66EA-7095-461B-998B-83F372F19646}"/>
                  </a:ext>
                </a:extLst>
              </p:cNvPr>
              <p:cNvGrpSpPr/>
              <p:nvPr/>
            </p:nvGrpSpPr>
            <p:grpSpPr>
              <a:xfrm>
                <a:off x="5057964" y="6119411"/>
                <a:ext cx="50800" cy="635281"/>
                <a:chOff x="3568700" y="6254750"/>
                <a:chExt cx="50800" cy="635281"/>
              </a:xfrm>
            </p:grpSpPr>
            <p:cxnSp>
              <p:nvCxnSpPr>
                <p:cNvPr id="267" name="Straight Connector 266">
                  <a:extLst>
                    <a:ext uri="{FF2B5EF4-FFF2-40B4-BE49-F238E27FC236}">
                      <a16:creationId xmlns:a16="http://schemas.microsoft.com/office/drawing/2014/main" id="{8F7B39D1-32F9-4BB4-BB76-5B17A75577C0}"/>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7F0887C-B3D1-460E-8175-00DFD12CEDA7}"/>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ACABB49-03A6-49AD-97A7-D559CE230600}"/>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9B03FC5F-4859-4561-86E0-A19443B9DB95}"/>
                </a:ext>
              </a:extLst>
            </p:cNvPr>
            <p:cNvGrpSpPr/>
            <p:nvPr/>
          </p:nvGrpSpPr>
          <p:grpSpPr>
            <a:xfrm>
              <a:off x="5550121" y="3450597"/>
              <a:ext cx="526334" cy="635281"/>
              <a:chOff x="4816476" y="6119411"/>
              <a:chExt cx="526334" cy="635281"/>
            </a:xfrm>
          </p:grpSpPr>
          <p:grpSp>
            <p:nvGrpSpPr>
              <p:cNvPr id="242" name="Group 241">
                <a:extLst>
                  <a:ext uri="{FF2B5EF4-FFF2-40B4-BE49-F238E27FC236}">
                    <a16:creationId xmlns:a16="http://schemas.microsoft.com/office/drawing/2014/main" id="{B0246E01-C64A-41D2-BDF9-C363C37D5F86}"/>
                  </a:ext>
                </a:extLst>
              </p:cNvPr>
              <p:cNvGrpSpPr/>
              <p:nvPr/>
            </p:nvGrpSpPr>
            <p:grpSpPr>
              <a:xfrm>
                <a:off x="4816476" y="6119411"/>
                <a:ext cx="50800" cy="635281"/>
                <a:chOff x="3568700" y="6254750"/>
                <a:chExt cx="50800" cy="635281"/>
              </a:xfrm>
            </p:grpSpPr>
            <p:cxnSp>
              <p:nvCxnSpPr>
                <p:cNvPr id="259" name="Straight Connector 258">
                  <a:extLst>
                    <a:ext uri="{FF2B5EF4-FFF2-40B4-BE49-F238E27FC236}">
                      <a16:creationId xmlns:a16="http://schemas.microsoft.com/office/drawing/2014/main" id="{2C3BE037-233A-4423-8276-E22E5E485A9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B405FCB-6A3F-4877-B3F4-44CE389E2600}"/>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A1F0E18-C861-421F-BB5C-1018A626274E}"/>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F205184C-310E-416E-AB6E-EC41CA14CF86}"/>
                  </a:ext>
                </a:extLst>
              </p:cNvPr>
              <p:cNvGrpSpPr/>
              <p:nvPr/>
            </p:nvGrpSpPr>
            <p:grpSpPr>
              <a:xfrm>
                <a:off x="4945726" y="6119411"/>
                <a:ext cx="50800" cy="635281"/>
                <a:chOff x="3697950" y="6247998"/>
                <a:chExt cx="50800" cy="635281"/>
              </a:xfrm>
            </p:grpSpPr>
            <p:cxnSp>
              <p:nvCxnSpPr>
                <p:cNvPr id="256" name="Straight Connector 255">
                  <a:extLst>
                    <a:ext uri="{FF2B5EF4-FFF2-40B4-BE49-F238E27FC236}">
                      <a16:creationId xmlns:a16="http://schemas.microsoft.com/office/drawing/2014/main" id="{9F3019B5-05CA-44D7-B009-EDE73B719D4A}"/>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FD21E18-CFC9-4319-B77F-BECD89B71874}"/>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85BA1858-C225-42F8-95DD-C6E6B0C58EF0}"/>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79C459F2-B2C1-491D-8D57-C026374E3575}"/>
                  </a:ext>
                </a:extLst>
              </p:cNvPr>
              <p:cNvGrpSpPr/>
              <p:nvPr/>
            </p:nvGrpSpPr>
            <p:grpSpPr>
              <a:xfrm>
                <a:off x="5162760" y="6119411"/>
                <a:ext cx="50800" cy="635281"/>
                <a:chOff x="3568700" y="6254750"/>
                <a:chExt cx="50800" cy="635281"/>
              </a:xfrm>
            </p:grpSpPr>
            <p:cxnSp>
              <p:nvCxnSpPr>
                <p:cNvPr id="253" name="Straight Connector 252">
                  <a:extLst>
                    <a:ext uri="{FF2B5EF4-FFF2-40B4-BE49-F238E27FC236}">
                      <a16:creationId xmlns:a16="http://schemas.microsoft.com/office/drawing/2014/main" id="{32A547E5-63A3-4605-B241-B473EC2504CF}"/>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B1A1DC1-B79E-467C-8288-D9EF8AFDA09E}"/>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DC3ED66-58B6-441C-9693-1FC4D7A25949}"/>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2D9D5B47-AFE5-4B94-9DA7-5CEB5FE418DB}"/>
                  </a:ext>
                </a:extLst>
              </p:cNvPr>
              <p:cNvGrpSpPr/>
              <p:nvPr/>
            </p:nvGrpSpPr>
            <p:grpSpPr>
              <a:xfrm>
                <a:off x="5292010" y="6119411"/>
                <a:ext cx="50800" cy="635281"/>
                <a:chOff x="3697950" y="6247998"/>
                <a:chExt cx="50800" cy="635281"/>
              </a:xfrm>
            </p:grpSpPr>
            <p:cxnSp>
              <p:nvCxnSpPr>
                <p:cNvPr id="250" name="Straight Connector 249">
                  <a:extLst>
                    <a:ext uri="{FF2B5EF4-FFF2-40B4-BE49-F238E27FC236}">
                      <a16:creationId xmlns:a16="http://schemas.microsoft.com/office/drawing/2014/main" id="{FC8DEFF3-E819-40A4-BFF6-608E9D242F82}"/>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90A0F799-1887-4BBC-A01D-649BFEC52C6F}"/>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B9C6918-6304-40D4-8B18-150255FF86C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C74648A-8313-48E8-8A56-9BE3D969A3ED}"/>
                  </a:ext>
                </a:extLst>
              </p:cNvPr>
              <p:cNvGrpSpPr/>
              <p:nvPr/>
            </p:nvGrpSpPr>
            <p:grpSpPr>
              <a:xfrm>
                <a:off x="5057964" y="6119411"/>
                <a:ext cx="50800" cy="635281"/>
                <a:chOff x="3568700" y="6254750"/>
                <a:chExt cx="50800" cy="635281"/>
              </a:xfrm>
            </p:grpSpPr>
            <p:cxnSp>
              <p:nvCxnSpPr>
                <p:cNvPr id="247" name="Straight Connector 246">
                  <a:extLst>
                    <a:ext uri="{FF2B5EF4-FFF2-40B4-BE49-F238E27FC236}">
                      <a16:creationId xmlns:a16="http://schemas.microsoft.com/office/drawing/2014/main" id="{8B6535D7-453E-4366-A4B9-E335D78BD878}"/>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9A547FE-259A-4A6D-BBA3-F410F9924382}"/>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71163A4-8CC4-4CDB-A69E-7831A7DCF1A4}"/>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419E48EA-7ECD-4AF7-B239-4C7AC0CB479D}"/>
                </a:ext>
              </a:extLst>
            </p:cNvPr>
            <p:cNvGrpSpPr/>
            <p:nvPr/>
          </p:nvGrpSpPr>
          <p:grpSpPr>
            <a:xfrm flipV="1">
              <a:off x="3716564" y="2482222"/>
              <a:ext cx="526334" cy="635281"/>
              <a:chOff x="3568700" y="6247998"/>
              <a:chExt cx="526334" cy="635281"/>
            </a:xfrm>
          </p:grpSpPr>
          <p:grpSp>
            <p:nvGrpSpPr>
              <p:cNvPr id="222" name="Group 221">
                <a:extLst>
                  <a:ext uri="{FF2B5EF4-FFF2-40B4-BE49-F238E27FC236}">
                    <a16:creationId xmlns:a16="http://schemas.microsoft.com/office/drawing/2014/main" id="{25A9F518-5477-4763-AF10-269A3AA0D4D7}"/>
                  </a:ext>
                </a:extLst>
              </p:cNvPr>
              <p:cNvGrpSpPr/>
              <p:nvPr/>
            </p:nvGrpSpPr>
            <p:grpSpPr>
              <a:xfrm>
                <a:off x="3568700" y="6247998"/>
                <a:ext cx="50800" cy="635281"/>
                <a:chOff x="3568700" y="6254750"/>
                <a:chExt cx="50800" cy="635281"/>
              </a:xfrm>
            </p:grpSpPr>
            <p:cxnSp>
              <p:nvCxnSpPr>
                <p:cNvPr id="239" name="Straight Connector 238">
                  <a:extLst>
                    <a:ext uri="{FF2B5EF4-FFF2-40B4-BE49-F238E27FC236}">
                      <a16:creationId xmlns:a16="http://schemas.microsoft.com/office/drawing/2014/main" id="{28422903-5C08-4BE1-9F62-B91E7BD9287E}"/>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3C2081E2-D2BA-424E-B9C3-659CAF319C3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72A578BF-8764-43DF-95CA-E3E2DD29E846}"/>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F0E10611-8FC4-4467-B982-845FBDA8B789}"/>
                  </a:ext>
                </a:extLst>
              </p:cNvPr>
              <p:cNvGrpSpPr/>
              <p:nvPr/>
            </p:nvGrpSpPr>
            <p:grpSpPr>
              <a:xfrm>
                <a:off x="3697950" y="6247998"/>
                <a:ext cx="50800" cy="635281"/>
                <a:chOff x="3697950" y="6247998"/>
                <a:chExt cx="50800" cy="635281"/>
              </a:xfrm>
            </p:grpSpPr>
            <p:cxnSp>
              <p:nvCxnSpPr>
                <p:cNvPr id="236" name="Straight Connector 235">
                  <a:extLst>
                    <a:ext uri="{FF2B5EF4-FFF2-40B4-BE49-F238E27FC236}">
                      <a16:creationId xmlns:a16="http://schemas.microsoft.com/office/drawing/2014/main" id="{1E2DDAA9-A705-4B20-807F-DA4B5567BF69}"/>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B4C34204-8C15-4F01-BD63-B918A3937DD3}"/>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AB7A63B5-06FD-4F24-A679-0F66279181AA}"/>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886F6983-09BE-4772-8138-C7F48FC02EFF}"/>
                  </a:ext>
                </a:extLst>
              </p:cNvPr>
              <p:cNvGrpSpPr/>
              <p:nvPr/>
            </p:nvGrpSpPr>
            <p:grpSpPr>
              <a:xfrm>
                <a:off x="3914984" y="6247998"/>
                <a:ext cx="50800" cy="635281"/>
                <a:chOff x="3568700" y="6254750"/>
                <a:chExt cx="50800" cy="635281"/>
              </a:xfrm>
            </p:grpSpPr>
            <p:cxnSp>
              <p:nvCxnSpPr>
                <p:cNvPr id="233" name="Straight Connector 232">
                  <a:extLst>
                    <a:ext uri="{FF2B5EF4-FFF2-40B4-BE49-F238E27FC236}">
                      <a16:creationId xmlns:a16="http://schemas.microsoft.com/office/drawing/2014/main" id="{11DA44FD-C51F-4594-BF6E-BC32F7DB27F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CAEFA0-9AE7-468C-BB2C-EFCFFC6FF3CB}"/>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7B84247-BA67-4BC8-BFAA-9AFF633B48F8}"/>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14CA9EDE-1CA7-441A-845B-0435D51418AC}"/>
                  </a:ext>
                </a:extLst>
              </p:cNvPr>
              <p:cNvGrpSpPr/>
              <p:nvPr/>
            </p:nvGrpSpPr>
            <p:grpSpPr>
              <a:xfrm>
                <a:off x="4044234" y="6247998"/>
                <a:ext cx="50800" cy="635281"/>
                <a:chOff x="3697950" y="6247998"/>
                <a:chExt cx="50800" cy="635281"/>
              </a:xfrm>
            </p:grpSpPr>
            <p:cxnSp>
              <p:nvCxnSpPr>
                <p:cNvPr id="230" name="Straight Connector 229">
                  <a:extLst>
                    <a:ext uri="{FF2B5EF4-FFF2-40B4-BE49-F238E27FC236}">
                      <a16:creationId xmlns:a16="http://schemas.microsoft.com/office/drawing/2014/main" id="{BE11D4DA-F054-4625-9055-21721FE793E4}"/>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EC87919-D947-4FCC-A031-A5ACC92B7F35}"/>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A7D40A2-5E3C-4DE7-93D2-25D18BB3DC49}"/>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FB538AA3-CA86-4883-B3BB-F55ACFA87CA0}"/>
                  </a:ext>
                </a:extLst>
              </p:cNvPr>
              <p:cNvGrpSpPr/>
              <p:nvPr/>
            </p:nvGrpSpPr>
            <p:grpSpPr>
              <a:xfrm>
                <a:off x="3810188" y="6247998"/>
                <a:ext cx="50800" cy="635281"/>
                <a:chOff x="3568700" y="6254750"/>
                <a:chExt cx="50800" cy="635281"/>
              </a:xfrm>
            </p:grpSpPr>
            <p:cxnSp>
              <p:nvCxnSpPr>
                <p:cNvPr id="227" name="Straight Connector 226">
                  <a:extLst>
                    <a:ext uri="{FF2B5EF4-FFF2-40B4-BE49-F238E27FC236}">
                      <a16:creationId xmlns:a16="http://schemas.microsoft.com/office/drawing/2014/main" id="{5A65E3EF-F85E-401C-9EEB-49C154C23AC7}"/>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8EC0A6D8-61F3-4B98-8D49-CBE920F3FA3C}"/>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355DC4D-0D60-42AF-9BA0-48115BCD3736}"/>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9DC2BB8E-DBD3-4365-B03F-F6C89DECFDB4}"/>
                </a:ext>
              </a:extLst>
            </p:cNvPr>
            <p:cNvGrpSpPr/>
            <p:nvPr/>
          </p:nvGrpSpPr>
          <p:grpSpPr>
            <a:xfrm flipV="1">
              <a:off x="4327752" y="2482222"/>
              <a:ext cx="526334" cy="635281"/>
              <a:chOff x="4179888" y="6259111"/>
              <a:chExt cx="526334" cy="635281"/>
            </a:xfrm>
          </p:grpSpPr>
          <p:grpSp>
            <p:nvGrpSpPr>
              <p:cNvPr id="202" name="Group 201">
                <a:extLst>
                  <a:ext uri="{FF2B5EF4-FFF2-40B4-BE49-F238E27FC236}">
                    <a16:creationId xmlns:a16="http://schemas.microsoft.com/office/drawing/2014/main" id="{9AF3C3F8-F2CE-4027-8CBA-A5B65457E296}"/>
                  </a:ext>
                </a:extLst>
              </p:cNvPr>
              <p:cNvGrpSpPr/>
              <p:nvPr/>
            </p:nvGrpSpPr>
            <p:grpSpPr>
              <a:xfrm>
                <a:off x="4179888" y="6259111"/>
                <a:ext cx="50800" cy="635281"/>
                <a:chOff x="3568700" y="6254750"/>
                <a:chExt cx="50800" cy="635281"/>
              </a:xfrm>
            </p:grpSpPr>
            <p:cxnSp>
              <p:nvCxnSpPr>
                <p:cNvPr id="219" name="Straight Connector 218">
                  <a:extLst>
                    <a:ext uri="{FF2B5EF4-FFF2-40B4-BE49-F238E27FC236}">
                      <a16:creationId xmlns:a16="http://schemas.microsoft.com/office/drawing/2014/main" id="{F131202F-960E-4FE5-96CC-E79E2EE25706}"/>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A80DB409-90BF-4F3D-A23C-3EDAE3930057}"/>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72FC7B46-673F-4AF7-8388-53E1BA3EC4AF}"/>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C62A229E-104D-4A2E-9E4C-4352D5C0992A}"/>
                  </a:ext>
                </a:extLst>
              </p:cNvPr>
              <p:cNvGrpSpPr/>
              <p:nvPr/>
            </p:nvGrpSpPr>
            <p:grpSpPr>
              <a:xfrm>
                <a:off x="4309138" y="6259111"/>
                <a:ext cx="50800" cy="635281"/>
                <a:chOff x="3697950" y="6247998"/>
                <a:chExt cx="50800" cy="635281"/>
              </a:xfrm>
            </p:grpSpPr>
            <p:cxnSp>
              <p:nvCxnSpPr>
                <p:cNvPr id="216" name="Straight Connector 215">
                  <a:extLst>
                    <a:ext uri="{FF2B5EF4-FFF2-40B4-BE49-F238E27FC236}">
                      <a16:creationId xmlns:a16="http://schemas.microsoft.com/office/drawing/2014/main" id="{A77598BC-10A4-488A-9F03-2A0FD81EB987}"/>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506236F-9BB0-4B4B-B427-33F2A6CD48D9}"/>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3C4641B-3F62-45F4-B7CA-14EF6D4337EA}"/>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53435A45-9EDD-475C-AD62-9FBFC3AA4C8B}"/>
                  </a:ext>
                </a:extLst>
              </p:cNvPr>
              <p:cNvGrpSpPr/>
              <p:nvPr/>
            </p:nvGrpSpPr>
            <p:grpSpPr>
              <a:xfrm>
                <a:off x="4526172" y="6259111"/>
                <a:ext cx="50800" cy="635281"/>
                <a:chOff x="3568700" y="6254750"/>
                <a:chExt cx="50800" cy="635281"/>
              </a:xfrm>
            </p:grpSpPr>
            <p:cxnSp>
              <p:nvCxnSpPr>
                <p:cNvPr id="213" name="Straight Connector 212">
                  <a:extLst>
                    <a:ext uri="{FF2B5EF4-FFF2-40B4-BE49-F238E27FC236}">
                      <a16:creationId xmlns:a16="http://schemas.microsoft.com/office/drawing/2014/main" id="{14C64250-8722-488E-AEE1-FF3A4E824BF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4B62C10-0792-4216-ACEA-60C0A848B9DA}"/>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4A96183-75A0-44B0-BC11-B2495326B916}"/>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3391631-5B0E-43B1-99BB-767C3D372FB4}"/>
                  </a:ext>
                </a:extLst>
              </p:cNvPr>
              <p:cNvGrpSpPr/>
              <p:nvPr/>
            </p:nvGrpSpPr>
            <p:grpSpPr>
              <a:xfrm>
                <a:off x="4655422" y="6259111"/>
                <a:ext cx="50800" cy="635281"/>
                <a:chOff x="3697950" y="6247998"/>
                <a:chExt cx="50800" cy="635281"/>
              </a:xfrm>
            </p:grpSpPr>
            <p:cxnSp>
              <p:nvCxnSpPr>
                <p:cNvPr id="210" name="Straight Connector 209">
                  <a:extLst>
                    <a:ext uri="{FF2B5EF4-FFF2-40B4-BE49-F238E27FC236}">
                      <a16:creationId xmlns:a16="http://schemas.microsoft.com/office/drawing/2014/main" id="{08B2ACBA-D968-43F0-B017-9A3A73476C4A}"/>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E5316692-73FF-4D96-9178-29418FC0DEED}"/>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41B2016-8F74-49FC-8ECC-CA2239A9302E}"/>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BBAF7AE7-396A-4C41-ACBA-B08F525703A4}"/>
                  </a:ext>
                </a:extLst>
              </p:cNvPr>
              <p:cNvGrpSpPr/>
              <p:nvPr/>
            </p:nvGrpSpPr>
            <p:grpSpPr>
              <a:xfrm>
                <a:off x="4421376" y="6259111"/>
                <a:ext cx="50800" cy="635281"/>
                <a:chOff x="3568700" y="6254750"/>
                <a:chExt cx="50800" cy="635281"/>
              </a:xfrm>
            </p:grpSpPr>
            <p:cxnSp>
              <p:nvCxnSpPr>
                <p:cNvPr id="207" name="Straight Connector 206">
                  <a:extLst>
                    <a:ext uri="{FF2B5EF4-FFF2-40B4-BE49-F238E27FC236}">
                      <a16:creationId xmlns:a16="http://schemas.microsoft.com/office/drawing/2014/main" id="{99A40519-CA70-4B91-BAB7-CD4091876E8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D07B649-5C90-457C-A4C8-A0EEF83FE9B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9ECAFEE-D8F4-4BA8-B131-96E52D8D803C}"/>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6D6B936C-078C-4B40-9A5F-AC7EC66B4AAD}"/>
                </a:ext>
              </a:extLst>
            </p:cNvPr>
            <p:cNvGrpSpPr/>
            <p:nvPr/>
          </p:nvGrpSpPr>
          <p:grpSpPr>
            <a:xfrm flipV="1">
              <a:off x="4943696" y="2482222"/>
              <a:ext cx="526334" cy="635281"/>
              <a:chOff x="4816476" y="6119411"/>
              <a:chExt cx="526334" cy="635281"/>
            </a:xfrm>
          </p:grpSpPr>
          <p:grpSp>
            <p:nvGrpSpPr>
              <p:cNvPr id="182" name="Group 181">
                <a:extLst>
                  <a:ext uri="{FF2B5EF4-FFF2-40B4-BE49-F238E27FC236}">
                    <a16:creationId xmlns:a16="http://schemas.microsoft.com/office/drawing/2014/main" id="{0D2D7F74-AAB9-43B4-847C-371E820B22FF}"/>
                  </a:ext>
                </a:extLst>
              </p:cNvPr>
              <p:cNvGrpSpPr/>
              <p:nvPr/>
            </p:nvGrpSpPr>
            <p:grpSpPr>
              <a:xfrm>
                <a:off x="4816476" y="6119411"/>
                <a:ext cx="50800" cy="635281"/>
                <a:chOff x="3568700" y="6254750"/>
                <a:chExt cx="50800" cy="635281"/>
              </a:xfrm>
            </p:grpSpPr>
            <p:cxnSp>
              <p:nvCxnSpPr>
                <p:cNvPr id="199" name="Straight Connector 198">
                  <a:extLst>
                    <a:ext uri="{FF2B5EF4-FFF2-40B4-BE49-F238E27FC236}">
                      <a16:creationId xmlns:a16="http://schemas.microsoft.com/office/drawing/2014/main" id="{7E234E50-5EC4-47D5-B9A9-242566EF8929}"/>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609B193-E1F6-443E-9F62-372271CA9BDC}"/>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79CE0998-ABBD-4B3E-82D1-BB95065145AC}"/>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60BA7793-D8F1-482E-B71B-B1A596AE5C1C}"/>
                  </a:ext>
                </a:extLst>
              </p:cNvPr>
              <p:cNvGrpSpPr/>
              <p:nvPr/>
            </p:nvGrpSpPr>
            <p:grpSpPr>
              <a:xfrm>
                <a:off x="4945726" y="6119411"/>
                <a:ext cx="50800" cy="635281"/>
                <a:chOff x="3697950" y="6247998"/>
                <a:chExt cx="50800" cy="635281"/>
              </a:xfrm>
            </p:grpSpPr>
            <p:cxnSp>
              <p:nvCxnSpPr>
                <p:cNvPr id="196" name="Straight Connector 195">
                  <a:extLst>
                    <a:ext uri="{FF2B5EF4-FFF2-40B4-BE49-F238E27FC236}">
                      <a16:creationId xmlns:a16="http://schemas.microsoft.com/office/drawing/2014/main" id="{121F3BE5-A25E-4AD0-AE49-864E3C4A5DC8}"/>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AF78FE4-E7C1-4370-8AD3-7AF2625477B6}"/>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046E1458-A64D-4CB5-AEDE-AB14C4B85CB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1A827A15-FC7E-4B18-9263-EA83FEEAE627}"/>
                  </a:ext>
                </a:extLst>
              </p:cNvPr>
              <p:cNvGrpSpPr/>
              <p:nvPr/>
            </p:nvGrpSpPr>
            <p:grpSpPr>
              <a:xfrm>
                <a:off x="5162760" y="6119411"/>
                <a:ext cx="50800" cy="635281"/>
                <a:chOff x="3568700" y="6254750"/>
                <a:chExt cx="50800" cy="635281"/>
              </a:xfrm>
            </p:grpSpPr>
            <p:cxnSp>
              <p:nvCxnSpPr>
                <p:cNvPr id="193" name="Straight Connector 192">
                  <a:extLst>
                    <a:ext uri="{FF2B5EF4-FFF2-40B4-BE49-F238E27FC236}">
                      <a16:creationId xmlns:a16="http://schemas.microsoft.com/office/drawing/2014/main" id="{C330B8E4-EDE2-42C4-80B5-B2359D9CBEE1}"/>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6C8CCAF0-AC8C-415D-A353-14F960BA571C}"/>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9DC3D9E-6178-4722-8F7A-D34F850CF34E}"/>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133280C0-CADE-420C-A352-F43B96572A32}"/>
                  </a:ext>
                </a:extLst>
              </p:cNvPr>
              <p:cNvGrpSpPr/>
              <p:nvPr/>
            </p:nvGrpSpPr>
            <p:grpSpPr>
              <a:xfrm>
                <a:off x="5292010" y="6119411"/>
                <a:ext cx="50800" cy="635281"/>
                <a:chOff x="3697950" y="6247998"/>
                <a:chExt cx="50800" cy="635281"/>
              </a:xfrm>
            </p:grpSpPr>
            <p:cxnSp>
              <p:nvCxnSpPr>
                <p:cNvPr id="190" name="Straight Connector 189">
                  <a:extLst>
                    <a:ext uri="{FF2B5EF4-FFF2-40B4-BE49-F238E27FC236}">
                      <a16:creationId xmlns:a16="http://schemas.microsoft.com/office/drawing/2014/main" id="{55FCB93A-B32C-49AC-A1A7-799CD84B48BD}"/>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1D07007-4D48-45FB-B47D-95C1589C9790}"/>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1850886D-B06C-416A-8CEB-CB88D644C8E9}"/>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C784D5AC-D7EB-4E33-930E-1159093D454F}"/>
                  </a:ext>
                </a:extLst>
              </p:cNvPr>
              <p:cNvGrpSpPr/>
              <p:nvPr/>
            </p:nvGrpSpPr>
            <p:grpSpPr>
              <a:xfrm>
                <a:off x="5057964" y="6119411"/>
                <a:ext cx="50800" cy="635281"/>
                <a:chOff x="3568700" y="6254750"/>
                <a:chExt cx="50800" cy="635281"/>
              </a:xfrm>
            </p:grpSpPr>
            <p:cxnSp>
              <p:nvCxnSpPr>
                <p:cNvPr id="187" name="Straight Connector 186">
                  <a:extLst>
                    <a:ext uri="{FF2B5EF4-FFF2-40B4-BE49-F238E27FC236}">
                      <a16:creationId xmlns:a16="http://schemas.microsoft.com/office/drawing/2014/main" id="{49CF00B6-8B9E-4FF2-91BF-E1DE9002E9CE}"/>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3F22531-4079-4E99-A518-9CC92B4DBF56}"/>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1AF78E0-8333-4317-B565-778EF5DEA585}"/>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B9DD585D-00A1-4AC4-BDA6-C20F098098C2}"/>
                </a:ext>
              </a:extLst>
            </p:cNvPr>
            <p:cNvGrpSpPr/>
            <p:nvPr/>
          </p:nvGrpSpPr>
          <p:grpSpPr>
            <a:xfrm flipV="1">
              <a:off x="5556471" y="2482222"/>
              <a:ext cx="526334" cy="635281"/>
              <a:chOff x="4816476" y="6119411"/>
              <a:chExt cx="526334" cy="635281"/>
            </a:xfrm>
          </p:grpSpPr>
          <p:grpSp>
            <p:nvGrpSpPr>
              <p:cNvPr id="162" name="Group 161">
                <a:extLst>
                  <a:ext uri="{FF2B5EF4-FFF2-40B4-BE49-F238E27FC236}">
                    <a16:creationId xmlns:a16="http://schemas.microsoft.com/office/drawing/2014/main" id="{FC24A79B-B32A-4180-A0C6-7514E42357AD}"/>
                  </a:ext>
                </a:extLst>
              </p:cNvPr>
              <p:cNvGrpSpPr/>
              <p:nvPr/>
            </p:nvGrpSpPr>
            <p:grpSpPr>
              <a:xfrm>
                <a:off x="4816476" y="6119411"/>
                <a:ext cx="50800" cy="635281"/>
                <a:chOff x="3568700" y="6254750"/>
                <a:chExt cx="50800" cy="635281"/>
              </a:xfrm>
            </p:grpSpPr>
            <p:cxnSp>
              <p:nvCxnSpPr>
                <p:cNvPr id="179" name="Straight Connector 178">
                  <a:extLst>
                    <a:ext uri="{FF2B5EF4-FFF2-40B4-BE49-F238E27FC236}">
                      <a16:creationId xmlns:a16="http://schemas.microsoft.com/office/drawing/2014/main" id="{EFD667A9-9E13-443F-B2E4-89FD7226781C}"/>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8727E47C-F3E4-4EBE-BC08-B50D85A74BF3}"/>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83D894B3-FFC8-46B8-826B-F5464103CAFC}"/>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63734727-164D-40AB-8297-EFBBE8902A15}"/>
                  </a:ext>
                </a:extLst>
              </p:cNvPr>
              <p:cNvGrpSpPr/>
              <p:nvPr/>
            </p:nvGrpSpPr>
            <p:grpSpPr>
              <a:xfrm>
                <a:off x="4945726" y="6119411"/>
                <a:ext cx="50800" cy="635281"/>
                <a:chOff x="3697950" y="6247998"/>
                <a:chExt cx="50800" cy="635281"/>
              </a:xfrm>
            </p:grpSpPr>
            <p:cxnSp>
              <p:nvCxnSpPr>
                <p:cNvPr id="176" name="Straight Connector 175">
                  <a:extLst>
                    <a:ext uri="{FF2B5EF4-FFF2-40B4-BE49-F238E27FC236}">
                      <a16:creationId xmlns:a16="http://schemas.microsoft.com/office/drawing/2014/main" id="{A3586A4A-1506-4C8C-9915-BFE84BA4F2C5}"/>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337454B-11A6-4412-A7D5-B674412AEA2A}"/>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E85D830-DCCE-492C-8371-EEC841B1C323}"/>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010DD7FA-7893-4368-9291-6AB5DA75F2FA}"/>
                  </a:ext>
                </a:extLst>
              </p:cNvPr>
              <p:cNvGrpSpPr/>
              <p:nvPr/>
            </p:nvGrpSpPr>
            <p:grpSpPr>
              <a:xfrm>
                <a:off x="5162760" y="6119411"/>
                <a:ext cx="50800" cy="635281"/>
                <a:chOff x="3568700" y="6254750"/>
                <a:chExt cx="50800" cy="635281"/>
              </a:xfrm>
            </p:grpSpPr>
            <p:cxnSp>
              <p:nvCxnSpPr>
                <p:cNvPr id="173" name="Straight Connector 172">
                  <a:extLst>
                    <a:ext uri="{FF2B5EF4-FFF2-40B4-BE49-F238E27FC236}">
                      <a16:creationId xmlns:a16="http://schemas.microsoft.com/office/drawing/2014/main" id="{16BE836A-E596-4E2A-90C1-0F1F390DC587}"/>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1C2074C-434E-41E2-B227-F3C6361DA5CD}"/>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3EFF0CF-2CC0-42B1-B49B-BA740B733B67}"/>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2131B53E-83EE-41F3-AEA2-FB1E53E623D6}"/>
                  </a:ext>
                </a:extLst>
              </p:cNvPr>
              <p:cNvGrpSpPr/>
              <p:nvPr/>
            </p:nvGrpSpPr>
            <p:grpSpPr>
              <a:xfrm>
                <a:off x="5292010" y="6119411"/>
                <a:ext cx="50800" cy="635281"/>
                <a:chOff x="3697950" y="6247998"/>
                <a:chExt cx="50800" cy="635281"/>
              </a:xfrm>
            </p:grpSpPr>
            <p:cxnSp>
              <p:nvCxnSpPr>
                <p:cNvPr id="170" name="Straight Connector 169">
                  <a:extLst>
                    <a:ext uri="{FF2B5EF4-FFF2-40B4-BE49-F238E27FC236}">
                      <a16:creationId xmlns:a16="http://schemas.microsoft.com/office/drawing/2014/main" id="{81279D2B-82E0-49EB-A9CA-3B848768F7ED}"/>
                    </a:ext>
                  </a:extLst>
                </p:cNvPr>
                <p:cNvCxnSpPr/>
                <p:nvPr/>
              </p:nvCxnSpPr>
              <p:spPr>
                <a:xfrm>
                  <a:off x="3748750" y="6626104"/>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35799AD-CF41-4BBC-B520-C6BB61A316F1}"/>
                    </a:ext>
                  </a:extLst>
                </p:cNvPr>
                <p:cNvCxnSpPr>
                  <a:cxnSpLocks/>
                </p:cNvCxnSpPr>
                <p:nvPr/>
              </p:nvCxnSpPr>
              <p:spPr>
                <a:xfrm>
                  <a:off x="3717000" y="6441673"/>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A5E93CF-84BA-4C60-8C98-5F87A5C41368}"/>
                    </a:ext>
                  </a:extLst>
                </p:cNvPr>
                <p:cNvCxnSpPr>
                  <a:cxnSpLocks/>
                </p:cNvCxnSpPr>
                <p:nvPr/>
              </p:nvCxnSpPr>
              <p:spPr>
                <a:xfrm>
                  <a:off x="3697950" y="6247998"/>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4B05924D-32EA-446C-B7E7-E7E71288FF62}"/>
                  </a:ext>
                </a:extLst>
              </p:cNvPr>
              <p:cNvGrpSpPr/>
              <p:nvPr/>
            </p:nvGrpSpPr>
            <p:grpSpPr>
              <a:xfrm>
                <a:off x="5057964" y="6119411"/>
                <a:ext cx="50800" cy="635281"/>
                <a:chOff x="3568700" y="6254750"/>
                <a:chExt cx="50800" cy="635281"/>
              </a:xfrm>
            </p:grpSpPr>
            <p:cxnSp>
              <p:nvCxnSpPr>
                <p:cNvPr id="167" name="Straight Connector 166">
                  <a:extLst>
                    <a:ext uri="{FF2B5EF4-FFF2-40B4-BE49-F238E27FC236}">
                      <a16:creationId xmlns:a16="http://schemas.microsoft.com/office/drawing/2014/main" id="{205B4160-7A08-416A-B07A-025D853EB6C3}"/>
                    </a:ext>
                  </a:extLst>
                </p:cNvPr>
                <p:cNvCxnSpPr/>
                <p:nvPr/>
              </p:nvCxnSpPr>
              <p:spPr>
                <a:xfrm>
                  <a:off x="3619500" y="6632856"/>
                  <a:ext cx="0" cy="257175"/>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AB04414-A156-414B-9329-B54902AD5F9F}"/>
                    </a:ext>
                  </a:extLst>
                </p:cNvPr>
                <p:cNvCxnSpPr>
                  <a:cxnSpLocks/>
                </p:cNvCxnSpPr>
                <p:nvPr/>
              </p:nvCxnSpPr>
              <p:spPr>
                <a:xfrm>
                  <a:off x="3587750" y="6448425"/>
                  <a:ext cx="0" cy="379413"/>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A44B5DFF-EA07-48A5-B6B6-CCB4671CBB02}"/>
                    </a:ext>
                  </a:extLst>
                </p:cNvPr>
                <p:cNvCxnSpPr>
                  <a:cxnSpLocks/>
                </p:cNvCxnSpPr>
                <p:nvPr/>
              </p:nvCxnSpPr>
              <p:spPr>
                <a:xfrm>
                  <a:off x="3568700" y="6254750"/>
                  <a:ext cx="0" cy="503238"/>
                </a:xfrm>
                <a:prstGeom prst="line">
                  <a:avLst/>
                </a:prstGeom>
                <a:ln>
                  <a:solidFill>
                    <a:srgbClr val="AAA9A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0ED433B4-9740-44E9-9B94-0DBD086F2810}"/>
                </a:ext>
              </a:extLst>
            </p:cNvPr>
            <p:cNvGrpSpPr/>
            <p:nvPr/>
          </p:nvGrpSpPr>
          <p:grpSpPr>
            <a:xfrm>
              <a:off x="4154489" y="4170362"/>
              <a:ext cx="253238" cy="168276"/>
              <a:chOff x="3883026" y="4178300"/>
              <a:chExt cx="253238" cy="168276"/>
            </a:xfrm>
          </p:grpSpPr>
          <p:grpSp>
            <p:nvGrpSpPr>
              <p:cNvPr id="129" name="Group 128">
                <a:extLst>
                  <a:ext uri="{FF2B5EF4-FFF2-40B4-BE49-F238E27FC236}">
                    <a16:creationId xmlns:a16="http://schemas.microsoft.com/office/drawing/2014/main" id="{C1EB9231-FDAC-4F0A-9884-0C6350C5F6F5}"/>
                  </a:ext>
                </a:extLst>
              </p:cNvPr>
              <p:cNvGrpSpPr/>
              <p:nvPr/>
            </p:nvGrpSpPr>
            <p:grpSpPr>
              <a:xfrm>
                <a:off x="3883026" y="4178300"/>
                <a:ext cx="251650" cy="49213"/>
                <a:chOff x="3883026" y="4178300"/>
                <a:chExt cx="251650" cy="49213"/>
              </a:xfrm>
            </p:grpSpPr>
            <p:sp>
              <p:nvSpPr>
                <p:cNvPr id="152" name="Rectangle 151">
                  <a:extLst>
                    <a:ext uri="{FF2B5EF4-FFF2-40B4-BE49-F238E27FC236}">
                      <a16:creationId xmlns:a16="http://schemas.microsoft.com/office/drawing/2014/main" id="{9EC02098-7CB0-4966-A99C-1C6CC03712E1}"/>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3C7084D-C221-4AFE-922A-7A575C756480}"/>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450ACC98-E304-4148-B7A4-7BB9DDFD8425}"/>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A0D65B7D-EC01-4AA2-831E-5838426475BB}"/>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F880FAE9-7878-442D-87E7-5E1C7A8A8135}"/>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A920541A-8249-42CC-AC62-389F03AFBFE7}"/>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8926EE3B-885E-4614-B082-B608F6DE0257}"/>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FCD21280-AE5E-45D3-B65D-B9574027C285}"/>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45C626D-FAD9-4F16-A6B3-A8E7F62AB658}"/>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409356CB-27D0-49F2-9DF3-7EDA53877D9E}"/>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0" name="Group 129">
                <a:extLst>
                  <a:ext uri="{FF2B5EF4-FFF2-40B4-BE49-F238E27FC236}">
                    <a16:creationId xmlns:a16="http://schemas.microsoft.com/office/drawing/2014/main" id="{21173BAA-557E-4AE3-8C95-5A40F9831FD0}"/>
                  </a:ext>
                </a:extLst>
              </p:cNvPr>
              <p:cNvGrpSpPr/>
              <p:nvPr/>
            </p:nvGrpSpPr>
            <p:grpSpPr>
              <a:xfrm>
                <a:off x="3884614" y="4238625"/>
                <a:ext cx="251650" cy="49213"/>
                <a:chOff x="3883026" y="4178300"/>
                <a:chExt cx="251650" cy="49213"/>
              </a:xfrm>
            </p:grpSpPr>
            <p:sp>
              <p:nvSpPr>
                <p:cNvPr id="142" name="Rectangle 141">
                  <a:extLst>
                    <a:ext uri="{FF2B5EF4-FFF2-40B4-BE49-F238E27FC236}">
                      <a16:creationId xmlns:a16="http://schemas.microsoft.com/office/drawing/2014/main" id="{79AE0B7C-5CCA-4346-B17C-7455350C60BE}"/>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9CBB0ABB-8B62-4CF2-BBDE-07F541AA8B73}"/>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450D79C2-019B-4F86-8E2E-ADF605815CF1}"/>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3085D9E1-BFB3-4522-B745-56C6F7E8D842}"/>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CA2CB71B-1A36-4C12-9D55-FF6C60E9A13F}"/>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60C2458C-1F6B-405B-9F6B-9637282855D2}"/>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B94B33BD-2474-4F3F-B349-F2166032E38E}"/>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0CFBB9D-521A-4316-836A-F70AB3470219}"/>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8664D8B2-679C-4C6C-BC4A-4E94C79DEA08}"/>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490BBF2C-86EB-4854-B72C-FE8072E678C3}"/>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1" name="Group 130">
                <a:extLst>
                  <a:ext uri="{FF2B5EF4-FFF2-40B4-BE49-F238E27FC236}">
                    <a16:creationId xmlns:a16="http://schemas.microsoft.com/office/drawing/2014/main" id="{41A44113-F5DB-46A3-BD24-BEEF2D554C16}"/>
                  </a:ext>
                </a:extLst>
              </p:cNvPr>
              <p:cNvGrpSpPr/>
              <p:nvPr/>
            </p:nvGrpSpPr>
            <p:grpSpPr>
              <a:xfrm>
                <a:off x="3884614" y="4297363"/>
                <a:ext cx="251650" cy="49213"/>
                <a:chOff x="3883026" y="4178300"/>
                <a:chExt cx="251650" cy="49213"/>
              </a:xfrm>
            </p:grpSpPr>
            <p:sp>
              <p:nvSpPr>
                <p:cNvPr id="132" name="Rectangle 131">
                  <a:extLst>
                    <a:ext uri="{FF2B5EF4-FFF2-40B4-BE49-F238E27FC236}">
                      <a16:creationId xmlns:a16="http://schemas.microsoft.com/office/drawing/2014/main" id="{95AEA3EA-80D0-4D53-B00A-6986EF95A722}"/>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A5B8C176-EE7F-47EB-B87A-4D70125B6576}"/>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0F67BA55-FE0B-4472-B02C-79660B567106}"/>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4585D45F-5F6E-411C-83B2-166F41B7F894}"/>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8CCE4594-8451-404D-9F48-B585D2BD6635}"/>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50CF0E24-7D43-43C8-A4ED-CCD1F11F56E5}"/>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7D9BF6C-C0F9-4F9E-B38C-83FCE68C9B01}"/>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2516CEE5-7CF4-41FD-B82C-71FC335802F4}"/>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30E74806-4F8A-4B0C-9D6A-5BBCD34FF27D}"/>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F3C5902D-2B24-44E8-A00F-1D208521920F}"/>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56057EFD-27BE-436B-A842-994889FE2112}"/>
                </a:ext>
              </a:extLst>
            </p:cNvPr>
            <p:cNvGrpSpPr/>
            <p:nvPr/>
          </p:nvGrpSpPr>
          <p:grpSpPr>
            <a:xfrm>
              <a:off x="5406346" y="4170362"/>
              <a:ext cx="253238" cy="168276"/>
              <a:chOff x="3883026" y="4178300"/>
              <a:chExt cx="253238" cy="168276"/>
            </a:xfrm>
          </p:grpSpPr>
          <p:grpSp>
            <p:nvGrpSpPr>
              <p:cNvPr id="96" name="Group 95">
                <a:extLst>
                  <a:ext uri="{FF2B5EF4-FFF2-40B4-BE49-F238E27FC236}">
                    <a16:creationId xmlns:a16="http://schemas.microsoft.com/office/drawing/2014/main" id="{2F3F0EF2-E713-4187-B1A8-7EEC51AA8022}"/>
                  </a:ext>
                </a:extLst>
              </p:cNvPr>
              <p:cNvGrpSpPr/>
              <p:nvPr/>
            </p:nvGrpSpPr>
            <p:grpSpPr>
              <a:xfrm>
                <a:off x="3883026" y="4178300"/>
                <a:ext cx="251650" cy="49213"/>
                <a:chOff x="3883026" y="4178300"/>
                <a:chExt cx="251650" cy="49213"/>
              </a:xfrm>
            </p:grpSpPr>
            <p:sp>
              <p:nvSpPr>
                <p:cNvPr id="119" name="Rectangle 118">
                  <a:extLst>
                    <a:ext uri="{FF2B5EF4-FFF2-40B4-BE49-F238E27FC236}">
                      <a16:creationId xmlns:a16="http://schemas.microsoft.com/office/drawing/2014/main" id="{BC0F0E80-955C-4990-92FB-26EFCC5C2CB6}"/>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CAFB7D36-1CFF-4E55-9EA9-B6ADB6C2FC96}"/>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C78049DB-379A-43B5-9DFD-DBBBC1FAF324}"/>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E4370B9B-E4FA-43F0-AC75-74933D145B7D}"/>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A144D5F4-4957-4338-B896-A2218BACD360}"/>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7921E471-0F06-47F0-A962-12252D43CBAE}"/>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80B850C8-F9BA-4ACF-B13E-E2E8A0609598}"/>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4E2A043B-F637-47C4-9BBC-2DF909292C0E}"/>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0B9CD2CC-90CA-4951-9D03-2D9128F80394}"/>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B3649D0-45DE-4A6B-9485-3631FB0B5613}"/>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7CF105EA-5D7A-4AA8-B438-624CEA78BA55}"/>
                  </a:ext>
                </a:extLst>
              </p:cNvPr>
              <p:cNvGrpSpPr/>
              <p:nvPr/>
            </p:nvGrpSpPr>
            <p:grpSpPr>
              <a:xfrm>
                <a:off x="3884614" y="4238625"/>
                <a:ext cx="251650" cy="49213"/>
                <a:chOff x="3883026" y="4178300"/>
                <a:chExt cx="251650" cy="49213"/>
              </a:xfrm>
            </p:grpSpPr>
            <p:sp>
              <p:nvSpPr>
                <p:cNvPr id="109" name="Rectangle 108">
                  <a:extLst>
                    <a:ext uri="{FF2B5EF4-FFF2-40B4-BE49-F238E27FC236}">
                      <a16:creationId xmlns:a16="http://schemas.microsoft.com/office/drawing/2014/main" id="{AEF9A0F0-AB51-440B-B522-EF6377B7C236}"/>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E19CF0FA-28E6-4D03-B3E0-B1A291650108}"/>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BF87A0B8-BF45-45D5-8FAC-AC984614BCEB}"/>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A555A461-0A0F-4E99-BAB2-9F2A971FCE88}"/>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498A0EC5-A712-4C3F-A491-7A3C1535F29A}"/>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C4306067-BF1F-4402-A6A6-462BFD8065F6}"/>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6CD68C75-4296-4508-98F2-116ADB9E2668}"/>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54842B50-33EB-4F9A-B49D-2F12E97489BC}"/>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6D2F73D4-C447-4D93-9432-03ABFF69AB7A}"/>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B0F60E52-EBDD-496D-9946-00BE82EA43CD}"/>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8" name="Group 97">
                <a:extLst>
                  <a:ext uri="{FF2B5EF4-FFF2-40B4-BE49-F238E27FC236}">
                    <a16:creationId xmlns:a16="http://schemas.microsoft.com/office/drawing/2014/main" id="{6FEF391D-C8F0-4AAB-AE1F-143E70C1EE69}"/>
                  </a:ext>
                </a:extLst>
              </p:cNvPr>
              <p:cNvGrpSpPr/>
              <p:nvPr/>
            </p:nvGrpSpPr>
            <p:grpSpPr>
              <a:xfrm>
                <a:off x="3884614" y="4297363"/>
                <a:ext cx="251650" cy="49213"/>
                <a:chOff x="3883026" y="4178300"/>
                <a:chExt cx="251650" cy="49213"/>
              </a:xfrm>
            </p:grpSpPr>
            <p:sp>
              <p:nvSpPr>
                <p:cNvPr id="99" name="Rectangle 98">
                  <a:extLst>
                    <a:ext uri="{FF2B5EF4-FFF2-40B4-BE49-F238E27FC236}">
                      <a16:creationId xmlns:a16="http://schemas.microsoft.com/office/drawing/2014/main" id="{6C3EEC26-5EFF-458F-8FD6-28A60221C3DC}"/>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1B3D3C48-1BFD-4655-8950-7B7FD7B778BF}"/>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CBACA126-2B5C-4CEE-B4D3-1B6212B2C513}"/>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5D48056B-144A-48F5-8A07-9EDD8F51C397}"/>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3555C624-C3DC-4ACB-A75F-EC12F14C70D8}"/>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5042AA35-60A7-48BB-9E80-FD7B855A6EEA}"/>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46BB07E8-8919-45CA-8E97-083786B2F900}"/>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BB43BC72-4866-4850-A788-31F4AECD30F4}"/>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FB8560AB-6C35-4811-9818-D93E26970A92}"/>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EC3DC03D-3D11-4EC3-A9BE-7BF76E6160CF}"/>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DC9110BD-11B3-40D3-A2D5-F53E3E10E066}"/>
                </a:ext>
              </a:extLst>
            </p:cNvPr>
            <p:cNvGrpSpPr/>
            <p:nvPr/>
          </p:nvGrpSpPr>
          <p:grpSpPr>
            <a:xfrm>
              <a:off x="4154489" y="2232705"/>
              <a:ext cx="253238" cy="168276"/>
              <a:chOff x="3883026" y="4178300"/>
              <a:chExt cx="253238" cy="168276"/>
            </a:xfrm>
          </p:grpSpPr>
          <p:grpSp>
            <p:nvGrpSpPr>
              <p:cNvPr id="63" name="Group 62">
                <a:extLst>
                  <a:ext uri="{FF2B5EF4-FFF2-40B4-BE49-F238E27FC236}">
                    <a16:creationId xmlns:a16="http://schemas.microsoft.com/office/drawing/2014/main" id="{4D1292A0-472C-4842-A683-355C13B0F050}"/>
                  </a:ext>
                </a:extLst>
              </p:cNvPr>
              <p:cNvGrpSpPr/>
              <p:nvPr/>
            </p:nvGrpSpPr>
            <p:grpSpPr>
              <a:xfrm>
                <a:off x="3883026" y="4178300"/>
                <a:ext cx="251650" cy="49213"/>
                <a:chOff x="3883026" y="4178300"/>
                <a:chExt cx="251650" cy="49213"/>
              </a:xfrm>
            </p:grpSpPr>
            <p:sp>
              <p:nvSpPr>
                <p:cNvPr id="86" name="Rectangle 85">
                  <a:extLst>
                    <a:ext uri="{FF2B5EF4-FFF2-40B4-BE49-F238E27FC236}">
                      <a16:creationId xmlns:a16="http://schemas.microsoft.com/office/drawing/2014/main" id="{CDB3E0F8-0C24-496B-9E43-8A78665B87AF}"/>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76D641B5-1A87-4CF9-9167-021231366F7C}"/>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E573D03F-8AB1-4BBC-BD20-A1089B026D77}"/>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F6D9D11C-FD1C-4207-801E-8EBE7BC60A2D}"/>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B8CFE510-2A32-42FE-954A-34F6686E9914}"/>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15708E5A-A090-4A2E-8D34-2D64D1CFF2E3}"/>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81868C14-B828-4624-B1D3-41FF1BA0BD23}"/>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B34D8519-2269-4E4D-ABD0-1653FB263C0C}"/>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335A019E-0587-4AED-890F-6D037695E734}"/>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8F752548-64E5-4FA1-93A8-9E2D93CDC225}"/>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0DC1CFDE-80A3-4004-8A37-52DE929010D0}"/>
                  </a:ext>
                </a:extLst>
              </p:cNvPr>
              <p:cNvGrpSpPr/>
              <p:nvPr/>
            </p:nvGrpSpPr>
            <p:grpSpPr>
              <a:xfrm>
                <a:off x="3884614" y="4238625"/>
                <a:ext cx="251650" cy="49213"/>
                <a:chOff x="3883026" y="4178300"/>
                <a:chExt cx="251650" cy="49213"/>
              </a:xfrm>
            </p:grpSpPr>
            <p:sp>
              <p:nvSpPr>
                <p:cNvPr id="76" name="Rectangle 75">
                  <a:extLst>
                    <a:ext uri="{FF2B5EF4-FFF2-40B4-BE49-F238E27FC236}">
                      <a16:creationId xmlns:a16="http://schemas.microsoft.com/office/drawing/2014/main" id="{EB47F9F5-0969-44FF-BC33-5AE1730EF87E}"/>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CA97137-3F9D-4FDF-BE0B-9F09201D0486}"/>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EB2DFED-AF85-4919-BED3-7253CA066323}"/>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376BDCE3-71EC-4351-A43E-DF0EFC8A729E}"/>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ADCC7E9B-B0A1-4F19-9104-877B94EF6486}"/>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8317D07B-B306-4B89-AE09-ED6D2D1172CD}"/>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60C35E3-6883-4369-9E41-DFB97B0049C9}"/>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DF7C240-A56E-4B9B-AB9A-0F21D0738FB8}"/>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7BC6D58-C251-4F2A-A140-27482B3FD582}"/>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82DA7764-58FB-42B1-9702-186482C12D80}"/>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BD6AFCE0-4D25-4ECD-99A5-29992C7E9D03}"/>
                  </a:ext>
                </a:extLst>
              </p:cNvPr>
              <p:cNvGrpSpPr/>
              <p:nvPr/>
            </p:nvGrpSpPr>
            <p:grpSpPr>
              <a:xfrm>
                <a:off x="3884614" y="4297363"/>
                <a:ext cx="251650" cy="49213"/>
                <a:chOff x="3883026" y="4178300"/>
                <a:chExt cx="251650" cy="49213"/>
              </a:xfrm>
            </p:grpSpPr>
            <p:sp>
              <p:nvSpPr>
                <p:cNvPr id="66" name="Rectangle 65">
                  <a:extLst>
                    <a:ext uri="{FF2B5EF4-FFF2-40B4-BE49-F238E27FC236}">
                      <a16:creationId xmlns:a16="http://schemas.microsoft.com/office/drawing/2014/main" id="{FA7F553F-8CE9-4842-BF48-4AEAA36638B2}"/>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32197A42-8013-419B-946E-4EAA7EEE9B3B}"/>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2931241D-60AB-4A23-ACD7-9466B999319C}"/>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5314AD62-93A6-4D85-A3EC-5EADBEA4498C}"/>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5C57CCE-45C6-43B7-B1B9-163E9F91D2B2}"/>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67B803CF-68DA-4894-8AF9-CACC75180195}"/>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D5E31C6A-CE73-4737-AD5E-18629DC6C75A}"/>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0FEE5D2-943B-4620-9548-A12E9A013E8D}"/>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E39B5F27-7949-4028-9FB2-B3CD6C22EBBC}"/>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CF6499BF-F53F-4B7C-8B24-84A65D4C6518}"/>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8" name="Group 27">
              <a:extLst>
                <a:ext uri="{FF2B5EF4-FFF2-40B4-BE49-F238E27FC236}">
                  <a16:creationId xmlns:a16="http://schemas.microsoft.com/office/drawing/2014/main" id="{7CBBE0F5-0D27-4270-A766-E8E54BB0B153}"/>
                </a:ext>
              </a:extLst>
            </p:cNvPr>
            <p:cNvGrpSpPr/>
            <p:nvPr/>
          </p:nvGrpSpPr>
          <p:grpSpPr>
            <a:xfrm>
              <a:off x="5406346" y="2232705"/>
              <a:ext cx="253238" cy="168276"/>
              <a:chOff x="3883026" y="4178300"/>
              <a:chExt cx="253238" cy="168276"/>
            </a:xfrm>
          </p:grpSpPr>
          <p:grpSp>
            <p:nvGrpSpPr>
              <p:cNvPr id="29" name="Group 28">
                <a:extLst>
                  <a:ext uri="{FF2B5EF4-FFF2-40B4-BE49-F238E27FC236}">
                    <a16:creationId xmlns:a16="http://schemas.microsoft.com/office/drawing/2014/main" id="{32CE8B23-9E5D-4CC5-840C-836B1C148813}"/>
                  </a:ext>
                </a:extLst>
              </p:cNvPr>
              <p:cNvGrpSpPr/>
              <p:nvPr/>
            </p:nvGrpSpPr>
            <p:grpSpPr>
              <a:xfrm>
                <a:off x="3883026" y="4178300"/>
                <a:ext cx="251650" cy="49213"/>
                <a:chOff x="3883026" y="4178300"/>
                <a:chExt cx="251650" cy="49213"/>
              </a:xfrm>
            </p:grpSpPr>
            <p:sp>
              <p:nvSpPr>
                <p:cNvPr id="53" name="Rectangle 52">
                  <a:extLst>
                    <a:ext uri="{FF2B5EF4-FFF2-40B4-BE49-F238E27FC236}">
                      <a16:creationId xmlns:a16="http://schemas.microsoft.com/office/drawing/2014/main" id="{7ABC991A-600A-4A7C-95AF-24C97F3D7463}"/>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6E474FD-71B4-4D18-8B6A-F31F9A50AA29}"/>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DE4595C1-3C54-4B94-8CC8-4C864D5208DA}"/>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8C473885-7693-4F13-A8CD-968AF8E8F71A}"/>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DACB1F97-93A1-422C-8215-BCCCA1223944}"/>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222F057-274F-4AFD-8D41-05CFF4CC64BC}"/>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63C10CC4-0794-47CD-B5FA-FA545B23512B}"/>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31621185-C409-42C9-B998-4D20B5131F4F}"/>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23CAC91-E16A-4634-A0C2-FBDEFD19C3D3}"/>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02D8493-2C48-43E7-AF54-9082F43DD3B7}"/>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A2EABD4B-1832-4107-BADC-C893F4EAA2D9}"/>
                  </a:ext>
                </a:extLst>
              </p:cNvPr>
              <p:cNvGrpSpPr/>
              <p:nvPr/>
            </p:nvGrpSpPr>
            <p:grpSpPr>
              <a:xfrm>
                <a:off x="3884614" y="4238625"/>
                <a:ext cx="251650" cy="49213"/>
                <a:chOff x="3883026" y="4178300"/>
                <a:chExt cx="251650" cy="49213"/>
              </a:xfrm>
            </p:grpSpPr>
            <p:sp>
              <p:nvSpPr>
                <p:cNvPr id="43" name="Rectangle 42">
                  <a:extLst>
                    <a:ext uri="{FF2B5EF4-FFF2-40B4-BE49-F238E27FC236}">
                      <a16:creationId xmlns:a16="http://schemas.microsoft.com/office/drawing/2014/main" id="{7544EC82-EF77-492E-B3BF-569CEDF34584}"/>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8E5D3CC-E1D2-453B-A289-064D4CA3176F}"/>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8F47AAE-13F2-425F-B976-1F9D792EB529}"/>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51EB1FA-61CB-422A-9E92-944A05DEAAFC}"/>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44784C7-C438-47F2-9617-1190C82264CF}"/>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94652E2-E3BB-430B-B9B1-8F6F2713E418}"/>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5571E5-F512-4B9B-8D96-7111E1C20A00}"/>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AFF4D217-DBD8-4625-9851-C73852045616}"/>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9639608C-8C67-4283-90D2-59FCE7A5AEEF}"/>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450A5A0D-8B13-4087-87F4-4918814E1A9C}"/>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C5072443-4217-4C65-ACA2-28A4239C51C6}"/>
                  </a:ext>
                </a:extLst>
              </p:cNvPr>
              <p:cNvGrpSpPr/>
              <p:nvPr/>
            </p:nvGrpSpPr>
            <p:grpSpPr>
              <a:xfrm>
                <a:off x="3884614" y="4297363"/>
                <a:ext cx="251650" cy="49213"/>
                <a:chOff x="3883026" y="4178300"/>
                <a:chExt cx="251650" cy="49213"/>
              </a:xfrm>
            </p:grpSpPr>
            <p:sp>
              <p:nvSpPr>
                <p:cNvPr id="32" name="Rectangle 31">
                  <a:extLst>
                    <a:ext uri="{FF2B5EF4-FFF2-40B4-BE49-F238E27FC236}">
                      <a16:creationId xmlns:a16="http://schemas.microsoft.com/office/drawing/2014/main" id="{E6ADBE7C-5EA8-47FC-97B5-A6FFF8166472}"/>
                    </a:ext>
                  </a:extLst>
                </p:cNvPr>
                <p:cNvSpPr/>
                <p:nvPr/>
              </p:nvSpPr>
              <p:spPr>
                <a:xfrm>
                  <a:off x="3883026"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43B645F-A7E3-438B-85C0-98E31F18CD14}"/>
                    </a:ext>
                  </a:extLst>
                </p:cNvPr>
                <p:cNvSpPr/>
                <p:nvPr/>
              </p:nvSpPr>
              <p:spPr>
                <a:xfrm>
                  <a:off x="3908955"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D492824-8D75-43C9-83A8-1650CD02511D}"/>
                    </a:ext>
                  </a:extLst>
                </p:cNvPr>
                <p:cNvSpPr/>
                <p:nvPr/>
              </p:nvSpPr>
              <p:spPr>
                <a:xfrm>
                  <a:off x="3934884"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F11E049-F24B-4A25-A467-C453A9BA6FEF}"/>
                    </a:ext>
                  </a:extLst>
                </p:cNvPr>
                <p:cNvSpPr/>
                <p:nvPr/>
              </p:nvSpPr>
              <p:spPr>
                <a:xfrm>
                  <a:off x="3960813"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60493873-1588-415E-ABA3-95494EE44892}"/>
                    </a:ext>
                  </a:extLst>
                </p:cNvPr>
                <p:cNvSpPr/>
                <p:nvPr/>
              </p:nvSpPr>
              <p:spPr>
                <a:xfrm>
                  <a:off x="3986742"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8D91CCE-3AF8-44FD-A59F-4A5441DF3859}"/>
                    </a:ext>
                  </a:extLst>
                </p:cNvPr>
                <p:cNvSpPr/>
                <p:nvPr/>
              </p:nvSpPr>
              <p:spPr>
                <a:xfrm>
                  <a:off x="4012671"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87B2CEB-7821-4C3B-A106-DC07F7FAE73A}"/>
                    </a:ext>
                  </a:extLst>
                </p:cNvPr>
                <p:cNvSpPr/>
                <p:nvPr/>
              </p:nvSpPr>
              <p:spPr>
                <a:xfrm>
                  <a:off x="4038600"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D0AC1D2-E5A5-4173-83C7-8E768207D0B5}"/>
                    </a:ext>
                  </a:extLst>
                </p:cNvPr>
                <p:cNvSpPr/>
                <p:nvPr/>
              </p:nvSpPr>
              <p:spPr>
                <a:xfrm>
                  <a:off x="4064529"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48D7E2E0-FA7C-479A-8298-B75FDB598B03}"/>
                    </a:ext>
                  </a:extLst>
                </p:cNvPr>
                <p:cNvSpPr/>
                <p:nvPr/>
              </p:nvSpPr>
              <p:spPr>
                <a:xfrm>
                  <a:off x="409045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E405076-18E4-4F15-8289-9B178299FC8B}"/>
                    </a:ext>
                  </a:extLst>
                </p:cNvPr>
                <p:cNvSpPr/>
                <p:nvPr/>
              </p:nvSpPr>
              <p:spPr>
                <a:xfrm>
                  <a:off x="4116388" y="4178300"/>
                  <a:ext cx="18288"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3" name="Rectangle 2">
            <a:extLst>
              <a:ext uri="{FF2B5EF4-FFF2-40B4-BE49-F238E27FC236}">
                <a16:creationId xmlns:a16="http://schemas.microsoft.com/office/drawing/2014/main" id="{EA1E097B-A371-47AE-B5E5-74451E173116}"/>
              </a:ext>
            </a:extLst>
          </p:cNvPr>
          <p:cNvSpPr/>
          <p:nvPr/>
        </p:nvSpPr>
        <p:spPr>
          <a:xfrm>
            <a:off x="9052560" y="4142155"/>
            <a:ext cx="2956560" cy="2062103"/>
          </a:xfrm>
          <a:prstGeom prst="rect">
            <a:avLst/>
          </a:prstGeom>
        </p:spPr>
        <p:txBody>
          <a:bodyPr wrap="square">
            <a:spAutoFit/>
          </a:bodyPr>
          <a:lstStyle/>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Upgrade of the readout of the EJ276 scintillator crystals to optimize the granularity of the readout channels in order to improve performance by reduction of the  input capacitance</a:t>
            </a:r>
          </a:p>
        </p:txBody>
      </p:sp>
      <p:cxnSp>
        <p:nvCxnSpPr>
          <p:cNvPr id="462" name="Straight Arrow Connector 461">
            <a:extLst>
              <a:ext uri="{FF2B5EF4-FFF2-40B4-BE49-F238E27FC236}">
                <a16:creationId xmlns:a16="http://schemas.microsoft.com/office/drawing/2014/main" id="{A2B445E5-78E1-4507-A2C6-EB58D9E0AA7F}"/>
              </a:ext>
            </a:extLst>
          </p:cNvPr>
          <p:cNvCxnSpPr>
            <a:cxnSpLocks/>
            <a:stCxn id="324" idx="0"/>
            <a:endCxn id="324" idx="2"/>
          </p:cNvCxnSpPr>
          <p:nvPr/>
        </p:nvCxnSpPr>
        <p:spPr>
          <a:xfrm>
            <a:off x="7671264" y="2005041"/>
            <a:ext cx="0" cy="120362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64" name="Gruppo 13">
            <a:extLst>
              <a:ext uri="{FF2B5EF4-FFF2-40B4-BE49-F238E27FC236}">
                <a16:creationId xmlns:a16="http://schemas.microsoft.com/office/drawing/2014/main" id="{52BDBFB1-58EA-4998-999B-0A409D028660}"/>
              </a:ext>
            </a:extLst>
          </p:cNvPr>
          <p:cNvGrpSpPr/>
          <p:nvPr/>
        </p:nvGrpSpPr>
        <p:grpSpPr>
          <a:xfrm>
            <a:off x="6338411" y="4286897"/>
            <a:ext cx="2714237" cy="1950045"/>
            <a:chOff x="2072041" y="4327537"/>
            <a:chExt cx="2540688" cy="1950045"/>
          </a:xfrm>
        </p:grpSpPr>
        <p:pic>
          <p:nvPicPr>
            <p:cNvPr id="468" name="Picture 2" descr="Immagine 19">
              <a:extLst>
                <a:ext uri="{FF2B5EF4-FFF2-40B4-BE49-F238E27FC236}">
                  <a16:creationId xmlns:a16="http://schemas.microsoft.com/office/drawing/2014/main" id="{21285AD1-F969-4476-8507-2B81C8E559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27" r="11540" b="3900"/>
            <a:stretch>
              <a:fillRect/>
            </a:stretch>
          </p:blipFill>
          <p:spPr bwMode="auto">
            <a:xfrm>
              <a:off x="2072041" y="4327537"/>
              <a:ext cx="2540688" cy="1950045"/>
            </a:xfrm>
            <a:prstGeom prst="rect">
              <a:avLst/>
            </a:prstGeom>
            <a:noFill/>
            <a:extLst>
              <a:ext uri="{909E8E84-426E-40DD-AFC4-6F175D3DCCD1}">
                <a14:hiddenFill xmlns:a14="http://schemas.microsoft.com/office/drawing/2010/main">
                  <a:solidFill>
                    <a:srgbClr val="FFFFFF"/>
                  </a:solidFill>
                </a14:hiddenFill>
              </a:ext>
            </a:extLst>
          </p:spPr>
        </p:pic>
        <p:cxnSp>
          <p:nvCxnSpPr>
            <p:cNvPr id="466" name="Connettore diritto 12">
              <a:extLst>
                <a:ext uri="{FF2B5EF4-FFF2-40B4-BE49-F238E27FC236}">
                  <a16:creationId xmlns:a16="http://schemas.microsoft.com/office/drawing/2014/main" id="{BFD6DDD3-92F9-40E5-B624-A2025550BA8B}"/>
                </a:ext>
              </a:extLst>
            </p:cNvPr>
            <p:cNvCxnSpPr/>
            <p:nvPr/>
          </p:nvCxnSpPr>
          <p:spPr>
            <a:xfrm>
              <a:off x="2104467" y="4351505"/>
              <a:ext cx="0" cy="1926077"/>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71" name="Rectangle 470">
            <a:extLst>
              <a:ext uri="{FF2B5EF4-FFF2-40B4-BE49-F238E27FC236}">
                <a16:creationId xmlns:a16="http://schemas.microsoft.com/office/drawing/2014/main" id="{3F5E7921-F9C1-4C82-8366-3CF98955F7BF}"/>
              </a:ext>
            </a:extLst>
          </p:cNvPr>
          <p:cNvSpPr/>
          <p:nvPr/>
        </p:nvSpPr>
        <p:spPr>
          <a:xfrm>
            <a:off x="6583680" y="3643556"/>
            <a:ext cx="5110480" cy="58477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R&amp;D and upgrade activity for the NARCOS </a:t>
            </a:r>
            <a:r>
              <a:rPr kumimoji="0" lang="it-IT"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detection</a:t>
            </a:r>
            <a:r>
              <a:rPr kumimoji="0" lang="it-IT"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system  </a:t>
            </a:r>
            <a:endParaRPr kumimoji="0" lang="en-GB"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2" name="Rectangle 471">
            <a:extLst>
              <a:ext uri="{FF2B5EF4-FFF2-40B4-BE49-F238E27FC236}">
                <a16:creationId xmlns:a16="http://schemas.microsoft.com/office/drawing/2014/main" id="{1A118B66-2B8B-4A80-84C9-3C3A87F4C881}"/>
              </a:ext>
            </a:extLst>
          </p:cNvPr>
          <p:cNvSpPr/>
          <p:nvPr/>
        </p:nvSpPr>
        <p:spPr>
          <a:xfrm>
            <a:off x="9235440" y="1693595"/>
            <a:ext cx="2956560" cy="1569660"/>
          </a:xfrm>
          <a:prstGeom prst="rect">
            <a:avLst/>
          </a:prstGeom>
        </p:spPr>
        <p:txBody>
          <a:bodyPr wrap="square">
            <a:spAutoFit/>
          </a:bodyPr>
          <a:lstStyle/>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motherboard, </a:t>
            </a:r>
            <a:r>
              <a:rPr kumimoji="0" lang="en-GB" sz="1600" b="0" i="0" u="none" strike="noStrike" kern="0" cap="none" spc="0" normalizeH="0" baseline="0" noProof="0" dirty="0" err="1">
                <a:ln>
                  <a:noFill/>
                </a:ln>
                <a:solidFill>
                  <a:srgbClr val="0070C0"/>
                </a:solidFill>
                <a:effectLst/>
                <a:uLnTx/>
                <a:uFillTx/>
                <a:latin typeface="Comic Sans MS" panose="030F0702030302020204" pitchFamily="66" charset="0"/>
                <a:ea typeface="+mn-ea"/>
                <a:cs typeface="+mn-cs"/>
              </a:rPr>
              <a:t>powerboard</a:t>
            </a: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 interconnections, flanges</a:t>
            </a: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16/32 channels frontend boards</a:t>
            </a: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sz="1800" b="0" i="0" u="none" strike="noStrike" kern="0" cap="none" spc="0" baseline="0">
                <a:solidFill>
                  <a:srgbClr val="000000"/>
                </a:solidFill>
                <a:uFillTx/>
              </a:defRPr>
            </a:pPr>
            <a:r>
              <a:rPr kumimoji="0" lang="en-GB" sz="16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mounting, qualification and commissioning </a:t>
            </a:r>
          </a:p>
        </p:txBody>
      </p:sp>
    </p:spTree>
    <p:extLst>
      <p:ext uri="{BB962C8B-B14F-4D97-AF65-F5344CB8AC3E}">
        <p14:creationId xmlns:p14="http://schemas.microsoft.com/office/powerpoint/2010/main" val="8667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1C5F-DE48-332F-5444-63109527254E}"/>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0DEA3B7E-04DA-C8FA-DA19-BD540891985F}"/>
              </a:ext>
            </a:extLst>
          </p:cNvPr>
          <p:cNvGraphicFramePr>
            <a:graphicFrameLocks noGrp="1"/>
          </p:cNvGraphicFramePr>
          <p:nvPr>
            <p:ph idx="1"/>
            <p:extLst>
              <p:ext uri="{D42A27DB-BD31-4B8C-83A1-F6EECF244321}">
                <p14:modId xmlns:p14="http://schemas.microsoft.com/office/powerpoint/2010/main" val="1486943371"/>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rgbClr val="000000"/>
                          </a:solidFill>
                          <a:effectLst/>
                          <a:latin typeface="Comic Sans MS" panose="030F0702030302020204" pitchFamily="66" charset="0"/>
                        </a:rPr>
                        <a:t>CHI-NEXT</a:t>
                      </a:r>
                    </a:p>
                  </a:txBody>
                  <a:tcPr marL="6350" marR="6350" marT="6350" marB="0" anchor="ctr"/>
                </a:tc>
                <a:tc>
                  <a:txBody>
                    <a:bodyPr/>
                    <a:lstStyle/>
                    <a:p>
                      <a:pPr algn="ctr" fontAlgn="b">
                        <a:buNone/>
                      </a:pPr>
                      <a:r>
                        <a:rPr lang="it-IT" sz="2400" u="none" strike="noStrike" dirty="0">
                          <a:effectLst/>
                        </a:rPr>
                        <a:t>4.6</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b="1" dirty="0">
                          <a:solidFill>
                            <a:srgbClr val="FF0000"/>
                          </a:solidFill>
                        </a:rPr>
                        <a:t>1</a:t>
                      </a:r>
                    </a:p>
                  </a:txBody>
                  <a:tcPr/>
                </a:tc>
                <a:tc>
                  <a:txBody>
                    <a:bodyPr/>
                    <a:lstStyle/>
                    <a:p>
                      <a:pPr algn="ctr"/>
                      <a:r>
                        <a:rPr lang="it-IT" b="1" dirty="0">
                          <a:solidFill>
                            <a:srgbClr val="FF0000"/>
                          </a:solidFill>
                        </a:rPr>
                        <a:t>1.5</a:t>
                      </a:r>
                    </a:p>
                  </a:txBody>
                  <a:tcPr/>
                </a:tc>
                <a:tc>
                  <a:txBody>
                    <a:bodyPr/>
                    <a:lstStyle/>
                    <a:p>
                      <a:r>
                        <a:rPr lang="it-IT" dirty="0"/>
                        <a:t>13</a:t>
                      </a:r>
                    </a:p>
                  </a:txBody>
                  <a:tcPr/>
                </a:tc>
                <a:tc>
                  <a:txBody>
                    <a:bodyPr/>
                    <a:lstStyle/>
                    <a:p>
                      <a:r>
                        <a:rPr lang="it-IT" dirty="0"/>
                        <a:t>10</a:t>
                      </a:r>
                    </a:p>
                  </a:txBody>
                  <a:tcPr/>
                </a:tc>
                <a:tc>
                  <a:txBody>
                    <a:bodyPr/>
                    <a:lstStyle/>
                    <a:p>
                      <a:r>
                        <a:rPr lang="it-IT" dirty="0"/>
                        <a:t>21+9+1.5=31.5</a:t>
                      </a:r>
                    </a:p>
                  </a:txBody>
                  <a:tcPr/>
                </a:tc>
                <a:extLst>
                  <a:ext uri="{0D108BD9-81ED-4DB2-BD59-A6C34878D82A}">
                    <a16:rowId xmlns:a16="http://schemas.microsoft.com/office/drawing/2014/main" val="2527189078"/>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717528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500800892"/>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725043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88122919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9645625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155412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4F143A14-7D28-5187-E3D0-73F8C70E4A35}"/>
              </a:ext>
            </a:extLst>
          </p:cNvPr>
          <p:cNvGraphicFramePr>
            <a:graphicFrameLocks noGrp="1"/>
          </p:cNvGraphicFramePr>
          <p:nvPr>
            <p:extLst>
              <p:ext uri="{D42A27DB-BD31-4B8C-83A1-F6EECF244321}">
                <p14:modId xmlns:p14="http://schemas.microsoft.com/office/powerpoint/2010/main" val="1570077847"/>
              </p:ext>
            </p:extLst>
          </p:nvPr>
        </p:nvGraphicFramePr>
        <p:xfrm>
          <a:off x="335360" y="6933"/>
          <a:ext cx="2905386" cy="6371326"/>
        </p:xfrm>
        <a:graphic>
          <a:graphicData uri="http://schemas.openxmlformats.org/drawingml/2006/table">
            <a:tbl>
              <a:tblPr firstRow="1" firstCol="1" bandRow="1">
                <a:tableStyleId>{5C22544A-7EE6-4342-B048-85BDC9FD1C3A}</a:tableStyleId>
              </a:tblPr>
              <a:tblGrid>
                <a:gridCol w="256890">
                  <a:extLst>
                    <a:ext uri="{9D8B030D-6E8A-4147-A177-3AD203B41FA5}">
                      <a16:colId xmlns:a16="http://schemas.microsoft.com/office/drawing/2014/main" val="1446763016"/>
                    </a:ext>
                  </a:extLst>
                </a:gridCol>
                <a:gridCol w="2648496">
                  <a:extLst>
                    <a:ext uri="{9D8B030D-6E8A-4147-A177-3AD203B41FA5}">
                      <a16:colId xmlns:a16="http://schemas.microsoft.com/office/drawing/2014/main" val="1772175023"/>
                    </a:ext>
                  </a:extLst>
                </a:gridCol>
              </a:tblGrid>
              <a:tr h="346771">
                <a:tc>
                  <a:txBody>
                    <a:bodyPr/>
                    <a:lstStyle/>
                    <a:p>
                      <a:pPr algn="ctr">
                        <a:lnSpc>
                          <a:spcPct val="107000"/>
                        </a:lnSpc>
                        <a:spcAft>
                          <a:spcPts val="800"/>
                        </a:spcAft>
                        <a:buNone/>
                      </a:pPr>
                      <a:r>
                        <a:rPr lang="it-IT" sz="600" b="1" kern="100" dirty="0">
                          <a:effectLst/>
                        </a:rPr>
                        <a:t>Linea</a:t>
                      </a:r>
                      <a:endParaRPr lang="it-IT"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kern="100">
                          <a:effectLst/>
                        </a:rPr>
                        <a:t>Esperimento</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4289621773"/>
                  </a:ext>
                </a:extLst>
              </a:tr>
              <a:tr h="153947">
                <a:tc>
                  <a:txBody>
                    <a:bodyPr/>
                    <a:lstStyle/>
                    <a:p>
                      <a:pPr algn="ctr">
                        <a:lnSpc>
                          <a:spcPct val="107000"/>
                        </a:lnSpc>
                        <a:spcAft>
                          <a:spcPts val="800"/>
                        </a:spcAft>
                        <a:buNone/>
                      </a:pPr>
                      <a:r>
                        <a:rPr lang="it-IT" sz="800" b="1" kern="100">
                          <a:effectLst/>
                        </a:rPr>
                        <a:t>1</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rPr>
                        <a:t>EPIC </a:t>
                      </a:r>
                      <a:endParaRPr lang="it-IT"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3014899737"/>
                  </a:ext>
                </a:extLst>
              </a:tr>
              <a:tr h="153947">
                <a:tc>
                  <a:txBody>
                    <a:bodyPr/>
                    <a:lstStyle/>
                    <a:p>
                      <a:pPr algn="ctr">
                        <a:lnSpc>
                          <a:spcPct val="107000"/>
                        </a:lnSpc>
                        <a:spcAft>
                          <a:spcPts val="800"/>
                        </a:spcAft>
                        <a:buNone/>
                      </a:pPr>
                      <a:r>
                        <a:rPr lang="it-IT" sz="800" b="1" kern="100">
                          <a:effectLst/>
                        </a:rPr>
                        <a:t>1</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2"/>
                        </a:rPr>
                        <a:t>JLAB12</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661838878"/>
                  </a:ext>
                </a:extLst>
              </a:tr>
              <a:tr h="153947">
                <a:tc>
                  <a:txBody>
                    <a:bodyPr/>
                    <a:lstStyle/>
                    <a:p>
                      <a:pPr algn="ctr">
                        <a:lnSpc>
                          <a:spcPct val="107000"/>
                        </a:lnSpc>
                        <a:spcAft>
                          <a:spcPts val="800"/>
                        </a:spcAft>
                        <a:buNone/>
                      </a:pPr>
                      <a:r>
                        <a:rPr lang="it-IT" sz="800" b="1" kern="100">
                          <a:effectLst/>
                        </a:rPr>
                        <a:t>1</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hlinkClick r:id="rId3"/>
                        </a:rPr>
                        <a:t>KAONNIS</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755037994"/>
                  </a:ext>
                </a:extLst>
              </a:tr>
              <a:tr h="153947">
                <a:tc>
                  <a:txBody>
                    <a:bodyPr/>
                    <a:lstStyle/>
                    <a:p>
                      <a:pPr algn="ctr">
                        <a:lnSpc>
                          <a:spcPct val="107000"/>
                        </a:lnSpc>
                        <a:spcAft>
                          <a:spcPts val="800"/>
                        </a:spcAft>
                        <a:buNone/>
                      </a:pPr>
                      <a:r>
                        <a:rPr lang="it-IT" sz="800" b="1" kern="100">
                          <a:effectLst/>
                        </a:rPr>
                        <a:t>1</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4"/>
                        </a:rPr>
                        <a:t>MAMBO </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660897622"/>
                  </a:ext>
                </a:extLst>
              </a:tr>
              <a:tr h="153947">
                <a:tc>
                  <a:txBody>
                    <a:bodyPr/>
                    <a:lstStyle/>
                    <a:p>
                      <a:pPr algn="ctr">
                        <a:lnSpc>
                          <a:spcPct val="107000"/>
                        </a:lnSpc>
                        <a:spcAft>
                          <a:spcPts val="800"/>
                        </a:spcAft>
                        <a:buNone/>
                      </a:pPr>
                      <a:r>
                        <a:rPr lang="it-IT" sz="800" b="1" kern="100">
                          <a:effectLst/>
                        </a:rPr>
                        <a:t>1</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kern="100">
                          <a:effectLst/>
                        </a:rPr>
                        <a:t>REST</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437544502"/>
                  </a:ext>
                </a:extLst>
              </a:tr>
              <a:tr h="153947">
                <a:tc>
                  <a:txBody>
                    <a:bodyPr/>
                    <a:lstStyle/>
                    <a:p>
                      <a:pPr algn="ctr">
                        <a:lnSpc>
                          <a:spcPct val="107000"/>
                        </a:lnSpc>
                        <a:spcAft>
                          <a:spcPts val="800"/>
                        </a:spcAft>
                        <a:buNone/>
                      </a:pPr>
                      <a:r>
                        <a:rPr lang="it-IT" sz="800" b="1" kern="100">
                          <a:effectLst/>
                        </a:rPr>
                        <a:t>1</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5"/>
                        </a:rPr>
                        <a:t>ULYSSES</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668627551"/>
                  </a:ext>
                </a:extLst>
              </a:tr>
              <a:tr h="153947">
                <a:tc>
                  <a:txBody>
                    <a:bodyPr/>
                    <a:lstStyle/>
                    <a:p>
                      <a:pPr algn="ctr">
                        <a:lnSpc>
                          <a:spcPct val="107000"/>
                        </a:lnSpc>
                        <a:spcAft>
                          <a:spcPts val="800"/>
                        </a:spcAft>
                        <a:buNone/>
                      </a:pPr>
                      <a:r>
                        <a:rPr lang="it-IT" sz="800" b="1" kern="100">
                          <a:effectLst/>
                        </a:rPr>
                        <a:t>2</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6"/>
                        </a:rPr>
                        <a:t>ALICE</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192080012"/>
                  </a:ext>
                </a:extLst>
              </a:tr>
              <a:tr h="153947">
                <a:tc>
                  <a:txBody>
                    <a:bodyPr/>
                    <a:lstStyle/>
                    <a:p>
                      <a:pPr algn="ctr">
                        <a:lnSpc>
                          <a:spcPct val="107000"/>
                        </a:lnSpc>
                        <a:spcAft>
                          <a:spcPts val="800"/>
                        </a:spcAft>
                        <a:buNone/>
                      </a:pPr>
                      <a:r>
                        <a:rPr lang="it-IT" sz="800" b="1" kern="100">
                          <a:effectLst/>
                        </a:rPr>
                        <a:t>       2</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7"/>
                        </a:rPr>
                        <a:t>NA60_PLUS</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032448853"/>
                  </a:ext>
                </a:extLst>
              </a:tr>
              <a:tr h="153947">
                <a:tc>
                  <a:txBody>
                    <a:bodyPr/>
                    <a:lstStyle/>
                    <a:p>
                      <a:pPr algn="ctr">
                        <a:lnSpc>
                          <a:spcPct val="107000"/>
                        </a:lnSpc>
                        <a:spcAft>
                          <a:spcPts val="800"/>
                        </a:spcAft>
                        <a:buNone/>
                      </a:pPr>
                      <a:r>
                        <a:rPr lang="it-IT" sz="800" b="1" kern="100">
                          <a:effectLst/>
                        </a:rPr>
                        <a:t>3</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rPr>
                        <a:t>CHI-NEXT</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595547214"/>
                  </a:ext>
                </a:extLst>
              </a:tr>
              <a:tr h="153947">
                <a:tc>
                  <a:txBody>
                    <a:bodyPr/>
                    <a:lstStyle/>
                    <a:p>
                      <a:pPr algn="ctr">
                        <a:lnSpc>
                          <a:spcPct val="107000"/>
                        </a:lnSpc>
                        <a:spcAft>
                          <a:spcPts val="800"/>
                        </a:spcAft>
                        <a:buNone/>
                      </a:pPr>
                      <a:r>
                        <a:rPr lang="it-IT" sz="800" b="1" kern="100">
                          <a:effectLst/>
                        </a:rPr>
                        <a:t>3</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8"/>
                        </a:rPr>
                        <a:t>FORTE</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509468874"/>
                  </a:ext>
                </a:extLst>
              </a:tr>
              <a:tr h="153947">
                <a:tc>
                  <a:txBody>
                    <a:bodyPr/>
                    <a:lstStyle/>
                    <a:p>
                      <a:pPr algn="ctr">
                        <a:lnSpc>
                          <a:spcPct val="107000"/>
                        </a:lnSpc>
                        <a:spcAft>
                          <a:spcPts val="800"/>
                        </a:spcAft>
                        <a:buNone/>
                      </a:pPr>
                      <a:r>
                        <a:rPr lang="it-IT" sz="800" b="1" kern="100">
                          <a:effectLst/>
                        </a:rPr>
                        <a:t>       3</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hlinkClick r:id="rId9"/>
                        </a:rPr>
                        <a:t>GAMMA</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324675675"/>
                  </a:ext>
                </a:extLst>
              </a:tr>
              <a:tr h="153947">
                <a:tc>
                  <a:txBody>
                    <a:bodyPr/>
                    <a:lstStyle/>
                    <a:p>
                      <a:pPr algn="ctr">
                        <a:lnSpc>
                          <a:spcPct val="107000"/>
                        </a:lnSpc>
                        <a:spcAft>
                          <a:spcPts val="800"/>
                        </a:spcAft>
                        <a:buNone/>
                      </a:pPr>
                      <a:r>
                        <a:rPr lang="it-IT" sz="800" b="1" kern="100">
                          <a:effectLst/>
                        </a:rPr>
                        <a:t>       3</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10"/>
                        </a:rPr>
                        <a:t>NUCL-EX</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218063789"/>
                  </a:ext>
                </a:extLst>
              </a:tr>
              <a:tr h="153947">
                <a:tc>
                  <a:txBody>
                    <a:bodyPr/>
                    <a:lstStyle/>
                    <a:p>
                      <a:pPr algn="ctr">
                        <a:lnSpc>
                          <a:spcPct val="107000"/>
                        </a:lnSpc>
                        <a:spcAft>
                          <a:spcPts val="800"/>
                        </a:spcAft>
                        <a:buNone/>
                      </a:pPr>
                      <a:r>
                        <a:rPr lang="it-IT" sz="800" b="1" kern="100">
                          <a:effectLst/>
                        </a:rPr>
                        <a:t>       3</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11"/>
                        </a:rPr>
                        <a:t>NUMEN_GR3</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597656194"/>
                  </a:ext>
                </a:extLst>
              </a:tr>
              <a:tr h="153947">
                <a:tc>
                  <a:txBody>
                    <a:bodyPr/>
                    <a:lstStyle/>
                    <a:p>
                      <a:pPr algn="ctr">
                        <a:lnSpc>
                          <a:spcPct val="107000"/>
                        </a:lnSpc>
                        <a:spcAft>
                          <a:spcPts val="800"/>
                        </a:spcAft>
                        <a:buNone/>
                      </a:pPr>
                      <a:r>
                        <a:rPr lang="it-IT" sz="800" b="1" kern="100">
                          <a:effectLst/>
                        </a:rPr>
                        <a:t>       4</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12"/>
                        </a:rPr>
                        <a:t>ASFIN2</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388673913"/>
                  </a:ext>
                </a:extLst>
              </a:tr>
              <a:tr h="332118">
                <a:tc>
                  <a:txBody>
                    <a:bodyPr/>
                    <a:lstStyle/>
                    <a:p>
                      <a:pPr algn="ctr">
                        <a:lnSpc>
                          <a:spcPct val="107000"/>
                        </a:lnSpc>
                        <a:spcAft>
                          <a:spcPts val="800"/>
                        </a:spcAft>
                        <a:buNone/>
                      </a:pPr>
                      <a:r>
                        <a:rPr lang="it-IT" sz="800" b="1" kern="100">
                          <a:effectLst/>
                        </a:rPr>
                        <a:t>       4</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13"/>
                        </a:rPr>
                        <a:t>ERNA2</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3759849089"/>
                  </a:ext>
                </a:extLst>
              </a:tr>
              <a:tr h="153947">
                <a:tc>
                  <a:txBody>
                    <a:bodyPr/>
                    <a:lstStyle/>
                    <a:p>
                      <a:pPr algn="ctr">
                        <a:lnSpc>
                          <a:spcPct val="107000"/>
                        </a:lnSpc>
                        <a:spcAft>
                          <a:spcPts val="800"/>
                        </a:spcAft>
                        <a:buNone/>
                      </a:pPr>
                      <a:r>
                        <a:rPr lang="it-IT" sz="800" b="1" kern="100">
                          <a:effectLst/>
                        </a:rPr>
                        <a:t>       4</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hlinkClick r:id="rId14"/>
                        </a:rPr>
                        <a:t>LUNA3</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4267383199"/>
                  </a:ext>
                </a:extLst>
              </a:tr>
              <a:tr h="153947">
                <a:tc>
                  <a:txBody>
                    <a:bodyPr/>
                    <a:lstStyle/>
                    <a:p>
                      <a:pPr algn="ctr">
                        <a:lnSpc>
                          <a:spcPct val="107000"/>
                        </a:lnSpc>
                        <a:spcAft>
                          <a:spcPts val="800"/>
                        </a:spcAft>
                        <a:buNone/>
                      </a:pPr>
                      <a:r>
                        <a:rPr lang="it-IT" sz="800" b="1" kern="100">
                          <a:effectLst/>
                        </a:rPr>
                        <a:t>       4</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15"/>
                        </a:rPr>
                        <a:t>n_TOF</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515953876"/>
                  </a:ext>
                </a:extLst>
              </a:tr>
              <a:tr h="219784">
                <a:tc>
                  <a:txBody>
                    <a:bodyPr/>
                    <a:lstStyle/>
                    <a:p>
                      <a:pPr algn="ctr">
                        <a:lnSpc>
                          <a:spcPct val="107000"/>
                        </a:lnSpc>
                        <a:spcAft>
                          <a:spcPts val="800"/>
                        </a:spcAft>
                        <a:buNone/>
                      </a:pPr>
                      <a:r>
                        <a:rPr lang="it-IT" sz="800" b="1" kern="100">
                          <a:effectLst/>
                        </a:rPr>
                        <a:t>       4</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16"/>
                        </a:rPr>
                        <a:t>PANDORA_GR3</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4266081341"/>
                  </a:ext>
                </a:extLst>
              </a:tr>
              <a:tr h="153947">
                <a:tc>
                  <a:txBody>
                    <a:bodyPr/>
                    <a:lstStyle/>
                    <a:p>
                      <a:pPr algn="ctr">
                        <a:lnSpc>
                          <a:spcPct val="107000"/>
                        </a:lnSpc>
                        <a:spcAft>
                          <a:spcPts val="800"/>
                        </a:spcAft>
                        <a:buNone/>
                      </a:pPr>
                      <a:r>
                        <a:rPr lang="it-IT" sz="800" b="1" kern="100">
                          <a:effectLst/>
                        </a:rPr>
                        <a:t>5</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hlinkClick r:id="rId17"/>
                        </a:rPr>
                        <a:t>FAMU</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673457266"/>
                  </a:ext>
                </a:extLst>
              </a:tr>
              <a:tr h="153947">
                <a:tc>
                  <a:txBody>
                    <a:bodyPr/>
                    <a:lstStyle/>
                    <a:p>
                      <a:pPr algn="ctr">
                        <a:lnSpc>
                          <a:spcPct val="107000"/>
                        </a:lnSpc>
                        <a:spcAft>
                          <a:spcPts val="800"/>
                        </a:spcAft>
                        <a:buNone/>
                      </a:pPr>
                      <a:r>
                        <a:rPr lang="it-IT" sz="800" b="1" kern="100">
                          <a:effectLst/>
                        </a:rPr>
                        <a:t>5</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18"/>
                        </a:rPr>
                        <a:t>JEDI</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561095924"/>
                  </a:ext>
                </a:extLst>
              </a:tr>
              <a:tr h="153947">
                <a:tc>
                  <a:txBody>
                    <a:bodyPr/>
                    <a:lstStyle/>
                    <a:p>
                      <a:pPr algn="ctr">
                        <a:lnSpc>
                          <a:spcPct val="107000"/>
                        </a:lnSpc>
                        <a:spcAft>
                          <a:spcPts val="800"/>
                        </a:spcAft>
                        <a:buNone/>
                      </a:pPr>
                      <a:r>
                        <a:rPr lang="it-IT" sz="800" b="1" kern="100">
                          <a:effectLst/>
                        </a:rPr>
                        <a:t>5</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hlinkClick r:id="rId19"/>
                        </a:rPr>
                        <a:t>LEA</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842645262"/>
                  </a:ext>
                </a:extLst>
              </a:tr>
              <a:tr h="219784">
                <a:tc>
                  <a:txBody>
                    <a:bodyPr/>
                    <a:lstStyle/>
                    <a:p>
                      <a:pPr algn="ctr">
                        <a:lnSpc>
                          <a:spcPct val="107000"/>
                        </a:lnSpc>
                        <a:spcAft>
                          <a:spcPts val="800"/>
                        </a:spcAft>
                        <a:buNone/>
                      </a:pPr>
                      <a:r>
                        <a:rPr lang="it-IT" sz="800" b="1" kern="100">
                          <a:effectLst/>
                        </a:rPr>
                        <a:t>       5</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a:effectLst/>
                          <a:hlinkClick r:id="rId20"/>
                        </a:rPr>
                        <a:t>VIP</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1053892205"/>
                  </a:ext>
                </a:extLst>
              </a:tr>
              <a:tr h="153947">
                <a:tc>
                  <a:txBody>
                    <a:bodyPr/>
                    <a:lstStyle/>
                    <a:p>
                      <a:pPr algn="ctr">
                        <a:lnSpc>
                          <a:spcPct val="107000"/>
                        </a:lnSpc>
                        <a:spcAft>
                          <a:spcPts val="800"/>
                        </a:spcAft>
                        <a:buNone/>
                      </a:pPr>
                      <a:r>
                        <a:rPr lang="it-IT" sz="800" b="1" kern="100">
                          <a:effectLst/>
                        </a:rPr>
                        <a:t>       6</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hlinkClick r:id="rId21"/>
                        </a:rPr>
                        <a:t>FOOT</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396824539"/>
                  </a:ext>
                </a:extLst>
              </a:tr>
              <a:tr h="153947">
                <a:tc>
                  <a:txBody>
                    <a:bodyPr/>
                    <a:lstStyle/>
                    <a:p>
                      <a:pPr algn="ctr">
                        <a:lnSpc>
                          <a:spcPct val="107000"/>
                        </a:lnSpc>
                        <a:spcAft>
                          <a:spcPts val="800"/>
                        </a:spcAft>
                        <a:buNone/>
                      </a:pPr>
                      <a:r>
                        <a:rPr lang="it-IT" sz="800" b="1" kern="100">
                          <a:effectLst/>
                        </a:rPr>
                        <a:t>6</a:t>
                      </a:r>
                      <a:endParaRPr lang="it-IT"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tc>
                  <a:txBody>
                    <a:bodyPr/>
                    <a:lstStyle/>
                    <a:p>
                      <a:pPr algn="ctr">
                        <a:lnSpc>
                          <a:spcPct val="107000"/>
                        </a:lnSpc>
                        <a:spcAft>
                          <a:spcPts val="800"/>
                        </a:spcAft>
                        <a:buNone/>
                      </a:pPr>
                      <a:r>
                        <a:rPr lang="it-IT" sz="800" b="1" u="sng" kern="100" dirty="0">
                          <a:effectLst/>
                          <a:highlight>
                            <a:srgbClr val="FFFF00"/>
                          </a:highlight>
                          <a:hlinkClick r:id="rId22"/>
                        </a:rPr>
                        <a:t>SPES_MED</a:t>
                      </a:r>
                      <a:endParaRPr lang="it-IT" sz="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32561" marR="32561" marT="32561" marB="32561" anchor="ctr"/>
                </a:tc>
                <a:extLst>
                  <a:ext uri="{0D108BD9-81ED-4DB2-BD59-A6C34878D82A}">
                    <a16:rowId xmlns:a16="http://schemas.microsoft.com/office/drawing/2014/main" val="281178580"/>
                  </a:ext>
                </a:extLst>
              </a:tr>
            </a:tbl>
          </a:graphicData>
        </a:graphic>
      </p:graphicFrame>
      <p:sp>
        <p:nvSpPr>
          <p:cNvPr id="18" name="CasellaDiTesto 17">
            <a:extLst>
              <a:ext uri="{FF2B5EF4-FFF2-40B4-BE49-F238E27FC236}">
                <a16:creationId xmlns:a16="http://schemas.microsoft.com/office/drawing/2014/main" id="{CABFF415-19C6-9A5C-CE16-3EEA9E0FFD74}"/>
              </a:ext>
            </a:extLst>
          </p:cNvPr>
          <p:cNvSpPr txBox="1"/>
          <p:nvPr/>
        </p:nvSpPr>
        <p:spPr>
          <a:xfrm>
            <a:off x="3287688" y="712872"/>
            <a:ext cx="6096698" cy="5709255"/>
          </a:xfrm>
          <a:prstGeom prst="rect">
            <a:avLst/>
          </a:prstGeom>
          <a:noFill/>
        </p:spPr>
        <p:txBody>
          <a:bodyPr wrap="square">
            <a:spAutoFit/>
          </a:bodyPr>
          <a:lstStyle/>
          <a:p>
            <a:pPr>
              <a:lnSpc>
                <a:spcPts val="1500"/>
              </a:lnSpc>
              <a:buFont typeface="Arial" panose="020B0604020202020204" pitchFamily="34" charset="0"/>
              <a:buChar char="•"/>
            </a:pPr>
            <a:r>
              <a:rPr lang="it-IT" b="1" dirty="0">
                <a:solidFill>
                  <a:srgbClr val="003366"/>
                </a:solidFill>
                <a:effectLst/>
                <a:hlinkClick r:id="rId23"/>
              </a:rPr>
              <a:t>1. </a:t>
            </a:r>
            <a:r>
              <a:rPr lang="it-IT" b="1" dirty="0">
                <a:solidFill>
                  <a:srgbClr val="003366"/>
                </a:solidFill>
                <a:effectLst/>
                <a:highlight>
                  <a:srgbClr val="FFFF00"/>
                </a:highlight>
                <a:hlinkClick r:id="rId23"/>
              </a:rPr>
              <a:t>Dinamica dei quark e degli adroni</a:t>
            </a:r>
            <a:endParaRPr lang="it-IT" b="1" dirty="0">
              <a:solidFill>
                <a:srgbClr val="003366"/>
              </a:solidFill>
              <a:effectLst/>
              <a:highlight>
                <a:srgbClr val="FFFF00"/>
              </a:highlight>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r>
              <a:rPr lang="it-IT" b="1" dirty="0">
                <a:solidFill>
                  <a:srgbClr val="003366"/>
                </a:solidFill>
                <a:effectLst/>
                <a:hlinkClick r:id="rId24"/>
              </a:rPr>
              <a:t>2. Transizioni di fase della materia nucleare e adronica</a:t>
            </a:r>
            <a:endParaRPr lang="it-IT" b="1" dirty="0">
              <a:solidFill>
                <a:srgbClr val="003366"/>
              </a:solidFill>
              <a:effectLst/>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r>
              <a:rPr lang="it-IT" b="1" dirty="0">
                <a:solidFill>
                  <a:srgbClr val="003366"/>
                </a:solidFill>
                <a:effectLst/>
                <a:hlinkClick r:id="rId25"/>
              </a:rPr>
              <a:t>3. </a:t>
            </a:r>
            <a:r>
              <a:rPr lang="it-IT" b="1" dirty="0">
                <a:solidFill>
                  <a:srgbClr val="003366"/>
                </a:solidFill>
                <a:effectLst/>
                <a:highlight>
                  <a:srgbClr val="FFFF00"/>
                </a:highlight>
                <a:hlinkClick r:id="rId25"/>
              </a:rPr>
              <a:t>Struttura nucleare e dinamica di reazione</a:t>
            </a:r>
            <a:endParaRPr lang="it-IT" b="1" dirty="0">
              <a:solidFill>
                <a:srgbClr val="003366"/>
              </a:solidFill>
              <a:effectLst/>
              <a:highlight>
                <a:srgbClr val="FFFF00"/>
              </a:highlight>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r>
              <a:rPr lang="it-IT" b="1" dirty="0">
                <a:solidFill>
                  <a:srgbClr val="003366"/>
                </a:solidFill>
                <a:effectLst/>
                <a:hlinkClick r:id="rId26"/>
              </a:rPr>
              <a:t>4. </a:t>
            </a:r>
            <a:r>
              <a:rPr lang="it-IT" b="1" dirty="0">
                <a:solidFill>
                  <a:srgbClr val="003366"/>
                </a:solidFill>
                <a:effectLst/>
                <a:highlight>
                  <a:srgbClr val="FFFF00"/>
                </a:highlight>
                <a:hlinkClick r:id="rId26"/>
              </a:rPr>
              <a:t>Astrofisica nucleare </a:t>
            </a:r>
            <a:endParaRPr lang="it-IT" b="1" dirty="0">
              <a:solidFill>
                <a:srgbClr val="003366"/>
              </a:solidFill>
              <a:effectLst/>
              <a:highlight>
                <a:srgbClr val="FFFF00"/>
              </a:highlight>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endParaRPr lang="it-IT" b="1" dirty="0">
              <a:solidFill>
                <a:srgbClr val="003366"/>
              </a:solidFill>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endParaRPr lang="it-IT" b="1" dirty="0">
              <a:solidFill>
                <a:srgbClr val="003366"/>
              </a:solidFill>
              <a:effectLst/>
            </a:endParaRPr>
          </a:p>
          <a:p>
            <a:pPr>
              <a:lnSpc>
                <a:spcPts val="1500"/>
              </a:lnSpc>
              <a:buFont typeface="Arial" panose="020B0604020202020204" pitchFamily="34" charset="0"/>
              <a:buChar char="•"/>
            </a:pPr>
            <a:endParaRPr lang="it-IT" b="1" dirty="0">
              <a:solidFill>
                <a:srgbClr val="003366"/>
              </a:solidFill>
              <a:effectLst/>
            </a:endParaRPr>
          </a:p>
          <a:p>
            <a:pPr>
              <a:buFont typeface="Arial" panose="020B0604020202020204" pitchFamily="34" charset="0"/>
              <a:buChar char="•"/>
            </a:pPr>
            <a:r>
              <a:rPr lang="it-IT" b="1" dirty="0">
                <a:solidFill>
                  <a:srgbClr val="003366"/>
                </a:solidFill>
                <a:effectLst/>
                <a:hlinkClick r:id="rId27"/>
              </a:rPr>
              <a:t>5. </a:t>
            </a:r>
            <a:r>
              <a:rPr lang="it-IT" b="1" dirty="0">
                <a:solidFill>
                  <a:srgbClr val="003366"/>
                </a:solidFill>
                <a:effectLst/>
                <a:highlight>
                  <a:srgbClr val="FFFF00"/>
                </a:highlight>
                <a:hlinkClick r:id="rId27"/>
              </a:rPr>
              <a:t>Simmetrie e interazioni fondamentali</a:t>
            </a:r>
            <a:endParaRPr lang="it-IT" b="1" dirty="0">
              <a:solidFill>
                <a:srgbClr val="003366"/>
              </a:solidFill>
              <a:effectLst/>
              <a:highlight>
                <a:srgbClr val="FFFF00"/>
              </a:highlight>
            </a:endParaRPr>
          </a:p>
          <a:p>
            <a:endParaRPr lang="it-IT" b="1" dirty="0">
              <a:solidFill>
                <a:srgbClr val="003366"/>
              </a:solidFill>
            </a:endParaRPr>
          </a:p>
          <a:p>
            <a:endParaRPr lang="it-IT" b="1" dirty="0">
              <a:solidFill>
                <a:srgbClr val="003366"/>
              </a:solidFill>
              <a:effectLst/>
            </a:endParaRPr>
          </a:p>
          <a:p>
            <a:endParaRPr lang="it-IT" b="1" dirty="0">
              <a:solidFill>
                <a:srgbClr val="003366"/>
              </a:solidFill>
              <a:effectLst/>
            </a:endParaRPr>
          </a:p>
          <a:p>
            <a:pPr>
              <a:buFont typeface="Arial" panose="020B0604020202020204" pitchFamily="34" charset="0"/>
              <a:buChar char="•"/>
            </a:pPr>
            <a:r>
              <a:rPr lang="it-IT" b="1" dirty="0">
                <a:solidFill>
                  <a:srgbClr val="003366"/>
                </a:solidFill>
                <a:effectLst/>
                <a:hlinkClick r:id="rId28"/>
              </a:rPr>
              <a:t>6. </a:t>
            </a:r>
            <a:r>
              <a:rPr lang="it-IT" b="1" dirty="0">
                <a:solidFill>
                  <a:srgbClr val="003366"/>
                </a:solidFill>
                <a:effectLst/>
                <a:highlight>
                  <a:srgbClr val="FFFF00"/>
                </a:highlight>
                <a:hlinkClick r:id="rId28"/>
              </a:rPr>
              <a:t>Applicazioni e benefici per la società</a:t>
            </a:r>
            <a:endParaRPr lang="it-IT" b="1" dirty="0">
              <a:solidFill>
                <a:srgbClr val="003366"/>
              </a:solidFill>
              <a:effectLst/>
              <a:highlight>
                <a:srgbClr val="FFFF00"/>
              </a:highlight>
            </a:endParaRPr>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4DAD56BB-A8DB-8CCC-26FD-BE602DEBBF4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015225" y="158063"/>
            <a:ext cx="1446275" cy="1045159"/>
          </a:xfrm>
          <a:prstGeom prst="rect">
            <a:avLst/>
          </a:prstGeom>
        </p:spPr>
      </p:pic>
      <p:pic>
        <p:nvPicPr>
          <p:cNvPr id="4" name="Immagine 3">
            <a:extLst>
              <a:ext uri="{FF2B5EF4-FFF2-40B4-BE49-F238E27FC236}">
                <a16:creationId xmlns:a16="http://schemas.microsoft.com/office/drawing/2014/main" id="{9BB603D2-8D6C-49BF-4304-58F314DB2718}"/>
              </a:ext>
            </a:extLst>
          </p:cNvPr>
          <p:cNvPicPr>
            <a:picLocks noChangeAspect="1"/>
          </p:cNvPicPr>
          <p:nvPr/>
        </p:nvPicPr>
        <p:blipFill>
          <a:blip r:embed="rId30" cstate="print">
            <a:alphaModFix amt="50000"/>
            <a:extLst>
              <a:ext uri="{28A0092B-C50C-407E-A947-70E740481C1C}">
                <a14:useLocalDpi xmlns:a14="http://schemas.microsoft.com/office/drawing/2010/main" val="0"/>
              </a:ext>
            </a:extLst>
          </a:blip>
          <a:stretch>
            <a:fillRect/>
          </a:stretch>
        </p:blipFill>
        <p:spPr>
          <a:xfrm>
            <a:off x="8777121" y="921700"/>
            <a:ext cx="2057585" cy="1398434"/>
          </a:xfrm>
          <a:prstGeom prst="rect">
            <a:avLst/>
          </a:prstGeom>
        </p:spPr>
      </p:pic>
      <p:pic>
        <p:nvPicPr>
          <p:cNvPr id="8" name="Immagine 7" descr="Immagine che contiene macchina, Ricambio auto, ingegneria, blu&#10;&#10;Il contenuto generato dall'IA potrebbe non essere corretto.">
            <a:extLst>
              <a:ext uri="{FF2B5EF4-FFF2-40B4-BE49-F238E27FC236}">
                <a16:creationId xmlns:a16="http://schemas.microsoft.com/office/drawing/2014/main" id="{1F382FEF-DA42-5893-7EFB-86A4D3AF03F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586235" y="2507456"/>
            <a:ext cx="1152128" cy="1103162"/>
          </a:xfrm>
          <a:prstGeom prst="rect">
            <a:avLst/>
          </a:prstGeom>
        </p:spPr>
      </p:pic>
      <p:pic>
        <p:nvPicPr>
          <p:cNvPr id="10" name="Immagine 9" descr="Immagine che contiene ingegneria, macchina, Impianto elettrico, Ingegneria elettronica&#10;&#10;Il contenuto generato dall'IA potrebbe non essere corretto.">
            <a:extLst>
              <a:ext uri="{FF2B5EF4-FFF2-40B4-BE49-F238E27FC236}">
                <a16:creationId xmlns:a16="http://schemas.microsoft.com/office/drawing/2014/main" id="{E9CC9DA3-C8A0-D10C-E6FD-3155ED1C5B4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576599" y="2589741"/>
            <a:ext cx="1280097" cy="852865"/>
          </a:xfrm>
          <a:prstGeom prst="rect">
            <a:avLst/>
          </a:prstGeom>
        </p:spPr>
      </p:pic>
      <p:pic>
        <p:nvPicPr>
          <p:cNvPr id="12" name="Immagine 11" descr="Immagine che contiene Impianto elettrico, macchina, interno, elettronica&#10;&#10;Il contenuto generato dall'IA potrebbe non essere corretto.">
            <a:extLst>
              <a:ext uri="{FF2B5EF4-FFF2-40B4-BE49-F238E27FC236}">
                <a16:creationId xmlns:a16="http://schemas.microsoft.com/office/drawing/2014/main" id="{D0A89DB1-2CD9-16F6-05E5-000EB468053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17883" y="3884625"/>
            <a:ext cx="3051250" cy="786444"/>
          </a:xfrm>
          <a:prstGeom prst="rect">
            <a:avLst/>
          </a:prstGeom>
        </p:spPr>
      </p:pic>
      <p:pic>
        <p:nvPicPr>
          <p:cNvPr id="14" name="Immagine 13" descr="Immagine che contiene fuochi d'artificio&#10;&#10;Il contenuto generato dall'IA potrebbe non essere corretto.">
            <a:extLst>
              <a:ext uri="{FF2B5EF4-FFF2-40B4-BE49-F238E27FC236}">
                <a16:creationId xmlns:a16="http://schemas.microsoft.com/office/drawing/2014/main" id="{D5D4C8BE-DB20-91B5-6D9D-F2BE25E880CE}"/>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460203" y="4759115"/>
            <a:ext cx="1393726" cy="970677"/>
          </a:xfrm>
          <a:prstGeom prst="rect">
            <a:avLst/>
          </a:prstGeom>
        </p:spPr>
      </p:pic>
      <p:pic>
        <p:nvPicPr>
          <p:cNvPr id="16" name="Immagine 15" descr="Immagine che contiene Ricambio auto, macchina, tubo, acciaio&#10;&#10;Il contenuto generato dall'IA potrebbe non essere corretto.">
            <a:extLst>
              <a:ext uri="{FF2B5EF4-FFF2-40B4-BE49-F238E27FC236}">
                <a16:creationId xmlns:a16="http://schemas.microsoft.com/office/drawing/2014/main" id="{7FBA6F7E-8A2A-400A-B13A-8B97F0743A86}"/>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384542" y="4489112"/>
            <a:ext cx="1464842" cy="970678"/>
          </a:xfrm>
          <a:prstGeom prst="rect">
            <a:avLst/>
          </a:prstGeom>
        </p:spPr>
      </p:pic>
      <p:sp>
        <p:nvSpPr>
          <p:cNvPr id="17" name="CasellaDiTesto 16">
            <a:extLst>
              <a:ext uri="{FF2B5EF4-FFF2-40B4-BE49-F238E27FC236}">
                <a16:creationId xmlns:a16="http://schemas.microsoft.com/office/drawing/2014/main" id="{6AD15FE4-12F7-71A1-30B1-26B06EEA8F17}"/>
              </a:ext>
            </a:extLst>
          </p:cNvPr>
          <p:cNvSpPr txBox="1"/>
          <p:nvPr/>
        </p:nvSpPr>
        <p:spPr>
          <a:xfrm>
            <a:off x="8777122" y="5177368"/>
            <a:ext cx="1678536" cy="369332"/>
          </a:xfrm>
          <a:prstGeom prst="rect">
            <a:avLst/>
          </a:prstGeom>
          <a:noFill/>
        </p:spPr>
        <p:txBody>
          <a:bodyPr wrap="none" rtlCol="0">
            <a:spAutoFit/>
          </a:bodyPr>
          <a:lstStyle/>
          <a:p>
            <a:r>
              <a:rPr lang="it-IT" dirty="0">
                <a:highlight>
                  <a:srgbClr val="FFFF00"/>
                </a:highlight>
              </a:rPr>
              <a:t>LEA</a:t>
            </a:r>
            <a:r>
              <a:rPr lang="it-IT" dirty="0"/>
              <a:t>	</a:t>
            </a:r>
            <a:r>
              <a:rPr lang="it-IT" dirty="0">
                <a:highlight>
                  <a:srgbClr val="FFFF00"/>
                </a:highlight>
              </a:rPr>
              <a:t>FAMU</a:t>
            </a:r>
          </a:p>
        </p:txBody>
      </p:sp>
      <p:sp>
        <p:nvSpPr>
          <p:cNvPr id="19" name="CasellaDiTesto 18">
            <a:extLst>
              <a:ext uri="{FF2B5EF4-FFF2-40B4-BE49-F238E27FC236}">
                <a16:creationId xmlns:a16="http://schemas.microsoft.com/office/drawing/2014/main" id="{07E88EBB-7E15-552A-0F88-5B136B983F95}"/>
              </a:ext>
            </a:extLst>
          </p:cNvPr>
          <p:cNvSpPr txBox="1"/>
          <p:nvPr/>
        </p:nvSpPr>
        <p:spPr>
          <a:xfrm>
            <a:off x="6514227" y="4093181"/>
            <a:ext cx="824136" cy="369332"/>
          </a:xfrm>
          <a:prstGeom prst="rect">
            <a:avLst/>
          </a:prstGeom>
          <a:noFill/>
        </p:spPr>
        <p:txBody>
          <a:bodyPr wrap="none" rtlCol="0">
            <a:spAutoFit/>
          </a:bodyPr>
          <a:lstStyle/>
          <a:p>
            <a:r>
              <a:rPr lang="it-IT" dirty="0">
                <a:highlight>
                  <a:srgbClr val="FFFF00"/>
                </a:highlight>
              </a:rPr>
              <a:t>LUNA3</a:t>
            </a:r>
          </a:p>
        </p:txBody>
      </p:sp>
      <p:sp>
        <p:nvSpPr>
          <p:cNvPr id="21" name="CasellaDiTesto 20">
            <a:extLst>
              <a:ext uri="{FF2B5EF4-FFF2-40B4-BE49-F238E27FC236}">
                <a16:creationId xmlns:a16="http://schemas.microsoft.com/office/drawing/2014/main" id="{D86F6276-7516-DCE5-C1B0-D00537D17DED}"/>
              </a:ext>
            </a:extLst>
          </p:cNvPr>
          <p:cNvSpPr txBox="1"/>
          <p:nvPr/>
        </p:nvSpPr>
        <p:spPr>
          <a:xfrm>
            <a:off x="7705850" y="3415956"/>
            <a:ext cx="2920992" cy="369332"/>
          </a:xfrm>
          <a:prstGeom prst="rect">
            <a:avLst/>
          </a:prstGeom>
          <a:noFill/>
        </p:spPr>
        <p:txBody>
          <a:bodyPr wrap="none" rtlCol="0">
            <a:spAutoFit/>
          </a:bodyPr>
          <a:lstStyle/>
          <a:p>
            <a:r>
              <a:rPr lang="it-IT" dirty="0">
                <a:highlight>
                  <a:srgbClr val="FFFF00"/>
                </a:highlight>
              </a:rPr>
              <a:t>GAMMA</a:t>
            </a:r>
            <a:r>
              <a:rPr lang="it-IT" dirty="0"/>
              <a:t>		</a:t>
            </a:r>
            <a:r>
              <a:rPr lang="it-IT" dirty="0">
                <a:highlight>
                  <a:srgbClr val="FFFF00"/>
                </a:highlight>
              </a:rPr>
              <a:t>CHI-NEXT</a:t>
            </a:r>
          </a:p>
        </p:txBody>
      </p:sp>
      <p:sp>
        <p:nvSpPr>
          <p:cNvPr id="22" name="CasellaDiTesto 21">
            <a:extLst>
              <a:ext uri="{FF2B5EF4-FFF2-40B4-BE49-F238E27FC236}">
                <a16:creationId xmlns:a16="http://schemas.microsoft.com/office/drawing/2014/main" id="{1A5BB456-9B08-7384-64D2-EC44D0068880}"/>
              </a:ext>
            </a:extLst>
          </p:cNvPr>
          <p:cNvSpPr txBox="1"/>
          <p:nvPr/>
        </p:nvSpPr>
        <p:spPr>
          <a:xfrm>
            <a:off x="10502272" y="1432952"/>
            <a:ext cx="708848" cy="369332"/>
          </a:xfrm>
          <a:prstGeom prst="rect">
            <a:avLst/>
          </a:prstGeom>
          <a:noFill/>
        </p:spPr>
        <p:txBody>
          <a:bodyPr wrap="none" rtlCol="0">
            <a:spAutoFit/>
          </a:bodyPr>
          <a:lstStyle/>
          <a:p>
            <a:r>
              <a:rPr lang="it-IT" dirty="0">
                <a:solidFill>
                  <a:schemeClr val="bg2">
                    <a:lumMod val="50000"/>
                  </a:schemeClr>
                </a:solidFill>
              </a:rPr>
              <a:t>ALICE</a:t>
            </a:r>
          </a:p>
        </p:txBody>
      </p:sp>
      <p:sp>
        <p:nvSpPr>
          <p:cNvPr id="23" name="CasellaDiTesto 22">
            <a:extLst>
              <a:ext uri="{FF2B5EF4-FFF2-40B4-BE49-F238E27FC236}">
                <a16:creationId xmlns:a16="http://schemas.microsoft.com/office/drawing/2014/main" id="{20AE4989-5B09-E2C4-0344-08E39825084C}"/>
              </a:ext>
            </a:extLst>
          </p:cNvPr>
          <p:cNvSpPr txBox="1"/>
          <p:nvPr/>
        </p:nvSpPr>
        <p:spPr>
          <a:xfrm>
            <a:off x="8329266" y="83978"/>
            <a:ext cx="1049326" cy="369332"/>
          </a:xfrm>
          <a:prstGeom prst="rect">
            <a:avLst/>
          </a:prstGeom>
          <a:noFill/>
        </p:spPr>
        <p:txBody>
          <a:bodyPr wrap="none" rtlCol="0">
            <a:spAutoFit/>
          </a:bodyPr>
          <a:lstStyle/>
          <a:p>
            <a:r>
              <a:rPr lang="it-IT" dirty="0">
                <a:highlight>
                  <a:srgbClr val="FFFF00"/>
                </a:highlight>
              </a:rPr>
              <a:t>KAONNIS</a:t>
            </a:r>
          </a:p>
        </p:txBody>
      </p:sp>
      <p:pic>
        <p:nvPicPr>
          <p:cNvPr id="25" name="Immagine 24" descr="Immagine che contiene testo, schermata, Policromia, Carattere&#10;&#10;Il contenuto generato dall'IA potrebbe non essere corretto.">
            <a:extLst>
              <a:ext uri="{FF2B5EF4-FFF2-40B4-BE49-F238E27FC236}">
                <a16:creationId xmlns:a16="http://schemas.microsoft.com/office/drawing/2014/main" id="{7B143CAB-BEC1-CC23-F0B6-F6ED4198B94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450331" y="5869355"/>
            <a:ext cx="2016224" cy="607877"/>
          </a:xfrm>
          <a:prstGeom prst="rect">
            <a:avLst/>
          </a:prstGeom>
        </p:spPr>
      </p:pic>
      <p:sp>
        <p:nvSpPr>
          <p:cNvPr id="27" name="CasellaDiTesto 26">
            <a:extLst>
              <a:ext uri="{FF2B5EF4-FFF2-40B4-BE49-F238E27FC236}">
                <a16:creationId xmlns:a16="http://schemas.microsoft.com/office/drawing/2014/main" id="{62238F29-C8B5-0240-BF7E-19187E1D1AEA}"/>
              </a:ext>
            </a:extLst>
          </p:cNvPr>
          <p:cNvSpPr txBox="1"/>
          <p:nvPr/>
        </p:nvSpPr>
        <p:spPr>
          <a:xfrm>
            <a:off x="9346539" y="6378259"/>
            <a:ext cx="6096000" cy="369332"/>
          </a:xfrm>
          <a:prstGeom prst="rect">
            <a:avLst/>
          </a:prstGeom>
          <a:noFill/>
        </p:spPr>
        <p:txBody>
          <a:bodyPr wrap="square">
            <a:spAutoFit/>
          </a:bodyPr>
          <a:lstStyle/>
          <a:p>
            <a:r>
              <a:rPr lang="it-IT" dirty="0">
                <a:highlight>
                  <a:srgbClr val="FFFF00"/>
                </a:highlight>
              </a:rPr>
              <a:t>FOOT</a:t>
            </a:r>
            <a:r>
              <a:rPr lang="it-IT" dirty="0"/>
              <a:t>    </a:t>
            </a:r>
            <a:r>
              <a:rPr lang="it-IT" dirty="0">
                <a:highlight>
                  <a:srgbClr val="FFFF00"/>
                </a:highlight>
              </a:rPr>
              <a:t>SPES MED</a:t>
            </a:r>
          </a:p>
        </p:txBody>
      </p:sp>
      <p:pic>
        <p:nvPicPr>
          <p:cNvPr id="29" name="Immagine 28" descr="Immagine che contiene Elementi grafici, grafica, Carattere, logo&#10;&#10;Il contenuto generato dall'IA potrebbe non essere corretto.">
            <a:extLst>
              <a:ext uri="{FF2B5EF4-FFF2-40B4-BE49-F238E27FC236}">
                <a16:creationId xmlns:a16="http://schemas.microsoft.com/office/drawing/2014/main" id="{E953386D-4841-4F8B-C692-06093EB2B8F0}"/>
              </a:ext>
            </a:extLst>
          </p:cNvPr>
          <p:cNvPicPr>
            <a:picLocks noChangeAspect="1"/>
          </p:cNvPicPr>
          <p:nvPr/>
        </p:nvPicPr>
        <p:blipFill>
          <a:blip r:embed="rId37" cstate="print">
            <a:extLst>
              <a:ext uri="{28A0092B-C50C-407E-A947-70E740481C1C}">
                <a14:useLocalDpi xmlns:a14="http://schemas.microsoft.com/office/drawing/2010/main" val="0"/>
              </a:ext>
            </a:extLst>
          </a:blip>
          <a:srcRect l="43415" r="39732"/>
          <a:stretch>
            <a:fillRect/>
          </a:stretch>
        </p:blipFill>
        <p:spPr>
          <a:xfrm>
            <a:off x="11266755" y="5798744"/>
            <a:ext cx="664446" cy="692768"/>
          </a:xfrm>
          <a:prstGeom prst="rect">
            <a:avLst/>
          </a:prstGeom>
        </p:spPr>
      </p:pic>
      <p:sp>
        <p:nvSpPr>
          <p:cNvPr id="5" name="CasellaDiTesto 4">
            <a:extLst>
              <a:ext uri="{FF2B5EF4-FFF2-40B4-BE49-F238E27FC236}">
                <a16:creationId xmlns:a16="http://schemas.microsoft.com/office/drawing/2014/main" id="{F99E9C99-457B-28C0-279F-0924F4F9C82A}"/>
              </a:ext>
            </a:extLst>
          </p:cNvPr>
          <p:cNvSpPr txBox="1"/>
          <p:nvPr/>
        </p:nvSpPr>
        <p:spPr>
          <a:xfrm>
            <a:off x="4655840" y="-8355"/>
            <a:ext cx="1443024" cy="461665"/>
          </a:xfrm>
          <a:prstGeom prst="rect">
            <a:avLst/>
          </a:prstGeom>
          <a:noFill/>
        </p:spPr>
        <p:txBody>
          <a:bodyPr wrap="none" rtlCol="0">
            <a:spAutoFit/>
          </a:bodyPr>
          <a:lstStyle/>
          <a:p>
            <a:r>
              <a:rPr lang="it-IT" sz="2400" b="1" i="1" u="sng" dirty="0">
                <a:solidFill>
                  <a:srgbClr val="0F36B3"/>
                </a:solidFill>
              </a:rPr>
              <a:t>LINEE  1-5</a:t>
            </a:r>
          </a:p>
        </p:txBody>
      </p:sp>
      <p:sp>
        <p:nvSpPr>
          <p:cNvPr id="6" name="Parentesi graffa chiusa 5">
            <a:extLst>
              <a:ext uri="{FF2B5EF4-FFF2-40B4-BE49-F238E27FC236}">
                <a16:creationId xmlns:a16="http://schemas.microsoft.com/office/drawing/2014/main" id="{53482195-3043-A564-4BC9-8A96F65F5ECC}"/>
              </a:ext>
            </a:extLst>
          </p:cNvPr>
          <p:cNvSpPr/>
          <p:nvPr/>
        </p:nvSpPr>
        <p:spPr>
          <a:xfrm>
            <a:off x="3240746" y="332656"/>
            <a:ext cx="118950" cy="1152128"/>
          </a:xfrm>
          <a:prstGeom prst="rightBrace">
            <a:avLst>
              <a:gd name="adj1" fmla="val 8333"/>
              <a:gd name="adj2" fmla="val 4154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Parentesi graffa chiusa 6">
            <a:extLst>
              <a:ext uri="{FF2B5EF4-FFF2-40B4-BE49-F238E27FC236}">
                <a16:creationId xmlns:a16="http://schemas.microsoft.com/office/drawing/2014/main" id="{6354F71B-D188-34FF-7EA5-BB25135BD365}"/>
              </a:ext>
            </a:extLst>
          </p:cNvPr>
          <p:cNvSpPr/>
          <p:nvPr/>
        </p:nvSpPr>
        <p:spPr>
          <a:xfrm>
            <a:off x="3248957" y="1504380"/>
            <a:ext cx="110739" cy="484460"/>
          </a:xfrm>
          <a:prstGeom prst="rightBrace">
            <a:avLst>
              <a:gd name="adj1" fmla="val 8333"/>
              <a:gd name="adj2" fmla="val 17956"/>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Parentesi graffa chiusa 8">
            <a:extLst>
              <a:ext uri="{FF2B5EF4-FFF2-40B4-BE49-F238E27FC236}">
                <a16:creationId xmlns:a16="http://schemas.microsoft.com/office/drawing/2014/main" id="{842090C4-4836-5F3B-C2ED-E128C32066DE}"/>
              </a:ext>
            </a:extLst>
          </p:cNvPr>
          <p:cNvSpPr/>
          <p:nvPr/>
        </p:nvSpPr>
        <p:spPr>
          <a:xfrm>
            <a:off x="3248957" y="2039592"/>
            <a:ext cx="110739" cy="1317399"/>
          </a:xfrm>
          <a:prstGeom prst="rightBrace">
            <a:avLst>
              <a:gd name="adj1" fmla="val 8333"/>
              <a:gd name="adj2" fmla="val 23233"/>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Parentesi graffa chiusa 10">
            <a:extLst>
              <a:ext uri="{FF2B5EF4-FFF2-40B4-BE49-F238E27FC236}">
                <a16:creationId xmlns:a16="http://schemas.microsoft.com/office/drawing/2014/main" id="{DAD1E946-2507-EAB8-FB02-AA326B66A50D}"/>
              </a:ext>
            </a:extLst>
          </p:cNvPr>
          <p:cNvSpPr/>
          <p:nvPr/>
        </p:nvSpPr>
        <p:spPr>
          <a:xfrm>
            <a:off x="3243296" y="3379615"/>
            <a:ext cx="100744" cy="1582439"/>
          </a:xfrm>
          <a:prstGeom prst="rightBrace">
            <a:avLst>
              <a:gd name="adj1" fmla="val 8333"/>
              <a:gd name="adj2" fmla="val 18821"/>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Parentesi graffa chiusa 12">
            <a:extLst>
              <a:ext uri="{FF2B5EF4-FFF2-40B4-BE49-F238E27FC236}">
                <a16:creationId xmlns:a16="http://schemas.microsoft.com/office/drawing/2014/main" id="{751AF534-3843-6BA5-1FF2-A4124A74B2BD}"/>
              </a:ext>
            </a:extLst>
          </p:cNvPr>
          <p:cNvSpPr/>
          <p:nvPr/>
        </p:nvSpPr>
        <p:spPr>
          <a:xfrm>
            <a:off x="3234769" y="4993000"/>
            <a:ext cx="110739" cy="876355"/>
          </a:xfrm>
          <a:prstGeom prst="rightBrace">
            <a:avLst>
              <a:gd name="adj1" fmla="val 8333"/>
              <a:gd name="adj2" fmla="val 9667"/>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5" name="Parentesi graffa chiusa 14">
            <a:extLst>
              <a:ext uri="{FF2B5EF4-FFF2-40B4-BE49-F238E27FC236}">
                <a16:creationId xmlns:a16="http://schemas.microsoft.com/office/drawing/2014/main" id="{C7CAEF59-3B16-DE45-5F58-6E360DE8996C}"/>
              </a:ext>
            </a:extLst>
          </p:cNvPr>
          <p:cNvSpPr/>
          <p:nvPr/>
        </p:nvSpPr>
        <p:spPr>
          <a:xfrm>
            <a:off x="3244851" y="5886687"/>
            <a:ext cx="110739" cy="484460"/>
          </a:xfrm>
          <a:prstGeom prst="rightBrace">
            <a:avLst>
              <a:gd name="adj1" fmla="val 8333"/>
              <a:gd name="adj2" fmla="val 59026"/>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587442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BEBE6-3AFA-C953-FE1E-428EC124828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491487B-2D02-EB59-0C32-8810361CCE99}"/>
              </a:ext>
            </a:extLst>
          </p:cNvPr>
          <p:cNvSpPr txBox="1"/>
          <p:nvPr/>
        </p:nvSpPr>
        <p:spPr>
          <a:xfrm>
            <a:off x="0" y="17930"/>
            <a:ext cx="8148384" cy="4031873"/>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3</a:t>
            </a:r>
          </a:p>
          <a:p>
            <a:r>
              <a:rPr lang="it-IT" sz="3200" dirty="0">
                <a:solidFill>
                  <a:srgbClr val="FF0000"/>
                </a:solidFill>
                <a:latin typeface="Comic Sans MS" panose="030F0702030302020204" pitchFamily="66" charset="0"/>
              </a:rPr>
              <a:t>Struttura nucleare e dinamica di reazione</a:t>
            </a:r>
          </a:p>
          <a:p>
            <a:endParaRPr lang="it-IT" sz="3200" dirty="0">
              <a:solidFill>
                <a:srgbClr val="FF0000"/>
              </a:solidFill>
              <a:latin typeface="Comic Sans MS" panose="030F0702030302020204" pitchFamily="66" charset="0"/>
            </a:endParaRP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GAMMA</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D49AC76C-D31A-8986-2143-AF83EA545FDC}"/>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50D779EC-E9BA-9ACF-3860-58FAEC330034}"/>
              </a:ext>
            </a:extLst>
          </p:cNvPr>
          <p:cNvSpPr txBox="1"/>
          <p:nvPr/>
        </p:nvSpPr>
        <p:spPr>
          <a:xfrm>
            <a:off x="7824" y="3645024"/>
            <a:ext cx="6880264" cy="338528"/>
          </a:xfrm>
          <a:prstGeom prst="rect">
            <a:avLst/>
          </a:prstGeom>
          <a:noFill/>
          <a:ln>
            <a:solidFill>
              <a:schemeClr val="tx1"/>
            </a:solidFill>
          </a:ln>
        </p:spPr>
        <p:txBody>
          <a:bodyPr spcFirstLastPara="1" wrap="square" lIns="60950" tIns="30467" rIns="60950" bIns="30467" anchor="t" anchorCtr="0">
            <a:spAutoFit/>
          </a:bodyPr>
          <a:lstStyle/>
          <a:p>
            <a:pPr lvl="0" algn="ctr">
              <a:buClr>
                <a:srgbClr val="708598"/>
              </a:buClr>
              <a:defRPr/>
            </a:pPr>
            <a:r>
              <a:rPr lang="en-GB" dirty="0"/>
              <a:t>Studi di </a:t>
            </a:r>
            <a:r>
              <a:rPr lang="en-GB" dirty="0" err="1"/>
              <a:t>struttura</a:t>
            </a:r>
            <a:r>
              <a:rPr lang="en-GB" dirty="0"/>
              <a:t> </a:t>
            </a:r>
            <a:r>
              <a:rPr lang="en-GB" dirty="0" err="1"/>
              <a:t>nucleare</a:t>
            </a:r>
            <a:r>
              <a:rPr lang="en-GB" dirty="0"/>
              <a:t> con </a:t>
            </a:r>
            <a:r>
              <a:rPr lang="en-GB" dirty="0" err="1"/>
              <a:t>tecniche</a:t>
            </a:r>
            <a:r>
              <a:rPr lang="en-GB" dirty="0"/>
              <a:t> di </a:t>
            </a:r>
            <a:r>
              <a:rPr lang="en-GB" dirty="0" err="1"/>
              <a:t>spettroscopia</a:t>
            </a:r>
            <a:r>
              <a:rPr lang="en-GB" dirty="0"/>
              <a:t> GAMMA</a:t>
            </a:r>
            <a:endParaRPr kumimoji="0" lang="en-GB" sz="20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endParaRPr>
          </a:p>
        </p:txBody>
      </p:sp>
    </p:spTree>
    <p:extLst>
      <p:ext uri="{BB962C8B-B14F-4D97-AF65-F5344CB8AC3E}">
        <p14:creationId xmlns:p14="http://schemas.microsoft.com/office/powerpoint/2010/main" val="276918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AD68-A5BD-D1A8-FE6D-4FFD28719040}"/>
              </a:ext>
            </a:extLst>
          </p:cNvPr>
          <p:cNvSpPr>
            <a:spLocks noGrp="1"/>
          </p:cNvSpPr>
          <p:nvPr>
            <p:ph type="ctrTitle" idx="4294967295"/>
          </p:nvPr>
        </p:nvSpPr>
        <p:spPr>
          <a:xfrm>
            <a:off x="47328" y="1004888"/>
            <a:ext cx="12144672" cy="2387600"/>
          </a:xfrm>
        </p:spPr>
        <p:txBody>
          <a:bodyPr>
            <a:normAutofit/>
          </a:bodyPr>
          <a:lstStyle/>
          <a:p>
            <a:r>
              <a:rPr lang="en-GB" sz="5400" b="1" dirty="0">
                <a:solidFill>
                  <a:srgbClr val="FF0000"/>
                </a:solidFill>
              </a:rPr>
              <a:t>GAMMA @ CSN3:</a:t>
            </a:r>
            <a:br>
              <a:rPr lang="en-GB" sz="5400" b="1" dirty="0">
                <a:solidFill>
                  <a:srgbClr val="FF0000"/>
                </a:solidFill>
              </a:rPr>
            </a:br>
            <a:r>
              <a:rPr lang="en-GB" dirty="0" err="1"/>
              <a:t>studi</a:t>
            </a:r>
            <a:r>
              <a:rPr lang="en-GB" dirty="0"/>
              <a:t> di </a:t>
            </a:r>
            <a:r>
              <a:rPr lang="en-GB" b="1" dirty="0" err="1"/>
              <a:t>struttura</a:t>
            </a:r>
            <a:r>
              <a:rPr lang="en-GB" b="1" dirty="0"/>
              <a:t> </a:t>
            </a:r>
            <a:r>
              <a:rPr lang="en-GB" b="1" dirty="0" err="1"/>
              <a:t>nucleare</a:t>
            </a:r>
            <a:r>
              <a:rPr lang="en-GB" b="1" dirty="0"/>
              <a:t> </a:t>
            </a:r>
            <a:r>
              <a:rPr lang="en-GB" dirty="0"/>
              <a:t>con </a:t>
            </a:r>
            <a:r>
              <a:rPr lang="en-GB" dirty="0" err="1"/>
              <a:t>tecniche</a:t>
            </a:r>
            <a:r>
              <a:rPr lang="en-GB" dirty="0"/>
              <a:t> di </a:t>
            </a:r>
            <a:r>
              <a:rPr lang="en-GB" b="1" dirty="0" err="1"/>
              <a:t>spettroscopia</a:t>
            </a:r>
            <a:r>
              <a:rPr lang="en-GB" dirty="0"/>
              <a:t> GAMMA</a:t>
            </a:r>
          </a:p>
        </p:txBody>
      </p:sp>
      <p:sp>
        <p:nvSpPr>
          <p:cNvPr id="3" name="Subtitle 2">
            <a:extLst>
              <a:ext uri="{FF2B5EF4-FFF2-40B4-BE49-F238E27FC236}">
                <a16:creationId xmlns:a16="http://schemas.microsoft.com/office/drawing/2014/main" id="{C46DE733-E0F7-A056-DC01-51F24B795E5D}"/>
              </a:ext>
            </a:extLst>
          </p:cNvPr>
          <p:cNvSpPr>
            <a:spLocks noGrp="1"/>
          </p:cNvSpPr>
          <p:nvPr>
            <p:ph type="subTitle" idx="4294967295"/>
          </p:nvPr>
        </p:nvSpPr>
        <p:spPr>
          <a:xfrm>
            <a:off x="0" y="4160838"/>
            <a:ext cx="9144000" cy="1655762"/>
          </a:xfrm>
        </p:spPr>
        <p:txBody>
          <a:bodyPr/>
          <a:lstStyle/>
          <a:p>
            <a:pPr algn="l"/>
            <a:r>
              <a:rPr lang="en-GB" dirty="0"/>
              <a:t>RL: A. Giaz</a:t>
            </a:r>
          </a:p>
          <a:p>
            <a:pPr algn="l"/>
            <a:r>
              <a:rPr lang="en-GB" dirty="0"/>
              <a:t>RN: G. </a:t>
            </a:r>
            <a:r>
              <a:rPr lang="en-GB" dirty="0" err="1"/>
              <a:t>Benzoni</a:t>
            </a:r>
            <a:r>
              <a:rPr lang="en-GB" dirty="0"/>
              <a:t> (MI) e A. Gottardo (LNL)	</a:t>
            </a:r>
          </a:p>
        </p:txBody>
      </p:sp>
      <p:grpSp>
        <p:nvGrpSpPr>
          <p:cNvPr id="4" name="Group 3">
            <a:extLst>
              <a:ext uri="{FF2B5EF4-FFF2-40B4-BE49-F238E27FC236}">
                <a16:creationId xmlns:a16="http://schemas.microsoft.com/office/drawing/2014/main" id="{913E4593-55A5-8A13-1C6A-CF6209F001E2}"/>
              </a:ext>
            </a:extLst>
          </p:cNvPr>
          <p:cNvGrpSpPr/>
          <p:nvPr/>
        </p:nvGrpSpPr>
        <p:grpSpPr>
          <a:xfrm>
            <a:off x="223702" y="116632"/>
            <a:ext cx="3967732" cy="728379"/>
            <a:chOff x="1725975" y="2693561"/>
            <a:chExt cx="8891837" cy="1082306"/>
          </a:xfrm>
        </p:grpSpPr>
        <p:pic>
          <p:nvPicPr>
            <p:cNvPr id="5" name="Picture 9" descr="Logo_gamma_v6.gif">
              <a:extLst>
                <a:ext uri="{FF2B5EF4-FFF2-40B4-BE49-F238E27FC236}">
                  <a16:creationId xmlns:a16="http://schemas.microsoft.com/office/drawing/2014/main" id="{209DF592-C897-5238-CF7E-004B305D5E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475" y="2693561"/>
              <a:ext cx="1313669" cy="1082306"/>
            </a:xfrm>
            <a:prstGeom prst="rect">
              <a:avLst/>
            </a:prstGeom>
          </p:spPr>
        </p:pic>
        <p:pic>
          <p:nvPicPr>
            <p:cNvPr id="6" name="Picture 10" descr="LOGO_INFN_SIGLA.jpg">
              <a:extLst>
                <a:ext uri="{FF2B5EF4-FFF2-40B4-BE49-F238E27FC236}">
                  <a16:creationId xmlns:a16="http://schemas.microsoft.com/office/drawing/2014/main" id="{574949A4-678E-3644-49C5-4B711E00D4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5975" y="2937450"/>
              <a:ext cx="1313669" cy="594528"/>
            </a:xfrm>
            <a:prstGeom prst="rect">
              <a:avLst/>
            </a:prstGeom>
          </p:spPr>
        </p:pic>
        <p:pic>
          <p:nvPicPr>
            <p:cNvPr id="7" name="Picture 11" descr="logoSPES.gif">
              <a:extLst>
                <a:ext uri="{FF2B5EF4-FFF2-40B4-BE49-F238E27FC236}">
                  <a16:creationId xmlns:a16="http://schemas.microsoft.com/office/drawing/2014/main" id="{0087DB7E-B605-DB61-38C4-3F8F790168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5947" y="2796139"/>
              <a:ext cx="4091865" cy="877149"/>
            </a:xfrm>
            <a:prstGeom prst="rect">
              <a:avLst/>
            </a:prstGeom>
            <a:solidFill>
              <a:schemeClr val="bg1"/>
            </a:solidFill>
          </p:spPr>
        </p:pic>
        <p:pic>
          <p:nvPicPr>
            <p:cNvPr id="8" name="Picture 12" descr="AGATA_logo.gif">
              <a:extLst>
                <a:ext uri="{FF2B5EF4-FFF2-40B4-BE49-F238E27FC236}">
                  <a16:creationId xmlns:a16="http://schemas.microsoft.com/office/drawing/2014/main" id="{58899290-E881-0984-E4B5-E7C5872837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4975" y="2702412"/>
              <a:ext cx="970141" cy="1073455"/>
            </a:xfrm>
            <a:prstGeom prst="rect">
              <a:avLst/>
            </a:prstGeom>
          </p:spPr>
        </p:pic>
      </p:grpSp>
    </p:spTree>
    <p:extLst>
      <p:ext uri="{BB962C8B-B14F-4D97-AF65-F5344CB8AC3E}">
        <p14:creationId xmlns:p14="http://schemas.microsoft.com/office/powerpoint/2010/main" val="540049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413692D-25C0-834B-ADA4-A3698AAC826D}"/>
              </a:ext>
            </a:extLst>
          </p:cNvPr>
          <p:cNvGrpSpPr/>
          <p:nvPr/>
        </p:nvGrpSpPr>
        <p:grpSpPr>
          <a:xfrm>
            <a:off x="999393" y="347319"/>
            <a:ext cx="10505736" cy="6495679"/>
            <a:chOff x="-21348" y="921353"/>
            <a:chExt cx="10241334" cy="5910889"/>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38484" y="2018478"/>
              <a:ext cx="6289586" cy="4621418"/>
            </a:xfrm>
            <a:prstGeom prst="rect">
              <a:avLst/>
            </a:prstGeom>
            <a:ln w="57150" cmpd="sng">
              <a:solidFill>
                <a:srgbClr val="FF0000"/>
              </a:solidFill>
            </a:ln>
          </p:spPr>
        </p:pic>
        <p:grpSp>
          <p:nvGrpSpPr>
            <p:cNvPr id="13" name="Gruppo 12"/>
            <p:cNvGrpSpPr/>
            <p:nvPr/>
          </p:nvGrpSpPr>
          <p:grpSpPr>
            <a:xfrm>
              <a:off x="1674576" y="2328296"/>
              <a:ext cx="4445098" cy="2178478"/>
              <a:chOff x="1651549" y="1280333"/>
              <a:chExt cx="4103167" cy="2680506"/>
            </a:xfrm>
          </p:grpSpPr>
          <p:pic>
            <p:nvPicPr>
              <p:cNvPr id="23" name="Immagine 22"/>
              <p:cNvPicPr>
                <a:picLocks noChangeAspect="1"/>
              </p:cNvPicPr>
              <p:nvPr/>
            </p:nvPicPr>
            <p:blipFill>
              <a:blip r:embed="rId3"/>
              <a:stretch>
                <a:fillRect/>
              </a:stretch>
            </p:blipFill>
            <p:spPr>
              <a:xfrm>
                <a:off x="1651549" y="1280333"/>
                <a:ext cx="1409699" cy="1905001"/>
              </a:xfrm>
              <a:prstGeom prst="rect">
                <a:avLst/>
              </a:prstGeom>
            </p:spPr>
          </p:pic>
          <p:grpSp>
            <p:nvGrpSpPr>
              <p:cNvPr id="15" name="Gruppo 14"/>
              <p:cNvGrpSpPr/>
              <p:nvPr/>
            </p:nvGrpSpPr>
            <p:grpSpPr>
              <a:xfrm>
                <a:off x="2763086" y="2665865"/>
                <a:ext cx="2991630" cy="1294974"/>
                <a:chOff x="2763086" y="2665865"/>
                <a:chExt cx="2991630" cy="1294974"/>
              </a:xfrm>
            </p:grpSpPr>
            <p:sp>
              <p:nvSpPr>
                <p:cNvPr id="16" name="Ovale 15"/>
                <p:cNvSpPr/>
                <p:nvPr/>
              </p:nvSpPr>
              <p:spPr>
                <a:xfrm>
                  <a:off x="4836858" y="3659043"/>
                  <a:ext cx="917858" cy="30179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17" name="Ovale 16"/>
                <p:cNvSpPr/>
                <p:nvPr/>
              </p:nvSpPr>
              <p:spPr>
                <a:xfrm>
                  <a:off x="4575477" y="3252002"/>
                  <a:ext cx="700962" cy="31903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cxnSp>
              <p:nvCxnSpPr>
                <p:cNvPr id="21" name="Connettore 2 20"/>
                <p:cNvCxnSpPr>
                  <a:cxnSpLocks/>
                </p:cNvCxnSpPr>
                <p:nvPr/>
              </p:nvCxnSpPr>
              <p:spPr>
                <a:xfrm flipH="1" flipV="1">
                  <a:off x="2763086" y="2665865"/>
                  <a:ext cx="1979845" cy="107562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grpSp>
        </p:grpSp>
        <p:grpSp>
          <p:nvGrpSpPr>
            <p:cNvPr id="29" name="Gruppo 28"/>
            <p:cNvGrpSpPr/>
            <p:nvPr/>
          </p:nvGrpSpPr>
          <p:grpSpPr>
            <a:xfrm>
              <a:off x="1675784" y="4272687"/>
              <a:ext cx="2426295" cy="1974766"/>
              <a:chOff x="1546863" y="3717032"/>
              <a:chExt cx="2239658" cy="2429848"/>
            </a:xfrm>
          </p:grpSpPr>
          <p:grpSp>
            <p:nvGrpSpPr>
              <p:cNvPr id="30" name="Gruppo 29"/>
              <p:cNvGrpSpPr/>
              <p:nvPr/>
            </p:nvGrpSpPr>
            <p:grpSpPr>
              <a:xfrm>
                <a:off x="1546863" y="3717032"/>
                <a:ext cx="1963272" cy="2429848"/>
                <a:chOff x="1483998" y="3654157"/>
                <a:chExt cx="1963272" cy="2429848"/>
              </a:xfrm>
            </p:grpSpPr>
            <p:pic>
              <p:nvPicPr>
                <p:cNvPr id="32" name="Immagine 31"/>
                <p:cNvPicPr>
                  <a:picLocks noChangeAspect="1"/>
                </p:cNvPicPr>
                <p:nvPr/>
              </p:nvPicPr>
              <p:blipFill>
                <a:blip r:embed="rId4"/>
                <a:stretch>
                  <a:fillRect/>
                </a:stretch>
              </p:blipFill>
              <p:spPr>
                <a:xfrm>
                  <a:off x="1483998" y="3664295"/>
                  <a:ext cx="1724692" cy="1147705"/>
                </a:xfrm>
                <a:prstGeom prst="rect">
                  <a:avLst/>
                </a:prstGeom>
              </p:spPr>
            </p:pic>
            <p:pic>
              <p:nvPicPr>
                <p:cNvPr id="33" name="Immagine 3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32655" y="4652521"/>
                  <a:ext cx="1514615" cy="1431484"/>
                </a:xfrm>
                <a:prstGeom prst="rect">
                  <a:avLst/>
                </a:prstGeom>
              </p:spPr>
            </p:pic>
            <p:pic>
              <p:nvPicPr>
                <p:cNvPr id="34" name="Immagin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18419" y="3654157"/>
                  <a:ext cx="611354" cy="575554"/>
                </a:xfrm>
                <a:prstGeom prst="rect">
                  <a:avLst/>
                </a:prstGeom>
              </p:spPr>
            </p:pic>
            <p:sp>
              <p:nvSpPr>
                <p:cNvPr id="35" name="TextBox 11"/>
                <p:cNvSpPr txBox="1"/>
                <p:nvPr/>
              </p:nvSpPr>
              <p:spPr>
                <a:xfrm>
                  <a:off x="1932655" y="4716274"/>
                  <a:ext cx="1258306" cy="390617"/>
                </a:xfrm>
                <a:prstGeom prst="rect">
                  <a:avLst/>
                </a:prstGeom>
                <a:noFill/>
              </p:spPr>
              <p:txBody>
                <a:bodyPr wrap="square" rtlCol="0">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EXILL/FIPPS</a:t>
                  </a:r>
                </a:p>
              </p:txBody>
            </p:sp>
          </p:grpSp>
          <p:cxnSp>
            <p:nvCxnSpPr>
              <p:cNvPr id="31" name="Connettore 2 30"/>
              <p:cNvCxnSpPr/>
              <p:nvPr/>
            </p:nvCxnSpPr>
            <p:spPr>
              <a:xfrm flipV="1">
                <a:off x="3281375" y="4353061"/>
                <a:ext cx="505146" cy="513686"/>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38" name="Gruppo 37"/>
            <p:cNvGrpSpPr/>
            <p:nvPr/>
          </p:nvGrpSpPr>
          <p:grpSpPr>
            <a:xfrm>
              <a:off x="3583572" y="2492020"/>
              <a:ext cx="3868519" cy="2857969"/>
              <a:chOff x="3307896" y="1525887"/>
              <a:chExt cx="3570941" cy="3516584"/>
            </a:xfrm>
            <a:solidFill>
              <a:srgbClr val="0000FF"/>
            </a:solidFill>
          </p:grpSpPr>
          <p:sp>
            <p:nvSpPr>
              <p:cNvPr id="39" name="Rettangolo 38"/>
              <p:cNvSpPr/>
              <p:nvPr/>
            </p:nvSpPr>
            <p:spPr>
              <a:xfrm>
                <a:off x="4928072" y="4713392"/>
                <a:ext cx="379098" cy="329079"/>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138" b="1" i="0" u="none" strike="noStrike" kern="1200" cap="none" spc="0" normalizeH="0" baseline="0" noProof="0" dirty="0">
                    <a:ln>
                      <a:noFill/>
                    </a:ln>
                    <a:solidFill>
                      <a:srgbClr val="FF0000"/>
                    </a:solidFill>
                    <a:effectLst/>
                    <a:uLnTx/>
                    <a:uFillTx/>
                    <a:latin typeface="Calibri"/>
                    <a:ea typeface="ＭＳ Ｐゴシック" charset="0"/>
                    <a:cs typeface="Calibri"/>
                  </a:rPr>
                  <a:t>LNS</a:t>
                </a:r>
              </a:p>
            </p:txBody>
          </p:sp>
          <p:grpSp>
            <p:nvGrpSpPr>
              <p:cNvPr id="40" name="Gruppo 39"/>
              <p:cNvGrpSpPr/>
              <p:nvPr/>
            </p:nvGrpSpPr>
            <p:grpSpPr>
              <a:xfrm>
                <a:off x="3307896" y="1525887"/>
                <a:ext cx="3570941" cy="3362642"/>
                <a:chOff x="3307896" y="1525887"/>
                <a:chExt cx="3570941" cy="3362642"/>
              </a:xfrm>
              <a:grpFill/>
            </p:grpSpPr>
            <p:sp>
              <p:nvSpPr>
                <p:cNvPr id="41" name="Stella a 5 punte 7"/>
                <p:cNvSpPr>
                  <a:spLocks noChangeAspect="1"/>
                </p:cNvSpPr>
                <p:nvPr/>
              </p:nvSpPr>
              <p:spPr>
                <a:xfrm>
                  <a:off x="4777271" y="2915529"/>
                  <a:ext cx="143997" cy="157839"/>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42" name="Stella a 5 punte 7"/>
                <p:cNvSpPr>
                  <a:spLocks noChangeAspect="1"/>
                </p:cNvSpPr>
                <p:nvPr/>
              </p:nvSpPr>
              <p:spPr>
                <a:xfrm>
                  <a:off x="5487764" y="4081809"/>
                  <a:ext cx="143997" cy="157839"/>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43" name="Rettangolo 42"/>
                <p:cNvSpPr/>
                <p:nvPr/>
              </p:nvSpPr>
              <p:spPr>
                <a:xfrm>
                  <a:off x="5333118" y="4227664"/>
                  <a:ext cx="732745" cy="298229"/>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00FF"/>
                      </a:solidFill>
                      <a:effectLst/>
                      <a:uLnTx/>
                      <a:uFillTx/>
                      <a:latin typeface="Arial"/>
                      <a:ea typeface="ＭＳ Ｐゴシック" charset="0"/>
                      <a:cs typeface="ＭＳ Ｐゴシック" charset="0"/>
                    </a:rPr>
                    <a:t>Bucharest</a:t>
                  </a:r>
                </a:p>
              </p:txBody>
            </p:sp>
            <p:sp>
              <p:nvSpPr>
                <p:cNvPr id="44" name="Rettangolo 43"/>
                <p:cNvSpPr/>
                <p:nvPr/>
              </p:nvSpPr>
              <p:spPr>
                <a:xfrm>
                  <a:off x="4918951" y="2902443"/>
                  <a:ext cx="521149" cy="298229"/>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srgbClr val="0000FF"/>
                      </a:solidFill>
                      <a:effectLst/>
                      <a:uLnTx/>
                      <a:uFillTx/>
                      <a:latin typeface="Calibri"/>
                      <a:ea typeface="ＭＳ Ｐゴシック" charset="0"/>
                      <a:cs typeface="Calibri"/>
                    </a:rPr>
                    <a:t>Krakow</a:t>
                  </a:r>
                </a:p>
              </p:txBody>
            </p:sp>
            <p:sp>
              <p:nvSpPr>
                <p:cNvPr id="45" name="Rettangolo 44"/>
                <p:cNvSpPr/>
                <p:nvPr/>
              </p:nvSpPr>
              <p:spPr>
                <a:xfrm>
                  <a:off x="3307896" y="3500891"/>
                  <a:ext cx="580987" cy="390617"/>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err="1">
                      <a:ln>
                        <a:noFill/>
                      </a:ln>
                      <a:solidFill>
                        <a:srgbClr val="0000FF"/>
                      </a:solidFill>
                      <a:effectLst/>
                      <a:uLnTx/>
                      <a:uFillTx/>
                      <a:latin typeface="Calibri"/>
                      <a:ea typeface="ＭＳ Ｐゴシック" charset="0"/>
                      <a:cs typeface="Calibri"/>
                    </a:rPr>
                    <a:t>Orsay</a:t>
                  </a:r>
                  <a:endParaRPr kumimoji="0" lang="en-US" sz="1463" b="1" i="0" u="none" strike="noStrike" kern="1200" cap="none" spc="0" normalizeH="0" baseline="0" noProof="0" dirty="0">
                    <a:ln>
                      <a:noFill/>
                    </a:ln>
                    <a:solidFill>
                      <a:srgbClr val="0000FF"/>
                    </a:solidFill>
                    <a:effectLst/>
                    <a:uLnTx/>
                    <a:uFillTx/>
                    <a:latin typeface="Calibri"/>
                    <a:ea typeface="ＭＳ Ｐゴシック" charset="0"/>
                    <a:cs typeface="Calibri"/>
                  </a:endParaRPr>
                </a:p>
              </p:txBody>
            </p:sp>
            <p:grpSp>
              <p:nvGrpSpPr>
                <p:cNvPr id="46" name="Gruppo 45"/>
                <p:cNvGrpSpPr/>
                <p:nvPr/>
              </p:nvGrpSpPr>
              <p:grpSpPr>
                <a:xfrm>
                  <a:off x="3625910" y="1525887"/>
                  <a:ext cx="3252927" cy="3362642"/>
                  <a:chOff x="3625910" y="1525887"/>
                  <a:chExt cx="3252927" cy="3362642"/>
                </a:xfrm>
                <a:grpFill/>
              </p:grpSpPr>
              <p:grpSp>
                <p:nvGrpSpPr>
                  <p:cNvPr id="47" name="Gruppo 46"/>
                  <p:cNvGrpSpPr/>
                  <p:nvPr/>
                </p:nvGrpSpPr>
                <p:grpSpPr>
                  <a:xfrm>
                    <a:off x="3625910" y="1525887"/>
                    <a:ext cx="3252927" cy="3362642"/>
                    <a:chOff x="3625900" y="1525887"/>
                    <a:chExt cx="3252927" cy="3362642"/>
                  </a:xfrm>
                  <a:grpFill/>
                </p:grpSpPr>
                <p:sp>
                  <p:nvSpPr>
                    <p:cNvPr id="50" name="Stella a 5 punte 7"/>
                    <p:cNvSpPr>
                      <a:spLocks noChangeAspect="1"/>
                    </p:cNvSpPr>
                    <p:nvPr/>
                  </p:nvSpPr>
                  <p:spPr>
                    <a:xfrm>
                      <a:off x="5307623" y="1616674"/>
                      <a:ext cx="143997" cy="157843"/>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1" name="Stella a 5 punte 7"/>
                    <p:cNvSpPr>
                      <a:spLocks noChangeAspect="1"/>
                    </p:cNvSpPr>
                    <p:nvPr/>
                  </p:nvSpPr>
                  <p:spPr>
                    <a:xfrm>
                      <a:off x="6688329" y="1767564"/>
                      <a:ext cx="143997" cy="157839"/>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2" name="Stella a 5 punte 7"/>
                    <p:cNvSpPr>
                      <a:spLocks noChangeAspect="1"/>
                    </p:cNvSpPr>
                    <p:nvPr/>
                  </p:nvSpPr>
                  <p:spPr>
                    <a:xfrm>
                      <a:off x="4815384" y="4730690"/>
                      <a:ext cx="143997" cy="157839"/>
                    </a:xfrm>
                    <a:prstGeom prst="star5">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3" name="Stella a 5 punte 7"/>
                    <p:cNvSpPr>
                      <a:spLocks noChangeAspect="1"/>
                    </p:cNvSpPr>
                    <p:nvPr/>
                  </p:nvSpPr>
                  <p:spPr>
                    <a:xfrm>
                      <a:off x="4643304" y="3711642"/>
                      <a:ext cx="197058" cy="216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950" b="0" i="0" u="none" strike="noStrike" kern="1200" cap="none" spc="0" normalizeH="0" baseline="0" noProof="0">
                        <a:ln>
                          <a:noFill/>
                        </a:ln>
                        <a:solidFill>
                          <a:srgbClr val="FFFFFF"/>
                        </a:solidFill>
                        <a:effectLst/>
                        <a:uLnTx/>
                        <a:uFillTx/>
                        <a:latin typeface="Arial"/>
                        <a:ea typeface="+mn-ea"/>
                        <a:cs typeface="+mn-cs"/>
                      </a:endParaRPr>
                    </a:p>
                  </p:txBody>
                </p:sp>
                <p:sp>
                  <p:nvSpPr>
                    <p:cNvPr id="54" name="Stella a 5 punte 7"/>
                    <p:cNvSpPr>
                      <a:spLocks noChangeAspect="1"/>
                    </p:cNvSpPr>
                    <p:nvPr/>
                  </p:nvSpPr>
                  <p:spPr>
                    <a:xfrm>
                      <a:off x="4268408" y="3706670"/>
                      <a:ext cx="143997" cy="157839"/>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5" name="Stella a 5 punte 7"/>
                    <p:cNvSpPr>
                      <a:spLocks noChangeAspect="1"/>
                    </p:cNvSpPr>
                    <p:nvPr/>
                  </p:nvSpPr>
                  <p:spPr>
                    <a:xfrm>
                      <a:off x="4493121" y="3481552"/>
                      <a:ext cx="143997" cy="157839"/>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6" name="Stella a 5 punte 7"/>
                    <p:cNvSpPr>
                      <a:spLocks noChangeAspect="1"/>
                    </p:cNvSpPr>
                    <p:nvPr/>
                  </p:nvSpPr>
                  <p:spPr>
                    <a:xfrm>
                      <a:off x="3828342" y="3521845"/>
                      <a:ext cx="143997" cy="157839"/>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7" name="Stella a 5 punte 7"/>
                    <p:cNvSpPr>
                      <a:spLocks noChangeAspect="1"/>
                    </p:cNvSpPr>
                    <p:nvPr/>
                  </p:nvSpPr>
                  <p:spPr>
                    <a:xfrm>
                      <a:off x="3729093" y="3310394"/>
                      <a:ext cx="143997" cy="157840"/>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8" name="Stella a 5 punte 7"/>
                    <p:cNvSpPr>
                      <a:spLocks noChangeAspect="1"/>
                    </p:cNvSpPr>
                    <p:nvPr/>
                  </p:nvSpPr>
                  <p:spPr>
                    <a:xfrm>
                      <a:off x="3852601" y="3873609"/>
                      <a:ext cx="179997" cy="197300"/>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59" name="Rettangolo 58"/>
                    <p:cNvSpPr/>
                    <p:nvPr/>
                  </p:nvSpPr>
                  <p:spPr>
                    <a:xfrm>
                      <a:off x="5210977" y="1737730"/>
                      <a:ext cx="396855" cy="329079"/>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138" b="0" i="0" u="none" strike="noStrike" kern="1200" cap="none" spc="0" normalizeH="0" baseline="0" noProof="0" dirty="0">
                          <a:ln>
                            <a:noFill/>
                          </a:ln>
                          <a:solidFill>
                            <a:srgbClr val="0000FF"/>
                          </a:solidFill>
                          <a:effectLst/>
                          <a:uLnTx/>
                          <a:uFillTx/>
                          <a:latin typeface="Calibri"/>
                          <a:ea typeface="ＭＳ Ｐゴシック" charset="0"/>
                          <a:cs typeface="Calibri"/>
                        </a:rPr>
                        <a:t>JYFL</a:t>
                      </a:r>
                    </a:p>
                  </p:txBody>
                </p:sp>
                <p:sp>
                  <p:nvSpPr>
                    <p:cNvPr id="60" name="Rettangolo 59"/>
                    <p:cNvSpPr/>
                    <p:nvPr/>
                  </p:nvSpPr>
                  <p:spPr>
                    <a:xfrm>
                      <a:off x="6360637" y="1525887"/>
                      <a:ext cx="518190" cy="298229"/>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srgbClr val="0000FF"/>
                          </a:solidFill>
                          <a:effectLst/>
                          <a:uLnTx/>
                          <a:uFillTx/>
                          <a:latin typeface="Calibri"/>
                          <a:ea typeface="ＭＳ Ｐゴシック" charset="0"/>
                          <a:cs typeface="Calibri"/>
                        </a:rPr>
                        <a:t>DUBNA</a:t>
                      </a:r>
                    </a:p>
                  </p:txBody>
                </p:sp>
                <p:sp>
                  <p:nvSpPr>
                    <p:cNvPr id="61" name="Rettangolo 60"/>
                    <p:cNvSpPr/>
                    <p:nvPr/>
                  </p:nvSpPr>
                  <p:spPr>
                    <a:xfrm>
                      <a:off x="4643303" y="3231432"/>
                      <a:ext cx="408692" cy="390617"/>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0000FF"/>
                          </a:solidFill>
                          <a:effectLst/>
                          <a:uLnTx/>
                          <a:uFillTx/>
                          <a:latin typeface="Calibri"/>
                          <a:ea typeface="ＭＳ Ｐゴシック" charset="0"/>
                          <a:cs typeface="Calibri"/>
                        </a:rPr>
                        <a:t>GSI</a:t>
                      </a:r>
                    </a:p>
                  </p:txBody>
                </p:sp>
                <p:sp>
                  <p:nvSpPr>
                    <p:cNvPr id="62" name="Rettangolo 61"/>
                    <p:cNvSpPr/>
                    <p:nvPr/>
                  </p:nvSpPr>
                  <p:spPr>
                    <a:xfrm>
                      <a:off x="4231131" y="3918742"/>
                      <a:ext cx="567019" cy="401979"/>
                    </a:xfrm>
                    <a:prstGeom prst="rect">
                      <a:avLst/>
                    </a:prstGeom>
                    <a:noFill/>
                    <a:ln>
                      <a:noFill/>
                    </a:ln>
                  </p:spPr>
                  <p:txBody>
                    <a:bodyPr wrap="none">
                      <a:spAutoFit/>
                    </a:bodyPr>
                    <a:lstStyle/>
                    <a:p>
                      <a:pPr marL="0" marR="0" lvl="0" indent="0" algn="ctr" defTabSz="367618" rtl="0" eaLnBrk="1" fontAlgn="auto" latinLnBrk="0" hangingPunct="1">
                        <a:lnSpc>
                          <a:spcPct val="70000"/>
                        </a:lnSpc>
                        <a:spcBef>
                          <a:spcPts val="0"/>
                        </a:spcBef>
                        <a:spcAft>
                          <a:spcPts val="0"/>
                        </a:spcAft>
                        <a:buClrTx/>
                        <a:buSzTx/>
                        <a:buFontTx/>
                        <a:buNone/>
                        <a:tabLst/>
                        <a:defRPr/>
                      </a:pPr>
                      <a:r>
                        <a:rPr kumimoji="0" lang="en-US" sz="1138" b="1" i="0" u="none" strike="noStrike" kern="1200" cap="none" spc="0" normalizeH="0" baseline="0" noProof="0" dirty="0">
                          <a:ln>
                            <a:noFill/>
                          </a:ln>
                          <a:solidFill>
                            <a:srgbClr val="0000FF"/>
                          </a:solidFill>
                          <a:effectLst/>
                          <a:uLnTx/>
                          <a:uFillTx/>
                          <a:latin typeface="Calibri"/>
                          <a:ea typeface="ＭＳ Ｐゴシック" charset="0"/>
                          <a:cs typeface="Calibri"/>
                        </a:rPr>
                        <a:t>ISOLDE</a:t>
                      </a:r>
                      <a:endParaRPr kumimoji="0" lang="en-US" sz="1138" b="0" i="0" u="none" strike="noStrike" kern="1200" cap="none" spc="0" normalizeH="0" baseline="0" noProof="0" dirty="0">
                        <a:ln>
                          <a:noFill/>
                        </a:ln>
                        <a:solidFill>
                          <a:srgbClr val="0000FF"/>
                        </a:solidFill>
                        <a:effectLst/>
                        <a:uLnTx/>
                        <a:uFillTx/>
                        <a:latin typeface="Calibri"/>
                        <a:ea typeface="ＭＳ Ｐゴシック" charset="0"/>
                        <a:cs typeface="Calibri"/>
                      </a:endParaRPr>
                    </a:p>
                    <a:p>
                      <a:pPr marL="0" marR="0" lvl="0" indent="0" algn="ctr" defTabSz="367618" rtl="0" eaLnBrk="1" fontAlgn="auto" latinLnBrk="0" hangingPunct="1">
                        <a:lnSpc>
                          <a:spcPct val="70000"/>
                        </a:lnSpc>
                        <a:spcBef>
                          <a:spcPts val="0"/>
                        </a:spcBef>
                        <a:spcAft>
                          <a:spcPts val="0"/>
                        </a:spcAft>
                        <a:buClrTx/>
                        <a:buSzTx/>
                        <a:buFontTx/>
                        <a:buNone/>
                        <a:tabLst/>
                        <a:defRPr/>
                      </a:pPr>
                      <a:r>
                        <a:rPr kumimoji="0" lang="en-US" sz="975" b="0" i="0" u="none" strike="noStrike" kern="1200" cap="none" spc="0" normalizeH="0" baseline="0" noProof="0" dirty="0">
                          <a:ln>
                            <a:noFill/>
                          </a:ln>
                          <a:solidFill>
                            <a:srgbClr val="0000FF"/>
                          </a:solidFill>
                          <a:effectLst/>
                          <a:uLnTx/>
                          <a:uFillTx/>
                          <a:latin typeface="Calibri"/>
                          <a:ea typeface="ＭＳ Ｐゴシック" charset="0"/>
                          <a:cs typeface="Calibri"/>
                        </a:rPr>
                        <a:t>CERN</a:t>
                      </a:r>
                    </a:p>
                  </p:txBody>
                </p:sp>
                <p:sp>
                  <p:nvSpPr>
                    <p:cNvPr id="63" name="Rettangolo 62"/>
                    <p:cNvSpPr/>
                    <p:nvPr/>
                  </p:nvSpPr>
                  <p:spPr>
                    <a:xfrm>
                      <a:off x="4815384" y="3617874"/>
                      <a:ext cx="807321" cy="421307"/>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625" b="1" i="0" u="none" strike="noStrike" kern="1200" cap="none" spc="0" normalizeH="0" baseline="0" noProof="0" dirty="0" err="1">
                          <a:ln>
                            <a:noFill/>
                          </a:ln>
                          <a:solidFill>
                            <a:srgbClr val="FF0000"/>
                          </a:solidFill>
                          <a:effectLst/>
                          <a:uLnTx/>
                          <a:uFillTx/>
                          <a:latin typeface="Calibri"/>
                          <a:ea typeface="ＭＳ Ｐゴシック" charset="0"/>
                          <a:cs typeface="Calibri"/>
                        </a:rPr>
                        <a:t>Legnaro</a:t>
                      </a:r>
                      <a:endParaRPr kumimoji="0" lang="en-US" sz="1625" b="1" i="0" u="none" strike="noStrike" kern="1200" cap="none" spc="0" normalizeH="0" baseline="0" noProof="0" dirty="0">
                        <a:ln>
                          <a:noFill/>
                        </a:ln>
                        <a:solidFill>
                          <a:srgbClr val="FF0000"/>
                        </a:solidFill>
                        <a:effectLst/>
                        <a:uLnTx/>
                        <a:uFillTx/>
                        <a:latin typeface="Calibri"/>
                        <a:ea typeface="ＭＳ Ｐゴシック" charset="0"/>
                        <a:cs typeface="Calibri"/>
                      </a:endParaRPr>
                    </a:p>
                  </p:txBody>
                </p:sp>
                <p:sp>
                  <p:nvSpPr>
                    <p:cNvPr id="64" name="Rettangolo 63"/>
                    <p:cNvSpPr/>
                    <p:nvPr/>
                  </p:nvSpPr>
                  <p:spPr>
                    <a:xfrm>
                      <a:off x="3679378" y="4007589"/>
                      <a:ext cx="361342" cy="390617"/>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0000FF"/>
                          </a:solidFill>
                          <a:effectLst/>
                          <a:uLnTx/>
                          <a:uFillTx/>
                          <a:latin typeface="Calibri"/>
                          <a:ea typeface="ＭＳ Ｐゴシック" charset="0"/>
                          <a:cs typeface="Calibri"/>
                        </a:rPr>
                        <a:t>ILL</a:t>
                      </a:r>
                    </a:p>
                  </p:txBody>
                </p:sp>
                <p:sp>
                  <p:nvSpPr>
                    <p:cNvPr id="65" name="Rettangolo 64"/>
                    <p:cNvSpPr/>
                    <p:nvPr/>
                  </p:nvSpPr>
                  <p:spPr>
                    <a:xfrm>
                      <a:off x="3625900" y="3021616"/>
                      <a:ext cx="618809" cy="390617"/>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0000FF"/>
                          </a:solidFill>
                          <a:effectLst/>
                          <a:uLnTx/>
                          <a:uFillTx/>
                          <a:latin typeface="Calibri"/>
                          <a:ea typeface="ＭＳ Ｐゴシック" charset="0"/>
                          <a:cs typeface="Calibri"/>
                        </a:rPr>
                        <a:t>GANIL</a:t>
                      </a:r>
                    </a:p>
                  </p:txBody>
                </p:sp>
              </p:grpSp>
              <p:sp>
                <p:nvSpPr>
                  <p:cNvPr id="48" name="Stella a 5 punte 7"/>
                  <p:cNvSpPr>
                    <a:spLocks noChangeAspect="1"/>
                  </p:cNvSpPr>
                  <p:nvPr/>
                </p:nvSpPr>
                <p:spPr>
                  <a:xfrm>
                    <a:off x="4454018" y="1951714"/>
                    <a:ext cx="143997" cy="157839"/>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49" name="Rettangolo 48"/>
                  <p:cNvSpPr/>
                  <p:nvPr/>
                </p:nvSpPr>
                <p:spPr>
                  <a:xfrm>
                    <a:off x="4205701" y="1725912"/>
                    <a:ext cx="380577" cy="298229"/>
                  </a:xfrm>
                  <a:prstGeom prst="rect">
                    <a:avLst/>
                  </a:prstGeom>
                  <a:noFill/>
                  <a:ln>
                    <a:noFill/>
                  </a:ln>
                </p:spPr>
                <p:txBody>
                  <a:bodyPr wrap="none">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srgbClr val="0000FF"/>
                        </a:solidFill>
                        <a:effectLst/>
                        <a:uLnTx/>
                        <a:uFillTx/>
                        <a:latin typeface="Calibri"/>
                        <a:ea typeface="ＭＳ Ｐゴシック" charset="0"/>
                        <a:cs typeface="Calibri"/>
                      </a:rPr>
                      <a:t>Oslo</a:t>
                    </a:r>
                  </a:p>
                </p:txBody>
              </p:sp>
            </p:grpSp>
          </p:grpSp>
        </p:grpSp>
        <p:grpSp>
          <p:nvGrpSpPr>
            <p:cNvPr id="74" name="Group 73"/>
            <p:cNvGrpSpPr/>
            <p:nvPr/>
          </p:nvGrpSpPr>
          <p:grpSpPr>
            <a:xfrm>
              <a:off x="5653661" y="5631551"/>
              <a:ext cx="4257124" cy="1200691"/>
              <a:chOff x="5218746" y="5388932"/>
              <a:chExt cx="3929652" cy="1477389"/>
            </a:xfrm>
          </p:grpSpPr>
          <p:sp>
            <p:nvSpPr>
              <p:cNvPr id="73" name="Rectangle 72"/>
              <p:cNvSpPr/>
              <p:nvPr/>
            </p:nvSpPr>
            <p:spPr>
              <a:xfrm>
                <a:off x="5220231" y="5409272"/>
                <a:ext cx="3923768" cy="14570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en-US" sz="1463" b="0" i="0" u="none" strike="noStrike" kern="1200" cap="none" spc="0" normalizeH="0" baseline="0" noProof="0">
                  <a:ln>
                    <a:noFill/>
                  </a:ln>
                  <a:solidFill>
                    <a:srgbClr val="FFFFFF"/>
                  </a:solidFill>
                  <a:effectLst/>
                  <a:uLnTx/>
                  <a:uFillTx/>
                  <a:latin typeface="Arial"/>
                  <a:ea typeface="+mn-ea"/>
                  <a:cs typeface="+mn-cs"/>
                </a:endParaRPr>
              </a:p>
            </p:txBody>
          </p:sp>
          <p:pic>
            <p:nvPicPr>
              <p:cNvPr id="68" name="Immagin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18746" y="5388932"/>
                <a:ext cx="1135906" cy="1468079"/>
              </a:xfrm>
              <a:prstGeom prst="rect">
                <a:avLst/>
              </a:prstGeom>
            </p:spPr>
          </p:pic>
          <p:pic>
            <p:nvPicPr>
              <p:cNvPr id="70" name="Picture 69"/>
              <p:cNvPicPr>
                <a:picLocks noChangeAspect="1"/>
              </p:cNvPicPr>
              <p:nvPr/>
            </p:nvPicPr>
            <p:blipFill>
              <a:blip r:embed="rId8"/>
              <a:stretch>
                <a:fillRect/>
              </a:stretch>
            </p:blipFill>
            <p:spPr>
              <a:xfrm>
                <a:off x="6304646" y="6042298"/>
                <a:ext cx="2843752" cy="815830"/>
              </a:xfrm>
              <a:prstGeom prst="rect">
                <a:avLst/>
              </a:prstGeom>
            </p:spPr>
          </p:pic>
          <p:sp>
            <p:nvSpPr>
              <p:cNvPr id="71" name="Rectangle 70"/>
              <p:cNvSpPr/>
              <p:nvPr/>
            </p:nvSpPr>
            <p:spPr>
              <a:xfrm>
                <a:off x="6870314" y="5438467"/>
                <a:ext cx="1684544" cy="612237"/>
              </a:xfrm>
              <a:prstGeom prst="rect">
                <a:avLst/>
              </a:prstGeom>
            </p:spPr>
            <p:txBody>
              <a:bodyPr wrap="none">
                <a:spAutoFit/>
              </a:bodyPr>
              <a:lstStyle/>
              <a:p>
                <a:pPr marL="0" marR="0" lvl="0" indent="0" algn="ctr" defTabSz="367618" rtl="0" eaLnBrk="1" fontAlgn="auto" latinLnBrk="0" hangingPunct="1">
                  <a:lnSpc>
                    <a:spcPct val="9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0000FF"/>
                    </a:solidFill>
                    <a:effectLst/>
                    <a:uLnTx/>
                    <a:uFillTx/>
                    <a:latin typeface="Calibri"/>
                    <a:ea typeface="ＭＳ Ｐゴシック" charset="0"/>
                    <a:cs typeface="Calibri"/>
                  </a:rPr>
                  <a:t>GALILEO Array at LNL</a:t>
                </a:r>
              </a:p>
              <a:p>
                <a:pPr marL="0" marR="0" lvl="0" indent="0" algn="ctr" defTabSz="367618" rtl="0" eaLnBrk="1" fontAlgn="auto" latinLnBrk="0" hangingPunct="1">
                  <a:lnSpc>
                    <a:spcPct val="90000"/>
                  </a:lnSpc>
                  <a:spcBef>
                    <a:spcPts val="0"/>
                  </a:spcBef>
                  <a:spcAft>
                    <a:spcPts val="0"/>
                  </a:spcAft>
                  <a:buClrTx/>
                  <a:buSzTx/>
                  <a:buFontTx/>
                  <a:buNone/>
                  <a:tabLst/>
                  <a:defRPr/>
                </a:pPr>
                <a:r>
                  <a:rPr kumimoji="0" lang="en-US" sz="1463" b="0" i="0" u="none" strike="noStrike" kern="1200" cap="none" spc="0" normalizeH="0" baseline="0" noProof="0" dirty="0">
                    <a:ln>
                      <a:noFill/>
                    </a:ln>
                    <a:solidFill>
                      <a:srgbClr val="0000FF"/>
                    </a:solidFill>
                    <a:effectLst/>
                    <a:uLnTx/>
                    <a:uFillTx/>
                    <a:latin typeface="Calibri"/>
                    <a:ea typeface="ＭＳ Ｐゴシック" charset="0"/>
                    <a:cs typeface="Calibri"/>
                  </a:rPr>
                  <a:t>Working horse for </a:t>
                </a:r>
              </a:p>
            </p:txBody>
          </p:sp>
        </p:grpSp>
        <p:sp>
          <p:nvSpPr>
            <p:cNvPr id="67" name="TextBox 2"/>
            <p:cNvSpPr txBox="1">
              <a:spLocks noChangeArrowheads="1"/>
            </p:cNvSpPr>
            <p:nvPr/>
          </p:nvSpPr>
          <p:spPr bwMode="auto">
            <a:xfrm>
              <a:off x="1474742" y="921353"/>
              <a:ext cx="7301171" cy="546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3495" tIns="36749" rIns="73495" bIns="367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735393" rtl="0" eaLnBrk="1" fontAlgn="base" latinLnBrk="0" hangingPunct="1">
                <a:lnSpc>
                  <a:spcPct val="80000"/>
                </a:lnSpc>
                <a:spcBef>
                  <a:spcPct val="0"/>
                </a:spcBef>
                <a:spcAft>
                  <a:spcPct val="0"/>
                </a:spcAft>
                <a:buClrTx/>
                <a:buSzTx/>
                <a:buFontTx/>
                <a:buNone/>
                <a:tabLst/>
                <a:defRPr/>
              </a:pPr>
              <a:r>
                <a:rPr kumimoji="0" lang="en-US" sz="2276" b="1" i="0" u="none" strike="noStrike" kern="1200" cap="none" spc="0" normalizeH="0" baseline="0" noProof="0" dirty="0">
                  <a:ln>
                    <a:noFill/>
                  </a:ln>
                  <a:solidFill>
                    <a:prstClr val="black"/>
                  </a:solidFill>
                  <a:effectLst/>
                  <a:uLnTx/>
                  <a:uFillTx/>
                  <a:latin typeface="Corbel" charset="0"/>
                  <a:ea typeface="ＭＳ Ｐゴシック" charset="0"/>
                </a:rPr>
                <a:t>CAMPAGNE SPERIMENTALI </a:t>
              </a:r>
              <a:r>
                <a:rPr kumimoji="0" lang="en-US" sz="2276" b="1" i="0" u="sng" strike="noStrike" kern="1200" cap="none" spc="0" normalizeH="0" baseline="0" noProof="0" dirty="0">
                  <a:ln>
                    <a:noFill/>
                  </a:ln>
                  <a:solidFill>
                    <a:srgbClr val="FF0000"/>
                  </a:solidFill>
                  <a:effectLst/>
                  <a:uLnTx/>
                  <a:uFillTx/>
                  <a:latin typeface="Corbel" charset="0"/>
                  <a:ea typeface="ＭＳ Ｐゴシック" charset="0"/>
                </a:rPr>
                <a:t>COMPLEMENTARI</a:t>
              </a:r>
            </a:p>
            <a:p>
              <a:pPr marL="0" marR="0" lvl="0" indent="0" algn="ctr" defTabSz="735393" rtl="0" eaLnBrk="1" fontAlgn="base" latinLnBrk="0" hangingPunct="1">
                <a:lnSpc>
                  <a:spcPct val="80000"/>
                </a:lnSpc>
                <a:spcBef>
                  <a:spcPct val="0"/>
                </a:spcBef>
                <a:spcAft>
                  <a:spcPct val="0"/>
                </a:spcAft>
                <a:buClrTx/>
                <a:buSzTx/>
                <a:buFontTx/>
                <a:buNone/>
                <a:tabLst/>
                <a:defRPr/>
              </a:pPr>
              <a:r>
                <a:rPr kumimoji="0" lang="en-US" sz="1950" b="1" i="0" u="none" strike="noStrike" kern="1200" cap="none" spc="0" normalizeH="0" baseline="0" noProof="0" dirty="0">
                  <a:ln>
                    <a:noFill/>
                  </a:ln>
                  <a:solidFill>
                    <a:prstClr val="black"/>
                  </a:solidFill>
                  <a:effectLst/>
                  <a:uLnTx/>
                  <a:uFillTx/>
                  <a:latin typeface="Corbel" charset="0"/>
                  <a:ea typeface="ＭＳ Ｐゴシック" charset="0"/>
                </a:rPr>
                <a:t>FASCI (</a:t>
              </a:r>
              <a:r>
                <a:rPr kumimoji="0" lang="en-US" sz="1950" b="1" i="0" u="none" strike="noStrike" kern="1200" cap="none" spc="0" normalizeH="0" baseline="0" noProof="0" dirty="0" err="1">
                  <a:ln>
                    <a:noFill/>
                  </a:ln>
                  <a:solidFill>
                    <a:prstClr val="black"/>
                  </a:solidFill>
                  <a:effectLst/>
                  <a:uLnTx/>
                  <a:uFillTx/>
                  <a:latin typeface="Corbel" charset="0"/>
                  <a:ea typeface="ＭＳ Ｐゴシック" charset="0"/>
                </a:rPr>
                <a:t>stabili</a:t>
              </a:r>
              <a:r>
                <a:rPr kumimoji="0" lang="en-US" sz="1950" b="1" i="0" u="none" strike="noStrike" kern="1200" cap="none" spc="0" normalizeH="0" baseline="0" noProof="0" dirty="0">
                  <a:ln>
                    <a:noFill/>
                  </a:ln>
                  <a:solidFill>
                    <a:prstClr val="black"/>
                  </a:solidFill>
                  <a:effectLst/>
                  <a:uLnTx/>
                  <a:uFillTx/>
                  <a:latin typeface="Corbel" charset="0"/>
                  <a:ea typeface="ＭＳ Ｐゴシック" charset="0"/>
                </a:rPr>
                <a:t>, </a:t>
              </a:r>
              <a:r>
                <a:rPr kumimoji="0" lang="en-US" sz="1950" b="1" i="0" u="none" strike="noStrike" kern="1200" cap="none" spc="0" normalizeH="0" baseline="0" noProof="0" dirty="0" err="1">
                  <a:ln>
                    <a:noFill/>
                  </a:ln>
                  <a:solidFill>
                    <a:prstClr val="black"/>
                  </a:solidFill>
                  <a:effectLst/>
                  <a:uLnTx/>
                  <a:uFillTx/>
                  <a:latin typeface="Corbel" charset="0"/>
                  <a:ea typeface="ＭＳ Ｐゴシック" charset="0"/>
                </a:rPr>
                <a:t>instabili</a:t>
              </a:r>
              <a:r>
                <a:rPr kumimoji="0" lang="en-US" sz="1950" b="1" i="0" u="none" strike="noStrike" kern="1200" cap="none" spc="0" normalizeH="0" baseline="0" noProof="0" dirty="0">
                  <a:ln>
                    <a:noFill/>
                  </a:ln>
                  <a:solidFill>
                    <a:prstClr val="black"/>
                  </a:solidFill>
                  <a:effectLst/>
                  <a:uLnTx/>
                  <a:uFillTx/>
                  <a:latin typeface="Corbel" charset="0"/>
                  <a:ea typeface="ＭＳ Ｐゴシック" charset="0"/>
                </a:rPr>
                <a:t>, </a:t>
              </a:r>
              <a:r>
                <a:rPr kumimoji="0" lang="en-US" sz="1950" b="1" i="0" u="none" strike="noStrike" kern="1200" cap="none" spc="0" normalizeH="0" baseline="0" noProof="0" dirty="0" err="1">
                  <a:ln>
                    <a:noFill/>
                  </a:ln>
                  <a:solidFill>
                    <a:prstClr val="black"/>
                  </a:solidFill>
                  <a:effectLst/>
                  <a:uLnTx/>
                  <a:uFillTx/>
                  <a:latin typeface="Corbel" charset="0"/>
                  <a:ea typeface="ＭＳ Ｐゴシック" charset="0"/>
                </a:rPr>
                <a:t>neutroni</a:t>
              </a:r>
              <a:r>
                <a:rPr kumimoji="0" lang="en-US" sz="1950" b="1" i="0" u="none" strike="noStrike" kern="1200" cap="none" spc="0" normalizeH="0" baseline="0" noProof="0" dirty="0">
                  <a:ln>
                    <a:noFill/>
                  </a:ln>
                  <a:solidFill>
                    <a:prstClr val="black"/>
                  </a:solidFill>
                  <a:effectLst/>
                  <a:uLnTx/>
                  <a:uFillTx/>
                  <a:latin typeface="Corbel" charset="0"/>
                  <a:ea typeface="ＭＳ Ｐゴシック" charset="0"/>
                </a:rPr>
                <a:t>) e APPARATI </a:t>
              </a:r>
              <a:r>
                <a:rPr kumimoji="0" lang="en-US" sz="1950" b="1" i="0" u="none" strike="noStrike" kern="1200" cap="none" spc="0" normalizeH="0" baseline="0" noProof="0" dirty="0" err="1">
                  <a:ln>
                    <a:noFill/>
                  </a:ln>
                  <a:solidFill>
                    <a:prstClr val="black"/>
                  </a:solidFill>
                  <a:effectLst/>
                  <a:uLnTx/>
                  <a:uFillTx/>
                  <a:latin typeface="Corbel" charset="0"/>
                  <a:ea typeface="ＭＳ Ｐゴシック" charset="0"/>
                </a:rPr>
                <a:t>allo</a:t>
              </a:r>
              <a:r>
                <a:rPr kumimoji="0" lang="en-US" sz="1950" b="1" i="0" u="none" strike="noStrike" kern="1200" cap="none" spc="0" normalizeH="0" baseline="0" noProof="0" dirty="0">
                  <a:ln>
                    <a:noFill/>
                  </a:ln>
                  <a:solidFill>
                    <a:prstClr val="black"/>
                  </a:solidFill>
                  <a:effectLst/>
                  <a:uLnTx/>
                  <a:uFillTx/>
                  <a:latin typeface="Corbel" charset="0"/>
                  <a:ea typeface="ＭＳ Ｐゴシック" charset="0"/>
                </a:rPr>
                <a:t> </a:t>
              </a:r>
              <a:r>
                <a:rPr kumimoji="0" lang="en-US" sz="1950" b="1" i="0" u="none" strike="noStrike" kern="1200" cap="none" spc="0" normalizeH="0" baseline="0" noProof="0" dirty="0" err="1">
                  <a:ln>
                    <a:noFill/>
                  </a:ln>
                  <a:solidFill>
                    <a:prstClr val="black"/>
                  </a:solidFill>
                  <a:effectLst/>
                  <a:uLnTx/>
                  <a:uFillTx/>
                  <a:latin typeface="Corbel" charset="0"/>
                  <a:ea typeface="ＭＳ Ｐゴシック" charset="0"/>
                </a:rPr>
                <a:t>stato</a:t>
              </a:r>
              <a:r>
                <a:rPr kumimoji="0" lang="en-US" sz="1950" b="1" i="0" u="none" strike="noStrike" kern="1200" cap="none" spc="0" normalizeH="0" baseline="0" noProof="0" dirty="0">
                  <a:ln>
                    <a:noFill/>
                  </a:ln>
                  <a:solidFill>
                    <a:prstClr val="black"/>
                  </a:solidFill>
                  <a:effectLst/>
                  <a:uLnTx/>
                  <a:uFillTx/>
                  <a:latin typeface="Corbel" charset="0"/>
                  <a:ea typeface="ＭＳ Ｐゴシック" charset="0"/>
                </a:rPr>
                <a:t> </a:t>
              </a:r>
              <a:r>
                <a:rPr kumimoji="0" lang="en-US" sz="1950" b="1" i="0" u="none" strike="noStrike" kern="1200" cap="none" spc="0" normalizeH="0" baseline="0" noProof="0" dirty="0" err="1">
                  <a:ln>
                    <a:noFill/>
                  </a:ln>
                  <a:solidFill>
                    <a:prstClr val="black"/>
                  </a:solidFill>
                  <a:effectLst/>
                  <a:uLnTx/>
                  <a:uFillTx/>
                  <a:latin typeface="Corbel" charset="0"/>
                  <a:ea typeface="ＭＳ Ｐゴシック" charset="0"/>
                </a:rPr>
                <a:t>dell’arte</a:t>
              </a:r>
              <a:r>
                <a:rPr kumimoji="0" lang="en-US" sz="1950" b="1" i="0" u="none" strike="noStrike" kern="1200" cap="none" spc="0" normalizeH="0" baseline="0" noProof="0" dirty="0">
                  <a:ln>
                    <a:noFill/>
                  </a:ln>
                  <a:solidFill>
                    <a:prstClr val="black"/>
                  </a:solidFill>
                  <a:effectLst/>
                  <a:uLnTx/>
                  <a:uFillTx/>
                  <a:latin typeface="Corbel" charset="0"/>
                  <a:ea typeface="ＭＳ Ｐゴシック" charset="0"/>
                </a:rPr>
                <a:t>, </a:t>
              </a:r>
              <a:r>
                <a:rPr kumimoji="0" lang="en-US" sz="1950" b="1" i="0" u="none" strike="noStrike" kern="1200" cap="none" spc="0" normalizeH="0" baseline="0" noProof="0" dirty="0">
                  <a:ln>
                    <a:noFill/>
                  </a:ln>
                  <a:solidFill>
                    <a:srgbClr val="00FFFF"/>
                  </a:solidFill>
                  <a:effectLst/>
                  <a:uLnTx/>
                  <a:uFillTx/>
                  <a:latin typeface="Corbel" charset="0"/>
                  <a:ea typeface="ＭＳ Ｐゴシック" charset="0"/>
                </a:rPr>
                <a:t>…  </a:t>
              </a:r>
            </a:p>
          </p:txBody>
        </p:sp>
        <p:grpSp>
          <p:nvGrpSpPr>
            <p:cNvPr id="9" name="Gruppo 8"/>
            <p:cNvGrpSpPr/>
            <p:nvPr/>
          </p:nvGrpSpPr>
          <p:grpSpPr>
            <a:xfrm>
              <a:off x="7716139" y="2257840"/>
              <a:ext cx="2503847" cy="2728562"/>
              <a:chOff x="7047455" y="1237866"/>
              <a:chExt cx="2311243" cy="3357356"/>
            </a:xfrm>
          </p:grpSpPr>
          <p:grpSp>
            <p:nvGrpSpPr>
              <p:cNvPr id="37" name="Group 36"/>
              <p:cNvGrpSpPr/>
              <p:nvPr/>
            </p:nvGrpSpPr>
            <p:grpSpPr>
              <a:xfrm>
                <a:off x="7047455" y="1237866"/>
                <a:ext cx="2161989" cy="3357356"/>
                <a:chOff x="7047455" y="1237866"/>
                <a:chExt cx="2161989" cy="3357356"/>
              </a:xfrm>
            </p:grpSpPr>
            <p:grpSp>
              <p:nvGrpSpPr>
                <p:cNvPr id="4" name="Gruppo 3"/>
                <p:cNvGrpSpPr/>
                <p:nvPr/>
              </p:nvGrpSpPr>
              <p:grpSpPr>
                <a:xfrm>
                  <a:off x="7139610" y="2530572"/>
                  <a:ext cx="2069834" cy="2064650"/>
                  <a:chOff x="7276833" y="2764540"/>
                  <a:chExt cx="2069834" cy="2064650"/>
                </a:xfrm>
                <a:solidFill>
                  <a:srgbClr val="0000FF"/>
                </a:solidFill>
              </p:grpSpPr>
              <p:grpSp>
                <p:nvGrpSpPr>
                  <p:cNvPr id="5" name="Gruppo 4"/>
                  <p:cNvGrpSpPr/>
                  <p:nvPr/>
                </p:nvGrpSpPr>
                <p:grpSpPr>
                  <a:xfrm>
                    <a:off x="7276833" y="2764540"/>
                    <a:ext cx="1711248" cy="2064650"/>
                    <a:chOff x="7276833" y="2764540"/>
                    <a:chExt cx="1711248" cy="2064650"/>
                  </a:xfrm>
                  <a:grpFill/>
                </p:grpSpPr>
                <p:pic>
                  <p:nvPicPr>
                    <p:cNvPr id="7" name="Picture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76833" y="2764540"/>
                      <a:ext cx="1711248" cy="2064650"/>
                    </a:xfrm>
                    <a:prstGeom prst="rect">
                      <a:avLst/>
                    </a:prstGeom>
                    <a:grpFill/>
                    <a:ln w="57150" cmpd="sng">
                      <a:solidFill>
                        <a:srgbClr val="FF0000"/>
                      </a:solidFill>
                    </a:ln>
                  </p:spPr>
                </p:pic>
                <p:sp>
                  <p:nvSpPr>
                    <p:cNvPr id="8" name="Stella a 5 punte 7"/>
                    <p:cNvSpPr/>
                    <p:nvPr/>
                  </p:nvSpPr>
                  <p:spPr>
                    <a:xfrm>
                      <a:off x="8057623" y="4095016"/>
                      <a:ext cx="252000" cy="256843"/>
                    </a:xfrm>
                    <a:prstGeom prst="star5">
                      <a:avLst/>
                    </a:prstGeom>
                    <a:grp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grpSp>
              <p:sp>
                <p:nvSpPr>
                  <p:cNvPr id="6" name="TextBox 11"/>
                  <p:cNvSpPr txBox="1"/>
                  <p:nvPr/>
                </p:nvSpPr>
                <p:spPr>
                  <a:xfrm>
                    <a:off x="8088361" y="4283189"/>
                    <a:ext cx="1258306" cy="329079"/>
                  </a:xfrm>
                  <a:prstGeom prst="rect">
                    <a:avLst/>
                  </a:prstGeom>
                  <a:noFill/>
                  <a:ln>
                    <a:noFill/>
                  </a:ln>
                </p:spPr>
                <p:txBody>
                  <a:bodyPr wrap="square" rtlCol="0">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138" b="1" i="0" u="none" strike="noStrike" kern="1200" cap="none" spc="0" normalizeH="0" baseline="0" noProof="0" dirty="0">
                        <a:ln>
                          <a:noFill/>
                        </a:ln>
                        <a:solidFill>
                          <a:srgbClr val="0000FF"/>
                        </a:solidFill>
                        <a:effectLst/>
                        <a:uLnTx/>
                        <a:uFillTx/>
                        <a:latin typeface="Arial"/>
                        <a:ea typeface="ＭＳ Ｐゴシック" charset="0"/>
                        <a:cs typeface="ＭＳ Ｐゴシック" charset="0"/>
                      </a:rPr>
                      <a:t>RIKEN</a:t>
                    </a:r>
                  </a:p>
                </p:txBody>
              </p:sp>
            </p:grpSp>
            <p:grpSp>
              <p:nvGrpSpPr>
                <p:cNvPr id="10" name="Gruppo 9"/>
                <p:cNvGrpSpPr/>
                <p:nvPr/>
              </p:nvGrpSpPr>
              <p:grpSpPr>
                <a:xfrm>
                  <a:off x="7047455" y="1237866"/>
                  <a:ext cx="1057798" cy="1994253"/>
                  <a:chOff x="7405203" y="877398"/>
                  <a:chExt cx="1333463" cy="2204772"/>
                </a:xfrm>
              </p:grpSpPr>
              <p:pic>
                <p:nvPicPr>
                  <p:cNvPr id="11" name="Immagine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05203" y="877398"/>
                    <a:ext cx="1333463" cy="1397900"/>
                  </a:xfrm>
                  <a:prstGeom prst="rect">
                    <a:avLst/>
                  </a:prstGeom>
                </p:spPr>
              </p:pic>
              <p:pic>
                <p:nvPicPr>
                  <p:cNvPr id="12" name="Immagin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21374" y="2322090"/>
                    <a:ext cx="712757" cy="760079"/>
                  </a:xfrm>
                  <a:prstGeom prst="rect">
                    <a:avLst/>
                  </a:prstGeom>
                </p:spPr>
              </p:pic>
            </p:grpSp>
            <p:pic>
              <p:nvPicPr>
                <p:cNvPr id="72"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105253" y="1237866"/>
                  <a:ext cx="950270" cy="1264424"/>
                </a:xfrm>
                <a:prstGeom prst="rect">
                  <a:avLst/>
                </a:prstGeom>
                <a:noFill/>
                <a:ln w="9525">
                  <a:noFill/>
                  <a:miter lim="800000"/>
                  <a:headEnd/>
                  <a:tailEnd/>
                </a:ln>
              </p:spPr>
            </p:pic>
            <p:pic>
              <p:nvPicPr>
                <p:cNvPr id="66" name="Picture 2" descr="C:\Users\oliver\Desktop\SFC-Logo-L.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91200" y="2502290"/>
                  <a:ext cx="661823" cy="75069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9" name="Stella a 5 punte 68"/>
              <p:cNvSpPr/>
              <p:nvPr/>
            </p:nvSpPr>
            <p:spPr>
              <a:xfrm>
                <a:off x="8116459" y="3645024"/>
                <a:ext cx="252000" cy="256843"/>
              </a:xfrm>
              <a:prstGeom prst="star5">
                <a:avLst/>
              </a:prstGeom>
              <a:solidFill>
                <a:srgbClr val="0000FF"/>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7618"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srgbClr val="FFFFFF"/>
                  </a:solidFill>
                  <a:effectLst/>
                  <a:uLnTx/>
                  <a:uFillTx/>
                  <a:latin typeface="Arial"/>
                  <a:ea typeface="+mn-ea"/>
                  <a:cs typeface="+mn-cs"/>
                </a:endParaRPr>
              </a:p>
            </p:txBody>
          </p:sp>
          <p:sp>
            <p:nvSpPr>
              <p:cNvPr id="75" name="TextBox 11"/>
              <p:cNvSpPr txBox="1"/>
              <p:nvPr/>
            </p:nvSpPr>
            <p:spPr>
              <a:xfrm>
                <a:off x="8100392" y="3841303"/>
                <a:ext cx="1258306" cy="329079"/>
              </a:xfrm>
              <a:prstGeom prst="rect">
                <a:avLst/>
              </a:prstGeom>
              <a:noFill/>
              <a:ln>
                <a:noFill/>
              </a:ln>
            </p:spPr>
            <p:txBody>
              <a:bodyPr wrap="square" rtlCol="0">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138" b="1" i="0" u="none" strike="noStrike" kern="1200" cap="none" spc="0" normalizeH="0" baseline="0" noProof="0" dirty="0">
                    <a:ln>
                      <a:noFill/>
                    </a:ln>
                    <a:solidFill>
                      <a:srgbClr val="0000FF"/>
                    </a:solidFill>
                    <a:effectLst/>
                    <a:uLnTx/>
                    <a:uFillTx/>
                    <a:latin typeface="Arial"/>
                    <a:ea typeface="ＭＳ Ｐゴシック" charset="0"/>
                    <a:cs typeface="ＭＳ Ｐゴシック" charset="0"/>
                  </a:rPr>
                  <a:t>OSAKA</a:t>
                </a:r>
              </a:p>
            </p:txBody>
          </p:sp>
        </p:grpSp>
        <p:grpSp>
          <p:nvGrpSpPr>
            <p:cNvPr id="3" name="Gruppo 2"/>
            <p:cNvGrpSpPr/>
            <p:nvPr/>
          </p:nvGrpSpPr>
          <p:grpSpPr>
            <a:xfrm>
              <a:off x="6123445" y="3160819"/>
              <a:ext cx="1476298" cy="1499308"/>
              <a:chOff x="7534572" y="2232249"/>
              <a:chExt cx="1816509" cy="1844823"/>
            </a:xfrm>
          </p:grpSpPr>
          <p:pic>
            <p:nvPicPr>
              <p:cNvPr id="76" name="Obraz 2">
                <a:extLst>
                  <a:ext uri="{FF2B5EF4-FFF2-40B4-BE49-F238E27FC236}">
                    <a16:creationId xmlns:a16="http://schemas.microsoft.com/office/drawing/2014/main" id="{57539B4A-139D-9045-AC9F-8091AE448C2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606580" y="2232249"/>
                <a:ext cx="1744501" cy="1556791"/>
              </a:xfrm>
              <a:prstGeom prst="rect">
                <a:avLst/>
              </a:prstGeom>
            </p:spPr>
          </p:pic>
          <p:cxnSp>
            <p:nvCxnSpPr>
              <p:cNvPr id="77" name="Connettore 2 76"/>
              <p:cNvCxnSpPr/>
              <p:nvPr/>
            </p:nvCxnSpPr>
            <p:spPr>
              <a:xfrm flipV="1">
                <a:off x="7534572" y="3645024"/>
                <a:ext cx="529336" cy="432048"/>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78" name="TextBox 11"/>
              <p:cNvSpPr txBox="1"/>
              <p:nvPr/>
            </p:nvSpPr>
            <p:spPr>
              <a:xfrm>
                <a:off x="7606580" y="3419708"/>
                <a:ext cx="1677303" cy="390617"/>
              </a:xfrm>
              <a:prstGeom prst="rect">
                <a:avLst/>
              </a:prstGeom>
              <a:noFill/>
            </p:spPr>
            <p:txBody>
              <a:bodyPr wrap="square" rtlCol="0">
                <a:spAutoFit/>
              </a:bodyPr>
              <a:lstStyle/>
              <a:p>
                <a:pPr marL="0" marR="0" lvl="0" indent="0" algn="l" defTabSz="367618" rtl="0" eaLnBrk="1" fontAlgn="auto" latinLnBrk="0" hangingPunct="1">
                  <a:lnSpc>
                    <a:spcPct val="100000"/>
                  </a:lnSpc>
                  <a:spcBef>
                    <a:spcPts val="0"/>
                  </a:spcBef>
                  <a:spcAft>
                    <a:spcPts val="0"/>
                  </a:spcAft>
                  <a:buClrTx/>
                  <a:buSzTx/>
                  <a:buFontTx/>
                  <a:buNone/>
                  <a:tabLst/>
                  <a:defRPr/>
                </a:pPr>
                <a:r>
                  <a:rPr kumimoji="0" lang="en-US" sz="1463"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ROSPHERE</a:t>
                </a:r>
              </a:p>
            </p:txBody>
          </p:sp>
        </p:grpSp>
        <p:grpSp>
          <p:nvGrpSpPr>
            <p:cNvPr id="36" name="Gruppo 35"/>
            <p:cNvGrpSpPr/>
            <p:nvPr/>
          </p:nvGrpSpPr>
          <p:grpSpPr>
            <a:xfrm>
              <a:off x="3489968" y="2575556"/>
              <a:ext cx="1580089" cy="1404522"/>
              <a:chOff x="4294212" y="1628800"/>
              <a:chExt cx="1944216" cy="1728192"/>
            </a:xfrm>
          </p:grpSpPr>
          <p:pic>
            <p:nvPicPr>
              <p:cNvPr id="24" name="Immagine 23"/>
              <p:cNvPicPr>
                <a:picLocks noChangeAspect="1"/>
              </p:cNvPicPr>
              <p:nvPr/>
            </p:nvPicPr>
            <p:blipFill>
              <a:blip r:embed="rId15"/>
              <a:stretch>
                <a:fillRect/>
              </a:stretch>
            </p:blipFill>
            <p:spPr>
              <a:xfrm>
                <a:off x="4294212" y="1628800"/>
                <a:ext cx="1193800" cy="889000"/>
              </a:xfrm>
              <a:prstGeom prst="rect">
                <a:avLst/>
              </a:prstGeom>
            </p:spPr>
          </p:pic>
          <p:cxnSp>
            <p:nvCxnSpPr>
              <p:cNvPr id="79" name="Connettore 2 78"/>
              <p:cNvCxnSpPr/>
              <p:nvPr/>
            </p:nvCxnSpPr>
            <p:spPr>
              <a:xfrm flipH="1" flipV="1">
                <a:off x="5374333" y="2420888"/>
                <a:ext cx="864095" cy="9361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85" name="Gruppo 84"/>
            <p:cNvGrpSpPr/>
            <p:nvPr/>
          </p:nvGrpSpPr>
          <p:grpSpPr>
            <a:xfrm>
              <a:off x="5947870" y="1814774"/>
              <a:ext cx="1825842" cy="819304"/>
              <a:chOff x="7318548" y="404664"/>
              <a:chExt cx="2246606" cy="1008112"/>
            </a:xfrm>
          </p:grpSpPr>
          <p:pic>
            <p:nvPicPr>
              <p:cNvPr id="86" name="Immagine 8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34572" y="568706"/>
                <a:ext cx="864096" cy="772062"/>
              </a:xfrm>
              <a:prstGeom prst="rect">
                <a:avLst/>
              </a:prstGeom>
            </p:spPr>
          </p:pic>
          <p:cxnSp>
            <p:nvCxnSpPr>
              <p:cNvPr id="87" name="Connettore 2 86"/>
              <p:cNvCxnSpPr/>
              <p:nvPr/>
            </p:nvCxnSpPr>
            <p:spPr>
              <a:xfrm flipV="1">
                <a:off x="7318548" y="1268760"/>
                <a:ext cx="504057" cy="144016"/>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88" name="CasellaDiTesto 87"/>
              <p:cNvSpPr txBox="1"/>
              <p:nvPr/>
            </p:nvSpPr>
            <p:spPr>
              <a:xfrm>
                <a:off x="8398668" y="404664"/>
                <a:ext cx="1166486" cy="562374"/>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it-IT" sz="1463" b="1" i="0" u="none" strike="noStrike" kern="1200" cap="none" spc="0" normalizeH="0" baseline="0" noProof="0" dirty="0">
                    <a:ln>
                      <a:noFill/>
                    </a:ln>
                    <a:solidFill>
                      <a:prstClr val="white"/>
                    </a:solidFill>
                    <a:effectLst/>
                    <a:uLnTx/>
                    <a:uFillTx/>
                    <a:latin typeface="Calibri" panose="020F0502020204030204"/>
                    <a:ea typeface="+mn-ea"/>
                    <a:cs typeface="+mn-cs"/>
                  </a:rPr>
                  <a:t>MARA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it-IT" sz="1463" b="1" i="0" u="none" strike="noStrike" kern="1200" cap="none" spc="0" normalizeH="0" baseline="0" noProof="0" dirty="0">
                    <a:ln>
                      <a:noFill/>
                    </a:ln>
                    <a:solidFill>
                      <a:prstClr val="white"/>
                    </a:solidFill>
                    <a:effectLst/>
                    <a:uLnTx/>
                    <a:uFillTx/>
                    <a:latin typeface="Calibri" panose="020F0502020204030204"/>
                    <a:ea typeface="+mn-ea"/>
                    <a:cs typeface="+mn-cs"/>
                  </a:rPr>
                  <a:t>Separator</a:t>
                </a:r>
              </a:p>
            </p:txBody>
          </p:sp>
        </p:grpSp>
        <p:grpSp>
          <p:nvGrpSpPr>
            <p:cNvPr id="27" name="Gruppo 26"/>
            <p:cNvGrpSpPr/>
            <p:nvPr/>
          </p:nvGrpSpPr>
          <p:grpSpPr>
            <a:xfrm>
              <a:off x="-21348" y="5000904"/>
              <a:ext cx="1521565" cy="1473354"/>
              <a:chOff x="-26268" y="4613066"/>
              <a:chExt cx="1872208" cy="1812886"/>
            </a:xfrm>
          </p:grpSpPr>
          <p:grpSp>
            <p:nvGrpSpPr>
              <p:cNvPr id="84" name="Gruppo 83"/>
              <p:cNvGrpSpPr/>
              <p:nvPr/>
            </p:nvGrpSpPr>
            <p:grpSpPr>
              <a:xfrm>
                <a:off x="-26268" y="4613066"/>
                <a:ext cx="1872208" cy="1812886"/>
                <a:chOff x="-26278" y="4613066"/>
                <a:chExt cx="1872208" cy="1812886"/>
              </a:xfrm>
            </p:grpSpPr>
            <p:pic>
              <p:nvPicPr>
                <p:cNvPr id="26" name="Immagine 25"/>
                <p:cNvPicPr>
                  <a:picLocks noChangeAspect="1"/>
                </p:cNvPicPr>
                <p:nvPr/>
              </p:nvPicPr>
              <p:blipFill>
                <a:blip r:embed="rId17"/>
                <a:stretch>
                  <a:fillRect/>
                </a:stretch>
              </p:blipFill>
              <p:spPr>
                <a:xfrm>
                  <a:off x="-13847" y="5866498"/>
                  <a:ext cx="1859777" cy="541784"/>
                </a:xfrm>
                <a:prstGeom prst="rect">
                  <a:avLst/>
                </a:prstGeom>
              </p:spPr>
            </p:pic>
            <p:pic>
              <p:nvPicPr>
                <p:cNvPr id="81" name="Immagine 8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278" y="4989860"/>
                  <a:ext cx="887412" cy="887412"/>
                </a:xfrm>
                <a:prstGeom prst="rect">
                  <a:avLst/>
                </a:prstGeom>
              </p:spPr>
            </p:pic>
            <p:sp>
              <p:nvSpPr>
                <p:cNvPr id="82" name="CasellaDiTesto 81"/>
                <p:cNvSpPr txBox="1"/>
                <p:nvPr/>
              </p:nvSpPr>
              <p:spPr>
                <a:xfrm>
                  <a:off x="45730" y="4613066"/>
                  <a:ext cx="1707243" cy="42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25" b="1" i="0" u="none" strike="noStrike" kern="1200" cap="none" spc="0" normalizeH="0" baseline="0" noProof="0" dirty="0">
                      <a:ln>
                        <a:noFill/>
                      </a:ln>
                      <a:solidFill>
                        <a:prstClr val="white"/>
                      </a:solidFill>
                      <a:effectLst/>
                      <a:uLnTx/>
                      <a:uFillTx/>
                      <a:latin typeface="Calibri" panose="020F0502020204030204"/>
                      <a:ea typeface="+mn-ea"/>
                      <a:cs typeface="+mn-cs"/>
                    </a:rPr>
                    <a:t>USA/CANADA</a:t>
                  </a:r>
                </a:p>
              </p:txBody>
            </p:sp>
            <p:sp>
              <p:nvSpPr>
                <p:cNvPr id="83" name="Rettangolo 82"/>
                <p:cNvSpPr/>
                <p:nvPr/>
              </p:nvSpPr>
              <p:spPr>
                <a:xfrm>
                  <a:off x="13174" y="5013176"/>
                  <a:ext cx="1832755" cy="141277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6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CasellaDiTesto 24"/>
              <p:cNvSpPr txBox="1"/>
              <p:nvPr/>
            </p:nvSpPr>
            <p:spPr>
              <a:xfrm>
                <a:off x="935523" y="5301208"/>
                <a:ext cx="907705" cy="3597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prstClr val="white"/>
                    </a:solidFill>
                    <a:effectLst/>
                    <a:uLnTx/>
                    <a:uFillTx/>
                    <a:latin typeface="Calibri" panose="020F0502020204030204"/>
                    <a:ea typeface="+mn-ea"/>
                    <a:cs typeface="+mn-cs"/>
                  </a:rPr>
                  <a:t>TRIUMF</a:t>
                </a:r>
              </a:p>
            </p:txBody>
          </p:sp>
        </p:grpSp>
      </p:grpSp>
      <p:pic>
        <p:nvPicPr>
          <p:cNvPr id="89" name="Picture 9" descr="Logo_gamma_v6.gif">
            <a:extLst>
              <a:ext uri="{FF2B5EF4-FFF2-40B4-BE49-F238E27FC236}">
                <a16:creationId xmlns:a16="http://schemas.microsoft.com/office/drawing/2014/main" id="{56BE7AC0-B2DD-A746-BD7C-877B53EA503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8735" y="15002"/>
            <a:ext cx="1310870" cy="1080000"/>
          </a:xfrm>
          <a:prstGeom prst="rect">
            <a:avLst/>
          </a:prstGeom>
        </p:spPr>
      </p:pic>
      <p:pic>
        <p:nvPicPr>
          <p:cNvPr id="90" name="Picture 10" descr="LOGO_INFN_SIGLA.jpg">
            <a:extLst>
              <a:ext uri="{FF2B5EF4-FFF2-40B4-BE49-F238E27FC236}">
                <a16:creationId xmlns:a16="http://schemas.microsoft.com/office/drawing/2014/main" id="{A24FD6BC-E3DD-5347-B69B-67E174C9F47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07962" y="315912"/>
            <a:ext cx="1313669" cy="594528"/>
          </a:xfrm>
          <a:prstGeom prst="rect">
            <a:avLst/>
          </a:prstGeom>
        </p:spPr>
      </p:pic>
      <p:cxnSp>
        <p:nvCxnSpPr>
          <p:cNvPr id="93" name="Straight Arrow Connector 92">
            <a:extLst>
              <a:ext uri="{FF2B5EF4-FFF2-40B4-BE49-F238E27FC236}">
                <a16:creationId xmlns:a16="http://schemas.microsoft.com/office/drawing/2014/main" id="{46F7EBCB-682B-37D6-9085-A216E9F2F6BF}"/>
              </a:ext>
            </a:extLst>
          </p:cNvPr>
          <p:cNvCxnSpPr>
            <a:endCxn id="16" idx="1"/>
          </p:cNvCxnSpPr>
          <p:nvPr/>
        </p:nvCxnSpPr>
        <p:spPr>
          <a:xfrm>
            <a:off x="5564356" y="3757093"/>
            <a:ext cx="863963" cy="300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4" name="Google Shape;142;p27">
            <a:extLst>
              <a:ext uri="{FF2B5EF4-FFF2-40B4-BE49-F238E27FC236}">
                <a16:creationId xmlns:a16="http://schemas.microsoft.com/office/drawing/2014/main" id="{1C76A270-6AB4-0158-934A-78C68F4F392D}"/>
              </a:ext>
            </a:extLst>
          </p:cNvPr>
          <p:cNvPicPr preferRelativeResize="0">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288552" y="1879400"/>
            <a:ext cx="1478560" cy="14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168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EB8F31-3B65-939B-9026-7445882F9D2E}"/>
              </a:ext>
            </a:extLst>
          </p:cNvPr>
          <p:cNvSpPr txBox="1"/>
          <p:nvPr/>
        </p:nvSpPr>
        <p:spPr>
          <a:xfrm>
            <a:off x="1530013" y="42030"/>
            <a:ext cx="105087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Calibri" panose="020F0502020204030204"/>
                <a:ea typeface="+mn-ea"/>
                <a:cs typeface="+mn-cs"/>
              </a:rPr>
              <a:t>AGATA: Advanced Gamma Tracking Array based on segmented detectors</a:t>
            </a:r>
          </a:p>
        </p:txBody>
      </p:sp>
      <p:sp>
        <p:nvSpPr>
          <p:cNvPr id="7" name="TextBox 6">
            <a:extLst>
              <a:ext uri="{FF2B5EF4-FFF2-40B4-BE49-F238E27FC236}">
                <a16:creationId xmlns:a16="http://schemas.microsoft.com/office/drawing/2014/main" id="{DBA87EAC-99E9-FAD7-F038-B9CA1DDCB5FF}"/>
              </a:ext>
            </a:extLst>
          </p:cNvPr>
          <p:cNvSpPr txBox="1"/>
          <p:nvPr/>
        </p:nvSpPr>
        <p:spPr>
          <a:xfrm>
            <a:off x="1530012" y="412026"/>
            <a:ext cx="7576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Campagna di </a:t>
            </a:r>
            <a:r>
              <a:rPr kumimoji="0" lang="en-GB" sz="1800" b="1" i="0" u="none" strike="noStrike" kern="1200" cap="none" spc="0" normalizeH="0" baseline="0" noProof="0" dirty="0" err="1">
                <a:ln>
                  <a:noFill/>
                </a:ln>
                <a:solidFill>
                  <a:srgbClr val="4472C4"/>
                </a:solidFill>
                <a:effectLst/>
                <a:uLnTx/>
                <a:uFillTx/>
                <a:latin typeface="Calibri" panose="020F0502020204030204"/>
                <a:ea typeface="+mn-ea"/>
                <a:cs typeface="+mn-cs"/>
              </a:rPr>
              <a:t>Fisica</a:t>
            </a: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 @ LNL 2021 </a:t>
            </a: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 2028 - @ GANIL 2028  2030 </a:t>
            </a:r>
            <a:endPar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8" name="Picture 2" descr="A picture containing indoor&#10;&#10;Description automatically generated">
            <a:extLst>
              <a:ext uri="{FF2B5EF4-FFF2-40B4-BE49-F238E27FC236}">
                <a16:creationId xmlns:a16="http://schemas.microsoft.com/office/drawing/2014/main" id="{7B45869B-A980-1B46-A1C8-8C6299E3FE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466" y="2544815"/>
            <a:ext cx="2375372" cy="16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595C122-CA57-CDB4-892A-436C51095A6A}"/>
              </a:ext>
            </a:extLst>
          </p:cNvPr>
          <p:cNvSpPr txBox="1"/>
          <p:nvPr/>
        </p:nvSpPr>
        <p:spPr>
          <a:xfrm>
            <a:off x="0" y="857734"/>
            <a:ext cx="89541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AGATA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accoppiata</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spettrometro</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PRISMA: campagna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sperimentale</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ongoing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p:txBody>
      </p:sp>
      <p:pic>
        <p:nvPicPr>
          <p:cNvPr id="11" name="Immagine 39" descr="Immagine che contiene oggetto da esterni, interni, favo, parecchi&#10;&#10;Descrizione generata automaticamente">
            <a:extLst>
              <a:ext uri="{FF2B5EF4-FFF2-40B4-BE49-F238E27FC236}">
                <a16:creationId xmlns:a16="http://schemas.microsoft.com/office/drawing/2014/main" id="{6888090D-E841-09CD-7295-58F342C007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3359" y="1318902"/>
            <a:ext cx="1495586" cy="112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9" descr="Logo_gamma_v6.gif">
            <a:extLst>
              <a:ext uri="{FF2B5EF4-FFF2-40B4-BE49-F238E27FC236}">
                <a16:creationId xmlns:a16="http://schemas.microsoft.com/office/drawing/2014/main" id="{1BE978B0-8A89-25A9-F9B9-BDAE80F44D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206" y="145704"/>
            <a:ext cx="586188" cy="728379"/>
          </a:xfrm>
          <a:prstGeom prst="rect">
            <a:avLst/>
          </a:prstGeom>
        </p:spPr>
      </p:pic>
      <p:pic>
        <p:nvPicPr>
          <p:cNvPr id="189" name="Picture 12" descr="AGATA_logo.gif">
            <a:extLst>
              <a:ext uri="{FF2B5EF4-FFF2-40B4-BE49-F238E27FC236}">
                <a16:creationId xmlns:a16="http://schemas.microsoft.com/office/drawing/2014/main" id="{28A47D7A-7408-310C-4C6A-E6E029EBE0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254" y="151661"/>
            <a:ext cx="432898" cy="722422"/>
          </a:xfrm>
          <a:prstGeom prst="rect">
            <a:avLst/>
          </a:prstGeom>
        </p:spPr>
      </p:pic>
      <p:sp>
        <p:nvSpPr>
          <p:cNvPr id="191" name="TextBox 190">
            <a:extLst>
              <a:ext uri="{FF2B5EF4-FFF2-40B4-BE49-F238E27FC236}">
                <a16:creationId xmlns:a16="http://schemas.microsoft.com/office/drawing/2014/main" id="{1D9363DE-4D7C-8DE6-B412-86F63B7CA4E0}"/>
              </a:ext>
            </a:extLst>
          </p:cNvPr>
          <p:cNvSpPr txBox="1"/>
          <p:nvPr/>
        </p:nvSpPr>
        <p:spPr>
          <a:xfrm>
            <a:off x="285189" y="4774287"/>
            <a:ext cx="8608995"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2026: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Spostamento</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verso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nuova</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configurazione</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“stand-alone”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Progettazione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camera di scattering +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linea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di fascio: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ufficio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progettazione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@INFN-MI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Nuovo read-out scheme per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rivelatori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ancillari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S.Brambilla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C.Boiano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S.Capra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Integrazione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Scintillatori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F.Camera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 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Giaz</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33959B-4925-6FED-23B2-DB1D0A3501F3}"/>
              </a:ext>
            </a:extLst>
          </p:cNvPr>
          <p:cNvSpPr txBox="1"/>
          <p:nvPr/>
        </p:nvSpPr>
        <p:spPr>
          <a:xfrm>
            <a:off x="9014113" y="5245645"/>
            <a:ext cx="308553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Servizi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Elettronica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ancillary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silicio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servizio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di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elettronica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Supporto per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installazione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Officina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meccanica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p>
        </p:txBody>
      </p:sp>
      <p:pic>
        <p:nvPicPr>
          <p:cNvPr id="1073" name="Picture 1072">
            <a:extLst>
              <a:ext uri="{FF2B5EF4-FFF2-40B4-BE49-F238E27FC236}">
                <a16:creationId xmlns:a16="http://schemas.microsoft.com/office/drawing/2014/main" id="{3A87F0C0-85DC-C9F9-0A40-BFC72B26AABE}"/>
              </a:ext>
            </a:extLst>
          </p:cNvPr>
          <p:cNvPicPr>
            <a:picLocks noChangeAspect="1"/>
          </p:cNvPicPr>
          <p:nvPr/>
        </p:nvPicPr>
        <p:blipFill>
          <a:blip r:embed="rId7"/>
          <a:stretch>
            <a:fillRect/>
          </a:stretch>
        </p:blipFill>
        <p:spPr>
          <a:xfrm>
            <a:off x="2831642" y="1168773"/>
            <a:ext cx="5904312" cy="3575695"/>
          </a:xfrm>
          <a:prstGeom prst="rect">
            <a:avLst/>
          </a:prstGeom>
        </p:spPr>
      </p:pic>
      <p:sp>
        <p:nvSpPr>
          <p:cNvPr id="1074" name="CasellaDiTesto 59">
            <a:extLst>
              <a:ext uri="{FF2B5EF4-FFF2-40B4-BE49-F238E27FC236}">
                <a16:creationId xmlns:a16="http://schemas.microsoft.com/office/drawing/2014/main" id="{1A644B8D-FC8F-40E6-AC51-D3265902421E}"/>
              </a:ext>
            </a:extLst>
          </p:cNvPr>
          <p:cNvSpPr txBox="1"/>
          <p:nvPr/>
        </p:nvSpPr>
        <p:spPr>
          <a:xfrm>
            <a:off x="4362599" y="2186562"/>
            <a:ext cx="2891586"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46 experiments performed: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2022-2024: ~7000 hours of beam on target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2025: already 750 hours of beam on target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76" name="Picture 4">
            <a:extLst>
              <a:ext uri="{FF2B5EF4-FFF2-40B4-BE49-F238E27FC236}">
                <a16:creationId xmlns:a16="http://schemas.microsoft.com/office/drawing/2014/main" id="{F66B4D55-9331-D818-9AA6-DE403F7DFF1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76423" y="3453207"/>
            <a:ext cx="2025194" cy="161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useBgFill="1">
        <p:nvSpPr>
          <p:cNvPr id="1077" name="Rettangolo 20">
            <a:extLst>
              <a:ext uri="{FF2B5EF4-FFF2-40B4-BE49-F238E27FC236}">
                <a16:creationId xmlns:a16="http://schemas.microsoft.com/office/drawing/2014/main" id="{60FFDB93-8F27-8474-9265-5C1452762CD0}"/>
              </a:ext>
            </a:extLst>
          </p:cNvPr>
          <p:cNvSpPr/>
          <p:nvPr/>
        </p:nvSpPr>
        <p:spPr>
          <a:xfrm>
            <a:off x="9077464" y="3199656"/>
            <a:ext cx="2804727" cy="369332"/>
          </a:xfrm>
          <a:prstGeom prst="rect">
            <a:avLst/>
          </a:prstGeom>
          <a:effectLst>
            <a:softEdge rad="508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2026 AGATA zero degrees</a:t>
            </a:r>
          </a:p>
        </p:txBody>
      </p:sp>
      <p:grpSp>
        <p:nvGrpSpPr>
          <p:cNvPr id="1078" name="Group 1077">
            <a:extLst>
              <a:ext uri="{FF2B5EF4-FFF2-40B4-BE49-F238E27FC236}">
                <a16:creationId xmlns:a16="http://schemas.microsoft.com/office/drawing/2014/main" id="{652D1B29-B1E1-C637-D90E-908FCD00D482}"/>
              </a:ext>
            </a:extLst>
          </p:cNvPr>
          <p:cNvGrpSpPr/>
          <p:nvPr/>
        </p:nvGrpSpPr>
        <p:grpSpPr>
          <a:xfrm>
            <a:off x="8954148" y="929907"/>
            <a:ext cx="3051360" cy="2248121"/>
            <a:chOff x="771091" y="2984441"/>
            <a:chExt cx="5382131" cy="3697387"/>
          </a:xfrm>
        </p:grpSpPr>
        <p:sp>
          <p:nvSpPr>
            <p:cNvPr id="1079" name="Arco 54">
              <a:extLst>
                <a:ext uri="{FF2B5EF4-FFF2-40B4-BE49-F238E27FC236}">
                  <a16:creationId xmlns:a16="http://schemas.microsoft.com/office/drawing/2014/main" id="{0D5CD9DF-30CA-CC2B-D56C-D5782518A384}"/>
                </a:ext>
              </a:extLst>
            </p:cNvPr>
            <p:cNvSpPr/>
            <p:nvPr/>
          </p:nvSpPr>
          <p:spPr>
            <a:xfrm>
              <a:off x="2301239" y="3967202"/>
              <a:ext cx="2354263" cy="2714626"/>
            </a:xfrm>
            <a:prstGeom prst="arc">
              <a:avLst>
                <a:gd name="adj1" fmla="val 18505878"/>
                <a:gd name="adj2" fmla="val 272927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080" name="Group 1079">
              <a:extLst>
                <a:ext uri="{FF2B5EF4-FFF2-40B4-BE49-F238E27FC236}">
                  <a16:creationId xmlns:a16="http://schemas.microsoft.com/office/drawing/2014/main" id="{05594C89-6377-04BF-DB28-E288099E0BAA}"/>
                </a:ext>
              </a:extLst>
            </p:cNvPr>
            <p:cNvGrpSpPr/>
            <p:nvPr/>
          </p:nvGrpSpPr>
          <p:grpSpPr>
            <a:xfrm>
              <a:off x="771091" y="2984441"/>
              <a:ext cx="5382131" cy="3693639"/>
              <a:chOff x="787470" y="2890079"/>
              <a:chExt cx="5382131" cy="3693639"/>
            </a:xfrm>
          </p:grpSpPr>
          <p:sp useBgFill="1">
            <p:nvSpPr>
              <p:cNvPr id="1082" name="Rettangolo 35">
                <a:extLst>
                  <a:ext uri="{FF2B5EF4-FFF2-40B4-BE49-F238E27FC236}">
                    <a16:creationId xmlns:a16="http://schemas.microsoft.com/office/drawing/2014/main" id="{6719A38F-8608-2B5B-AFBF-0E9C5DD23170}"/>
                  </a:ext>
                </a:extLst>
              </p:cNvPr>
              <p:cNvSpPr/>
              <p:nvPr/>
            </p:nvSpPr>
            <p:spPr>
              <a:xfrm>
                <a:off x="787470" y="2890079"/>
                <a:ext cx="5382131" cy="1062993"/>
              </a:xfrm>
              <a:prstGeom prst="rect">
                <a:avLst/>
              </a:prstGeom>
              <a:effectLst>
                <a:softEdge rad="508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AGATA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coupled</a:t>
                </a: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 with PRISMA: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Current</a:t>
                </a: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Configuratiuon</a:t>
                </a:r>
                <a:endPar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83" name="Picture 6">
                <a:extLst>
                  <a:ext uri="{FF2B5EF4-FFF2-40B4-BE49-F238E27FC236}">
                    <a16:creationId xmlns:a16="http://schemas.microsoft.com/office/drawing/2014/main" id="{52B807C8-680B-06E6-F76C-79E8BF9AB7B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123082">
                <a:off x="1528131" y="3726216"/>
                <a:ext cx="2487614" cy="322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81" name="Straight Arrow Connector 17">
              <a:extLst>
                <a:ext uri="{FF2B5EF4-FFF2-40B4-BE49-F238E27FC236}">
                  <a16:creationId xmlns:a16="http://schemas.microsoft.com/office/drawing/2014/main" id="{D2247A36-12A8-E611-877A-4777E6C8DAAD}"/>
                </a:ext>
              </a:extLst>
            </p:cNvPr>
            <p:cNvCxnSpPr/>
            <p:nvPr/>
          </p:nvCxnSpPr>
          <p:spPr>
            <a:xfrm flipH="1">
              <a:off x="3374389" y="5554704"/>
              <a:ext cx="976314" cy="53974"/>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86" name="TextBox 1085">
            <a:extLst>
              <a:ext uri="{FF2B5EF4-FFF2-40B4-BE49-F238E27FC236}">
                <a16:creationId xmlns:a16="http://schemas.microsoft.com/office/drawing/2014/main" id="{990A1298-C1E1-E8A2-398C-40EBF3D0B79D}"/>
              </a:ext>
            </a:extLst>
          </p:cNvPr>
          <p:cNvSpPr txBox="1"/>
          <p:nvPr/>
        </p:nvSpPr>
        <p:spPr>
          <a:xfrm>
            <a:off x="291194" y="6094996"/>
            <a:ext cx="8453646"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supporto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per campagna di presa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dati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istallazione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 100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trasferte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nel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2026</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Presentazione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di Proposal a spokes di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UniMi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 INFN-MI</a:t>
            </a:r>
          </a:p>
        </p:txBody>
      </p:sp>
    </p:spTree>
    <p:extLst>
      <p:ext uri="{BB962C8B-B14F-4D97-AF65-F5344CB8AC3E}">
        <p14:creationId xmlns:p14="http://schemas.microsoft.com/office/powerpoint/2010/main" val="1964124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4A96D-F968-F297-78DB-D290D9A81D4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E8AA93E-2B4A-BA11-B78F-82FF7886BAE3}"/>
              </a:ext>
            </a:extLst>
          </p:cNvPr>
          <p:cNvSpPr txBox="1"/>
          <p:nvPr/>
        </p:nvSpPr>
        <p:spPr>
          <a:xfrm>
            <a:off x="1530013" y="42030"/>
            <a:ext cx="105087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Calibri" panose="020F0502020204030204"/>
                <a:ea typeface="+mn-ea"/>
                <a:cs typeface="+mn-cs"/>
              </a:rPr>
              <a:t>AGATA: Advanced Gamma Tracking Array based on segmented detectors</a:t>
            </a:r>
          </a:p>
        </p:txBody>
      </p:sp>
      <p:sp>
        <p:nvSpPr>
          <p:cNvPr id="7" name="TextBox 6">
            <a:extLst>
              <a:ext uri="{FF2B5EF4-FFF2-40B4-BE49-F238E27FC236}">
                <a16:creationId xmlns:a16="http://schemas.microsoft.com/office/drawing/2014/main" id="{8A8AADBC-1DF0-EFE3-9250-8CB9E521EEB7}"/>
              </a:ext>
            </a:extLst>
          </p:cNvPr>
          <p:cNvSpPr txBox="1"/>
          <p:nvPr/>
        </p:nvSpPr>
        <p:spPr>
          <a:xfrm>
            <a:off x="1530012" y="412026"/>
            <a:ext cx="7576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Campagna di </a:t>
            </a:r>
            <a:r>
              <a:rPr kumimoji="0" lang="en-GB" sz="1800" b="1" i="0" u="none" strike="noStrike" kern="1200" cap="none" spc="0" normalizeH="0" baseline="0" noProof="0" dirty="0" err="1">
                <a:ln>
                  <a:noFill/>
                </a:ln>
                <a:solidFill>
                  <a:srgbClr val="4472C4"/>
                </a:solidFill>
                <a:effectLst/>
                <a:uLnTx/>
                <a:uFillTx/>
                <a:latin typeface="Calibri" panose="020F0502020204030204"/>
                <a:ea typeface="+mn-ea"/>
                <a:cs typeface="+mn-cs"/>
              </a:rPr>
              <a:t>Fisica</a:t>
            </a: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 @ LNL 2021 </a:t>
            </a: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 2028 - @ GANIL 2028  2030 </a:t>
            </a:r>
            <a:endPar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8" name="Picture 2" descr="A picture containing indoor&#10;&#10;Description automatically generated">
            <a:extLst>
              <a:ext uri="{FF2B5EF4-FFF2-40B4-BE49-F238E27FC236}">
                <a16:creationId xmlns:a16="http://schemas.microsoft.com/office/drawing/2014/main" id="{F61EC158-8D03-A0CB-8F2B-6F7D421FE2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466" y="2544815"/>
            <a:ext cx="2375372" cy="16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3F46B7F-3BC4-B858-72A0-07AFA5BEF417}"/>
              </a:ext>
            </a:extLst>
          </p:cNvPr>
          <p:cNvSpPr txBox="1"/>
          <p:nvPr/>
        </p:nvSpPr>
        <p:spPr>
          <a:xfrm>
            <a:off x="0" y="857734"/>
            <a:ext cx="89541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AGATA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accoppiata</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spettrometro</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PRISMA: campagna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sperimentale</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ongoing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p:txBody>
      </p:sp>
      <p:pic>
        <p:nvPicPr>
          <p:cNvPr id="11" name="Immagine 39" descr="Immagine che contiene oggetto da esterni, interni, favo, parecchi&#10;&#10;Descrizione generata automaticamente">
            <a:extLst>
              <a:ext uri="{FF2B5EF4-FFF2-40B4-BE49-F238E27FC236}">
                <a16:creationId xmlns:a16="http://schemas.microsoft.com/office/drawing/2014/main" id="{1EEF79B1-9D34-A27C-E95A-B8B1E0F173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3359" y="1318902"/>
            <a:ext cx="1495586" cy="112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9" descr="Logo_gamma_v6.gif">
            <a:extLst>
              <a:ext uri="{FF2B5EF4-FFF2-40B4-BE49-F238E27FC236}">
                <a16:creationId xmlns:a16="http://schemas.microsoft.com/office/drawing/2014/main" id="{0FFD0F1F-F764-2B3C-2474-5C86E1D030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206" y="145704"/>
            <a:ext cx="586188" cy="728379"/>
          </a:xfrm>
          <a:prstGeom prst="rect">
            <a:avLst/>
          </a:prstGeom>
        </p:spPr>
      </p:pic>
      <p:pic>
        <p:nvPicPr>
          <p:cNvPr id="189" name="Picture 12" descr="AGATA_logo.gif">
            <a:extLst>
              <a:ext uri="{FF2B5EF4-FFF2-40B4-BE49-F238E27FC236}">
                <a16:creationId xmlns:a16="http://schemas.microsoft.com/office/drawing/2014/main" id="{7DB519A6-E8E6-9F8E-A8A9-999382A23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254" y="151661"/>
            <a:ext cx="432898" cy="722422"/>
          </a:xfrm>
          <a:prstGeom prst="rect">
            <a:avLst/>
          </a:prstGeom>
        </p:spPr>
      </p:pic>
      <p:sp>
        <p:nvSpPr>
          <p:cNvPr id="191" name="TextBox 190">
            <a:extLst>
              <a:ext uri="{FF2B5EF4-FFF2-40B4-BE49-F238E27FC236}">
                <a16:creationId xmlns:a16="http://schemas.microsoft.com/office/drawing/2014/main" id="{B577FBEF-76FE-5989-DCA1-D6B93C9146E5}"/>
              </a:ext>
            </a:extLst>
          </p:cNvPr>
          <p:cNvSpPr txBox="1"/>
          <p:nvPr/>
        </p:nvSpPr>
        <p:spPr>
          <a:xfrm>
            <a:off x="285189" y="4774287"/>
            <a:ext cx="8608995"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2026: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Spostamento</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verso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nuova</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configurazione</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“stand-alone”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Progettazione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camera di scattering +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linea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di fascio: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ufficio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progettazione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@INFN-MI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Nuovo read-out scheme per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rivelatori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ancillari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S.Brambilla</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C.Boiano</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S.Capra</a:t>
            </a:r>
            <a:endPar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Integrazione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Scintillatori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F.Camera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 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Giaz</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F4749C9-8660-AF6B-DDD6-217A72DC73F2}"/>
              </a:ext>
            </a:extLst>
          </p:cNvPr>
          <p:cNvSpPr txBox="1"/>
          <p:nvPr/>
        </p:nvSpPr>
        <p:spPr>
          <a:xfrm>
            <a:off x="9014113" y="5245645"/>
            <a:ext cx="308553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Servizi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Elettronica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ancillary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silicio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servizio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di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elettronica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Supporto per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installazione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Officina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meccanica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p>
        </p:txBody>
      </p:sp>
      <p:pic>
        <p:nvPicPr>
          <p:cNvPr id="1073" name="Picture 1072">
            <a:extLst>
              <a:ext uri="{FF2B5EF4-FFF2-40B4-BE49-F238E27FC236}">
                <a16:creationId xmlns:a16="http://schemas.microsoft.com/office/drawing/2014/main" id="{EAA5942E-AB9F-1718-C4D0-46D8923FD9BA}"/>
              </a:ext>
            </a:extLst>
          </p:cNvPr>
          <p:cNvPicPr>
            <a:picLocks noChangeAspect="1"/>
          </p:cNvPicPr>
          <p:nvPr/>
        </p:nvPicPr>
        <p:blipFill>
          <a:blip r:embed="rId7"/>
          <a:stretch>
            <a:fillRect/>
          </a:stretch>
        </p:blipFill>
        <p:spPr>
          <a:xfrm>
            <a:off x="2831642" y="1168773"/>
            <a:ext cx="5904312" cy="3575695"/>
          </a:xfrm>
          <a:prstGeom prst="rect">
            <a:avLst/>
          </a:prstGeom>
        </p:spPr>
      </p:pic>
      <p:sp>
        <p:nvSpPr>
          <p:cNvPr id="1074" name="CasellaDiTesto 59">
            <a:extLst>
              <a:ext uri="{FF2B5EF4-FFF2-40B4-BE49-F238E27FC236}">
                <a16:creationId xmlns:a16="http://schemas.microsoft.com/office/drawing/2014/main" id="{ACBB9E24-23A7-C855-D210-C1D3D2BC65EE}"/>
              </a:ext>
            </a:extLst>
          </p:cNvPr>
          <p:cNvSpPr txBox="1"/>
          <p:nvPr/>
        </p:nvSpPr>
        <p:spPr>
          <a:xfrm>
            <a:off x="4362599" y="2186562"/>
            <a:ext cx="2891586"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46 experiments performed: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2022-2024: ~7000 hours of beam on target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2025: already 750 hours of beam on target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76" name="Picture 4">
            <a:extLst>
              <a:ext uri="{FF2B5EF4-FFF2-40B4-BE49-F238E27FC236}">
                <a16:creationId xmlns:a16="http://schemas.microsoft.com/office/drawing/2014/main" id="{AFDF32B0-23E7-3342-196B-E85AA90941E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76423" y="3453207"/>
            <a:ext cx="2025194" cy="161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useBgFill="1">
        <p:nvSpPr>
          <p:cNvPr id="1077" name="Rettangolo 20">
            <a:extLst>
              <a:ext uri="{FF2B5EF4-FFF2-40B4-BE49-F238E27FC236}">
                <a16:creationId xmlns:a16="http://schemas.microsoft.com/office/drawing/2014/main" id="{43871D5F-7673-821F-FFAD-6383ACFEE8FE}"/>
              </a:ext>
            </a:extLst>
          </p:cNvPr>
          <p:cNvSpPr/>
          <p:nvPr/>
        </p:nvSpPr>
        <p:spPr>
          <a:xfrm>
            <a:off x="9077464" y="3199656"/>
            <a:ext cx="2804727" cy="369332"/>
          </a:xfrm>
          <a:prstGeom prst="rect">
            <a:avLst/>
          </a:prstGeom>
          <a:effectLst>
            <a:softEdge rad="508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2026 AGATA zero degrees</a:t>
            </a:r>
          </a:p>
        </p:txBody>
      </p:sp>
      <p:grpSp>
        <p:nvGrpSpPr>
          <p:cNvPr id="1078" name="Group 1077">
            <a:extLst>
              <a:ext uri="{FF2B5EF4-FFF2-40B4-BE49-F238E27FC236}">
                <a16:creationId xmlns:a16="http://schemas.microsoft.com/office/drawing/2014/main" id="{194DCF94-7801-F5C7-8AB8-9511695589A2}"/>
              </a:ext>
            </a:extLst>
          </p:cNvPr>
          <p:cNvGrpSpPr/>
          <p:nvPr/>
        </p:nvGrpSpPr>
        <p:grpSpPr>
          <a:xfrm>
            <a:off x="8954148" y="929907"/>
            <a:ext cx="3051360" cy="2248121"/>
            <a:chOff x="771091" y="2984441"/>
            <a:chExt cx="5382131" cy="3697387"/>
          </a:xfrm>
        </p:grpSpPr>
        <p:sp>
          <p:nvSpPr>
            <p:cNvPr id="1079" name="Arco 54">
              <a:extLst>
                <a:ext uri="{FF2B5EF4-FFF2-40B4-BE49-F238E27FC236}">
                  <a16:creationId xmlns:a16="http://schemas.microsoft.com/office/drawing/2014/main" id="{54B8D6F2-38EB-19E1-43F5-941588C2C3CD}"/>
                </a:ext>
              </a:extLst>
            </p:cNvPr>
            <p:cNvSpPr/>
            <p:nvPr/>
          </p:nvSpPr>
          <p:spPr>
            <a:xfrm>
              <a:off x="2301239" y="3967202"/>
              <a:ext cx="2354263" cy="2714626"/>
            </a:xfrm>
            <a:prstGeom prst="arc">
              <a:avLst>
                <a:gd name="adj1" fmla="val 18505878"/>
                <a:gd name="adj2" fmla="val 272927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080" name="Group 1079">
              <a:extLst>
                <a:ext uri="{FF2B5EF4-FFF2-40B4-BE49-F238E27FC236}">
                  <a16:creationId xmlns:a16="http://schemas.microsoft.com/office/drawing/2014/main" id="{1C235863-8E61-A3CF-5535-835FD68BCD5F}"/>
                </a:ext>
              </a:extLst>
            </p:cNvPr>
            <p:cNvGrpSpPr/>
            <p:nvPr/>
          </p:nvGrpSpPr>
          <p:grpSpPr>
            <a:xfrm>
              <a:off x="771091" y="2984441"/>
              <a:ext cx="5382131" cy="3693639"/>
              <a:chOff x="787470" y="2890079"/>
              <a:chExt cx="5382131" cy="3693639"/>
            </a:xfrm>
          </p:grpSpPr>
          <p:sp useBgFill="1">
            <p:nvSpPr>
              <p:cNvPr id="1082" name="Rettangolo 35">
                <a:extLst>
                  <a:ext uri="{FF2B5EF4-FFF2-40B4-BE49-F238E27FC236}">
                    <a16:creationId xmlns:a16="http://schemas.microsoft.com/office/drawing/2014/main" id="{CF4C17B9-46F6-543D-04AE-E212C6C92E3F}"/>
                  </a:ext>
                </a:extLst>
              </p:cNvPr>
              <p:cNvSpPr/>
              <p:nvPr/>
            </p:nvSpPr>
            <p:spPr>
              <a:xfrm>
                <a:off x="787470" y="2890079"/>
                <a:ext cx="5382131" cy="1062993"/>
              </a:xfrm>
              <a:prstGeom prst="rect">
                <a:avLst/>
              </a:prstGeom>
              <a:effectLst>
                <a:softEdge rad="508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AGATA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coupled</a:t>
                </a: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 with PRISMA: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Current</a:t>
                </a: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Configuratiuon</a:t>
                </a:r>
                <a:endPar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83" name="Picture 6">
                <a:extLst>
                  <a:ext uri="{FF2B5EF4-FFF2-40B4-BE49-F238E27FC236}">
                    <a16:creationId xmlns:a16="http://schemas.microsoft.com/office/drawing/2014/main" id="{D40A8580-582B-5374-52F2-6F0A6C998EF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123082">
                <a:off x="1528131" y="3726216"/>
                <a:ext cx="2487614" cy="322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81" name="Straight Arrow Connector 17">
              <a:extLst>
                <a:ext uri="{FF2B5EF4-FFF2-40B4-BE49-F238E27FC236}">
                  <a16:creationId xmlns:a16="http://schemas.microsoft.com/office/drawing/2014/main" id="{99F253F6-F1B5-9468-1994-A19CCD5CB68C}"/>
                </a:ext>
              </a:extLst>
            </p:cNvPr>
            <p:cNvCxnSpPr/>
            <p:nvPr/>
          </p:nvCxnSpPr>
          <p:spPr>
            <a:xfrm flipH="1">
              <a:off x="3374389" y="5554704"/>
              <a:ext cx="976314" cy="53974"/>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86" name="TextBox 1085">
            <a:extLst>
              <a:ext uri="{FF2B5EF4-FFF2-40B4-BE49-F238E27FC236}">
                <a16:creationId xmlns:a16="http://schemas.microsoft.com/office/drawing/2014/main" id="{F65FF602-357C-CE87-F396-B13BD5533342}"/>
              </a:ext>
            </a:extLst>
          </p:cNvPr>
          <p:cNvSpPr txBox="1"/>
          <p:nvPr/>
        </p:nvSpPr>
        <p:spPr>
          <a:xfrm>
            <a:off x="291194" y="6094996"/>
            <a:ext cx="8453646"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supporto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per campagna di presa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dati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istallazione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sym typeface="Wingdings" pitchFamily="2" charset="2"/>
              </a:rPr>
              <a:t>~ 100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sym typeface="Wingdings" pitchFamily="2" charset="2"/>
              </a:rPr>
              <a:t>trasferte</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sym typeface="Wingdings" pitchFamily="2" charset="2"/>
              </a:rPr>
              <a:t>nel</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sym typeface="Wingdings" pitchFamily="2" charset="2"/>
              </a:rPr>
              <a:t> 2026</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Presentazione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di Proposal a spokes di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UniMi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 INFN-MI</a:t>
            </a:r>
          </a:p>
        </p:txBody>
      </p:sp>
      <p:sp>
        <p:nvSpPr>
          <p:cNvPr id="5" name="TextBox 4">
            <a:extLst>
              <a:ext uri="{FF2B5EF4-FFF2-40B4-BE49-F238E27FC236}">
                <a16:creationId xmlns:a16="http://schemas.microsoft.com/office/drawing/2014/main" id="{D0B5C82B-0A74-64D7-24FE-96EA3FA20CFE}"/>
              </a:ext>
            </a:extLst>
          </p:cNvPr>
          <p:cNvSpPr txBox="1"/>
          <p:nvPr/>
        </p:nvSpPr>
        <p:spPr>
          <a:xfrm rot="20828757">
            <a:off x="2637209" y="2356455"/>
            <a:ext cx="6731085"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MOU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attivo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fino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 2030 (2025 review just finished)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Richiesta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per </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2026:      575 k€  (IVA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incl</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OC 2026:                        138 k€  (IVA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incl</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8086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4F52D-CDF0-CDED-7EBF-D9228A5097E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63B1F7-76D9-2F30-E74C-9A044FE11F19}"/>
              </a:ext>
            </a:extLst>
          </p:cNvPr>
          <p:cNvSpPr txBox="1"/>
          <p:nvPr/>
        </p:nvSpPr>
        <p:spPr>
          <a:xfrm>
            <a:off x="1530013" y="42030"/>
            <a:ext cx="105087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Calibri" panose="020F0502020204030204"/>
                <a:ea typeface="+mn-ea"/>
                <a:cs typeface="+mn-cs"/>
              </a:rPr>
              <a:t>AGATA: Advanced Gamma Tracking Array based on segmented detectors</a:t>
            </a:r>
          </a:p>
        </p:txBody>
      </p:sp>
      <p:sp>
        <p:nvSpPr>
          <p:cNvPr id="7" name="TextBox 6">
            <a:extLst>
              <a:ext uri="{FF2B5EF4-FFF2-40B4-BE49-F238E27FC236}">
                <a16:creationId xmlns:a16="http://schemas.microsoft.com/office/drawing/2014/main" id="{3DCCCB91-C65E-9EAC-4F5A-1E2CBE5636F7}"/>
              </a:ext>
            </a:extLst>
          </p:cNvPr>
          <p:cNvSpPr txBox="1"/>
          <p:nvPr/>
        </p:nvSpPr>
        <p:spPr>
          <a:xfrm>
            <a:off x="1530012" y="412026"/>
            <a:ext cx="7576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Campagna di </a:t>
            </a:r>
            <a:r>
              <a:rPr kumimoji="0" lang="en-GB" sz="1800" b="1" i="0" u="none" strike="noStrike" kern="1200" cap="none" spc="0" normalizeH="0" baseline="0" noProof="0" dirty="0" err="1">
                <a:ln>
                  <a:noFill/>
                </a:ln>
                <a:solidFill>
                  <a:srgbClr val="4472C4"/>
                </a:solidFill>
                <a:effectLst/>
                <a:uLnTx/>
                <a:uFillTx/>
                <a:latin typeface="Calibri" panose="020F0502020204030204"/>
                <a:ea typeface="+mn-ea"/>
                <a:cs typeface="+mn-cs"/>
              </a:rPr>
              <a:t>Fisica</a:t>
            </a: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 @ LNL 2021 </a:t>
            </a: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itchFamily="2" charset="2"/>
              </a:rPr>
              <a:t> 2028 - @ GANIL 2028  2030 </a:t>
            </a:r>
            <a:endPar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8" name="Picture 2" descr="A picture containing indoor&#10;&#10;Description automatically generated">
            <a:extLst>
              <a:ext uri="{FF2B5EF4-FFF2-40B4-BE49-F238E27FC236}">
                <a16:creationId xmlns:a16="http://schemas.microsoft.com/office/drawing/2014/main" id="{5B06B33D-D338-81D6-9134-E4EC679AA5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466" y="2544815"/>
            <a:ext cx="2375372" cy="16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78D908-B19B-F359-8F12-CDFA8D65366E}"/>
              </a:ext>
            </a:extLst>
          </p:cNvPr>
          <p:cNvSpPr txBox="1"/>
          <p:nvPr/>
        </p:nvSpPr>
        <p:spPr>
          <a:xfrm>
            <a:off x="0" y="857734"/>
            <a:ext cx="89541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AGATA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accoppiata</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spettrometro</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PRISMA: campagna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sperimentale</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ongoing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p:txBody>
      </p:sp>
      <p:pic>
        <p:nvPicPr>
          <p:cNvPr id="11" name="Immagine 39" descr="Immagine che contiene oggetto da esterni, interni, favo, parecchi&#10;&#10;Descrizione generata automaticamente">
            <a:extLst>
              <a:ext uri="{FF2B5EF4-FFF2-40B4-BE49-F238E27FC236}">
                <a16:creationId xmlns:a16="http://schemas.microsoft.com/office/drawing/2014/main" id="{E0E43A88-A6B6-D11A-EB04-F69D5FE004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3359" y="1318902"/>
            <a:ext cx="1495586" cy="112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9" descr="Logo_gamma_v6.gif">
            <a:extLst>
              <a:ext uri="{FF2B5EF4-FFF2-40B4-BE49-F238E27FC236}">
                <a16:creationId xmlns:a16="http://schemas.microsoft.com/office/drawing/2014/main" id="{24CDF934-764D-2B8F-489A-7AC47A24AD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206" y="145704"/>
            <a:ext cx="586188" cy="728379"/>
          </a:xfrm>
          <a:prstGeom prst="rect">
            <a:avLst/>
          </a:prstGeom>
        </p:spPr>
      </p:pic>
      <p:pic>
        <p:nvPicPr>
          <p:cNvPr id="189" name="Picture 12" descr="AGATA_logo.gif">
            <a:extLst>
              <a:ext uri="{FF2B5EF4-FFF2-40B4-BE49-F238E27FC236}">
                <a16:creationId xmlns:a16="http://schemas.microsoft.com/office/drawing/2014/main" id="{631E5891-996A-0AC0-F3DA-797CAD269E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254" y="151661"/>
            <a:ext cx="432898" cy="722422"/>
          </a:xfrm>
          <a:prstGeom prst="rect">
            <a:avLst/>
          </a:prstGeom>
        </p:spPr>
      </p:pic>
      <p:sp>
        <p:nvSpPr>
          <p:cNvPr id="191" name="TextBox 190">
            <a:extLst>
              <a:ext uri="{FF2B5EF4-FFF2-40B4-BE49-F238E27FC236}">
                <a16:creationId xmlns:a16="http://schemas.microsoft.com/office/drawing/2014/main" id="{80129FFF-049A-7506-1B9D-65792D3CD601}"/>
              </a:ext>
            </a:extLst>
          </p:cNvPr>
          <p:cNvSpPr txBox="1"/>
          <p:nvPr/>
        </p:nvSpPr>
        <p:spPr>
          <a:xfrm>
            <a:off x="285189" y="4774287"/>
            <a:ext cx="8608995"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2026: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Spostamento</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verso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nuova</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configurazione</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“stand-alone”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Progettazione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camera di scattering +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linea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di fascio: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ufficio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progettazione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@INFN-MI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Nuovo read-out scheme per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rivelatori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ancillari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S.Brambilla</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C.Boiano</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S.Capra</a:t>
            </a:r>
            <a:endPar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Integrazione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Scintillatori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F.Camera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 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Giaz</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C0B45F1-994E-7128-AD8C-4613D12821D4}"/>
              </a:ext>
            </a:extLst>
          </p:cNvPr>
          <p:cNvSpPr txBox="1"/>
          <p:nvPr/>
        </p:nvSpPr>
        <p:spPr>
          <a:xfrm>
            <a:off x="9014113" y="5245645"/>
            <a:ext cx="308553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Servizi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Elettronica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ancillary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silicio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servizio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di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elettronica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Supporto per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installazione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Officina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meccanica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p>
        </p:txBody>
      </p:sp>
      <p:pic>
        <p:nvPicPr>
          <p:cNvPr id="1073" name="Picture 1072">
            <a:extLst>
              <a:ext uri="{FF2B5EF4-FFF2-40B4-BE49-F238E27FC236}">
                <a16:creationId xmlns:a16="http://schemas.microsoft.com/office/drawing/2014/main" id="{D0018B1F-64DB-DDBB-E3CC-60EFC5D8D73F}"/>
              </a:ext>
            </a:extLst>
          </p:cNvPr>
          <p:cNvPicPr>
            <a:picLocks noChangeAspect="1"/>
          </p:cNvPicPr>
          <p:nvPr/>
        </p:nvPicPr>
        <p:blipFill>
          <a:blip r:embed="rId7"/>
          <a:stretch>
            <a:fillRect/>
          </a:stretch>
        </p:blipFill>
        <p:spPr>
          <a:xfrm>
            <a:off x="2831642" y="1168773"/>
            <a:ext cx="5904312" cy="3575695"/>
          </a:xfrm>
          <a:prstGeom prst="rect">
            <a:avLst/>
          </a:prstGeom>
        </p:spPr>
      </p:pic>
      <p:sp>
        <p:nvSpPr>
          <p:cNvPr id="1074" name="CasellaDiTesto 59">
            <a:extLst>
              <a:ext uri="{FF2B5EF4-FFF2-40B4-BE49-F238E27FC236}">
                <a16:creationId xmlns:a16="http://schemas.microsoft.com/office/drawing/2014/main" id="{4352454F-906A-8811-25C9-A141C311D26D}"/>
              </a:ext>
            </a:extLst>
          </p:cNvPr>
          <p:cNvSpPr txBox="1"/>
          <p:nvPr/>
        </p:nvSpPr>
        <p:spPr>
          <a:xfrm>
            <a:off x="4362599" y="2186562"/>
            <a:ext cx="2891586"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46 experiments performed: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2022-2024: ~7000 hours of beam on target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2025: already 750 hours of beam on target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76" name="Picture 4">
            <a:extLst>
              <a:ext uri="{FF2B5EF4-FFF2-40B4-BE49-F238E27FC236}">
                <a16:creationId xmlns:a16="http://schemas.microsoft.com/office/drawing/2014/main" id="{DCEB3CEF-7C61-63AA-2DB4-D82FBE31027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76423" y="3453207"/>
            <a:ext cx="2025194" cy="161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useBgFill="1">
        <p:nvSpPr>
          <p:cNvPr id="1077" name="Rettangolo 20">
            <a:extLst>
              <a:ext uri="{FF2B5EF4-FFF2-40B4-BE49-F238E27FC236}">
                <a16:creationId xmlns:a16="http://schemas.microsoft.com/office/drawing/2014/main" id="{B0BDB218-BF82-6EFB-7304-93841ED447F9}"/>
              </a:ext>
            </a:extLst>
          </p:cNvPr>
          <p:cNvSpPr/>
          <p:nvPr/>
        </p:nvSpPr>
        <p:spPr>
          <a:xfrm>
            <a:off x="9077464" y="3199656"/>
            <a:ext cx="2804727" cy="369332"/>
          </a:xfrm>
          <a:prstGeom prst="rect">
            <a:avLst/>
          </a:prstGeom>
          <a:effectLst>
            <a:softEdge rad="508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2026 AGATA zero degrees</a:t>
            </a:r>
          </a:p>
        </p:txBody>
      </p:sp>
      <p:grpSp>
        <p:nvGrpSpPr>
          <p:cNvPr id="1078" name="Group 1077">
            <a:extLst>
              <a:ext uri="{FF2B5EF4-FFF2-40B4-BE49-F238E27FC236}">
                <a16:creationId xmlns:a16="http://schemas.microsoft.com/office/drawing/2014/main" id="{3F4D2E3C-30FE-2B58-B32B-66C7DA0B2068}"/>
              </a:ext>
            </a:extLst>
          </p:cNvPr>
          <p:cNvGrpSpPr/>
          <p:nvPr/>
        </p:nvGrpSpPr>
        <p:grpSpPr>
          <a:xfrm>
            <a:off x="8954148" y="929907"/>
            <a:ext cx="3051360" cy="2248121"/>
            <a:chOff x="771091" y="2984441"/>
            <a:chExt cx="5382131" cy="3697387"/>
          </a:xfrm>
        </p:grpSpPr>
        <p:sp>
          <p:nvSpPr>
            <p:cNvPr id="1079" name="Arco 54">
              <a:extLst>
                <a:ext uri="{FF2B5EF4-FFF2-40B4-BE49-F238E27FC236}">
                  <a16:creationId xmlns:a16="http://schemas.microsoft.com/office/drawing/2014/main" id="{12AD0DAD-8778-A1DA-CB3B-A1C8379D0C92}"/>
                </a:ext>
              </a:extLst>
            </p:cNvPr>
            <p:cNvSpPr/>
            <p:nvPr/>
          </p:nvSpPr>
          <p:spPr>
            <a:xfrm>
              <a:off x="2301239" y="3967202"/>
              <a:ext cx="2354263" cy="2714626"/>
            </a:xfrm>
            <a:prstGeom prst="arc">
              <a:avLst>
                <a:gd name="adj1" fmla="val 18505878"/>
                <a:gd name="adj2" fmla="val 272927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080" name="Group 1079">
              <a:extLst>
                <a:ext uri="{FF2B5EF4-FFF2-40B4-BE49-F238E27FC236}">
                  <a16:creationId xmlns:a16="http://schemas.microsoft.com/office/drawing/2014/main" id="{94E9E907-F6DF-512C-0F9B-00CE58EDD36D}"/>
                </a:ext>
              </a:extLst>
            </p:cNvPr>
            <p:cNvGrpSpPr/>
            <p:nvPr/>
          </p:nvGrpSpPr>
          <p:grpSpPr>
            <a:xfrm>
              <a:off x="771091" y="2984441"/>
              <a:ext cx="5382131" cy="3693639"/>
              <a:chOff x="787470" y="2890079"/>
              <a:chExt cx="5382131" cy="3693639"/>
            </a:xfrm>
          </p:grpSpPr>
          <p:sp useBgFill="1">
            <p:nvSpPr>
              <p:cNvPr id="1082" name="Rettangolo 35">
                <a:extLst>
                  <a:ext uri="{FF2B5EF4-FFF2-40B4-BE49-F238E27FC236}">
                    <a16:creationId xmlns:a16="http://schemas.microsoft.com/office/drawing/2014/main" id="{8E6DDDDA-FB16-EF71-5C14-41A876A00FDE}"/>
                  </a:ext>
                </a:extLst>
              </p:cNvPr>
              <p:cNvSpPr/>
              <p:nvPr/>
            </p:nvSpPr>
            <p:spPr>
              <a:xfrm>
                <a:off x="787470" y="2890079"/>
                <a:ext cx="5382131" cy="1062993"/>
              </a:xfrm>
              <a:prstGeom prst="rect">
                <a:avLst/>
              </a:prstGeom>
              <a:effectLst>
                <a:softEdge rad="508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AGATA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coupled</a:t>
                </a: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 with PRISMA: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Current</a:t>
                </a:r>
                <a:r>
                  <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rPr>
                  <a:t> </a:t>
                </a:r>
                <a:r>
                  <a:rPr kumimoji="0" lang="it-IT" sz="1800" b="1" i="0" u="none" strike="noStrike" kern="1200" cap="none" spc="0" normalizeH="0" baseline="0" noProof="0" dirty="0" err="1">
                    <a:ln w="31750">
                      <a:noFill/>
                      <a:prstDash val="solid"/>
                    </a:ln>
                    <a:solidFill>
                      <a:prstClr val="black"/>
                    </a:solidFill>
                    <a:effectLst/>
                    <a:uLnTx/>
                    <a:uFillTx/>
                    <a:latin typeface="Calibri" panose="020F0502020204030204" pitchFamily="34" charset="0"/>
                    <a:ea typeface="+mn-ea"/>
                    <a:cs typeface="Calibri" panose="020F0502020204030204" pitchFamily="34" charset="0"/>
                  </a:rPr>
                  <a:t>Configuratiuon</a:t>
                </a:r>
                <a:endParaRPr kumimoji="0" lang="it-IT" sz="1800" b="1" i="0" u="none" strike="noStrike" kern="1200" cap="none" spc="0" normalizeH="0" baseline="0" noProof="0" dirty="0">
                  <a:ln w="31750">
                    <a:noFill/>
                    <a:prstDash val="solid"/>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83" name="Picture 6">
                <a:extLst>
                  <a:ext uri="{FF2B5EF4-FFF2-40B4-BE49-F238E27FC236}">
                    <a16:creationId xmlns:a16="http://schemas.microsoft.com/office/drawing/2014/main" id="{8DD61616-D8D7-6B80-61FA-B2A89591DF6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123082">
                <a:off x="1528131" y="3726216"/>
                <a:ext cx="2487614" cy="322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81" name="Straight Arrow Connector 17">
              <a:extLst>
                <a:ext uri="{FF2B5EF4-FFF2-40B4-BE49-F238E27FC236}">
                  <a16:creationId xmlns:a16="http://schemas.microsoft.com/office/drawing/2014/main" id="{23E19FB5-E951-2A72-48DF-CD685FBB2DDE}"/>
                </a:ext>
              </a:extLst>
            </p:cNvPr>
            <p:cNvCxnSpPr/>
            <p:nvPr/>
          </p:nvCxnSpPr>
          <p:spPr>
            <a:xfrm flipH="1">
              <a:off x="3374389" y="5554704"/>
              <a:ext cx="976314" cy="53974"/>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86" name="TextBox 1085">
            <a:extLst>
              <a:ext uri="{FF2B5EF4-FFF2-40B4-BE49-F238E27FC236}">
                <a16:creationId xmlns:a16="http://schemas.microsoft.com/office/drawing/2014/main" id="{331666C0-E659-CE7E-573D-F50E28310D70}"/>
              </a:ext>
            </a:extLst>
          </p:cNvPr>
          <p:cNvSpPr txBox="1"/>
          <p:nvPr/>
        </p:nvSpPr>
        <p:spPr>
          <a:xfrm>
            <a:off x="291194" y="6094996"/>
            <a:ext cx="8453646"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supporto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per campagna di presa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dati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istallazione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sym typeface="Wingdings" pitchFamily="2" charset="2"/>
              </a:rPr>
              <a:t>~ 100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sym typeface="Wingdings" pitchFamily="2" charset="2"/>
              </a:rPr>
              <a:t>trasferte</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sym typeface="Wingdings" pitchFamily="2" charset="2"/>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sym typeface="Wingdings" pitchFamily="2" charset="2"/>
              </a:rPr>
              <a:t>nel</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sym typeface="Wingdings" pitchFamily="2" charset="2"/>
              </a:rPr>
              <a:t> 2026</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Presentazione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di Proposal a spokes di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UniMi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 INFN-MI</a:t>
            </a:r>
          </a:p>
        </p:txBody>
      </p:sp>
      <p:sp>
        <p:nvSpPr>
          <p:cNvPr id="2" name="TextBox 4">
            <a:extLst>
              <a:ext uri="{FF2B5EF4-FFF2-40B4-BE49-F238E27FC236}">
                <a16:creationId xmlns:a16="http://schemas.microsoft.com/office/drawing/2014/main" id="{7815ABBF-69F9-42F2-D594-B1B6C1E16054}"/>
              </a:ext>
            </a:extLst>
          </p:cNvPr>
          <p:cNvSpPr txBox="1"/>
          <p:nvPr/>
        </p:nvSpPr>
        <p:spPr>
          <a:xfrm rot="21345389">
            <a:off x="2119839" y="971347"/>
            <a:ext cx="7364280" cy="489364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2400" dirty="0"/>
              <a:t>AGATA(Ita)@ INFN </a:t>
            </a:r>
            <a:r>
              <a:rPr lang="en-GB" sz="2400" dirty="0">
                <a:sym typeface="Wingdings" panose="05000000000000000000" pitchFamily="2" charset="2"/>
              </a:rPr>
              <a:t> </a:t>
            </a:r>
            <a:r>
              <a:rPr lang="en-GB" sz="2400" dirty="0"/>
              <a:t>2025 until 2028</a:t>
            </a:r>
          </a:p>
          <a:p>
            <a:endParaRPr lang="en-GB" sz="2400" dirty="0"/>
          </a:p>
          <a:p>
            <a:r>
              <a:rPr lang="en-GB" sz="2400" b="1" dirty="0">
                <a:solidFill>
                  <a:srgbClr val="FF0000"/>
                </a:solidFill>
              </a:rPr>
              <a:t>GRAZIE @</a:t>
            </a:r>
            <a:r>
              <a:rPr lang="en-GB" sz="2400" dirty="0"/>
              <a:t> </a:t>
            </a:r>
          </a:p>
          <a:p>
            <a:r>
              <a:rPr lang="en-GB" sz="2400" dirty="0" err="1"/>
              <a:t>Ufficio</a:t>
            </a:r>
            <a:r>
              <a:rPr lang="en-GB" sz="2400" dirty="0"/>
              <a:t> </a:t>
            </a:r>
            <a:r>
              <a:rPr lang="en-GB" sz="2400" dirty="0" err="1"/>
              <a:t>progettazione</a:t>
            </a:r>
            <a:r>
              <a:rPr lang="en-GB" sz="2400" dirty="0"/>
              <a:t> e </a:t>
            </a:r>
            <a:r>
              <a:rPr lang="en-GB" sz="2400" dirty="0" err="1"/>
              <a:t>Officina</a:t>
            </a:r>
            <a:r>
              <a:rPr lang="en-GB" sz="2400" dirty="0"/>
              <a:t> </a:t>
            </a:r>
            <a:r>
              <a:rPr lang="en-GB" sz="2400" dirty="0" err="1"/>
              <a:t>meccanica</a:t>
            </a:r>
            <a:r>
              <a:rPr lang="en-GB" sz="2400" dirty="0"/>
              <a:t> </a:t>
            </a:r>
          </a:p>
          <a:p>
            <a:r>
              <a:rPr lang="en-GB" sz="2400" dirty="0"/>
              <a:t>per camera di scattering </a:t>
            </a:r>
          </a:p>
          <a:p>
            <a:endParaRPr lang="en-GB" sz="2400" dirty="0"/>
          </a:p>
          <a:p>
            <a:r>
              <a:rPr lang="en-GB" sz="2400" dirty="0">
                <a:solidFill>
                  <a:srgbClr val="FF0000"/>
                </a:solidFill>
              </a:rPr>
              <a:t>INFN Milano </a:t>
            </a:r>
            <a:r>
              <a:rPr lang="en-GB" sz="2400" dirty="0"/>
              <a:t>60 </a:t>
            </a:r>
            <a:r>
              <a:rPr lang="en-GB" sz="2400" dirty="0" err="1"/>
              <a:t>trasferte</a:t>
            </a:r>
            <a:r>
              <a:rPr lang="en-GB" sz="2400" dirty="0"/>
              <a:t> 2025 </a:t>
            </a:r>
            <a:r>
              <a:rPr lang="en-GB" sz="2400" dirty="0" err="1"/>
              <a:t>finora</a:t>
            </a:r>
            <a:endParaRPr lang="en-GB" sz="2400" dirty="0"/>
          </a:p>
          <a:p>
            <a:r>
              <a:rPr lang="en-GB" sz="2400" dirty="0" err="1"/>
              <a:t>Formativo</a:t>
            </a:r>
            <a:r>
              <a:rPr lang="en-GB" sz="2400" dirty="0"/>
              <a:t> </a:t>
            </a:r>
            <a:r>
              <a:rPr lang="en-GB" sz="2400" dirty="0" err="1"/>
              <a:t>anche</a:t>
            </a:r>
            <a:r>
              <a:rPr lang="en-GB" sz="2400" dirty="0"/>
              <a:t> per student e </a:t>
            </a:r>
            <a:r>
              <a:rPr lang="en-GB" sz="2400" dirty="0" err="1"/>
              <a:t>dottorandi</a:t>
            </a:r>
            <a:r>
              <a:rPr lang="en-GB" sz="2400" dirty="0"/>
              <a:t> </a:t>
            </a:r>
            <a:r>
              <a:rPr lang="en-GB" sz="2400" dirty="0" err="1"/>
              <a:t>nei</a:t>
            </a:r>
            <a:r>
              <a:rPr lang="en-GB" sz="2400" dirty="0"/>
              <a:t> </a:t>
            </a:r>
            <a:r>
              <a:rPr lang="en-GB" sz="2400" dirty="0" err="1"/>
              <a:t>esperimenti</a:t>
            </a:r>
            <a:r>
              <a:rPr lang="en-GB" sz="2400" dirty="0"/>
              <a:t> 0° </a:t>
            </a:r>
            <a:r>
              <a:rPr lang="en-GB" sz="2400" dirty="0" err="1"/>
              <a:t>gradi</a:t>
            </a:r>
            <a:r>
              <a:rPr lang="en-GB" sz="2400" dirty="0"/>
              <a:t> 2026  </a:t>
            </a:r>
          </a:p>
          <a:p>
            <a:endParaRPr lang="en-GB" sz="2400" dirty="0"/>
          </a:p>
          <a:p>
            <a:endParaRPr lang="en-GB" sz="2400" dirty="0"/>
          </a:p>
          <a:p>
            <a:r>
              <a:rPr lang="en-GB" sz="2400" dirty="0"/>
              <a:t>Officine </a:t>
            </a:r>
            <a:r>
              <a:rPr lang="en-GB" sz="2400" dirty="0" err="1"/>
              <a:t>verranno</a:t>
            </a:r>
            <a:r>
              <a:rPr lang="en-GB" sz="2400" dirty="0"/>
              <a:t> </a:t>
            </a:r>
            <a:r>
              <a:rPr lang="en-GB" sz="2400" dirty="0" err="1"/>
              <a:t>coinvolti</a:t>
            </a:r>
            <a:r>
              <a:rPr lang="en-GB" sz="2400" dirty="0"/>
              <a:t> </a:t>
            </a:r>
            <a:r>
              <a:rPr lang="en-GB" sz="2400" dirty="0" err="1"/>
              <a:t>nell’istallazione</a:t>
            </a:r>
            <a:r>
              <a:rPr lang="en-GB" sz="2400" dirty="0"/>
              <a:t> di </a:t>
            </a:r>
            <a:r>
              <a:rPr lang="en-GB" sz="2400" dirty="0" err="1"/>
              <a:t>campagne</a:t>
            </a:r>
            <a:r>
              <a:rPr lang="en-GB" sz="2400" dirty="0"/>
              <a:t> </a:t>
            </a:r>
            <a:r>
              <a:rPr lang="en-GB" sz="2400" dirty="0" err="1"/>
              <a:t>attuali</a:t>
            </a:r>
            <a:r>
              <a:rPr lang="en-GB" sz="2400" dirty="0"/>
              <a:t> e </a:t>
            </a:r>
            <a:r>
              <a:rPr lang="en-GB" sz="2400" dirty="0" err="1"/>
              <a:t>sviluppi</a:t>
            </a:r>
            <a:r>
              <a:rPr lang="en-GB" sz="2400" dirty="0"/>
              <a:t> </a:t>
            </a:r>
            <a:r>
              <a:rPr lang="en-GB" sz="2400"/>
              <a:t>futuri</a:t>
            </a:r>
            <a:endParaRPr lang="en-GB" sz="2400" b="1" dirty="0">
              <a:solidFill>
                <a:srgbClr val="C00000"/>
              </a:solidFill>
            </a:endParaRPr>
          </a:p>
        </p:txBody>
      </p:sp>
    </p:spTree>
    <p:extLst>
      <p:ext uri="{BB962C8B-B14F-4D97-AF65-F5344CB8AC3E}">
        <p14:creationId xmlns:p14="http://schemas.microsoft.com/office/powerpoint/2010/main" val="414561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9">
            <a:extLst>
              <a:ext uri="{FF2B5EF4-FFF2-40B4-BE49-F238E27FC236}">
                <a16:creationId xmlns:a16="http://schemas.microsoft.com/office/drawing/2014/main" id="{2C8BD4E6-6D57-03BD-884B-91235E04FCB5}"/>
              </a:ext>
            </a:extLst>
          </p:cNvPr>
          <p:cNvSpPr txBox="1"/>
          <p:nvPr/>
        </p:nvSpPr>
        <p:spPr>
          <a:xfrm>
            <a:off x="0" y="-58899"/>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HIGHLIGHTS GAMMA 2025: Campaigns at International Labs.</a:t>
            </a:r>
          </a:p>
        </p:txBody>
      </p:sp>
      <p:grpSp>
        <p:nvGrpSpPr>
          <p:cNvPr id="11" name="Group 10">
            <a:extLst>
              <a:ext uri="{FF2B5EF4-FFF2-40B4-BE49-F238E27FC236}">
                <a16:creationId xmlns:a16="http://schemas.microsoft.com/office/drawing/2014/main" id="{A7D0951F-4BB3-2A90-ACE9-B1BB12E8129B}"/>
              </a:ext>
            </a:extLst>
          </p:cNvPr>
          <p:cNvGrpSpPr/>
          <p:nvPr/>
        </p:nvGrpSpPr>
        <p:grpSpPr>
          <a:xfrm>
            <a:off x="151189" y="570618"/>
            <a:ext cx="5580871" cy="2421554"/>
            <a:chOff x="163744" y="502391"/>
            <a:chExt cx="5580871" cy="2421554"/>
          </a:xfrm>
        </p:grpSpPr>
        <p:pic>
          <p:nvPicPr>
            <p:cNvPr id="4" name="Picture 3">
              <a:extLst>
                <a:ext uri="{FF2B5EF4-FFF2-40B4-BE49-F238E27FC236}">
                  <a16:creationId xmlns:a16="http://schemas.microsoft.com/office/drawing/2014/main" id="{C77D8B0E-409A-E3A3-79F3-0C34CE88AD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744" y="1470463"/>
              <a:ext cx="3353697" cy="1453482"/>
            </a:xfrm>
            <a:prstGeom prst="rect">
              <a:avLst/>
            </a:prstGeom>
          </p:spPr>
        </p:pic>
        <p:sp>
          <p:nvSpPr>
            <p:cNvPr id="8" name="TextBox 7">
              <a:extLst>
                <a:ext uri="{FF2B5EF4-FFF2-40B4-BE49-F238E27FC236}">
                  <a16:creationId xmlns:a16="http://schemas.microsoft.com/office/drawing/2014/main" id="{16A28240-A5CA-5703-1411-895C39732408}"/>
                </a:ext>
              </a:extLst>
            </p:cNvPr>
            <p:cNvSpPr txBox="1"/>
            <p:nvPr/>
          </p:nvSpPr>
          <p:spPr>
            <a:xfrm>
              <a:off x="999361" y="502391"/>
              <a:ext cx="4745254" cy="92333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Phase-0 Campaign @GSI on going towards FAIR commissioning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2026 One experiment Milano leadership</a:t>
              </a:r>
            </a:p>
          </p:txBody>
        </p:sp>
        <p:pic>
          <p:nvPicPr>
            <p:cNvPr id="9" name="Picture 8" descr="A picture containing logo&#10;&#10;Description automatically generated">
              <a:extLst>
                <a:ext uri="{FF2B5EF4-FFF2-40B4-BE49-F238E27FC236}">
                  <a16:creationId xmlns:a16="http://schemas.microsoft.com/office/drawing/2014/main" id="{D189590F-1FAF-CE5A-A704-F842EBA3B3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094" y="531093"/>
              <a:ext cx="671701" cy="584775"/>
            </a:xfrm>
            <a:prstGeom prst="rect">
              <a:avLst/>
            </a:prstGeom>
          </p:spPr>
        </p:pic>
      </p:grpSp>
      <p:pic>
        <p:nvPicPr>
          <p:cNvPr id="13" name="Picture 12" descr="A screenshot of a video game&#10;&#10;Description automatically generated with low confidence">
            <a:extLst>
              <a:ext uri="{FF2B5EF4-FFF2-40B4-BE49-F238E27FC236}">
                <a16:creationId xmlns:a16="http://schemas.microsoft.com/office/drawing/2014/main" id="{E91E00F0-E612-0D58-409C-3AF4695CFB70}"/>
              </a:ext>
            </a:extLst>
          </p:cNvPr>
          <p:cNvPicPr>
            <a:picLocks noChangeAspect="1"/>
          </p:cNvPicPr>
          <p:nvPr/>
        </p:nvPicPr>
        <p:blipFill>
          <a:blip r:embed="rId5"/>
          <a:stretch>
            <a:fillRect/>
          </a:stretch>
        </p:blipFill>
        <p:spPr>
          <a:xfrm>
            <a:off x="6743368" y="593113"/>
            <a:ext cx="4902200" cy="2705100"/>
          </a:xfrm>
          <a:prstGeom prst="rect">
            <a:avLst/>
          </a:prstGeom>
        </p:spPr>
      </p:pic>
      <p:sp>
        <p:nvSpPr>
          <p:cNvPr id="14" name="TextBox 13">
            <a:extLst>
              <a:ext uri="{FF2B5EF4-FFF2-40B4-BE49-F238E27FC236}">
                <a16:creationId xmlns:a16="http://schemas.microsoft.com/office/drawing/2014/main" id="{7725B6BE-1D7B-6924-5B96-2866CB7FDE66}"/>
              </a:ext>
            </a:extLst>
          </p:cNvPr>
          <p:cNvSpPr txBox="1"/>
          <p:nvPr/>
        </p:nvSpPr>
        <p:spPr>
          <a:xfrm>
            <a:off x="7549434" y="473581"/>
            <a:ext cx="329006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Experimental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campaign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Osaka</a:t>
            </a:r>
          </a:p>
        </p:txBody>
      </p:sp>
      <p:pic>
        <p:nvPicPr>
          <p:cNvPr id="12" name="Immagine 9" descr="Immagine che contiene testo, giocattolo&#10;&#10;Descrizione generata automaticamente">
            <a:extLst>
              <a:ext uri="{FF2B5EF4-FFF2-40B4-BE49-F238E27FC236}">
                <a16:creationId xmlns:a16="http://schemas.microsoft.com/office/drawing/2014/main" id="{F8C55297-DB2F-A932-B616-085C5746FA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3591" y="4201086"/>
            <a:ext cx="1451272" cy="1548965"/>
          </a:xfrm>
          <a:prstGeom prst="rect">
            <a:avLst/>
          </a:prstGeom>
        </p:spPr>
      </p:pic>
      <p:sp>
        <p:nvSpPr>
          <p:cNvPr id="6" name="CasellaDiTesto 7">
            <a:extLst>
              <a:ext uri="{FF2B5EF4-FFF2-40B4-BE49-F238E27FC236}">
                <a16:creationId xmlns:a16="http://schemas.microsoft.com/office/drawing/2014/main" id="{587298AC-53C5-E4C5-3C05-948A4CED0995}"/>
              </a:ext>
            </a:extLst>
          </p:cNvPr>
          <p:cNvSpPr txBox="1"/>
          <p:nvPr/>
        </p:nvSpPr>
        <p:spPr>
          <a:xfrm>
            <a:off x="6353958" y="5577983"/>
            <a:ext cx="27884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ELIFANT-GG@IFIN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Bucharest</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11 3x3 inch  LaBr</a:t>
            </a:r>
            <a:r>
              <a:rPr kumimoji="0" lang="it-IT" sz="1600" b="1"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10 3x3 inch CeBr</a:t>
            </a:r>
            <a:r>
              <a:rPr kumimoji="0" lang="it-IT" sz="1600" b="1"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15" name="TextBox 14">
            <a:extLst>
              <a:ext uri="{FF2B5EF4-FFF2-40B4-BE49-F238E27FC236}">
                <a16:creationId xmlns:a16="http://schemas.microsoft.com/office/drawing/2014/main" id="{A53DE74A-6E32-189C-E613-EA46A430F358}"/>
              </a:ext>
            </a:extLst>
          </p:cNvPr>
          <p:cNvSpPr txBox="1"/>
          <p:nvPr/>
        </p:nvSpPr>
        <p:spPr>
          <a:xfrm>
            <a:off x="6277970" y="3554755"/>
            <a:ext cx="58329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Studies of Pygmy Resonance states built on hot compound nucleus: First ever experimental measurement</a:t>
            </a:r>
          </a:p>
        </p:txBody>
      </p:sp>
      <p:pic>
        <p:nvPicPr>
          <p:cNvPr id="18" name="Immagine 17">
            <a:extLst>
              <a:ext uri="{FF2B5EF4-FFF2-40B4-BE49-F238E27FC236}">
                <a16:creationId xmlns:a16="http://schemas.microsoft.com/office/drawing/2014/main" id="{E35055F0-BCF2-5DBC-4BA4-43C99CA0DB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4760" y="4154092"/>
            <a:ext cx="2788498" cy="2324943"/>
          </a:xfrm>
          <a:prstGeom prst="rect">
            <a:avLst/>
          </a:prstGeom>
        </p:spPr>
      </p:pic>
      <p:pic>
        <p:nvPicPr>
          <p:cNvPr id="5" name="Picture 4" descr="A diagram of a diagram of a diagram&#10;&#10;AI-generated content may be incorrect.">
            <a:extLst>
              <a:ext uri="{FF2B5EF4-FFF2-40B4-BE49-F238E27FC236}">
                <a16:creationId xmlns:a16="http://schemas.microsoft.com/office/drawing/2014/main" id="{F14BAFA6-E477-B564-39E8-4F13B8E9AF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034" y="4180819"/>
            <a:ext cx="6014966" cy="2687322"/>
          </a:xfrm>
          <a:prstGeom prst="rect">
            <a:avLst/>
          </a:prstGeom>
        </p:spPr>
      </p:pic>
      <p:sp>
        <p:nvSpPr>
          <p:cNvPr id="17" name="Rectangle 16">
            <a:extLst>
              <a:ext uri="{FF2B5EF4-FFF2-40B4-BE49-F238E27FC236}">
                <a16:creationId xmlns:a16="http://schemas.microsoft.com/office/drawing/2014/main" id="{466C4D00-9AEC-C87C-79A7-96FB5BECB28C}"/>
              </a:ext>
            </a:extLst>
          </p:cNvPr>
          <p:cNvSpPr/>
          <p:nvPr/>
        </p:nvSpPr>
        <p:spPr>
          <a:xfrm>
            <a:off x="116880" y="3025348"/>
            <a:ext cx="5951478" cy="1178160"/>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IFJ-PAN Krakow campaigns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2025 PDR measurements in </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64</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Ni isotope experiment on going (Milano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2026 two proposals: PDR in Zn isotopes and GDR in </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40</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a:t>
            </a:r>
          </a:p>
        </p:txBody>
      </p:sp>
      <p:sp>
        <p:nvSpPr>
          <p:cNvPr id="3" name="TextBox 2">
            <a:extLst>
              <a:ext uri="{FF2B5EF4-FFF2-40B4-BE49-F238E27FC236}">
                <a16:creationId xmlns:a16="http://schemas.microsoft.com/office/drawing/2014/main" id="{FA00FECB-EB06-1146-DAF7-30F3DA9B19D6}"/>
              </a:ext>
            </a:extLst>
          </p:cNvPr>
          <p:cNvSpPr txBox="1"/>
          <p:nvPr/>
        </p:nvSpPr>
        <p:spPr>
          <a:xfrm>
            <a:off x="7364288" y="3275610"/>
            <a:ext cx="366036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Experimental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campaign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Bucharest</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7599D3-F22A-C424-D29F-4E295199EA4D}"/>
              </a:ext>
            </a:extLst>
          </p:cNvPr>
          <p:cNvSpPr txBox="1"/>
          <p:nvPr/>
        </p:nvSpPr>
        <p:spPr>
          <a:xfrm>
            <a:off x="6539978" y="6479035"/>
            <a:ext cx="5308980"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Isospin mixing: A. Giaz et al., PLB, 868, 2025, 139653</a:t>
            </a:r>
          </a:p>
        </p:txBody>
      </p:sp>
    </p:spTree>
    <p:extLst>
      <p:ext uri="{BB962C8B-B14F-4D97-AF65-F5344CB8AC3E}">
        <p14:creationId xmlns:p14="http://schemas.microsoft.com/office/powerpoint/2010/main" val="3912786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EE3E2-D72C-9583-49BA-6028C720EFF1}"/>
            </a:ext>
          </a:extLst>
        </p:cNvPr>
        <p:cNvGrpSpPr/>
        <p:nvPr/>
      </p:nvGrpSpPr>
      <p:grpSpPr>
        <a:xfrm>
          <a:off x="0" y="0"/>
          <a:ext cx="0" cy="0"/>
          <a:chOff x="0" y="0"/>
          <a:chExt cx="0" cy="0"/>
        </a:xfrm>
      </p:grpSpPr>
      <p:sp>
        <p:nvSpPr>
          <p:cNvPr id="2" name="CasellaDiTesto 29">
            <a:extLst>
              <a:ext uri="{FF2B5EF4-FFF2-40B4-BE49-F238E27FC236}">
                <a16:creationId xmlns:a16="http://schemas.microsoft.com/office/drawing/2014/main" id="{DA58F244-85A4-C4FD-21F2-1E1B92FF49CD}"/>
              </a:ext>
            </a:extLst>
          </p:cNvPr>
          <p:cNvSpPr txBox="1"/>
          <p:nvPr/>
        </p:nvSpPr>
        <p:spPr>
          <a:xfrm>
            <a:off x="0" y="-58899"/>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HIGHLIGHTS GAMMA 2025: Campaigns at International Labs.</a:t>
            </a:r>
          </a:p>
        </p:txBody>
      </p:sp>
      <p:grpSp>
        <p:nvGrpSpPr>
          <p:cNvPr id="11" name="Group 10">
            <a:extLst>
              <a:ext uri="{FF2B5EF4-FFF2-40B4-BE49-F238E27FC236}">
                <a16:creationId xmlns:a16="http://schemas.microsoft.com/office/drawing/2014/main" id="{BF37E981-A2A8-A67E-7D6F-9232822F9CE8}"/>
              </a:ext>
            </a:extLst>
          </p:cNvPr>
          <p:cNvGrpSpPr/>
          <p:nvPr/>
        </p:nvGrpSpPr>
        <p:grpSpPr>
          <a:xfrm>
            <a:off x="151189" y="570618"/>
            <a:ext cx="5580871" cy="2421554"/>
            <a:chOff x="163744" y="502391"/>
            <a:chExt cx="5580871" cy="2421554"/>
          </a:xfrm>
        </p:grpSpPr>
        <p:pic>
          <p:nvPicPr>
            <p:cNvPr id="4" name="Picture 3">
              <a:extLst>
                <a:ext uri="{FF2B5EF4-FFF2-40B4-BE49-F238E27FC236}">
                  <a16:creationId xmlns:a16="http://schemas.microsoft.com/office/drawing/2014/main" id="{17D0EC74-1989-1AFA-3888-4D4C1CC86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744" y="1470463"/>
              <a:ext cx="3353697" cy="1453482"/>
            </a:xfrm>
            <a:prstGeom prst="rect">
              <a:avLst/>
            </a:prstGeom>
          </p:spPr>
        </p:pic>
        <p:sp>
          <p:nvSpPr>
            <p:cNvPr id="8" name="TextBox 7">
              <a:extLst>
                <a:ext uri="{FF2B5EF4-FFF2-40B4-BE49-F238E27FC236}">
                  <a16:creationId xmlns:a16="http://schemas.microsoft.com/office/drawing/2014/main" id="{E9844D44-782A-3555-BE5C-11AA34A49790}"/>
                </a:ext>
              </a:extLst>
            </p:cNvPr>
            <p:cNvSpPr txBox="1"/>
            <p:nvPr/>
          </p:nvSpPr>
          <p:spPr>
            <a:xfrm>
              <a:off x="999361" y="502391"/>
              <a:ext cx="4745254" cy="92333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Phase-0 Campaign @GSI on going towards FAIR commissioning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2026 One experiment Milano leadership</a:t>
              </a:r>
            </a:p>
          </p:txBody>
        </p:sp>
        <p:pic>
          <p:nvPicPr>
            <p:cNvPr id="9" name="Picture 8" descr="A picture containing logo&#10;&#10;Description automatically generated">
              <a:extLst>
                <a:ext uri="{FF2B5EF4-FFF2-40B4-BE49-F238E27FC236}">
                  <a16:creationId xmlns:a16="http://schemas.microsoft.com/office/drawing/2014/main" id="{124C64DD-C4E9-24BF-3D25-64E083F98B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094" y="531093"/>
              <a:ext cx="671701" cy="584775"/>
            </a:xfrm>
            <a:prstGeom prst="rect">
              <a:avLst/>
            </a:prstGeom>
          </p:spPr>
        </p:pic>
      </p:grpSp>
      <p:pic>
        <p:nvPicPr>
          <p:cNvPr id="13" name="Picture 12" descr="A screenshot of a video game&#10;&#10;Description automatically generated with low confidence">
            <a:extLst>
              <a:ext uri="{FF2B5EF4-FFF2-40B4-BE49-F238E27FC236}">
                <a16:creationId xmlns:a16="http://schemas.microsoft.com/office/drawing/2014/main" id="{2A65B4E5-D527-B365-5334-6B1586CAFE40}"/>
              </a:ext>
            </a:extLst>
          </p:cNvPr>
          <p:cNvPicPr>
            <a:picLocks noChangeAspect="1"/>
          </p:cNvPicPr>
          <p:nvPr/>
        </p:nvPicPr>
        <p:blipFill>
          <a:blip r:embed="rId5"/>
          <a:stretch>
            <a:fillRect/>
          </a:stretch>
        </p:blipFill>
        <p:spPr>
          <a:xfrm>
            <a:off x="6743368" y="593113"/>
            <a:ext cx="4902200" cy="2705100"/>
          </a:xfrm>
          <a:prstGeom prst="rect">
            <a:avLst/>
          </a:prstGeom>
        </p:spPr>
      </p:pic>
      <p:sp>
        <p:nvSpPr>
          <p:cNvPr id="14" name="TextBox 13">
            <a:extLst>
              <a:ext uri="{FF2B5EF4-FFF2-40B4-BE49-F238E27FC236}">
                <a16:creationId xmlns:a16="http://schemas.microsoft.com/office/drawing/2014/main" id="{E684FDB0-9543-B7D7-5707-F0D75BCF1197}"/>
              </a:ext>
            </a:extLst>
          </p:cNvPr>
          <p:cNvSpPr txBox="1"/>
          <p:nvPr/>
        </p:nvSpPr>
        <p:spPr>
          <a:xfrm>
            <a:off x="7549434" y="473581"/>
            <a:ext cx="329006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Experimental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campaign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Osaka</a:t>
            </a:r>
          </a:p>
        </p:txBody>
      </p:sp>
      <p:pic>
        <p:nvPicPr>
          <p:cNvPr id="12" name="Immagine 9" descr="Immagine che contiene testo, giocattolo&#10;&#10;Descrizione generata automaticamente">
            <a:extLst>
              <a:ext uri="{FF2B5EF4-FFF2-40B4-BE49-F238E27FC236}">
                <a16:creationId xmlns:a16="http://schemas.microsoft.com/office/drawing/2014/main" id="{D79D363F-4B2F-C21E-6169-74D3A960D7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3591" y="4201086"/>
            <a:ext cx="1451272" cy="1548965"/>
          </a:xfrm>
          <a:prstGeom prst="rect">
            <a:avLst/>
          </a:prstGeom>
        </p:spPr>
      </p:pic>
      <p:sp>
        <p:nvSpPr>
          <p:cNvPr id="6" name="CasellaDiTesto 7">
            <a:extLst>
              <a:ext uri="{FF2B5EF4-FFF2-40B4-BE49-F238E27FC236}">
                <a16:creationId xmlns:a16="http://schemas.microsoft.com/office/drawing/2014/main" id="{BB6D7EB0-98D3-DF48-45F2-303D3BD878A8}"/>
              </a:ext>
            </a:extLst>
          </p:cNvPr>
          <p:cNvSpPr txBox="1"/>
          <p:nvPr/>
        </p:nvSpPr>
        <p:spPr>
          <a:xfrm>
            <a:off x="6353958" y="5577983"/>
            <a:ext cx="27884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ELIFANT-GG@IFIN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Bucharest</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11 3x3 inch  LaBr</a:t>
            </a:r>
            <a:r>
              <a:rPr kumimoji="0" lang="it-IT" sz="1600" b="1"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10 3x3 inch CeBr</a:t>
            </a:r>
            <a:r>
              <a:rPr kumimoji="0" lang="it-IT" sz="1600" b="1"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15" name="TextBox 14">
            <a:extLst>
              <a:ext uri="{FF2B5EF4-FFF2-40B4-BE49-F238E27FC236}">
                <a16:creationId xmlns:a16="http://schemas.microsoft.com/office/drawing/2014/main" id="{206A020D-C042-1ECC-7368-0FC26AB8646C}"/>
              </a:ext>
            </a:extLst>
          </p:cNvPr>
          <p:cNvSpPr txBox="1"/>
          <p:nvPr/>
        </p:nvSpPr>
        <p:spPr>
          <a:xfrm>
            <a:off x="6277970" y="3554755"/>
            <a:ext cx="58329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Studies of Pygmy Resonance states built on hot compound nucleus: First ever experimental measurement</a:t>
            </a:r>
          </a:p>
        </p:txBody>
      </p:sp>
      <p:pic>
        <p:nvPicPr>
          <p:cNvPr id="18" name="Immagine 17">
            <a:extLst>
              <a:ext uri="{FF2B5EF4-FFF2-40B4-BE49-F238E27FC236}">
                <a16:creationId xmlns:a16="http://schemas.microsoft.com/office/drawing/2014/main" id="{31FE25DD-0857-DAF1-E424-8B4DC55B8E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4760" y="4154092"/>
            <a:ext cx="2788498" cy="2324943"/>
          </a:xfrm>
          <a:prstGeom prst="rect">
            <a:avLst/>
          </a:prstGeom>
        </p:spPr>
      </p:pic>
      <p:pic>
        <p:nvPicPr>
          <p:cNvPr id="5" name="Picture 4" descr="A diagram of a diagram of a diagram&#10;&#10;AI-generated content may be incorrect.">
            <a:extLst>
              <a:ext uri="{FF2B5EF4-FFF2-40B4-BE49-F238E27FC236}">
                <a16:creationId xmlns:a16="http://schemas.microsoft.com/office/drawing/2014/main" id="{CDEA2EFB-4753-A2FC-801C-D13F1AA596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034" y="4180819"/>
            <a:ext cx="6014966" cy="2687322"/>
          </a:xfrm>
          <a:prstGeom prst="rect">
            <a:avLst/>
          </a:prstGeom>
        </p:spPr>
      </p:pic>
      <p:sp>
        <p:nvSpPr>
          <p:cNvPr id="17" name="Rectangle 16">
            <a:extLst>
              <a:ext uri="{FF2B5EF4-FFF2-40B4-BE49-F238E27FC236}">
                <a16:creationId xmlns:a16="http://schemas.microsoft.com/office/drawing/2014/main" id="{09BD38F2-7300-335B-B4A1-AC6BB0098F30}"/>
              </a:ext>
            </a:extLst>
          </p:cNvPr>
          <p:cNvSpPr/>
          <p:nvPr/>
        </p:nvSpPr>
        <p:spPr>
          <a:xfrm>
            <a:off x="116880" y="3025348"/>
            <a:ext cx="5951478" cy="1178160"/>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IFJ-PAN Krakow campaigns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2025 PDR measurements in </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64</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Ni isotope experiment on going (Milano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2026 two proposals: PDR in Zn isotopes and GDR in </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40</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a:t>
            </a:r>
          </a:p>
        </p:txBody>
      </p:sp>
      <p:sp>
        <p:nvSpPr>
          <p:cNvPr id="3" name="TextBox 2">
            <a:extLst>
              <a:ext uri="{FF2B5EF4-FFF2-40B4-BE49-F238E27FC236}">
                <a16:creationId xmlns:a16="http://schemas.microsoft.com/office/drawing/2014/main" id="{EE39B43F-53C4-0A57-FEFB-3ADF2FFFC82E}"/>
              </a:ext>
            </a:extLst>
          </p:cNvPr>
          <p:cNvSpPr txBox="1"/>
          <p:nvPr/>
        </p:nvSpPr>
        <p:spPr>
          <a:xfrm>
            <a:off x="7364288" y="3275610"/>
            <a:ext cx="366036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Experimental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campaign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Bucharest</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C54775-B9F0-601E-AE79-FF94343D29C1}"/>
              </a:ext>
            </a:extLst>
          </p:cNvPr>
          <p:cNvSpPr txBox="1"/>
          <p:nvPr/>
        </p:nvSpPr>
        <p:spPr>
          <a:xfrm>
            <a:off x="6539978" y="6479035"/>
            <a:ext cx="5308980"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Isospin mixing: A. Giaz et al., PLB, 868, 2025, 139653</a:t>
            </a:r>
          </a:p>
        </p:txBody>
      </p:sp>
      <p:sp>
        <p:nvSpPr>
          <p:cNvPr id="10" name="TextBox 4">
            <a:extLst>
              <a:ext uri="{FF2B5EF4-FFF2-40B4-BE49-F238E27FC236}">
                <a16:creationId xmlns:a16="http://schemas.microsoft.com/office/drawing/2014/main" id="{1105D29F-31AC-4252-B3AA-BDCFFDEBEF19}"/>
              </a:ext>
            </a:extLst>
          </p:cNvPr>
          <p:cNvSpPr txBox="1"/>
          <p:nvPr/>
        </p:nvSpPr>
        <p:spPr>
          <a:xfrm rot="21156538">
            <a:off x="1602400" y="2326601"/>
            <a:ext cx="8046899" cy="31085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2400" dirty="0"/>
              <a:t>Continuano </a:t>
            </a:r>
            <a:r>
              <a:rPr lang="it-IT" sz="2400" b="1" dirty="0">
                <a:solidFill>
                  <a:srgbClr val="FF0000"/>
                </a:solidFill>
              </a:rPr>
              <a:t>2026 </a:t>
            </a:r>
            <a:r>
              <a:rPr lang="it-IT" sz="2400" dirty="0"/>
              <a:t>misure presso laboratori internazionali di punta, </a:t>
            </a:r>
            <a:r>
              <a:rPr lang="it-IT" sz="2400" b="1" dirty="0">
                <a:solidFill>
                  <a:srgbClr val="FF0000"/>
                </a:solidFill>
              </a:rPr>
              <a:t>GSI </a:t>
            </a:r>
            <a:r>
              <a:rPr lang="it-IT" sz="2400" dirty="0"/>
              <a:t>per studi di nuclei esotici, </a:t>
            </a:r>
            <a:r>
              <a:rPr lang="it-IT" sz="2400" b="1" dirty="0">
                <a:solidFill>
                  <a:srgbClr val="FF0000"/>
                </a:solidFill>
              </a:rPr>
              <a:t>OSAKA e </a:t>
            </a:r>
            <a:r>
              <a:rPr lang="it-IT" sz="2400" b="1" dirty="0" err="1">
                <a:solidFill>
                  <a:srgbClr val="FF0000"/>
                </a:solidFill>
              </a:rPr>
              <a:t>Bucharest</a:t>
            </a:r>
            <a:r>
              <a:rPr lang="it-IT" sz="2400" b="1" dirty="0">
                <a:solidFill>
                  <a:srgbClr val="FF0000"/>
                </a:solidFill>
              </a:rPr>
              <a:t> </a:t>
            </a:r>
            <a:r>
              <a:rPr lang="it-IT" sz="2400" dirty="0"/>
              <a:t>per studi di risonanze giganti, </a:t>
            </a:r>
            <a:r>
              <a:rPr lang="it-IT" sz="2400" dirty="0" err="1"/>
              <a:t>Pygmy</a:t>
            </a:r>
            <a:r>
              <a:rPr lang="it-IT" sz="2400" dirty="0"/>
              <a:t> e struttura nucleare, </a:t>
            </a:r>
          </a:p>
          <a:p>
            <a:r>
              <a:rPr lang="it-IT" sz="2400" dirty="0"/>
              <a:t>in particolare da sottolineare la misura per la prima volta della </a:t>
            </a:r>
            <a:r>
              <a:rPr lang="it-IT" sz="2400" b="1" dirty="0" err="1"/>
              <a:t>Pygmy</a:t>
            </a:r>
            <a:r>
              <a:rPr lang="it-IT" sz="2400" b="1" dirty="0"/>
              <a:t> </a:t>
            </a:r>
            <a:r>
              <a:rPr lang="it-IT" sz="2400" b="1" dirty="0" err="1"/>
              <a:t>Resonance</a:t>
            </a:r>
            <a:r>
              <a:rPr lang="it-IT" sz="2400" dirty="0"/>
              <a:t> costruita su un nucleo caldo e a temperatura 0 a </a:t>
            </a:r>
            <a:r>
              <a:rPr lang="it-IT" sz="2400" b="1" dirty="0" err="1">
                <a:solidFill>
                  <a:srgbClr val="FF0000"/>
                </a:solidFill>
              </a:rPr>
              <a:t>Krakow</a:t>
            </a:r>
            <a:endParaRPr lang="it-IT" sz="2400" b="1" dirty="0">
              <a:solidFill>
                <a:srgbClr val="FF0000"/>
              </a:solidFill>
            </a:endParaRPr>
          </a:p>
          <a:p>
            <a:endParaRPr lang="it-IT" sz="2400" dirty="0"/>
          </a:p>
          <a:p>
            <a:r>
              <a:rPr lang="it-IT" sz="2400" dirty="0"/>
              <a:t>E infine proseguono 2025 le misure al </a:t>
            </a:r>
            <a:r>
              <a:rPr lang="it-IT" sz="2800" b="1" dirty="0"/>
              <a:t>reattore di </a:t>
            </a:r>
            <a:r>
              <a:rPr lang="it-IT" sz="2800" b="1" dirty="0">
                <a:solidFill>
                  <a:srgbClr val="C00000"/>
                </a:solidFill>
              </a:rPr>
              <a:t>ILL(F)</a:t>
            </a:r>
            <a:endParaRPr lang="it-IT" sz="2400" b="1" dirty="0">
              <a:solidFill>
                <a:srgbClr val="C00000"/>
              </a:solidFill>
            </a:endParaRPr>
          </a:p>
        </p:txBody>
      </p:sp>
    </p:spTree>
    <p:extLst>
      <p:ext uri="{BB962C8B-B14F-4D97-AF65-F5344CB8AC3E}">
        <p14:creationId xmlns:p14="http://schemas.microsoft.com/office/powerpoint/2010/main" val="303142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and diagram of a graph&#10;&#10;AI-generated content may be incorrect.">
            <a:extLst>
              <a:ext uri="{FF2B5EF4-FFF2-40B4-BE49-F238E27FC236}">
                <a16:creationId xmlns:a16="http://schemas.microsoft.com/office/drawing/2014/main" id="{944F6D84-A819-5E9A-72E6-BEB0048EF2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0866" y="1257598"/>
            <a:ext cx="6730530" cy="3384990"/>
          </a:xfrm>
          <a:prstGeom prst="rect">
            <a:avLst/>
          </a:prstGeom>
        </p:spPr>
      </p:pic>
      <p:pic>
        <p:nvPicPr>
          <p:cNvPr id="6" name="Immagine 4">
            <a:extLst>
              <a:ext uri="{FF2B5EF4-FFF2-40B4-BE49-F238E27FC236}">
                <a16:creationId xmlns:a16="http://schemas.microsoft.com/office/drawing/2014/main" id="{971D45CD-8C15-AA99-966A-E320DEABBE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657451" y="4501027"/>
            <a:ext cx="2651317" cy="1988488"/>
          </a:xfrm>
          <a:prstGeom prst="rect">
            <a:avLst/>
          </a:prstGeom>
        </p:spPr>
      </p:pic>
      <p:sp>
        <p:nvSpPr>
          <p:cNvPr id="7" name="Title 2">
            <a:extLst>
              <a:ext uri="{FF2B5EF4-FFF2-40B4-BE49-F238E27FC236}">
                <a16:creationId xmlns:a16="http://schemas.microsoft.com/office/drawing/2014/main" id="{3F0BFC62-F712-007F-F102-74C9D66F2587}"/>
              </a:ext>
            </a:extLst>
          </p:cNvPr>
          <p:cNvSpPr txBox="1">
            <a:spLocks/>
          </p:cNvSpPr>
          <p:nvPr/>
        </p:nvSpPr>
        <p:spPr>
          <a:xfrm>
            <a:off x="288099" y="79684"/>
            <a:ext cx="9144000" cy="6381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First RIB </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delivered @ </a:t>
            </a:r>
            <a:r>
              <a:rPr kumimoji="0" lang="en-US" sz="44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SPES</a:t>
            </a:r>
          </a:p>
        </p:txBody>
      </p:sp>
      <p:sp>
        <p:nvSpPr>
          <p:cNvPr id="8" name="TextBox 7">
            <a:extLst>
              <a:ext uri="{FF2B5EF4-FFF2-40B4-BE49-F238E27FC236}">
                <a16:creationId xmlns:a16="http://schemas.microsoft.com/office/drawing/2014/main" id="{3353D246-6920-8510-796D-FC6C9B17DDD6}"/>
              </a:ext>
            </a:extLst>
          </p:cNvPr>
          <p:cNvSpPr txBox="1"/>
          <p:nvPr/>
        </p:nvSpPr>
        <p:spPr>
          <a:xfrm>
            <a:off x="5708464" y="4737722"/>
            <a:ext cx="59898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Detectors Readout, DAQ, Analysis by GAMMA Pd-LNL-MI</a:t>
            </a:r>
          </a:p>
        </p:txBody>
      </p:sp>
      <p:grpSp>
        <p:nvGrpSpPr>
          <p:cNvPr id="9" name="Group 8">
            <a:extLst>
              <a:ext uri="{FF2B5EF4-FFF2-40B4-BE49-F238E27FC236}">
                <a16:creationId xmlns:a16="http://schemas.microsoft.com/office/drawing/2014/main" id="{F7ED6C32-8404-D336-BD69-E198BBDB6CAD}"/>
              </a:ext>
            </a:extLst>
          </p:cNvPr>
          <p:cNvGrpSpPr/>
          <p:nvPr/>
        </p:nvGrpSpPr>
        <p:grpSpPr>
          <a:xfrm>
            <a:off x="2777631" y="1525438"/>
            <a:ext cx="2492001" cy="3143071"/>
            <a:chOff x="7801099" y="390214"/>
            <a:chExt cx="3759489" cy="4877462"/>
          </a:xfrm>
        </p:grpSpPr>
        <p:pic>
          <p:nvPicPr>
            <p:cNvPr id="10" name="Image" descr="Image">
              <a:extLst>
                <a:ext uri="{FF2B5EF4-FFF2-40B4-BE49-F238E27FC236}">
                  <a16:creationId xmlns:a16="http://schemas.microsoft.com/office/drawing/2014/main" id="{77E93B79-5842-AF94-4360-F4C29D8181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1099" y="497327"/>
              <a:ext cx="3759489" cy="4770349"/>
            </a:xfrm>
            <a:prstGeom prst="rect">
              <a:avLst/>
            </a:prstGeom>
            <a:ln w="12700">
              <a:miter lim="400000"/>
            </a:ln>
          </p:spPr>
        </p:pic>
        <p:sp>
          <p:nvSpPr>
            <p:cNvPr id="11" name="Oval 10">
              <a:extLst>
                <a:ext uri="{FF2B5EF4-FFF2-40B4-BE49-F238E27FC236}">
                  <a16:creationId xmlns:a16="http://schemas.microsoft.com/office/drawing/2014/main" id="{E60850E6-A0B3-41EB-69AD-88472406E127}"/>
                </a:ext>
              </a:extLst>
            </p:cNvPr>
            <p:cNvSpPr/>
            <p:nvPr/>
          </p:nvSpPr>
          <p:spPr>
            <a:xfrm>
              <a:off x="8119773" y="390214"/>
              <a:ext cx="2465945" cy="2210799"/>
            </a:xfrm>
            <a:prstGeom prst="ellipse">
              <a:avLst/>
            </a:prstGeom>
            <a:solidFill>
              <a:srgbClr val="B9E1FF">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Picture 11" descr="A machine on a metal shelf&#10;&#10;Description automatically generated">
            <a:extLst>
              <a:ext uri="{FF2B5EF4-FFF2-40B4-BE49-F238E27FC236}">
                <a16:creationId xmlns:a16="http://schemas.microsoft.com/office/drawing/2014/main" id="{D36C9FF7-D9BC-7672-8650-CA1E82096F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761" y="1525438"/>
            <a:ext cx="2526870" cy="4492214"/>
          </a:xfrm>
          <a:prstGeom prst="rect">
            <a:avLst/>
          </a:prstGeom>
          <a:scene3d>
            <a:camera prst="orthographicFront">
              <a:rot lat="0" lon="10800000" rev="0"/>
            </a:camera>
            <a:lightRig rig="threePt" dir="t"/>
          </a:scene3d>
        </p:spPr>
      </p:pic>
      <p:sp>
        <p:nvSpPr>
          <p:cNvPr id="13" name="TextBox 12">
            <a:extLst>
              <a:ext uri="{FF2B5EF4-FFF2-40B4-BE49-F238E27FC236}">
                <a16:creationId xmlns:a16="http://schemas.microsoft.com/office/drawing/2014/main" id="{B21831BD-7088-479D-ACCC-84C456EB0C01}"/>
              </a:ext>
            </a:extLst>
          </p:cNvPr>
          <p:cNvSpPr txBox="1"/>
          <p:nvPr/>
        </p:nvSpPr>
        <p:spPr>
          <a:xfrm>
            <a:off x="410779" y="782241"/>
            <a:ext cx="45979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B-DS setup-up (developed by INFN </a:t>
            </a:r>
            <a:r>
              <a:rPr kumimoji="0" lang="en-GB"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-Pg-Fi) to receive RIB by autumn 2025</a:t>
            </a:r>
          </a:p>
        </p:txBody>
      </p:sp>
      <p:pic>
        <p:nvPicPr>
          <p:cNvPr id="14" name="Immagine 13" descr="LOGO_INFN_NEWS_sito.jpg">
            <a:extLst>
              <a:ext uri="{FF2B5EF4-FFF2-40B4-BE49-F238E27FC236}">
                <a16:creationId xmlns:a16="http://schemas.microsoft.com/office/drawing/2014/main" id="{E003FBDC-81D4-C29F-7AC2-03503E874C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00456" y="5733256"/>
            <a:ext cx="1757752" cy="914942"/>
          </a:xfrm>
          <a:prstGeom prst="rect">
            <a:avLst/>
          </a:prstGeom>
        </p:spPr>
      </p:pic>
      <p:pic>
        <p:nvPicPr>
          <p:cNvPr id="15" name="Immagine 7">
            <a:extLst>
              <a:ext uri="{FF2B5EF4-FFF2-40B4-BE49-F238E27FC236}">
                <a16:creationId xmlns:a16="http://schemas.microsoft.com/office/drawing/2014/main" id="{B5E52B58-F93C-07E5-A74A-591104A5E1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48522" y="5885486"/>
            <a:ext cx="2109752" cy="790358"/>
          </a:xfrm>
          <a:prstGeom prst="rect">
            <a:avLst/>
          </a:prstGeom>
        </p:spPr>
      </p:pic>
      <p:pic>
        <p:nvPicPr>
          <p:cNvPr id="16" name="Immagine 8">
            <a:extLst>
              <a:ext uri="{FF2B5EF4-FFF2-40B4-BE49-F238E27FC236}">
                <a16:creationId xmlns:a16="http://schemas.microsoft.com/office/drawing/2014/main" id="{8B23E91E-6F4C-C455-8947-F36C499EF93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12325" y="5809799"/>
            <a:ext cx="800442" cy="866045"/>
          </a:xfrm>
          <a:prstGeom prst="rect">
            <a:avLst/>
          </a:prstGeom>
        </p:spPr>
      </p:pic>
    </p:spTree>
    <p:extLst>
      <p:ext uri="{BB962C8B-B14F-4D97-AF65-F5344CB8AC3E}">
        <p14:creationId xmlns:p14="http://schemas.microsoft.com/office/powerpoint/2010/main" val="2154622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7;p27" descr="A person wearing blue gloves holding a metal cylinder&#10;&#10;Description automatically generated">
            <a:extLst>
              <a:ext uri="{FF2B5EF4-FFF2-40B4-BE49-F238E27FC236}">
                <a16:creationId xmlns:a16="http://schemas.microsoft.com/office/drawing/2014/main" id="{0EEDA4F2-EA2E-35AE-A09B-B7110602742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55722" y="664644"/>
            <a:ext cx="1618034" cy="2041947"/>
          </a:xfrm>
          <a:prstGeom prst="rect">
            <a:avLst/>
          </a:prstGeom>
          <a:noFill/>
          <a:ln>
            <a:noFill/>
          </a:ln>
        </p:spPr>
      </p:pic>
      <p:sp>
        <p:nvSpPr>
          <p:cNvPr id="2" name="TextBox 1">
            <a:extLst>
              <a:ext uri="{FF2B5EF4-FFF2-40B4-BE49-F238E27FC236}">
                <a16:creationId xmlns:a16="http://schemas.microsoft.com/office/drawing/2014/main" id="{E6B29933-B85A-6675-81D2-E2A0E0558011}"/>
              </a:ext>
            </a:extLst>
          </p:cNvPr>
          <p:cNvSpPr txBox="1"/>
          <p:nvPr/>
        </p:nvSpPr>
        <p:spPr>
          <a:xfrm>
            <a:off x="3143672" y="67753"/>
            <a:ext cx="11953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solidFill>
                <a:effectLst/>
                <a:uLnTx/>
                <a:uFillTx/>
                <a:latin typeface="Calibri" panose="020F0502020204030204"/>
                <a:ea typeface="+mn-ea"/>
                <a:cs typeface="+mn-cs"/>
              </a:rPr>
              <a:t>Attivita</a:t>
            </a:r>
            <a:r>
              <a:rPr kumimoji="0" lang="en-GB" sz="2400" b="1" i="0" u="none" strike="noStrike" kern="1200" cap="none" spc="0" normalizeH="0" baseline="0" noProof="0" dirty="0">
                <a:ln>
                  <a:noFill/>
                </a:ln>
                <a:solidFill>
                  <a:srgbClr val="4472C4"/>
                </a:solidFill>
                <a:effectLst/>
                <a:uLnTx/>
                <a:uFillTx/>
                <a:latin typeface="Calibri" panose="020F0502020204030204"/>
                <a:ea typeface="+mn-ea"/>
                <a:cs typeface="+mn-cs"/>
              </a:rPr>
              <a:t>’ di R&amp;D di </a:t>
            </a:r>
            <a:r>
              <a:rPr kumimoji="0" lang="en-GB" sz="2400" b="1" i="0" u="none" strike="noStrike" kern="1200" cap="none" spc="0" normalizeH="0" baseline="0" noProof="0" dirty="0" err="1">
                <a:ln>
                  <a:noFill/>
                </a:ln>
                <a:solidFill>
                  <a:srgbClr val="4472C4"/>
                </a:solidFill>
                <a:effectLst/>
                <a:highlight>
                  <a:srgbClr val="FFFF00"/>
                </a:highlight>
                <a:uLnTx/>
                <a:uFillTx/>
                <a:latin typeface="Calibri" panose="020F0502020204030204"/>
                <a:ea typeface="+mn-ea"/>
                <a:cs typeface="+mn-cs"/>
              </a:rPr>
              <a:t>rivelatori</a:t>
            </a:r>
            <a:r>
              <a:rPr kumimoji="0" lang="en-GB" sz="2400" b="1" i="0" u="none" strike="noStrike" kern="1200" cap="none" spc="0" normalizeH="0" baseline="0" noProof="0" dirty="0">
                <a:ln>
                  <a:noFill/>
                </a:ln>
                <a:solidFill>
                  <a:srgbClr val="4472C4"/>
                </a:solidFill>
                <a:effectLst/>
                <a:uLnTx/>
                <a:uFillTx/>
                <a:latin typeface="Calibri" panose="020F0502020204030204"/>
                <a:ea typeface="+mn-ea"/>
                <a:cs typeface="+mn-cs"/>
              </a:rPr>
              <a:t> / readout / DAQ</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F637543-1E09-B5C8-1825-0EAE65575B96}"/>
                  </a:ext>
                </a:extLst>
              </p:cNvPr>
              <p:cNvSpPr txBox="1"/>
              <p:nvPr/>
            </p:nvSpPr>
            <p:spPr>
              <a:xfrm>
                <a:off x="7775354" y="623958"/>
                <a:ext cx="4314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highlight>
                      <a:srgbClr val="FFFF00"/>
                    </a:highlight>
                    <a:uLnTx/>
                    <a:uFillTx/>
                    <a:latin typeface="Calibri" panose="020F0502020204030204"/>
                    <a:cs typeface="+mn-cs"/>
                  </a:rPr>
                  <a:t>New activity on LaCl</a:t>
                </a:r>
                <a:r>
                  <a:rPr kumimoji="0" lang="en-GB" sz="1800" b="1" i="0" u="none" strike="noStrike" kern="1200" cap="none" spc="0" normalizeH="0" baseline="-25000" noProof="0" dirty="0">
                    <a:ln>
                      <a:noFill/>
                    </a:ln>
                    <a:solidFill>
                      <a:srgbClr val="FF0000"/>
                    </a:solidFill>
                    <a:effectLst/>
                    <a:highlight>
                      <a:srgbClr val="FFFF00"/>
                    </a:highlight>
                    <a:uLnTx/>
                    <a:uFillTx/>
                    <a:latin typeface="Calibri" panose="020F0502020204030204"/>
                    <a:cs typeface="+mn-cs"/>
                  </a:rPr>
                  <a:t>3</a:t>
                </a:r>
                <a:r>
                  <a:rPr kumimoji="0" lang="en-GB" sz="1800" b="1" i="0" u="none" strike="noStrike" kern="1200" cap="none" spc="0" normalizeH="0" baseline="0" noProof="0" dirty="0">
                    <a:ln>
                      <a:noFill/>
                    </a:ln>
                    <a:solidFill>
                      <a:srgbClr val="FF0000"/>
                    </a:solidFill>
                    <a:effectLst/>
                    <a:highlight>
                      <a:srgbClr val="FFFF00"/>
                    </a:highlight>
                    <a:uLnTx/>
                    <a:uFillTx/>
                    <a:latin typeface="Calibri" panose="020F0502020204030204"/>
                    <a:cs typeface="+mn-cs"/>
                  </a:rPr>
                  <a:t> / CLYC detectors for </a:t>
                </a:r>
                <a14:m>
                  <m:oMath xmlns:m="http://schemas.openxmlformats.org/officeDocument/2006/math">
                    <m:r>
                      <a:rPr kumimoji="0" lang="en-GB" sz="1800" b="1" i="1" u="none" strike="noStrike" kern="1200" cap="none" spc="0" normalizeH="0" baseline="0" noProof="0" dirty="0" smtClean="0">
                        <a:ln>
                          <a:noFill/>
                        </a:ln>
                        <a:solidFill>
                          <a:srgbClr val="FF0000"/>
                        </a:solidFill>
                        <a:effectLst/>
                        <a:highlight>
                          <a:srgbClr val="FFFF00"/>
                        </a:highlight>
                        <a:uLnTx/>
                        <a:uFillTx/>
                        <a:latin typeface="Cambria Math" panose="02040503050406030204" pitchFamily="18" charset="0"/>
                        <a:ea typeface="Cambria Math" panose="02040503050406030204" pitchFamily="18" charset="0"/>
                        <a:cs typeface="+mn-cs"/>
                      </a:rPr>
                      <m:t>𝜸</m:t>
                    </m:r>
                  </m:oMath>
                </a14:m>
                <a:r>
                  <a:rPr kumimoji="0" lang="en-GB" sz="1800" b="1" i="0" u="none" strike="noStrike" kern="1200" cap="none" spc="0" normalizeH="0" baseline="0" noProof="0" dirty="0">
                    <a:ln>
                      <a:noFill/>
                    </a:ln>
                    <a:solidFill>
                      <a:srgbClr val="FF0000"/>
                    </a:solidFill>
                    <a:effectLst/>
                    <a:highlight>
                      <a:srgbClr val="FFFF00"/>
                    </a:highlight>
                    <a:uLnTx/>
                    <a:uFillTx/>
                    <a:latin typeface="Calibri" panose="020F0502020204030204"/>
                    <a:cs typeface="+mn-cs"/>
                  </a:rPr>
                  <a:t>-n discriminati</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on</a:t>
                </a:r>
              </a:p>
            </p:txBody>
          </p:sp>
        </mc:Choice>
        <mc:Fallback xmlns="">
          <p:sp>
            <p:nvSpPr>
              <p:cNvPr id="41" name="TextBox 40">
                <a:extLst>
                  <a:ext uri="{FF2B5EF4-FFF2-40B4-BE49-F238E27FC236}">
                    <a16:creationId xmlns:a16="http://schemas.microsoft.com/office/drawing/2014/main" id="{DF637543-1E09-B5C8-1825-0EAE65575B96}"/>
                  </a:ext>
                </a:extLst>
              </p:cNvPr>
              <p:cNvSpPr txBox="1">
                <a:spLocks noRot="1" noChangeAspect="1" noMove="1" noResize="1" noEditPoints="1" noAdjustHandles="1" noChangeArrowheads="1" noChangeShapeType="1" noTextEdit="1"/>
              </p:cNvSpPr>
              <p:nvPr/>
            </p:nvSpPr>
            <p:spPr>
              <a:xfrm>
                <a:off x="7775354" y="623958"/>
                <a:ext cx="4314655" cy="646331"/>
              </a:xfrm>
              <a:prstGeom prst="rect">
                <a:avLst/>
              </a:prstGeom>
              <a:blipFill>
                <a:blip r:embed="rId4"/>
                <a:stretch>
                  <a:fillRect l="-1130" t="-4717" b="-14151"/>
                </a:stretch>
              </a:blipFill>
            </p:spPr>
            <p:txBody>
              <a:bodyPr/>
              <a:lstStyle/>
              <a:p>
                <a:r>
                  <a:rPr lang="it-IT">
                    <a:noFill/>
                  </a:rPr>
                  <a:t> </a:t>
                </a:r>
              </a:p>
            </p:txBody>
          </p:sp>
        </mc:Fallback>
      </mc:AlternateContent>
      <p:graphicFrame>
        <p:nvGraphicFramePr>
          <p:cNvPr id="42" name="Segnaposto contenuto 2">
            <a:extLst>
              <a:ext uri="{FF2B5EF4-FFF2-40B4-BE49-F238E27FC236}">
                <a16:creationId xmlns:a16="http://schemas.microsoft.com/office/drawing/2014/main" id="{8CEE385F-BCA7-CAB3-4CB5-FAA9130F08FA}"/>
              </a:ext>
            </a:extLst>
          </p:cNvPr>
          <p:cNvGraphicFramePr>
            <a:graphicFrameLocks/>
          </p:cNvGraphicFramePr>
          <p:nvPr/>
        </p:nvGraphicFramePr>
        <p:xfrm>
          <a:off x="7020458" y="1131735"/>
          <a:ext cx="5824446" cy="33201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4" name="Immagine 30">
            <a:extLst>
              <a:ext uri="{FF2B5EF4-FFF2-40B4-BE49-F238E27FC236}">
                <a16:creationId xmlns:a16="http://schemas.microsoft.com/office/drawing/2014/main" id="{5E76C189-DC6A-B183-3E1B-BCF9703BFFA8}"/>
              </a:ext>
            </a:extLst>
          </p:cNvPr>
          <p:cNvPicPr>
            <a:picLocks noChangeAspect="1"/>
          </p:cNvPicPr>
          <p:nvPr/>
        </p:nvPicPr>
        <p:blipFill>
          <a:blip r:embed="rId10" cstate="screen">
            <a:lum/>
            <a:alphaModFix/>
            <a:extLst>
              <a:ext uri="{28A0092B-C50C-407E-A947-70E740481C1C}">
                <a14:useLocalDpi xmlns:a14="http://schemas.microsoft.com/office/drawing/2010/main"/>
              </a:ext>
            </a:extLst>
          </a:blip>
          <a:srcRect/>
          <a:stretch>
            <a:fillRect/>
          </a:stretch>
        </p:blipFill>
        <p:spPr>
          <a:xfrm>
            <a:off x="4301769" y="5244542"/>
            <a:ext cx="2152931" cy="1568708"/>
          </a:xfrm>
          <a:prstGeom prst="rect">
            <a:avLst/>
          </a:prstGeom>
          <a:noFill/>
          <a:ln cap="flat">
            <a:noFill/>
          </a:ln>
        </p:spPr>
      </p:pic>
      <p:sp>
        <p:nvSpPr>
          <p:cNvPr id="46" name="TextBox 45">
            <a:extLst>
              <a:ext uri="{FF2B5EF4-FFF2-40B4-BE49-F238E27FC236}">
                <a16:creationId xmlns:a16="http://schemas.microsoft.com/office/drawing/2014/main" id="{04FCDBA2-9E5B-7083-A0D3-28D6A378688A}"/>
              </a:ext>
            </a:extLst>
          </p:cNvPr>
          <p:cNvSpPr txBox="1"/>
          <p:nvPr/>
        </p:nvSpPr>
        <p:spPr>
          <a:xfrm>
            <a:off x="4108068" y="3436526"/>
            <a:ext cx="4153064" cy="1732141"/>
          </a:xfrm>
          <a:prstGeom prst="rect">
            <a:avLst/>
          </a:prstGeom>
          <a:noFill/>
        </p:spPr>
        <p:txBody>
          <a:bodyPr wrap="square">
            <a:spAutoFit/>
          </a:bodyPr>
          <a:lstStyle/>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2˝x2˝x2˝ LaBr</a:t>
            </a:r>
            <a:r>
              <a:rPr kumimoji="0" lang="it-IT" sz="1800" b="1" i="0" u="none" strike="noStrike" kern="1200" cap="none" spc="0" normalizeH="0" baseline="-25000" noProof="0" dirty="0">
                <a:ln>
                  <a:noFill/>
                </a:ln>
                <a:solidFill>
                  <a:prstClr val="black"/>
                </a:solidFill>
                <a:effectLst/>
                <a:uLnTx/>
                <a:uFillTx/>
                <a:latin typeface="Calibri" panose="020F0502020204030204"/>
                <a:ea typeface="+mn-ea"/>
                <a:cs typeface="Times New Roman" panose="02020603050405020304" pitchFamily="18" charset="0"/>
              </a:rPr>
              <a:t>3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(first part of 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crystal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p>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2 inch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sensL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matrix</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signal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as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 sum of 64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SiPM</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(6x6 mm)</a:t>
            </a:r>
          </a:p>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Thermal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compensation</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Dedicated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electronics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47" name="TextBox 46">
            <a:extLst>
              <a:ext uri="{FF2B5EF4-FFF2-40B4-BE49-F238E27FC236}">
                <a16:creationId xmlns:a16="http://schemas.microsoft.com/office/drawing/2014/main" id="{691B6CDE-32DA-27AD-3885-9D5E1DC7E5D5}"/>
              </a:ext>
            </a:extLst>
          </p:cNvPr>
          <p:cNvSpPr txBox="1"/>
          <p:nvPr/>
        </p:nvSpPr>
        <p:spPr>
          <a:xfrm>
            <a:off x="4108067" y="2875205"/>
            <a:ext cx="44597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0000"/>
                </a:solidFill>
                <a:effectLst/>
                <a:highlight>
                  <a:srgbClr val="FFFF00"/>
                </a:highlight>
                <a:uLnTx/>
                <a:uFillTx/>
                <a:latin typeface="Calibri" panose="020F0502020204030204"/>
                <a:ea typeface="+mn-ea"/>
                <a:cs typeface="+mn-cs"/>
              </a:rPr>
              <a:t>SiPM</a:t>
            </a:r>
            <a:r>
              <a:rPr kumimoji="0" lang="en-GB" sz="1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readout for PARIS </a:t>
            </a:r>
            <a:r>
              <a:rPr kumimoji="0" lang="en-GB" sz="1800" b="1" i="0" u="none" strike="noStrike" kern="1200" cap="none" spc="0" normalizeH="0" baseline="0" noProof="0" dirty="0" err="1">
                <a:ln>
                  <a:noFill/>
                </a:ln>
                <a:solidFill>
                  <a:srgbClr val="FF0000"/>
                </a:solidFill>
                <a:effectLst/>
                <a:highlight>
                  <a:srgbClr val="FFFF00"/>
                </a:highlight>
                <a:uLnTx/>
                <a:uFillTx/>
                <a:latin typeface="Calibri" panose="020F0502020204030204"/>
                <a:ea typeface="+mn-ea"/>
                <a:cs typeface="+mn-cs"/>
              </a:rPr>
              <a:t>phoswich</a:t>
            </a:r>
            <a:r>
              <a:rPr kumimoji="0" lang="en-GB" sz="1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 test sotto fascio @ AGATA</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itolo 1">
            <a:extLst>
              <a:ext uri="{FF2B5EF4-FFF2-40B4-BE49-F238E27FC236}">
                <a16:creationId xmlns:a16="http://schemas.microsoft.com/office/drawing/2014/main" id="{FE2967FD-3E3D-C4BB-05EF-40A328344DDB}"/>
              </a:ext>
            </a:extLst>
          </p:cNvPr>
          <p:cNvSpPr txBox="1">
            <a:spLocks/>
          </p:cNvSpPr>
          <p:nvPr/>
        </p:nvSpPr>
        <p:spPr>
          <a:xfrm>
            <a:off x="1167" y="240751"/>
            <a:ext cx="5015880" cy="7125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ED7D31"/>
                </a:solidFill>
                <a:effectLst/>
                <a:highlight>
                  <a:srgbClr val="FFFF00"/>
                </a:highlight>
                <a:uLnTx/>
                <a:uFillTx/>
                <a:latin typeface="Calibri" panose="020F0502020204030204"/>
                <a:ea typeface="+mj-ea"/>
                <a:cs typeface="Arial" panose="020B0604020202020204" pitchFamily="34" charset="0"/>
              </a:rPr>
              <a:t>N3G</a:t>
            </a:r>
            <a:r>
              <a:rPr kumimoji="0" lang="it-IT" sz="24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000" b="1" i="0" u="none" strike="noStrike" kern="1200" cap="none" spc="0" normalizeH="0" baseline="0" noProof="0" dirty="0">
                <a:ln>
                  <a:noFill/>
                </a:ln>
                <a:solidFill>
                  <a:srgbClr val="ED7D31"/>
                </a:solidFill>
                <a:effectLst/>
                <a:uLnTx/>
                <a:uFillTx/>
                <a:latin typeface="Calibri" panose="020F0502020204030204"/>
                <a:ea typeface="+mj-ea"/>
                <a:cs typeface="Arial" panose="020B0604020202020204" pitchFamily="34" charset="0"/>
              </a:rPr>
              <a:t>N</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ext </a:t>
            </a:r>
            <a:r>
              <a:rPr kumimoji="0" lang="it-IT" sz="2000" b="1" i="0" u="none" strike="noStrike" kern="1200" cap="none" spc="0" normalizeH="0" baseline="0" noProof="0" dirty="0">
                <a:ln>
                  <a:noFill/>
                </a:ln>
                <a:solidFill>
                  <a:srgbClr val="ED7D31"/>
                </a:solidFill>
                <a:effectLst/>
                <a:uLnTx/>
                <a:uFillTx/>
                <a:latin typeface="Calibri" panose="020F0502020204030204"/>
                <a:ea typeface="+mj-ea"/>
                <a:cs typeface="Arial" panose="020B0604020202020204" pitchFamily="34" charset="0"/>
              </a:rPr>
              <a:t>G</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eneration </a:t>
            </a:r>
            <a:r>
              <a:rPr kumimoji="0" lang="it-IT" sz="2000" b="1" i="0" u="none" strike="noStrike" kern="1200" cap="none" spc="0" normalizeH="0" baseline="0" noProof="0" dirty="0" err="1">
                <a:ln>
                  <a:noFill/>
                </a:ln>
                <a:solidFill>
                  <a:srgbClr val="ED7D31"/>
                </a:solidFill>
                <a:effectLst/>
                <a:uLnTx/>
                <a:uFillTx/>
                <a:latin typeface="Calibri" panose="020F0502020204030204"/>
                <a:ea typeface="+mj-ea"/>
                <a:cs typeface="Arial" panose="020B0604020202020204" pitchFamily="34" charset="0"/>
              </a:rPr>
              <a:t>G</a:t>
            </a:r>
            <a:r>
              <a:rPr kumimoji="0" lang="it-IT" sz="2000" b="0" i="0" u="none" strike="noStrike" kern="1200" cap="none" spc="0" normalizeH="0" baseline="0" noProof="0" dirty="0" err="1">
                <a:ln>
                  <a:noFill/>
                </a:ln>
                <a:solidFill>
                  <a:prstClr val="black"/>
                </a:solidFill>
                <a:effectLst/>
                <a:uLnTx/>
                <a:uFillTx/>
                <a:latin typeface="Calibri" panose="020F0502020204030204"/>
                <a:ea typeface="+mj-ea"/>
                <a:cs typeface="Arial" panose="020B0604020202020204" pitchFamily="34" charset="0"/>
              </a:rPr>
              <a:t>ermanium</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 </a:t>
            </a:r>
            <a:r>
              <a:rPr kumimoji="0" lang="it-IT" sz="2000" b="1" i="0" u="none" strike="noStrike" kern="1200" cap="none" spc="0" normalizeH="0" baseline="0" noProof="0" dirty="0">
                <a:ln>
                  <a:noFill/>
                </a:ln>
                <a:solidFill>
                  <a:srgbClr val="ED7D31"/>
                </a:solidFill>
                <a:effectLst/>
                <a:uLnTx/>
                <a:uFillTx/>
                <a:latin typeface="Calibri" panose="020F0502020204030204"/>
                <a:ea typeface="+mj-ea"/>
                <a:cs typeface="Arial" panose="020B0604020202020204" pitchFamily="34" charset="0"/>
              </a:rPr>
              <a:t>G</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amma detectors</a:t>
            </a:r>
            <a:endParaRPr kumimoji="0" lang="en-GB"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endParaRPr>
          </a:p>
        </p:txBody>
      </p:sp>
      <p:pic>
        <p:nvPicPr>
          <p:cNvPr id="5" name="Google Shape;180;p27" descr="A hand in blue gloves holding a small round device&#10;&#10;Description automatically generated">
            <a:extLst>
              <a:ext uri="{FF2B5EF4-FFF2-40B4-BE49-F238E27FC236}">
                <a16:creationId xmlns:a16="http://schemas.microsoft.com/office/drawing/2014/main" id="{126C4C0F-9BB3-69F1-6DD3-5D0DE2947560}"/>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673755" y="664644"/>
            <a:ext cx="1338943" cy="2041947"/>
          </a:xfrm>
          <a:prstGeom prst="rect">
            <a:avLst/>
          </a:prstGeom>
          <a:noFill/>
          <a:ln>
            <a:noFill/>
          </a:ln>
        </p:spPr>
      </p:pic>
      <p:pic>
        <p:nvPicPr>
          <p:cNvPr id="6" name="Immagine 7" descr="Immagine che contiene interno, computer, muro, arte&#10;&#10;Il contenuto generato dall'IA potrebbe non essere corretto.">
            <a:extLst>
              <a:ext uri="{FF2B5EF4-FFF2-40B4-BE49-F238E27FC236}">
                <a16:creationId xmlns:a16="http://schemas.microsoft.com/office/drawing/2014/main" id="{3CEDE826-4990-AE83-9795-8B7F9CE3F764}"/>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041003" y="3818569"/>
            <a:ext cx="1981199" cy="2942374"/>
          </a:xfrm>
          <a:prstGeom prst="rect">
            <a:avLst/>
          </a:prstGeom>
        </p:spPr>
      </p:pic>
      <p:sp>
        <p:nvSpPr>
          <p:cNvPr id="7" name="Right Arrow 6">
            <a:extLst>
              <a:ext uri="{FF2B5EF4-FFF2-40B4-BE49-F238E27FC236}">
                <a16:creationId xmlns:a16="http://schemas.microsoft.com/office/drawing/2014/main" id="{B49F3E5E-277C-27B6-30E7-5E1DB54C35D3}"/>
              </a:ext>
            </a:extLst>
          </p:cNvPr>
          <p:cNvSpPr/>
          <p:nvPr/>
        </p:nvSpPr>
        <p:spPr>
          <a:xfrm>
            <a:off x="3914364" y="699384"/>
            <a:ext cx="387405" cy="78090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sellaDiTesto 2">
            <a:extLst>
              <a:ext uri="{FF2B5EF4-FFF2-40B4-BE49-F238E27FC236}">
                <a16:creationId xmlns:a16="http://schemas.microsoft.com/office/drawing/2014/main" id="{234963F6-2664-A669-FFC8-48E93305CF9E}"/>
              </a:ext>
            </a:extLst>
          </p:cNvPr>
          <p:cNvSpPr txBox="1"/>
          <p:nvPr/>
        </p:nvSpPr>
        <p:spPr>
          <a:xfrm>
            <a:off x="214183" y="1335525"/>
            <a:ext cx="3841539" cy="24006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Test di tenuta </a:t>
            </a:r>
            <a:r>
              <a:rPr kumimoji="0" lang="it-IT"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della capsula</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contenente il rivelatore: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nuove </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guarnizioni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helicoflex</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leak rate Q</a:t>
            </a:r>
            <a:r>
              <a:rPr kumimoji="0" lang="it-IT" sz="1400" b="0" i="0" u="none" strike="noStrike" kern="1200" cap="none" spc="0" normalizeH="0" baseline="-25000" noProof="0" dirty="0">
                <a:ln>
                  <a:noFill/>
                </a:ln>
                <a:solidFill>
                  <a:prstClr val="black"/>
                </a:solidFill>
                <a:effectLst/>
                <a:uLnTx/>
                <a:uFillTx/>
                <a:latin typeface="Calibri" panose="020F0502020204030204"/>
                <a:ea typeface="+mn-ea"/>
                <a:cs typeface="+mn-cs"/>
              </a:rPr>
              <a:t>L</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5∙10</a:t>
            </a:r>
            <a:r>
              <a:rPr kumimoji="0" lang="it-IT" sz="1400" b="0" i="0" u="none" strike="noStrike" kern="1200" cap="none" spc="0" normalizeH="0" baseline="30000" noProof="0" dirty="0">
                <a:ln>
                  <a:noFill/>
                </a:ln>
                <a:solidFill>
                  <a:prstClr val="black"/>
                </a:solidFill>
                <a:effectLst/>
                <a:uLnTx/>
                <a:uFillTx/>
                <a:latin typeface="Calibri" panose="020F0502020204030204"/>
                <a:ea typeface="+mn-ea"/>
                <a:cs typeface="+mn-cs"/>
              </a:rPr>
              <a:t>-10</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mbar∙l</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s</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attivazione </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getter</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e mantenimento livello di vuoto →  10</a:t>
            </a:r>
            <a:r>
              <a:rPr kumimoji="0" lang="it-IT" sz="1400" b="0" i="0" u="none" strike="noStrike" kern="1200" cap="none" spc="0" normalizeH="0" baseline="30000" noProof="0" dirty="0">
                <a:ln>
                  <a:noFill/>
                </a:ln>
                <a:solidFill>
                  <a:prstClr val="black"/>
                </a:solidFill>
                <a:effectLst/>
                <a:uLnTx/>
                <a:uFillTx/>
                <a:latin typeface="Calibri" panose="020F0502020204030204"/>
                <a:ea typeface="+mn-ea"/>
                <a:cs typeface="+mn-cs"/>
              </a:rPr>
              <a:t>-6</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10</a:t>
            </a:r>
            <a:r>
              <a:rPr kumimoji="0" lang="it-IT" sz="14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mbar</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Validazione della </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sequenza di montaggio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del rivelatore e della sua </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connessione elettrica flessibile</a:t>
            </a:r>
          </a:p>
        </p:txBody>
      </p:sp>
      <p:sp>
        <p:nvSpPr>
          <p:cNvPr id="10" name="TextBox 9">
            <a:extLst>
              <a:ext uri="{FF2B5EF4-FFF2-40B4-BE49-F238E27FC236}">
                <a16:creationId xmlns:a16="http://schemas.microsoft.com/office/drawing/2014/main" id="{20F2F7C4-3B6F-83C3-0A7C-E217E6E2A4D0}"/>
              </a:ext>
            </a:extLst>
          </p:cNvPr>
          <p:cNvSpPr txBox="1"/>
          <p:nvPr/>
        </p:nvSpPr>
        <p:spPr>
          <a:xfrm>
            <a:off x="0" y="3766262"/>
            <a:ext cx="2152931"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Test </a:t>
            </a:r>
            <a:r>
              <a:rPr kumimoji="0" lang="it-IT"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nuovi preamplificatori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di carica integrati (tecnologia 350 nm, AMS)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Primi test orientati al montaggio dei </a:t>
            </a:r>
            <a:r>
              <a:rPr kumimoji="0" lang="it-IT"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preamplificatori integrati nei criostati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di test disponibili presso la collaborazione</a:t>
            </a:r>
          </a:p>
        </p:txBody>
      </p:sp>
      <p:pic>
        <p:nvPicPr>
          <p:cNvPr id="12" name="Picture 11">
            <a:extLst>
              <a:ext uri="{FF2B5EF4-FFF2-40B4-BE49-F238E27FC236}">
                <a16:creationId xmlns:a16="http://schemas.microsoft.com/office/drawing/2014/main" id="{C2302AEA-9E8F-6077-D897-8AA796F774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72009" y="4676632"/>
            <a:ext cx="2718000" cy="1800000"/>
          </a:xfrm>
          <a:prstGeom prst="rect">
            <a:avLst/>
          </a:prstGeom>
        </p:spPr>
      </p:pic>
      <p:pic>
        <p:nvPicPr>
          <p:cNvPr id="14" name="Picture 13" descr="A graph of energy&#10;&#10;AI-generated content may be incorrect.">
            <a:extLst>
              <a:ext uri="{FF2B5EF4-FFF2-40B4-BE49-F238E27FC236}">
                <a16:creationId xmlns:a16="http://schemas.microsoft.com/office/drawing/2014/main" id="{AD357235-01B6-65FA-E8FD-DA3DFBC3766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34267" y="4568632"/>
            <a:ext cx="2661903" cy="2016000"/>
          </a:xfrm>
          <a:prstGeom prst="rect">
            <a:avLst/>
          </a:prstGeom>
        </p:spPr>
      </p:pic>
      <p:sp>
        <p:nvSpPr>
          <p:cNvPr id="15" name="TextBox 14">
            <a:extLst>
              <a:ext uri="{FF2B5EF4-FFF2-40B4-BE49-F238E27FC236}">
                <a16:creationId xmlns:a16="http://schemas.microsoft.com/office/drawing/2014/main" id="{A14D32C5-9EC4-21AB-B3EC-A36F51FCDA70}"/>
              </a:ext>
            </a:extLst>
          </p:cNvPr>
          <p:cNvSpPr txBox="1"/>
          <p:nvPr/>
        </p:nvSpPr>
        <p:spPr>
          <a:xfrm>
            <a:off x="7151427" y="5800298"/>
            <a:ext cx="20153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1" i="0" u="none" strike="noStrike" kern="1200" cap="none" spc="0" normalizeH="0" baseline="0" noProof="0" dirty="0">
                <a:ln>
                  <a:noFill/>
                </a:ln>
                <a:solidFill>
                  <a:srgbClr val="FF0000"/>
                </a:solidFill>
                <a:effectLst/>
                <a:uLnTx/>
                <a:uFillTx/>
                <a:latin typeface="Calibri" panose="020F0502020204030204"/>
                <a:ea typeface="+mn-ea"/>
                <a:cs typeface="+mn-cs"/>
              </a:rPr>
              <a:t>CLYC</a:t>
            </a:r>
          </a:p>
        </p:txBody>
      </p:sp>
      <p:sp>
        <p:nvSpPr>
          <p:cNvPr id="16" name="TextBox 15">
            <a:extLst>
              <a:ext uri="{FF2B5EF4-FFF2-40B4-BE49-F238E27FC236}">
                <a16:creationId xmlns:a16="http://schemas.microsoft.com/office/drawing/2014/main" id="{7D980AA1-5E4B-AF23-E715-BBD529F7859E}"/>
              </a:ext>
            </a:extLst>
          </p:cNvPr>
          <p:cNvSpPr txBox="1"/>
          <p:nvPr/>
        </p:nvSpPr>
        <p:spPr>
          <a:xfrm>
            <a:off x="9601415" y="5837414"/>
            <a:ext cx="23130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1" i="0" u="none" strike="noStrike" kern="1200" cap="none" spc="0" normalizeH="0" baseline="0" noProof="0" dirty="0">
                <a:ln>
                  <a:noFill/>
                </a:ln>
                <a:solidFill>
                  <a:srgbClr val="FF0000"/>
                </a:solidFill>
                <a:effectLst/>
                <a:uLnTx/>
                <a:uFillTx/>
                <a:latin typeface="Calibri" panose="020F0502020204030204"/>
                <a:ea typeface="+mn-ea"/>
                <a:cs typeface="+mn-cs"/>
              </a:rPr>
              <a:t>LaCl</a:t>
            </a:r>
            <a:r>
              <a:rPr kumimoji="0" lang="en-IT" sz="1800" b="1" i="0" u="none" strike="noStrike" kern="1200" cap="none" spc="0" normalizeH="0" baseline="-25000" noProof="0" dirty="0">
                <a:ln>
                  <a:noFill/>
                </a:ln>
                <a:solidFill>
                  <a:srgbClr val="FF0000"/>
                </a:solidFill>
                <a:effectLst/>
                <a:uLnTx/>
                <a:uFillTx/>
                <a:latin typeface="Calibri" panose="020F0502020204030204"/>
                <a:ea typeface="+mn-ea"/>
                <a:cs typeface="+mn-cs"/>
              </a:rPr>
              <a:t>3</a:t>
            </a:r>
          </a:p>
        </p:txBody>
      </p:sp>
      <p:sp>
        <p:nvSpPr>
          <p:cNvPr id="18" name="TextBox 17">
            <a:extLst>
              <a:ext uri="{FF2B5EF4-FFF2-40B4-BE49-F238E27FC236}">
                <a16:creationId xmlns:a16="http://schemas.microsoft.com/office/drawing/2014/main" id="{EEBF8D3F-A762-9061-157E-F4D31D2C818F}"/>
              </a:ext>
            </a:extLst>
          </p:cNvPr>
          <p:cNvSpPr txBox="1"/>
          <p:nvPr/>
        </p:nvSpPr>
        <p:spPr>
          <a:xfrm>
            <a:off x="9446333" y="6415633"/>
            <a:ext cx="2718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Helvetica" pitchFamily="2" charset="0"/>
                <a:ea typeface="+mn-ea"/>
                <a:cs typeface="+mn-cs"/>
              </a:rPr>
              <a:t>D Rigamonti et al 2025 Meas.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Helvetica" pitchFamily="2" charset="0"/>
                <a:ea typeface="+mn-ea"/>
                <a:cs typeface="+mn-cs"/>
              </a:rPr>
              <a:t>Sci. Technol. 36 015907</a:t>
            </a:r>
          </a:p>
        </p:txBody>
      </p:sp>
      <p:sp>
        <p:nvSpPr>
          <p:cNvPr id="9" name="CasellaDiTesto 8">
            <a:extLst>
              <a:ext uri="{FF2B5EF4-FFF2-40B4-BE49-F238E27FC236}">
                <a16:creationId xmlns:a16="http://schemas.microsoft.com/office/drawing/2014/main" id="{9E430394-B9EA-5ABF-00E5-49D3241C2A09}"/>
              </a:ext>
            </a:extLst>
          </p:cNvPr>
          <p:cNvSpPr txBox="1"/>
          <p:nvPr/>
        </p:nvSpPr>
        <p:spPr>
          <a:xfrm>
            <a:off x="8292381" y="4362995"/>
            <a:ext cx="2423099" cy="369332"/>
          </a:xfrm>
          <a:prstGeom prst="rect">
            <a:avLst/>
          </a:prstGeom>
          <a:noFill/>
        </p:spPr>
        <p:txBody>
          <a:bodyPr wrap="none" rtlCol="0">
            <a:spAutoFit/>
          </a:bodyPr>
          <a:lstStyle/>
          <a:p>
            <a:r>
              <a:rPr lang="it-IT" dirty="0">
                <a:highlight>
                  <a:srgbClr val="FFFF00"/>
                </a:highlight>
              </a:rPr>
              <a:t>NEW</a:t>
            </a:r>
            <a:r>
              <a:rPr lang="it-IT" dirty="0"/>
              <a:t> </a:t>
            </a:r>
            <a:r>
              <a:rPr lang="it-IT" dirty="0" err="1"/>
              <a:t>n,</a:t>
            </a:r>
            <a:r>
              <a:rPr lang="it-IT" dirty="0" err="1">
                <a:latin typeface="Symbol" panose="05050102010706020507" pitchFamily="18" charset="2"/>
              </a:rPr>
              <a:t>g</a:t>
            </a:r>
            <a:r>
              <a:rPr lang="it-IT" dirty="0"/>
              <a:t> </a:t>
            </a:r>
            <a:r>
              <a:rPr lang="it-IT" dirty="0" err="1"/>
              <a:t>discrimination</a:t>
            </a:r>
            <a:endParaRPr lang="it-IT" dirty="0"/>
          </a:p>
        </p:txBody>
      </p:sp>
    </p:spTree>
    <p:extLst>
      <p:ext uri="{BB962C8B-B14F-4D97-AF65-F5344CB8AC3E}">
        <p14:creationId xmlns:p14="http://schemas.microsoft.com/office/powerpoint/2010/main" val="88171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B260-1221-692A-99ED-CC65AE04D38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F7BD286-BC0B-ABBF-3735-AAA7FBF59408}"/>
              </a:ext>
            </a:extLst>
          </p:cNvPr>
          <p:cNvSpPr txBox="1"/>
          <p:nvPr/>
        </p:nvSpPr>
        <p:spPr>
          <a:xfrm>
            <a:off x="3240746" y="692696"/>
            <a:ext cx="6096698" cy="646331"/>
          </a:xfrm>
          <a:prstGeom prst="rect">
            <a:avLst/>
          </a:prstGeom>
          <a:noFill/>
        </p:spPr>
        <p:txBody>
          <a:bodyPr wrap="square">
            <a:spAutoFit/>
          </a:bodyPr>
          <a:lstStyle/>
          <a:p>
            <a:r>
              <a:rPr lang="it-IT" sz="1800" b="1" dirty="0">
                <a:effectLst/>
                <a:latin typeface="Aptos" panose="020B0004020202020204" pitchFamily="34" charset="0"/>
                <a:ea typeface="Aptos" panose="020B0004020202020204" pitchFamily="34" charset="0"/>
                <a:cs typeface="Times New Roman" panose="02020603050405020304" pitchFamily="18" charset="0"/>
              </a:rPr>
              <a:t>1	Quark and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Hadron</a:t>
            </a:r>
            <a:r>
              <a:rPr lang="it-IT" sz="1800" b="1" dirty="0">
                <a:effectLst/>
                <a:latin typeface="Aptos" panose="020B0004020202020204" pitchFamily="34" charset="0"/>
                <a:ea typeface="Aptos" panose="020B0004020202020204" pitchFamily="34" charset="0"/>
                <a:cs typeface="Times New Roman" panose="02020603050405020304" pitchFamily="18" charset="0"/>
              </a:rPr>
              <a:t> Dynamics</a:t>
            </a:r>
            <a:br>
              <a:rPr lang="it-IT" sz="1800" b="1" dirty="0">
                <a:effectLst/>
                <a:latin typeface="Aptos" panose="020B0004020202020204" pitchFamily="34" charset="0"/>
                <a:ea typeface="Aptos" panose="020B0004020202020204" pitchFamily="34" charset="0"/>
                <a:cs typeface="Times New Roman" panose="02020603050405020304" pitchFamily="18" charset="0"/>
              </a:rPr>
            </a:br>
            <a:endParaRPr lang="it-IT" dirty="0"/>
          </a:p>
        </p:txBody>
      </p:sp>
      <p:sp>
        <p:nvSpPr>
          <p:cNvPr id="6" name="CasellaDiTesto 5">
            <a:extLst>
              <a:ext uri="{FF2B5EF4-FFF2-40B4-BE49-F238E27FC236}">
                <a16:creationId xmlns:a16="http://schemas.microsoft.com/office/drawing/2014/main" id="{0E426EC0-A6E3-F2D2-29F2-F117D8B639A4}"/>
              </a:ext>
            </a:extLst>
          </p:cNvPr>
          <p:cNvSpPr txBox="1"/>
          <p:nvPr/>
        </p:nvSpPr>
        <p:spPr>
          <a:xfrm>
            <a:off x="3240746" y="1484784"/>
            <a:ext cx="6887702" cy="369332"/>
          </a:xfrm>
          <a:prstGeom prst="rect">
            <a:avLst/>
          </a:prstGeom>
          <a:noFill/>
        </p:spPr>
        <p:txBody>
          <a:bodyPr wrap="square">
            <a:spAutoFit/>
          </a:bodyPr>
          <a:lstStyle/>
          <a:p>
            <a:r>
              <a:rPr lang="it-IT" sz="1800" b="1" dirty="0">
                <a:effectLst/>
                <a:latin typeface="Aptos" panose="020B0004020202020204" pitchFamily="34" charset="0"/>
                <a:ea typeface="Aptos" panose="020B0004020202020204" pitchFamily="34" charset="0"/>
                <a:cs typeface="Times New Roman" panose="02020603050405020304" pitchFamily="18" charset="0"/>
              </a:rPr>
              <a:t>2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Phase</a:t>
            </a:r>
            <a:r>
              <a:rPr lang="it-IT" sz="1800" b="1" dirty="0">
                <a:effectLst/>
                <a:latin typeface="Aptos" panose="020B0004020202020204" pitchFamily="34" charset="0"/>
                <a:ea typeface="Aptos" panose="020B0004020202020204" pitchFamily="34" charset="0"/>
                <a:cs typeface="Times New Roman" panose="02020603050405020304" pitchFamily="18" charset="0"/>
              </a:rPr>
              <a:t>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Transitions</a:t>
            </a:r>
            <a:r>
              <a:rPr lang="it-IT" sz="1800" b="1" dirty="0">
                <a:effectLst/>
                <a:latin typeface="Aptos" panose="020B0004020202020204" pitchFamily="34" charset="0"/>
                <a:ea typeface="Aptos" panose="020B0004020202020204" pitchFamily="34" charset="0"/>
                <a:cs typeface="Times New Roman" panose="02020603050405020304" pitchFamily="18" charset="0"/>
              </a:rPr>
              <a:t> of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Nuclear</a:t>
            </a:r>
            <a:r>
              <a:rPr lang="it-IT" sz="1800" b="1" dirty="0">
                <a:effectLst/>
                <a:latin typeface="Aptos" panose="020B0004020202020204" pitchFamily="34" charset="0"/>
                <a:ea typeface="Aptos" panose="020B0004020202020204" pitchFamily="34" charset="0"/>
                <a:cs typeface="Times New Roman" panose="02020603050405020304" pitchFamily="18" charset="0"/>
              </a:rPr>
              <a:t> and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Hadronic</a:t>
            </a:r>
            <a:r>
              <a:rPr lang="it-IT" sz="1800" b="1" dirty="0">
                <a:effectLst/>
                <a:latin typeface="Aptos" panose="020B0004020202020204" pitchFamily="34" charset="0"/>
                <a:ea typeface="Aptos" panose="020B0004020202020204" pitchFamily="34" charset="0"/>
                <a:cs typeface="Times New Roman" panose="02020603050405020304" pitchFamily="18" charset="0"/>
              </a:rPr>
              <a:t> Matter</a:t>
            </a:r>
            <a:endParaRPr lang="it-IT" dirty="0"/>
          </a:p>
        </p:txBody>
      </p:sp>
      <p:sp>
        <p:nvSpPr>
          <p:cNvPr id="8" name="CasellaDiTesto 7">
            <a:extLst>
              <a:ext uri="{FF2B5EF4-FFF2-40B4-BE49-F238E27FC236}">
                <a16:creationId xmlns:a16="http://schemas.microsoft.com/office/drawing/2014/main" id="{E0E3EA04-EB2C-4D7A-A594-5CC093417DE7}"/>
              </a:ext>
            </a:extLst>
          </p:cNvPr>
          <p:cNvSpPr txBox="1"/>
          <p:nvPr/>
        </p:nvSpPr>
        <p:spPr>
          <a:xfrm>
            <a:off x="3240746" y="2211783"/>
            <a:ext cx="6096698" cy="646331"/>
          </a:xfrm>
          <a:prstGeom prst="rect">
            <a:avLst/>
          </a:prstGeom>
          <a:noFill/>
        </p:spPr>
        <p:txBody>
          <a:bodyPr wrap="square">
            <a:spAutoFit/>
          </a:bodyPr>
          <a:lstStyle/>
          <a:p>
            <a:r>
              <a:rPr lang="it-IT" sz="1800" b="1" dirty="0">
                <a:effectLst/>
                <a:latin typeface="Aptos" panose="020B0004020202020204" pitchFamily="34" charset="0"/>
                <a:ea typeface="Aptos" panose="020B0004020202020204" pitchFamily="34" charset="0"/>
                <a:cs typeface="Times New Roman" panose="02020603050405020304" pitchFamily="18" charset="0"/>
              </a:rPr>
              <a:t>3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Nuclear</a:t>
            </a:r>
            <a:r>
              <a:rPr lang="it-IT" sz="1800" b="1" dirty="0">
                <a:effectLst/>
                <a:latin typeface="Aptos" panose="020B0004020202020204" pitchFamily="34" charset="0"/>
                <a:ea typeface="Aptos" panose="020B0004020202020204" pitchFamily="34" charset="0"/>
                <a:cs typeface="Times New Roman" panose="02020603050405020304" pitchFamily="18" charset="0"/>
              </a:rPr>
              <a:t>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Structure</a:t>
            </a:r>
            <a:r>
              <a:rPr lang="it-IT" sz="1800" b="1" dirty="0">
                <a:effectLst/>
                <a:latin typeface="Aptos" panose="020B0004020202020204" pitchFamily="34" charset="0"/>
                <a:ea typeface="Aptos" panose="020B0004020202020204" pitchFamily="34" charset="0"/>
                <a:cs typeface="Times New Roman" panose="02020603050405020304" pitchFamily="18" charset="0"/>
              </a:rPr>
              <a:t> and Reaction Dynamics</a:t>
            </a:r>
            <a:br>
              <a:rPr lang="it-IT" sz="1800" b="1" dirty="0">
                <a:effectLst/>
                <a:latin typeface="Aptos" panose="020B0004020202020204" pitchFamily="34" charset="0"/>
                <a:ea typeface="Aptos" panose="020B0004020202020204" pitchFamily="34" charset="0"/>
                <a:cs typeface="Times New Roman" panose="02020603050405020304" pitchFamily="18" charset="0"/>
              </a:rPr>
            </a:br>
            <a:endParaRPr lang="it-IT" dirty="0"/>
          </a:p>
        </p:txBody>
      </p:sp>
      <p:sp>
        <p:nvSpPr>
          <p:cNvPr id="10" name="CasellaDiTesto 9">
            <a:extLst>
              <a:ext uri="{FF2B5EF4-FFF2-40B4-BE49-F238E27FC236}">
                <a16:creationId xmlns:a16="http://schemas.microsoft.com/office/drawing/2014/main" id="{55681104-F001-392F-719F-F7DF3BF0F296}"/>
              </a:ext>
            </a:extLst>
          </p:cNvPr>
          <p:cNvSpPr txBox="1"/>
          <p:nvPr/>
        </p:nvSpPr>
        <p:spPr>
          <a:xfrm>
            <a:off x="3287688" y="3789040"/>
            <a:ext cx="7056784" cy="369332"/>
          </a:xfrm>
          <a:prstGeom prst="rect">
            <a:avLst/>
          </a:prstGeom>
          <a:noFill/>
        </p:spPr>
        <p:txBody>
          <a:bodyPr wrap="square">
            <a:spAutoFit/>
          </a:bodyPr>
          <a:lstStyle/>
          <a:p>
            <a:r>
              <a:rPr lang="it-IT" sz="1800" b="1" dirty="0">
                <a:effectLst/>
                <a:latin typeface="Aptos" panose="020B0004020202020204" pitchFamily="34" charset="0"/>
                <a:ea typeface="Aptos" panose="020B0004020202020204" pitchFamily="34" charset="0"/>
                <a:cs typeface="Times New Roman" panose="02020603050405020304" pitchFamily="18" charset="0"/>
              </a:rPr>
              <a:t>4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Nuclear</a:t>
            </a:r>
            <a:r>
              <a:rPr lang="it-IT" sz="1800" b="1" dirty="0">
                <a:effectLst/>
                <a:latin typeface="Aptos" panose="020B0004020202020204" pitchFamily="34" charset="0"/>
                <a:ea typeface="Aptos" panose="020B0004020202020204" pitchFamily="34" charset="0"/>
                <a:cs typeface="Times New Roman" panose="02020603050405020304" pitchFamily="18" charset="0"/>
              </a:rPr>
              <a:t>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Astrophysics</a:t>
            </a:r>
            <a:r>
              <a:rPr lang="it-IT" sz="1800" b="1" dirty="0">
                <a:effectLst/>
                <a:latin typeface="Aptos" panose="020B0004020202020204" pitchFamily="34" charset="0"/>
                <a:ea typeface="Aptos" panose="020B0004020202020204" pitchFamily="34" charset="0"/>
                <a:cs typeface="Times New Roman" panose="02020603050405020304" pitchFamily="18" charset="0"/>
              </a:rPr>
              <a:t> and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Interdisciplinary</a:t>
            </a:r>
            <a:r>
              <a:rPr lang="it-IT" sz="1800" b="1" dirty="0">
                <a:effectLst/>
                <a:latin typeface="Aptos" panose="020B0004020202020204" pitchFamily="34" charset="0"/>
                <a:ea typeface="Aptos" panose="020B0004020202020204" pitchFamily="34" charset="0"/>
                <a:cs typeface="Times New Roman" panose="02020603050405020304" pitchFamily="18" charset="0"/>
              </a:rPr>
              <a:t>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Researches</a:t>
            </a:r>
            <a:endParaRPr lang="it-IT" dirty="0"/>
          </a:p>
        </p:txBody>
      </p:sp>
      <p:sp>
        <p:nvSpPr>
          <p:cNvPr id="12" name="CasellaDiTesto 11">
            <a:extLst>
              <a:ext uri="{FF2B5EF4-FFF2-40B4-BE49-F238E27FC236}">
                <a16:creationId xmlns:a16="http://schemas.microsoft.com/office/drawing/2014/main" id="{FADB48B5-6BD4-120A-9AB9-C16F1422A1A5}"/>
              </a:ext>
            </a:extLst>
          </p:cNvPr>
          <p:cNvSpPr txBox="1"/>
          <p:nvPr/>
        </p:nvSpPr>
        <p:spPr>
          <a:xfrm>
            <a:off x="3279936" y="5183933"/>
            <a:ext cx="6096698" cy="378565"/>
          </a:xfrm>
          <a:prstGeom prst="rect">
            <a:avLst/>
          </a:prstGeom>
          <a:noFill/>
        </p:spPr>
        <p:txBody>
          <a:bodyPr wrap="square">
            <a:spAutoFit/>
          </a:bodyPr>
          <a:lstStyle/>
          <a:p>
            <a:pPr>
              <a:lnSpc>
                <a:spcPct val="107000"/>
              </a:lnSpc>
              <a:spcAft>
                <a:spcPts val="800"/>
              </a:spcAft>
              <a:buNone/>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5	</a:t>
            </a:r>
            <a:r>
              <a:rPr lang="it-IT" sz="1800" b="1" kern="100" dirty="0" err="1">
                <a:effectLst/>
                <a:latin typeface="Aptos" panose="020B0004020202020204" pitchFamily="34" charset="0"/>
                <a:ea typeface="Aptos" panose="020B0004020202020204" pitchFamily="34" charset="0"/>
                <a:cs typeface="Times New Roman" panose="02020603050405020304" pitchFamily="18" charset="0"/>
              </a:rPr>
              <a:t>Symmetries</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b="1" kern="100" dirty="0" err="1">
                <a:effectLst/>
                <a:latin typeface="Aptos" panose="020B0004020202020204" pitchFamily="34" charset="0"/>
                <a:ea typeface="Aptos" panose="020B0004020202020204" pitchFamily="34" charset="0"/>
                <a:cs typeface="Times New Roman" panose="02020603050405020304" pitchFamily="18" charset="0"/>
              </a:rPr>
              <a:t>Fundamental</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 Interactions </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CasellaDiTesto 13">
            <a:extLst>
              <a:ext uri="{FF2B5EF4-FFF2-40B4-BE49-F238E27FC236}">
                <a16:creationId xmlns:a16="http://schemas.microsoft.com/office/drawing/2014/main" id="{55E9E54D-6D64-AFC7-ACBA-C93CE2E726DA}"/>
              </a:ext>
            </a:extLst>
          </p:cNvPr>
          <p:cNvSpPr txBox="1"/>
          <p:nvPr/>
        </p:nvSpPr>
        <p:spPr>
          <a:xfrm>
            <a:off x="3359696" y="6068714"/>
            <a:ext cx="6096698" cy="369332"/>
          </a:xfrm>
          <a:prstGeom prst="rect">
            <a:avLst/>
          </a:prstGeom>
          <a:noFill/>
        </p:spPr>
        <p:txBody>
          <a:bodyPr wrap="square">
            <a:spAutoFit/>
          </a:bodyPr>
          <a:lstStyle/>
          <a:p>
            <a:r>
              <a:rPr lang="it-IT" sz="1800" b="1" dirty="0">
                <a:effectLst/>
                <a:latin typeface="Aptos" panose="020B0004020202020204" pitchFamily="34" charset="0"/>
                <a:ea typeface="Aptos" panose="020B0004020202020204" pitchFamily="34" charset="0"/>
                <a:cs typeface="Times New Roman" panose="02020603050405020304" pitchFamily="18" charset="0"/>
              </a:rPr>
              <a:t>6	Applications and </a:t>
            </a:r>
            <a:r>
              <a:rPr lang="it-IT" sz="1800" b="1" dirty="0" err="1">
                <a:effectLst/>
                <a:latin typeface="Aptos" panose="020B0004020202020204" pitchFamily="34" charset="0"/>
                <a:ea typeface="Aptos" panose="020B0004020202020204" pitchFamily="34" charset="0"/>
                <a:cs typeface="Times New Roman" panose="02020603050405020304" pitchFamily="18" charset="0"/>
              </a:rPr>
              <a:t>societal</a:t>
            </a:r>
            <a:r>
              <a:rPr lang="it-IT" sz="1800" b="1" dirty="0">
                <a:effectLst/>
                <a:latin typeface="Aptos" panose="020B0004020202020204" pitchFamily="34" charset="0"/>
                <a:ea typeface="Aptos" panose="020B0004020202020204" pitchFamily="34" charset="0"/>
                <a:cs typeface="Times New Roman" panose="02020603050405020304" pitchFamily="18" charset="0"/>
              </a:rPr>
              <a:t> benefits (G. Bisogni)</a:t>
            </a:r>
            <a:endParaRPr lang="it-IT" dirty="0"/>
          </a:p>
        </p:txBody>
      </p:sp>
      <p:pic>
        <p:nvPicPr>
          <p:cNvPr id="16" name="Immagine 15" descr="Immagine che contiene testo, mappa, atlante, schermata&#10;&#10;Il contenuto generato dall'IA potrebbe non essere corretto.">
            <a:extLst>
              <a:ext uri="{FF2B5EF4-FFF2-40B4-BE49-F238E27FC236}">
                <a16:creationId xmlns:a16="http://schemas.microsoft.com/office/drawing/2014/main" id="{D3173817-BF15-BF7A-4FF6-0FA09D694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655" y="27384"/>
            <a:ext cx="8920689" cy="6858000"/>
          </a:xfrm>
          <a:prstGeom prst="rect">
            <a:avLst/>
          </a:prstGeom>
        </p:spPr>
      </p:pic>
      <p:pic>
        <p:nvPicPr>
          <p:cNvPr id="3" name="Immagine 2" descr="Immagine che contiene palla&#10;&#10;Il contenuto generato dall'IA potrebbe non essere corretto.">
            <a:extLst>
              <a:ext uri="{FF2B5EF4-FFF2-40B4-BE49-F238E27FC236}">
                <a16:creationId xmlns:a16="http://schemas.microsoft.com/office/drawing/2014/main" id="{66C6B08A-D5ED-EC60-83CE-A2FFB1734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5180860"/>
            <a:ext cx="4974373" cy="696412"/>
          </a:xfrm>
          <a:prstGeom prst="rect">
            <a:avLst/>
          </a:prstGeom>
        </p:spPr>
      </p:pic>
    </p:spTree>
    <p:extLst>
      <p:ext uri="{BB962C8B-B14F-4D97-AF65-F5344CB8AC3E}">
        <p14:creationId xmlns:p14="http://schemas.microsoft.com/office/powerpoint/2010/main" val="2160919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1608E-E536-F336-D948-FCEC1BFD05A1}"/>
            </a:ext>
          </a:extLst>
        </p:cNvPr>
        <p:cNvGrpSpPr/>
        <p:nvPr/>
      </p:nvGrpSpPr>
      <p:grpSpPr>
        <a:xfrm>
          <a:off x="0" y="0"/>
          <a:ext cx="0" cy="0"/>
          <a:chOff x="0" y="0"/>
          <a:chExt cx="0" cy="0"/>
        </a:xfrm>
      </p:grpSpPr>
      <p:pic>
        <p:nvPicPr>
          <p:cNvPr id="4" name="Google Shape;187;p27" descr="A person wearing blue gloves holding a metal cylinder&#10;&#10;Description automatically generated">
            <a:extLst>
              <a:ext uri="{FF2B5EF4-FFF2-40B4-BE49-F238E27FC236}">
                <a16:creationId xmlns:a16="http://schemas.microsoft.com/office/drawing/2014/main" id="{284E3B25-7C5D-ADFF-48EF-3E0AF0DC549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55722" y="664644"/>
            <a:ext cx="1618034" cy="2041947"/>
          </a:xfrm>
          <a:prstGeom prst="rect">
            <a:avLst/>
          </a:prstGeom>
          <a:noFill/>
          <a:ln>
            <a:noFill/>
          </a:ln>
        </p:spPr>
      </p:pic>
      <p:sp>
        <p:nvSpPr>
          <p:cNvPr id="2" name="TextBox 1">
            <a:extLst>
              <a:ext uri="{FF2B5EF4-FFF2-40B4-BE49-F238E27FC236}">
                <a16:creationId xmlns:a16="http://schemas.microsoft.com/office/drawing/2014/main" id="{F144A369-E9BC-AA8F-6173-2063560B165B}"/>
              </a:ext>
            </a:extLst>
          </p:cNvPr>
          <p:cNvSpPr txBox="1"/>
          <p:nvPr/>
        </p:nvSpPr>
        <p:spPr>
          <a:xfrm>
            <a:off x="3143672" y="67753"/>
            <a:ext cx="11953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solidFill>
                <a:effectLst/>
                <a:uLnTx/>
                <a:uFillTx/>
                <a:latin typeface="Calibri" panose="020F0502020204030204"/>
                <a:ea typeface="+mn-ea"/>
                <a:cs typeface="+mn-cs"/>
              </a:rPr>
              <a:t>Attivita</a:t>
            </a:r>
            <a:r>
              <a:rPr kumimoji="0" lang="en-GB" sz="2400" b="1" i="0" u="none" strike="noStrike" kern="1200" cap="none" spc="0" normalizeH="0" baseline="0" noProof="0" dirty="0">
                <a:ln>
                  <a:noFill/>
                </a:ln>
                <a:solidFill>
                  <a:srgbClr val="4472C4"/>
                </a:solidFill>
                <a:effectLst/>
                <a:uLnTx/>
                <a:uFillTx/>
                <a:latin typeface="Calibri" panose="020F0502020204030204"/>
                <a:ea typeface="+mn-ea"/>
                <a:cs typeface="+mn-cs"/>
              </a:rPr>
              <a:t>’ di R&amp;D di </a:t>
            </a:r>
            <a:r>
              <a:rPr kumimoji="0" lang="en-GB" sz="2400" b="1" i="0" u="none" strike="noStrike" kern="1200" cap="none" spc="0" normalizeH="0" baseline="0" noProof="0" dirty="0" err="1">
                <a:ln>
                  <a:noFill/>
                </a:ln>
                <a:solidFill>
                  <a:srgbClr val="4472C4"/>
                </a:solidFill>
                <a:effectLst/>
                <a:uLnTx/>
                <a:uFillTx/>
                <a:latin typeface="Calibri" panose="020F0502020204030204"/>
                <a:ea typeface="+mn-ea"/>
                <a:cs typeface="+mn-cs"/>
              </a:rPr>
              <a:t>rivelatori</a:t>
            </a:r>
            <a:r>
              <a:rPr kumimoji="0" lang="en-GB" sz="2400" b="1" i="0" u="none" strike="noStrike" kern="1200" cap="none" spc="0" normalizeH="0" baseline="0" noProof="0" dirty="0">
                <a:ln>
                  <a:noFill/>
                </a:ln>
                <a:solidFill>
                  <a:srgbClr val="4472C4"/>
                </a:solidFill>
                <a:effectLst/>
                <a:uLnTx/>
                <a:uFillTx/>
                <a:latin typeface="Calibri" panose="020F0502020204030204"/>
                <a:ea typeface="+mn-ea"/>
                <a:cs typeface="+mn-cs"/>
              </a:rPr>
              <a:t> / readout / DAQ</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3CF4C45-859A-B385-3F01-5C86134D04F1}"/>
                  </a:ext>
                </a:extLst>
              </p:cNvPr>
              <p:cNvSpPr txBox="1"/>
              <p:nvPr/>
            </p:nvSpPr>
            <p:spPr>
              <a:xfrm>
                <a:off x="7775354" y="623958"/>
                <a:ext cx="4314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New activity on LaCl</a:t>
                </a:r>
                <a:r>
                  <a:rPr kumimoji="0" lang="en-GB" sz="1800" b="1" i="0" u="none" strike="noStrike" kern="1200" cap="none" spc="0" normalizeH="0" baseline="-25000" noProof="0" dirty="0">
                    <a:ln>
                      <a:noFill/>
                    </a:ln>
                    <a:solidFill>
                      <a:srgbClr val="FF0000"/>
                    </a:solidFill>
                    <a:effectLst/>
                    <a:uLnTx/>
                    <a:uFillTx/>
                    <a:latin typeface="Calibri" panose="020F0502020204030204"/>
                    <a:ea typeface="+mn-ea"/>
                    <a:cs typeface="+mn-cs"/>
                  </a:rPr>
                  <a:t>3</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 CLYC detectors for </a:t>
                </a:r>
                <a14:m>
                  <m:oMath xmlns:m="http://schemas.openxmlformats.org/officeDocument/2006/math">
                    <m:r>
                      <a:rPr kumimoji="0" lang="en-GB" sz="18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𝜸</m:t>
                    </m:r>
                  </m:oMath>
                </a14:m>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-n discrimination</a:t>
                </a:r>
              </a:p>
            </p:txBody>
          </p:sp>
        </mc:Choice>
        <mc:Fallback xmlns="">
          <p:sp>
            <p:nvSpPr>
              <p:cNvPr id="41" name="TextBox 40">
                <a:extLst>
                  <a:ext uri="{FF2B5EF4-FFF2-40B4-BE49-F238E27FC236}">
                    <a16:creationId xmlns:a16="http://schemas.microsoft.com/office/drawing/2014/main" id="{DF637543-1E09-B5C8-1825-0EAE65575B96}"/>
                  </a:ext>
                </a:extLst>
              </p:cNvPr>
              <p:cNvSpPr txBox="1">
                <a:spLocks noRot="1" noChangeAspect="1" noMove="1" noResize="1" noEditPoints="1" noAdjustHandles="1" noChangeArrowheads="1" noChangeShapeType="1" noTextEdit="1"/>
              </p:cNvSpPr>
              <p:nvPr/>
            </p:nvSpPr>
            <p:spPr>
              <a:xfrm>
                <a:off x="7775354" y="623958"/>
                <a:ext cx="4314655" cy="646331"/>
              </a:xfrm>
              <a:prstGeom prst="rect">
                <a:avLst/>
              </a:prstGeom>
              <a:blipFill>
                <a:blip r:embed="rId4"/>
                <a:stretch>
                  <a:fillRect l="-1176" t="-1923" b="-17308"/>
                </a:stretch>
              </a:blipFill>
            </p:spPr>
            <p:txBody>
              <a:bodyPr/>
              <a:lstStyle/>
              <a:p>
                <a:r>
                  <a:rPr lang="en-IT">
                    <a:noFill/>
                  </a:rPr>
                  <a:t> </a:t>
                </a:r>
              </a:p>
            </p:txBody>
          </p:sp>
        </mc:Fallback>
      </mc:AlternateContent>
      <p:graphicFrame>
        <p:nvGraphicFramePr>
          <p:cNvPr id="42" name="Segnaposto contenuto 2">
            <a:extLst>
              <a:ext uri="{FF2B5EF4-FFF2-40B4-BE49-F238E27FC236}">
                <a16:creationId xmlns:a16="http://schemas.microsoft.com/office/drawing/2014/main" id="{AE2AC2A2-BFB8-DDBC-6079-AB9EF4CB736B}"/>
              </a:ext>
            </a:extLst>
          </p:cNvPr>
          <p:cNvGraphicFramePr>
            <a:graphicFrameLocks/>
          </p:cNvGraphicFramePr>
          <p:nvPr/>
        </p:nvGraphicFramePr>
        <p:xfrm>
          <a:off x="7020458" y="1131735"/>
          <a:ext cx="5824446" cy="33201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4" name="Immagine 30">
            <a:extLst>
              <a:ext uri="{FF2B5EF4-FFF2-40B4-BE49-F238E27FC236}">
                <a16:creationId xmlns:a16="http://schemas.microsoft.com/office/drawing/2014/main" id="{7A1169D9-675B-9954-7423-6359A273D57D}"/>
              </a:ext>
            </a:extLst>
          </p:cNvPr>
          <p:cNvPicPr>
            <a:picLocks noChangeAspect="1"/>
          </p:cNvPicPr>
          <p:nvPr/>
        </p:nvPicPr>
        <p:blipFill>
          <a:blip r:embed="rId10" cstate="screen">
            <a:lum/>
            <a:alphaModFix/>
            <a:extLst>
              <a:ext uri="{28A0092B-C50C-407E-A947-70E740481C1C}">
                <a14:useLocalDpi xmlns:a14="http://schemas.microsoft.com/office/drawing/2010/main"/>
              </a:ext>
            </a:extLst>
          </a:blip>
          <a:srcRect/>
          <a:stretch>
            <a:fillRect/>
          </a:stretch>
        </p:blipFill>
        <p:spPr>
          <a:xfrm>
            <a:off x="4301769" y="5244542"/>
            <a:ext cx="2152931" cy="1568708"/>
          </a:xfrm>
          <a:prstGeom prst="rect">
            <a:avLst/>
          </a:prstGeom>
          <a:noFill/>
          <a:ln cap="flat">
            <a:noFill/>
          </a:ln>
        </p:spPr>
      </p:pic>
      <p:sp>
        <p:nvSpPr>
          <p:cNvPr id="46" name="TextBox 45">
            <a:extLst>
              <a:ext uri="{FF2B5EF4-FFF2-40B4-BE49-F238E27FC236}">
                <a16:creationId xmlns:a16="http://schemas.microsoft.com/office/drawing/2014/main" id="{A6C802A6-14A0-719A-7938-ECEB639AD996}"/>
              </a:ext>
            </a:extLst>
          </p:cNvPr>
          <p:cNvSpPr txBox="1"/>
          <p:nvPr/>
        </p:nvSpPr>
        <p:spPr>
          <a:xfrm>
            <a:off x="4108068" y="3436526"/>
            <a:ext cx="4153064" cy="1732141"/>
          </a:xfrm>
          <a:prstGeom prst="rect">
            <a:avLst/>
          </a:prstGeom>
          <a:noFill/>
        </p:spPr>
        <p:txBody>
          <a:bodyPr wrap="square">
            <a:spAutoFit/>
          </a:bodyPr>
          <a:lstStyle/>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2˝x2˝x2˝ LaBr</a:t>
            </a:r>
            <a:r>
              <a:rPr kumimoji="0" lang="it-IT" sz="1800" b="1" i="0" u="none" strike="noStrike" kern="1200" cap="none" spc="0" normalizeH="0" baseline="-25000" noProof="0" dirty="0">
                <a:ln>
                  <a:noFill/>
                </a:ln>
                <a:solidFill>
                  <a:prstClr val="black"/>
                </a:solidFill>
                <a:effectLst/>
                <a:uLnTx/>
                <a:uFillTx/>
                <a:latin typeface="Calibri" panose="020F0502020204030204"/>
                <a:ea typeface="+mn-ea"/>
                <a:cs typeface="Times New Roman" panose="02020603050405020304" pitchFamily="18" charset="0"/>
              </a:rPr>
              <a:t>3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(first part of 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crystal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p>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2 inch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sensL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matrix</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signal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as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 sum of 64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SiPM</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(6x6 mm)</a:t>
            </a:r>
          </a:p>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Thermal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compensation</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285750" marR="0" lvl="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Dedicated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electronics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47" name="TextBox 46">
            <a:extLst>
              <a:ext uri="{FF2B5EF4-FFF2-40B4-BE49-F238E27FC236}">
                <a16:creationId xmlns:a16="http://schemas.microsoft.com/office/drawing/2014/main" id="{592026CC-68A1-89B7-BF24-DA90B6CE0BD8}"/>
              </a:ext>
            </a:extLst>
          </p:cNvPr>
          <p:cNvSpPr txBox="1"/>
          <p:nvPr/>
        </p:nvSpPr>
        <p:spPr>
          <a:xfrm>
            <a:off x="4108067" y="2875205"/>
            <a:ext cx="44597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SiPM</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readout for PARIS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phoswich</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 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itchFamily="2" charset="2"/>
              </a:rPr>
              <a:t> test sotto fascio @ AGATA</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itolo 1">
            <a:extLst>
              <a:ext uri="{FF2B5EF4-FFF2-40B4-BE49-F238E27FC236}">
                <a16:creationId xmlns:a16="http://schemas.microsoft.com/office/drawing/2014/main" id="{C937DB48-9192-E1E1-C80C-85E459B33445}"/>
              </a:ext>
            </a:extLst>
          </p:cNvPr>
          <p:cNvSpPr txBox="1">
            <a:spLocks/>
          </p:cNvSpPr>
          <p:nvPr/>
        </p:nvSpPr>
        <p:spPr>
          <a:xfrm>
            <a:off x="1167" y="240751"/>
            <a:ext cx="5015880" cy="7125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ED7D31"/>
                </a:solidFill>
                <a:effectLst/>
                <a:highlight>
                  <a:srgbClr val="FFFF00"/>
                </a:highlight>
                <a:uLnTx/>
                <a:uFillTx/>
                <a:latin typeface="Calibri" panose="020F0502020204030204"/>
                <a:ea typeface="+mj-ea"/>
                <a:cs typeface="Arial" panose="020B0604020202020204" pitchFamily="34" charset="0"/>
              </a:rPr>
              <a:t>N3G</a:t>
            </a:r>
            <a:r>
              <a:rPr kumimoji="0" lang="it-IT" sz="24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000" b="1" i="0" u="none" strike="noStrike" kern="1200" cap="none" spc="0" normalizeH="0" baseline="0" noProof="0" dirty="0">
                <a:ln>
                  <a:noFill/>
                </a:ln>
                <a:solidFill>
                  <a:srgbClr val="ED7D31"/>
                </a:solidFill>
                <a:effectLst/>
                <a:uLnTx/>
                <a:uFillTx/>
                <a:latin typeface="Calibri" panose="020F0502020204030204"/>
                <a:ea typeface="+mj-ea"/>
                <a:cs typeface="Arial" panose="020B0604020202020204" pitchFamily="34" charset="0"/>
              </a:rPr>
              <a:t>N</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ext </a:t>
            </a:r>
            <a:r>
              <a:rPr kumimoji="0" lang="it-IT" sz="2000" b="1" i="0" u="none" strike="noStrike" kern="1200" cap="none" spc="0" normalizeH="0" baseline="0" noProof="0" dirty="0">
                <a:ln>
                  <a:noFill/>
                </a:ln>
                <a:solidFill>
                  <a:srgbClr val="ED7D31"/>
                </a:solidFill>
                <a:effectLst/>
                <a:uLnTx/>
                <a:uFillTx/>
                <a:latin typeface="Calibri" panose="020F0502020204030204"/>
                <a:ea typeface="+mj-ea"/>
                <a:cs typeface="Arial" panose="020B0604020202020204" pitchFamily="34" charset="0"/>
              </a:rPr>
              <a:t>G</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eneration </a:t>
            </a:r>
            <a:r>
              <a:rPr kumimoji="0" lang="it-IT" sz="2000" b="1" i="0" u="none" strike="noStrike" kern="1200" cap="none" spc="0" normalizeH="0" baseline="0" noProof="0" dirty="0" err="1">
                <a:ln>
                  <a:noFill/>
                </a:ln>
                <a:solidFill>
                  <a:srgbClr val="ED7D31"/>
                </a:solidFill>
                <a:effectLst/>
                <a:uLnTx/>
                <a:uFillTx/>
                <a:latin typeface="Calibri" panose="020F0502020204030204"/>
                <a:ea typeface="+mj-ea"/>
                <a:cs typeface="Arial" panose="020B0604020202020204" pitchFamily="34" charset="0"/>
              </a:rPr>
              <a:t>G</a:t>
            </a:r>
            <a:r>
              <a:rPr kumimoji="0" lang="it-IT" sz="2000" b="0" i="0" u="none" strike="noStrike" kern="1200" cap="none" spc="0" normalizeH="0" baseline="0" noProof="0" dirty="0" err="1">
                <a:ln>
                  <a:noFill/>
                </a:ln>
                <a:solidFill>
                  <a:prstClr val="black"/>
                </a:solidFill>
                <a:effectLst/>
                <a:uLnTx/>
                <a:uFillTx/>
                <a:latin typeface="Calibri" panose="020F0502020204030204"/>
                <a:ea typeface="+mj-ea"/>
                <a:cs typeface="Arial" panose="020B0604020202020204" pitchFamily="34" charset="0"/>
              </a:rPr>
              <a:t>ermanium</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 </a:t>
            </a:r>
            <a:r>
              <a:rPr kumimoji="0" lang="it-IT" sz="2000" b="1" i="0" u="none" strike="noStrike" kern="1200" cap="none" spc="0" normalizeH="0" baseline="0" noProof="0" dirty="0">
                <a:ln>
                  <a:noFill/>
                </a:ln>
                <a:solidFill>
                  <a:srgbClr val="ED7D31"/>
                </a:solidFill>
                <a:effectLst/>
                <a:uLnTx/>
                <a:uFillTx/>
                <a:latin typeface="Calibri" panose="020F0502020204030204"/>
                <a:ea typeface="+mj-ea"/>
                <a:cs typeface="Arial" panose="020B0604020202020204" pitchFamily="34" charset="0"/>
              </a:rPr>
              <a:t>G</a:t>
            </a:r>
            <a:r>
              <a:rPr kumimoji="0" lang="it-IT"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amma detectors</a:t>
            </a:r>
            <a:endParaRPr kumimoji="0" lang="en-GB" sz="20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endParaRPr>
          </a:p>
        </p:txBody>
      </p:sp>
      <p:pic>
        <p:nvPicPr>
          <p:cNvPr id="5" name="Google Shape;180;p27" descr="A hand in blue gloves holding a small round device&#10;&#10;Description automatically generated">
            <a:extLst>
              <a:ext uri="{FF2B5EF4-FFF2-40B4-BE49-F238E27FC236}">
                <a16:creationId xmlns:a16="http://schemas.microsoft.com/office/drawing/2014/main" id="{2E58EC00-E57E-F0B2-D326-6EDAB1459FAB}"/>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673755" y="664644"/>
            <a:ext cx="1338943" cy="2041947"/>
          </a:xfrm>
          <a:prstGeom prst="rect">
            <a:avLst/>
          </a:prstGeom>
          <a:noFill/>
          <a:ln>
            <a:noFill/>
          </a:ln>
        </p:spPr>
      </p:pic>
      <p:pic>
        <p:nvPicPr>
          <p:cNvPr id="6" name="Immagine 7" descr="Immagine che contiene interno, computer, muro, arte&#10;&#10;Il contenuto generato dall'IA potrebbe non essere corretto.">
            <a:extLst>
              <a:ext uri="{FF2B5EF4-FFF2-40B4-BE49-F238E27FC236}">
                <a16:creationId xmlns:a16="http://schemas.microsoft.com/office/drawing/2014/main" id="{AF9439D1-AFD9-BE8C-1BB9-2C376A034E4B}"/>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041003" y="3818569"/>
            <a:ext cx="1981199" cy="2942374"/>
          </a:xfrm>
          <a:prstGeom prst="rect">
            <a:avLst/>
          </a:prstGeom>
        </p:spPr>
      </p:pic>
      <p:sp>
        <p:nvSpPr>
          <p:cNvPr id="7" name="Right Arrow 6">
            <a:extLst>
              <a:ext uri="{FF2B5EF4-FFF2-40B4-BE49-F238E27FC236}">
                <a16:creationId xmlns:a16="http://schemas.microsoft.com/office/drawing/2014/main" id="{55D5668D-33EE-EEFE-25B9-3A0045EDBCE3}"/>
              </a:ext>
            </a:extLst>
          </p:cNvPr>
          <p:cNvSpPr/>
          <p:nvPr/>
        </p:nvSpPr>
        <p:spPr>
          <a:xfrm>
            <a:off x="3914364" y="699384"/>
            <a:ext cx="387405" cy="78090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sellaDiTesto 2">
            <a:extLst>
              <a:ext uri="{FF2B5EF4-FFF2-40B4-BE49-F238E27FC236}">
                <a16:creationId xmlns:a16="http://schemas.microsoft.com/office/drawing/2014/main" id="{6168F82E-4906-A6C3-3162-9D273CC22C92}"/>
              </a:ext>
            </a:extLst>
          </p:cNvPr>
          <p:cNvSpPr txBox="1"/>
          <p:nvPr/>
        </p:nvSpPr>
        <p:spPr>
          <a:xfrm>
            <a:off x="214183" y="1335525"/>
            <a:ext cx="3841539" cy="24006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Test di tenuta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della capsula contenente il rivelatore: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nuove </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guarnizioni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helicoflex</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leak rate Q</a:t>
            </a:r>
            <a:r>
              <a:rPr kumimoji="0" lang="it-IT" sz="1400" b="0" i="0" u="none" strike="noStrike" kern="1200" cap="none" spc="0" normalizeH="0" baseline="-25000" noProof="0" dirty="0">
                <a:ln>
                  <a:noFill/>
                </a:ln>
                <a:solidFill>
                  <a:prstClr val="black"/>
                </a:solidFill>
                <a:effectLst/>
                <a:uLnTx/>
                <a:uFillTx/>
                <a:latin typeface="Calibri" panose="020F0502020204030204"/>
                <a:ea typeface="+mn-ea"/>
                <a:cs typeface="+mn-cs"/>
              </a:rPr>
              <a:t>L</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5∙10</a:t>
            </a:r>
            <a:r>
              <a:rPr kumimoji="0" lang="it-IT" sz="1400" b="0" i="0" u="none" strike="noStrike" kern="1200" cap="none" spc="0" normalizeH="0" baseline="30000" noProof="0" dirty="0">
                <a:ln>
                  <a:noFill/>
                </a:ln>
                <a:solidFill>
                  <a:prstClr val="black"/>
                </a:solidFill>
                <a:effectLst/>
                <a:uLnTx/>
                <a:uFillTx/>
                <a:latin typeface="Calibri" panose="020F0502020204030204"/>
                <a:ea typeface="+mn-ea"/>
                <a:cs typeface="+mn-cs"/>
              </a:rPr>
              <a:t>-10</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mbar∙l</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s</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attivazione </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getter</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e mantenimento livello di vuoto →  10</a:t>
            </a:r>
            <a:r>
              <a:rPr kumimoji="0" lang="it-IT" sz="1400" b="0" i="0" u="none" strike="noStrike" kern="1200" cap="none" spc="0" normalizeH="0" baseline="30000" noProof="0" dirty="0">
                <a:ln>
                  <a:noFill/>
                </a:ln>
                <a:solidFill>
                  <a:prstClr val="black"/>
                </a:solidFill>
                <a:effectLst/>
                <a:uLnTx/>
                <a:uFillTx/>
                <a:latin typeface="Calibri" panose="020F0502020204030204"/>
                <a:ea typeface="+mn-ea"/>
                <a:cs typeface="+mn-cs"/>
              </a:rPr>
              <a:t>-6</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 10</a:t>
            </a:r>
            <a:r>
              <a:rPr kumimoji="0" lang="it-IT" sz="14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mbar</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Validazione della </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sequenza di montaggio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del rivelatore e della sua </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connessione elettrica flessibile</a:t>
            </a:r>
          </a:p>
        </p:txBody>
      </p:sp>
      <p:sp>
        <p:nvSpPr>
          <p:cNvPr id="10" name="TextBox 9">
            <a:extLst>
              <a:ext uri="{FF2B5EF4-FFF2-40B4-BE49-F238E27FC236}">
                <a16:creationId xmlns:a16="http://schemas.microsoft.com/office/drawing/2014/main" id="{5102558B-4C23-FC87-CE75-24BAFB4B71F8}"/>
              </a:ext>
            </a:extLst>
          </p:cNvPr>
          <p:cNvSpPr txBox="1"/>
          <p:nvPr/>
        </p:nvSpPr>
        <p:spPr>
          <a:xfrm>
            <a:off x="0" y="3766262"/>
            <a:ext cx="2152931"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Test nuovi preamplificatori di carica integrati (tecnologia 350 nm, AMS)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Primi test orientati al montaggio dei preamplificatori integrati nei criostati di test disponibili presso la collaborazione</a:t>
            </a:r>
          </a:p>
        </p:txBody>
      </p:sp>
      <p:pic>
        <p:nvPicPr>
          <p:cNvPr id="12" name="Picture 11">
            <a:extLst>
              <a:ext uri="{FF2B5EF4-FFF2-40B4-BE49-F238E27FC236}">
                <a16:creationId xmlns:a16="http://schemas.microsoft.com/office/drawing/2014/main" id="{A0620A08-AF58-B224-B8BB-C56C04E6168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72009" y="4676632"/>
            <a:ext cx="2718000" cy="1800000"/>
          </a:xfrm>
          <a:prstGeom prst="rect">
            <a:avLst/>
          </a:prstGeom>
        </p:spPr>
      </p:pic>
      <p:pic>
        <p:nvPicPr>
          <p:cNvPr id="14" name="Picture 13" descr="A graph of energy&#10;&#10;AI-generated content may be incorrect.">
            <a:extLst>
              <a:ext uri="{FF2B5EF4-FFF2-40B4-BE49-F238E27FC236}">
                <a16:creationId xmlns:a16="http://schemas.microsoft.com/office/drawing/2014/main" id="{F6CB782D-226B-A66A-DFB3-A1B7B3B018E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34267" y="4568632"/>
            <a:ext cx="2661903" cy="2016000"/>
          </a:xfrm>
          <a:prstGeom prst="rect">
            <a:avLst/>
          </a:prstGeom>
        </p:spPr>
      </p:pic>
      <p:sp>
        <p:nvSpPr>
          <p:cNvPr id="15" name="TextBox 14">
            <a:extLst>
              <a:ext uri="{FF2B5EF4-FFF2-40B4-BE49-F238E27FC236}">
                <a16:creationId xmlns:a16="http://schemas.microsoft.com/office/drawing/2014/main" id="{D17F0628-8D57-A576-498D-437FC5E46420}"/>
              </a:ext>
            </a:extLst>
          </p:cNvPr>
          <p:cNvSpPr txBox="1"/>
          <p:nvPr/>
        </p:nvSpPr>
        <p:spPr>
          <a:xfrm>
            <a:off x="7151427" y="5800298"/>
            <a:ext cx="20153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1" i="0" u="none" strike="noStrike" kern="1200" cap="none" spc="0" normalizeH="0" baseline="0" noProof="0" dirty="0">
                <a:ln>
                  <a:noFill/>
                </a:ln>
                <a:solidFill>
                  <a:srgbClr val="FF0000"/>
                </a:solidFill>
                <a:effectLst/>
                <a:uLnTx/>
                <a:uFillTx/>
                <a:latin typeface="Calibri" panose="020F0502020204030204"/>
                <a:ea typeface="+mn-ea"/>
                <a:cs typeface="+mn-cs"/>
              </a:rPr>
              <a:t>CLYC</a:t>
            </a:r>
          </a:p>
        </p:txBody>
      </p:sp>
      <p:sp>
        <p:nvSpPr>
          <p:cNvPr id="16" name="TextBox 15">
            <a:extLst>
              <a:ext uri="{FF2B5EF4-FFF2-40B4-BE49-F238E27FC236}">
                <a16:creationId xmlns:a16="http://schemas.microsoft.com/office/drawing/2014/main" id="{B2C68459-AD33-7609-F869-BED866AB1504}"/>
              </a:ext>
            </a:extLst>
          </p:cNvPr>
          <p:cNvSpPr txBox="1"/>
          <p:nvPr/>
        </p:nvSpPr>
        <p:spPr>
          <a:xfrm>
            <a:off x="9601415" y="5837414"/>
            <a:ext cx="23130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1" i="0" u="none" strike="noStrike" kern="1200" cap="none" spc="0" normalizeH="0" baseline="0" noProof="0" dirty="0">
                <a:ln>
                  <a:noFill/>
                </a:ln>
                <a:solidFill>
                  <a:srgbClr val="FF0000"/>
                </a:solidFill>
                <a:effectLst/>
                <a:uLnTx/>
                <a:uFillTx/>
                <a:latin typeface="Calibri" panose="020F0502020204030204"/>
                <a:ea typeface="+mn-ea"/>
                <a:cs typeface="+mn-cs"/>
              </a:rPr>
              <a:t>LaCl</a:t>
            </a:r>
            <a:r>
              <a:rPr kumimoji="0" lang="en-IT" sz="1800" b="1" i="0" u="none" strike="noStrike" kern="1200" cap="none" spc="0" normalizeH="0" baseline="-25000" noProof="0" dirty="0">
                <a:ln>
                  <a:noFill/>
                </a:ln>
                <a:solidFill>
                  <a:srgbClr val="FF0000"/>
                </a:solidFill>
                <a:effectLst/>
                <a:uLnTx/>
                <a:uFillTx/>
                <a:latin typeface="Calibri" panose="020F0502020204030204"/>
                <a:ea typeface="+mn-ea"/>
                <a:cs typeface="+mn-cs"/>
              </a:rPr>
              <a:t>3</a:t>
            </a:r>
          </a:p>
        </p:txBody>
      </p:sp>
      <p:sp>
        <p:nvSpPr>
          <p:cNvPr id="18" name="TextBox 17">
            <a:extLst>
              <a:ext uri="{FF2B5EF4-FFF2-40B4-BE49-F238E27FC236}">
                <a16:creationId xmlns:a16="http://schemas.microsoft.com/office/drawing/2014/main" id="{93928283-F6FF-B4F0-B61A-9DBBDE461915}"/>
              </a:ext>
            </a:extLst>
          </p:cNvPr>
          <p:cNvSpPr txBox="1"/>
          <p:nvPr/>
        </p:nvSpPr>
        <p:spPr>
          <a:xfrm>
            <a:off x="9446333" y="6415633"/>
            <a:ext cx="2718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Helvetica" pitchFamily="2" charset="0"/>
                <a:ea typeface="+mn-ea"/>
                <a:cs typeface="+mn-cs"/>
              </a:rPr>
              <a:t>D Rigamonti et al 2025 Meas.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Helvetica" pitchFamily="2" charset="0"/>
                <a:ea typeface="+mn-ea"/>
                <a:cs typeface="+mn-cs"/>
              </a:rPr>
              <a:t>Sci. Technol. 36 015907</a:t>
            </a:r>
          </a:p>
        </p:txBody>
      </p:sp>
      <p:sp>
        <p:nvSpPr>
          <p:cNvPr id="9" name="CasellaDiTesto 8">
            <a:extLst>
              <a:ext uri="{FF2B5EF4-FFF2-40B4-BE49-F238E27FC236}">
                <a16:creationId xmlns:a16="http://schemas.microsoft.com/office/drawing/2014/main" id="{097510B0-218C-2888-2B69-97CFC8ED7133}"/>
              </a:ext>
            </a:extLst>
          </p:cNvPr>
          <p:cNvSpPr txBox="1"/>
          <p:nvPr/>
        </p:nvSpPr>
        <p:spPr>
          <a:xfrm>
            <a:off x="8292381" y="4362995"/>
            <a:ext cx="2423099" cy="369332"/>
          </a:xfrm>
          <a:prstGeom prst="rect">
            <a:avLst/>
          </a:prstGeom>
          <a:noFill/>
        </p:spPr>
        <p:txBody>
          <a:bodyPr wrap="none" rtlCol="0">
            <a:spAutoFit/>
          </a:bodyPr>
          <a:lstStyle/>
          <a:p>
            <a:r>
              <a:rPr lang="it-IT" dirty="0">
                <a:highlight>
                  <a:srgbClr val="FFFF00"/>
                </a:highlight>
              </a:rPr>
              <a:t>NEW</a:t>
            </a:r>
            <a:r>
              <a:rPr lang="it-IT" dirty="0"/>
              <a:t> </a:t>
            </a:r>
            <a:r>
              <a:rPr lang="it-IT" dirty="0" err="1"/>
              <a:t>n,</a:t>
            </a:r>
            <a:r>
              <a:rPr lang="it-IT" dirty="0" err="1">
                <a:latin typeface="Symbol" panose="05050102010706020507" pitchFamily="18" charset="2"/>
              </a:rPr>
              <a:t>g</a:t>
            </a:r>
            <a:r>
              <a:rPr lang="it-IT" dirty="0"/>
              <a:t> </a:t>
            </a:r>
            <a:r>
              <a:rPr lang="it-IT" dirty="0" err="1"/>
              <a:t>discrimination</a:t>
            </a:r>
            <a:endParaRPr lang="it-IT" dirty="0"/>
          </a:p>
        </p:txBody>
      </p:sp>
      <p:sp>
        <p:nvSpPr>
          <p:cNvPr id="11" name="TextBox 4">
            <a:extLst>
              <a:ext uri="{FF2B5EF4-FFF2-40B4-BE49-F238E27FC236}">
                <a16:creationId xmlns:a16="http://schemas.microsoft.com/office/drawing/2014/main" id="{6926F301-6B6B-3C42-DE98-4F34D91900CE}"/>
              </a:ext>
            </a:extLst>
          </p:cNvPr>
          <p:cNvSpPr txBox="1"/>
          <p:nvPr/>
        </p:nvSpPr>
        <p:spPr>
          <a:xfrm rot="21156538">
            <a:off x="2470657" y="2670631"/>
            <a:ext cx="7175020"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2400" dirty="0"/>
              <a:t>Continuano </a:t>
            </a:r>
          </a:p>
          <a:p>
            <a:r>
              <a:rPr lang="en-GB" sz="2400" dirty="0"/>
              <a:t>Collab. </a:t>
            </a:r>
            <a:r>
              <a:rPr lang="en-GB" sz="2400" dirty="0" err="1"/>
              <a:t>Politecnico</a:t>
            </a:r>
            <a:r>
              <a:rPr lang="en-GB" sz="2400" dirty="0"/>
              <a:t> (Fiorini) e con </a:t>
            </a:r>
            <a:r>
              <a:rPr lang="en-GB" sz="2400" b="1" dirty="0" err="1">
                <a:highlight>
                  <a:srgbClr val="FFFF00"/>
                </a:highlight>
              </a:rPr>
              <a:t>prezioso</a:t>
            </a:r>
            <a:r>
              <a:rPr lang="en-GB" sz="2400" dirty="0"/>
              <a:t> </a:t>
            </a:r>
            <a:r>
              <a:rPr lang="en-GB" sz="2400" dirty="0" err="1"/>
              <a:t>aiuto</a:t>
            </a:r>
            <a:r>
              <a:rPr lang="en-GB" sz="2400" dirty="0"/>
              <a:t> del </a:t>
            </a:r>
            <a:r>
              <a:rPr lang="en-GB" sz="2400" u="sng" dirty="0" err="1"/>
              <a:t>servizio</a:t>
            </a:r>
            <a:r>
              <a:rPr lang="en-GB" sz="2400" u="sng" dirty="0"/>
              <a:t> di </a:t>
            </a:r>
            <a:r>
              <a:rPr lang="en-GB" sz="2400" u="sng" dirty="0" err="1"/>
              <a:t>elettronica</a:t>
            </a:r>
            <a:r>
              <a:rPr lang="en-GB" sz="2400" u="sng" dirty="0"/>
              <a:t> </a:t>
            </a:r>
            <a:r>
              <a:rPr lang="en-GB" sz="2400" dirty="0"/>
              <a:t>(</a:t>
            </a:r>
            <a:r>
              <a:rPr lang="en-GB" sz="2400" u="sng" dirty="0">
                <a:highlight>
                  <a:srgbClr val="FFFF00"/>
                </a:highlight>
              </a:rPr>
              <a:t>Boiano e Brambilla</a:t>
            </a:r>
            <a:r>
              <a:rPr lang="en-GB" sz="2400" dirty="0"/>
              <a:t>)</a:t>
            </a:r>
          </a:p>
          <a:p>
            <a:r>
              <a:rPr lang="en-GB" sz="2400" dirty="0"/>
              <a:t>Milano e’ </a:t>
            </a:r>
            <a:r>
              <a:rPr lang="en-GB" sz="2400" dirty="0" err="1"/>
              <a:t>capofila</a:t>
            </a:r>
            <a:r>
              <a:rPr lang="en-GB" sz="2400" dirty="0"/>
              <a:t> </a:t>
            </a:r>
            <a:r>
              <a:rPr lang="en-GB" sz="2400" dirty="0" err="1"/>
              <a:t>della</a:t>
            </a:r>
            <a:r>
              <a:rPr lang="en-GB" sz="2400" dirty="0"/>
              <a:t> </a:t>
            </a:r>
            <a:r>
              <a:rPr lang="en-GB" sz="2400" dirty="0" err="1"/>
              <a:t>collaborazione</a:t>
            </a:r>
            <a:r>
              <a:rPr lang="en-GB" sz="2400" dirty="0"/>
              <a:t> </a:t>
            </a:r>
            <a:r>
              <a:rPr lang="en-GB" sz="2400" dirty="0" err="1"/>
              <a:t>internazionale</a:t>
            </a:r>
            <a:r>
              <a:rPr lang="en-GB" sz="2400" dirty="0"/>
              <a:t> </a:t>
            </a:r>
            <a:r>
              <a:rPr lang="en-GB" sz="2400" b="1" dirty="0"/>
              <a:t>PARIS</a:t>
            </a:r>
            <a:r>
              <a:rPr lang="en-GB" sz="2400" dirty="0"/>
              <a:t> per la </a:t>
            </a:r>
            <a:r>
              <a:rPr lang="en-GB" sz="2400" dirty="0" err="1"/>
              <a:t>costruzione</a:t>
            </a:r>
            <a:r>
              <a:rPr lang="en-GB" sz="2400" dirty="0"/>
              <a:t> di array di </a:t>
            </a:r>
            <a:r>
              <a:rPr lang="en-GB" sz="2400" b="1" dirty="0" err="1"/>
              <a:t>Phoswich</a:t>
            </a:r>
            <a:r>
              <a:rPr lang="en-GB" sz="2400" dirty="0"/>
              <a:t> (LaBr3:Ce+NaI) (</a:t>
            </a:r>
            <a:r>
              <a:rPr lang="en-GB" sz="2400" u="sng" dirty="0">
                <a:highlight>
                  <a:srgbClr val="FFFF00"/>
                </a:highlight>
              </a:rPr>
              <a:t>Camera e Brambilla</a:t>
            </a:r>
            <a:r>
              <a:rPr lang="en-GB" sz="2400" dirty="0"/>
              <a:t>)</a:t>
            </a:r>
          </a:p>
        </p:txBody>
      </p:sp>
    </p:spTree>
    <p:extLst>
      <p:ext uri="{BB962C8B-B14F-4D97-AF65-F5344CB8AC3E}">
        <p14:creationId xmlns:p14="http://schemas.microsoft.com/office/powerpoint/2010/main" val="1041185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ADDCA4-C8E9-5E0E-A959-4FC564DD8CEA}"/>
              </a:ext>
            </a:extLst>
          </p:cNvPr>
          <p:cNvSpPr txBox="1"/>
          <p:nvPr/>
        </p:nvSpPr>
        <p:spPr>
          <a:xfrm>
            <a:off x="529389" y="376517"/>
            <a:ext cx="3756008" cy="37856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Consuntivi</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Budget :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1363 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Researchers: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46.23 FTE (63 people)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Technologists: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5.80 FTE (14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28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persone</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 21.7 FTE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Budget Mi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796 (+25 SJ) 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76 publications (DOI indexed)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25 Thesis (BT/MT/PhD)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~150 talks to Conferences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5">
            <a:extLst>
              <a:ext uri="{FF2B5EF4-FFF2-40B4-BE49-F238E27FC236}">
                <a16:creationId xmlns:a16="http://schemas.microsoft.com/office/drawing/2014/main" id="{CE9EA089-1281-3243-346F-444ECA48A743}"/>
              </a:ext>
            </a:extLst>
          </p:cNvPr>
          <p:cNvSpPr txBox="1"/>
          <p:nvPr/>
        </p:nvSpPr>
        <p:spPr>
          <a:xfrm>
            <a:off x="5181600" y="4219996"/>
            <a:ext cx="64810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20k€ CALL CSNV (S. Capra)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srgbClr val="FF0000"/>
                </a:solidFill>
                <a:effectLst/>
                <a:uLnTx/>
                <a:uFillTx/>
                <a:latin typeface="Calibri" panose="020F0502020204030204"/>
                <a:ea typeface="+mn-ea"/>
                <a:cs typeface="+mn-cs"/>
              </a:rPr>
              <a:t>su</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 APPARATI Milano: PARIS MoU (58 k€), GRIT MoU (30 k€), AGATA MoU (575 k€)  3</a:t>
            </a:r>
            <a:r>
              <a:rPr kumimoji="0" lang="en-US" sz="1800" b="0" i="1" u="none" strike="noStrike" kern="1200" cap="none" spc="0" normalizeH="0" baseline="0" noProof="0" dirty="0">
                <a:ln>
                  <a:noFill/>
                </a:ln>
                <a:solidFill>
                  <a:srgbClr val="FF0000"/>
                </a:solidFill>
                <a:effectLst/>
                <a:uLnTx/>
                <a:uFillTx/>
                <a:latin typeface="Symbol" pitchFamily="2" charset="2"/>
                <a:ea typeface="+mn-ea"/>
                <a:cs typeface="+mn-cs"/>
              </a:rPr>
              <a:t>p</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 configuration in 10 years</a:t>
            </a:r>
          </a:p>
        </p:txBody>
      </p:sp>
      <p:sp>
        <p:nvSpPr>
          <p:cNvPr id="9" name="TextBox 8">
            <a:extLst>
              <a:ext uri="{FF2B5EF4-FFF2-40B4-BE49-F238E27FC236}">
                <a16:creationId xmlns:a16="http://schemas.microsoft.com/office/drawing/2014/main" id="{35D05E1B-91E0-451D-D5D8-FF497299ED59}"/>
              </a:ext>
            </a:extLst>
          </p:cNvPr>
          <p:cNvSpPr txBox="1"/>
          <p:nvPr/>
        </p:nvSpPr>
        <p:spPr>
          <a:xfrm>
            <a:off x="5195339" y="5371655"/>
            <a:ext cx="666693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Richieste</a:t>
            </a:r>
            <a:r>
              <a:rPr kumimoji="0" lang="en-GB"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di </a:t>
            </a:r>
            <a:r>
              <a:rPr kumimoji="0" lang="en-GB" sz="24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Servizi</a:t>
            </a:r>
            <a:r>
              <a:rPr kumimoji="0" lang="en-GB"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Officina</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meccanica</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12 </a:t>
            </a: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mesi</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uomo</a:t>
            </a:r>
            <a:endPar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Elettronica</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12 </a:t>
            </a: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mesi</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uomo</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C.Boiano</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p>
        </p:txBody>
      </p:sp>
      <p:graphicFrame>
        <p:nvGraphicFramePr>
          <p:cNvPr id="4" name="Table 3">
            <a:extLst>
              <a:ext uri="{FF2B5EF4-FFF2-40B4-BE49-F238E27FC236}">
                <a16:creationId xmlns:a16="http://schemas.microsoft.com/office/drawing/2014/main" id="{622274A2-CCC8-2B8E-F5A2-9751C5276C29}"/>
              </a:ext>
            </a:extLst>
          </p:cNvPr>
          <p:cNvGraphicFramePr>
            <a:graphicFrameLocks noGrp="1"/>
          </p:cNvGraphicFramePr>
          <p:nvPr/>
        </p:nvGraphicFramePr>
        <p:xfrm>
          <a:off x="5181600" y="1100504"/>
          <a:ext cx="6455392" cy="2245344"/>
        </p:xfrm>
        <a:graphic>
          <a:graphicData uri="http://schemas.openxmlformats.org/drawingml/2006/table">
            <a:tbl>
              <a:tblPr firstRow="1" bandRow="1">
                <a:tableStyleId>{C4B1156A-380E-4F78-BDF5-A606A8083BF9}</a:tableStyleId>
              </a:tblPr>
              <a:tblGrid>
                <a:gridCol w="3227696">
                  <a:extLst>
                    <a:ext uri="{9D8B030D-6E8A-4147-A177-3AD203B41FA5}">
                      <a16:colId xmlns:a16="http://schemas.microsoft.com/office/drawing/2014/main" val="1197114136"/>
                    </a:ext>
                  </a:extLst>
                </a:gridCol>
                <a:gridCol w="3227696">
                  <a:extLst>
                    <a:ext uri="{9D8B030D-6E8A-4147-A177-3AD203B41FA5}">
                      <a16:colId xmlns:a16="http://schemas.microsoft.com/office/drawing/2014/main" val="2944620466"/>
                    </a:ext>
                  </a:extLst>
                </a:gridCol>
              </a:tblGrid>
              <a:tr h="374224">
                <a:tc>
                  <a:txBody>
                    <a:bodyPr/>
                    <a:lstStyle/>
                    <a:p>
                      <a:r>
                        <a:rPr lang="en-IT" b="0" dirty="0">
                          <a:solidFill>
                            <a:schemeClr val="accent1"/>
                          </a:solidFill>
                        </a:rPr>
                        <a:t>Consumo*</a:t>
                      </a:r>
                    </a:p>
                  </a:txBody>
                  <a:tcPr/>
                </a:tc>
                <a:tc>
                  <a:txBody>
                    <a:bodyPr/>
                    <a:lstStyle/>
                    <a:p>
                      <a:pPr algn="r"/>
                      <a:r>
                        <a:rPr lang="en-IT" b="0" dirty="0"/>
                        <a:t>33k€</a:t>
                      </a:r>
                    </a:p>
                  </a:txBody>
                  <a:tcPr/>
                </a:tc>
                <a:extLst>
                  <a:ext uri="{0D108BD9-81ED-4DB2-BD59-A6C34878D82A}">
                    <a16:rowId xmlns:a16="http://schemas.microsoft.com/office/drawing/2014/main" val="4083143060"/>
                  </a:ext>
                </a:extLst>
              </a:tr>
              <a:tr h="374224">
                <a:tc>
                  <a:txBody>
                    <a:bodyPr/>
                    <a:lstStyle/>
                    <a:p>
                      <a:r>
                        <a:rPr lang="en-IT" dirty="0"/>
                        <a:t>Trasporti</a:t>
                      </a:r>
                    </a:p>
                  </a:txBody>
                  <a:tcPr/>
                </a:tc>
                <a:tc>
                  <a:txBody>
                    <a:bodyPr/>
                    <a:lstStyle/>
                    <a:p>
                      <a:pPr algn="r"/>
                      <a:r>
                        <a:rPr lang="en-IT" dirty="0"/>
                        <a:t>0 k€</a:t>
                      </a:r>
                    </a:p>
                  </a:txBody>
                  <a:tcPr/>
                </a:tc>
                <a:extLst>
                  <a:ext uri="{0D108BD9-81ED-4DB2-BD59-A6C34878D82A}">
                    <a16:rowId xmlns:a16="http://schemas.microsoft.com/office/drawing/2014/main" val="3388539141"/>
                  </a:ext>
                </a:extLst>
              </a:tr>
              <a:tr h="374224">
                <a:tc>
                  <a:txBody>
                    <a:bodyPr/>
                    <a:lstStyle/>
                    <a:p>
                      <a:r>
                        <a:rPr lang="en-IT" dirty="0"/>
                        <a:t>Inventariabile</a:t>
                      </a:r>
                    </a:p>
                  </a:txBody>
                  <a:tcPr/>
                </a:tc>
                <a:tc>
                  <a:txBody>
                    <a:bodyPr/>
                    <a:lstStyle/>
                    <a:p>
                      <a:pPr algn="r"/>
                      <a:r>
                        <a:rPr lang="en-IT" dirty="0"/>
                        <a:t>5 k€</a:t>
                      </a:r>
                    </a:p>
                  </a:txBody>
                  <a:tcPr/>
                </a:tc>
                <a:extLst>
                  <a:ext uri="{0D108BD9-81ED-4DB2-BD59-A6C34878D82A}">
                    <a16:rowId xmlns:a16="http://schemas.microsoft.com/office/drawing/2014/main" val="2642524909"/>
                  </a:ext>
                </a:extLst>
              </a:tr>
              <a:tr h="374224">
                <a:tc>
                  <a:txBody>
                    <a:bodyPr/>
                    <a:lstStyle/>
                    <a:p>
                      <a:r>
                        <a:rPr lang="en-IT" dirty="0"/>
                        <a:t>SPServizi</a:t>
                      </a:r>
                    </a:p>
                  </a:txBody>
                  <a:tcPr/>
                </a:tc>
                <a:tc>
                  <a:txBody>
                    <a:bodyPr/>
                    <a:lstStyle/>
                    <a:p>
                      <a:pPr algn="r"/>
                      <a:r>
                        <a:rPr lang="en-IT" dirty="0"/>
                        <a:t>170 k€</a:t>
                      </a:r>
                    </a:p>
                  </a:txBody>
                  <a:tcPr/>
                </a:tc>
                <a:extLst>
                  <a:ext uri="{0D108BD9-81ED-4DB2-BD59-A6C34878D82A}">
                    <a16:rowId xmlns:a16="http://schemas.microsoft.com/office/drawing/2014/main" val="1341249223"/>
                  </a:ext>
                </a:extLst>
              </a:tr>
              <a:tr h="374224">
                <a:tc>
                  <a:txBody>
                    <a:bodyPr/>
                    <a:lstStyle/>
                    <a:p>
                      <a:r>
                        <a:rPr lang="en-IT" dirty="0">
                          <a:solidFill>
                            <a:srgbClr val="FF0000"/>
                          </a:solidFill>
                        </a:rPr>
                        <a:t>Apparati**</a:t>
                      </a:r>
                    </a:p>
                  </a:txBody>
                  <a:tcPr/>
                </a:tc>
                <a:tc>
                  <a:txBody>
                    <a:bodyPr/>
                    <a:lstStyle/>
                    <a:p>
                      <a:pPr algn="r"/>
                      <a:r>
                        <a:rPr lang="en-IT" dirty="0"/>
                        <a:t>663 k€</a:t>
                      </a:r>
                    </a:p>
                  </a:txBody>
                  <a:tcPr/>
                </a:tc>
                <a:extLst>
                  <a:ext uri="{0D108BD9-81ED-4DB2-BD59-A6C34878D82A}">
                    <a16:rowId xmlns:a16="http://schemas.microsoft.com/office/drawing/2014/main" val="2823564694"/>
                  </a:ext>
                </a:extLst>
              </a:tr>
              <a:tr h="374224">
                <a:tc>
                  <a:txBody>
                    <a:bodyPr/>
                    <a:lstStyle/>
                    <a:p>
                      <a:r>
                        <a:rPr lang="en-IT" b="1" dirty="0"/>
                        <a:t>Totale</a:t>
                      </a:r>
                    </a:p>
                  </a:txBody>
                  <a:tcPr/>
                </a:tc>
                <a:tc>
                  <a:txBody>
                    <a:bodyPr/>
                    <a:lstStyle/>
                    <a:p>
                      <a:pPr algn="r"/>
                      <a:r>
                        <a:rPr lang="en-IT" b="1" dirty="0"/>
                        <a:t>830 k€</a:t>
                      </a:r>
                    </a:p>
                  </a:txBody>
                  <a:tcPr/>
                </a:tc>
                <a:extLst>
                  <a:ext uri="{0D108BD9-81ED-4DB2-BD59-A6C34878D82A}">
                    <a16:rowId xmlns:a16="http://schemas.microsoft.com/office/drawing/2014/main" val="3912935491"/>
                  </a:ext>
                </a:extLst>
              </a:tr>
            </a:tbl>
          </a:graphicData>
        </a:graphic>
      </p:graphicFrame>
      <p:sp>
        <p:nvSpPr>
          <p:cNvPr id="8" name="TextBox 7">
            <a:extLst>
              <a:ext uri="{FF2B5EF4-FFF2-40B4-BE49-F238E27FC236}">
                <a16:creationId xmlns:a16="http://schemas.microsoft.com/office/drawing/2014/main" id="{A38E7008-380B-B7A9-92B7-B26AB69BA52A}"/>
              </a:ext>
            </a:extLst>
          </p:cNvPr>
          <p:cNvSpPr txBox="1"/>
          <p:nvPr/>
        </p:nvSpPr>
        <p:spPr>
          <a:xfrm>
            <a:off x="5195340" y="333975"/>
            <a:ext cx="66669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F0000"/>
                </a:solidFill>
                <a:effectLst/>
                <a:highlight>
                  <a:srgbClr val="FFFF00"/>
                </a:highlight>
                <a:uLnTx/>
                <a:uFillTx/>
                <a:latin typeface="Calibri" panose="020F0502020204030204"/>
                <a:ea typeface="+mn-ea"/>
                <a:cs typeface="+mn-cs"/>
              </a:rPr>
              <a:t>Richieste</a:t>
            </a:r>
            <a:r>
              <a:rPr kumimoji="0" lang="en-GB" sz="36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a:t>
            </a:r>
            <a:r>
              <a:rPr kumimoji="0" lang="en-GB" sz="3600" b="1" i="0" u="none" strike="noStrike" kern="1200" cap="none" spc="0" normalizeH="0" baseline="0" noProof="0" dirty="0" err="1">
                <a:ln>
                  <a:noFill/>
                </a:ln>
                <a:solidFill>
                  <a:srgbClr val="FF0000"/>
                </a:solidFill>
                <a:effectLst/>
                <a:highlight>
                  <a:srgbClr val="FFFF00"/>
                </a:highlight>
                <a:uLnTx/>
                <a:uFillTx/>
                <a:latin typeface="Calibri" panose="020F0502020204030204"/>
                <a:ea typeface="+mn-ea"/>
                <a:cs typeface="+mn-cs"/>
              </a:rPr>
              <a:t>economiche</a:t>
            </a:r>
            <a:r>
              <a:rPr kumimoji="0" lang="en-GB" sz="36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2026:</a:t>
            </a:r>
            <a:endParaRPr kumimoji="0" lang="en-GB" sz="2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72155DC7-7226-197D-B54B-1D8C9769B7F8}"/>
              </a:ext>
            </a:extLst>
          </p:cNvPr>
          <p:cNvGraphicFramePr>
            <a:graphicFrameLocks noGrp="1"/>
          </p:cNvGraphicFramePr>
          <p:nvPr/>
        </p:nvGraphicFramePr>
        <p:xfrm>
          <a:off x="5181600" y="3625908"/>
          <a:ext cx="6455392" cy="365760"/>
        </p:xfrm>
        <a:graphic>
          <a:graphicData uri="http://schemas.openxmlformats.org/drawingml/2006/table">
            <a:tbl>
              <a:tblPr firstRow="1" bandRow="1">
                <a:tableStyleId>{C4B1156A-380E-4F78-BDF5-A606A8083BF9}</a:tableStyleId>
              </a:tblPr>
              <a:tblGrid>
                <a:gridCol w="3227696">
                  <a:extLst>
                    <a:ext uri="{9D8B030D-6E8A-4147-A177-3AD203B41FA5}">
                      <a16:colId xmlns:a16="http://schemas.microsoft.com/office/drawing/2014/main" val="3685343852"/>
                    </a:ext>
                  </a:extLst>
                </a:gridCol>
                <a:gridCol w="3227696">
                  <a:extLst>
                    <a:ext uri="{9D8B030D-6E8A-4147-A177-3AD203B41FA5}">
                      <a16:colId xmlns:a16="http://schemas.microsoft.com/office/drawing/2014/main" val="2028362825"/>
                    </a:ext>
                  </a:extLst>
                </a:gridCol>
              </a:tblGrid>
              <a:tr h="340956">
                <a:tc>
                  <a:txBody>
                    <a:bodyPr/>
                    <a:lstStyle/>
                    <a:p>
                      <a:r>
                        <a:rPr lang="en-IT" dirty="0"/>
                        <a:t>Missioni</a:t>
                      </a:r>
                    </a:p>
                  </a:txBody>
                  <a:tcPr/>
                </a:tc>
                <a:tc>
                  <a:txBody>
                    <a:bodyPr/>
                    <a:lstStyle/>
                    <a:p>
                      <a:pPr algn="r"/>
                      <a:r>
                        <a:rPr lang="en-IT" dirty="0"/>
                        <a:t>125 k€</a:t>
                      </a:r>
                    </a:p>
                  </a:txBody>
                  <a:tcPr/>
                </a:tc>
                <a:extLst>
                  <a:ext uri="{0D108BD9-81ED-4DB2-BD59-A6C34878D82A}">
                    <a16:rowId xmlns:a16="http://schemas.microsoft.com/office/drawing/2014/main" val="2265618431"/>
                  </a:ext>
                </a:extLst>
              </a:tr>
            </a:tbl>
          </a:graphicData>
        </a:graphic>
      </p:graphicFrame>
      <p:pic>
        <p:nvPicPr>
          <p:cNvPr id="3" name="Picture 2" descr="A snowy mountain range with a city in the background&#10;&#10;Description automatically generated">
            <a:extLst>
              <a:ext uri="{FF2B5EF4-FFF2-40B4-BE49-F238E27FC236}">
                <a16:creationId xmlns:a16="http://schemas.microsoft.com/office/drawing/2014/main" id="{BC8548C4-3843-0C5B-8327-DB4A27CAFC01}"/>
              </a:ext>
            </a:extLst>
          </p:cNvPr>
          <p:cNvPicPr>
            <a:picLocks noChangeAspect="1"/>
          </p:cNvPicPr>
          <p:nvPr/>
        </p:nvPicPr>
        <p:blipFill>
          <a:blip r:embed="rId3">
            <a:alphaModFix amt="35000"/>
          </a:blip>
          <a:stretch>
            <a:fillRect/>
          </a:stretch>
        </p:blipFill>
        <p:spPr>
          <a:xfrm>
            <a:off x="329386" y="4231764"/>
            <a:ext cx="4156014" cy="25920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353ED0E-C373-7B5E-28B9-D615453AAEBB}"/>
                  </a:ext>
                </a:extLst>
              </p:cNvPr>
              <p:cNvSpPr txBox="1"/>
              <p:nvPr/>
            </p:nvSpPr>
            <p:spPr>
              <a:xfrm>
                <a:off x="379646" y="4789100"/>
                <a:ext cx="4055495"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Helvetica" pitchFamily="2" charset="0"/>
                    <a:ea typeface="+mn-ea"/>
                    <a:cs typeface="+mn-cs"/>
                  </a:rPr>
                  <a:t>VII TOPICAL WORKSHOP </a:t>
                </a:r>
                <a:br>
                  <a:rPr kumimoji="0" lang="en-GB" sz="1800" b="1" i="0" u="none" strike="noStrike" kern="1200" cap="none" spc="0" normalizeH="0" baseline="0" noProof="0" dirty="0">
                    <a:ln>
                      <a:noFill/>
                    </a:ln>
                    <a:solidFill>
                      <a:srgbClr val="4472C4"/>
                    </a:solidFill>
                    <a:effectLst/>
                    <a:uLnTx/>
                    <a:uFillTx/>
                    <a:latin typeface="Helvetica" pitchFamily="2" charset="0"/>
                    <a:ea typeface="+mn-ea"/>
                    <a:cs typeface="+mn-cs"/>
                  </a:rPr>
                </a:br>
                <a:r>
                  <a:rPr kumimoji="0" lang="en-GB" sz="1800" b="1" i="0" u="none" strike="noStrike" kern="1200" cap="none" spc="0" normalizeH="0" baseline="0" noProof="0" dirty="0">
                    <a:ln>
                      <a:noFill/>
                    </a:ln>
                    <a:solidFill>
                      <a:srgbClr val="4472C4"/>
                    </a:solidFill>
                    <a:effectLst/>
                    <a:uLnTx/>
                    <a:uFillTx/>
                    <a:latin typeface="Helvetica" pitchFamily="2" charset="0"/>
                    <a:ea typeface="+mn-ea"/>
                    <a:cs typeface="+mn-cs"/>
                  </a:rPr>
                  <a:t>ON MODERN ASPECTS</a:t>
                </a:r>
                <a:br>
                  <a:rPr kumimoji="0" lang="en-GB" sz="1800" b="1" i="0" u="none" strike="noStrike" kern="1200" cap="none" spc="0" normalizeH="0" baseline="0" noProof="0" dirty="0">
                    <a:ln>
                      <a:noFill/>
                    </a:ln>
                    <a:solidFill>
                      <a:srgbClr val="4472C4"/>
                    </a:solidFill>
                    <a:effectLst/>
                    <a:uLnTx/>
                    <a:uFillTx/>
                    <a:latin typeface="Helvetica" pitchFamily="2" charset="0"/>
                    <a:ea typeface="+mn-ea"/>
                    <a:cs typeface="+mn-cs"/>
                  </a:rPr>
                </a:br>
                <a:r>
                  <a:rPr kumimoji="0" lang="en-GB" sz="1800" b="1" i="0" u="none" strike="noStrike" kern="1200" cap="none" spc="0" normalizeH="0" baseline="0" noProof="0" dirty="0">
                    <a:ln>
                      <a:noFill/>
                    </a:ln>
                    <a:solidFill>
                      <a:srgbClr val="4472C4"/>
                    </a:solidFill>
                    <a:effectLst/>
                    <a:uLnTx/>
                    <a:uFillTx/>
                    <a:latin typeface="Helvetica" pitchFamily="2" charset="0"/>
                    <a:ea typeface="+mn-ea"/>
                    <a:cs typeface="+mn-cs"/>
                  </a:rPr>
                  <a:t>OF NUCLEAR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Helvetica" pitchFamily="2" charset="0"/>
                    <a:ea typeface="+mn-ea"/>
                    <a:cs typeface="+mn-cs"/>
                  </a:rPr>
                  <a:t>3-8 Febbraio 2025</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GB" sz="1800" b="1" i="0" u="none" strike="noStrike" kern="1200" cap="none" spc="0" normalizeH="0" baseline="0" noProof="0" dirty="0">
                    <a:ln>
                      <a:noFill/>
                    </a:ln>
                    <a:solidFill>
                      <a:prstClr val="black"/>
                    </a:solidFill>
                    <a:effectLst/>
                    <a:uLnTx/>
                    <a:uFillTx/>
                    <a:latin typeface="Helvetica" pitchFamily="2" charset="0"/>
                    <a:ea typeface="+mn-ea"/>
                    <a:cs typeface="+mn-cs"/>
                  </a:rPr>
                  <a:t>150 </a:t>
                </a:r>
                <a:r>
                  <a:rPr kumimoji="0" lang="en-GB" sz="1800" b="1" i="0" u="none" strike="noStrike" kern="1200" cap="none" spc="0" normalizeH="0" baseline="0" noProof="0" dirty="0" err="1">
                    <a:ln>
                      <a:noFill/>
                    </a:ln>
                    <a:solidFill>
                      <a:prstClr val="black"/>
                    </a:solidFill>
                    <a:effectLst/>
                    <a:uLnTx/>
                    <a:uFillTx/>
                    <a:latin typeface="Helvetica" pitchFamily="2" charset="0"/>
                    <a:ea typeface="+mn-ea"/>
                    <a:cs typeface="+mn-cs"/>
                  </a:rPr>
                  <a:t>partecipanti</a:t>
                </a:r>
                <a:r>
                  <a:rPr kumimoji="0" lang="en-GB" sz="1800" b="1" i="0" u="none" strike="noStrike" kern="1200" cap="none" spc="0" normalizeH="0" baseline="0" noProof="0" dirty="0">
                    <a:ln>
                      <a:noFill/>
                    </a:ln>
                    <a:solidFill>
                      <a:prstClr val="black"/>
                    </a:solidFill>
                    <a:effectLst/>
                    <a:uLnTx/>
                    <a:uFillTx/>
                    <a:latin typeface="Helvetica" pitchFamily="2" charset="0"/>
                    <a:ea typeface="+mn-ea"/>
                    <a:cs typeface="+mn-cs"/>
                  </a:rPr>
                  <a:t> </a:t>
                </a:r>
                <a:endPar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2353ED0E-C373-7B5E-28B9-D615453AAEBB}"/>
                  </a:ext>
                </a:extLst>
              </p:cNvPr>
              <p:cNvSpPr txBox="1">
                <a:spLocks noRot="1" noChangeAspect="1" noMove="1" noResize="1" noEditPoints="1" noAdjustHandles="1" noChangeArrowheads="1" noChangeShapeType="1" noTextEdit="1"/>
              </p:cNvSpPr>
              <p:nvPr/>
            </p:nvSpPr>
            <p:spPr>
              <a:xfrm>
                <a:off x="379646" y="4789100"/>
                <a:ext cx="4055495" cy="1477328"/>
              </a:xfrm>
              <a:prstGeom prst="rect">
                <a:avLst/>
              </a:prstGeom>
              <a:blipFill>
                <a:blip r:embed="rId4"/>
                <a:stretch>
                  <a:fillRect t="-2564" b="-5983"/>
                </a:stretch>
              </a:blipFill>
            </p:spPr>
            <p:txBody>
              <a:bodyPr/>
              <a:lstStyle/>
              <a:p>
                <a:r>
                  <a:rPr lang="en-IT">
                    <a:noFill/>
                  </a:rPr>
                  <a:t> </a:t>
                </a:r>
              </a:p>
            </p:txBody>
          </p:sp>
        </mc:Fallback>
      </mc:AlternateContent>
      <p:sp>
        <p:nvSpPr>
          <p:cNvPr id="12" name="TextBox 11">
            <a:extLst>
              <a:ext uri="{FF2B5EF4-FFF2-40B4-BE49-F238E27FC236}">
                <a16:creationId xmlns:a16="http://schemas.microsoft.com/office/drawing/2014/main" id="{8ADC0466-A05A-4467-2714-7E458AA68657}"/>
              </a:ext>
            </a:extLst>
          </p:cNvPr>
          <p:cNvSpPr txBox="1"/>
          <p:nvPr/>
        </p:nvSpPr>
        <p:spPr>
          <a:xfrm>
            <a:off x="283571" y="6300544"/>
            <a:ext cx="4156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2800" b="1" i="0" u="none" strike="noStrike" kern="1200" cap="none" spc="0" normalizeH="0" baseline="0" noProof="0" dirty="0">
                <a:ln>
                  <a:noFill/>
                </a:ln>
                <a:solidFill>
                  <a:srgbClr val="7030A0"/>
                </a:solidFill>
                <a:effectLst/>
                <a:highlight>
                  <a:srgbClr val="FFFF00"/>
                </a:highlight>
                <a:uLnTx/>
                <a:uFillTx/>
                <a:latin typeface="Calibri" panose="020F0502020204030204"/>
                <a:ea typeface="+mn-ea"/>
                <a:cs typeface="+mn-cs"/>
              </a:rPr>
              <a:t>Contributo INFN: GRAZIE!!</a:t>
            </a:r>
          </a:p>
        </p:txBody>
      </p:sp>
      <p:sp>
        <p:nvSpPr>
          <p:cNvPr id="5" name="CasellaDiTesto 4">
            <a:extLst>
              <a:ext uri="{FF2B5EF4-FFF2-40B4-BE49-F238E27FC236}">
                <a16:creationId xmlns:a16="http://schemas.microsoft.com/office/drawing/2014/main" id="{997D921A-775A-287B-DCEE-426A671A1D3E}"/>
              </a:ext>
            </a:extLst>
          </p:cNvPr>
          <p:cNvSpPr txBox="1"/>
          <p:nvPr/>
        </p:nvSpPr>
        <p:spPr>
          <a:xfrm>
            <a:off x="1775520" y="4350173"/>
            <a:ext cx="1172116" cy="369332"/>
          </a:xfrm>
          <a:prstGeom prst="rect">
            <a:avLst/>
          </a:prstGeom>
          <a:noFill/>
        </p:spPr>
        <p:txBody>
          <a:bodyPr wrap="none" rtlCol="0">
            <a:spAutoFit/>
          </a:bodyPr>
          <a:lstStyle/>
          <a:p>
            <a:r>
              <a:rPr lang="it-IT" b="1" dirty="0">
                <a:solidFill>
                  <a:srgbClr val="0F36B3"/>
                </a:solidFill>
              </a:rPr>
              <a:t>BORMIO</a:t>
            </a:r>
          </a:p>
        </p:txBody>
      </p:sp>
    </p:spTree>
    <p:extLst>
      <p:ext uri="{BB962C8B-B14F-4D97-AF65-F5344CB8AC3E}">
        <p14:creationId xmlns:p14="http://schemas.microsoft.com/office/powerpoint/2010/main" val="1288683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62FBE-3D9D-C059-F46C-4E268A1473AE}"/>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6FE9FB8C-22F2-F70F-232C-BF3B7D0319BE}"/>
              </a:ext>
            </a:extLst>
          </p:cNvPr>
          <p:cNvGraphicFramePr>
            <a:graphicFrameLocks noGrp="1"/>
          </p:cNvGraphicFramePr>
          <p:nvPr>
            <p:ph idx="1"/>
            <p:extLst>
              <p:ext uri="{D42A27DB-BD31-4B8C-83A1-F6EECF244321}">
                <p14:modId xmlns:p14="http://schemas.microsoft.com/office/powerpoint/2010/main" val="802166754"/>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a:t>FTE</a:t>
                      </a:r>
                    </a:p>
                    <a:p>
                      <a:endParaRPr lang="it-IT" dirty="0"/>
                    </a:p>
                  </a:txBody>
                  <a:tcPr/>
                </a:tc>
                <a:tc>
                  <a:txBody>
                    <a:bodyPr/>
                    <a:lstStyle/>
                    <a:p>
                      <a:r>
                        <a:rPr lang="it-IT"/>
                        <a:t>Meccanica mesi/uomo </a:t>
                      </a:r>
                      <a:endParaRPr lang="it-IT" dirty="0"/>
                    </a:p>
                  </a:txBody>
                  <a:tcPr/>
                </a:tc>
                <a:tc>
                  <a:txBody>
                    <a:bodyPr/>
                    <a:lstStyle/>
                    <a:p>
                      <a:r>
                        <a:rPr lang="it-IT"/>
                        <a:t>Elettronica mesi/uomo </a:t>
                      </a:r>
                      <a:endParaRPr lang="it-IT" dirty="0"/>
                    </a:p>
                  </a:txBody>
                  <a:tcPr/>
                </a:tc>
                <a:tc>
                  <a:txBody>
                    <a:bodyPr/>
                    <a:lstStyle/>
                    <a:p>
                      <a:r>
                        <a:rPr lang="it-IT"/>
                        <a:t>Missioni k€</a:t>
                      </a:r>
                      <a:endParaRPr lang="it-IT" dirty="0"/>
                    </a:p>
                  </a:txBody>
                  <a:tcPr/>
                </a:tc>
                <a:tc>
                  <a:txBody>
                    <a:bodyPr/>
                    <a:lstStyle/>
                    <a:p>
                      <a:r>
                        <a:rPr lang="it-IT"/>
                        <a:t>Consumo k€</a:t>
                      </a:r>
                      <a:endParaRPr lang="it-IT" dirty="0"/>
                    </a:p>
                  </a:txBody>
                  <a:tcPr/>
                </a:tc>
                <a:tc>
                  <a:txBody>
                    <a:bodyPr/>
                    <a:lstStyle/>
                    <a:p>
                      <a:r>
                        <a:rPr lang="it-IT"/>
                        <a:t>Inv. Appa. Etc … </a:t>
                      </a:r>
                    </a:p>
                    <a:p>
                      <a:r>
                        <a:rPr lang="it-IT"/>
                        <a:t>k€</a:t>
                      </a:r>
                      <a:endParaRPr lang="it-IT" dirty="0"/>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27189078"/>
                  </a:ext>
                </a:extLst>
              </a:tr>
              <a:tr h="512200">
                <a:tc>
                  <a:txBody>
                    <a:bodyPr/>
                    <a:lstStyle/>
                    <a:p>
                      <a:pPr algn="ctr" rtl="0" fontAlgn="ctr">
                        <a:buNone/>
                      </a:pPr>
                      <a:r>
                        <a:rPr lang="it-IT" sz="1800" b="0" i="0" u="none" strike="noStrike">
                          <a:solidFill>
                            <a:srgbClr val="000000"/>
                          </a:solidFill>
                          <a:effectLst/>
                          <a:latin typeface="Comic Sans MS" panose="030F0702030302020204" pitchFamily="66" charset="0"/>
                        </a:rPr>
                        <a:t>GAMMA</a:t>
                      </a:r>
                    </a:p>
                  </a:txBody>
                  <a:tcPr marL="6350" marR="6350" marT="6350" marB="0" anchor="ctr"/>
                </a:tc>
                <a:tc>
                  <a:txBody>
                    <a:bodyPr/>
                    <a:lstStyle/>
                    <a:p>
                      <a:pPr algn="ctr" fontAlgn="b">
                        <a:buNone/>
                      </a:pPr>
                      <a:r>
                        <a:rPr lang="it-IT" sz="2400" u="none" strike="noStrike">
                          <a:effectLst/>
                        </a:rPr>
                        <a:t>19.6</a:t>
                      </a:r>
                      <a:endParaRPr lang="it-IT" sz="2400" b="0" i="0" u="none" strike="noStrike" dirty="0">
                        <a:solidFill>
                          <a:srgbClr val="000000"/>
                        </a:solidFill>
                        <a:effectLst/>
                        <a:latin typeface="Aptos Narrow" panose="020B0004020202020204" pitchFamily="34" charset="0"/>
                      </a:endParaRPr>
                    </a:p>
                  </a:txBody>
                  <a:tcPr marL="6350" marR="6350" marT="6350" marB="0" anchor="ctr"/>
                </a:tc>
                <a:tc>
                  <a:txBody>
                    <a:bodyPr/>
                    <a:lstStyle/>
                    <a:p>
                      <a:pPr algn="ctr"/>
                      <a:r>
                        <a:rPr lang="it-IT" b="1" dirty="0">
                          <a:solidFill>
                            <a:srgbClr val="FF0000"/>
                          </a:solidFill>
                        </a:rPr>
                        <a:t>12</a:t>
                      </a:r>
                    </a:p>
                  </a:txBody>
                  <a:tcPr/>
                </a:tc>
                <a:tc>
                  <a:txBody>
                    <a:bodyPr/>
                    <a:lstStyle/>
                    <a:p>
                      <a:pPr algn="ctr"/>
                      <a:r>
                        <a:rPr lang="it-IT" b="1" dirty="0">
                          <a:solidFill>
                            <a:srgbClr val="FF0000"/>
                          </a:solidFill>
                        </a:rPr>
                        <a:t>12 </a:t>
                      </a:r>
                    </a:p>
                  </a:txBody>
                  <a:tcPr/>
                </a:tc>
                <a:tc>
                  <a:txBody>
                    <a:bodyPr/>
                    <a:lstStyle/>
                    <a:p>
                      <a:r>
                        <a:rPr lang="it-IT" dirty="0"/>
                        <a:t>125</a:t>
                      </a:r>
                    </a:p>
                  </a:txBody>
                  <a:tcPr/>
                </a:tc>
                <a:tc>
                  <a:txBody>
                    <a:bodyPr/>
                    <a:lstStyle/>
                    <a:p>
                      <a:r>
                        <a:rPr lang="it-IT" dirty="0"/>
                        <a:t>33</a:t>
                      </a:r>
                    </a:p>
                  </a:txBody>
                  <a:tcPr/>
                </a:tc>
                <a:tc>
                  <a:txBody>
                    <a:bodyPr/>
                    <a:lstStyle/>
                    <a:p>
                      <a:r>
                        <a:rPr lang="it-IT" dirty="0"/>
                        <a:t>663+170+5=838</a:t>
                      </a:r>
                    </a:p>
                  </a:txBody>
                  <a:tcPr/>
                </a:tc>
                <a:extLst>
                  <a:ext uri="{0D108BD9-81ED-4DB2-BD59-A6C34878D82A}">
                    <a16:rowId xmlns:a16="http://schemas.microsoft.com/office/drawing/2014/main" val="239717528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500800892"/>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725043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88122919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9645625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783640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409DD-7C5A-C2FF-6579-A9A43AA876E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4CD89DB-9EE7-63E7-84B5-46F52780B9AC}"/>
              </a:ext>
            </a:extLst>
          </p:cNvPr>
          <p:cNvSpPr txBox="1"/>
          <p:nvPr/>
        </p:nvSpPr>
        <p:spPr>
          <a:xfrm>
            <a:off x="0" y="17930"/>
            <a:ext cx="4208203" cy="3539430"/>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4</a:t>
            </a:r>
          </a:p>
          <a:p>
            <a:r>
              <a:rPr lang="it-IT" sz="3200" dirty="0">
                <a:solidFill>
                  <a:srgbClr val="FF0000"/>
                </a:solidFill>
                <a:latin typeface="Comic Sans MS" panose="030F0702030302020204" pitchFamily="66" charset="0"/>
              </a:rPr>
              <a:t>Astrofisica nucleare </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LUNA3</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7E9F55AB-94E9-2C66-4896-D09AF799E5E2}"/>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3469591C-9D64-1085-1B1C-4C4D89F6D8AF}"/>
              </a:ext>
            </a:extLst>
          </p:cNvPr>
          <p:cNvSpPr txBox="1"/>
          <p:nvPr/>
        </p:nvSpPr>
        <p:spPr>
          <a:xfrm>
            <a:off x="7824" y="3645024"/>
            <a:ext cx="7456328" cy="338528"/>
          </a:xfrm>
          <a:prstGeom prst="rect">
            <a:avLst/>
          </a:prstGeom>
          <a:noFill/>
          <a:ln>
            <a:solidFill>
              <a:schemeClr val="tx1"/>
            </a:solidFill>
          </a:ln>
        </p:spPr>
        <p:txBody>
          <a:bodyPr spcFirstLastPara="1" wrap="square" lIns="60950" tIns="30467" rIns="60950" bIns="30467" anchor="t" anchorCtr="0">
            <a:spAutoFit/>
          </a:bodyPr>
          <a:lstStyle/>
          <a:p>
            <a:pPr lvl="0">
              <a:defRPr/>
            </a:pPr>
            <a:r>
              <a:rPr lang="en-US" dirty="0"/>
              <a:t>Study charged-particle-induced nuclear reactions of astrophysical interest</a:t>
            </a:r>
            <a:endParaRPr lang="it-IT" dirty="0">
              <a:solidFill>
                <a:srgbClr val="0070C0"/>
              </a:solidFill>
              <a:latin typeface="Comic Sans MS" panose="030F0702030302020204" pitchFamily="66" charset="0"/>
              <a:sym typeface="Symbol"/>
            </a:endParaRPr>
          </a:p>
        </p:txBody>
      </p:sp>
    </p:spTree>
    <p:extLst>
      <p:ext uri="{BB962C8B-B14F-4D97-AF65-F5344CB8AC3E}">
        <p14:creationId xmlns:p14="http://schemas.microsoft.com/office/powerpoint/2010/main" val="2909378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440AA6F1-0E4C-440D-A98E-128D9DECC008}"/>
              </a:ext>
            </a:extLst>
          </p:cNvPr>
          <p:cNvSpPr txBox="1"/>
          <p:nvPr/>
        </p:nvSpPr>
        <p:spPr>
          <a:xfrm>
            <a:off x="248443" y="247569"/>
            <a:ext cx="8640960" cy="1077218"/>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LUNA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Responsabile</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nazionale</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Alba </a:t>
            </a: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Formicola</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(INFN Roma)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Responsabile</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Locale a Milano: Rosanna Depalo</a:t>
            </a:r>
          </a:p>
        </p:txBody>
      </p:sp>
      <p:sp>
        <p:nvSpPr>
          <p:cNvPr id="8" name="TextBox 2">
            <a:extLst>
              <a:ext uri="{FF2B5EF4-FFF2-40B4-BE49-F238E27FC236}">
                <a16:creationId xmlns:a16="http://schemas.microsoft.com/office/drawing/2014/main" id="{B697771B-08D6-403C-9D2B-478FF61C55DF}"/>
              </a:ext>
            </a:extLst>
          </p:cNvPr>
          <p:cNvSpPr txBox="1"/>
          <p:nvPr/>
        </p:nvSpPr>
        <p:spPr>
          <a:xfrm>
            <a:off x="10116284" y="2834387"/>
            <a:ext cx="1873019" cy="2308324"/>
          </a:xfrm>
          <a:prstGeom prst="rect">
            <a:avLst/>
          </a:prstGeom>
          <a:noFill/>
          <a:ln>
            <a:solidFill>
              <a:schemeClr val="bg1"/>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Sigla</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Milano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Ricercatori:2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Tecnologi:0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Ass-Dott:1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FTE: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3">
            <a:extLst>
              <a:ext uri="{FF2B5EF4-FFF2-40B4-BE49-F238E27FC236}">
                <a16:creationId xmlns:a16="http://schemas.microsoft.com/office/drawing/2014/main" id="{73D9984B-A49E-4520-9759-EC7A6A101375}"/>
              </a:ext>
            </a:extLst>
          </p:cNvPr>
          <p:cNvSpPr txBox="1"/>
          <p:nvPr/>
        </p:nvSpPr>
        <p:spPr>
          <a:xfrm>
            <a:off x="359330" y="1618915"/>
            <a:ext cx="9394270" cy="34163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Programma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Scientifico</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della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sigla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Astrofisica nucleare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Misure di </a:t>
            </a:r>
            <a:r>
              <a:rPr kumimoji="0" lang="it-IT" sz="1800"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sezioni d’urto di reazioni nucleari </a:t>
            </a:r>
            <a:r>
              <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di interesse </a:t>
            </a:r>
            <a:r>
              <a:rPr kumimoji="0" lang="it-IT" sz="1800"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astrofisico</a:t>
            </a:r>
            <a:r>
              <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effettuate in un laboratorio </a:t>
            </a:r>
            <a:r>
              <a:rPr kumimoji="0" lang="it-IT" sz="1800"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sotterraneo</a:t>
            </a:r>
            <a:r>
              <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 </a:t>
            </a:r>
            <a:r>
              <a:rPr kumimoji="0" lang="it-IT" sz="1800"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bassissimo fondo</a:t>
            </a:r>
            <a:r>
              <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Vengono studiate reazioni dei cicli di combustione dell’idrogeno e dell’elio e reazioni chiave per la </a:t>
            </a:r>
            <a:r>
              <a:rPr kumimoji="0" lang="it-IT" sz="1800" b="0" i="0" u="none" strike="noStrike" kern="1200" cap="none" spc="0" normalizeH="0" baseline="0" noProof="0" dirty="0" err="1">
                <a:ln>
                  <a:noFill/>
                </a:ln>
                <a:solidFill>
                  <a:srgbClr val="0070C0"/>
                </a:solidFill>
                <a:effectLst/>
                <a:highlight>
                  <a:srgbClr val="FFFF00"/>
                </a:highlight>
                <a:uLnTx/>
                <a:uFillTx/>
                <a:latin typeface="Comic Sans MS" panose="030F0702030302020204" pitchFamily="66" charset="0"/>
                <a:ea typeface="+mn-ea"/>
                <a:cs typeface="+mn-cs"/>
              </a:rPr>
              <a:t>nucleosintesi</a:t>
            </a:r>
            <a:r>
              <a:rPr kumimoji="0" lang="it-IT" sz="1800" b="0" i="0" u="none" strike="noStrike" kern="1200" cap="none" spc="0" normalizeH="0" baseline="0" noProof="0" dirty="0">
                <a:ln>
                  <a:noFill/>
                </a:ln>
                <a:solidFill>
                  <a:srgbClr val="0070C0"/>
                </a:solidFill>
                <a:effectLst/>
                <a:highlight>
                  <a:srgbClr val="FFFF00"/>
                </a:highlight>
                <a:uLnTx/>
                <a:uFillTx/>
                <a:latin typeface="Comic Sans MS" panose="030F0702030302020204" pitchFamily="66" charset="0"/>
                <a:ea typeface="+mn-ea"/>
                <a:cs typeface="+mn-cs"/>
              </a:rPr>
              <a:t> primordiale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Attività</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di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ricerca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e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sviluppo</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della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sigla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sym typeface="Symbol"/>
              </a:rPr>
              <a:t>Misure in corso presso gli acceleratori LUNA-400 kV e LUNA-MV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Symbol"/>
              </a:rPr>
              <a:t>Laboratori</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a:rPr>
              <a:t> per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Symbol"/>
              </a:rPr>
              <a:t>misure</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a:rPr>
              <a:t>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Symbol"/>
              </a:rPr>
              <a:t>della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a:rPr>
              <a:t> </a:t>
            </a:r>
            <a:r>
              <a:rPr kumimoji="0" lang="en-US" sz="18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sym typeface="Symbol"/>
              </a:rPr>
              <a:t>sigla</a:t>
            </a:r>
            <a:r>
              <a:rPr kumimoji="0" lang="en-U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a:rPr>
              <a:t>:</a:t>
            </a:r>
            <a:endParaRPr kumimoji="0" lang="it-IT"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sym typeface="Symbol"/>
              </a:rPr>
              <a:t>Italia: LNGS, LNL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sym typeface="Symbol"/>
              </a:rPr>
              <a:t>Estero: HZDR e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sym typeface="Symbol"/>
              </a:rPr>
              <a:t>Felsenkeller</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sym typeface="Symbol"/>
              </a:rPr>
              <a:t> </a:t>
            </a:r>
            <a:r>
              <a:rPr kumimoji="0" lang="en-US" sz="1800" b="0" i="0" u="none" strike="noStrike" kern="1200" cap="none" spc="0" normalizeH="0" baseline="0" noProof="0" dirty="0" err="1">
                <a:ln>
                  <a:noFill/>
                </a:ln>
                <a:solidFill>
                  <a:srgbClr val="0070C0"/>
                </a:solidFill>
                <a:effectLst/>
                <a:uLnTx/>
                <a:uFillTx/>
                <a:latin typeface="Comic Sans MS" panose="030F0702030302020204" pitchFamily="66" charset="0"/>
                <a:ea typeface="+mn-ea"/>
                <a:cs typeface="+mn-cs"/>
                <a:sym typeface="Symbol"/>
              </a:rPr>
              <a:t>Dresda</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sym typeface="Symbol"/>
              </a:rPr>
              <a:t> (Germania)</a:t>
            </a:r>
          </a:p>
        </p:txBody>
      </p:sp>
      <p:sp>
        <p:nvSpPr>
          <p:cNvPr id="10" name="Text Box 5">
            <a:extLst>
              <a:ext uri="{FF2B5EF4-FFF2-40B4-BE49-F238E27FC236}">
                <a16:creationId xmlns:a16="http://schemas.microsoft.com/office/drawing/2014/main" id="{D3343ADD-F2B2-4951-ADBA-55BC1A354927}"/>
              </a:ext>
            </a:extLst>
          </p:cNvPr>
          <p:cNvSpPr txBox="1">
            <a:spLocks noChangeArrowheads="1"/>
          </p:cNvSpPr>
          <p:nvPr/>
        </p:nvSpPr>
        <p:spPr bwMode="auto">
          <a:xfrm>
            <a:off x="608483" y="6345602"/>
            <a:ext cx="8784976" cy="369332"/>
          </a:xfrm>
          <a:prstGeom prst="rect">
            <a:avLst/>
          </a:prstGeom>
          <a:noFill/>
          <a:ln w="9525">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omic Sans MS" pitchFamily="66" charset="0"/>
                <a:ea typeface="+mn-ea"/>
                <a:cs typeface="+mn-cs"/>
              </a:rPr>
              <a:t>Sezioni</a:t>
            </a:r>
            <a:r>
              <a:rPr kumimoji="0" lang="it-IT" sz="1800" b="1" i="0" u="none" strike="noStrike" kern="1200" cap="none" spc="0" normalizeH="0" baseline="0" noProof="0" dirty="0">
                <a:ln>
                  <a:noFill/>
                </a:ln>
                <a:solidFill>
                  <a:prstClr val="white"/>
                </a:solidFill>
                <a:effectLst/>
                <a:uLnTx/>
                <a:uFillTx/>
                <a:latin typeface="Comic Sans MS" pitchFamily="66" charset="0"/>
                <a:ea typeface="+mn-ea"/>
                <a:cs typeface="+mn-cs"/>
              </a:rPr>
              <a:t> </a:t>
            </a:r>
            <a:r>
              <a:rPr kumimoji="0" lang="it-IT" sz="1800" b="1" i="0" u="none" strike="noStrike" kern="1200" cap="none" spc="0" normalizeH="0" baseline="0" noProof="0" dirty="0">
                <a:ln>
                  <a:noFill/>
                </a:ln>
                <a:solidFill>
                  <a:prstClr val="black"/>
                </a:solidFill>
                <a:effectLst/>
                <a:uLnTx/>
                <a:uFillTx/>
                <a:latin typeface="Comic Sans MS" pitchFamily="66" charset="0"/>
                <a:ea typeface="+mn-ea"/>
                <a:cs typeface="+mn-cs"/>
              </a:rPr>
              <a:t>coinvolte</a:t>
            </a:r>
            <a:r>
              <a:rPr kumimoji="0" lang="it-IT" sz="1800" b="0" i="0" u="none" strike="noStrike" kern="1200" cap="none" spc="0" normalizeH="0" baseline="0" noProof="0" dirty="0">
                <a:ln>
                  <a:noFill/>
                </a:ln>
                <a:solidFill>
                  <a:prstClr val="black"/>
                </a:solidFill>
                <a:effectLst/>
                <a:uLnTx/>
                <a:uFillTx/>
                <a:latin typeface="Comic Sans MS" pitchFamily="66" charset="0"/>
                <a:ea typeface="+mn-ea"/>
                <a:cs typeface="+mn-cs"/>
              </a:rPr>
              <a:t>: BA, GE, LNGS, MI, NA, PD, RM1, TO</a:t>
            </a:r>
            <a:endParaRPr kumimoji="0" lang="it-IT" sz="1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pic>
        <p:nvPicPr>
          <p:cNvPr id="11" name="Immagine 10">
            <a:extLst>
              <a:ext uri="{FF2B5EF4-FFF2-40B4-BE49-F238E27FC236}">
                <a16:creationId xmlns:a16="http://schemas.microsoft.com/office/drawing/2014/main" id="{14ED78F5-68C6-4F09-A008-589CCE043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6284" y="176434"/>
            <a:ext cx="1716386" cy="22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21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CCB02-6A8C-FE7B-1BC6-8F27FA0F017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90F0417-2F7B-C701-01B9-65B09D1B63A3}"/>
              </a:ext>
            </a:extLst>
          </p:cNvPr>
          <p:cNvSpPr>
            <a:spLocks noGrp="1"/>
          </p:cNvSpPr>
          <p:nvPr>
            <p:ph type="title" idx="4294967295"/>
          </p:nvPr>
        </p:nvSpPr>
        <p:spPr>
          <a:xfrm>
            <a:off x="0" y="0"/>
            <a:ext cx="10515600" cy="1325563"/>
          </a:xfrm>
        </p:spPr>
        <p:txBody>
          <a:bodyPr/>
          <a:lstStyle/>
          <a:p>
            <a:r>
              <a:rPr lang="it-IT" dirty="0">
                <a:solidFill>
                  <a:srgbClr val="FF0000"/>
                </a:solidFill>
              </a:rPr>
              <a:t>Pubblicazioni 2024 - 2025</a:t>
            </a:r>
            <a:endParaRPr lang="en-GB" dirty="0">
              <a:solidFill>
                <a:srgbClr val="FF0000"/>
              </a:solidFill>
            </a:endParaRPr>
          </a:p>
        </p:txBody>
      </p:sp>
      <p:sp>
        <p:nvSpPr>
          <p:cNvPr id="3" name="Segnaposto contenuto 2">
            <a:extLst>
              <a:ext uri="{FF2B5EF4-FFF2-40B4-BE49-F238E27FC236}">
                <a16:creationId xmlns:a16="http://schemas.microsoft.com/office/drawing/2014/main" id="{ED51461A-EE23-9F2B-9BCE-6443798C96C2}"/>
              </a:ext>
            </a:extLst>
          </p:cNvPr>
          <p:cNvSpPr>
            <a:spLocks noGrp="1"/>
          </p:cNvSpPr>
          <p:nvPr>
            <p:ph idx="4294967295"/>
          </p:nvPr>
        </p:nvSpPr>
        <p:spPr>
          <a:xfrm>
            <a:off x="544513" y="1084263"/>
            <a:ext cx="11647487" cy="5429250"/>
          </a:xfrm>
        </p:spPr>
        <p:txBody>
          <a:bodyPr>
            <a:noAutofit/>
          </a:bodyPr>
          <a:lstStyle/>
          <a:p>
            <a:pPr marL="342900" indent="-342900">
              <a:buFont typeface="+mj-lt"/>
              <a:buAutoNum type="arabicPeriod"/>
            </a:pPr>
            <a:r>
              <a:rPr lang="en-US" sz="1800" i="1" dirty="0">
                <a:effectLst/>
                <a:latin typeface="Arial" panose="020B0604020202020204" pitchFamily="34" charset="0"/>
                <a:cs typeface="Arial" panose="020B0604020202020204" pitchFamily="34" charset="0"/>
              </a:rPr>
              <a:t>Stöckel et al.</a:t>
            </a: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Novel approach to infer the 2H(</a:t>
            </a:r>
            <a:r>
              <a:rPr lang="en-US" sz="1800" dirty="0" err="1">
                <a:latin typeface="Arial" panose="020B0604020202020204" pitchFamily="34" charset="0"/>
                <a:cs typeface="Arial" panose="020B0604020202020204" pitchFamily="34" charset="0"/>
              </a:rPr>
              <a:t>p,γ</a:t>
            </a:r>
            <a:r>
              <a:rPr lang="en-US" sz="1800" dirty="0">
                <a:latin typeface="Arial" panose="020B0604020202020204" pitchFamily="34" charset="0"/>
                <a:cs typeface="Arial" panose="020B0604020202020204" pitchFamily="34" charset="0"/>
              </a:rPr>
              <a:t>)3He angular distribution: Experimental results and comparison with theoretical calculations, </a:t>
            </a:r>
            <a:r>
              <a:rPr lang="en-US" sz="1800" b="1" dirty="0">
                <a:latin typeface="Arial" panose="020B0604020202020204" pitchFamily="34" charset="0"/>
                <a:cs typeface="Arial" panose="020B0604020202020204" pitchFamily="34" charset="0"/>
              </a:rPr>
              <a:t>PHYSICAL REVIEW C 110, L032801 (2024)</a:t>
            </a:r>
          </a:p>
          <a:p>
            <a:pPr marL="342900" indent="-342900">
              <a:buFont typeface="+mj-lt"/>
              <a:buAutoNum type="arabicPeriod"/>
            </a:pPr>
            <a:r>
              <a:rPr lang="en-US" sz="1800" i="1" dirty="0" err="1">
                <a:latin typeface="Arial" panose="020B0604020202020204" pitchFamily="34" charset="0"/>
                <a:cs typeface="Arial" panose="020B0604020202020204" pitchFamily="34" charset="0"/>
              </a:rPr>
              <a:t>Csedreki</a:t>
            </a:r>
            <a:r>
              <a:rPr lang="en-US" sz="1800" i="1" dirty="0">
                <a:latin typeface="Arial" panose="020B0604020202020204" pitchFamily="34" charset="0"/>
                <a:cs typeface="Arial" panose="020B0604020202020204" pitchFamily="34" charset="0"/>
              </a:rPr>
              <a:t> et al. </a:t>
            </a:r>
            <a:r>
              <a:rPr lang="en-US" sz="1800" dirty="0">
                <a:latin typeface="Arial" panose="020B0604020202020204" pitchFamily="34" charset="0"/>
                <a:cs typeface="Arial" panose="020B0604020202020204" pitchFamily="34" charset="0"/>
              </a:rPr>
              <a:t>Status and future directions for direct cross section measurements of the 13C(</a:t>
            </a:r>
            <a:r>
              <a:rPr lang="en-US" sz="1800" dirty="0" err="1">
                <a:latin typeface="Arial" panose="020B0604020202020204" pitchFamily="34" charset="0"/>
                <a:cs typeface="Arial" panose="020B0604020202020204" pitchFamily="34" charset="0"/>
              </a:rPr>
              <a:t>a,n</a:t>
            </a:r>
            <a:r>
              <a:rPr lang="en-US" sz="1800" dirty="0">
                <a:latin typeface="Arial" panose="020B0604020202020204" pitchFamily="34" charset="0"/>
                <a:cs typeface="Arial" panose="020B0604020202020204" pitchFamily="34" charset="0"/>
              </a:rPr>
              <a:t>)16O reaction for astrophysics, </a:t>
            </a:r>
            <a:r>
              <a:rPr lang="en-US" sz="1800" b="1" dirty="0">
                <a:latin typeface="Arial" panose="020B0604020202020204" pitchFamily="34" charset="0"/>
                <a:cs typeface="Arial" panose="020B0604020202020204" pitchFamily="34" charset="0"/>
              </a:rPr>
              <a:t>J. Phys. G: </a:t>
            </a:r>
            <a:r>
              <a:rPr lang="en-US" sz="1800" b="1" dirty="0" err="1">
                <a:latin typeface="Arial" panose="020B0604020202020204" pitchFamily="34" charset="0"/>
                <a:cs typeface="Arial" panose="020B0604020202020204" pitchFamily="34" charset="0"/>
              </a:rPr>
              <a:t>Nucl</a:t>
            </a:r>
            <a:r>
              <a:rPr lang="en-US" sz="1800" b="1" dirty="0">
                <a:latin typeface="Arial" panose="020B0604020202020204" pitchFamily="34" charset="0"/>
                <a:cs typeface="Arial" panose="020B0604020202020204" pitchFamily="34" charset="0"/>
              </a:rPr>
              <a:t>. Part. Phys. 51 (2024) 105201</a:t>
            </a:r>
          </a:p>
          <a:p>
            <a:pPr marL="342900" indent="-342900">
              <a:buFont typeface="+mj-lt"/>
              <a:buAutoNum type="arabicPeriod"/>
            </a:pPr>
            <a:r>
              <a:rPr lang="en-US" sz="1800" i="1" dirty="0">
                <a:latin typeface="Arial" panose="020B0604020202020204" pitchFamily="34" charset="0"/>
                <a:cs typeface="Arial" panose="020B0604020202020204" pitchFamily="34" charset="0"/>
              </a:rPr>
              <a:t>Takács, et al. </a:t>
            </a:r>
            <a:r>
              <a:rPr lang="en-US" sz="1800" dirty="0">
                <a:latin typeface="Arial" panose="020B0604020202020204" pitchFamily="34" charset="0"/>
                <a:cs typeface="Arial" panose="020B0604020202020204" pitchFamily="34" charset="0"/>
              </a:rPr>
              <a:t>Direct capture cross section and resonances in the 22Ne(</a:t>
            </a:r>
            <a:r>
              <a:rPr lang="en-US" sz="1800" dirty="0" err="1">
                <a:latin typeface="Arial" panose="020B0604020202020204" pitchFamily="34" charset="0"/>
                <a:cs typeface="Arial" panose="020B0604020202020204" pitchFamily="34" charset="0"/>
              </a:rPr>
              <a:t>p,γ</a:t>
            </a:r>
            <a:r>
              <a:rPr lang="en-US" sz="1800" dirty="0">
                <a:latin typeface="Arial" panose="020B0604020202020204" pitchFamily="34" charset="0"/>
                <a:cs typeface="Arial" panose="020B0604020202020204" pitchFamily="34" charset="0"/>
              </a:rPr>
              <a:t>)23Na reaction at low energy</a:t>
            </a:r>
            <a:r>
              <a:rPr lang="en-GB" sz="18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PHYSICAL REVIEW C 109, 064627 (2024)</a:t>
            </a:r>
          </a:p>
          <a:p>
            <a:pPr marL="342900" indent="-342900">
              <a:buFont typeface="+mj-lt"/>
              <a:buAutoNum type="arabicPeriod"/>
            </a:pPr>
            <a:r>
              <a:rPr lang="en-US" sz="1800" i="1" dirty="0">
                <a:latin typeface="Arial" panose="020B0604020202020204" pitchFamily="34" charset="0"/>
                <a:cs typeface="Arial" panose="020B0604020202020204" pitchFamily="34" charset="0"/>
              </a:rPr>
              <a:t>Masha et al. </a:t>
            </a:r>
            <a:r>
              <a:rPr lang="en-US" sz="1800" dirty="0">
                <a:latin typeface="Arial" panose="020B0604020202020204" pitchFamily="34" charset="0"/>
                <a:cs typeface="Arial" panose="020B0604020202020204" pitchFamily="34" charset="0"/>
              </a:rPr>
              <a:t>A high energy resolution gas target setup to study selected </a:t>
            </a:r>
            <a:r>
              <a:rPr lang="en-US" sz="1800" dirty="0" err="1">
                <a:latin typeface="Arial" panose="020B0604020202020204" pitchFamily="34" charset="0"/>
                <a:cs typeface="Arial" panose="020B0604020202020204" pitchFamily="34" charset="0"/>
              </a:rPr>
              <a:t>NeNa</a:t>
            </a:r>
            <a:r>
              <a:rPr lang="en-US" sz="1800" dirty="0">
                <a:latin typeface="Arial" panose="020B0604020202020204" pitchFamily="34" charset="0"/>
                <a:cs typeface="Arial" panose="020B0604020202020204" pitchFamily="34" charset="0"/>
              </a:rPr>
              <a:t> cycle reactions, </a:t>
            </a:r>
            <a:r>
              <a:rPr lang="en-US" sz="1800" b="1" dirty="0">
                <a:latin typeface="Arial" panose="020B0604020202020204" pitchFamily="34" charset="0"/>
                <a:cs typeface="Arial" panose="020B0604020202020204" pitchFamily="34" charset="0"/>
              </a:rPr>
              <a:t>Eur. Phys. J. A (2025) 61:45</a:t>
            </a:r>
          </a:p>
          <a:p>
            <a:pPr marL="342900" indent="-342900">
              <a:buFont typeface="+mj-lt"/>
              <a:buAutoNum type="arabicPeriod"/>
            </a:pPr>
            <a:r>
              <a:rPr lang="en-US" sz="1800" i="1" dirty="0">
                <a:latin typeface="Arial" panose="020B0604020202020204" pitchFamily="34" charset="0"/>
                <a:cs typeface="Arial" panose="020B0604020202020204" pitchFamily="34" charset="0"/>
              </a:rPr>
              <a:t>D. </a:t>
            </a:r>
            <a:r>
              <a:rPr lang="en-US" sz="1800" i="1" dirty="0" err="1">
                <a:latin typeface="Arial" panose="020B0604020202020204" pitchFamily="34" charset="0"/>
                <a:cs typeface="Arial" panose="020B0604020202020204" pitchFamily="34" charset="0"/>
              </a:rPr>
              <a:t>Rapagnani</a:t>
            </a:r>
            <a:r>
              <a:rPr lang="en-US" sz="1800" i="1" dirty="0">
                <a:latin typeface="Arial" panose="020B0604020202020204" pitchFamily="34" charset="0"/>
                <a:cs typeface="Arial" panose="020B0604020202020204" pitchFamily="34" charset="0"/>
              </a:rPr>
              <a:t> et al. </a:t>
            </a:r>
            <a:r>
              <a:rPr lang="en-US" sz="1800" dirty="0">
                <a:latin typeface="Arial" panose="020B0604020202020204" pitchFamily="34" charset="0"/>
                <a:cs typeface="Arial" panose="020B0604020202020204" pitchFamily="34" charset="0"/>
              </a:rPr>
              <a:t>Revision of the CNO cycle: Rate of 17O destruction in stars, </a:t>
            </a:r>
            <a:r>
              <a:rPr lang="en-US" sz="1800" b="1" dirty="0">
                <a:latin typeface="Arial" panose="020B0604020202020204" pitchFamily="34" charset="0"/>
                <a:cs typeface="Arial" panose="020B0604020202020204" pitchFamily="34" charset="0"/>
              </a:rPr>
              <a:t>PHYSICAL REVIEW C 111, 025805 (2025)</a:t>
            </a:r>
          </a:p>
          <a:p>
            <a:pPr marL="342900" indent="-342900">
              <a:buFont typeface="+mj-lt"/>
              <a:buAutoNum type="arabicPeriod"/>
            </a:pPr>
            <a:r>
              <a:rPr lang="en-US" sz="1800" i="1" dirty="0">
                <a:latin typeface="Arial" panose="020B0604020202020204" pitchFamily="34" charset="0"/>
                <a:cs typeface="Arial" panose="020B0604020202020204" pitchFamily="34" charset="0"/>
              </a:rPr>
              <a:t>Skowronski et al. </a:t>
            </a:r>
            <a:r>
              <a:rPr lang="en-US" sz="1800" dirty="0">
                <a:latin typeface="Arial" panose="020B0604020202020204" pitchFamily="34" charset="0"/>
                <a:cs typeface="Arial" panose="020B0604020202020204" pitchFamily="34" charset="0"/>
              </a:rPr>
              <a:t>Improved S factor of the 13C(p, γ) 14N reaction at Ep = 330−740 keV and parameters of resonances at 448 keV and 551 keV, </a:t>
            </a:r>
            <a:r>
              <a:rPr lang="en-US" sz="1800" b="1" dirty="0">
                <a:latin typeface="Arial" panose="020B0604020202020204" pitchFamily="34" charset="0"/>
                <a:cs typeface="Arial" panose="020B0604020202020204" pitchFamily="34" charset="0"/>
              </a:rPr>
              <a:t>PHYSICAL REVIEW C 111, 064611 (2025)</a:t>
            </a:r>
          </a:p>
          <a:p>
            <a:pPr marL="342900" indent="-342900">
              <a:buFont typeface="+mj-lt"/>
              <a:buAutoNum type="arabicPeriod"/>
            </a:pPr>
            <a:endParaRPr lang="en-US" sz="1800" b="1"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Review papers:</a:t>
            </a:r>
          </a:p>
          <a:p>
            <a:pPr marL="342900" indent="-342900">
              <a:buFont typeface="+mj-lt"/>
              <a:buAutoNum type="arabicPeriod"/>
            </a:pPr>
            <a:r>
              <a:rPr lang="en-US" sz="1800" i="1" dirty="0" err="1">
                <a:latin typeface="Arial" panose="020B0604020202020204" pitchFamily="34" charset="0"/>
                <a:cs typeface="Arial" panose="020B0604020202020204" pitchFamily="34" charset="0"/>
              </a:rPr>
              <a:t>Buompane</a:t>
            </a:r>
            <a:r>
              <a:rPr lang="en-US" sz="1800" i="1" dirty="0">
                <a:latin typeface="Arial" panose="020B0604020202020204" pitchFamily="34" charset="0"/>
                <a:cs typeface="Arial" panose="020B0604020202020204" pitchFamily="34" charset="0"/>
              </a:rPr>
              <a:t> et al. </a:t>
            </a:r>
            <a:r>
              <a:rPr lang="en-US" sz="1800" dirty="0">
                <a:latin typeface="Arial" panose="020B0604020202020204" pitchFamily="34" charset="0"/>
                <a:cs typeface="Arial" panose="020B0604020202020204" pitchFamily="34" charset="0"/>
              </a:rPr>
              <a:t>Nuclear Physics Mid Term Plan at LNGS, </a:t>
            </a:r>
            <a:r>
              <a:rPr lang="fr-FR" sz="1800" b="1" dirty="0" err="1">
                <a:latin typeface="Arial" panose="020B0604020202020204" pitchFamily="34" charset="0"/>
                <a:cs typeface="Arial" panose="020B0604020202020204" pitchFamily="34" charset="0"/>
              </a:rPr>
              <a:t>Eur</a:t>
            </a:r>
            <a:r>
              <a:rPr lang="fr-FR" sz="1800" b="1" dirty="0">
                <a:latin typeface="Arial" panose="020B0604020202020204" pitchFamily="34" charset="0"/>
                <a:cs typeface="Arial" panose="020B0604020202020204" pitchFamily="34" charset="0"/>
              </a:rPr>
              <a:t>. Phys. J. Plus (2024) 139:224</a:t>
            </a:r>
          </a:p>
          <a:p>
            <a:pPr marL="342900" indent="-342900">
              <a:buFont typeface="+mj-lt"/>
              <a:buAutoNum type="arabicPeriod"/>
            </a:pPr>
            <a:r>
              <a:rPr lang="en-US" sz="1800" i="1" dirty="0">
                <a:latin typeface="Arial" panose="020B0604020202020204" pitchFamily="34" charset="0"/>
                <a:cs typeface="Arial" panose="020B0604020202020204" pitchFamily="34" charset="0"/>
              </a:rPr>
              <a:t>Acharya et al. </a:t>
            </a:r>
            <a:r>
              <a:rPr lang="en-US" sz="1800" dirty="0">
                <a:latin typeface="Arial" panose="020B0604020202020204" pitchFamily="34" charset="0"/>
                <a:cs typeface="Arial" panose="020B0604020202020204" pitchFamily="34" charset="0"/>
              </a:rPr>
              <a:t>Solar fusion III: New data and theory for hydrogen-burning stars. </a:t>
            </a:r>
            <a:r>
              <a:rPr lang="en-US" sz="1800" b="1" dirty="0">
                <a:latin typeface="Arial" panose="020B0604020202020204" pitchFamily="34" charset="0"/>
                <a:cs typeface="Arial" panose="020B0604020202020204" pitchFamily="34" charset="0"/>
              </a:rPr>
              <a:t>ACCEPTED ON REVIEWS OF MODERN PHYSICS</a:t>
            </a:r>
          </a:p>
          <a:p>
            <a:pPr marL="342900" indent="-342900">
              <a:buFont typeface="+mj-lt"/>
              <a:buAutoNum type="arabicPeriod"/>
            </a:pPr>
            <a:endParaRPr lang="en-US" sz="1800" b="1" dirty="0">
              <a:latin typeface="Arial" panose="020B0604020202020204" pitchFamily="34" charset="0"/>
              <a:cs typeface="Arial" panose="020B0604020202020204" pitchFamily="34" charset="0"/>
            </a:endParaRPr>
          </a:p>
          <a:p>
            <a:pPr marL="342900" indent="-342900">
              <a:buFont typeface="+mj-lt"/>
              <a:buAutoNum type="arabicPeriod"/>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884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9081DC-77C0-42B0-8DB5-BB642B8CB334}"/>
              </a:ext>
            </a:extLst>
          </p:cNvPr>
          <p:cNvSpPr>
            <a:spLocks noGrp="1"/>
          </p:cNvSpPr>
          <p:nvPr>
            <p:ph type="title" idx="4294967295"/>
          </p:nvPr>
        </p:nvSpPr>
        <p:spPr>
          <a:xfrm>
            <a:off x="0" y="0"/>
            <a:ext cx="9336360" cy="1325563"/>
          </a:xfrm>
        </p:spPr>
        <p:txBody>
          <a:bodyPr/>
          <a:lstStyle/>
          <a:p>
            <a:r>
              <a:rPr lang="it-IT" dirty="0">
                <a:solidFill>
                  <a:srgbClr val="FF0000"/>
                </a:solidFill>
              </a:rPr>
              <a:t>Attività </a:t>
            </a:r>
            <a:r>
              <a:rPr lang="it-IT" dirty="0" err="1">
                <a:solidFill>
                  <a:srgbClr val="FF0000"/>
                </a:solidFill>
              </a:rPr>
              <a:t>at</a:t>
            </a:r>
            <a:r>
              <a:rPr lang="it-IT" dirty="0">
                <a:solidFill>
                  <a:srgbClr val="FF0000"/>
                </a:solidFill>
              </a:rPr>
              <a:t> </a:t>
            </a:r>
            <a:r>
              <a:rPr lang="it-IT" sz="4800" b="1" dirty="0">
                <a:solidFill>
                  <a:srgbClr val="FF0000"/>
                </a:solidFill>
              </a:rPr>
              <a:t>INFN-MI</a:t>
            </a:r>
            <a:endParaRPr lang="en-GB" b="1" dirty="0">
              <a:solidFill>
                <a:srgbClr val="FF0000"/>
              </a:solidFill>
            </a:endParaRPr>
          </a:p>
        </p:txBody>
      </p:sp>
      <p:sp>
        <p:nvSpPr>
          <p:cNvPr id="3" name="Segnaposto contenuto 2">
            <a:extLst>
              <a:ext uri="{FF2B5EF4-FFF2-40B4-BE49-F238E27FC236}">
                <a16:creationId xmlns:a16="http://schemas.microsoft.com/office/drawing/2014/main" id="{3D0DF2F0-5E99-4D3F-BDBB-22522E302D2A}"/>
              </a:ext>
            </a:extLst>
          </p:cNvPr>
          <p:cNvSpPr>
            <a:spLocks noGrp="1"/>
          </p:cNvSpPr>
          <p:nvPr>
            <p:ph idx="4294967295"/>
          </p:nvPr>
        </p:nvSpPr>
        <p:spPr>
          <a:xfrm>
            <a:off x="0" y="1100138"/>
            <a:ext cx="7320136" cy="5059362"/>
          </a:xfrm>
        </p:spPr>
        <p:txBody>
          <a:bodyPr>
            <a:noAutofit/>
          </a:bodyPr>
          <a:lstStyle/>
          <a:p>
            <a:pPr marL="0" indent="0">
              <a:buNone/>
            </a:pPr>
            <a:r>
              <a:rPr lang="it-IT" sz="2400" b="1" dirty="0"/>
              <a:t>LUNA – 400 kV</a:t>
            </a:r>
          </a:p>
          <a:p>
            <a:r>
              <a:rPr lang="it-IT" sz="2000" dirty="0">
                <a:highlight>
                  <a:srgbClr val="FFFF00"/>
                </a:highlight>
              </a:rPr>
              <a:t>Coordinamento</a:t>
            </a:r>
            <a:r>
              <a:rPr lang="it-IT" sz="2000" dirty="0"/>
              <a:t> esperimento </a:t>
            </a:r>
            <a:r>
              <a:rPr lang="it-IT" sz="2000" b="1" baseline="30000" dirty="0">
                <a:solidFill>
                  <a:schemeClr val="accent1"/>
                </a:solidFill>
              </a:rPr>
              <a:t>16</a:t>
            </a:r>
            <a:r>
              <a:rPr lang="it-IT" sz="2000" b="1" dirty="0">
                <a:solidFill>
                  <a:schemeClr val="accent1"/>
                </a:solidFill>
              </a:rPr>
              <a:t>O(</a:t>
            </a:r>
            <a:r>
              <a:rPr lang="it-IT" sz="2000" b="1" dirty="0" err="1">
                <a:solidFill>
                  <a:schemeClr val="accent1"/>
                </a:solidFill>
              </a:rPr>
              <a:t>p,</a:t>
            </a:r>
            <a:r>
              <a:rPr lang="it-IT" sz="2000" b="1" dirty="0" err="1">
                <a:solidFill>
                  <a:schemeClr val="accent1"/>
                </a:solidFill>
                <a:latin typeface="Symbol" panose="05050102010706020507" pitchFamily="18" charset="2"/>
              </a:rPr>
              <a:t>g</a:t>
            </a:r>
            <a:r>
              <a:rPr lang="it-IT" sz="2000" b="1" dirty="0">
                <a:solidFill>
                  <a:schemeClr val="accent1"/>
                </a:solidFill>
              </a:rPr>
              <a:t>)</a:t>
            </a:r>
            <a:r>
              <a:rPr lang="it-IT" sz="2000" b="1" baseline="30000" dirty="0">
                <a:solidFill>
                  <a:schemeClr val="accent1"/>
                </a:solidFill>
              </a:rPr>
              <a:t>17</a:t>
            </a:r>
            <a:r>
              <a:rPr lang="it-IT" sz="2000" b="1" dirty="0">
                <a:solidFill>
                  <a:schemeClr val="accent1"/>
                </a:solidFill>
              </a:rPr>
              <a:t>F</a:t>
            </a:r>
            <a:r>
              <a:rPr lang="it-IT" sz="2000" dirty="0"/>
              <a:t>, presa dati conclusa, pubblicazione risultati in corso (prossima slide)</a:t>
            </a:r>
          </a:p>
          <a:p>
            <a:r>
              <a:rPr lang="it-IT" sz="2000" dirty="0">
                <a:highlight>
                  <a:srgbClr val="FFFF00"/>
                </a:highlight>
              </a:rPr>
              <a:t>Coordinamento </a:t>
            </a:r>
            <a:r>
              <a:rPr lang="it-IT" sz="2000" dirty="0"/>
              <a:t>studio della reazione </a:t>
            </a:r>
            <a:r>
              <a:rPr lang="it-IT" sz="2000" b="1" baseline="30000" dirty="0">
                <a:solidFill>
                  <a:schemeClr val="accent1"/>
                </a:solidFill>
              </a:rPr>
              <a:t>14</a:t>
            </a:r>
            <a:r>
              <a:rPr lang="it-IT" sz="2000" b="1" dirty="0">
                <a:solidFill>
                  <a:schemeClr val="accent1"/>
                </a:solidFill>
              </a:rPr>
              <a:t>N(</a:t>
            </a:r>
            <a:r>
              <a:rPr lang="it-IT" sz="2000" b="1" dirty="0" err="1">
                <a:solidFill>
                  <a:schemeClr val="accent1"/>
                </a:solidFill>
              </a:rPr>
              <a:t>p,</a:t>
            </a:r>
            <a:r>
              <a:rPr lang="it-IT" sz="2000" b="1" dirty="0" err="1">
                <a:solidFill>
                  <a:schemeClr val="accent1"/>
                </a:solidFill>
                <a:latin typeface="Symbol" panose="05050102010706020507" pitchFamily="18" charset="2"/>
              </a:rPr>
              <a:t>g</a:t>
            </a:r>
            <a:r>
              <a:rPr lang="it-IT" sz="2000" b="1" dirty="0">
                <a:solidFill>
                  <a:schemeClr val="accent1"/>
                </a:solidFill>
              </a:rPr>
              <a:t>)</a:t>
            </a:r>
            <a:r>
              <a:rPr lang="it-IT" sz="2000" b="1" baseline="30000" dirty="0">
                <a:solidFill>
                  <a:schemeClr val="accent1"/>
                </a:solidFill>
              </a:rPr>
              <a:t>15</a:t>
            </a:r>
            <a:r>
              <a:rPr lang="it-IT" sz="2000" b="1" dirty="0">
                <a:solidFill>
                  <a:schemeClr val="accent1"/>
                </a:solidFill>
              </a:rPr>
              <a:t>O </a:t>
            </a:r>
            <a:r>
              <a:rPr lang="it-IT" sz="2000" dirty="0"/>
              <a:t>nell’ambito del</a:t>
            </a:r>
            <a:br>
              <a:rPr lang="it-IT" sz="2000" dirty="0"/>
            </a:br>
            <a:r>
              <a:rPr lang="it-IT" sz="2000" b="1" dirty="0">
                <a:solidFill>
                  <a:schemeClr val="accent1"/>
                </a:solidFill>
                <a:highlight>
                  <a:srgbClr val="FFFF00"/>
                </a:highlight>
              </a:rPr>
              <a:t>PRIN</a:t>
            </a:r>
            <a:r>
              <a:rPr lang="it-IT" sz="2000" b="1" dirty="0">
                <a:solidFill>
                  <a:schemeClr val="accent1"/>
                </a:solidFill>
              </a:rPr>
              <a:t> 2022 SOCIAL </a:t>
            </a:r>
            <a:r>
              <a:rPr lang="it-IT" sz="2000" dirty="0"/>
              <a:t>(Solar </a:t>
            </a:r>
            <a:r>
              <a:rPr lang="it-IT" sz="2000" dirty="0" err="1"/>
              <a:t>Composition</a:t>
            </a:r>
            <a:r>
              <a:rPr lang="it-IT" sz="2000" dirty="0"/>
              <a:t> </a:t>
            </a:r>
            <a:r>
              <a:rPr lang="it-IT" sz="2000" dirty="0" err="1"/>
              <a:t>Investigated</a:t>
            </a:r>
            <a:r>
              <a:rPr lang="it-IT" sz="2000" dirty="0"/>
              <a:t> At Luna). Presa dati conclusa, analisi in corso.</a:t>
            </a:r>
            <a:br>
              <a:rPr lang="it-IT" sz="2000" dirty="0"/>
            </a:br>
            <a:endParaRPr lang="it-IT" sz="2000" dirty="0"/>
          </a:p>
          <a:p>
            <a:pPr marL="0" indent="0">
              <a:buNone/>
            </a:pPr>
            <a:endParaRPr lang="it-IT" sz="2400" b="1" dirty="0"/>
          </a:p>
          <a:p>
            <a:pPr marL="0" indent="0">
              <a:buNone/>
            </a:pPr>
            <a:endParaRPr lang="it-IT" sz="2400" b="1" dirty="0"/>
          </a:p>
          <a:p>
            <a:pPr marL="0" indent="0">
              <a:buNone/>
            </a:pPr>
            <a:r>
              <a:rPr lang="it-IT" sz="2400" b="1" dirty="0"/>
              <a:t>Bellotti Ion </a:t>
            </a:r>
            <a:r>
              <a:rPr lang="it-IT" sz="2400" b="1" dirty="0" err="1"/>
              <a:t>Beam</a:t>
            </a:r>
            <a:r>
              <a:rPr lang="it-IT" sz="2400" b="1" dirty="0"/>
              <a:t> Facility</a:t>
            </a:r>
          </a:p>
          <a:p>
            <a:r>
              <a:rPr lang="it-IT" sz="2000" dirty="0"/>
              <a:t>Working group sulla calibrazione in energia dell’acceleratore</a:t>
            </a:r>
          </a:p>
          <a:p>
            <a:r>
              <a:rPr lang="it-IT" sz="2000" dirty="0">
                <a:highlight>
                  <a:srgbClr val="FFFF00"/>
                </a:highlight>
              </a:rPr>
              <a:t>Misura sezione d’urto </a:t>
            </a:r>
            <a:r>
              <a:rPr lang="it-IT" sz="2000" dirty="0"/>
              <a:t>della reazione </a:t>
            </a:r>
            <a:r>
              <a:rPr lang="it-IT" sz="2000" b="1" baseline="30000" dirty="0">
                <a:solidFill>
                  <a:schemeClr val="accent1"/>
                </a:solidFill>
              </a:rPr>
              <a:t>12</a:t>
            </a:r>
            <a:r>
              <a:rPr lang="it-IT" sz="2000" b="1" dirty="0">
                <a:solidFill>
                  <a:schemeClr val="accent1"/>
                </a:solidFill>
              </a:rPr>
              <a:t>C+</a:t>
            </a:r>
            <a:r>
              <a:rPr lang="it-IT" sz="2000" b="1" baseline="30000" dirty="0">
                <a:solidFill>
                  <a:schemeClr val="accent1"/>
                </a:solidFill>
              </a:rPr>
              <a:t>12</a:t>
            </a:r>
            <a:r>
              <a:rPr lang="it-IT" sz="2000" b="1" dirty="0">
                <a:solidFill>
                  <a:schemeClr val="accent1"/>
                </a:solidFill>
              </a:rPr>
              <a:t>C</a:t>
            </a:r>
            <a:r>
              <a:rPr lang="it-IT" sz="2000" dirty="0"/>
              <a:t>:</a:t>
            </a:r>
          </a:p>
          <a:p>
            <a:pPr lvl="1">
              <a:buFont typeface="Courier New" panose="02070309020205020404" pitchFamily="49" charset="0"/>
              <a:buChar char="o"/>
            </a:pPr>
            <a:r>
              <a:rPr lang="it-IT" sz="1600" dirty="0"/>
              <a:t>Test di produzione bersagli di elevata resistenza sotto fascio</a:t>
            </a:r>
          </a:p>
          <a:p>
            <a:pPr lvl="1">
              <a:buFont typeface="Courier New" panose="02070309020205020404" pitchFamily="49" charset="0"/>
              <a:buChar char="o"/>
            </a:pPr>
            <a:r>
              <a:rPr lang="it-IT" sz="1600" dirty="0"/>
              <a:t>Presa dati appena cominciata</a:t>
            </a:r>
          </a:p>
          <a:p>
            <a:pPr marL="0" indent="0">
              <a:buNone/>
            </a:pPr>
            <a:endParaRPr lang="it-IT" sz="2000" dirty="0"/>
          </a:p>
        </p:txBody>
      </p:sp>
      <p:pic>
        <p:nvPicPr>
          <p:cNvPr id="9" name="Picture 8" descr="A picture containing indoor, cluttered&#10;&#10;Description automatically generated">
            <a:extLst>
              <a:ext uri="{FF2B5EF4-FFF2-40B4-BE49-F238E27FC236}">
                <a16:creationId xmlns:a16="http://schemas.microsoft.com/office/drawing/2014/main" id="{58FBCA2F-1C03-4A40-ACE0-5B962B14E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7692" y="802552"/>
            <a:ext cx="4510460" cy="3149646"/>
          </a:xfrm>
          <a:prstGeom prst="rect">
            <a:avLst/>
          </a:prstGeom>
        </p:spPr>
      </p:pic>
      <p:pic>
        <p:nvPicPr>
          <p:cNvPr id="10" name="Picture 9">
            <a:extLst>
              <a:ext uri="{FF2B5EF4-FFF2-40B4-BE49-F238E27FC236}">
                <a16:creationId xmlns:a16="http://schemas.microsoft.com/office/drawing/2014/main" id="{02954ECD-2F99-4CD5-BCBC-8AEA891BBF27}"/>
              </a:ext>
            </a:extLst>
          </p:cNvPr>
          <p:cNvPicPr>
            <a:picLocks noChangeAspect="1"/>
          </p:cNvPicPr>
          <p:nvPr/>
        </p:nvPicPr>
        <p:blipFill rotWithShape="1">
          <a:blip r:embed="rId3"/>
          <a:srcRect l="1" r="49735"/>
          <a:stretch/>
        </p:blipFill>
        <p:spPr>
          <a:xfrm>
            <a:off x="7357692" y="4024316"/>
            <a:ext cx="4710484" cy="2678306"/>
          </a:xfrm>
          <a:prstGeom prst="rect">
            <a:avLst/>
          </a:prstGeom>
        </p:spPr>
      </p:pic>
    </p:spTree>
    <p:extLst>
      <p:ext uri="{BB962C8B-B14F-4D97-AF65-F5344CB8AC3E}">
        <p14:creationId xmlns:p14="http://schemas.microsoft.com/office/powerpoint/2010/main" val="767253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B7EBB-B24D-D9C4-2A61-5B890DF985D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65B7C0C-2C28-DF51-E535-5B11268A4C49}"/>
              </a:ext>
            </a:extLst>
          </p:cNvPr>
          <p:cNvSpPr>
            <a:spLocks noGrp="1"/>
          </p:cNvSpPr>
          <p:nvPr>
            <p:ph type="title" idx="4294967295"/>
          </p:nvPr>
        </p:nvSpPr>
        <p:spPr>
          <a:xfrm>
            <a:off x="0" y="0"/>
            <a:ext cx="10515600" cy="1325563"/>
          </a:xfrm>
        </p:spPr>
        <p:txBody>
          <a:bodyPr/>
          <a:lstStyle/>
          <a:p>
            <a:r>
              <a:rPr lang="it-IT" dirty="0">
                <a:solidFill>
                  <a:srgbClr val="FF0000"/>
                </a:solidFill>
              </a:rPr>
              <a:t>Risultati </a:t>
            </a:r>
            <a:r>
              <a:rPr lang="it-IT" baseline="30000" dirty="0">
                <a:solidFill>
                  <a:srgbClr val="FF0000"/>
                </a:solidFill>
                <a:highlight>
                  <a:srgbClr val="FFFF00"/>
                </a:highlight>
              </a:rPr>
              <a:t>16</a:t>
            </a:r>
            <a:r>
              <a:rPr lang="it-IT" dirty="0">
                <a:solidFill>
                  <a:srgbClr val="FF0000"/>
                </a:solidFill>
                <a:highlight>
                  <a:srgbClr val="FFFF00"/>
                </a:highlight>
              </a:rPr>
              <a:t>O(</a:t>
            </a:r>
            <a:r>
              <a:rPr lang="it-IT" dirty="0" err="1">
                <a:solidFill>
                  <a:srgbClr val="FF0000"/>
                </a:solidFill>
                <a:highlight>
                  <a:srgbClr val="FFFF00"/>
                </a:highlight>
              </a:rPr>
              <a:t>p,</a:t>
            </a:r>
            <a:r>
              <a:rPr lang="it-IT" dirty="0" err="1">
                <a:solidFill>
                  <a:srgbClr val="FF0000"/>
                </a:solidFill>
                <a:highlight>
                  <a:srgbClr val="FFFF00"/>
                </a:highlight>
                <a:latin typeface="Symbol" panose="05050102010706020507" pitchFamily="18" charset="2"/>
              </a:rPr>
              <a:t>g</a:t>
            </a:r>
            <a:r>
              <a:rPr lang="it-IT" dirty="0">
                <a:solidFill>
                  <a:srgbClr val="FF0000"/>
                </a:solidFill>
                <a:highlight>
                  <a:srgbClr val="FFFF00"/>
                </a:highlight>
              </a:rPr>
              <a:t>)</a:t>
            </a:r>
            <a:r>
              <a:rPr lang="it-IT" baseline="30000" dirty="0">
                <a:solidFill>
                  <a:srgbClr val="FF0000"/>
                </a:solidFill>
                <a:highlight>
                  <a:srgbClr val="FFFF00"/>
                </a:highlight>
              </a:rPr>
              <a:t>17</a:t>
            </a:r>
            <a:r>
              <a:rPr lang="it-IT" dirty="0">
                <a:solidFill>
                  <a:srgbClr val="FF0000"/>
                </a:solidFill>
                <a:highlight>
                  <a:srgbClr val="FFFF00"/>
                </a:highlight>
              </a:rPr>
              <a:t>F</a:t>
            </a:r>
            <a:endParaRPr lang="en-GB" dirty="0">
              <a:solidFill>
                <a:srgbClr val="FF0000"/>
              </a:solidFill>
              <a:highlight>
                <a:srgbClr val="FFFF00"/>
              </a:highlight>
            </a:endParaRPr>
          </a:p>
        </p:txBody>
      </p:sp>
      <p:sp>
        <p:nvSpPr>
          <p:cNvPr id="3" name="Segnaposto contenuto 2">
            <a:extLst>
              <a:ext uri="{FF2B5EF4-FFF2-40B4-BE49-F238E27FC236}">
                <a16:creationId xmlns:a16="http://schemas.microsoft.com/office/drawing/2014/main" id="{4FB90348-0726-9ACD-7298-6FF4FDB43DAB}"/>
              </a:ext>
            </a:extLst>
          </p:cNvPr>
          <p:cNvSpPr>
            <a:spLocks noGrp="1"/>
          </p:cNvSpPr>
          <p:nvPr>
            <p:ph idx="4294967295"/>
          </p:nvPr>
        </p:nvSpPr>
        <p:spPr>
          <a:xfrm>
            <a:off x="0" y="1100138"/>
            <a:ext cx="11434763" cy="5059362"/>
          </a:xfrm>
        </p:spPr>
        <p:txBody>
          <a:bodyPr>
            <a:noAutofit/>
          </a:bodyPr>
          <a:lstStyle/>
          <a:p>
            <a:pPr marL="0" indent="0">
              <a:buNone/>
            </a:pPr>
            <a:r>
              <a:rPr lang="en-US" sz="2400" dirty="0"/>
              <a:t>R</a:t>
            </a:r>
            <a:r>
              <a:rPr lang="it-IT" sz="2400" dirty="0" err="1"/>
              <a:t>eazione</a:t>
            </a:r>
            <a:r>
              <a:rPr lang="it-IT" sz="2400" dirty="0"/>
              <a:t> cruciale per comprendere il rapporto isotopico </a:t>
            </a:r>
            <a:r>
              <a:rPr lang="it-IT" sz="2400" baseline="30000" dirty="0"/>
              <a:t>16</a:t>
            </a:r>
            <a:r>
              <a:rPr lang="it-IT" sz="2400" dirty="0"/>
              <a:t>O/</a:t>
            </a:r>
            <a:r>
              <a:rPr lang="it-IT" sz="2400" baseline="30000" dirty="0"/>
              <a:t>17</a:t>
            </a:r>
            <a:r>
              <a:rPr lang="it-IT" sz="2400" dirty="0"/>
              <a:t>O misurato nelle stelle e nei meteoriti, e utilizzato per tracciare i moti convettivi nelle stelle.</a:t>
            </a:r>
          </a:p>
          <a:p>
            <a:pPr marL="0" indent="0">
              <a:buNone/>
            </a:pPr>
            <a:r>
              <a:rPr lang="it-IT" sz="2400" b="1" dirty="0"/>
              <a:t>MISURE A LUNA:</a:t>
            </a:r>
          </a:p>
          <a:p>
            <a:pPr>
              <a:buFontTx/>
              <a:buChar char="-"/>
            </a:pPr>
            <a:r>
              <a:rPr lang="it-IT" sz="2000" u="sng" dirty="0">
                <a:highlight>
                  <a:srgbClr val="FFFF00"/>
                </a:highlight>
              </a:rPr>
              <a:t>PROMPT GAMMA</a:t>
            </a:r>
            <a:r>
              <a:rPr lang="it-IT" sz="2000" dirty="0"/>
              <a:t>: 1 rivelatore </a:t>
            </a:r>
            <a:r>
              <a:rPr lang="it-IT" sz="2000" dirty="0" err="1"/>
              <a:t>HPGe</a:t>
            </a:r>
            <a:r>
              <a:rPr lang="it-IT" sz="2000" dirty="0"/>
              <a:t> + </a:t>
            </a:r>
            <a:r>
              <a:rPr lang="it-IT" sz="2000" dirty="0">
                <a:highlight>
                  <a:srgbClr val="FFFF00"/>
                </a:highlight>
              </a:rPr>
              <a:t>2 rivelatori CeBr</a:t>
            </a:r>
            <a:r>
              <a:rPr lang="it-IT" sz="2000" baseline="-25000" dirty="0">
                <a:highlight>
                  <a:srgbClr val="FFFF00"/>
                </a:highlight>
              </a:rPr>
              <a:t>3</a:t>
            </a:r>
            <a:r>
              <a:rPr lang="it-IT" sz="2000" dirty="0">
                <a:highlight>
                  <a:srgbClr val="FFFF00"/>
                </a:highlight>
              </a:rPr>
              <a:t> </a:t>
            </a:r>
            <a:r>
              <a:rPr lang="it-IT" sz="2000" dirty="0"/>
              <a:t>a tre diversi angoli, per misura sezioni d’urto parziali di cattura allo stato fondamentale e primo eccitato, e distribuzione angolare</a:t>
            </a:r>
          </a:p>
          <a:p>
            <a:pPr>
              <a:buFontTx/>
              <a:buChar char="-"/>
            </a:pPr>
            <a:r>
              <a:rPr lang="it-IT" sz="2000" u="sng" dirty="0"/>
              <a:t>ATTIVAZIONE</a:t>
            </a:r>
            <a:r>
              <a:rPr lang="it-IT" sz="2000" dirty="0"/>
              <a:t>: Studio del </a:t>
            </a:r>
            <a:r>
              <a:rPr lang="it-IT" sz="2000" dirty="0">
                <a:highlight>
                  <a:srgbClr val="FFFF00"/>
                </a:highlight>
              </a:rPr>
              <a:t>decadimento del </a:t>
            </a:r>
            <a:r>
              <a:rPr lang="it-IT" sz="2000" baseline="30000" dirty="0">
                <a:highlight>
                  <a:srgbClr val="FFFF00"/>
                </a:highlight>
              </a:rPr>
              <a:t>17</a:t>
            </a:r>
            <a:r>
              <a:rPr lang="it-IT" sz="2000" dirty="0">
                <a:highlight>
                  <a:srgbClr val="FFFF00"/>
                </a:highlight>
              </a:rPr>
              <a:t>F</a:t>
            </a:r>
          </a:p>
          <a:p>
            <a:pPr marL="0" indent="0">
              <a:buNone/>
            </a:pPr>
            <a:endParaRPr lang="it-IT" sz="2000" dirty="0"/>
          </a:p>
          <a:p>
            <a:pPr marL="0" indent="0">
              <a:buNone/>
            </a:pPr>
            <a:r>
              <a:rPr lang="it-IT" sz="2000" dirty="0"/>
              <a:t>Coperto range energetico mai studiato prima.</a:t>
            </a:r>
          </a:p>
          <a:p>
            <a:pPr marL="0" indent="0">
              <a:buNone/>
            </a:pPr>
            <a:r>
              <a:rPr lang="it-IT" sz="2000" dirty="0"/>
              <a:t>Raccordo tra dati di letteratura preesistenti.</a:t>
            </a:r>
          </a:p>
        </p:txBody>
      </p:sp>
      <p:grpSp>
        <p:nvGrpSpPr>
          <p:cNvPr id="12" name="Group 11">
            <a:extLst>
              <a:ext uri="{FF2B5EF4-FFF2-40B4-BE49-F238E27FC236}">
                <a16:creationId xmlns:a16="http://schemas.microsoft.com/office/drawing/2014/main" id="{30FDD28D-4569-2E7F-33FB-13348AB2E577}"/>
              </a:ext>
            </a:extLst>
          </p:cNvPr>
          <p:cNvGrpSpPr/>
          <p:nvPr/>
        </p:nvGrpSpPr>
        <p:grpSpPr>
          <a:xfrm>
            <a:off x="5361915" y="3429000"/>
            <a:ext cx="6629560" cy="3302973"/>
            <a:chOff x="5305767" y="3429000"/>
            <a:chExt cx="6629560" cy="3302973"/>
          </a:xfrm>
        </p:grpSpPr>
        <p:pic>
          <p:nvPicPr>
            <p:cNvPr id="5" name="Picture 4">
              <a:extLst>
                <a:ext uri="{FF2B5EF4-FFF2-40B4-BE49-F238E27FC236}">
                  <a16:creationId xmlns:a16="http://schemas.microsoft.com/office/drawing/2014/main" id="{CD01D023-479A-BBB0-A542-6774F703AC01}"/>
                </a:ext>
              </a:extLst>
            </p:cNvPr>
            <p:cNvPicPr>
              <a:picLocks noChangeAspect="1"/>
            </p:cNvPicPr>
            <p:nvPr/>
          </p:nvPicPr>
          <p:blipFill>
            <a:blip r:embed="rId2"/>
            <a:srcRect r="6346"/>
            <a:stretch>
              <a:fillRect/>
            </a:stretch>
          </p:blipFill>
          <p:spPr>
            <a:xfrm>
              <a:off x="5305767" y="3429000"/>
              <a:ext cx="6629560" cy="3302973"/>
            </a:xfrm>
            <a:prstGeom prst="rect">
              <a:avLst/>
            </a:prstGeom>
          </p:spPr>
        </p:pic>
        <p:sp>
          <p:nvSpPr>
            <p:cNvPr id="8" name="TextBox 7">
              <a:extLst>
                <a:ext uri="{FF2B5EF4-FFF2-40B4-BE49-F238E27FC236}">
                  <a16:creationId xmlns:a16="http://schemas.microsoft.com/office/drawing/2014/main" id="{45F16900-2EDF-72AA-64CA-C1D20FBA2271}"/>
                </a:ext>
              </a:extLst>
            </p:cNvPr>
            <p:cNvSpPr txBox="1"/>
            <p:nvPr/>
          </p:nvSpPr>
          <p:spPr>
            <a:xfrm rot="16200000">
              <a:off x="5357028" y="4713901"/>
              <a:ext cx="2340233" cy="4789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0160">
                    <a:solidFill>
                      <a:srgbClr val="9C5BCD"/>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ASTRO ENERGIES</a:t>
              </a:r>
              <a:endParaRPr kumimoji="0" lang="it-IT" sz="2400" b="1" i="0" u="none" strike="noStrike" kern="1200" cap="none" spc="0" normalizeH="0" baseline="0" noProof="0" dirty="0">
                <a:ln w="10160">
                  <a:solidFill>
                    <a:srgbClr val="9C5BCD"/>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2772973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BFF53D-387B-4740-B0B8-F90F88C30039}"/>
              </a:ext>
            </a:extLst>
          </p:cNvPr>
          <p:cNvSpPr>
            <a:spLocks noGrp="1"/>
          </p:cNvSpPr>
          <p:nvPr>
            <p:ph type="title" idx="4294967295"/>
          </p:nvPr>
        </p:nvSpPr>
        <p:spPr>
          <a:xfrm>
            <a:off x="0" y="0"/>
            <a:ext cx="10515600" cy="1325563"/>
          </a:xfrm>
        </p:spPr>
        <p:txBody>
          <a:bodyPr/>
          <a:lstStyle/>
          <a:p>
            <a:r>
              <a:rPr lang="it-IT" dirty="0">
                <a:solidFill>
                  <a:srgbClr val="FF0000"/>
                </a:solidFill>
              </a:rPr>
              <a:t>Richieste per il 2025</a:t>
            </a:r>
            <a:endParaRPr lang="en-GB" dirty="0">
              <a:solidFill>
                <a:srgbClr val="FF0000"/>
              </a:solidFill>
            </a:endParaRPr>
          </a:p>
        </p:txBody>
      </p:sp>
      <p:sp>
        <p:nvSpPr>
          <p:cNvPr id="3" name="Segnaposto contenuto 2">
            <a:extLst>
              <a:ext uri="{FF2B5EF4-FFF2-40B4-BE49-F238E27FC236}">
                <a16:creationId xmlns:a16="http://schemas.microsoft.com/office/drawing/2014/main" id="{F64027C3-4B0E-40AD-BC3C-099AEF219CB9}"/>
              </a:ext>
            </a:extLst>
          </p:cNvPr>
          <p:cNvSpPr>
            <a:spLocks noGrp="1"/>
          </p:cNvSpPr>
          <p:nvPr>
            <p:ph idx="4294967295"/>
          </p:nvPr>
        </p:nvSpPr>
        <p:spPr>
          <a:xfrm>
            <a:off x="1144588" y="1017588"/>
            <a:ext cx="11047412" cy="5265737"/>
          </a:xfrm>
        </p:spPr>
        <p:txBody>
          <a:bodyPr>
            <a:noAutofit/>
          </a:bodyPr>
          <a:lstStyle/>
          <a:p>
            <a:pPr marL="0" indent="0">
              <a:buNone/>
            </a:pPr>
            <a:r>
              <a:rPr lang="it-IT" sz="2800" dirty="0">
                <a:highlight>
                  <a:srgbClr val="FFFF00"/>
                </a:highlight>
              </a:rPr>
              <a:t>FTE 3</a:t>
            </a:r>
            <a:r>
              <a:rPr lang="it-IT" sz="2800" dirty="0"/>
              <a:t>: A. Guglielmetti (100%), R. Depalo (100%), G. Gosta (100%)</a:t>
            </a:r>
          </a:p>
          <a:p>
            <a:pPr marL="0" indent="0">
              <a:buNone/>
            </a:pPr>
            <a:endParaRPr lang="it-IT" sz="2000" dirty="0"/>
          </a:p>
          <a:p>
            <a:pPr marL="0" indent="0">
              <a:buNone/>
            </a:pPr>
            <a:r>
              <a:rPr lang="it-IT" b="1" dirty="0"/>
              <a:t>Richiesta Economica:</a:t>
            </a:r>
          </a:p>
          <a:p>
            <a:r>
              <a:rPr lang="it-IT" dirty="0"/>
              <a:t>10 k€ inventario</a:t>
            </a:r>
          </a:p>
          <a:p>
            <a:r>
              <a:rPr lang="it-IT" dirty="0"/>
              <a:t>5 k€ consumo</a:t>
            </a:r>
          </a:p>
          <a:p>
            <a:r>
              <a:rPr lang="it-IT" dirty="0"/>
              <a:t>12 k€ per missioni</a:t>
            </a:r>
          </a:p>
        </p:txBody>
      </p:sp>
    </p:spTree>
    <p:extLst>
      <p:ext uri="{BB962C8B-B14F-4D97-AF65-F5344CB8AC3E}">
        <p14:creationId xmlns:p14="http://schemas.microsoft.com/office/powerpoint/2010/main" val="487934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AA371-9951-3199-B4AD-01E8F020F30C}"/>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CDD70FFB-B5EB-4C9D-8F99-B32F90557A65}"/>
              </a:ext>
            </a:extLst>
          </p:cNvPr>
          <p:cNvGraphicFramePr>
            <a:graphicFrameLocks noGrp="1"/>
          </p:cNvGraphicFramePr>
          <p:nvPr>
            <p:ph idx="1"/>
            <p:extLst>
              <p:ext uri="{D42A27DB-BD31-4B8C-83A1-F6EECF244321}">
                <p14:modId xmlns:p14="http://schemas.microsoft.com/office/powerpoint/2010/main" val="972644678"/>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27189078"/>
                  </a:ext>
                </a:extLst>
              </a:tr>
              <a:tr h="512200">
                <a:tc>
                  <a:txBody>
                    <a:bodyPr/>
                    <a:lstStyle/>
                    <a:p>
                      <a:pPr algn="ctr" rtl="0" fontAlgn="ctr">
                        <a:buNone/>
                      </a:pPr>
                      <a:endParaRPr lang="it-IT" sz="1800" b="0" i="0" u="none" strike="noStrike">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7175281"/>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LUNA3</a:t>
                      </a:r>
                    </a:p>
                  </a:txBody>
                  <a:tcPr marL="6350" marR="6350" marT="6350" marB="0" anchor="ctr"/>
                </a:tc>
                <a:tc>
                  <a:txBody>
                    <a:bodyPr/>
                    <a:lstStyle/>
                    <a:p>
                      <a:pPr algn="ctr" fontAlgn="b">
                        <a:buNone/>
                      </a:pPr>
                      <a:r>
                        <a:rPr lang="it-IT" sz="2400" u="none" strike="noStrike" dirty="0">
                          <a:effectLst/>
                        </a:rPr>
                        <a:t>3</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12</a:t>
                      </a:r>
                    </a:p>
                  </a:txBody>
                  <a:tcPr/>
                </a:tc>
                <a:tc>
                  <a:txBody>
                    <a:bodyPr/>
                    <a:lstStyle/>
                    <a:p>
                      <a:r>
                        <a:rPr lang="it-IT" dirty="0"/>
                        <a:t>5</a:t>
                      </a:r>
                    </a:p>
                  </a:txBody>
                  <a:tcPr/>
                </a:tc>
                <a:tc>
                  <a:txBody>
                    <a:bodyPr/>
                    <a:lstStyle/>
                    <a:p>
                      <a:r>
                        <a:rPr lang="it-IT" dirty="0"/>
                        <a:t>10</a:t>
                      </a:r>
                    </a:p>
                  </a:txBody>
                  <a:tcPr/>
                </a:tc>
                <a:extLst>
                  <a:ext uri="{0D108BD9-81ED-4DB2-BD59-A6C34878D82A}">
                    <a16:rowId xmlns:a16="http://schemas.microsoft.com/office/drawing/2014/main" val="1500800892"/>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725043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88122919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9645625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164626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040216" y="69226"/>
            <a:ext cx="4041491" cy="1077218"/>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p:txBody>
      </p:sp>
      <p:sp>
        <p:nvSpPr>
          <p:cNvPr id="3" name="CasellaDiTesto 2"/>
          <p:cNvSpPr txBox="1"/>
          <p:nvPr/>
        </p:nvSpPr>
        <p:spPr>
          <a:xfrm>
            <a:off x="2038193" y="245172"/>
            <a:ext cx="7992888" cy="5909310"/>
          </a:xfrm>
          <a:prstGeom prst="rect">
            <a:avLst/>
          </a:prstGeom>
          <a:noFill/>
        </p:spPr>
        <p:txBody>
          <a:bodyPr wrap="square" rtlCol="0">
            <a:spAutoFit/>
          </a:bodyPr>
          <a:lstStyle/>
          <a:p>
            <a:r>
              <a:rPr lang="it-IT" u="sng" dirty="0">
                <a:latin typeface="Comic Sans MS" panose="030F0702030302020204" pitchFamily="66" charset="0"/>
              </a:rPr>
              <a:t>8 Sigle in 5 Linee Presenti:</a:t>
            </a:r>
          </a:p>
          <a:p>
            <a:endParaRPr lang="it-IT" dirty="0">
              <a:latin typeface="Comic Sans MS" panose="030F0702030302020204" pitchFamily="66" charset="0"/>
            </a:endParaRPr>
          </a:p>
          <a:p>
            <a:r>
              <a:rPr lang="it-IT" dirty="0">
                <a:latin typeface="Comic Sans MS" panose="030F0702030302020204" pitchFamily="66" charset="0"/>
              </a:rPr>
              <a:t>KAONNIS</a:t>
            </a:r>
            <a:r>
              <a:rPr lang="it-IT" dirty="0">
                <a:latin typeface="Comic Sans MS" panose="030F0702030302020204" pitchFamily="66" charset="0"/>
                <a:sym typeface="Wingdings" panose="05000000000000000000" pitchFamily="2" charset="2"/>
              </a:rPr>
              <a:t> Giacomo Borghi </a:t>
            </a:r>
          </a:p>
          <a:p>
            <a:endParaRPr lang="it-IT" dirty="0">
              <a:highlight>
                <a:srgbClr val="FFFF00"/>
              </a:highlight>
              <a:latin typeface="Comic Sans MS" panose="030F0702030302020204" pitchFamily="66" charset="0"/>
            </a:endParaRPr>
          </a:p>
          <a:p>
            <a:endParaRPr lang="it-IT" dirty="0">
              <a:highlight>
                <a:srgbClr val="FFFF00"/>
              </a:highlight>
              <a:latin typeface="Comic Sans MS" panose="030F0702030302020204" pitchFamily="66" charset="0"/>
            </a:endParaRPr>
          </a:p>
          <a:p>
            <a:r>
              <a:rPr lang="it-IT" dirty="0">
                <a:highlight>
                  <a:srgbClr val="FFFF00"/>
                </a:highlight>
                <a:latin typeface="Comic Sans MS" panose="030F0702030302020204" pitchFamily="66" charset="0"/>
              </a:rPr>
              <a:t>CHI-NEXT</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Chiara Guazzoni</a:t>
            </a:r>
          </a:p>
          <a:p>
            <a:r>
              <a:rPr lang="it-IT" dirty="0">
                <a:latin typeface="Comic Sans MS" panose="030F0702030302020204" pitchFamily="66" charset="0"/>
              </a:rPr>
              <a:t>GAMMA</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Agnese </a:t>
            </a:r>
            <a:r>
              <a:rPr lang="it-IT" dirty="0" err="1">
                <a:highlight>
                  <a:srgbClr val="FF99FF"/>
                </a:highlight>
                <a:latin typeface="Comic Sans MS" panose="030F0702030302020204" pitchFamily="66" charset="0"/>
                <a:sym typeface="Wingdings" panose="05000000000000000000" pitchFamily="2" charset="2"/>
              </a:rPr>
              <a:t>Giaz</a:t>
            </a:r>
            <a:r>
              <a:rPr lang="it-IT" dirty="0">
                <a:highlight>
                  <a:srgbClr val="FF99FF"/>
                </a:highlight>
                <a:latin typeface="Comic Sans MS" panose="030F0702030302020204" pitchFamily="66" charset="0"/>
                <a:sym typeface="Wingdings" panose="05000000000000000000" pitchFamily="2" charset="2"/>
              </a:rPr>
              <a:t> </a:t>
            </a:r>
            <a:r>
              <a:rPr lang="it-IT" dirty="0">
                <a:highlight>
                  <a:srgbClr val="FFFF00"/>
                </a:highlight>
                <a:latin typeface="Comic Sans MS" panose="030F0702030302020204" pitchFamily="66" charset="0"/>
                <a:sym typeface="Wingdings" panose="05000000000000000000" pitchFamily="2" charset="2"/>
              </a:rPr>
              <a:t>NEW</a:t>
            </a:r>
          </a:p>
          <a:p>
            <a:endParaRPr lang="it-IT" dirty="0">
              <a:highlight>
                <a:srgbClr val="FF99FF"/>
              </a:highlight>
              <a:latin typeface="Comic Sans MS" panose="030F0702030302020204" pitchFamily="66" charset="0"/>
            </a:endParaRPr>
          </a:p>
          <a:p>
            <a:r>
              <a:rPr lang="it-IT" dirty="0">
                <a:latin typeface="Comic Sans MS" panose="030F0702030302020204" pitchFamily="66" charset="0"/>
              </a:rPr>
              <a:t>LUNA3</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Rosanna </a:t>
            </a:r>
            <a:r>
              <a:rPr lang="it-IT" dirty="0" err="1">
                <a:highlight>
                  <a:srgbClr val="FF99FF"/>
                </a:highlight>
                <a:latin typeface="Comic Sans MS" panose="030F0702030302020204" pitchFamily="66" charset="0"/>
                <a:sym typeface="Wingdings" panose="05000000000000000000" pitchFamily="2" charset="2"/>
              </a:rPr>
              <a:t>Depalo</a:t>
            </a:r>
            <a:endParaRPr lang="it-IT" dirty="0">
              <a:highlight>
                <a:srgbClr val="FF99FF"/>
              </a:highlight>
              <a:latin typeface="Comic Sans MS" panose="030F0702030302020204" pitchFamily="66" charset="0"/>
              <a:sym typeface="Wingdings" panose="05000000000000000000" pitchFamily="2" charset="2"/>
            </a:endParaRPr>
          </a:p>
          <a:p>
            <a:endParaRPr lang="it-IT" dirty="0">
              <a:highlight>
                <a:srgbClr val="FF99FF"/>
              </a:highlight>
              <a:latin typeface="Comic Sans MS" panose="030F0702030302020204" pitchFamily="66" charset="0"/>
            </a:endParaRPr>
          </a:p>
          <a:p>
            <a:r>
              <a:rPr lang="it-IT" dirty="0">
                <a:latin typeface="Comic Sans MS" panose="030F0702030302020204" pitchFamily="66" charset="0"/>
              </a:rPr>
              <a:t>FAMU (sotto dotazione di gruppo 3)</a:t>
            </a:r>
            <a:r>
              <a:rPr lang="it-IT" dirty="0">
                <a:latin typeface="Comic Sans MS" panose="030F0702030302020204" pitchFamily="66" charset="0"/>
                <a:sym typeface="Wingdings" panose="05000000000000000000" pitchFamily="2" charset="2"/>
              </a:rPr>
              <a:t> Stefano </a:t>
            </a:r>
            <a:r>
              <a:rPr lang="it-IT" dirty="0" err="1">
                <a:latin typeface="Comic Sans MS" panose="030F0702030302020204" pitchFamily="66" charset="0"/>
                <a:sym typeface="Wingdings" panose="05000000000000000000" pitchFamily="2" charset="2"/>
              </a:rPr>
              <a:t>Capra</a:t>
            </a:r>
            <a:r>
              <a:rPr lang="it-IT" dirty="0" err="1">
                <a:highlight>
                  <a:srgbClr val="FFFF00"/>
                </a:highlight>
                <a:latin typeface="Comic Sans MS" panose="030F0702030302020204" pitchFamily="66" charset="0"/>
                <a:sym typeface="Wingdings" panose="05000000000000000000" pitchFamily="2" charset="2"/>
              </a:rPr>
              <a:t>NEW</a:t>
            </a:r>
            <a:endParaRPr lang="it-IT" dirty="0">
              <a:highlight>
                <a:srgbClr val="FFFF00"/>
              </a:highlight>
              <a:latin typeface="Comic Sans MS" panose="030F0702030302020204" pitchFamily="66" charset="0"/>
            </a:endParaRPr>
          </a:p>
          <a:p>
            <a:r>
              <a:rPr lang="it-IT" dirty="0">
                <a:latin typeface="Comic Sans MS" panose="030F0702030302020204" pitchFamily="66" charset="0"/>
                <a:sym typeface="Wingdings" panose="05000000000000000000" pitchFamily="2" charset="2"/>
              </a:rPr>
              <a:t>LEA  Marco </a:t>
            </a:r>
            <a:r>
              <a:rPr lang="it-IT" dirty="0" err="1">
                <a:latin typeface="Comic Sans MS" panose="030F0702030302020204" pitchFamily="66" charset="0"/>
                <a:sym typeface="Wingdings" panose="05000000000000000000" pitchFamily="2" charset="2"/>
              </a:rPr>
              <a:t>Giammarchi</a:t>
            </a:r>
            <a:endParaRPr lang="it-IT" dirty="0">
              <a:latin typeface="Comic Sans MS" panose="030F0702030302020204" pitchFamily="66" charset="0"/>
              <a:sym typeface="Wingdings" panose="05000000000000000000" pitchFamily="2" charset="2"/>
            </a:endParaRPr>
          </a:p>
          <a:p>
            <a:endParaRPr lang="it-IT" dirty="0">
              <a:latin typeface="Comic Sans MS" panose="030F0702030302020204" pitchFamily="66" charset="0"/>
            </a:endParaRPr>
          </a:p>
          <a:p>
            <a:r>
              <a:rPr lang="it-IT" dirty="0">
                <a:latin typeface="Comic Sans MS" panose="030F0702030302020204" pitchFamily="66" charset="0"/>
              </a:rPr>
              <a:t>FOOT</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Silvia Muraro </a:t>
            </a:r>
          </a:p>
          <a:p>
            <a:r>
              <a:rPr lang="it-IT" dirty="0" err="1">
                <a:latin typeface="Comic Sans MS" panose="030F0702030302020204" pitchFamily="66" charset="0"/>
                <a:sym typeface="Wingdings" panose="05000000000000000000" pitchFamily="2" charset="2"/>
              </a:rPr>
              <a:t>SPESMEDSimone</a:t>
            </a:r>
            <a:r>
              <a:rPr lang="it-IT" dirty="0">
                <a:latin typeface="Comic Sans MS" panose="030F0702030302020204" pitchFamily="66" charset="0"/>
                <a:sym typeface="Wingdings" panose="05000000000000000000" pitchFamily="2" charset="2"/>
              </a:rPr>
              <a:t> Manenti</a:t>
            </a:r>
            <a:endParaRPr lang="it-IT" dirty="0">
              <a:highlight>
                <a:srgbClr val="FFFF00"/>
              </a:highlight>
              <a:latin typeface="Comic Sans MS" panose="030F0702030302020204" pitchFamily="66" charset="0"/>
              <a:sym typeface="Wingdings" panose="05000000000000000000" pitchFamily="2" charset="2"/>
            </a:endParaRPr>
          </a:p>
          <a:p>
            <a:endParaRPr lang="it-IT" dirty="0">
              <a:highlight>
                <a:srgbClr val="FF99FF"/>
              </a:highlight>
              <a:latin typeface="Comic Sans MS" panose="030F0702030302020204" pitchFamily="66" charset="0"/>
              <a:sym typeface="Wingdings" panose="05000000000000000000" pitchFamily="2" charset="2"/>
            </a:endParaRPr>
          </a:p>
          <a:p>
            <a:r>
              <a:rPr lang="it-IT" dirty="0">
                <a:latin typeface="Comic Sans MS" panose="030F0702030302020204" pitchFamily="66" charset="0"/>
                <a:sym typeface="Wingdings" panose="05000000000000000000" pitchFamily="2" charset="2"/>
              </a:rPr>
              <a:t>A Milano su 8 sigle 4 responsabili locali donne 50%</a:t>
            </a:r>
          </a:p>
          <a:p>
            <a:r>
              <a:rPr lang="it-IT" dirty="0">
                <a:latin typeface="Comic Sans MS" panose="030F0702030302020204" pitchFamily="66" charset="0"/>
                <a:sym typeface="Wingdings" panose="05000000000000000000" pitchFamily="2" charset="2"/>
              </a:rPr>
              <a:t>A livello di csn3 la percentuale è circa 30%</a:t>
            </a:r>
            <a:endParaRPr lang="it-IT" dirty="0">
              <a:highlight>
                <a:srgbClr val="FF99FF"/>
              </a:highlight>
              <a:latin typeface="Comic Sans MS" panose="030F0702030302020204" pitchFamily="66" charset="0"/>
              <a:sym typeface="Wingdings" panose="05000000000000000000" pitchFamily="2" charset="2"/>
            </a:endParaRPr>
          </a:p>
          <a:p>
            <a:endParaRPr lang="it-IT" dirty="0">
              <a:latin typeface="Comic Sans MS" panose="030F0702030302020204" pitchFamily="66" charset="0"/>
            </a:endParaRPr>
          </a:p>
          <a:p>
            <a:endParaRPr lang="it-IT" dirty="0"/>
          </a:p>
          <a:p>
            <a:endParaRPr lang="it-IT" dirty="0"/>
          </a:p>
        </p:txBody>
      </p:sp>
      <p:sp>
        <p:nvSpPr>
          <p:cNvPr id="6" name="CasellaDiTesto 5">
            <a:extLst>
              <a:ext uri="{FF2B5EF4-FFF2-40B4-BE49-F238E27FC236}">
                <a16:creationId xmlns:a16="http://schemas.microsoft.com/office/drawing/2014/main" id="{58F4C7DB-CFF3-43ED-B587-6ECA9517BC91}"/>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4" name="CasellaDiTesto 3">
            <a:extLst>
              <a:ext uri="{FF2B5EF4-FFF2-40B4-BE49-F238E27FC236}">
                <a16:creationId xmlns:a16="http://schemas.microsoft.com/office/drawing/2014/main" id="{837FB363-E111-496F-8766-8912DE6057B2}"/>
              </a:ext>
            </a:extLst>
          </p:cNvPr>
          <p:cNvSpPr txBox="1"/>
          <p:nvPr/>
        </p:nvSpPr>
        <p:spPr>
          <a:xfrm>
            <a:off x="2038193" y="5370593"/>
            <a:ext cx="8064896" cy="2031325"/>
          </a:xfrm>
          <a:prstGeom prst="rect">
            <a:avLst/>
          </a:prstGeom>
          <a:noFill/>
        </p:spPr>
        <p:txBody>
          <a:bodyPr wrap="square" rtlCol="0">
            <a:spAutoFit/>
          </a:bodyPr>
          <a:lstStyle/>
          <a:p>
            <a:endParaRPr lang="it-IT" dirty="0">
              <a:latin typeface="Comic Sans MS" panose="030F0702030302020204" pitchFamily="66" charset="0"/>
            </a:endParaRPr>
          </a:p>
          <a:p>
            <a:endParaRPr lang="it-IT" dirty="0">
              <a:latin typeface="Comic Sans MS" panose="030F0702030302020204" pitchFamily="66" charset="0"/>
            </a:endParaRPr>
          </a:p>
          <a:p>
            <a:r>
              <a:rPr lang="it-IT" dirty="0">
                <a:solidFill>
                  <a:srgbClr val="0F36B3"/>
                </a:solidFill>
                <a:latin typeface="Comic Sans MS" panose="030F0702030302020204" pitchFamily="66" charset="0"/>
              </a:rPr>
              <a:t>La sigla KAONNIS sarà presentata da </a:t>
            </a:r>
            <a:r>
              <a:rPr lang="it-IT" dirty="0">
                <a:solidFill>
                  <a:srgbClr val="0F36B3"/>
                </a:solidFill>
                <a:latin typeface="Comic Sans MS" panose="030F0702030302020204" pitchFamily="66" charset="0"/>
                <a:sym typeface="Wingdings" panose="05000000000000000000" pitchFamily="2" charset="2"/>
              </a:rPr>
              <a:t>Giacomo Borghi </a:t>
            </a:r>
          </a:p>
          <a:p>
            <a:r>
              <a:rPr lang="it-IT" dirty="0">
                <a:solidFill>
                  <a:srgbClr val="0F36B3"/>
                </a:solidFill>
                <a:latin typeface="Comic Sans MS" panose="030F0702030302020204" pitchFamily="66" charset="0"/>
              </a:rPr>
              <a:t>La sigla FAMU sarà presentata da </a:t>
            </a:r>
            <a:r>
              <a:rPr lang="it-IT" dirty="0">
                <a:solidFill>
                  <a:srgbClr val="0F36B3"/>
                </a:solidFill>
                <a:latin typeface="Comic Sans MS" panose="030F0702030302020204" pitchFamily="66" charset="0"/>
                <a:sym typeface="Wingdings" panose="05000000000000000000" pitchFamily="2" charset="2"/>
              </a:rPr>
              <a:t>Stefano Capra </a:t>
            </a:r>
          </a:p>
          <a:p>
            <a:endParaRPr lang="it-IT" dirty="0">
              <a:solidFill>
                <a:srgbClr val="0F36B3"/>
              </a:solidFill>
              <a:latin typeface="Comic Sans MS" panose="030F0702030302020204" pitchFamily="66" charset="0"/>
              <a:sym typeface="Wingdings" panose="05000000000000000000" pitchFamily="2" charset="2"/>
            </a:endParaRPr>
          </a:p>
          <a:p>
            <a:endParaRPr lang="it-IT" dirty="0">
              <a:solidFill>
                <a:srgbClr val="0F36B3"/>
              </a:solidFill>
              <a:latin typeface="Comic Sans MS" panose="030F0702030302020204" pitchFamily="66" charset="0"/>
            </a:endParaRPr>
          </a:p>
          <a:p>
            <a:endParaRPr lang="it-IT" dirty="0">
              <a:latin typeface="Comic Sans MS" panose="030F0702030302020204" pitchFamily="66" charset="0"/>
            </a:endParaRPr>
          </a:p>
        </p:txBody>
      </p:sp>
    </p:spTree>
    <p:extLst>
      <p:ext uri="{BB962C8B-B14F-4D97-AF65-F5344CB8AC3E}">
        <p14:creationId xmlns:p14="http://schemas.microsoft.com/office/powerpoint/2010/main" val="1276387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539DE-2D66-3BC2-7954-CA5CB153651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18A1D33-0630-E0EB-63B8-4E72B54676A0}"/>
              </a:ext>
            </a:extLst>
          </p:cNvPr>
          <p:cNvSpPr txBox="1"/>
          <p:nvPr/>
        </p:nvSpPr>
        <p:spPr>
          <a:xfrm>
            <a:off x="0" y="17930"/>
            <a:ext cx="7292381" cy="3539430"/>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5</a:t>
            </a:r>
          </a:p>
          <a:p>
            <a:r>
              <a:rPr lang="it-IT" sz="3200" dirty="0">
                <a:solidFill>
                  <a:srgbClr val="FF0000"/>
                </a:solidFill>
                <a:latin typeface="Comic Sans MS" panose="030F0702030302020204" pitchFamily="66" charset="0"/>
              </a:rPr>
              <a:t>Simmetrie e interazioni fondamentali</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FAMU</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CCB502D8-6420-A841-4E71-171EC19DBAFF}"/>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93150BA3-20F1-7BA0-C4F1-0B7A18D3BF62}"/>
              </a:ext>
            </a:extLst>
          </p:cNvPr>
          <p:cNvSpPr txBox="1"/>
          <p:nvPr/>
        </p:nvSpPr>
        <p:spPr>
          <a:xfrm>
            <a:off x="7824" y="3645024"/>
            <a:ext cx="7456328" cy="615527"/>
          </a:xfrm>
          <a:prstGeom prst="rect">
            <a:avLst/>
          </a:prstGeom>
          <a:noFill/>
          <a:ln>
            <a:solidFill>
              <a:schemeClr val="tx1"/>
            </a:solidFill>
          </a:ln>
        </p:spPr>
        <p:txBody>
          <a:bodyPr spcFirstLastPara="1" wrap="square" lIns="60950" tIns="30467" rIns="60950" bIns="30467" anchor="t" anchorCtr="0">
            <a:spAutoFit/>
          </a:bodyPr>
          <a:lstStyle/>
          <a:p>
            <a:pPr lvl="0">
              <a:defRPr/>
            </a:pPr>
            <a:r>
              <a:rPr lang="en-US" dirty="0">
                <a:solidFill>
                  <a:srgbClr val="0070C0"/>
                </a:solidFill>
                <a:latin typeface="Comic Sans MS" panose="030F0702030302020204" pitchFamily="66" charset="0"/>
                <a:sym typeface="Symbol"/>
              </a:rPr>
              <a:t>Measuring the Hyperfine</a:t>
            </a:r>
          </a:p>
          <a:p>
            <a:pPr lvl="0">
              <a:defRPr/>
            </a:pPr>
            <a:r>
              <a:rPr lang="en-US" dirty="0">
                <a:solidFill>
                  <a:srgbClr val="0070C0"/>
                </a:solidFill>
                <a:latin typeface="Comic Sans MS" panose="030F0702030302020204" pitchFamily="66" charset="0"/>
                <a:sym typeface="Symbol"/>
              </a:rPr>
              <a:t>Splitting of Muonic Hydrogen in the Ground State</a:t>
            </a:r>
          </a:p>
        </p:txBody>
      </p:sp>
      <p:sp>
        <p:nvSpPr>
          <p:cNvPr id="3" name="CasellaDiTesto 2">
            <a:extLst>
              <a:ext uri="{FF2B5EF4-FFF2-40B4-BE49-F238E27FC236}">
                <a16:creationId xmlns:a16="http://schemas.microsoft.com/office/drawing/2014/main" id="{7FE59422-129A-B3C4-4D05-DD1085E75448}"/>
              </a:ext>
            </a:extLst>
          </p:cNvPr>
          <p:cNvSpPr txBox="1"/>
          <p:nvPr/>
        </p:nvSpPr>
        <p:spPr>
          <a:xfrm>
            <a:off x="0" y="5877272"/>
            <a:ext cx="8064896" cy="1477328"/>
          </a:xfrm>
          <a:prstGeom prst="rect">
            <a:avLst/>
          </a:prstGeom>
          <a:noFill/>
        </p:spPr>
        <p:txBody>
          <a:bodyPr wrap="square" rtlCol="0">
            <a:spAutoFit/>
          </a:bodyPr>
          <a:lstStyle/>
          <a:p>
            <a:endParaRPr lang="it-IT" dirty="0">
              <a:latin typeface="Comic Sans MS" panose="030F0702030302020204" pitchFamily="66" charset="0"/>
            </a:endParaRPr>
          </a:p>
          <a:p>
            <a:endParaRPr lang="it-IT" dirty="0">
              <a:latin typeface="Comic Sans MS" panose="030F0702030302020204" pitchFamily="66" charset="0"/>
            </a:endParaRPr>
          </a:p>
          <a:p>
            <a:r>
              <a:rPr lang="it-IT" dirty="0">
                <a:solidFill>
                  <a:srgbClr val="0F36B3"/>
                </a:solidFill>
                <a:latin typeface="Comic Sans MS" panose="030F0702030302020204" pitchFamily="66" charset="0"/>
              </a:rPr>
              <a:t>La sigla FAMU sarà presentata da </a:t>
            </a:r>
            <a:r>
              <a:rPr lang="it-IT" dirty="0">
                <a:solidFill>
                  <a:srgbClr val="0F36B3"/>
                </a:solidFill>
                <a:latin typeface="Comic Sans MS" panose="030F0702030302020204" pitchFamily="66" charset="0"/>
                <a:sym typeface="Wingdings" panose="05000000000000000000" pitchFamily="2" charset="2"/>
              </a:rPr>
              <a:t>S. Capra  (via zoom) </a:t>
            </a:r>
          </a:p>
          <a:p>
            <a:endParaRPr lang="it-IT" dirty="0">
              <a:solidFill>
                <a:srgbClr val="0F36B3"/>
              </a:solidFill>
              <a:latin typeface="Comic Sans MS" panose="030F0702030302020204" pitchFamily="66" charset="0"/>
            </a:endParaRPr>
          </a:p>
          <a:p>
            <a:endParaRPr lang="it-IT" dirty="0">
              <a:latin typeface="Comic Sans MS" panose="030F0702030302020204" pitchFamily="66" charset="0"/>
            </a:endParaRPr>
          </a:p>
        </p:txBody>
      </p:sp>
    </p:spTree>
    <p:extLst>
      <p:ext uri="{BB962C8B-B14F-4D97-AF65-F5344CB8AC3E}">
        <p14:creationId xmlns:p14="http://schemas.microsoft.com/office/powerpoint/2010/main" val="716595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189990" marR="5080" indent="-1177925" algn="r">
              <a:lnSpc>
                <a:spcPct val="100200"/>
              </a:lnSpc>
              <a:spcBef>
                <a:spcPts val="95"/>
              </a:spcBef>
            </a:pPr>
            <a:r>
              <a:rPr sz="5400" spc="-515" dirty="0"/>
              <a:t>F</a:t>
            </a:r>
            <a:r>
              <a:rPr sz="5400" spc="105" dirty="0"/>
              <a:t>A</a:t>
            </a:r>
            <a:r>
              <a:rPr sz="5400" spc="70" dirty="0"/>
              <a:t>M</a:t>
            </a:r>
            <a:r>
              <a:rPr sz="5400" spc="75" dirty="0"/>
              <a:t>U</a:t>
            </a:r>
            <a:r>
              <a:rPr sz="5400" spc="-340" dirty="0"/>
              <a:t> </a:t>
            </a:r>
            <a:r>
              <a:rPr sz="5400" spc="-10" dirty="0"/>
              <a:t>experiment </a:t>
            </a:r>
            <a:r>
              <a:rPr sz="5400" dirty="0"/>
              <a:t>Overview</a:t>
            </a:r>
            <a:r>
              <a:rPr sz="5400" spc="-114" dirty="0"/>
              <a:t> </a:t>
            </a:r>
            <a:r>
              <a:rPr sz="5400" spc="-25" dirty="0"/>
              <a:t>and </a:t>
            </a:r>
            <a:r>
              <a:rPr sz="5400" spc="-10" dirty="0"/>
              <a:t>perspectives</a:t>
            </a:r>
            <a:endParaRPr sz="5400"/>
          </a:p>
        </p:txBody>
      </p:sp>
      <p:sp>
        <p:nvSpPr>
          <p:cNvPr id="3" name="object 3"/>
          <p:cNvSpPr txBox="1"/>
          <p:nvPr/>
        </p:nvSpPr>
        <p:spPr>
          <a:xfrm>
            <a:off x="3487420" y="4079938"/>
            <a:ext cx="570801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7E7E7E"/>
                </a:solidFill>
                <a:effectLst/>
                <a:uLnTx/>
                <a:uFillTx/>
                <a:latin typeface="Trebuchet MS"/>
                <a:cs typeface="Trebuchet MS"/>
              </a:rPr>
              <a:t>S.</a:t>
            </a:r>
            <a:r>
              <a:rPr kumimoji="0" sz="1800" b="0" i="0" u="none" strike="noStrike" kern="0" cap="none" spc="-40" normalizeH="0" baseline="0" noProof="0" dirty="0">
                <a:ln>
                  <a:noFill/>
                </a:ln>
                <a:solidFill>
                  <a:srgbClr val="7E7E7E"/>
                </a:solidFill>
                <a:effectLst/>
                <a:uLnTx/>
                <a:uFillTx/>
                <a:latin typeface="Trebuchet MS"/>
                <a:cs typeface="Trebuchet MS"/>
              </a:rPr>
              <a:t> </a:t>
            </a:r>
            <a:r>
              <a:rPr kumimoji="0" sz="1800" b="0" i="0" u="none" strike="noStrike" kern="0" cap="none" spc="-10" normalizeH="0" baseline="0" noProof="0" dirty="0">
                <a:ln>
                  <a:noFill/>
                </a:ln>
                <a:solidFill>
                  <a:srgbClr val="7E7E7E"/>
                </a:solidFill>
                <a:effectLst/>
                <a:uLnTx/>
                <a:uFillTx/>
                <a:latin typeface="Trebuchet MS"/>
                <a:cs typeface="Trebuchet MS"/>
              </a:rPr>
              <a:t>Capra,</a:t>
            </a:r>
            <a:r>
              <a:rPr kumimoji="0" sz="1800" b="0" i="0" u="none" strike="noStrike" kern="0" cap="none" spc="-105" normalizeH="0" baseline="0" noProof="0" dirty="0">
                <a:ln>
                  <a:noFill/>
                </a:ln>
                <a:solidFill>
                  <a:srgbClr val="7E7E7E"/>
                </a:solidFill>
                <a:effectLst/>
                <a:uLnTx/>
                <a:uFillTx/>
                <a:latin typeface="Trebuchet MS"/>
                <a:cs typeface="Trebuchet MS"/>
              </a:rPr>
              <a:t> </a:t>
            </a:r>
            <a:r>
              <a:rPr kumimoji="0" sz="1800" b="0" i="0" u="none" strike="noStrike" kern="0" cap="none" spc="0" normalizeH="0" baseline="0" noProof="0" dirty="0">
                <a:ln>
                  <a:noFill/>
                </a:ln>
                <a:solidFill>
                  <a:srgbClr val="7E7E7E"/>
                </a:solidFill>
                <a:effectLst/>
                <a:uLnTx/>
                <a:uFillTx/>
                <a:latin typeface="Trebuchet MS"/>
                <a:cs typeface="Trebuchet MS"/>
              </a:rPr>
              <a:t>A.</a:t>
            </a:r>
            <a:r>
              <a:rPr kumimoji="0" sz="1800" b="0" i="0" u="none" strike="noStrike" kern="0" cap="none" spc="-35" normalizeH="0" baseline="0" noProof="0" dirty="0">
                <a:ln>
                  <a:noFill/>
                </a:ln>
                <a:solidFill>
                  <a:srgbClr val="7E7E7E"/>
                </a:solidFill>
                <a:effectLst/>
                <a:uLnTx/>
                <a:uFillTx/>
                <a:latin typeface="Trebuchet MS"/>
                <a:cs typeface="Trebuchet MS"/>
              </a:rPr>
              <a:t> </a:t>
            </a:r>
            <a:r>
              <a:rPr kumimoji="0" sz="1800" b="0" i="0" u="none" strike="noStrike" kern="0" cap="none" spc="0" normalizeH="0" baseline="0" noProof="0" dirty="0">
                <a:ln>
                  <a:noFill/>
                </a:ln>
                <a:solidFill>
                  <a:srgbClr val="7E7E7E"/>
                </a:solidFill>
                <a:effectLst/>
                <a:uLnTx/>
                <a:uFillTx/>
                <a:latin typeface="Trebuchet MS"/>
                <a:cs typeface="Trebuchet MS"/>
              </a:rPr>
              <a:t>Pullia,</a:t>
            </a:r>
            <a:r>
              <a:rPr kumimoji="0" sz="1800" b="0" i="0" u="none" strike="noStrike" kern="0" cap="none" spc="-35" normalizeH="0" baseline="0" noProof="0" dirty="0">
                <a:ln>
                  <a:noFill/>
                </a:ln>
                <a:solidFill>
                  <a:srgbClr val="7E7E7E"/>
                </a:solidFill>
                <a:effectLst/>
                <a:uLnTx/>
                <a:uFillTx/>
                <a:latin typeface="Trebuchet MS"/>
                <a:cs typeface="Trebuchet MS"/>
              </a:rPr>
              <a:t> </a:t>
            </a:r>
            <a:r>
              <a:rPr kumimoji="0" sz="1800" b="0" i="0" u="none" strike="noStrike" kern="0" cap="none" spc="0" normalizeH="0" baseline="0" noProof="0" dirty="0">
                <a:ln>
                  <a:noFill/>
                </a:ln>
                <a:solidFill>
                  <a:srgbClr val="7E7E7E"/>
                </a:solidFill>
                <a:effectLst/>
                <a:uLnTx/>
                <a:uFillTx/>
                <a:latin typeface="Trebuchet MS"/>
                <a:cs typeface="Trebuchet MS"/>
              </a:rPr>
              <a:t>on</a:t>
            </a:r>
            <a:r>
              <a:rPr kumimoji="0" sz="1800" b="0" i="0" u="none" strike="noStrike" kern="0" cap="none" spc="-55" normalizeH="0" baseline="0" noProof="0" dirty="0">
                <a:ln>
                  <a:noFill/>
                </a:ln>
                <a:solidFill>
                  <a:srgbClr val="7E7E7E"/>
                </a:solidFill>
                <a:effectLst/>
                <a:uLnTx/>
                <a:uFillTx/>
                <a:latin typeface="Trebuchet MS"/>
                <a:cs typeface="Trebuchet MS"/>
              </a:rPr>
              <a:t> </a:t>
            </a:r>
            <a:r>
              <a:rPr kumimoji="0" sz="1800" b="0" i="0" u="none" strike="noStrike" kern="0" cap="none" spc="0" normalizeH="0" baseline="0" noProof="0" dirty="0">
                <a:ln>
                  <a:noFill/>
                </a:ln>
                <a:solidFill>
                  <a:srgbClr val="7E7E7E"/>
                </a:solidFill>
                <a:effectLst/>
                <a:uLnTx/>
                <a:uFillTx/>
                <a:latin typeface="Trebuchet MS"/>
                <a:cs typeface="Trebuchet MS"/>
              </a:rPr>
              <a:t>behalf</a:t>
            </a:r>
            <a:r>
              <a:rPr kumimoji="0" sz="1800" b="0" i="0" u="none" strike="noStrike" kern="0" cap="none" spc="-40" normalizeH="0" baseline="0" noProof="0" dirty="0">
                <a:ln>
                  <a:noFill/>
                </a:ln>
                <a:solidFill>
                  <a:srgbClr val="7E7E7E"/>
                </a:solidFill>
                <a:effectLst/>
                <a:uLnTx/>
                <a:uFillTx/>
                <a:latin typeface="Trebuchet MS"/>
                <a:cs typeface="Trebuchet MS"/>
              </a:rPr>
              <a:t> </a:t>
            </a:r>
            <a:r>
              <a:rPr kumimoji="0" sz="1800" b="0" i="0" u="none" strike="noStrike" kern="0" cap="none" spc="0" normalizeH="0" baseline="0" noProof="0" dirty="0">
                <a:ln>
                  <a:noFill/>
                </a:ln>
                <a:solidFill>
                  <a:srgbClr val="7E7E7E"/>
                </a:solidFill>
                <a:effectLst/>
                <a:uLnTx/>
                <a:uFillTx/>
                <a:latin typeface="Trebuchet MS"/>
                <a:cs typeface="Trebuchet MS"/>
              </a:rPr>
              <a:t>of</a:t>
            </a:r>
            <a:r>
              <a:rPr kumimoji="0" sz="1800" b="0" i="0" u="none" strike="noStrike" kern="0" cap="none" spc="-40" normalizeH="0" baseline="0" noProof="0" dirty="0">
                <a:ln>
                  <a:noFill/>
                </a:ln>
                <a:solidFill>
                  <a:srgbClr val="7E7E7E"/>
                </a:solidFill>
                <a:effectLst/>
                <a:uLnTx/>
                <a:uFillTx/>
                <a:latin typeface="Trebuchet MS"/>
                <a:cs typeface="Trebuchet MS"/>
              </a:rPr>
              <a:t> </a:t>
            </a:r>
            <a:r>
              <a:rPr kumimoji="0" sz="1800" b="0" i="0" u="none" strike="noStrike" kern="0" cap="none" spc="0" normalizeH="0" baseline="0" noProof="0" dirty="0">
                <a:ln>
                  <a:noFill/>
                </a:ln>
                <a:solidFill>
                  <a:srgbClr val="7E7E7E"/>
                </a:solidFill>
                <a:effectLst/>
                <a:uLnTx/>
                <a:uFillTx/>
                <a:latin typeface="Trebuchet MS"/>
                <a:cs typeface="Trebuchet MS"/>
              </a:rPr>
              <a:t>the</a:t>
            </a:r>
            <a:r>
              <a:rPr kumimoji="0" sz="1800" b="0" i="0" u="none" strike="noStrike" kern="0" cap="none" spc="-55" normalizeH="0" baseline="0" noProof="0" dirty="0">
                <a:ln>
                  <a:noFill/>
                </a:ln>
                <a:solidFill>
                  <a:srgbClr val="7E7E7E"/>
                </a:solidFill>
                <a:effectLst/>
                <a:uLnTx/>
                <a:uFillTx/>
                <a:latin typeface="Trebuchet MS"/>
                <a:cs typeface="Trebuchet MS"/>
              </a:rPr>
              <a:t> </a:t>
            </a:r>
            <a:r>
              <a:rPr kumimoji="0" sz="1800" b="0" i="0" u="none" strike="noStrike" kern="0" cap="none" spc="-30" normalizeH="0" baseline="0" noProof="0" dirty="0">
                <a:ln>
                  <a:noFill/>
                </a:ln>
                <a:solidFill>
                  <a:srgbClr val="7E7E7E"/>
                </a:solidFill>
                <a:effectLst/>
                <a:uLnTx/>
                <a:uFillTx/>
                <a:latin typeface="Trebuchet MS"/>
                <a:cs typeface="Trebuchet MS"/>
              </a:rPr>
              <a:t>FAMU</a:t>
            </a:r>
            <a:r>
              <a:rPr kumimoji="0" sz="1800" b="0" i="0" u="none" strike="noStrike" kern="0" cap="none" spc="-15" normalizeH="0" baseline="0" noProof="0" dirty="0">
                <a:ln>
                  <a:noFill/>
                </a:ln>
                <a:solidFill>
                  <a:srgbClr val="7E7E7E"/>
                </a:solidFill>
                <a:effectLst/>
                <a:uLnTx/>
                <a:uFillTx/>
                <a:latin typeface="Trebuchet MS"/>
                <a:cs typeface="Trebuchet MS"/>
              </a:rPr>
              <a:t> </a:t>
            </a:r>
            <a:r>
              <a:rPr kumimoji="0" sz="1800" b="0" i="0" u="none" strike="noStrike" kern="0" cap="none" spc="-10" normalizeH="0" baseline="0" noProof="0" dirty="0">
                <a:ln>
                  <a:noFill/>
                </a:ln>
                <a:solidFill>
                  <a:srgbClr val="7E7E7E"/>
                </a:solidFill>
                <a:effectLst/>
                <a:uLnTx/>
                <a:uFillTx/>
                <a:latin typeface="Trebuchet MS"/>
                <a:cs typeface="Trebuchet MS"/>
              </a:rPr>
              <a:t>collaboration</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67150" y="3009900"/>
            <a:ext cx="8143875" cy="3581400"/>
            <a:chOff x="3867150" y="3009900"/>
            <a:chExt cx="8143875" cy="3581400"/>
          </a:xfrm>
        </p:grpSpPr>
        <p:sp>
          <p:nvSpPr>
            <p:cNvPr id="3" name="object 3"/>
            <p:cNvSpPr/>
            <p:nvPr/>
          </p:nvSpPr>
          <p:spPr>
            <a:xfrm>
              <a:off x="11039475" y="4429125"/>
              <a:ext cx="800100" cy="885825"/>
            </a:xfrm>
            <a:custGeom>
              <a:avLst/>
              <a:gdLst/>
              <a:ahLst/>
              <a:cxnLst/>
              <a:rect l="l" t="t" r="r" b="b"/>
              <a:pathLst>
                <a:path w="800100" h="885825">
                  <a:moveTo>
                    <a:pt x="800100" y="0"/>
                  </a:moveTo>
                  <a:lnTo>
                    <a:pt x="0" y="0"/>
                  </a:lnTo>
                  <a:lnTo>
                    <a:pt x="0" y="885825"/>
                  </a:lnTo>
                  <a:lnTo>
                    <a:pt x="800100" y="885825"/>
                  </a:lnTo>
                  <a:lnTo>
                    <a:pt x="8001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3867150" y="3790950"/>
              <a:ext cx="3848100" cy="1619250"/>
            </a:xfrm>
            <a:prstGeom prst="rect">
              <a:avLst/>
            </a:prstGeom>
          </p:spPr>
        </p:pic>
        <p:pic>
          <p:nvPicPr>
            <p:cNvPr id="5" name="object 5"/>
            <p:cNvPicPr/>
            <p:nvPr/>
          </p:nvPicPr>
          <p:blipFill>
            <a:blip r:embed="rId3" cstate="print"/>
            <a:stretch>
              <a:fillRect/>
            </a:stretch>
          </p:blipFill>
          <p:spPr>
            <a:xfrm>
              <a:off x="9334500" y="3009900"/>
              <a:ext cx="2676525" cy="1590675"/>
            </a:xfrm>
            <a:prstGeom prst="rect">
              <a:avLst/>
            </a:prstGeom>
          </p:spPr>
        </p:pic>
        <p:pic>
          <p:nvPicPr>
            <p:cNvPr id="6" name="object 6"/>
            <p:cNvPicPr/>
            <p:nvPr/>
          </p:nvPicPr>
          <p:blipFill>
            <a:blip r:embed="rId4" cstate="print"/>
            <a:stretch>
              <a:fillRect/>
            </a:stretch>
          </p:blipFill>
          <p:spPr>
            <a:xfrm>
              <a:off x="8258175" y="5133975"/>
              <a:ext cx="3752850" cy="1457325"/>
            </a:xfrm>
            <a:prstGeom prst="rect">
              <a:avLst/>
            </a:prstGeom>
          </p:spPr>
        </p:pic>
        <p:sp>
          <p:nvSpPr>
            <p:cNvPr id="7" name="object 7"/>
            <p:cNvSpPr/>
            <p:nvPr/>
          </p:nvSpPr>
          <p:spPr>
            <a:xfrm>
              <a:off x="7858125" y="3981450"/>
              <a:ext cx="1373505" cy="114300"/>
            </a:xfrm>
            <a:custGeom>
              <a:avLst/>
              <a:gdLst/>
              <a:ahLst/>
              <a:cxnLst/>
              <a:rect l="l" t="t" r="r" b="b"/>
              <a:pathLst>
                <a:path w="1373504" h="114300">
                  <a:moveTo>
                    <a:pt x="1258824" y="0"/>
                  </a:moveTo>
                  <a:lnTo>
                    <a:pt x="1258824" y="114300"/>
                  </a:lnTo>
                  <a:lnTo>
                    <a:pt x="1335024" y="76200"/>
                  </a:lnTo>
                  <a:lnTo>
                    <a:pt x="1277874" y="76200"/>
                  </a:lnTo>
                  <a:lnTo>
                    <a:pt x="1285297" y="74705"/>
                  </a:lnTo>
                  <a:lnTo>
                    <a:pt x="1291351" y="70627"/>
                  </a:lnTo>
                  <a:lnTo>
                    <a:pt x="1295429" y="64573"/>
                  </a:lnTo>
                  <a:lnTo>
                    <a:pt x="1296924" y="57150"/>
                  </a:lnTo>
                  <a:lnTo>
                    <a:pt x="1295429" y="49726"/>
                  </a:lnTo>
                  <a:lnTo>
                    <a:pt x="1291351" y="43672"/>
                  </a:lnTo>
                  <a:lnTo>
                    <a:pt x="1285297" y="39594"/>
                  </a:lnTo>
                  <a:lnTo>
                    <a:pt x="1277874" y="38100"/>
                  </a:lnTo>
                  <a:lnTo>
                    <a:pt x="1335024" y="38100"/>
                  </a:lnTo>
                  <a:lnTo>
                    <a:pt x="1258824" y="0"/>
                  </a:lnTo>
                  <a:close/>
                </a:path>
                <a:path w="1373504" h="114300">
                  <a:moveTo>
                    <a:pt x="1258824" y="38100"/>
                  </a:moveTo>
                  <a:lnTo>
                    <a:pt x="19050" y="38100"/>
                  </a:lnTo>
                  <a:lnTo>
                    <a:pt x="11626" y="39594"/>
                  </a:lnTo>
                  <a:lnTo>
                    <a:pt x="5572" y="43672"/>
                  </a:lnTo>
                  <a:lnTo>
                    <a:pt x="1494" y="49726"/>
                  </a:lnTo>
                  <a:lnTo>
                    <a:pt x="0" y="57150"/>
                  </a:lnTo>
                  <a:lnTo>
                    <a:pt x="1494" y="64573"/>
                  </a:lnTo>
                  <a:lnTo>
                    <a:pt x="5572" y="70627"/>
                  </a:lnTo>
                  <a:lnTo>
                    <a:pt x="11626" y="74705"/>
                  </a:lnTo>
                  <a:lnTo>
                    <a:pt x="19050" y="76200"/>
                  </a:lnTo>
                  <a:lnTo>
                    <a:pt x="1258824" y="76200"/>
                  </a:lnTo>
                  <a:lnTo>
                    <a:pt x="1258824" y="38100"/>
                  </a:lnTo>
                  <a:close/>
                </a:path>
                <a:path w="1373504" h="114300">
                  <a:moveTo>
                    <a:pt x="1335024" y="38100"/>
                  </a:moveTo>
                  <a:lnTo>
                    <a:pt x="1277874" y="38100"/>
                  </a:lnTo>
                  <a:lnTo>
                    <a:pt x="1285297" y="39594"/>
                  </a:lnTo>
                  <a:lnTo>
                    <a:pt x="1291351" y="43672"/>
                  </a:lnTo>
                  <a:lnTo>
                    <a:pt x="1295429" y="49726"/>
                  </a:lnTo>
                  <a:lnTo>
                    <a:pt x="1296924" y="57150"/>
                  </a:lnTo>
                  <a:lnTo>
                    <a:pt x="1295429" y="64573"/>
                  </a:lnTo>
                  <a:lnTo>
                    <a:pt x="1291351" y="70627"/>
                  </a:lnTo>
                  <a:lnTo>
                    <a:pt x="1285297" y="74705"/>
                  </a:lnTo>
                  <a:lnTo>
                    <a:pt x="1277874" y="76200"/>
                  </a:lnTo>
                  <a:lnTo>
                    <a:pt x="1335024" y="76200"/>
                  </a:lnTo>
                  <a:lnTo>
                    <a:pt x="1373124" y="57150"/>
                  </a:lnTo>
                  <a:lnTo>
                    <a:pt x="1335024" y="38100"/>
                  </a:lnTo>
                  <a:close/>
                </a:path>
              </a:pathLst>
            </a:custGeom>
            <a:solidFill>
              <a:srgbClr val="006F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515240" y="4943490"/>
              <a:ext cx="777240" cy="695325"/>
            </a:xfrm>
            <a:custGeom>
              <a:avLst/>
              <a:gdLst/>
              <a:ahLst/>
              <a:cxnLst/>
              <a:rect l="l" t="t" r="r" b="b"/>
              <a:pathLst>
                <a:path w="777240" h="695325">
                  <a:moveTo>
                    <a:pt x="678899" y="633070"/>
                  </a:moveTo>
                  <a:lnTo>
                    <a:pt x="653526" y="661539"/>
                  </a:lnTo>
                  <a:lnTo>
                    <a:pt x="776843" y="694966"/>
                  </a:lnTo>
                  <a:lnTo>
                    <a:pt x="759192" y="650589"/>
                  </a:lnTo>
                  <a:lnTo>
                    <a:pt x="706834" y="650589"/>
                  </a:lnTo>
                  <a:lnTo>
                    <a:pt x="699623" y="649602"/>
                  </a:lnTo>
                  <a:lnTo>
                    <a:pt x="693150" y="645779"/>
                  </a:lnTo>
                  <a:lnTo>
                    <a:pt x="678899" y="633070"/>
                  </a:lnTo>
                  <a:close/>
                </a:path>
                <a:path w="777240" h="695325">
                  <a:moveTo>
                    <a:pt x="704218" y="604660"/>
                  </a:moveTo>
                  <a:lnTo>
                    <a:pt x="678899" y="633070"/>
                  </a:lnTo>
                  <a:lnTo>
                    <a:pt x="693150" y="645779"/>
                  </a:lnTo>
                  <a:lnTo>
                    <a:pt x="699623" y="649602"/>
                  </a:lnTo>
                  <a:lnTo>
                    <a:pt x="706834" y="650589"/>
                  </a:lnTo>
                  <a:lnTo>
                    <a:pt x="713902" y="648790"/>
                  </a:lnTo>
                  <a:lnTo>
                    <a:pt x="719947" y="644255"/>
                  </a:lnTo>
                  <a:lnTo>
                    <a:pt x="723816" y="637708"/>
                  </a:lnTo>
                  <a:lnTo>
                    <a:pt x="724804" y="630459"/>
                  </a:lnTo>
                  <a:lnTo>
                    <a:pt x="722983" y="623377"/>
                  </a:lnTo>
                  <a:lnTo>
                    <a:pt x="718423" y="617331"/>
                  </a:lnTo>
                  <a:lnTo>
                    <a:pt x="704218" y="604660"/>
                  </a:lnTo>
                  <a:close/>
                </a:path>
                <a:path w="777240" h="695325">
                  <a:moveTo>
                    <a:pt x="729599" y="576183"/>
                  </a:moveTo>
                  <a:lnTo>
                    <a:pt x="704218" y="604660"/>
                  </a:lnTo>
                  <a:lnTo>
                    <a:pt x="718423" y="617331"/>
                  </a:lnTo>
                  <a:lnTo>
                    <a:pt x="722983" y="623377"/>
                  </a:lnTo>
                  <a:lnTo>
                    <a:pt x="724804" y="630459"/>
                  </a:lnTo>
                  <a:lnTo>
                    <a:pt x="723816" y="637708"/>
                  </a:lnTo>
                  <a:lnTo>
                    <a:pt x="719947" y="644255"/>
                  </a:lnTo>
                  <a:lnTo>
                    <a:pt x="713902" y="648790"/>
                  </a:lnTo>
                  <a:lnTo>
                    <a:pt x="706834" y="650589"/>
                  </a:lnTo>
                  <a:lnTo>
                    <a:pt x="759192" y="650589"/>
                  </a:lnTo>
                  <a:lnTo>
                    <a:pt x="729599" y="576183"/>
                  </a:lnTo>
                  <a:close/>
                </a:path>
                <a:path w="777240" h="695325">
                  <a:moveTo>
                    <a:pt x="17938" y="0"/>
                  </a:moveTo>
                  <a:lnTo>
                    <a:pt x="10856" y="1791"/>
                  </a:lnTo>
                  <a:lnTo>
                    <a:pt x="4810" y="6334"/>
                  </a:lnTo>
                  <a:lnTo>
                    <a:pt x="994" y="12880"/>
                  </a:lnTo>
                  <a:lnTo>
                    <a:pt x="0" y="20129"/>
                  </a:lnTo>
                  <a:lnTo>
                    <a:pt x="1791" y="27211"/>
                  </a:lnTo>
                  <a:lnTo>
                    <a:pt x="6334" y="33258"/>
                  </a:lnTo>
                  <a:lnTo>
                    <a:pt x="678899" y="633070"/>
                  </a:lnTo>
                  <a:lnTo>
                    <a:pt x="704218" y="604660"/>
                  </a:lnTo>
                  <a:lnTo>
                    <a:pt x="31734" y="4810"/>
                  </a:lnTo>
                  <a:lnTo>
                    <a:pt x="25187" y="994"/>
                  </a:lnTo>
                  <a:lnTo>
                    <a:pt x="17938"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57479" y="428371"/>
            <a:ext cx="3469004" cy="2065437"/>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400" b="0" i="0" u="none" strike="noStrike" kern="0" cap="none" spc="0" normalizeH="0" baseline="0" noProof="0" dirty="0">
                <a:ln>
                  <a:noFill/>
                </a:ln>
                <a:solidFill>
                  <a:srgbClr val="1D1D1D"/>
                </a:solidFill>
                <a:effectLst/>
                <a:uLnTx/>
                <a:uFillTx/>
                <a:latin typeface="Trebuchet MS"/>
                <a:cs typeface="Trebuchet MS"/>
              </a:rPr>
              <a:t>Measuring</a:t>
            </a:r>
            <a:r>
              <a:rPr kumimoji="0" sz="1400" b="0" i="0" u="none" strike="noStrike" kern="0" cap="none" spc="-20" normalizeH="0" baseline="0" noProof="0" dirty="0">
                <a:ln>
                  <a:noFill/>
                </a:ln>
                <a:solidFill>
                  <a:srgbClr val="1D1D1D"/>
                </a:solidFill>
                <a:effectLst/>
                <a:uLnTx/>
                <a:uFillTx/>
                <a:latin typeface="Trebuchet MS"/>
                <a:cs typeface="Trebuchet MS"/>
              </a:rPr>
              <a:t> </a:t>
            </a:r>
            <a:r>
              <a:rPr kumimoji="0" sz="1400" b="0" i="0" u="none" strike="noStrike" kern="0" cap="none" spc="0" normalizeH="0" baseline="0" noProof="0" dirty="0">
                <a:ln>
                  <a:noFill/>
                </a:ln>
                <a:solidFill>
                  <a:srgbClr val="1D1D1D"/>
                </a:solidFill>
                <a:effectLst/>
                <a:uLnTx/>
                <a:uFillTx/>
                <a:latin typeface="Trebuchet MS"/>
                <a:cs typeface="Trebuchet MS"/>
              </a:rPr>
              <a:t>the</a:t>
            </a:r>
            <a:r>
              <a:rPr kumimoji="0" sz="1400" b="0" i="0" u="none" strike="noStrike" kern="0" cap="none" spc="-35" normalizeH="0" baseline="0" noProof="0" dirty="0">
                <a:ln>
                  <a:noFill/>
                </a:ln>
                <a:solidFill>
                  <a:srgbClr val="1D1D1D"/>
                </a:solidFill>
                <a:effectLst/>
                <a:uLnTx/>
                <a:uFillTx/>
                <a:latin typeface="Trebuchet MS"/>
                <a:cs typeface="Trebuchet MS"/>
              </a:rPr>
              <a:t> </a:t>
            </a:r>
            <a:r>
              <a:rPr kumimoji="0" sz="1600" b="1" i="0" u="none" strike="noStrike" kern="0" cap="none" spc="-10" normalizeH="0" baseline="0" noProof="0" dirty="0">
                <a:ln>
                  <a:noFill/>
                </a:ln>
                <a:solidFill>
                  <a:srgbClr val="1D1D1D"/>
                </a:solidFill>
                <a:effectLst/>
                <a:uLnTx/>
                <a:uFillTx/>
                <a:latin typeface="Trebuchet MS"/>
                <a:cs typeface="Trebuchet MS"/>
              </a:rPr>
              <a:t>Hyperfine</a:t>
            </a:r>
            <a:endParaRPr kumimoji="0" sz="1600" b="1" i="0" u="none" strike="noStrike" kern="0" cap="none" spc="0" normalizeH="0" baseline="0" noProof="0" dirty="0">
              <a:ln>
                <a:noFill/>
              </a:ln>
              <a:solidFill>
                <a:sysClr val="windowText" lastClr="000000"/>
              </a:solidFill>
              <a:effectLst/>
              <a:uLnTx/>
              <a:uFillTx/>
              <a:latin typeface="Trebuchet MS"/>
              <a:cs typeface="Trebuchet MS"/>
            </a:endParaRPr>
          </a:p>
          <a:p>
            <a:pPr marL="12700" marR="5080" lvl="0" indent="0" defTabSz="914400" eaLnBrk="1" fontAlgn="auto" latinLnBrk="0" hangingPunct="1">
              <a:lnSpc>
                <a:spcPts val="1650"/>
              </a:lnSpc>
              <a:spcBef>
                <a:spcPts val="125"/>
              </a:spcBef>
              <a:spcAft>
                <a:spcPts val="0"/>
              </a:spcAft>
              <a:buClrTx/>
              <a:buSzTx/>
              <a:buFontTx/>
              <a:buNone/>
              <a:tabLst/>
              <a:defRPr/>
            </a:pPr>
            <a:r>
              <a:rPr kumimoji="0" sz="1600" b="1" i="0" u="none" strike="noStrike" kern="0" cap="none" spc="0" normalizeH="0" baseline="0" noProof="0" dirty="0">
                <a:ln>
                  <a:noFill/>
                </a:ln>
                <a:solidFill>
                  <a:srgbClr val="1D1D1D"/>
                </a:solidFill>
                <a:effectLst/>
                <a:uLnTx/>
                <a:uFillTx/>
                <a:latin typeface="Trebuchet MS"/>
                <a:cs typeface="Trebuchet MS"/>
              </a:rPr>
              <a:t>Splitting</a:t>
            </a:r>
            <a:r>
              <a:rPr kumimoji="0" sz="1600" b="1" i="0" u="none" strike="noStrike" kern="0" cap="none" spc="-25" normalizeH="0" baseline="0" noProof="0" dirty="0">
                <a:ln>
                  <a:noFill/>
                </a:ln>
                <a:solidFill>
                  <a:srgbClr val="1D1D1D"/>
                </a:solidFill>
                <a:effectLst/>
                <a:uLnTx/>
                <a:uFillTx/>
                <a:latin typeface="Trebuchet MS"/>
                <a:cs typeface="Trebuchet MS"/>
              </a:rPr>
              <a:t> </a:t>
            </a:r>
            <a:r>
              <a:rPr kumimoji="0" sz="1600" b="1" i="0" u="none" strike="noStrike" kern="0" cap="none" spc="0" normalizeH="0" baseline="0" noProof="0" dirty="0">
                <a:ln>
                  <a:noFill/>
                </a:ln>
                <a:solidFill>
                  <a:srgbClr val="1D1D1D"/>
                </a:solidFill>
                <a:effectLst/>
                <a:uLnTx/>
                <a:uFillTx/>
                <a:latin typeface="Trebuchet MS"/>
                <a:cs typeface="Trebuchet MS"/>
              </a:rPr>
              <a:t>of</a:t>
            </a:r>
            <a:r>
              <a:rPr kumimoji="0" sz="1600" b="1" i="0" u="none" strike="noStrike" kern="0" cap="none" spc="20" normalizeH="0" baseline="0" noProof="0" dirty="0">
                <a:ln>
                  <a:noFill/>
                </a:ln>
                <a:solidFill>
                  <a:srgbClr val="1D1D1D"/>
                </a:solidFill>
                <a:effectLst/>
                <a:uLnTx/>
                <a:uFillTx/>
                <a:latin typeface="Trebuchet MS"/>
                <a:cs typeface="Trebuchet MS"/>
              </a:rPr>
              <a:t> </a:t>
            </a:r>
            <a:r>
              <a:rPr kumimoji="0" sz="1600" b="1" i="0" u="none" strike="noStrike" kern="0" cap="none" spc="0" normalizeH="0" baseline="0" noProof="0" dirty="0">
                <a:ln>
                  <a:noFill/>
                </a:ln>
                <a:solidFill>
                  <a:srgbClr val="1D1D1D"/>
                </a:solidFill>
                <a:effectLst/>
                <a:uLnTx/>
                <a:uFillTx/>
                <a:latin typeface="Trebuchet MS"/>
                <a:cs typeface="Trebuchet MS"/>
              </a:rPr>
              <a:t>Muonic</a:t>
            </a:r>
            <a:r>
              <a:rPr kumimoji="0" sz="1600" b="1" i="0" u="none" strike="noStrike" kern="0" cap="none" spc="-40" normalizeH="0" baseline="0" noProof="0" dirty="0">
                <a:ln>
                  <a:noFill/>
                </a:ln>
                <a:solidFill>
                  <a:srgbClr val="1D1D1D"/>
                </a:solidFill>
                <a:effectLst/>
                <a:uLnTx/>
                <a:uFillTx/>
                <a:latin typeface="Trebuchet MS"/>
                <a:cs typeface="Trebuchet MS"/>
              </a:rPr>
              <a:t> </a:t>
            </a:r>
            <a:r>
              <a:rPr kumimoji="0" sz="1600" b="1" i="0" u="none" strike="noStrike" kern="0" cap="none" spc="0" normalizeH="0" baseline="0" noProof="0" dirty="0">
                <a:ln>
                  <a:noFill/>
                </a:ln>
                <a:solidFill>
                  <a:srgbClr val="1D1D1D"/>
                </a:solidFill>
                <a:effectLst/>
                <a:uLnTx/>
                <a:uFillTx/>
                <a:latin typeface="Trebuchet MS"/>
                <a:cs typeface="Trebuchet MS"/>
              </a:rPr>
              <a:t>Hydrogen</a:t>
            </a:r>
            <a:r>
              <a:rPr kumimoji="0" sz="1600" b="1" i="0" u="none" strike="noStrike" kern="0" cap="none" spc="-50" normalizeH="0" baseline="0" noProof="0" dirty="0">
                <a:ln>
                  <a:noFill/>
                </a:ln>
                <a:solidFill>
                  <a:srgbClr val="1D1D1D"/>
                </a:solidFill>
                <a:effectLst/>
                <a:uLnTx/>
                <a:uFillTx/>
                <a:latin typeface="Trebuchet MS"/>
                <a:cs typeface="Trebuchet MS"/>
              </a:rPr>
              <a:t> </a:t>
            </a:r>
            <a:r>
              <a:rPr kumimoji="0" sz="1400" b="0" i="0" u="none" strike="noStrike" kern="0" cap="none" spc="0" normalizeH="0" baseline="0" noProof="0" dirty="0">
                <a:ln>
                  <a:noFill/>
                </a:ln>
                <a:solidFill>
                  <a:srgbClr val="1D1D1D"/>
                </a:solidFill>
                <a:effectLst/>
                <a:uLnTx/>
                <a:uFillTx/>
                <a:latin typeface="Trebuchet MS"/>
                <a:cs typeface="Trebuchet MS"/>
              </a:rPr>
              <a:t>in</a:t>
            </a:r>
            <a:r>
              <a:rPr kumimoji="0" sz="1400" b="0" i="0" u="none" strike="noStrike" kern="0" cap="none" spc="-10" normalizeH="0" baseline="0" noProof="0" dirty="0">
                <a:ln>
                  <a:noFill/>
                </a:ln>
                <a:solidFill>
                  <a:srgbClr val="1D1D1D"/>
                </a:solidFill>
                <a:effectLst/>
                <a:uLnTx/>
                <a:uFillTx/>
                <a:latin typeface="Trebuchet MS"/>
                <a:cs typeface="Trebuchet MS"/>
              </a:rPr>
              <a:t> </a:t>
            </a:r>
            <a:r>
              <a:rPr kumimoji="0" sz="1400" b="0" i="0" u="none" strike="noStrike" kern="0" cap="none" spc="0" normalizeH="0" baseline="0" noProof="0" dirty="0">
                <a:ln>
                  <a:noFill/>
                </a:ln>
                <a:solidFill>
                  <a:srgbClr val="1D1D1D"/>
                </a:solidFill>
                <a:effectLst/>
                <a:uLnTx/>
                <a:uFillTx/>
                <a:latin typeface="Trebuchet MS"/>
                <a:cs typeface="Trebuchet MS"/>
              </a:rPr>
              <a:t>the</a:t>
            </a:r>
            <a:r>
              <a:rPr kumimoji="0" sz="1400" b="0" i="0" u="none" strike="noStrike" kern="0" cap="none" spc="-10" normalizeH="0" baseline="0" noProof="0" dirty="0">
                <a:ln>
                  <a:noFill/>
                </a:ln>
                <a:solidFill>
                  <a:srgbClr val="1D1D1D"/>
                </a:solidFill>
                <a:effectLst/>
                <a:uLnTx/>
                <a:uFillTx/>
                <a:latin typeface="Trebuchet MS"/>
                <a:cs typeface="Trebuchet MS"/>
              </a:rPr>
              <a:t> Ground State</a:t>
            </a:r>
            <a:endParaRPr kumimoji="0" sz="1400" b="0" i="0" u="none" strike="noStrike" kern="0" cap="none" spc="0" normalizeH="0" baseline="0" noProof="0" dirty="0">
              <a:ln>
                <a:noFill/>
              </a:ln>
              <a:solidFill>
                <a:sysClr val="windowText" lastClr="000000"/>
              </a:solidFill>
              <a:effectLst/>
              <a:uLnTx/>
              <a:uFillTx/>
              <a:latin typeface="Trebuchet MS"/>
              <a:cs typeface="Trebuchet MS"/>
            </a:endParaRPr>
          </a:p>
          <a:p>
            <a:pPr marL="12700" marR="0" lvl="0" indent="0" defTabSz="914400" eaLnBrk="1" fontAlgn="auto" latinLnBrk="0" hangingPunct="1">
              <a:lnSpc>
                <a:spcPct val="100000"/>
              </a:lnSpc>
              <a:spcBef>
                <a:spcPts val="780"/>
              </a:spcBef>
              <a:spcAft>
                <a:spcPts val="0"/>
              </a:spcAft>
              <a:buClrTx/>
              <a:buSzTx/>
              <a:buFontTx/>
              <a:buNone/>
              <a:tabLst/>
              <a:defRPr/>
            </a:pPr>
            <a:r>
              <a:rPr kumimoji="0" sz="2000" b="0" i="0" u="none" strike="noStrike" kern="0" cap="none" spc="-10" normalizeH="0" baseline="0" noProof="0" dirty="0">
                <a:ln>
                  <a:noFill/>
                </a:ln>
                <a:solidFill>
                  <a:srgbClr val="90C225"/>
                </a:solidFill>
                <a:effectLst/>
                <a:uLnTx/>
                <a:uFillTx/>
                <a:latin typeface="Trebuchet MS"/>
                <a:cs typeface="Trebuchet MS"/>
              </a:rPr>
              <a:t>Accelerator:</a:t>
            </a:r>
            <a:endParaRPr kumimoji="0" sz="2000" b="0" i="0" u="none" strike="noStrike" kern="0" cap="none" spc="0" normalizeH="0" baseline="0" noProof="0" dirty="0">
              <a:ln>
                <a:noFill/>
              </a:ln>
              <a:solidFill>
                <a:sysClr val="windowText" lastClr="000000"/>
              </a:solidFill>
              <a:effectLst/>
              <a:uLnTx/>
              <a:uFillTx/>
              <a:latin typeface="Trebuchet MS"/>
              <a:cs typeface="Trebuchet MS"/>
            </a:endParaRPr>
          </a:p>
          <a:p>
            <a:pPr marL="12700" marR="230504" lvl="0" indent="0" defTabSz="914400" eaLnBrk="1" fontAlgn="auto" latinLnBrk="0" hangingPunct="1">
              <a:lnSpc>
                <a:spcPct val="102800"/>
              </a:lnSpc>
              <a:spcBef>
                <a:spcPts val="680"/>
              </a:spcBef>
              <a:spcAft>
                <a:spcPts val="0"/>
              </a:spcAft>
              <a:buClrTx/>
              <a:buSzTx/>
              <a:buFontTx/>
              <a:buNone/>
              <a:tabLst/>
              <a:defRPr/>
            </a:pPr>
            <a:r>
              <a:rPr kumimoji="0" sz="1400" b="0" i="0" u="none" strike="noStrike" kern="0" cap="none" spc="0" normalizeH="0" baseline="0" noProof="0" dirty="0">
                <a:ln>
                  <a:noFill/>
                </a:ln>
                <a:solidFill>
                  <a:srgbClr val="404040"/>
                </a:solidFill>
                <a:effectLst/>
                <a:highlight>
                  <a:srgbClr val="FFFF00"/>
                </a:highlight>
                <a:uLnTx/>
                <a:uFillTx/>
                <a:latin typeface="Trebuchet MS"/>
                <a:cs typeface="Trebuchet MS"/>
              </a:rPr>
              <a:t>RAL</a:t>
            </a:r>
            <a:r>
              <a:rPr kumimoji="0" sz="1400" b="0" i="0" u="none" strike="noStrike" kern="0" cap="none" spc="-100" normalizeH="0" baseline="0" noProof="0" dirty="0">
                <a:ln>
                  <a:noFill/>
                </a:ln>
                <a:solidFill>
                  <a:srgbClr val="404040"/>
                </a:solidFill>
                <a:effectLst/>
                <a:highlight>
                  <a:srgbClr val="FFFF00"/>
                </a:highlight>
                <a:uLnTx/>
                <a:uFillTx/>
                <a:latin typeface="Trebuchet MS"/>
                <a:cs typeface="Trebuchet MS"/>
              </a:rPr>
              <a:t> </a:t>
            </a:r>
            <a:r>
              <a:rPr kumimoji="0" sz="1400" b="0" i="0" u="none" strike="noStrike" kern="0" cap="none" spc="0" normalizeH="0" baseline="0" noProof="0" dirty="0">
                <a:ln>
                  <a:noFill/>
                </a:ln>
                <a:solidFill>
                  <a:srgbClr val="404040"/>
                </a:solidFill>
                <a:effectLst/>
                <a:highlight>
                  <a:srgbClr val="FFFF00"/>
                </a:highlight>
                <a:uLnTx/>
                <a:uFillTx/>
                <a:latin typeface="Trebuchet MS"/>
                <a:cs typeface="Trebuchet MS"/>
              </a:rPr>
              <a:t>(UK),</a:t>
            </a:r>
            <a:r>
              <a:rPr kumimoji="0" sz="1400" b="0" i="0" u="none" strike="noStrike" kern="0" cap="none" spc="-50" normalizeH="0" baseline="0" noProof="0" dirty="0">
                <a:ln>
                  <a:noFill/>
                </a:ln>
                <a:solidFill>
                  <a:srgbClr val="404040"/>
                </a:solidFill>
                <a:effectLst/>
                <a:highlight>
                  <a:srgbClr val="FFFF00"/>
                </a:highligh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ISIS</a:t>
            </a:r>
            <a:r>
              <a:rPr kumimoji="0" sz="1400" b="0" i="0" u="none" strike="noStrike" kern="0" cap="none" spc="-3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highlight>
                  <a:srgbClr val="FFFF00"/>
                </a:highlight>
                <a:uLnTx/>
                <a:uFillTx/>
                <a:latin typeface="Trebuchet MS"/>
                <a:cs typeface="Trebuchet MS"/>
              </a:rPr>
              <a:t>protosynchrotron</a:t>
            </a:r>
            <a:r>
              <a:rPr kumimoji="0" sz="1400" b="0" i="0" u="none" strike="noStrike" kern="0" cap="none" spc="5" normalizeH="0" baseline="0" noProof="0" dirty="0">
                <a:ln>
                  <a:noFill/>
                </a:ln>
                <a:solidFill>
                  <a:srgbClr val="404040"/>
                </a:solidFill>
                <a:effectLst/>
                <a:highlight>
                  <a:srgbClr val="FFFF00"/>
                </a:highlight>
                <a:uLnTx/>
                <a:uFillTx/>
                <a:latin typeface="Trebuchet MS"/>
                <a:cs typeface="Trebuchet MS"/>
              </a:rPr>
              <a:t> </a:t>
            </a:r>
            <a:r>
              <a:rPr kumimoji="0" sz="1400" b="0" i="0" u="none" strike="noStrike" kern="0" cap="none" spc="0" normalizeH="0" baseline="0" noProof="0" dirty="0">
                <a:ln>
                  <a:noFill/>
                </a:ln>
                <a:solidFill>
                  <a:srgbClr val="404040"/>
                </a:solidFill>
                <a:effectLst/>
                <a:highlight>
                  <a:srgbClr val="FFFF00"/>
                </a:highlight>
                <a:uLnTx/>
                <a:uFillTx/>
                <a:latin typeface="Trebuchet MS"/>
                <a:cs typeface="Trebuchet MS"/>
              </a:rPr>
              <a:t>@</a:t>
            </a:r>
            <a:r>
              <a:rPr kumimoji="0" sz="1400" b="0" i="0" u="none" strike="noStrike" kern="0" cap="none" spc="-25" normalizeH="0" baseline="0" noProof="0" dirty="0">
                <a:ln>
                  <a:noFill/>
                </a:ln>
                <a:solidFill>
                  <a:srgbClr val="404040"/>
                </a:solidFill>
                <a:effectLst/>
                <a:highlight>
                  <a:srgbClr val="FFFF00"/>
                </a:highlight>
                <a:uLnTx/>
                <a:uFillTx/>
                <a:latin typeface="Trebuchet MS"/>
                <a:cs typeface="Trebuchet MS"/>
              </a:rPr>
              <a:t> </a:t>
            </a:r>
            <a:r>
              <a:rPr kumimoji="0" sz="1400" b="0" i="0" u="none" strike="noStrike" kern="0" cap="none" spc="-20" normalizeH="0" baseline="0" noProof="0" dirty="0">
                <a:ln>
                  <a:noFill/>
                </a:ln>
                <a:solidFill>
                  <a:srgbClr val="404040"/>
                </a:solidFill>
                <a:effectLst/>
                <a:highlight>
                  <a:srgbClr val="FFFF00"/>
                </a:highlight>
                <a:uLnTx/>
                <a:uFillTx/>
                <a:latin typeface="Trebuchet MS"/>
                <a:cs typeface="Trebuchet MS"/>
              </a:rPr>
              <a:t>RIKEN</a:t>
            </a:r>
            <a:r>
              <a:rPr kumimoji="0" sz="1400" b="0" i="0" u="none" strike="noStrike" kern="0" cap="none" spc="-2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muon</a:t>
            </a:r>
            <a:r>
              <a:rPr kumimoji="0" sz="1400" b="0" i="0" u="none" strike="noStrike" kern="0" cap="none" spc="-25" normalizeH="0" baseline="0" noProof="0" dirty="0">
                <a:ln>
                  <a:noFill/>
                </a:ln>
                <a:solidFill>
                  <a:srgbClr val="404040"/>
                </a:solidFill>
                <a:effectLst/>
                <a:uLnTx/>
                <a:uFillTx/>
                <a:latin typeface="Trebuchet MS"/>
                <a:cs typeface="Trebuchet MS"/>
              </a:rPr>
              <a:t> </a:t>
            </a:r>
            <a:r>
              <a:rPr kumimoji="0" sz="1400" b="0" i="0" u="none" strike="noStrike" kern="0" cap="none" spc="-10" normalizeH="0" baseline="0" noProof="0" dirty="0">
                <a:ln>
                  <a:noFill/>
                </a:ln>
                <a:solidFill>
                  <a:srgbClr val="404040"/>
                </a:solidFill>
                <a:effectLst/>
                <a:uLnTx/>
                <a:uFillTx/>
                <a:latin typeface="Trebuchet MS"/>
                <a:cs typeface="Trebuchet MS"/>
              </a:rPr>
              <a:t>facility</a:t>
            </a:r>
            <a:endParaRPr kumimoji="0" sz="1400" b="0" i="0" u="none" strike="noStrike" kern="0" cap="none" spc="0" normalizeH="0" baseline="0" noProof="0" dirty="0">
              <a:ln>
                <a:noFill/>
              </a:ln>
              <a:solidFill>
                <a:sysClr val="windowText" lastClr="000000"/>
              </a:solidFill>
              <a:effectLst/>
              <a:uLnTx/>
              <a:uFillTx/>
              <a:latin typeface="Trebuchet MS"/>
              <a:cs typeface="Trebuchet MS"/>
            </a:endParaRPr>
          </a:p>
          <a:p>
            <a:pPr marL="12700" marR="0" lvl="0" indent="0" defTabSz="914400" eaLnBrk="1" fontAlgn="auto" latinLnBrk="0" hangingPunct="1">
              <a:lnSpc>
                <a:spcPct val="100000"/>
              </a:lnSpc>
              <a:spcBef>
                <a:spcPts val="765"/>
              </a:spcBef>
              <a:spcAft>
                <a:spcPts val="0"/>
              </a:spcAft>
              <a:buClrTx/>
              <a:buSzTx/>
              <a:buFontTx/>
              <a:buNone/>
              <a:tabLst/>
              <a:defRPr/>
            </a:pPr>
            <a:r>
              <a:rPr kumimoji="0" sz="2000" b="0" i="0" u="none" strike="noStrike" kern="0" cap="none" spc="0" normalizeH="0" baseline="0" noProof="0" dirty="0">
                <a:ln>
                  <a:noFill/>
                </a:ln>
                <a:solidFill>
                  <a:srgbClr val="90C225"/>
                </a:solidFill>
                <a:effectLst/>
                <a:uLnTx/>
                <a:uFillTx/>
                <a:latin typeface="Trebuchet MS"/>
                <a:cs typeface="Trebuchet MS"/>
              </a:rPr>
              <a:t>Experimental</a:t>
            </a:r>
            <a:r>
              <a:rPr kumimoji="0" sz="2000" b="0" i="0" u="none" strike="noStrike" kern="0" cap="none" spc="-80" normalizeH="0" baseline="0" noProof="0" dirty="0">
                <a:ln>
                  <a:noFill/>
                </a:ln>
                <a:solidFill>
                  <a:srgbClr val="90C225"/>
                </a:solidFill>
                <a:effectLst/>
                <a:uLnTx/>
                <a:uFillTx/>
                <a:latin typeface="Trebuchet MS"/>
                <a:cs typeface="Trebuchet MS"/>
              </a:rPr>
              <a:t> </a:t>
            </a:r>
            <a:r>
              <a:rPr kumimoji="0" sz="2000" b="0" i="0" u="none" strike="noStrike" kern="0" cap="none" spc="-10" normalizeH="0" baseline="0" noProof="0" dirty="0">
                <a:ln>
                  <a:noFill/>
                </a:ln>
                <a:solidFill>
                  <a:srgbClr val="90C225"/>
                </a:solidFill>
                <a:effectLst/>
                <a:uLnTx/>
                <a:uFillTx/>
                <a:latin typeface="Trebuchet MS"/>
                <a:cs typeface="Trebuchet MS"/>
              </a:rPr>
              <a:t>technique:</a:t>
            </a:r>
            <a:endParaRPr kumimoji="0" sz="2000" b="0" i="0" u="none" strike="noStrike" kern="0" cap="none" spc="0" normalizeH="0" baseline="0" noProof="0" dirty="0">
              <a:ln>
                <a:noFill/>
              </a:ln>
              <a:solidFill>
                <a:sysClr val="windowText" lastClr="000000"/>
              </a:solidFill>
              <a:effectLst/>
              <a:uLnTx/>
              <a:uFillTx/>
              <a:latin typeface="Trebuchet MS"/>
              <a:cs typeface="Trebuchet MS"/>
            </a:endParaRPr>
          </a:p>
        </p:txBody>
      </p:sp>
      <p:sp>
        <p:nvSpPr>
          <p:cNvPr id="10" name="object 10"/>
          <p:cNvSpPr txBox="1">
            <a:spLocks noGrp="1"/>
          </p:cNvSpPr>
          <p:nvPr>
            <p:ph type="title"/>
          </p:nvPr>
        </p:nvSpPr>
        <p:spPr>
          <a:xfrm>
            <a:off x="168275" y="64198"/>
            <a:ext cx="1732280" cy="334645"/>
          </a:xfrm>
          <a:prstGeom prst="rect">
            <a:avLst/>
          </a:prstGeom>
        </p:spPr>
        <p:txBody>
          <a:bodyPr vert="horz" wrap="square" lIns="0" tIns="15875" rIns="0" bIns="0" rtlCol="0">
            <a:spAutoFit/>
          </a:bodyPr>
          <a:lstStyle/>
          <a:p>
            <a:pPr marL="12700">
              <a:lnSpc>
                <a:spcPct val="100000"/>
              </a:lnSpc>
              <a:spcBef>
                <a:spcPts val="125"/>
              </a:spcBef>
            </a:pPr>
            <a:r>
              <a:rPr dirty="0"/>
              <a:t>Scientific</a:t>
            </a:r>
            <a:r>
              <a:rPr spc="-15" dirty="0"/>
              <a:t> </a:t>
            </a:r>
            <a:r>
              <a:rPr spc="-10" dirty="0"/>
              <a:t>goal:</a:t>
            </a:r>
          </a:p>
        </p:txBody>
      </p:sp>
      <p:grpSp>
        <p:nvGrpSpPr>
          <p:cNvPr id="11" name="object 11"/>
          <p:cNvGrpSpPr/>
          <p:nvPr/>
        </p:nvGrpSpPr>
        <p:grpSpPr>
          <a:xfrm>
            <a:off x="3743325" y="0"/>
            <a:ext cx="8448675" cy="2762250"/>
            <a:chOff x="3743325" y="0"/>
            <a:chExt cx="8448675" cy="2762250"/>
          </a:xfrm>
        </p:grpSpPr>
        <p:pic>
          <p:nvPicPr>
            <p:cNvPr id="12" name="object 12"/>
            <p:cNvPicPr/>
            <p:nvPr/>
          </p:nvPicPr>
          <p:blipFill>
            <a:blip r:embed="rId5" cstate="print"/>
            <a:stretch>
              <a:fillRect/>
            </a:stretch>
          </p:blipFill>
          <p:spPr>
            <a:xfrm>
              <a:off x="3743325" y="0"/>
              <a:ext cx="4867275" cy="2724150"/>
            </a:xfrm>
            <a:prstGeom prst="rect">
              <a:avLst/>
            </a:prstGeom>
          </p:spPr>
        </p:pic>
        <p:pic>
          <p:nvPicPr>
            <p:cNvPr id="13" name="object 13"/>
            <p:cNvPicPr/>
            <p:nvPr/>
          </p:nvPicPr>
          <p:blipFill>
            <a:blip r:embed="rId6" cstate="print"/>
            <a:stretch>
              <a:fillRect/>
            </a:stretch>
          </p:blipFill>
          <p:spPr>
            <a:xfrm>
              <a:off x="8620125" y="0"/>
              <a:ext cx="3571875" cy="2762250"/>
            </a:xfrm>
            <a:prstGeom prst="rect">
              <a:avLst/>
            </a:prstGeom>
          </p:spPr>
        </p:pic>
      </p:grpSp>
      <p:sp>
        <p:nvSpPr>
          <p:cNvPr id="14" name="object 14"/>
          <p:cNvSpPr txBox="1"/>
          <p:nvPr/>
        </p:nvSpPr>
        <p:spPr>
          <a:xfrm>
            <a:off x="92075" y="2378237"/>
            <a:ext cx="3643629" cy="2449195"/>
          </a:xfrm>
          <a:prstGeom prst="rect">
            <a:avLst/>
          </a:prstGeom>
        </p:spPr>
        <p:txBody>
          <a:bodyPr vert="horz" wrap="square" lIns="0" tIns="127000" rIns="0" bIns="0" rtlCol="0">
            <a:spAutoFit/>
          </a:bodyPr>
          <a:lstStyle/>
          <a:p>
            <a:pPr marL="355600" marR="0" lvl="0" indent="-342900" defTabSz="914400" eaLnBrk="1" fontAlgn="auto" latinLnBrk="0" hangingPunct="1">
              <a:lnSpc>
                <a:spcPct val="100000"/>
              </a:lnSpc>
              <a:spcBef>
                <a:spcPts val="1000"/>
              </a:spcBef>
              <a:spcAft>
                <a:spcPts val="0"/>
              </a:spcAft>
              <a:buClr>
                <a:srgbClr val="000000"/>
              </a:buClr>
              <a:buSzPct val="84000"/>
              <a:buFontTx/>
              <a:buAutoNum type="arabicParenR"/>
              <a:tabLst>
                <a:tab pos="355600" algn="l"/>
              </a:tabLst>
              <a:defRPr/>
            </a:pPr>
            <a:r>
              <a:rPr kumimoji="0" sz="1250" b="0" i="0" u="none" strike="noStrike" kern="0" cap="none" spc="0" normalizeH="0" baseline="0" noProof="0" dirty="0">
                <a:ln>
                  <a:noFill/>
                </a:ln>
                <a:solidFill>
                  <a:srgbClr val="404040"/>
                </a:solidFill>
                <a:effectLst/>
                <a:highlight>
                  <a:srgbClr val="FFFF00"/>
                </a:highlight>
                <a:uLnTx/>
                <a:uFillTx/>
                <a:latin typeface="Trebuchet MS"/>
                <a:cs typeface="Trebuchet MS"/>
              </a:rPr>
              <a:t>Muon</a:t>
            </a:r>
            <a:r>
              <a:rPr kumimoji="0" sz="1250" b="0" i="0" u="none" strike="noStrike" kern="0" cap="none" spc="105" normalizeH="0" baseline="0" noProof="0" dirty="0">
                <a:ln>
                  <a:noFill/>
                </a:ln>
                <a:solidFill>
                  <a:srgbClr val="404040"/>
                </a:solidFill>
                <a:effectLst/>
                <a:highlight>
                  <a:srgbClr val="FFFF00"/>
                </a:highlight>
                <a:uLnTx/>
                <a:uFillTx/>
                <a:latin typeface="Trebuchet MS"/>
                <a:cs typeface="Trebuchet MS"/>
              </a:rPr>
              <a:t> </a:t>
            </a:r>
            <a:r>
              <a:rPr kumimoji="0" sz="1250" b="0" i="0" u="none" strike="noStrike" kern="0" cap="none" spc="-10" normalizeH="0" baseline="0" noProof="0" dirty="0">
                <a:ln>
                  <a:noFill/>
                </a:ln>
                <a:solidFill>
                  <a:srgbClr val="404040"/>
                </a:solidFill>
                <a:effectLst/>
                <a:highlight>
                  <a:srgbClr val="FFFF00"/>
                </a:highlight>
                <a:uLnTx/>
                <a:uFillTx/>
                <a:latin typeface="Trebuchet MS"/>
                <a:cs typeface="Trebuchet MS"/>
              </a:rPr>
              <a:t>spill</a:t>
            </a:r>
            <a:endParaRPr kumimoji="0" sz="1250" b="0" i="0" u="none" strike="noStrike" kern="0" cap="none" spc="0" normalizeH="0" baseline="0" noProof="0" dirty="0">
              <a:ln>
                <a:noFill/>
              </a:ln>
              <a:solidFill>
                <a:sysClr val="windowText" lastClr="000000"/>
              </a:solidFill>
              <a:effectLst/>
              <a:highlight>
                <a:srgbClr val="FFFF00"/>
              </a:highlight>
              <a:uLnTx/>
              <a:uFillTx/>
              <a:latin typeface="Trebuchet MS"/>
              <a:cs typeface="Trebuchet MS"/>
            </a:endParaRPr>
          </a:p>
          <a:p>
            <a:pPr marL="355600" marR="0" lvl="0" indent="-342900" defTabSz="914400" eaLnBrk="1" fontAlgn="auto" latinLnBrk="0" hangingPunct="1">
              <a:lnSpc>
                <a:spcPct val="100000"/>
              </a:lnSpc>
              <a:spcBef>
                <a:spcPts val="905"/>
              </a:spcBef>
              <a:spcAft>
                <a:spcPts val="0"/>
              </a:spcAft>
              <a:buClr>
                <a:srgbClr val="000000"/>
              </a:buClr>
              <a:buSzPct val="84000"/>
              <a:buFontTx/>
              <a:buAutoNum type="arabicParenR"/>
              <a:tabLst>
                <a:tab pos="355600" algn="l"/>
              </a:tabLst>
              <a:defRPr/>
            </a:pPr>
            <a:r>
              <a:rPr kumimoji="0" sz="1250" b="0" i="0" u="none" strike="noStrike" kern="0" cap="none" spc="0" normalizeH="0" baseline="0" noProof="0" dirty="0">
                <a:ln>
                  <a:noFill/>
                </a:ln>
                <a:solidFill>
                  <a:srgbClr val="404040"/>
                </a:solidFill>
                <a:effectLst/>
                <a:highlight>
                  <a:srgbClr val="FFFF00"/>
                </a:highlight>
                <a:uLnTx/>
                <a:uFillTx/>
                <a:latin typeface="Trebuchet MS"/>
                <a:cs typeface="Trebuchet MS"/>
              </a:rPr>
              <a:t>Population</a:t>
            </a:r>
            <a:r>
              <a:rPr kumimoji="0" sz="1250" b="0" i="0" u="none" strike="noStrike" kern="0" cap="none" spc="135" normalizeH="0" baseline="0" noProof="0" dirty="0">
                <a:ln>
                  <a:noFill/>
                </a:ln>
                <a:solidFill>
                  <a:srgbClr val="404040"/>
                </a:solidFill>
                <a:effectLst/>
                <a:highlight>
                  <a:srgbClr val="FFFF00"/>
                </a:highlight>
                <a:uLnTx/>
                <a:uFillTx/>
                <a:latin typeface="Trebuchet MS"/>
                <a:cs typeface="Trebuchet MS"/>
              </a:rPr>
              <a:t> </a:t>
            </a:r>
            <a:r>
              <a:rPr kumimoji="0" sz="1250" b="0" i="0" u="none" strike="noStrike" kern="0" cap="none" spc="0" normalizeH="0" baseline="0" noProof="0" dirty="0">
                <a:ln>
                  <a:noFill/>
                </a:ln>
                <a:solidFill>
                  <a:srgbClr val="404040"/>
                </a:solidFill>
                <a:effectLst/>
                <a:highlight>
                  <a:srgbClr val="FFFF00"/>
                </a:highlight>
                <a:uLnTx/>
                <a:uFillTx/>
                <a:latin typeface="Trebuchet MS"/>
                <a:cs typeface="Trebuchet MS"/>
              </a:rPr>
              <a:t>of</a:t>
            </a:r>
            <a:r>
              <a:rPr kumimoji="0" sz="1250" b="0" i="0" u="none" strike="noStrike" kern="0" cap="none" spc="50" normalizeH="0" baseline="0" noProof="0" dirty="0">
                <a:ln>
                  <a:noFill/>
                </a:ln>
                <a:solidFill>
                  <a:srgbClr val="404040"/>
                </a:solidFill>
                <a:effectLst/>
                <a:highlight>
                  <a:srgbClr val="FFFF00"/>
                </a:highlight>
                <a:uLnTx/>
                <a:uFillTx/>
                <a:latin typeface="Trebuchet MS"/>
                <a:cs typeface="Trebuchet MS"/>
              </a:rPr>
              <a:t> </a:t>
            </a:r>
            <a:r>
              <a:rPr kumimoji="0" sz="1250" b="0" i="0" u="none" strike="noStrike" kern="0" cap="none" spc="0" normalizeH="0" baseline="0" noProof="0" dirty="0">
                <a:ln>
                  <a:noFill/>
                </a:ln>
                <a:solidFill>
                  <a:srgbClr val="404040"/>
                </a:solidFill>
                <a:effectLst/>
                <a:highlight>
                  <a:srgbClr val="FFFF00"/>
                </a:highlight>
                <a:uLnTx/>
                <a:uFillTx/>
                <a:latin typeface="Trebuchet MS"/>
                <a:cs typeface="Trebuchet MS"/>
              </a:rPr>
              <a:t>the</a:t>
            </a:r>
            <a:r>
              <a:rPr kumimoji="0" sz="1250" b="0" i="0" u="none" strike="noStrike" kern="0" cap="none" spc="45" normalizeH="0" baseline="0" noProof="0" dirty="0">
                <a:ln>
                  <a:noFill/>
                </a:ln>
                <a:solidFill>
                  <a:srgbClr val="404040"/>
                </a:solidFill>
                <a:effectLst/>
                <a:highlight>
                  <a:srgbClr val="FFFF00"/>
                </a:highlight>
                <a:uLnTx/>
                <a:uFillTx/>
                <a:latin typeface="Trebuchet MS"/>
                <a:cs typeface="Trebuchet MS"/>
              </a:rPr>
              <a:t> </a:t>
            </a:r>
            <a:r>
              <a:rPr kumimoji="0" sz="1250" b="0" i="0" u="none" strike="noStrike" kern="0" cap="none" spc="0" normalizeH="0" baseline="0" noProof="0" dirty="0">
                <a:ln>
                  <a:noFill/>
                </a:ln>
                <a:solidFill>
                  <a:srgbClr val="404040"/>
                </a:solidFill>
                <a:effectLst/>
                <a:highlight>
                  <a:srgbClr val="FFFF00"/>
                </a:highlight>
                <a:uLnTx/>
                <a:uFillTx/>
                <a:latin typeface="Trebuchet MS"/>
                <a:cs typeface="Trebuchet MS"/>
              </a:rPr>
              <a:t>muonic</a:t>
            </a:r>
            <a:r>
              <a:rPr kumimoji="0" sz="1250" b="0" i="0" u="none" strike="noStrike" kern="0" cap="none" spc="130" normalizeH="0" baseline="0" noProof="0" dirty="0">
                <a:ln>
                  <a:noFill/>
                </a:ln>
                <a:solidFill>
                  <a:srgbClr val="404040"/>
                </a:solidFill>
                <a:effectLst/>
                <a:highlight>
                  <a:srgbClr val="FFFF00"/>
                </a:highlight>
                <a:uLnTx/>
                <a:uFillTx/>
                <a:latin typeface="Trebuchet MS"/>
                <a:cs typeface="Trebuchet MS"/>
              </a:rPr>
              <a:t> </a:t>
            </a:r>
            <a:r>
              <a:rPr kumimoji="0" sz="1250" b="0" i="0" u="none" strike="noStrike" kern="0" cap="none" spc="-10" normalizeH="0" baseline="0" noProof="0" dirty="0">
                <a:ln>
                  <a:noFill/>
                </a:ln>
                <a:solidFill>
                  <a:srgbClr val="404040"/>
                </a:solidFill>
                <a:effectLst/>
                <a:highlight>
                  <a:srgbClr val="FFFF00"/>
                </a:highlight>
                <a:uLnTx/>
                <a:uFillTx/>
                <a:latin typeface="Trebuchet MS"/>
                <a:cs typeface="Trebuchet MS"/>
              </a:rPr>
              <a:t>hydrogen</a:t>
            </a:r>
            <a:endParaRPr kumimoji="0" sz="1250" b="0" i="0" u="none" strike="noStrike" kern="0" cap="none" spc="0" normalizeH="0" baseline="0" noProof="0" dirty="0">
              <a:ln>
                <a:noFill/>
              </a:ln>
              <a:solidFill>
                <a:sysClr val="windowText" lastClr="000000"/>
              </a:solidFill>
              <a:effectLst/>
              <a:highlight>
                <a:srgbClr val="FFFF00"/>
              </a:highlight>
              <a:uLnTx/>
              <a:uFillTx/>
              <a:latin typeface="Trebuchet MS"/>
              <a:cs typeface="Trebuchet MS"/>
            </a:endParaRPr>
          </a:p>
          <a:p>
            <a:pPr marL="355600" marR="0" lvl="0" indent="-342900" defTabSz="914400" eaLnBrk="1" fontAlgn="auto" latinLnBrk="0" hangingPunct="1">
              <a:lnSpc>
                <a:spcPts val="1465"/>
              </a:lnSpc>
              <a:spcBef>
                <a:spcPts val="905"/>
              </a:spcBef>
              <a:spcAft>
                <a:spcPts val="0"/>
              </a:spcAft>
              <a:buClr>
                <a:srgbClr val="000000"/>
              </a:buClr>
              <a:buSzPct val="84000"/>
              <a:buFontTx/>
              <a:buAutoNum type="arabicParenR"/>
              <a:tabLst>
                <a:tab pos="355600" algn="l"/>
              </a:tabLst>
              <a:defRPr/>
            </a:pPr>
            <a:r>
              <a:rPr kumimoji="0" sz="1250" b="0" i="0" u="none" strike="noStrike" kern="0" cap="none" spc="0" normalizeH="0" baseline="0" noProof="0" dirty="0">
                <a:ln>
                  <a:noFill/>
                </a:ln>
                <a:solidFill>
                  <a:srgbClr val="404040"/>
                </a:solidFill>
                <a:effectLst/>
                <a:uLnTx/>
                <a:uFillTx/>
                <a:latin typeface="Trebuchet MS"/>
                <a:cs typeface="Trebuchet MS"/>
              </a:rPr>
              <a:t>After</a:t>
            </a:r>
            <a:r>
              <a:rPr kumimoji="0" sz="1250" b="0" i="0" u="none" strike="noStrike" kern="0" cap="none" spc="12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thermalization,</a:t>
            </a:r>
            <a:r>
              <a:rPr kumimoji="0" sz="1250" b="0" i="0" u="none" strike="noStrike" kern="0" cap="none" spc="6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injection</a:t>
            </a:r>
            <a:r>
              <a:rPr kumimoji="0" sz="1250" b="0" i="0" u="none" strike="noStrike" kern="0" cap="none" spc="15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of</a:t>
            </a:r>
            <a:r>
              <a:rPr kumimoji="0" sz="1250" b="0" i="0" u="none" strike="noStrike" kern="0" cap="none" spc="155" normalizeH="0" baseline="0" noProof="0" dirty="0">
                <a:ln>
                  <a:noFill/>
                </a:ln>
                <a:solidFill>
                  <a:srgbClr val="404040"/>
                </a:solidFill>
                <a:effectLst/>
                <a:uLnTx/>
                <a:uFillTx/>
                <a:latin typeface="Trebuchet MS"/>
                <a:cs typeface="Trebuchet MS"/>
              </a:rPr>
              <a:t> </a:t>
            </a:r>
            <a:r>
              <a:rPr kumimoji="0" sz="1250" b="0" i="0" u="none" strike="noStrike" kern="0" cap="none" spc="-20" normalizeH="0" baseline="0" noProof="0" dirty="0">
                <a:ln>
                  <a:noFill/>
                </a:ln>
                <a:solidFill>
                  <a:srgbClr val="404040"/>
                </a:solidFill>
                <a:effectLst/>
                <a:uLnTx/>
                <a:uFillTx/>
                <a:latin typeface="Trebuchet MS"/>
                <a:cs typeface="Trebuchet MS"/>
              </a:rPr>
              <a:t>laser</a:t>
            </a:r>
            <a:endParaRPr kumimoji="0" sz="1250" b="0" i="0" u="none" strike="noStrike" kern="0" cap="none" spc="0" normalizeH="0" baseline="0" noProof="0" dirty="0">
              <a:ln>
                <a:noFill/>
              </a:ln>
              <a:solidFill>
                <a:sysClr val="windowText" lastClr="000000"/>
              </a:solidFill>
              <a:effectLst/>
              <a:uLnTx/>
              <a:uFillTx/>
              <a:latin typeface="Trebuchet MS"/>
              <a:cs typeface="Trebuchet MS"/>
            </a:endParaRPr>
          </a:p>
          <a:p>
            <a:pPr marL="355600" marR="0" lvl="0" indent="0" defTabSz="914400" eaLnBrk="1" fontAlgn="auto" latinLnBrk="0" hangingPunct="1">
              <a:lnSpc>
                <a:spcPts val="1465"/>
              </a:lnSpc>
              <a:spcBef>
                <a:spcPts val="0"/>
              </a:spcBef>
              <a:spcAft>
                <a:spcPts val="0"/>
              </a:spcAft>
              <a:buClrTx/>
              <a:buSzTx/>
              <a:buFontTx/>
              <a:buNone/>
              <a:tabLst/>
              <a:defRPr/>
            </a:pPr>
            <a:r>
              <a:rPr kumimoji="0" sz="1250" b="0" i="0" u="none" strike="noStrike" kern="0" cap="none" spc="-20" normalizeH="0" baseline="0" noProof="0" dirty="0">
                <a:ln>
                  <a:noFill/>
                </a:ln>
                <a:solidFill>
                  <a:srgbClr val="404040"/>
                </a:solidFill>
                <a:effectLst/>
                <a:uLnTx/>
                <a:uFillTx/>
                <a:latin typeface="Trebuchet MS"/>
                <a:cs typeface="Trebuchet MS"/>
              </a:rPr>
              <a:t>beam</a:t>
            </a:r>
            <a:endParaRPr kumimoji="0" sz="1250" b="0" i="0" u="none" strike="noStrike" kern="0" cap="none" spc="0" normalizeH="0" baseline="0" noProof="0" dirty="0">
              <a:ln>
                <a:noFill/>
              </a:ln>
              <a:solidFill>
                <a:sysClr val="windowText" lastClr="000000"/>
              </a:solidFill>
              <a:effectLst/>
              <a:uLnTx/>
              <a:uFillTx/>
              <a:latin typeface="Trebuchet MS"/>
              <a:cs typeface="Trebuchet MS"/>
            </a:endParaRPr>
          </a:p>
          <a:p>
            <a:pPr marL="355600" marR="0" lvl="0" indent="-342900" defTabSz="914400" eaLnBrk="1" fontAlgn="auto" latinLnBrk="0" hangingPunct="1">
              <a:lnSpc>
                <a:spcPct val="100000"/>
              </a:lnSpc>
              <a:spcBef>
                <a:spcPts val="900"/>
              </a:spcBef>
              <a:spcAft>
                <a:spcPts val="0"/>
              </a:spcAft>
              <a:buClr>
                <a:srgbClr val="000000"/>
              </a:buClr>
              <a:buSzPct val="84000"/>
              <a:buFontTx/>
              <a:buAutoNum type="arabicParenR" startAt="4"/>
              <a:tabLst>
                <a:tab pos="355600" algn="l"/>
              </a:tabLst>
              <a:defRPr/>
            </a:pPr>
            <a:r>
              <a:rPr kumimoji="0" sz="1250" b="0" i="0" u="none" strike="noStrike" kern="0" cap="none" spc="0" normalizeH="0" baseline="0" noProof="0" dirty="0">
                <a:ln>
                  <a:noFill/>
                </a:ln>
                <a:solidFill>
                  <a:srgbClr val="404040"/>
                </a:solidFill>
                <a:effectLst/>
                <a:highlight>
                  <a:srgbClr val="FFFF00"/>
                </a:highlight>
                <a:uLnTx/>
                <a:uFillTx/>
                <a:latin typeface="Trebuchet MS"/>
                <a:cs typeface="Trebuchet MS"/>
              </a:rPr>
              <a:t>Detection</a:t>
            </a:r>
            <a:r>
              <a:rPr kumimoji="0" sz="1250" b="0" i="0" u="none" strike="noStrike" kern="0" cap="none" spc="95" normalizeH="0" baseline="0" noProof="0" dirty="0">
                <a:ln>
                  <a:noFill/>
                </a:ln>
                <a:solidFill>
                  <a:srgbClr val="404040"/>
                </a:solidFill>
                <a:effectLst/>
                <a:highlight>
                  <a:srgbClr val="FFFF00"/>
                </a:highlight>
                <a:uLnTx/>
                <a:uFillTx/>
                <a:latin typeface="Trebuchet MS"/>
                <a:cs typeface="Trebuchet MS"/>
              </a:rPr>
              <a:t> </a:t>
            </a:r>
            <a:r>
              <a:rPr kumimoji="0" sz="1250" b="0" i="0" u="none" strike="noStrike" kern="0" cap="none" spc="0" normalizeH="0" baseline="0" noProof="0" dirty="0">
                <a:ln>
                  <a:noFill/>
                </a:ln>
                <a:solidFill>
                  <a:srgbClr val="404040"/>
                </a:solidFill>
                <a:effectLst/>
                <a:highlight>
                  <a:srgbClr val="FFFF00"/>
                </a:highlight>
                <a:uLnTx/>
                <a:uFillTx/>
                <a:latin typeface="Trebuchet MS"/>
                <a:cs typeface="Trebuchet MS"/>
              </a:rPr>
              <a:t>of</a:t>
            </a:r>
            <a:r>
              <a:rPr kumimoji="0" sz="1250" b="0" i="0" u="none" strike="noStrike" kern="0" cap="none" spc="105" normalizeH="0" baseline="0" noProof="0" dirty="0">
                <a:ln>
                  <a:noFill/>
                </a:ln>
                <a:solidFill>
                  <a:srgbClr val="404040"/>
                </a:solidFill>
                <a:effectLst/>
                <a:highlight>
                  <a:srgbClr val="FFFF00"/>
                </a:highlight>
                <a:uLnTx/>
                <a:uFillTx/>
                <a:latin typeface="Trebuchet MS"/>
                <a:cs typeface="Trebuchet MS"/>
              </a:rPr>
              <a:t> </a:t>
            </a:r>
            <a:r>
              <a:rPr kumimoji="0" sz="1250" b="1" i="0" u="none" strike="noStrike" kern="0" cap="none" spc="0" normalizeH="0" baseline="0" noProof="0" dirty="0">
                <a:ln>
                  <a:noFill/>
                </a:ln>
                <a:solidFill>
                  <a:srgbClr val="404040"/>
                </a:solidFill>
                <a:effectLst/>
                <a:highlight>
                  <a:srgbClr val="FFFF00"/>
                </a:highlight>
                <a:uLnTx/>
                <a:uFillTx/>
                <a:latin typeface="Trebuchet MS"/>
                <a:cs typeface="Trebuchet MS"/>
              </a:rPr>
              <a:t>x-rays</a:t>
            </a:r>
            <a:r>
              <a:rPr kumimoji="0" sz="1250" b="0" i="0" u="none" strike="noStrike" kern="0" cap="none" spc="130" normalizeH="0" baseline="0" noProof="0" dirty="0">
                <a:ln>
                  <a:noFill/>
                </a:ln>
                <a:solidFill>
                  <a:srgbClr val="404040"/>
                </a:solidFill>
                <a:effectLst/>
                <a:highlight>
                  <a:srgbClr val="FFFF00"/>
                </a:highligh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after</a:t>
            </a:r>
            <a:r>
              <a:rPr kumimoji="0" sz="1250" b="0" i="0" u="none" strike="noStrike" kern="0" cap="none" spc="7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laser</a:t>
            </a:r>
            <a:r>
              <a:rPr kumimoji="0" sz="1250" b="0" i="0" u="none" strike="noStrike" kern="0" cap="none" spc="80" normalizeH="0" baseline="0" noProof="0" dirty="0">
                <a:ln>
                  <a:noFill/>
                </a:ln>
                <a:solidFill>
                  <a:srgbClr val="404040"/>
                </a:solidFill>
                <a:effectLst/>
                <a:uLnTx/>
                <a:uFillTx/>
                <a:latin typeface="Trebuchet MS"/>
                <a:cs typeface="Trebuchet MS"/>
              </a:rPr>
              <a:t> </a:t>
            </a:r>
            <a:r>
              <a:rPr kumimoji="0" sz="1250" b="0" i="0" u="none" strike="noStrike" kern="0" cap="none" spc="-10" normalizeH="0" baseline="0" noProof="0" dirty="0">
                <a:ln>
                  <a:noFill/>
                </a:ln>
                <a:solidFill>
                  <a:srgbClr val="404040"/>
                </a:solidFill>
                <a:effectLst/>
                <a:uLnTx/>
                <a:uFillTx/>
                <a:latin typeface="Trebuchet MS"/>
                <a:cs typeface="Trebuchet MS"/>
              </a:rPr>
              <a:t>injection</a:t>
            </a:r>
            <a:endParaRPr kumimoji="0" sz="1250" b="0" i="0" u="none" strike="noStrike" kern="0" cap="none" spc="0" normalizeH="0" baseline="0" noProof="0" dirty="0">
              <a:ln>
                <a:noFill/>
              </a:ln>
              <a:solidFill>
                <a:sysClr val="windowText" lastClr="000000"/>
              </a:solidFill>
              <a:effectLst/>
              <a:uLnTx/>
              <a:uFillTx/>
              <a:latin typeface="Trebuchet MS"/>
              <a:cs typeface="Trebuchet MS"/>
            </a:endParaRPr>
          </a:p>
          <a:p>
            <a:pPr marL="355600" marR="5080" lvl="0" indent="-343535" defTabSz="914400" eaLnBrk="1" fontAlgn="auto" latinLnBrk="0" hangingPunct="1">
              <a:lnSpc>
                <a:spcPct val="93900"/>
              </a:lnSpc>
              <a:spcBef>
                <a:spcPts val="994"/>
              </a:spcBef>
              <a:spcAft>
                <a:spcPts val="0"/>
              </a:spcAft>
              <a:buClr>
                <a:srgbClr val="000000"/>
              </a:buClr>
              <a:buSzPct val="84000"/>
              <a:buFontTx/>
              <a:buAutoNum type="arabicParenR" startAt="4"/>
              <a:tabLst>
                <a:tab pos="355600" algn="l"/>
              </a:tabLst>
              <a:defRPr/>
            </a:pPr>
            <a:r>
              <a:rPr kumimoji="0" sz="1250" b="0" i="0" u="none" strike="noStrike" kern="0" cap="none" spc="0" normalizeH="0" baseline="0" noProof="0" dirty="0">
                <a:ln>
                  <a:noFill/>
                </a:ln>
                <a:solidFill>
                  <a:srgbClr val="404040"/>
                </a:solidFill>
                <a:effectLst/>
                <a:uLnTx/>
                <a:uFillTx/>
                <a:latin typeface="Trebuchet MS"/>
                <a:cs typeface="Trebuchet MS"/>
              </a:rPr>
              <a:t>Muonic</a:t>
            </a:r>
            <a:r>
              <a:rPr kumimoji="0" sz="1250" b="0" i="0" u="none" strike="noStrike" kern="0" cap="none" spc="9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hydrogen</a:t>
            </a:r>
            <a:r>
              <a:rPr kumimoji="0" sz="1250" b="0" i="0" u="none" strike="noStrike" kern="0" cap="none" spc="21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spontaneously</a:t>
            </a:r>
            <a:r>
              <a:rPr kumimoji="0" sz="1250" b="0" i="0" u="none" strike="noStrike" kern="0" cap="none" spc="200" normalizeH="0" baseline="0" noProof="0" dirty="0">
                <a:ln>
                  <a:noFill/>
                </a:ln>
                <a:solidFill>
                  <a:srgbClr val="404040"/>
                </a:solidFill>
                <a:effectLst/>
                <a:uLnTx/>
                <a:uFillTx/>
                <a:latin typeface="Trebuchet MS"/>
                <a:cs typeface="Trebuchet MS"/>
              </a:rPr>
              <a:t> </a:t>
            </a:r>
            <a:r>
              <a:rPr kumimoji="0" sz="1250" b="0" i="0" u="none" strike="noStrike" kern="0" cap="none" spc="-10" normalizeH="0" baseline="0" noProof="0" dirty="0">
                <a:ln>
                  <a:noFill/>
                </a:ln>
                <a:solidFill>
                  <a:srgbClr val="404040"/>
                </a:solidFill>
                <a:effectLst/>
                <a:uLnTx/>
                <a:uFillTx/>
                <a:latin typeface="Trebuchet MS"/>
                <a:cs typeface="Trebuchet MS"/>
              </a:rPr>
              <a:t>transfers</a:t>
            </a:r>
            <a:r>
              <a:rPr kumimoji="0" sz="1250" b="0" i="0" u="none" strike="noStrike" kern="0" cap="none" spc="50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the</a:t>
            </a:r>
            <a:r>
              <a:rPr kumimoji="0" sz="1250" b="0" i="0" u="none" strike="noStrike" kern="0" cap="none" spc="11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muon</a:t>
            </a:r>
            <a:r>
              <a:rPr kumimoji="0" sz="1250" b="0" i="0" u="none" strike="noStrike" kern="0" cap="none" spc="10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to</a:t>
            </a:r>
            <a:r>
              <a:rPr kumimoji="0" sz="1250" b="0" i="0" u="none" strike="noStrike" kern="0" cap="none" spc="4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oxygen,</a:t>
            </a:r>
            <a:r>
              <a:rPr kumimoji="0" sz="1250" b="0" i="0" u="none" strike="noStrike" kern="0" cap="none" spc="11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leading</a:t>
            </a:r>
            <a:r>
              <a:rPr kumimoji="0" sz="1250" b="0" i="0" u="none" strike="noStrike" kern="0" cap="none" spc="9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to</a:t>
            </a:r>
            <a:r>
              <a:rPr kumimoji="0" sz="1250" b="0" i="0" u="none" strike="noStrike" kern="0" cap="none" spc="3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an</a:t>
            </a:r>
            <a:r>
              <a:rPr kumimoji="0" sz="1250" b="0" i="0" u="none" strike="noStrike" kern="0" cap="none" spc="11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x-</a:t>
            </a:r>
            <a:r>
              <a:rPr kumimoji="0" sz="1250" b="0" i="0" u="none" strike="noStrike" kern="0" cap="none" spc="-25" normalizeH="0" baseline="0" noProof="0" dirty="0">
                <a:ln>
                  <a:noFill/>
                </a:ln>
                <a:solidFill>
                  <a:srgbClr val="404040"/>
                </a:solidFill>
                <a:effectLst/>
                <a:uLnTx/>
                <a:uFillTx/>
                <a:latin typeface="Trebuchet MS"/>
                <a:cs typeface="Trebuchet MS"/>
              </a:rPr>
              <a:t>ray </a:t>
            </a:r>
            <a:r>
              <a:rPr kumimoji="0" sz="1250" b="0" i="0" u="none" strike="noStrike" kern="0" cap="none" spc="0" normalizeH="0" baseline="0" noProof="0" dirty="0">
                <a:ln>
                  <a:noFill/>
                </a:ln>
                <a:solidFill>
                  <a:srgbClr val="404040"/>
                </a:solidFill>
                <a:effectLst/>
                <a:uLnTx/>
                <a:uFillTx/>
                <a:latin typeface="Trebuchet MS"/>
                <a:cs typeface="Trebuchet MS"/>
              </a:rPr>
              <a:t>emission,</a:t>
            </a:r>
            <a:r>
              <a:rPr kumimoji="0" sz="1250" b="0" i="0" u="none" strike="noStrike" kern="0" cap="none" spc="3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but</a:t>
            </a:r>
            <a:r>
              <a:rPr kumimoji="0" sz="1250" b="0" i="0" u="none" strike="noStrike" kern="0" cap="none" spc="8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if</a:t>
            </a:r>
            <a:r>
              <a:rPr kumimoji="0" sz="1250" b="0" i="0" u="none" strike="noStrike" kern="0" cap="none" spc="12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laser</a:t>
            </a:r>
            <a:r>
              <a:rPr kumimoji="0" sz="1250" b="0" i="0" u="none" strike="noStrike" kern="0" cap="none" spc="10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is</a:t>
            </a:r>
            <a:r>
              <a:rPr kumimoji="0" sz="1250" b="0" i="0" u="none" strike="noStrike" kern="0" cap="none" spc="7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resonant</a:t>
            </a:r>
            <a:r>
              <a:rPr kumimoji="0" sz="1250" b="0" i="0" u="none" strike="noStrike" kern="0" cap="none" spc="90"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with</a:t>
            </a:r>
            <a:r>
              <a:rPr kumimoji="0" sz="1250" b="0" i="0" u="none" strike="noStrike" kern="0" cap="none" spc="120" normalizeH="0" baseline="0" noProof="0" dirty="0">
                <a:ln>
                  <a:noFill/>
                </a:ln>
                <a:solidFill>
                  <a:srgbClr val="404040"/>
                </a:solidFill>
                <a:effectLst/>
                <a:uLnTx/>
                <a:uFillTx/>
                <a:latin typeface="Trebuchet MS"/>
                <a:cs typeface="Trebuchet MS"/>
              </a:rPr>
              <a:t> </a:t>
            </a:r>
            <a:r>
              <a:rPr kumimoji="0" sz="1250" b="0" i="0" u="none" strike="noStrike" kern="0" cap="none" spc="-25" normalizeH="0" baseline="0" noProof="0" dirty="0">
                <a:ln>
                  <a:noFill/>
                </a:ln>
                <a:solidFill>
                  <a:srgbClr val="404040"/>
                </a:solidFill>
                <a:effectLst/>
                <a:uLnTx/>
                <a:uFillTx/>
                <a:latin typeface="Trebuchet MS"/>
                <a:cs typeface="Trebuchet MS"/>
              </a:rPr>
              <a:t>HFS </a:t>
            </a:r>
            <a:r>
              <a:rPr kumimoji="0" sz="1250" b="0" i="0" u="none" strike="noStrike" kern="0" cap="none" spc="0" normalizeH="0" baseline="0" noProof="0" dirty="0">
                <a:ln>
                  <a:noFill/>
                </a:ln>
                <a:solidFill>
                  <a:srgbClr val="404040"/>
                </a:solidFill>
                <a:effectLst/>
                <a:uLnTx/>
                <a:uFillTx/>
                <a:latin typeface="Trebuchet MS"/>
                <a:cs typeface="Trebuchet MS"/>
              </a:rPr>
              <a:t>transition,</a:t>
            </a:r>
            <a:r>
              <a:rPr kumimoji="0" sz="1250" b="0" i="0" u="none" strike="noStrike" kern="0" cap="none" spc="6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the</a:t>
            </a:r>
            <a:r>
              <a:rPr kumimoji="0" sz="1250" b="0" i="0" u="none" strike="noStrike" kern="0" cap="none" spc="6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muon</a:t>
            </a:r>
            <a:r>
              <a:rPr kumimoji="0" sz="1250" b="0" i="0" u="none" strike="noStrike" kern="0" cap="none" spc="6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transfer</a:t>
            </a:r>
            <a:r>
              <a:rPr kumimoji="0" sz="1250" b="0" i="0" u="none" strike="noStrike" kern="0" cap="none" spc="12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rate</a:t>
            </a:r>
            <a:r>
              <a:rPr kumimoji="0" sz="1250" b="0" i="0" u="none" strike="noStrike" kern="0" cap="none" spc="65" normalizeH="0" baseline="0" noProof="0" dirty="0">
                <a:ln>
                  <a:noFill/>
                </a:ln>
                <a:solidFill>
                  <a:srgbClr val="404040"/>
                </a:solidFill>
                <a:effectLst/>
                <a:uLnTx/>
                <a:uFillTx/>
                <a:latin typeface="Trebuchet MS"/>
                <a:cs typeface="Trebuchet MS"/>
              </a:rPr>
              <a:t> </a:t>
            </a:r>
            <a:r>
              <a:rPr kumimoji="0" sz="1250" b="0" i="0" u="none" strike="noStrike" kern="0" cap="none" spc="0" normalizeH="0" baseline="0" noProof="0" dirty="0">
                <a:ln>
                  <a:noFill/>
                </a:ln>
                <a:solidFill>
                  <a:srgbClr val="404040"/>
                </a:solidFill>
                <a:effectLst/>
                <a:uLnTx/>
                <a:uFillTx/>
                <a:latin typeface="Trebuchet MS"/>
                <a:cs typeface="Trebuchet MS"/>
              </a:rPr>
              <a:t>to</a:t>
            </a:r>
            <a:r>
              <a:rPr kumimoji="0" sz="1250" b="0" i="0" u="none" strike="noStrike" kern="0" cap="none" spc="170" normalizeH="0" baseline="0" noProof="0" dirty="0">
                <a:ln>
                  <a:noFill/>
                </a:ln>
                <a:solidFill>
                  <a:srgbClr val="404040"/>
                </a:solidFill>
                <a:effectLst/>
                <a:uLnTx/>
                <a:uFillTx/>
                <a:latin typeface="Trebuchet MS"/>
                <a:cs typeface="Trebuchet MS"/>
              </a:rPr>
              <a:t> </a:t>
            </a:r>
            <a:r>
              <a:rPr kumimoji="0" sz="1250" b="0" i="0" u="none" strike="noStrike" kern="0" cap="none" spc="-10" normalizeH="0" baseline="0" noProof="0" dirty="0">
                <a:ln>
                  <a:noFill/>
                </a:ln>
                <a:solidFill>
                  <a:srgbClr val="404040"/>
                </a:solidFill>
                <a:effectLst/>
                <a:uLnTx/>
                <a:uFillTx/>
                <a:latin typeface="Trebuchet MS"/>
                <a:cs typeface="Trebuchet MS"/>
              </a:rPr>
              <a:t>oxygen increases.</a:t>
            </a:r>
            <a:endParaRPr kumimoji="0" sz="1250" b="0" i="0" u="none" strike="noStrike" kern="0" cap="none" spc="0" normalizeH="0" baseline="0" noProof="0" dirty="0">
              <a:ln>
                <a:noFill/>
              </a:ln>
              <a:solidFill>
                <a:sysClr val="windowText" lastClr="000000"/>
              </a:solidFill>
              <a:effectLst/>
              <a:uLnTx/>
              <a:uFillTx/>
              <a:latin typeface="Trebuchet MS"/>
              <a:cs typeface="Trebuchet MS"/>
            </a:endParaRPr>
          </a:p>
        </p:txBody>
      </p:sp>
      <p:sp>
        <p:nvSpPr>
          <p:cNvPr id="15" name="object 15"/>
          <p:cNvSpPr txBox="1"/>
          <p:nvPr/>
        </p:nvSpPr>
        <p:spPr>
          <a:xfrm>
            <a:off x="8053069" y="3436302"/>
            <a:ext cx="957580" cy="462280"/>
          </a:xfrm>
          <a:prstGeom prst="rect">
            <a:avLst/>
          </a:prstGeom>
        </p:spPr>
        <p:txBody>
          <a:bodyPr vert="horz" wrap="square" lIns="0" tIns="10160" rIns="0" bIns="0" rtlCol="0">
            <a:spAutoFit/>
          </a:bodyPr>
          <a:lstStyle/>
          <a:p>
            <a:pPr marL="22225" marR="5080" lvl="0" indent="-10160" defTabSz="914400" eaLnBrk="1" fontAlgn="auto" latinLnBrk="0" hangingPunct="1">
              <a:lnSpc>
                <a:spcPct val="102800"/>
              </a:lnSpc>
              <a:spcBef>
                <a:spcPts val="80"/>
              </a:spcBef>
              <a:spcAft>
                <a:spcPts val="0"/>
              </a:spcAft>
              <a:buClrTx/>
              <a:buSzTx/>
              <a:buFontTx/>
              <a:buNone/>
              <a:tabLst/>
              <a:defRPr/>
            </a:pPr>
            <a:r>
              <a:rPr kumimoji="0" sz="1400" b="0" i="0" u="none" strike="noStrike" kern="0" cap="none" spc="0" normalizeH="0" baseline="0" noProof="0" dirty="0">
                <a:ln>
                  <a:noFill/>
                </a:ln>
                <a:solidFill>
                  <a:srgbClr val="006FC0"/>
                </a:solidFill>
                <a:effectLst/>
                <a:uLnTx/>
                <a:uFillTx/>
                <a:latin typeface="Trebuchet MS"/>
                <a:cs typeface="Trebuchet MS"/>
              </a:rPr>
              <a:t>Wrong</a:t>
            </a:r>
            <a:r>
              <a:rPr kumimoji="0" sz="1400" b="0" i="0" u="none" strike="noStrike" kern="0" cap="none" spc="-90" normalizeH="0" baseline="0" noProof="0" dirty="0">
                <a:ln>
                  <a:noFill/>
                </a:ln>
                <a:solidFill>
                  <a:srgbClr val="006FC0"/>
                </a:solidFill>
                <a:effectLst/>
                <a:uLnTx/>
                <a:uFillTx/>
                <a:latin typeface="Trebuchet MS"/>
                <a:cs typeface="Trebuchet MS"/>
              </a:rPr>
              <a:t> </a:t>
            </a:r>
            <a:r>
              <a:rPr kumimoji="0" sz="1400" b="0" i="0" u="none" strike="noStrike" kern="0" cap="none" spc="-10" normalizeH="0" baseline="0" noProof="0" dirty="0">
                <a:ln>
                  <a:noFill/>
                </a:ln>
                <a:solidFill>
                  <a:srgbClr val="006FC0"/>
                </a:solidFill>
                <a:effectLst/>
                <a:uLnTx/>
                <a:uFillTx/>
                <a:latin typeface="Trebuchet MS"/>
                <a:cs typeface="Trebuchet MS"/>
              </a:rPr>
              <a:t>laser wavelenght</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6" name="object 16"/>
          <p:cNvSpPr txBox="1"/>
          <p:nvPr/>
        </p:nvSpPr>
        <p:spPr>
          <a:xfrm>
            <a:off x="6784593" y="5427726"/>
            <a:ext cx="1339215" cy="597535"/>
          </a:xfrm>
          <a:prstGeom prst="rect">
            <a:avLst/>
          </a:prstGeom>
        </p:spPr>
        <p:txBody>
          <a:bodyPr vert="horz" wrap="square" lIns="0" tIns="12065" rIns="0" bIns="0" rtlCol="0">
            <a:spAutoFit/>
          </a:bodyPr>
          <a:lstStyle/>
          <a:p>
            <a:pPr marL="12700" marR="5080" lvl="0" indent="259079" defTabSz="914400" eaLnBrk="1" fontAlgn="auto" latinLnBrk="0" hangingPunct="1">
              <a:lnSpc>
                <a:spcPct val="150200"/>
              </a:lnSpc>
              <a:spcBef>
                <a:spcPts val="95"/>
              </a:spcBef>
              <a:spcAft>
                <a:spcPts val="0"/>
              </a:spcAft>
              <a:buClrTx/>
              <a:buSzTx/>
              <a:buFontTx/>
              <a:buNone/>
              <a:tabLst/>
              <a:defRPr/>
            </a:pPr>
            <a:r>
              <a:rPr kumimoji="0" sz="1250" b="1" i="0" u="none" strike="noStrike" kern="0" cap="none" spc="0" normalizeH="0" baseline="0" noProof="0" dirty="0">
                <a:ln>
                  <a:noFill/>
                </a:ln>
                <a:solidFill>
                  <a:srgbClr val="FF0000"/>
                </a:solidFill>
                <a:effectLst/>
                <a:uLnTx/>
                <a:uFillTx/>
                <a:latin typeface="Trebuchet MS"/>
                <a:cs typeface="Trebuchet MS"/>
              </a:rPr>
              <a:t>HFS</a:t>
            </a:r>
            <a:r>
              <a:rPr kumimoji="0" sz="1250" b="1" i="0" u="none" strike="noStrike" kern="0" cap="none" spc="85" normalizeH="0" baseline="0" noProof="0" dirty="0">
                <a:ln>
                  <a:noFill/>
                </a:ln>
                <a:solidFill>
                  <a:srgbClr val="FF0000"/>
                </a:solidFill>
                <a:effectLst/>
                <a:uLnTx/>
                <a:uFillTx/>
                <a:latin typeface="Trebuchet MS"/>
                <a:cs typeface="Trebuchet MS"/>
              </a:rPr>
              <a:t> </a:t>
            </a:r>
            <a:r>
              <a:rPr kumimoji="0" sz="1250" b="1" i="0" u="none" strike="noStrike" kern="0" cap="none" spc="-10" normalizeH="0" baseline="0" noProof="0" dirty="0">
                <a:ln>
                  <a:noFill/>
                </a:ln>
                <a:solidFill>
                  <a:srgbClr val="FF0000"/>
                </a:solidFill>
                <a:effectLst/>
                <a:uLnTx/>
                <a:uFillTx/>
                <a:latin typeface="Trebuchet MS"/>
                <a:cs typeface="Trebuchet MS"/>
              </a:rPr>
              <a:t>Resonant </a:t>
            </a:r>
            <a:r>
              <a:rPr kumimoji="0" sz="1250" b="1" i="0" u="none" strike="noStrike" kern="0" cap="none" spc="0" normalizeH="0" baseline="0" noProof="0" dirty="0">
                <a:ln>
                  <a:noFill/>
                </a:ln>
                <a:solidFill>
                  <a:srgbClr val="FF0000"/>
                </a:solidFill>
                <a:effectLst/>
                <a:uLnTx/>
                <a:uFillTx/>
                <a:latin typeface="Trebuchet MS"/>
                <a:cs typeface="Trebuchet MS"/>
              </a:rPr>
              <a:t>laser</a:t>
            </a:r>
            <a:r>
              <a:rPr kumimoji="0" sz="1250" b="1" i="0" u="none" strike="noStrike" kern="0" cap="none" spc="110" normalizeH="0" baseline="0" noProof="0" dirty="0">
                <a:ln>
                  <a:noFill/>
                </a:ln>
                <a:solidFill>
                  <a:srgbClr val="FF0000"/>
                </a:solidFill>
                <a:effectLst/>
                <a:uLnTx/>
                <a:uFillTx/>
                <a:latin typeface="Trebuchet MS"/>
                <a:cs typeface="Trebuchet MS"/>
              </a:rPr>
              <a:t> </a:t>
            </a:r>
            <a:r>
              <a:rPr kumimoji="0" sz="1250" b="1" i="0" u="none" strike="noStrike" kern="0" cap="none" spc="-10" normalizeH="0" baseline="0" noProof="0" dirty="0">
                <a:ln>
                  <a:noFill/>
                </a:ln>
                <a:solidFill>
                  <a:srgbClr val="FF0000"/>
                </a:solidFill>
                <a:effectLst/>
                <a:uLnTx/>
                <a:uFillTx/>
                <a:latin typeface="Trebuchet MS"/>
                <a:cs typeface="Trebuchet MS"/>
              </a:rPr>
              <a:t>wavelenght</a:t>
            </a:r>
            <a:endParaRPr kumimoji="0" sz="125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7" name="object 17"/>
          <p:cNvSpPr/>
          <p:nvPr/>
        </p:nvSpPr>
        <p:spPr>
          <a:xfrm>
            <a:off x="11201400" y="4629150"/>
            <a:ext cx="466725" cy="518795"/>
          </a:xfrm>
          <a:custGeom>
            <a:avLst/>
            <a:gdLst/>
            <a:ahLst/>
            <a:cxnLst/>
            <a:rect l="l" t="t" r="r" b="b"/>
            <a:pathLst>
              <a:path w="466725" h="518795">
                <a:moveTo>
                  <a:pt x="114300" y="114300"/>
                </a:moveTo>
                <a:lnTo>
                  <a:pt x="95250" y="76200"/>
                </a:lnTo>
                <a:lnTo>
                  <a:pt x="57150" y="0"/>
                </a:lnTo>
                <a:lnTo>
                  <a:pt x="0" y="114300"/>
                </a:lnTo>
                <a:lnTo>
                  <a:pt x="38100" y="114300"/>
                </a:lnTo>
                <a:lnTo>
                  <a:pt x="38100" y="499745"/>
                </a:lnTo>
                <a:lnTo>
                  <a:pt x="39585" y="507174"/>
                </a:lnTo>
                <a:lnTo>
                  <a:pt x="43662" y="513232"/>
                </a:lnTo>
                <a:lnTo>
                  <a:pt x="49720" y="517309"/>
                </a:lnTo>
                <a:lnTo>
                  <a:pt x="57150" y="518795"/>
                </a:lnTo>
                <a:lnTo>
                  <a:pt x="64566" y="517309"/>
                </a:lnTo>
                <a:lnTo>
                  <a:pt x="70624" y="513232"/>
                </a:lnTo>
                <a:lnTo>
                  <a:pt x="74701" y="507174"/>
                </a:lnTo>
                <a:lnTo>
                  <a:pt x="76200" y="499745"/>
                </a:lnTo>
                <a:lnTo>
                  <a:pt x="76200" y="114300"/>
                </a:lnTo>
                <a:lnTo>
                  <a:pt x="114300" y="114300"/>
                </a:lnTo>
                <a:close/>
              </a:path>
              <a:path w="466725" h="518795">
                <a:moveTo>
                  <a:pt x="285750" y="114300"/>
                </a:moveTo>
                <a:lnTo>
                  <a:pt x="266700" y="76200"/>
                </a:lnTo>
                <a:lnTo>
                  <a:pt x="228600" y="0"/>
                </a:lnTo>
                <a:lnTo>
                  <a:pt x="171450" y="114300"/>
                </a:lnTo>
                <a:lnTo>
                  <a:pt x="209550" y="114300"/>
                </a:lnTo>
                <a:lnTo>
                  <a:pt x="209550" y="499745"/>
                </a:lnTo>
                <a:lnTo>
                  <a:pt x="211035" y="507174"/>
                </a:lnTo>
                <a:lnTo>
                  <a:pt x="215112" y="513232"/>
                </a:lnTo>
                <a:lnTo>
                  <a:pt x="221170" y="517309"/>
                </a:lnTo>
                <a:lnTo>
                  <a:pt x="228600" y="518795"/>
                </a:lnTo>
                <a:lnTo>
                  <a:pt x="236016" y="517309"/>
                </a:lnTo>
                <a:lnTo>
                  <a:pt x="242074" y="513232"/>
                </a:lnTo>
                <a:lnTo>
                  <a:pt x="246151" y="507174"/>
                </a:lnTo>
                <a:lnTo>
                  <a:pt x="247650" y="499745"/>
                </a:lnTo>
                <a:lnTo>
                  <a:pt x="247650" y="114300"/>
                </a:lnTo>
                <a:lnTo>
                  <a:pt x="285750" y="114300"/>
                </a:lnTo>
                <a:close/>
              </a:path>
              <a:path w="466725" h="518795">
                <a:moveTo>
                  <a:pt x="466725" y="114300"/>
                </a:moveTo>
                <a:lnTo>
                  <a:pt x="447675" y="76200"/>
                </a:lnTo>
                <a:lnTo>
                  <a:pt x="409575" y="0"/>
                </a:lnTo>
                <a:lnTo>
                  <a:pt x="352425" y="114300"/>
                </a:lnTo>
                <a:lnTo>
                  <a:pt x="390525" y="114300"/>
                </a:lnTo>
                <a:lnTo>
                  <a:pt x="390525" y="499745"/>
                </a:lnTo>
                <a:lnTo>
                  <a:pt x="392010" y="507174"/>
                </a:lnTo>
                <a:lnTo>
                  <a:pt x="396087" y="513232"/>
                </a:lnTo>
                <a:lnTo>
                  <a:pt x="402145" y="517309"/>
                </a:lnTo>
                <a:lnTo>
                  <a:pt x="409575" y="518795"/>
                </a:lnTo>
                <a:lnTo>
                  <a:pt x="416991" y="517309"/>
                </a:lnTo>
                <a:lnTo>
                  <a:pt x="423049" y="513232"/>
                </a:lnTo>
                <a:lnTo>
                  <a:pt x="427126" y="507174"/>
                </a:lnTo>
                <a:lnTo>
                  <a:pt x="428625" y="499745"/>
                </a:lnTo>
                <a:lnTo>
                  <a:pt x="428625" y="114300"/>
                </a:lnTo>
                <a:lnTo>
                  <a:pt x="466725" y="11430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842962" y="5519737"/>
            <a:ext cx="5057775" cy="919291"/>
          </a:xfrm>
          <a:prstGeom prst="rect">
            <a:avLst/>
          </a:prstGeom>
          <a:ln w="28575">
            <a:solidFill>
              <a:srgbClr val="FF0000"/>
            </a:solidFill>
          </a:ln>
        </p:spPr>
        <p:txBody>
          <a:bodyPr vert="horz" wrap="square" lIns="0" tIns="63500" rIns="0" bIns="0" rtlCol="0">
            <a:spAutoFit/>
          </a:bodyPr>
          <a:lstStyle/>
          <a:p>
            <a:pPr marL="0" marR="0" lvl="0" indent="0" defTabSz="914400" eaLnBrk="1" fontAlgn="auto" latinLnBrk="0" hangingPunct="1">
              <a:lnSpc>
                <a:spcPct val="100000"/>
              </a:lnSpc>
              <a:spcBef>
                <a:spcPts val="500"/>
              </a:spcBef>
              <a:spcAft>
                <a:spcPts val="0"/>
              </a:spcAft>
              <a:buClrTx/>
              <a:buSzTx/>
              <a:buFontTx/>
              <a:buNone/>
              <a:tabLst/>
              <a:defRPr/>
            </a:pPr>
            <a:endParaRPr kumimoji="0" sz="1400" b="0" i="0" u="none" strike="noStrike" kern="0" cap="none" spc="0" normalizeH="0" baseline="0" noProof="0" dirty="0">
              <a:ln>
                <a:noFill/>
              </a:ln>
              <a:solidFill>
                <a:sysClr val="windowText" lastClr="000000"/>
              </a:solidFill>
              <a:effectLst/>
              <a:uLnTx/>
              <a:uFillTx/>
              <a:latin typeface="Times New Roman"/>
              <a:cs typeface="Times New Roman"/>
            </a:endParaRPr>
          </a:p>
          <a:p>
            <a:pPr marL="276225" marR="277495" lvl="0" indent="67310" algn="just" defTabSz="914400" eaLnBrk="1" fontAlgn="auto" latinLnBrk="0" hangingPunct="1">
              <a:lnSpc>
                <a:spcPct val="100600"/>
              </a:lnSpc>
              <a:spcBef>
                <a:spcPts val="0"/>
              </a:spcBef>
              <a:spcAft>
                <a:spcPts val="0"/>
              </a:spcAft>
              <a:buClrTx/>
              <a:buSzTx/>
              <a:buFontTx/>
              <a:buNone/>
              <a:tabLst/>
              <a:defRPr/>
            </a:pPr>
            <a:r>
              <a:rPr kumimoji="0" sz="1400" b="0" i="0" u="none" strike="noStrike" kern="0" cap="none" spc="0" normalizeH="0" baseline="0" noProof="0" dirty="0">
                <a:ln>
                  <a:noFill/>
                </a:ln>
                <a:solidFill>
                  <a:srgbClr val="404040"/>
                </a:solidFill>
                <a:effectLst/>
                <a:uLnTx/>
                <a:uFillTx/>
                <a:latin typeface="Trebuchet MS"/>
                <a:cs typeface="Trebuchet MS"/>
              </a:rPr>
              <a:t>Normalization</a:t>
            </a:r>
            <a:r>
              <a:rPr kumimoji="0" sz="1400" b="0" i="0" u="none" strike="noStrike" kern="0" cap="none" spc="-25"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is</a:t>
            </a:r>
            <a:r>
              <a:rPr kumimoji="0" sz="1400" b="0" i="0" u="none" strike="noStrike" kern="0" cap="none" spc="-5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performed</a:t>
            </a:r>
            <a:r>
              <a:rPr kumimoji="0" sz="1400" b="0" i="0" u="none" strike="noStrike" kern="0" cap="none" spc="-4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comparing</a:t>
            </a:r>
            <a:r>
              <a:rPr kumimoji="0" sz="1400" b="0" i="0" u="none" strike="noStrike" kern="0" cap="none" spc="-35" normalizeH="0" baseline="0" noProof="0" dirty="0">
                <a:ln>
                  <a:noFill/>
                </a:ln>
                <a:solidFill>
                  <a:srgbClr val="404040"/>
                </a:solidFill>
                <a:effectLst/>
                <a:uLnTx/>
                <a:uFillTx/>
                <a:latin typeface="Trebuchet MS"/>
                <a:cs typeface="Trebuchet MS"/>
              </a:rPr>
              <a:t> </a:t>
            </a:r>
            <a:r>
              <a:rPr kumimoji="0" sz="1400" b="1" i="0" u="none" strike="noStrike" kern="0" cap="none" spc="-10" normalizeH="0" baseline="0" noProof="0" dirty="0">
                <a:ln>
                  <a:noFill/>
                </a:ln>
                <a:solidFill>
                  <a:srgbClr val="404040"/>
                </a:solidFill>
                <a:effectLst/>
                <a:uLnTx/>
                <a:uFillTx/>
                <a:latin typeface="Trebuchet MS"/>
                <a:cs typeface="Trebuchet MS"/>
              </a:rPr>
              <a:t>x-</a:t>
            </a:r>
            <a:r>
              <a:rPr kumimoji="0" sz="1400" b="1" i="0" u="none" strike="noStrike" kern="0" cap="none" spc="0" normalizeH="0" baseline="0" noProof="0" dirty="0">
                <a:ln>
                  <a:noFill/>
                </a:ln>
                <a:solidFill>
                  <a:srgbClr val="404040"/>
                </a:solidFill>
                <a:effectLst/>
                <a:uLnTx/>
                <a:uFillTx/>
                <a:latin typeface="Trebuchet MS"/>
                <a:cs typeface="Trebuchet MS"/>
              </a:rPr>
              <a:t>ray</a:t>
            </a:r>
            <a:r>
              <a:rPr kumimoji="0" sz="1400" b="1" i="0" u="none" strike="noStrike" kern="0" cap="none" spc="-25"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spectra</a:t>
            </a:r>
            <a:r>
              <a:rPr kumimoji="0" sz="1400" b="1" i="0" u="none" strike="noStrike" kern="0" cap="none" spc="-65" normalizeH="0" baseline="0" noProof="0" dirty="0">
                <a:ln>
                  <a:noFill/>
                </a:ln>
                <a:solidFill>
                  <a:srgbClr val="404040"/>
                </a:solidFill>
                <a:effectLst/>
                <a:uLnTx/>
                <a:uFillTx/>
                <a:latin typeface="Trebuchet MS"/>
                <a:cs typeface="Trebuchet MS"/>
              </a:rPr>
              <a:t> </a:t>
            </a:r>
            <a:r>
              <a:rPr kumimoji="0" sz="1400" b="1" i="0" u="none" strike="noStrike" kern="0" cap="none" spc="-25" normalizeH="0" baseline="0" noProof="0" dirty="0">
                <a:ln>
                  <a:noFill/>
                </a:ln>
                <a:solidFill>
                  <a:srgbClr val="404040"/>
                </a:solidFill>
                <a:effectLst/>
                <a:uLnTx/>
                <a:uFillTx/>
                <a:latin typeface="Trebuchet MS"/>
                <a:cs typeface="Trebuchet MS"/>
              </a:rPr>
              <a:t>in </a:t>
            </a:r>
            <a:r>
              <a:rPr kumimoji="0" sz="1400" b="1" i="0" u="none" strike="noStrike" kern="0" cap="none" spc="0" normalizeH="0" baseline="0" noProof="0" dirty="0">
                <a:ln>
                  <a:noFill/>
                </a:ln>
                <a:solidFill>
                  <a:srgbClr val="404040"/>
                </a:solidFill>
                <a:effectLst/>
                <a:uLnTx/>
                <a:uFillTx/>
                <a:latin typeface="Trebuchet MS"/>
                <a:cs typeface="Trebuchet MS"/>
              </a:rPr>
              <a:t>presence</a:t>
            </a:r>
            <a:r>
              <a:rPr kumimoji="0" sz="1400" b="1" i="0" u="none" strike="noStrike" kern="0" cap="none" spc="-20"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and</a:t>
            </a:r>
            <a:r>
              <a:rPr kumimoji="0" sz="1400" b="1" i="0" u="none" strike="noStrike" kern="0" cap="none" spc="-35"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in</a:t>
            </a:r>
            <a:r>
              <a:rPr kumimoji="0" sz="1400" b="1" i="0" u="none" strike="noStrike" kern="0" cap="none" spc="-15"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absence</a:t>
            </a:r>
            <a:r>
              <a:rPr kumimoji="0" sz="1400" b="1" i="0" u="none" strike="noStrike" kern="0" cap="none" spc="-20"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of</a:t>
            </a:r>
            <a:r>
              <a:rPr kumimoji="0" sz="1400" b="1" i="0" u="none" strike="noStrike" kern="0" cap="none" spc="-65"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laser</a:t>
            </a:r>
            <a:r>
              <a:rPr kumimoji="0" sz="1400" b="1" i="0" u="none" strike="noStrike" kern="0" cap="none" spc="-20"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injection</a:t>
            </a:r>
            <a:r>
              <a:rPr kumimoji="0" sz="1400" b="0" i="0" u="none" strike="noStrike" kern="0" cap="none" spc="0" normalizeH="0" baseline="0" noProof="0" dirty="0">
                <a:ln>
                  <a:noFill/>
                </a:ln>
                <a:solidFill>
                  <a:srgbClr val="404040"/>
                </a:solidFill>
                <a:effectLst/>
                <a:uLnTx/>
                <a:uFillTx/>
                <a:latin typeface="Trebuchet MS"/>
                <a:cs typeface="Trebuchet MS"/>
              </a:rPr>
              <a:t>,</a:t>
            </a:r>
            <a:r>
              <a:rPr kumimoji="0" sz="1400" b="0" i="0" u="none" strike="noStrike" kern="0" cap="none" spc="-6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taking</a:t>
            </a:r>
            <a:r>
              <a:rPr kumimoji="0" sz="1400" b="0" i="0" u="none" strike="noStrike" kern="0" cap="none" spc="-30" normalizeH="0" baseline="0" noProof="0" dirty="0">
                <a:ln>
                  <a:noFill/>
                </a:ln>
                <a:solidFill>
                  <a:srgbClr val="404040"/>
                </a:solidFill>
                <a:effectLst/>
                <a:uLnTx/>
                <a:uFillTx/>
                <a:latin typeface="Trebuchet MS"/>
                <a:cs typeface="Trebuchet MS"/>
              </a:rPr>
              <a:t> </a:t>
            </a:r>
            <a:r>
              <a:rPr kumimoji="0" sz="1400" b="0" i="0" u="none" strike="noStrike" kern="0" cap="none" spc="-20" normalizeH="0" baseline="0" noProof="0" dirty="0">
                <a:ln>
                  <a:noFill/>
                </a:ln>
                <a:solidFill>
                  <a:srgbClr val="404040"/>
                </a:solidFill>
                <a:effectLst/>
                <a:uLnTx/>
                <a:uFillTx/>
                <a:latin typeface="Trebuchet MS"/>
                <a:cs typeface="Trebuchet MS"/>
              </a:rPr>
              <a:t>into </a:t>
            </a:r>
            <a:r>
              <a:rPr kumimoji="0" sz="1400" b="0" i="0" u="none" strike="noStrike" kern="0" cap="none" spc="0" normalizeH="0" baseline="0" noProof="0" dirty="0">
                <a:ln>
                  <a:noFill/>
                </a:ln>
                <a:solidFill>
                  <a:srgbClr val="404040"/>
                </a:solidFill>
                <a:effectLst/>
                <a:uLnTx/>
                <a:uFillTx/>
                <a:latin typeface="Trebuchet MS"/>
                <a:cs typeface="Trebuchet MS"/>
              </a:rPr>
              <a:t>account</a:t>
            </a:r>
            <a:r>
              <a:rPr kumimoji="0" sz="1400" b="0" i="0" u="none" strike="noStrike" kern="0" cap="none" spc="-5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muon</a:t>
            </a:r>
            <a:r>
              <a:rPr kumimoji="0" sz="1400" b="0" i="0" u="none" strike="noStrike" kern="0" cap="none" spc="-4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fluence,</a:t>
            </a:r>
            <a:r>
              <a:rPr kumimoji="0" sz="1400" b="0" i="0" u="none" strike="noStrike" kern="0" cap="none" spc="-1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target</a:t>
            </a:r>
            <a:r>
              <a:rPr kumimoji="0" sz="1400" b="0" i="0" u="none" strike="noStrike" kern="0" cap="none" spc="-5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temperature</a:t>
            </a:r>
            <a:r>
              <a:rPr kumimoji="0" sz="1400" b="0" i="0" u="none" strike="noStrike" kern="0" cap="none" spc="-40" normalizeH="0" baseline="0" noProof="0" dirty="0">
                <a:ln>
                  <a:noFill/>
                </a:ln>
                <a:solidFill>
                  <a:srgbClr val="404040"/>
                </a:solidFill>
                <a:effectLst/>
                <a:uLnTx/>
                <a:uFillTx/>
                <a:latin typeface="Trebuchet MS"/>
                <a:cs typeface="Trebuchet MS"/>
              </a:rPr>
              <a:t> </a:t>
            </a:r>
            <a:r>
              <a:rPr kumimoji="0" sz="1400" b="0" i="0" u="none" strike="noStrike" kern="0" cap="none" spc="0" normalizeH="0" baseline="0" noProof="0" dirty="0">
                <a:ln>
                  <a:noFill/>
                </a:ln>
                <a:solidFill>
                  <a:srgbClr val="404040"/>
                </a:solidFill>
                <a:effectLst/>
                <a:uLnTx/>
                <a:uFillTx/>
                <a:latin typeface="Trebuchet MS"/>
                <a:cs typeface="Trebuchet MS"/>
              </a:rPr>
              <a:t>and</a:t>
            </a:r>
            <a:r>
              <a:rPr kumimoji="0" sz="1400" b="0" i="0" u="none" strike="noStrike" kern="0" cap="none" spc="-50" normalizeH="0" baseline="0" noProof="0" dirty="0">
                <a:ln>
                  <a:noFill/>
                </a:ln>
                <a:solidFill>
                  <a:srgbClr val="404040"/>
                </a:solidFill>
                <a:effectLst/>
                <a:uLnTx/>
                <a:uFillTx/>
                <a:latin typeface="Trebuchet MS"/>
                <a:cs typeface="Trebuchet MS"/>
              </a:rPr>
              <a:t> </a:t>
            </a:r>
            <a:r>
              <a:rPr kumimoji="0" sz="1400" b="0" i="0" u="none" strike="noStrike" kern="0" cap="none" spc="-10" normalizeH="0" baseline="0" noProof="0" dirty="0">
                <a:ln>
                  <a:noFill/>
                </a:ln>
                <a:solidFill>
                  <a:srgbClr val="404040"/>
                </a:solidFill>
                <a:effectLst/>
                <a:uLnTx/>
                <a:uFillTx/>
                <a:latin typeface="Trebuchet MS"/>
                <a:cs typeface="Trebuchet MS"/>
              </a:rPr>
              <a:t>pressure</a:t>
            </a:r>
            <a:endParaRPr kumimoji="0" sz="1400" b="0" i="0" u="none" strike="noStrike" kern="0" cap="none" spc="0" normalizeH="0" baseline="0" noProof="0" dirty="0">
              <a:ln>
                <a:noFill/>
              </a:ln>
              <a:solidFill>
                <a:sysClr val="windowText" lastClr="000000"/>
              </a:solidFill>
              <a:effectLst/>
              <a:uLnTx/>
              <a:uFillTx/>
              <a:latin typeface="Trebuchet MS"/>
              <a:cs typeface="Trebuchet M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19600" y="0"/>
            <a:ext cx="7772400" cy="6858000"/>
            <a:chOff x="4419600" y="0"/>
            <a:chExt cx="7772400" cy="6858000"/>
          </a:xfrm>
        </p:grpSpPr>
        <p:sp>
          <p:nvSpPr>
            <p:cNvPr id="3" name="object 3"/>
            <p:cNvSpPr/>
            <p:nvPr/>
          </p:nvSpPr>
          <p:spPr>
            <a:xfrm>
              <a:off x="9439275" y="4695825"/>
              <a:ext cx="2752725" cy="2162175"/>
            </a:xfrm>
            <a:custGeom>
              <a:avLst/>
              <a:gdLst/>
              <a:ahLst/>
              <a:cxnLst/>
              <a:rect l="l" t="t" r="r" b="b"/>
              <a:pathLst>
                <a:path w="2752725" h="2162175">
                  <a:moveTo>
                    <a:pt x="2752725" y="0"/>
                  </a:moveTo>
                  <a:lnTo>
                    <a:pt x="0" y="0"/>
                  </a:lnTo>
                  <a:lnTo>
                    <a:pt x="0" y="2162175"/>
                  </a:lnTo>
                  <a:lnTo>
                    <a:pt x="2752725" y="2162175"/>
                  </a:lnTo>
                  <a:lnTo>
                    <a:pt x="275272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9048750" y="0"/>
              <a:ext cx="3143250" cy="2524125"/>
            </a:xfrm>
            <a:prstGeom prst="rect">
              <a:avLst/>
            </a:prstGeom>
          </p:spPr>
        </p:pic>
        <p:pic>
          <p:nvPicPr>
            <p:cNvPr id="5" name="object 5"/>
            <p:cNvPicPr/>
            <p:nvPr/>
          </p:nvPicPr>
          <p:blipFill>
            <a:blip r:embed="rId3" cstate="print"/>
            <a:stretch>
              <a:fillRect/>
            </a:stretch>
          </p:blipFill>
          <p:spPr>
            <a:xfrm>
              <a:off x="5010150" y="0"/>
              <a:ext cx="3886200" cy="2524125"/>
            </a:xfrm>
            <a:prstGeom prst="rect">
              <a:avLst/>
            </a:prstGeom>
          </p:spPr>
        </p:pic>
        <p:pic>
          <p:nvPicPr>
            <p:cNvPr id="6" name="object 6"/>
            <p:cNvPicPr/>
            <p:nvPr/>
          </p:nvPicPr>
          <p:blipFill>
            <a:blip r:embed="rId4" cstate="print"/>
            <a:stretch>
              <a:fillRect/>
            </a:stretch>
          </p:blipFill>
          <p:spPr>
            <a:xfrm>
              <a:off x="4419600" y="2524125"/>
              <a:ext cx="7772400" cy="2238375"/>
            </a:xfrm>
            <a:prstGeom prst="rect">
              <a:avLst/>
            </a:prstGeom>
          </p:spPr>
        </p:pic>
      </p:grpSp>
      <p:sp>
        <p:nvSpPr>
          <p:cNvPr id="7" name="object 7"/>
          <p:cNvSpPr txBox="1">
            <a:spLocks noGrp="1"/>
          </p:cNvSpPr>
          <p:nvPr>
            <p:ph type="title"/>
          </p:nvPr>
        </p:nvSpPr>
        <p:spPr>
          <a:xfrm>
            <a:off x="286067" y="334644"/>
            <a:ext cx="4873829" cy="570669"/>
          </a:xfrm>
          <a:prstGeom prst="rect">
            <a:avLst/>
          </a:prstGeom>
        </p:spPr>
        <p:txBody>
          <a:bodyPr vert="horz" wrap="square" lIns="0" tIns="16510" rIns="0" bIns="0" rtlCol="0">
            <a:spAutoFit/>
          </a:bodyPr>
          <a:lstStyle/>
          <a:p>
            <a:pPr marL="12700">
              <a:lnSpc>
                <a:spcPct val="100000"/>
              </a:lnSpc>
              <a:spcBef>
                <a:spcPts val="130"/>
              </a:spcBef>
            </a:pPr>
            <a:r>
              <a:rPr sz="3600" b="1" dirty="0"/>
              <a:t>Experimental</a:t>
            </a:r>
            <a:r>
              <a:rPr sz="3600" b="1" spc="-100" dirty="0"/>
              <a:t> </a:t>
            </a:r>
            <a:r>
              <a:rPr sz="3600" b="1" spc="-10" dirty="0"/>
              <a:t>setup:</a:t>
            </a:r>
            <a:endParaRPr sz="3600" b="1" dirty="0"/>
          </a:p>
        </p:txBody>
      </p:sp>
      <p:sp>
        <p:nvSpPr>
          <p:cNvPr id="8" name="object 8"/>
          <p:cNvSpPr txBox="1"/>
          <p:nvPr/>
        </p:nvSpPr>
        <p:spPr>
          <a:xfrm>
            <a:off x="783590" y="1024318"/>
            <a:ext cx="2487930" cy="1217930"/>
          </a:xfrm>
          <a:prstGeom prst="rect">
            <a:avLst/>
          </a:prstGeom>
        </p:spPr>
        <p:txBody>
          <a:bodyPr vert="horz" wrap="square" lIns="0" tIns="115570" rIns="0" bIns="0" rtlCol="0">
            <a:spAutoFit/>
          </a:bodyPr>
          <a:lstStyle/>
          <a:p>
            <a:pPr marL="405765" marR="0" lvl="0" indent="0" defTabSz="914400" eaLnBrk="1" fontAlgn="auto" latinLnBrk="0" hangingPunct="1">
              <a:lnSpc>
                <a:spcPct val="100000"/>
              </a:lnSpc>
              <a:spcBef>
                <a:spcPts val="910"/>
              </a:spcBef>
              <a:spcAft>
                <a:spcPts val="0"/>
              </a:spcAft>
              <a:buClrTx/>
              <a:buSzTx/>
              <a:buFontTx/>
              <a:buNone/>
              <a:tabLst/>
              <a:defRPr/>
            </a:pPr>
            <a:r>
              <a:rPr kumimoji="0" sz="1700" b="1" i="0" u="none" strike="noStrike" kern="0" cap="none" spc="0" normalizeH="0" baseline="0" noProof="0" dirty="0">
                <a:ln>
                  <a:noFill/>
                </a:ln>
                <a:solidFill>
                  <a:srgbClr val="92D050"/>
                </a:solidFill>
                <a:effectLst/>
                <a:uLnTx/>
                <a:uFillTx/>
                <a:latin typeface="Trebuchet MS"/>
                <a:cs typeface="Trebuchet MS"/>
              </a:rPr>
              <a:t>Cryogenic</a:t>
            </a:r>
            <a:r>
              <a:rPr kumimoji="0" sz="1700" b="1" i="0" u="none" strike="noStrike" kern="0" cap="none" spc="-65" normalizeH="0" baseline="0" noProof="0" dirty="0">
                <a:ln>
                  <a:noFill/>
                </a:ln>
                <a:solidFill>
                  <a:srgbClr val="92D050"/>
                </a:solidFill>
                <a:effectLst/>
                <a:uLnTx/>
                <a:uFillTx/>
                <a:latin typeface="Trebuchet MS"/>
                <a:cs typeface="Trebuchet MS"/>
              </a:rPr>
              <a:t> </a:t>
            </a:r>
            <a:r>
              <a:rPr kumimoji="0" sz="1700" b="1" i="0" u="none" strike="noStrike" kern="0" cap="none" spc="-10" normalizeH="0" baseline="0" noProof="0" dirty="0">
                <a:ln>
                  <a:noFill/>
                </a:ln>
                <a:solidFill>
                  <a:srgbClr val="92D050"/>
                </a:solidFill>
                <a:effectLst/>
                <a:uLnTx/>
                <a:uFillTx/>
                <a:latin typeface="Trebuchet MS"/>
                <a:cs typeface="Trebuchet MS"/>
              </a:rPr>
              <a:t>target</a:t>
            </a:r>
            <a:endParaRPr kumimoji="0" sz="1700" b="0" i="0" u="none" strike="noStrike" kern="0" cap="none" spc="0" normalizeH="0" baseline="0" noProof="0">
              <a:ln>
                <a:noFill/>
              </a:ln>
              <a:solidFill>
                <a:sysClr val="windowText" lastClr="000000"/>
              </a:solidFill>
              <a:effectLst/>
              <a:uLnTx/>
              <a:uFillTx/>
              <a:latin typeface="Trebuchet MS"/>
              <a:cs typeface="Trebuchet MS"/>
            </a:endParaRPr>
          </a:p>
          <a:p>
            <a:pPr marL="12065" marR="5080" lvl="0" indent="0" algn="ctr" defTabSz="914400" eaLnBrk="1" fontAlgn="auto" latinLnBrk="0" hangingPunct="1">
              <a:lnSpc>
                <a:spcPct val="90200"/>
              </a:lnSpc>
              <a:spcBef>
                <a:spcPts val="1015"/>
              </a:spcBef>
              <a:spcAft>
                <a:spcPts val="0"/>
              </a:spcAft>
              <a:buClrTx/>
              <a:buSzTx/>
              <a:buFontTx/>
              <a:buNone/>
              <a:tabLst/>
              <a:defRPr/>
            </a:pPr>
            <a:r>
              <a:rPr kumimoji="0" sz="1700" b="0" i="0" u="none" strike="noStrike" kern="0" cap="none" spc="0" normalizeH="0" baseline="0" noProof="0" dirty="0">
                <a:ln>
                  <a:noFill/>
                </a:ln>
                <a:solidFill>
                  <a:srgbClr val="404040"/>
                </a:solidFill>
                <a:effectLst/>
                <a:uLnTx/>
                <a:uFillTx/>
                <a:latin typeface="Trebuchet MS"/>
                <a:cs typeface="Trebuchet MS"/>
              </a:rPr>
              <a:t>with</a:t>
            </a:r>
            <a:r>
              <a:rPr kumimoji="0" sz="1700" b="0" i="0" u="none" strike="noStrike" kern="0" cap="none" spc="-15" normalizeH="0" baseline="0" noProof="0" dirty="0">
                <a:ln>
                  <a:noFill/>
                </a:ln>
                <a:solidFill>
                  <a:srgbClr val="404040"/>
                </a:solidFill>
                <a:effectLst/>
                <a:uLnTx/>
                <a:uFillTx/>
                <a:latin typeface="Trebuchet MS"/>
                <a:cs typeface="Trebuchet MS"/>
              </a:rPr>
              <a:t> </a:t>
            </a:r>
            <a:r>
              <a:rPr kumimoji="0" sz="1700" b="0" i="0" u="none" strike="noStrike" kern="0" cap="none" spc="0" normalizeH="0" baseline="0" noProof="0" dirty="0">
                <a:ln>
                  <a:noFill/>
                </a:ln>
                <a:solidFill>
                  <a:srgbClr val="404040"/>
                </a:solidFill>
                <a:effectLst/>
                <a:uLnTx/>
                <a:uFillTx/>
                <a:latin typeface="Trebuchet MS"/>
                <a:cs typeface="Trebuchet MS"/>
              </a:rPr>
              <a:t>mixture</a:t>
            </a:r>
            <a:r>
              <a:rPr kumimoji="0" sz="1700" b="0" i="0" u="none" strike="noStrike" kern="0" cap="none" spc="-35" normalizeH="0" baseline="0" noProof="0" dirty="0">
                <a:ln>
                  <a:noFill/>
                </a:ln>
                <a:solidFill>
                  <a:srgbClr val="404040"/>
                </a:solidFill>
                <a:effectLst/>
                <a:uLnTx/>
                <a:uFillTx/>
                <a:latin typeface="Trebuchet MS"/>
                <a:cs typeface="Trebuchet MS"/>
              </a:rPr>
              <a:t> </a:t>
            </a:r>
            <a:r>
              <a:rPr kumimoji="0" sz="1700" b="0" i="0" u="none" strike="noStrike" kern="0" cap="none" spc="0" normalizeH="0" baseline="0" noProof="0" dirty="0">
                <a:ln>
                  <a:noFill/>
                </a:ln>
                <a:solidFill>
                  <a:srgbClr val="404040"/>
                </a:solidFill>
                <a:effectLst/>
                <a:uLnTx/>
                <a:uFillTx/>
                <a:latin typeface="Trebuchet MS"/>
                <a:cs typeface="Trebuchet MS"/>
              </a:rPr>
              <a:t>of</a:t>
            </a:r>
            <a:r>
              <a:rPr kumimoji="0" sz="1700" b="0" i="0" u="none" strike="noStrike" kern="0" cap="none" spc="-20" normalizeH="0" baseline="0" noProof="0" dirty="0">
                <a:ln>
                  <a:noFill/>
                </a:ln>
                <a:solidFill>
                  <a:srgbClr val="404040"/>
                </a:solidFill>
                <a:effectLst/>
                <a:uLnTx/>
                <a:uFillTx/>
                <a:latin typeface="Trebuchet MS"/>
                <a:cs typeface="Trebuchet MS"/>
              </a:rPr>
              <a:t> </a:t>
            </a:r>
            <a:r>
              <a:rPr kumimoji="0" sz="1700" b="0" i="0" u="none" strike="noStrike" kern="0" cap="none" spc="-10" normalizeH="0" baseline="0" noProof="0" dirty="0">
                <a:ln>
                  <a:noFill/>
                </a:ln>
                <a:solidFill>
                  <a:srgbClr val="404040"/>
                </a:solidFill>
                <a:effectLst/>
                <a:uLnTx/>
                <a:uFillTx/>
                <a:latin typeface="Trebuchet MS"/>
                <a:cs typeface="Trebuchet MS"/>
              </a:rPr>
              <a:t>hydrogen </a:t>
            </a:r>
            <a:r>
              <a:rPr kumimoji="0" sz="1700" b="0" i="0" u="none" strike="noStrike" kern="0" cap="none" spc="0" normalizeH="0" baseline="0" noProof="0" dirty="0">
                <a:ln>
                  <a:noFill/>
                </a:ln>
                <a:solidFill>
                  <a:srgbClr val="404040"/>
                </a:solidFill>
                <a:effectLst/>
                <a:uLnTx/>
                <a:uFillTx/>
                <a:latin typeface="Trebuchet MS"/>
                <a:cs typeface="Trebuchet MS"/>
              </a:rPr>
              <a:t>and</a:t>
            </a:r>
            <a:r>
              <a:rPr kumimoji="0" sz="1700" b="0" i="0" u="none" strike="noStrike" kern="0" cap="none" spc="-45" normalizeH="0" baseline="0" noProof="0" dirty="0">
                <a:ln>
                  <a:noFill/>
                </a:ln>
                <a:solidFill>
                  <a:srgbClr val="404040"/>
                </a:solidFill>
                <a:effectLst/>
                <a:uLnTx/>
                <a:uFillTx/>
                <a:latin typeface="Trebuchet MS"/>
                <a:cs typeface="Trebuchet MS"/>
              </a:rPr>
              <a:t> </a:t>
            </a:r>
            <a:r>
              <a:rPr kumimoji="0" sz="1700" b="0" i="0" u="none" strike="noStrike" kern="0" cap="none" spc="0" normalizeH="0" baseline="0" noProof="0" dirty="0">
                <a:ln>
                  <a:noFill/>
                </a:ln>
                <a:solidFill>
                  <a:srgbClr val="404040"/>
                </a:solidFill>
                <a:effectLst/>
                <a:uLnTx/>
                <a:uFillTx/>
                <a:latin typeface="Trebuchet MS"/>
                <a:cs typeface="Trebuchet MS"/>
              </a:rPr>
              <a:t>oxygen</a:t>
            </a:r>
            <a:r>
              <a:rPr kumimoji="0" sz="1700" b="0" i="0" u="none" strike="noStrike" kern="0" cap="none" spc="-30" normalizeH="0" baseline="0" noProof="0" dirty="0">
                <a:ln>
                  <a:noFill/>
                </a:ln>
                <a:solidFill>
                  <a:srgbClr val="404040"/>
                </a:solidFill>
                <a:effectLst/>
                <a:uLnTx/>
                <a:uFillTx/>
                <a:latin typeface="Trebuchet MS"/>
                <a:cs typeface="Trebuchet MS"/>
              </a:rPr>
              <a:t> </a:t>
            </a:r>
            <a:r>
              <a:rPr kumimoji="0" sz="1700" b="0" i="0" u="none" strike="noStrike" kern="0" cap="none" spc="0" normalizeH="0" baseline="0" noProof="0" dirty="0">
                <a:ln>
                  <a:noFill/>
                </a:ln>
                <a:solidFill>
                  <a:srgbClr val="404040"/>
                </a:solidFill>
                <a:effectLst/>
                <a:uLnTx/>
                <a:uFillTx/>
                <a:latin typeface="Trebuchet MS"/>
                <a:cs typeface="Trebuchet MS"/>
              </a:rPr>
              <a:t>operated</a:t>
            </a:r>
            <a:r>
              <a:rPr kumimoji="0" sz="1700" b="0" i="0" u="none" strike="noStrike" kern="0" cap="none" spc="-30" normalizeH="0" baseline="0" noProof="0" dirty="0">
                <a:ln>
                  <a:noFill/>
                </a:ln>
                <a:solidFill>
                  <a:srgbClr val="404040"/>
                </a:solidFill>
                <a:effectLst/>
                <a:uLnTx/>
                <a:uFillTx/>
                <a:latin typeface="Trebuchet MS"/>
                <a:cs typeface="Trebuchet MS"/>
              </a:rPr>
              <a:t> </a:t>
            </a:r>
            <a:r>
              <a:rPr kumimoji="0" sz="1700" b="0" i="0" u="none" strike="noStrike" kern="0" cap="none" spc="-25" normalizeH="0" baseline="0" noProof="0" dirty="0">
                <a:ln>
                  <a:noFill/>
                </a:ln>
                <a:solidFill>
                  <a:srgbClr val="404040"/>
                </a:solidFill>
                <a:effectLst/>
                <a:uLnTx/>
                <a:uFillTx/>
                <a:latin typeface="Trebuchet MS"/>
                <a:cs typeface="Trebuchet MS"/>
              </a:rPr>
              <a:t>at</a:t>
            </a:r>
            <a:r>
              <a:rPr kumimoji="0" sz="1700" b="0" i="0" u="none" strike="noStrike" kern="0" cap="none" spc="500" normalizeH="0" baseline="0" noProof="0" dirty="0">
                <a:ln>
                  <a:noFill/>
                </a:ln>
                <a:solidFill>
                  <a:srgbClr val="404040"/>
                </a:solidFill>
                <a:effectLst/>
                <a:uLnTx/>
                <a:uFillTx/>
                <a:latin typeface="Trebuchet MS"/>
                <a:cs typeface="Trebuchet MS"/>
              </a:rPr>
              <a:t> </a:t>
            </a:r>
            <a:r>
              <a:rPr kumimoji="0" sz="1700" b="0" i="0" u="none" strike="noStrike" kern="0" cap="none" spc="0" normalizeH="0" baseline="0" noProof="0" dirty="0">
                <a:ln>
                  <a:noFill/>
                </a:ln>
                <a:solidFill>
                  <a:srgbClr val="404040"/>
                </a:solidFill>
                <a:effectLst/>
                <a:uLnTx/>
                <a:uFillTx/>
                <a:latin typeface="Trebuchet MS"/>
                <a:cs typeface="Trebuchet MS"/>
              </a:rPr>
              <a:t>7 </a:t>
            </a:r>
            <a:r>
              <a:rPr kumimoji="0" sz="1700" b="0" i="0" u="none" strike="noStrike" kern="0" cap="none" spc="-55" normalizeH="0" baseline="0" noProof="0" dirty="0">
                <a:ln>
                  <a:noFill/>
                </a:ln>
                <a:solidFill>
                  <a:srgbClr val="404040"/>
                </a:solidFill>
                <a:effectLst/>
                <a:uLnTx/>
                <a:uFillTx/>
                <a:latin typeface="Trebuchet MS"/>
                <a:cs typeface="Trebuchet MS"/>
              </a:rPr>
              <a:t>bar,</a:t>
            </a:r>
            <a:r>
              <a:rPr kumimoji="0" sz="1700" b="0" i="0" u="none" strike="noStrike" kern="0" cap="none" spc="-25" normalizeH="0" baseline="0" noProof="0" dirty="0">
                <a:ln>
                  <a:noFill/>
                </a:ln>
                <a:solidFill>
                  <a:srgbClr val="404040"/>
                </a:solidFill>
                <a:effectLst/>
                <a:uLnTx/>
                <a:uFillTx/>
                <a:latin typeface="Trebuchet MS"/>
                <a:cs typeface="Trebuchet MS"/>
              </a:rPr>
              <a:t> </a:t>
            </a:r>
            <a:r>
              <a:rPr kumimoji="0" sz="1700" b="0" i="0" u="none" strike="noStrike" kern="0" cap="none" spc="0" normalizeH="0" baseline="0" noProof="0" dirty="0">
                <a:ln>
                  <a:noFill/>
                </a:ln>
                <a:solidFill>
                  <a:srgbClr val="404040"/>
                </a:solidFill>
                <a:effectLst/>
                <a:uLnTx/>
                <a:uFillTx/>
                <a:latin typeface="Trebuchet MS"/>
                <a:cs typeface="Trebuchet MS"/>
              </a:rPr>
              <a:t>90</a:t>
            </a:r>
            <a:r>
              <a:rPr kumimoji="0" sz="1700" b="0" i="0" u="none" strike="noStrike" kern="0" cap="none" spc="-65" normalizeH="0" baseline="0" noProof="0" dirty="0">
                <a:ln>
                  <a:noFill/>
                </a:ln>
                <a:solidFill>
                  <a:srgbClr val="404040"/>
                </a:solidFill>
                <a:effectLst/>
                <a:uLnTx/>
                <a:uFillTx/>
                <a:latin typeface="Trebuchet MS"/>
                <a:cs typeface="Trebuchet MS"/>
              </a:rPr>
              <a:t> </a:t>
            </a:r>
            <a:r>
              <a:rPr kumimoji="0" sz="1700" b="0" i="0" u="none" strike="noStrike" kern="0" cap="none" spc="-50" normalizeH="0" baseline="0" noProof="0" dirty="0">
                <a:ln>
                  <a:noFill/>
                </a:ln>
                <a:solidFill>
                  <a:srgbClr val="404040"/>
                </a:solidFill>
                <a:effectLst/>
                <a:uLnTx/>
                <a:uFillTx/>
                <a:latin typeface="Trebuchet MS"/>
                <a:cs typeface="Trebuchet MS"/>
              </a:rPr>
              <a:t>K</a:t>
            </a:r>
            <a:endParaRPr kumimoji="0" sz="17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9" name="object 9"/>
          <p:cNvSpPr txBox="1"/>
          <p:nvPr/>
        </p:nvSpPr>
        <p:spPr>
          <a:xfrm>
            <a:off x="418147" y="2681541"/>
            <a:ext cx="3211830" cy="167386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92D050"/>
                </a:solidFill>
                <a:effectLst/>
                <a:uLnTx/>
                <a:uFillTx/>
                <a:latin typeface="Trebuchet MS"/>
                <a:cs typeface="Trebuchet MS"/>
              </a:rPr>
              <a:t>Detector</a:t>
            </a:r>
            <a:r>
              <a:rPr kumimoji="0" sz="1800" b="1" i="0" u="none" strike="noStrike" kern="0" cap="none" spc="-40" normalizeH="0" baseline="0" noProof="0" dirty="0">
                <a:ln>
                  <a:noFill/>
                </a:ln>
                <a:solidFill>
                  <a:srgbClr val="92D050"/>
                </a:solidFill>
                <a:effectLst/>
                <a:uLnTx/>
                <a:uFillTx/>
                <a:latin typeface="Trebuchet MS"/>
                <a:cs typeface="Trebuchet MS"/>
              </a:rPr>
              <a:t> </a:t>
            </a:r>
            <a:r>
              <a:rPr kumimoji="0" sz="1800" b="1" i="0" u="none" strike="noStrike" kern="0" cap="none" spc="-20" normalizeH="0" baseline="0" noProof="0" dirty="0">
                <a:ln>
                  <a:noFill/>
                </a:ln>
                <a:solidFill>
                  <a:srgbClr val="92D050"/>
                </a:solidFill>
                <a:effectLst/>
                <a:uLnTx/>
                <a:uFillTx/>
                <a:latin typeface="Trebuchet MS"/>
                <a:cs typeface="Trebuchet MS"/>
              </a:rPr>
              <a:t>array</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algn="ctr" defTabSz="914400" eaLnBrk="1" fontAlgn="auto" latinLnBrk="0" hangingPunct="1">
              <a:lnSpc>
                <a:spcPct val="100000"/>
              </a:lnSpc>
              <a:spcBef>
                <a:spcPts val="20"/>
              </a:spcBef>
              <a:spcAft>
                <a:spcPts val="0"/>
              </a:spcAft>
              <a:buClrTx/>
              <a:buSzTx/>
              <a:buFontTx/>
              <a:buNone/>
              <a:tabLst/>
              <a:defRPr/>
            </a:pPr>
            <a:r>
              <a:rPr kumimoji="0" sz="1800" b="0" i="0" u="none" strike="noStrike" kern="0" cap="none" spc="0" normalizeH="0" baseline="0" noProof="0" dirty="0">
                <a:ln>
                  <a:noFill/>
                </a:ln>
                <a:solidFill>
                  <a:srgbClr val="404040"/>
                </a:solidFill>
                <a:effectLst/>
                <a:uLnTx/>
                <a:uFillTx/>
                <a:latin typeface="Trebuchet MS"/>
                <a:cs typeface="Trebuchet MS"/>
              </a:rPr>
              <a:t>with</a:t>
            </a:r>
            <a:r>
              <a:rPr kumimoji="0" sz="1800" b="0" i="0" u="none" strike="noStrike" kern="0" cap="none" spc="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high</a:t>
            </a:r>
            <a:r>
              <a:rPr kumimoji="0" sz="1800" b="0" i="0" u="none" strike="noStrike" kern="0" cap="none" spc="-7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solid</a:t>
            </a:r>
            <a:r>
              <a:rPr kumimoji="0" sz="1800" b="0" i="0" u="none" strike="noStrike" kern="0" cap="none" spc="-2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angle</a:t>
            </a:r>
            <a:r>
              <a:rPr kumimoji="0" sz="1800" b="0" i="0" u="none" strike="noStrike" kern="0" cap="none" spc="-65" normalizeH="0" baseline="0" noProof="0" dirty="0">
                <a:ln>
                  <a:noFill/>
                </a:ln>
                <a:solidFill>
                  <a:srgbClr val="404040"/>
                </a:solidFill>
                <a:effectLst/>
                <a:uLnTx/>
                <a:uFillTx/>
                <a:latin typeface="Trebuchet MS"/>
                <a:cs typeface="Trebuchet MS"/>
              </a:rPr>
              <a:t> </a:t>
            </a:r>
            <a:r>
              <a:rPr kumimoji="0" sz="1800" b="0" i="0" u="none" strike="noStrike" kern="0" cap="none" spc="-10" normalizeH="0" baseline="0" noProof="0" dirty="0">
                <a:ln>
                  <a:noFill/>
                </a:ln>
                <a:solidFill>
                  <a:srgbClr val="404040"/>
                </a:solidFill>
                <a:effectLst/>
                <a:uLnTx/>
                <a:uFillTx/>
                <a:latin typeface="Trebuchet MS"/>
                <a:cs typeface="Trebuchet MS"/>
              </a:rPr>
              <a:t>coverage:</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584200" marR="0" lvl="0" indent="-335915" defTabSz="914400" eaLnBrk="1" fontAlgn="auto" latinLnBrk="0" hangingPunct="1">
              <a:lnSpc>
                <a:spcPct val="100000"/>
              </a:lnSpc>
              <a:spcBef>
                <a:spcPts val="20"/>
              </a:spcBef>
              <a:spcAft>
                <a:spcPts val="0"/>
              </a:spcAft>
              <a:buClr>
                <a:srgbClr val="000000"/>
              </a:buClr>
              <a:buSzTx/>
              <a:buFontTx/>
              <a:buAutoNum type="alphaLcParenR"/>
              <a:tabLst>
                <a:tab pos="584200" algn="l"/>
              </a:tabLst>
              <a:defRPr/>
            </a:pPr>
            <a:r>
              <a:rPr kumimoji="0" sz="1800" b="0" i="0" u="none" strike="noStrike" kern="0" cap="none" spc="0" normalizeH="0" baseline="0" noProof="0" dirty="0">
                <a:ln>
                  <a:noFill/>
                </a:ln>
                <a:solidFill>
                  <a:srgbClr val="404040"/>
                </a:solidFill>
                <a:effectLst/>
                <a:uLnTx/>
                <a:uFillTx/>
                <a:latin typeface="Trebuchet MS"/>
                <a:cs typeface="Trebuchet MS"/>
              </a:rPr>
              <a:t>10</a:t>
            </a:r>
            <a:r>
              <a:rPr kumimoji="0" sz="1800" b="0" i="0" u="none" strike="noStrike" kern="0" cap="none" spc="-2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LaBr3:Ce</a:t>
            </a:r>
            <a:r>
              <a:rPr kumimoji="0" sz="1800" b="0" i="0" u="none" strike="noStrike" kern="0" cap="none" spc="-45" normalizeH="0" baseline="0" noProof="0" dirty="0">
                <a:ln>
                  <a:noFill/>
                </a:ln>
                <a:solidFill>
                  <a:srgbClr val="404040"/>
                </a:solidFill>
                <a:effectLst/>
                <a:uLnTx/>
                <a:uFillTx/>
                <a:latin typeface="Trebuchet MS"/>
                <a:cs typeface="Trebuchet MS"/>
              </a:rPr>
              <a:t> </a:t>
            </a:r>
            <a:r>
              <a:rPr kumimoji="0" sz="1800" b="0" i="0" u="none" strike="noStrike" kern="0" cap="none" spc="-50" normalizeH="0" baseline="0" noProof="0" dirty="0">
                <a:ln>
                  <a:noFill/>
                </a:ln>
                <a:solidFill>
                  <a:srgbClr val="404040"/>
                </a:solidFill>
                <a:effectLst/>
                <a:uLnTx/>
                <a:uFillTx/>
                <a:latin typeface="Trebuchet MS"/>
                <a:cs typeface="Trebuchet MS"/>
              </a:rPr>
              <a:t>1’’</a:t>
            </a:r>
            <a:r>
              <a:rPr kumimoji="0" sz="1800" b="0" i="0" u="none" strike="noStrike" kern="0" cap="none" spc="-125" normalizeH="0" baseline="0" noProof="0" dirty="0">
                <a:ln>
                  <a:noFill/>
                </a:ln>
                <a:solidFill>
                  <a:srgbClr val="404040"/>
                </a:solidFill>
                <a:effectLst/>
                <a:uLnTx/>
                <a:uFillTx/>
                <a:latin typeface="Trebuchet MS"/>
                <a:cs typeface="Trebuchet MS"/>
              </a:rPr>
              <a:t> </a:t>
            </a:r>
            <a:r>
              <a:rPr kumimoji="0" sz="1800" b="0" i="0" u="none" strike="noStrike" kern="0" cap="none" spc="-20" normalizeH="0" baseline="0" noProof="0" dirty="0">
                <a:ln>
                  <a:noFill/>
                </a:ln>
                <a:solidFill>
                  <a:srgbClr val="404040"/>
                </a:solidFill>
                <a:effectLst/>
                <a:uLnTx/>
                <a:uFillTx/>
                <a:latin typeface="Trebuchet MS"/>
                <a:cs typeface="Trebuchet MS"/>
              </a:rPr>
              <a:t>SiPM</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584200" marR="0" lvl="0" indent="-335915" defTabSz="914400" eaLnBrk="1" fontAlgn="auto" latinLnBrk="0" hangingPunct="1">
              <a:lnSpc>
                <a:spcPts val="2130"/>
              </a:lnSpc>
              <a:spcBef>
                <a:spcPts val="15"/>
              </a:spcBef>
              <a:spcAft>
                <a:spcPts val="0"/>
              </a:spcAft>
              <a:buClr>
                <a:srgbClr val="000000"/>
              </a:buClr>
              <a:buSzTx/>
              <a:buFontTx/>
              <a:buAutoNum type="alphaLcParenR"/>
              <a:tabLst>
                <a:tab pos="584200" algn="l"/>
              </a:tabLst>
              <a:defRPr/>
            </a:pPr>
            <a:r>
              <a:rPr kumimoji="0" sz="1800" b="0" i="0" u="none" strike="noStrike" kern="0" cap="none" spc="0" normalizeH="0" baseline="0" noProof="0" dirty="0">
                <a:ln>
                  <a:noFill/>
                </a:ln>
                <a:solidFill>
                  <a:srgbClr val="404040"/>
                </a:solidFill>
                <a:effectLst/>
                <a:uLnTx/>
                <a:uFillTx/>
                <a:latin typeface="Trebuchet MS"/>
                <a:cs typeface="Trebuchet MS"/>
              </a:rPr>
              <a:t>6</a:t>
            </a:r>
            <a:r>
              <a:rPr kumimoji="0" sz="1800" b="0" i="0" u="none" strike="noStrike" kern="0" cap="none" spc="-4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LaBr3:Ce</a:t>
            </a:r>
            <a:r>
              <a:rPr kumimoji="0" sz="1800" b="0" i="0" u="none" strike="noStrike" kern="0" cap="none" spc="20" normalizeH="0" baseline="0" noProof="0" dirty="0">
                <a:ln>
                  <a:noFill/>
                </a:ln>
                <a:solidFill>
                  <a:srgbClr val="404040"/>
                </a:solidFill>
                <a:effectLst/>
                <a:uLnTx/>
                <a:uFillTx/>
                <a:latin typeface="Trebuchet MS"/>
                <a:cs typeface="Trebuchet MS"/>
              </a:rPr>
              <a:t> </a:t>
            </a:r>
            <a:r>
              <a:rPr kumimoji="0" sz="1800" b="0" i="0" u="none" strike="noStrike" kern="0" cap="none" spc="-70" normalizeH="0" baseline="0" noProof="0" dirty="0">
                <a:ln>
                  <a:noFill/>
                </a:ln>
                <a:solidFill>
                  <a:srgbClr val="404040"/>
                </a:solidFill>
                <a:effectLst/>
                <a:uLnTx/>
                <a:uFillTx/>
                <a:latin typeface="Trebuchet MS"/>
                <a:cs typeface="Trebuchet MS"/>
              </a:rPr>
              <a:t>1’’</a:t>
            </a:r>
            <a:r>
              <a:rPr kumimoji="0" sz="1800" b="0" i="0" u="none" strike="noStrike" kern="0" cap="none" spc="-75" normalizeH="0" baseline="0" noProof="0" dirty="0">
                <a:ln>
                  <a:noFill/>
                </a:ln>
                <a:solidFill>
                  <a:srgbClr val="404040"/>
                </a:solidFill>
                <a:effectLst/>
                <a:uLnTx/>
                <a:uFillTx/>
                <a:latin typeface="Trebuchet MS"/>
                <a:cs typeface="Trebuchet MS"/>
              </a:rPr>
              <a:t> </a:t>
            </a:r>
            <a:r>
              <a:rPr kumimoji="0" sz="1800" b="0" i="0" u="none" strike="noStrike" kern="0" cap="none" spc="-25" normalizeH="0" baseline="0" noProof="0" dirty="0">
                <a:ln>
                  <a:noFill/>
                </a:ln>
                <a:solidFill>
                  <a:srgbClr val="404040"/>
                </a:solidFill>
                <a:effectLst/>
                <a:uLnTx/>
                <a:uFillTx/>
                <a:latin typeface="Trebuchet MS"/>
                <a:cs typeface="Trebuchet MS"/>
              </a:rPr>
              <a:t>PMT</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584835" marR="0" lvl="0" indent="0" defTabSz="914400" eaLnBrk="1" fontAlgn="auto" latinLnBrk="0" hangingPunct="1">
              <a:lnSpc>
                <a:spcPts val="2130"/>
              </a:lnSpc>
              <a:spcBef>
                <a:spcPts val="0"/>
              </a:spcBef>
              <a:spcAft>
                <a:spcPts val="0"/>
              </a:spcAft>
              <a:buClrTx/>
              <a:buSzTx/>
              <a:buFontTx/>
              <a:buNone/>
              <a:tabLst/>
              <a:defRPr/>
            </a:pPr>
            <a:r>
              <a:rPr kumimoji="0" sz="1800" b="0" i="0" u="none" strike="noStrike" kern="0" cap="none" spc="0" normalizeH="0" baseline="0" noProof="0" dirty="0">
                <a:ln>
                  <a:noFill/>
                </a:ln>
                <a:solidFill>
                  <a:srgbClr val="404040"/>
                </a:solidFill>
                <a:effectLst/>
                <a:uLnTx/>
                <a:uFillTx/>
                <a:latin typeface="Trebuchet MS"/>
                <a:cs typeface="Trebuchet MS"/>
              </a:rPr>
              <a:t>6</a:t>
            </a:r>
            <a:r>
              <a:rPr kumimoji="0" sz="1800" b="0" i="0" u="none" strike="noStrike" kern="0" cap="none" spc="-3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LaBr3:Ce</a:t>
            </a:r>
            <a:r>
              <a:rPr kumimoji="0" sz="1800" b="0" i="0" u="none" strike="noStrike" kern="0" cap="none" spc="25" normalizeH="0" baseline="0" noProof="0" dirty="0">
                <a:ln>
                  <a:noFill/>
                </a:ln>
                <a:solidFill>
                  <a:srgbClr val="404040"/>
                </a:solidFill>
                <a:effectLst/>
                <a:uLnTx/>
                <a:uFillTx/>
                <a:latin typeface="Trebuchet MS"/>
                <a:cs typeface="Trebuchet MS"/>
              </a:rPr>
              <a:t> </a:t>
            </a:r>
            <a:r>
              <a:rPr kumimoji="0" sz="1800" b="0" i="0" u="none" strike="noStrike" kern="0" cap="none" spc="-75" normalizeH="0" baseline="0" noProof="0" dirty="0">
                <a:ln>
                  <a:noFill/>
                </a:ln>
                <a:solidFill>
                  <a:srgbClr val="404040"/>
                </a:solidFill>
                <a:effectLst/>
                <a:uLnTx/>
                <a:uFillTx/>
                <a:latin typeface="Trebuchet MS"/>
                <a:cs typeface="Trebuchet MS"/>
              </a:rPr>
              <a:t>1’’</a:t>
            </a:r>
            <a:r>
              <a:rPr kumimoji="0" sz="1800" b="0" i="0" u="none" strike="noStrike" kern="0" cap="none" spc="-100" normalizeH="0" baseline="0" noProof="0" dirty="0">
                <a:ln>
                  <a:noFill/>
                </a:ln>
                <a:solidFill>
                  <a:srgbClr val="404040"/>
                </a:solidFill>
                <a:effectLst/>
                <a:uLnTx/>
                <a:uFillTx/>
                <a:latin typeface="Trebuchet MS"/>
                <a:cs typeface="Trebuchet MS"/>
              </a:rPr>
              <a:t> </a:t>
            </a:r>
            <a:r>
              <a:rPr kumimoji="0" sz="1800" b="0" i="0" u="none" strike="noStrike" kern="0" cap="none" spc="-20" normalizeH="0" baseline="0" noProof="0" dirty="0">
                <a:ln>
                  <a:noFill/>
                </a:ln>
                <a:solidFill>
                  <a:srgbClr val="404040"/>
                </a:solidFill>
                <a:effectLst/>
                <a:uLnTx/>
                <a:uFillTx/>
                <a:latin typeface="Trebuchet MS"/>
                <a:cs typeface="Trebuchet MS"/>
              </a:rPr>
              <a:t>SiPM</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584200" marR="0" lvl="0" indent="-335915" defTabSz="914400" eaLnBrk="1" fontAlgn="auto" latinLnBrk="0" hangingPunct="1">
              <a:lnSpc>
                <a:spcPct val="100000"/>
              </a:lnSpc>
              <a:spcBef>
                <a:spcPts val="20"/>
              </a:spcBef>
              <a:spcAft>
                <a:spcPts val="0"/>
              </a:spcAft>
              <a:buClr>
                <a:srgbClr val="000000"/>
              </a:buClr>
              <a:buSzTx/>
              <a:buFontTx/>
              <a:buAutoNum type="alphaLcParenR" startAt="3"/>
              <a:tabLst>
                <a:tab pos="584200" algn="l"/>
              </a:tabLst>
              <a:defRPr/>
            </a:pPr>
            <a:r>
              <a:rPr kumimoji="0" sz="1800" b="0" i="0" u="none" strike="noStrike" kern="0" cap="none" spc="0" normalizeH="0" baseline="0" noProof="0" dirty="0">
                <a:ln>
                  <a:noFill/>
                </a:ln>
                <a:solidFill>
                  <a:srgbClr val="404040"/>
                </a:solidFill>
                <a:effectLst/>
                <a:uLnTx/>
                <a:uFillTx/>
                <a:latin typeface="Trebuchet MS"/>
                <a:cs typeface="Trebuchet MS"/>
              </a:rPr>
              <a:t>12</a:t>
            </a:r>
            <a:r>
              <a:rPr kumimoji="0" sz="1800" b="0" i="0" u="none" strike="noStrike" kern="0" cap="none" spc="-2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LaBr3:Ce</a:t>
            </a:r>
            <a:r>
              <a:rPr kumimoji="0" sz="1800" b="0" i="0" u="none" strike="noStrike" kern="0" cap="none" spc="-45" normalizeH="0" baseline="0" noProof="0" dirty="0">
                <a:ln>
                  <a:noFill/>
                </a:ln>
                <a:solidFill>
                  <a:srgbClr val="404040"/>
                </a:solidFill>
                <a:effectLst/>
                <a:uLnTx/>
                <a:uFillTx/>
                <a:latin typeface="Trebuchet MS"/>
                <a:cs typeface="Trebuchet MS"/>
              </a:rPr>
              <a:t> </a:t>
            </a:r>
            <a:r>
              <a:rPr kumimoji="0" sz="1800" b="0" i="0" u="none" strike="noStrike" kern="0" cap="none" spc="-50" normalizeH="0" baseline="0" noProof="0" dirty="0">
                <a:ln>
                  <a:noFill/>
                </a:ln>
                <a:solidFill>
                  <a:srgbClr val="404040"/>
                </a:solidFill>
                <a:effectLst/>
                <a:uLnTx/>
                <a:uFillTx/>
                <a:latin typeface="Trebuchet MS"/>
                <a:cs typeface="Trebuchet MS"/>
              </a:rPr>
              <a:t>1’’</a:t>
            </a:r>
            <a:r>
              <a:rPr kumimoji="0" sz="1800" b="0" i="0" u="none" strike="noStrike" kern="0" cap="none" spc="-125" normalizeH="0" baseline="0" noProof="0" dirty="0">
                <a:ln>
                  <a:noFill/>
                </a:ln>
                <a:solidFill>
                  <a:srgbClr val="404040"/>
                </a:solidFill>
                <a:effectLst/>
                <a:uLnTx/>
                <a:uFillTx/>
                <a:latin typeface="Trebuchet MS"/>
                <a:cs typeface="Trebuchet MS"/>
              </a:rPr>
              <a:t> </a:t>
            </a:r>
            <a:r>
              <a:rPr kumimoji="0" sz="1800" b="0" i="0" u="none" strike="noStrike" kern="0" cap="none" spc="-20" normalizeH="0" baseline="0" noProof="0" dirty="0">
                <a:ln>
                  <a:noFill/>
                </a:ln>
                <a:solidFill>
                  <a:srgbClr val="404040"/>
                </a:solidFill>
                <a:effectLst/>
                <a:uLnTx/>
                <a:uFillTx/>
                <a:latin typeface="Trebuchet MS"/>
                <a:cs typeface="Trebuchet MS"/>
              </a:rPr>
              <a:t>SiPM</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0" name="object 10"/>
          <p:cNvSpPr txBox="1"/>
          <p:nvPr/>
        </p:nvSpPr>
        <p:spPr>
          <a:xfrm>
            <a:off x="5749544" y="3429698"/>
            <a:ext cx="237490"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404040"/>
                </a:solidFill>
                <a:effectLst/>
                <a:uLnTx/>
                <a:uFillTx/>
                <a:latin typeface="Trebuchet MS"/>
                <a:cs typeface="Trebuchet MS"/>
              </a:rPr>
              <a:t>a)</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1" name="object 11"/>
          <p:cNvSpPr txBox="1"/>
          <p:nvPr/>
        </p:nvSpPr>
        <p:spPr>
          <a:xfrm>
            <a:off x="8596883" y="3429698"/>
            <a:ext cx="229870"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404040"/>
                </a:solidFill>
                <a:effectLst/>
                <a:uLnTx/>
                <a:uFillTx/>
                <a:latin typeface="Trebuchet MS"/>
                <a:cs typeface="Trebuchet MS"/>
              </a:rPr>
              <a:t>b)</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2" name="object 12"/>
          <p:cNvSpPr txBox="1"/>
          <p:nvPr/>
        </p:nvSpPr>
        <p:spPr>
          <a:xfrm>
            <a:off x="10805541" y="3429698"/>
            <a:ext cx="22542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404040"/>
                </a:solidFill>
                <a:effectLst/>
                <a:uLnTx/>
                <a:uFillTx/>
                <a:latin typeface="Trebuchet MS"/>
                <a:cs typeface="Trebuchet MS"/>
              </a:rPr>
              <a:t>c)</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13" name="object 13"/>
          <p:cNvGrpSpPr/>
          <p:nvPr/>
        </p:nvGrpSpPr>
        <p:grpSpPr>
          <a:xfrm>
            <a:off x="4181475" y="4695824"/>
            <a:ext cx="7315200" cy="2162175"/>
            <a:chOff x="4181475" y="4695824"/>
            <a:chExt cx="7315200" cy="2162175"/>
          </a:xfrm>
        </p:grpSpPr>
        <p:pic>
          <p:nvPicPr>
            <p:cNvPr id="14" name="object 14"/>
            <p:cNvPicPr/>
            <p:nvPr/>
          </p:nvPicPr>
          <p:blipFill>
            <a:blip r:embed="rId5" cstate="print"/>
            <a:stretch>
              <a:fillRect/>
            </a:stretch>
          </p:blipFill>
          <p:spPr>
            <a:xfrm>
              <a:off x="4181475" y="4695824"/>
              <a:ext cx="5448300" cy="2162173"/>
            </a:xfrm>
            <a:prstGeom prst="rect">
              <a:avLst/>
            </a:prstGeom>
          </p:spPr>
        </p:pic>
        <p:pic>
          <p:nvPicPr>
            <p:cNvPr id="15" name="object 15"/>
            <p:cNvPicPr/>
            <p:nvPr/>
          </p:nvPicPr>
          <p:blipFill>
            <a:blip r:embed="rId6" cstate="print"/>
            <a:stretch>
              <a:fillRect/>
            </a:stretch>
          </p:blipFill>
          <p:spPr>
            <a:xfrm>
              <a:off x="10420350" y="5686423"/>
              <a:ext cx="1076325" cy="1123950"/>
            </a:xfrm>
            <a:prstGeom prst="rect">
              <a:avLst/>
            </a:prstGeom>
          </p:spPr>
        </p:pic>
      </p:grpSp>
      <p:grpSp>
        <p:nvGrpSpPr>
          <p:cNvPr id="16" name="object 16"/>
          <p:cNvGrpSpPr/>
          <p:nvPr/>
        </p:nvGrpSpPr>
        <p:grpSpPr>
          <a:xfrm>
            <a:off x="3371850" y="1333500"/>
            <a:ext cx="714375" cy="352425"/>
            <a:chOff x="3371850" y="1333500"/>
            <a:chExt cx="714375" cy="352425"/>
          </a:xfrm>
        </p:grpSpPr>
        <p:sp>
          <p:nvSpPr>
            <p:cNvPr id="17" name="object 17"/>
            <p:cNvSpPr/>
            <p:nvPr/>
          </p:nvSpPr>
          <p:spPr>
            <a:xfrm>
              <a:off x="3381375" y="1343025"/>
              <a:ext cx="695325" cy="333375"/>
            </a:xfrm>
            <a:custGeom>
              <a:avLst/>
              <a:gdLst/>
              <a:ahLst/>
              <a:cxnLst/>
              <a:rect l="l" t="t" r="r" b="b"/>
              <a:pathLst>
                <a:path w="695325" h="333375">
                  <a:moveTo>
                    <a:pt x="528701" y="0"/>
                  </a:moveTo>
                  <a:lnTo>
                    <a:pt x="528701" y="83312"/>
                  </a:lnTo>
                  <a:lnTo>
                    <a:pt x="0" y="83312"/>
                  </a:lnTo>
                  <a:lnTo>
                    <a:pt x="0" y="250062"/>
                  </a:lnTo>
                  <a:lnTo>
                    <a:pt x="528701" y="250062"/>
                  </a:lnTo>
                  <a:lnTo>
                    <a:pt x="528701" y="333375"/>
                  </a:lnTo>
                  <a:lnTo>
                    <a:pt x="695325" y="166624"/>
                  </a:lnTo>
                  <a:lnTo>
                    <a:pt x="528701" y="0"/>
                  </a:lnTo>
                  <a:close/>
                </a:path>
              </a:pathLst>
            </a:custGeom>
            <a:solidFill>
              <a:srgbClr val="90C2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3381375" y="1343025"/>
              <a:ext cx="695325" cy="333375"/>
            </a:xfrm>
            <a:custGeom>
              <a:avLst/>
              <a:gdLst/>
              <a:ahLst/>
              <a:cxnLst/>
              <a:rect l="l" t="t" r="r" b="b"/>
              <a:pathLst>
                <a:path w="695325" h="333375">
                  <a:moveTo>
                    <a:pt x="0" y="83312"/>
                  </a:moveTo>
                  <a:lnTo>
                    <a:pt x="528701" y="83312"/>
                  </a:lnTo>
                  <a:lnTo>
                    <a:pt x="528701" y="0"/>
                  </a:lnTo>
                  <a:lnTo>
                    <a:pt x="695325" y="166624"/>
                  </a:lnTo>
                  <a:lnTo>
                    <a:pt x="528701" y="333375"/>
                  </a:lnTo>
                  <a:lnTo>
                    <a:pt x="528701" y="250062"/>
                  </a:lnTo>
                  <a:lnTo>
                    <a:pt x="0" y="250062"/>
                  </a:lnTo>
                  <a:lnTo>
                    <a:pt x="0" y="83312"/>
                  </a:lnTo>
                  <a:close/>
                </a:path>
              </a:pathLst>
            </a:custGeom>
            <a:ln w="19050">
              <a:solidFill>
                <a:srgbClr val="39500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object 19"/>
          <p:cNvGrpSpPr/>
          <p:nvPr/>
        </p:nvGrpSpPr>
        <p:grpSpPr>
          <a:xfrm>
            <a:off x="3371850" y="3429000"/>
            <a:ext cx="714375" cy="352425"/>
            <a:chOff x="3371850" y="3429000"/>
            <a:chExt cx="714375" cy="352425"/>
          </a:xfrm>
        </p:grpSpPr>
        <p:sp>
          <p:nvSpPr>
            <p:cNvPr id="20" name="object 20"/>
            <p:cNvSpPr/>
            <p:nvPr/>
          </p:nvSpPr>
          <p:spPr>
            <a:xfrm>
              <a:off x="3381375" y="3438525"/>
              <a:ext cx="695325" cy="333375"/>
            </a:xfrm>
            <a:custGeom>
              <a:avLst/>
              <a:gdLst/>
              <a:ahLst/>
              <a:cxnLst/>
              <a:rect l="l" t="t" r="r" b="b"/>
              <a:pathLst>
                <a:path w="695325" h="333375">
                  <a:moveTo>
                    <a:pt x="528701" y="0"/>
                  </a:moveTo>
                  <a:lnTo>
                    <a:pt x="528701" y="83312"/>
                  </a:lnTo>
                  <a:lnTo>
                    <a:pt x="0" y="83312"/>
                  </a:lnTo>
                  <a:lnTo>
                    <a:pt x="0" y="250062"/>
                  </a:lnTo>
                  <a:lnTo>
                    <a:pt x="528701" y="250062"/>
                  </a:lnTo>
                  <a:lnTo>
                    <a:pt x="528701" y="333375"/>
                  </a:lnTo>
                  <a:lnTo>
                    <a:pt x="695325" y="166624"/>
                  </a:lnTo>
                  <a:lnTo>
                    <a:pt x="528701" y="0"/>
                  </a:lnTo>
                  <a:close/>
                </a:path>
              </a:pathLst>
            </a:custGeom>
            <a:solidFill>
              <a:srgbClr val="90C2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3381375" y="3438525"/>
              <a:ext cx="695325" cy="333375"/>
            </a:xfrm>
            <a:custGeom>
              <a:avLst/>
              <a:gdLst/>
              <a:ahLst/>
              <a:cxnLst/>
              <a:rect l="l" t="t" r="r" b="b"/>
              <a:pathLst>
                <a:path w="695325" h="333375">
                  <a:moveTo>
                    <a:pt x="0" y="83312"/>
                  </a:moveTo>
                  <a:lnTo>
                    <a:pt x="528701" y="83312"/>
                  </a:lnTo>
                  <a:lnTo>
                    <a:pt x="528701" y="0"/>
                  </a:lnTo>
                  <a:lnTo>
                    <a:pt x="695325" y="166624"/>
                  </a:lnTo>
                  <a:lnTo>
                    <a:pt x="528701" y="333375"/>
                  </a:lnTo>
                  <a:lnTo>
                    <a:pt x="528701" y="250062"/>
                  </a:lnTo>
                  <a:lnTo>
                    <a:pt x="0" y="250062"/>
                  </a:lnTo>
                  <a:lnTo>
                    <a:pt x="0" y="83312"/>
                  </a:lnTo>
                  <a:close/>
                </a:path>
              </a:pathLst>
            </a:custGeom>
            <a:ln w="19050">
              <a:solidFill>
                <a:srgbClr val="39500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22"/>
          <p:cNvSpPr txBox="1"/>
          <p:nvPr/>
        </p:nvSpPr>
        <p:spPr>
          <a:xfrm>
            <a:off x="487680" y="4753292"/>
            <a:ext cx="3339465" cy="1950720"/>
          </a:xfrm>
          <a:prstGeom prst="rect">
            <a:avLst/>
          </a:prstGeom>
        </p:spPr>
        <p:txBody>
          <a:bodyPr vert="horz" wrap="square" lIns="0" tIns="10795" rIns="0" bIns="0" rtlCol="0">
            <a:spAutoFit/>
          </a:bodyPr>
          <a:lstStyle/>
          <a:p>
            <a:pPr marL="12700" marR="5080" lvl="0" indent="779780" defTabSz="914400" eaLnBrk="1" fontAlgn="auto" latinLnBrk="0" hangingPunct="1">
              <a:lnSpc>
                <a:spcPct val="100800"/>
              </a:lnSpc>
              <a:spcBef>
                <a:spcPts val="85"/>
              </a:spcBef>
              <a:spcAft>
                <a:spcPts val="0"/>
              </a:spcAft>
              <a:buClrTx/>
              <a:buSzTx/>
              <a:buFontTx/>
              <a:buNone/>
              <a:tabLst/>
              <a:defRPr/>
            </a:pPr>
            <a:r>
              <a:rPr kumimoji="0" sz="1800" b="1" i="0" u="none" strike="noStrike" kern="0" cap="none" spc="-20" normalizeH="0" baseline="0" noProof="0" dirty="0">
                <a:ln>
                  <a:noFill/>
                </a:ln>
                <a:solidFill>
                  <a:srgbClr val="92D050"/>
                </a:solidFill>
                <a:effectLst/>
                <a:uLnTx/>
                <a:uFillTx/>
                <a:latin typeface="Trebuchet MS"/>
                <a:cs typeface="Trebuchet MS"/>
              </a:rPr>
              <a:t>Tunable</a:t>
            </a:r>
            <a:r>
              <a:rPr kumimoji="0" sz="1800" b="1" i="0" u="none" strike="noStrike" kern="0" cap="none" spc="-65" normalizeH="0" baseline="0" noProof="0" dirty="0">
                <a:ln>
                  <a:noFill/>
                </a:ln>
                <a:solidFill>
                  <a:srgbClr val="92D050"/>
                </a:solidFill>
                <a:effectLst/>
                <a:uLnTx/>
                <a:uFillTx/>
                <a:latin typeface="Trebuchet MS"/>
                <a:cs typeface="Trebuchet MS"/>
              </a:rPr>
              <a:t> </a:t>
            </a:r>
            <a:r>
              <a:rPr kumimoji="0" sz="1800" b="1" i="0" u="none" strike="noStrike" kern="0" cap="none" spc="-20" normalizeH="0" baseline="0" noProof="0" dirty="0">
                <a:ln>
                  <a:noFill/>
                </a:ln>
                <a:solidFill>
                  <a:srgbClr val="92D050"/>
                </a:solidFill>
                <a:effectLst/>
                <a:uLnTx/>
                <a:uFillTx/>
                <a:latin typeface="Trebuchet MS"/>
                <a:cs typeface="Trebuchet MS"/>
              </a:rPr>
              <a:t>Laser </a:t>
            </a:r>
            <a:r>
              <a:rPr kumimoji="0" sz="1800" b="0" i="0" u="none" strike="noStrike" kern="0" cap="none" spc="-10" normalizeH="0" baseline="0" noProof="0" dirty="0">
                <a:ln>
                  <a:noFill/>
                </a:ln>
                <a:solidFill>
                  <a:srgbClr val="404040"/>
                </a:solidFill>
                <a:effectLst/>
                <a:uLnTx/>
                <a:uFillTx/>
                <a:latin typeface="Trebuchet MS"/>
                <a:cs typeface="Trebuchet MS"/>
              </a:rPr>
              <a:t>Wavelength</a:t>
            </a:r>
            <a:r>
              <a:rPr kumimoji="0" sz="1800" b="0" i="0" u="none" strike="noStrike" kern="0" cap="none" spc="-4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range</a:t>
            </a:r>
            <a:r>
              <a:rPr kumimoji="0" sz="1800" b="0" i="0" u="none" strike="noStrike" kern="0" cap="none" spc="1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6800</a:t>
            </a:r>
            <a:r>
              <a:rPr kumimoji="0" sz="1800" b="0" i="0" u="none" strike="noStrike" kern="0" cap="none" spc="-5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a:t>
            </a:r>
            <a:r>
              <a:rPr kumimoji="0" sz="1800" b="0" i="0" u="none" strike="noStrike" kern="0" cap="none" spc="-2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50</a:t>
            </a:r>
            <a:r>
              <a:rPr kumimoji="0" sz="1800" b="0" i="0" u="none" strike="noStrike" kern="0" cap="none" spc="-20" normalizeH="0" baseline="0" noProof="0" dirty="0">
                <a:ln>
                  <a:noFill/>
                </a:ln>
                <a:solidFill>
                  <a:srgbClr val="404040"/>
                </a:solidFill>
                <a:effectLst/>
                <a:uLnTx/>
                <a:uFillTx/>
                <a:latin typeface="Trebuchet MS"/>
                <a:cs typeface="Trebuchet MS"/>
              </a:rPr>
              <a:t> </a:t>
            </a:r>
            <a:r>
              <a:rPr kumimoji="0" sz="1800" b="0" i="0" u="none" strike="noStrike" kern="0" cap="none" spc="-35" normalizeH="0" baseline="0" noProof="0" dirty="0">
                <a:ln>
                  <a:noFill/>
                </a:ln>
                <a:solidFill>
                  <a:srgbClr val="404040"/>
                </a:solidFill>
                <a:effectLst/>
                <a:uLnTx/>
                <a:uFillTx/>
                <a:latin typeface="Trebuchet MS"/>
                <a:cs typeface="Trebuchet MS"/>
              </a:rPr>
              <a:t>nm </a:t>
            </a:r>
            <a:r>
              <a:rPr kumimoji="0" sz="1800" b="0" i="0" u="none" strike="noStrike" kern="0" cap="none" spc="0" normalizeH="0" baseline="0" noProof="0" dirty="0">
                <a:ln>
                  <a:noFill/>
                </a:ln>
                <a:solidFill>
                  <a:srgbClr val="404040"/>
                </a:solidFill>
                <a:effectLst/>
                <a:uLnTx/>
                <a:uFillTx/>
                <a:latin typeface="Trebuchet MS"/>
                <a:cs typeface="Trebuchet MS"/>
              </a:rPr>
              <a:t>Energy</a:t>
            </a:r>
            <a:r>
              <a:rPr kumimoji="0" sz="1800" b="0" i="0" u="none" strike="noStrike" kern="0" cap="none" spc="-3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output</a:t>
            </a:r>
            <a:r>
              <a:rPr kumimoji="0" sz="1800" b="0" i="0" u="none" strike="noStrike" kern="0" cap="none" spc="-7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&gt;</a:t>
            </a:r>
            <a:r>
              <a:rPr kumimoji="0" sz="1800" b="0" i="0" u="none" strike="noStrike" kern="0" cap="none" spc="-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1</a:t>
            </a:r>
            <a:r>
              <a:rPr kumimoji="0" sz="1800" b="0" i="0" u="none" strike="noStrike" kern="0" cap="none" spc="5" normalizeH="0" baseline="0" noProof="0" dirty="0">
                <a:ln>
                  <a:noFill/>
                </a:ln>
                <a:solidFill>
                  <a:srgbClr val="404040"/>
                </a:solidFill>
                <a:effectLst/>
                <a:uLnTx/>
                <a:uFillTx/>
                <a:latin typeface="Trebuchet MS"/>
                <a:cs typeface="Trebuchet MS"/>
              </a:rPr>
              <a:t> </a:t>
            </a:r>
            <a:r>
              <a:rPr kumimoji="0" sz="1800" b="0" i="0" u="none" strike="noStrike" kern="0" cap="none" spc="-25" normalizeH="0" baseline="0" noProof="0" dirty="0">
                <a:ln>
                  <a:noFill/>
                </a:ln>
                <a:solidFill>
                  <a:srgbClr val="404040"/>
                </a:solidFill>
                <a:effectLst/>
                <a:uLnTx/>
                <a:uFillTx/>
                <a:latin typeface="Trebuchet MS"/>
                <a:cs typeface="Trebuchet MS"/>
              </a:rPr>
              <a:t>mJ</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12700" marR="820419" lvl="0" indent="0" defTabSz="914400" eaLnBrk="1" fontAlgn="auto" latinLnBrk="0" hangingPunct="1">
              <a:lnSpc>
                <a:spcPct val="99700"/>
              </a:lnSpc>
              <a:spcBef>
                <a:spcPts val="25"/>
              </a:spcBef>
              <a:spcAft>
                <a:spcPts val="0"/>
              </a:spcAft>
              <a:buClrTx/>
              <a:buSzTx/>
              <a:buFontTx/>
              <a:buNone/>
              <a:tabLst/>
              <a:defRPr/>
            </a:pPr>
            <a:r>
              <a:rPr kumimoji="0" sz="1800" b="0" i="0" u="none" strike="noStrike" kern="0" cap="none" spc="0" normalizeH="0" baseline="0" noProof="0" dirty="0">
                <a:ln>
                  <a:noFill/>
                </a:ln>
                <a:solidFill>
                  <a:srgbClr val="404040"/>
                </a:solidFill>
                <a:effectLst/>
                <a:uLnTx/>
                <a:uFillTx/>
                <a:latin typeface="Trebuchet MS"/>
                <a:cs typeface="Trebuchet MS"/>
              </a:rPr>
              <a:t>Linewidth</a:t>
            </a:r>
            <a:r>
              <a:rPr kumimoji="0" sz="1800" b="0" i="0" u="none" strike="noStrike" kern="0" cap="none" spc="-4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&lt;</a:t>
            </a:r>
            <a:r>
              <a:rPr kumimoji="0" sz="1800" b="0" i="0" u="none" strike="noStrike" kern="0" cap="none" spc="-2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0.07</a:t>
            </a:r>
            <a:r>
              <a:rPr kumimoji="0" sz="1800" b="0" i="0" u="none" strike="noStrike" kern="0" cap="none" spc="-20" normalizeH="0" baseline="0" noProof="0" dirty="0">
                <a:ln>
                  <a:noFill/>
                </a:ln>
                <a:solidFill>
                  <a:srgbClr val="404040"/>
                </a:solidFill>
                <a:effectLst/>
                <a:uLnTx/>
                <a:uFillTx/>
                <a:latin typeface="Trebuchet MS"/>
                <a:cs typeface="Trebuchet MS"/>
              </a:rPr>
              <a:t> </a:t>
            </a:r>
            <a:r>
              <a:rPr kumimoji="0" sz="1800" b="0" i="0" u="none" strike="noStrike" kern="0" cap="none" spc="-25" normalizeH="0" baseline="0" noProof="0" dirty="0">
                <a:ln>
                  <a:noFill/>
                </a:ln>
                <a:solidFill>
                  <a:srgbClr val="404040"/>
                </a:solidFill>
                <a:effectLst/>
                <a:uLnTx/>
                <a:uFillTx/>
                <a:latin typeface="Trebuchet MS"/>
                <a:cs typeface="Trebuchet MS"/>
              </a:rPr>
              <a:t>nm Tunability</a:t>
            </a:r>
            <a:r>
              <a:rPr kumimoji="0" sz="1800" b="0" i="0" u="none" strike="noStrike" kern="0" cap="none" spc="-1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steps</a:t>
            </a:r>
            <a:r>
              <a:rPr kumimoji="0" sz="1800" b="0" i="0" u="none" strike="noStrike" kern="0" cap="none" spc="-45"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0.03</a:t>
            </a:r>
            <a:r>
              <a:rPr kumimoji="0" sz="1800" b="0" i="0" u="none" strike="noStrike" kern="0" cap="none" spc="-35" normalizeH="0" baseline="0" noProof="0" dirty="0">
                <a:ln>
                  <a:noFill/>
                </a:ln>
                <a:solidFill>
                  <a:srgbClr val="404040"/>
                </a:solidFill>
                <a:effectLst/>
                <a:uLnTx/>
                <a:uFillTx/>
                <a:latin typeface="Trebuchet MS"/>
                <a:cs typeface="Trebuchet MS"/>
              </a:rPr>
              <a:t> </a:t>
            </a:r>
            <a:r>
              <a:rPr kumimoji="0" sz="1800" b="0" i="0" u="none" strike="noStrike" kern="0" cap="none" spc="-25" normalizeH="0" baseline="0" noProof="0" dirty="0">
                <a:ln>
                  <a:noFill/>
                </a:ln>
                <a:solidFill>
                  <a:srgbClr val="404040"/>
                </a:solidFill>
                <a:effectLst/>
                <a:uLnTx/>
                <a:uFillTx/>
                <a:latin typeface="Trebuchet MS"/>
                <a:cs typeface="Trebuchet MS"/>
              </a:rPr>
              <a:t>nm </a:t>
            </a:r>
            <a:r>
              <a:rPr kumimoji="0" sz="1800" b="0" i="0" u="none" strike="noStrike" kern="0" cap="none" spc="0" normalizeH="0" baseline="0" noProof="0" dirty="0">
                <a:ln>
                  <a:noFill/>
                </a:ln>
                <a:solidFill>
                  <a:srgbClr val="404040"/>
                </a:solidFill>
                <a:effectLst/>
                <a:uLnTx/>
                <a:uFillTx/>
                <a:latin typeface="Trebuchet MS"/>
                <a:cs typeface="Trebuchet MS"/>
              </a:rPr>
              <a:t>Pulses</a:t>
            </a:r>
            <a:r>
              <a:rPr kumimoji="0" sz="1800" b="0" i="0" u="none" strike="noStrike" kern="0" cap="none" spc="-1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duration</a:t>
            </a:r>
            <a:r>
              <a:rPr kumimoji="0" sz="1800" b="0" i="0" u="none" strike="noStrike" kern="0" cap="none" spc="-5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10</a:t>
            </a:r>
            <a:r>
              <a:rPr kumimoji="0" sz="1800" b="0" i="0" u="none" strike="noStrike" kern="0" cap="none" spc="-10" normalizeH="0" baseline="0" noProof="0" dirty="0">
                <a:ln>
                  <a:noFill/>
                </a:ln>
                <a:solidFill>
                  <a:srgbClr val="404040"/>
                </a:solidFill>
                <a:effectLst/>
                <a:uLnTx/>
                <a:uFillTx/>
                <a:latin typeface="Trebuchet MS"/>
                <a:cs typeface="Trebuchet MS"/>
              </a:rPr>
              <a:t> </a:t>
            </a:r>
            <a:r>
              <a:rPr kumimoji="0" sz="1800" b="0" i="0" u="none" strike="noStrike" kern="0" cap="none" spc="-25" normalizeH="0" baseline="0" noProof="0" dirty="0">
                <a:ln>
                  <a:noFill/>
                </a:ln>
                <a:solidFill>
                  <a:srgbClr val="404040"/>
                </a:solidFill>
                <a:effectLst/>
                <a:uLnTx/>
                <a:uFillTx/>
                <a:latin typeface="Trebuchet MS"/>
                <a:cs typeface="Trebuchet MS"/>
              </a:rPr>
              <a:t>ns </a:t>
            </a:r>
            <a:r>
              <a:rPr kumimoji="0" sz="1800" b="0" i="0" u="none" strike="noStrike" kern="0" cap="none" spc="-10" normalizeH="0" baseline="0" noProof="0" dirty="0">
                <a:ln>
                  <a:noFill/>
                </a:ln>
                <a:solidFill>
                  <a:srgbClr val="404040"/>
                </a:solidFill>
                <a:effectLst/>
                <a:uLnTx/>
                <a:uFillTx/>
                <a:latin typeface="Trebuchet MS"/>
                <a:cs typeface="Trebuchet MS"/>
              </a:rPr>
              <a:t>Repetition</a:t>
            </a:r>
            <a:r>
              <a:rPr kumimoji="0" sz="1800" b="0" i="0" u="none" strike="noStrike" kern="0" cap="none" spc="0" normalizeH="0" baseline="0" noProof="0" dirty="0">
                <a:ln>
                  <a:noFill/>
                </a:ln>
                <a:solidFill>
                  <a:srgbClr val="404040"/>
                </a:solidFill>
                <a:effectLst/>
                <a:uLnTx/>
                <a:uFillTx/>
                <a:latin typeface="Trebuchet MS"/>
                <a:cs typeface="Trebuchet MS"/>
              </a:rPr>
              <a:t> rate</a:t>
            </a:r>
            <a:r>
              <a:rPr kumimoji="0" sz="1800" b="0" i="0" u="none" strike="noStrike" kern="0" cap="none" spc="-40" normalizeH="0" baseline="0" noProof="0" dirty="0">
                <a:ln>
                  <a:noFill/>
                </a:ln>
                <a:solidFill>
                  <a:srgbClr val="404040"/>
                </a:solidFill>
                <a:effectLst/>
                <a:uLnTx/>
                <a:uFillTx/>
                <a:latin typeface="Trebuchet MS"/>
                <a:cs typeface="Trebuchet MS"/>
              </a:rPr>
              <a:t> </a:t>
            </a:r>
            <a:r>
              <a:rPr kumimoji="0" sz="1800" b="0" i="0" u="none" strike="noStrike" kern="0" cap="none" spc="0" normalizeH="0" baseline="0" noProof="0" dirty="0">
                <a:ln>
                  <a:noFill/>
                </a:ln>
                <a:solidFill>
                  <a:srgbClr val="404040"/>
                </a:solidFill>
                <a:effectLst/>
                <a:uLnTx/>
                <a:uFillTx/>
                <a:latin typeface="Trebuchet MS"/>
                <a:cs typeface="Trebuchet MS"/>
              </a:rPr>
              <a:t>25</a:t>
            </a:r>
            <a:r>
              <a:rPr kumimoji="0" sz="1800" b="0" i="0" u="none" strike="noStrike" kern="0" cap="none" spc="-75" normalizeH="0" baseline="0" noProof="0" dirty="0">
                <a:ln>
                  <a:noFill/>
                </a:ln>
                <a:solidFill>
                  <a:srgbClr val="404040"/>
                </a:solidFill>
                <a:effectLst/>
                <a:uLnTx/>
                <a:uFillTx/>
                <a:latin typeface="Trebuchet MS"/>
                <a:cs typeface="Trebuchet MS"/>
              </a:rPr>
              <a:t> </a:t>
            </a:r>
            <a:r>
              <a:rPr kumimoji="0" sz="1800" b="0" i="0" u="none" strike="noStrike" kern="0" cap="none" spc="-25" normalizeH="0" baseline="0" noProof="0" dirty="0">
                <a:ln>
                  <a:noFill/>
                </a:ln>
                <a:solidFill>
                  <a:srgbClr val="404040"/>
                </a:solidFill>
                <a:effectLst/>
                <a:uLnTx/>
                <a:uFillTx/>
                <a:latin typeface="Trebuchet MS"/>
                <a:cs typeface="Trebuchet MS"/>
              </a:rPr>
              <a:t>Hz</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23" name="object 23"/>
          <p:cNvGrpSpPr/>
          <p:nvPr/>
        </p:nvGrpSpPr>
        <p:grpSpPr>
          <a:xfrm>
            <a:off x="3371850" y="5705475"/>
            <a:ext cx="714375" cy="352425"/>
            <a:chOff x="3371850" y="5705475"/>
            <a:chExt cx="714375" cy="352425"/>
          </a:xfrm>
        </p:grpSpPr>
        <p:sp>
          <p:nvSpPr>
            <p:cNvPr id="24" name="object 24"/>
            <p:cNvSpPr/>
            <p:nvPr/>
          </p:nvSpPr>
          <p:spPr>
            <a:xfrm>
              <a:off x="3381375" y="5715000"/>
              <a:ext cx="695325" cy="333375"/>
            </a:xfrm>
            <a:custGeom>
              <a:avLst/>
              <a:gdLst/>
              <a:ahLst/>
              <a:cxnLst/>
              <a:rect l="l" t="t" r="r" b="b"/>
              <a:pathLst>
                <a:path w="695325" h="333375">
                  <a:moveTo>
                    <a:pt x="528701" y="0"/>
                  </a:moveTo>
                  <a:lnTo>
                    <a:pt x="528701" y="83350"/>
                  </a:lnTo>
                  <a:lnTo>
                    <a:pt x="0" y="83350"/>
                  </a:lnTo>
                  <a:lnTo>
                    <a:pt x="0" y="250037"/>
                  </a:lnTo>
                  <a:lnTo>
                    <a:pt x="528701" y="250037"/>
                  </a:lnTo>
                  <a:lnTo>
                    <a:pt x="528701" y="333375"/>
                  </a:lnTo>
                  <a:lnTo>
                    <a:pt x="695325" y="166687"/>
                  </a:lnTo>
                  <a:lnTo>
                    <a:pt x="528701" y="0"/>
                  </a:lnTo>
                  <a:close/>
                </a:path>
              </a:pathLst>
            </a:custGeom>
            <a:solidFill>
              <a:srgbClr val="90C2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3381375" y="5715000"/>
              <a:ext cx="695325" cy="333375"/>
            </a:xfrm>
            <a:custGeom>
              <a:avLst/>
              <a:gdLst/>
              <a:ahLst/>
              <a:cxnLst/>
              <a:rect l="l" t="t" r="r" b="b"/>
              <a:pathLst>
                <a:path w="695325" h="333375">
                  <a:moveTo>
                    <a:pt x="0" y="83350"/>
                  </a:moveTo>
                  <a:lnTo>
                    <a:pt x="528701" y="83350"/>
                  </a:lnTo>
                  <a:lnTo>
                    <a:pt x="528701" y="0"/>
                  </a:lnTo>
                  <a:lnTo>
                    <a:pt x="695325" y="166687"/>
                  </a:lnTo>
                  <a:lnTo>
                    <a:pt x="528701" y="333375"/>
                  </a:lnTo>
                  <a:lnTo>
                    <a:pt x="528701" y="250037"/>
                  </a:lnTo>
                  <a:lnTo>
                    <a:pt x="0" y="250037"/>
                  </a:lnTo>
                  <a:lnTo>
                    <a:pt x="0" y="83350"/>
                  </a:lnTo>
                  <a:close/>
                </a:path>
              </a:pathLst>
            </a:custGeom>
            <a:ln w="19050">
              <a:solidFill>
                <a:srgbClr val="39500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object 26"/>
          <p:cNvSpPr txBox="1"/>
          <p:nvPr/>
        </p:nvSpPr>
        <p:spPr>
          <a:xfrm>
            <a:off x="9719944" y="4948491"/>
            <a:ext cx="2248535" cy="752475"/>
          </a:xfrm>
          <a:prstGeom prst="rect">
            <a:avLst/>
          </a:prstGeom>
        </p:spPr>
        <p:txBody>
          <a:bodyPr vert="horz" wrap="square" lIns="0" tIns="12700" rIns="0" bIns="0" rtlCol="0">
            <a:spAutoFit/>
          </a:bodyPr>
          <a:lstStyle/>
          <a:p>
            <a:pPr marL="12700" marR="0" lvl="0" indent="0" defTabSz="914400" eaLnBrk="1" fontAlgn="auto" latinLnBrk="0" hangingPunct="1">
              <a:lnSpc>
                <a:spcPts val="1435"/>
              </a:lnSpc>
              <a:spcBef>
                <a:spcPts val="1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Difference</a:t>
            </a:r>
            <a:r>
              <a:rPr kumimoji="0" sz="1200" b="0" i="0" u="none" strike="noStrike" kern="0" cap="none" spc="-8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frequency</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generation</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09855" marR="0" lvl="0" indent="-97155" defTabSz="914400" eaLnBrk="1" fontAlgn="auto" latinLnBrk="0" hangingPunct="1">
              <a:lnSpc>
                <a:spcPts val="1430"/>
              </a:lnSpc>
              <a:spcBef>
                <a:spcPts val="0"/>
              </a:spcBef>
              <a:spcAft>
                <a:spcPts val="0"/>
              </a:spcAft>
              <a:buClrTx/>
              <a:buSzTx/>
              <a:buFontTx/>
              <a:buChar char="•"/>
              <a:tabLst>
                <a:tab pos="109855" algn="l"/>
              </a:tabLst>
              <a:defRPr/>
            </a:pPr>
            <a:r>
              <a:rPr kumimoji="0" sz="1200" b="0" i="0" u="none" strike="noStrike" kern="0" cap="none" spc="0" normalizeH="0" baseline="0" noProof="0" dirty="0">
                <a:ln>
                  <a:noFill/>
                </a:ln>
                <a:solidFill>
                  <a:srgbClr val="303030"/>
                </a:solidFill>
                <a:effectLst/>
                <a:uLnTx/>
                <a:uFillTx/>
                <a:latin typeface="Arial"/>
                <a:cs typeface="Arial"/>
              </a:rPr>
              <a:t>Inputs:</a:t>
            </a:r>
            <a:r>
              <a:rPr kumimoji="0" sz="1200" b="0" i="0" u="none" strike="noStrike" kern="0" cap="none" spc="-45" normalizeH="0" baseline="0" noProof="0" dirty="0">
                <a:ln>
                  <a:noFill/>
                </a:ln>
                <a:solidFill>
                  <a:srgbClr val="303030"/>
                </a:solidFill>
                <a:effectLst/>
                <a:uLnTx/>
                <a:uFillTx/>
                <a:latin typeface="Arial"/>
                <a:cs typeface="Arial"/>
              </a:rPr>
              <a:t> </a:t>
            </a:r>
            <a:r>
              <a:rPr kumimoji="0" sz="1200" b="0" i="0" u="none" strike="noStrike" kern="0" cap="none" spc="0" normalizeH="0" baseline="0" noProof="0" dirty="0">
                <a:ln>
                  <a:noFill/>
                </a:ln>
                <a:solidFill>
                  <a:srgbClr val="303030"/>
                </a:solidFill>
                <a:effectLst/>
                <a:uLnTx/>
                <a:uFillTx/>
                <a:latin typeface="Arial"/>
                <a:cs typeface="Arial"/>
              </a:rPr>
              <a:t>≈70</a:t>
            </a:r>
            <a:r>
              <a:rPr kumimoji="0" sz="1200" b="0" i="0" u="none" strike="noStrike" kern="0" cap="none" spc="-20" normalizeH="0" baseline="0" noProof="0" dirty="0">
                <a:ln>
                  <a:noFill/>
                </a:ln>
                <a:solidFill>
                  <a:srgbClr val="303030"/>
                </a:solidFill>
                <a:effectLst/>
                <a:uLnTx/>
                <a:uFillTx/>
                <a:latin typeface="Arial"/>
                <a:cs typeface="Arial"/>
              </a:rPr>
              <a:t> </a:t>
            </a:r>
            <a:r>
              <a:rPr kumimoji="0" sz="1200" b="0" i="0" u="none" strike="noStrike" kern="0" cap="none" spc="0" normalizeH="0" baseline="0" noProof="0" dirty="0">
                <a:ln>
                  <a:noFill/>
                </a:ln>
                <a:solidFill>
                  <a:srgbClr val="303030"/>
                </a:solidFill>
                <a:effectLst/>
                <a:uLnTx/>
                <a:uFillTx/>
                <a:latin typeface="Arial"/>
                <a:cs typeface="Arial"/>
              </a:rPr>
              <a:t>mJ</a:t>
            </a:r>
            <a:r>
              <a:rPr kumimoji="0" sz="1200" b="0" i="0" u="none" strike="noStrike" kern="0" cap="none" spc="-20" normalizeH="0" baseline="0" noProof="0" dirty="0">
                <a:ln>
                  <a:noFill/>
                </a:ln>
                <a:solidFill>
                  <a:srgbClr val="303030"/>
                </a:solidFill>
                <a:effectLst/>
                <a:uLnTx/>
                <a:uFillTx/>
                <a:latin typeface="Arial"/>
                <a:cs typeface="Arial"/>
              </a:rPr>
              <a:t> </a:t>
            </a:r>
            <a:r>
              <a:rPr kumimoji="0" sz="1200" b="0" i="0" u="none" strike="noStrike" kern="0" cap="none" spc="0" normalizeH="0" baseline="0" noProof="0" dirty="0">
                <a:ln>
                  <a:noFill/>
                </a:ln>
                <a:solidFill>
                  <a:srgbClr val="303030"/>
                </a:solidFill>
                <a:effectLst/>
                <a:uLnTx/>
                <a:uFillTx/>
                <a:latin typeface="Arial"/>
                <a:cs typeface="Arial"/>
              </a:rPr>
              <a:t>@</a:t>
            </a:r>
            <a:r>
              <a:rPr kumimoji="0" sz="1200" b="0" i="0" u="none" strike="noStrike" kern="0" cap="none" spc="-25" normalizeH="0" baseline="0" noProof="0" dirty="0">
                <a:ln>
                  <a:noFill/>
                </a:ln>
                <a:solidFill>
                  <a:srgbClr val="303030"/>
                </a:solidFill>
                <a:effectLst/>
                <a:uLnTx/>
                <a:uFillTx/>
                <a:latin typeface="Arial"/>
                <a:cs typeface="Arial"/>
              </a:rPr>
              <a:t> </a:t>
            </a:r>
            <a:r>
              <a:rPr kumimoji="0" sz="1200" b="0" i="0" u="none" strike="noStrike" kern="0" cap="none" spc="0" normalizeH="0" baseline="0" noProof="0" dirty="0">
                <a:ln>
                  <a:noFill/>
                </a:ln>
                <a:solidFill>
                  <a:srgbClr val="303030"/>
                </a:solidFill>
                <a:effectLst/>
                <a:uLnTx/>
                <a:uFillTx/>
                <a:latin typeface="Arial"/>
                <a:cs typeface="Arial"/>
              </a:rPr>
              <a:t>1064 nm</a:t>
            </a:r>
            <a:r>
              <a:rPr kumimoji="0" sz="1200" b="0" i="0" u="none" strike="noStrike" kern="0" cap="none" spc="-30" normalizeH="0" baseline="0" noProof="0" dirty="0">
                <a:ln>
                  <a:noFill/>
                </a:ln>
                <a:solidFill>
                  <a:srgbClr val="303030"/>
                </a:solidFill>
                <a:effectLst/>
                <a:uLnTx/>
                <a:uFillTx/>
                <a:latin typeface="Arial"/>
                <a:cs typeface="Arial"/>
              </a:rPr>
              <a:t> </a:t>
            </a:r>
            <a:r>
              <a:rPr kumimoji="0" sz="1200" b="0" i="0" u="none" strike="noStrike" kern="0" cap="none" spc="-25" normalizeH="0" baseline="0" noProof="0" dirty="0">
                <a:ln>
                  <a:noFill/>
                </a:ln>
                <a:solidFill>
                  <a:srgbClr val="303030"/>
                </a:solidFill>
                <a:effectLst/>
                <a:uLnTx/>
                <a:uFillTx/>
                <a:latin typeface="Arial"/>
                <a:cs typeface="Arial"/>
              </a:rPr>
              <a:t>and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612775" marR="0" lvl="0" indent="0" defTabSz="914400" eaLnBrk="1" fontAlgn="auto" latinLnBrk="0" hangingPunct="1">
              <a:lnSpc>
                <a:spcPts val="1425"/>
              </a:lnSpc>
              <a:spcBef>
                <a:spcPts val="0"/>
              </a:spcBef>
              <a:spcAft>
                <a:spcPts val="0"/>
              </a:spcAft>
              <a:buClrTx/>
              <a:buSzTx/>
              <a:buFontTx/>
              <a:buNone/>
              <a:tabLst/>
              <a:defRPr/>
            </a:pPr>
            <a:r>
              <a:rPr kumimoji="0" sz="1200" b="0" i="0" u="none" strike="noStrike" kern="0" cap="none" spc="0" normalizeH="0" baseline="0" noProof="0" dirty="0">
                <a:ln>
                  <a:noFill/>
                </a:ln>
                <a:solidFill>
                  <a:srgbClr val="303030"/>
                </a:solidFill>
                <a:effectLst/>
                <a:uLnTx/>
                <a:uFillTx/>
                <a:latin typeface="Arial"/>
                <a:cs typeface="Arial"/>
              </a:rPr>
              <a:t>≈35</a:t>
            </a:r>
            <a:r>
              <a:rPr kumimoji="0" sz="1200" b="0" i="0" u="none" strike="noStrike" kern="0" cap="none" spc="-50" normalizeH="0" baseline="0" noProof="0" dirty="0">
                <a:ln>
                  <a:noFill/>
                </a:ln>
                <a:solidFill>
                  <a:srgbClr val="303030"/>
                </a:solidFill>
                <a:effectLst/>
                <a:uLnTx/>
                <a:uFillTx/>
                <a:latin typeface="Arial"/>
                <a:cs typeface="Arial"/>
              </a:rPr>
              <a:t> </a:t>
            </a:r>
            <a:r>
              <a:rPr kumimoji="0" sz="1200" b="0" i="0" u="none" strike="noStrike" kern="0" cap="none" spc="0" normalizeH="0" baseline="0" noProof="0" dirty="0">
                <a:ln>
                  <a:noFill/>
                </a:ln>
                <a:solidFill>
                  <a:srgbClr val="303030"/>
                </a:solidFill>
                <a:effectLst/>
                <a:uLnTx/>
                <a:uFillTx/>
                <a:latin typeface="Arial"/>
                <a:cs typeface="Arial"/>
              </a:rPr>
              <a:t>mJ</a:t>
            </a:r>
            <a:r>
              <a:rPr kumimoji="0" sz="1200" b="0" i="0" u="none" strike="noStrike" kern="0" cap="none" spc="5" normalizeH="0" baseline="0" noProof="0" dirty="0">
                <a:ln>
                  <a:noFill/>
                </a:ln>
                <a:solidFill>
                  <a:srgbClr val="303030"/>
                </a:solidFill>
                <a:effectLst/>
                <a:uLnTx/>
                <a:uFillTx/>
                <a:latin typeface="Arial"/>
                <a:cs typeface="Arial"/>
              </a:rPr>
              <a:t> </a:t>
            </a:r>
            <a:r>
              <a:rPr kumimoji="0" sz="1200" b="0" i="0" u="none" strike="noStrike" kern="0" cap="none" spc="0" normalizeH="0" baseline="0" noProof="0" dirty="0">
                <a:ln>
                  <a:noFill/>
                </a:ln>
                <a:solidFill>
                  <a:srgbClr val="303030"/>
                </a:solidFill>
                <a:effectLst/>
                <a:uLnTx/>
                <a:uFillTx/>
                <a:latin typeface="Arial"/>
                <a:cs typeface="Arial"/>
              </a:rPr>
              <a:t>@ 1262</a:t>
            </a:r>
            <a:r>
              <a:rPr kumimoji="0" sz="1200" b="0" i="0" u="none" strike="noStrike" kern="0" cap="none" spc="20" normalizeH="0" baseline="0" noProof="0" dirty="0">
                <a:ln>
                  <a:noFill/>
                </a:ln>
                <a:solidFill>
                  <a:srgbClr val="303030"/>
                </a:solidFill>
                <a:effectLst/>
                <a:uLnTx/>
                <a:uFillTx/>
                <a:latin typeface="Arial"/>
                <a:cs typeface="Arial"/>
              </a:rPr>
              <a:t> </a:t>
            </a:r>
            <a:r>
              <a:rPr kumimoji="0" sz="1200" b="0" i="0" u="none" strike="noStrike" kern="0" cap="none" spc="-25" normalizeH="0" baseline="0" noProof="0" dirty="0">
                <a:ln>
                  <a:noFill/>
                </a:ln>
                <a:solidFill>
                  <a:srgbClr val="303030"/>
                </a:solidFill>
                <a:effectLst/>
                <a:uLnTx/>
                <a:uFillTx/>
                <a:latin typeface="Arial"/>
                <a:cs typeface="Arial"/>
              </a:rPr>
              <a:t>nm</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09855" marR="0" lvl="0" indent="-97155" defTabSz="914400" eaLnBrk="1" fontAlgn="auto" latinLnBrk="0" hangingPunct="1">
              <a:lnSpc>
                <a:spcPts val="1435"/>
              </a:lnSpc>
              <a:spcBef>
                <a:spcPts val="0"/>
              </a:spcBef>
              <a:spcAft>
                <a:spcPts val="0"/>
              </a:spcAft>
              <a:buClrTx/>
              <a:buSzTx/>
              <a:buFontTx/>
              <a:buChar char="•"/>
              <a:tabLst>
                <a:tab pos="109855" algn="l"/>
              </a:tabLst>
              <a:defRPr/>
            </a:pPr>
            <a:r>
              <a:rPr kumimoji="0" sz="1200" b="0" i="0" u="none" strike="noStrike" kern="0" cap="none" spc="0" normalizeH="0" baseline="0" noProof="0" dirty="0">
                <a:ln>
                  <a:noFill/>
                </a:ln>
                <a:solidFill>
                  <a:srgbClr val="303030"/>
                </a:solidFill>
                <a:effectLst/>
                <a:uLnTx/>
                <a:uFillTx/>
                <a:latin typeface="Arial"/>
                <a:cs typeface="Arial"/>
              </a:rPr>
              <a:t>Output</a:t>
            </a:r>
            <a:r>
              <a:rPr kumimoji="0" sz="1200" b="0" i="0" u="none" strike="noStrike" kern="0" cap="none" spc="-40" normalizeH="0" baseline="0" noProof="0" dirty="0">
                <a:ln>
                  <a:noFill/>
                </a:ln>
                <a:solidFill>
                  <a:srgbClr val="303030"/>
                </a:solidFill>
                <a:effectLst/>
                <a:uLnTx/>
                <a:uFillTx/>
                <a:latin typeface="Arial"/>
                <a:cs typeface="Arial"/>
              </a:rPr>
              <a:t> </a:t>
            </a:r>
            <a:r>
              <a:rPr kumimoji="0" sz="1200" b="0" i="0" u="none" strike="noStrike" kern="0" cap="none" spc="-10" normalizeH="0" baseline="0" noProof="0" dirty="0">
                <a:ln>
                  <a:noFill/>
                </a:ln>
                <a:solidFill>
                  <a:srgbClr val="303030"/>
                </a:solidFill>
                <a:effectLst/>
                <a:uLnTx/>
                <a:uFillTx/>
                <a:latin typeface="Arial"/>
                <a:cs typeface="Arial"/>
              </a:rPr>
              <a:t>Wavelength: </a:t>
            </a:r>
            <a:r>
              <a:rPr kumimoji="0" sz="1200" b="0" i="0" u="none" strike="noStrike" kern="0" cap="none" spc="0" normalizeH="0" baseline="0" noProof="0" dirty="0">
                <a:ln>
                  <a:noFill/>
                </a:ln>
                <a:solidFill>
                  <a:srgbClr val="303030"/>
                </a:solidFill>
                <a:effectLst/>
                <a:uLnTx/>
                <a:uFillTx/>
                <a:latin typeface="Arial"/>
                <a:cs typeface="Arial"/>
              </a:rPr>
              <a:t>6800</a:t>
            </a:r>
            <a:r>
              <a:rPr kumimoji="0" sz="1200" b="0" i="0" u="none" strike="noStrike" kern="0" cap="none" spc="-45" normalizeH="0" baseline="0" noProof="0" dirty="0">
                <a:ln>
                  <a:noFill/>
                </a:ln>
                <a:solidFill>
                  <a:srgbClr val="303030"/>
                </a:solidFill>
                <a:effectLst/>
                <a:uLnTx/>
                <a:uFillTx/>
                <a:latin typeface="Arial"/>
                <a:cs typeface="Arial"/>
              </a:rPr>
              <a:t> </a:t>
            </a:r>
            <a:r>
              <a:rPr kumimoji="0" sz="1200" b="0" i="0" u="none" strike="noStrike" kern="0" cap="none" spc="-25" normalizeH="0" baseline="0" noProof="0" dirty="0">
                <a:ln>
                  <a:noFill/>
                </a:ln>
                <a:solidFill>
                  <a:srgbClr val="303030"/>
                </a:solidFill>
                <a:effectLst/>
                <a:uLnTx/>
                <a:uFillTx/>
                <a:latin typeface="Arial"/>
                <a:cs typeface="Arial"/>
              </a:rPr>
              <a:t>nm</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19975" y="314325"/>
            <a:ext cx="4772025" cy="6400800"/>
            <a:chOff x="7419975" y="314325"/>
            <a:chExt cx="4772025" cy="6400800"/>
          </a:xfrm>
        </p:grpSpPr>
        <p:sp>
          <p:nvSpPr>
            <p:cNvPr id="3" name="object 3"/>
            <p:cNvSpPr/>
            <p:nvPr/>
          </p:nvSpPr>
          <p:spPr>
            <a:xfrm>
              <a:off x="7419975" y="314325"/>
              <a:ext cx="4772025" cy="6400800"/>
            </a:xfrm>
            <a:custGeom>
              <a:avLst/>
              <a:gdLst/>
              <a:ahLst/>
              <a:cxnLst/>
              <a:rect l="l" t="t" r="r" b="b"/>
              <a:pathLst>
                <a:path w="4772025" h="6400800">
                  <a:moveTo>
                    <a:pt x="4772025" y="0"/>
                  </a:moveTo>
                  <a:lnTo>
                    <a:pt x="0" y="0"/>
                  </a:lnTo>
                  <a:lnTo>
                    <a:pt x="0" y="6400800"/>
                  </a:lnTo>
                  <a:lnTo>
                    <a:pt x="4772025" y="6400800"/>
                  </a:lnTo>
                  <a:lnTo>
                    <a:pt x="477202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7600950" y="314325"/>
              <a:ext cx="4191000" cy="1981200"/>
            </a:xfrm>
            <a:prstGeom prst="rect">
              <a:avLst/>
            </a:prstGeom>
          </p:spPr>
        </p:pic>
        <p:pic>
          <p:nvPicPr>
            <p:cNvPr id="5" name="object 5"/>
            <p:cNvPicPr/>
            <p:nvPr/>
          </p:nvPicPr>
          <p:blipFill>
            <a:blip r:embed="rId3" cstate="print"/>
            <a:stretch>
              <a:fillRect/>
            </a:stretch>
          </p:blipFill>
          <p:spPr>
            <a:xfrm>
              <a:off x="7553325" y="2247900"/>
              <a:ext cx="4267200" cy="3181350"/>
            </a:xfrm>
            <a:prstGeom prst="rect">
              <a:avLst/>
            </a:prstGeom>
          </p:spPr>
        </p:pic>
      </p:grpSp>
      <p:sp>
        <p:nvSpPr>
          <p:cNvPr id="6" name="object 6"/>
          <p:cNvSpPr txBox="1">
            <a:spLocks noGrp="1"/>
          </p:cNvSpPr>
          <p:nvPr>
            <p:ph type="title"/>
          </p:nvPr>
        </p:nvSpPr>
        <p:spPr>
          <a:prstGeom prst="rect">
            <a:avLst/>
          </a:prstGeom>
        </p:spPr>
        <p:txBody>
          <a:bodyPr vert="horz" wrap="square" lIns="0" tIns="15875" rIns="0" bIns="0" rtlCol="0">
            <a:spAutoFit/>
          </a:bodyPr>
          <a:lstStyle/>
          <a:p>
            <a:pPr marL="12700">
              <a:lnSpc>
                <a:spcPct val="100000"/>
              </a:lnSpc>
              <a:spcBef>
                <a:spcPts val="125"/>
              </a:spcBef>
            </a:pPr>
            <a:r>
              <a:rPr dirty="0"/>
              <a:t>2025</a:t>
            </a:r>
            <a:r>
              <a:rPr spc="-45" dirty="0"/>
              <a:t> FAMU</a:t>
            </a:r>
            <a:r>
              <a:rPr spc="-65" dirty="0"/>
              <a:t> </a:t>
            </a:r>
            <a:r>
              <a:rPr spc="-10" dirty="0"/>
              <a:t>highlights</a:t>
            </a:r>
          </a:p>
        </p:txBody>
      </p:sp>
      <p:grpSp>
        <p:nvGrpSpPr>
          <p:cNvPr id="7" name="object 7"/>
          <p:cNvGrpSpPr/>
          <p:nvPr/>
        </p:nvGrpSpPr>
        <p:grpSpPr>
          <a:xfrm>
            <a:off x="3057525" y="0"/>
            <a:ext cx="4267200" cy="6438900"/>
            <a:chOff x="3057525" y="0"/>
            <a:chExt cx="4267200" cy="6438900"/>
          </a:xfrm>
        </p:grpSpPr>
        <p:pic>
          <p:nvPicPr>
            <p:cNvPr id="8" name="object 8"/>
            <p:cNvPicPr/>
            <p:nvPr/>
          </p:nvPicPr>
          <p:blipFill>
            <a:blip r:embed="rId4" cstate="print"/>
            <a:stretch>
              <a:fillRect/>
            </a:stretch>
          </p:blipFill>
          <p:spPr>
            <a:xfrm>
              <a:off x="3057525" y="3400425"/>
              <a:ext cx="4267200" cy="3038475"/>
            </a:xfrm>
            <a:prstGeom prst="rect">
              <a:avLst/>
            </a:prstGeom>
          </p:spPr>
        </p:pic>
        <p:pic>
          <p:nvPicPr>
            <p:cNvPr id="9" name="object 9"/>
            <p:cNvPicPr/>
            <p:nvPr/>
          </p:nvPicPr>
          <p:blipFill>
            <a:blip r:embed="rId5" cstate="print"/>
            <a:stretch>
              <a:fillRect/>
            </a:stretch>
          </p:blipFill>
          <p:spPr>
            <a:xfrm>
              <a:off x="3381375" y="0"/>
              <a:ext cx="3819525" cy="2695575"/>
            </a:xfrm>
            <a:prstGeom prst="rect">
              <a:avLst/>
            </a:prstGeom>
          </p:spPr>
        </p:pic>
      </p:grpSp>
      <p:sp>
        <p:nvSpPr>
          <p:cNvPr id="10" name="object 10"/>
          <p:cNvSpPr txBox="1"/>
          <p:nvPr/>
        </p:nvSpPr>
        <p:spPr>
          <a:xfrm>
            <a:off x="4286503" y="2644076"/>
            <a:ext cx="2098040" cy="655320"/>
          </a:xfrm>
          <a:prstGeom prst="rect">
            <a:avLst/>
          </a:prstGeom>
        </p:spPr>
        <p:txBody>
          <a:bodyPr vert="horz" wrap="square" lIns="0" tIns="12065" rIns="0" bIns="0" rtlCol="0">
            <a:spAutoFit/>
          </a:bodyPr>
          <a:lstStyle/>
          <a:p>
            <a:pPr marL="164465" marR="5080" lvl="0" indent="-152400" defTabSz="914400" eaLnBrk="1" fontAlgn="auto" latinLnBrk="0" hangingPunct="1">
              <a:lnSpc>
                <a:spcPct val="147500"/>
              </a:lnSpc>
              <a:spcBef>
                <a:spcPts val="95"/>
              </a:spcBef>
              <a:spcAft>
                <a:spcPts val="0"/>
              </a:spcAft>
              <a:buClrTx/>
              <a:buSzTx/>
              <a:buFontTx/>
              <a:buNone/>
              <a:tabLst/>
              <a:defRPr/>
            </a:pPr>
            <a:r>
              <a:rPr kumimoji="0" sz="1400" b="1" i="0" u="none" strike="noStrike" kern="0" cap="none" spc="0" normalizeH="0" baseline="0" noProof="0" dirty="0">
                <a:ln>
                  <a:noFill/>
                </a:ln>
                <a:solidFill>
                  <a:srgbClr val="404040"/>
                </a:solidFill>
                <a:effectLst/>
                <a:uLnTx/>
                <a:uFillTx/>
                <a:latin typeface="Trebuchet MS"/>
                <a:cs typeface="Trebuchet MS"/>
              </a:rPr>
              <a:t>Unprecedented</a:t>
            </a:r>
            <a:r>
              <a:rPr kumimoji="0" sz="1400" b="1" i="0" u="none" strike="noStrike" kern="0" cap="none" spc="-70" normalizeH="0" baseline="0" noProof="0" dirty="0">
                <a:ln>
                  <a:noFill/>
                </a:ln>
                <a:solidFill>
                  <a:srgbClr val="404040"/>
                </a:solidFill>
                <a:effectLst/>
                <a:uLnTx/>
                <a:uFillTx/>
                <a:latin typeface="Trebuchet MS"/>
                <a:cs typeface="Trebuchet MS"/>
              </a:rPr>
              <a:t> </a:t>
            </a:r>
            <a:r>
              <a:rPr kumimoji="0" sz="1400" b="1" i="0" u="none" strike="noStrike" kern="0" cap="none" spc="-10" normalizeH="0" baseline="0" noProof="0" dirty="0">
                <a:ln>
                  <a:noFill/>
                </a:ln>
                <a:solidFill>
                  <a:srgbClr val="404040"/>
                </a:solidFill>
                <a:effectLst/>
                <a:uLnTx/>
                <a:uFillTx/>
                <a:latin typeface="Trebuchet MS"/>
                <a:cs typeface="Trebuchet MS"/>
              </a:rPr>
              <a:t>accuracy </a:t>
            </a:r>
            <a:r>
              <a:rPr kumimoji="0" sz="1400" b="1" i="0" u="none" strike="noStrike" kern="0" cap="none" spc="0" normalizeH="0" baseline="0" noProof="0" dirty="0">
                <a:ln>
                  <a:noFill/>
                </a:ln>
                <a:solidFill>
                  <a:srgbClr val="404040"/>
                </a:solidFill>
                <a:effectLst/>
                <a:uLnTx/>
                <a:uFillTx/>
                <a:latin typeface="Trebuchet MS"/>
                <a:cs typeface="Trebuchet MS"/>
              </a:rPr>
              <a:t>on</a:t>
            </a:r>
            <a:r>
              <a:rPr kumimoji="0" sz="1400" b="1" i="0" u="none" strike="noStrike" kern="0" cap="none" spc="-35"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HFS</a:t>
            </a:r>
            <a:r>
              <a:rPr kumimoji="0" sz="1400" b="1" i="0" u="none" strike="noStrike" kern="0" cap="none" spc="5" normalizeH="0" baseline="0" noProof="0" dirty="0">
                <a:ln>
                  <a:noFill/>
                </a:ln>
                <a:solidFill>
                  <a:srgbClr val="404040"/>
                </a:solidFill>
                <a:effectLst/>
                <a:uLnTx/>
                <a:uFillTx/>
                <a:latin typeface="Trebuchet MS"/>
                <a:cs typeface="Trebuchet MS"/>
              </a:rPr>
              <a:t> </a:t>
            </a:r>
            <a:r>
              <a:rPr kumimoji="0" sz="1400" b="1" i="0" u="none" strike="noStrike" kern="0" cap="none" spc="-10" normalizeH="0" baseline="0" noProof="0" dirty="0">
                <a:ln>
                  <a:noFill/>
                </a:ln>
                <a:solidFill>
                  <a:srgbClr val="404040"/>
                </a:solidFill>
                <a:effectLst/>
                <a:uLnTx/>
                <a:uFillTx/>
                <a:latin typeface="Trebuchet MS"/>
                <a:cs typeface="Trebuchet MS"/>
              </a:rPr>
              <a:t>measurement</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1" name="object 11"/>
          <p:cNvSpPr txBox="1"/>
          <p:nvPr/>
        </p:nvSpPr>
        <p:spPr>
          <a:xfrm>
            <a:off x="3968750" y="6397307"/>
            <a:ext cx="2529205" cy="243204"/>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400" b="1" i="0" u="none" strike="noStrike" kern="0" cap="none" spc="0" normalizeH="0" baseline="0" noProof="0" dirty="0">
                <a:ln>
                  <a:noFill/>
                </a:ln>
                <a:solidFill>
                  <a:srgbClr val="404040"/>
                </a:solidFill>
                <a:effectLst/>
                <a:uLnTx/>
                <a:uFillTx/>
                <a:latin typeface="Trebuchet MS"/>
                <a:cs typeface="Trebuchet MS"/>
              </a:rPr>
              <a:t>Wide</a:t>
            </a:r>
            <a:r>
              <a:rPr kumimoji="0" sz="1400" b="1" i="0" u="none" strike="noStrike" kern="0" cap="none" spc="-55"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spectral</a:t>
            </a:r>
            <a:r>
              <a:rPr kumimoji="0" sz="1400" b="1" i="0" u="none" strike="noStrike" kern="0" cap="none" spc="-50" normalizeH="0" baseline="0" noProof="0" dirty="0">
                <a:ln>
                  <a:noFill/>
                </a:ln>
                <a:solidFill>
                  <a:srgbClr val="404040"/>
                </a:solidFill>
                <a:effectLst/>
                <a:uLnTx/>
                <a:uFillTx/>
                <a:latin typeface="Trebuchet MS"/>
                <a:cs typeface="Trebuchet MS"/>
              </a:rPr>
              <a:t> </a:t>
            </a:r>
            <a:r>
              <a:rPr kumimoji="0" sz="1400" b="1" i="0" u="none" strike="noStrike" kern="0" cap="none" spc="0" normalizeH="0" baseline="0" noProof="0" dirty="0">
                <a:ln>
                  <a:noFill/>
                </a:ln>
                <a:solidFill>
                  <a:srgbClr val="404040"/>
                </a:solidFill>
                <a:effectLst/>
                <a:uLnTx/>
                <a:uFillTx/>
                <a:latin typeface="Trebuchet MS"/>
                <a:cs typeface="Trebuchet MS"/>
              </a:rPr>
              <a:t>region</a:t>
            </a:r>
            <a:r>
              <a:rPr kumimoji="0" sz="1400" b="1" i="0" u="none" strike="noStrike" kern="0" cap="none" spc="-35" normalizeH="0" baseline="0" noProof="0" dirty="0">
                <a:ln>
                  <a:noFill/>
                </a:ln>
                <a:solidFill>
                  <a:srgbClr val="404040"/>
                </a:solidFill>
                <a:effectLst/>
                <a:uLnTx/>
                <a:uFillTx/>
                <a:latin typeface="Trebuchet MS"/>
                <a:cs typeface="Trebuchet MS"/>
              </a:rPr>
              <a:t> </a:t>
            </a:r>
            <a:r>
              <a:rPr kumimoji="0" sz="1400" b="1" i="0" u="none" strike="noStrike" kern="0" cap="none" spc="-10" normalizeH="0" baseline="0" noProof="0" dirty="0">
                <a:ln>
                  <a:noFill/>
                </a:ln>
                <a:solidFill>
                  <a:srgbClr val="404040"/>
                </a:solidFill>
                <a:effectLst/>
                <a:uLnTx/>
                <a:uFillTx/>
                <a:latin typeface="Trebuchet MS"/>
                <a:cs typeface="Trebuchet MS"/>
              </a:rPr>
              <a:t>explored</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2" name="object 12"/>
          <p:cNvSpPr/>
          <p:nvPr/>
        </p:nvSpPr>
        <p:spPr>
          <a:xfrm>
            <a:off x="3886200" y="2724150"/>
            <a:ext cx="2667000" cy="3981450"/>
          </a:xfrm>
          <a:custGeom>
            <a:avLst/>
            <a:gdLst/>
            <a:ahLst/>
            <a:cxnLst/>
            <a:rect l="l" t="t" r="r" b="b"/>
            <a:pathLst>
              <a:path w="2667000" h="3981450">
                <a:moveTo>
                  <a:pt x="0" y="3695700"/>
                </a:moveTo>
                <a:lnTo>
                  <a:pt x="4482" y="3673456"/>
                </a:lnTo>
                <a:lnTo>
                  <a:pt x="16716" y="3655290"/>
                </a:lnTo>
                <a:lnTo>
                  <a:pt x="34879" y="3643041"/>
                </a:lnTo>
                <a:lnTo>
                  <a:pt x="57150" y="3638550"/>
                </a:lnTo>
                <a:lnTo>
                  <a:pt x="2609850" y="3638550"/>
                </a:lnTo>
                <a:lnTo>
                  <a:pt x="2632120" y="3643041"/>
                </a:lnTo>
                <a:lnTo>
                  <a:pt x="2650283" y="3655290"/>
                </a:lnTo>
                <a:lnTo>
                  <a:pt x="2662517" y="3673456"/>
                </a:lnTo>
                <a:lnTo>
                  <a:pt x="2667000" y="3695700"/>
                </a:lnTo>
                <a:lnTo>
                  <a:pt x="2667000" y="3924300"/>
                </a:lnTo>
                <a:lnTo>
                  <a:pt x="2662517" y="3946543"/>
                </a:lnTo>
                <a:lnTo>
                  <a:pt x="2650283" y="3964709"/>
                </a:lnTo>
                <a:lnTo>
                  <a:pt x="2632120" y="3976958"/>
                </a:lnTo>
                <a:lnTo>
                  <a:pt x="2609850" y="3981450"/>
                </a:lnTo>
                <a:lnTo>
                  <a:pt x="57150" y="3981450"/>
                </a:lnTo>
                <a:lnTo>
                  <a:pt x="34879" y="3976958"/>
                </a:lnTo>
                <a:lnTo>
                  <a:pt x="16716" y="3964709"/>
                </a:lnTo>
                <a:lnTo>
                  <a:pt x="4482" y="3946543"/>
                </a:lnTo>
                <a:lnTo>
                  <a:pt x="0" y="3924300"/>
                </a:lnTo>
                <a:lnTo>
                  <a:pt x="0" y="3695700"/>
                </a:lnTo>
                <a:close/>
              </a:path>
              <a:path w="2667000" h="3981450">
                <a:moveTo>
                  <a:pt x="257175" y="106425"/>
                </a:moveTo>
                <a:lnTo>
                  <a:pt x="265535" y="64990"/>
                </a:lnTo>
                <a:lnTo>
                  <a:pt x="288337" y="31162"/>
                </a:lnTo>
                <a:lnTo>
                  <a:pt x="322165" y="8360"/>
                </a:lnTo>
                <a:lnTo>
                  <a:pt x="363600" y="0"/>
                </a:lnTo>
                <a:lnTo>
                  <a:pt x="2465324" y="0"/>
                </a:lnTo>
                <a:lnTo>
                  <a:pt x="2506759" y="8360"/>
                </a:lnTo>
                <a:lnTo>
                  <a:pt x="2540587" y="31162"/>
                </a:lnTo>
                <a:lnTo>
                  <a:pt x="2563389" y="64990"/>
                </a:lnTo>
                <a:lnTo>
                  <a:pt x="2571750" y="106425"/>
                </a:lnTo>
                <a:lnTo>
                  <a:pt x="2571750" y="531749"/>
                </a:lnTo>
                <a:lnTo>
                  <a:pt x="2563389" y="573184"/>
                </a:lnTo>
                <a:lnTo>
                  <a:pt x="2540587" y="607012"/>
                </a:lnTo>
                <a:lnTo>
                  <a:pt x="2506759" y="629814"/>
                </a:lnTo>
                <a:lnTo>
                  <a:pt x="2465324" y="638175"/>
                </a:lnTo>
                <a:lnTo>
                  <a:pt x="363600" y="638175"/>
                </a:lnTo>
                <a:lnTo>
                  <a:pt x="322165" y="629814"/>
                </a:lnTo>
                <a:lnTo>
                  <a:pt x="288337" y="607012"/>
                </a:lnTo>
                <a:lnTo>
                  <a:pt x="265535" y="573184"/>
                </a:lnTo>
                <a:lnTo>
                  <a:pt x="257175" y="531749"/>
                </a:lnTo>
                <a:lnTo>
                  <a:pt x="257175" y="106425"/>
                </a:lnTo>
                <a:close/>
              </a:path>
            </a:pathLst>
          </a:custGeom>
          <a:ln w="57150">
            <a:solidFill>
              <a:srgbClr val="00AF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7753350" y="5332412"/>
            <a:ext cx="3867150" cy="868680"/>
          </a:xfrm>
          <a:prstGeom prst="rect">
            <a:avLst/>
          </a:prstGeom>
        </p:spPr>
        <p:txBody>
          <a:bodyPr vert="horz" wrap="square" lIns="0" tIns="15875" rIns="0" bIns="0" rtlCol="0">
            <a:spAutoFit/>
          </a:bodyPr>
          <a:lstStyle/>
          <a:p>
            <a:pPr marL="0" marR="0" lvl="0" indent="0" algn="ctr" defTabSz="914400" eaLnBrk="1" fontAlgn="auto" latinLnBrk="0" hangingPunct="1">
              <a:lnSpc>
                <a:spcPct val="100000"/>
              </a:lnSpc>
              <a:spcBef>
                <a:spcPts val="125"/>
              </a:spcBef>
              <a:spcAft>
                <a:spcPts val="0"/>
              </a:spcAft>
              <a:buClrTx/>
              <a:buSzTx/>
              <a:buFontTx/>
              <a:buNone/>
              <a:tabLst/>
              <a:defRPr/>
            </a:pPr>
            <a:r>
              <a:rPr kumimoji="0" sz="1250" b="1" i="0" u="none" strike="noStrike" kern="0" cap="none" spc="0" normalizeH="0" baseline="0" noProof="0" dirty="0">
                <a:ln>
                  <a:noFill/>
                </a:ln>
                <a:solidFill>
                  <a:srgbClr val="404040"/>
                </a:solidFill>
                <a:effectLst/>
                <a:uLnTx/>
                <a:uFillTx/>
                <a:latin typeface="Trebuchet MS"/>
                <a:cs typeface="Trebuchet MS"/>
              </a:rPr>
              <a:t>-</a:t>
            </a:r>
            <a:r>
              <a:rPr kumimoji="0" sz="1250" b="1" i="0" u="none" strike="noStrike" kern="0" cap="none" spc="120"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Excellent</a:t>
            </a:r>
            <a:r>
              <a:rPr kumimoji="0" sz="1250" b="1" i="0" u="none" strike="noStrike" kern="0" cap="none" spc="100"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wavelength</a:t>
            </a:r>
            <a:r>
              <a:rPr kumimoji="0" sz="1250" b="1" i="0" u="none" strike="noStrike" kern="0" cap="none" spc="110"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stability</a:t>
            </a:r>
            <a:r>
              <a:rPr kumimoji="0" sz="1250" b="1" i="0" u="none" strike="noStrike" kern="0" cap="none" spc="130"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and</a:t>
            </a:r>
            <a:r>
              <a:rPr kumimoji="0" sz="1250" b="1" i="0" u="none" strike="noStrike" kern="0" cap="none" spc="204"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mode</a:t>
            </a:r>
            <a:r>
              <a:rPr kumimoji="0" sz="1250" b="1" i="0" u="none" strike="noStrike" kern="0" cap="none" spc="125" normalizeH="0" baseline="0" noProof="0" dirty="0">
                <a:ln>
                  <a:noFill/>
                </a:ln>
                <a:solidFill>
                  <a:srgbClr val="404040"/>
                </a:solidFill>
                <a:effectLst/>
                <a:uLnTx/>
                <a:uFillTx/>
                <a:latin typeface="Trebuchet MS"/>
                <a:cs typeface="Trebuchet MS"/>
              </a:rPr>
              <a:t> </a:t>
            </a:r>
            <a:r>
              <a:rPr kumimoji="0" sz="1250" b="1" i="0" u="none" strike="noStrike" kern="0" cap="none" spc="-10" normalizeH="0" baseline="0" noProof="0" dirty="0">
                <a:ln>
                  <a:noFill/>
                </a:ln>
                <a:solidFill>
                  <a:srgbClr val="404040"/>
                </a:solidFill>
                <a:effectLst/>
                <a:uLnTx/>
                <a:uFillTx/>
                <a:latin typeface="Trebuchet MS"/>
                <a:cs typeface="Trebuchet MS"/>
              </a:rPr>
              <a:t>control</a:t>
            </a:r>
            <a:endParaRPr kumimoji="0" sz="1250" b="0" i="0" u="none" strike="noStrike" kern="0" cap="none" spc="0" normalizeH="0" baseline="0" noProof="0">
              <a:ln>
                <a:noFill/>
              </a:ln>
              <a:solidFill>
                <a:sysClr val="windowText" lastClr="000000"/>
              </a:solidFill>
              <a:effectLst/>
              <a:uLnTx/>
              <a:uFillTx/>
              <a:latin typeface="Trebuchet MS"/>
              <a:cs typeface="Trebuchet MS"/>
            </a:endParaRPr>
          </a:p>
          <a:p>
            <a:pPr marL="3175" marR="0" lvl="0" indent="0" algn="ctr" defTabSz="914400" eaLnBrk="1" fontAlgn="auto" latinLnBrk="0" hangingPunct="1">
              <a:lnSpc>
                <a:spcPct val="100000"/>
              </a:lnSpc>
              <a:spcBef>
                <a:spcPts val="1055"/>
              </a:spcBef>
              <a:spcAft>
                <a:spcPts val="0"/>
              </a:spcAft>
              <a:buClrTx/>
              <a:buSzTx/>
              <a:buFontTx/>
              <a:buNone/>
              <a:tabLst/>
              <a:defRPr/>
            </a:pPr>
            <a:r>
              <a:rPr kumimoji="0" sz="1250" b="1" i="0" u="none" strike="noStrike" kern="0" cap="none" spc="0" normalizeH="0" baseline="0" noProof="0" dirty="0">
                <a:ln>
                  <a:noFill/>
                </a:ln>
                <a:solidFill>
                  <a:srgbClr val="404040"/>
                </a:solidFill>
                <a:effectLst/>
                <a:uLnTx/>
                <a:uFillTx/>
                <a:latin typeface="Trebuchet MS"/>
                <a:cs typeface="Trebuchet MS"/>
              </a:rPr>
              <a:t>-</a:t>
            </a:r>
            <a:r>
              <a:rPr kumimoji="0" sz="1250" b="1" i="0" u="none" strike="noStrike" kern="0" cap="none" spc="95"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Long</a:t>
            </a:r>
            <a:r>
              <a:rPr kumimoji="0" sz="1250" b="1" i="0" u="none" strike="noStrike" kern="0" cap="none" spc="25"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time</a:t>
            </a:r>
            <a:r>
              <a:rPr kumimoji="0" sz="1250" b="1" i="0" u="none" strike="noStrike" kern="0" cap="none" spc="135"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continuous</a:t>
            </a:r>
            <a:r>
              <a:rPr kumimoji="0" sz="1250" b="1" i="0" u="none" strike="noStrike" kern="0" cap="none" spc="135" normalizeH="0" baseline="0" noProof="0" dirty="0">
                <a:ln>
                  <a:noFill/>
                </a:ln>
                <a:solidFill>
                  <a:srgbClr val="404040"/>
                </a:solidFill>
                <a:effectLst/>
                <a:uLnTx/>
                <a:uFillTx/>
                <a:latin typeface="Trebuchet MS"/>
                <a:cs typeface="Trebuchet MS"/>
              </a:rPr>
              <a:t> </a:t>
            </a:r>
            <a:r>
              <a:rPr kumimoji="0" sz="1250" b="1" i="0" u="none" strike="noStrike" kern="0" cap="none" spc="-10" normalizeH="0" baseline="0" noProof="0" dirty="0">
                <a:ln>
                  <a:noFill/>
                </a:ln>
                <a:solidFill>
                  <a:srgbClr val="404040"/>
                </a:solidFill>
                <a:effectLst/>
                <a:uLnTx/>
                <a:uFillTx/>
                <a:latin typeface="Trebuchet MS"/>
                <a:cs typeface="Trebuchet MS"/>
              </a:rPr>
              <a:t>working</a:t>
            </a:r>
            <a:endParaRPr kumimoji="0" sz="1250" b="0" i="0" u="none" strike="noStrike" kern="0" cap="none" spc="0" normalizeH="0" baseline="0" noProof="0">
              <a:ln>
                <a:noFill/>
              </a:ln>
              <a:solidFill>
                <a:sysClr val="windowText" lastClr="000000"/>
              </a:solidFill>
              <a:effectLst/>
              <a:uLnTx/>
              <a:uFillTx/>
              <a:latin typeface="Trebuchet MS"/>
              <a:cs typeface="Trebuchet MS"/>
            </a:endParaRPr>
          </a:p>
          <a:p>
            <a:pPr marL="3175" marR="0" lvl="0" indent="0" algn="ctr" defTabSz="914400" eaLnBrk="1" fontAlgn="auto" latinLnBrk="0" hangingPunct="1">
              <a:lnSpc>
                <a:spcPct val="100000"/>
              </a:lnSpc>
              <a:spcBef>
                <a:spcPts val="1055"/>
              </a:spcBef>
              <a:spcAft>
                <a:spcPts val="0"/>
              </a:spcAft>
              <a:buClrTx/>
              <a:buSzTx/>
              <a:buFontTx/>
              <a:buNone/>
              <a:tabLst/>
              <a:defRPr/>
            </a:pPr>
            <a:r>
              <a:rPr kumimoji="0" sz="1250" b="1" i="0" u="none" strike="noStrike" kern="0" cap="none" spc="0" normalizeH="0" baseline="0" noProof="0" dirty="0">
                <a:ln>
                  <a:noFill/>
                </a:ln>
                <a:solidFill>
                  <a:srgbClr val="404040"/>
                </a:solidFill>
                <a:effectLst/>
                <a:uLnTx/>
                <a:uFillTx/>
                <a:latin typeface="Trebuchet MS"/>
                <a:cs typeface="Trebuchet MS"/>
              </a:rPr>
              <a:t>-</a:t>
            </a:r>
            <a:r>
              <a:rPr kumimoji="0" sz="1250" b="1" i="0" u="none" strike="noStrike" kern="0" cap="none" spc="80"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&gt;3</a:t>
            </a:r>
            <a:r>
              <a:rPr kumimoji="0" sz="1250" b="1" i="0" u="none" strike="noStrike" kern="0" cap="none" spc="110"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mJ</a:t>
            </a:r>
            <a:r>
              <a:rPr kumimoji="0" sz="1250" b="1" i="0" u="none" strike="noStrike" kern="0" cap="none" spc="75"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Record</a:t>
            </a:r>
            <a:r>
              <a:rPr kumimoji="0" sz="1250" b="1" i="0" u="none" strike="noStrike" kern="0" cap="none" spc="70" normalizeH="0" baseline="0" noProof="0" dirty="0">
                <a:ln>
                  <a:noFill/>
                </a:ln>
                <a:solidFill>
                  <a:srgbClr val="404040"/>
                </a:solidFill>
                <a:effectLst/>
                <a:uLnTx/>
                <a:uFillTx/>
                <a:latin typeface="Trebuchet MS"/>
                <a:cs typeface="Trebuchet MS"/>
              </a:rPr>
              <a:t> </a:t>
            </a:r>
            <a:r>
              <a:rPr kumimoji="0" sz="1250" b="1" i="0" u="none" strike="noStrike" kern="0" cap="none" spc="0" normalizeH="0" baseline="0" noProof="0" dirty="0">
                <a:ln>
                  <a:noFill/>
                </a:ln>
                <a:solidFill>
                  <a:srgbClr val="404040"/>
                </a:solidFill>
                <a:effectLst/>
                <a:uLnTx/>
                <a:uFillTx/>
                <a:latin typeface="Trebuchet MS"/>
                <a:cs typeface="Trebuchet MS"/>
              </a:rPr>
              <a:t>energy</a:t>
            </a:r>
            <a:r>
              <a:rPr kumimoji="0" sz="1250" b="1" i="0" u="none" strike="noStrike" kern="0" cap="none" spc="140" normalizeH="0" baseline="0" noProof="0" dirty="0">
                <a:ln>
                  <a:noFill/>
                </a:ln>
                <a:solidFill>
                  <a:srgbClr val="404040"/>
                </a:solidFill>
                <a:effectLst/>
                <a:uLnTx/>
                <a:uFillTx/>
                <a:latin typeface="Trebuchet MS"/>
                <a:cs typeface="Trebuchet MS"/>
              </a:rPr>
              <a:t> </a:t>
            </a:r>
            <a:r>
              <a:rPr kumimoji="0" sz="1250" b="1" i="0" u="none" strike="noStrike" kern="0" cap="none" spc="-10" normalizeH="0" baseline="0" noProof="0" dirty="0">
                <a:ln>
                  <a:noFill/>
                </a:ln>
                <a:solidFill>
                  <a:srgbClr val="404040"/>
                </a:solidFill>
                <a:effectLst/>
                <a:uLnTx/>
                <a:uFillTx/>
                <a:latin typeface="Trebuchet MS"/>
                <a:cs typeface="Trebuchet MS"/>
              </a:rPr>
              <a:t>output</a:t>
            </a:r>
            <a:endParaRPr kumimoji="0" sz="125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14" name="object 14"/>
          <p:cNvGrpSpPr/>
          <p:nvPr/>
        </p:nvGrpSpPr>
        <p:grpSpPr>
          <a:xfrm>
            <a:off x="7458075" y="123825"/>
            <a:ext cx="3562350" cy="6606540"/>
            <a:chOff x="7458075" y="123825"/>
            <a:chExt cx="3562350" cy="6606540"/>
          </a:xfrm>
        </p:grpSpPr>
        <p:sp>
          <p:nvSpPr>
            <p:cNvPr id="15" name="object 15"/>
            <p:cNvSpPr/>
            <p:nvPr/>
          </p:nvSpPr>
          <p:spPr>
            <a:xfrm>
              <a:off x="8391525" y="5924550"/>
              <a:ext cx="2600325" cy="342900"/>
            </a:xfrm>
            <a:custGeom>
              <a:avLst/>
              <a:gdLst/>
              <a:ahLst/>
              <a:cxnLst/>
              <a:rect l="l" t="t" r="r" b="b"/>
              <a:pathLst>
                <a:path w="2600325" h="342900">
                  <a:moveTo>
                    <a:pt x="0" y="57150"/>
                  </a:moveTo>
                  <a:lnTo>
                    <a:pt x="4482" y="34906"/>
                  </a:lnTo>
                  <a:lnTo>
                    <a:pt x="16716" y="16740"/>
                  </a:lnTo>
                  <a:lnTo>
                    <a:pt x="34879" y="4491"/>
                  </a:lnTo>
                  <a:lnTo>
                    <a:pt x="57150" y="0"/>
                  </a:lnTo>
                  <a:lnTo>
                    <a:pt x="2543175" y="0"/>
                  </a:lnTo>
                  <a:lnTo>
                    <a:pt x="2565445" y="4491"/>
                  </a:lnTo>
                  <a:lnTo>
                    <a:pt x="2583608" y="16740"/>
                  </a:lnTo>
                  <a:lnTo>
                    <a:pt x="2595842" y="34906"/>
                  </a:lnTo>
                  <a:lnTo>
                    <a:pt x="2600325" y="57150"/>
                  </a:lnTo>
                  <a:lnTo>
                    <a:pt x="2600325" y="285750"/>
                  </a:lnTo>
                  <a:lnTo>
                    <a:pt x="2595842" y="307993"/>
                  </a:lnTo>
                  <a:lnTo>
                    <a:pt x="2583608" y="326159"/>
                  </a:lnTo>
                  <a:lnTo>
                    <a:pt x="2565445" y="338408"/>
                  </a:lnTo>
                  <a:lnTo>
                    <a:pt x="2543175" y="342900"/>
                  </a:lnTo>
                  <a:lnTo>
                    <a:pt x="57150" y="342900"/>
                  </a:lnTo>
                  <a:lnTo>
                    <a:pt x="34879" y="338408"/>
                  </a:lnTo>
                  <a:lnTo>
                    <a:pt x="16716" y="326159"/>
                  </a:lnTo>
                  <a:lnTo>
                    <a:pt x="4482" y="307993"/>
                  </a:lnTo>
                  <a:lnTo>
                    <a:pt x="0" y="285750"/>
                  </a:lnTo>
                  <a:lnTo>
                    <a:pt x="0" y="57150"/>
                  </a:lnTo>
                  <a:close/>
                </a:path>
              </a:pathLst>
            </a:custGeom>
            <a:ln w="57150">
              <a:solidFill>
                <a:srgbClr val="00AF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7477125" y="123825"/>
              <a:ext cx="0" cy="6606540"/>
            </a:xfrm>
            <a:custGeom>
              <a:avLst/>
              <a:gdLst/>
              <a:ahLst/>
              <a:cxnLst/>
              <a:rect l="l" t="t" r="r" b="b"/>
              <a:pathLst>
                <a:path h="6606540">
                  <a:moveTo>
                    <a:pt x="0" y="0"/>
                  </a:moveTo>
                  <a:lnTo>
                    <a:pt x="0" y="6606540"/>
                  </a:lnTo>
                </a:path>
              </a:pathLst>
            </a:custGeom>
            <a:ln w="38100">
              <a:solidFill>
                <a:srgbClr val="90C22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602" y="634111"/>
            <a:ext cx="3308350" cy="1118235"/>
          </a:xfrm>
          <a:prstGeom prst="rect">
            <a:avLst/>
          </a:prstGeom>
        </p:spPr>
        <p:txBody>
          <a:bodyPr vert="horz" wrap="square" lIns="0" tIns="31114" rIns="0" bIns="0" rtlCol="0">
            <a:spAutoFit/>
          </a:bodyPr>
          <a:lstStyle/>
          <a:p>
            <a:pPr marL="12700" marR="5080">
              <a:lnSpc>
                <a:spcPts val="4280"/>
              </a:lnSpc>
              <a:spcBef>
                <a:spcPts val="244"/>
              </a:spcBef>
            </a:pPr>
            <a:r>
              <a:rPr sz="3600" spc="-50" dirty="0"/>
              <a:t>FAMU</a:t>
            </a:r>
            <a:r>
              <a:rPr sz="3600" spc="-70" dirty="0"/>
              <a:t> </a:t>
            </a:r>
            <a:r>
              <a:rPr sz="3600" dirty="0"/>
              <a:t>@</a:t>
            </a:r>
            <a:r>
              <a:rPr sz="3600" spc="-55" dirty="0"/>
              <a:t> </a:t>
            </a:r>
            <a:r>
              <a:rPr sz="3600" spc="-20" dirty="0"/>
              <a:t>INFN-</a:t>
            </a:r>
            <a:r>
              <a:rPr sz="3600" spc="-25" dirty="0"/>
              <a:t>MI </a:t>
            </a:r>
            <a:r>
              <a:rPr sz="3600" spc="-10" dirty="0"/>
              <a:t>(2026)</a:t>
            </a:r>
            <a:endParaRPr sz="3600"/>
          </a:p>
        </p:txBody>
      </p:sp>
      <p:sp>
        <p:nvSpPr>
          <p:cNvPr id="3" name="object 3"/>
          <p:cNvSpPr txBox="1">
            <a:spLocks noGrp="1"/>
          </p:cNvSpPr>
          <p:nvPr>
            <p:ph type="body" idx="1"/>
          </p:nvPr>
        </p:nvSpPr>
        <p:spPr>
          <a:xfrm>
            <a:off x="2351584" y="2874708"/>
            <a:ext cx="6984776" cy="3123227"/>
          </a:xfrm>
          <a:prstGeom prst="rect">
            <a:avLst/>
          </a:prstGeom>
        </p:spPr>
        <p:txBody>
          <a:bodyPr vert="horz" wrap="square" lIns="0" tIns="153035" rIns="0" bIns="0" rtlCol="0">
            <a:spAutoFit/>
          </a:bodyPr>
          <a:lstStyle/>
          <a:p>
            <a:pPr marL="1003300">
              <a:lnSpc>
                <a:spcPct val="100000"/>
              </a:lnSpc>
              <a:spcBef>
                <a:spcPts val="1205"/>
              </a:spcBef>
            </a:pPr>
            <a:r>
              <a:rPr sz="2400" b="1" dirty="0"/>
              <a:t>Financial</a:t>
            </a:r>
            <a:r>
              <a:rPr sz="2400" b="1" spc="-75" dirty="0"/>
              <a:t> </a:t>
            </a:r>
            <a:r>
              <a:rPr sz="2400" b="1" dirty="0"/>
              <a:t>request</a:t>
            </a:r>
            <a:r>
              <a:rPr sz="2400" b="1" spc="-50" dirty="0"/>
              <a:t> </a:t>
            </a:r>
            <a:r>
              <a:rPr sz="2400" b="1" dirty="0"/>
              <a:t>@</a:t>
            </a:r>
            <a:r>
              <a:rPr sz="2400" b="1" spc="15" dirty="0"/>
              <a:t> </a:t>
            </a:r>
            <a:r>
              <a:rPr sz="2400" b="1" spc="-10" dirty="0"/>
              <a:t>INFN-</a:t>
            </a:r>
            <a:r>
              <a:rPr sz="2400" b="1" spc="-25" dirty="0"/>
              <a:t>MI</a:t>
            </a:r>
          </a:p>
          <a:p>
            <a:pPr marL="355600" indent="-342900">
              <a:lnSpc>
                <a:spcPct val="100000"/>
              </a:lnSpc>
              <a:spcBef>
                <a:spcPts val="1110"/>
              </a:spcBef>
              <a:buClr>
                <a:srgbClr val="90C225"/>
              </a:buClr>
              <a:buSzPct val="77500"/>
              <a:buFont typeface="Wingdings 3"/>
              <a:buChar char=""/>
              <a:tabLst>
                <a:tab pos="355600" algn="l"/>
              </a:tabLst>
            </a:pPr>
            <a:r>
              <a:rPr dirty="0">
                <a:solidFill>
                  <a:srgbClr val="404040"/>
                </a:solidFill>
              </a:rPr>
              <a:t>2</a:t>
            </a:r>
            <a:r>
              <a:rPr spc="-55" dirty="0">
                <a:solidFill>
                  <a:srgbClr val="404040"/>
                </a:solidFill>
              </a:rPr>
              <a:t> </a:t>
            </a:r>
            <a:r>
              <a:rPr dirty="0">
                <a:solidFill>
                  <a:srgbClr val="404040"/>
                </a:solidFill>
              </a:rPr>
              <a:t>k€</a:t>
            </a:r>
            <a:r>
              <a:rPr spc="-50" dirty="0">
                <a:solidFill>
                  <a:srgbClr val="404040"/>
                </a:solidFill>
              </a:rPr>
              <a:t> </a:t>
            </a:r>
            <a:r>
              <a:rPr dirty="0">
                <a:solidFill>
                  <a:srgbClr val="404040"/>
                </a:solidFill>
              </a:rPr>
              <a:t>for</a:t>
            </a:r>
            <a:r>
              <a:rPr spc="-80" dirty="0">
                <a:solidFill>
                  <a:srgbClr val="404040"/>
                </a:solidFill>
              </a:rPr>
              <a:t> </a:t>
            </a:r>
            <a:r>
              <a:rPr dirty="0">
                <a:solidFill>
                  <a:srgbClr val="404040"/>
                </a:solidFill>
              </a:rPr>
              <a:t>electronic</a:t>
            </a:r>
            <a:r>
              <a:rPr spc="5" dirty="0">
                <a:solidFill>
                  <a:srgbClr val="404040"/>
                </a:solidFill>
              </a:rPr>
              <a:t> </a:t>
            </a:r>
            <a:r>
              <a:rPr dirty="0">
                <a:solidFill>
                  <a:srgbClr val="404040"/>
                </a:solidFill>
              </a:rPr>
              <a:t>components</a:t>
            </a:r>
            <a:r>
              <a:rPr spc="-30" dirty="0">
                <a:solidFill>
                  <a:srgbClr val="404040"/>
                </a:solidFill>
              </a:rPr>
              <a:t> </a:t>
            </a:r>
            <a:r>
              <a:rPr spc="-10" dirty="0">
                <a:solidFill>
                  <a:srgbClr val="404040"/>
                </a:solidFill>
              </a:rPr>
              <a:t>(CONSUMO)</a:t>
            </a:r>
          </a:p>
          <a:p>
            <a:pPr marL="842010" lvl="1" indent="-342265">
              <a:lnSpc>
                <a:spcPct val="100000"/>
              </a:lnSpc>
              <a:spcBef>
                <a:spcPts val="980"/>
              </a:spcBef>
              <a:buClr>
                <a:srgbClr val="90C225"/>
              </a:buClr>
              <a:buSzPct val="77500"/>
              <a:buFont typeface="Wingdings 3"/>
              <a:buChar char=""/>
              <a:tabLst>
                <a:tab pos="842010" algn="l"/>
              </a:tabLst>
            </a:pPr>
            <a:r>
              <a:rPr sz="2000" dirty="0">
                <a:solidFill>
                  <a:srgbClr val="404040"/>
                </a:solidFill>
                <a:latin typeface="Trebuchet MS"/>
                <a:cs typeface="Trebuchet MS"/>
              </a:rPr>
              <a:t>6</a:t>
            </a:r>
            <a:r>
              <a:rPr sz="2000" spc="-30" dirty="0">
                <a:solidFill>
                  <a:srgbClr val="404040"/>
                </a:solidFill>
                <a:latin typeface="Trebuchet MS"/>
                <a:cs typeface="Trebuchet MS"/>
              </a:rPr>
              <a:t> </a:t>
            </a:r>
            <a:r>
              <a:rPr sz="2000" dirty="0">
                <a:solidFill>
                  <a:srgbClr val="404040"/>
                </a:solidFill>
                <a:latin typeface="Trebuchet MS"/>
                <a:cs typeface="Trebuchet MS"/>
              </a:rPr>
              <a:t>k€</a:t>
            </a:r>
            <a:r>
              <a:rPr sz="2000" spc="-25" dirty="0">
                <a:solidFill>
                  <a:srgbClr val="404040"/>
                </a:solidFill>
                <a:latin typeface="Trebuchet MS"/>
                <a:cs typeface="Trebuchet MS"/>
              </a:rPr>
              <a:t> </a:t>
            </a:r>
            <a:r>
              <a:rPr sz="2000" dirty="0">
                <a:solidFill>
                  <a:srgbClr val="404040"/>
                </a:solidFill>
                <a:latin typeface="Trebuchet MS"/>
                <a:cs typeface="Trebuchet MS"/>
              </a:rPr>
              <a:t>for</a:t>
            </a:r>
            <a:r>
              <a:rPr sz="2000" spc="-50" dirty="0">
                <a:solidFill>
                  <a:srgbClr val="404040"/>
                </a:solidFill>
                <a:latin typeface="Trebuchet MS"/>
                <a:cs typeface="Trebuchet MS"/>
              </a:rPr>
              <a:t> </a:t>
            </a:r>
            <a:r>
              <a:rPr sz="2000" dirty="0">
                <a:solidFill>
                  <a:srgbClr val="404040"/>
                </a:solidFill>
                <a:latin typeface="Trebuchet MS"/>
                <a:cs typeface="Trebuchet MS"/>
              </a:rPr>
              <a:t>travel</a:t>
            </a:r>
            <a:r>
              <a:rPr sz="2000" spc="-5" dirty="0">
                <a:solidFill>
                  <a:srgbClr val="404040"/>
                </a:solidFill>
                <a:latin typeface="Trebuchet MS"/>
                <a:cs typeface="Trebuchet MS"/>
              </a:rPr>
              <a:t> </a:t>
            </a:r>
            <a:r>
              <a:rPr sz="2000" dirty="0">
                <a:solidFill>
                  <a:srgbClr val="404040"/>
                </a:solidFill>
                <a:latin typeface="Trebuchet MS"/>
                <a:cs typeface="Trebuchet MS"/>
              </a:rPr>
              <a:t>expenses</a:t>
            </a:r>
            <a:r>
              <a:rPr sz="2000" spc="-15" dirty="0">
                <a:solidFill>
                  <a:srgbClr val="404040"/>
                </a:solidFill>
                <a:latin typeface="Trebuchet MS"/>
                <a:cs typeface="Trebuchet MS"/>
              </a:rPr>
              <a:t> </a:t>
            </a:r>
            <a:r>
              <a:rPr sz="2000" spc="-10" dirty="0">
                <a:solidFill>
                  <a:srgbClr val="404040"/>
                </a:solidFill>
                <a:latin typeface="Trebuchet MS"/>
                <a:cs typeface="Trebuchet MS"/>
              </a:rPr>
              <a:t>(MISSIONI)</a:t>
            </a:r>
            <a:endParaRPr sz="2000" dirty="0">
              <a:latin typeface="Trebuchet MS"/>
              <a:cs typeface="Trebuchet MS"/>
            </a:endParaRPr>
          </a:p>
          <a:p>
            <a:pPr>
              <a:lnSpc>
                <a:spcPct val="100000"/>
              </a:lnSpc>
              <a:spcBef>
                <a:spcPts val="1235"/>
              </a:spcBef>
            </a:pPr>
            <a:endParaRPr sz="2400" b="1" dirty="0">
              <a:latin typeface="Trebuchet MS"/>
              <a:cs typeface="Trebuchet MS"/>
            </a:endParaRPr>
          </a:p>
          <a:p>
            <a:pPr marR="106680" algn="ctr">
              <a:lnSpc>
                <a:spcPct val="100000"/>
              </a:lnSpc>
              <a:spcBef>
                <a:spcPts val="5"/>
              </a:spcBef>
            </a:pPr>
            <a:r>
              <a:rPr sz="2400" b="1" spc="-10" dirty="0"/>
              <a:t>Personnel</a:t>
            </a:r>
            <a:r>
              <a:rPr sz="2400" b="1" spc="-20" dirty="0"/>
              <a:t> </a:t>
            </a:r>
            <a:r>
              <a:rPr sz="2400" b="1" dirty="0"/>
              <a:t>@</a:t>
            </a:r>
            <a:r>
              <a:rPr sz="2400" b="1" spc="-10" dirty="0"/>
              <a:t> </a:t>
            </a:r>
            <a:r>
              <a:rPr sz="2400" b="1" spc="-20" dirty="0"/>
              <a:t>INFN-</a:t>
            </a:r>
            <a:r>
              <a:rPr sz="2400" b="1" spc="-25" dirty="0"/>
              <a:t>MI</a:t>
            </a:r>
          </a:p>
          <a:p>
            <a:pPr marL="1449705" marR="690245" indent="-742950" algn="just">
              <a:lnSpc>
                <a:spcPts val="3379"/>
              </a:lnSpc>
            </a:pPr>
            <a:r>
              <a:rPr b="1" dirty="0">
                <a:solidFill>
                  <a:srgbClr val="404040"/>
                </a:solidFill>
              </a:rPr>
              <a:t>Stefano</a:t>
            </a:r>
            <a:r>
              <a:rPr b="1" spc="-20" dirty="0">
                <a:solidFill>
                  <a:srgbClr val="404040"/>
                </a:solidFill>
              </a:rPr>
              <a:t> </a:t>
            </a:r>
            <a:r>
              <a:rPr b="1" dirty="0">
                <a:solidFill>
                  <a:srgbClr val="404040"/>
                </a:solidFill>
              </a:rPr>
              <a:t>Capra</a:t>
            </a:r>
            <a:r>
              <a:rPr lang="it-IT" b="1" spc="-70" dirty="0">
                <a:solidFill>
                  <a:srgbClr val="404040"/>
                </a:solidFill>
              </a:rPr>
              <a:t>	</a:t>
            </a:r>
            <a:r>
              <a:rPr b="1" dirty="0">
                <a:solidFill>
                  <a:srgbClr val="404040"/>
                </a:solidFill>
              </a:rPr>
              <a:t>0.1FTE</a:t>
            </a:r>
            <a:r>
              <a:rPr b="1" spc="-85" dirty="0">
                <a:solidFill>
                  <a:srgbClr val="404040"/>
                </a:solidFill>
              </a:rPr>
              <a:t> </a:t>
            </a:r>
            <a:r>
              <a:rPr b="1" dirty="0">
                <a:solidFill>
                  <a:srgbClr val="404040"/>
                </a:solidFill>
              </a:rPr>
              <a:t>(Resp.</a:t>
            </a:r>
            <a:r>
              <a:rPr b="1" spc="-50" dirty="0">
                <a:solidFill>
                  <a:srgbClr val="404040"/>
                </a:solidFill>
              </a:rPr>
              <a:t> </a:t>
            </a:r>
            <a:r>
              <a:rPr b="1" spc="-10" dirty="0">
                <a:solidFill>
                  <a:srgbClr val="404040"/>
                </a:solidFill>
              </a:rPr>
              <a:t>Loc.) </a:t>
            </a:r>
            <a:endParaRPr lang="it-IT" b="1" spc="-10" dirty="0">
              <a:solidFill>
                <a:srgbClr val="404040"/>
              </a:solidFill>
            </a:endParaRPr>
          </a:p>
          <a:p>
            <a:pPr marL="1449705" marR="690245" indent="-742950" algn="just">
              <a:lnSpc>
                <a:spcPts val="3379"/>
              </a:lnSpc>
            </a:pPr>
            <a:r>
              <a:rPr b="1" dirty="0">
                <a:solidFill>
                  <a:srgbClr val="404040"/>
                </a:solidFill>
              </a:rPr>
              <a:t>Alberto</a:t>
            </a:r>
            <a:r>
              <a:rPr b="1" spc="-55" dirty="0">
                <a:solidFill>
                  <a:srgbClr val="404040"/>
                </a:solidFill>
              </a:rPr>
              <a:t> </a:t>
            </a:r>
            <a:r>
              <a:rPr b="1" dirty="0">
                <a:solidFill>
                  <a:srgbClr val="404040"/>
                </a:solidFill>
              </a:rPr>
              <a:t>Pullia</a:t>
            </a:r>
            <a:r>
              <a:rPr b="1" spc="-50" dirty="0">
                <a:solidFill>
                  <a:srgbClr val="404040"/>
                </a:solidFill>
              </a:rPr>
              <a:t> </a:t>
            </a:r>
            <a:r>
              <a:rPr lang="it-IT" b="1" spc="-50" dirty="0">
                <a:solidFill>
                  <a:srgbClr val="404040"/>
                </a:solidFill>
              </a:rPr>
              <a:t>	</a:t>
            </a:r>
            <a:r>
              <a:rPr b="1" spc="-10" dirty="0">
                <a:solidFill>
                  <a:srgbClr val="404040"/>
                </a:solidFill>
              </a:rPr>
              <a:t>0.1FTE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EFDC-4475-0997-4D15-E1FA2C0C8269}"/>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2C16E4B5-291C-6B2D-DB84-AE986A88256D}"/>
              </a:ext>
            </a:extLst>
          </p:cNvPr>
          <p:cNvGraphicFramePr>
            <a:graphicFrameLocks noGrp="1"/>
          </p:cNvGraphicFramePr>
          <p:nvPr>
            <p:ph idx="1"/>
            <p:extLst>
              <p:ext uri="{D42A27DB-BD31-4B8C-83A1-F6EECF244321}">
                <p14:modId xmlns:p14="http://schemas.microsoft.com/office/powerpoint/2010/main" val="3869556292"/>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27189078"/>
                  </a:ext>
                </a:extLst>
              </a:tr>
              <a:tr h="512200">
                <a:tc>
                  <a:txBody>
                    <a:bodyPr/>
                    <a:lstStyle/>
                    <a:p>
                      <a:pPr algn="ctr" rtl="0" fontAlgn="ctr">
                        <a:buNone/>
                      </a:pPr>
                      <a:endParaRPr lang="it-IT" sz="1800" b="0" i="0" u="none" strike="noStrike">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717528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500800892"/>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FAMU</a:t>
                      </a:r>
                    </a:p>
                  </a:txBody>
                  <a:tcPr marL="6350" marR="6350" marT="6350" marB="0" anchor="ctr"/>
                </a:tc>
                <a:tc>
                  <a:txBody>
                    <a:bodyPr/>
                    <a:lstStyle/>
                    <a:p>
                      <a:pPr algn="ctr" fontAlgn="b">
                        <a:buNone/>
                      </a:pPr>
                      <a:r>
                        <a:rPr lang="it-IT" sz="2400" u="none" strike="noStrike" dirty="0">
                          <a:effectLst/>
                        </a:rPr>
                        <a:t>0.2</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6</a:t>
                      </a:r>
                    </a:p>
                  </a:txBody>
                  <a:tcPr/>
                </a:tc>
                <a:tc>
                  <a:txBody>
                    <a:bodyPr/>
                    <a:lstStyle/>
                    <a:p>
                      <a:r>
                        <a:rPr lang="it-IT" dirty="0"/>
                        <a:t>2</a:t>
                      </a:r>
                    </a:p>
                  </a:txBody>
                  <a:tcPr/>
                </a:tc>
                <a:tc>
                  <a:txBody>
                    <a:bodyPr/>
                    <a:lstStyle/>
                    <a:p>
                      <a:r>
                        <a:rPr lang="it-IT" dirty="0"/>
                        <a:t>0</a:t>
                      </a:r>
                    </a:p>
                  </a:txBody>
                  <a:tcPr/>
                </a:tc>
                <a:extLst>
                  <a:ext uri="{0D108BD9-81ED-4DB2-BD59-A6C34878D82A}">
                    <a16:rowId xmlns:a16="http://schemas.microsoft.com/office/drawing/2014/main" val="2725043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88122919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9645625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3790700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17B51-6516-9545-6A03-8DA7DF23E217}"/>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F0BB9DB-B43B-22E9-5343-22021BB428B6}"/>
              </a:ext>
            </a:extLst>
          </p:cNvPr>
          <p:cNvSpPr txBox="1"/>
          <p:nvPr/>
        </p:nvSpPr>
        <p:spPr>
          <a:xfrm>
            <a:off x="0" y="17930"/>
            <a:ext cx="7292381" cy="3539430"/>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5</a:t>
            </a:r>
          </a:p>
          <a:p>
            <a:r>
              <a:rPr lang="it-IT" sz="3200" dirty="0">
                <a:solidFill>
                  <a:srgbClr val="FF0000"/>
                </a:solidFill>
                <a:latin typeface="Comic Sans MS" panose="030F0702030302020204" pitchFamily="66" charset="0"/>
              </a:rPr>
              <a:t>Simmetrie e interazioni fondamentali</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LEA</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DCDE44A2-21AC-B0B2-6041-78AA196716EE}"/>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E8F05DD1-4F9C-0A38-D53E-A071000A4EF7}"/>
              </a:ext>
            </a:extLst>
          </p:cNvPr>
          <p:cNvSpPr txBox="1"/>
          <p:nvPr/>
        </p:nvSpPr>
        <p:spPr>
          <a:xfrm>
            <a:off x="7824" y="3645024"/>
            <a:ext cx="7456328" cy="338528"/>
          </a:xfrm>
          <a:prstGeom prst="rect">
            <a:avLst/>
          </a:prstGeom>
          <a:noFill/>
          <a:ln>
            <a:solidFill>
              <a:schemeClr val="tx1"/>
            </a:solidFill>
          </a:ln>
        </p:spPr>
        <p:txBody>
          <a:bodyPr spcFirstLastPara="1" wrap="square" lIns="60950" tIns="30467" rIns="60950" bIns="30467" anchor="t" anchorCtr="0">
            <a:spAutoFit/>
          </a:bodyPr>
          <a:lstStyle/>
          <a:p>
            <a:pPr lvl="0">
              <a:defRPr/>
            </a:pPr>
            <a:r>
              <a:rPr lang="it-IT" i="1" dirty="0"/>
              <a:t>Studio dell’</a:t>
            </a:r>
            <a:r>
              <a:rPr lang="it-IT" b="1" i="1" dirty="0"/>
              <a:t>antimateria</a:t>
            </a:r>
            <a:r>
              <a:rPr lang="it-IT" i="1" dirty="0"/>
              <a:t> e delle sue proprietà fisiche</a:t>
            </a:r>
            <a:endParaRPr lang="en-US" dirty="0">
              <a:solidFill>
                <a:srgbClr val="0070C0"/>
              </a:solidFill>
              <a:latin typeface="Comic Sans MS" panose="030F0702030302020204" pitchFamily="66" charset="0"/>
              <a:sym typeface="Symbol"/>
            </a:endParaRPr>
          </a:p>
        </p:txBody>
      </p:sp>
    </p:spTree>
    <p:extLst>
      <p:ext uri="{BB962C8B-B14F-4D97-AF65-F5344CB8AC3E}">
        <p14:creationId xmlns:p14="http://schemas.microsoft.com/office/powerpoint/2010/main" val="2079366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data 3">
            <a:extLst>
              <a:ext uri="{FF2B5EF4-FFF2-40B4-BE49-F238E27FC236}">
                <a16:creationId xmlns:a16="http://schemas.microsoft.com/office/drawing/2014/main" id="{E5A88CB3-1D75-AC0D-F93E-F3D9D8969C1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4B64DD7-D5C0-4A84-8C95-2F88C80AC514}" type="datetime1">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18/07/2025</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2" name="Segnaposto piè di pagina 4">
            <a:extLst>
              <a:ext uri="{FF2B5EF4-FFF2-40B4-BE49-F238E27FC236}">
                <a16:creationId xmlns:a16="http://schemas.microsoft.com/office/drawing/2014/main" id="{DB728F6E-3804-7E21-649F-BF3299B3CB2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Consiglio di Sezione - Luglio 2025</a:t>
            </a:r>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3" name="Rectangle 3">
            <a:extLst>
              <a:ext uri="{FF2B5EF4-FFF2-40B4-BE49-F238E27FC236}">
                <a16:creationId xmlns:a16="http://schemas.microsoft.com/office/drawing/2014/main" id="{E45A2E19-25B6-AD4C-5607-2C65D5DCF9FB}"/>
              </a:ext>
            </a:extLst>
          </p:cNvPr>
          <p:cNvSpPr txBox="1">
            <a:spLocks noChangeArrowheads="1"/>
          </p:cNvSpPr>
          <p:nvPr/>
        </p:nvSpPr>
        <p:spPr bwMode="auto">
          <a:xfrm>
            <a:off x="490538" y="5222875"/>
            <a:ext cx="4581525" cy="425450"/>
          </a:xfrm>
          <a:prstGeom prst="rect">
            <a:avLst/>
          </a:prstGeom>
          <a:solidFill>
            <a:srgbClr val="99FF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CPT and Gravitation with Antimatter</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it-IT"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15364" name="Immagine 2" descr="Immagine che contiene testo, Carattere, Elementi grafici, logo&#10;&#10;Descrizione generata automaticamente">
            <a:extLst>
              <a:ext uri="{FF2B5EF4-FFF2-40B4-BE49-F238E27FC236}">
                <a16:creationId xmlns:a16="http://schemas.microsoft.com/office/drawing/2014/main" id="{3D3DCC91-E7CB-F87C-B3D7-23C03D165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942975"/>
            <a:ext cx="4878388"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2">
            <a:extLst>
              <a:ext uri="{FF2B5EF4-FFF2-40B4-BE49-F238E27FC236}">
                <a16:creationId xmlns:a16="http://schemas.microsoft.com/office/drawing/2014/main" id="{1F4D21B3-CCA8-228A-836E-92018EAE3D8D}"/>
              </a:ext>
            </a:extLst>
          </p:cNvPr>
          <p:cNvSpPr txBox="1">
            <a:spLocks noChangeArrowheads="1"/>
          </p:cNvSpPr>
          <p:nvPr/>
        </p:nvSpPr>
        <p:spPr bwMode="auto">
          <a:xfrm>
            <a:off x="490538" y="4224338"/>
            <a:ext cx="4602162" cy="736600"/>
          </a:xfrm>
          <a:prstGeom prst="rect">
            <a:avLst/>
          </a:prstGeom>
          <a:solidFill>
            <a:srgbClr val="FF7C8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Antimatter at low (sub-MeV) energy </a:t>
            </a:r>
            <a:endParaRPr kumimoji="0" lang="en-US" altLang="it-IT"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6" name="CasellaDiTesto 9">
            <a:extLst>
              <a:ext uri="{FF2B5EF4-FFF2-40B4-BE49-F238E27FC236}">
                <a16:creationId xmlns:a16="http://schemas.microsoft.com/office/drawing/2014/main" id="{9279A105-78D8-1BC7-59FC-77449A60AA4B}"/>
              </a:ext>
            </a:extLst>
          </p:cNvPr>
          <p:cNvSpPr txBox="1">
            <a:spLocks noChangeArrowheads="1"/>
          </p:cNvSpPr>
          <p:nvPr/>
        </p:nvSpPr>
        <p:spPr bwMode="auto">
          <a:xfrm>
            <a:off x="6346825" y="368300"/>
            <a:ext cx="4981575" cy="5690789"/>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ALPHA (CERN) with anti-hydrogen</a:t>
            </a: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BRESCIA/PAVIA</a:t>
            </a:r>
          </a:p>
          <a:p>
            <a:pPr marL="0" marR="0" lvl="0" indent="0" algn="just" defTabSz="914400" rtl="0" eaLnBrk="0" fontAlgn="base" latinLnBrk="0" hangingPunct="0">
              <a:lnSpc>
                <a:spcPct val="100000"/>
              </a:lnSpc>
              <a:spcBef>
                <a:spcPct val="20000"/>
              </a:spcBef>
              <a:spcAft>
                <a:spcPts val="60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2400" b="1"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AEGIS</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(CERN) with anti-hydrogen</a:t>
            </a: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TRENTO, </a:t>
            </a:r>
            <a:r>
              <a:rPr kumimoji="0" lang="en-US" altLang="en-US" sz="1600" b="1" i="0" u="sng"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MILANO</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BRESCIA/PAVIA</a:t>
            </a:r>
          </a:p>
          <a:p>
            <a:pPr marL="0" marR="0" lvl="0" indent="0" algn="just" defTabSz="914400" rtl="0" eaLnBrk="0" fontAlgn="base" latinLnBrk="0" hangingPunct="0">
              <a:lnSpc>
                <a:spcPct val="100000"/>
              </a:lnSpc>
              <a:spcBef>
                <a:spcPct val="20000"/>
              </a:spcBef>
              <a:spcAft>
                <a:spcPts val="60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2400" b="1"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ASACUSA</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(CERN) with anti-hydrogen</a:t>
            </a: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BRESCIA/PAVIA, </a:t>
            </a:r>
            <a:r>
              <a:rPr kumimoji="0" lang="en-US" altLang="en-US" sz="1600" b="1" i="0" u="sng"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MILANO</a:t>
            </a:r>
          </a:p>
          <a:p>
            <a:pPr marL="0" marR="0" lvl="0" indent="0" algn="just" defTabSz="914400" rtl="0" eaLnBrk="0" fontAlgn="base" latinLnBrk="0" hangingPunct="0">
              <a:lnSpc>
                <a:spcPct val="100000"/>
              </a:lnSpc>
              <a:spcBef>
                <a:spcPct val="20000"/>
              </a:spcBef>
              <a:spcAft>
                <a:spcPts val="60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PSYCO with positronium </a:t>
            </a: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TRENTO </a:t>
            </a:r>
          </a:p>
          <a:p>
            <a:pPr marL="0" marR="0" lvl="0" indent="0" algn="just" defTabSz="914400" rtl="0" eaLnBrk="0" fontAlgn="base" latinLnBrk="0" hangingPunct="0">
              <a:lnSpc>
                <a:spcPct val="100000"/>
              </a:lnSpc>
              <a:spcBef>
                <a:spcPct val="20000"/>
              </a:spcBef>
              <a:spcAft>
                <a:spcPts val="60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2400" b="1"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QUPLAS</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with positronium</a:t>
            </a:r>
          </a:p>
          <a:p>
            <a:pPr marL="0" marR="0" lvl="0" indent="0" algn="just" defTabSz="914400" rtl="0" eaLnBrk="0" fontAlgn="base" latinLnBrk="0" hangingPunct="0">
              <a:lnSpc>
                <a:spcPct val="100000"/>
              </a:lnSpc>
              <a:spcBef>
                <a:spcPct val="20000"/>
              </a:spcBef>
              <a:spcAft>
                <a:spcPts val="60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600" b="1" i="0" u="sng"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MILANO</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FIRENZE, BRESCIA/PAVIA</a:t>
            </a:r>
          </a:p>
        </p:txBody>
      </p:sp>
      <p:sp>
        <p:nvSpPr>
          <p:cNvPr id="15367" name="Rectangle 3">
            <a:extLst>
              <a:ext uri="{FF2B5EF4-FFF2-40B4-BE49-F238E27FC236}">
                <a16:creationId xmlns:a16="http://schemas.microsoft.com/office/drawing/2014/main" id="{F1791378-B057-CEE9-132F-A2FCA9E14D16}"/>
              </a:ext>
            </a:extLst>
          </p:cNvPr>
          <p:cNvSpPr txBox="1">
            <a:spLocks noChangeArrowheads="1"/>
          </p:cNvSpPr>
          <p:nvPr/>
        </p:nvSpPr>
        <p:spPr bwMode="auto">
          <a:xfrm>
            <a:off x="384175" y="280988"/>
            <a:ext cx="5133975" cy="425450"/>
          </a:xfrm>
          <a:prstGeom prst="rect">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Consiglio di Sezione - Luglio 2025</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it-IT"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data 3">
            <a:extLst>
              <a:ext uri="{FF2B5EF4-FFF2-40B4-BE49-F238E27FC236}">
                <a16:creationId xmlns:a16="http://schemas.microsoft.com/office/drawing/2014/main" id="{607629C9-B8F0-4520-B35E-A98DC83ABF9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AFA65F0-D820-46BD-9840-E260C3715722}" type="datetime1">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18/07/2025</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Segnaposto piè di pagina 4">
            <a:extLst>
              <a:ext uri="{FF2B5EF4-FFF2-40B4-BE49-F238E27FC236}">
                <a16:creationId xmlns:a16="http://schemas.microsoft.com/office/drawing/2014/main" id="{2EEF3073-1A15-CEC3-688E-F893925BE24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Consiglio di Sezione - Luglio 2025</a:t>
            </a: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1" name="Rectangle 17">
            <a:extLst>
              <a:ext uri="{FF2B5EF4-FFF2-40B4-BE49-F238E27FC236}">
                <a16:creationId xmlns:a16="http://schemas.microsoft.com/office/drawing/2014/main" id="{1A7C7059-9FE0-C05C-2319-CA5F55384A0F}"/>
              </a:ext>
            </a:extLst>
          </p:cNvPr>
          <p:cNvSpPr>
            <a:spLocks/>
          </p:cNvSpPr>
          <p:nvPr/>
        </p:nvSpPr>
        <p:spPr bwMode="auto">
          <a:xfrm>
            <a:off x="276225" y="153988"/>
            <a:ext cx="6864350" cy="1106487"/>
          </a:xfrm>
          <a:prstGeom prst="rect">
            <a:avLst/>
          </a:prstGeom>
          <a:solidFill>
            <a:srgbClr val="FFFF99"/>
          </a:solidFill>
          <a:ln w="9525">
            <a:solidFill>
              <a:schemeClr val="tx1"/>
            </a:solidFill>
            <a:miter lim="800000"/>
            <a:headEnd/>
            <a:tailEnd/>
          </a:ln>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5400" b="0" i="0" u="none" strike="noStrike" kern="1200" cap="none" spc="0" normalizeH="0" baseline="0" noProof="0">
                <a:ln>
                  <a:noFill/>
                </a:ln>
                <a:solidFill>
                  <a:srgbClr val="4D4B96"/>
                </a:solidFill>
                <a:effectLst/>
                <a:uLnTx/>
                <a:uFillTx/>
                <a:latin typeface="Gill Sans" pitchFamily="2" charset="0"/>
                <a:ea typeface="MS PGothic" panose="020B0600070205080204" pitchFamily="34" charset="-128"/>
                <a:cs typeface="+mn-cs"/>
                <a:sym typeface="Gill Sans" pitchFamily="2" charset="0"/>
              </a:rPr>
              <a:t>A</a:t>
            </a:r>
            <a:r>
              <a:rPr kumimoji="0" lang="en-US" altLang="it-IT" sz="5400" b="0" i="0" u="none" strike="noStrike" kern="1200" cap="none" spc="0" normalizeH="0" baseline="0" noProof="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a:ln>
                  <a:noFill/>
                </a:ln>
                <a:solidFill>
                  <a:srgbClr val="3682BD"/>
                </a:solidFill>
                <a:effectLst/>
                <a:uLnTx/>
                <a:uFillTx/>
                <a:latin typeface="Gill Sans" pitchFamily="2" charset="0"/>
                <a:ea typeface="MS PGothic" panose="020B0600070205080204" pitchFamily="34" charset="-128"/>
                <a:cs typeface="+mn-cs"/>
                <a:sym typeface="Gill Sans" pitchFamily="2" charset="0"/>
              </a:rPr>
              <a:t>E</a:t>
            </a:r>
            <a:r>
              <a:rPr kumimoji="0" lang="en-US" altLang="it-IT" sz="5400" b="0" i="0" u="none" strike="noStrike" kern="1200" cap="none" spc="0" normalizeH="0" baseline="0" noProof="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a:ln>
                  <a:noFill/>
                </a:ln>
                <a:solidFill>
                  <a:srgbClr val="86AF2F"/>
                </a:solidFill>
                <a:effectLst/>
                <a:uLnTx/>
                <a:uFillTx/>
                <a:latin typeface="Gill Sans" pitchFamily="2" charset="0"/>
                <a:ea typeface="MS PGothic" panose="020B0600070205080204" pitchFamily="34" charset="-128"/>
                <a:cs typeface="+mn-cs"/>
                <a:sym typeface="Gill Sans" pitchFamily="2" charset="0"/>
              </a:rPr>
              <a:t>G</a:t>
            </a:r>
            <a:r>
              <a:rPr kumimoji="0" lang="en-US" altLang="it-IT" sz="5400" b="0" i="0" u="none" strike="noStrike" kern="1200" cap="none" spc="0" normalizeH="0" baseline="0" noProof="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a:ln>
                  <a:noFill/>
                </a:ln>
                <a:solidFill>
                  <a:srgbClr val="DFBC21"/>
                </a:solidFill>
                <a:effectLst/>
                <a:uLnTx/>
                <a:uFillTx/>
                <a:latin typeface="Gill Sans" pitchFamily="2" charset="0"/>
                <a:ea typeface="MS PGothic" panose="020B0600070205080204" pitchFamily="34" charset="-128"/>
                <a:cs typeface="+mn-cs"/>
                <a:sym typeface="Gill Sans" pitchFamily="2" charset="0"/>
              </a:rPr>
              <a:t>I</a:t>
            </a:r>
            <a:r>
              <a:rPr kumimoji="0" lang="en-US" altLang="it-IT" sz="5400" b="0" i="0" u="none" strike="noStrike" kern="1200" cap="none" spc="0" normalizeH="0" baseline="0" noProof="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a:ln>
                  <a:noFill/>
                </a:ln>
                <a:solidFill>
                  <a:srgbClr val="B52420"/>
                </a:solidFill>
                <a:effectLst/>
                <a:uLnTx/>
                <a:uFillTx/>
                <a:latin typeface="Gill Sans" pitchFamily="2" charset="0"/>
                <a:ea typeface="MS PGothic" panose="020B0600070205080204" pitchFamily="34" charset="-128"/>
                <a:cs typeface="+mn-cs"/>
                <a:sym typeface="Gill Sans" pitchFamily="2" charset="0"/>
              </a:rPr>
              <a:t>S </a:t>
            </a:r>
            <a:endParaRPr kumimoji="0" lang="it-IT" altLang="it-IT" sz="5400" b="0" i="0" u="none" strike="noStrike" kern="1200" cap="none" spc="0" normalizeH="0" baseline="0" noProof="0">
              <a:ln>
                <a:noFill/>
              </a:ln>
              <a:solidFill>
                <a:srgbClr val="FF0000"/>
              </a:solidFill>
              <a:effectLst/>
              <a:uLnTx/>
              <a:uFillTx/>
              <a:latin typeface="Gill Sans" pitchFamily="2" charset="0"/>
              <a:ea typeface="MS PGothic" panose="020B0600070205080204" pitchFamily="34" charset="-128"/>
              <a:cs typeface="+mn-cs"/>
              <a:sym typeface="Gill Sans"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B52420"/>
                </a:solidFill>
                <a:effectLst/>
                <a:uLnTx/>
                <a:uFillTx/>
                <a:latin typeface="Gill Sans" pitchFamily="2" charset="0"/>
                <a:ea typeface="MS PGothic" panose="020B0600070205080204" pitchFamily="34" charset="-128"/>
                <a:cs typeface="+mn-cs"/>
                <a:sym typeface="Gill Sans" pitchFamily="2" charset="0"/>
              </a:rPr>
              <a:t>At CERN</a:t>
            </a:r>
          </a:p>
        </p:txBody>
      </p:sp>
      <p:sp>
        <p:nvSpPr>
          <p:cNvPr id="17412" name="CasellaDiTesto 9">
            <a:extLst>
              <a:ext uri="{FF2B5EF4-FFF2-40B4-BE49-F238E27FC236}">
                <a16:creationId xmlns:a16="http://schemas.microsoft.com/office/drawing/2014/main" id="{667E0EEA-555A-2A41-9E7C-964A65B433B3}"/>
              </a:ext>
            </a:extLst>
          </p:cNvPr>
          <p:cNvSpPr txBox="1">
            <a:spLocks noChangeArrowheads="1"/>
          </p:cNvSpPr>
          <p:nvPr/>
        </p:nvSpPr>
        <p:spPr bwMode="auto">
          <a:xfrm>
            <a:off x="7800974" y="1612900"/>
            <a:ext cx="4143375" cy="1815882"/>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Recent relevant results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Accumulation of 10 millions antiprotons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Detection of H-bar formation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Ps studies and cooling</a:t>
            </a:r>
          </a:p>
        </p:txBody>
      </p:sp>
      <p:sp>
        <p:nvSpPr>
          <p:cNvPr id="17413" name="Rectangle 3">
            <a:extLst>
              <a:ext uri="{FF2B5EF4-FFF2-40B4-BE49-F238E27FC236}">
                <a16:creationId xmlns:a16="http://schemas.microsoft.com/office/drawing/2014/main" id="{CE6CC568-4556-1D0F-F58F-CCBFB1D535AD}"/>
              </a:ext>
            </a:extLst>
          </p:cNvPr>
          <p:cNvSpPr txBox="1">
            <a:spLocks noChangeArrowheads="1"/>
          </p:cNvSpPr>
          <p:nvPr/>
        </p:nvSpPr>
        <p:spPr bwMode="auto">
          <a:xfrm>
            <a:off x="7900988" y="215900"/>
            <a:ext cx="3881437" cy="971550"/>
          </a:xfrm>
          <a:prstGeom prst="rect">
            <a:avLst/>
          </a:prstGeom>
          <a:solidFill>
            <a:srgbClr val="99FF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Recall: the AD/ELENA accelerator system at CERN provides for low-energy antiprotons</a:t>
            </a:r>
          </a:p>
        </p:txBody>
      </p:sp>
      <p:sp>
        <p:nvSpPr>
          <p:cNvPr id="17414" name="Rectangle 3">
            <a:extLst>
              <a:ext uri="{FF2B5EF4-FFF2-40B4-BE49-F238E27FC236}">
                <a16:creationId xmlns:a16="http://schemas.microsoft.com/office/drawing/2014/main" id="{F5EB0794-EB7C-15C0-DE21-F37A798887E6}"/>
              </a:ext>
            </a:extLst>
          </p:cNvPr>
          <p:cNvSpPr txBox="1">
            <a:spLocks noChangeArrowheads="1"/>
          </p:cNvSpPr>
          <p:nvPr/>
        </p:nvSpPr>
        <p:spPr bwMode="auto">
          <a:xfrm>
            <a:off x="7710488" y="3900488"/>
            <a:ext cx="4233862" cy="2046287"/>
          </a:xfrm>
          <a:prstGeom prst="rect">
            <a:avLst/>
          </a:prstGeom>
          <a:solidFill>
            <a:srgbClr val="99FF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INFN responsibilities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R. Caravita (Trento) – Spokesman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G. Consolati (Milano) – Chair of the Institutional Board</a:t>
            </a:r>
          </a:p>
        </p:txBody>
      </p:sp>
      <p:pic>
        <p:nvPicPr>
          <p:cNvPr id="17415" name="Immagine 3">
            <a:extLst>
              <a:ext uri="{FF2B5EF4-FFF2-40B4-BE49-F238E27FC236}">
                <a16:creationId xmlns:a16="http://schemas.microsoft.com/office/drawing/2014/main" id="{DDDB659F-9B99-9B65-BB47-CF92B083C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560638"/>
            <a:ext cx="695166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2">
            <a:extLst>
              <a:ext uri="{FF2B5EF4-FFF2-40B4-BE49-F238E27FC236}">
                <a16:creationId xmlns:a16="http://schemas.microsoft.com/office/drawing/2014/main" id="{2831292C-5D0C-F859-4056-B7D1FE95E356}"/>
              </a:ext>
            </a:extLst>
          </p:cNvPr>
          <p:cNvSpPr txBox="1">
            <a:spLocks noChangeArrowheads="1"/>
          </p:cNvSpPr>
          <p:nvPr/>
        </p:nvSpPr>
        <p:spPr bwMode="auto">
          <a:xfrm>
            <a:off x="330200" y="1544638"/>
            <a:ext cx="7218363" cy="736600"/>
          </a:xfrm>
          <a:prstGeom prst="rect">
            <a:avLst/>
          </a:prstGeom>
          <a:solidFill>
            <a:srgbClr val="FF7C8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Main goal: inertial sensing and gravitation for anti-H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 complex detector system suitable also for other topics (e.g. Ps) </a:t>
            </a:r>
            <a:endPar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1B74A-E7FB-10CD-7AB0-87E404F5A491}"/>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9FFF6704-96DD-F6FD-DA4E-6C6D2772DB31}"/>
              </a:ext>
            </a:extLst>
          </p:cNvPr>
          <p:cNvSpPr txBox="1"/>
          <p:nvPr/>
        </p:nvSpPr>
        <p:spPr>
          <a:xfrm>
            <a:off x="1775520" y="908720"/>
            <a:ext cx="8856984" cy="1785104"/>
          </a:xfrm>
          <a:prstGeom prst="rect">
            <a:avLst/>
          </a:prstGeom>
          <a:noFill/>
        </p:spPr>
        <p:txBody>
          <a:bodyPr wrap="square" rtlCol="0">
            <a:spAutoFit/>
          </a:bodyPr>
          <a:lstStyle/>
          <a:p>
            <a:r>
              <a:rPr lang="it-IT" dirty="0">
                <a:latin typeface="Comic Sans MS" panose="030F0702030302020204" pitchFamily="66" charset="0"/>
              </a:rPr>
              <a:t>ANAGRAFICA 2026</a:t>
            </a:r>
          </a:p>
          <a:p>
            <a:endParaRPr lang="it-IT" dirty="0">
              <a:latin typeface="Comic Sans MS" panose="030F0702030302020204" pitchFamily="66" charset="0"/>
            </a:endParaRPr>
          </a:p>
          <a:p>
            <a:r>
              <a:rPr lang="it-IT" sz="2000" dirty="0">
                <a:latin typeface="Comic Sans MS" panose="030F0702030302020204" pitchFamily="66" charset="0"/>
              </a:rPr>
              <a:t>In totale </a:t>
            </a:r>
            <a:r>
              <a:rPr lang="it-IT" sz="2000" b="1" dirty="0">
                <a:latin typeface="Comic Sans MS" panose="030F0702030302020204" pitchFamily="66" charset="0"/>
              </a:rPr>
              <a:t>61</a:t>
            </a:r>
            <a:r>
              <a:rPr lang="it-IT" sz="2000" dirty="0">
                <a:latin typeface="Comic Sans MS" panose="030F0702030302020204" pitchFamily="66" charset="0"/>
              </a:rPr>
              <a:t> persone di cui </a:t>
            </a:r>
            <a:r>
              <a:rPr lang="it-IT" sz="2000" b="1" dirty="0">
                <a:latin typeface="Comic Sans MS" panose="030F0702030302020204" pitchFamily="66" charset="0"/>
              </a:rPr>
              <a:t>18</a:t>
            </a:r>
            <a:r>
              <a:rPr lang="it-IT" sz="2000" dirty="0">
                <a:latin typeface="Comic Sans MS" panose="030F0702030302020204" pitchFamily="66" charset="0"/>
              </a:rPr>
              <a:t> tra dottorandi ed assegnisti    </a:t>
            </a:r>
            <a:r>
              <a:rPr lang="it-IT" sz="2000" b="1" dirty="0">
                <a:latin typeface="Comic Sans MS" panose="030F0702030302020204" pitchFamily="66" charset="0"/>
              </a:rPr>
              <a:t>42.55</a:t>
            </a:r>
            <a:r>
              <a:rPr lang="it-IT" sz="2000" dirty="0">
                <a:latin typeface="Comic Sans MS" panose="030F0702030302020204" pitchFamily="66" charset="0"/>
              </a:rPr>
              <a:t> FTE</a:t>
            </a:r>
          </a:p>
          <a:p>
            <a:endParaRPr lang="it-IT" dirty="0">
              <a:latin typeface="Comic Sans MS" panose="030F0702030302020204" pitchFamily="66" charset="0"/>
            </a:endParaRPr>
          </a:p>
          <a:p>
            <a:endParaRPr lang="it-IT" dirty="0">
              <a:latin typeface="Comic Sans MS" panose="030F0702030302020204" pitchFamily="66" charset="0"/>
            </a:endParaRPr>
          </a:p>
          <a:p>
            <a:endParaRPr lang="it-IT" dirty="0"/>
          </a:p>
        </p:txBody>
      </p:sp>
      <p:graphicFrame>
        <p:nvGraphicFramePr>
          <p:cNvPr id="4" name="Tabella 3">
            <a:extLst>
              <a:ext uri="{FF2B5EF4-FFF2-40B4-BE49-F238E27FC236}">
                <a16:creationId xmlns:a16="http://schemas.microsoft.com/office/drawing/2014/main" id="{A47B6E9F-B43D-98B3-E604-49C9E93E6945}"/>
              </a:ext>
            </a:extLst>
          </p:cNvPr>
          <p:cNvGraphicFramePr>
            <a:graphicFrameLocks noGrp="1"/>
          </p:cNvGraphicFramePr>
          <p:nvPr>
            <p:extLst>
              <p:ext uri="{D42A27DB-BD31-4B8C-83A1-F6EECF244321}">
                <p14:modId xmlns:p14="http://schemas.microsoft.com/office/powerpoint/2010/main" val="1241608884"/>
              </p:ext>
            </p:extLst>
          </p:nvPr>
        </p:nvGraphicFramePr>
        <p:xfrm>
          <a:off x="2063552" y="2204864"/>
          <a:ext cx="6948262" cy="4025900"/>
        </p:xfrm>
        <a:graphic>
          <a:graphicData uri="http://schemas.openxmlformats.org/drawingml/2006/table">
            <a:tbl>
              <a:tblPr>
                <a:tableStyleId>{5C22544A-7EE6-4342-B048-85BDC9FD1C3A}</a:tableStyleId>
              </a:tblPr>
              <a:tblGrid>
                <a:gridCol w="1502327">
                  <a:extLst>
                    <a:ext uri="{9D8B030D-6E8A-4147-A177-3AD203B41FA5}">
                      <a16:colId xmlns:a16="http://schemas.microsoft.com/office/drawing/2014/main" val="1763814206"/>
                    </a:ext>
                  </a:extLst>
                </a:gridCol>
                <a:gridCol w="1485497">
                  <a:extLst>
                    <a:ext uri="{9D8B030D-6E8A-4147-A177-3AD203B41FA5}">
                      <a16:colId xmlns:a16="http://schemas.microsoft.com/office/drawing/2014/main" val="663908317"/>
                    </a:ext>
                  </a:extLst>
                </a:gridCol>
                <a:gridCol w="814607">
                  <a:extLst>
                    <a:ext uri="{9D8B030D-6E8A-4147-A177-3AD203B41FA5}">
                      <a16:colId xmlns:a16="http://schemas.microsoft.com/office/drawing/2014/main" val="3033603638"/>
                    </a:ext>
                  </a:extLst>
                </a:gridCol>
                <a:gridCol w="1696221">
                  <a:extLst>
                    <a:ext uri="{9D8B030D-6E8A-4147-A177-3AD203B41FA5}">
                      <a16:colId xmlns:a16="http://schemas.microsoft.com/office/drawing/2014/main" val="3721496474"/>
                    </a:ext>
                  </a:extLst>
                </a:gridCol>
                <a:gridCol w="1449610">
                  <a:extLst>
                    <a:ext uri="{9D8B030D-6E8A-4147-A177-3AD203B41FA5}">
                      <a16:colId xmlns:a16="http://schemas.microsoft.com/office/drawing/2014/main" val="3723864361"/>
                    </a:ext>
                  </a:extLst>
                </a:gridCol>
              </a:tblGrid>
              <a:tr h="467111">
                <a:tc>
                  <a:txBody>
                    <a:bodyPr/>
                    <a:lstStyle/>
                    <a:p>
                      <a:pPr algn="ctr" fontAlgn="b">
                        <a:buNone/>
                      </a:pPr>
                      <a:r>
                        <a:rPr lang="it-IT" sz="3200" b="1" u="none" strike="noStrike" dirty="0">
                          <a:solidFill>
                            <a:srgbClr val="FF0000"/>
                          </a:solidFill>
                          <a:effectLst/>
                        </a:rPr>
                        <a:t>SIGLA</a:t>
                      </a:r>
                      <a:endParaRPr lang="it-IT" sz="32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PERSONE</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800" b="1" u="none" strike="noStrike" dirty="0">
                          <a:solidFill>
                            <a:srgbClr val="FF0000"/>
                          </a:solidFill>
                          <a:effectLst/>
                        </a:rPr>
                        <a:t>FTE</a:t>
                      </a:r>
                      <a:endParaRPr lang="it-IT" sz="28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FTE/PERS.</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000" b="1" u="none" strike="noStrike" dirty="0">
                          <a:solidFill>
                            <a:srgbClr val="FF0000"/>
                          </a:solidFill>
                          <a:effectLst/>
                        </a:rPr>
                        <a:t>PHD o ASSEGNO</a:t>
                      </a:r>
                      <a:endParaRPr lang="it-IT" sz="2000" b="1" i="0" u="none" strike="noStrike" dirty="0">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81703473"/>
                  </a:ext>
                </a:extLst>
              </a:tr>
              <a:tr h="239767">
                <a:tc>
                  <a:txBody>
                    <a:bodyPr/>
                    <a:lstStyle/>
                    <a:p>
                      <a:pPr algn="ctr" fontAlgn="b">
                        <a:buNone/>
                      </a:pPr>
                      <a:r>
                        <a:rPr lang="it-IT" sz="2000" u="none" strike="noStrike" dirty="0">
                          <a:effectLst/>
                        </a:rPr>
                        <a:t>KAONNIS</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4</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3.5</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88%</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3</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725753344"/>
                  </a:ext>
                </a:extLst>
              </a:tr>
              <a:tr h="239767">
                <a:tc>
                  <a:txBody>
                    <a:bodyPr/>
                    <a:lstStyle/>
                    <a:p>
                      <a:pPr algn="ctr" fontAlgn="b">
                        <a:buNone/>
                      </a:pPr>
                      <a:r>
                        <a:rPr lang="it-IT" sz="2000" u="none" strike="noStrike" dirty="0">
                          <a:effectLst/>
                        </a:rPr>
                        <a:t>CHI-NEXT</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5</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4.6</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a:effectLst/>
                        </a:rPr>
                        <a:t>92%</a:t>
                      </a:r>
                      <a:endParaRPr lang="it-IT"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3</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639899154"/>
                  </a:ext>
                </a:extLst>
              </a:tr>
              <a:tr h="239767">
                <a:tc>
                  <a:txBody>
                    <a:bodyPr/>
                    <a:lstStyle/>
                    <a:p>
                      <a:pPr algn="ctr" fontAlgn="b">
                        <a:buNone/>
                      </a:pPr>
                      <a:r>
                        <a:rPr lang="it-IT" sz="2000" u="none" strike="noStrike" dirty="0">
                          <a:effectLst/>
                        </a:rPr>
                        <a:t>GAMMA</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28</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19.6</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70%</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6</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51255739"/>
                  </a:ext>
                </a:extLst>
              </a:tr>
              <a:tr h="239767">
                <a:tc>
                  <a:txBody>
                    <a:bodyPr/>
                    <a:lstStyle/>
                    <a:p>
                      <a:pPr algn="ctr" fontAlgn="b">
                        <a:buNone/>
                      </a:pPr>
                      <a:r>
                        <a:rPr lang="it-IT" sz="2000" u="none" strike="noStrike" dirty="0">
                          <a:effectLst/>
                        </a:rPr>
                        <a:t>LUNA3</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3</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3</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100%</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1</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39973660"/>
                  </a:ext>
                </a:extLst>
              </a:tr>
              <a:tr h="239767">
                <a:tc>
                  <a:txBody>
                    <a:bodyPr/>
                    <a:lstStyle/>
                    <a:p>
                      <a:pPr algn="ctr" fontAlgn="b">
                        <a:buNone/>
                      </a:pPr>
                      <a:r>
                        <a:rPr lang="it-IT" sz="2000" u="none" strike="noStrike" dirty="0">
                          <a:effectLst/>
                        </a:rPr>
                        <a:t>FAMU </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2</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0.2</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10%</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0</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666476429"/>
                  </a:ext>
                </a:extLst>
              </a:tr>
              <a:tr h="239767">
                <a:tc>
                  <a:txBody>
                    <a:bodyPr/>
                    <a:lstStyle/>
                    <a:p>
                      <a:pPr algn="ctr" fontAlgn="b">
                        <a:buNone/>
                      </a:pPr>
                      <a:r>
                        <a:rPr lang="it-IT" sz="2000" u="none" strike="noStrike" dirty="0">
                          <a:effectLst/>
                        </a:rPr>
                        <a:t>LEA</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10</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7.2</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72%</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3</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95719754"/>
                  </a:ext>
                </a:extLst>
              </a:tr>
              <a:tr h="239767">
                <a:tc>
                  <a:txBody>
                    <a:bodyPr/>
                    <a:lstStyle/>
                    <a:p>
                      <a:pPr algn="ctr" fontAlgn="b">
                        <a:buNone/>
                      </a:pPr>
                      <a:r>
                        <a:rPr lang="it-IT" sz="2000" u="none" strike="noStrike" dirty="0">
                          <a:effectLst/>
                        </a:rPr>
                        <a:t>FOOT</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a:effectLst/>
                        </a:rPr>
                        <a:t>4</a:t>
                      </a:r>
                      <a:endParaRPr lang="it-IT"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2.55</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64%</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1</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947753525"/>
                  </a:ext>
                </a:extLst>
              </a:tr>
              <a:tr h="239767">
                <a:tc>
                  <a:txBody>
                    <a:bodyPr/>
                    <a:lstStyle/>
                    <a:p>
                      <a:pPr algn="ctr" fontAlgn="b">
                        <a:buNone/>
                      </a:pPr>
                      <a:r>
                        <a:rPr lang="it-IT" sz="2000" u="none" strike="noStrike">
                          <a:effectLst/>
                        </a:rPr>
                        <a:t>SPESMED</a:t>
                      </a:r>
                      <a:endParaRPr lang="it-IT"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a:effectLst/>
                        </a:rPr>
                        <a:t>5</a:t>
                      </a:r>
                      <a:endParaRPr lang="it-IT"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effectLst/>
                        </a:rPr>
                        <a:t>1.9</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a:effectLst/>
                        </a:rPr>
                        <a:t>38%</a:t>
                      </a:r>
                      <a:endParaRPr lang="it-IT"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effectLst/>
                        </a:rPr>
                        <a:t>1</a:t>
                      </a:r>
                      <a:endParaRPr lang="it-IT"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40334902"/>
                  </a:ext>
                </a:extLst>
              </a:tr>
              <a:tr h="279047">
                <a:tc>
                  <a:txBody>
                    <a:bodyPr/>
                    <a:lstStyle/>
                    <a:p>
                      <a:pPr algn="ctr" fontAlgn="b">
                        <a:buNone/>
                      </a:pPr>
                      <a:r>
                        <a:rPr lang="it-IT" sz="2400" b="1" u="none" strike="noStrike" dirty="0">
                          <a:solidFill>
                            <a:srgbClr val="FF0000"/>
                          </a:solidFill>
                          <a:effectLst/>
                        </a:rPr>
                        <a:t>TOTALE</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61</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800" b="1" u="none" strike="noStrike" dirty="0">
                          <a:solidFill>
                            <a:srgbClr val="FF0000"/>
                          </a:solidFill>
                          <a:effectLst/>
                        </a:rPr>
                        <a:t>42.55</a:t>
                      </a:r>
                      <a:endParaRPr lang="it-IT" sz="28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70%</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18</a:t>
                      </a:r>
                      <a:endParaRPr lang="it-IT" sz="2400" b="1" i="0" u="none" strike="noStrike" dirty="0">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84586433"/>
                  </a:ext>
                </a:extLst>
              </a:tr>
            </a:tbl>
          </a:graphicData>
        </a:graphic>
      </p:graphicFrame>
      <p:sp>
        <p:nvSpPr>
          <p:cNvPr id="5" name="CasellaDiTesto 4">
            <a:extLst>
              <a:ext uri="{FF2B5EF4-FFF2-40B4-BE49-F238E27FC236}">
                <a16:creationId xmlns:a16="http://schemas.microsoft.com/office/drawing/2014/main" id="{05711426-3A05-79F4-7B11-1AF28761DDA0}"/>
              </a:ext>
            </a:extLst>
          </p:cNvPr>
          <p:cNvSpPr txBox="1"/>
          <p:nvPr/>
        </p:nvSpPr>
        <p:spPr>
          <a:xfrm>
            <a:off x="8040216" y="69226"/>
            <a:ext cx="4041491" cy="1077218"/>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801332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data 3">
            <a:extLst>
              <a:ext uri="{FF2B5EF4-FFF2-40B4-BE49-F238E27FC236}">
                <a16:creationId xmlns:a16="http://schemas.microsoft.com/office/drawing/2014/main" id="{5FC80820-ACB8-522D-5B19-438547001F5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29C46C5-823F-447C-88E4-AF22F46378BC}" type="datetime1">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18/07/2025</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Segnaposto piè di pagina 4">
            <a:extLst>
              <a:ext uri="{FF2B5EF4-FFF2-40B4-BE49-F238E27FC236}">
                <a16:creationId xmlns:a16="http://schemas.microsoft.com/office/drawing/2014/main" id="{328533E8-2791-6531-CC00-DBDB18D6305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Consiglio di Sezione - Luglio 2025</a:t>
            </a: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Immagine 1">
            <a:extLst>
              <a:ext uri="{FF2B5EF4-FFF2-40B4-BE49-F238E27FC236}">
                <a16:creationId xmlns:a16="http://schemas.microsoft.com/office/drawing/2014/main" id="{EE95E1EC-337D-8E95-8100-11B87FC12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4338"/>
            <a:ext cx="6691313" cy="10287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9460" name="Immagine 2">
            <a:extLst>
              <a:ext uri="{FF2B5EF4-FFF2-40B4-BE49-F238E27FC236}">
                <a16:creationId xmlns:a16="http://schemas.microsoft.com/office/drawing/2014/main" id="{812BBE86-4540-FDF5-BBB1-9EE49CF84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540" y="164456"/>
            <a:ext cx="1818531" cy="174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DCD513E6-10A3-5076-C9B3-B535FFB8AE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18000"/>
            <a:ext cx="6691313" cy="12954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52B0A192-D16A-6B53-7FCE-71B4435FDB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068513"/>
            <a:ext cx="5715000" cy="1576387"/>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9463" name="Immagine 7">
            <a:extLst>
              <a:ext uri="{FF2B5EF4-FFF2-40B4-BE49-F238E27FC236}">
                <a16:creationId xmlns:a16="http://schemas.microsoft.com/office/drawing/2014/main" id="{FED07394-A85C-FAD1-9228-02DD38CB2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175" y="2106613"/>
            <a:ext cx="495458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3">
            <a:extLst>
              <a:ext uri="{FF2B5EF4-FFF2-40B4-BE49-F238E27FC236}">
                <a16:creationId xmlns:a16="http://schemas.microsoft.com/office/drawing/2014/main" id="{90DD4FEF-D1EA-533F-BCAF-96E491C4821D}"/>
              </a:ext>
            </a:extLst>
          </p:cNvPr>
          <p:cNvSpPr txBox="1">
            <a:spLocks noChangeArrowheads="1"/>
          </p:cNvSpPr>
          <p:nvPr/>
        </p:nvSpPr>
        <p:spPr bwMode="auto">
          <a:xfrm>
            <a:off x="9210675" y="414338"/>
            <a:ext cx="2371725" cy="1247775"/>
          </a:xfrm>
          <a:prstGeom prst="rect">
            <a:avLst/>
          </a:prstGeom>
          <a:solidFill>
            <a:srgbClr val="99FF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Laser cooling result included (together with another group in Japan) in the top-10 </a:t>
            </a:r>
          </a:p>
        </p:txBody>
      </p:sp>
      <p:sp>
        <p:nvSpPr>
          <p:cNvPr id="19465" name="Rectangle 3">
            <a:extLst>
              <a:ext uri="{FF2B5EF4-FFF2-40B4-BE49-F238E27FC236}">
                <a16:creationId xmlns:a16="http://schemas.microsoft.com/office/drawing/2014/main" id="{476CFD25-EC31-07D5-C663-45536E0085E1}"/>
              </a:ext>
            </a:extLst>
          </p:cNvPr>
          <p:cNvSpPr txBox="1">
            <a:spLocks noChangeArrowheads="1"/>
          </p:cNvSpPr>
          <p:nvPr/>
        </p:nvSpPr>
        <p:spPr bwMode="auto">
          <a:xfrm>
            <a:off x="7891463" y="4468813"/>
            <a:ext cx="3690937" cy="982662"/>
          </a:xfrm>
          <a:prstGeom prst="rect">
            <a:avLst/>
          </a:prstGeom>
          <a:solidFill>
            <a:srgbClr val="99FF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Unprecedented real-time resolution for the detection of charged particles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data 3">
            <a:extLst>
              <a:ext uri="{FF2B5EF4-FFF2-40B4-BE49-F238E27FC236}">
                <a16:creationId xmlns:a16="http://schemas.microsoft.com/office/drawing/2014/main" id="{6637CD3E-FE11-189B-922D-4105331374E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891E1CD-251B-4018-B184-123C6BDE31AC}" type="datetime1">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18/07/2025</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Segnaposto piè di pagina 4">
            <a:extLst>
              <a:ext uri="{FF2B5EF4-FFF2-40B4-BE49-F238E27FC236}">
                <a16:creationId xmlns:a16="http://schemas.microsoft.com/office/drawing/2014/main" id="{56CCB148-7B42-E893-0432-8F0C27840133}"/>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Consiglio di Sezione - Luglio 2025</a:t>
            </a: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483" name="Rectangle 17">
            <a:extLst>
              <a:ext uri="{FF2B5EF4-FFF2-40B4-BE49-F238E27FC236}">
                <a16:creationId xmlns:a16="http://schemas.microsoft.com/office/drawing/2014/main" id="{5AD9F2F9-0227-D1C9-B585-F13638D07336}"/>
              </a:ext>
            </a:extLst>
          </p:cNvPr>
          <p:cNvSpPr>
            <a:spLocks/>
          </p:cNvSpPr>
          <p:nvPr/>
        </p:nvSpPr>
        <p:spPr bwMode="auto">
          <a:xfrm>
            <a:off x="441325" y="341313"/>
            <a:ext cx="6864350" cy="1106487"/>
          </a:xfrm>
          <a:prstGeom prst="rect">
            <a:avLst/>
          </a:prstGeom>
          <a:solidFill>
            <a:srgbClr val="FFFF99"/>
          </a:solidFill>
          <a:ln w="9525">
            <a:solidFill>
              <a:schemeClr val="tx1"/>
            </a:solidFill>
            <a:miter lim="800000"/>
            <a:headEnd/>
            <a:tailEnd/>
          </a:ln>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5400" b="0" i="0" u="none" strike="noStrike" kern="1200" cap="none" spc="0" normalizeH="0" baseline="0" noProof="0" dirty="0">
                <a:ln>
                  <a:noFill/>
                </a:ln>
                <a:solidFill>
                  <a:srgbClr val="4D4B96"/>
                </a:solidFill>
                <a:effectLst/>
                <a:uLnTx/>
                <a:uFillTx/>
                <a:latin typeface="Gill Sans" pitchFamily="2" charset="0"/>
                <a:ea typeface="MS PGothic" panose="020B0600070205080204" pitchFamily="34" charset="-128"/>
                <a:cs typeface="+mn-cs"/>
                <a:sym typeface="Gill Sans" pitchFamily="2" charset="0"/>
              </a:rPr>
              <a:t>A</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3682BD"/>
                </a:solidFill>
                <a:effectLst/>
                <a:uLnTx/>
                <a:uFillTx/>
                <a:latin typeface="Gill Sans" pitchFamily="2" charset="0"/>
                <a:ea typeface="MS PGothic" panose="020B0600070205080204" pitchFamily="34" charset="-128"/>
                <a:cs typeface="+mn-cs"/>
                <a:sym typeface="Gill Sans" pitchFamily="2" charset="0"/>
              </a:rPr>
              <a:t>S</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86AF2F"/>
                </a:solidFill>
                <a:effectLst/>
                <a:uLnTx/>
                <a:uFillTx/>
                <a:latin typeface="Gill Sans" pitchFamily="2" charset="0"/>
                <a:ea typeface="MS PGothic" panose="020B0600070205080204" pitchFamily="34" charset="-128"/>
                <a:cs typeface="+mn-cs"/>
                <a:sym typeface="Gill Sans" pitchFamily="2" charset="0"/>
              </a:rPr>
              <a:t>A</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DFBC21"/>
                </a:solidFill>
                <a:effectLst/>
                <a:uLnTx/>
                <a:uFillTx/>
                <a:latin typeface="Gill Sans" pitchFamily="2" charset="0"/>
                <a:ea typeface="MS PGothic" panose="020B0600070205080204" pitchFamily="34" charset="-128"/>
                <a:cs typeface="+mn-cs"/>
                <a:sym typeface="Gill Sans" pitchFamily="2" charset="0"/>
              </a:rPr>
              <a:t>C</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U </a:t>
            </a:r>
            <a:r>
              <a:rPr kumimoji="0" lang="en-US" altLang="it-IT" sz="5400" b="0" i="0" u="none" strike="noStrike" kern="1200" cap="none" spc="0" normalizeH="0" baseline="0" noProof="0" dirty="0">
                <a:ln>
                  <a:noFill/>
                </a:ln>
                <a:solidFill>
                  <a:srgbClr val="FF0000"/>
                </a:solidFill>
                <a:effectLst/>
                <a:uLnTx/>
                <a:uFillTx/>
                <a:latin typeface="Gill Sans" pitchFamily="2" charset="0"/>
                <a:ea typeface="MS PGothic" panose="020B0600070205080204" pitchFamily="34" charset="-128"/>
                <a:cs typeface="+mn-cs"/>
                <a:sym typeface="Gill Sans" pitchFamily="2" charset="0"/>
              </a:rPr>
              <a:t>S </a:t>
            </a:r>
            <a:r>
              <a:rPr kumimoji="0" lang="en-US" altLang="it-IT" sz="5400" b="0" i="0" u="none" strike="noStrike" kern="1200" cap="none" spc="0" normalizeH="0" baseline="0" noProof="0" dirty="0">
                <a:ln>
                  <a:noFill/>
                </a:ln>
                <a:solidFill>
                  <a:srgbClr val="4D4B96"/>
                </a:solidFill>
                <a:effectLst/>
                <a:uLnTx/>
                <a:uFillTx/>
                <a:latin typeface="Gill Sans" pitchFamily="2" charset="0"/>
                <a:ea typeface="MS PGothic" panose="020B0600070205080204" pitchFamily="34" charset="-128"/>
                <a:cs typeface="+mn-cs"/>
                <a:sym typeface="Gill Sans" pitchFamily="2" charset="0"/>
              </a:rPr>
              <a:t>A</a:t>
            </a:r>
            <a:endParaRPr kumimoji="0" lang="it-IT" altLang="it-IT" sz="5400" b="0" i="0" u="none" strike="noStrike" kern="1200" cap="none" spc="0" normalizeH="0" baseline="0" noProof="0" dirty="0">
              <a:ln>
                <a:noFill/>
              </a:ln>
              <a:solidFill>
                <a:srgbClr val="FF0000"/>
              </a:solidFill>
              <a:effectLst/>
              <a:uLnTx/>
              <a:uFillTx/>
              <a:latin typeface="Gill Sans" pitchFamily="2" charset="0"/>
              <a:ea typeface="MS PGothic" panose="020B0600070205080204" pitchFamily="34" charset="-128"/>
              <a:cs typeface="+mn-cs"/>
              <a:sym typeface="Gill Sans"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At </a:t>
            </a:r>
            <a:r>
              <a:rPr kumimoji="0" lang="it-IT" altLang="it-IT" sz="1800" b="1"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CERN</a:t>
            </a:r>
          </a:p>
        </p:txBody>
      </p:sp>
      <p:pic>
        <p:nvPicPr>
          <p:cNvPr id="20484" name="Immagine12">
            <a:extLst>
              <a:ext uri="{FF2B5EF4-FFF2-40B4-BE49-F238E27FC236}">
                <a16:creationId xmlns:a16="http://schemas.microsoft.com/office/drawing/2014/main" id="{AFAC4793-C553-50AE-44E8-D0760060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2746375"/>
            <a:ext cx="68834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3">
            <a:extLst>
              <a:ext uri="{FF2B5EF4-FFF2-40B4-BE49-F238E27FC236}">
                <a16:creationId xmlns:a16="http://schemas.microsoft.com/office/drawing/2014/main" id="{4E2A6B6D-C642-04CE-E46A-67FA65F05DDE}"/>
              </a:ext>
            </a:extLst>
          </p:cNvPr>
          <p:cNvSpPr txBox="1">
            <a:spLocks noChangeArrowheads="1"/>
          </p:cNvSpPr>
          <p:nvPr/>
        </p:nvSpPr>
        <p:spPr bwMode="auto">
          <a:xfrm>
            <a:off x="7634288" y="2951163"/>
            <a:ext cx="4294187" cy="1060450"/>
          </a:xfrm>
          <a:prstGeom prst="rect">
            <a:avLst/>
          </a:prstGeom>
          <a:solidFill>
            <a:srgbClr val="99FF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System tuned up with hydrogen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(best result ever, after the one obtained  with MASER technique) </a:t>
            </a:r>
          </a:p>
        </p:txBody>
      </p:sp>
      <p:sp>
        <p:nvSpPr>
          <p:cNvPr id="20486" name="Rectangle 2">
            <a:extLst>
              <a:ext uri="{FF2B5EF4-FFF2-40B4-BE49-F238E27FC236}">
                <a16:creationId xmlns:a16="http://schemas.microsoft.com/office/drawing/2014/main" id="{86B6F1FE-B9AE-3245-0C7D-1A7959858724}"/>
              </a:ext>
            </a:extLst>
          </p:cNvPr>
          <p:cNvSpPr txBox="1">
            <a:spLocks noChangeArrowheads="1"/>
          </p:cNvSpPr>
          <p:nvPr/>
        </p:nvSpPr>
        <p:spPr bwMode="auto">
          <a:xfrm>
            <a:off x="473075" y="1539875"/>
            <a:ext cx="6832600" cy="1106488"/>
          </a:xfrm>
          <a:prstGeom prst="rect">
            <a:avLst/>
          </a:prstGeom>
          <a:solidFill>
            <a:srgbClr val="FF7C8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Measurement of the Ground State Hyperfine Splitting of anti-Hydrogen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 CPT test) </a:t>
            </a:r>
            <a:r>
              <a:rPr kumimoji="0" lang="it-IT" altLang="it-IT"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and other Physics topics </a:t>
            </a:r>
            <a:endParaRPr kumimoji="0" lang="en-US"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 name="Freccia destra 1">
            <a:extLst>
              <a:ext uri="{FF2B5EF4-FFF2-40B4-BE49-F238E27FC236}">
                <a16:creationId xmlns:a16="http://schemas.microsoft.com/office/drawing/2014/main" id="{D892AECD-6282-1D15-6FF6-C1B1B091F4FD}"/>
              </a:ext>
            </a:extLst>
          </p:cNvPr>
          <p:cNvSpPr/>
          <p:nvPr/>
        </p:nvSpPr>
        <p:spPr>
          <a:xfrm rot="21098554">
            <a:off x="5372100" y="2101850"/>
            <a:ext cx="2644775" cy="32385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20488" name="CasellaDiTesto 9">
            <a:extLst>
              <a:ext uri="{FF2B5EF4-FFF2-40B4-BE49-F238E27FC236}">
                <a16:creationId xmlns:a16="http://schemas.microsoft.com/office/drawing/2014/main" id="{0241D0A8-8886-3AF3-75E5-AFE9EC0C3727}"/>
              </a:ext>
            </a:extLst>
          </p:cNvPr>
          <p:cNvSpPr txBox="1">
            <a:spLocks noChangeArrowheads="1"/>
          </p:cNvSpPr>
          <p:nvPr/>
        </p:nvSpPr>
        <p:spPr bwMode="auto">
          <a:xfrm>
            <a:off x="7869238" y="4097338"/>
            <a:ext cx="3881437" cy="2062162"/>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Recent relevant results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Accumulation of 100 millions of anti-H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Beam of anti H </a:t>
            </a:r>
            <a:r>
              <a:rPr kumimoji="0" lang="en-US" altLang="it-IT"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formed and detected </a:t>
            </a: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at the end of apparatus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Phys Rev Lett in preparation</a:t>
            </a:r>
          </a:p>
        </p:txBody>
      </p:sp>
      <p:sp>
        <p:nvSpPr>
          <p:cNvPr id="20489" name="CasellaDiTesto 9">
            <a:extLst>
              <a:ext uri="{FF2B5EF4-FFF2-40B4-BE49-F238E27FC236}">
                <a16:creationId xmlns:a16="http://schemas.microsoft.com/office/drawing/2014/main" id="{FC779F8B-DEF9-02C3-1383-5003C96334B4}"/>
              </a:ext>
            </a:extLst>
          </p:cNvPr>
          <p:cNvSpPr txBox="1">
            <a:spLocks noChangeArrowheads="1"/>
          </p:cNvSpPr>
          <p:nvPr/>
        </p:nvSpPr>
        <p:spPr bwMode="auto">
          <a:xfrm>
            <a:off x="8026400" y="1198563"/>
            <a:ext cx="3881438" cy="1570037"/>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AIABE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Antiproton Interferometry and the Aharonov-Bohm Effect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Proposed by the Milano group</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7">
            <a:extLst>
              <a:ext uri="{FF2B5EF4-FFF2-40B4-BE49-F238E27FC236}">
                <a16:creationId xmlns:a16="http://schemas.microsoft.com/office/drawing/2014/main" id="{146376CC-E502-9ED3-2AC5-CEF31A9D963B}"/>
              </a:ext>
            </a:extLst>
          </p:cNvPr>
          <p:cNvSpPr>
            <a:spLocks/>
          </p:cNvSpPr>
          <p:nvPr/>
        </p:nvSpPr>
        <p:spPr bwMode="auto">
          <a:xfrm>
            <a:off x="366713" y="352425"/>
            <a:ext cx="6864350" cy="1106488"/>
          </a:xfrm>
          <a:prstGeom prst="rect">
            <a:avLst/>
          </a:prstGeom>
          <a:solidFill>
            <a:srgbClr val="FFFF99"/>
          </a:solidFill>
          <a:ln w="9525">
            <a:solidFill>
              <a:schemeClr val="tx1"/>
            </a:solidFill>
            <a:miter lim="800000"/>
            <a:headEnd/>
            <a:tailEnd/>
          </a:ln>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5400" b="0" i="0" u="none" strike="noStrike" kern="1200" cap="none" spc="0" normalizeH="0" baseline="0" noProof="0" dirty="0">
                <a:ln>
                  <a:noFill/>
                </a:ln>
                <a:solidFill>
                  <a:srgbClr val="4D4B96"/>
                </a:solidFill>
                <a:effectLst/>
                <a:uLnTx/>
                <a:uFillTx/>
                <a:latin typeface="Gill Sans" pitchFamily="2" charset="0"/>
                <a:ea typeface="MS PGothic" panose="020B0600070205080204" pitchFamily="34" charset="-128"/>
                <a:cs typeface="+mn-cs"/>
                <a:sym typeface="Gill Sans" pitchFamily="2" charset="0"/>
              </a:rPr>
              <a:t>Q</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3682BD"/>
                </a:solidFill>
                <a:effectLst/>
                <a:uLnTx/>
                <a:uFillTx/>
                <a:latin typeface="Gill Sans" pitchFamily="2" charset="0"/>
                <a:ea typeface="MS PGothic" panose="020B0600070205080204" pitchFamily="34" charset="-128"/>
                <a:cs typeface="+mn-cs"/>
                <a:sym typeface="Gill Sans" pitchFamily="2" charset="0"/>
              </a:rPr>
              <a:t>U</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86AF2F"/>
                </a:solidFill>
                <a:effectLst/>
                <a:uLnTx/>
                <a:uFillTx/>
                <a:latin typeface="Gill Sans" pitchFamily="2" charset="0"/>
                <a:ea typeface="MS PGothic" panose="020B0600070205080204" pitchFamily="34" charset="-128"/>
                <a:cs typeface="+mn-cs"/>
                <a:sym typeface="Gill Sans" pitchFamily="2" charset="0"/>
              </a:rPr>
              <a:t>P</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DFBC21"/>
                </a:solidFill>
                <a:effectLst/>
                <a:uLnTx/>
                <a:uFillTx/>
                <a:latin typeface="Gill Sans" pitchFamily="2" charset="0"/>
                <a:ea typeface="MS PGothic" panose="020B0600070205080204" pitchFamily="34" charset="-128"/>
                <a:cs typeface="+mn-cs"/>
                <a:sym typeface="Gill Sans" pitchFamily="2" charset="0"/>
              </a:rPr>
              <a:t>L</a:t>
            </a:r>
            <a:r>
              <a:rPr kumimoji="0" lang="en-US" altLang="it-IT" sz="5400" b="0" i="0" u="none" strike="noStrike" kern="1200" cap="none" spc="0" normalizeH="0" baseline="0" noProof="0" dirty="0">
                <a:ln>
                  <a:noFill/>
                </a:ln>
                <a:solidFill>
                  <a:srgbClr val="4B4B4B"/>
                </a:solidFill>
                <a:effectLst/>
                <a:uLnTx/>
                <a:uFillTx/>
                <a:latin typeface="Gill Sans" pitchFamily="2" charset="0"/>
                <a:ea typeface="MS PGothic" panose="020B0600070205080204" pitchFamily="34" charset="-128"/>
                <a:cs typeface="+mn-cs"/>
                <a:sym typeface="Gill Sans" pitchFamily="2" charset="0"/>
              </a:rPr>
              <a:t> </a:t>
            </a:r>
            <a:r>
              <a:rPr kumimoji="0" lang="en-US" altLang="it-IT" sz="5400" b="0"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A </a:t>
            </a:r>
            <a:r>
              <a:rPr kumimoji="0" lang="en-US" altLang="it-IT" sz="5400" b="0" i="0" u="none" strike="noStrike" kern="1200" cap="none" spc="0" normalizeH="0" baseline="0" noProof="0" dirty="0">
                <a:ln>
                  <a:noFill/>
                </a:ln>
                <a:solidFill>
                  <a:srgbClr val="FF0000"/>
                </a:solidFill>
                <a:effectLst/>
                <a:uLnTx/>
                <a:uFillTx/>
                <a:latin typeface="Gill Sans" pitchFamily="2" charset="0"/>
                <a:ea typeface="MS PGothic" panose="020B0600070205080204" pitchFamily="34" charset="-128"/>
                <a:cs typeface="+mn-cs"/>
                <a:sym typeface="Gill Sans" pitchFamily="2" charset="0"/>
              </a:rPr>
              <a:t>S</a:t>
            </a:r>
            <a:endParaRPr kumimoji="0" lang="it-IT" altLang="it-IT" sz="5400" b="0" i="0" u="none" strike="noStrike" kern="1200" cap="none" spc="0" normalizeH="0" baseline="0" noProof="0" dirty="0">
              <a:ln>
                <a:noFill/>
              </a:ln>
              <a:solidFill>
                <a:srgbClr val="FF0000"/>
              </a:solidFill>
              <a:effectLst/>
              <a:uLnTx/>
              <a:uFillTx/>
              <a:latin typeface="Gill Sans" pitchFamily="2" charset="0"/>
              <a:ea typeface="MS PGothic" panose="020B0600070205080204" pitchFamily="34" charset="-128"/>
              <a:cs typeface="+mn-cs"/>
              <a:sym typeface="Gill Sans"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Ps </a:t>
            </a:r>
            <a:r>
              <a:rPr kumimoji="0" lang="it-IT" altLang="it-IT" sz="1800" b="0" i="0" u="none" strike="noStrike" kern="1200" cap="none" spc="0" normalizeH="0" baseline="0" noProof="0" dirty="0" err="1">
                <a:ln>
                  <a:noFill/>
                </a:ln>
                <a:solidFill>
                  <a:srgbClr val="B52420"/>
                </a:solidFill>
                <a:effectLst/>
                <a:uLnTx/>
                <a:uFillTx/>
                <a:latin typeface="Gill Sans" pitchFamily="2" charset="0"/>
                <a:ea typeface="MS PGothic" panose="020B0600070205080204" pitchFamily="34" charset="-128"/>
                <a:cs typeface="+mn-cs"/>
                <a:sym typeface="Gill Sans" pitchFamily="2" charset="0"/>
              </a:rPr>
              <a:t>Gravitation</a:t>
            </a:r>
            <a:r>
              <a:rPr kumimoji="0" lang="it-IT" altLang="it-IT" sz="1800" b="0"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 </a:t>
            </a:r>
            <a:r>
              <a:rPr kumimoji="0" lang="it-IT" altLang="it-IT" sz="1800" b="0" i="0" u="none" strike="noStrike" kern="1200" cap="none" spc="0" normalizeH="0" baseline="0" noProof="0" dirty="0" err="1">
                <a:ln>
                  <a:noFill/>
                </a:ln>
                <a:solidFill>
                  <a:srgbClr val="B52420"/>
                </a:solidFill>
                <a:effectLst/>
                <a:uLnTx/>
                <a:uFillTx/>
                <a:latin typeface="Gill Sans" pitchFamily="2" charset="0"/>
                <a:ea typeface="MS PGothic" panose="020B0600070205080204" pitchFamily="34" charset="-128"/>
                <a:cs typeface="+mn-cs"/>
                <a:sym typeface="Gill Sans" pitchFamily="2" charset="0"/>
              </a:rPr>
              <a:t>proposed</a:t>
            </a:r>
            <a:r>
              <a:rPr kumimoji="0" lang="it-IT" altLang="it-IT" sz="1800" b="0"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 by the </a:t>
            </a:r>
            <a:r>
              <a:rPr kumimoji="0" lang="it-IT" altLang="it-IT" sz="1800" b="1"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Milano</a:t>
            </a:r>
            <a:r>
              <a:rPr kumimoji="0" lang="it-IT" altLang="it-IT" sz="1800" b="0" i="0" u="none" strike="noStrike" kern="1200" cap="none" spc="0" normalizeH="0" baseline="0" noProof="0" dirty="0">
                <a:ln>
                  <a:noFill/>
                </a:ln>
                <a:solidFill>
                  <a:srgbClr val="B52420"/>
                </a:solidFill>
                <a:effectLst/>
                <a:uLnTx/>
                <a:uFillTx/>
                <a:latin typeface="Gill Sans" pitchFamily="2" charset="0"/>
                <a:ea typeface="MS PGothic" panose="020B0600070205080204" pitchFamily="34" charset="-128"/>
                <a:cs typeface="+mn-cs"/>
                <a:sym typeface="Gill Sans" pitchFamily="2" charset="0"/>
              </a:rPr>
              <a:t>-Como-Firenze groups</a:t>
            </a:r>
          </a:p>
        </p:txBody>
      </p:sp>
      <p:sp>
        <p:nvSpPr>
          <p:cNvPr id="22530" name="Rectangle 2">
            <a:extLst>
              <a:ext uri="{FF2B5EF4-FFF2-40B4-BE49-F238E27FC236}">
                <a16:creationId xmlns:a16="http://schemas.microsoft.com/office/drawing/2014/main" id="{B45ABD19-DFEE-5233-880B-8F4CD027D993}"/>
              </a:ext>
            </a:extLst>
          </p:cNvPr>
          <p:cNvSpPr txBox="1">
            <a:spLocks noChangeArrowheads="1"/>
          </p:cNvSpPr>
          <p:nvPr/>
        </p:nvSpPr>
        <p:spPr bwMode="auto">
          <a:xfrm>
            <a:off x="7535863" y="352425"/>
            <a:ext cx="4289424" cy="1106488"/>
          </a:xfrm>
          <a:prstGeom prst="rect">
            <a:avLst/>
          </a:prstGeom>
          <a:solidFill>
            <a:srgbClr val="FF7C8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Positronium Gravitation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 CPT test)</a:t>
            </a:r>
            <a:endParaRPr kumimoji="0" lang="it-IT" altLang="it-IT" sz="3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22531" name="Gruppo 15">
            <a:extLst>
              <a:ext uri="{FF2B5EF4-FFF2-40B4-BE49-F238E27FC236}">
                <a16:creationId xmlns:a16="http://schemas.microsoft.com/office/drawing/2014/main" id="{55BC7AB2-9166-465B-F376-79599061AE9C}"/>
              </a:ext>
            </a:extLst>
          </p:cNvPr>
          <p:cNvGrpSpPr>
            <a:grpSpLocks/>
          </p:cNvGrpSpPr>
          <p:nvPr/>
        </p:nvGrpSpPr>
        <p:grpSpPr bwMode="auto">
          <a:xfrm>
            <a:off x="320675" y="1924050"/>
            <a:ext cx="11577638" cy="4581525"/>
            <a:chOff x="379413" y="1015244"/>
            <a:chExt cx="11545887" cy="5587169"/>
          </a:xfrm>
        </p:grpSpPr>
        <p:pic>
          <p:nvPicPr>
            <p:cNvPr id="22533" name="Immagine 12">
              <a:extLst>
                <a:ext uri="{FF2B5EF4-FFF2-40B4-BE49-F238E27FC236}">
                  <a16:creationId xmlns:a16="http://schemas.microsoft.com/office/drawing/2014/main" id="{CDD6855D-9D39-871A-9576-F5C249D1B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13" y="2192338"/>
              <a:ext cx="11545887"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arentesi graffa aperta 17">
              <a:extLst>
                <a:ext uri="{FF2B5EF4-FFF2-40B4-BE49-F238E27FC236}">
                  <a16:creationId xmlns:a16="http://schemas.microsoft.com/office/drawing/2014/main" id="{E047FCC1-F0A6-0410-D1C6-57DDD2D8B058}"/>
                </a:ext>
              </a:extLst>
            </p:cNvPr>
            <p:cNvSpPr/>
            <p:nvPr/>
          </p:nvSpPr>
          <p:spPr>
            <a:xfrm rot="5400000">
              <a:off x="1972331" y="168547"/>
              <a:ext cx="309753" cy="3486088"/>
            </a:xfrm>
            <a:prstGeom prst="leftBrace">
              <a:avLst>
                <a:gd name="adj1" fmla="val 57046"/>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Parentesi graffa aperta 18">
              <a:extLst>
                <a:ext uri="{FF2B5EF4-FFF2-40B4-BE49-F238E27FC236}">
                  <a16:creationId xmlns:a16="http://schemas.microsoft.com/office/drawing/2014/main" id="{31945F20-E5F9-2482-6BDF-B1500E86A7F1}"/>
                </a:ext>
              </a:extLst>
            </p:cNvPr>
            <p:cNvSpPr/>
            <p:nvPr/>
          </p:nvSpPr>
          <p:spPr>
            <a:xfrm rot="5400000">
              <a:off x="5056300" y="825725"/>
              <a:ext cx="309753" cy="2156245"/>
            </a:xfrm>
            <a:prstGeom prst="leftBrace">
              <a:avLst>
                <a:gd name="adj1" fmla="val 57046"/>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Parentesi graffa aperta 19">
              <a:extLst>
                <a:ext uri="{FF2B5EF4-FFF2-40B4-BE49-F238E27FC236}">
                  <a16:creationId xmlns:a16="http://schemas.microsoft.com/office/drawing/2014/main" id="{F318093F-8B7F-8482-FF48-860BEC76D0FE}"/>
                </a:ext>
              </a:extLst>
            </p:cNvPr>
            <p:cNvSpPr/>
            <p:nvPr/>
          </p:nvSpPr>
          <p:spPr>
            <a:xfrm rot="5400000">
              <a:off x="8243173" y="-117676"/>
              <a:ext cx="309753" cy="3957866"/>
            </a:xfrm>
            <a:prstGeom prst="leftBrace">
              <a:avLst>
                <a:gd name="adj1" fmla="val 57046"/>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CasellaDiTesto 20">
              <a:extLst>
                <a:ext uri="{FF2B5EF4-FFF2-40B4-BE49-F238E27FC236}">
                  <a16:creationId xmlns:a16="http://schemas.microsoft.com/office/drawing/2014/main" id="{7E45DDDD-665A-64B4-15AD-E31FF35A58D2}"/>
                </a:ext>
              </a:extLst>
            </p:cNvPr>
            <p:cNvSpPr txBox="1">
              <a:spLocks noRot="1" noChangeAspect="1" noMove="1" noResize="1" noEditPoints="1" noAdjustHandles="1" noChangeArrowheads="1" noChangeShapeType="1" noTextEdit="1"/>
            </p:cNvSpPr>
            <p:nvPr/>
          </p:nvSpPr>
          <p:spPr>
            <a:xfrm>
              <a:off x="380182" y="1015244"/>
              <a:ext cx="3485847" cy="400110"/>
            </a:xfrm>
            <a:prstGeom prst="rect">
              <a:avLst/>
            </a:prstGeom>
            <a:blipFill>
              <a:blip r:embed="rId3"/>
              <a:stretch>
                <a:fillRect t="-7692" b="-106154"/>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a:ln>
                    <a:noFill/>
                  </a:ln>
                  <a:noFill/>
                  <a:effectLst/>
                  <a:uLnTx/>
                  <a:uFillTx/>
                  <a:latin typeface="Arial" panose="020B0604020202020204" pitchFamily="34" charset="0"/>
                  <a:ea typeface="MS PGothic" panose="020B0600070205080204" pitchFamily="34" charset="-128"/>
                  <a:cs typeface="+mn-cs"/>
                </a:rPr>
                <a:t> </a:t>
              </a:r>
            </a:p>
          </p:txBody>
        </p:sp>
        <p:sp>
          <p:nvSpPr>
            <p:cNvPr id="22538" name="CasellaDiTesto 17">
              <a:extLst>
                <a:ext uri="{FF2B5EF4-FFF2-40B4-BE49-F238E27FC236}">
                  <a16:creationId xmlns:a16="http://schemas.microsoft.com/office/drawing/2014/main" id="{3B43284A-9C7E-1F9A-EF62-0AC90255393C}"/>
                </a:ext>
              </a:extLst>
            </p:cNvPr>
            <p:cNvSpPr txBox="1">
              <a:spLocks noChangeArrowheads="1"/>
            </p:cNvSpPr>
            <p:nvPr/>
          </p:nvSpPr>
          <p:spPr bwMode="auto">
            <a:xfrm>
              <a:off x="3825875" y="1296988"/>
              <a:ext cx="246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Photodetachment</a:t>
              </a:r>
            </a:p>
          </p:txBody>
        </p:sp>
        <p:sp>
          <p:nvSpPr>
            <p:cNvPr id="22539" name="CasellaDiTesto 18">
              <a:extLst>
                <a:ext uri="{FF2B5EF4-FFF2-40B4-BE49-F238E27FC236}">
                  <a16:creationId xmlns:a16="http://schemas.microsoft.com/office/drawing/2014/main" id="{9DD9FEA5-58FB-2B5A-538C-C2CA7B1A7640}"/>
                </a:ext>
              </a:extLst>
            </p:cNvPr>
            <p:cNvSpPr txBox="1">
              <a:spLocks noChangeArrowheads="1"/>
            </p:cNvSpPr>
            <p:nvPr/>
          </p:nvSpPr>
          <p:spPr bwMode="auto">
            <a:xfrm>
              <a:off x="6369050" y="1252538"/>
              <a:ext cx="4059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Mach-Zehnder interferometer</a:t>
              </a:r>
            </a:p>
          </p:txBody>
        </p:sp>
        <p:sp>
          <p:nvSpPr>
            <p:cNvPr id="24" name="Parentesi graffa aperta 23">
              <a:extLst>
                <a:ext uri="{FF2B5EF4-FFF2-40B4-BE49-F238E27FC236}">
                  <a16:creationId xmlns:a16="http://schemas.microsoft.com/office/drawing/2014/main" id="{6BF3F759-C89B-310F-C4B4-98573CC65BF1}"/>
                </a:ext>
              </a:extLst>
            </p:cNvPr>
            <p:cNvSpPr/>
            <p:nvPr/>
          </p:nvSpPr>
          <p:spPr>
            <a:xfrm rot="16200000">
              <a:off x="8294626" y="3243935"/>
              <a:ext cx="309753" cy="3956283"/>
            </a:xfrm>
            <a:prstGeom prst="leftBrace">
              <a:avLst>
                <a:gd name="adj1" fmla="val 57046"/>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541" name="Rettangolo 1">
              <a:extLst>
                <a:ext uri="{FF2B5EF4-FFF2-40B4-BE49-F238E27FC236}">
                  <a16:creationId xmlns:a16="http://schemas.microsoft.com/office/drawing/2014/main" id="{3B48D03F-0F11-9B7C-CA8B-31002192F678}"/>
                </a:ext>
              </a:extLst>
            </p:cNvPr>
            <p:cNvSpPr>
              <a:spLocks noChangeArrowheads="1"/>
            </p:cNvSpPr>
            <p:nvPr/>
          </p:nvSpPr>
          <p:spPr bwMode="auto">
            <a:xfrm>
              <a:off x="379413" y="5332413"/>
              <a:ext cx="374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M. Sacerdoti et al., Nucl. Instr. &amp; Methods A 1071 (2025) 170068.</a:t>
              </a:r>
            </a:p>
          </p:txBody>
        </p:sp>
        <p:sp>
          <p:nvSpPr>
            <p:cNvPr id="26" name="Parentesi graffa aperta 25">
              <a:extLst>
                <a:ext uri="{FF2B5EF4-FFF2-40B4-BE49-F238E27FC236}">
                  <a16:creationId xmlns:a16="http://schemas.microsoft.com/office/drawing/2014/main" id="{CB1F95DA-26DF-43D0-C6F5-38B5F2DFCACD}"/>
                </a:ext>
              </a:extLst>
            </p:cNvPr>
            <p:cNvSpPr/>
            <p:nvPr/>
          </p:nvSpPr>
          <p:spPr>
            <a:xfrm rot="16200000">
              <a:off x="1967581" y="3382234"/>
              <a:ext cx="309753" cy="3486088"/>
            </a:xfrm>
            <a:prstGeom prst="leftBrace">
              <a:avLst>
                <a:gd name="adj1" fmla="val 57046"/>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543" name="Rettangolo 21">
              <a:extLst>
                <a:ext uri="{FF2B5EF4-FFF2-40B4-BE49-F238E27FC236}">
                  <a16:creationId xmlns:a16="http://schemas.microsoft.com/office/drawing/2014/main" id="{43AC5D22-E614-7C0D-0F03-0C09FE28D7B0}"/>
                </a:ext>
              </a:extLst>
            </p:cNvPr>
            <p:cNvSpPr>
              <a:spLocks noChangeArrowheads="1"/>
            </p:cNvSpPr>
            <p:nvPr/>
          </p:nvSpPr>
          <p:spPr bwMode="auto">
            <a:xfrm>
              <a:off x="6811963" y="5441950"/>
              <a:ext cx="3851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G. Vinelli et al., Classical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Quantum Gravity 40 (2023) 205024.</a:t>
              </a:r>
            </a:p>
          </p:txBody>
        </p:sp>
        <p:sp>
          <p:nvSpPr>
            <p:cNvPr id="22544" name="Rectangle 2">
              <a:extLst>
                <a:ext uri="{FF2B5EF4-FFF2-40B4-BE49-F238E27FC236}">
                  <a16:creationId xmlns:a16="http://schemas.microsoft.com/office/drawing/2014/main" id="{036B1512-AFF1-BE59-5C7C-FFAD452B9C76}"/>
                </a:ext>
              </a:extLst>
            </p:cNvPr>
            <p:cNvSpPr txBox="1">
              <a:spLocks noChangeArrowheads="1"/>
            </p:cNvSpPr>
            <p:nvPr/>
          </p:nvSpPr>
          <p:spPr bwMode="auto">
            <a:xfrm>
              <a:off x="528638" y="6089650"/>
              <a:ext cx="3008312" cy="512763"/>
            </a:xfrm>
            <a:prstGeom prst="rect">
              <a:avLst/>
            </a:prstGeom>
            <a:solidFill>
              <a:srgbClr val="99FF66"/>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20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In development in Como</a:t>
              </a:r>
            </a:p>
          </p:txBody>
        </p:sp>
        <p:sp>
          <p:nvSpPr>
            <p:cNvPr id="22545" name="Rectangle 2">
              <a:extLst>
                <a:ext uri="{FF2B5EF4-FFF2-40B4-BE49-F238E27FC236}">
                  <a16:creationId xmlns:a16="http://schemas.microsoft.com/office/drawing/2014/main" id="{221BA133-9451-4F0D-ED20-D2F0E6914CAC}"/>
                </a:ext>
              </a:extLst>
            </p:cNvPr>
            <p:cNvSpPr txBox="1">
              <a:spLocks noChangeArrowheads="1"/>
            </p:cNvSpPr>
            <p:nvPr/>
          </p:nvSpPr>
          <p:spPr bwMode="auto">
            <a:xfrm>
              <a:off x="3706813" y="6089650"/>
              <a:ext cx="3198812" cy="512763"/>
            </a:xfrm>
            <a:prstGeom prst="rect">
              <a:avLst/>
            </a:prstGeom>
            <a:solidFill>
              <a:srgbClr val="99FF66"/>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20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In development in Firenze</a:t>
              </a:r>
            </a:p>
          </p:txBody>
        </p:sp>
      </p:grpSp>
      <p:sp>
        <p:nvSpPr>
          <p:cNvPr id="22532" name="CasellaDiTesto 9">
            <a:extLst>
              <a:ext uri="{FF2B5EF4-FFF2-40B4-BE49-F238E27FC236}">
                <a16:creationId xmlns:a16="http://schemas.microsoft.com/office/drawing/2014/main" id="{1AC44D55-5463-09E3-573D-45AFD6A60B59}"/>
              </a:ext>
            </a:extLst>
          </p:cNvPr>
          <p:cNvSpPr txBox="1">
            <a:spLocks noChangeArrowheads="1"/>
          </p:cNvSpPr>
          <p:nvPr/>
        </p:nvSpPr>
        <p:spPr bwMode="auto">
          <a:xfrm>
            <a:off x="7424738" y="1557338"/>
            <a:ext cx="4473575" cy="58420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Ps- formation study in development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Photodetachment cavity almost completed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3">
            <a:extLst>
              <a:ext uri="{FF2B5EF4-FFF2-40B4-BE49-F238E27FC236}">
                <a16:creationId xmlns:a16="http://schemas.microsoft.com/office/drawing/2014/main" id="{08B2C033-3D0E-31BC-8CDA-5C2BD3F8DB0C}"/>
              </a:ext>
            </a:extLst>
          </p:cNvPr>
          <p:cNvSpPr>
            <a:spLocks noGrp="1"/>
          </p:cNvSpPr>
          <p:nvPr/>
        </p:nvSpPr>
        <p:spPr bwMode="auto">
          <a:xfrm>
            <a:off x="334962" y="304800"/>
            <a:ext cx="10585573" cy="1000125"/>
          </a:xfrm>
          <a:prstGeom prst="rect">
            <a:avLst/>
          </a:prstGeom>
          <a:solidFill>
            <a:srgbClr val="FFFF0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it-IT" sz="20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We propose the use of the </a:t>
            </a:r>
            <a:r>
              <a:rPr kumimoji="0" lang="en-US" altLang="it-IT" sz="2400" b="1" i="0" u="none" strike="noStrike" kern="1200" cap="none" spc="0" normalizeH="0" baseline="0" noProof="0" dirty="0" err="1">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BriXSinO</a:t>
            </a:r>
            <a:r>
              <a:rPr kumimoji="0" lang="en-US" altLang="it-IT" sz="20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Injector for obtaining a suitable positron beam for QUPLAS </a:t>
            </a:r>
          </a:p>
        </p:txBody>
      </p:sp>
      <p:pic>
        <p:nvPicPr>
          <p:cNvPr id="23554" name="Immagine 5" descr="Immagine che contiene testo, Carattere, diagramma, mappa&#10;&#10;Descrizione generata automaticamente">
            <a:extLst>
              <a:ext uri="{FF2B5EF4-FFF2-40B4-BE49-F238E27FC236}">
                <a16:creationId xmlns:a16="http://schemas.microsoft.com/office/drawing/2014/main" id="{B82C3247-5BCF-0746-8211-D34936F9E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070225"/>
            <a:ext cx="691038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olo 3">
            <a:extLst>
              <a:ext uri="{FF2B5EF4-FFF2-40B4-BE49-F238E27FC236}">
                <a16:creationId xmlns:a16="http://schemas.microsoft.com/office/drawing/2014/main" id="{84D9C837-B6D1-17F6-E9FD-F2FB3286173B}"/>
              </a:ext>
            </a:extLst>
          </p:cNvPr>
          <p:cNvSpPr>
            <a:spLocks noGrp="1"/>
          </p:cNvSpPr>
          <p:nvPr/>
        </p:nvSpPr>
        <p:spPr bwMode="auto">
          <a:xfrm>
            <a:off x="2111375" y="1565275"/>
            <a:ext cx="8151813" cy="1000125"/>
          </a:xfrm>
          <a:prstGeom prst="rect">
            <a:avLst/>
          </a:prstGeom>
          <a:solidFill>
            <a:srgbClr val="99FF66"/>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Possible with the Na-22 source but the optimal solution would be a LINAC</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e</a:t>
            </a:r>
            <a:r>
              <a:rPr kumimoji="0" lang="en-US" altLang="it-IT" sz="2000" b="0" i="0" u="none" strike="noStrike" kern="1200" cap="none" spc="0" normalizeH="0" baseline="3000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beam</a:t>
            </a:r>
            <a:r>
              <a:rPr kumimoji="0" lang="en-US" altLang="it-IT" sz="2000" b="0" i="0" u="none" strike="noStrike" kern="1200" cap="none" spc="0" normalizeH="0" baseline="3000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e</a:t>
            </a:r>
            <a:r>
              <a:rPr kumimoji="0" lang="en-US" altLang="it-IT" sz="2000" b="0" i="0" u="none" strike="noStrike" kern="1200" cap="none" spc="0" normalizeH="0" baseline="3000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beam</a:t>
            </a:r>
            <a:r>
              <a:rPr kumimoji="0" lang="en-US" altLang="it-IT" sz="2000" b="0" i="0" u="none" strike="noStrike" kern="1200" cap="none" spc="0" normalizeH="0" baseline="3000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sym typeface="Wingdings" panose="05000000000000000000" pitchFamily="2" charset="2"/>
              </a:rPr>
              <a:t></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Ps</a:t>
            </a:r>
            <a:r>
              <a:rPr kumimoji="0" lang="en-US" altLang="it-IT" sz="2000" b="0" i="0" u="none" strike="noStrike" kern="1200" cap="none" spc="0" normalizeH="0" baseline="3000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beam</a:t>
            </a:r>
            <a:r>
              <a:rPr kumimoji="0" lang="en-US" altLang="it-IT" sz="2000" b="0" i="0" u="none" strike="noStrike" kern="1200" cap="none" spc="0" normalizeH="0" baseline="3000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sym typeface="Wingdings" panose="05000000000000000000" pitchFamily="2" charset="2"/>
              </a:rPr>
              <a:t></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Ps beam </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sym typeface="Wingdings" panose="05000000000000000000" pitchFamily="2" charset="2"/>
              </a:rPr>
              <a:t></a:t>
            </a:r>
            <a:r>
              <a:rPr kumimoji="0" lang="en-US" altLang="it-IT" sz="2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Calibri" panose="020F0502020204030204" pitchFamily="34" charset="0"/>
              </a:rPr>
              <a:t> Ps interferometry</a:t>
            </a:r>
            <a:endParaRPr kumimoji="0" lang="it-IT" altLang="it-IT"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Calibri" panose="020F0502020204030204" pitchFamily="34" charset="0"/>
            </a:endParaRPr>
          </a:p>
        </p:txBody>
      </p:sp>
      <p:sp>
        <p:nvSpPr>
          <p:cNvPr id="23556" name="CasellaDiTesto 10">
            <a:extLst>
              <a:ext uri="{FF2B5EF4-FFF2-40B4-BE49-F238E27FC236}">
                <a16:creationId xmlns:a16="http://schemas.microsoft.com/office/drawing/2014/main" id="{57101BAB-48A9-458B-576D-CDE38140E42D}"/>
              </a:ext>
            </a:extLst>
          </p:cNvPr>
          <p:cNvSpPr txBox="1">
            <a:spLocks noChangeArrowheads="1"/>
          </p:cNvSpPr>
          <p:nvPr/>
        </p:nvSpPr>
        <p:spPr bwMode="auto">
          <a:xfrm>
            <a:off x="371475" y="5716588"/>
            <a:ext cx="6334125" cy="338137"/>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The possible use of a high-intensity electron beam (e.g. BriXSinO) </a:t>
            </a:r>
          </a:p>
        </p:txBody>
      </p:sp>
      <p:sp>
        <p:nvSpPr>
          <p:cNvPr id="6" name="Freccia in giù 3">
            <a:extLst>
              <a:ext uri="{FF2B5EF4-FFF2-40B4-BE49-F238E27FC236}">
                <a16:creationId xmlns:a16="http://schemas.microsoft.com/office/drawing/2014/main" id="{47318297-7130-C691-2707-C1127FAC728B}"/>
              </a:ext>
            </a:extLst>
          </p:cNvPr>
          <p:cNvSpPr/>
          <p:nvPr/>
        </p:nvSpPr>
        <p:spPr>
          <a:xfrm rot="2748276">
            <a:off x="2355850" y="2355850"/>
            <a:ext cx="250825" cy="107632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Freccia in giù 12">
            <a:extLst>
              <a:ext uri="{FF2B5EF4-FFF2-40B4-BE49-F238E27FC236}">
                <a16:creationId xmlns:a16="http://schemas.microsoft.com/office/drawing/2014/main" id="{27FB0767-8A6B-2F63-5CEB-1F894AECA248}"/>
              </a:ext>
            </a:extLst>
          </p:cNvPr>
          <p:cNvSpPr/>
          <p:nvPr/>
        </p:nvSpPr>
        <p:spPr>
          <a:xfrm rot="2227822">
            <a:off x="3387725" y="2382838"/>
            <a:ext cx="239713" cy="120967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23559" name="CasellaDiTesto 13">
            <a:extLst>
              <a:ext uri="{FF2B5EF4-FFF2-40B4-BE49-F238E27FC236}">
                <a16:creationId xmlns:a16="http://schemas.microsoft.com/office/drawing/2014/main" id="{C2FB4C2D-360E-C845-1EBC-B01CB261183E}"/>
              </a:ext>
            </a:extLst>
          </p:cNvPr>
          <p:cNvSpPr txBox="1">
            <a:spLocks noChangeArrowheads="1"/>
          </p:cNvSpPr>
          <p:nvPr/>
        </p:nvSpPr>
        <p:spPr bwMode="auto">
          <a:xfrm>
            <a:off x="8183563" y="6078538"/>
            <a:ext cx="3209925" cy="339725"/>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Ps ion (Ps-) intermediate state  </a:t>
            </a:r>
          </a:p>
        </p:txBody>
      </p:sp>
      <p:pic>
        <p:nvPicPr>
          <p:cNvPr id="23560" name="Immagine 14">
            <a:extLst>
              <a:ext uri="{FF2B5EF4-FFF2-40B4-BE49-F238E27FC236}">
                <a16:creationId xmlns:a16="http://schemas.microsoft.com/office/drawing/2014/main" id="{55759B93-0943-A643-1A61-85DD1958C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75" y="3700463"/>
            <a:ext cx="41783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ccia in giù 13">
            <a:extLst>
              <a:ext uri="{FF2B5EF4-FFF2-40B4-BE49-F238E27FC236}">
                <a16:creationId xmlns:a16="http://schemas.microsoft.com/office/drawing/2014/main" id="{119D0B09-B497-9B3D-28C3-55DFF32E79EA}"/>
              </a:ext>
            </a:extLst>
          </p:cNvPr>
          <p:cNvSpPr/>
          <p:nvPr/>
        </p:nvSpPr>
        <p:spPr>
          <a:xfrm rot="17467310">
            <a:off x="8566944" y="1199356"/>
            <a:ext cx="219075" cy="416401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ccia in giù 14">
            <a:extLst>
              <a:ext uri="{FF2B5EF4-FFF2-40B4-BE49-F238E27FC236}">
                <a16:creationId xmlns:a16="http://schemas.microsoft.com/office/drawing/2014/main" id="{A235EF15-8D0C-CE00-A456-97B34034FAFA}"/>
              </a:ext>
            </a:extLst>
          </p:cNvPr>
          <p:cNvSpPr/>
          <p:nvPr/>
        </p:nvSpPr>
        <p:spPr>
          <a:xfrm rot="17467310">
            <a:off x="6774657" y="1234281"/>
            <a:ext cx="230188" cy="394652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piè di pagina 4">
            <a:extLst>
              <a:ext uri="{FF2B5EF4-FFF2-40B4-BE49-F238E27FC236}">
                <a16:creationId xmlns:a16="http://schemas.microsoft.com/office/drawing/2014/main" id="{1FC38C5C-23F4-96FE-850F-3F607DFF629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Consiglio di Sezione - Luglio 2025</a:t>
            </a:r>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578" name="Segnaposto data 56">
            <a:extLst>
              <a:ext uri="{FF2B5EF4-FFF2-40B4-BE49-F238E27FC236}">
                <a16:creationId xmlns:a16="http://schemas.microsoft.com/office/drawing/2014/main" id="{627440CA-B548-3A9B-912F-5E3EA2C06F5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91A36E4-9739-4D30-A3E4-9B9C2158BF66}" type="datetime1">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18/07/2025</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579" name="CasellaDiTesto 9">
            <a:extLst>
              <a:ext uri="{FF2B5EF4-FFF2-40B4-BE49-F238E27FC236}">
                <a16:creationId xmlns:a16="http://schemas.microsoft.com/office/drawing/2014/main" id="{FD26B8B5-205C-8690-EEBB-03DD4B2E1CBA}"/>
              </a:ext>
            </a:extLst>
          </p:cNvPr>
          <p:cNvSpPr txBox="1">
            <a:spLocks noChangeArrowheads="1"/>
          </p:cNvSpPr>
          <p:nvPr/>
        </p:nvSpPr>
        <p:spPr bwMode="auto">
          <a:xfrm>
            <a:off x="323850" y="341313"/>
            <a:ext cx="11544300" cy="3508653"/>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it-IT" altLang="it-IT" sz="2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S PGothic" panose="020B0600070205080204" pitchFamily="34" charset="-128"/>
                <a:cs typeface="+mn-cs"/>
              </a:rPr>
              <a:t>LEA</a:t>
            </a:r>
            <a:r>
              <a:rPr kumimoji="0" lang="it-IT" altLang="it-IT"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it-IT" altLang="it-IT" sz="18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QUPLAS</a:t>
            </a:r>
            <a:r>
              <a:rPr kumimoji="0" lang="it-IT" altLang="it-IT"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it-IT" altLang="it-IT" sz="18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ASACUSA</a:t>
            </a:r>
            <a:r>
              <a:rPr kumimoji="0" lang="it-IT" altLang="it-IT"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it-IT" altLang="it-IT" sz="18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AEGIS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Castelli                  80%              40%                    -                    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Ferragut</a:t>
            </a: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90%              60%                   30%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Bayo</a:t>
            </a: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100%              60%                   40%                               (Dottorando)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Consolati               40%                -                        -                    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Giammarchi</a:t>
            </a: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90%              60%                  30%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Maero</a:t>
            </a: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50%              20%                  30%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Prelz</a:t>
            </a: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20%                -                        -                    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Romè</a:t>
            </a: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50%              20%                  30%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Triggiani               100%            100%                  -                                     (Assegnista)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Roncoli                 100%.              -                     100%.                              (Dottorando)      	 </a:t>
            </a:r>
            <a:endParaRPr kumimoji="0" lang="en-US"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580" name="Rectangle 2">
            <a:extLst>
              <a:ext uri="{FF2B5EF4-FFF2-40B4-BE49-F238E27FC236}">
                <a16:creationId xmlns:a16="http://schemas.microsoft.com/office/drawing/2014/main" id="{328FB42F-31B9-8E69-4B4D-BF2A35B73854}"/>
              </a:ext>
            </a:extLst>
          </p:cNvPr>
          <p:cNvSpPr txBox="1">
            <a:spLocks noChangeArrowheads="1"/>
          </p:cNvSpPr>
          <p:nvPr/>
        </p:nvSpPr>
        <p:spPr bwMode="auto">
          <a:xfrm>
            <a:off x="7708900" y="341313"/>
            <a:ext cx="4159250" cy="622300"/>
          </a:xfrm>
          <a:prstGeom prst="rect">
            <a:avLst/>
          </a:prstGeom>
          <a:solidFill>
            <a:srgbClr val="FF7C8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LEA</a:t>
            </a:r>
            <a:r>
              <a:rPr kumimoji="0" lang="it-IT" altLang="it-IT"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MILANO 2025 per 2026  </a:t>
            </a:r>
            <a:endParaRPr kumimoji="0" lang="en-US" altLang="it-IT"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 name="CasellaDiTesto 9">
            <a:extLst>
              <a:ext uri="{FF2B5EF4-FFF2-40B4-BE49-F238E27FC236}">
                <a16:creationId xmlns:a16="http://schemas.microsoft.com/office/drawing/2014/main" id="{16E34849-E629-F5D8-985B-AE911E7D358A}"/>
              </a:ext>
            </a:extLst>
          </p:cNvPr>
          <p:cNvSpPr txBox="1">
            <a:spLocks noChangeArrowheads="1"/>
          </p:cNvSpPr>
          <p:nvPr/>
        </p:nvSpPr>
        <p:spPr bwMode="auto">
          <a:xfrm>
            <a:off x="323850" y="4357688"/>
            <a:ext cx="8867775" cy="1569660"/>
          </a:xfrm>
          <a:prstGeom prst="rect">
            <a:avLst/>
          </a:prstGeom>
          <a:solidFill>
            <a:schemeClr val="bg1">
              <a:lumMod val="85000"/>
            </a:schemeClr>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it-IT" altLang="it-IT" sz="2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S PGothic" panose="020B0600070205080204" pitchFamily="34" charset="-128"/>
                <a:cs typeface="+mn-cs"/>
              </a:rPr>
              <a:t>LEA</a:t>
            </a:r>
            <a:r>
              <a:rPr kumimoji="0" lang="it-IT" altLang="it-IT"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it-IT" altLang="it-IT" sz="180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QUPLAS          ASACUSA         AEGIS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 Apparati              	 70	        50		     10		10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lvl="0" fontAlgn="base">
              <a:spcBef>
                <a:spcPct val="0"/>
              </a:spcBef>
              <a:spcAft>
                <a:spcPct val="0"/>
              </a:spcAft>
              <a:buNone/>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Missioni                    	 34.5</a:t>
            </a:r>
            <a:r>
              <a:rPr lang="it-IT" altLang="it-IT" sz="1800" dirty="0">
                <a:solidFill>
                  <a:srgbClr val="000000"/>
                </a:solidFill>
              </a:rPr>
              <a:t> </a:t>
            </a: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10		     15		9.5</a:t>
            </a:r>
          </a:p>
        </p:txBody>
      </p:sp>
      <p:sp>
        <p:nvSpPr>
          <p:cNvPr id="24582" name="Rectangle 3">
            <a:extLst>
              <a:ext uri="{FF2B5EF4-FFF2-40B4-BE49-F238E27FC236}">
                <a16:creationId xmlns:a16="http://schemas.microsoft.com/office/drawing/2014/main" id="{58D29E74-15DE-55D4-E98D-7434B8E92DDE}"/>
              </a:ext>
            </a:extLst>
          </p:cNvPr>
          <p:cNvSpPr txBox="1">
            <a:spLocks noChangeArrowheads="1"/>
          </p:cNvSpPr>
          <p:nvPr/>
        </p:nvSpPr>
        <p:spPr bwMode="auto">
          <a:xfrm>
            <a:off x="9191625" y="4360391"/>
            <a:ext cx="2827337" cy="1012825"/>
          </a:xfrm>
          <a:prstGeom prst="rect">
            <a:avLst/>
          </a:prstGeom>
          <a:solidFill>
            <a:srgbClr val="99FF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Richieste</a:t>
            </a:r>
            <a:endParaRPr kumimoji="0" lang="en-US"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t>
            </a:r>
            <a:r>
              <a:rPr kumimoji="0" lang="en-US" altLang="it-IT"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provvisorie</a:t>
            </a:r>
            <a:r>
              <a:rPr kumimoji="0" lang="en-US"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ma circa…)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it-IT"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per il 2026</a:t>
            </a:r>
          </a:p>
        </p:txBody>
      </p:sp>
      <p:sp>
        <p:nvSpPr>
          <p:cNvPr id="3" name="Rettangolo 2">
            <a:extLst>
              <a:ext uri="{FF2B5EF4-FFF2-40B4-BE49-F238E27FC236}">
                <a16:creationId xmlns:a16="http://schemas.microsoft.com/office/drawing/2014/main" id="{4C7A0CF7-A7AE-330F-1C68-C6398F5DEE97}"/>
              </a:ext>
            </a:extLst>
          </p:cNvPr>
          <p:cNvSpPr/>
          <p:nvPr/>
        </p:nvSpPr>
        <p:spPr>
          <a:xfrm>
            <a:off x="323850" y="341313"/>
            <a:ext cx="2747814" cy="3508653"/>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50DC5C0-430B-F931-778C-226898FC14AF}"/>
              </a:ext>
            </a:extLst>
          </p:cNvPr>
          <p:cNvSpPr/>
          <p:nvPr/>
        </p:nvSpPr>
        <p:spPr>
          <a:xfrm>
            <a:off x="324990" y="4341790"/>
            <a:ext cx="3754786" cy="1569660"/>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5A54D-32C2-CCC2-9AEE-5BDE7A9B7E32}"/>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4C9ED93B-3655-6A98-1C05-13971905A881}"/>
              </a:ext>
            </a:extLst>
          </p:cNvPr>
          <p:cNvGraphicFramePr>
            <a:graphicFrameLocks noGrp="1"/>
          </p:cNvGraphicFramePr>
          <p:nvPr>
            <p:ph idx="1"/>
            <p:extLst>
              <p:ext uri="{D42A27DB-BD31-4B8C-83A1-F6EECF244321}">
                <p14:modId xmlns:p14="http://schemas.microsoft.com/office/powerpoint/2010/main" val="3385358100"/>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27189078"/>
                  </a:ext>
                </a:extLst>
              </a:tr>
              <a:tr h="512200">
                <a:tc>
                  <a:txBody>
                    <a:bodyPr/>
                    <a:lstStyle/>
                    <a:p>
                      <a:pPr algn="ctr" rtl="0" fontAlgn="ctr">
                        <a:buNone/>
                      </a:pPr>
                      <a:endParaRPr lang="it-IT" sz="1800" b="0" i="0" u="none" strike="noStrike">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717528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500800892"/>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7250434"/>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LEA</a:t>
                      </a:r>
                    </a:p>
                  </a:txBody>
                  <a:tcPr marL="6350" marR="6350" marT="6350" marB="0" anchor="ctr"/>
                </a:tc>
                <a:tc>
                  <a:txBody>
                    <a:bodyPr/>
                    <a:lstStyle/>
                    <a:p>
                      <a:pPr algn="ctr" fontAlgn="b">
                        <a:buNone/>
                      </a:pPr>
                      <a:r>
                        <a:rPr lang="it-IT" sz="2400" u="none" strike="noStrike" dirty="0">
                          <a:effectLst/>
                        </a:rPr>
                        <a:t>7.2</a:t>
                      </a:r>
                      <a:endParaRPr lang="it-IT" sz="2400" b="0" i="0" u="none" strike="noStrike" dirty="0">
                        <a:solidFill>
                          <a:srgbClr val="000000"/>
                        </a:solidFill>
                        <a:effectLst/>
                        <a:latin typeface="Aptos Narrow" panose="020B0004020202020204" pitchFamily="34" charset="0"/>
                      </a:endParaRPr>
                    </a:p>
                  </a:txBody>
                  <a:tcPr marL="6350" marR="6350" marT="6350" marB="0" anchor="ctr"/>
                </a:tc>
                <a:tc>
                  <a:txBody>
                    <a:bodyPr/>
                    <a:lstStyle/>
                    <a:p>
                      <a:pPr algn="ctr"/>
                      <a:r>
                        <a:rPr lang="it-IT" dirty="0"/>
                        <a:t>0</a:t>
                      </a:r>
                    </a:p>
                  </a:txBody>
                  <a:tcPr/>
                </a:tc>
                <a:tc>
                  <a:txBody>
                    <a:bodyPr/>
                    <a:lstStyle/>
                    <a:p>
                      <a:pPr algn="ctr"/>
                      <a:r>
                        <a:rPr lang="it-IT" dirty="0"/>
                        <a:t>0</a:t>
                      </a:r>
                    </a:p>
                  </a:txBody>
                  <a:tcPr/>
                </a:tc>
                <a:tc>
                  <a:txBody>
                    <a:bodyPr/>
                    <a:lstStyle/>
                    <a:p>
                      <a:r>
                        <a:rPr lang="it-IT" dirty="0"/>
                        <a:t>34.5</a:t>
                      </a:r>
                    </a:p>
                  </a:txBody>
                  <a:tcPr/>
                </a:tc>
                <a:tc>
                  <a:txBody>
                    <a:bodyPr/>
                    <a:lstStyle/>
                    <a:p>
                      <a:endParaRPr lang="it-IT" dirty="0"/>
                    </a:p>
                  </a:txBody>
                  <a:tcPr/>
                </a:tc>
                <a:tc>
                  <a:txBody>
                    <a:bodyPr/>
                    <a:lstStyle/>
                    <a:p>
                      <a:r>
                        <a:rPr lang="it-IT" dirty="0"/>
                        <a:t>70</a:t>
                      </a:r>
                    </a:p>
                  </a:txBody>
                  <a:tcPr/>
                </a:tc>
                <a:extLst>
                  <a:ext uri="{0D108BD9-81ED-4DB2-BD59-A6C34878D82A}">
                    <a16:rowId xmlns:a16="http://schemas.microsoft.com/office/drawing/2014/main" val="188122919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9645625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685547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AC734-ABC2-760B-7910-27942B135F7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B6FC161-C7D1-DC7F-016A-EAF7A3F7B501}"/>
              </a:ext>
            </a:extLst>
          </p:cNvPr>
          <p:cNvSpPr txBox="1"/>
          <p:nvPr/>
        </p:nvSpPr>
        <p:spPr>
          <a:xfrm>
            <a:off x="0" y="17930"/>
            <a:ext cx="7191392" cy="3539430"/>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6</a:t>
            </a:r>
          </a:p>
          <a:p>
            <a:r>
              <a:rPr lang="it-IT" sz="3200" dirty="0">
                <a:solidFill>
                  <a:srgbClr val="FF0000"/>
                </a:solidFill>
                <a:latin typeface="Comic Sans MS" panose="030F0702030302020204" pitchFamily="66" charset="0"/>
              </a:rPr>
              <a:t>Applicazioni e benefici per la società</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FOOT</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40CB5F96-A2B0-70CC-A6E1-D57D120362A3}"/>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54AE5E9A-9F41-217F-AE61-80149E77418C}"/>
              </a:ext>
            </a:extLst>
          </p:cNvPr>
          <p:cNvSpPr txBox="1"/>
          <p:nvPr/>
        </p:nvSpPr>
        <p:spPr>
          <a:xfrm>
            <a:off x="7824" y="3645024"/>
            <a:ext cx="7456328" cy="338528"/>
          </a:xfrm>
          <a:prstGeom prst="rect">
            <a:avLst/>
          </a:prstGeom>
          <a:noFill/>
          <a:ln>
            <a:solidFill>
              <a:schemeClr val="tx1"/>
            </a:solidFill>
          </a:ln>
        </p:spPr>
        <p:txBody>
          <a:bodyPr spcFirstLastPara="1" wrap="square" lIns="60950" tIns="30467" rIns="60950" bIns="30467" anchor="t" anchorCtr="0">
            <a:spAutoFit/>
          </a:bodyPr>
          <a:lstStyle/>
          <a:p>
            <a:pPr lvl="0">
              <a:defRPr/>
            </a:pPr>
            <a:r>
              <a:rPr lang="en-US" dirty="0" err="1">
                <a:solidFill>
                  <a:prstClr val="black"/>
                </a:solidFill>
                <a:latin typeface="Arial" panose="020B0604020202020204" pitchFamily="34" charset="0"/>
                <a:cs typeface="Arial" panose="020B0604020202020204" pitchFamily="34" charset="0"/>
              </a:rPr>
              <a:t>sezioni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d’urto</a:t>
            </a:r>
            <a:r>
              <a:rPr lang="en-US" dirty="0">
                <a:solidFill>
                  <a:prstClr val="black"/>
                </a:solidFill>
                <a:latin typeface="Arial" panose="020B0604020202020204" pitchFamily="34" charset="0"/>
                <a:cs typeface="Arial" panose="020B0604020202020204" pitchFamily="34" charset="0"/>
              </a:rPr>
              <a:t> per </a:t>
            </a:r>
            <a:r>
              <a:rPr lang="en-US" b="1" dirty="0" err="1">
                <a:solidFill>
                  <a:prstClr val="black"/>
                </a:solidFill>
                <a:latin typeface="Arial" panose="020B0604020202020204" pitchFamily="34" charset="0"/>
                <a:cs typeface="Arial" panose="020B0604020202020204" pitchFamily="34" charset="0"/>
              </a:rPr>
              <a:t>adroterapia</a:t>
            </a:r>
            <a:r>
              <a:rPr lang="en-US" dirty="0">
                <a:solidFill>
                  <a:prstClr val="black"/>
                </a:solidFill>
                <a:latin typeface="Arial" panose="020B0604020202020204" pitchFamily="34" charset="0"/>
                <a:cs typeface="Arial" panose="020B0604020202020204" pitchFamily="34" charset="0"/>
              </a:rPr>
              <a:t> e </a:t>
            </a:r>
            <a:r>
              <a:rPr lang="en-US" b="1" dirty="0" err="1">
                <a:solidFill>
                  <a:prstClr val="black"/>
                </a:solidFill>
                <a:latin typeface="Arial" panose="020B0604020202020204" pitchFamily="34" charset="0"/>
                <a:cs typeface="Arial" panose="020B0604020202020204" pitchFamily="34" charset="0"/>
              </a:rPr>
              <a:t>radioprotezione</a:t>
            </a:r>
            <a:endParaRPr lang="en-US" b="1" dirty="0">
              <a:solidFill>
                <a:srgbClr val="0070C0"/>
              </a:solidFill>
              <a:latin typeface="Comic Sans MS" panose="030F0702030302020204" pitchFamily="66" charset="0"/>
              <a:sym typeface="Symbol"/>
            </a:endParaRPr>
          </a:p>
        </p:txBody>
      </p:sp>
    </p:spTree>
    <p:extLst>
      <p:ext uri="{BB962C8B-B14F-4D97-AF65-F5344CB8AC3E}">
        <p14:creationId xmlns:p14="http://schemas.microsoft.com/office/powerpoint/2010/main" val="1054241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0" y="1057917"/>
                <a:ext cx="4943872"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Responsabile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nazionale</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36B3"/>
                    </a:solidFill>
                    <a:effectLst/>
                    <a:uLnTx/>
                    <a:uFillTx/>
                    <a:latin typeface="Arial" panose="020B0604020202020204" pitchFamily="34" charset="0"/>
                    <a:ea typeface="+mn-ea"/>
                    <a:cs typeface="Arial" panose="020B0604020202020204" pitchFamily="34" charset="0"/>
                  </a:rPr>
                  <a:t>M. Villa (Bologna)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Responsabile</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Locale a Milano: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F36B3"/>
                    </a:solidFill>
                    <a:effectLst/>
                    <a:uLnTx/>
                    <a:uFillTx/>
                    <a:latin typeface="Arial" panose="020B0604020202020204" pitchFamily="34" charset="0"/>
                    <a:ea typeface="+mn-ea"/>
                    <a:cs typeface="Arial" panose="020B0604020202020204" pitchFamily="34" charset="0"/>
                  </a:rPr>
                  <a:t>S. </a:t>
                </a:r>
                <a:r>
                  <a:rPr kumimoji="0" lang="en-US" sz="2000" b="1" i="0" u="sng" strike="noStrike" kern="1200" cap="none" spc="0" normalizeH="0" baseline="0" noProof="0" dirty="0" err="1">
                    <a:ln>
                      <a:noFill/>
                    </a:ln>
                    <a:solidFill>
                      <a:srgbClr val="0F36B3"/>
                    </a:solidFill>
                    <a:effectLst/>
                    <a:uLnTx/>
                    <a:uFillTx/>
                    <a:latin typeface="Arial" panose="020B0604020202020204" pitchFamily="34" charset="0"/>
                    <a:ea typeface="+mn-ea"/>
                    <a:cs typeface="Arial" panose="020B0604020202020204" pitchFamily="34" charset="0"/>
                  </a:rPr>
                  <a:t>Muraro</a:t>
                </a:r>
                <a:endParaRPr kumimoji="0" lang="en-US" sz="2000" b="1" i="0" u="sng" strike="noStrike" kern="1200" cap="none" spc="0" normalizeH="0" baseline="0" noProof="0" dirty="0">
                  <a:ln>
                    <a:noFill/>
                  </a:ln>
                  <a:solidFill>
                    <a:srgbClr val="0F36B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F36B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Programma</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Scientifico</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della</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sigla: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misura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delle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sezioni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d’urto</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differenziali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frammentazione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 target e del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proiettile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applicazioni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adroterapia e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radioprotezione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Attività di </a:t>
                </a:r>
                <a:r>
                  <a:rPr kumimoji="0" lang="en-US" sz="1800" b="1"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ricerca</a:t>
                </a: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e </a:t>
                </a:r>
                <a:r>
                  <a:rPr kumimoji="0" lang="en-US" sz="1800" b="1"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sviluppo</a:t>
                </a: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della</a:t>
                </a: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sigla: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realizzazione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un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esperimento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“table top”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due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modalità</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emulsioni</a:t>
                </a:r>
                <a:r>
                  <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nucleari</a:t>
                </a:r>
                <a:r>
                  <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apparato</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18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spettrometro</a:t>
                </a:r>
                <a:r>
                  <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magnetico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misura</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ToF</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calorimetro</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identificazione</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Z, 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misura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a:t>
                </a:r>
                <a14:m>
                  <m:oMath xmlns:m="http://schemas.openxmlformats.org/officeDocument/2006/math">
                    <m:acc>
                      <m:accPr>
                        <m:chr m:val="⃗"/>
                        <m:ctrlP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𝑝</m:t>
                        </m:r>
                      </m:e>
                    </m:acc>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frammenti</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prodotti</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nelle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interazioni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C,He,O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C,H,O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range di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energia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200-800 MeV/u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0" y="1057917"/>
                <a:ext cx="4943872" cy="5109091"/>
              </a:xfrm>
              <a:prstGeom prst="rect">
                <a:avLst/>
              </a:prstGeom>
              <a:blipFill>
                <a:blip r:embed="rId3"/>
                <a:stretch>
                  <a:fillRect l="-1233" t="-716" r="-986" b="-955"/>
                </a:stretch>
              </a:blipFill>
            </p:spPr>
            <p:txBody>
              <a:bodyPr/>
              <a:lstStyle/>
              <a:p>
                <a:r>
                  <a:rPr lang="it-IT">
                    <a:noFill/>
                  </a:rPr>
                  <a:t> </a:t>
                </a:r>
              </a:p>
            </p:txBody>
          </p:sp>
        </mc:Fallback>
      </mc:AlternateContent>
      <p:sp>
        <p:nvSpPr>
          <p:cNvPr id="5" name="Text Box 5"/>
          <p:cNvSpPr txBox="1">
            <a:spLocks noChangeArrowheads="1"/>
          </p:cNvSpPr>
          <p:nvPr/>
        </p:nvSpPr>
        <p:spPr bwMode="auto">
          <a:xfrm>
            <a:off x="5279700" y="5183656"/>
            <a:ext cx="6457752" cy="129272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Sezioni INFN coinvolte</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 </a:t>
            </a:r>
            <a:r>
              <a:rPr kumimoji="0" lang="en-US" sz="14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BO, LNF, </a:t>
            </a:r>
            <a:r>
              <a:rPr kumimoji="0" lang="en-US" sz="1600" b="1"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n-ea"/>
                <a:cs typeface="Arial" panose="020B0604020202020204" pitchFamily="34" charset="0"/>
              </a:rPr>
              <a:t>MI</a:t>
            </a:r>
            <a:r>
              <a:rPr kumimoji="0" lang="en-US" sz="14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 NA, Pi, PG, RM1, RM2, TIFPA, TO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International partners: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GSI, IPHC Strasbourg, Nagoya Univ.,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Calicut University </a:t>
            </a:r>
            <a:r>
              <a:rPr kumimoji="0" lang="en-US" sz="1400" b="1" i="0" u="none" strike="noStrike" kern="1200" cap="none" spc="0" normalizeH="0" baseline="0" noProof="0" dirty="0">
                <a:ln>
                  <a:noFill/>
                </a:ln>
                <a:solidFill>
                  <a:srgbClr val="FF40FF"/>
                </a:solidFill>
                <a:effectLst/>
                <a:uLnTx/>
                <a:uFillTx/>
                <a:latin typeface="Arial" panose="020B0604020202020204" pitchFamily="34" charset="0"/>
                <a:ea typeface="+mn-ea"/>
                <a:cs typeface="Arial" panose="020B0604020202020204" pitchFamily="34" charset="0"/>
              </a:rPr>
              <a:t>(New Entry!)</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~100 </a:t>
            </a:r>
            <a:r>
              <a:rPr kumimoji="0" lang="en-US" sz="1400" b="0" i="0" u="none" strike="noStrike" kern="1200" cap="none" spc="0" normalizeH="0" baseline="0" noProof="0" dirty="0" err="1">
                <a:ln>
                  <a:noFill/>
                </a:ln>
                <a:solidFill>
                  <a:srgbClr val="000090"/>
                </a:solidFill>
                <a:effectLst/>
                <a:uLnTx/>
                <a:uFillTx/>
                <a:latin typeface="Arial" panose="020B0604020202020204" pitchFamily="34" charset="0"/>
                <a:ea typeface="+mn-ea"/>
                <a:cs typeface="Arial" panose="020B0604020202020204" pitchFamily="34" charset="0"/>
              </a:rPr>
              <a:t>partecipanti</a:t>
            </a:r>
            <a:r>
              <a:rPr kumimoji="0" lang="en-US" sz="14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 (60% staff)</a:t>
            </a:r>
          </a:p>
        </p:txBody>
      </p:sp>
      <p:pic>
        <p:nvPicPr>
          <p:cNvPr id="6" name="Picture 5" descr="FOOT_logo.gif">
            <a:extLst>
              <a:ext uri="{FF2B5EF4-FFF2-40B4-BE49-F238E27FC236}">
                <a16:creationId xmlns:a16="http://schemas.microsoft.com/office/drawing/2014/main" id="{0615D5F5-D6BE-F341-B727-2B96D90E2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88" y="165472"/>
            <a:ext cx="688980" cy="688980"/>
          </a:xfrm>
          <a:prstGeom prst="rect">
            <a:avLst/>
          </a:prstGeom>
          <a:solidFill>
            <a:schemeClr val="bg1"/>
          </a:solidFill>
        </p:spPr>
      </p:pic>
      <p:pic>
        <p:nvPicPr>
          <p:cNvPr id="7" name="Immagine 7">
            <a:extLst>
              <a:ext uri="{FF2B5EF4-FFF2-40B4-BE49-F238E27FC236}">
                <a16:creationId xmlns:a16="http://schemas.microsoft.com/office/drawing/2014/main" id="{D2EC94DC-D1A3-454D-8917-8E1F542AE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7261" y="-6034"/>
            <a:ext cx="1659930" cy="977392"/>
          </a:xfrm>
          <a:prstGeom prst="rect">
            <a:avLst/>
          </a:prstGeom>
        </p:spPr>
      </p:pic>
      <p:sp>
        <p:nvSpPr>
          <p:cNvPr id="2" name="Title 1">
            <a:extLst>
              <a:ext uri="{FF2B5EF4-FFF2-40B4-BE49-F238E27FC236}">
                <a16:creationId xmlns:a16="http://schemas.microsoft.com/office/drawing/2014/main" id="{F5C5392E-3EA0-7347-AE6E-5340660F8893}"/>
              </a:ext>
            </a:extLst>
          </p:cNvPr>
          <p:cNvSpPr>
            <a:spLocks noGrp="1"/>
          </p:cNvSpPr>
          <p:nvPr>
            <p:ph type="title"/>
          </p:nvPr>
        </p:nvSpPr>
        <p:spPr>
          <a:xfrm>
            <a:off x="1981200" y="91087"/>
            <a:ext cx="8229600" cy="921286"/>
          </a:xfrm>
        </p:spPr>
        <p:txBody>
          <a:bodyPr>
            <a:normAutofit/>
          </a:bodyPr>
          <a:lstStyle/>
          <a:p>
            <a:pPr algn="ctr"/>
            <a:r>
              <a:rPr lang="en-IT" sz="3600" b="1" dirty="0">
                <a:solidFill>
                  <a:srgbClr val="002060"/>
                </a:solidFill>
              </a:rPr>
              <a:t>FOOT (Fragmentation of Target)</a:t>
            </a:r>
          </a:p>
        </p:txBody>
      </p:sp>
      <p:sp>
        <p:nvSpPr>
          <p:cNvPr id="33" name="TextBox 32">
            <a:extLst>
              <a:ext uri="{FF2B5EF4-FFF2-40B4-BE49-F238E27FC236}">
                <a16:creationId xmlns:a16="http://schemas.microsoft.com/office/drawing/2014/main" id="{06544F7C-6CA1-3BC1-E7C3-4F72F82BE876}"/>
              </a:ext>
            </a:extLst>
          </p:cNvPr>
          <p:cNvSpPr txBox="1"/>
          <p:nvPr/>
        </p:nvSpPr>
        <p:spPr>
          <a:xfrm>
            <a:off x="4870569" y="4709197"/>
            <a:ext cx="7276014"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Symbol"/>
              </a:rPr>
              <a:t>Laboratori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a:rPr>
              <a:t> per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Symbol"/>
              </a:rPr>
              <a:t>misure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Symbol"/>
              </a:rPr>
              <a:t>della</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a:rPr>
              <a:t> sigla: </a:t>
            </a:r>
            <a:r>
              <a:rPr kumimoji="0" lang="en-US" sz="2400" b="1" i="0" u="none" strike="noStrike" kern="1200" cap="none" spc="0" normalizeH="0" baseline="0" noProof="0" dirty="0">
                <a:ln>
                  <a:noFill/>
                </a:ln>
                <a:solidFill>
                  <a:srgbClr val="0F36B3"/>
                </a:solidFill>
                <a:effectLst/>
                <a:uLnTx/>
                <a:uFillTx/>
                <a:latin typeface="Arial" panose="020B0604020202020204" pitchFamily="34" charset="0"/>
                <a:ea typeface="+mn-ea"/>
                <a:cs typeface="Arial" panose="020B0604020202020204" pitchFamily="34" charset="0"/>
                <a:sym typeface="Symbol"/>
              </a:rPr>
              <a:t>GSI, CNAO, Heidelberg </a:t>
            </a:r>
            <a:endParaRPr kumimoji="0" lang="it-IT" sz="1800" b="1" i="0" u="none" strike="noStrike" kern="1200" cap="none" spc="0" normalizeH="0" baseline="0" noProof="0" dirty="0">
              <a:ln>
                <a:noFill/>
              </a:ln>
              <a:solidFill>
                <a:srgbClr val="0F36B3"/>
              </a:solidFill>
              <a:effectLst/>
              <a:uLnTx/>
              <a:uFillTx/>
              <a:latin typeface="Arial" panose="020B0604020202020204" pitchFamily="34" charset="0"/>
              <a:ea typeface="+mn-ea"/>
              <a:cs typeface="Arial" panose="020B0604020202020204" pitchFamily="34" charset="0"/>
              <a:sym typeface="Symbol"/>
            </a:endParaRPr>
          </a:p>
        </p:txBody>
      </p:sp>
      <p:sp>
        <p:nvSpPr>
          <p:cNvPr id="3" name="TextBox 2">
            <a:extLst>
              <a:ext uri="{FF2B5EF4-FFF2-40B4-BE49-F238E27FC236}">
                <a16:creationId xmlns:a16="http://schemas.microsoft.com/office/drawing/2014/main" id="{92A6AA51-32CA-BE45-FC21-868A278C5D03}"/>
              </a:ext>
            </a:extLst>
          </p:cNvPr>
          <p:cNvSpPr txBox="1"/>
          <p:nvPr/>
        </p:nvSpPr>
        <p:spPr>
          <a:xfrm>
            <a:off x="4192491" y="6442527"/>
            <a:ext cx="80731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Giugno 2025: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Espressione</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di interesse da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parte</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di un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gruppo</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di Aarhus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Danimarca</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A98DC381-7D07-FAEA-4C89-00AC509F757F}"/>
              </a:ext>
            </a:extLst>
          </p:cNvPr>
          <p:cNvPicPr>
            <a:picLocks noChangeAspect="1"/>
          </p:cNvPicPr>
          <p:nvPr/>
        </p:nvPicPr>
        <p:blipFill>
          <a:blip r:embed="rId6"/>
          <a:stretch>
            <a:fillRect/>
          </a:stretch>
        </p:blipFill>
        <p:spPr>
          <a:xfrm>
            <a:off x="5050981" y="1329375"/>
            <a:ext cx="5987920" cy="3368206"/>
          </a:xfrm>
          <a:prstGeom prst="rect">
            <a:avLst/>
          </a:prstGeom>
        </p:spPr>
      </p:pic>
      <p:sp>
        <p:nvSpPr>
          <p:cNvPr id="27" name="TextBox 26">
            <a:extLst>
              <a:ext uri="{FF2B5EF4-FFF2-40B4-BE49-F238E27FC236}">
                <a16:creationId xmlns:a16="http://schemas.microsoft.com/office/drawing/2014/main" id="{72FB768D-0A39-E6C6-B976-227185DAA5F0}"/>
              </a:ext>
            </a:extLst>
          </p:cNvPr>
          <p:cNvSpPr txBox="1"/>
          <p:nvPr/>
        </p:nvSpPr>
        <p:spPr>
          <a:xfrm>
            <a:off x="5464366" y="1545249"/>
            <a:ext cx="25006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FOOT@CNAO Nov. 2024</a:t>
            </a:r>
          </a:p>
        </p:txBody>
      </p:sp>
    </p:spTree>
    <p:extLst>
      <p:ext uri="{BB962C8B-B14F-4D97-AF65-F5344CB8AC3E}">
        <p14:creationId xmlns:p14="http://schemas.microsoft.com/office/powerpoint/2010/main" val="2556374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p:nvPr/>
        </p:nvSpPr>
        <p:spPr>
          <a:xfrm>
            <a:off x="1163449" y="138420"/>
            <a:ext cx="9865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Attività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svolta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e in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corso</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nel</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2024-2025</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42E6EC5C-1095-FFE8-F78E-CABD0207ABF6}"/>
              </a:ext>
            </a:extLst>
          </p:cNvPr>
          <p:cNvSpPr txBox="1"/>
          <p:nvPr/>
        </p:nvSpPr>
        <p:spPr>
          <a:xfrm>
            <a:off x="176271" y="796768"/>
            <a:ext cx="1169782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Principali</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risultati</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dell’intera</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collaborazione</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da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giugno</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Primo run di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fisica</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apparato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completo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al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CNAO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novembre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2024 + run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emulsioni</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 via di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conclusione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il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Progetto MOFFIITS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(MAECI): </a:t>
            </a:r>
            <a:r>
              <a:rPr kumimoji="0" lang="it-IT" sz="2000" b="0" i="0" u="none" strike="noStrike" kern="1200" cap="none" spc="0" normalizeH="0" baseline="0" noProof="0" dirty="0" err="1">
                <a:ln>
                  <a:noFill/>
                </a:ln>
                <a:solidFill>
                  <a:srgbClr val="0432FF"/>
                </a:solidFill>
                <a:effectLst/>
                <a:uLnTx/>
                <a:uFillTx/>
                <a:latin typeface="Calibri" panose="020F0502020204030204"/>
                <a:ea typeface="+mn-ea"/>
                <a:cs typeface="+mn-cs"/>
              </a:rPr>
              <a:t>Oxygen</a:t>
            </a:r>
            <a:r>
              <a:rPr kumimoji="0" lang="it-IT" sz="20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srgbClr val="0432FF"/>
                </a:solidFill>
                <a:effectLst/>
                <a:uLnTx/>
                <a:uFillTx/>
                <a:latin typeface="Calibri" panose="020F0502020204030204"/>
                <a:ea typeface="+mn-ea"/>
                <a:cs typeface="+mn-cs"/>
              </a:rPr>
              <a:t>fragmentation</a:t>
            </a:r>
            <a:r>
              <a:rPr kumimoji="0" lang="it-IT" sz="2000" b="0" i="0" u="none" strike="noStrike" kern="1200" cap="none" spc="0" normalizeH="0" baseline="0" noProof="0" dirty="0">
                <a:ln>
                  <a:noFill/>
                </a:ln>
                <a:solidFill>
                  <a:srgbClr val="0432FF"/>
                </a:solidFill>
                <a:effectLst/>
                <a:uLnTx/>
                <a:uFillTx/>
                <a:latin typeface="Calibri" panose="020F0502020204030204"/>
                <a:ea typeface="+mn-ea"/>
                <a:cs typeface="+mn-cs"/>
              </a:rPr>
              <a:t> on Carbon (GSI).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Purtroppo non è stato possibile avere il fascio di 16O al GSI quest’anno. Nell’ambito di questo progetto: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insieme</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a Strasburgo: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progetto</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nuovo Vertex detector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basato</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su</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chip MIMOSIS</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Continua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l’attività</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dei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progetti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PRIN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sinergici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con FOOT.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Prolungati</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fino</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a Febbraio 2026. Milano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nel</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IT" sz="2000" b="0" i="0" u="none" strike="noStrike" kern="1200" cap="none" spc="0" normalizeH="0" baseline="0" noProof="0" dirty="0">
                <a:ln>
                  <a:noFill/>
                </a:ln>
                <a:solidFill>
                  <a:srgbClr val="C00000"/>
                </a:solidFill>
                <a:effectLst/>
                <a:uLnTx/>
                <a:uFillTx/>
                <a:latin typeface="Calibri" panose="020F0502020204030204"/>
                <a:ea typeface="+mn-ea"/>
                <a:cs typeface="+mn-cs"/>
              </a:rPr>
              <a:t>PRIN TOFpRad</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(nuovo </a:t>
            </a:r>
            <a:r>
              <a:rPr kumimoji="0" lang="en-GB" sz="2000" b="0" i="0" u="none" strike="noStrike" kern="1200" cap="none" spc="0" normalizeH="0" baseline="0" noProof="0" dirty="0" err="1">
                <a:ln>
                  <a:noFill/>
                </a:ln>
                <a:solidFill>
                  <a:srgbClr val="C00000"/>
                </a:solidFill>
                <a:effectLst/>
                <a:uLnTx/>
                <a:uFillTx/>
                <a:latin typeface="Calibri" panose="020F0502020204030204"/>
                <a:ea typeface="+mn-ea"/>
                <a:cs typeface="+mn-cs"/>
              </a:rPr>
              <a:t>ToFWall</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stata</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portata</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avanti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l’</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analisi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prevista</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delle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campagne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di presa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dati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GSI2021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FOOT ha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risposto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ad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una</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call ESA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per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avere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fascio al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GSI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nel</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2026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ad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energia</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di ~700 MeV/u, per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misure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di interesse per la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radioprotezione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nelle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missioni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spaziali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Si </a:t>
            </a:r>
            <a:r>
              <a:rPr kumimoji="0" lang="en-GB" sz="2000" b="0" i="0" u="sng" strike="noStrike" kern="1200" cap="none" spc="0" normalizeH="0" baseline="0" noProof="0" dirty="0" err="1">
                <a:ln>
                  <a:noFill/>
                </a:ln>
                <a:solidFill>
                  <a:prstClr val="black"/>
                </a:solidFill>
                <a:effectLst/>
                <a:uLnTx/>
                <a:uFillTx/>
                <a:latin typeface="Calibri" panose="020F0502020204030204"/>
                <a:ea typeface="+mn-ea"/>
                <a:cs typeface="+mn-cs"/>
              </a:rPr>
              <a:t>attende</a:t>
            </a: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sng" strike="noStrike" kern="1200" cap="none" spc="0" normalizeH="0" baseline="0" noProof="0" dirty="0" err="1">
                <a:ln>
                  <a:noFill/>
                </a:ln>
                <a:solidFill>
                  <a:prstClr val="black"/>
                </a:solidFill>
                <a:effectLst/>
                <a:uLnTx/>
                <a:uFillTx/>
                <a:latin typeface="Calibri" panose="020F0502020204030204"/>
                <a:ea typeface="+mn-ea"/>
                <a:cs typeface="+mn-cs"/>
              </a:rPr>
              <a:t>l’esito</a:t>
            </a: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sng"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 call </a:t>
            </a:r>
            <a:r>
              <a:rPr kumimoji="0" lang="en-GB" sz="2000" b="0" i="0" u="sng" strike="noStrike" kern="1200" cap="none" spc="0" normalizeH="0" baseline="0" noProof="0" dirty="0" err="1">
                <a:ln>
                  <a:noFill/>
                </a:ln>
                <a:solidFill>
                  <a:prstClr val="black"/>
                </a:solidFill>
                <a:effectLst/>
                <a:uLnTx/>
                <a:uFillTx/>
                <a:latin typeface="Calibri" panose="020F0502020204030204"/>
                <a:ea typeface="+mn-ea"/>
                <a:cs typeface="+mn-cs"/>
              </a:rPr>
              <a:t>entro</a:t>
            </a: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 Settembre 2025</a:t>
            </a:r>
            <a:endParaRPr kumimoji="0" lang="it-IT" sz="2000" b="0" i="0" u="sng"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D8FA1E9-767D-0251-D7B9-A23B5EFAB486}"/>
              </a:ext>
            </a:extLst>
          </p:cNvPr>
          <p:cNvGrpSpPr/>
          <p:nvPr/>
        </p:nvGrpSpPr>
        <p:grpSpPr>
          <a:xfrm>
            <a:off x="2576358" y="0"/>
            <a:ext cx="11556193" cy="1640556"/>
            <a:chOff x="317900" y="2924239"/>
            <a:chExt cx="11556193" cy="1640556"/>
          </a:xfrm>
        </p:grpSpPr>
        <p:sp>
          <p:nvSpPr>
            <p:cNvPr id="2" name="TextBox 1">
              <a:extLst>
                <a:ext uri="{FF2B5EF4-FFF2-40B4-BE49-F238E27FC236}">
                  <a16:creationId xmlns:a16="http://schemas.microsoft.com/office/drawing/2014/main" id="{0C8A4CDD-3464-1A17-5FD1-10961027378A}"/>
                </a:ext>
              </a:extLst>
            </p:cNvPr>
            <p:cNvSpPr txBox="1"/>
            <p:nvPr/>
          </p:nvSpPr>
          <p:spPr>
            <a:xfrm>
              <a:off x="317900" y="2924239"/>
              <a:ext cx="11556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3EB273B-90DA-86E0-5D2B-D35819D21C03}"/>
                </a:ext>
              </a:extLst>
            </p:cNvPr>
            <p:cNvSpPr txBox="1"/>
            <p:nvPr/>
          </p:nvSpPr>
          <p:spPr>
            <a:xfrm>
              <a:off x="5917176" y="41954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srgbClr val="0432FF"/>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B79D59F1-5DD3-50CE-96CF-C3D6AE6500F2}"/>
              </a:ext>
            </a:extLst>
          </p:cNvPr>
          <p:cNvSpPr txBox="1"/>
          <p:nvPr/>
        </p:nvSpPr>
        <p:spPr>
          <a:xfrm>
            <a:off x="176271" y="4411256"/>
            <a:ext cx="1169782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Principali</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attività</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del Gruppo di Milano da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giugno</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Sviluppo</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software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analisi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dati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e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simulazioni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MC (upgrade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sostanziale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srgbClr val="C00000"/>
                </a:solidFill>
                <a:effectLst/>
                <a:uLnTx/>
                <a:uFillTx/>
                <a:latin typeface="Calibri" panose="020F0502020204030204"/>
                <a:ea typeface="+mn-ea"/>
                <a:cs typeface="+mn-cs"/>
              </a:rPr>
              <a:t>E’ stato intensificato lo studio di fattibilità per misure ad energie superiori a 500 MeV/u per le attività d’interesse per la radioprotezione spaziale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Gestione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manutenzione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camera a drift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utilizzata</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per il Beam Monitor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Misure</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simulazioni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analisi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per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l’attività</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TOFpRad</a:t>
            </a:r>
            <a:endPar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330330A-76B1-7118-3C1A-C32F274B9526}"/>
              </a:ext>
            </a:extLst>
          </p:cNvPr>
          <p:cNvSpPr txBox="1"/>
          <p:nvPr/>
        </p:nvSpPr>
        <p:spPr>
          <a:xfrm>
            <a:off x="5177917" y="6350248"/>
            <a:ext cx="59954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E’ </a:t>
            </a:r>
            <a:r>
              <a:rPr kumimoji="0" lang="en-US" sz="1800" b="0" i="0" u="none" strike="noStrike" kern="1200" cap="none" spc="0" normalizeH="0" baseline="0" noProof="0" dirty="0" err="1">
                <a:ln>
                  <a:noFill/>
                </a:ln>
                <a:solidFill>
                  <a:srgbClr val="0432FF"/>
                </a:solidFill>
                <a:effectLst/>
                <a:uLnTx/>
                <a:uFillTx/>
                <a:latin typeface="Calibri" panose="020F0502020204030204"/>
                <a:ea typeface="+mn-ea"/>
                <a:cs typeface="+mn-cs"/>
              </a:rPr>
              <a:t>attualmente</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 in </a:t>
            </a:r>
            <a:r>
              <a:rPr kumimoji="0" lang="en-US" sz="1800" b="0" i="0" u="none" strike="noStrike" kern="1200" cap="none" spc="0" normalizeH="0" baseline="0" noProof="0" dirty="0" err="1">
                <a:ln>
                  <a:noFill/>
                </a:ln>
                <a:solidFill>
                  <a:srgbClr val="0432FF"/>
                </a:solidFill>
                <a:effectLst/>
                <a:uLnTx/>
                <a:uFillTx/>
                <a:latin typeface="Calibri" panose="020F0502020204030204"/>
                <a:ea typeface="+mn-ea"/>
                <a:cs typeface="+mn-cs"/>
              </a:rPr>
              <a:t>corso</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0432FF"/>
                </a:solidFill>
                <a:effectLst/>
                <a:uLnTx/>
                <a:uFillTx/>
                <a:latin typeface="Calibri" panose="020F0502020204030204"/>
                <a:ea typeface="+mn-ea"/>
                <a:cs typeface="+mn-cs"/>
              </a:rPr>
              <a:t>una</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en-IT" sz="1800" b="0" i="0" u="none" strike="noStrike" kern="1200" cap="none" spc="0" normalizeH="0" baseline="0" noProof="0" dirty="0">
                <a:ln>
                  <a:noFill/>
                </a:ln>
                <a:solidFill>
                  <a:srgbClr val="0432FF"/>
                </a:solidFill>
                <a:effectLst/>
                <a:highlight>
                  <a:srgbClr val="FFFF00"/>
                </a:highlight>
                <a:uLnTx/>
                <a:uFillTx/>
                <a:latin typeface="Calibri" panose="020F0502020204030204"/>
                <a:ea typeface="+mn-ea"/>
                <a:cs typeface="+mn-cs"/>
              </a:rPr>
              <a:t>tesi magistrale</a:t>
            </a:r>
            <a:r>
              <a:rPr kumimoji="0" lang="en-US" sz="1800" b="0" i="0" u="none" strike="noStrike" kern="1200" cap="none" spc="0" normalizeH="0" baseline="0" noProof="0" dirty="0">
                <a:ln>
                  <a:noFill/>
                </a:ln>
                <a:solidFill>
                  <a:srgbClr val="0432FF"/>
                </a:solidFill>
                <a:effectLst/>
                <a:highlight>
                  <a:srgbClr val="FFFF00"/>
                </a:highlight>
                <a:uLnTx/>
                <a:uFillTx/>
                <a:latin typeface="Calibri" panose="020F0502020204030204"/>
                <a:ea typeface="+mn-ea"/>
                <a:cs typeface="+mn-cs"/>
              </a:rPr>
              <a:t> </a:t>
            </a:r>
            <a:r>
              <a:rPr kumimoji="0" lang="en-US" sz="1800" b="0" i="0" u="none" strike="noStrike" kern="1200" cap="none" spc="0" normalizeH="0" baseline="0" noProof="0" dirty="0">
                <a:ln>
                  <a:noFill/>
                </a:ln>
                <a:solidFill>
                  <a:srgbClr val="0432FF"/>
                </a:solidFill>
                <a:effectLst/>
                <a:uLnTx/>
                <a:uFillTx/>
                <a:latin typeface="Calibri" panose="020F0502020204030204"/>
                <a:ea typeface="+mn-ea"/>
                <a:cs typeface="+mn-cs"/>
              </a:rPr>
              <a:t>in</a:t>
            </a:r>
            <a:r>
              <a:rPr kumimoji="0" lang="en-IT" sz="1800" b="0" i="0" u="none" strike="noStrike" kern="1200" cap="none" spc="0" normalizeH="0" baseline="0" noProof="0" dirty="0">
                <a:ln>
                  <a:noFill/>
                </a:ln>
                <a:solidFill>
                  <a:srgbClr val="0432FF"/>
                </a:solidFill>
                <a:effectLst/>
                <a:uLnTx/>
                <a:uFillTx/>
                <a:latin typeface="Calibri" panose="020F0502020204030204"/>
                <a:ea typeface="+mn-ea"/>
                <a:cs typeface="+mn-cs"/>
              </a:rPr>
              <a:t> ambito FOOT</a:t>
            </a:r>
          </a:p>
        </p:txBody>
      </p:sp>
    </p:spTree>
    <p:extLst>
      <p:ext uri="{BB962C8B-B14F-4D97-AF65-F5344CB8AC3E}">
        <p14:creationId xmlns:p14="http://schemas.microsoft.com/office/powerpoint/2010/main" val="1797173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73747-FCE4-EF43-5DA6-9CA3EEA0E1F1}"/>
              </a:ext>
            </a:extLst>
          </p:cNvPr>
          <p:cNvSpPr>
            <a:spLocks noGrp="1"/>
          </p:cNvSpPr>
          <p:nvPr>
            <p:ph type="title"/>
          </p:nvPr>
        </p:nvSpPr>
        <p:spPr/>
        <p:txBody>
          <a:bodyPr/>
          <a:lstStyle/>
          <a:p>
            <a:r>
              <a:rPr lang="en-US" dirty="0" err="1"/>
              <a:t>Pubblicazioni</a:t>
            </a:r>
            <a:r>
              <a:rPr lang="en-US" dirty="0"/>
              <a:t> 2024/25</a:t>
            </a:r>
          </a:p>
        </p:txBody>
      </p:sp>
      <p:sp>
        <p:nvSpPr>
          <p:cNvPr id="5" name="TextBox 4">
            <a:extLst>
              <a:ext uri="{FF2B5EF4-FFF2-40B4-BE49-F238E27FC236}">
                <a16:creationId xmlns:a16="http://schemas.microsoft.com/office/drawing/2014/main" id="{8BA28249-830C-84F4-BE1F-3B62D45CF91A}"/>
              </a:ext>
            </a:extLst>
          </p:cNvPr>
          <p:cNvSpPr txBox="1"/>
          <p:nvPr/>
        </p:nvSpPr>
        <p:spPr>
          <a:xfrm>
            <a:off x="429658" y="1690688"/>
            <a:ext cx="7186625" cy="507831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Dong, Y. et al., </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The FLUKA Monte Carlo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Simulation</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of the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magnetic</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spectrometer</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of the FOOT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experiment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Computer </a:t>
            </a: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Physics</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 Communications </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doi.org</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/10.1016/j.cpc.2024.109398</a:t>
            </a:r>
            <a:endPar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Galati, G. et al.,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Charge</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identification</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of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fragments</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produced</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in 16O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beam</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interactions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200 MeV/</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n</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and 400 MeV/</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n</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on C and C_2H_4 targets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Frontiers</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 in </a:t>
            </a: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Physics</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 http://</a:t>
            </a:r>
            <a:r>
              <a:rPr kumimoji="0" lang="it-IT" sz="1800" b="0" i="0" u="none" strike="noStrike" kern="1200" cap="none" spc="0" normalizeH="0" baseline="0" noProof="0" dirty="0" err="1">
                <a:ln>
                  <a:noFill/>
                </a:ln>
                <a:solidFill>
                  <a:srgbClr val="C00000"/>
                </a:solidFill>
                <a:effectLst/>
                <a:uLnTx/>
                <a:uFillTx/>
                <a:latin typeface="Calibri" panose="020F0502020204030204"/>
                <a:ea typeface="+mn-ea"/>
                <a:cs typeface="+mn-cs"/>
              </a:rPr>
              <a:t>doi.org</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10.3389/fphy.2023.1327202</a:t>
            </a:r>
            <a:endPar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Bartosik</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N. et al., </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Development and Performance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Assessment</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of the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Calorimeter</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Module for the FOOT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experiment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rPr>
              <a:t>JINST, </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doi.org</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/10.1088/1748-0221/20/03/P03021</a:t>
            </a:r>
            <a:endPar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Ridolfi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Angular</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differential</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and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elemental</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fragmentation</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cross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sections</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of a 400 MeV/</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nucleon</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16O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beam</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on a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graphite</a:t>
            </a:r>
            <a:r>
              <a:rPr kumimoji="0" lang="it-IT" sz="1800" b="0" i="0" u="none" strike="noStrike" kern="1200" cap="none" spc="0" normalizeH="0" baseline="0" noProof="0" dirty="0">
                <a:ln>
                  <a:noFill/>
                </a:ln>
                <a:solidFill>
                  <a:srgbClr val="0432FF"/>
                </a:solidFill>
                <a:effectLst/>
                <a:uLnTx/>
                <a:uFillTx/>
                <a:latin typeface="Calibri" panose="020F0502020204030204"/>
                <a:ea typeface="+mn-ea"/>
                <a:cs typeface="+mn-cs"/>
              </a:rPr>
              <a:t> target with the FOOT </a:t>
            </a:r>
            <a:r>
              <a:rPr kumimoji="0" lang="it-IT" sz="1800" b="0" i="0" u="none" strike="noStrike" kern="1200" cap="none" spc="0" normalizeH="0" baseline="0" noProof="0" dirty="0" err="1">
                <a:ln>
                  <a:noFill/>
                </a:ln>
                <a:solidFill>
                  <a:srgbClr val="0432FF"/>
                </a:solidFill>
                <a:effectLst/>
                <a:uLnTx/>
                <a:uFillTx/>
                <a:latin typeface="Calibri" panose="020F0502020204030204"/>
                <a:ea typeface="+mn-ea"/>
                <a:cs typeface="+mn-cs"/>
              </a:rPr>
              <a:t>experiment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FF0000"/>
                </a:solidFill>
                <a:effectLst/>
                <a:uLnTx/>
                <a:uFillTx/>
                <a:latin typeface="Calibri" panose="020F0502020204030204"/>
                <a:ea typeface="+mn-ea"/>
                <a:cs typeface="+mn-cs"/>
              </a:rPr>
              <a:t>Accepted</a:t>
            </a:r>
            <a:r>
              <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rPr>
              <a:t> in </a:t>
            </a:r>
            <a:r>
              <a:rPr kumimoji="0" lang="it-IT" sz="1800" b="0" i="0" u="none" strike="noStrike" kern="1200" cap="none" spc="0" normalizeH="0" baseline="0" noProof="0" dirty="0" err="1">
                <a:ln>
                  <a:noFill/>
                </a:ln>
                <a:solidFill>
                  <a:srgbClr val="FF0000"/>
                </a:solidFill>
                <a:effectLst/>
                <a:uLnTx/>
                <a:uFillTx/>
                <a:latin typeface="Calibri" panose="020F0502020204030204"/>
                <a:ea typeface="+mn-ea"/>
                <a:cs typeface="+mn-cs"/>
              </a:rPr>
              <a:t>Phys</a:t>
            </a:r>
            <a:r>
              <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srgbClr val="FF0000"/>
                </a:solidFill>
                <a:effectLst/>
                <a:uLnTx/>
                <a:uFillTx/>
                <a:latin typeface="Calibri" panose="020F0502020204030204"/>
                <a:ea typeface="+mn-ea"/>
                <a:cs typeface="+mn-cs"/>
              </a:rPr>
              <a:t>Rec</a:t>
            </a:r>
            <a:r>
              <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rPr>
              <a:t>. 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Mattei I. et al., </a:t>
            </a:r>
            <a:r>
              <a:rPr kumimoji="0" lang="it-IT" sz="1800" b="0" i="1" u="none" strike="noStrike" kern="1200" cap="none" spc="0" normalizeH="0" baseline="0" noProof="0" dirty="0">
                <a:ln>
                  <a:noFill/>
                </a:ln>
                <a:solidFill>
                  <a:srgbClr val="7030A0"/>
                </a:solidFill>
                <a:effectLst/>
                <a:uLnTx/>
                <a:uFillTx/>
                <a:latin typeface="Calibri" panose="020F0502020204030204"/>
                <a:ea typeface="+mn-ea"/>
                <a:cs typeface="+mn-cs"/>
              </a:rPr>
              <a:t>Cross </a:t>
            </a:r>
            <a:r>
              <a:rPr kumimoji="0" lang="it-IT" sz="1800" b="0" i="1" u="none" strike="noStrike" kern="1200" cap="none" spc="0" normalizeH="0" baseline="0" noProof="0" dirty="0" err="1">
                <a:ln>
                  <a:noFill/>
                </a:ln>
                <a:solidFill>
                  <a:srgbClr val="7030A0"/>
                </a:solidFill>
                <a:effectLst/>
                <a:uLnTx/>
                <a:uFillTx/>
                <a:latin typeface="Calibri" panose="020F0502020204030204"/>
                <a:ea typeface="+mn-ea"/>
                <a:cs typeface="+mn-cs"/>
              </a:rPr>
              <a:t>Section</a:t>
            </a:r>
            <a:r>
              <a:rPr kumimoji="0" lang="it-IT" sz="1800" b="0" i="1"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it-IT" sz="1800" b="0" i="1" u="none" strike="noStrike" kern="1200" cap="none" spc="0" normalizeH="0" baseline="0" noProof="0" dirty="0" err="1">
                <a:ln>
                  <a:noFill/>
                </a:ln>
                <a:solidFill>
                  <a:srgbClr val="7030A0"/>
                </a:solidFill>
                <a:effectLst/>
                <a:uLnTx/>
                <a:uFillTx/>
                <a:latin typeface="Calibri" panose="020F0502020204030204"/>
                <a:ea typeface="+mn-ea"/>
                <a:cs typeface="+mn-cs"/>
              </a:rPr>
              <a:t>Measurements</a:t>
            </a:r>
            <a:r>
              <a:rPr kumimoji="0" lang="it-IT" sz="1800" b="0" i="1" u="none" strike="noStrike" kern="1200" cap="none" spc="0" normalizeH="0" baseline="0" noProof="0" dirty="0">
                <a:ln>
                  <a:noFill/>
                </a:ln>
                <a:solidFill>
                  <a:srgbClr val="7030A0"/>
                </a:solidFill>
                <a:effectLst/>
                <a:uLnTx/>
                <a:uFillTx/>
                <a:latin typeface="Calibri" panose="020F0502020204030204"/>
                <a:ea typeface="+mn-ea"/>
                <a:cs typeface="+mn-cs"/>
              </a:rPr>
              <a:t> for Large Angle </a:t>
            </a:r>
            <a:r>
              <a:rPr kumimoji="0" lang="it-IT" sz="1800" b="0" i="1" u="none" strike="noStrike" kern="1200" cap="none" spc="0" normalizeH="0" baseline="0" noProof="0" dirty="0" err="1">
                <a:ln>
                  <a:noFill/>
                </a:ln>
                <a:solidFill>
                  <a:srgbClr val="7030A0"/>
                </a:solidFill>
                <a:effectLst/>
                <a:uLnTx/>
                <a:uFillTx/>
                <a:latin typeface="Calibri" panose="020F0502020204030204"/>
                <a:ea typeface="+mn-ea"/>
                <a:cs typeface="+mn-cs"/>
              </a:rPr>
              <a:t>Fragments</a:t>
            </a:r>
            <a:r>
              <a:rPr kumimoji="0" lang="it-IT" sz="1800" b="0" i="1" u="none" strike="noStrike" kern="1200" cap="none" spc="0" normalizeH="0" baseline="0" noProof="0" dirty="0">
                <a:ln>
                  <a:noFill/>
                </a:ln>
                <a:solidFill>
                  <a:srgbClr val="7030A0"/>
                </a:solidFill>
                <a:effectLst/>
                <a:uLnTx/>
                <a:uFillTx/>
                <a:latin typeface="Calibri" panose="020F0502020204030204"/>
                <a:ea typeface="+mn-ea"/>
                <a:cs typeface="+mn-cs"/>
              </a:rPr>
              <a:t> Production in the Interaction of Carbon with </a:t>
            </a:r>
            <a:r>
              <a:rPr kumimoji="0" lang="it-IT" sz="1800" b="0" i="1" u="none" strike="noStrike" kern="1200" cap="none" spc="0" normalizeH="0" baseline="0" noProof="0" dirty="0" err="1">
                <a:ln>
                  <a:noFill/>
                </a:ln>
                <a:solidFill>
                  <a:srgbClr val="7030A0"/>
                </a:solidFill>
                <a:effectLst/>
                <a:uLnTx/>
                <a:uFillTx/>
                <a:latin typeface="Calibri" panose="020F0502020204030204"/>
                <a:ea typeface="+mn-ea"/>
                <a:cs typeface="+mn-cs"/>
              </a:rPr>
              <a:t>Thin</a:t>
            </a:r>
            <a:r>
              <a:rPr kumimoji="0" lang="it-IT" sz="1800" b="0" i="1" u="none" strike="noStrike" kern="1200" cap="none" spc="0" normalizeH="0" baseline="0" noProof="0" dirty="0">
                <a:ln>
                  <a:noFill/>
                </a:ln>
                <a:solidFill>
                  <a:srgbClr val="7030A0"/>
                </a:solidFill>
                <a:effectLst/>
                <a:uLnTx/>
                <a:uFillTx/>
                <a:latin typeface="Calibri" panose="020F0502020204030204"/>
                <a:ea typeface="+mn-ea"/>
                <a:cs typeface="+mn-cs"/>
              </a:rPr>
              <a:t> Targets</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1" u="none" strike="noStrike" kern="1200" cap="none" spc="0" normalizeH="0" baseline="0" noProof="0" dirty="0" err="1">
                <a:ln>
                  <a:noFill/>
                </a:ln>
                <a:solidFill>
                  <a:srgbClr val="FF0000"/>
                </a:solidFill>
                <a:effectLst/>
                <a:uLnTx/>
                <a:uFillTx/>
                <a:latin typeface="Calibri" panose="020F0502020204030204"/>
                <a:ea typeface="+mn-ea"/>
                <a:cs typeface="+mn-cs"/>
              </a:rPr>
              <a:t>Submitted</a:t>
            </a:r>
            <a:r>
              <a:rPr kumimoji="0" lang="it-IT" sz="1800" b="0" i="1" u="none" strike="noStrike" kern="1200" cap="none" spc="0" normalizeH="0" baseline="0" noProof="0" dirty="0">
                <a:ln>
                  <a:noFill/>
                </a:ln>
                <a:solidFill>
                  <a:srgbClr val="FF0000"/>
                </a:solidFill>
                <a:effectLst/>
                <a:uLnTx/>
                <a:uFillTx/>
                <a:latin typeface="Calibri" panose="020F0502020204030204"/>
                <a:ea typeface="+mn-ea"/>
                <a:cs typeface="+mn-cs"/>
              </a:rPr>
              <a:t> to </a:t>
            </a:r>
            <a:r>
              <a:rPr kumimoji="0" lang="it-IT" sz="1800" b="0" i="1" u="none" strike="noStrike" kern="1200" cap="none" spc="0" normalizeH="0" baseline="0" noProof="0" dirty="0" err="1">
                <a:ln>
                  <a:noFill/>
                </a:ln>
                <a:solidFill>
                  <a:srgbClr val="FF0000"/>
                </a:solidFill>
                <a:effectLst/>
                <a:uLnTx/>
                <a:uFillTx/>
                <a:latin typeface="Calibri" panose="020F0502020204030204"/>
                <a:ea typeface="+mn-ea"/>
                <a:cs typeface="+mn-cs"/>
              </a:rPr>
              <a:t>Phys</a:t>
            </a:r>
            <a:r>
              <a:rPr kumimoji="0" lang="it-IT" sz="1800" b="0" i="1" u="none" strike="noStrike" kern="1200" cap="none" spc="0" normalizeH="0" baseline="0" noProof="0" dirty="0">
                <a:ln>
                  <a:noFill/>
                </a:ln>
                <a:solidFill>
                  <a:srgbClr val="FF0000"/>
                </a:solidFill>
                <a:effectLst/>
                <a:uLnTx/>
                <a:uFillTx/>
                <a:latin typeface="Calibri" panose="020F0502020204030204"/>
                <a:ea typeface="+mn-ea"/>
                <a:cs typeface="+mn-cs"/>
              </a:rPr>
              <a:t>. Rev. 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Galati, G. et al., </a:t>
            </a:r>
            <a:r>
              <a:rPr kumimoji="0" lang="en-US" sz="1800" b="0" i="1" u="none" strike="noStrike" kern="1200" cap="none" spc="0" normalizeH="0" baseline="0" noProof="0" dirty="0">
                <a:ln>
                  <a:noFill/>
                </a:ln>
                <a:solidFill>
                  <a:srgbClr val="7030A0"/>
                </a:solidFill>
                <a:effectLst/>
                <a:uLnTx/>
                <a:uFillTx/>
                <a:latin typeface="Calibri" panose="020F0502020204030204"/>
                <a:ea typeface="+mn-ea"/>
                <a:cs typeface="+mn-cs"/>
              </a:rPr>
              <a:t>Measurement of 200 MeV/n 16O nuclear reaction cross-section on carbon and polyethylene targets with the nuclear emulsion detector of the FOOT experimen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 </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submitted to Phys. Rev. C</a:t>
            </a:r>
            <a:endParaRPr kumimoji="0" lang="it-IT"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8715F2-5B6E-7DAF-6202-6A0C69A138C5}"/>
              </a:ext>
            </a:extLst>
          </p:cNvPr>
          <p:cNvPicPr>
            <a:picLocks noChangeAspect="1"/>
          </p:cNvPicPr>
          <p:nvPr/>
        </p:nvPicPr>
        <p:blipFill>
          <a:blip r:embed="rId2"/>
          <a:stretch>
            <a:fillRect/>
          </a:stretch>
        </p:blipFill>
        <p:spPr>
          <a:xfrm>
            <a:off x="7616283" y="1838115"/>
            <a:ext cx="4404732" cy="4312967"/>
          </a:xfrm>
          <a:prstGeom prst="rect">
            <a:avLst/>
          </a:prstGeom>
        </p:spPr>
      </p:pic>
    </p:spTree>
    <p:extLst>
      <p:ext uri="{BB962C8B-B14F-4D97-AF65-F5344CB8AC3E}">
        <p14:creationId xmlns:p14="http://schemas.microsoft.com/office/powerpoint/2010/main" val="860054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BABF6-2A13-DED6-E045-14FD0720F7F4}"/>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5904E56E-E058-1FF4-F74B-15CFAAE5C9B7}"/>
              </a:ext>
            </a:extLst>
          </p:cNvPr>
          <p:cNvSpPr txBox="1"/>
          <p:nvPr/>
        </p:nvSpPr>
        <p:spPr>
          <a:xfrm>
            <a:off x="1127448" y="764704"/>
            <a:ext cx="9865096" cy="2000548"/>
          </a:xfrm>
          <a:prstGeom prst="rect">
            <a:avLst/>
          </a:prstGeom>
          <a:noFill/>
        </p:spPr>
        <p:txBody>
          <a:bodyPr wrap="square" rtlCol="0">
            <a:spAutoFit/>
          </a:bodyPr>
          <a:lstStyle/>
          <a:p>
            <a:r>
              <a:rPr lang="it-IT" dirty="0">
                <a:latin typeface="Comic Sans MS" panose="030F0702030302020204" pitchFamily="66" charset="0"/>
              </a:rPr>
              <a:t>ANAGRAFICA 2026</a:t>
            </a:r>
          </a:p>
          <a:p>
            <a:endParaRPr lang="it-IT" dirty="0">
              <a:latin typeface="Comic Sans MS" panose="030F0702030302020204" pitchFamily="66" charset="0"/>
            </a:endParaRPr>
          </a:p>
          <a:p>
            <a:r>
              <a:rPr lang="it-IT" sz="2000" dirty="0">
                <a:latin typeface="Comic Sans MS" panose="030F0702030302020204" pitchFamily="66" charset="0"/>
              </a:rPr>
              <a:t>In totale </a:t>
            </a:r>
            <a:r>
              <a:rPr lang="it-IT" sz="2000" b="1" dirty="0">
                <a:latin typeface="Comic Sans MS" panose="030F0702030302020204" pitchFamily="66" charset="0"/>
              </a:rPr>
              <a:t>61</a:t>
            </a:r>
            <a:r>
              <a:rPr lang="it-IT" sz="2000" dirty="0">
                <a:latin typeface="Comic Sans MS" panose="030F0702030302020204" pitchFamily="66" charset="0"/>
              </a:rPr>
              <a:t> persone di cui </a:t>
            </a:r>
            <a:r>
              <a:rPr lang="it-IT" sz="2000" b="1" dirty="0">
                <a:latin typeface="Comic Sans MS" panose="030F0702030302020204" pitchFamily="66" charset="0"/>
              </a:rPr>
              <a:t>18</a:t>
            </a:r>
            <a:r>
              <a:rPr lang="it-IT" sz="2000" dirty="0">
                <a:latin typeface="Comic Sans MS" panose="030F0702030302020204" pitchFamily="66" charset="0"/>
              </a:rPr>
              <a:t> tra dottorandi ed assegnisti    </a:t>
            </a:r>
            <a:r>
              <a:rPr lang="it-IT" sz="2000" b="1" dirty="0">
                <a:latin typeface="Comic Sans MS" panose="030F0702030302020204" pitchFamily="66" charset="0"/>
              </a:rPr>
              <a:t>42.55</a:t>
            </a:r>
            <a:r>
              <a:rPr lang="it-IT" sz="2000" dirty="0">
                <a:latin typeface="Comic Sans MS" panose="030F0702030302020204" pitchFamily="66" charset="0"/>
              </a:rPr>
              <a:t> FTE</a:t>
            </a:r>
          </a:p>
          <a:p>
            <a:r>
              <a:rPr lang="it-IT" sz="1400" dirty="0">
                <a:solidFill>
                  <a:srgbClr val="2B97E1"/>
                </a:solidFill>
                <a:latin typeface="Comic Sans MS" panose="030F0702030302020204" pitchFamily="66" charset="0"/>
              </a:rPr>
              <a:t>vs        2024  </a:t>
            </a:r>
            <a:r>
              <a:rPr lang="it-IT" sz="1400" b="1" dirty="0">
                <a:solidFill>
                  <a:srgbClr val="2B97E1"/>
                </a:solidFill>
                <a:latin typeface="Comic Sans MS" panose="030F0702030302020204" pitchFamily="66" charset="0"/>
              </a:rPr>
              <a:t>61</a:t>
            </a:r>
            <a:r>
              <a:rPr lang="it-IT" sz="1400" dirty="0">
                <a:solidFill>
                  <a:srgbClr val="2B97E1"/>
                </a:solidFill>
                <a:latin typeface="Comic Sans MS" panose="030F0702030302020204" pitchFamily="66" charset="0"/>
              </a:rPr>
              <a:t> persone e 42.20 FTE</a:t>
            </a:r>
          </a:p>
          <a:p>
            <a:endParaRPr lang="it-IT" dirty="0">
              <a:latin typeface="Comic Sans MS" panose="030F0702030302020204" pitchFamily="66" charset="0"/>
            </a:endParaRPr>
          </a:p>
          <a:p>
            <a:endParaRPr lang="it-IT" dirty="0">
              <a:latin typeface="Comic Sans MS" panose="030F0702030302020204" pitchFamily="66" charset="0"/>
            </a:endParaRPr>
          </a:p>
          <a:p>
            <a:endParaRPr lang="it-IT" dirty="0"/>
          </a:p>
        </p:txBody>
      </p:sp>
      <p:graphicFrame>
        <p:nvGraphicFramePr>
          <p:cNvPr id="4" name="Tabella 3">
            <a:extLst>
              <a:ext uri="{FF2B5EF4-FFF2-40B4-BE49-F238E27FC236}">
                <a16:creationId xmlns:a16="http://schemas.microsoft.com/office/drawing/2014/main" id="{D46C520F-3127-C589-ABF5-837937EF6EA2}"/>
              </a:ext>
            </a:extLst>
          </p:cNvPr>
          <p:cNvGraphicFramePr>
            <a:graphicFrameLocks noGrp="1"/>
          </p:cNvGraphicFramePr>
          <p:nvPr>
            <p:extLst>
              <p:ext uri="{D42A27DB-BD31-4B8C-83A1-F6EECF244321}">
                <p14:modId xmlns:p14="http://schemas.microsoft.com/office/powerpoint/2010/main" val="2494856416"/>
              </p:ext>
            </p:extLst>
          </p:nvPr>
        </p:nvGraphicFramePr>
        <p:xfrm>
          <a:off x="25968" y="2132856"/>
          <a:ext cx="6948262" cy="4391660"/>
        </p:xfrm>
        <a:graphic>
          <a:graphicData uri="http://schemas.openxmlformats.org/drawingml/2006/table">
            <a:tbl>
              <a:tblPr>
                <a:tableStyleId>{5C22544A-7EE6-4342-B048-85BDC9FD1C3A}</a:tableStyleId>
              </a:tblPr>
              <a:tblGrid>
                <a:gridCol w="1502327">
                  <a:extLst>
                    <a:ext uri="{9D8B030D-6E8A-4147-A177-3AD203B41FA5}">
                      <a16:colId xmlns:a16="http://schemas.microsoft.com/office/drawing/2014/main" val="1763814206"/>
                    </a:ext>
                  </a:extLst>
                </a:gridCol>
                <a:gridCol w="1485497">
                  <a:extLst>
                    <a:ext uri="{9D8B030D-6E8A-4147-A177-3AD203B41FA5}">
                      <a16:colId xmlns:a16="http://schemas.microsoft.com/office/drawing/2014/main" val="663908317"/>
                    </a:ext>
                  </a:extLst>
                </a:gridCol>
                <a:gridCol w="814607">
                  <a:extLst>
                    <a:ext uri="{9D8B030D-6E8A-4147-A177-3AD203B41FA5}">
                      <a16:colId xmlns:a16="http://schemas.microsoft.com/office/drawing/2014/main" val="3033603638"/>
                    </a:ext>
                  </a:extLst>
                </a:gridCol>
                <a:gridCol w="1696221">
                  <a:extLst>
                    <a:ext uri="{9D8B030D-6E8A-4147-A177-3AD203B41FA5}">
                      <a16:colId xmlns:a16="http://schemas.microsoft.com/office/drawing/2014/main" val="3721496474"/>
                    </a:ext>
                  </a:extLst>
                </a:gridCol>
                <a:gridCol w="1449610">
                  <a:extLst>
                    <a:ext uri="{9D8B030D-6E8A-4147-A177-3AD203B41FA5}">
                      <a16:colId xmlns:a16="http://schemas.microsoft.com/office/drawing/2014/main" val="3723864361"/>
                    </a:ext>
                  </a:extLst>
                </a:gridCol>
              </a:tblGrid>
              <a:tr h="46711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3200" b="1" u="sng" strike="noStrike" dirty="0">
                          <a:solidFill>
                            <a:srgbClr val="2B97E1"/>
                          </a:solidFill>
                          <a:effectLst/>
                          <a:highlight>
                            <a:srgbClr val="FFFF00"/>
                          </a:highlight>
                          <a:latin typeface="Comic Sans MS" panose="030F0702030302020204" pitchFamily="66" charset="0"/>
                        </a:rPr>
                        <a:t>2026</a:t>
                      </a:r>
                    </a:p>
                    <a:p>
                      <a:pPr algn="ctr" fontAlgn="b">
                        <a:buNone/>
                      </a:pPr>
                      <a:r>
                        <a:rPr lang="it-IT" sz="3200" b="1" u="none" strike="noStrike" dirty="0">
                          <a:solidFill>
                            <a:srgbClr val="FF0000"/>
                          </a:solidFill>
                          <a:effectLst/>
                        </a:rPr>
                        <a:t>SIGLA</a:t>
                      </a:r>
                      <a:endParaRPr lang="it-IT" sz="32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PERSONE</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800" b="1" u="none" strike="noStrike" dirty="0">
                          <a:solidFill>
                            <a:srgbClr val="FF0000"/>
                          </a:solidFill>
                          <a:effectLst/>
                        </a:rPr>
                        <a:t>FTE</a:t>
                      </a:r>
                      <a:endParaRPr lang="it-IT" sz="28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FTE/PERS.</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000" b="1" u="none" strike="noStrike" dirty="0">
                          <a:solidFill>
                            <a:srgbClr val="FF0000"/>
                          </a:solidFill>
                          <a:effectLst/>
                        </a:rPr>
                        <a:t>PHD o ASSEGNO</a:t>
                      </a:r>
                      <a:endParaRPr lang="it-IT" sz="2000" b="1" i="0" u="none" strike="noStrike" dirty="0">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81703473"/>
                  </a:ext>
                </a:extLst>
              </a:tr>
              <a:tr h="239767">
                <a:tc>
                  <a:txBody>
                    <a:bodyPr/>
                    <a:lstStyle/>
                    <a:p>
                      <a:pPr algn="ctr" fontAlgn="b">
                        <a:buNone/>
                      </a:pPr>
                      <a:r>
                        <a:rPr lang="it-IT" sz="2000" u="none" strike="noStrike" dirty="0">
                          <a:effectLst/>
                        </a:rPr>
                        <a:t>KAONNIS</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4↓</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3.5↓</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88%</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3↑</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725753344"/>
                  </a:ext>
                </a:extLst>
              </a:tr>
              <a:tr h="239767">
                <a:tc>
                  <a:txBody>
                    <a:bodyPr/>
                    <a:lstStyle/>
                    <a:p>
                      <a:pPr algn="ctr" fontAlgn="b">
                        <a:buNone/>
                      </a:pPr>
                      <a:r>
                        <a:rPr lang="it-IT" sz="2000" u="none" strike="noStrike" dirty="0">
                          <a:effectLst/>
                        </a:rPr>
                        <a:t>CHI-NEXT</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5</a:t>
                      </a:r>
                      <a:r>
                        <a:rPr lang="it-IT" sz="2000" b="1" u="none" strike="noStrike" dirty="0">
                          <a:solidFill>
                            <a:schemeClr val="tx1"/>
                          </a:solidFill>
                          <a:effectLst/>
                        </a:rPr>
                        <a:t>↑</a:t>
                      </a:r>
                      <a:endParaRPr lang="it-IT" sz="2000" b="1"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4.6↑</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a:solidFill>
                            <a:schemeClr val="tx1"/>
                          </a:solidFill>
                          <a:effectLst/>
                        </a:rPr>
                        <a:t>92%</a:t>
                      </a:r>
                      <a:endParaRPr lang="it-IT" sz="2000" b="0" i="0" u="none" strike="noStrike">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3↑</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639899154"/>
                  </a:ext>
                </a:extLst>
              </a:tr>
              <a:tr h="239767">
                <a:tc>
                  <a:txBody>
                    <a:bodyPr/>
                    <a:lstStyle/>
                    <a:p>
                      <a:pPr algn="ctr" fontAlgn="b">
                        <a:buNone/>
                      </a:pPr>
                      <a:r>
                        <a:rPr lang="it-IT" sz="2000" u="none" strike="noStrike" dirty="0">
                          <a:effectLst/>
                        </a:rPr>
                        <a:t>GAMMA</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28↓</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19.6↓</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70%</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6↓</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51255739"/>
                  </a:ext>
                </a:extLst>
              </a:tr>
              <a:tr h="239767">
                <a:tc>
                  <a:txBody>
                    <a:bodyPr/>
                    <a:lstStyle/>
                    <a:p>
                      <a:pPr algn="ctr" fontAlgn="b">
                        <a:buNone/>
                      </a:pPr>
                      <a:r>
                        <a:rPr lang="it-IT" sz="2000" u="none" strike="noStrike" dirty="0">
                          <a:effectLst/>
                        </a:rPr>
                        <a:t>LUNA3</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3=</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3=</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100%</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1</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39973660"/>
                  </a:ext>
                </a:extLst>
              </a:tr>
              <a:tr h="239767">
                <a:tc>
                  <a:txBody>
                    <a:bodyPr/>
                    <a:lstStyle/>
                    <a:p>
                      <a:pPr algn="ctr" fontAlgn="b">
                        <a:buNone/>
                      </a:pPr>
                      <a:r>
                        <a:rPr lang="it-IT" sz="2000" u="none" strike="noStrike" dirty="0">
                          <a:effectLst/>
                        </a:rPr>
                        <a:t>FAMU </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2↑</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0.2↑</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10%</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0</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666476429"/>
                  </a:ext>
                </a:extLst>
              </a:tr>
              <a:tr h="239767">
                <a:tc>
                  <a:txBody>
                    <a:bodyPr/>
                    <a:lstStyle/>
                    <a:p>
                      <a:pPr algn="ctr" fontAlgn="b">
                        <a:buNone/>
                      </a:pPr>
                      <a:r>
                        <a:rPr lang="it-IT" sz="2000" u="none" strike="noStrike" dirty="0">
                          <a:effectLst/>
                        </a:rPr>
                        <a:t>LEA</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10↑</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7.2↑</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72%</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3↑</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95719754"/>
                  </a:ext>
                </a:extLst>
              </a:tr>
              <a:tr h="239767">
                <a:tc>
                  <a:txBody>
                    <a:bodyPr/>
                    <a:lstStyle/>
                    <a:p>
                      <a:pPr algn="ctr" fontAlgn="b">
                        <a:buNone/>
                      </a:pPr>
                      <a:r>
                        <a:rPr lang="it-IT" sz="2000" u="none" strike="noStrike" dirty="0">
                          <a:effectLst/>
                        </a:rPr>
                        <a:t>FOOT</a:t>
                      </a:r>
                      <a:endParaRPr lang="it-IT"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4=</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2.55↑</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64%</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1</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947753525"/>
                  </a:ext>
                </a:extLst>
              </a:tr>
              <a:tr h="239767">
                <a:tc>
                  <a:txBody>
                    <a:bodyPr/>
                    <a:lstStyle/>
                    <a:p>
                      <a:pPr algn="ctr" fontAlgn="b">
                        <a:buNone/>
                      </a:pPr>
                      <a:r>
                        <a:rPr lang="it-IT" sz="2000" u="none" strike="noStrike">
                          <a:effectLst/>
                        </a:rPr>
                        <a:t>SPESMED</a:t>
                      </a:r>
                      <a:endParaRPr lang="it-IT"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5=</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400" u="none" strike="noStrike" dirty="0">
                          <a:solidFill>
                            <a:schemeClr val="tx1"/>
                          </a:solidFill>
                          <a:effectLst/>
                        </a:rPr>
                        <a:t>1.9=</a:t>
                      </a:r>
                      <a:endParaRPr lang="it-IT" sz="24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38%</a:t>
                      </a:r>
                      <a:endParaRPr lang="it-IT" sz="2000" b="0" i="0" u="none" strike="noStrike" dirty="0">
                        <a:solidFill>
                          <a:schemeClr val="tx1"/>
                        </a:solidFill>
                        <a:effectLst/>
                        <a:latin typeface="Aptos Narrow" panose="020B0004020202020204" pitchFamily="34" charset="0"/>
                      </a:endParaRPr>
                    </a:p>
                  </a:txBody>
                  <a:tcPr marL="6350" marR="6350" marT="6350" marB="0" anchor="b"/>
                </a:tc>
                <a:tc>
                  <a:txBody>
                    <a:bodyPr/>
                    <a:lstStyle/>
                    <a:p>
                      <a:pPr algn="ctr" fontAlgn="b">
                        <a:buNone/>
                      </a:pPr>
                      <a:r>
                        <a:rPr lang="it-IT" sz="2000" u="none" strike="noStrike" dirty="0">
                          <a:solidFill>
                            <a:schemeClr val="tx1"/>
                          </a:solidFill>
                          <a:effectLst/>
                        </a:rPr>
                        <a:t>1</a:t>
                      </a:r>
                      <a:endParaRPr lang="it-IT" sz="2000" b="0" i="0" u="none" strike="noStrike" dirty="0">
                        <a:solidFill>
                          <a:schemeClr val="tx1"/>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40334902"/>
                  </a:ext>
                </a:extLst>
              </a:tr>
              <a:tr h="279047">
                <a:tc>
                  <a:txBody>
                    <a:bodyPr/>
                    <a:lstStyle/>
                    <a:p>
                      <a:pPr algn="ctr" fontAlgn="b">
                        <a:buNone/>
                      </a:pPr>
                      <a:r>
                        <a:rPr lang="it-IT" sz="2400" b="1" u="none" strike="noStrike" dirty="0">
                          <a:solidFill>
                            <a:srgbClr val="FF0000"/>
                          </a:solidFill>
                          <a:effectLst/>
                        </a:rPr>
                        <a:t>TOTALE</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61</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800" b="1" u="none" strike="noStrike" dirty="0">
                          <a:solidFill>
                            <a:srgbClr val="FF0000"/>
                          </a:solidFill>
                          <a:effectLst/>
                        </a:rPr>
                        <a:t>42.55</a:t>
                      </a:r>
                      <a:endParaRPr lang="it-IT" sz="28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68%</a:t>
                      </a:r>
                      <a:endParaRPr lang="it-IT" sz="2400" b="1"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it-IT" sz="2400" b="1" u="none" strike="noStrike" dirty="0">
                          <a:solidFill>
                            <a:srgbClr val="FF0000"/>
                          </a:solidFill>
                          <a:effectLst/>
                        </a:rPr>
                        <a:t>18</a:t>
                      </a:r>
                      <a:endParaRPr lang="it-IT" sz="2400" b="1" i="0" u="none" strike="noStrike" dirty="0">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84586433"/>
                  </a:ext>
                </a:extLst>
              </a:tr>
            </a:tbl>
          </a:graphicData>
        </a:graphic>
      </p:graphicFrame>
      <p:sp>
        <p:nvSpPr>
          <p:cNvPr id="5" name="CasellaDiTesto 4">
            <a:extLst>
              <a:ext uri="{FF2B5EF4-FFF2-40B4-BE49-F238E27FC236}">
                <a16:creationId xmlns:a16="http://schemas.microsoft.com/office/drawing/2014/main" id="{379B1FF8-CC96-B049-475B-73ABD03528B1}"/>
              </a:ext>
            </a:extLst>
          </p:cNvPr>
          <p:cNvSpPr txBox="1"/>
          <p:nvPr/>
        </p:nvSpPr>
        <p:spPr>
          <a:xfrm>
            <a:off x="8040216" y="69226"/>
            <a:ext cx="4041491" cy="1077218"/>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p:txBody>
      </p:sp>
      <p:graphicFrame>
        <p:nvGraphicFramePr>
          <p:cNvPr id="7" name="Tabella 6">
            <a:extLst>
              <a:ext uri="{FF2B5EF4-FFF2-40B4-BE49-F238E27FC236}">
                <a16:creationId xmlns:a16="http://schemas.microsoft.com/office/drawing/2014/main" id="{6EBBA022-170C-6227-07A7-3551B870129C}"/>
              </a:ext>
            </a:extLst>
          </p:cNvPr>
          <p:cNvGraphicFramePr>
            <a:graphicFrameLocks noGrp="1"/>
          </p:cNvGraphicFramePr>
          <p:nvPr>
            <p:extLst>
              <p:ext uri="{D42A27DB-BD31-4B8C-83A1-F6EECF244321}">
                <p14:modId xmlns:p14="http://schemas.microsoft.com/office/powerpoint/2010/main" val="2289092363"/>
              </p:ext>
            </p:extLst>
          </p:nvPr>
        </p:nvGraphicFramePr>
        <p:xfrm>
          <a:off x="7104112" y="2204864"/>
          <a:ext cx="4824536" cy="3528391"/>
        </p:xfrm>
        <a:graphic>
          <a:graphicData uri="http://schemas.openxmlformats.org/drawingml/2006/table">
            <a:tbl>
              <a:tblPr>
                <a:tableStyleId>{5C22544A-7EE6-4342-B048-85BDC9FD1C3A}</a:tableStyleId>
              </a:tblPr>
              <a:tblGrid>
                <a:gridCol w="1220770">
                  <a:extLst>
                    <a:ext uri="{9D8B030D-6E8A-4147-A177-3AD203B41FA5}">
                      <a16:colId xmlns:a16="http://schemas.microsoft.com/office/drawing/2014/main" val="866995672"/>
                    </a:ext>
                  </a:extLst>
                </a:gridCol>
                <a:gridCol w="1213165">
                  <a:extLst>
                    <a:ext uri="{9D8B030D-6E8A-4147-A177-3AD203B41FA5}">
                      <a16:colId xmlns:a16="http://schemas.microsoft.com/office/drawing/2014/main" val="37897950"/>
                    </a:ext>
                  </a:extLst>
                </a:gridCol>
                <a:gridCol w="1189346">
                  <a:extLst>
                    <a:ext uri="{9D8B030D-6E8A-4147-A177-3AD203B41FA5}">
                      <a16:colId xmlns:a16="http://schemas.microsoft.com/office/drawing/2014/main" val="3612766946"/>
                    </a:ext>
                  </a:extLst>
                </a:gridCol>
                <a:gridCol w="1201255">
                  <a:extLst>
                    <a:ext uri="{9D8B030D-6E8A-4147-A177-3AD203B41FA5}">
                      <a16:colId xmlns:a16="http://schemas.microsoft.com/office/drawing/2014/main" val="3068275770"/>
                    </a:ext>
                  </a:extLst>
                </a:gridCol>
              </a:tblGrid>
              <a:tr h="570751">
                <a:tc>
                  <a:txBody>
                    <a:bodyPr/>
                    <a:lstStyle/>
                    <a:p>
                      <a:pPr algn="ctr" fontAlgn="b"/>
                      <a:r>
                        <a:rPr lang="it-IT" sz="1600" b="1" u="sng" strike="noStrike" dirty="0">
                          <a:solidFill>
                            <a:srgbClr val="2B97E1"/>
                          </a:solidFill>
                          <a:effectLst/>
                          <a:highlight>
                            <a:srgbClr val="FFFF00"/>
                          </a:highlight>
                          <a:latin typeface="Comic Sans MS" panose="030F0702030302020204" pitchFamily="66" charset="0"/>
                        </a:rPr>
                        <a:t>2024/5</a:t>
                      </a:r>
                    </a:p>
                    <a:p>
                      <a:pPr algn="ctr" fontAlgn="b"/>
                      <a:r>
                        <a:rPr lang="it-IT" sz="1600" u="none" strike="noStrike" dirty="0">
                          <a:solidFill>
                            <a:srgbClr val="FF0000"/>
                          </a:solidFill>
                          <a:effectLst/>
                          <a:latin typeface="Comic Sans MS" panose="030F0702030302020204" pitchFamily="66" charset="0"/>
                        </a:rPr>
                        <a:t>SIGLA</a:t>
                      </a:r>
                      <a:endParaRPr lang="it-IT" sz="1600" b="0" i="0" u="none" strike="noStrike" dirty="0">
                        <a:solidFill>
                          <a:srgbClr val="FF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solidFill>
                            <a:srgbClr val="FF0000"/>
                          </a:solidFill>
                          <a:effectLst/>
                          <a:latin typeface="Comic Sans MS" panose="030F0702030302020204" pitchFamily="66" charset="0"/>
                        </a:rPr>
                        <a:t>PERSONE</a:t>
                      </a:r>
                      <a:endParaRPr lang="it-IT" sz="1600" b="0" i="0" u="none" strike="noStrike" dirty="0">
                        <a:solidFill>
                          <a:srgbClr val="FF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solidFill>
                            <a:srgbClr val="FF0000"/>
                          </a:solidFill>
                          <a:effectLst/>
                          <a:latin typeface="Comic Sans MS" panose="030F0702030302020204" pitchFamily="66" charset="0"/>
                        </a:rPr>
                        <a:t>FTE</a:t>
                      </a:r>
                      <a:endParaRPr lang="it-IT" sz="1600" b="0" i="0" u="none" strike="noStrike" dirty="0">
                        <a:solidFill>
                          <a:srgbClr val="FF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solidFill>
                            <a:srgbClr val="FF0000"/>
                          </a:solidFill>
                          <a:effectLst/>
                          <a:latin typeface="Comic Sans MS" panose="030F0702030302020204" pitchFamily="66" charset="0"/>
                        </a:rPr>
                        <a:t>DOTT/ASS</a:t>
                      </a:r>
                      <a:endParaRPr lang="it-IT" sz="1600" b="0" i="0" u="none" strike="noStrike" dirty="0">
                        <a:solidFill>
                          <a:srgbClr val="FF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2795657506"/>
                  </a:ext>
                </a:extLst>
              </a:tr>
              <a:tr h="369705">
                <a:tc>
                  <a:txBody>
                    <a:bodyPr/>
                    <a:lstStyle/>
                    <a:p>
                      <a:pPr algn="ctr" fontAlgn="b"/>
                      <a:r>
                        <a:rPr lang="it-IT" sz="1600" u="none" strike="noStrike" dirty="0">
                          <a:effectLst/>
                          <a:latin typeface="Comic Sans MS" panose="030F0702030302020204" pitchFamily="66" charset="0"/>
                        </a:rPr>
                        <a:t>KAONNIS</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5</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3.7</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3</a:t>
                      </a:r>
                    </a:p>
                  </a:txBody>
                  <a:tcPr marL="4763" marR="4763" marT="4763" marB="0" anchor="b"/>
                </a:tc>
                <a:extLst>
                  <a:ext uri="{0D108BD9-81ED-4DB2-BD59-A6C34878D82A}">
                    <a16:rowId xmlns:a16="http://schemas.microsoft.com/office/drawing/2014/main" val="1167993042"/>
                  </a:ext>
                </a:extLst>
              </a:tr>
              <a:tr h="369705">
                <a:tc>
                  <a:txBody>
                    <a:bodyPr/>
                    <a:lstStyle/>
                    <a:p>
                      <a:pPr algn="ctr" fontAlgn="b"/>
                      <a:r>
                        <a:rPr lang="it-IT" sz="1600" u="none" strike="noStrike" dirty="0">
                          <a:effectLst/>
                          <a:latin typeface="Comic Sans MS" panose="030F0702030302020204" pitchFamily="66" charset="0"/>
                        </a:rPr>
                        <a:t>CHIRONE</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4</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3.6</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2</a:t>
                      </a:r>
                    </a:p>
                  </a:txBody>
                  <a:tcPr marL="4763" marR="4763" marT="4763" marB="0" anchor="b"/>
                </a:tc>
                <a:extLst>
                  <a:ext uri="{0D108BD9-81ED-4DB2-BD59-A6C34878D82A}">
                    <a16:rowId xmlns:a16="http://schemas.microsoft.com/office/drawing/2014/main" val="3204873414"/>
                  </a:ext>
                </a:extLst>
              </a:tr>
              <a:tr h="369705">
                <a:tc>
                  <a:txBody>
                    <a:bodyPr/>
                    <a:lstStyle/>
                    <a:p>
                      <a:pPr algn="ctr" fontAlgn="b"/>
                      <a:r>
                        <a:rPr lang="it-IT" sz="1600" u="none" strike="noStrike" dirty="0">
                          <a:effectLst/>
                          <a:latin typeface="Comic Sans MS" panose="030F0702030302020204" pitchFamily="66" charset="0"/>
                        </a:rPr>
                        <a:t>GAMMA</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30</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22.8</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9</a:t>
                      </a:r>
                    </a:p>
                  </a:txBody>
                  <a:tcPr marL="4763" marR="4763" marT="4763" marB="0" anchor="b"/>
                </a:tc>
                <a:extLst>
                  <a:ext uri="{0D108BD9-81ED-4DB2-BD59-A6C34878D82A}">
                    <a16:rowId xmlns:a16="http://schemas.microsoft.com/office/drawing/2014/main" val="1871381103"/>
                  </a:ext>
                </a:extLst>
              </a:tr>
              <a:tr h="369705">
                <a:tc>
                  <a:txBody>
                    <a:bodyPr/>
                    <a:lstStyle/>
                    <a:p>
                      <a:pPr algn="ctr" fontAlgn="b"/>
                      <a:r>
                        <a:rPr lang="it-IT" sz="1600" u="none" strike="noStrike" dirty="0">
                          <a:effectLst/>
                          <a:latin typeface="Comic Sans MS" panose="030F0702030302020204" pitchFamily="66" charset="0"/>
                        </a:rPr>
                        <a:t>LUNA3</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3</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3</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1</a:t>
                      </a:r>
                    </a:p>
                  </a:txBody>
                  <a:tcPr marL="4763" marR="4763" marT="4763" marB="0" anchor="b"/>
                </a:tc>
                <a:extLst>
                  <a:ext uri="{0D108BD9-81ED-4DB2-BD59-A6C34878D82A}">
                    <a16:rowId xmlns:a16="http://schemas.microsoft.com/office/drawing/2014/main" val="937640971"/>
                  </a:ext>
                </a:extLst>
              </a:tr>
              <a:tr h="369705">
                <a:tc>
                  <a:txBody>
                    <a:bodyPr/>
                    <a:lstStyle/>
                    <a:p>
                      <a:pPr algn="ctr" fontAlgn="b"/>
                      <a:r>
                        <a:rPr lang="it-IT" sz="1600" u="none" strike="noStrike" dirty="0">
                          <a:effectLst/>
                          <a:latin typeface="Comic Sans MS" panose="030F0702030302020204" pitchFamily="66" charset="0"/>
                        </a:rPr>
                        <a:t>FAMU (dot)</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1</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0.1</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0</a:t>
                      </a:r>
                    </a:p>
                  </a:txBody>
                  <a:tcPr marL="4763" marR="4763" marT="4763" marB="0" anchor="b"/>
                </a:tc>
                <a:extLst>
                  <a:ext uri="{0D108BD9-81ED-4DB2-BD59-A6C34878D82A}">
                    <a16:rowId xmlns:a16="http://schemas.microsoft.com/office/drawing/2014/main" val="2080146776"/>
                  </a:ext>
                </a:extLst>
              </a:tr>
              <a:tr h="369705">
                <a:tc>
                  <a:txBody>
                    <a:bodyPr/>
                    <a:lstStyle/>
                    <a:p>
                      <a:pPr algn="ctr" fontAlgn="b"/>
                      <a:r>
                        <a:rPr lang="it-IT" sz="1600" u="none" strike="noStrike" dirty="0">
                          <a:effectLst/>
                          <a:latin typeface="Comic Sans MS" panose="030F0702030302020204" pitchFamily="66" charset="0"/>
                        </a:rPr>
                        <a:t>LEA</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9</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5.2</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2</a:t>
                      </a:r>
                    </a:p>
                  </a:txBody>
                  <a:tcPr marL="4763" marR="4763" marT="4763" marB="0" anchor="b"/>
                </a:tc>
                <a:extLst>
                  <a:ext uri="{0D108BD9-81ED-4DB2-BD59-A6C34878D82A}">
                    <a16:rowId xmlns:a16="http://schemas.microsoft.com/office/drawing/2014/main" val="367283734"/>
                  </a:ext>
                </a:extLst>
              </a:tr>
              <a:tr h="369705">
                <a:tc>
                  <a:txBody>
                    <a:bodyPr/>
                    <a:lstStyle/>
                    <a:p>
                      <a:pPr algn="ctr" fontAlgn="b"/>
                      <a:r>
                        <a:rPr lang="it-IT" sz="1600" u="none" strike="noStrike" dirty="0">
                          <a:effectLst/>
                          <a:latin typeface="Comic Sans MS" panose="030F0702030302020204" pitchFamily="66" charset="0"/>
                        </a:rPr>
                        <a:t>FOOT</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4</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1.8</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1</a:t>
                      </a:r>
                    </a:p>
                  </a:txBody>
                  <a:tcPr marL="4763" marR="4763" marT="4763" marB="0" anchor="b"/>
                </a:tc>
                <a:extLst>
                  <a:ext uri="{0D108BD9-81ED-4DB2-BD59-A6C34878D82A}">
                    <a16:rowId xmlns:a16="http://schemas.microsoft.com/office/drawing/2014/main" val="483773236"/>
                  </a:ext>
                </a:extLst>
              </a:tr>
              <a:tr h="369705">
                <a:tc>
                  <a:txBody>
                    <a:bodyPr/>
                    <a:lstStyle/>
                    <a:p>
                      <a:pPr algn="ctr" fontAlgn="b"/>
                      <a:r>
                        <a:rPr lang="it-IT" sz="1600" b="0" i="0" u="none" strike="noStrike" dirty="0">
                          <a:solidFill>
                            <a:srgbClr val="000000"/>
                          </a:solidFill>
                          <a:effectLst/>
                          <a:latin typeface="Comic Sans MS" panose="030F0702030302020204" pitchFamily="66" charset="0"/>
                        </a:rPr>
                        <a:t>SPESMED</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5</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2</a:t>
                      </a:r>
                    </a:p>
                  </a:txBody>
                  <a:tcPr marL="4763" marR="4763" marT="4763" marB="0" anchor="b"/>
                </a:tc>
                <a:tc>
                  <a:txBody>
                    <a:bodyPr/>
                    <a:lstStyle/>
                    <a:p>
                      <a:pPr algn="ctr" fontAlgn="b"/>
                      <a:r>
                        <a:rPr lang="it-IT" sz="1600" b="0" i="0" u="none" strike="noStrike" dirty="0">
                          <a:solidFill>
                            <a:schemeClr val="tx1"/>
                          </a:solidFill>
                          <a:effectLst/>
                          <a:latin typeface="Comic Sans MS" panose="030F0702030302020204" pitchFamily="66" charset="0"/>
                        </a:rPr>
                        <a:t>1</a:t>
                      </a:r>
                    </a:p>
                  </a:txBody>
                  <a:tcPr marL="4763" marR="4763" marT="4763" marB="0" anchor="b"/>
                </a:tc>
                <a:extLst>
                  <a:ext uri="{0D108BD9-81ED-4DB2-BD59-A6C34878D82A}">
                    <a16:rowId xmlns:a16="http://schemas.microsoft.com/office/drawing/2014/main" val="1727761688"/>
                  </a:ext>
                </a:extLst>
              </a:tr>
            </a:tbl>
          </a:graphicData>
        </a:graphic>
      </p:graphicFrame>
    </p:spTree>
    <p:extLst>
      <p:ext uri="{BB962C8B-B14F-4D97-AF65-F5344CB8AC3E}">
        <p14:creationId xmlns:p14="http://schemas.microsoft.com/office/powerpoint/2010/main" val="15034897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p:nvPr/>
        </p:nvSpPr>
        <p:spPr>
          <a:xfrm>
            <a:off x="268081" y="3940180"/>
            <a:ext cx="60455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Richieste</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e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Anagrafica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Milano 2026</a:t>
            </a:r>
          </a:p>
        </p:txBody>
      </p:sp>
      <p:sp>
        <p:nvSpPr>
          <p:cNvPr id="8" name="TextBox 7">
            <a:extLst>
              <a:ext uri="{FF2B5EF4-FFF2-40B4-BE49-F238E27FC236}">
                <a16:creationId xmlns:a16="http://schemas.microsoft.com/office/drawing/2014/main" id="{E83D783F-40B7-354A-B7E7-F25D89ADE3DC}"/>
              </a:ext>
            </a:extLst>
          </p:cNvPr>
          <p:cNvSpPr txBox="1"/>
          <p:nvPr/>
        </p:nvSpPr>
        <p:spPr>
          <a:xfrm>
            <a:off x="268081" y="4560903"/>
            <a:ext cx="56151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Missioni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(meeting e prese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dati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20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Consumo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(Gas e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Materiale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Informatico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1.0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Trasporti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2.5 k€</a:t>
            </a:r>
          </a:p>
        </p:txBody>
      </p:sp>
      <p:graphicFrame>
        <p:nvGraphicFramePr>
          <p:cNvPr id="2" name="Table 1">
            <a:extLst>
              <a:ext uri="{FF2B5EF4-FFF2-40B4-BE49-F238E27FC236}">
                <a16:creationId xmlns:a16="http://schemas.microsoft.com/office/drawing/2014/main" id="{19DE3393-36B8-3C4C-9AE8-DDD3825A2C52}"/>
              </a:ext>
            </a:extLst>
          </p:cNvPr>
          <p:cNvGraphicFramePr>
            <a:graphicFrameLocks noGrp="1"/>
          </p:cNvGraphicFramePr>
          <p:nvPr/>
        </p:nvGraphicFramePr>
        <p:xfrm>
          <a:off x="5754757" y="4450170"/>
          <a:ext cx="6322073" cy="2370813"/>
        </p:xfrm>
        <a:graphic>
          <a:graphicData uri="http://schemas.openxmlformats.org/drawingml/2006/table">
            <a:tbl>
              <a:tblPr firstRow="1" bandRow="1">
                <a:tableStyleId>{5C22544A-7EE6-4342-B048-85BDC9FD1C3A}</a:tableStyleId>
              </a:tblPr>
              <a:tblGrid>
                <a:gridCol w="1369606">
                  <a:extLst>
                    <a:ext uri="{9D8B030D-6E8A-4147-A177-3AD203B41FA5}">
                      <a16:colId xmlns:a16="http://schemas.microsoft.com/office/drawing/2014/main" val="988595824"/>
                    </a:ext>
                  </a:extLst>
                </a:gridCol>
                <a:gridCol w="2091328">
                  <a:extLst>
                    <a:ext uri="{9D8B030D-6E8A-4147-A177-3AD203B41FA5}">
                      <a16:colId xmlns:a16="http://schemas.microsoft.com/office/drawing/2014/main" val="2888312929"/>
                    </a:ext>
                  </a:extLst>
                </a:gridCol>
                <a:gridCol w="2861139">
                  <a:extLst>
                    <a:ext uri="{9D8B030D-6E8A-4147-A177-3AD203B41FA5}">
                      <a16:colId xmlns:a16="http://schemas.microsoft.com/office/drawing/2014/main" val="3439662071"/>
                    </a:ext>
                  </a:extLst>
                </a:gridCol>
              </a:tblGrid>
              <a:tr h="326474">
                <a:tc>
                  <a:txBody>
                    <a:bodyPr/>
                    <a:lstStyle/>
                    <a:p>
                      <a:endParaRPr lang="en-IT" dirty="0"/>
                    </a:p>
                  </a:txBody>
                  <a:tcPr/>
                </a:tc>
                <a:tc>
                  <a:txBody>
                    <a:bodyPr/>
                    <a:lstStyle/>
                    <a:p>
                      <a:endParaRPr lang="en-IT" dirty="0"/>
                    </a:p>
                  </a:txBody>
                  <a:tcPr/>
                </a:tc>
                <a:tc>
                  <a:txBody>
                    <a:bodyPr/>
                    <a:lstStyle/>
                    <a:p>
                      <a:pPr algn="ctr"/>
                      <a:r>
                        <a:rPr lang="en-IT" dirty="0"/>
                        <a:t>%</a:t>
                      </a:r>
                    </a:p>
                  </a:txBody>
                  <a:tcPr/>
                </a:tc>
                <a:extLst>
                  <a:ext uri="{0D108BD9-81ED-4DB2-BD59-A6C34878D82A}">
                    <a16:rowId xmlns:a16="http://schemas.microsoft.com/office/drawing/2014/main" val="693976720"/>
                  </a:ext>
                </a:extLst>
              </a:tr>
              <a:tr h="343041">
                <a:tc>
                  <a:txBody>
                    <a:bodyPr/>
                    <a:lstStyle/>
                    <a:p>
                      <a:r>
                        <a:rPr lang="en-IT" dirty="0"/>
                        <a:t>S. Muraro</a:t>
                      </a:r>
                    </a:p>
                  </a:txBody>
                  <a:tcPr/>
                </a:tc>
                <a:tc>
                  <a:txBody>
                    <a:bodyPr/>
                    <a:lstStyle/>
                    <a:p>
                      <a:r>
                        <a:rPr lang="en-IT" dirty="0"/>
                        <a:t>Ric. III Livello</a:t>
                      </a:r>
                    </a:p>
                  </a:txBody>
                  <a:tcPr/>
                </a:tc>
                <a:tc>
                  <a:txBody>
                    <a:bodyPr/>
                    <a:lstStyle/>
                    <a:p>
                      <a:pPr algn="ctr"/>
                      <a:r>
                        <a:rPr lang="en-US" dirty="0">
                          <a:solidFill>
                            <a:srgbClr val="FF0000"/>
                          </a:solidFill>
                        </a:rPr>
                        <a:t>70</a:t>
                      </a:r>
                    </a:p>
                    <a:p>
                      <a:pPr algn="ctr"/>
                      <a:r>
                        <a:rPr lang="en-US" dirty="0">
                          <a:solidFill>
                            <a:srgbClr val="FF0000"/>
                          </a:solidFill>
                        </a:rPr>
                        <a:t>*</a:t>
                      </a:r>
                      <a:r>
                        <a:rPr lang="en-US" sz="1800" dirty="0">
                          <a:solidFill>
                            <a:srgbClr val="FF0000"/>
                          </a:solidFill>
                        </a:rPr>
                        <a:t>  </a:t>
                      </a:r>
                      <a:r>
                        <a:rPr lang="en-GB" sz="1400" dirty="0">
                          <a:solidFill>
                            <a:srgbClr val="FF0000"/>
                          </a:solidFill>
                        </a:rPr>
                        <a:t>30</a:t>
                      </a:r>
                      <a:r>
                        <a:rPr lang="en-GB" sz="1400" dirty="0">
                          <a:solidFill>
                            <a:schemeClr val="tx1"/>
                          </a:solidFill>
                        </a:rPr>
                        <a:t>% </a:t>
                      </a:r>
                      <a:r>
                        <a:rPr lang="en-GB" sz="1400" dirty="0" err="1">
                          <a:solidFill>
                            <a:schemeClr val="tx1"/>
                          </a:solidFill>
                        </a:rPr>
                        <a:t>su</a:t>
                      </a:r>
                      <a:r>
                        <a:rPr lang="en-GB" sz="1400" dirty="0">
                          <a:solidFill>
                            <a:schemeClr val="tx1"/>
                          </a:solidFill>
                        </a:rPr>
                        <a:t> PRIN_202293MEL9. Sigla </a:t>
                      </a:r>
                      <a:r>
                        <a:rPr lang="en-GB" sz="1400" dirty="0" err="1">
                          <a:solidFill>
                            <a:schemeClr val="tx1"/>
                          </a:solidFill>
                        </a:rPr>
                        <a:t>sinergica</a:t>
                      </a:r>
                      <a:r>
                        <a:rPr lang="en-GB" sz="1400" dirty="0">
                          <a:solidFill>
                            <a:schemeClr val="tx1"/>
                          </a:solidFill>
                        </a:rPr>
                        <a:t> a FOOT</a:t>
                      </a:r>
                      <a:endParaRPr lang="en-IT" sz="1400" dirty="0">
                        <a:solidFill>
                          <a:schemeClr val="tx1"/>
                        </a:solidFill>
                      </a:endParaRPr>
                    </a:p>
                  </a:txBody>
                  <a:tcPr/>
                </a:tc>
                <a:extLst>
                  <a:ext uri="{0D108BD9-81ED-4DB2-BD59-A6C34878D82A}">
                    <a16:rowId xmlns:a16="http://schemas.microsoft.com/office/drawing/2014/main" val="631565375"/>
                  </a:ext>
                </a:extLst>
              </a:tr>
              <a:tr h="343041">
                <a:tc>
                  <a:txBody>
                    <a:bodyPr/>
                    <a:lstStyle/>
                    <a:p>
                      <a:r>
                        <a:rPr lang="en-IT" dirty="0"/>
                        <a:t>I. Mattei</a:t>
                      </a:r>
                    </a:p>
                  </a:txBody>
                  <a:tcPr/>
                </a:tc>
                <a:tc>
                  <a:txBody>
                    <a:bodyPr/>
                    <a:lstStyle/>
                    <a:p>
                      <a:r>
                        <a:rPr lang="en-IT" dirty="0"/>
                        <a:t>Ric. III Livello</a:t>
                      </a:r>
                    </a:p>
                  </a:txBody>
                  <a:tcPr/>
                </a:tc>
                <a:tc>
                  <a:txBody>
                    <a:bodyPr/>
                    <a:lstStyle/>
                    <a:p>
                      <a:pPr algn="ctr"/>
                      <a:r>
                        <a:rPr lang="en-US" dirty="0"/>
                        <a:t>80</a:t>
                      </a:r>
                      <a:endParaRPr lang="en-IT" dirty="0"/>
                    </a:p>
                  </a:txBody>
                  <a:tcPr/>
                </a:tc>
                <a:extLst>
                  <a:ext uri="{0D108BD9-81ED-4DB2-BD59-A6C34878D82A}">
                    <a16:rowId xmlns:a16="http://schemas.microsoft.com/office/drawing/2014/main" val="1741223078"/>
                  </a:ext>
                </a:extLst>
              </a:tr>
              <a:tr h="343041">
                <a:tc>
                  <a:txBody>
                    <a:bodyPr/>
                    <a:lstStyle/>
                    <a:p>
                      <a:r>
                        <a:rPr lang="en-IT" dirty="0"/>
                        <a:t>Y. Dong</a:t>
                      </a:r>
                    </a:p>
                  </a:txBody>
                  <a:tcPr/>
                </a:tc>
                <a:tc>
                  <a:txBody>
                    <a:bodyPr/>
                    <a:lstStyle/>
                    <a:p>
                      <a:r>
                        <a:rPr lang="en-IT" dirty="0"/>
                        <a:t>AR</a:t>
                      </a:r>
                    </a:p>
                  </a:txBody>
                  <a:tcPr/>
                </a:tc>
                <a:tc>
                  <a:txBody>
                    <a:bodyPr/>
                    <a:lstStyle/>
                    <a:p>
                      <a:pPr algn="ctr"/>
                      <a:r>
                        <a:rPr lang="en-US" dirty="0">
                          <a:solidFill>
                            <a:schemeClr val="tx1"/>
                          </a:solidFill>
                        </a:rPr>
                        <a:t>95</a:t>
                      </a:r>
                      <a:endParaRPr lang="en-IT" dirty="0">
                        <a:solidFill>
                          <a:schemeClr val="tx1"/>
                        </a:solidFill>
                      </a:endParaRPr>
                    </a:p>
                  </a:txBody>
                  <a:tcPr/>
                </a:tc>
                <a:extLst>
                  <a:ext uri="{0D108BD9-81ED-4DB2-BD59-A6C34878D82A}">
                    <a16:rowId xmlns:a16="http://schemas.microsoft.com/office/drawing/2014/main" val="793349720"/>
                  </a:ext>
                </a:extLst>
              </a:tr>
              <a:tr h="420093">
                <a:tc>
                  <a:txBody>
                    <a:bodyPr/>
                    <a:lstStyle/>
                    <a:p>
                      <a:r>
                        <a:rPr lang="en-IT" i="0" dirty="0"/>
                        <a:t>S. Brambilla</a:t>
                      </a:r>
                    </a:p>
                  </a:txBody>
                  <a:tcPr/>
                </a:tc>
                <a:tc>
                  <a:txBody>
                    <a:bodyPr/>
                    <a:lstStyle/>
                    <a:p>
                      <a:r>
                        <a:rPr lang="en-IT" i="0" dirty="0"/>
                        <a:t>Primo Tecnologo </a:t>
                      </a:r>
                    </a:p>
                  </a:txBody>
                  <a:tcPr/>
                </a:tc>
                <a:tc>
                  <a:txBody>
                    <a:bodyPr/>
                    <a:lstStyle/>
                    <a:p>
                      <a:pPr algn="ctr"/>
                      <a:r>
                        <a:rPr lang="en-IT" i="0" dirty="0"/>
                        <a:t>10</a:t>
                      </a:r>
                    </a:p>
                  </a:txBody>
                  <a:tcPr/>
                </a:tc>
                <a:extLst>
                  <a:ext uri="{0D108BD9-81ED-4DB2-BD59-A6C34878D82A}">
                    <a16:rowId xmlns:a16="http://schemas.microsoft.com/office/drawing/2014/main" val="1488197354"/>
                  </a:ext>
                </a:extLst>
              </a:tr>
            </a:tbl>
          </a:graphicData>
        </a:graphic>
      </p:graphicFrame>
      <p:sp>
        <p:nvSpPr>
          <p:cNvPr id="3" name="TextBox 2">
            <a:extLst>
              <a:ext uri="{FF2B5EF4-FFF2-40B4-BE49-F238E27FC236}">
                <a16:creationId xmlns:a16="http://schemas.microsoft.com/office/drawing/2014/main" id="{E26DDA04-56F2-2342-94C5-325787875C4D}"/>
              </a:ext>
            </a:extLst>
          </p:cNvPr>
          <p:cNvSpPr txBox="1"/>
          <p:nvPr/>
        </p:nvSpPr>
        <p:spPr>
          <a:xfrm>
            <a:off x="335361" y="5746030"/>
            <a:ext cx="36204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2000" b="0" i="1" u="none" strike="noStrike" kern="1200" cap="none" spc="0" normalizeH="0" baseline="0" noProof="0" dirty="0">
                <a:ln>
                  <a:noFill/>
                </a:ln>
                <a:solidFill>
                  <a:prstClr val="black"/>
                </a:solidFill>
                <a:effectLst/>
                <a:uLnTx/>
                <a:uFillTx/>
                <a:latin typeface="Calibri" panose="020F0502020204030204"/>
                <a:ea typeface="+mn-ea"/>
                <a:cs typeface="+mn-cs"/>
              </a:rPr>
              <a:t>Richiesta servizi Milano</a:t>
            </a:r>
            <a:r>
              <a:rPr kumimoji="0" lang="en-IT"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2000" b="0" i="0" u="none" strike="noStrike" kern="1200" cap="none" spc="0" normalizeH="0" baseline="0" noProof="0" dirty="0">
                <a:ln>
                  <a:noFill/>
                </a:ln>
                <a:solidFill>
                  <a:prstClr val="black"/>
                </a:solidFill>
                <a:effectLst/>
                <a:uLnTx/>
                <a:uFillTx/>
                <a:latin typeface="Calibri" panose="020F0502020204030204"/>
                <a:ea typeface="+mn-ea"/>
                <a:cs typeface="+mn-cs"/>
              </a:rPr>
              <a:t>eventuale assistenza su richiesta del Servizio Elettronica</a:t>
            </a:r>
          </a:p>
        </p:txBody>
      </p:sp>
      <p:sp>
        <p:nvSpPr>
          <p:cNvPr id="6" name="TextBox 3">
            <a:extLst>
              <a:ext uri="{FF2B5EF4-FFF2-40B4-BE49-F238E27FC236}">
                <a16:creationId xmlns:a16="http://schemas.microsoft.com/office/drawing/2014/main" id="{B629E057-ADFE-1841-96B8-14E18804DA2D}"/>
              </a:ext>
            </a:extLst>
          </p:cNvPr>
          <p:cNvSpPr txBox="1"/>
          <p:nvPr/>
        </p:nvSpPr>
        <p:spPr>
          <a:xfrm>
            <a:off x="268081" y="1733582"/>
            <a:ext cx="6550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Gruppo di </a:t>
            </a:r>
            <a:r>
              <a:rPr kumimoji="0" lang="en-US" sz="24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Arial" panose="020B0604020202020204" pitchFamily="34" charset="0"/>
              </a:rPr>
              <a:t>Milano</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t>
            </a:r>
          </a:p>
        </p:txBody>
      </p:sp>
      <p:sp>
        <p:nvSpPr>
          <p:cNvPr id="7" name="TextBox 6">
            <a:extLst>
              <a:ext uri="{FF2B5EF4-FFF2-40B4-BE49-F238E27FC236}">
                <a16:creationId xmlns:a16="http://schemas.microsoft.com/office/drawing/2014/main" id="{A92B0BAA-7B6F-5C49-AB33-00262B2EDAA6}"/>
              </a:ext>
            </a:extLst>
          </p:cNvPr>
          <p:cNvSpPr txBox="1"/>
          <p:nvPr/>
        </p:nvSpPr>
        <p:spPr>
          <a:xfrm>
            <a:off x="320648" y="867475"/>
            <a:ext cx="1175618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Run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di fisica da effettuare al CNAO a 200 MeV/u e/o al GSI a 700 MeV/u (se approvata proposta ESA)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Realizzazione e test del nuovo Vertex detector sviluppato nell’ambito del progetto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MOFFIITS (MAECI)</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A9CCA-CAEF-DD47-A841-15C9D9C22E96}"/>
              </a:ext>
            </a:extLst>
          </p:cNvPr>
          <p:cNvSpPr txBox="1"/>
          <p:nvPr/>
        </p:nvSpPr>
        <p:spPr>
          <a:xfrm>
            <a:off x="8837724" y="3916609"/>
            <a:ext cx="2185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PRELIMINARI</a:t>
            </a:r>
          </a:p>
        </p:txBody>
      </p:sp>
      <p:grpSp>
        <p:nvGrpSpPr>
          <p:cNvPr id="29" name="Group 28">
            <a:extLst>
              <a:ext uri="{FF2B5EF4-FFF2-40B4-BE49-F238E27FC236}">
                <a16:creationId xmlns:a16="http://schemas.microsoft.com/office/drawing/2014/main" id="{C3293EF2-EEEC-B8FF-84C4-8258192EC878}"/>
              </a:ext>
            </a:extLst>
          </p:cNvPr>
          <p:cNvGrpSpPr/>
          <p:nvPr/>
        </p:nvGrpSpPr>
        <p:grpSpPr>
          <a:xfrm>
            <a:off x="8606009" y="1648859"/>
            <a:ext cx="2881220" cy="992740"/>
            <a:chOff x="8865514" y="2026062"/>
            <a:chExt cx="2881220" cy="992740"/>
          </a:xfrm>
        </p:grpSpPr>
        <p:sp>
          <p:nvSpPr>
            <p:cNvPr id="12" name="Oval 11">
              <a:extLst>
                <a:ext uri="{FF2B5EF4-FFF2-40B4-BE49-F238E27FC236}">
                  <a16:creationId xmlns:a16="http://schemas.microsoft.com/office/drawing/2014/main" id="{245EC671-4E94-8559-E82B-2242F57429FC}"/>
                </a:ext>
              </a:extLst>
            </p:cNvPr>
            <p:cNvSpPr/>
            <p:nvPr/>
          </p:nvSpPr>
          <p:spPr>
            <a:xfrm>
              <a:off x="9777040" y="2366344"/>
              <a:ext cx="437159" cy="415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584ABB7F-534A-07F6-E07F-2241D3575DF7}"/>
                </a:ext>
              </a:extLst>
            </p:cNvPr>
            <p:cNvCxnSpPr>
              <a:cxnSpLocks/>
            </p:cNvCxnSpPr>
            <p:nvPr/>
          </p:nvCxnSpPr>
          <p:spPr>
            <a:xfrm flipV="1">
              <a:off x="10812697" y="2391039"/>
              <a:ext cx="555699" cy="105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AB6E31-7860-0DB5-687A-DAA968438BA4}"/>
                </a:ext>
              </a:extLst>
            </p:cNvPr>
            <p:cNvCxnSpPr>
              <a:cxnSpLocks/>
            </p:cNvCxnSpPr>
            <p:nvPr/>
          </p:nvCxnSpPr>
          <p:spPr>
            <a:xfrm>
              <a:off x="10780472" y="2701084"/>
              <a:ext cx="456681" cy="233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4CA84CF-FCFE-1976-35B2-725A1ABD5969}"/>
                </a:ext>
              </a:extLst>
            </p:cNvPr>
            <p:cNvCxnSpPr>
              <a:cxnSpLocks/>
            </p:cNvCxnSpPr>
            <p:nvPr/>
          </p:nvCxnSpPr>
          <p:spPr>
            <a:xfrm flipH="1">
              <a:off x="9146073" y="2570243"/>
              <a:ext cx="6387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E756166-A4A0-2A4A-F258-571C85C74164}"/>
                </a:ext>
              </a:extLst>
            </p:cNvPr>
            <p:cNvSpPr/>
            <p:nvPr/>
          </p:nvSpPr>
          <p:spPr>
            <a:xfrm>
              <a:off x="11390352" y="2316342"/>
              <a:ext cx="154462" cy="1467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F488AA2-D1A9-0211-8C94-6AACD16E542F}"/>
                </a:ext>
              </a:extLst>
            </p:cNvPr>
            <p:cNvSpPr/>
            <p:nvPr/>
          </p:nvSpPr>
          <p:spPr>
            <a:xfrm>
              <a:off x="11264982" y="2872057"/>
              <a:ext cx="154462" cy="1467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315BF54-C433-7947-7940-D93DEF1A5321}"/>
                </a:ext>
              </a:extLst>
            </p:cNvPr>
            <p:cNvSpPr/>
            <p:nvPr/>
          </p:nvSpPr>
          <p:spPr>
            <a:xfrm>
              <a:off x="8954209" y="2496871"/>
              <a:ext cx="154462" cy="1467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6EB8609-5384-16D4-F2C9-B7B9292A5294}"/>
                </a:ext>
              </a:extLst>
            </p:cNvPr>
            <p:cNvSpPr txBox="1"/>
            <p:nvPr/>
          </p:nvSpPr>
          <p:spPr>
            <a:xfrm>
              <a:off x="9765236" y="2100759"/>
              <a:ext cx="243159" cy="1834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30000" noProof="0" dirty="0">
                  <a:ln>
                    <a:noFill/>
                  </a:ln>
                  <a:solidFill>
                    <a:prstClr val="black"/>
                  </a:solidFill>
                  <a:effectLst/>
                  <a:uLnTx/>
                  <a:uFillTx/>
                  <a:latin typeface="Calibri" panose="020F0502020204030204"/>
                  <a:ea typeface="+mn-ea"/>
                  <a:cs typeface="+mn-cs"/>
                </a:rPr>
                <a:t>12</a:t>
              </a: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20" name="TextBox 19">
              <a:extLst>
                <a:ext uri="{FF2B5EF4-FFF2-40B4-BE49-F238E27FC236}">
                  <a16:creationId xmlns:a16="http://schemas.microsoft.com/office/drawing/2014/main" id="{276DEBC4-AFA6-7919-2DBF-9642AD71F236}"/>
                </a:ext>
              </a:extLst>
            </p:cNvPr>
            <p:cNvSpPr txBox="1"/>
            <p:nvPr/>
          </p:nvSpPr>
          <p:spPr>
            <a:xfrm>
              <a:off x="8865514" y="2173086"/>
              <a:ext cx="273323" cy="1834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He</a:t>
              </a:r>
            </a:p>
          </p:txBody>
        </p:sp>
        <p:sp>
          <p:nvSpPr>
            <p:cNvPr id="21" name="TextBox 20">
              <a:extLst>
                <a:ext uri="{FF2B5EF4-FFF2-40B4-BE49-F238E27FC236}">
                  <a16:creationId xmlns:a16="http://schemas.microsoft.com/office/drawing/2014/main" id="{194ED639-4256-918C-3546-D99430E39977}"/>
                </a:ext>
              </a:extLst>
            </p:cNvPr>
            <p:cNvSpPr txBox="1"/>
            <p:nvPr/>
          </p:nvSpPr>
          <p:spPr>
            <a:xfrm>
              <a:off x="11473411" y="2026062"/>
              <a:ext cx="273323" cy="1834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He</a:t>
              </a:r>
            </a:p>
          </p:txBody>
        </p:sp>
        <p:sp>
          <p:nvSpPr>
            <p:cNvPr id="22" name="TextBox 21">
              <a:extLst>
                <a:ext uri="{FF2B5EF4-FFF2-40B4-BE49-F238E27FC236}">
                  <a16:creationId xmlns:a16="http://schemas.microsoft.com/office/drawing/2014/main" id="{C1E97398-DD5E-1B4A-507F-873B86039EE5}"/>
                </a:ext>
              </a:extLst>
            </p:cNvPr>
            <p:cNvSpPr txBox="1"/>
            <p:nvPr/>
          </p:nvSpPr>
          <p:spPr>
            <a:xfrm>
              <a:off x="11255413" y="2581777"/>
              <a:ext cx="273323" cy="1834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He</a:t>
              </a:r>
            </a:p>
          </p:txBody>
        </p:sp>
        <p:cxnSp>
          <p:nvCxnSpPr>
            <p:cNvPr id="23" name="Straight Arrow Connector 22">
              <a:extLst>
                <a:ext uri="{FF2B5EF4-FFF2-40B4-BE49-F238E27FC236}">
                  <a16:creationId xmlns:a16="http://schemas.microsoft.com/office/drawing/2014/main" id="{418C4433-0BB2-E709-45E9-12FAFD27E519}"/>
                </a:ext>
              </a:extLst>
            </p:cNvPr>
            <p:cNvCxnSpPr>
              <a:cxnSpLocks/>
            </p:cNvCxnSpPr>
            <p:nvPr/>
          </p:nvCxnSpPr>
          <p:spPr>
            <a:xfrm flipV="1">
              <a:off x="10215707" y="2579040"/>
              <a:ext cx="3069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29EFCC0-66FA-04C7-BAC4-2397C8A89044}"/>
                </a:ext>
              </a:extLst>
            </p:cNvPr>
            <p:cNvSpPr/>
            <p:nvPr/>
          </p:nvSpPr>
          <p:spPr>
            <a:xfrm>
              <a:off x="10528176" y="2433845"/>
              <a:ext cx="298727" cy="28380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D214871-860F-7203-1C19-CEAD858708CA}"/>
                </a:ext>
              </a:extLst>
            </p:cNvPr>
            <p:cNvSpPr txBox="1"/>
            <p:nvPr/>
          </p:nvSpPr>
          <p:spPr>
            <a:xfrm>
              <a:off x="10554941" y="2161519"/>
              <a:ext cx="263268" cy="1834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30000" noProof="0" dirty="0">
                  <a:ln>
                    <a:noFill/>
                  </a:ln>
                  <a:solidFill>
                    <a:prstClr val="black"/>
                  </a:solidFill>
                  <a:effectLst/>
                  <a:uLnTx/>
                  <a:uFillTx/>
                  <a:latin typeface="Calibri" panose="020F0502020204030204"/>
                  <a:ea typeface="+mn-ea"/>
                  <a:cs typeface="+mn-cs"/>
                </a:rPr>
                <a:t>8</a:t>
              </a: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Be</a:t>
              </a:r>
            </a:p>
          </p:txBody>
        </p:sp>
      </p:grpSp>
      <p:sp>
        <p:nvSpPr>
          <p:cNvPr id="27" name="TextBox 3">
            <a:extLst>
              <a:ext uri="{FF2B5EF4-FFF2-40B4-BE49-F238E27FC236}">
                <a16:creationId xmlns:a16="http://schemas.microsoft.com/office/drawing/2014/main" id="{DA456AE2-197D-DF5B-A3DF-105B706A58B6}"/>
              </a:ext>
            </a:extLst>
          </p:cNvPr>
          <p:cNvSpPr txBox="1"/>
          <p:nvPr/>
        </p:nvSpPr>
        <p:spPr>
          <a:xfrm>
            <a:off x="1609742" y="102454"/>
            <a:ext cx="8640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Attività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da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svolgere</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nel</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Arial" panose="020B0604020202020204" pitchFamily="34" charset="0"/>
              </a:rPr>
              <a:t>2026</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p>
        </p:txBody>
      </p:sp>
      <p:sp>
        <p:nvSpPr>
          <p:cNvPr id="28" name="TextBox 27">
            <a:extLst>
              <a:ext uri="{FF2B5EF4-FFF2-40B4-BE49-F238E27FC236}">
                <a16:creationId xmlns:a16="http://schemas.microsoft.com/office/drawing/2014/main" id="{030C7233-3AAE-5B1A-D6E3-6D1A22576021}"/>
              </a:ext>
            </a:extLst>
          </p:cNvPr>
          <p:cNvSpPr txBox="1"/>
          <p:nvPr/>
        </p:nvSpPr>
        <p:spPr>
          <a:xfrm>
            <a:off x="328138" y="2177611"/>
            <a:ext cx="10390921" cy="1631216"/>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Attività</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simulazione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partecipazione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presa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dati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CNAO e/o GSI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Analisi dati: </a:t>
            </a:r>
            <a:r>
              <a:rPr kumimoji="0" lang="it-IT"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Milano attivo sul tema del clustering nei nuclei 𝛼-coniugati: </a:t>
            </a:r>
            <a:r>
              <a:rPr kumimoji="0" lang="it-IT" sz="2000" b="1" i="0" u="none" strike="noStrike" kern="1200" cap="none" spc="0" normalizeH="0" baseline="30000" noProof="0" dirty="0">
                <a:ln>
                  <a:noFill/>
                </a:ln>
                <a:solidFill>
                  <a:srgbClr val="FF0000"/>
                </a:solidFill>
                <a:effectLst/>
                <a:uLnTx/>
                <a:uFillTx/>
                <a:latin typeface="Calibri" panose="020F0502020204030204"/>
                <a:ea typeface="+mn-ea"/>
                <a:cs typeface="Arial" panose="020B0604020202020204" pitchFamily="34" charset="0"/>
              </a:rPr>
              <a:t>12</a:t>
            </a:r>
            <a:r>
              <a:rPr kumimoji="0" lang="it-IT"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C → 3 𝛼 ; </a:t>
            </a:r>
            <a:r>
              <a:rPr kumimoji="0" lang="it-IT" sz="2000" b="1" i="0" u="none" strike="noStrike" kern="1200" cap="none" spc="0" normalizeH="0" baseline="30000" noProof="0" dirty="0">
                <a:ln>
                  <a:noFill/>
                </a:ln>
                <a:solidFill>
                  <a:srgbClr val="FF0000"/>
                </a:solidFill>
                <a:effectLst/>
                <a:uLnTx/>
                <a:uFillTx/>
                <a:latin typeface="Calibri" panose="020F0502020204030204"/>
                <a:ea typeface="+mn-ea"/>
                <a:cs typeface="Arial" panose="020B0604020202020204" pitchFamily="34" charset="0"/>
              </a:rPr>
              <a:t>16</a:t>
            </a:r>
            <a:r>
              <a:rPr kumimoji="0" lang="it-IT"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O → 4 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e analisi sezioni d’urto di frammentazione isotopiche doppio differenziali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Attività</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simulazione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(MC), presa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dati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e </a:t>
            </a:r>
            <a:r>
              <a:rPr kumimoji="0" lang="en-GB"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analisi</a:t>
            </a:r>
            <a:r>
              <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per il</a:t>
            </a:r>
            <a:r>
              <a:rPr kumimoji="0" lang="en-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T"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PRIN TOFpRad </a:t>
            </a: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Sviluppo</a:t>
            </a: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software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ricostruzione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detector MSD</a:t>
            </a:r>
          </a:p>
        </p:txBody>
      </p:sp>
    </p:spTree>
    <p:extLst>
      <p:ext uri="{BB962C8B-B14F-4D97-AF65-F5344CB8AC3E}">
        <p14:creationId xmlns:p14="http://schemas.microsoft.com/office/powerpoint/2010/main" val="3269848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5726-B813-DD75-C536-0DC5C06B38DA}"/>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242FB594-1C04-8549-536A-F4C75FCC4723}"/>
              </a:ext>
            </a:extLst>
          </p:cNvPr>
          <p:cNvGraphicFramePr>
            <a:graphicFrameLocks noGrp="1"/>
          </p:cNvGraphicFramePr>
          <p:nvPr>
            <p:ph idx="1"/>
            <p:extLst>
              <p:ext uri="{D42A27DB-BD31-4B8C-83A1-F6EECF244321}">
                <p14:modId xmlns:p14="http://schemas.microsoft.com/office/powerpoint/2010/main" val="3355762143"/>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27189078"/>
                  </a:ext>
                </a:extLst>
              </a:tr>
              <a:tr h="512200">
                <a:tc>
                  <a:txBody>
                    <a:bodyPr/>
                    <a:lstStyle/>
                    <a:p>
                      <a:pPr algn="ctr" rtl="0" fontAlgn="ctr">
                        <a:buNone/>
                      </a:pPr>
                      <a:endParaRPr lang="it-IT" sz="1800" b="0" i="0" u="none" strike="noStrike">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717528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500800892"/>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725043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881229191"/>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FOOT</a:t>
                      </a:r>
                    </a:p>
                  </a:txBody>
                  <a:tcPr marL="6350" marR="6350" marT="6350" marB="0" anchor="ctr"/>
                </a:tc>
                <a:tc>
                  <a:txBody>
                    <a:bodyPr/>
                    <a:lstStyle/>
                    <a:p>
                      <a:pPr algn="ctr" fontAlgn="b">
                        <a:buNone/>
                      </a:pPr>
                      <a:r>
                        <a:rPr lang="it-IT" sz="2400" u="none" strike="noStrike" dirty="0">
                          <a:effectLst/>
                        </a:rPr>
                        <a:t>2.55</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b="1" dirty="0">
                          <a:solidFill>
                            <a:srgbClr val="FF0000"/>
                          </a:solidFill>
                        </a:rPr>
                        <a:t>0.5?</a:t>
                      </a:r>
                    </a:p>
                  </a:txBody>
                  <a:tcPr/>
                </a:tc>
                <a:tc>
                  <a:txBody>
                    <a:bodyPr/>
                    <a:lstStyle/>
                    <a:p>
                      <a:r>
                        <a:rPr lang="it-IT" dirty="0"/>
                        <a:t>20</a:t>
                      </a:r>
                    </a:p>
                  </a:txBody>
                  <a:tcPr/>
                </a:tc>
                <a:tc>
                  <a:txBody>
                    <a:bodyPr/>
                    <a:lstStyle/>
                    <a:p>
                      <a:r>
                        <a:rPr lang="it-IT" dirty="0"/>
                        <a:t>1</a:t>
                      </a:r>
                    </a:p>
                  </a:txBody>
                  <a:tcPr/>
                </a:tc>
                <a:tc>
                  <a:txBody>
                    <a:bodyPr/>
                    <a:lstStyle/>
                    <a:p>
                      <a:r>
                        <a:rPr lang="it-IT" dirty="0"/>
                        <a:t>2.5</a:t>
                      </a:r>
                    </a:p>
                  </a:txBody>
                  <a:tcPr/>
                </a:tc>
                <a:extLst>
                  <a:ext uri="{0D108BD9-81ED-4DB2-BD59-A6C34878D82A}">
                    <a16:rowId xmlns:a16="http://schemas.microsoft.com/office/drawing/2014/main" val="49645625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1753051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D984F-EBEB-A4CD-4BFA-A07C1E5AA40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69770E6-3630-35C6-6E48-6A7EF9EFDD93}"/>
              </a:ext>
            </a:extLst>
          </p:cNvPr>
          <p:cNvSpPr txBox="1"/>
          <p:nvPr/>
        </p:nvSpPr>
        <p:spPr>
          <a:xfrm>
            <a:off x="0" y="17930"/>
            <a:ext cx="7191392" cy="3539430"/>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6</a:t>
            </a:r>
          </a:p>
          <a:p>
            <a:r>
              <a:rPr lang="it-IT" sz="3200" dirty="0">
                <a:solidFill>
                  <a:srgbClr val="FF0000"/>
                </a:solidFill>
                <a:latin typeface="Comic Sans MS" panose="030F0702030302020204" pitchFamily="66" charset="0"/>
              </a:rPr>
              <a:t>Applicazioni e benefici per la società</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SPES-MED</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55297A5F-0B4D-32CD-3CFF-A51DEFCD991B}"/>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65C40283-DC2B-4D99-7E4B-C90EFBA21D17}"/>
              </a:ext>
            </a:extLst>
          </p:cNvPr>
          <p:cNvSpPr txBox="1"/>
          <p:nvPr/>
        </p:nvSpPr>
        <p:spPr>
          <a:xfrm>
            <a:off x="7824" y="3645024"/>
            <a:ext cx="7456328" cy="338528"/>
          </a:xfrm>
          <a:prstGeom prst="rect">
            <a:avLst/>
          </a:prstGeom>
          <a:noFill/>
          <a:ln>
            <a:solidFill>
              <a:schemeClr val="tx1"/>
            </a:solidFill>
          </a:ln>
        </p:spPr>
        <p:txBody>
          <a:bodyPr spcFirstLastPara="1" wrap="square" lIns="60950" tIns="30467" rIns="60950" bIns="30467" anchor="t" anchorCtr="0">
            <a:spAutoFit/>
          </a:bodyPr>
          <a:lstStyle/>
          <a:p>
            <a:pPr lvl="0">
              <a:defRPr/>
            </a:pPr>
            <a:r>
              <a:rPr lang="it-IT" dirty="0"/>
              <a:t>Production and Study of </a:t>
            </a:r>
            <a:r>
              <a:rPr lang="it-IT" dirty="0" err="1"/>
              <a:t>medical</a:t>
            </a:r>
            <a:r>
              <a:rPr lang="it-IT" dirty="0"/>
              <a:t> </a:t>
            </a:r>
            <a:r>
              <a:rPr lang="it-IT" dirty="0" err="1"/>
              <a:t>radionuclides</a:t>
            </a:r>
            <a:endParaRPr lang="en-US" dirty="0">
              <a:solidFill>
                <a:srgbClr val="0070C0"/>
              </a:solidFill>
              <a:latin typeface="Comic Sans MS" panose="030F0702030302020204" pitchFamily="66" charset="0"/>
              <a:sym typeface="Symbol"/>
            </a:endParaRPr>
          </a:p>
        </p:txBody>
      </p:sp>
    </p:spTree>
    <p:extLst>
      <p:ext uri="{BB962C8B-B14F-4D97-AF65-F5344CB8AC3E}">
        <p14:creationId xmlns:p14="http://schemas.microsoft.com/office/powerpoint/2010/main" val="41756327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493420D-0F02-9D0E-DE7C-8A5F9C7B89BA}"/>
              </a:ext>
            </a:extLst>
          </p:cNvPr>
          <p:cNvSpPr>
            <a:spLocks noGrp="1" noChangeArrowheads="1"/>
          </p:cNvSpPr>
          <p:nvPr>
            <p:ph type="ctrTitle"/>
          </p:nvPr>
        </p:nvSpPr>
        <p:spPr>
          <a:xfrm>
            <a:off x="3505200" y="3184525"/>
            <a:ext cx="6934200" cy="641350"/>
          </a:xfrm>
        </p:spPr>
        <p:txBody>
          <a:bodyPr vert="horz" wrap="square" lIns="0" tIns="0" rIns="0" bIns="0" numCol="1" anchor="t" anchorCtr="0" compatLnSpc="1">
            <a:prstTxWarp prst="textNoShape">
              <a:avLst/>
            </a:prstTxWarp>
          </a:bodyPr>
          <a:lstStyle/>
          <a:p>
            <a:pPr>
              <a:spcAft>
                <a:spcPts val="1200"/>
              </a:spcAft>
            </a:pPr>
            <a:r>
              <a:rPr lang="it-IT" altLang="it-IT" dirty="0"/>
              <a:t>SPES-MED – MI </a:t>
            </a:r>
            <a:r>
              <a:rPr lang="it-IT" altLang="it-IT" dirty="0" err="1"/>
              <a:t>unit</a:t>
            </a:r>
            <a:endParaRPr lang="it-IT" altLang="it-IT" dirty="0"/>
          </a:p>
        </p:txBody>
      </p:sp>
      <p:pic>
        <p:nvPicPr>
          <p:cNvPr id="2" name="Picture 4" descr="Logo di Arronax Nantes">
            <a:extLst>
              <a:ext uri="{FF2B5EF4-FFF2-40B4-BE49-F238E27FC236}">
                <a16:creationId xmlns:a16="http://schemas.microsoft.com/office/drawing/2014/main" id="{FCE9739E-825F-4D9A-0541-CF50F65563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52" b="21323"/>
          <a:stretch/>
        </p:blipFill>
        <p:spPr bwMode="auto">
          <a:xfrm>
            <a:off x="8639400" y="5517232"/>
            <a:ext cx="1800000" cy="968854"/>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Elementi grafici&#10;&#10;Descrizione generata automaticamente">
            <a:extLst>
              <a:ext uri="{FF2B5EF4-FFF2-40B4-BE49-F238E27FC236}">
                <a16:creationId xmlns:a16="http://schemas.microsoft.com/office/drawing/2014/main" id="{3A90A03B-9243-920D-826C-AC8FCCD34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400" y="4239903"/>
            <a:ext cx="1800000" cy="981001"/>
          </a:xfrm>
          <a:prstGeom prst="rect">
            <a:avLst/>
          </a:prstGeom>
        </p:spPr>
      </p:pic>
      <p:pic>
        <p:nvPicPr>
          <p:cNvPr id="4" name="Picture 8">
            <a:extLst>
              <a:ext uri="{FF2B5EF4-FFF2-40B4-BE49-F238E27FC236}">
                <a16:creationId xmlns:a16="http://schemas.microsoft.com/office/drawing/2014/main" id="{2F4BD692-EE23-DECF-6AD2-5B9758203E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9400" y="2780928"/>
            <a:ext cx="1800000" cy="1162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E7A48A-F965-F69C-84DC-95FDD16644E8}"/>
              </a:ext>
            </a:extLst>
          </p:cNvPr>
          <p:cNvSpPr>
            <a:spLocks noGrp="1"/>
          </p:cNvSpPr>
          <p:nvPr>
            <p:ph type="title"/>
          </p:nvPr>
        </p:nvSpPr>
        <p:spPr>
          <a:xfrm>
            <a:off x="1981200" y="127792"/>
            <a:ext cx="8229600" cy="1143000"/>
          </a:xfrm>
        </p:spPr>
        <p:txBody>
          <a:bodyPr/>
          <a:lstStyle/>
          <a:p>
            <a:r>
              <a:rPr lang="en-US" sz="3000" dirty="0">
                <a:highlight>
                  <a:srgbClr val="FFFF00"/>
                </a:highlight>
              </a:rPr>
              <a:t>Nuclear </a:t>
            </a:r>
            <a:r>
              <a:rPr lang="en-US" sz="3000" dirty="0" err="1">
                <a:highlight>
                  <a:srgbClr val="FFFF00"/>
                </a:highlight>
              </a:rPr>
              <a:t>xs</a:t>
            </a:r>
            <a:r>
              <a:rPr lang="en-US" sz="3000" dirty="0">
                <a:highlight>
                  <a:srgbClr val="FFFF00"/>
                </a:highlight>
              </a:rPr>
              <a:t> measurements </a:t>
            </a:r>
            <a:r>
              <a:rPr lang="en-US" sz="3000" dirty="0"/>
              <a:t>– MI unit</a:t>
            </a:r>
            <a:endParaRPr lang="it-IT" sz="3000" dirty="0"/>
          </a:p>
        </p:txBody>
      </p:sp>
      <p:sp>
        <p:nvSpPr>
          <p:cNvPr id="3" name="Segnaposto contenuto 2">
            <a:extLst>
              <a:ext uri="{FF2B5EF4-FFF2-40B4-BE49-F238E27FC236}">
                <a16:creationId xmlns:a16="http://schemas.microsoft.com/office/drawing/2014/main" id="{B9663228-1A09-D95E-FDAC-B7580DC42D02}"/>
              </a:ext>
            </a:extLst>
          </p:cNvPr>
          <p:cNvSpPr>
            <a:spLocks noGrp="1"/>
          </p:cNvSpPr>
          <p:nvPr>
            <p:ph idx="1"/>
          </p:nvPr>
        </p:nvSpPr>
        <p:spPr>
          <a:xfrm>
            <a:off x="1981199" y="703238"/>
            <a:ext cx="8229600" cy="4525963"/>
          </a:xfrm>
        </p:spPr>
        <p:txBody>
          <a:bodyPr/>
          <a:lstStyle/>
          <a:p>
            <a:r>
              <a:rPr lang="en-US" sz="1800" baseline="30000" dirty="0"/>
              <a:t>159</a:t>
            </a:r>
            <a:r>
              <a:rPr lang="en-US" sz="1800" dirty="0"/>
              <a:t>Tb(p,5n)</a:t>
            </a:r>
            <a:r>
              <a:rPr lang="en-US" sz="1800" baseline="30000" dirty="0"/>
              <a:t>155</a:t>
            </a:r>
            <a:r>
              <a:rPr lang="en-US" sz="1800" dirty="0"/>
              <a:t>Dy →</a:t>
            </a:r>
            <a:r>
              <a:rPr lang="en-US" sz="1800" baseline="30000" dirty="0"/>
              <a:t>155</a:t>
            </a:r>
            <a:r>
              <a:rPr lang="en-US" sz="1800" dirty="0"/>
              <a:t>Tb up to 70 MeV at SPES (LNL, </a:t>
            </a:r>
            <a:r>
              <a:rPr lang="en-US" sz="1800" dirty="0" err="1"/>
              <a:t>Legnaro</a:t>
            </a:r>
            <a:r>
              <a:rPr lang="en-US" sz="1800" dirty="0"/>
              <a:t>, PD), also in the framework of the PRIN PNRR 2022 entitled “APHRODITE-155” and focused on </a:t>
            </a:r>
            <a:r>
              <a:rPr lang="en-US" sz="1800" baseline="30000" dirty="0"/>
              <a:t>155</a:t>
            </a:r>
            <a:r>
              <a:rPr lang="en-US" sz="1800" dirty="0"/>
              <a:t>Tb production;</a:t>
            </a:r>
          </a:p>
          <a:p>
            <a:endParaRPr lang="en-US" sz="900" dirty="0"/>
          </a:p>
          <a:p>
            <a:r>
              <a:rPr lang="en-US" sz="1800" baseline="30000" dirty="0" err="1"/>
              <a:t>nat</a:t>
            </a:r>
            <a:r>
              <a:rPr lang="en-US" sz="1800" dirty="0" err="1"/>
              <a:t>Eu</a:t>
            </a:r>
            <a:r>
              <a:rPr lang="en-US" sz="1800" dirty="0"/>
              <a:t>(α,x)</a:t>
            </a:r>
            <a:r>
              <a:rPr lang="en-US" sz="1800" baseline="30000" dirty="0"/>
              <a:t>155</a:t>
            </a:r>
            <a:r>
              <a:rPr lang="en-US" sz="1800" dirty="0"/>
              <a:t>Tb in the energy range 10-30 MeV in collaboration with ARRONAX facility (Saint-</a:t>
            </a:r>
            <a:r>
              <a:rPr lang="en-US" sz="1800" dirty="0" err="1"/>
              <a:t>Herblain</a:t>
            </a:r>
            <a:r>
              <a:rPr lang="en-US" sz="1800" dirty="0"/>
              <a:t>, FR) and with Czech Nuclear Physics Institute CAS (</a:t>
            </a:r>
            <a:r>
              <a:rPr lang="en-US" sz="1800" dirty="0" err="1"/>
              <a:t>Řež</a:t>
            </a:r>
            <a:r>
              <a:rPr lang="en-US" sz="1800" dirty="0"/>
              <a:t>, CZ);</a:t>
            </a:r>
          </a:p>
          <a:p>
            <a:endParaRPr lang="en-US" sz="900" dirty="0"/>
          </a:p>
          <a:p>
            <a:r>
              <a:rPr lang="en-US" sz="1800" baseline="30000" dirty="0" err="1"/>
              <a:t>nat</a:t>
            </a:r>
            <a:r>
              <a:rPr lang="en-US" sz="1800" dirty="0" err="1"/>
              <a:t>Gd</a:t>
            </a:r>
            <a:r>
              <a:rPr lang="en-US" sz="1800" dirty="0"/>
              <a:t>(</a:t>
            </a:r>
            <a:r>
              <a:rPr lang="en-US" sz="1800" dirty="0" err="1"/>
              <a:t>p,x</a:t>
            </a:r>
            <a:r>
              <a:rPr lang="en-US" sz="1800" dirty="0"/>
              <a:t>)</a:t>
            </a:r>
            <a:r>
              <a:rPr lang="en-US" sz="1800" baseline="30000" dirty="0"/>
              <a:t>152,149</a:t>
            </a:r>
            <a:r>
              <a:rPr lang="en-US" sz="1800" dirty="0"/>
              <a:t>Tb in the energy range 40-70 MeV at SPES and at energies up to 200 MeV in collaboration with </a:t>
            </a:r>
            <a:r>
              <a:rPr lang="en-US" sz="1800" dirty="0" err="1"/>
              <a:t>i</a:t>
            </a:r>
            <a:r>
              <a:rPr lang="en-US" sz="1800" dirty="0"/>
              <a:t>-Themba facility (Cape Town, ZA);</a:t>
            </a:r>
          </a:p>
          <a:p>
            <a:endParaRPr lang="en-US" sz="900" dirty="0"/>
          </a:p>
          <a:p>
            <a:r>
              <a:rPr lang="en-US" sz="1800" baseline="30000" dirty="0" err="1"/>
              <a:t>nat</a:t>
            </a:r>
            <a:r>
              <a:rPr lang="en-US" sz="1800" dirty="0" err="1"/>
              <a:t>Gd</a:t>
            </a:r>
            <a:r>
              <a:rPr lang="en-US" sz="1800" dirty="0"/>
              <a:t>(α,x)</a:t>
            </a:r>
            <a:r>
              <a:rPr lang="en-US" sz="1800" baseline="30000" dirty="0"/>
              <a:t>152,155</a:t>
            </a:r>
            <a:r>
              <a:rPr lang="en-US" sz="1800" dirty="0"/>
              <a:t>Tb in the energy range 10-70 MeV in collaboration with ARRONAX facility and CAS. </a:t>
            </a:r>
          </a:p>
          <a:p>
            <a:endParaRPr lang="it-IT" sz="1800" dirty="0"/>
          </a:p>
        </p:txBody>
      </p:sp>
      <p:graphicFrame>
        <p:nvGraphicFramePr>
          <p:cNvPr id="8" name="Tabella 7">
            <a:extLst>
              <a:ext uri="{FF2B5EF4-FFF2-40B4-BE49-F238E27FC236}">
                <a16:creationId xmlns:a16="http://schemas.microsoft.com/office/drawing/2014/main" id="{E7437694-B3F3-6630-9F57-E2A035227837}"/>
              </a:ext>
            </a:extLst>
          </p:cNvPr>
          <p:cNvGraphicFramePr>
            <a:graphicFrameLocks noGrp="1"/>
          </p:cNvGraphicFramePr>
          <p:nvPr/>
        </p:nvGraphicFramePr>
        <p:xfrm>
          <a:off x="2471431" y="3717032"/>
          <a:ext cx="7249137" cy="2441676"/>
        </p:xfrm>
        <a:graphic>
          <a:graphicData uri="http://schemas.openxmlformats.org/drawingml/2006/table">
            <a:tbl>
              <a:tblPr/>
              <a:tblGrid>
                <a:gridCol w="4919673">
                  <a:extLst>
                    <a:ext uri="{9D8B030D-6E8A-4147-A177-3AD203B41FA5}">
                      <a16:colId xmlns:a16="http://schemas.microsoft.com/office/drawing/2014/main" val="2219092363"/>
                    </a:ext>
                  </a:extLst>
                </a:gridCol>
                <a:gridCol w="194122">
                  <a:extLst>
                    <a:ext uri="{9D8B030D-6E8A-4147-A177-3AD203B41FA5}">
                      <a16:colId xmlns:a16="http://schemas.microsoft.com/office/drawing/2014/main" val="1859036790"/>
                    </a:ext>
                  </a:extLst>
                </a:gridCol>
                <a:gridCol w="194122">
                  <a:extLst>
                    <a:ext uri="{9D8B030D-6E8A-4147-A177-3AD203B41FA5}">
                      <a16:colId xmlns:a16="http://schemas.microsoft.com/office/drawing/2014/main" val="2714151257"/>
                    </a:ext>
                  </a:extLst>
                </a:gridCol>
                <a:gridCol w="194122">
                  <a:extLst>
                    <a:ext uri="{9D8B030D-6E8A-4147-A177-3AD203B41FA5}">
                      <a16:colId xmlns:a16="http://schemas.microsoft.com/office/drawing/2014/main" val="1339878665"/>
                    </a:ext>
                  </a:extLst>
                </a:gridCol>
                <a:gridCol w="194122">
                  <a:extLst>
                    <a:ext uri="{9D8B030D-6E8A-4147-A177-3AD203B41FA5}">
                      <a16:colId xmlns:a16="http://schemas.microsoft.com/office/drawing/2014/main" val="3880294011"/>
                    </a:ext>
                  </a:extLst>
                </a:gridCol>
                <a:gridCol w="194122">
                  <a:extLst>
                    <a:ext uri="{9D8B030D-6E8A-4147-A177-3AD203B41FA5}">
                      <a16:colId xmlns:a16="http://schemas.microsoft.com/office/drawing/2014/main" val="1955393395"/>
                    </a:ext>
                  </a:extLst>
                </a:gridCol>
                <a:gridCol w="194122">
                  <a:extLst>
                    <a:ext uri="{9D8B030D-6E8A-4147-A177-3AD203B41FA5}">
                      <a16:colId xmlns:a16="http://schemas.microsoft.com/office/drawing/2014/main" val="275204193"/>
                    </a:ext>
                  </a:extLst>
                </a:gridCol>
                <a:gridCol w="194122">
                  <a:extLst>
                    <a:ext uri="{9D8B030D-6E8A-4147-A177-3AD203B41FA5}">
                      <a16:colId xmlns:a16="http://schemas.microsoft.com/office/drawing/2014/main" val="524707750"/>
                    </a:ext>
                  </a:extLst>
                </a:gridCol>
                <a:gridCol w="194122">
                  <a:extLst>
                    <a:ext uri="{9D8B030D-6E8A-4147-A177-3AD203B41FA5}">
                      <a16:colId xmlns:a16="http://schemas.microsoft.com/office/drawing/2014/main" val="1867298880"/>
                    </a:ext>
                  </a:extLst>
                </a:gridCol>
                <a:gridCol w="194122">
                  <a:extLst>
                    <a:ext uri="{9D8B030D-6E8A-4147-A177-3AD203B41FA5}">
                      <a16:colId xmlns:a16="http://schemas.microsoft.com/office/drawing/2014/main" val="2226691587"/>
                    </a:ext>
                  </a:extLst>
                </a:gridCol>
                <a:gridCol w="194122">
                  <a:extLst>
                    <a:ext uri="{9D8B030D-6E8A-4147-A177-3AD203B41FA5}">
                      <a16:colId xmlns:a16="http://schemas.microsoft.com/office/drawing/2014/main" val="3788055443"/>
                    </a:ext>
                  </a:extLst>
                </a:gridCol>
                <a:gridCol w="194122">
                  <a:extLst>
                    <a:ext uri="{9D8B030D-6E8A-4147-A177-3AD203B41FA5}">
                      <a16:colId xmlns:a16="http://schemas.microsoft.com/office/drawing/2014/main" val="961972924"/>
                    </a:ext>
                  </a:extLst>
                </a:gridCol>
                <a:gridCol w="194122">
                  <a:extLst>
                    <a:ext uri="{9D8B030D-6E8A-4147-A177-3AD203B41FA5}">
                      <a16:colId xmlns:a16="http://schemas.microsoft.com/office/drawing/2014/main" val="910377037"/>
                    </a:ext>
                  </a:extLst>
                </a:gridCol>
              </a:tblGrid>
              <a:tr h="140515">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a:noFill/>
                    </a:lnL>
                    <a:lnR w="12700" cap="flat" cmpd="sng" algn="ctr">
                      <a:solidFill>
                        <a:srgbClr val="000000"/>
                      </a:solidFill>
                      <a:prstDash val="solid"/>
                      <a:round/>
                      <a:headEnd type="none" w="med" len="med"/>
                      <a:tailEnd type="none" w="med" len="med"/>
                    </a:lnR>
                    <a:lnT>
                      <a:noFill/>
                    </a:lnT>
                    <a:lnB>
                      <a:noFill/>
                    </a:lnB>
                    <a:noFill/>
                  </a:tcPr>
                </a:tc>
                <a:tc gridSpan="4">
                  <a:txBody>
                    <a:bodyPr/>
                    <a:lstStyle/>
                    <a:p>
                      <a:pPr algn="ctr" fontAlgn="b"/>
                      <a:r>
                        <a:rPr lang="it-IT" sz="1200" b="1" i="0" u="none" strike="noStrike">
                          <a:solidFill>
                            <a:srgbClr val="000000"/>
                          </a:solidFill>
                          <a:effectLst/>
                          <a:latin typeface="Calibri" panose="020F0502020204030204" pitchFamily="34" charset="0"/>
                        </a:rPr>
                        <a:t>2025</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38B"/>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b"/>
                      <a:r>
                        <a:rPr lang="it-IT" sz="1200" b="1" i="0" u="none" strike="noStrike" dirty="0">
                          <a:solidFill>
                            <a:srgbClr val="000000"/>
                          </a:solidFill>
                          <a:effectLst/>
                          <a:latin typeface="Calibri" panose="020F0502020204030204" pitchFamily="34" charset="0"/>
                        </a:rPr>
                        <a:t>2026</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38B"/>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b"/>
                      <a:r>
                        <a:rPr lang="it-IT" sz="1200" b="1" i="0" u="none" strike="noStrike">
                          <a:solidFill>
                            <a:srgbClr val="000000"/>
                          </a:solidFill>
                          <a:effectLst/>
                          <a:latin typeface="Calibri" panose="020F0502020204030204" pitchFamily="34" charset="0"/>
                        </a:rPr>
                        <a:t>2027</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38B"/>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095157809"/>
                  </a:ext>
                </a:extLst>
              </a:tr>
              <a:tr h="240883">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3</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6</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9</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12</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15</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18</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21</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24</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27</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30</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33</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it-IT" sz="1200" b="1" i="0" u="none" strike="noStrike" dirty="0">
                          <a:solidFill>
                            <a:srgbClr val="000000"/>
                          </a:solidFill>
                          <a:effectLst/>
                          <a:latin typeface="Calibri" panose="020F0502020204030204" pitchFamily="34" charset="0"/>
                        </a:rPr>
                        <a:t>M</a:t>
                      </a:r>
                    </a:p>
                    <a:p>
                      <a:pPr algn="ctr" fontAlgn="b"/>
                      <a:r>
                        <a:rPr lang="it-IT" sz="1200" b="1" i="0" u="none" strike="noStrike" dirty="0">
                          <a:solidFill>
                            <a:srgbClr val="000000"/>
                          </a:solidFill>
                          <a:effectLst/>
                          <a:latin typeface="Calibri" panose="020F0502020204030204" pitchFamily="34" charset="0"/>
                        </a:rPr>
                        <a:t>36</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55707534"/>
                  </a:ext>
                </a:extLst>
              </a:tr>
              <a:tr h="140515">
                <a:tc>
                  <a:txBody>
                    <a:bodyPr/>
                    <a:lstStyle/>
                    <a:p>
                      <a:pPr algn="ctr" fontAlgn="b"/>
                      <a:r>
                        <a:rPr lang="it-IT" sz="1200" b="1" i="0" u="none" strike="noStrike" dirty="0">
                          <a:solidFill>
                            <a:srgbClr val="0070C0"/>
                          </a:solidFill>
                          <a:effectLst/>
                          <a:latin typeface="Calibri" panose="020F0502020204030204" pitchFamily="34" charset="0"/>
                        </a:rPr>
                        <a:t>WP1 - </a:t>
                      </a:r>
                      <a:r>
                        <a:rPr lang="it-IT" sz="1200" b="1" i="0" u="none" strike="noStrike" dirty="0" err="1">
                          <a:solidFill>
                            <a:srgbClr val="0070C0"/>
                          </a:solidFill>
                          <a:effectLst/>
                          <a:latin typeface="Calibri" panose="020F0502020204030204" pitchFamily="34" charset="0"/>
                        </a:rPr>
                        <a:t>Nuclear</a:t>
                      </a:r>
                      <a:r>
                        <a:rPr lang="it-IT" sz="1200" b="1" i="0" u="none" strike="noStrike" dirty="0">
                          <a:solidFill>
                            <a:srgbClr val="0070C0"/>
                          </a:solidFill>
                          <a:effectLst/>
                          <a:latin typeface="Calibri" panose="020F0502020204030204" pitchFamily="34" charset="0"/>
                        </a:rPr>
                        <a:t> cross-</a:t>
                      </a:r>
                      <a:r>
                        <a:rPr lang="it-IT" sz="1200" b="1" i="0" u="none" strike="noStrike" dirty="0" err="1">
                          <a:solidFill>
                            <a:srgbClr val="0070C0"/>
                          </a:solidFill>
                          <a:effectLst/>
                          <a:latin typeface="Calibri" panose="020F0502020204030204" pitchFamily="34" charset="0"/>
                        </a:rPr>
                        <a:t>section</a:t>
                      </a:r>
                      <a:r>
                        <a:rPr lang="it-IT" sz="1200" b="1" i="0" u="none" strike="noStrike" dirty="0">
                          <a:solidFill>
                            <a:srgbClr val="0070C0"/>
                          </a:solidFill>
                          <a:effectLst/>
                          <a:latin typeface="Calibri" panose="020F0502020204030204" pitchFamily="34" charset="0"/>
                        </a:rPr>
                        <a:t> </a:t>
                      </a:r>
                      <a:r>
                        <a:rPr lang="it-IT" sz="1200" b="1" i="0" u="none" strike="noStrike" dirty="0" err="1">
                          <a:solidFill>
                            <a:srgbClr val="0070C0"/>
                          </a:solidFill>
                          <a:effectLst/>
                          <a:latin typeface="Calibri" panose="020F0502020204030204" pitchFamily="34" charset="0"/>
                        </a:rPr>
                        <a:t>measurements</a:t>
                      </a:r>
                      <a:endParaRPr lang="it-IT" sz="1200" b="1" i="0" u="none" strike="noStrike" dirty="0">
                        <a:solidFill>
                          <a:srgbClr val="0070C0"/>
                        </a:solidFill>
                        <a:effectLs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gridSpan="12">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885927864"/>
                  </a:ext>
                </a:extLst>
              </a:tr>
              <a:tr h="140515">
                <a:tc>
                  <a:txBody>
                    <a:bodyPr/>
                    <a:lstStyle/>
                    <a:p>
                      <a:pPr algn="l" fontAlgn="b"/>
                      <a:r>
                        <a:rPr lang="en-US" sz="1200" b="1" i="0" u="none" strike="noStrike" baseline="30000" dirty="0">
                          <a:solidFill>
                            <a:srgbClr val="FF0000"/>
                          </a:solidFill>
                          <a:effectLst/>
                          <a:latin typeface="Calibri" panose="020F0502020204030204" pitchFamily="34" charset="0"/>
                        </a:rPr>
                        <a:t>159</a:t>
                      </a:r>
                      <a:r>
                        <a:rPr lang="en-US" sz="1200" b="1" i="0" u="none" strike="noStrike" dirty="0">
                          <a:solidFill>
                            <a:srgbClr val="FF0000"/>
                          </a:solidFill>
                          <a:effectLst/>
                          <a:latin typeface="Calibri" panose="020F0502020204030204" pitchFamily="34" charset="0"/>
                        </a:rPr>
                        <a:t>Tb(p,5n)</a:t>
                      </a:r>
                      <a:r>
                        <a:rPr lang="en-US" sz="1200" b="1" i="0" u="none" strike="noStrike" baseline="30000" dirty="0">
                          <a:solidFill>
                            <a:srgbClr val="FF0000"/>
                          </a:solidFill>
                          <a:effectLst/>
                          <a:latin typeface="Calibri" panose="020F0502020204030204" pitchFamily="34" charset="0"/>
                        </a:rPr>
                        <a:t>155</a:t>
                      </a:r>
                      <a:r>
                        <a:rPr lang="en-US" sz="1200" b="1" i="0" u="none" strike="noStrike" dirty="0">
                          <a:solidFill>
                            <a:srgbClr val="FF0000"/>
                          </a:solidFill>
                          <a:effectLst/>
                          <a:latin typeface="Calibri" panose="020F0502020204030204" pitchFamily="34" charset="0"/>
                        </a:rPr>
                        <a:t>Dy → </a:t>
                      </a:r>
                      <a:r>
                        <a:rPr lang="en-US" sz="1200" b="1" i="0" u="none" strike="noStrike" baseline="30000" dirty="0">
                          <a:solidFill>
                            <a:srgbClr val="FF0000"/>
                          </a:solidFill>
                          <a:effectLst/>
                          <a:latin typeface="Calibri" panose="020F0502020204030204" pitchFamily="34" charset="0"/>
                        </a:rPr>
                        <a:t>155</a:t>
                      </a:r>
                      <a:r>
                        <a:rPr lang="en-US" sz="1200" b="1" i="0" u="none" strike="noStrike" dirty="0">
                          <a:solidFill>
                            <a:srgbClr val="FF0000"/>
                          </a:solidFill>
                          <a:effectLst/>
                          <a:latin typeface="Calibri" panose="020F0502020204030204" pitchFamily="34" charset="0"/>
                        </a:rPr>
                        <a:t>Tb up to 70 MeV at SPES</a:t>
                      </a:r>
                      <a:r>
                        <a:rPr lang="en-US" sz="1200" b="1" i="0" u="none" strike="noStrike" baseline="0" dirty="0">
                          <a:solidFill>
                            <a:srgbClr val="FF0000"/>
                          </a:solidFill>
                          <a:effectLst/>
                          <a:latin typeface="Calibri" panose="020F0502020204030204" pitchFamily="34" charset="0"/>
                        </a:rPr>
                        <a:t>  </a:t>
                      </a:r>
                      <a:r>
                        <a:rPr lang="en-US" sz="1200" b="1" i="0" u="none" strike="noStrike" baseline="0" dirty="0">
                          <a:solidFill>
                            <a:srgbClr val="FF0000"/>
                          </a:solidFill>
                          <a:effectLst/>
                          <a:highlight>
                            <a:srgbClr val="FFFF00"/>
                          </a:highlight>
                          <a:latin typeface="Calibri" panose="020F0502020204030204" pitchFamily="34" charset="0"/>
                        </a:rPr>
                        <a:t> </a:t>
                      </a:r>
                      <a:r>
                        <a:rPr lang="en-US" sz="1200" b="1" i="0" u="none" strike="noStrike" baseline="0" dirty="0">
                          <a:solidFill>
                            <a:srgbClr val="FF0000"/>
                          </a:solidFill>
                          <a:effectLst/>
                          <a:highlight>
                            <a:srgbClr val="FFFF00"/>
                          </a:highlight>
                          <a:latin typeface="Calibri" panose="020F0502020204030204" pitchFamily="34" charset="0"/>
                          <a:sym typeface="Wingdings" panose="05000000000000000000" pitchFamily="2" charset="2"/>
                        </a:rPr>
                        <a:t>   POSTICIPATA 26/27</a:t>
                      </a:r>
                      <a:endParaRPr lang="en-US" sz="1200" b="1" i="0" u="none" strike="dblStrike" dirty="0">
                        <a:solidFill>
                          <a:srgbClr val="FF0000"/>
                        </a:solidFill>
                        <a:effectLst/>
                        <a:highlight>
                          <a:srgbClr val="FFFF00"/>
                        </a:highligh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6026055"/>
                  </a:ext>
                </a:extLst>
              </a:tr>
              <a:tr h="140515">
                <a:tc>
                  <a:txBody>
                    <a:bodyPr/>
                    <a:lstStyle/>
                    <a:p>
                      <a:pPr algn="l" fontAlgn="b"/>
                      <a:r>
                        <a:rPr lang="it-IT" sz="1200" b="1" i="0" u="none" strike="noStrike" baseline="30000" dirty="0" err="1">
                          <a:solidFill>
                            <a:srgbClr val="00B050"/>
                          </a:solidFill>
                          <a:effectLst/>
                          <a:latin typeface="Calibri" panose="020F0502020204030204" pitchFamily="34" charset="0"/>
                        </a:rPr>
                        <a:t>nat</a:t>
                      </a:r>
                      <a:r>
                        <a:rPr lang="it-IT" sz="1200" b="1" i="0" u="none" strike="noStrike" dirty="0" err="1">
                          <a:solidFill>
                            <a:srgbClr val="00B050"/>
                          </a:solidFill>
                          <a:effectLst/>
                          <a:latin typeface="Calibri" panose="020F0502020204030204" pitchFamily="34" charset="0"/>
                        </a:rPr>
                        <a:t>Eu</a:t>
                      </a:r>
                      <a:r>
                        <a:rPr lang="it-IT" sz="1200" b="1" i="0" u="none" strike="noStrike" dirty="0">
                          <a:solidFill>
                            <a:srgbClr val="00B050"/>
                          </a:solidFill>
                          <a:effectLst/>
                          <a:latin typeface="Calibri" panose="020F0502020204030204" pitchFamily="34" charset="0"/>
                        </a:rPr>
                        <a:t>(</a:t>
                      </a:r>
                      <a:r>
                        <a:rPr lang="it-IT" sz="1200" b="1" i="0" u="none" strike="noStrike" dirty="0" err="1">
                          <a:solidFill>
                            <a:srgbClr val="00B050"/>
                          </a:solidFill>
                          <a:effectLst/>
                          <a:latin typeface="Symbol" panose="05050102010706020507" pitchFamily="18" charset="2"/>
                        </a:rPr>
                        <a:t>a</a:t>
                      </a:r>
                      <a:r>
                        <a:rPr lang="it-IT" sz="1200" b="1" i="0" u="none" strike="noStrike" dirty="0" err="1">
                          <a:solidFill>
                            <a:srgbClr val="00B050"/>
                          </a:solidFill>
                          <a:effectLst/>
                          <a:latin typeface="Calibri" panose="020F0502020204030204" pitchFamily="34" charset="0"/>
                        </a:rPr>
                        <a:t>,x</a:t>
                      </a:r>
                      <a:r>
                        <a:rPr lang="it-IT" sz="1200" b="1" i="0" u="none" strike="noStrike" dirty="0">
                          <a:solidFill>
                            <a:srgbClr val="00B050"/>
                          </a:solidFill>
                          <a:effectLst/>
                          <a:latin typeface="Calibri" panose="020F0502020204030204" pitchFamily="34" charset="0"/>
                        </a:rPr>
                        <a:t>)</a:t>
                      </a:r>
                      <a:r>
                        <a:rPr lang="it-IT" sz="1200" b="1" i="0" u="none" strike="noStrike" baseline="30000" dirty="0">
                          <a:solidFill>
                            <a:srgbClr val="00B050"/>
                          </a:solidFill>
                          <a:effectLst/>
                          <a:latin typeface="Calibri" panose="020F0502020204030204" pitchFamily="34" charset="0"/>
                        </a:rPr>
                        <a:t>155</a:t>
                      </a:r>
                      <a:r>
                        <a:rPr lang="it-IT" sz="1200" b="1" i="0" u="none" strike="noStrike" dirty="0">
                          <a:solidFill>
                            <a:srgbClr val="00B050"/>
                          </a:solidFill>
                          <a:effectLst/>
                          <a:latin typeface="Calibri" panose="020F0502020204030204" pitchFamily="34" charset="0"/>
                        </a:rPr>
                        <a:t>Tb </a:t>
                      </a:r>
                      <a:r>
                        <a:rPr lang="it-IT" sz="1200" b="1" i="0" u="none" strike="noStrike" dirty="0" err="1">
                          <a:solidFill>
                            <a:srgbClr val="00B050"/>
                          </a:solidFill>
                          <a:effectLst/>
                          <a:latin typeface="Calibri" panose="020F0502020204030204" pitchFamily="34" charset="0"/>
                        </a:rPr>
                        <a:t>at</a:t>
                      </a:r>
                      <a:r>
                        <a:rPr lang="it-IT" sz="1200" b="1" i="0" u="none" strike="noStrike" dirty="0">
                          <a:solidFill>
                            <a:srgbClr val="00B050"/>
                          </a:solidFill>
                          <a:effectLst/>
                          <a:latin typeface="Calibri" panose="020F0502020204030204" pitchFamily="34" charset="0"/>
                        </a:rPr>
                        <a:t> ARRONAX    </a:t>
                      </a:r>
                      <a:r>
                        <a:rPr lang="it-IT" sz="1200" b="1" i="0" u="none" strike="noStrike" dirty="0">
                          <a:solidFill>
                            <a:srgbClr val="00B050"/>
                          </a:solidFill>
                          <a:effectLst/>
                          <a:highlight>
                            <a:srgbClr val="FFFF00"/>
                          </a:highlight>
                          <a:latin typeface="Calibri" panose="020F0502020204030204" pitchFamily="34" charset="0"/>
                        </a:rPr>
                        <a:t> </a:t>
                      </a:r>
                      <a:r>
                        <a:rPr lang="it-IT" sz="1200" b="1" i="0" u="none" strike="noStrike" dirty="0">
                          <a:solidFill>
                            <a:srgbClr val="00B050"/>
                          </a:solidFill>
                          <a:effectLst/>
                          <a:highlight>
                            <a:srgbClr val="FFFF00"/>
                          </a:highlight>
                          <a:latin typeface="Calibri" panose="020F0502020204030204" pitchFamily="34" charset="0"/>
                          <a:sym typeface="Wingdings" panose="05000000000000000000" pitchFamily="2" charset="2"/>
                        </a:rPr>
                        <a:t>     CONCLUSA  </a:t>
                      </a:r>
                      <a:endParaRPr lang="it-IT" sz="1200" b="1" i="0" u="none" strike="noStrike" dirty="0">
                        <a:solidFill>
                          <a:srgbClr val="00B050"/>
                        </a:solidFill>
                        <a:effectLst/>
                        <a:highlight>
                          <a:srgbClr val="FFFF00"/>
                        </a:highligh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4178520"/>
                  </a:ext>
                </a:extLst>
              </a:tr>
              <a:tr h="140515">
                <a:tc>
                  <a:txBody>
                    <a:bodyPr/>
                    <a:lstStyle/>
                    <a:p>
                      <a:pPr algn="l" fontAlgn="b"/>
                      <a:r>
                        <a:rPr lang="en-US" sz="1200" b="0" i="0" u="none" strike="noStrike" baseline="30000" dirty="0" err="1">
                          <a:solidFill>
                            <a:srgbClr val="000000"/>
                          </a:solidFill>
                          <a:effectLst/>
                          <a:latin typeface="Calibri" panose="020F0502020204030204" pitchFamily="34" charset="0"/>
                        </a:rPr>
                        <a:t>nat</a:t>
                      </a:r>
                      <a:r>
                        <a:rPr lang="en-US" sz="1200" b="0" i="0" u="none" strike="noStrike" dirty="0" err="1">
                          <a:solidFill>
                            <a:srgbClr val="000000"/>
                          </a:solidFill>
                          <a:effectLst/>
                          <a:latin typeface="Calibri" panose="020F0502020204030204" pitchFamily="34" charset="0"/>
                        </a:rPr>
                        <a:t>Eu</a:t>
                      </a:r>
                      <a:r>
                        <a:rPr lang="en-US" sz="1200" b="0" i="0" u="none" strike="noStrike" dirty="0">
                          <a:solidFill>
                            <a:srgbClr val="000000"/>
                          </a:solidFill>
                          <a:effectLst/>
                          <a:latin typeface="Calibri" panose="020F0502020204030204" pitchFamily="34" charset="0"/>
                        </a:rPr>
                        <a:t>(</a:t>
                      </a:r>
                      <a:r>
                        <a:rPr lang="en-US" sz="1200" b="0" i="0" u="none" strike="noStrike" dirty="0" err="1">
                          <a:solidFill>
                            <a:srgbClr val="000000"/>
                          </a:solidFill>
                          <a:effectLst/>
                          <a:latin typeface="Symbol" panose="05050102010706020507" pitchFamily="18" charset="2"/>
                        </a:rPr>
                        <a:t>a</a:t>
                      </a:r>
                      <a:r>
                        <a:rPr lang="en-US" sz="1200" b="0" i="0" u="none" strike="noStrike" dirty="0" err="1">
                          <a:solidFill>
                            <a:srgbClr val="000000"/>
                          </a:solidFill>
                          <a:effectLst/>
                          <a:latin typeface="Calibri" panose="020F0502020204030204" pitchFamily="34" charset="0"/>
                        </a:rPr>
                        <a:t>,x</a:t>
                      </a:r>
                      <a:r>
                        <a:rPr lang="en-US" sz="1200" b="0" i="0" u="none" strike="noStrike" dirty="0">
                          <a:solidFill>
                            <a:srgbClr val="000000"/>
                          </a:solidFill>
                          <a:effectLst/>
                          <a:latin typeface="Calibri" panose="020F0502020204030204" pitchFamily="34" charset="0"/>
                        </a:rPr>
                        <a:t>)</a:t>
                      </a:r>
                      <a:r>
                        <a:rPr lang="en-US" sz="1200" b="0" i="0" u="none" strike="noStrike" baseline="30000" dirty="0">
                          <a:solidFill>
                            <a:srgbClr val="000000"/>
                          </a:solidFill>
                          <a:effectLst/>
                          <a:latin typeface="Calibri" panose="020F0502020204030204" pitchFamily="34" charset="0"/>
                        </a:rPr>
                        <a:t>155</a:t>
                      </a:r>
                      <a:r>
                        <a:rPr lang="en-US" sz="1200" b="0" i="0" u="none" strike="noStrike" dirty="0">
                          <a:solidFill>
                            <a:srgbClr val="000000"/>
                          </a:solidFill>
                          <a:effectLst/>
                          <a:latin typeface="Calibri" panose="020F0502020204030204" pitchFamily="34" charset="0"/>
                        </a:rPr>
                        <a:t>Tb at Czech Nuclear Physics Institute CAS </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it-IT" sz="1200" b="0" i="0" u="none" strike="noStrike">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it-IT" sz="1200" b="0" i="0" u="none" strike="noStrike">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7147319"/>
                  </a:ext>
                </a:extLst>
              </a:tr>
              <a:tr h="140515">
                <a:tc>
                  <a:txBody>
                    <a:bodyPr/>
                    <a:lstStyle/>
                    <a:p>
                      <a:pPr algn="l" fontAlgn="b"/>
                      <a:r>
                        <a:rPr lang="en-US" sz="1200" b="1" i="0" u="none" strike="noStrike" baseline="30000" dirty="0" err="1">
                          <a:solidFill>
                            <a:srgbClr val="00B050"/>
                          </a:solidFill>
                          <a:effectLst/>
                          <a:latin typeface="Calibri" panose="020F0502020204030204" pitchFamily="34" charset="0"/>
                        </a:rPr>
                        <a:t>nat</a:t>
                      </a:r>
                      <a:r>
                        <a:rPr lang="en-US" sz="1200" b="1" i="0" u="none" strike="noStrike" dirty="0" err="1">
                          <a:solidFill>
                            <a:srgbClr val="00B050"/>
                          </a:solidFill>
                          <a:effectLst/>
                          <a:latin typeface="Calibri" panose="020F0502020204030204" pitchFamily="34" charset="0"/>
                        </a:rPr>
                        <a:t>Gd</a:t>
                      </a:r>
                      <a:r>
                        <a:rPr lang="en-US" sz="1200" b="1" i="0" u="none" strike="noStrike" dirty="0">
                          <a:solidFill>
                            <a:srgbClr val="00B050"/>
                          </a:solidFill>
                          <a:effectLst/>
                          <a:latin typeface="Calibri" panose="020F0502020204030204" pitchFamily="34" charset="0"/>
                        </a:rPr>
                        <a:t>(</a:t>
                      </a:r>
                      <a:r>
                        <a:rPr lang="it-IT" sz="1200" b="1" i="0" u="none" strike="noStrike" dirty="0">
                          <a:solidFill>
                            <a:srgbClr val="00B050"/>
                          </a:solidFill>
                          <a:effectLst/>
                          <a:latin typeface="Symbol" panose="05050102010706020507" pitchFamily="18" charset="2"/>
                        </a:rPr>
                        <a:t>a</a:t>
                      </a:r>
                      <a:r>
                        <a:rPr lang="en-US" sz="1200" b="1" i="0" u="none" strike="noStrike" dirty="0">
                          <a:solidFill>
                            <a:srgbClr val="00B050"/>
                          </a:solidFill>
                          <a:effectLst/>
                          <a:latin typeface="Calibri" panose="020F0502020204030204" pitchFamily="34" charset="0"/>
                        </a:rPr>
                        <a:t>,x)</a:t>
                      </a:r>
                      <a:r>
                        <a:rPr lang="en-US" sz="1200" b="1" i="0" u="none" strike="noStrike" baseline="30000" dirty="0">
                          <a:solidFill>
                            <a:srgbClr val="00B050"/>
                          </a:solidFill>
                          <a:effectLst/>
                          <a:latin typeface="Calibri" panose="020F0502020204030204" pitchFamily="34" charset="0"/>
                        </a:rPr>
                        <a:t>152,155</a:t>
                      </a:r>
                      <a:r>
                        <a:rPr lang="en-US" sz="1200" b="1" i="0" u="none" strike="noStrike" dirty="0">
                          <a:solidFill>
                            <a:srgbClr val="00B050"/>
                          </a:solidFill>
                          <a:effectLst/>
                          <a:latin typeface="Calibri" panose="020F0502020204030204" pitchFamily="34" charset="0"/>
                        </a:rPr>
                        <a:t>Tb at ARRONAX    </a:t>
                      </a:r>
                      <a:r>
                        <a:rPr lang="en-US" sz="1200" b="1" i="0" u="none" strike="noStrike" dirty="0">
                          <a:solidFill>
                            <a:srgbClr val="00B050"/>
                          </a:solidFill>
                          <a:effectLst/>
                          <a:highlight>
                            <a:srgbClr val="FFFF00"/>
                          </a:highlight>
                          <a:latin typeface="Calibri" panose="020F0502020204030204" pitchFamily="34" charset="0"/>
                        </a:rPr>
                        <a:t> </a:t>
                      </a:r>
                      <a:r>
                        <a:rPr lang="it-IT" sz="1200" b="1" i="0" u="none" strike="noStrike" dirty="0">
                          <a:solidFill>
                            <a:srgbClr val="00B050"/>
                          </a:solidFill>
                          <a:effectLst/>
                          <a:highlight>
                            <a:srgbClr val="FFFF00"/>
                          </a:highlight>
                          <a:latin typeface="Calibri" panose="020F0502020204030204" pitchFamily="34" charset="0"/>
                          <a:sym typeface="Wingdings" panose="05000000000000000000" pitchFamily="2" charset="2"/>
                        </a:rPr>
                        <a:t>     IN CONCLUSIONE</a:t>
                      </a:r>
                      <a:endParaRPr lang="en-US" sz="1200" b="1" i="0" u="none" strike="noStrike" dirty="0">
                        <a:solidFill>
                          <a:srgbClr val="00B050"/>
                        </a:solidFill>
                        <a:effectLst/>
                        <a:highlight>
                          <a:srgbClr val="FFFF00"/>
                        </a:highligh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352914"/>
                  </a:ext>
                </a:extLst>
              </a:tr>
              <a:tr h="140515">
                <a:tc>
                  <a:txBody>
                    <a:bodyPr/>
                    <a:lstStyle/>
                    <a:p>
                      <a:pPr algn="l" fontAlgn="b"/>
                      <a:r>
                        <a:rPr lang="en-US" sz="1200" b="1" i="0" u="none" strike="noStrike" baseline="30000" dirty="0" err="1">
                          <a:solidFill>
                            <a:schemeClr val="tx1"/>
                          </a:solidFill>
                          <a:effectLst/>
                          <a:latin typeface="Calibri" panose="020F0502020204030204" pitchFamily="34" charset="0"/>
                        </a:rPr>
                        <a:t>nat</a:t>
                      </a:r>
                      <a:r>
                        <a:rPr lang="en-US" sz="1200" b="1" i="0" u="none" strike="noStrike" dirty="0" err="1">
                          <a:solidFill>
                            <a:schemeClr val="tx1"/>
                          </a:solidFill>
                          <a:effectLst/>
                          <a:latin typeface="Calibri" panose="020F0502020204030204" pitchFamily="34" charset="0"/>
                        </a:rPr>
                        <a:t>Gd</a:t>
                      </a:r>
                      <a:r>
                        <a:rPr lang="en-US" sz="1200" b="1" i="0" u="none" strike="noStrike" dirty="0">
                          <a:solidFill>
                            <a:schemeClr val="tx1"/>
                          </a:solidFill>
                          <a:effectLst/>
                          <a:latin typeface="Calibri" panose="020F0502020204030204" pitchFamily="34" charset="0"/>
                        </a:rPr>
                        <a:t>(</a:t>
                      </a:r>
                      <a:r>
                        <a:rPr lang="en-US" sz="1200" b="1" i="0" u="none" strike="noStrike" dirty="0" err="1">
                          <a:solidFill>
                            <a:schemeClr val="tx1"/>
                          </a:solidFill>
                          <a:effectLst/>
                          <a:latin typeface="Calibri" panose="020F0502020204030204" pitchFamily="34" charset="0"/>
                        </a:rPr>
                        <a:t>p,x</a:t>
                      </a:r>
                      <a:r>
                        <a:rPr lang="en-US" sz="1200" b="1" i="0" u="none" strike="noStrike" dirty="0">
                          <a:solidFill>
                            <a:schemeClr val="tx1"/>
                          </a:solidFill>
                          <a:effectLst/>
                          <a:latin typeface="Calibri" panose="020F0502020204030204" pitchFamily="34" charset="0"/>
                        </a:rPr>
                        <a:t>)</a:t>
                      </a:r>
                      <a:r>
                        <a:rPr lang="en-US" sz="1200" b="1" i="0" u="none" strike="noStrike" baseline="30000" dirty="0">
                          <a:solidFill>
                            <a:schemeClr val="tx1"/>
                          </a:solidFill>
                          <a:effectLst/>
                          <a:latin typeface="Calibri" panose="020F0502020204030204" pitchFamily="34" charset="0"/>
                        </a:rPr>
                        <a:t>152,149</a:t>
                      </a:r>
                      <a:r>
                        <a:rPr lang="en-US" sz="1200" b="1" i="0" u="none" strike="noStrike" dirty="0">
                          <a:solidFill>
                            <a:schemeClr val="tx1"/>
                          </a:solidFill>
                          <a:effectLst/>
                          <a:latin typeface="Calibri" panose="020F0502020204030204" pitchFamily="34" charset="0"/>
                        </a:rPr>
                        <a:t>Tb in the energy range 40-70 MeV at </a:t>
                      </a:r>
                      <a:r>
                        <a:rPr lang="en-US" sz="1200" b="1" i="0" u="none" strike="sngStrike" dirty="0">
                          <a:solidFill>
                            <a:schemeClr val="tx1"/>
                          </a:solidFill>
                          <a:effectLst/>
                          <a:highlight>
                            <a:srgbClr val="FFFF00"/>
                          </a:highlight>
                          <a:latin typeface="Calibri" panose="020F0502020204030204" pitchFamily="34" charset="0"/>
                        </a:rPr>
                        <a:t>SPES</a:t>
                      </a:r>
                      <a:r>
                        <a:rPr lang="en-US" sz="1200" b="1" i="0" u="none" strike="noStrike" dirty="0">
                          <a:solidFill>
                            <a:schemeClr val="tx1"/>
                          </a:solidFill>
                          <a:effectLst/>
                          <a:highlight>
                            <a:srgbClr val="FFFF00"/>
                          </a:highlight>
                          <a:latin typeface="Calibri" panose="020F0502020204030204" pitchFamily="34" charset="0"/>
                        </a:rPr>
                        <a:t> ARRONAX</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it-IT" sz="1200" b="0" i="0" u="none" strike="noStrike">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it-IT" sz="1200" b="0" i="0" u="none" strike="noStrike">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8506123"/>
                  </a:ext>
                </a:extLst>
              </a:tr>
              <a:tr h="140515">
                <a:tc>
                  <a:txBody>
                    <a:bodyPr/>
                    <a:lstStyle/>
                    <a:p>
                      <a:pPr algn="l" fontAlgn="b"/>
                      <a:r>
                        <a:rPr lang="en-US" sz="1200" b="0" i="0" u="none" strike="noStrike" baseline="30000" dirty="0" err="1">
                          <a:solidFill>
                            <a:srgbClr val="000000"/>
                          </a:solidFill>
                          <a:effectLst/>
                          <a:latin typeface="Calibri" panose="020F0502020204030204" pitchFamily="34" charset="0"/>
                        </a:rPr>
                        <a:t>nat</a:t>
                      </a:r>
                      <a:r>
                        <a:rPr lang="en-US" sz="1200" b="0" i="0" u="none" strike="noStrike" dirty="0" err="1">
                          <a:solidFill>
                            <a:srgbClr val="000000"/>
                          </a:solidFill>
                          <a:effectLst/>
                          <a:latin typeface="Calibri" panose="020F0502020204030204" pitchFamily="34" charset="0"/>
                        </a:rPr>
                        <a:t>Gd</a:t>
                      </a:r>
                      <a:r>
                        <a:rPr lang="en-US" sz="1200" b="0" i="0" u="none" strike="noStrike" dirty="0">
                          <a:solidFill>
                            <a:srgbClr val="000000"/>
                          </a:solidFill>
                          <a:effectLst/>
                          <a:latin typeface="Calibri" panose="020F0502020204030204" pitchFamily="34" charset="0"/>
                        </a:rPr>
                        <a:t>(</a:t>
                      </a:r>
                      <a:r>
                        <a:rPr lang="en-US" sz="1200" b="0" i="0" u="none" strike="noStrike" dirty="0" err="1">
                          <a:solidFill>
                            <a:srgbClr val="000000"/>
                          </a:solidFill>
                          <a:effectLst/>
                          <a:latin typeface="Calibri" panose="020F0502020204030204" pitchFamily="34" charset="0"/>
                        </a:rPr>
                        <a:t>p,x</a:t>
                      </a:r>
                      <a:r>
                        <a:rPr lang="en-US" sz="1200" b="0" i="0" u="none" strike="noStrike" dirty="0">
                          <a:solidFill>
                            <a:srgbClr val="000000"/>
                          </a:solidFill>
                          <a:effectLst/>
                          <a:latin typeface="Calibri" panose="020F0502020204030204" pitchFamily="34" charset="0"/>
                        </a:rPr>
                        <a:t>)</a:t>
                      </a:r>
                      <a:r>
                        <a:rPr lang="en-US" sz="1200" b="0" i="0" u="none" strike="noStrike" baseline="30000" dirty="0">
                          <a:solidFill>
                            <a:srgbClr val="000000"/>
                          </a:solidFill>
                          <a:effectLst/>
                          <a:latin typeface="Calibri" panose="020F0502020204030204" pitchFamily="34" charset="0"/>
                        </a:rPr>
                        <a:t>152,149</a:t>
                      </a:r>
                      <a:r>
                        <a:rPr lang="en-US" sz="1200" b="0" i="0" u="none" strike="noStrike" dirty="0">
                          <a:solidFill>
                            <a:srgbClr val="000000"/>
                          </a:solidFill>
                          <a:effectLst/>
                          <a:latin typeface="Calibri" panose="020F0502020204030204" pitchFamily="34" charset="0"/>
                        </a:rPr>
                        <a:t>Tb up to 200 MeV at </a:t>
                      </a:r>
                      <a:r>
                        <a:rPr lang="en-US" sz="1200" b="0" i="0" u="none" strike="noStrike" dirty="0" err="1">
                          <a:solidFill>
                            <a:srgbClr val="000000"/>
                          </a:solidFill>
                          <a:effectLst/>
                          <a:latin typeface="Calibri" panose="020F0502020204030204" pitchFamily="34" charset="0"/>
                        </a:rPr>
                        <a:t>i</a:t>
                      </a:r>
                      <a:r>
                        <a:rPr lang="en-US" sz="1200" b="0" i="0" u="none" strike="noStrike" dirty="0">
                          <a:solidFill>
                            <a:srgbClr val="000000"/>
                          </a:solidFill>
                          <a:effectLst/>
                          <a:latin typeface="Calibri" panose="020F0502020204030204" pitchFamily="34" charset="0"/>
                        </a:rPr>
                        <a:t>-Themba lab</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it-IT" sz="1200" b="0" i="0" u="none" strike="noStrike">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it-IT" sz="1200" b="0" i="0" u="none" strike="noStrike">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73170658"/>
                  </a:ext>
                </a:extLst>
              </a:tr>
              <a:tr h="140515">
                <a:tc>
                  <a:txBody>
                    <a:bodyPr/>
                    <a:lstStyle/>
                    <a:p>
                      <a:pPr algn="l" fontAlgn="b"/>
                      <a:r>
                        <a:rPr lang="en-US" sz="1200" b="0" i="0" u="none" strike="noStrike" baseline="30000" dirty="0" err="1">
                          <a:solidFill>
                            <a:srgbClr val="000000"/>
                          </a:solidFill>
                          <a:effectLst/>
                          <a:latin typeface="Calibri" panose="020F0502020204030204" pitchFamily="34" charset="0"/>
                        </a:rPr>
                        <a:t>nat</a:t>
                      </a:r>
                      <a:r>
                        <a:rPr lang="en-US" sz="1200" b="0" i="0" u="none" strike="noStrike" dirty="0" err="1">
                          <a:solidFill>
                            <a:srgbClr val="000000"/>
                          </a:solidFill>
                          <a:effectLst/>
                          <a:latin typeface="Calibri" panose="020F0502020204030204" pitchFamily="34" charset="0"/>
                        </a:rPr>
                        <a:t>Gd</a:t>
                      </a:r>
                      <a:r>
                        <a:rPr lang="en-US" sz="1200" b="0" i="0" u="none" strike="noStrike" dirty="0">
                          <a:solidFill>
                            <a:srgbClr val="000000"/>
                          </a:solidFill>
                          <a:effectLst/>
                          <a:latin typeface="Calibri" panose="020F0502020204030204" pitchFamily="34" charset="0"/>
                        </a:rPr>
                        <a:t>(</a:t>
                      </a:r>
                      <a:r>
                        <a:rPr lang="en-US" sz="1200" b="0" i="0" u="none" strike="noStrike" dirty="0" err="1">
                          <a:solidFill>
                            <a:srgbClr val="000000"/>
                          </a:solidFill>
                          <a:effectLst/>
                          <a:latin typeface="Symbol" panose="05050102010706020507" pitchFamily="18" charset="2"/>
                        </a:rPr>
                        <a:t>a</a:t>
                      </a:r>
                      <a:r>
                        <a:rPr lang="en-US" sz="1200" b="0" i="0" u="none" strike="noStrike" dirty="0" err="1">
                          <a:solidFill>
                            <a:srgbClr val="000000"/>
                          </a:solidFill>
                          <a:effectLst/>
                          <a:latin typeface="Calibri" panose="020F0502020204030204" pitchFamily="34" charset="0"/>
                        </a:rPr>
                        <a:t>,x</a:t>
                      </a:r>
                      <a:r>
                        <a:rPr lang="en-US" sz="1200" b="0" i="0" u="none" strike="noStrike" dirty="0">
                          <a:solidFill>
                            <a:srgbClr val="000000"/>
                          </a:solidFill>
                          <a:effectLst/>
                          <a:latin typeface="Calibri" panose="020F0502020204030204" pitchFamily="34" charset="0"/>
                        </a:rPr>
                        <a:t>)</a:t>
                      </a:r>
                      <a:r>
                        <a:rPr lang="en-US" sz="1200" b="0" i="0" u="none" strike="noStrike" baseline="30000" dirty="0">
                          <a:solidFill>
                            <a:srgbClr val="000000"/>
                          </a:solidFill>
                          <a:effectLst/>
                          <a:latin typeface="Calibri" panose="020F0502020204030204" pitchFamily="34" charset="0"/>
                        </a:rPr>
                        <a:t>152,155</a:t>
                      </a:r>
                      <a:r>
                        <a:rPr lang="en-US" sz="1200" b="0" i="0" u="none" strike="noStrike" dirty="0">
                          <a:solidFill>
                            <a:srgbClr val="000000"/>
                          </a:solidFill>
                          <a:effectLst/>
                          <a:latin typeface="Calibri" panose="020F0502020204030204" pitchFamily="34" charset="0"/>
                        </a:rPr>
                        <a:t>Tb at Czech Nuclear Physics Institute CAS</a:t>
                      </a: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1200" b="0" i="0" u="none" strike="noStrike">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5353" marR="5353" marT="53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5353" marR="5353" marT="53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89177378"/>
                  </a:ext>
                </a:extLst>
              </a:tr>
              <a:tr h="140515">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Calibri" panose="020F0502020204030204" pitchFamily="34" charset="0"/>
                        </a:rPr>
                        <a:t>→     Activity </a:t>
                      </a:r>
                      <a:r>
                        <a:rPr lang="it-IT" sz="1200" b="0" i="0" u="none" strike="noStrike" dirty="0" err="1">
                          <a:solidFill>
                            <a:srgbClr val="000000"/>
                          </a:solidFill>
                          <a:effectLst/>
                          <a:latin typeface="Calibri" panose="020F0502020204030204" pitchFamily="34" charset="0"/>
                        </a:rPr>
                        <a:t>started</a:t>
                      </a:r>
                      <a:endParaRPr lang="it-IT" sz="1200" b="0" i="0" u="none" strike="noStrike" dirty="0">
                        <a:solidFill>
                          <a:srgbClr val="000000"/>
                        </a:solidFill>
                        <a:effectLs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it-IT" sz="1200" b="0" i="0" u="none" strike="noStrike" dirty="0">
                        <a:solidFill>
                          <a:srgbClr val="000000"/>
                        </a:solidFill>
                        <a:effectLst/>
                        <a:latin typeface="Calibri" panose="020F0502020204030204" pitchFamily="34" charset="0"/>
                      </a:endParaRPr>
                    </a:p>
                  </a:txBody>
                  <a:tcPr marL="5353" marR="5353" marT="5353"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16311876"/>
                  </a:ext>
                </a:extLst>
              </a:tr>
              <a:tr h="140515">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Calibri" panose="020F0502020204030204" pitchFamily="34" charset="0"/>
                        </a:rPr>
                        <a:t>●     Milestone </a:t>
                      </a:r>
                      <a:r>
                        <a:rPr lang="it-IT" sz="1200" b="0" i="0" u="none" strike="noStrike" dirty="0" err="1">
                          <a:solidFill>
                            <a:srgbClr val="000000"/>
                          </a:solidFill>
                          <a:effectLst/>
                          <a:latin typeface="Calibri" panose="020F0502020204030204" pitchFamily="34" charset="0"/>
                        </a:rPr>
                        <a:t>reached</a:t>
                      </a:r>
                      <a:endParaRPr lang="it-IT" sz="1200" b="0" i="0" u="none" strike="noStrike" dirty="0">
                        <a:solidFill>
                          <a:srgbClr val="000000"/>
                        </a:solidFill>
                        <a:effectLs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it-IT" sz="1200" b="0" i="0" u="none" strike="noStrike" dirty="0">
                        <a:solidFill>
                          <a:srgbClr val="000000"/>
                        </a:solidFill>
                        <a:effectLst/>
                        <a:latin typeface="Calibri" panose="020F0502020204030204" pitchFamily="34" charset="0"/>
                      </a:endParaRPr>
                    </a:p>
                  </a:txBody>
                  <a:tcPr marL="5353" marR="5353" marT="5353"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it-IT" sz="1200" b="0" i="0" u="none" strike="noStrike" dirty="0">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tc>
                  <a:txBody>
                    <a:bodyPr/>
                    <a:lstStyle/>
                    <a:p>
                      <a:pPr algn="l" fontAlgn="b"/>
                      <a:endParaRPr lang="it-IT" sz="1200" b="0" i="0" u="none" strike="noStrike" dirty="0">
                        <a:solidFill>
                          <a:srgbClr val="000000"/>
                        </a:solidFill>
                        <a:effectLst/>
                        <a:latin typeface="Calibri" panose="020F0502020204030204" pitchFamily="34" charset="0"/>
                      </a:endParaRPr>
                    </a:p>
                  </a:txBody>
                  <a:tcPr marL="5353" marR="5353" marT="5353" marB="0" anchor="b">
                    <a:lnL>
                      <a:noFill/>
                    </a:lnL>
                    <a:lnR>
                      <a:noFill/>
                    </a:lnR>
                    <a:lnT>
                      <a:noFill/>
                    </a:lnT>
                    <a:lnB>
                      <a:noFill/>
                    </a:lnB>
                    <a:noFill/>
                  </a:tcPr>
                </a:tc>
                <a:extLst>
                  <a:ext uri="{0D108BD9-81ED-4DB2-BD59-A6C34878D82A}">
                    <a16:rowId xmlns:a16="http://schemas.microsoft.com/office/drawing/2014/main" val="2047686546"/>
                  </a:ext>
                </a:extLst>
              </a:tr>
            </a:tbl>
          </a:graphicData>
        </a:graphic>
      </p:graphicFrame>
    </p:spTree>
    <p:extLst>
      <p:ext uri="{BB962C8B-B14F-4D97-AF65-F5344CB8AC3E}">
        <p14:creationId xmlns:p14="http://schemas.microsoft.com/office/powerpoint/2010/main" val="38549584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F2FA3-E7DC-FB60-D901-7ADC9A872FA7}"/>
              </a:ext>
            </a:extLst>
          </p:cNvPr>
          <p:cNvSpPr>
            <a:spLocks noGrp="1"/>
          </p:cNvSpPr>
          <p:nvPr>
            <p:ph type="title"/>
          </p:nvPr>
        </p:nvSpPr>
        <p:spPr/>
        <p:txBody>
          <a:bodyPr/>
          <a:lstStyle/>
          <a:p>
            <a:r>
              <a:rPr lang="en-US" sz="3000" baseline="30000" dirty="0" err="1"/>
              <a:t>nat</a:t>
            </a:r>
            <a:r>
              <a:rPr lang="en-US" sz="3000" dirty="0" err="1"/>
              <a:t>Eu</a:t>
            </a:r>
            <a:r>
              <a:rPr lang="en-US" sz="3000" dirty="0"/>
              <a:t>(</a:t>
            </a:r>
            <a:r>
              <a:rPr lang="en-US" sz="3000" dirty="0" err="1"/>
              <a:t>a,x</a:t>
            </a:r>
            <a:r>
              <a:rPr lang="en-US" sz="3000" dirty="0"/>
              <a:t>)</a:t>
            </a:r>
            <a:r>
              <a:rPr lang="en-US" sz="3000" baseline="30000" dirty="0"/>
              <a:t>1xx</a:t>
            </a:r>
            <a:r>
              <a:rPr lang="en-US" sz="3000" dirty="0"/>
              <a:t>Tb</a:t>
            </a:r>
            <a:br>
              <a:rPr lang="en-US" sz="3000" dirty="0"/>
            </a:br>
            <a:endParaRPr lang="en-US" sz="3000" dirty="0"/>
          </a:p>
        </p:txBody>
      </p:sp>
      <p:sp>
        <p:nvSpPr>
          <p:cNvPr id="3" name="Content Placeholder 2">
            <a:extLst>
              <a:ext uri="{FF2B5EF4-FFF2-40B4-BE49-F238E27FC236}">
                <a16:creationId xmlns:a16="http://schemas.microsoft.com/office/drawing/2014/main" id="{AEA433A4-516E-7081-B41E-55626C1D6A43}"/>
              </a:ext>
            </a:extLst>
          </p:cNvPr>
          <p:cNvSpPr>
            <a:spLocks noGrp="1"/>
          </p:cNvSpPr>
          <p:nvPr>
            <p:ph idx="1"/>
          </p:nvPr>
        </p:nvSpPr>
        <p:spPr>
          <a:xfrm>
            <a:off x="1960412" y="1844824"/>
            <a:ext cx="4606133" cy="3168352"/>
          </a:xfrm>
        </p:spPr>
        <p:txBody>
          <a:bodyPr>
            <a:normAutofit/>
          </a:bodyPr>
          <a:lstStyle/>
          <a:p>
            <a:r>
              <a:rPr lang="en-US" sz="2000" dirty="0"/>
              <a:t>Le </a:t>
            </a:r>
            <a:r>
              <a:rPr lang="en-US" sz="2000" dirty="0" err="1">
                <a:highlight>
                  <a:srgbClr val="FFFF00"/>
                </a:highlight>
              </a:rPr>
              <a:t>sezioni</a:t>
            </a:r>
            <a:r>
              <a:rPr lang="en-US" sz="2000" dirty="0">
                <a:highlight>
                  <a:srgbClr val="FFFF00"/>
                </a:highlight>
              </a:rPr>
              <a:t> </a:t>
            </a:r>
            <a:r>
              <a:rPr lang="en-US" sz="2000" dirty="0" err="1">
                <a:highlight>
                  <a:srgbClr val="FFFF00"/>
                </a:highlight>
              </a:rPr>
              <a:t>d’urto</a:t>
            </a:r>
            <a:r>
              <a:rPr lang="en-US" sz="2000" dirty="0">
                <a:highlight>
                  <a:srgbClr val="FFFF00"/>
                </a:highlight>
              </a:rPr>
              <a:t> </a:t>
            </a:r>
            <a:r>
              <a:rPr lang="en-US" sz="2000" dirty="0" err="1"/>
              <a:t>sono</a:t>
            </a:r>
            <a:r>
              <a:rPr lang="en-US" sz="2000" dirty="0"/>
              <a:t> state </a:t>
            </a:r>
            <a:r>
              <a:rPr lang="en-US" sz="2000" dirty="0" err="1">
                <a:highlight>
                  <a:srgbClr val="FFFF00"/>
                </a:highlight>
              </a:rPr>
              <a:t>misurate</a:t>
            </a:r>
            <a:r>
              <a:rPr lang="en-US" sz="2000" dirty="0"/>
              <a:t> ad ARRONAX </a:t>
            </a:r>
            <a:r>
              <a:rPr lang="en-US" sz="2000" dirty="0" err="1"/>
              <a:t>nel</a:t>
            </a:r>
            <a:r>
              <a:rPr lang="en-US" sz="2000" dirty="0"/>
              <a:t> range 20-67 MeV. </a:t>
            </a:r>
            <a:br>
              <a:rPr lang="en-US" sz="2000" dirty="0"/>
            </a:br>
            <a:r>
              <a:rPr lang="en-US" sz="2000" dirty="0"/>
              <a:t>Sono </a:t>
            </a:r>
            <a:r>
              <a:rPr lang="en-US" sz="2000" dirty="0" err="1"/>
              <a:t>previste</a:t>
            </a:r>
            <a:r>
              <a:rPr lang="en-US" sz="2000" dirty="0"/>
              <a:t> </a:t>
            </a:r>
            <a:r>
              <a:rPr lang="en-US" sz="2000" dirty="0" err="1"/>
              <a:t>misure</a:t>
            </a:r>
            <a:r>
              <a:rPr lang="en-US" sz="2000" dirty="0"/>
              <a:t> </a:t>
            </a:r>
            <a:r>
              <a:rPr lang="en-US" sz="2000" dirty="0" err="1"/>
              <a:t>nel</a:t>
            </a:r>
            <a:r>
              <a:rPr lang="en-US" sz="2000" dirty="0"/>
              <a:t> range 10-30 MeV </a:t>
            </a:r>
            <a:r>
              <a:rPr lang="en-US" sz="2000" dirty="0" err="1"/>
              <a:t>presso</a:t>
            </a:r>
            <a:r>
              <a:rPr lang="en-US" sz="2000" dirty="0"/>
              <a:t> il CAS di Praga a </a:t>
            </a:r>
            <a:r>
              <a:rPr lang="en-US" sz="2000" dirty="0" err="1"/>
              <a:t>partire</a:t>
            </a:r>
            <a:r>
              <a:rPr lang="en-US" sz="2000" dirty="0"/>
              <a:t> dal </a:t>
            </a:r>
            <a:r>
              <a:rPr lang="en-US" sz="2000" dirty="0" err="1"/>
              <a:t>prossimo</a:t>
            </a:r>
            <a:r>
              <a:rPr lang="en-US" sz="2000" dirty="0"/>
              <a:t> </a:t>
            </a:r>
            <a:r>
              <a:rPr lang="en-US" sz="2000" dirty="0" err="1"/>
              <a:t>semestre</a:t>
            </a:r>
            <a:r>
              <a:rPr lang="en-US" sz="2000" dirty="0"/>
              <a:t>;</a:t>
            </a:r>
          </a:p>
          <a:p>
            <a:endParaRPr lang="en-US" sz="2000" dirty="0"/>
          </a:p>
          <a:p>
            <a:r>
              <a:rPr lang="en-US" sz="2000" dirty="0"/>
              <a:t>È in </a:t>
            </a:r>
            <a:r>
              <a:rPr lang="en-US" sz="2000" dirty="0" err="1"/>
              <a:t>fase</a:t>
            </a:r>
            <a:r>
              <a:rPr lang="en-US" sz="2000" dirty="0"/>
              <a:t> di </a:t>
            </a:r>
            <a:r>
              <a:rPr lang="en-US" sz="2000" b="1" dirty="0" err="1"/>
              <a:t>revisione</a:t>
            </a:r>
            <a:r>
              <a:rPr lang="en-US" sz="2000" b="1" dirty="0"/>
              <a:t> interna una </a:t>
            </a:r>
            <a:r>
              <a:rPr lang="en-US" sz="2000" b="1" dirty="0" err="1"/>
              <a:t>pubblicazione</a:t>
            </a:r>
            <a:r>
              <a:rPr lang="en-US" sz="2000" b="1" dirty="0"/>
              <a:t> </a:t>
            </a:r>
            <a:r>
              <a:rPr lang="en-US" sz="2000" b="1" dirty="0" err="1"/>
              <a:t>scientifica</a:t>
            </a:r>
            <a:r>
              <a:rPr lang="en-US" sz="2000" b="1" dirty="0"/>
              <a:t> </a:t>
            </a:r>
            <a:r>
              <a:rPr lang="en-US" sz="2000" dirty="0" err="1"/>
              <a:t>sul</a:t>
            </a:r>
            <a:r>
              <a:rPr lang="en-US" sz="2000" dirty="0"/>
              <a:t> </a:t>
            </a:r>
            <a:r>
              <a:rPr lang="en-US" sz="2000" dirty="0" err="1"/>
              <a:t>lavoro</a:t>
            </a:r>
            <a:r>
              <a:rPr lang="en-US" sz="2000" dirty="0"/>
              <a:t> </a:t>
            </a:r>
            <a:r>
              <a:rPr lang="en-US" sz="2000" dirty="0" err="1"/>
              <a:t>già</a:t>
            </a:r>
            <a:r>
              <a:rPr lang="en-US" sz="2000" dirty="0"/>
              <a:t> </a:t>
            </a:r>
            <a:r>
              <a:rPr lang="en-US" sz="2000" dirty="0" err="1"/>
              <a:t>concluso</a:t>
            </a:r>
            <a:r>
              <a:rPr lang="en-US" sz="2000" dirty="0"/>
              <a:t>.</a:t>
            </a:r>
          </a:p>
        </p:txBody>
      </p:sp>
      <p:pic>
        <p:nvPicPr>
          <p:cNvPr id="7" name="Picture 6">
            <a:extLst>
              <a:ext uri="{FF2B5EF4-FFF2-40B4-BE49-F238E27FC236}">
                <a16:creationId xmlns:a16="http://schemas.microsoft.com/office/drawing/2014/main" id="{073767FA-B676-73F6-3C15-2B960D385795}"/>
              </a:ext>
            </a:extLst>
          </p:cNvPr>
          <p:cNvPicPr>
            <a:picLocks noChangeAspect="1"/>
          </p:cNvPicPr>
          <p:nvPr/>
        </p:nvPicPr>
        <p:blipFill>
          <a:blip r:embed="rId2"/>
          <a:stretch>
            <a:fillRect/>
          </a:stretch>
        </p:blipFill>
        <p:spPr>
          <a:xfrm>
            <a:off x="6587335" y="909164"/>
            <a:ext cx="4070185" cy="2843424"/>
          </a:xfrm>
          <a:prstGeom prst="rect">
            <a:avLst/>
          </a:prstGeom>
        </p:spPr>
      </p:pic>
      <p:pic>
        <p:nvPicPr>
          <p:cNvPr id="9" name="Picture 8">
            <a:extLst>
              <a:ext uri="{FF2B5EF4-FFF2-40B4-BE49-F238E27FC236}">
                <a16:creationId xmlns:a16="http://schemas.microsoft.com/office/drawing/2014/main" id="{056A844B-4874-2CE0-D8EC-9F9DD1F4B9B7}"/>
              </a:ext>
            </a:extLst>
          </p:cNvPr>
          <p:cNvPicPr>
            <a:picLocks noChangeAspect="1"/>
          </p:cNvPicPr>
          <p:nvPr/>
        </p:nvPicPr>
        <p:blipFill>
          <a:blip r:embed="rId3"/>
          <a:stretch>
            <a:fillRect/>
          </a:stretch>
        </p:blipFill>
        <p:spPr>
          <a:xfrm>
            <a:off x="6608123" y="3429001"/>
            <a:ext cx="4028606" cy="2814377"/>
          </a:xfrm>
          <a:prstGeom prst="rect">
            <a:avLst/>
          </a:prstGeom>
        </p:spPr>
      </p:pic>
    </p:spTree>
    <p:extLst>
      <p:ext uri="{BB962C8B-B14F-4D97-AF65-F5344CB8AC3E}">
        <p14:creationId xmlns:p14="http://schemas.microsoft.com/office/powerpoint/2010/main" val="247444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F7B9-D9DB-E8E5-9217-D9F68AEDD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056BD-01CD-8536-C214-D38395A49336}"/>
              </a:ext>
            </a:extLst>
          </p:cNvPr>
          <p:cNvSpPr>
            <a:spLocks noGrp="1"/>
          </p:cNvSpPr>
          <p:nvPr>
            <p:ph type="title"/>
          </p:nvPr>
        </p:nvSpPr>
        <p:spPr/>
        <p:txBody>
          <a:bodyPr/>
          <a:lstStyle/>
          <a:p>
            <a:r>
              <a:rPr lang="en-US" sz="3000" baseline="30000" dirty="0" err="1"/>
              <a:t>nat</a:t>
            </a:r>
            <a:r>
              <a:rPr lang="en-US" sz="3000" dirty="0" err="1"/>
              <a:t>Gd</a:t>
            </a:r>
            <a:r>
              <a:rPr lang="en-US" sz="3000" dirty="0"/>
              <a:t>(</a:t>
            </a:r>
            <a:r>
              <a:rPr lang="en-US" sz="3000" dirty="0" err="1"/>
              <a:t>a,x</a:t>
            </a:r>
            <a:r>
              <a:rPr lang="en-US" sz="3000" dirty="0"/>
              <a:t>)</a:t>
            </a:r>
            <a:r>
              <a:rPr lang="en-US" sz="3000" baseline="30000" dirty="0"/>
              <a:t>1xx</a:t>
            </a:r>
            <a:r>
              <a:rPr lang="en-US" sz="3000" dirty="0"/>
              <a:t>Tb</a:t>
            </a:r>
          </a:p>
        </p:txBody>
      </p:sp>
      <p:sp>
        <p:nvSpPr>
          <p:cNvPr id="3" name="Content Placeholder 2">
            <a:extLst>
              <a:ext uri="{FF2B5EF4-FFF2-40B4-BE49-F238E27FC236}">
                <a16:creationId xmlns:a16="http://schemas.microsoft.com/office/drawing/2014/main" id="{B9672D28-4CE8-B5D1-4EEA-B6C9D3451BD5}"/>
              </a:ext>
            </a:extLst>
          </p:cNvPr>
          <p:cNvSpPr>
            <a:spLocks noGrp="1"/>
          </p:cNvSpPr>
          <p:nvPr>
            <p:ph idx="1"/>
          </p:nvPr>
        </p:nvSpPr>
        <p:spPr>
          <a:xfrm>
            <a:off x="1645075" y="1520788"/>
            <a:ext cx="5184576" cy="3816424"/>
          </a:xfrm>
        </p:spPr>
        <p:txBody>
          <a:bodyPr>
            <a:noAutofit/>
          </a:bodyPr>
          <a:lstStyle/>
          <a:p>
            <a:r>
              <a:rPr lang="en-US" sz="2000" dirty="0"/>
              <a:t>Dal </a:t>
            </a:r>
            <a:r>
              <a:rPr lang="en-US" sz="2000" dirty="0" err="1"/>
              <a:t>momento</a:t>
            </a:r>
            <a:r>
              <a:rPr lang="en-US" sz="2000" dirty="0"/>
              <a:t> </a:t>
            </a:r>
            <a:r>
              <a:rPr lang="en-US" sz="2000" dirty="0" err="1"/>
              <a:t>che</a:t>
            </a:r>
            <a:r>
              <a:rPr lang="en-US" sz="2000" dirty="0"/>
              <a:t> </a:t>
            </a:r>
            <a:r>
              <a:rPr lang="en-US" sz="2000" dirty="0" err="1"/>
              <a:t>gli</a:t>
            </a:r>
            <a:r>
              <a:rPr lang="en-US" sz="2000" dirty="0"/>
              <a:t> </a:t>
            </a:r>
            <a:r>
              <a:rPr lang="en-US" sz="2000" dirty="0" err="1">
                <a:highlight>
                  <a:srgbClr val="FFFF00"/>
                </a:highlight>
              </a:rPr>
              <a:t>irraggiamenti</a:t>
            </a:r>
            <a:r>
              <a:rPr lang="en-US" sz="2000" dirty="0">
                <a:highlight>
                  <a:srgbClr val="FFFF00"/>
                </a:highlight>
              </a:rPr>
              <a:t> </a:t>
            </a:r>
            <a:r>
              <a:rPr lang="en-US" sz="2000" dirty="0"/>
              <a:t>con p a SPES </a:t>
            </a:r>
            <a:r>
              <a:rPr lang="en-US" sz="2000" dirty="0" err="1"/>
              <a:t>sono</a:t>
            </a:r>
            <a:r>
              <a:rPr lang="en-US" sz="2000" dirty="0"/>
              <a:t> </a:t>
            </a:r>
            <a:r>
              <a:rPr lang="en-US" sz="2000" dirty="0" err="1"/>
              <a:t>stati</a:t>
            </a:r>
            <a:r>
              <a:rPr lang="en-US" sz="2000" dirty="0"/>
              <a:t> </a:t>
            </a:r>
            <a:r>
              <a:rPr lang="en-US" sz="2000" dirty="0" err="1"/>
              <a:t>posticipati</a:t>
            </a:r>
            <a:r>
              <a:rPr lang="en-US" sz="2000" dirty="0"/>
              <a:t>, le </a:t>
            </a:r>
            <a:r>
              <a:rPr lang="en-US" sz="2000" dirty="0" err="1"/>
              <a:t>misure</a:t>
            </a:r>
            <a:r>
              <a:rPr lang="en-US" sz="2000" dirty="0"/>
              <a:t> di </a:t>
            </a:r>
            <a:r>
              <a:rPr lang="en-US" sz="2000" dirty="0" err="1"/>
              <a:t>xs</a:t>
            </a:r>
            <a:r>
              <a:rPr lang="en-US" sz="2000" dirty="0"/>
              <a:t> per la </a:t>
            </a:r>
            <a:r>
              <a:rPr lang="en-US" sz="2000" dirty="0" err="1"/>
              <a:t>reazione</a:t>
            </a:r>
            <a:r>
              <a:rPr lang="en-US" sz="2000" dirty="0"/>
              <a:t> </a:t>
            </a:r>
            <a:r>
              <a:rPr lang="en-US" sz="2000" b="1" baseline="30000" dirty="0" err="1"/>
              <a:t>nat</a:t>
            </a:r>
            <a:r>
              <a:rPr lang="en-US" sz="2000" b="1" dirty="0" err="1"/>
              <a:t>Gd</a:t>
            </a:r>
            <a:r>
              <a:rPr lang="en-US" sz="2000" b="1" dirty="0"/>
              <a:t>(</a:t>
            </a:r>
            <a:r>
              <a:rPr lang="en-US" sz="2000" b="1" dirty="0" err="1"/>
              <a:t>a,x</a:t>
            </a:r>
            <a:r>
              <a:rPr lang="en-US" sz="2000" b="1" dirty="0"/>
              <a:t>)</a:t>
            </a:r>
            <a:r>
              <a:rPr lang="en-US" sz="2000" b="1" baseline="30000" dirty="0"/>
              <a:t>1xx</a:t>
            </a:r>
            <a:r>
              <a:rPr lang="en-US" sz="2000" b="1" dirty="0"/>
              <a:t>Tb </a:t>
            </a:r>
            <a:r>
              <a:rPr lang="en-US" sz="2000" b="1" dirty="0" err="1"/>
              <a:t>sono</a:t>
            </a:r>
            <a:r>
              <a:rPr lang="en-US" sz="2000" b="1" dirty="0"/>
              <a:t> state anticipate;</a:t>
            </a:r>
          </a:p>
          <a:p>
            <a:endParaRPr lang="en-US" sz="900" dirty="0"/>
          </a:p>
          <a:p>
            <a:r>
              <a:rPr lang="en-US" sz="2000" dirty="0"/>
              <a:t>Le </a:t>
            </a:r>
            <a:r>
              <a:rPr lang="en-US" sz="2000" dirty="0" err="1"/>
              <a:t>misure</a:t>
            </a:r>
            <a:r>
              <a:rPr lang="en-US" sz="2000" dirty="0"/>
              <a:t> per </a:t>
            </a:r>
            <a:r>
              <a:rPr lang="en-US" sz="2000" dirty="0" err="1"/>
              <a:t>alcuni</a:t>
            </a:r>
            <a:r>
              <a:rPr lang="en-US" sz="2000" dirty="0"/>
              <a:t> </a:t>
            </a:r>
            <a:r>
              <a:rPr lang="en-US" sz="2000" dirty="0" err="1">
                <a:highlight>
                  <a:srgbClr val="FFFF00"/>
                </a:highlight>
              </a:rPr>
              <a:t>radionuclidi</a:t>
            </a:r>
            <a:r>
              <a:rPr lang="en-US" sz="2000" dirty="0"/>
              <a:t> </a:t>
            </a:r>
            <a:r>
              <a:rPr lang="en-US" sz="2000" dirty="0" err="1"/>
              <a:t>sono</a:t>
            </a:r>
            <a:r>
              <a:rPr lang="en-US" sz="2000" dirty="0"/>
              <a:t> </a:t>
            </a:r>
            <a:r>
              <a:rPr lang="en-US" sz="2000" dirty="0" err="1"/>
              <a:t>ancora</a:t>
            </a:r>
            <a:r>
              <a:rPr lang="en-US" sz="2000" dirty="0"/>
              <a:t> in </a:t>
            </a:r>
            <a:r>
              <a:rPr lang="en-US" sz="2000" dirty="0" err="1"/>
              <a:t>corso</a:t>
            </a:r>
            <a:r>
              <a:rPr lang="en-US" sz="2000" dirty="0"/>
              <a:t>;</a:t>
            </a:r>
          </a:p>
          <a:p>
            <a:endParaRPr lang="en-US" sz="900" dirty="0"/>
          </a:p>
          <a:p>
            <a:r>
              <a:rPr lang="en-US" sz="2000" b="1" dirty="0"/>
              <a:t>8 </a:t>
            </a:r>
            <a:r>
              <a:rPr lang="en-US" sz="2000" b="1" dirty="0" err="1"/>
              <a:t>luglio</a:t>
            </a:r>
            <a:r>
              <a:rPr lang="en-US" sz="2000" b="1" dirty="0"/>
              <a:t>, </a:t>
            </a:r>
            <a:r>
              <a:rPr lang="en-US" sz="2000" b="1" dirty="0" err="1"/>
              <a:t>irraggiamento</a:t>
            </a:r>
            <a:r>
              <a:rPr lang="en-US" sz="2000" b="1" dirty="0"/>
              <a:t> ad ARRONAX </a:t>
            </a:r>
            <a:r>
              <a:rPr lang="en-US" sz="2000" dirty="0"/>
              <a:t>per </a:t>
            </a:r>
            <a:r>
              <a:rPr lang="en-US" sz="2000" dirty="0" err="1"/>
              <a:t>verificare</a:t>
            </a:r>
            <a:r>
              <a:rPr lang="en-US" sz="2000" dirty="0"/>
              <a:t> lo schema di </a:t>
            </a:r>
            <a:r>
              <a:rPr lang="en-US" sz="2000" dirty="0" err="1"/>
              <a:t>decadimento</a:t>
            </a:r>
            <a:r>
              <a:rPr lang="en-US" sz="2000" dirty="0"/>
              <a:t> del </a:t>
            </a:r>
            <a:r>
              <a:rPr lang="en-US" sz="2000" baseline="30000" dirty="0"/>
              <a:t>154</a:t>
            </a:r>
            <a:r>
              <a:rPr lang="en-US" sz="2000" dirty="0"/>
              <a:t>Tb </a:t>
            </a:r>
            <a:r>
              <a:rPr lang="en-US" sz="2000" dirty="0" err="1"/>
              <a:t>che</a:t>
            </a:r>
            <a:r>
              <a:rPr lang="en-US" sz="2000" dirty="0"/>
              <a:t> </a:t>
            </a:r>
            <a:r>
              <a:rPr lang="en-US" sz="2000" dirty="0" err="1"/>
              <a:t>risulta</a:t>
            </a:r>
            <a:r>
              <a:rPr lang="en-US" sz="2000" dirty="0"/>
              <a:t> </a:t>
            </a:r>
            <a:r>
              <a:rPr lang="en-US" sz="2000" dirty="0" err="1"/>
              <a:t>particolarmente</a:t>
            </a:r>
            <a:r>
              <a:rPr lang="en-US" sz="2000" dirty="0"/>
              <a:t> </a:t>
            </a:r>
            <a:r>
              <a:rPr lang="en-US" sz="2000" dirty="0" err="1"/>
              <a:t>ostico</a:t>
            </a:r>
            <a:r>
              <a:rPr lang="en-US" sz="2000" dirty="0"/>
              <a:t> </a:t>
            </a:r>
            <a:r>
              <a:rPr lang="en-US" sz="2000" dirty="0" err="1"/>
              <a:t>nella</a:t>
            </a:r>
            <a:r>
              <a:rPr lang="en-US" sz="2000" dirty="0"/>
              <a:t> </a:t>
            </a:r>
            <a:r>
              <a:rPr lang="en-US" sz="2000" dirty="0" err="1"/>
              <a:t>sua</a:t>
            </a:r>
            <a:r>
              <a:rPr lang="en-US" sz="2000" dirty="0"/>
              <a:t> </a:t>
            </a:r>
            <a:r>
              <a:rPr lang="en-US" sz="2000" dirty="0" err="1"/>
              <a:t>quantificazione</a:t>
            </a:r>
            <a:r>
              <a:rPr lang="en-US" sz="2000" dirty="0"/>
              <a:t>.</a:t>
            </a:r>
          </a:p>
        </p:txBody>
      </p:sp>
      <p:pic>
        <p:nvPicPr>
          <p:cNvPr id="5" name="Picture 4">
            <a:extLst>
              <a:ext uri="{FF2B5EF4-FFF2-40B4-BE49-F238E27FC236}">
                <a16:creationId xmlns:a16="http://schemas.microsoft.com/office/drawing/2014/main" id="{72DA1AF8-D16D-2BE7-CF70-1E2B9DF5930C}"/>
              </a:ext>
            </a:extLst>
          </p:cNvPr>
          <p:cNvPicPr>
            <a:picLocks noChangeAspect="1"/>
          </p:cNvPicPr>
          <p:nvPr/>
        </p:nvPicPr>
        <p:blipFill>
          <a:blip r:embed="rId2"/>
          <a:stretch>
            <a:fillRect/>
          </a:stretch>
        </p:blipFill>
        <p:spPr>
          <a:xfrm>
            <a:off x="6829652" y="1880675"/>
            <a:ext cx="3838349" cy="3096650"/>
          </a:xfrm>
          <a:prstGeom prst="rect">
            <a:avLst/>
          </a:prstGeom>
        </p:spPr>
      </p:pic>
    </p:spTree>
    <p:extLst>
      <p:ext uri="{BB962C8B-B14F-4D97-AF65-F5344CB8AC3E}">
        <p14:creationId xmlns:p14="http://schemas.microsoft.com/office/powerpoint/2010/main" val="3914331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F1454F9C-D08A-9DCD-76B2-A6B746715855}"/>
              </a:ext>
            </a:extLst>
          </p:cNvPr>
          <p:cNvGraphicFramePr>
            <a:graphicFrameLocks noGrp="1"/>
          </p:cNvGraphicFramePr>
          <p:nvPr/>
        </p:nvGraphicFramePr>
        <p:xfrm>
          <a:off x="2243572" y="433320"/>
          <a:ext cx="7704856" cy="3212260"/>
        </p:xfrm>
        <a:graphic>
          <a:graphicData uri="http://schemas.openxmlformats.org/drawingml/2006/table">
            <a:tbl>
              <a:tblPr/>
              <a:tblGrid>
                <a:gridCol w="2088232">
                  <a:extLst>
                    <a:ext uri="{9D8B030D-6E8A-4147-A177-3AD203B41FA5}">
                      <a16:colId xmlns:a16="http://schemas.microsoft.com/office/drawing/2014/main" val="2776362594"/>
                    </a:ext>
                  </a:extLst>
                </a:gridCol>
                <a:gridCol w="4032448">
                  <a:extLst>
                    <a:ext uri="{9D8B030D-6E8A-4147-A177-3AD203B41FA5}">
                      <a16:colId xmlns:a16="http://schemas.microsoft.com/office/drawing/2014/main" val="2046609975"/>
                    </a:ext>
                  </a:extLst>
                </a:gridCol>
                <a:gridCol w="1584176">
                  <a:extLst>
                    <a:ext uri="{9D8B030D-6E8A-4147-A177-3AD203B41FA5}">
                      <a16:colId xmlns:a16="http://schemas.microsoft.com/office/drawing/2014/main" val="1318979156"/>
                    </a:ext>
                  </a:extLst>
                </a:gridCol>
              </a:tblGrid>
              <a:tr h="130090">
                <a:tc gridSpan="2">
                  <a:txBody>
                    <a:bodyPr/>
                    <a:lstStyle/>
                    <a:p>
                      <a:pPr algn="ctr" fontAlgn="ctr"/>
                      <a:r>
                        <a:rPr lang="it-IT" sz="1600" b="1" i="0" u="none" strike="noStrike" dirty="0">
                          <a:solidFill>
                            <a:srgbClr val="000000"/>
                          </a:solidFill>
                          <a:effectLst/>
                          <a:latin typeface="+mj-lt"/>
                        </a:rPr>
                        <a:t>Descrizione</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endParaRPr lang="it-IT" sz="1600" b="1" i="0" u="none" strike="noStrike" dirty="0">
                        <a:solidFill>
                          <a:srgbClr val="000000"/>
                        </a:solidFill>
                        <a:effectLst/>
                        <a:latin typeface="Aptos Narrow" panose="020B0004020202020204" pitchFamily="34" charset="0"/>
                      </a:endParaRP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600" b="1" i="0" u="none" strike="noStrike" dirty="0">
                          <a:solidFill>
                            <a:srgbClr val="000000"/>
                          </a:solidFill>
                          <a:effectLst/>
                          <a:latin typeface="+mj-lt"/>
                        </a:rPr>
                        <a:t>Richieste (k€)</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6670457"/>
                  </a:ext>
                </a:extLst>
              </a:tr>
              <a:tr h="390270">
                <a:tc>
                  <a:txBody>
                    <a:bodyPr/>
                    <a:lstStyle/>
                    <a:p>
                      <a:pPr algn="ctr" fontAlgn="b"/>
                      <a:r>
                        <a:rPr lang="it-IT" sz="1600" b="0" i="0" u="none" strike="noStrike" dirty="0">
                          <a:solidFill>
                            <a:srgbClr val="000000"/>
                          </a:solidFill>
                          <a:effectLst/>
                          <a:latin typeface="+mj-lt"/>
                        </a:rPr>
                        <a:t>Altri materiali tecnico-specialistici non sanitari</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j-lt"/>
                        </a:rPr>
                        <a:t>targets to be irradiated</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600" b="0" i="0" u="none" strike="noStrike" dirty="0">
                          <a:solidFill>
                            <a:srgbClr val="000000"/>
                          </a:solidFill>
                          <a:effectLst/>
                          <a:latin typeface="+mj-lt"/>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9130657"/>
                  </a:ext>
                </a:extLst>
              </a:tr>
              <a:tr h="260180">
                <a:tc>
                  <a:txBody>
                    <a:bodyPr/>
                    <a:lstStyle/>
                    <a:p>
                      <a:pPr algn="ctr" fontAlgn="b"/>
                      <a:r>
                        <a:rPr lang="it-IT" sz="1600" b="0" i="0" u="none" strike="noStrike" dirty="0">
                          <a:solidFill>
                            <a:srgbClr val="000000"/>
                          </a:solidFill>
                          <a:effectLst/>
                          <a:latin typeface="+mj-lt"/>
                        </a:rPr>
                        <a:t>Rimborso per viaggio e trasloco</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j-lt"/>
                        </a:rPr>
                        <a:t>irradiation runs at (2) LNL, (2) ARRONAX, (1) CAS, (1) </a:t>
                      </a:r>
                      <a:r>
                        <a:rPr lang="en-US" sz="1600" b="0" i="0" u="none" strike="noStrike" dirty="0" err="1">
                          <a:solidFill>
                            <a:srgbClr val="000000"/>
                          </a:solidFill>
                          <a:effectLst/>
                          <a:latin typeface="+mj-lt"/>
                        </a:rPr>
                        <a:t>iThemba</a:t>
                      </a:r>
                      <a:r>
                        <a:rPr lang="en-US" sz="1600" b="0" i="0" u="none" strike="noStrike" dirty="0">
                          <a:solidFill>
                            <a:srgbClr val="000000"/>
                          </a:solidFill>
                          <a:effectLst/>
                          <a:latin typeface="+mj-lt"/>
                        </a:rPr>
                        <a:t>, 2 persons, 1 week</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600" b="0" i="0" u="none" strike="noStrike" dirty="0">
                          <a:solidFill>
                            <a:srgbClr val="000000"/>
                          </a:solidFill>
                          <a:effectLst/>
                          <a:latin typeface="+mj-lt"/>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1786066"/>
                  </a:ext>
                </a:extLst>
              </a:tr>
              <a:tr h="520360">
                <a:tc>
                  <a:txBody>
                    <a:bodyPr/>
                    <a:lstStyle/>
                    <a:p>
                      <a:pPr algn="ctr" fontAlgn="b"/>
                      <a:r>
                        <a:rPr lang="it-IT" sz="1600" b="0" i="0" u="none" strike="noStrike" dirty="0">
                          <a:solidFill>
                            <a:srgbClr val="000000"/>
                          </a:solidFill>
                          <a:effectLst/>
                          <a:latin typeface="+mj-lt"/>
                        </a:rPr>
                        <a:t>Manutenzione ordinaria e riparazioni di attrezzature</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j-lt"/>
                        </a:rPr>
                        <a:t>Contribution for nitrogen and laboratory equipment maintenance</a:t>
                      </a:r>
                      <a:endParaRPr lang="it-IT" sz="1600" b="0" i="0" u="none" strike="noStrike" dirty="0">
                        <a:solidFill>
                          <a:srgbClr val="000000"/>
                        </a:solidFill>
                        <a:effectLst/>
                        <a:latin typeface="+mj-lt"/>
                      </a:endParaRP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600" b="0" i="0" u="none" strike="noStrike" dirty="0">
                          <a:solidFill>
                            <a:srgbClr val="000000"/>
                          </a:solidFill>
                          <a:effectLst/>
                          <a:latin typeface="+mj-lt"/>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2356486"/>
                  </a:ext>
                </a:extLst>
              </a:tr>
              <a:tr h="260180">
                <a:tc>
                  <a:txBody>
                    <a:bodyPr/>
                    <a:lstStyle/>
                    <a:p>
                      <a:pPr algn="ctr" fontAlgn="b"/>
                      <a:r>
                        <a:rPr lang="it-IT" sz="1600" b="0" i="0" u="none" strike="noStrike" dirty="0">
                          <a:solidFill>
                            <a:srgbClr val="000000"/>
                          </a:solidFill>
                          <a:effectLst/>
                          <a:latin typeface="+mj-lt"/>
                        </a:rPr>
                        <a:t>Trasporti, traslochi e facchinaggio</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j-lt"/>
                        </a:rPr>
                        <a:t>Authorized transport to LASA (</a:t>
                      </a:r>
                      <a:r>
                        <a:rPr lang="en-US" sz="1600" b="0" i="0" u="none" strike="noStrike" dirty="0" err="1">
                          <a:solidFill>
                            <a:srgbClr val="000000"/>
                          </a:solidFill>
                          <a:effectLst/>
                          <a:latin typeface="+mj-lt"/>
                        </a:rPr>
                        <a:t>Segrate</a:t>
                      </a:r>
                      <a:r>
                        <a:rPr lang="en-US" sz="1600" b="0" i="0" u="none" strike="noStrike" dirty="0">
                          <a:solidFill>
                            <a:srgbClr val="000000"/>
                          </a:solidFill>
                          <a:effectLst/>
                          <a:latin typeface="+mj-lt"/>
                        </a:rPr>
                        <a:t>) of the irradiated targets from SPES, ARRONAX, and CAS Laboratories</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600" b="0" i="0" u="none" strike="noStrike" dirty="0">
                          <a:solidFill>
                            <a:srgbClr val="000000"/>
                          </a:solidFill>
                          <a:effectLst/>
                          <a:latin typeface="+mj-lt"/>
                        </a:rPr>
                        <a:t>10.9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2372562"/>
                  </a:ext>
                </a:extLst>
              </a:tr>
              <a:tr h="130090">
                <a:tc>
                  <a:txBody>
                    <a:bodyPr/>
                    <a:lstStyle/>
                    <a:p>
                      <a:pPr algn="ctr" fontAlgn="b"/>
                      <a:r>
                        <a:rPr lang="it-IT" sz="1600" b="0" i="0" u="none" strike="noStrike" dirty="0">
                          <a:solidFill>
                            <a:srgbClr val="000000"/>
                          </a:solidFill>
                          <a:effectLst/>
                          <a:latin typeface="+mj-lt"/>
                        </a:rPr>
                        <a:t>Inventariabile</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it-IT" sz="1600" b="0" i="0" u="none" strike="noStrike" dirty="0">
                          <a:solidFill>
                            <a:srgbClr val="000000"/>
                          </a:solidFill>
                          <a:effectLst/>
                          <a:latin typeface="+mj-lt"/>
                        </a:rPr>
                        <a:t>modulo nim per </a:t>
                      </a:r>
                      <a:r>
                        <a:rPr lang="it-IT" sz="1600" b="0" i="0" u="none" strike="noStrike" dirty="0" err="1">
                          <a:solidFill>
                            <a:srgbClr val="000000"/>
                          </a:solidFill>
                          <a:effectLst/>
                          <a:latin typeface="+mj-lt"/>
                        </a:rPr>
                        <a:t>HPGe</a:t>
                      </a:r>
                      <a:endParaRPr lang="it-IT" sz="1600" b="0" i="0" u="none" strike="noStrike" dirty="0">
                        <a:solidFill>
                          <a:srgbClr val="000000"/>
                        </a:solidFill>
                        <a:effectLst/>
                        <a:latin typeface="+mj-lt"/>
                      </a:endParaRP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600" b="0" i="0" u="none" strike="noStrike" dirty="0">
                          <a:solidFill>
                            <a:srgbClr val="000000"/>
                          </a:solidFill>
                          <a:effectLst/>
                          <a:latin typeface="+mj-lt"/>
                        </a:rPr>
                        <a:t>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3905408"/>
                  </a:ext>
                </a:extLst>
              </a:tr>
              <a:tr h="130090">
                <a:tc>
                  <a:txBody>
                    <a:bodyPr/>
                    <a:lstStyle/>
                    <a:p>
                      <a:pPr algn="ctr" fontAlgn="b"/>
                      <a:r>
                        <a:rPr lang="it-IT" sz="1600" b="1" i="0" u="none" strike="noStrike" dirty="0">
                          <a:solidFill>
                            <a:srgbClr val="000000"/>
                          </a:solidFill>
                          <a:effectLst/>
                          <a:latin typeface="+mj-lt"/>
                        </a:rPr>
                        <a:t>Totale</a:t>
                      </a: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it-IT" sz="1600" b="1" i="0" u="none" strike="noStrike" dirty="0">
                        <a:solidFill>
                          <a:srgbClr val="000000"/>
                        </a:solidFill>
                        <a:effectLst/>
                        <a:latin typeface="+mj-lt"/>
                      </a:endParaRPr>
                    </a:p>
                  </a:txBody>
                  <a:tcPr marL="5420" marR="5420" marT="5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600" b="1" i="0" u="none" strike="noStrike" dirty="0">
                          <a:solidFill>
                            <a:srgbClr val="000000"/>
                          </a:solidFill>
                          <a:effectLst/>
                          <a:latin typeface="+mj-lt"/>
                        </a:rPr>
                        <a:t>56.4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0737154"/>
                  </a:ext>
                </a:extLst>
              </a:tr>
            </a:tbl>
          </a:graphicData>
        </a:graphic>
      </p:graphicFrame>
      <p:graphicFrame>
        <p:nvGraphicFramePr>
          <p:cNvPr id="3" name="Oggetto 2">
            <a:extLst>
              <a:ext uri="{FF2B5EF4-FFF2-40B4-BE49-F238E27FC236}">
                <a16:creationId xmlns:a16="http://schemas.microsoft.com/office/drawing/2014/main" id="{5BB10D7B-7295-E0F5-6536-50F357E7F86E}"/>
              </a:ext>
            </a:extLst>
          </p:cNvPr>
          <p:cNvGraphicFramePr>
            <a:graphicFrameLocks noChangeAspect="1"/>
          </p:cNvGraphicFramePr>
          <p:nvPr/>
        </p:nvGraphicFramePr>
        <p:xfrm>
          <a:off x="2337594" y="4077073"/>
          <a:ext cx="7516813" cy="1806575"/>
        </p:xfrm>
        <a:graphic>
          <a:graphicData uri="http://schemas.openxmlformats.org/presentationml/2006/ole">
            <mc:AlternateContent xmlns:mc="http://schemas.openxmlformats.org/markup-compatibility/2006">
              <mc:Choice xmlns:v="urn:schemas-microsoft-com:vml" Requires="v">
                <p:oleObj name="Worksheet" r:id="rId2" imgW="7345751" imgH="1805940" progId="Excel.Sheet.12">
                  <p:embed/>
                </p:oleObj>
              </mc:Choice>
              <mc:Fallback>
                <p:oleObj name="Worksheet" r:id="rId2" imgW="7345751" imgH="1805940" progId="Excel.Sheet.12">
                  <p:embed/>
                  <p:pic>
                    <p:nvPicPr>
                      <p:cNvPr id="3" name="Oggetto 2">
                        <a:extLst>
                          <a:ext uri="{FF2B5EF4-FFF2-40B4-BE49-F238E27FC236}">
                            <a16:creationId xmlns:a16="http://schemas.microsoft.com/office/drawing/2014/main" id="{5BB10D7B-7295-E0F5-6536-50F357E7F86E}"/>
                          </a:ext>
                        </a:extLst>
                      </p:cNvPr>
                      <p:cNvPicPr/>
                      <p:nvPr/>
                    </p:nvPicPr>
                    <p:blipFill>
                      <a:blip r:embed="rId3"/>
                      <a:stretch>
                        <a:fillRect/>
                      </a:stretch>
                    </p:blipFill>
                    <p:spPr>
                      <a:xfrm>
                        <a:off x="2337594" y="4077073"/>
                        <a:ext cx="7516813" cy="1806575"/>
                      </a:xfrm>
                      <a:prstGeom prst="rect">
                        <a:avLst/>
                      </a:prstGeom>
                    </p:spPr>
                  </p:pic>
                </p:oleObj>
              </mc:Fallback>
            </mc:AlternateContent>
          </a:graphicData>
        </a:graphic>
      </p:graphicFrame>
    </p:spTree>
    <p:extLst>
      <p:ext uri="{BB962C8B-B14F-4D97-AF65-F5344CB8AC3E}">
        <p14:creationId xmlns:p14="http://schemas.microsoft.com/office/powerpoint/2010/main" val="13810728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743A8-BEB1-5792-BEA0-C97D666850D9}"/>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134C4879-A54D-48EC-3B8A-FD27AE76E1BB}"/>
              </a:ext>
            </a:extLst>
          </p:cNvPr>
          <p:cNvGraphicFramePr>
            <a:graphicFrameLocks noGrp="1"/>
          </p:cNvGraphicFramePr>
          <p:nvPr>
            <p:ph idx="1"/>
            <p:extLst>
              <p:ext uri="{D42A27DB-BD31-4B8C-83A1-F6EECF244321}">
                <p14:modId xmlns:p14="http://schemas.microsoft.com/office/powerpoint/2010/main" val="3158090401"/>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527189078"/>
                  </a:ext>
                </a:extLst>
              </a:tr>
              <a:tr h="512200">
                <a:tc>
                  <a:txBody>
                    <a:bodyPr/>
                    <a:lstStyle/>
                    <a:p>
                      <a:pPr algn="ctr" rtl="0" fontAlgn="ctr">
                        <a:buNone/>
                      </a:pPr>
                      <a:endParaRPr lang="it-IT" sz="1800" b="0" i="0" u="none" strike="noStrike">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b="1" dirty="0">
                        <a:solidFill>
                          <a:srgbClr val="FF0000"/>
                        </a:solidFill>
                      </a:endParaRPr>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717528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500800892"/>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7250434"/>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881229191"/>
                  </a:ext>
                </a:extLst>
              </a:tr>
              <a:tr h="512200">
                <a:tc>
                  <a:txBody>
                    <a:bodyPr/>
                    <a:lstStyle/>
                    <a:p>
                      <a:pPr algn="ctr" rtl="0" fontAlgn="ctr">
                        <a:buNone/>
                      </a:pPr>
                      <a:endParaRPr lang="it-IT" sz="1800" b="0" i="0" u="none" strike="noStrike" dirty="0">
                        <a:solidFill>
                          <a:srgbClr val="000000"/>
                        </a:solidFill>
                        <a:effectLst/>
                        <a:latin typeface="Comic Sans MS" panose="030F0702030302020204" pitchFamily="66" charset="0"/>
                      </a:endParaRPr>
                    </a:p>
                  </a:txBody>
                  <a:tcPr marL="6350" marR="6350" marT="6350" marB="0" anchor="ctr"/>
                </a:tc>
                <a:tc>
                  <a:txBody>
                    <a:bodyPr/>
                    <a:lstStyle/>
                    <a:p>
                      <a:pPr algn="ctr" fontAlgn="b">
                        <a:buNone/>
                      </a:pP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endParaRPr lang="it-IT" dirty="0"/>
                    </a:p>
                  </a:txBody>
                  <a:tcPr/>
                </a:tc>
                <a:tc>
                  <a:txBody>
                    <a:bodyPr/>
                    <a:lstStyle/>
                    <a:p>
                      <a:pPr algn="ctr"/>
                      <a:endParaRPr lang="it-IT" b="1" dirty="0">
                        <a:solidFill>
                          <a:srgbClr val="FF0000"/>
                        </a:solidFill>
                      </a:endParaRPr>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96456254"/>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SPESMED</a:t>
                      </a:r>
                    </a:p>
                  </a:txBody>
                  <a:tcPr marL="6350" marR="6350" marT="6350" marB="0" anchor="ctr"/>
                </a:tc>
                <a:tc>
                  <a:txBody>
                    <a:bodyPr/>
                    <a:lstStyle/>
                    <a:p>
                      <a:pPr algn="ctr" fontAlgn="b">
                        <a:buNone/>
                      </a:pPr>
                      <a:r>
                        <a:rPr lang="it-IT" sz="2400" u="none" strike="noStrike" dirty="0">
                          <a:effectLst/>
                        </a:rPr>
                        <a:t>1.9</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23</a:t>
                      </a:r>
                    </a:p>
                  </a:txBody>
                  <a:tcPr/>
                </a:tc>
                <a:tc>
                  <a:txBody>
                    <a:bodyPr/>
                    <a:lstStyle/>
                    <a:p>
                      <a:r>
                        <a:rPr lang="it-IT" dirty="0"/>
                        <a:t>13</a:t>
                      </a:r>
                    </a:p>
                  </a:txBody>
                  <a:tcPr/>
                </a:tc>
                <a:tc>
                  <a:txBody>
                    <a:bodyPr/>
                    <a:lstStyle/>
                    <a:p>
                      <a:r>
                        <a:rPr lang="it-IT" dirty="0"/>
                        <a:t>10.9+2=12.9</a:t>
                      </a:r>
                    </a:p>
                  </a:txBody>
                  <a:tcPr/>
                </a:tc>
                <a:extLst>
                  <a:ext uri="{0D108BD9-81ED-4DB2-BD59-A6C34878D82A}">
                    <a16:rowId xmlns:a16="http://schemas.microsoft.com/office/drawing/2014/main" val="4002115179"/>
                  </a:ext>
                </a:extLst>
              </a:tr>
              <a:tr h="770764">
                <a:tc>
                  <a:txBody>
                    <a:bodyPr/>
                    <a:lstStyle/>
                    <a:p>
                      <a:pPr algn="r"/>
                      <a:endParaRPr lang="it-IT" sz="2800" b="1" u="sng" dirty="0"/>
                    </a:p>
                  </a:txBody>
                  <a:tcPr>
                    <a:solidFill>
                      <a:schemeClr val="accent6">
                        <a:lumMod val="40000"/>
                        <a:lumOff val="60000"/>
                      </a:schemeClr>
                    </a:solidFill>
                  </a:tcPr>
                </a:tc>
                <a:tc>
                  <a:txBody>
                    <a:bodyPr/>
                    <a:lstStyle/>
                    <a:p>
                      <a:pPr algn="ctr" fontAlgn="b">
                        <a:buNone/>
                      </a:pPr>
                      <a:endParaRPr lang="it-IT" sz="2800" b="1" i="0" u="sng"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8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tc>
                  <a:txBody>
                    <a:bodyPr/>
                    <a:lstStyle/>
                    <a:p>
                      <a:pPr algn="ctr"/>
                      <a:endParaRPr lang="it-IT" sz="2000" b="1" u="sng" dirty="0"/>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2461175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53229-6227-C7D7-59CB-CC56EEE14B5D}"/>
              </a:ext>
            </a:extLst>
          </p:cNvPr>
          <p:cNvSpPr>
            <a:spLocks noGrp="1"/>
          </p:cNvSpPr>
          <p:nvPr>
            <p:ph type="title"/>
          </p:nvPr>
        </p:nvSpPr>
        <p:spPr>
          <a:xfrm>
            <a:off x="1523999" y="-99392"/>
            <a:ext cx="9144000" cy="1325563"/>
          </a:xfrm>
        </p:spPr>
        <p:txBody>
          <a:bodyPr/>
          <a:lstStyle/>
          <a:p>
            <a:r>
              <a:rPr lang="it-IT" sz="4000" b="1" u="sng" dirty="0">
                <a:solidFill>
                  <a:srgbClr val="FF0000"/>
                </a:solidFill>
              </a:rPr>
              <a:t>RESUME  RICHIESTE e SERVIZI CSN3 MILANO</a:t>
            </a:r>
            <a:endParaRPr lang="it-IT" b="1" u="sng" dirty="0">
              <a:solidFill>
                <a:srgbClr val="FF0000"/>
              </a:solidFill>
            </a:endParaRPr>
          </a:p>
        </p:txBody>
      </p:sp>
      <p:graphicFrame>
        <p:nvGraphicFramePr>
          <p:cNvPr id="4" name="Segnaposto contenuto 3">
            <a:extLst>
              <a:ext uri="{FF2B5EF4-FFF2-40B4-BE49-F238E27FC236}">
                <a16:creationId xmlns:a16="http://schemas.microsoft.com/office/drawing/2014/main" id="{158B5507-EE91-52EB-D34C-68F3FEF1E9FB}"/>
              </a:ext>
            </a:extLst>
          </p:cNvPr>
          <p:cNvGraphicFramePr>
            <a:graphicFrameLocks noGrp="1"/>
          </p:cNvGraphicFramePr>
          <p:nvPr>
            <p:ph idx="1"/>
            <p:extLst>
              <p:ext uri="{D42A27DB-BD31-4B8C-83A1-F6EECF244321}">
                <p14:modId xmlns:p14="http://schemas.microsoft.com/office/powerpoint/2010/main" val="4288237615"/>
              </p:ext>
            </p:extLst>
          </p:nvPr>
        </p:nvGraphicFramePr>
        <p:xfrm>
          <a:off x="947936" y="1052736"/>
          <a:ext cx="10296127" cy="5572105"/>
        </p:xfrm>
        <a:graphic>
          <a:graphicData uri="http://schemas.openxmlformats.org/drawingml/2006/table">
            <a:tbl>
              <a:tblPr firstRow="1" bandRow="1">
                <a:tableStyleId>{5C22544A-7EE6-4342-B048-85BDC9FD1C3A}</a:tableStyleId>
              </a:tblPr>
              <a:tblGrid>
                <a:gridCol w="1430661">
                  <a:extLst>
                    <a:ext uri="{9D8B030D-6E8A-4147-A177-3AD203B41FA5}">
                      <a16:colId xmlns:a16="http://schemas.microsoft.com/office/drawing/2014/main" val="49983094"/>
                    </a:ext>
                  </a:extLst>
                </a:gridCol>
                <a:gridCol w="1712160">
                  <a:extLst>
                    <a:ext uri="{9D8B030D-6E8A-4147-A177-3AD203B41FA5}">
                      <a16:colId xmlns:a16="http://schemas.microsoft.com/office/drawing/2014/main" val="3958015925"/>
                    </a:ext>
                  </a:extLst>
                </a:gridCol>
                <a:gridCol w="1712160">
                  <a:extLst>
                    <a:ext uri="{9D8B030D-6E8A-4147-A177-3AD203B41FA5}">
                      <a16:colId xmlns:a16="http://schemas.microsoft.com/office/drawing/2014/main" val="2386526336"/>
                    </a:ext>
                  </a:extLst>
                </a:gridCol>
                <a:gridCol w="1622347">
                  <a:extLst>
                    <a:ext uri="{9D8B030D-6E8A-4147-A177-3AD203B41FA5}">
                      <a16:colId xmlns:a16="http://schemas.microsoft.com/office/drawing/2014/main" val="320896278"/>
                    </a:ext>
                  </a:extLst>
                </a:gridCol>
                <a:gridCol w="1011504">
                  <a:extLst>
                    <a:ext uri="{9D8B030D-6E8A-4147-A177-3AD203B41FA5}">
                      <a16:colId xmlns:a16="http://schemas.microsoft.com/office/drawing/2014/main" val="49895248"/>
                    </a:ext>
                  </a:extLst>
                </a:gridCol>
                <a:gridCol w="1084028">
                  <a:extLst>
                    <a:ext uri="{9D8B030D-6E8A-4147-A177-3AD203B41FA5}">
                      <a16:colId xmlns:a16="http://schemas.microsoft.com/office/drawing/2014/main" val="257839360"/>
                    </a:ext>
                  </a:extLst>
                </a:gridCol>
                <a:gridCol w="1723267">
                  <a:extLst>
                    <a:ext uri="{9D8B030D-6E8A-4147-A177-3AD203B41FA5}">
                      <a16:colId xmlns:a16="http://schemas.microsoft.com/office/drawing/2014/main" val="275605225"/>
                    </a:ext>
                  </a:extLst>
                </a:gridCol>
              </a:tblGrid>
              <a:tr h="703741">
                <a:tc>
                  <a:txBody>
                    <a:bodyPr/>
                    <a:lstStyle/>
                    <a:p>
                      <a:r>
                        <a:rPr lang="it-IT" dirty="0"/>
                        <a:t>SIGLA</a:t>
                      </a:r>
                    </a:p>
                  </a:txBody>
                  <a:tcPr/>
                </a:tc>
                <a:tc>
                  <a:txBody>
                    <a:bodyPr/>
                    <a:lstStyle/>
                    <a:p>
                      <a:r>
                        <a:rPr lang="it-IT" dirty="0"/>
                        <a:t>FTE</a:t>
                      </a:r>
                    </a:p>
                    <a:p>
                      <a:endParaRPr lang="it-IT" dirty="0"/>
                    </a:p>
                  </a:txBody>
                  <a:tcPr/>
                </a:tc>
                <a:tc>
                  <a:txBody>
                    <a:bodyPr/>
                    <a:lstStyle/>
                    <a:p>
                      <a:r>
                        <a:rPr lang="it-IT" dirty="0"/>
                        <a:t>Meccanica mesi/uomo </a:t>
                      </a:r>
                    </a:p>
                  </a:txBody>
                  <a:tcPr/>
                </a:tc>
                <a:tc>
                  <a:txBody>
                    <a:bodyPr/>
                    <a:lstStyle/>
                    <a:p>
                      <a:r>
                        <a:rPr lang="it-IT" dirty="0"/>
                        <a:t>Elettronica mesi/uomo </a:t>
                      </a:r>
                    </a:p>
                  </a:txBody>
                  <a:tcPr/>
                </a:tc>
                <a:tc>
                  <a:txBody>
                    <a:bodyPr/>
                    <a:lstStyle/>
                    <a:p>
                      <a:r>
                        <a:rPr lang="it-IT" dirty="0"/>
                        <a:t>Missioni k€</a:t>
                      </a:r>
                    </a:p>
                  </a:txBody>
                  <a:tcPr/>
                </a:tc>
                <a:tc>
                  <a:txBody>
                    <a:bodyPr/>
                    <a:lstStyle/>
                    <a:p>
                      <a:r>
                        <a:rPr lang="it-IT" dirty="0"/>
                        <a:t>Consumo k€</a:t>
                      </a:r>
                    </a:p>
                  </a:txBody>
                  <a:tcPr/>
                </a:tc>
                <a:tc>
                  <a:txBody>
                    <a:bodyPr/>
                    <a:lstStyle/>
                    <a:p>
                      <a:r>
                        <a:rPr lang="it-IT" dirty="0" err="1"/>
                        <a:t>Inv</a:t>
                      </a:r>
                      <a:r>
                        <a:rPr lang="it-IT" dirty="0"/>
                        <a:t>. Appa. Etc … </a:t>
                      </a:r>
                    </a:p>
                    <a:p>
                      <a:r>
                        <a:rPr lang="it-IT" dirty="0"/>
                        <a:t>k€</a:t>
                      </a:r>
                    </a:p>
                  </a:txBody>
                  <a:tcPr/>
                </a:tc>
                <a:extLst>
                  <a:ext uri="{0D108BD9-81ED-4DB2-BD59-A6C34878D82A}">
                    <a16:rowId xmlns:a16="http://schemas.microsoft.com/office/drawing/2014/main" val="398836083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rgbClr val="000000"/>
                          </a:solidFill>
                          <a:effectLst/>
                          <a:latin typeface="Comic Sans MS" panose="030F0702030302020204" pitchFamily="66" charset="0"/>
                        </a:rPr>
                        <a:t>KAONNIS</a:t>
                      </a:r>
                    </a:p>
                  </a:txBody>
                  <a:tcPr marL="6350" marR="6350" marT="6350" marB="0" anchor="ctr"/>
                </a:tc>
                <a:tc>
                  <a:txBody>
                    <a:bodyPr/>
                    <a:lstStyle/>
                    <a:p>
                      <a:pPr algn="ctr" fontAlgn="b">
                        <a:buNone/>
                      </a:pPr>
                      <a:r>
                        <a:rPr lang="it-IT" sz="2400" u="none" strike="noStrike" dirty="0">
                          <a:effectLst/>
                        </a:rPr>
                        <a:t>3.5</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8</a:t>
                      </a:r>
                    </a:p>
                  </a:txBody>
                  <a:tcPr/>
                </a:tc>
                <a:tc>
                  <a:txBody>
                    <a:bodyPr/>
                    <a:lstStyle/>
                    <a:p>
                      <a:r>
                        <a:rPr lang="it-IT" dirty="0"/>
                        <a:t>20</a:t>
                      </a:r>
                    </a:p>
                  </a:txBody>
                  <a:tcPr/>
                </a:tc>
                <a:tc>
                  <a:txBody>
                    <a:bodyPr/>
                    <a:lstStyle/>
                    <a:p>
                      <a:r>
                        <a:rPr lang="it-IT" dirty="0"/>
                        <a:t>2+2=4</a:t>
                      </a:r>
                    </a:p>
                  </a:txBody>
                  <a:tcPr/>
                </a:tc>
                <a:extLst>
                  <a:ext uri="{0D108BD9-81ED-4DB2-BD59-A6C34878D82A}">
                    <a16:rowId xmlns:a16="http://schemas.microsoft.com/office/drawing/2014/main" val="329647340"/>
                  </a:ext>
                </a:extLst>
              </a:tr>
              <a:tr h="512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rgbClr val="000000"/>
                          </a:solidFill>
                          <a:effectLst/>
                          <a:latin typeface="Comic Sans MS" panose="030F0702030302020204" pitchFamily="66" charset="0"/>
                        </a:rPr>
                        <a:t>CHI-NEXT</a:t>
                      </a:r>
                    </a:p>
                  </a:txBody>
                  <a:tcPr marL="6350" marR="6350" marT="6350" marB="0" anchor="ctr"/>
                </a:tc>
                <a:tc>
                  <a:txBody>
                    <a:bodyPr/>
                    <a:lstStyle/>
                    <a:p>
                      <a:pPr algn="ctr" fontAlgn="b">
                        <a:buNone/>
                      </a:pPr>
                      <a:r>
                        <a:rPr lang="it-IT" sz="2400" u="none" strike="noStrike" dirty="0">
                          <a:effectLst/>
                        </a:rPr>
                        <a:t>4.6</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b="1" dirty="0">
                          <a:solidFill>
                            <a:srgbClr val="FF0000"/>
                          </a:solidFill>
                        </a:rPr>
                        <a:t>1</a:t>
                      </a:r>
                    </a:p>
                  </a:txBody>
                  <a:tcPr/>
                </a:tc>
                <a:tc>
                  <a:txBody>
                    <a:bodyPr/>
                    <a:lstStyle/>
                    <a:p>
                      <a:pPr algn="ctr"/>
                      <a:r>
                        <a:rPr lang="it-IT" b="1" dirty="0">
                          <a:solidFill>
                            <a:srgbClr val="FF0000"/>
                          </a:solidFill>
                        </a:rPr>
                        <a:t>1.5</a:t>
                      </a:r>
                    </a:p>
                  </a:txBody>
                  <a:tcPr/>
                </a:tc>
                <a:tc>
                  <a:txBody>
                    <a:bodyPr/>
                    <a:lstStyle/>
                    <a:p>
                      <a:r>
                        <a:rPr lang="it-IT" dirty="0"/>
                        <a:t>13</a:t>
                      </a:r>
                    </a:p>
                  </a:txBody>
                  <a:tcPr/>
                </a:tc>
                <a:tc>
                  <a:txBody>
                    <a:bodyPr/>
                    <a:lstStyle/>
                    <a:p>
                      <a:r>
                        <a:rPr lang="it-IT" dirty="0"/>
                        <a:t>10</a:t>
                      </a:r>
                    </a:p>
                  </a:txBody>
                  <a:tcPr/>
                </a:tc>
                <a:tc>
                  <a:txBody>
                    <a:bodyPr/>
                    <a:lstStyle/>
                    <a:p>
                      <a:r>
                        <a:rPr lang="it-IT" dirty="0"/>
                        <a:t>21+9+1.5=31.5</a:t>
                      </a:r>
                    </a:p>
                  </a:txBody>
                  <a:tcPr/>
                </a:tc>
                <a:extLst>
                  <a:ext uri="{0D108BD9-81ED-4DB2-BD59-A6C34878D82A}">
                    <a16:rowId xmlns:a16="http://schemas.microsoft.com/office/drawing/2014/main" val="2527189078"/>
                  </a:ext>
                </a:extLst>
              </a:tr>
              <a:tr h="512200">
                <a:tc>
                  <a:txBody>
                    <a:bodyPr/>
                    <a:lstStyle/>
                    <a:p>
                      <a:pPr algn="ctr" rtl="0" fontAlgn="ctr">
                        <a:buNone/>
                      </a:pPr>
                      <a:r>
                        <a:rPr lang="it-IT" sz="1800" b="0" i="0" u="none" strike="noStrike">
                          <a:solidFill>
                            <a:srgbClr val="000000"/>
                          </a:solidFill>
                          <a:effectLst/>
                          <a:latin typeface="Comic Sans MS" panose="030F0702030302020204" pitchFamily="66" charset="0"/>
                        </a:rPr>
                        <a:t>GAMMA</a:t>
                      </a:r>
                    </a:p>
                  </a:txBody>
                  <a:tcPr marL="6350" marR="6350" marT="6350" marB="0" anchor="ctr"/>
                </a:tc>
                <a:tc>
                  <a:txBody>
                    <a:bodyPr/>
                    <a:lstStyle/>
                    <a:p>
                      <a:pPr algn="ctr" fontAlgn="b">
                        <a:buNone/>
                      </a:pPr>
                      <a:r>
                        <a:rPr lang="it-IT" sz="2400" u="none" strike="noStrike" dirty="0">
                          <a:effectLst/>
                        </a:rPr>
                        <a:t>19.6</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b="1" dirty="0">
                          <a:solidFill>
                            <a:srgbClr val="FF0000"/>
                          </a:solidFill>
                        </a:rPr>
                        <a:t>12</a:t>
                      </a:r>
                    </a:p>
                  </a:txBody>
                  <a:tcPr/>
                </a:tc>
                <a:tc>
                  <a:txBody>
                    <a:bodyPr/>
                    <a:lstStyle/>
                    <a:p>
                      <a:pPr algn="ctr"/>
                      <a:r>
                        <a:rPr lang="it-IT" b="1" dirty="0">
                          <a:solidFill>
                            <a:srgbClr val="FF0000"/>
                          </a:solidFill>
                        </a:rPr>
                        <a:t>12 </a:t>
                      </a:r>
                    </a:p>
                  </a:txBody>
                  <a:tcPr/>
                </a:tc>
                <a:tc>
                  <a:txBody>
                    <a:bodyPr/>
                    <a:lstStyle/>
                    <a:p>
                      <a:r>
                        <a:rPr lang="it-IT" dirty="0"/>
                        <a:t>125</a:t>
                      </a:r>
                    </a:p>
                  </a:txBody>
                  <a:tcPr/>
                </a:tc>
                <a:tc>
                  <a:txBody>
                    <a:bodyPr/>
                    <a:lstStyle/>
                    <a:p>
                      <a:r>
                        <a:rPr lang="it-IT" dirty="0"/>
                        <a:t>33</a:t>
                      </a:r>
                    </a:p>
                  </a:txBody>
                  <a:tcPr/>
                </a:tc>
                <a:tc>
                  <a:txBody>
                    <a:bodyPr/>
                    <a:lstStyle/>
                    <a:p>
                      <a:r>
                        <a:rPr lang="it-IT" dirty="0"/>
                        <a:t>663+170+5=838</a:t>
                      </a:r>
                    </a:p>
                  </a:txBody>
                  <a:tcPr/>
                </a:tc>
                <a:extLst>
                  <a:ext uri="{0D108BD9-81ED-4DB2-BD59-A6C34878D82A}">
                    <a16:rowId xmlns:a16="http://schemas.microsoft.com/office/drawing/2014/main" val="2397175281"/>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LUNA3</a:t>
                      </a:r>
                    </a:p>
                  </a:txBody>
                  <a:tcPr marL="6350" marR="6350" marT="6350" marB="0" anchor="ctr"/>
                </a:tc>
                <a:tc>
                  <a:txBody>
                    <a:bodyPr/>
                    <a:lstStyle/>
                    <a:p>
                      <a:pPr algn="ctr" fontAlgn="b">
                        <a:buNone/>
                      </a:pPr>
                      <a:r>
                        <a:rPr lang="it-IT" sz="2400" u="none" strike="noStrike" dirty="0">
                          <a:effectLst/>
                        </a:rPr>
                        <a:t>3</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12</a:t>
                      </a:r>
                    </a:p>
                  </a:txBody>
                  <a:tcPr/>
                </a:tc>
                <a:tc>
                  <a:txBody>
                    <a:bodyPr/>
                    <a:lstStyle/>
                    <a:p>
                      <a:r>
                        <a:rPr lang="it-IT" dirty="0"/>
                        <a:t>5</a:t>
                      </a:r>
                    </a:p>
                  </a:txBody>
                  <a:tcPr/>
                </a:tc>
                <a:tc>
                  <a:txBody>
                    <a:bodyPr/>
                    <a:lstStyle/>
                    <a:p>
                      <a:r>
                        <a:rPr lang="it-IT" dirty="0"/>
                        <a:t>10</a:t>
                      </a:r>
                    </a:p>
                  </a:txBody>
                  <a:tcPr/>
                </a:tc>
                <a:extLst>
                  <a:ext uri="{0D108BD9-81ED-4DB2-BD59-A6C34878D82A}">
                    <a16:rowId xmlns:a16="http://schemas.microsoft.com/office/drawing/2014/main" val="1500800892"/>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FAMU</a:t>
                      </a:r>
                    </a:p>
                  </a:txBody>
                  <a:tcPr marL="6350" marR="6350" marT="6350" marB="0" anchor="ctr"/>
                </a:tc>
                <a:tc>
                  <a:txBody>
                    <a:bodyPr/>
                    <a:lstStyle/>
                    <a:p>
                      <a:pPr algn="ctr" fontAlgn="b">
                        <a:buNone/>
                      </a:pPr>
                      <a:r>
                        <a:rPr lang="it-IT" sz="2400" u="none" strike="noStrike" dirty="0">
                          <a:effectLst/>
                        </a:rPr>
                        <a:t>0.2</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6</a:t>
                      </a:r>
                    </a:p>
                  </a:txBody>
                  <a:tcPr/>
                </a:tc>
                <a:tc>
                  <a:txBody>
                    <a:bodyPr/>
                    <a:lstStyle/>
                    <a:p>
                      <a:r>
                        <a:rPr lang="it-IT" dirty="0"/>
                        <a:t>2</a:t>
                      </a:r>
                    </a:p>
                  </a:txBody>
                  <a:tcPr/>
                </a:tc>
                <a:tc>
                  <a:txBody>
                    <a:bodyPr/>
                    <a:lstStyle/>
                    <a:p>
                      <a:r>
                        <a:rPr lang="it-IT" dirty="0"/>
                        <a:t>0</a:t>
                      </a:r>
                    </a:p>
                  </a:txBody>
                  <a:tcPr/>
                </a:tc>
                <a:extLst>
                  <a:ext uri="{0D108BD9-81ED-4DB2-BD59-A6C34878D82A}">
                    <a16:rowId xmlns:a16="http://schemas.microsoft.com/office/drawing/2014/main" val="27250434"/>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LEA</a:t>
                      </a:r>
                    </a:p>
                  </a:txBody>
                  <a:tcPr marL="6350" marR="6350" marT="6350" marB="0" anchor="ctr"/>
                </a:tc>
                <a:tc>
                  <a:txBody>
                    <a:bodyPr/>
                    <a:lstStyle/>
                    <a:p>
                      <a:pPr algn="ctr" fontAlgn="b">
                        <a:buNone/>
                      </a:pPr>
                      <a:r>
                        <a:rPr lang="it-IT" sz="2400" u="none" strike="noStrike" dirty="0">
                          <a:effectLst/>
                        </a:rPr>
                        <a:t>7.2</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34.5</a:t>
                      </a:r>
                    </a:p>
                  </a:txBody>
                  <a:tcPr/>
                </a:tc>
                <a:tc>
                  <a:txBody>
                    <a:bodyPr/>
                    <a:lstStyle/>
                    <a:p>
                      <a:endParaRPr lang="it-IT" dirty="0"/>
                    </a:p>
                  </a:txBody>
                  <a:tcPr/>
                </a:tc>
                <a:tc>
                  <a:txBody>
                    <a:bodyPr/>
                    <a:lstStyle/>
                    <a:p>
                      <a:r>
                        <a:rPr lang="it-IT" dirty="0"/>
                        <a:t>70</a:t>
                      </a:r>
                    </a:p>
                  </a:txBody>
                  <a:tcPr/>
                </a:tc>
                <a:extLst>
                  <a:ext uri="{0D108BD9-81ED-4DB2-BD59-A6C34878D82A}">
                    <a16:rowId xmlns:a16="http://schemas.microsoft.com/office/drawing/2014/main" val="1881229191"/>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FOOT</a:t>
                      </a:r>
                    </a:p>
                  </a:txBody>
                  <a:tcPr marL="6350" marR="6350" marT="6350" marB="0" anchor="ctr"/>
                </a:tc>
                <a:tc>
                  <a:txBody>
                    <a:bodyPr/>
                    <a:lstStyle/>
                    <a:p>
                      <a:pPr algn="ctr" fontAlgn="b">
                        <a:buNone/>
                      </a:pPr>
                      <a:r>
                        <a:rPr lang="it-IT" sz="2400" u="none" strike="noStrike" dirty="0">
                          <a:effectLst/>
                        </a:rPr>
                        <a:t>2.55</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b="1" dirty="0">
                          <a:solidFill>
                            <a:srgbClr val="FF0000"/>
                          </a:solidFill>
                        </a:rPr>
                        <a:t>0.5?</a:t>
                      </a:r>
                    </a:p>
                  </a:txBody>
                  <a:tcPr/>
                </a:tc>
                <a:tc>
                  <a:txBody>
                    <a:bodyPr/>
                    <a:lstStyle/>
                    <a:p>
                      <a:r>
                        <a:rPr lang="it-IT" dirty="0"/>
                        <a:t>20</a:t>
                      </a:r>
                    </a:p>
                  </a:txBody>
                  <a:tcPr/>
                </a:tc>
                <a:tc>
                  <a:txBody>
                    <a:bodyPr/>
                    <a:lstStyle/>
                    <a:p>
                      <a:r>
                        <a:rPr lang="it-IT" dirty="0"/>
                        <a:t>1</a:t>
                      </a:r>
                    </a:p>
                  </a:txBody>
                  <a:tcPr/>
                </a:tc>
                <a:tc>
                  <a:txBody>
                    <a:bodyPr/>
                    <a:lstStyle/>
                    <a:p>
                      <a:r>
                        <a:rPr lang="it-IT" dirty="0"/>
                        <a:t>2.5</a:t>
                      </a:r>
                    </a:p>
                  </a:txBody>
                  <a:tcPr/>
                </a:tc>
                <a:extLst>
                  <a:ext uri="{0D108BD9-81ED-4DB2-BD59-A6C34878D82A}">
                    <a16:rowId xmlns:a16="http://schemas.microsoft.com/office/drawing/2014/main" val="496456254"/>
                  </a:ext>
                </a:extLst>
              </a:tr>
              <a:tr h="512200">
                <a:tc>
                  <a:txBody>
                    <a:bodyPr/>
                    <a:lstStyle/>
                    <a:p>
                      <a:pPr algn="ctr" rtl="0" fontAlgn="ctr">
                        <a:buNone/>
                      </a:pPr>
                      <a:r>
                        <a:rPr lang="it-IT" sz="1800" b="0" i="0" u="none" strike="noStrike" dirty="0">
                          <a:solidFill>
                            <a:srgbClr val="000000"/>
                          </a:solidFill>
                          <a:effectLst/>
                          <a:latin typeface="Comic Sans MS" panose="030F0702030302020204" pitchFamily="66" charset="0"/>
                        </a:rPr>
                        <a:t>SPESMED</a:t>
                      </a:r>
                    </a:p>
                  </a:txBody>
                  <a:tcPr marL="6350" marR="6350" marT="6350" marB="0" anchor="ctr"/>
                </a:tc>
                <a:tc>
                  <a:txBody>
                    <a:bodyPr/>
                    <a:lstStyle/>
                    <a:p>
                      <a:pPr algn="ctr" fontAlgn="b">
                        <a:buNone/>
                      </a:pPr>
                      <a:r>
                        <a:rPr lang="it-IT" sz="2400" u="none" strike="noStrike" dirty="0">
                          <a:effectLst/>
                        </a:rPr>
                        <a:t>1.9</a:t>
                      </a:r>
                      <a:endParaRPr lang="it-IT" sz="24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a:r>
                        <a:rPr lang="it-IT" dirty="0"/>
                        <a:t>0</a:t>
                      </a:r>
                    </a:p>
                  </a:txBody>
                  <a:tcPr/>
                </a:tc>
                <a:tc>
                  <a:txBody>
                    <a:bodyPr/>
                    <a:lstStyle/>
                    <a:p>
                      <a:pPr algn="ctr"/>
                      <a:r>
                        <a:rPr lang="it-IT" dirty="0"/>
                        <a:t>0</a:t>
                      </a:r>
                    </a:p>
                  </a:txBody>
                  <a:tcPr/>
                </a:tc>
                <a:tc>
                  <a:txBody>
                    <a:bodyPr/>
                    <a:lstStyle/>
                    <a:p>
                      <a:r>
                        <a:rPr lang="it-IT" dirty="0"/>
                        <a:t>23</a:t>
                      </a:r>
                    </a:p>
                  </a:txBody>
                  <a:tcPr/>
                </a:tc>
                <a:tc>
                  <a:txBody>
                    <a:bodyPr/>
                    <a:lstStyle/>
                    <a:p>
                      <a:r>
                        <a:rPr lang="it-IT" dirty="0"/>
                        <a:t>13</a:t>
                      </a:r>
                    </a:p>
                  </a:txBody>
                  <a:tcPr/>
                </a:tc>
                <a:tc>
                  <a:txBody>
                    <a:bodyPr/>
                    <a:lstStyle/>
                    <a:p>
                      <a:r>
                        <a:rPr lang="it-IT" dirty="0"/>
                        <a:t>10.9+2=12.9</a:t>
                      </a:r>
                    </a:p>
                  </a:txBody>
                  <a:tcPr/>
                </a:tc>
                <a:extLst>
                  <a:ext uri="{0D108BD9-81ED-4DB2-BD59-A6C34878D82A}">
                    <a16:rowId xmlns:a16="http://schemas.microsoft.com/office/drawing/2014/main" val="4002115179"/>
                  </a:ext>
                </a:extLst>
              </a:tr>
              <a:tr h="770764">
                <a:tc>
                  <a:txBody>
                    <a:bodyPr/>
                    <a:lstStyle/>
                    <a:p>
                      <a:pPr algn="r"/>
                      <a:r>
                        <a:rPr lang="it-IT" sz="2800" b="1" u="sng" dirty="0">
                          <a:solidFill>
                            <a:srgbClr val="FF0000"/>
                          </a:solidFill>
                        </a:rPr>
                        <a:t>TOTALE</a:t>
                      </a:r>
                    </a:p>
                  </a:txBody>
                  <a:tcPr>
                    <a:solidFill>
                      <a:schemeClr val="accent6">
                        <a:lumMod val="40000"/>
                        <a:lumOff val="60000"/>
                      </a:schemeClr>
                    </a:solidFill>
                  </a:tcPr>
                </a:tc>
                <a:tc>
                  <a:txBody>
                    <a:bodyPr/>
                    <a:lstStyle/>
                    <a:p>
                      <a:pPr algn="ctr" fontAlgn="b">
                        <a:buNone/>
                      </a:pPr>
                      <a:r>
                        <a:rPr lang="it-IT" sz="2800" b="1" u="sng" strike="noStrike" dirty="0">
                          <a:solidFill>
                            <a:srgbClr val="FF0000"/>
                          </a:solidFill>
                          <a:effectLst/>
                        </a:rPr>
                        <a:t>42.55</a:t>
                      </a:r>
                      <a:endParaRPr lang="it-IT" sz="2800" b="1" i="0" u="sng" strike="noStrike" dirty="0">
                        <a:solidFill>
                          <a:srgbClr val="FF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ctr"/>
                      <a:r>
                        <a:rPr lang="it-IT" sz="2800" b="1" u="sng" dirty="0">
                          <a:solidFill>
                            <a:srgbClr val="FF0000"/>
                          </a:solidFill>
                        </a:rPr>
                        <a:t>13</a:t>
                      </a:r>
                    </a:p>
                  </a:txBody>
                  <a:tcPr>
                    <a:solidFill>
                      <a:schemeClr val="accent6">
                        <a:lumMod val="40000"/>
                        <a:lumOff val="60000"/>
                      </a:schemeClr>
                    </a:solidFill>
                  </a:tcPr>
                </a:tc>
                <a:tc>
                  <a:txBody>
                    <a:bodyPr/>
                    <a:lstStyle/>
                    <a:p>
                      <a:pPr algn="ctr"/>
                      <a:r>
                        <a:rPr lang="it-IT" sz="2800" b="1" u="sng" dirty="0">
                          <a:solidFill>
                            <a:srgbClr val="FF0000"/>
                          </a:solidFill>
                        </a:rPr>
                        <a:t>14</a:t>
                      </a:r>
                    </a:p>
                  </a:txBody>
                  <a:tcPr>
                    <a:solidFill>
                      <a:schemeClr val="accent6">
                        <a:lumMod val="40000"/>
                        <a:lumOff val="60000"/>
                      </a:schemeClr>
                    </a:solidFill>
                  </a:tcPr>
                </a:tc>
                <a:tc>
                  <a:txBody>
                    <a:bodyPr/>
                    <a:lstStyle/>
                    <a:p>
                      <a:pPr algn="ctr"/>
                      <a:r>
                        <a:rPr lang="it-IT" sz="2000" b="1" u="sng" dirty="0">
                          <a:solidFill>
                            <a:srgbClr val="FF0000"/>
                          </a:solidFill>
                        </a:rPr>
                        <a:t>207</a:t>
                      </a:r>
                    </a:p>
                  </a:txBody>
                  <a:tcPr>
                    <a:solidFill>
                      <a:schemeClr val="accent6">
                        <a:lumMod val="40000"/>
                        <a:lumOff val="60000"/>
                      </a:schemeClr>
                    </a:solidFill>
                  </a:tcPr>
                </a:tc>
                <a:tc>
                  <a:txBody>
                    <a:bodyPr/>
                    <a:lstStyle/>
                    <a:p>
                      <a:pPr algn="ctr"/>
                      <a:r>
                        <a:rPr lang="it-IT" sz="2000" b="1" u="sng" dirty="0">
                          <a:solidFill>
                            <a:srgbClr val="FF0000"/>
                          </a:solidFill>
                        </a:rPr>
                        <a:t>84</a:t>
                      </a:r>
                    </a:p>
                  </a:txBody>
                  <a:tcPr>
                    <a:solidFill>
                      <a:schemeClr val="accent6">
                        <a:lumMod val="40000"/>
                        <a:lumOff val="60000"/>
                      </a:schemeClr>
                    </a:solidFill>
                  </a:tcPr>
                </a:tc>
                <a:tc>
                  <a:txBody>
                    <a:bodyPr/>
                    <a:lstStyle/>
                    <a:p>
                      <a:pPr algn="ctr"/>
                      <a:r>
                        <a:rPr lang="it-IT" sz="2000" b="1" u="sng" dirty="0">
                          <a:solidFill>
                            <a:srgbClr val="FF0000"/>
                          </a:solidFill>
                        </a:rPr>
                        <a:t>898.9</a:t>
                      </a:r>
                    </a:p>
                    <a:p>
                      <a:pPr algn="ctr"/>
                      <a:endParaRPr lang="it-IT" sz="2000" b="1" u="sng" dirty="0">
                        <a:solidFill>
                          <a:srgbClr val="FF0000"/>
                        </a:solidFill>
                      </a:endParaRPr>
                    </a:p>
                  </a:txBody>
                  <a:tcPr>
                    <a:solidFill>
                      <a:schemeClr val="accent6">
                        <a:lumMod val="40000"/>
                        <a:lumOff val="60000"/>
                      </a:schemeClr>
                    </a:solidFill>
                  </a:tcPr>
                </a:tc>
                <a:extLst>
                  <a:ext uri="{0D108BD9-81ED-4DB2-BD59-A6C34878D82A}">
                    <a16:rowId xmlns:a16="http://schemas.microsoft.com/office/drawing/2014/main" val="3329618047"/>
                  </a:ext>
                </a:extLst>
              </a:tr>
            </a:tbl>
          </a:graphicData>
        </a:graphic>
      </p:graphicFrame>
    </p:spTree>
    <p:extLst>
      <p:ext uri="{BB962C8B-B14F-4D97-AF65-F5344CB8AC3E}">
        <p14:creationId xmlns:p14="http://schemas.microsoft.com/office/powerpoint/2010/main" val="3073727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90D076-B338-44EE-837A-E1D5DBD51A0B}"/>
              </a:ext>
            </a:extLst>
          </p:cNvPr>
          <p:cNvSpPr>
            <a:spLocks noGrp="1"/>
          </p:cNvSpPr>
          <p:nvPr>
            <p:ph type="dt" sz="half" idx="10"/>
          </p:nvPr>
        </p:nvSpPr>
        <p:spPr>
          <a:xfrm>
            <a:off x="0" y="6492875"/>
            <a:ext cx="2743200" cy="365125"/>
          </a:xfrm>
        </p:spPr>
        <p:txBody>
          <a:bodyPr/>
          <a:lstStyle/>
          <a:p>
            <a:fld id="{69B2752C-8E93-495D-93EE-BD5D0327073B}" type="datetime1">
              <a:rPr lang="it-IT" smtClean="0"/>
              <a:t>18/07/2025</a:t>
            </a:fld>
            <a:endParaRPr lang="it-IT" dirty="0"/>
          </a:p>
        </p:txBody>
      </p:sp>
      <p:sp>
        <p:nvSpPr>
          <p:cNvPr id="4" name="Segnaposto numero diapositiva 3">
            <a:extLst>
              <a:ext uri="{FF2B5EF4-FFF2-40B4-BE49-F238E27FC236}">
                <a16:creationId xmlns:a16="http://schemas.microsoft.com/office/drawing/2014/main" id="{01979CFD-FAC7-4307-A348-71F7DFEF906E}"/>
              </a:ext>
            </a:extLst>
          </p:cNvPr>
          <p:cNvSpPr>
            <a:spLocks noGrp="1"/>
          </p:cNvSpPr>
          <p:nvPr>
            <p:ph type="sldNum" sz="quarter" idx="12"/>
          </p:nvPr>
        </p:nvSpPr>
        <p:spPr/>
        <p:txBody>
          <a:bodyPr/>
          <a:lstStyle/>
          <a:p>
            <a:fld id="{6723037D-A82B-414B-AC3D-F0E52FA48BB8}" type="slidenum">
              <a:rPr lang="it-IT" smtClean="0"/>
              <a:t>8</a:t>
            </a:fld>
            <a:endParaRPr lang="it-IT"/>
          </a:p>
        </p:txBody>
      </p:sp>
      <p:sp>
        <p:nvSpPr>
          <p:cNvPr id="6" name="CasellaDiTesto 5">
            <a:extLst>
              <a:ext uri="{FF2B5EF4-FFF2-40B4-BE49-F238E27FC236}">
                <a16:creationId xmlns:a16="http://schemas.microsoft.com/office/drawing/2014/main" id="{9883F797-CB7B-43BC-958F-D4BE0183A962}"/>
              </a:ext>
            </a:extLst>
          </p:cNvPr>
          <p:cNvSpPr txBox="1"/>
          <p:nvPr/>
        </p:nvSpPr>
        <p:spPr>
          <a:xfrm>
            <a:off x="2144387" y="74946"/>
            <a:ext cx="8424936" cy="584775"/>
          </a:xfrm>
          <a:prstGeom prst="rect">
            <a:avLst/>
          </a:prstGeom>
          <a:noFill/>
        </p:spPr>
        <p:txBody>
          <a:bodyPr wrap="square">
            <a:spAutoFit/>
          </a:bodyPr>
          <a:lstStyle/>
          <a:p>
            <a:pPr algn="ctr"/>
            <a:r>
              <a:rPr lang="it-IT" sz="3200" dirty="0">
                <a:solidFill>
                  <a:srgbClr val="FF0000"/>
                </a:solidFill>
                <a:latin typeface="Comic Sans MS" panose="030F0702030302020204" pitchFamily="66" charset="0"/>
              </a:rPr>
              <a:t>ATTIVITA’ DI COMMISSIONE 3</a:t>
            </a:r>
          </a:p>
        </p:txBody>
      </p:sp>
      <p:sp>
        <p:nvSpPr>
          <p:cNvPr id="7" name="CasellaDiTesto 6">
            <a:extLst>
              <a:ext uri="{FF2B5EF4-FFF2-40B4-BE49-F238E27FC236}">
                <a16:creationId xmlns:a16="http://schemas.microsoft.com/office/drawing/2014/main" id="{AFF7AD2F-44B8-45F2-B2BE-23D77F484F5E}"/>
              </a:ext>
            </a:extLst>
          </p:cNvPr>
          <p:cNvSpPr txBox="1"/>
          <p:nvPr/>
        </p:nvSpPr>
        <p:spPr>
          <a:xfrm>
            <a:off x="1487488" y="865696"/>
            <a:ext cx="10081120" cy="3693319"/>
          </a:xfrm>
          <a:prstGeom prst="rect">
            <a:avLst/>
          </a:prstGeom>
          <a:noFill/>
        </p:spPr>
        <p:txBody>
          <a:bodyPr wrap="square" rtlCol="0">
            <a:spAutoFit/>
          </a:bodyPr>
          <a:lstStyle/>
          <a:p>
            <a:r>
              <a:rPr lang="it-IT" dirty="0">
                <a:latin typeface="Comic Sans MS" panose="030F0702030302020204" pitchFamily="66" charset="0"/>
              </a:rPr>
              <a:t>-Riunioni generali brevi </a:t>
            </a:r>
            <a:r>
              <a:rPr lang="it-IT" b="1" dirty="0">
                <a:latin typeface="Comic Sans MS" panose="030F0702030302020204" pitchFamily="66" charset="0"/>
              </a:rPr>
              <a:t>una volta al mese </a:t>
            </a:r>
            <a:r>
              <a:rPr lang="it-IT" dirty="0">
                <a:latin typeface="Comic Sans MS" panose="030F0702030302020204" pitchFamily="66" charset="0"/>
              </a:rPr>
              <a:t>(online, durata circa </a:t>
            </a:r>
            <a:r>
              <a:rPr lang="it-IT" b="1" dirty="0">
                <a:latin typeface="Comic Sans MS" panose="030F0702030302020204" pitchFamily="66" charset="0"/>
              </a:rPr>
              <a:t>2 ore</a:t>
            </a:r>
            <a:r>
              <a:rPr lang="it-IT" dirty="0">
                <a:latin typeface="Comic Sans MS" panose="030F0702030302020204" pitchFamily="66" charset="0"/>
              </a:rPr>
              <a:t>) e </a:t>
            </a:r>
          </a:p>
          <a:p>
            <a:r>
              <a:rPr lang="it-IT" b="1" dirty="0">
                <a:latin typeface="Comic Sans MS" panose="030F0702030302020204" pitchFamily="66" charset="0"/>
              </a:rPr>
              <a:t>4 </a:t>
            </a:r>
            <a:r>
              <a:rPr lang="it-IT" dirty="0">
                <a:latin typeface="Comic Sans MS" panose="030F0702030302020204" pitchFamily="66" charset="0"/>
              </a:rPr>
              <a:t>riunioni </a:t>
            </a:r>
            <a:r>
              <a:rPr lang="it-IT" b="1" dirty="0">
                <a:latin typeface="Comic Sans MS" panose="030F0702030302020204" pitchFamily="66" charset="0"/>
              </a:rPr>
              <a:t>generali</a:t>
            </a:r>
            <a:r>
              <a:rPr lang="it-IT" dirty="0">
                <a:latin typeface="Comic Sans MS" panose="030F0702030302020204" pitchFamily="66" charset="0"/>
              </a:rPr>
              <a:t> lunghe (</a:t>
            </a:r>
            <a:r>
              <a:rPr lang="it-IT" b="1" dirty="0">
                <a:latin typeface="Comic Sans MS" panose="030F0702030302020204" pitchFamily="66" charset="0"/>
              </a:rPr>
              <a:t>2-3 gg</a:t>
            </a:r>
            <a:r>
              <a:rPr lang="it-IT" dirty="0">
                <a:latin typeface="Comic Sans MS" panose="030F0702030302020204" pitchFamily="66" charset="0"/>
              </a:rPr>
              <a:t>) in presenza.</a:t>
            </a:r>
          </a:p>
          <a:p>
            <a:r>
              <a:rPr lang="it-IT" dirty="0">
                <a:latin typeface="Comic Sans MS" panose="030F0702030302020204" pitchFamily="66" charset="0"/>
              </a:rPr>
              <a:t>Nelle riunioni lunghe viene sempre dato spazio a presentazioni di «giovani» </a:t>
            </a:r>
          </a:p>
          <a:p>
            <a:r>
              <a:rPr lang="it-IT" dirty="0">
                <a:latin typeface="Comic Sans MS" panose="030F0702030302020204" pitchFamily="66" charset="0"/>
              </a:rPr>
              <a:t>(ad esempio i vincitori del premio Villi)</a:t>
            </a:r>
          </a:p>
          <a:p>
            <a:endParaRPr lang="it-IT" dirty="0">
              <a:latin typeface="Comic Sans MS" panose="030F0702030302020204" pitchFamily="66" charset="0"/>
            </a:endParaRPr>
          </a:p>
          <a:p>
            <a:r>
              <a:rPr lang="it-IT" dirty="0">
                <a:latin typeface="Comic Sans MS" panose="030F0702030302020204" pitchFamily="66" charset="0"/>
              </a:rPr>
              <a:t>-Riunione di </a:t>
            </a:r>
            <a:r>
              <a:rPr lang="it-IT" b="1" dirty="0">
                <a:latin typeface="Comic Sans MS" panose="030F0702030302020204" pitchFamily="66" charset="0"/>
              </a:rPr>
              <a:t>bilancio</a:t>
            </a:r>
            <a:r>
              <a:rPr lang="it-IT" dirty="0">
                <a:latin typeface="Comic Sans MS" panose="030F0702030302020204" pitchFamily="66" charset="0"/>
              </a:rPr>
              <a:t> dal </a:t>
            </a:r>
            <a:r>
              <a:rPr lang="it-IT" b="1" dirty="0">
                <a:highlight>
                  <a:srgbClr val="FFFF00"/>
                </a:highlight>
                <a:latin typeface="Comic Sans MS" panose="030F0702030302020204" pitchFamily="66" charset="0"/>
              </a:rPr>
              <a:t>22 al 25 settembre a ROMA </a:t>
            </a:r>
            <a:r>
              <a:rPr lang="it-IT" dirty="0">
                <a:latin typeface="Comic Sans MS" panose="030F0702030302020204" pitchFamily="66" charset="0"/>
              </a:rPr>
              <a:t>con diverse riunioni preparatorie</a:t>
            </a:r>
          </a:p>
          <a:p>
            <a:endParaRPr lang="it-IT" dirty="0">
              <a:latin typeface="Comic Sans MS" panose="030F0702030302020204" pitchFamily="66" charset="0"/>
            </a:endParaRPr>
          </a:p>
          <a:p>
            <a:r>
              <a:rPr lang="it-IT" dirty="0">
                <a:latin typeface="Comic Sans MS" panose="030F0702030302020204" pitchFamily="66" charset="0"/>
              </a:rPr>
              <a:t>presidente Paolo </a:t>
            </a:r>
            <a:r>
              <a:rPr lang="it-IT" dirty="0" err="1">
                <a:latin typeface="Comic Sans MS" panose="030F0702030302020204" pitchFamily="66" charset="0"/>
              </a:rPr>
              <a:t>Giubellino</a:t>
            </a:r>
            <a:r>
              <a:rPr lang="it-IT" dirty="0">
                <a:latin typeface="Comic Sans MS" panose="030F0702030302020204" pitchFamily="66" charset="0"/>
              </a:rPr>
              <a:t> dal 1 luglio 2024</a:t>
            </a:r>
          </a:p>
          <a:p>
            <a:endParaRPr lang="it-IT" u="sng" dirty="0">
              <a:latin typeface="Comic Sans MS" panose="030F0702030302020204" pitchFamily="66" charset="0"/>
            </a:endParaRPr>
          </a:p>
          <a:p>
            <a:endParaRPr lang="it-IT" dirty="0">
              <a:latin typeface="Comic Sans MS" panose="030F0702030302020204" pitchFamily="66" charset="0"/>
            </a:endParaRPr>
          </a:p>
          <a:p>
            <a:endParaRPr lang="it-IT" dirty="0">
              <a:latin typeface="Comic Sans MS" panose="030F0702030302020204" pitchFamily="66" charset="0"/>
            </a:endParaRPr>
          </a:p>
          <a:p>
            <a:endParaRPr lang="it-IT" dirty="0">
              <a:latin typeface="Comic Sans MS" panose="030F0702030302020204" pitchFamily="66" charset="0"/>
            </a:endParaRPr>
          </a:p>
          <a:p>
            <a:r>
              <a:rPr lang="it-IT" dirty="0">
                <a:latin typeface="Comic Sans MS" panose="030F0702030302020204" pitchFamily="66" charset="0"/>
              </a:rPr>
              <a:t> </a:t>
            </a:r>
          </a:p>
        </p:txBody>
      </p:sp>
      <p:sp>
        <p:nvSpPr>
          <p:cNvPr id="3" name="CasellaDiTesto 2">
            <a:extLst>
              <a:ext uri="{FF2B5EF4-FFF2-40B4-BE49-F238E27FC236}">
                <a16:creationId xmlns:a16="http://schemas.microsoft.com/office/drawing/2014/main" id="{AFF7AD2F-44B8-45F2-B2BE-23D77F484F5E}"/>
              </a:ext>
            </a:extLst>
          </p:cNvPr>
          <p:cNvSpPr txBox="1"/>
          <p:nvPr/>
        </p:nvSpPr>
        <p:spPr>
          <a:xfrm>
            <a:off x="1592579" y="3645024"/>
            <a:ext cx="9006842" cy="1477328"/>
          </a:xfrm>
          <a:prstGeom prst="rect">
            <a:avLst/>
          </a:prstGeom>
          <a:noFill/>
        </p:spPr>
        <p:txBody>
          <a:bodyPr wrap="square" rtlCol="0">
            <a:spAutoFit/>
          </a:bodyPr>
          <a:lstStyle/>
          <a:p>
            <a:r>
              <a:rPr lang="it-IT" dirty="0">
                <a:solidFill>
                  <a:srgbClr val="FF0000"/>
                </a:solidFill>
                <a:latin typeface="Comic Sans MS" panose="030F0702030302020204" pitchFamily="66" charset="0"/>
              </a:rPr>
              <a:t>Per informarsi del futuro sito sul</a:t>
            </a:r>
          </a:p>
          <a:p>
            <a:r>
              <a:rPr lang="it-IT" dirty="0" err="1">
                <a:solidFill>
                  <a:srgbClr val="FF0000"/>
                </a:solidFill>
                <a:latin typeface="Comic Sans MS" panose="030F0702030302020204" pitchFamily="66" charset="0"/>
              </a:rPr>
              <a:t>Nuclear</a:t>
            </a:r>
            <a:r>
              <a:rPr lang="it-IT" dirty="0">
                <a:solidFill>
                  <a:srgbClr val="FF0000"/>
                </a:solidFill>
                <a:latin typeface="Comic Sans MS" panose="030F0702030302020204" pitchFamily="66" charset="0"/>
              </a:rPr>
              <a:t> </a:t>
            </a:r>
            <a:r>
              <a:rPr lang="it-IT" dirty="0" err="1">
                <a:solidFill>
                  <a:srgbClr val="FF0000"/>
                </a:solidFill>
                <a:latin typeface="Comic Sans MS" panose="030F0702030302020204" pitchFamily="66" charset="0"/>
              </a:rPr>
              <a:t>physics</a:t>
            </a:r>
            <a:r>
              <a:rPr lang="it-IT" dirty="0">
                <a:solidFill>
                  <a:srgbClr val="FF0000"/>
                </a:solidFill>
                <a:latin typeface="Comic Sans MS" panose="030F0702030302020204" pitchFamily="66" charset="0"/>
              </a:rPr>
              <a:t> mid-term plan in </a:t>
            </a:r>
            <a:r>
              <a:rPr lang="it-IT" dirty="0" err="1">
                <a:solidFill>
                  <a:srgbClr val="FF0000"/>
                </a:solidFill>
                <a:latin typeface="Comic Sans MS" panose="030F0702030302020204" pitchFamily="66" charset="0"/>
              </a:rPr>
              <a:t>Italy</a:t>
            </a:r>
            <a:r>
              <a:rPr lang="it-IT" dirty="0">
                <a:solidFill>
                  <a:srgbClr val="FF0000"/>
                </a:solidFill>
                <a:latin typeface="Comic Sans MS" panose="030F0702030302020204" pitchFamily="66" charset="0"/>
              </a:rPr>
              <a:t>:</a:t>
            </a:r>
          </a:p>
          <a:p>
            <a:endParaRPr lang="it-IT" dirty="0">
              <a:latin typeface="Comic Sans MS" panose="030F0702030302020204" pitchFamily="66" charset="0"/>
            </a:endParaRPr>
          </a:p>
          <a:p>
            <a:r>
              <a:rPr lang="it-IT" b="1" dirty="0">
                <a:solidFill>
                  <a:srgbClr val="0F36B3"/>
                </a:solidFill>
              </a:rPr>
              <a:t>https://web.infn.it/nucphys-plan-italy/</a:t>
            </a:r>
          </a:p>
          <a:p>
            <a:r>
              <a:rPr lang="en-US" dirty="0">
                <a:latin typeface="Comic Sans MS" panose="030F0702030302020204" pitchFamily="66" charset="0"/>
              </a:rPr>
              <a:t>https://doi.org/10.1140/epjp/s13360-023-04108-9</a:t>
            </a:r>
          </a:p>
        </p:txBody>
      </p:sp>
      <p:pic>
        <p:nvPicPr>
          <p:cNvPr id="8" name="Immagine 7" descr="Immagine che contiene palla&#10;&#10;Il contenuto generato dall'IA potrebbe non essere corretto.">
            <a:extLst>
              <a:ext uri="{FF2B5EF4-FFF2-40B4-BE49-F238E27FC236}">
                <a16:creationId xmlns:a16="http://schemas.microsoft.com/office/drawing/2014/main" id="{4D172C24-9535-7D05-EEBE-7C8F8B584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288" y="5506107"/>
            <a:ext cx="9525000" cy="1333500"/>
          </a:xfrm>
          <a:prstGeom prst="rect">
            <a:avLst/>
          </a:prstGeom>
        </p:spPr>
      </p:pic>
    </p:spTree>
    <p:extLst>
      <p:ext uri="{BB962C8B-B14F-4D97-AF65-F5344CB8AC3E}">
        <p14:creationId xmlns:p14="http://schemas.microsoft.com/office/powerpoint/2010/main" val="1499415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90EF197-3EB7-81DC-AB9B-0DCE53D80D77}"/>
              </a:ext>
            </a:extLst>
          </p:cNvPr>
          <p:cNvSpPr>
            <a:spLocks noGrp="1"/>
          </p:cNvSpPr>
          <p:nvPr>
            <p:ph type="dt" sz="half" idx="10"/>
          </p:nvPr>
        </p:nvSpPr>
        <p:spPr>
          <a:xfrm>
            <a:off x="1464" y="6400800"/>
            <a:ext cx="2540000" cy="457200"/>
          </a:xfrm>
        </p:spPr>
        <p:txBody>
          <a:bodyPr/>
          <a:lstStyle/>
          <a:p>
            <a:fld id="{69B2752C-8E93-495D-93EE-BD5D0327073B}" type="datetime1">
              <a:rPr lang="it-IT" smtClean="0"/>
              <a:t>18/07/2025</a:t>
            </a:fld>
            <a:endParaRPr lang="it-IT" dirty="0"/>
          </a:p>
        </p:txBody>
      </p:sp>
      <p:sp>
        <p:nvSpPr>
          <p:cNvPr id="5" name="CasellaDiTesto 4">
            <a:extLst>
              <a:ext uri="{FF2B5EF4-FFF2-40B4-BE49-F238E27FC236}">
                <a16:creationId xmlns:a16="http://schemas.microsoft.com/office/drawing/2014/main" id="{FFE84EFA-6BC1-0AC4-858A-0CD00944245C}"/>
              </a:ext>
            </a:extLst>
          </p:cNvPr>
          <p:cNvSpPr txBox="1"/>
          <p:nvPr/>
        </p:nvSpPr>
        <p:spPr>
          <a:xfrm>
            <a:off x="4532110" y="4866437"/>
            <a:ext cx="3127779" cy="461665"/>
          </a:xfrm>
          <a:prstGeom prst="rect">
            <a:avLst/>
          </a:prstGeom>
          <a:noFill/>
        </p:spPr>
        <p:txBody>
          <a:bodyPr wrap="none" rtlCol="0">
            <a:spAutoFit/>
          </a:bodyPr>
          <a:lstStyle/>
          <a:p>
            <a:r>
              <a:rPr lang="it-IT" sz="2400" b="1" dirty="0">
                <a:latin typeface="Garamond" panose="02020404030301010803" pitchFamily="18" charset="0"/>
              </a:rPr>
              <a:t>Grazie per l’attenzione</a:t>
            </a:r>
          </a:p>
        </p:txBody>
      </p:sp>
      <p:pic>
        <p:nvPicPr>
          <p:cNvPr id="7" name="Immagine 6" descr="Immagine che contiene palla&#10;&#10;Il contenuto generato dall'IA potrebbe non essere corretto.">
            <a:extLst>
              <a:ext uri="{FF2B5EF4-FFF2-40B4-BE49-F238E27FC236}">
                <a16:creationId xmlns:a16="http://schemas.microsoft.com/office/drawing/2014/main" id="{E3F9B42B-C8D4-E674-3419-E7094DE04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260648"/>
            <a:ext cx="9525000" cy="1333500"/>
          </a:xfrm>
          <a:prstGeom prst="rect">
            <a:avLst/>
          </a:prstGeom>
        </p:spPr>
      </p:pic>
    </p:spTree>
    <p:extLst>
      <p:ext uri="{BB962C8B-B14F-4D97-AF65-F5344CB8AC3E}">
        <p14:creationId xmlns:p14="http://schemas.microsoft.com/office/powerpoint/2010/main" val="2811155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B1A4-9DBC-605A-208D-C6286A2B1BD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341F99A-74B5-C8AF-8945-6E91591B79F8}"/>
              </a:ext>
            </a:extLst>
          </p:cNvPr>
          <p:cNvSpPr txBox="1"/>
          <p:nvPr/>
        </p:nvSpPr>
        <p:spPr>
          <a:xfrm>
            <a:off x="0" y="17930"/>
            <a:ext cx="6458819" cy="4031873"/>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LINEA 1</a:t>
            </a:r>
          </a:p>
          <a:p>
            <a:r>
              <a:rPr lang="it-IT" sz="3200" dirty="0">
                <a:solidFill>
                  <a:srgbClr val="FF0000"/>
                </a:solidFill>
                <a:latin typeface="Comic Sans MS" panose="030F0702030302020204" pitchFamily="66" charset="0"/>
              </a:rPr>
              <a:t>Dinamica dei quark e degli adroni</a:t>
            </a:r>
          </a:p>
          <a:p>
            <a:endParaRPr lang="it-IT" sz="3200" dirty="0">
              <a:solidFill>
                <a:srgbClr val="FF0000"/>
              </a:solidFill>
              <a:latin typeface="Comic Sans MS" panose="030F0702030302020204" pitchFamily="66" charset="0"/>
            </a:endParaRPr>
          </a:p>
          <a:p>
            <a:endParaRPr lang="it-IT" sz="3200" dirty="0">
              <a:solidFill>
                <a:srgbClr val="FF0000"/>
              </a:solidFill>
              <a:latin typeface="Comic Sans MS" panose="030F0702030302020204" pitchFamily="66" charset="0"/>
            </a:endParaRPr>
          </a:p>
          <a:p>
            <a:r>
              <a:rPr lang="it-IT" sz="3200" dirty="0">
                <a:solidFill>
                  <a:srgbClr val="FF0000"/>
                </a:solidFill>
                <a:latin typeface="Comic Sans MS" panose="030F0702030302020204" pitchFamily="66" charset="0"/>
              </a:rPr>
              <a:t>KAONNIS</a:t>
            </a:r>
          </a:p>
          <a:p>
            <a:endParaRPr lang="it-IT" sz="3200"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A2AD09A1-4CE3-3A0E-FA96-FECE37FCEA9A}"/>
              </a:ext>
            </a:extLst>
          </p:cNvPr>
          <p:cNvSpPr txBox="1"/>
          <p:nvPr/>
        </p:nvSpPr>
        <p:spPr>
          <a:xfrm>
            <a:off x="2063552" y="47300"/>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4" name="CasellaDiTesto 3">
            <a:extLst>
              <a:ext uri="{FF2B5EF4-FFF2-40B4-BE49-F238E27FC236}">
                <a16:creationId xmlns:a16="http://schemas.microsoft.com/office/drawing/2014/main" id="{3B730673-5E79-F47F-3662-809B2437D78C}"/>
              </a:ext>
            </a:extLst>
          </p:cNvPr>
          <p:cNvSpPr txBox="1"/>
          <p:nvPr/>
        </p:nvSpPr>
        <p:spPr>
          <a:xfrm>
            <a:off x="0" y="5877272"/>
            <a:ext cx="8064896" cy="1477328"/>
          </a:xfrm>
          <a:prstGeom prst="rect">
            <a:avLst/>
          </a:prstGeom>
          <a:noFill/>
        </p:spPr>
        <p:txBody>
          <a:bodyPr wrap="square" rtlCol="0">
            <a:spAutoFit/>
          </a:bodyPr>
          <a:lstStyle/>
          <a:p>
            <a:endParaRPr lang="it-IT" dirty="0">
              <a:latin typeface="Comic Sans MS" panose="030F0702030302020204" pitchFamily="66" charset="0"/>
            </a:endParaRPr>
          </a:p>
          <a:p>
            <a:endParaRPr lang="it-IT" dirty="0">
              <a:latin typeface="Comic Sans MS" panose="030F0702030302020204" pitchFamily="66" charset="0"/>
            </a:endParaRPr>
          </a:p>
          <a:p>
            <a:r>
              <a:rPr lang="it-IT" dirty="0">
                <a:solidFill>
                  <a:srgbClr val="0F36B3"/>
                </a:solidFill>
                <a:latin typeface="Comic Sans MS" panose="030F0702030302020204" pitchFamily="66" charset="0"/>
              </a:rPr>
              <a:t>La sigla KAONNIS sarà presentata da </a:t>
            </a:r>
            <a:r>
              <a:rPr lang="it-IT" dirty="0">
                <a:solidFill>
                  <a:srgbClr val="0F36B3"/>
                </a:solidFill>
                <a:latin typeface="Comic Sans MS" panose="030F0702030302020204" pitchFamily="66" charset="0"/>
                <a:sym typeface="Wingdings" panose="05000000000000000000" pitchFamily="2" charset="2"/>
              </a:rPr>
              <a:t>G. Borghi </a:t>
            </a:r>
          </a:p>
          <a:p>
            <a:endParaRPr lang="it-IT" dirty="0">
              <a:solidFill>
                <a:srgbClr val="0F36B3"/>
              </a:solidFill>
              <a:latin typeface="Comic Sans MS" panose="030F0702030302020204" pitchFamily="66" charset="0"/>
            </a:endParaRPr>
          </a:p>
          <a:p>
            <a:endParaRPr lang="it-IT" dirty="0">
              <a:latin typeface="Comic Sans MS" panose="030F0702030302020204" pitchFamily="66" charset="0"/>
            </a:endParaRPr>
          </a:p>
        </p:txBody>
      </p:sp>
      <p:sp>
        <p:nvSpPr>
          <p:cNvPr id="5" name="Google Shape;2614;p100">
            <a:extLst>
              <a:ext uri="{FF2B5EF4-FFF2-40B4-BE49-F238E27FC236}">
                <a16:creationId xmlns:a16="http://schemas.microsoft.com/office/drawing/2014/main" id="{F0744817-6031-831A-63ED-14A777CE7CFE}"/>
              </a:ext>
            </a:extLst>
          </p:cNvPr>
          <p:cNvSpPr txBox="1"/>
          <p:nvPr/>
        </p:nvSpPr>
        <p:spPr>
          <a:xfrm>
            <a:off x="7824" y="3645024"/>
            <a:ext cx="6477000" cy="677082"/>
          </a:xfrm>
          <a:prstGeom prst="rect">
            <a:avLst/>
          </a:prstGeom>
          <a:noFill/>
          <a:ln>
            <a:solidFill>
              <a:schemeClr val="tx1"/>
            </a:solid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708598"/>
              </a:buClr>
              <a:buSzTx/>
              <a:buFont typeface="Arial"/>
              <a:buNone/>
              <a:tabLst/>
              <a:defRPr/>
            </a:pPr>
            <a:r>
              <a:rPr kumimoji="0" lang="en-GB" sz="2000" b="0"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Strong interaction</a:t>
            </a:r>
            <a:r>
              <a:rPr kumimoji="0" lang="en-GB" sz="20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studies al low energy through </a:t>
            </a:r>
            <a:r>
              <a:rPr kumimoji="0" lang="en-GB" sz="2000" b="0" i="0" u="none" strike="noStrike" kern="0" cap="none" spc="0" normalizeH="0" baseline="0" noProof="0" dirty="0">
                <a:ln>
                  <a:noFill/>
                </a:ln>
                <a:solidFill>
                  <a:srgbClr val="FF0000"/>
                </a:solidFill>
                <a:effectLst/>
                <a:uLnTx/>
                <a:uFillTx/>
                <a:latin typeface="Roboto Condensed" panose="020B0604020202020204" charset="0"/>
                <a:ea typeface="Roboto Condensed" panose="020B0604020202020204" charset="0"/>
                <a:cs typeface="Roboto Condensed"/>
                <a:sym typeface="Roboto Condensed"/>
              </a:rPr>
              <a:t>precise X-ray spectroscopy measurements</a:t>
            </a:r>
            <a:r>
              <a:rPr kumimoji="0" lang="en-GB" sz="2000" b="0" i="0" u="none" strike="noStrike" kern="0" cap="none" spc="0" normalizeH="0" baseline="0" noProof="0" dirty="0">
                <a:ln>
                  <a:noFill/>
                </a:ln>
                <a:solidFill>
                  <a:srgbClr val="0A091B"/>
                </a:solidFill>
                <a:effectLst/>
                <a:uLnTx/>
                <a:uFillTx/>
                <a:latin typeface="Roboto Condensed" panose="020B0604020202020204" charset="0"/>
                <a:ea typeface="Roboto Condensed" panose="020B0604020202020204" charset="0"/>
                <a:cs typeface="Roboto Condensed"/>
                <a:sym typeface="Roboto Condensed"/>
              </a:rPr>
              <a:t> of Kaonic atoms transitions</a:t>
            </a:r>
          </a:p>
        </p:txBody>
      </p:sp>
    </p:spTree>
    <p:extLst>
      <p:ext uri="{BB962C8B-B14F-4D97-AF65-F5344CB8AC3E}">
        <p14:creationId xmlns:p14="http://schemas.microsoft.com/office/powerpoint/2010/main" val="2402640249"/>
      </p:ext>
    </p:extLst>
  </p:cSld>
  <p:clrMapOvr>
    <a:masterClrMapping/>
  </p:clrMapOvr>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mi_standardtemplate">
  <a:themeElements>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cilia_standard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cilia_standard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cilia_standard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cilia_standard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cilia_standard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cilia_standard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cilia_standard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cilia_standard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cilia_standard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cilia_standard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cilia_standard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cilia_standard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mi_standardtemplate">
  <a:themeElements>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cilia_standard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cilia_standard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cilia_standard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cilia_standard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cilia_standard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cilia_standard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cilia_standard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cilia_standard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cilia_standard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cilia_standard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cilia_standard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cilia_standard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mi_standardtemplate">
  <a:themeElements>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cilia_standard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cilia_standard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cilia_standard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cilia_standard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cilia_standard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cilia_standard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cilia_standard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cilia_standard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cilia_standard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cilia_standard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cilia_standard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cilia_standard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2_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GENARAL LAYOUTS">
  <a:themeElements>
    <a:clrScheme name="Personalizzato 15">
      <a:dk1>
        <a:srgbClr val="0A091B"/>
      </a:dk1>
      <a:lt1>
        <a:srgbClr val="FFFFFF"/>
      </a:lt1>
      <a:dk2>
        <a:srgbClr val="858591"/>
      </a:dk2>
      <a:lt2>
        <a:srgbClr val="FFFFFF"/>
      </a:lt2>
      <a:accent1>
        <a:srgbClr val="1166B3"/>
      </a:accent1>
      <a:accent2>
        <a:srgbClr val="C0C0C8"/>
      </a:accent2>
      <a:accent3>
        <a:srgbClr val="1166B3"/>
      </a:accent3>
      <a:accent4>
        <a:srgbClr val="1166B3"/>
      </a:accent4>
      <a:accent5>
        <a:srgbClr val="1166B3"/>
      </a:accent5>
      <a:accent6>
        <a:srgbClr val="00B0F0"/>
      </a:accent6>
      <a:hlink>
        <a:srgbClr val="0084B4"/>
      </a:hlink>
      <a:folHlink>
        <a:srgbClr val="5CD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opertine">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TotalTime>
  <Words>10129</Words>
  <Application>Microsoft Office PowerPoint</Application>
  <PresentationFormat>Widescreen</PresentationFormat>
  <Paragraphs>1598</Paragraphs>
  <Slides>80</Slides>
  <Notes>35</Notes>
  <HiddenSlides>2</HiddenSlides>
  <MMClips>0</MMClips>
  <ScaleCrop>false</ScaleCrop>
  <HeadingPairs>
    <vt:vector size="8" baseType="variant">
      <vt:variant>
        <vt:lpstr>Caratteri utilizzati</vt:lpstr>
      </vt:variant>
      <vt:variant>
        <vt:i4>19</vt:i4>
      </vt:variant>
      <vt:variant>
        <vt:lpstr>Tema</vt:lpstr>
      </vt:variant>
      <vt:variant>
        <vt:i4>13</vt:i4>
      </vt:variant>
      <vt:variant>
        <vt:lpstr>Server OLE incorporati</vt:lpstr>
      </vt:variant>
      <vt:variant>
        <vt:i4>1</vt:i4>
      </vt:variant>
      <vt:variant>
        <vt:lpstr>Titoli diapositive</vt:lpstr>
      </vt:variant>
      <vt:variant>
        <vt:i4>80</vt:i4>
      </vt:variant>
    </vt:vector>
  </HeadingPairs>
  <TitlesOfParts>
    <vt:vector size="113" baseType="lpstr">
      <vt:lpstr>Aptos</vt:lpstr>
      <vt:lpstr>Aptos Narrow</vt:lpstr>
      <vt:lpstr>Arial</vt:lpstr>
      <vt:lpstr>Calibri</vt:lpstr>
      <vt:lpstr>Calibri Light</vt:lpstr>
      <vt:lpstr>Cambria Math</vt:lpstr>
      <vt:lpstr>Comic Sans MS</vt:lpstr>
      <vt:lpstr>Corbel</vt:lpstr>
      <vt:lpstr>Courier New</vt:lpstr>
      <vt:lpstr>Garamond</vt:lpstr>
      <vt:lpstr>Gill Sans</vt:lpstr>
      <vt:lpstr>Helvetica</vt:lpstr>
      <vt:lpstr>Roboto</vt:lpstr>
      <vt:lpstr>Roboto Condensed</vt:lpstr>
      <vt:lpstr>Symbol</vt:lpstr>
      <vt:lpstr>Times New Roman</vt:lpstr>
      <vt:lpstr>Trebuchet MS</vt:lpstr>
      <vt:lpstr>Wingdings</vt:lpstr>
      <vt:lpstr>Wingdings 3</vt:lpstr>
      <vt:lpstr>Presentazione vuota</vt:lpstr>
      <vt:lpstr>Personalizza struttura</vt:lpstr>
      <vt:lpstr>emi_standardtemplate</vt:lpstr>
      <vt:lpstr>1_emi_standardtemplate</vt:lpstr>
      <vt:lpstr>2_emi_standardtemplate</vt:lpstr>
      <vt:lpstr>Office 2013 - Tema 2022</vt:lpstr>
      <vt:lpstr>2_Office 2013 - Tema 2022</vt:lpstr>
      <vt:lpstr>GENARAL LAYOUTS</vt:lpstr>
      <vt:lpstr>copertine</vt:lpstr>
      <vt:lpstr>3</vt:lpstr>
      <vt:lpstr>3_Office Theme</vt:lpstr>
      <vt:lpstr>Default Design</vt:lpstr>
      <vt:lpstr>Office Theme</vt:lpstr>
      <vt:lpstr>Worksheet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SIDDARTHA-2 Experiment Goal of the Experiment</vt:lpstr>
      <vt:lpstr>Main Outcomes of the SIDDARTHA-2 Experiment in 2024/2025 First Measurements with new Kaonic Atoms</vt:lpstr>
      <vt:lpstr>Work of Politecnico di Milano Group Development and Production of the new SDD Detector Modules</vt:lpstr>
      <vt:lpstr>Polimi Budget Requests and FTE For 2026</vt:lpstr>
      <vt:lpstr>Presentazione standard di PowerPoint</vt:lpstr>
      <vt:lpstr>Presentazione standard di PowerPoint</vt:lpstr>
      <vt:lpstr>CHI-NEXT (2026-2028)</vt:lpstr>
      <vt:lpstr>CHI-NEXT (2026-2028)</vt:lpstr>
      <vt:lpstr>CHIRONE &amp; CHI-NEXT: the detectors</vt:lpstr>
      <vt:lpstr>Experiments @ GSI within the R3B collaboration</vt:lpstr>
      <vt:lpstr>S122 (ASY-EOS II)@GSI -  Symmetry energy at high densities from neutron/proton flow excitation functions (Mar 2025) </vt:lpstr>
      <vt:lpstr>S122 (ASY-EOS II) -  Symmetry energy at high densities from neutron/proton flow excitation functions (Mar 2025)</vt:lpstr>
      <vt:lpstr>S122 (ASY-EOS II) -  Symmetry energy at high densities from neutron/proton flow excitation functions (Mar 2025)</vt:lpstr>
      <vt:lpstr>NUSDAF – Devices and beams at FRIB for SYMEOS (Symmetry energy and Equation of State)</vt:lpstr>
      <vt:lpstr>Investigations of Pygmy Dipole Resonances at FRIB &amp; LNS</vt:lpstr>
      <vt:lpstr>Da CHIRONE (2021-2025) a CHI-NEXT (2026-2028)</vt:lpstr>
      <vt:lpstr>Da CHIRONE (2021-2025) a CHI-NEXT (2026-2028)</vt:lpstr>
      <vt:lpstr>CHI-NEXT (2026-2028) - Richieste Finanziarie @ Milano</vt:lpstr>
      <vt:lpstr>Da CHIRONE (2021-2025) a CHI-NEXT (2026-2028)</vt:lpstr>
      <vt:lpstr>Presentazione standard di PowerPoint</vt:lpstr>
      <vt:lpstr>Presentazione standard di PowerPoint</vt:lpstr>
      <vt:lpstr>GAMMA @ CSN3: studi di struttura nucleare con tecniche di spettroscopia GAMMA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Pubblicazioni 2024 - 2025</vt:lpstr>
      <vt:lpstr>Attività at INFN-MI</vt:lpstr>
      <vt:lpstr>Risultati 16O(p,g)17F</vt:lpstr>
      <vt:lpstr>Richieste per il 2025</vt:lpstr>
      <vt:lpstr>Presentazione standard di PowerPoint</vt:lpstr>
      <vt:lpstr>Presentazione standard di PowerPoint</vt:lpstr>
      <vt:lpstr>FAMU experiment Overview and perspectives</vt:lpstr>
      <vt:lpstr>Scientific goal:</vt:lpstr>
      <vt:lpstr>Experimental setup:</vt:lpstr>
      <vt:lpstr>2025 FAMU highlights</vt:lpstr>
      <vt:lpstr>FAMU @ INFN-MI (2026)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FOOT (Fragmentation of Target)</vt:lpstr>
      <vt:lpstr>Presentazione standard di PowerPoint</vt:lpstr>
      <vt:lpstr>Pubblicazioni 2024/25</vt:lpstr>
      <vt:lpstr>Presentazione standard di PowerPoint</vt:lpstr>
      <vt:lpstr>Presentazione standard di PowerPoint</vt:lpstr>
      <vt:lpstr>Presentazione standard di PowerPoint</vt:lpstr>
      <vt:lpstr>SPES-MED – MI unit</vt:lpstr>
      <vt:lpstr>Nuclear xs measurements – MI unit</vt:lpstr>
      <vt:lpstr>natEu(a,x)1xxTb </vt:lpstr>
      <vt:lpstr>natGd(a,x)1xxTb</vt:lpstr>
      <vt:lpstr>Presentazione standard di PowerPoint</vt:lpstr>
      <vt:lpstr>Presentazione standard di PowerPoint</vt:lpstr>
      <vt:lpstr>RESUME  RICHIESTE e SERVIZI CSN3 MILANO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Franco</dc:creator>
  <cp:lastModifiedBy>Oliver Wieland</cp:lastModifiedBy>
  <cp:revision>860</cp:revision>
  <dcterms:created xsi:type="dcterms:W3CDTF">2012-06-28T16:18:30Z</dcterms:created>
  <dcterms:modified xsi:type="dcterms:W3CDTF">2025-07-18T15:35:10Z</dcterms:modified>
</cp:coreProperties>
</file>