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4" r:id="rId2"/>
    <p:sldId id="2601" r:id="rId3"/>
    <p:sldId id="2609" r:id="rId4"/>
    <p:sldId id="257" r:id="rId5"/>
    <p:sldId id="261" r:id="rId6"/>
    <p:sldId id="2606" r:id="rId7"/>
    <p:sldId id="2607" r:id="rId8"/>
    <p:sldId id="272" r:id="rId9"/>
    <p:sldId id="2595" r:id="rId10"/>
    <p:sldId id="2596" r:id="rId11"/>
    <p:sldId id="2598" r:id="rId12"/>
    <p:sldId id="271" r:id="rId13"/>
    <p:sldId id="2610" r:id="rId14"/>
    <p:sldId id="2605" r:id="rId15"/>
    <p:sldId id="2608" r:id="rId16"/>
    <p:sldId id="2600" r:id="rId17"/>
    <p:sldId id="258" r:id="rId18"/>
    <p:sldId id="2599" r:id="rId19"/>
    <p:sldId id="2611" r:id="rId20"/>
    <p:sldId id="2602" r:id="rId21"/>
    <p:sldId id="2603" r:id="rId22"/>
    <p:sldId id="26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7" autoAdjust="0"/>
    <p:restoredTop sz="94640"/>
  </p:normalViewPr>
  <p:slideViewPr>
    <p:cSldViewPr snapToGrid="0" snapToObjects="1">
      <p:cViewPr varScale="1">
        <p:scale>
          <a:sx n="159" d="100"/>
          <a:sy n="159" d="100"/>
        </p:scale>
        <p:origin x="8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DDAFDC-32AA-0671-F7D5-AFCA7F135F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2CC163-4CCC-B70C-02CE-3FEBFE9924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1B8F4-CBEE-408C-8285-2A68C9510C9E}" type="datetimeFigureOut">
              <a:rPr lang="it-IT" smtClean="0"/>
              <a:t>14/07/2025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BA80A-8D1E-1D1D-9E19-16CCF5E55A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6E4F6-2387-1079-D726-3E32E8521B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1BBDF-F295-45A3-8A67-7E7BC5FDF5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264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CD7ED-2D4A-984A-90DF-9A69107A3CC2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E8BF4-A87B-0D4A-AA17-A46B6E8E8F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610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AD0A6-D984-5F04-C81C-EB051CD73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EACD688-AD5E-B54F-3409-94864E3D9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A25990-E260-1404-DA4E-93CA79FFA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658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AD0A6-D984-5F04-C81C-EB051CD73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EACD688-AD5E-B54F-3409-94864E3D9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A25990-E260-1404-DA4E-93CA79FFA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6585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94CF1-9F8D-E13F-0B7E-49FD2C2C7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FACD1E7-0BC5-6710-15DB-04D24F8AD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6EC5D10-1563-C66E-57C5-1FF70DB6F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037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2022-07-08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S. Sorti, G. Ceruti | Simulations at LASA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1202-F90A-6140-AD94-E68811371A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6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2022-07-08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S. Sorti, G. Ceruti | Simulations at LASA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1202-F90A-6140-AD94-E68811371A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0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2022-07-08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S. Sorti, G. Ceruti | Simulations at LASA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1202-F90A-6140-AD94-E68811371A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85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135D087-2E08-4457-A775-5C8A15B18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2022-07-08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3BA0C-8E86-41D6-9316-22AC20E30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1005" y="6356349"/>
            <a:ext cx="5911517" cy="365125"/>
          </a:xfrm>
        </p:spPr>
        <p:txBody>
          <a:bodyPr/>
          <a:lstStyle/>
          <a:p>
            <a:r>
              <a:rPr lang="fr-FR"/>
              <a:t>S. Sorti, G. Ceruti | Simulations at LASA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21D14F-79C2-4A7F-AE14-F8DDF776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6511" y="6372606"/>
            <a:ext cx="1530927" cy="365125"/>
          </a:xfrm>
        </p:spPr>
        <p:txBody>
          <a:bodyPr/>
          <a:lstStyle>
            <a:lvl1pPr>
              <a:defRPr sz="1800" b="1"/>
            </a:lvl1pPr>
          </a:lstStyle>
          <a:p>
            <a:fld id="{A6D6D798-1883-974D-96D0-4E82B243DEDE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55D9D69F-2C26-427C-A381-30F7FB42CF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6"/>
            <a:ext cx="8963025" cy="4191000"/>
          </a:xfrm>
        </p:spPr>
        <p:txBody>
          <a:bodyPr/>
          <a:lstStyle>
            <a:lvl1pPr marL="18288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6858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11430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16002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marL="20574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469D1377-7106-476E-BE62-9BCD1596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442" y="245256"/>
            <a:ext cx="10108887" cy="72811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5851DBC-8465-4A95-8C49-F8AE8191C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712"/>
          <a:stretch/>
        </p:blipFill>
        <p:spPr>
          <a:xfrm>
            <a:off x="10673123" y="245256"/>
            <a:ext cx="1518877" cy="7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3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2022-07-08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S. Sorti, G. Ceruti | Simulations at LASA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1202-F90A-6140-AD94-E68811371A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7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2022-07-08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S. Sorti, G. Ceruti | Simulations at LASA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1202-F90A-6140-AD94-E68811371A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2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2022-07-08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S. Sorti, G. Ceruti | Simulations at LASA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1202-F90A-6140-AD94-E68811371A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0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2022-07-08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S. Sorti, G. Ceruti | Simulations at LASA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1202-F90A-6140-AD94-E68811371A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9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2022-07-08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S. Sorti, G. Ceruti | Simulations at LASA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1202-F90A-6140-AD94-E68811371A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5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2022-07-08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S. Sorti, G. Ceruti | Simulations at LASA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1202-F90A-6140-AD94-E68811371A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9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2022-07-08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S. Sorti, G. Ceruti | Simulations at LASA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1202-F90A-6140-AD94-E68811371A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1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2022-07-08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S. Sorti, G. Ceruti | Simulations at LASA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91202-F90A-6140-AD94-E68811371A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4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2022-07-08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S. Sorti, G. Ceruti | Simulations at LASA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91202-F90A-6140-AD94-E68811371A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w angle view of a building&#10;&#10;Description automatically generated">
            <a:extLst>
              <a:ext uri="{FF2B5EF4-FFF2-40B4-BE49-F238E27FC236}">
                <a16:creationId xmlns:a16="http://schemas.microsoft.com/office/drawing/2014/main" id="{CF770DE9-51E0-58B7-6424-BB5F42FB6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378257"/>
            <a:ext cx="10905066" cy="2453639"/>
          </a:xfrm>
          <a:prstGeom prst="rect">
            <a:avLst/>
          </a:prstGeom>
        </p:spPr>
      </p:pic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3CFFA46B-BE0E-6D2C-2732-36964BED9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120" y="5083267"/>
            <a:ext cx="4155678" cy="18783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BB9489-B0FE-9911-3161-0BC2A579BAD5}"/>
              </a:ext>
            </a:extLst>
          </p:cNvPr>
          <p:cNvSpPr txBox="1"/>
          <p:nvPr/>
        </p:nvSpPr>
        <p:spPr>
          <a:xfrm>
            <a:off x="547214" y="795434"/>
            <a:ext cx="79771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/>
              <a:t>Consuntivo</a:t>
            </a:r>
            <a:r>
              <a:rPr lang="en-US" sz="4000" dirty="0"/>
              <a:t> e </a:t>
            </a:r>
            <a:r>
              <a:rPr lang="en-US" sz="4000" dirty="0" err="1"/>
              <a:t>Preventivo</a:t>
            </a:r>
            <a:r>
              <a:rPr lang="en-US" sz="4000" dirty="0"/>
              <a:t> </a:t>
            </a:r>
            <a:r>
              <a:rPr lang="en-US" sz="4000" dirty="0" err="1"/>
              <a:t>Lavori</a:t>
            </a:r>
            <a:r>
              <a:rPr lang="en-US" sz="4000" dirty="0"/>
              <a:t> </a:t>
            </a:r>
            <a:r>
              <a:rPr lang="en-US" sz="4000" dirty="0" err="1"/>
              <a:t>Meccanica</a:t>
            </a:r>
            <a:r>
              <a:rPr lang="en-US" sz="4000" dirty="0"/>
              <a:t> LASA</a:t>
            </a:r>
          </a:p>
          <a:p>
            <a:endParaRPr lang="it-IT" sz="4000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15E161B-4E5B-2E5B-F880-60E661BFC5CF}"/>
              </a:ext>
            </a:extLst>
          </p:cNvPr>
          <p:cNvSpPr txBox="1">
            <a:spLocks/>
          </p:cNvSpPr>
          <p:nvPr/>
        </p:nvSpPr>
        <p:spPr>
          <a:xfrm>
            <a:off x="643467" y="5545058"/>
            <a:ext cx="5167786" cy="517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Attività: 12/02/2024 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presente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107F5F16-DEEC-897E-D290-CBD2055BA219}"/>
              </a:ext>
            </a:extLst>
          </p:cNvPr>
          <p:cNvSpPr txBox="1">
            <a:spLocks/>
          </p:cNvSpPr>
          <p:nvPr/>
        </p:nvSpPr>
        <p:spPr>
          <a:xfrm>
            <a:off x="643467" y="5045672"/>
            <a:ext cx="4155678" cy="499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Ennio Viscione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3984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C4204-3EFA-D367-24E7-905BB7F5F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AA05ECD3-94CC-BB5F-77A5-078447357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5" b="95209" l="5097" r="97301">
                        <a14:foregroundMark x1="36882" y1="30603" x2="36882" y2="30603"/>
                        <a14:foregroundMark x1="30285" y1="31221" x2="36582" y2="30912"/>
                        <a14:foregroundMark x1="26087" y1="31839" x2="37481" y2="25193"/>
                        <a14:foregroundMark x1="50259" y1="11592" x2="51874" y2="13910"/>
                        <a14:foregroundMark x1="49936" y1="11128" x2="50259" y2="11592"/>
                        <a14:foregroundMark x1="49506" y1="10510" x2="49936" y2="11128"/>
                        <a14:foregroundMark x1="46276" y1="5873" x2="46599" y2="6337"/>
                        <a14:foregroundMark x1="45415" y1="4637" x2="45833" y2="5238"/>
                        <a14:foregroundMark x1="45092" y1="4173" x2="45415" y2="4637"/>
                        <a14:foregroundMark x1="43478" y1="1855" x2="45092" y2="4173"/>
                        <a14:foregroundMark x1="51874" y1="13910" x2="52324" y2="14065"/>
                        <a14:foregroundMark x1="49625" y1="20247" x2="50225" y2="21020"/>
                        <a14:foregroundMark x1="32234" y1="38949" x2="33133" y2="38022"/>
                        <a14:foregroundMark x1="9295" y1="67079" x2="9295" y2="67079"/>
                        <a14:foregroundMark x1="5547" y1="69397" x2="5547" y2="69397"/>
                        <a14:foregroundMark x1="29535" y1="91345" x2="29535" y2="91345"/>
                        <a14:foregroundMark x1="30285" y1="95363" x2="30285" y2="95363"/>
                        <a14:foregroundMark x1="83208" y1="57032" x2="83208" y2="57496"/>
                        <a14:foregroundMark x1="85607" y1="61824" x2="85607" y2="61824"/>
                        <a14:foregroundMark x1="97301" y1="48532" x2="97301" y2="48532"/>
                        <a14:foregroundMark x1="88156" y1="6801" x2="88156" y2="6801"/>
                        <a14:backgroundMark x1="48126" y1="16538" x2="48126" y2="16538"/>
                        <a14:backgroundMark x1="47976" y1="9119" x2="47976" y2="9119"/>
                        <a14:backgroundMark x1="47076" y1="6337" x2="47076" y2="6337"/>
                        <a14:backgroundMark x1="47226" y1="6801" x2="47226" y2="6801"/>
                        <a14:backgroundMark x1="46027" y1="7110" x2="46027" y2="7110"/>
                        <a14:backgroundMark x1="46927" y1="8501" x2="46927" y2="8501"/>
                        <a14:backgroundMark x1="49175" y1="10510" x2="49175" y2="10510"/>
                        <a14:backgroundMark x1="49775" y1="10665" x2="49775" y2="10665"/>
                        <a14:backgroundMark x1="47826" y1="7573" x2="47826" y2="7573"/>
                        <a14:backgroundMark x1="47526" y1="8037" x2="47526" y2="8037"/>
                        <a14:backgroundMark x1="47376" y1="8192" x2="47226" y2="6337"/>
                        <a14:backgroundMark x1="49625" y1="9737" x2="46927" y2="7728"/>
                        <a14:backgroundMark x1="47226" y1="7419" x2="46327" y2="4328"/>
                        <a14:backgroundMark x1="45727" y1="7573" x2="46177" y2="4173"/>
                        <a14:backgroundMark x1="46177" y1="6028" x2="46177" y2="6028"/>
                        <a14:backgroundMark x1="46777" y1="5873" x2="46777" y2="5873"/>
                        <a14:backgroundMark x1="46627" y1="6028" x2="46027" y2="4482"/>
                        <a14:backgroundMark x1="47676" y1="7264" x2="45877" y2="4173"/>
                        <a14:backgroundMark x1="46477" y1="6337" x2="46477" y2="6337"/>
                        <a14:backgroundMark x1="46477" y1="5873" x2="46477" y2="5873"/>
                        <a14:backgroundMark x1="46477" y1="5255" x2="46477" y2="5255"/>
                        <a14:backgroundMark x1="46477" y1="5255" x2="46477" y2="5255"/>
                        <a14:backgroundMark x1="46477" y1="5255" x2="46477" y2="5255"/>
                        <a14:backgroundMark x1="46327" y1="5410" x2="46327" y2="5410"/>
                        <a14:backgroundMark x1="45877" y1="5255" x2="45877" y2="5255"/>
                        <a14:backgroundMark x1="45877" y1="4637" x2="45877" y2="4637"/>
                        <a14:backgroundMark x1="45877" y1="4173" x2="45877" y2="4173"/>
                        <a14:backgroundMark x1="45877" y1="5100" x2="45877" y2="5100"/>
                        <a14:backgroundMark x1="45577" y1="4482" x2="45577" y2="4482"/>
                        <a14:backgroundMark x1="49925" y1="11128" x2="49925" y2="11128"/>
                        <a14:backgroundMark x1="50525" y1="11128" x2="50525" y2="11128"/>
                        <a14:backgroundMark x1="50525" y1="11283" x2="50525" y2="11283"/>
                        <a14:backgroundMark x1="50375" y1="11592" x2="50375" y2="11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8411" y="71575"/>
            <a:ext cx="4293436" cy="41646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1CBF8B-CAB3-3E79-E996-F74CFCF7B815}"/>
              </a:ext>
            </a:extLst>
          </p:cNvPr>
          <p:cNvSpPr txBox="1"/>
          <p:nvPr/>
        </p:nvSpPr>
        <p:spPr>
          <a:xfrm>
            <a:off x="592861" y="1338316"/>
            <a:ext cx="50768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dirty="0"/>
              <a:t>L'avvolgitrice SAES necessita di un upgrade per poter gestire l'avvolgimento di bobine HTS. </a:t>
            </a:r>
          </a:p>
          <a:p>
            <a:pPr>
              <a:spcAft>
                <a:spcPts val="1200"/>
              </a:spcAft>
            </a:pPr>
            <a:r>
              <a:rPr lang="it-IT" dirty="0"/>
              <a:t>Un ulteriore miglioramento riguarda la piastra di avvolgimento, che è stata modificata per ospitare il mandrino prototipo per i test di avvolgimento: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0D47781-E949-23D5-2DD1-A134817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10</a:t>
            </a:fld>
            <a:endParaRPr lang="it-IT" dirty="0"/>
          </a:p>
        </p:txBody>
      </p:sp>
      <p:pic>
        <p:nvPicPr>
          <p:cNvPr id="7" name="Picture 6" descr="A close-up of a piece of metal&#10;&#10;AI-generated content may be incorrect.">
            <a:extLst>
              <a:ext uri="{FF2B5EF4-FFF2-40B4-BE49-F238E27FC236}">
                <a16:creationId xmlns:a16="http://schemas.microsoft.com/office/drawing/2014/main" id="{DE53C264-03E9-79B5-16F5-5C12BE39A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7" t="3593" r="26215" b="13199"/>
          <a:stretch>
            <a:fillRect/>
          </a:stretch>
        </p:blipFill>
        <p:spPr>
          <a:xfrm>
            <a:off x="4134100" y="2772143"/>
            <a:ext cx="4053798" cy="3925732"/>
          </a:xfrm>
          <a:prstGeom prst="rect">
            <a:avLst/>
          </a:prstGeom>
        </p:spPr>
      </p:pic>
      <p:pic>
        <p:nvPicPr>
          <p:cNvPr id="10" name="Picture 9" descr="A white rectangular object with black dots&#10;&#10;AI-generated content may be incorrect.">
            <a:extLst>
              <a:ext uri="{FF2B5EF4-FFF2-40B4-BE49-F238E27FC236}">
                <a16:creationId xmlns:a16="http://schemas.microsoft.com/office/drawing/2014/main" id="{E40F2037-22B4-3A66-42AB-F47A7C6B4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7431" r="40095" b="24456"/>
          <a:stretch>
            <a:fillRect/>
          </a:stretch>
        </p:blipFill>
        <p:spPr>
          <a:xfrm>
            <a:off x="-95568" y="3237712"/>
            <a:ext cx="3868381" cy="350001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15ADA9-087D-F5A5-6B1B-8AC5FD8D7D0F}"/>
              </a:ext>
            </a:extLst>
          </p:cNvPr>
          <p:cNvCxnSpPr>
            <a:cxnSpLocks/>
          </p:cNvCxnSpPr>
          <p:nvPr/>
        </p:nvCxnSpPr>
        <p:spPr>
          <a:xfrm>
            <a:off x="2915014" y="4546600"/>
            <a:ext cx="1533911" cy="0"/>
          </a:xfrm>
          <a:prstGeom prst="line">
            <a:avLst/>
          </a:prstGeom>
          <a:ln w="28575">
            <a:solidFill>
              <a:srgbClr val="55ADCE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olo 4">
            <a:extLst>
              <a:ext uri="{FF2B5EF4-FFF2-40B4-BE49-F238E27FC236}">
                <a16:creationId xmlns:a16="http://schemas.microsoft.com/office/drawing/2014/main" id="{14D3574D-2CF9-7412-4EB6-6C2AF63D06F7}"/>
              </a:ext>
            </a:extLst>
          </p:cNvPr>
          <p:cNvSpPr txBox="1">
            <a:spLocks/>
          </p:cNvSpPr>
          <p:nvPr/>
        </p:nvSpPr>
        <p:spPr>
          <a:xfrm>
            <a:off x="524035" y="316343"/>
            <a:ext cx="10108887" cy="72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Avvolgitrice</a:t>
            </a:r>
            <a:r>
              <a:rPr lang="en-US" dirty="0"/>
              <a:t> SAES – HTS upgrade</a:t>
            </a:r>
            <a:endParaRPr lang="it-IT" dirty="0"/>
          </a:p>
        </p:txBody>
      </p:sp>
      <p:pic>
        <p:nvPicPr>
          <p:cNvPr id="5" name="Immagine 4" descr="Immagine che contiene ingegneria, macchina, interno&#10;&#10;Il contenuto generato dall'IA potrebbe non essere corretto.">
            <a:extLst>
              <a:ext uri="{FF2B5EF4-FFF2-40B4-BE49-F238E27FC236}">
                <a16:creationId xmlns:a16="http://schemas.microsoft.com/office/drawing/2014/main" id="{C05FD498-1BB4-2D8A-9ED0-60DA757F47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2" b="95503" l="1141" r="92907">
                        <a14:foregroundMark x1="5704" y1="34568" x2="5704" y2="34568"/>
                        <a14:foregroundMark x1="28373" y1="77249" x2="28373" y2="77249"/>
                        <a14:foregroundMark x1="82292" y1="66755" x2="82292" y2="66755"/>
                        <a14:foregroundMark x1="5506" y1="39418" x2="5506" y2="39418"/>
                        <a14:foregroundMark x1="36210" y1="74339" x2="36210" y2="74339"/>
                        <a14:foregroundMark x1="34821" y1="84303" x2="34821" y2="84303"/>
                        <a14:foregroundMark x1="20784" y1="71429" x2="20784" y2="71429"/>
                        <a14:foregroundMark x1="14683" y1="64991" x2="14683" y2="64991"/>
                        <a14:foregroundMark x1="13591" y1="60141" x2="23065" y2="77072"/>
                        <a14:foregroundMark x1="48313" y1="88801" x2="61954" y2="91887"/>
                        <a14:foregroundMark x1="61954" y1="91887" x2="78819" y2="74339"/>
                        <a14:foregroundMark x1="78819" y1="74339" x2="78819" y2="73810"/>
                        <a14:foregroundMark x1="64831" y1="91358" x2="64831" y2="91358"/>
                        <a14:foregroundMark x1="63690" y1="93122" x2="63690" y2="93122"/>
                        <a14:foregroundMark x1="54861" y1="93034" x2="54861" y2="93034"/>
                        <a14:foregroundMark x1="53522" y1="94709" x2="78274" y2="79277"/>
                        <a14:foregroundMark x1="84524" y1="74603" x2="84524" y2="74603"/>
                        <a14:foregroundMark x1="74107" y1="94268" x2="85665" y2="66843"/>
                        <a14:foregroundMark x1="86657" y1="58554" x2="86508" y2="51411"/>
                        <a14:foregroundMark x1="82688" y1="49118" x2="86706" y2="42857"/>
                        <a14:foregroundMark x1="91468" y1="56526" x2="92956" y2="50441"/>
                        <a14:foregroundMark x1="91815" y1="58201" x2="91022" y2="62346"/>
                        <a14:foregroundMark x1="80754" y1="49647" x2="83185" y2="43034"/>
                        <a14:foregroundMark x1="8383" y1="46208" x2="6002" y2="26984"/>
                        <a14:foregroundMark x1="3819" y1="52028" x2="4216" y2="15697"/>
                        <a14:foregroundMark x1="4216" y1="15697" x2="4216" y2="15697"/>
                        <a14:foregroundMark x1="5704" y1="8995" x2="14633" y2="13668"/>
                        <a14:foregroundMark x1="9871" y1="2998" x2="3869" y2="27160"/>
                        <a14:foregroundMark x1="3869" y1="27160" x2="4266" y2="60229"/>
                        <a14:foregroundMark x1="2728" y1="59347" x2="546" y2="31570"/>
                        <a14:foregroundMark x1="546" y1="31570" x2="4812" y2="2998"/>
                        <a14:foregroundMark x1="4812" y1="2998" x2="15030" y2="2910"/>
                        <a14:foregroundMark x1="3423" y1="58642" x2="1240" y2="62434"/>
                        <a14:foregroundMark x1="8234" y1="31746" x2="8234" y2="31746"/>
                        <a14:foregroundMark x1="8085" y1="31922" x2="8631" y2="32363"/>
                        <a14:foregroundMark x1="45238" y1="54938" x2="45238" y2="54938"/>
                        <a14:foregroundMark x1="61062" y1="64462" x2="61062" y2="64462"/>
                        <a14:foregroundMark x1="68254" y1="90388" x2="54315" y2="94356"/>
                        <a14:foregroundMark x1="54315" y1="94356" x2="53671" y2="93915"/>
                        <a14:foregroundMark x1="60367" y1="95062" x2="60367" y2="95062"/>
                        <a14:foregroundMark x1="61607" y1="95503" x2="61607" y2="95503"/>
                        <a14:foregroundMark x1="66617" y1="92328" x2="66617" y2="92328"/>
                        <a14:backgroundMark x1="43006" y1="93915" x2="43006" y2="93915"/>
                        <a14:backgroundMark x1="65526" y1="97354" x2="65526" y2="97354"/>
                        <a14:backgroundMark x1="55010" y1="95944" x2="55010" y2="95944"/>
                        <a14:backgroundMark x1="51438" y1="97090" x2="51438" y2="97090"/>
                        <a14:backgroundMark x1="56200" y1="97443" x2="56200" y2="97443"/>
                        <a14:backgroundMark x1="63542" y1="97619" x2="63542" y2="97619"/>
                        <a14:backgroundMark x1="68006" y1="96914" x2="68006" y2="96914"/>
                        <a14:backgroundMark x1="68452" y1="95855" x2="53522" y2="98325"/>
                        <a14:backgroundMark x1="25149" y1="2381" x2="30754" y2="2910"/>
                        <a14:backgroundMark x1="44048" y1="94268" x2="50794" y2="97972"/>
                        <a14:backgroundMark x1="59573" y1="5556" x2="43403" y2="7584"/>
                        <a14:backgroundMark x1="70089" y1="97531" x2="69841" y2="95503"/>
                      </a14:backgroundRemoval>
                    </a14:imgEffect>
                  </a14:imgLayer>
                </a14:imgProps>
              </a:ext>
            </a:extLst>
          </a:blip>
          <a:srcRect l="2609" t="1342" r="18858" b="2254"/>
          <a:stretch>
            <a:fillRect/>
          </a:stretch>
        </p:blipFill>
        <p:spPr>
          <a:xfrm rot="1718028">
            <a:off x="8984141" y="3685117"/>
            <a:ext cx="2882445" cy="1990332"/>
          </a:xfrm>
          <a:prstGeom prst="rect">
            <a:avLst/>
          </a:prstGeom>
        </p:spPr>
      </p:pic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47DB35B1-58D9-334A-7B65-F43B923470A7}"/>
              </a:ext>
            </a:extLst>
          </p:cNvPr>
          <p:cNvCxnSpPr>
            <a:cxnSpLocks/>
          </p:cNvCxnSpPr>
          <p:nvPr/>
        </p:nvCxnSpPr>
        <p:spPr>
          <a:xfrm>
            <a:off x="7694085" y="4831447"/>
            <a:ext cx="1533911" cy="0"/>
          </a:xfrm>
          <a:prstGeom prst="line">
            <a:avLst/>
          </a:prstGeom>
          <a:ln w="28575">
            <a:solidFill>
              <a:srgbClr val="55ADCE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313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B8D41-06E2-41B8-58F0-3A89E530B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40D3C69C-03CF-CD16-92D9-5F682730C76B}"/>
              </a:ext>
            </a:extLst>
          </p:cNvPr>
          <p:cNvSpPr txBox="1"/>
          <p:nvPr/>
        </p:nvSpPr>
        <p:spPr>
          <a:xfrm>
            <a:off x="524035" y="1242791"/>
            <a:ext cx="11399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dirty="0"/>
              <a:t>Per eseguire giunzioni resistive con nastri HTS era necessaria una pressa idraulica a temperatura e pressione controllate. Il nastro è estremamente fragile e sensibile alla temperatura, pertanto era necessaria una configurazione dedicata per evitarne il degrado. La pressa è stata interamente progettata, realizzata e testata presso il LASA.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B7BB5F1-1BE9-B4E0-C769-DE4EB432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11</a:t>
            </a:fld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736A52CC-ACF6-0C00-DBEA-7F5BA04D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35" y="316343"/>
            <a:ext cx="10108887" cy="728112"/>
          </a:xfrm>
        </p:spPr>
        <p:txBody>
          <a:bodyPr>
            <a:normAutofit/>
          </a:bodyPr>
          <a:lstStyle/>
          <a:p>
            <a:r>
              <a:rPr lang="en-US" dirty="0"/>
              <a:t>Pressa </a:t>
            </a:r>
            <a:r>
              <a:rPr lang="en-US" dirty="0" err="1"/>
              <a:t>Idraulica</a:t>
            </a:r>
            <a:r>
              <a:rPr lang="en-US" dirty="0"/>
              <a:t> </a:t>
            </a:r>
            <a:r>
              <a:rPr lang="en-US" dirty="0" err="1"/>
              <a:t>controllata</a:t>
            </a:r>
            <a:r>
              <a:rPr lang="en-US" dirty="0"/>
              <a:t> in </a:t>
            </a:r>
            <a:r>
              <a:rPr lang="en-US" dirty="0" err="1"/>
              <a:t>Temperatura</a:t>
            </a:r>
            <a:r>
              <a:rPr lang="en-US" dirty="0"/>
              <a:t> e in </a:t>
            </a:r>
            <a:r>
              <a:rPr lang="en-US" dirty="0" err="1"/>
              <a:t>Pressione</a:t>
            </a:r>
            <a:endParaRPr lang="it-IT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5D4303-F720-74B3-59F6-F6A6E5C57090}"/>
              </a:ext>
            </a:extLst>
          </p:cNvPr>
          <p:cNvGrpSpPr/>
          <p:nvPr/>
        </p:nvGrpSpPr>
        <p:grpSpPr>
          <a:xfrm>
            <a:off x="5910905" y="2277428"/>
            <a:ext cx="5535379" cy="3123586"/>
            <a:chOff x="6739747" y="1060500"/>
            <a:chExt cx="5535379" cy="3123586"/>
          </a:xfrm>
        </p:grpSpPr>
        <p:pic>
          <p:nvPicPr>
            <p:cNvPr id="8" name="Picture 7" descr="A red and white square&#10;&#10;AI-generated content may be incorrect.">
              <a:extLst>
                <a:ext uri="{FF2B5EF4-FFF2-40B4-BE49-F238E27FC236}">
                  <a16:creationId xmlns:a16="http://schemas.microsoft.com/office/drawing/2014/main" id="{7FECB887-BAA5-EB94-3129-EDBA51BBB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5" t="27446" r="17190" b="36996"/>
            <a:stretch/>
          </p:blipFill>
          <p:spPr>
            <a:xfrm>
              <a:off x="10062449" y="1407072"/>
              <a:ext cx="1842026" cy="1608651"/>
            </a:xfrm>
            <a:prstGeom prst="rect">
              <a:avLst/>
            </a:prstGeom>
          </p:spPr>
        </p:pic>
        <p:pic>
          <p:nvPicPr>
            <p:cNvPr id="9" name="Picture 8" descr="A machine on a table&#10;&#10;AI-generated content may be incorrect.">
              <a:extLst>
                <a:ext uri="{FF2B5EF4-FFF2-40B4-BE49-F238E27FC236}">
                  <a16:creationId xmlns:a16="http://schemas.microsoft.com/office/drawing/2014/main" id="{F54FD1AC-21BD-775D-357B-AC4D6485A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32" b="29381"/>
            <a:stretch/>
          </p:blipFill>
          <p:spPr>
            <a:xfrm>
              <a:off x="6739747" y="1060500"/>
              <a:ext cx="3110455" cy="3123586"/>
            </a:xfrm>
            <a:prstGeom prst="rect">
              <a:avLst/>
            </a:prstGeom>
          </p:spPr>
        </p:pic>
        <p:pic>
          <p:nvPicPr>
            <p:cNvPr id="12" name="Picture 11" descr="A close up of a colorful object&#10;&#10;AI-generated content may be incorrect.">
              <a:extLst>
                <a:ext uri="{FF2B5EF4-FFF2-40B4-BE49-F238E27FC236}">
                  <a16:creationId xmlns:a16="http://schemas.microsoft.com/office/drawing/2014/main" id="{82F16B9E-8151-ED86-5CB6-CD118193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2" t="26375" r="11476" b="30787"/>
            <a:stretch>
              <a:fillRect/>
            </a:stretch>
          </p:blipFill>
          <p:spPr>
            <a:xfrm>
              <a:off x="9691797" y="3345315"/>
              <a:ext cx="2583329" cy="749654"/>
            </a:xfrm>
            <a:prstGeom prst="rect">
              <a:avLst/>
            </a:prstGeom>
          </p:spPr>
        </p:pic>
      </p:grpSp>
      <p:pic>
        <p:nvPicPr>
          <p:cNvPr id="15" name="Picture 14" descr="A close-up of a machine&#10;&#10;AI-generated content may be incorrect.">
            <a:extLst>
              <a:ext uri="{FF2B5EF4-FFF2-40B4-BE49-F238E27FC236}">
                <a16:creationId xmlns:a16="http://schemas.microsoft.com/office/drawing/2014/main" id="{95C2B354-E661-F4D5-560E-26402A8B4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03" y="2290268"/>
            <a:ext cx="5295350" cy="2772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48E9FA-3E5F-BD0E-F296-A380B2C7C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03" y="5225684"/>
            <a:ext cx="1527571" cy="151204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B6FB5C-0F52-5B63-5381-60D62EE6644B}"/>
              </a:ext>
            </a:extLst>
          </p:cNvPr>
          <p:cNvCxnSpPr/>
          <p:nvPr/>
        </p:nvCxnSpPr>
        <p:spPr>
          <a:xfrm flipH="1">
            <a:off x="1997242" y="6256421"/>
            <a:ext cx="4211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85C26AE-00EB-6674-2799-32706794576C}"/>
              </a:ext>
            </a:extLst>
          </p:cNvPr>
          <p:cNvSpPr txBox="1"/>
          <p:nvPr/>
        </p:nvSpPr>
        <p:spPr>
          <a:xfrm>
            <a:off x="2418347" y="6071755"/>
            <a:ext cx="66474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Vecchio tool per giunzioni HTS realizzato in officina un anno fa</a:t>
            </a:r>
          </a:p>
        </p:txBody>
      </p:sp>
    </p:spTree>
    <p:extLst>
      <p:ext uri="{BB962C8B-B14F-4D97-AF65-F5344CB8AC3E}">
        <p14:creationId xmlns:p14="http://schemas.microsoft.com/office/powerpoint/2010/main" val="1420170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868AE-05F4-6D8A-D68B-D38E91070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B1C9CE-62DF-3AB4-1C83-7696F3D2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48" y="411923"/>
            <a:ext cx="10108887" cy="728112"/>
          </a:xfrm>
        </p:spPr>
        <p:txBody>
          <a:bodyPr/>
          <a:lstStyle/>
          <a:p>
            <a:r>
              <a:rPr lang="it-IT" dirty="0"/>
              <a:t>Componenti Bobine HTS + </a:t>
            </a:r>
            <a:r>
              <a:rPr lang="it-IT" dirty="0" err="1"/>
              <a:t>Trazionatrice</a:t>
            </a:r>
            <a:endParaRPr lang="en-GB" dirty="0"/>
          </a:p>
        </p:txBody>
      </p:sp>
      <p:pic>
        <p:nvPicPr>
          <p:cNvPr id="5" name="Picture 4" descr="A silver object with screws&#10;&#10;AI-generated content may be incorrect.">
            <a:extLst>
              <a:ext uri="{FF2B5EF4-FFF2-40B4-BE49-F238E27FC236}">
                <a16:creationId xmlns:a16="http://schemas.microsoft.com/office/drawing/2014/main" id="{9EB53794-0E75-2121-BF5F-95DF3A799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6" r="39366"/>
          <a:stretch/>
        </p:blipFill>
        <p:spPr>
          <a:xfrm>
            <a:off x="9099729" y="430399"/>
            <a:ext cx="2974314" cy="6425222"/>
          </a:xfrm>
          <a:prstGeom prst="rect">
            <a:avLst/>
          </a:prstGeom>
        </p:spPr>
      </p:pic>
      <p:pic>
        <p:nvPicPr>
          <p:cNvPr id="7" name="Picture 6" descr="A close-up of a silver object&#10;&#10;AI-generated content may be incorrect.">
            <a:extLst>
              <a:ext uri="{FF2B5EF4-FFF2-40B4-BE49-F238E27FC236}">
                <a16:creationId xmlns:a16="http://schemas.microsoft.com/office/drawing/2014/main" id="{D17ED116-5348-3BC4-CD25-3F8D407D3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9" t="26469" r="33594" b="33685"/>
          <a:stretch>
            <a:fillRect/>
          </a:stretch>
        </p:blipFill>
        <p:spPr>
          <a:xfrm>
            <a:off x="7137400" y="4806950"/>
            <a:ext cx="2258134" cy="1473200"/>
          </a:xfrm>
          <a:prstGeom prst="rect">
            <a:avLst/>
          </a:prstGeom>
        </p:spPr>
      </p:pic>
      <p:pic>
        <p:nvPicPr>
          <p:cNvPr id="22" name="Picture 21" descr="A white round object with a black background&#10;&#10;AI-generated content may be incorrect.">
            <a:extLst>
              <a:ext uri="{FF2B5EF4-FFF2-40B4-BE49-F238E27FC236}">
                <a16:creationId xmlns:a16="http://schemas.microsoft.com/office/drawing/2014/main" id="{684D8F42-0824-8FA8-0E5E-2A7480CFF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93669"/>
            <a:ext cx="4104654" cy="204415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B41896D-6F46-D74C-81A2-22A40875AFD1}"/>
              </a:ext>
            </a:extLst>
          </p:cNvPr>
          <p:cNvCxnSpPr>
            <a:cxnSpLocks/>
          </p:cNvCxnSpPr>
          <p:nvPr/>
        </p:nvCxnSpPr>
        <p:spPr>
          <a:xfrm flipV="1">
            <a:off x="9150350" y="3787775"/>
            <a:ext cx="1354910" cy="165006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0428CF-77FC-A09E-DEE1-3FBB44877262}"/>
              </a:ext>
            </a:extLst>
          </p:cNvPr>
          <p:cNvCxnSpPr>
            <a:cxnSpLocks/>
          </p:cNvCxnSpPr>
          <p:nvPr/>
        </p:nvCxnSpPr>
        <p:spPr>
          <a:xfrm flipV="1">
            <a:off x="9023350" y="3681663"/>
            <a:ext cx="1481910" cy="17290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1FE40CB-93DC-F870-FB1D-E59B115CF50A}"/>
              </a:ext>
            </a:extLst>
          </p:cNvPr>
          <p:cNvSpPr txBox="1"/>
          <p:nvPr/>
        </p:nvSpPr>
        <p:spPr>
          <a:xfrm>
            <a:off x="6904789" y="1257803"/>
            <a:ext cx="2427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dirty="0"/>
              <a:t>Macchina per prove di trazione predisposta per studi di resistenza meccanica su nastri HTS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19B53D-0210-F60E-49FA-54E8AF81FB4A}"/>
              </a:ext>
            </a:extLst>
          </p:cNvPr>
          <p:cNvSpPr txBox="1"/>
          <p:nvPr/>
        </p:nvSpPr>
        <p:spPr>
          <a:xfrm>
            <a:off x="547317" y="1257803"/>
            <a:ext cx="5654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dirty="0"/>
              <a:t>Primo racetrack avvolto e testato presso LASA. Mandrino stampato in 3D e parti prodotte in officina LASA, tra cui: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/>
              <a:t>Adduttori di corrente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/>
              <a:t>Chiusura meccanica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/>
              <a:t>Mitigatori di contrazioni termiche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F2EA62-B409-1A82-F9C6-B49A0042811A}"/>
              </a:ext>
            </a:extLst>
          </p:cNvPr>
          <p:cNvCxnSpPr/>
          <p:nvPr/>
        </p:nvCxnSpPr>
        <p:spPr>
          <a:xfrm>
            <a:off x="6348104" y="1381400"/>
            <a:ext cx="0" cy="4806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4794DF-39C0-1B1E-48C3-E25712F7F1DD}"/>
              </a:ext>
            </a:extLst>
          </p:cNvPr>
          <p:cNvGrpSpPr/>
          <p:nvPr/>
        </p:nvGrpSpPr>
        <p:grpSpPr>
          <a:xfrm>
            <a:off x="171309" y="2227299"/>
            <a:ext cx="6180896" cy="4439256"/>
            <a:chOff x="496174" y="2181272"/>
            <a:chExt cx="6180896" cy="443925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2805F76-8E72-F34F-55A3-EB4829E964BF}"/>
                </a:ext>
              </a:extLst>
            </p:cNvPr>
            <p:cNvGrpSpPr/>
            <p:nvPr/>
          </p:nvGrpSpPr>
          <p:grpSpPr>
            <a:xfrm>
              <a:off x="1566394" y="2181272"/>
              <a:ext cx="5110676" cy="4219925"/>
              <a:chOff x="4652572" y="2668389"/>
              <a:chExt cx="4736995" cy="388625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B19DF2E-64FC-DC5D-48BA-B0DB651C5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74076" y="3805603"/>
                <a:ext cx="4115491" cy="2749041"/>
              </a:xfrm>
              <a:prstGeom prst="rect">
                <a:avLst/>
              </a:prstGeom>
            </p:spPr>
          </p:pic>
          <p:pic>
            <p:nvPicPr>
              <p:cNvPr id="15" name="Picture 14" descr="A small object in the dark&#10;&#10;AI-generated content may be incorrect.">
                <a:extLst>
                  <a:ext uri="{FF2B5EF4-FFF2-40B4-BE49-F238E27FC236}">
                    <a16:creationId xmlns:a16="http://schemas.microsoft.com/office/drawing/2014/main" id="{13466BD8-B23A-AD1C-967E-16D715935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33" t="54598" r="38782" b="31716"/>
              <a:stretch/>
            </p:blipFill>
            <p:spPr>
              <a:xfrm>
                <a:off x="4652572" y="2668389"/>
                <a:ext cx="3790216" cy="3122694"/>
              </a:xfrm>
              <a:prstGeom prst="rect">
                <a:avLst/>
              </a:prstGeom>
            </p:spPr>
          </p:pic>
        </p:grpSp>
        <p:pic>
          <p:nvPicPr>
            <p:cNvPr id="9" name="Picture 8" descr="A close-up of a device&#10;&#10;Description automatically generated">
              <a:extLst>
                <a:ext uri="{FF2B5EF4-FFF2-40B4-BE49-F238E27FC236}">
                  <a16:creationId xmlns:a16="http://schemas.microsoft.com/office/drawing/2014/main" id="{B07A8F41-1647-15E1-29E7-BD6993FC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55" t="26386" r="28130" b="22476"/>
            <a:stretch/>
          </p:blipFill>
          <p:spPr>
            <a:xfrm>
              <a:off x="496174" y="4415890"/>
              <a:ext cx="3361716" cy="2204638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C7DBF-2494-E4F6-9FC8-30BE27D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pPr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9052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1CF03-F838-E3F3-3A9E-044A62366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B2F42E1-4426-55D9-9A87-71002E8E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9788B4D-56FB-A7F6-6CAF-C194A6E6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0" y="3064944"/>
            <a:ext cx="10108887" cy="728112"/>
          </a:xfrm>
        </p:spPr>
        <p:txBody>
          <a:bodyPr>
            <a:normAutofit/>
          </a:bodyPr>
          <a:lstStyle/>
          <a:p>
            <a:r>
              <a:rPr lang="it-IT" sz="4400" dirty="0"/>
              <a:t>Anno Futuro – Preventivi</a:t>
            </a:r>
          </a:p>
        </p:txBody>
      </p:sp>
    </p:spTree>
    <p:extLst>
      <p:ext uri="{BB962C8B-B14F-4D97-AF65-F5344CB8AC3E}">
        <p14:creationId xmlns:p14="http://schemas.microsoft.com/office/powerpoint/2010/main" val="2425587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65C899CC-E074-BF8C-00A6-F64EB498979F}"/>
              </a:ext>
            </a:extLst>
          </p:cNvPr>
          <p:cNvSpPr/>
          <p:nvPr/>
        </p:nvSpPr>
        <p:spPr>
          <a:xfrm>
            <a:off x="10287000" y="290650"/>
            <a:ext cx="1870920" cy="644035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B395459D-9EBC-D5E1-73D3-9CBC55CE44D0}"/>
              </a:ext>
            </a:extLst>
          </p:cNvPr>
          <p:cNvSpPr/>
          <p:nvPr/>
        </p:nvSpPr>
        <p:spPr>
          <a:xfrm>
            <a:off x="122565" y="819807"/>
            <a:ext cx="11826374" cy="2766831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FB92D17F-9B09-CAB8-0B3B-E1B50B28F8C9}"/>
              </a:ext>
            </a:extLst>
          </p:cNvPr>
          <p:cNvSpPr/>
          <p:nvPr/>
        </p:nvSpPr>
        <p:spPr>
          <a:xfrm>
            <a:off x="8102600" y="1511300"/>
            <a:ext cx="4055320" cy="521970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E29D1-CE69-920C-BCF9-7C61D533F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0572"/>
            <a:ext cx="12192000" cy="662782"/>
          </a:xfrm>
        </p:spPr>
        <p:txBody>
          <a:bodyPr>
            <a:noAutofit/>
          </a:bodyPr>
          <a:lstStyle/>
          <a:p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Anno Futuro </a:t>
            </a:r>
            <a:r>
              <a:rPr kumimoji="0" lang="it-IT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SRF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Luglio 2025 – Luglio 2026 </a:t>
            </a:r>
            <a:r>
              <a:rPr kumimoji="0" 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</a:t>
            </a:r>
            <a:r>
              <a:rPr kumimoji="0" lang="it-IT" sz="3200" b="1" i="1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 mesi</a:t>
            </a:r>
            <a:r>
              <a:rPr kumimoji="0" 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AEA07-19FA-D4C9-A408-A758398DE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33" y="1143760"/>
            <a:ext cx="7797225" cy="60233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/>
              <a:t>Supporto installazione nuovo criostato 1.3 GHz</a:t>
            </a:r>
          </a:p>
          <a:p>
            <a:pPr lvl="1"/>
            <a:r>
              <a:rPr lang="it-IT" dirty="0"/>
              <a:t>Supporto alla messa in opera del criostato nel bunker</a:t>
            </a:r>
          </a:p>
          <a:p>
            <a:pPr lvl="1"/>
            <a:r>
              <a:rPr lang="it-IT" dirty="0"/>
              <a:t>Progettazione ed installazione stallo per discendente </a:t>
            </a:r>
          </a:p>
          <a:p>
            <a:pPr lvl="1"/>
            <a:r>
              <a:rPr lang="it-IT" dirty="0"/>
              <a:t>Assemblaggio e movimentazione telaio bobine</a:t>
            </a:r>
          </a:p>
          <a:p>
            <a:pPr lvl="1"/>
            <a:r>
              <a:rPr lang="it-IT" dirty="0"/>
              <a:t>Installazione bobine compensazione campo magnetico residuo</a:t>
            </a:r>
          </a:p>
          <a:p>
            <a:r>
              <a:rPr lang="it-IT" dirty="0"/>
              <a:t>Installazione nuovo sistema HPR per trattamento cavità in camera bianca</a:t>
            </a:r>
          </a:p>
          <a:p>
            <a:r>
              <a:rPr lang="it-IT" dirty="0"/>
              <a:t>Preparazione e installazione discendente </a:t>
            </a:r>
            <a:br>
              <a:rPr lang="it-IT" dirty="0"/>
            </a:br>
            <a:r>
              <a:rPr lang="it-IT" dirty="0"/>
              <a:t>cavità per test</a:t>
            </a:r>
          </a:p>
          <a:p>
            <a:r>
              <a:rPr lang="it-IT" dirty="0"/>
              <a:t>Completamento realizzazione componenti sistema </a:t>
            </a:r>
            <a:r>
              <a:rPr lang="it-IT" dirty="0" err="1"/>
              <a:t>bead</a:t>
            </a:r>
            <a:r>
              <a:rPr lang="it-IT" dirty="0"/>
              <a:t>-pull</a:t>
            </a:r>
          </a:p>
          <a:p>
            <a:r>
              <a:rPr lang="it-IT" dirty="0"/>
              <a:t>Taglio campioni Niobio per analisi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4BC9F35-B5C2-6A21-1528-58CD51DC1A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63992" b="317"/>
          <a:stretch/>
        </p:blipFill>
        <p:spPr>
          <a:xfrm>
            <a:off x="10439400" y="435021"/>
            <a:ext cx="1509539" cy="61516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FD958784-DD01-58A9-A0E7-69872FD9FF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770"/>
          <a:stretch>
            <a:fillRect/>
          </a:stretch>
        </p:blipFill>
        <p:spPr>
          <a:xfrm>
            <a:off x="8318245" y="1724206"/>
            <a:ext cx="2421941" cy="486242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9295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93E5D-6381-86C9-A49C-BB22019E0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963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/>
              <a:t>Sistema anodo per camera cannone DC (</a:t>
            </a:r>
            <a:r>
              <a:rPr lang="it-IT" sz="2400" b="1" dirty="0"/>
              <a:t>1 mese</a:t>
            </a:r>
            <a:r>
              <a:rPr lang="it-IT" sz="2400" dirty="0"/>
              <a:t>):</a:t>
            </a:r>
          </a:p>
          <a:p>
            <a:r>
              <a:rPr lang="it-IT" sz="2400" dirty="0"/>
              <a:t>Revisione componenti fornite da JLAB per compatibilità con sistema di HB</a:t>
            </a:r>
            <a:r>
              <a:rPr lang="it-IT" sz="2400" baseline="30000" dirty="0"/>
              <a:t>2</a:t>
            </a:r>
            <a:r>
              <a:rPr lang="it-IT" sz="2400" dirty="0"/>
              <a:t>TF</a:t>
            </a:r>
          </a:p>
          <a:p>
            <a:pPr lvl="1"/>
            <a:r>
              <a:rPr lang="it-IT" sz="2000" dirty="0"/>
              <a:t>Modifica anodo data la migliorata simmetria della camera del cannone DC</a:t>
            </a:r>
          </a:p>
          <a:p>
            <a:pPr lvl="1"/>
            <a:r>
              <a:rPr lang="it-IT" sz="2000" dirty="0"/>
              <a:t>Adattamento elementi di supporto anodo e messa in tavola dei vari componenti</a:t>
            </a:r>
          </a:p>
          <a:p>
            <a:pPr lvl="1"/>
            <a:r>
              <a:rPr lang="it-IT" sz="2000" dirty="0"/>
              <a:t>Partecipazione incontro con ditta incaricata alla realizzazione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751EA3-6FDA-68B2-C941-1332279A4DDB}"/>
              </a:ext>
            </a:extLst>
          </p:cNvPr>
          <p:cNvSpPr txBox="1">
            <a:spLocks/>
          </p:cNvSpPr>
          <p:nvPr/>
        </p:nvSpPr>
        <p:spPr>
          <a:xfrm>
            <a:off x="637673" y="459645"/>
            <a:ext cx="121920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rgbClr val="4472C4"/>
                </a:solidFill>
                <a:latin typeface="Calibri Light" panose="020F0302020204030204"/>
              </a:rPr>
              <a:t>Anno Futuro </a:t>
            </a:r>
            <a:r>
              <a:rPr lang="it-IT" sz="3200" b="1" u="sng" dirty="0">
                <a:solidFill>
                  <a:srgbClr val="4472C4"/>
                </a:solidFill>
                <a:latin typeface="Calibri Light" panose="020F0302020204030204"/>
              </a:rPr>
              <a:t>HB2TF</a:t>
            </a:r>
            <a:r>
              <a:rPr lang="it-IT" sz="3200" b="1" dirty="0">
                <a:solidFill>
                  <a:srgbClr val="4472C4"/>
                </a:solidFill>
                <a:latin typeface="Calibri Light" panose="020F0302020204030204"/>
              </a:rPr>
              <a:t> : Luglio 2025 – Luglio 2026 </a:t>
            </a:r>
            <a:r>
              <a:rPr lang="it-IT" sz="3200" b="1" i="1" dirty="0">
                <a:solidFill>
                  <a:srgbClr val="4472C4"/>
                </a:solidFill>
                <a:latin typeface="Calibri Light" panose="020F0302020204030204"/>
              </a:rPr>
              <a:t>(</a:t>
            </a:r>
            <a:r>
              <a:rPr lang="it-IT" sz="3200" b="1" i="1" u="sng" dirty="0">
                <a:solidFill>
                  <a:srgbClr val="4472C4"/>
                </a:solidFill>
                <a:latin typeface="Calibri Light" panose="020F0302020204030204"/>
              </a:rPr>
              <a:t>7 mesi</a:t>
            </a:r>
            <a:r>
              <a:rPr lang="it-IT" sz="3200" b="1" i="1" dirty="0">
                <a:solidFill>
                  <a:srgbClr val="4472C4"/>
                </a:solidFill>
                <a:latin typeface="Calibri Light" panose="020F0302020204030204"/>
              </a:rPr>
              <a:t>) </a:t>
            </a:r>
            <a:endParaRPr lang="en-US" b="1" i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F76DBB-A5FC-49C6-1ACD-C3F7DB6DFE83}"/>
              </a:ext>
            </a:extLst>
          </p:cNvPr>
          <p:cNvSpPr txBox="1">
            <a:spLocks/>
          </p:cNvSpPr>
          <p:nvPr/>
        </p:nvSpPr>
        <p:spPr>
          <a:xfrm>
            <a:off x="747963" y="337769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2400" dirty="0"/>
              <a:t>DC Gun (</a:t>
            </a:r>
            <a:r>
              <a:rPr lang="it-IT" sz="2400" b="1" dirty="0"/>
              <a:t>6 mesi </a:t>
            </a:r>
            <a:r>
              <a:rPr lang="it-IT" sz="2400" dirty="0"/>
              <a:t>assistenza, aggiustaggi e supporto): </a:t>
            </a:r>
          </a:p>
          <a:p>
            <a:r>
              <a:rPr lang="it-IT" sz="2400" dirty="0"/>
              <a:t>Assemblaggio componenti, allineamento e messa in funzione</a:t>
            </a:r>
          </a:p>
          <a:p>
            <a:r>
              <a:rPr lang="it-IT" sz="2400" dirty="0"/>
              <a:t>Sistemi di </a:t>
            </a:r>
            <a:r>
              <a:rPr lang="it-IT" sz="2400" dirty="0" err="1"/>
              <a:t>termostatazione</a:t>
            </a:r>
            <a:r>
              <a:rPr lang="it-IT" sz="2400" dirty="0"/>
              <a:t> cavità </a:t>
            </a:r>
            <a:r>
              <a:rPr lang="it-IT" sz="2400" dirty="0" err="1"/>
              <a:t>buncher</a:t>
            </a:r>
            <a:endParaRPr lang="it-IT" sz="2400" dirty="0"/>
          </a:p>
          <a:p>
            <a:r>
              <a:rPr lang="it-IT" sz="2400" dirty="0"/>
              <a:t>Sistemi supporto linea di fascio complessiva</a:t>
            </a:r>
          </a:p>
          <a:p>
            <a:r>
              <a:rPr lang="it-IT" sz="2400" dirty="0"/>
              <a:t>Schermature piombo</a:t>
            </a:r>
          </a:p>
          <a:p>
            <a:r>
              <a:rPr lang="it-IT" sz="2400" dirty="0"/>
              <a:t>Vuoto esperimento</a:t>
            </a:r>
          </a:p>
          <a:p>
            <a:pPr marL="0" indent="0">
              <a:buFont typeface="Arial"/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56887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44F67-143C-3839-7A18-AF2257DF7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CF5982-083B-FCEB-0421-4CBAA0C2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92" y="254378"/>
            <a:ext cx="10108887" cy="728112"/>
          </a:xfrm>
        </p:spPr>
        <p:txBody>
          <a:bodyPr/>
          <a:lstStyle/>
          <a:p>
            <a:r>
              <a:rPr lang="it-IT" dirty="0"/>
              <a:t>Anno Futuro </a:t>
            </a:r>
            <a:r>
              <a:rPr lang="it-IT" u="sng" dirty="0"/>
              <a:t>Magneti</a:t>
            </a:r>
            <a:r>
              <a:rPr lang="it-IT" dirty="0"/>
              <a:t>: Luglio 2025 – Luglio 2026 </a:t>
            </a:r>
            <a:r>
              <a:rPr lang="it-IT" i="1" dirty="0"/>
              <a:t>(</a:t>
            </a:r>
            <a:r>
              <a:rPr lang="it-IT" i="1" u="sng" dirty="0"/>
              <a:t>12 mesi</a:t>
            </a:r>
            <a:r>
              <a:rPr lang="it-IT" i="1" dirty="0"/>
              <a:t>) </a:t>
            </a:r>
            <a:endParaRPr lang="en-GB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B05222-4885-2166-15F8-D67235FFC77E}"/>
              </a:ext>
            </a:extLst>
          </p:cNvPr>
          <p:cNvSpPr txBox="1"/>
          <p:nvPr/>
        </p:nvSpPr>
        <p:spPr>
          <a:xfrm>
            <a:off x="707092" y="755249"/>
            <a:ext cx="11119950" cy="655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156082"/>
              </a:buClr>
            </a:pPr>
            <a:r>
              <a:rPr lang="it-IT" dirty="0"/>
              <a:t>Per l’anno futuro ci sarà lo stesso approccio all’R&amp;D già visto nell’anno passato. </a:t>
            </a:r>
          </a:p>
          <a:p>
            <a:pPr>
              <a:lnSpc>
                <a:spcPct val="150000"/>
              </a:lnSpc>
              <a:buClr>
                <a:srgbClr val="156082"/>
              </a:buClr>
            </a:pPr>
            <a:r>
              <a:rPr lang="it-IT" dirty="0"/>
              <a:t>I principali progetti che chiederanno il supporto dell’Officina LASA saranno: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/>
              <a:t>Bobine e Magneti HTS</a:t>
            </a:r>
            <a:r>
              <a:rPr lang="it-IT" dirty="0"/>
              <a:t>: progetto molto orientato alla ricerca e sviluppo, richiederà una costante collaborazione tra ricercatori, tecnologi e tecnici con l’officina per produrre e/o modificare componenti utili al progresso del LASA in questo settore pionieristico.  Il carico richiesto all’officina LASA per questo progetto è importante e può essere stimato in </a:t>
            </a:r>
            <a:r>
              <a:rPr lang="it-IT" b="1" i="1" u="sng" dirty="0"/>
              <a:t>6 mesi</a:t>
            </a:r>
            <a:r>
              <a:rPr lang="it-IT" b="1" i="1" dirty="0"/>
              <a:t> </a:t>
            </a:r>
            <a:r>
              <a:rPr lang="it-IT" dirty="0"/>
              <a:t>per l’anno venturo.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 err="1"/>
              <a:t>HITRIplus</a:t>
            </a:r>
            <a:r>
              <a:rPr lang="it-IT" b="1" dirty="0"/>
              <a:t> e I.FAST</a:t>
            </a:r>
            <a:r>
              <a:rPr lang="it-IT" dirty="0"/>
              <a:t>: progetti che si affacciano alle fasi finali. Nel corso dell’anno prossimo verrà assemblato il magnete </a:t>
            </a:r>
            <a:r>
              <a:rPr lang="it-IT" dirty="0" err="1"/>
              <a:t>HITRIplus</a:t>
            </a:r>
            <a:r>
              <a:rPr lang="it-IT" dirty="0"/>
              <a:t> al LASA e l’officina sarà protagonista nella figura di Viscione come tecnico meccanico esperto. Sarà necessario il supporto dell’officina anche per la realizzazione di componenti fondamentali per i test al LASA sia del magnete </a:t>
            </a:r>
            <a:r>
              <a:rPr lang="it-IT" dirty="0" err="1"/>
              <a:t>HITRIplus</a:t>
            </a:r>
            <a:r>
              <a:rPr lang="it-IT" dirty="0"/>
              <a:t> sia del magnete I.FAST. Il carico richiesto stimato è di </a:t>
            </a:r>
            <a:r>
              <a:rPr lang="it-IT" b="1" i="1" u="sng" dirty="0"/>
              <a:t>4 mesi</a:t>
            </a:r>
            <a:r>
              <a:rPr lang="it-IT" dirty="0"/>
              <a:t>.</a:t>
            </a:r>
            <a:endParaRPr lang="it-IT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/>
              <a:t>SIG</a:t>
            </a:r>
            <a:r>
              <a:rPr lang="it-IT" dirty="0"/>
              <a:t>: progetto già in essere al LASA. Nel corso dell’anno prossimo verranno avvolte, curate e impregnate 4 bobine </a:t>
            </a:r>
            <a:r>
              <a:rPr lang="it-IT" dirty="0" err="1"/>
              <a:t>costheta</a:t>
            </a:r>
            <a:r>
              <a:rPr lang="it-IT" dirty="0"/>
              <a:t> curve di </a:t>
            </a:r>
            <a:r>
              <a:rPr lang="it-IT" dirty="0" err="1"/>
              <a:t>NbTi</a:t>
            </a:r>
            <a:r>
              <a:rPr lang="it-IT" dirty="0"/>
              <a:t> e verrà assemblato il magnete dipolare. Il supporto dell’officina LASA è fondamentale per la modifica o la produzione di componenti utili alla prosecuzione della produzione stessa. Il carico stimato per l’officina LASA è di </a:t>
            </a:r>
            <a:r>
              <a:rPr lang="it-IT" b="1" i="1" u="sng" dirty="0"/>
              <a:t>2 mesi</a:t>
            </a:r>
            <a:r>
              <a:rPr lang="it-IT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lnSpc>
                <a:spcPct val="150000"/>
              </a:lnSpc>
              <a:buClr>
                <a:srgbClr val="156082"/>
              </a:buClr>
            </a:pPr>
            <a:r>
              <a:rPr lang="it-IT" dirty="0"/>
              <a:t>Nelle prossime slide verranno approfondite le attività richieste all’officina LASA dai 3 progetti sopracitati.</a:t>
            </a:r>
          </a:p>
          <a:p>
            <a:pPr>
              <a:lnSpc>
                <a:spcPct val="150000"/>
              </a:lnSpc>
              <a:buClr>
                <a:srgbClr val="156082"/>
              </a:buClr>
            </a:pPr>
            <a:endParaRPr lang="it-IT" sz="1400" dirty="0"/>
          </a:p>
          <a:p>
            <a:pPr>
              <a:lnSpc>
                <a:spcPct val="150000"/>
              </a:lnSpc>
              <a:buClr>
                <a:srgbClr val="156082"/>
              </a:buClr>
            </a:pPr>
            <a:endParaRPr lang="en-GB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290ED5-9222-A687-ADE4-0846F6EED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pPr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3261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350047-F080-D681-EBCD-F7D88265E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442" y="294418"/>
            <a:ext cx="10108887" cy="728112"/>
          </a:xfrm>
        </p:spPr>
        <p:txBody>
          <a:bodyPr/>
          <a:lstStyle/>
          <a:p>
            <a:r>
              <a:rPr lang="it-IT" dirty="0"/>
              <a:t>Bobine e Magneti HTS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12D09F-6203-1FA9-40D8-4B9BE0CBA246}"/>
              </a:ext>
            </a:extLst>
          </p:cNvPr>
          <p:cNvSpPr txBox="1"/>
          <p:nvPr/>
        </p:nvSpPr>
        <p:spPr>
          <a:xfrm>
            <a:off x="791089" y="1425677"/>
            <a:ext cx="6203024" cy="4299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Clr>
                <a:srgbClr val="156082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L’officina LASA è coinvolta nella progettazione e nella costruzione dei prototipi di piccole bobine HTS ad </a:t>
            </a:r>
            <a:r>
              <a:rPr lang="it-IT" sz="2000" b="1" dirty="0"/>
              <a:t>indirizzare</a:t>
            </a:r>
            <a:r>
              <a:rPr lang="it-IT" sz="2000" dirty="0"/>
              <a:t> la ricerca tecnologica per i progetti HFM (High Field </a:t>
            </a:r>
            <a:r>
              <a:rPr lang="it-IT" sz="2000" dirty="0" err="1"/>
              <a:t>Magnet</a:t>
            </a:r>
            <a:r>
              <a:rPr lang="it-IT" sz="2000" dirty="0"/>
              <a:t>) e </a:t>
            </a:r>
            <a:r>
              <a:rPr lang="it-IT" sz="2000" dirty="0" err="1"/>
              <a:t>Muon</a:t>
            </a:r>
            <a:r>
              <a:rPr lang="it-IT" sz="2000" dirty="0"/>
              <a:t> Collider.</a:t>
            </a:r>
          </a:p>
          <a:p>
            <a:pPr marL="285750" indent="-285750">
              <a:lnSpc>
                <a:spcPct val="125000"/>
              </a:lnSpc>
              <a:buClr>
                <a:srgbClr val="156082"/>
              </a:buClr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lnSpc>
                <a:spcPct val="125000"/>
              </a:lnSpc>
              <a:buClr>
                <a:srgbClr val="156082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In particolare, HFM richiede </a:t>
            </a:r>
            <a:r>
              <a:rPr lang="it-IT" sz="2000" b="1" dirty="0"/>
              <a:t>un esteso R&amp;D tecnologico </a:t>
            </a:r>
            <a:r>
              <a:rPr lang="it-IT" sz="2000" dirty="0"/>
              <a:t>su diverse configurazioni di bobine. Occorre investigare soluzioni «di principio» la cui prototipazione rapida, in un ambiente ad alto throughput comunicativo tra sviluppo, progetto e costruzione è essenziale.</a:t>
            </a:r>
            <a:endParaRPr lang="en-GB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3F5E3B-4265-7727-2D0A-CF83FFF8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766" y="1969015"/>
            <a:ext cx="4554113" cy="2564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625BAA-8D4E-FBFB-9CEA-8538AB80E7EB}"/>
              </a:ext>
            </a:extLst>
          </p:cNvPr>
          <p:cNvSpPr txBox="1"/>
          <p:nvPr/>
        </p:nvSpPr>
        <p:spPr>
          <a:xfrm>
            <a:off x="7171074" y="4772498"/>
            <a:ext cx="44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Da: HFM </a:t>
            </a:r>
            <a:r>
              <a:rPr lang="it-IT" sz="1600" i="1" dirty="0" err="1"/>
              <a:t>Annual</a:t>
            </a:r>
            <a:r>
              <a:rPr lang="it-IT" sz="1600" i="1" dirty="0"/>
              <a:t> meeting 2025, presentazione </a:t>
            </a:r>
            <a:br>
              <a:rPr lang="it-IT" sz="1600" i="1" dirty="0"/>
            </a:br>
            <a:r>
              <a:rPr lang="it-IT" sz="1600" i="1" dirty="0"/>
              <a:t>di M. Statera circa le attività LASA</a:t>
            </a:r>
            <a:endParaRPr lang="en-GB" sz="16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46181C-8231-D656-6ADB-5A5AEE5E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pPr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6788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98FFF-8A8F-6FB8-5426-F915BBDA5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and orange object with a square in the middle&#10;&#10;AI-generated content may be incorrect.">
            <a:extLst>
              <a:ext uri="{FF2B5EF4-FFF2-40B4-BE49-F238E27FC236}">
                <a16:creationId xmlns:a16="http://schemas.microsoft.com/office/drawing/2014/main" id="{E04EF8C8-A108-2C73-D3D0-DD74C84B5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 t="35160" r="30315" b="26005"/>
          <a:stretch>
            <a:fillRect/>
          </a:stretch>
        </p:blipFill>
        <p:spPr>
          <a:xfrm>
            <a:off x="7601172" y="874585"/>
            <a:ext cx="4271232" cy="3037194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50402F6-4736-F265-A047-7CA44842A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69653"/>
              </p:ext>
            </p:extLst>
          </p:nvPr>
        </p:nvGraphicFramePr>
        <p:xfrm>
          <a:off x="713442" y="4146211"/>
          <a:ext cx="10220100" cy="2288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4020">
                  <a:extLst>
                    <a:ext uri="{9D8B030D-6E8A-4147-A177-3AD203B41FA5}">
                      <a16:colId xmlns:a16="http://schemas.microsoft.com/office/drawing/2014/main" val="1775180713"/>
                    </a:ext>
                  </a:extLst>
                </a:gridCol>
                <a:gridCol w="2044020">
                  <a:extLst>
                    <a:ext uri="{9D8B030D-6E8A-4147-A177-3AD203B41FA5}">
                      <a16:colId xmlns:a16="http://schemas.microsoft.com/office/drawing/2014/main" val="3609880908"/>
                    </a:ext>
                  </a:extLst>
                </a:gridCol>
                <a:gridCol w="2044020">
                  <a:extLst>
                    <a:ext uri="{9D8B030D-6E8A-4147-A177-3AD203B41FA5}">
                      <a16:colId xmlns:a16="http://schemas.microsoft.com/office/drawing/2014/main" val="1413128478"/>
                    </a:ext>
                  </a:extLst>
                </a:gridCol>
                <a:gridCol w="2044020">
                  <a:extLst>
                    <a:ext uri="{9D8B030D-6E8A-4147-A177-3AD203B41FA5}">
                      <a16:colId xmlns:a16="http://schemas.microsoft.com/office/drawing/2014/main" val="2597939417"/>
                    </a:ext>
                  </a:extLst>
                </a:gridCol>
                <a:gridCol w="2044020">
                  <a:extLst>
                    <a:ext uri="{9D8B030D-6E8A-4147-A177-3AD203B41FA5}">
                      <a16:colId xmlns:a16="http://schemas.microsoft.com/office/drawing/2014/main" val="3201839518"/>
                    </a:ext>
                  </a:extLst>
                </a:gridCol>
              </a:tblGrid>
              <a:tr h="345274">
                <a:tc>
                  <a:txBody>
                    <a:bodyPr/>
                    <a:lstStyle/>
                    <a:p>
                      <a:pPr algn="r"/>
                      <a:r>
                        <a:rPr lang="it-IT" b="1" dirty="0"/>
                        <a:t>Attività</a:t>
                      </a:r>
                      <a:endParaRPr lang="en-GB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i="1" dirty="0"/>
                        <a:t>Ott-</a:t>
                      </a:r>
                      <a:r>
                        <a:rPr lang="it-IT" i="1" dirty="0" err="1"/>
                        <a:t>Nov</a:t>
                      </a:r>
                      <a:r>
                        <a:rPr lang="it-IT" i="1" dirty="0"/>
                        <a:t>-</a:t>
                      </a:r>
                      <a:r>
                        <a:rPr lang="it-IT" i="1" dirty="0" err="1"/>
                        <a:t>Dic</a:t>
                      </a:r>
                      <a:r>
                        <a:rPr lang="it-IT" i="1" dirty="0"/>
                        <a:t> 2025</a:t>
                      </a:r>
                      <a:endParaRPr lang="en-GB" i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i="1" dirty="0" err="1"/>
                        <a:t>Gen</a:t>
                      </a:r>
                      <a:r>
                        <a:rPr lang="it-IT" i="1" dirty="0"/>
                        <a:t>-</a:t>
                      </a:r>
                      <a:r>
                        <a:rPr lang="it-IT" i="1" dirty="0" err="1"/>
                        <a:t>Feb</a:t>
                      </a:r>
                      <a:r>
                        <a:rPr lang="it-IT" i="1" dirty="0"/>
                        <a:t>-Mar 2026</a:t>
                      </a:r>
                      <a:endParaRPr lang="en-GB" i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i="1" dirty="0" err="1"/>
                        <a:t>Apr-Mag-Giu</a:t>
                      </a:r>
                      <a:r>
                        <a:rPr lang="it-IT" i="1" dirty="0"/>
                        <a:t> 2026</a:t>
                      </a:r>
                      <a:endParaRPr lang="en-GB" i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i="1" dirty="0"/>
                        <a:t>Lug-Ago-Set 2026</a:t>
                      </a:r>
                      <a:endParaRPr lang="en-GB" i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079265"/>
                  </a:ext>
                </a:extLst>
              </a:tr>
              <a:tr h="532112">
                <a:tc>
                  <a:txBody>
                    <a:bodyPr/>
                    <a:lstStyle/>
                    <a:p>
                      <a:pPr algn="just"/>
                      <a:r>
                        <a:rPr lang="it-IT" b="0" dirty="0"/>
                        <a:t>Bobina R1 (HFM)</a:t>
                      </a:r>
                      <a:endParaRPr lang="en-GB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207747"/>
                  </a:ext>
                </a:extLst>
              </a:tr>
              <a:tr h="403985">
                <a:tc>
                  <a:txBody>
                    <a:bodyPr/>
                    <a:lstStyle/>
                    <a:p>
                      <a:pPr algn="just"/>
                      <a:r>
                        <a:rPr lang="it-IT" b="0" dirty="0"/>
                        <a:t>Double R1 (HFM)</a:t>
                      </a:r>
                      <a:endParaRPr lang="en-GB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426009"/>
                  </a:ext>
                </a:extLst>
              </a:tr>
              <a:tr h="450598">
                <a:tc>
                  <a:txBody>
                    <a:bodyPr/>
                    <a:lstStyle/>
                    <a:p>
                      <a:pPr algn="just"/>
                      <a:r>
                        <a:rPr lang="it-IT" b="0" dirty="0"/>
                        <a:t>Bobina R2 (HFM)</a:t>
                      </a:r>
                      <a:endParaRPr lang="en-GB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965465"/>
                  </a:ext>
                </a:extLst>
              </a:tr>
              <a:tr h="536320">
                <a:tc>
                  <a:txBody>
                    <a:bodyPr/>
                    <a:lstStyle/>
                    <a:p>
                      <a:pPr algn="just"/>
                      <a:r>
                        <a:rPr lang="it-IT" b="0" dirty="0"/>
                        <a:t>Prototipo 0 </a:t>
                      </a:r>
                      <a:r>
                        <a:rPr lang="it-IT" b="0" dirty="0" err="1"/>
                        <a:t>Mucol</a:t>
                      </a:r>
                      <a:endParaRPr lang="en-GB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32658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B72933F-F150-9CD3-3873-A57AA7F8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442" y="294418"/>
            <a:ext cx="10108887" cy="728112"/>
          </a:xfrm>
        </p:spPr>
        <p:txBody>
          <a:bodyPr/>
          <a:lstStyle/>
          <a:p>
            <a:r>
              <a:rPr lang="it-IT" dirty="0"/>
              <a:t>Bobine e Magneti HTS</a:t>
            </a:r>
            <a:endParaRPr lang="en-GB" dirty="0"/>
          </a:p>
        </p:txBody>
      </p:sp>
      <p:pic>
        <p:nvPicPr>
          <p:cNvPr id="5" name="Picture 4" descr="A white and orange metal object&#10;&#10;AI-generated content may be incorrect.">
            <a:extLst>
              <a:ext uri="{FF2B5EF4-FFF2-40B4-BE49-F238E27FC236}">
                <a16:creationId xmlns:a16="http://schemas.microsoft.com/office/drawing/2014/main" id="{495ED063-87D2-ACF0-9783-2517736FD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22876" r="22638" b="17553"/>
          <a:stretch>
            <a:fillRect/>
          </a:stretch>
        </p:blipFill>
        <p:spPr>
          <a:xfrm>
            <a:off x="998161" y="1266475"/>
            <a:ext cx="2778101" cy="20072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E4B872-5F96-ADC4-2907-94FE0F4C9DFC}"/>
              </a:ext>
            </a:extLst>
          </p:cNvPr>
          <p:cNvSpPr txBox="1"/>
          <p:nvPr/>
        </p:nvSpPr>
        <p:spPr>
          <a:xfrm>
            <a:off x="998161" y="3273728"/>
            <a:ext cx="1870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R1: </a:t>
            </a:r>
            <a:r>
              <a:rPr lang="it-IT" sz="1600" dirty="0"/>
              <a:t>concept di meccanica per bobina</a:t>
            </a:r>
            <a:endParaRPr lang="en-GB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E4FE9B-68F2-CAEE-ABAB-9888B82F3115}"/>
              </a:ext>
            </a:extLst>
          </p:cNvPr>
          <p:cNvSpPr txBox="1"/>
          <p:nvPr/>
        </p:nvSpPr>
        <p:spPr>
          <a:xfrm>
            <a:off x="6257025" y="3323939"/>
            <a:ext cx="1870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DR1: </a:t>
            </a:r>
            <a:r>
              <a:rPr lang="it-IT" sz="1600" dirty="0"/>
              <a:t>concept di meccanica multi-bobina</a:t>
            </a:r>
            <a:endParaRPr lang="en-GB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18E3A-B0E5-2B5D-15D5-E6130FFC9D33}"/>
              </a:ext>
            </a:extLst>
          </p:cNvPr>
          <p:cNvSpPr txBox="1"/>
          <p:nvPr/>
        </p:nvSpPr>
        <p:spPr>
          <a:xfrm>
            <a:off x="9692225" y="3332305"/>
            <a:ext cx="2260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R2: </a:t>
            </a:r>
            <a:r>
              <a:rPr lang="it-IT" sz="1600" dirty="0"/>
              <a:t>Internalizzazione dell’esperienza di IRIS WP9</a:t>
            </a:r>
            <a:endParaRPr lang="en-GB" sz="16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AD6C99-04A9-E18F-0B3A-A2657C9F28DD}"/>
              </a:ext>
            </a:extLst>
          </p:cNvPr>
          <p:cNvCxnSpPr/>
          <p:nvPr/>
        </p:nvCxnSpPr>
        <p:spPr>
          <a:xfrm flipV="1">
            <a:off x="3283492" y="1047626"/>
            <a:ext cx="2540000" cy="17610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5477CD-F478-EE23-F7D5-BBBFD8AE9BB5}"/>
              </a:ext>
            </a:extLst>
          </p:cNvPr>
          <p:cNvCxnSpPr>
            <a:cxnSpLocks/>
          </p:cNvCxnSpPr>
          <p:nvPr/>
        </p:nvCxnSpPr>
        <p:spPr>
          <a:xfrm flipV="1">
            <a:off x="899635" y="1284168"/>
            <a:ext cx="1804306" cy="8805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ECE5AC0-1E7E-1825-2613-B5D9BF8758D8}"/>
              </a:ext>
            </a:extLst>
          </p:cNvPr>
          <p:cNvCxnSpPr>
            <a:cxnSpLocks/>
          </p:cNvCxnSpPr>
          <p:nvPr/>
        </p:nvCxnSpPr>
        <p:spPr>
          <a:xfrm flipV="1">
            <a:off x="7492864" y="525087"/>
            <a:ext cx="2685828" cy="17701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white and orange metal object&#10;&#10;AI-generated content may be incorrect.">
            <a:extLst>
              <a:ext uri="{FF2B5EF4-FFF2-40B4-BE49-F238E27FC236}">
                <a16:creationId xmlns:a16="http://schemas.microsoft.com/office/drawing/2014/main" id="{B78E99FA-B0F1-5663-4A8F-99C048DDF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t="25039" r="24138" b="20203"/>
          <a:stretch>
            <a:fillRect/>
          </a:stretch>
        </p:blipFill>
        <p:spPr>
          <a:xfrm>
            <a:off x="3676851" y="1266475"/>
            <a:ext cx="3381247" cy="30284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67D212D-63CB-6550-8849-2EBC348F6C2B}"/>
              </a:ext>
            </a:extLst>
          </p:cNvPr>
          <p:cNvSpPr txBox="1"/>
          <p:nvPr/>
        </p:nvSpPr>
        <p:spPr>
          <a:xfrm rot="20010994">
            <a:off x="1114892" y="1249678"/>
            <a:ext cx="169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200 mm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191144-0E0F-B995-09C1-1F74B7AC54D7}"/>
              </a:ext>
            </a:extLst>
          </p:cNvPr>
          <p:cNvSpPr txBox="1"/>
          <p:nvPr/>
        </p:nvSpPr>
        <p:spPr>
          <a:xfrm rot="19512701">
            <a:off x="3849357" y="1423587"/>
            <a:ext cx="169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250 mm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4B9D5E-3CD4-9702-D14F-C2710E8A14AC}"/>
              </a:ext>
            </a:extLst>
          </p:cNvPr>
          <p:cNvSpPr txBox="1"/>
          <p:nvPr/>
        </p:nvSpPr>
        <p:spPr>
          <a:xfrm rot="19583392">
            <a:off x="8247441" y="830324"/>
            <a:ext cx="169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1000 mm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0868D1-9A43-ADFD-22FE-553CD75D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14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9A421-AECF-53AF-41D1-F728CA368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and orange object with a square in the middle&#10;&#10;AI-generated content may be incorrect.">
            <a:extLst>
              <a:ext uri="{FF2B5EF4-FFF2-40B4-BE49-F238E27FC236}">
                <a16:creationId xmlns:a16="http://schemas.microsoft.com/office/drawing/2014/main" id="{51BD81FD-DFA0-6EE9-0D54-F62CC759A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 t="35160" r="30315" b="26005"/>
          <a:stretch>
            <a:fillRect/>
          </a:stretch>
        </p:blipFill>
        <p:spPr>
          <a:xfrm>
            <a:off x="7601172" y="874585"/>
            <a:ext cx="4271232" cy="3037194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8B11FBA-76EF-1B8E-123E-DFCA2944F926}"/>
              </a:ext>
            </a:extLst>
          </p:cNvPr>
          <p:cNvGraphicFramePr>
            <a:graphicFrameLocks noGrp="1"/>
          </p:cNvGraphicFramePr>
          <p:nvPr/>
        </p:nvGraphicFramePr>
        <p:xfrm>
          <a:off x="713442" y="4146211"/>
          <a:ext cx="10220100" cy="2288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4020">
                  <a:extLst>
                    <a:ext uri="{9D8B030D-6E8A-4147-A177-3AD203B41FA5}">
                      <a16:colId xmlns:a16="http://schemas.microsoft.com/office/drawing/2014/main" val="1775180713"/>
                    </a:ext>
                  </a:extLst>
                </a:gridCol>
                <a:gridCol w="2044020">
                  <a:extLst>
                    <a:ext uri="{9D8B030D-6E8A-4147-A177-3AD203B41FA5}">
                      <a16:colId xmlns:a16="http://schemas.microsoft.com/office/drawing/2014/main" val="3609880908"/>
                    </a:ext>
                  </a:extLst>
                </a:gridCol>
                <a:gridCol w="2044020">
                  <a:extLst>
                    <a:ext uri="{9D8B030D-6E8A-4147-A177-3AD203B41FA5}">
                      <a16:colId xmlns:a16="http://schemas.microsoft.com/office/drawing/2014/main" val="1413128478"/>
                    </a:ext>
                  </a:extLst>
                </a:gridCol>
                <a:gridCol w="2044020">
                  <a:extLst>
                    <a:ext uri="{9D8B030D-6E8A-4147-A177-3AD203B41FA5}">
                      <a16:colId xmlns:a16="http://schemas.microsoft.com/office/drawing/2014/main" val="2597939417"/>
                    </a:ext>
                  </a:extLst>
                </a:gridCol>
                <a:gridCol w="2044020">
                  <a:extLst>
                    <a:ext uri="{9D8B030D-6E8A-4147-A177-3AD203B41FA5}">
                      <a16:colId xmlns:a16="http://schemas.microsoft.com/office/drawing/2014/main" val="3201839518"/>
                    </a:ext>
                  </a:extLst>
                </a:gridCol>
              </a:tblGrid>
              <a:tr h="345274">
                <a:tc>
                  <a:txBody>
                    <a:bodyPr/>
                    <a:lstStyle/>
                    <a:p>
                      <a:pPr algn="r"/>
                      <a:r>
                        <a:rPr lang="it-IT" b="1" dirty="0"/>
                        <a:t>Attività</a:t>
                      </a:r>
                      <a:endParaRPr lang="en-GB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i="1" dirty="0"/>
                        <a:t>Ott-</a:t>
                      </a:r>
                      <a:r>
                        <a:rPr lang="it-IT" i="1" dirty="0" err="1"/>
                        <a:t>Nov</a:t>
                      </a:r>
                      <a:r>
                        <a:rPr lang="it-IT" i="1" dirty="0"/>
                        <a:t>-</a:t>
                      </a:r>
                      <a:r>
                        <a:rPr lang="it-IT" i="1" dirty="0" err="1"/>
                        <a:t>Dic</a:t>
                      </a:r>
                      <a:r>
                        <a:rPr lang="it-IT" i="1" dirty="0"/>
                        <a:t> 2025</a:t>
                      </a:r>
                      <a:endParaRPr lang="en-GB" i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i="1" dirty="0" err="1"/>
                        <a:t>Gen</a:t>
                      </a:r>
                      <a:r>
                        <a:rPr lang="it-IT" i="1" dirty="0"/>
                        <a:t>-</a:t>
                      </a:r>
                      <a:r>
                        <a:rPr lang="it-IT" i="1" dirty="0" err="1"/>
                        <a:t>Feb</a:t>
                      </a:r>
                      <a:r>
                        <a:rPr lang="it-IT" i="1" dirty="0"/>
                        <a:t>-Mar 2026</a:t>
                      </a:r>
                      <a:endParaRPr lang="en-GB" i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i="1" dirty="0" err="1"/>
                        <a:t>Apr-Mag-Giu</a:t>
                      </a:r>
                      <a:r>
                        <a:rPr lang="it-IT" i="1" dirty="0"/>
                        <a:t> 2026</a:t>
                      </a:r>
                      <a:endParaRPr lang="en-GB" i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i="1" dirty="0"/>
                        <a:t>Lug-Ago-Set 2026</a:t>
                      </a:r>
                      <a:endParaRPr lang="en-GB" i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079265"/>
                  </a:ext>
                </a:extLst>
              </a:tr>
              <a:tr h="532112">
                <a:tc>
                  <a:txBody>
                    <a:bodyPr/>
                    <a:lstStyle/>
                    <a:p>
                      <a:pPr algn="just"/>
                      <a:r>
                        <a:rPr lang="it-IT" b="0" dirty="0"/>
                        <a:t>Bobina R1 (HFM)</a:t>
                      </a:r>
                      <a:endParaRPr lang="en-GB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207747"/>
                  </a:ext>
                </a:extLst>
              </a:tr>
              <a:tr h="403985">
                <a:tc>
                  <a:txBody>
                    <a:bodyPr/>
                    <a:lstStyle/>
                    <a:p>
                      <a:pPr algn="just"/>
                      <a:r>
                        <a:rPr lang="it-IT" b="0" dirty="0"/>
                        <a:t>Double R1 (HFM)</a:t>
                      </a:r>
                      <a:endParaRPr lang="en-GB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426009"/>
                  </a:ext>
                </a:extLst>
              </a:tr>
              <a:tr h="450598">
                <a:tc>
                  <a:txBody>
                    <a:bodyPr/>
                    <a:lstStyle/>
                    <a:p>
                      <a:pPr algn="just"/>
                      <a:r>
                        <a:rPr lang="it-IT" b="0" dirty="0"/>
                        <a:t>Bobina R2 (HFM)</a:t>
                      </a:r>
                      <a:endParaRPr lang="en-GB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965465"/>
                  </a:ext>
                </a:extLst>
              </a:tr>
              <a:tr h="536320">
                <a:tc>
                  <a:txBody>
                    <a:bodyPr/>
                    <a:lstStyle/>
                    <a:p>
                      <a:pPr algn="just"/>
                      <a:r>
                        <a:rPr lang="it-IT" b="0" dirty="0"/>
                        <a:t>Prototipo 0 </a:t>
                      </a:r>
                      <a:r>
                        <a:rPr lang="it-IT" b="0" dirty="0" err="1"/>
                        <a:t>Mucol</a:t>
                      </a:r>
                      <a:endParaRPr lang="en-GB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32658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4E9F3C7-33CE-7C65-B396-6D31E977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47" y="43815"/>
            <a:ext cx="10108887" cy="728112"/>
          </a:xfrm>
        </p:spPr>
        <p:txBody>
          <a:bodyPr/>
          <a:lstStyle/>
          <a:p>
            <a:r>
              <a:rPr lang="it-IT" dirty="0"/>
              <a:t>Bobine e Magneti HTS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A7F25-D804-AF78-58BE-26E0C1A01D69}"/>
              </a:ext>
            </a:extLst>
          </p:cNvPr>
          <p:cNvSpPr txBox="1"/>
          <p:nvPr/>
        </p:nvSpPr>
        <p:spPr>
          <a:xfrm>
            <a:off x="998161" y="3273728"/>
            <a:ext cx="1870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R1: </a:t>
            </a:r>
            <a:r>
              <a:rPr lang="it-IT" sz="1600" dirty="0"/>
              <a:t>concept di meccanica per bobina</a:t>
            </a:r>
            <a:endParaRPr lang="en-GB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C68473-231A-7C9C-F5CF-7FBF0E51A9EF}"/>
              </a:ext>
            </a:extLst>
          </p:cNvPr>
          <p:cNvSpPr txBox="1"/>
          <p:nvPr/>
        </p:nvSpPr>
        <p:spPr>
          <a:xfrm>
            <a:off x="6257025" y="3323939"/>
            <a:ext cx="1870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DR1: </a:t>
            </a:r>
            <a:r>
              <a:rPr lang="it-IT" sz="1600" dirty="0"/>
              <a:t>concept di meccanica multi-bobina</a:t>
            </a:r>
            <a:endParaRPr lang="en-GB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2F74E6-77FB-178E-1678-1934A5424E98}"/>
              </a:ext>
            </a:extLst>
          </p:cNvPr>
          <p:cNvSpPr txBox="1"/>
          <p:nvPr/>
        </p:nvSpPr>
        <p:spPr>
          <a:xfrm>
            <a:off x="9692225" y="3332305"/>
            <a:ext cx="2260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R2: </a:t>
            </a:r>
            <a:r>
              <a:rPr lang="it-IT" sz="1600" dirty="0"/>
              <a:t>Internalizzazione dell’esperienza di IRIS WP9</a:t>
            </a:r>
            <a:endParaRPr lang="en-GB" sz="16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D1A10A-656C-E5D8-FDEB-3AECDE93F78F}"/>
              </a:ext>
            </a:extLst>
          </p:cNvPr>
          <p:cNvCxnSpPr/>
          <p:nvPr/>
        </p:nvCxnSpPr>
        <p:spPr>
          <a:xfrm flipV="1">
            <a:off x="3283492" y="1047626"/>
            <a:ext cx="2540000" cy="17610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ACB99B-D3A1-D03F-6A31-AA53FF45A5F6}"/>
              </a:ext>
            </a:extLst>
          </p:cNvPr>
          <p:cNvCxnSpPr>
            <a:cxnSpLocks/>
          </p:cNvCxnSpPr>
          <p:nvPr/>
        </p:nvCxnSpPr>
        <p:spPr>
          <a:xfrm flipV="1">
            <a:off x="7492864" y="525087"/>
            <a:ext cx="2685828" cy="17701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white and orange metal object&#10;&#10;AI-generated content may be incorrect.">
            <a:extLst>
              <a:ext uri="{FF2B5EF4-FFF2-40B4-BE49-F238E27FC236}">
                <a16:creationId xmlns:a16="http://schemas.microsoft.com/office/drawing/2014/main" id="{F5A8E069-5F51-2709-003A-D5FB0427E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t="25039" r="24138" b="20203"/>
          <a:stretch>
            <a:fillRect/>
          </a:stretch>
        </p:blipFill>
        <p:spPr>
          <a:xfrm>
            <a:off x="3676851" y="1266475"/>
            <a:ext cx="3381247" cy="302848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41B9843-0A5F-B5AF-10DC-351EECE139C5}"/>
              </a:ext>
            </a:extLst>
          </p:cNvPr>
          <p:cNvSpPr txBox="1"/>
          <p:nvPr/>
        </p:nvSpPr>
        <p:spPr>
          <a:xfrm rot="19512701">
            <a:off x="3849357" y="1423587"/>
            <a:ext cx="169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250 mm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E04E18-642B-B458-47B1-2E8E07E83867}"/>
              </a:ext>
            </a:extLst>
          </p:cNvPr>
          <p:cNvSpPr txBox="1"/>
          <p:nvPr/>
        </p:nvSpPr>
        <p:spPr>
          <a:xfrm rot="19583392">
            <a:off x="8247441" y="830324"/>
            <a:ext cx="169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1000 mm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4ED19F-30CC-CFD1-9485-7A7B368E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pPr/>
              <a:t>19</a:t>
            </a:fld>
            <a:endParaRPr lang="it-IT" dirty="0"/>
          </a:p>
        </p:txBody>
      </p:sp>
      <p:pic>
        <p:nvPicPr>
          <p:cNvPr id="15" name="Immagine 14" descr="Immagine che contiene metallo, terreno, argento, dispositivo&#10;&#10;Il contenuto generato dall'IA potrebbe non essere corretto.">
            <a:extLst>
              <a:ext uri="{FF2B5EF4-FFF2-40B4-BE49-F238E27FC236}">
                <a16:creationId xmlns:a16="http://schemas.microsoft.com/office/drawing/2014/main" id="{1478EED1-2E15-CB93-47DC-4E07FE27A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3" b="99501" l="7784" r="89931">
                        <a14:foregroundMark x1="10388" y1="61241" x2="8854" y2="72222"/>
                        <a14:foregroundMark x1="8854" y1="72222" x2="14149" y2="83355"/>
                        <a14:foregroundMark x1="14149" y1="83355" x2="28299" y2="93121"/>
                        <a14:foregroundMark x1="28299" y1="93121" x2="46586" y2="93880"/>
                        <a14:foregroundMark x1="46586" y1="93880" x2="61545" y2="83073"/>
                        <a14:foregroundMark x1="74797" y1="76714" x2="64699" y2="88455"/>
                        <a14:foregroundMark x1="62211" y1="92426" x2="39005" y2="96506"/>
                        <a14:foregroundMark x1="39005" y1="96506" x2="28356" y2="95486"/>
                        <a14:foregroundMark x1="28356" y1="95486" x2="50926" y2="96658"/>
                        <a14:foregroundMark x1="50926" y1="96658" x2="69965" y2="87674"/>
                        <a14:foregroundMark x1="69965" y1="87674" x2="76157" y2="78277"/>
                        <a14:foregroundMark x1="67477" y1="93511" x2="48669" y2="99501"/>
                        <a14:foregroundMark x1="48669" y1="99501" x2="29745" y2="98416"/>
                        <a14:foregroundMark x1="8073" y1="76866" x2="7784" y2="71007"/>
                        <a14:backgroundMark x1="12789" y1="95313" x2="19618" y2="98655"/>
                        <a14:backgroundMark x1="81829" y1="36046" x2="81829" y2="348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93130">
            <a:off x="978149" y="330867"/>
            <a:ext cx="2548372" cy="3397829"/>
          </a:xfrm>
          <a:prstGeom prst="rect">
            <a:avLst/>
          </a:prstGeom>
        </p:spPr>
      </p:pic>
      <p:cxnSp>
        <p:nvCxnSpPr>
          <p:cNvPr id="17" name="Straight Arrow Connector 18">
            <a:extLst>
              <a:ext uri="{FF2B5EF4-FFF2-40B4-BE49-F238E27FC236}">
                <a16:creationId xmlns:a16="http://schemas.microsoft.com/office/drawing/2014/main" id="{24ED96BC-2261-3D9E-7FA0-3B3E2CB92A46}"/>
              </a:ext>
            </a:extLst>
          </p:cNvPr>
          <p:cNvCxnSpPr>
            <a:cxnSpLocks/>
          </p:cNvCxnSpPr>
          <p:nvPr/>
        </p:nvCxnSpPr>
        <p:spPr>
          <a:xfrm flipV="1">
            <a:off x="600376" y="784871"/>
            <a:ext cx="1743309" cy="9288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25">
            <a:extLst>
              <a:ext uri="{FF2B5EF4-FFF2-40B4-BE49-F238E27FC236}">
                <a16:creationId xmlns:a16="http://schemas.microsoft.com/office/drawing/2014/main" id="{37DBBAEC-54D9-29E4-D5C3-9FC68440A976}"/>
              </a:ext>
            </a:extLst>
          </p:cNvPr>
          <p:cNvSpPr txBox="1"/>
          <p:nvPr/>
        </p:nvSpPr>
        <p:spPr>
          <a:xfrm rot="20010994">
            <a:off x="754636" y="787089"/>
            <a:ext cx="169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200 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1858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0B644D-5F06-1F91-8790-E36DE1C1E0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6"/>
            <a:ext cx="11420405" cy="419100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Anno Passato Febbraio 2024 – Luglio 2025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Gruppo SRF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HB2TF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Gruppo Magneti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Radioprotezione (CUPRUM_TTD, MOZART, </a:t>
            </a:r>
            <a:r>
              <a:rPr lang="it-IT" dirty="0" err="1"/>
              <a:t>EyeRAD</a:t>
            </a:r>
            <a:r>
              <a:rPr lang="it-IT" dirty="0"/>
              <a:t> RADIOLAB_C3M)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Anno Futuro Luglio 2025 – Luglio 2026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Gruppo SRF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HB2TF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Gruppo Magneti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Radioprotezione (CUPRUM_TTD, MOZART, </a:t>
            </a:r>
            <a:r>
              <a:rPr lang="it-IT" dirty="0" err="1"/>
              <a:t>EyeRAD</a:t>
            </a:r>
            <a:r>
              <a:rPr lang="it-IT" dirty="0"/>
              <a:t> RADIOLAB_C3M)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37675C-C346-CCC7-1C16-B5A7CF6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7194B-EF89-6F92-AB1B-17FD2CD3A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4224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4ED416-4485-3A12-A316-5CCFDB116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751681-F119-7923-E7AF-F6DCD121A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HITRIplus</a:t>
            </a:r>
            <a:endParaRPr lang="it-IT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C6BD68E-7367-AD1C-9A9B-45DF305335A2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749444" y="893062"/>
            <a:ext cx="817419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Montaggio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former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interno curvo per magnete CCT curvo (1 mesi):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 lavoro prevede l’assemblaggio dei sei segmenti prodotti da Tosti;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sigillatura delle singole interfacce con silicone specifico e test di pressione (2 bar) e vuoto (10-2 mbar) per ogni interfaccia con produzione di flange dedicate per il test.</a:t>
            </a:r>
            <a:endParaRPr lang="it-IT" altLang="it-IT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Montaggio della struttura finale del magnete CCT curvo (1 mese):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 lavoro prevede l’assemblaggio dei due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layer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avvolti e impregnati effettuati dal CIEMAT (Spagna) con la struttura di supporto finale del magnete che verrà prodotta dal CERN;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Eventuale supporto per le misure magnetiche a caldo del suddetto magnete che effettuerà la SENIS (azienda svizzera) al LASA.</a:t>
            </a:r>
          </a:p>
          <a:p>
            <a:pPr marL="50292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Preparazione discendente per del magnete CCT curvo (1 mese):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Preparazione flange e barre filettate di supporto custom per il magnete.</a:t>
            </a:r>
          </a:p>
        </p:txBody>
      </p:sp>
      <p:pic>
        <p:nvPicPr>
          <p:cNvPr id="8" name="Immagine 17">
            <a:extLst>
              <a:ext uri="{FF2B5EF4-FFF2-40B4-BE49-F238E27FC236}">
                <a16:creationId xmlns:a16="http://schemas.microsoft.com/office/drawing/2014/main" id="{62CF2D3E-0903-22CE-9B1D-9220F87F0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34" y="1049845"/>
            <a:ext cx="2013517" cy="1516061"/>
          </a:xfrm>
          <a:prstGeom prst="rect">
            <a:avLst/>
          </a:prstGeom>
        </p:spPr>
      </p:pic>
      <p:pic>
        <p:nvPicPr>
          <p:cNvPr id="9" name="Immagine 4">
            <a:extLst>
              <a:ext uri="{FF2B5EF4-FFF2-40B4-BE49-F238E27FC236}">
                <a16:creationId xmlns:a16="http://schemas.microsoft.com/office/drawing/2014/main" id="{130A8DD7-B260-01BB-49EE-ECCC82A82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637" y="2782135"/>
            <a:ext cx="1667403" cy="2223203"/>
          </a:xfrm>
          <a:prstGeom prst="rect">
            <a:avLst/>
          </a:prstGeom>
        </p:spPr>
      </p:pic>
      <p:pic>
        <p:nvPicPr>
          <p:cNvPr id="10" name="Immagine 13">
            <a:extLst>
              <a:ext uri="{FF2B5EF4-FFF2-40B4-BE49-F238E27FC236}">
                <a16:creationId xmlns:a16="http://schemas.microsoft.com/office/drawing/2014/main" id="{6046D193-F1B1-14EF-7327-B1C7D557B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41" y="4754483"/>
            <a:ext cx="2738882" cy="1797830"/>
          </a:xfrm>
          <a:prstGeom prst="rect">
            <a:avLst/>
          </a:prstGeom>
        </p:spPr>
      </p:pic>
      <p:pic>
        <p:nvPicPr>
          <p:cNvPr id="11" name="Immagine 6">
            <a:extLst>
              <a:ext uri="{FF2B5EF4-FFF2-40B4-BE49-F238E27FC236}">
                <a16:creationId xmlns:a16="http://schemas.microsoft.com/office/drawing/2014/main" id="{3519C8DD-8B79-E6FE-3FBA-D90D939A6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81" y="4571241"/>
            <a:ext cx="3847668" cy="21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53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C85BE-EA37-6A83-029B-C1F13B2F9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7633A5-3A56-9AF8-99F9-4371C887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106" y="2935213"/>
            <a:ext cx="4407718" cy="35451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0DC25C-1A27-DC84-5BD1-F5940E7C9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26291">
            <a:off x="466351" y="3835932"/>
            <a:ext cx="5244416" cy="1919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33B93E-62FC-F5A4-D2F0-3264C0194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044" y="2232029"/>
            <a:ext cx="2740812" cy="45057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4E153C-33F1-023E-AF38-1F391A79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95EA3F-E066-1DB6-2F2B-4888FE131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I.FAST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1B95FB6-1AC7-7CD0-544D-015BDFAD1378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809646" y="1345761"/>
            <a:ext cx="9465322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2000" dirty="0">
                <a:solidFill>
                  <a:schemeClr val="tx1"/>
                </a:solidFill>
                <a:latin typeface="Arial" panose="020B0604020202020204" pitchFamily="34" charset="0"/>
              </a:rPr>
              <a:t>Attività di supporto per discendente per test a freddo del magnete CCT dritto in HTS per il progetto I.FAST (1 mese):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it-IT" altLang="it-IT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1600" dirty="0">
                <a:solidFill>
                  <a:schemeClr val="tx1"/>
                </a:solidFill>
                <a:latin typeface="Arial" panose="020B0604020202020204" pitchFamily="34" charset="0"/>
              </a:rPr>
              <a:t>Flange di supporto per il magnete e per la </a:t>
            </a:r>
            <a:r>
              <a:rPr lang="it-IT" altLang="it-IT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shaft</a:t>
            </a:r>
            <a:r>
              <a:rPr lang="it-IT" altLang="it-IT" sz="1600" dirty="0">
                <a:solidFill>
                  <a:schemeClr val="tx1"/>
                </a:solidFill>
                <a:latin typeface="Arial" panose="020B0604020202020204" pitchFamily="34" charset="0"/>
              </a:rPr>
              <a:t> di misure magnetiche (bobine rotanti) + eventuali aggiustaggi</a:t>
            </a:r>
            <a:endParaRPr lang="it-IT" altLang="it-IT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95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54B5D-7E0E-4061-5443-4248A34D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67"/>
          <a:stretch/>
        </p:blipFill>
        <p:spPr>
          <a:xfrm>
            <a:off x="583948" y="4145197"/>
            <a:ext cx="1557699" cy="24842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F00833-E7C6-16D2-BBFC-38485EF7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EE2F5D-8FC2-B2A8-F27F-60C791C16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100828-4AB9-B499-5246-A7B28A9FB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65830" y="515742"/>
            <a:ext cx="1550128" cy="2724321"/>
          </a:xfrm>
          <a:prstGeom prst="rect">
            <a:avLst/>
          </a:prstGeom>
        </p:spPr>
      </p:pic>
      <p:pic>
        <p:nvPicPr>
          <p:cNvPr id="7" name="Content Placeholder 31">
            <a:extLst>
              <a:ext uri="{FF2B5EF4-FFF2-40B4-BE49-F238E27FC236}">
                <a16:creationId xmlns:a16="http://schemas.microsoft.com/office/drawing/2014/main" id="{FED21458-1A83-D809-5AC1-844B2263E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8905" y="1155344"/>
            <a:ext cx="3608096" cy="212796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BA26C2-DF39-00A8-04A1-C9FB989BC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384" y="3226259"/>
            <a:ext cx="2954202" cy="1656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9237F4-F460-A476-DD3A-45F1804226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466" b="22542"/>
          <a:stretch>
            <a:fillRect/>
          </a:stretch>
        </p:blipFill>
        <p:spPr>
          <a:xfrm>
            <a:off x="4819461" y="5275828"/>
            <a:ext cx="3990905" cy="1107289"/>
          </a:xfrm>
          <a:prstGeom prst="rect">
            <a:avLst/>
          </a:prstGeom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540C7DE5-6821-2F53-7C2B-5F8FDD887FB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18" t="6453" r="5883" b="6008"/>
          <a:stretch/>
        </p:blipFill>
        <p:spPr>
          <a:xfrm>
            <a:off x="2118951" y="3959474"/>
            <a:ext cx="2516066" cy="1236788"/>
          </a:xfrm>
          <a:prstGeom prst="rect">
            <a:avLst/>
          </a:prstGeom>
        </p:spPr>
      </p:pic>
      <p:pic>
        <p:nvPicPr>
          <p:cNvPr id="10" name="Content Placeholder 31">
            <a:extLst>
              <a:ext uri="{FF2B5EF4-FFF2-40B4-BE49-F238E27FC236}">
                <a16:creationId xmlns:a16="http://schemas.microsoft.com/office/drawing/2014/main" id="{18802261-85FC-F0E6-E30E-62E1720F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489"/>
          <a:stretch>
            <a:fillRect/>
          </a:stretch>
        </p:blipFill>
        <p:spPr>
          <a:xfrm>
            <a:off x="2185124" y="5230870"/>
            <a:ext cx="2383719" cy="1230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518646-292E-C2F9-56F3-CCBF9B713D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6090" y="1155344"/>
            <a:ext cx="2121470" cy="2410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27AFA6-D44A-7559-463E-D69DCE08DB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6149" y="4048428"/>
            <a:ext cx="2318786" cy="1479899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C9DC5776-E31E-E7C0-C17A-1E6B46551AA6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713442" y="1028527"/>
            <a:ext cx="538255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2000" dirty="0">
                <a:solidFill>
                  <a:schemeClr val="tx1"/>
                </a:solidFill>
                <a:latin typeface="Arial" panose="020B0604020202020204" pitchFamily="34" charset="0"/>
              </a:rPr>
              <a:t>Attività di supporto per realizzazione di bobine curve </a:t>
            </a:r>
            <a:r>
              <a:rPr lang="it-IT" altLang="it-IT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costheta</a:t>
            </a:r>
            <a:r>
              <a:rPr lang="it-IT" altLang="it-IT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NbTi</a:t>
            </a:r>
            <a:r>
              <a:rPr lang="it-IT" altLang="it-IT" sz="2000" dirty="0">
                <a:solidFill>
                  <a:schemeClr val="tx1"/>
                </a:solidFill>
                <a:latin typeface="Arial" panose="020B0604020202020204" pitchFamily="34" charset="0"/>
              </a:rPr>
              <a:t> + supporto assemblaggio magnete dipolare.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2000" dirty="0">
                <a:solidFill>
                  <a:schemeClr val="tx1"/>
                </a:solidFill>
                <a:latin typeface="Arial" panose="020B0604020202020204" pitchFamily="34" charset="0"/>
              </a:rPr>
              <a:t>Nei rettangoli rossi alcuni tra i sistemi e i componenti realizzati o modificati in officina per il progetto.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it-IT" altLang="it-IT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A9975D-E22D-56EB-B3A0-F9C937EF38BA}"/>
              </a:ext>
            </a:extLst>
          </p:cNvPr>
          <p:cNvSpPr/>
          <p:nvPr/>
        </p:nvSpPr>
        <p:spPr>
          <a:xfrm>
            <a:off x="6166184" y="1028527"/>
            <a:ext cx="2954202" cy="18045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B85159-2A88-A92F-EB7D-428720FF3824}"/>
              </a:ext>
            </a:extLst>
          </p:cNvPr>
          <p:cNvSpPr/>
          <p:nvPr/>
        </p:nvSpPr>
        <p:spPr>
          <a:xfrm>
            <a:off x="9548759" y="1040182"/>
            <a:ext cx="2368520" cy="25933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861DB5-6F87-57FA-40DA-9B5C5587CC17}"/>
              </a:ext>
            </a:extLst>
          </p:cNvPr>
          <p:cNvSpPr/>
          <p:nvPr/>
        </p:nvSpPr>
        <p:spPr>
          <a:xfrm>
            <a:off x="9466553" y="3928176"/>
            <a:ext cx="2498854" cy="17026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419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07D9263-7B0B-E8AA-9C8B-C59B452D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9864463-8DB8-D0EE-2911-C5B896AD7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95" y="3064944"/>
            <a:ext cx="10108887" cy="728112"/>
          </a:xfrm>
        </p:spPr>
        <p:txBody>
          <a:bodyPr>
            <a:normAutofit/>
          </a:bodyPr>
          <a:lstStyle/>
          <a:p>
            <a:r>
              <a:rPr lang="it-IT" sz="4400" dirty="0"/>
              <a:t>Anno Passato – Consuntivi</a:t>
            </a:r>
          </a:p>
        </p:txBody>
      </p:sp>
    </p:spTree>
    <p:extLst>
      <p:ext uri="{BB962C8B-B14F-4D97-AF65-F5344CB8AC3E}">
        <p14:creationId xmlns:p14="http://schemas.microsoft.com/office/powerpoint/2010/main" val="141317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32DC8AAC-E968-302F-D731-EE7048BB43FC}"/>
              </a:ext>
            </a:extLst>
          </p:cNvPr>
          <p:cNvSpPr/>
          <p:nvPr/>
        </p:nvSpPr>
        <p:spPr>
          <a:xfrm>
            <a:off x="127000" y="4067550"/>
            <a:ext cx="9727786" cy="21525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22931303-633C-51E0-FD3C-899FBAA1B12F}"/>
              </a:ext>
            </a:extLst>
          </p:cNvPr>
          <p:cNvSpPr/>
          <p:nvPr/>
        </p:nvSpPr>
        <p:spPr>
          <a:xfrm>
            <a:off x="6174125" y="3187700"/>
            <a:ext cx="3909261" cy="3676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F0C6A8C8-30CE-44D9-7EF9-96102F0D6719}"/>
              </a:ext>
            </a:extLst>
          </p:cNvPr>
          <p:cNvSpPr/>
          <p:nvPr/>
        </p:nvSpPr>
        <p:spPr>
          <a:xfrm>
            <a:off x="127000" y="926598"/>
            <a:ext cx="11826374" cy="21525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CEB7BEA4-33B3-F15E-A685-1D3D8CC9AC7F}"/>
              </a:ext>
            </a:extLst>
          </p:cNvPr>
          <p:cNvSpPr/>
          <p:nvPr/>
        </p:nvSpPr>
        <p:spPr>
          <a:xfrm>
            <a:off x="9398000" y="0"/>
            <a:ext cx="2707774" cy="6121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79F41-0732-6501-2799-79132816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83" y="0"/>
            <a:ext cx="10515600" cy="729163"/>
          </a:xfrm>
        </p:spPr>
        <p:txBody>
          <a:bodyPr/>
          <a:lstStyle/>
          <a:p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Anno Passato </a:t>
            </a:r>
            <a:r>
              <a:rPr kumimoji="0" lang="it-IT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SRF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Febbraio 2024 – Luglio 2025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27F06-C58A-9C21-0B5D-B2DAA66D8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626" y="926598"/>
            <a:ext cx="9083174" cy="5652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/>
              <a:t>Supporto alla preparazione del </a:t>
            </a:r>
            <a:r>
              <a:rPr lang="it-IT" b="1" dirty="0"/>
              <a:t>discendente di misura </a:t>
            </a:r>
            <a:r>
              <a:rPr lang="it-IT" dirty="0"/>
              <a:t>cavità</a:t>
            </a:r>
          </a:p>
          <a:p>
            <a:pPr lvl="1"/>
            <a:r>
              <a:rPr lang="it-IT" dirty="0"/>
              <a:t>Installazione </a:t>
            </a:r>
          </a:p>
          <a:p>
            <a:pPr lvl="1"/>
            <a:r>
              <a:rPr lang="it-IT" dirty="0"/>
              <a:t>realizzazione componenti di adattamento </a:t>
            </a:r>
          </a:p>
          <a:p>
            <a:pPr lvl="1"/>
            <a:r>
              <a:rPr lang="it-IT" dirty="0"/>
              <a:t>trasporto.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Realizzazione componenti delle </a:t>
            </a:r>
            <a:br>
              <a:rPr lang="it-IT" dirty="0"/>
            </a:br>
            <a:r>
              <a:rPr lang="it-IT" b="1" dirty="0"/>
              <a:t>bobine di Helmholtz </a:t>
            </a:r>
          </a:p>
          <a:p>
            <a:pPr lvl="1"/>
            <a:r>
              <a:rPr lang="it-IT" dirty="0"/>
              <a:t>necessarie alla cancellazione del </a:t>
            </a:r>
            <a:br>
              <a:rPr lang="it-IT" dirty="0"/>
            </a:br>
            <a:r>
              <a:rPr lang="it-IT" dirty="0"/>
              <a:t>campo magnetico residuo per i test </a:t>
            </a:r>
            <a:br>
              <a:rPr lang="it-IT" dirty="0"/>
            </a:br>
            <a:r>
              <a:rPr lang="it-IT" dirty="0"/>
              <a:t>delle cavità superconduttive</a:t>
            </a:r>
          </a:p>
        </p:txBody>
      </p:sp>
      <p:pic>
        <p:nvPicPr>
          <p:cNvPr id="8" name="Picture 1" descr="A metal and yellow tube structure&#10;&#10;Description automatically generated with medium confidence">
            <a:extLst>
              <a:ext uri="{FF2B5EF4-FFF2-40B4-BE49-F238E27FC236}">
                <a16:creationId xmlns:a16="http://schemas.microsoft.com/office/drawing/2014/main" id="{83477DC2-53DE-7754-2B60-A2D4317C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43" t="23052" r="345" b="6935"/>
          <a:stretch>
            <a:fillRect/>
          </a:stretch>
        </p:blipFill>
        <p:spPr>
          <a:xfrm>
            <a:off x="6350001" y="3276600"/>
            <a:ext cx="3504786" cy="351839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1FB18BB-E217-9131-07F4-893210252E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9" r="15031" b="25844"/>
          <a:stretch/>
        </p:blipFill>
        <p:spPr>
          <a:xfrm rot="5400000">
            <a:off x="7720763" y="1873938"/>
            <a:ext cx="5966184" cy="234432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7926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ED08B-231E-833F-4828-DD2CD981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2444D76-11EA-0155-BC91-BA99BBB396FC}"/>
              </a:ext>
            </a:extLst>
          </p:cNvPr>
          <p:cNvSpPr/>
          <p:nvPr/>
        </p:nvSpPr>
        <p:spPr>
          <a:xfrm>
            <a:off x="241300" y="4924215"/>
            <a:ext cx="8585200" cy="6383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FDBCF362-7C3F-79D2-4885-D797380871C2}"/>
              </a:ext>
            </a:extLst>
          </p:cNvPr>
          <p:cNvSpPr/>
          <p:nvPr/>
        </p:nvSpPr>
        <p:spPr>
          <a:xfrm>
            <a:off x="127000" y="926599"/>
            <a:ext cx="11826374" cy="12959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0EB7C4CA-8D5D-C84F-69EB-26DB7FCFB776}"/>
              </a:ext>
            </a:extLst>
          </p:cNvPr>
          <p:cNvSpPr/>
          <p:nvPr/>
        </p:nvSpPr>
        <p:spPr>
          <a:xfrm>
            <a:off x="9321800" y="0"/>
            <a:ext cx="2870200" cy="49242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D3CBF-DFAF-E85C-BFA3-91FC057C5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27" y="0"/>
            <a:ext cx="10515600" cy="729163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Anno Passato </a:t>
            </a:r>
            <a:r>
              <a:rPr lang="it-IT" sz="3200" b="1" u="sng" dirty="0">
                <a:solidFill>
                  <a:schemeClr val="accent1"/>
                </a:solidFill>
              </a:rPr>
              <a:t>SRF</a:t>
            </a:r>
            <a:r>
              <a:rPr lang="it-IT" sz="3200" b="1" dirty="0">
                <a:solidFill>
                  <a:schemeClr val="accent1"/>
                </a:solidFill>
              </a:rPr>
              <a:t>: Febbraio 2024 – Luglio 2025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AF700-4347-14BC-EF5A-6FED50F67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626" y="926598"/>
            <a:ext cx="9083174" cy="5652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/>
              <a:t>Realizzazione prime parti (pulegge, supporto motore e rocchetto) per </a:t>
            </a:r>
            <a:r>
              <a:rPr lang="it-IT" b="1" dirty="0"/>
              <a:t>sistema di misura «</a:t>
            </a:r>
            <a:r>
              <a:rPr lang="it-IT" b="1" dirty="0" err="1"/>
              <a:t>bead</a:t>
            </a:r>
            <a:r>
              <a:rPr lang="it-IT" b="1" dirty="0"/>
              <a:t> pull» </a:t>
            </a:r>
            <a:r>
              <a:rPr lang="it-IT" dirty="0"/>
              <a:t>per caratterizzazione cavità superconduttive</a:t>
            </a:r>
          </a:p>
          <a:p>
            <a:endParaRPr lang="it-IT" dirty="0"/>
          </a:p>
          <a:p>
            <a:r>
              <a:rPr lang="it-IT" dirty="0"/>
              <a:t>Realizzazione meccanica </a:t>
            </a:r>
            <a:r>
              <a:rPr lang="it-IT" b="1" dirty="0"/>
              <a:t>cassetto </a:t>
            </a:r>
            <a:br>
              <a:rPr lang="it-IT" b="1" dirty="0"/>
            </a:br>
            <a:r>
              <a:rPr lang="it-IT" b="1" dirty="0"/>
              <a:t>RF </a:t>
            </a:r>
            <a:r>
              <a:rPr lang="it-IT" b="1" dirty="0" err="1"/>
              <a:t>Phase-Locked</a:t>
            </a:r>
            <a:r>
              <a:rPr lang="it-IT" b="1" dirty="0"/>
              <a:t> Loop (PLL)</a:t>
            </a:r>
          </a:p>
          <a:p>
            <a:r>
              <a:rPr lang="it-IT" dirty="0"/>
              <a:t>Modifica e adattamento sistema di </a:t>
            </a:r>
            <a:br>
              <a:rPr lang="it-IT" dirty="0"/>
            </a:br>
            <a:r>
              <a:rPr lang="it-IT" dirty="0"/>
              <a:t>supporto alla </a:t>
            </a:r>
            <a:r>
              <a:rPr lang="it-IT" b="1" dirty="0"/>
              <a:t>valigia catodi</a:t>
            </a:r>
          </a:p>
          <a:p>
            <a:endParaRPr lang="it-IT" dirty="0"/>
          </a:p>
          <a:p>
            <a:r>
              <a:rPr lang="it-IT" dirty="0"/>
              <a:t>Supporto progettazione </a:t>
            </a:r>
            <a:r>
              <a:rPr lang="it-IT" b="1" dirty="0"/>
              <a:t>sistema HPR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BE2921F-7B68-DCDF-CA30-4F6203D2AE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28" t="5833" r="11703"/>
          <a:stretch>
            <a:fillRect/>
          </a:stretch>
        </p:blipFill>
        <p:spPr>
          <a:xfrm>
            <a:off x="9432132" y="139700"/>
            <a:ext cx="2594796" cy="45974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79">
            <a:extLst>
              <a:ext uri="{FF2B5EF4-FFF2-40B4-BE49-F238E27FC236}">
                <a16:creationId xmlns:a16="http://schemas.microsoft.com/office/drawing/2014/main" id="{0FDF9BC9-1110-BBF9-16A1-876193E8D5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303" y="2282528"/>
            <a:ext cx="2385676" cy="45754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8" name="Immagine 7" descr="Immagine che contiene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D0033D43-0027-828E-B4BF-95B8F03AD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942" y="4668293"/>
            <a:ext cx="3447407" cy="224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17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DD6C1-20CD-3716-1271-BEB98A24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93379" cy="1325563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Anno Passato </a:t>
            </a:r>
            <a:r>
              <a:rPr lang="it-IT" sz="3200" b="1" u="sng" dirty="0">
                <a:solidFill>
                  <a:schemeClr val="accent1"/>
                </a:solidFill>
              </a:rPr>
              <a:t>HB2TF</a:t>
            </a:r>
            <a:r>
              <a:rPr lang="it-IT" sz="3200" b="1" dirty="0">
                <a:solidFill>
                  <a:schemeClr val="accent1"/>
                </a:solidFill>
              </a:rPr>
              <a:t>: Febbraio 2024 – Luglio 2025	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CDA40-3ECB-1120-748E-098C09731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16" y="1690688"/>
            <a:ext cx="6669505" cy="4351338"/>
          </a:xfrm>
        </p:spPr>
        <p:txBody>
          <a:bodyPr/>
          <a:lstStyle/>
          <a:p>
            <a:r>
              <a:rPr lang="it-IT" sz="2000" dirty="0"/>
              <a:t>Progettazione e messa in tavola delle componenti del catodo per la camera del cannone DC</a:t>
            </a:r>
          </a:p>
          <a:p>
            <a:pPr lvl="1"/>
            <a:r>
              <a:rPr lang="it-IT" sz="1800" dirty="0"/>
              <a:t>Progettazione del sistema di inserimento e allineamento del plug nella sfera alta tensione</a:t>
            </a:r>
          </a:p>
          <a:p>
            <a:pPr lvl="1"/>
            <a:r>
              <a:rPr lang="it-IT" sz="1800" dirty="0"/>
              <a:t>Messa in tavola dei componenti</a:t>
            </a:r>
          </a:p>
          <a:p>
            <a:pPr lvl="1"/>
            <a:r>
              <a:rPr lang="it-IT" sz="1800" dirty="0"/>
              <a:t>Partecipazione incontro con ditta incaricata della realizzazione</a:t>
            </a:r>
          </a:p>
          <a:p>
            <a:pPr lvl="1"/>
            <a:r>
              <a:rPr lang="it-IT" sz="1800" dirty="0"/>
              <a:t>Supporto per integrazione dei componenti nella linea di HB</a:t>
            </a:r>
            <a:r>
              <a:rPr lang="it-IT" sz="1800" baseline="30000" dirty="0"/>
              <a:t>2</a:t>
            </a:r>
            <a:r>
              <a:rPr lang="it-IT" sz="1800" dirty="0"/>
              <a:t>TF</a:t>
            </a:r>
          </a:p>
          <a:p>
            <a:pPr lvl="1"/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05F8D8-BCBC-BE5B-C1D6-E9E4A7F30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022" y="1453021"/>
            <a:ext cx="4491662" cy="23185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29D9C21-E3F7-3FD6-F1D3-C09DDE60A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800" y="4407949"/>
            <a:ext cx="2771635" cy="199406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1971451-6FCF-32FD-78B0-2C9D62BE03F9}"/>
              </a:ext>
            </a:extLst>
          </p:cNvPr>
          <p:cNvCxnSpPr>
            <a:cxnSpLocks/>
          </p:cNvCxnSpPr>
          <p:nvPr/>
        </p:nvCxnSpPr>
        <p:spPr>
          <a:xfrm flipH="1">
            <a:off x="9626252" y="2646615"/>
            <a:ext cx="679633" cy="176133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id="{6163B387-10FE-7FBF-8EF4-144B125B5697}"/>
              </a:ext>
            </a:extLst>
          </p:cNvPr>
          <p:cNvSpPr/>
          <p:nvPr/>
        </p:nvSpPr>
        <p:spPr>
          <a:xfrm>
            <a:off x="9937330" y="1781993"/>
            <a:ext cx="922735" cy="86462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C52EA16-46CD-9CD0-D123-7B3E98FFA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228" y="4347798"/>
            <a:ext cx="2580082" cy="2074807"/>
          </a:xfrm>
          <a:prstGeom prst="rect">
            <a:avLst/>
          </a:prstGeom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E66D6C1-1B55-CBFE-A319-C4FFC09838FD}"/>
              </a:ext>
            </a:extLst>
          </p:cNvPr>
          <p:cNvCxnSpPr>
            <a:cxnSpLocks/>
          </p:cNvCxnSpPr>
          <p:nvPr/>
        </p:nvCxnSpPr>
        <p:spPr>
          <a:xfrm flipH="1">
            <a:off x="6328611" y="5468353"/>
            <a:ext cx="2875547" cy="4331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6F1F0B0B-CE4C-D093-7435-CCD65B506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267" y="4317960"/>
            <a:ext cx="2965102" cy="213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59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93091DF3-2150-0380-D0E7-886857CC6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0416" r="12712"/>
          <a:stretch>
            <a:fillRect/>
          </a:stretch>
        </p:blipFill>
        <p:spPr>
          <a:xfrm>
            <a:off x="1188352" y="132347"/>
            <a:ext cx="10093258" cy="6492875"/>
          </a:xfrm>
        </p:spPr>
      </p:pic>
    </p:spTree>
    <p:extLst>
      <p:ext uri="{BB962C8B-B14F-4D97-AF65-F5344CB8AC3E}">
        <p14:creationId xmlns:p14="http://schemas.microsoft.com/office/powerpoint/2010/main" val="296323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07BDA-7089-0111-B972-2250CAB31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889284-1F92-1D07-DD2C-AA6DA4D17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68" y="294418"/>
            <a:ext cx="10108887" cy="728112"/>
          </a:xfrm>
        </p:spPr>
        <p:txBody>
          <a:bodyPr/>
          <a:lstStyle/>
          <a:p>
            <a:r>
              <a:rPr lang="it-IT" dirty="0"/>
              <a:t>Anno Passato </a:t>
            </a:r>
            <a:r>
              <a:rPr lang="it-IT" u="sng" dirty="0"/>
              <a:t>Magneti</a:t>
            </a:r>
            <a:r>
              <a:rPr lang="it-IT" dirty="0"/>
              <a:t>: Febbraio 2024 – Luglio 2025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0AB8B3-CB7C-78F4-6E74-7BF322D56D88}"/>
              </a:ext>
            </a:extLst>
          </p:cNvPr>
          <p:cNvSpPr txBox="1"/>
          <p:nvPr/>
        </p:nvSpPr>
        <p:spPr>
          <a:xfrm>
            <a:off x="722702" y="821421"/>
            <a:ext cx="10235629" cy="632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156082"/>
              </a:buClr>
            </a:pPr>
            <a:r>
              <a:rPr lang="it-IT" sz="1400" dirty="0"/>
              <a:t>Sul fronte Gruppo Magneti, l’attività dell’officina LASA per l’anno passato è stata orientata fortemente alla </a:t>
            </a:r>
            <a:r>
              <a:rPr lang="it-IT" sz="1400" b="1" dirty="0"/>
              <a:t>Ricerca e Sviluppo </a:t>
            </a:r>
            <a:r>
              <a:rPr lang="it-IT" sz="1400" dirty="0"/>
              <a:t>e al </a:t>
            </a:r>
            <a:r>
              <a:rPr lang="it-IT" sz="1400" b="1" i="1" dirty="0"/>
              <a:t>training dei giovani tecnici meccanici</a:t>
            </a:r>
            <a:r>
              <a:rPr lang="it-IT" sz="1400" dirty="0"/>
              <a:t> assunti nell’ambito PNRR IRIS.</a:t>
            </a:r>
          </a:p>
          <a:p>
            <a:pPr>
              <a:lnSpc>
                <a:spcPct val="150000"/>
              </a:lnSpc>
              <a:buClr>
                <a:srgbClr val="156082"/>
              </a:buClr>
            </a:pPr>
            <a:r>
              <a:rPr lang="it-IT" sz="1400" dirty="0"/>
              <a:t>Di seguito sono riportati tutti i lavori svolti in officina nell’ultimo anno (con responsabili design e realizzazione):</a:t>
            </a:r>
          </a:p>
          <a:p>
            <a:pPr>
              <a:lnSpc>
                <a:spcPct val="150000"/>
              </a:lnSpc>
              <a:buClr>
                <a:srgbClr val="156082"/>
              </a:buClr>
            </a:pPr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Tool per prova </a:t>
            </a:r>
            <a:r>
              <a:rPr lang="it-IT" sz="1400" dirty="0" err="1"/>
              <a:t>Curing</a:t>
            </a:r>
            <a:r>
              <a:rPr lang="it-IT" sz="1400" dirty="0"/>
              <a:t> </a:t>
            </a:r>
            <a:r>
              <a:rPr lang="it-IT" sz="1400" b="1" dirty="0"/>
              <a:t>SIG</a:t>
            </a:r>
            <a:r>
              <a:rPr lang="it-IT" sz="1400" dirty="0"/>
              <a:t> (Design Ruggiero, Lavorazioni Palmisano/Castoldi/Viscione)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2x Tool per Brasature </a:t>
            </a:r>
            <a:r>
              <a:rPr lang="it-IT" sz="1400" b="1" dirty="0"/>
              <a:t>HTS</a:t>
            </a:r>
            <a:r>
              <a:rPr lang="it-IT" sz="1400" dirty="0"/>
              <a:t> prototipo Cu (Design Ruggiero, Lavorazioni Castoldi/Palmisano/Ruggiero)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2x Tool per Brasature </a:t>
            </a:r>
            <a:r>
              <a:rPr lang="it-IT" sz="1400" b="1" dirty="0"/>
              <a:t>HTS</a:t>
            </a:r>
            <a:r>
              <a:rPr lang="it-IT" sz="1400" dirty="0"/>
              <a:t> prototipo Al (Design Ruggiero, Lavorazioni Castoldi/Palmisano/Ruggiero)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Componenti Adduzione Test </a:t>
            </a:r>
            <a:r>
              <a:rPr lang="it-IT" sz="1400" b="1" dirty="0"/>
              <a:t>HTS</a:t>
            </a:r>
            <a:r>
              <a:rPr lang="it-IT" sz="1400" dirty="0"/>
              <a:t> (Design Sorti, Lavorazioni Carletto/Castoldi/Viscione)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Supporto Pick Up Coil per Bobine Prototipo </a:t>
            </a:r>
            <a:r>
              <a:rPr lang="it-IT" sz="1400" b="1" dirty="0"/>
              <a:t>HTS</a:t>
            </a:r>
            <a:r>
              <a:rPr lang="it-IT" sz="1400" dirty="0"/>
              <a:t> (Design Castoldi, Lavorazioni Viscione)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Componenti Bobina Prototipo Racetrack </a:t>
            </a:r>
            <a:r>
              <a:rPr lang="it-IT" sz="1400" b="1" dirty="0"/>
              <a:t>HTS</a:t>
            </a:r>
            <a:r>
              <a:rPr lang="it-IT" sz="1400" dirty="0"/>
              <a:t> (Design Balconi, Lavorazioni Viscione)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Componenti per Sistema Misurazione Contrazione Termica </a:t>
            </a:r>
            <a:r>
              <a:rPr lang="it-IT" sz="1400" b="1" dirty="0"/>
              <a:t>HTS</a:t>
            </a:r>
            <a:r>
              <a:rPr lang="it-IT" sz="1400" dirty="0"/>
              <a:t> (Design Viscione, Lavorazioni Viscione/Castoldi)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Discendente Magnete </a:t>
            </a:r>
            <a:r>
              <a:rPr lang="it-IT" sz="1400" dirty="0" err="1"/>
              <a:t>Criocoolerizzato</a:t>
            </a:r>
            <a:r>
              <a:rPr lang="it-IT" sz="1400" dirty="0"/>
              <a:t> (Design Carletto, Lavorazioni Castoldi)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Profilati Alluminio Sostegno Avvolgimento </a:t>
            </a:r>
            <a:r>
              <a:rPr lang="it-IT" sz="1400" b="1" dirty="0"/>
              <a:t>SIG</a:t>
            </a:r>
            <a:r>
              <a:rPr lang="it-IT" sz="1400" dirty="0"/>
              <a:t> (Design Prioli, Lavorazioni Viscione)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Supporti Meccanici Alluminio Avvolgimento </a:t>
            </a:r>
            <a:r>
              <a:rPr lang="it-IT" sz="1400" b="1" dirty="0"/>
              <a:t>SIG</a:t>
            </a:r>
            <a:r>
              <a:rPr lang="it-IT" sz="1400" dirty="0"/>
              <a:t> (Design Palmisano, Lavorazioni Viscione/Palmisano)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Componenti per avvolgitrice </a:t>
            </a:r>
            <a:r>
              <a:rPr lang="it-IT" sz="1400" b="1" dirty="0"/>
              <a:t>HTS</a:t>
            </a:r>
            <a:r>
              <a:rPr lang="it-IT" sz="1400" dirty="0"/>
              <a:t> Manuale (Design Sorti, Lavorazioni Castoldi/Viscione)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Tool per Pressatura Difetti </a:t>
            </a:r>
            <a:r>
              <a:rPr lang="it-IT" sz="1400" b="1" dirty="0"/>
              <a:t>HTS</a:t>
            </a:r>
            <a:r>
              <a:rPr lang="it-IT" sz="1400" dirty="0"/>
              <a:t> Acciaio (Design Carletto, Lavorazioni Viscione/Carletto)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Clamp</a:t>
            </a:r>
            <a:r>
              <a:rPr lang="it-IT" sz="1400" dirty="0"/>
              <a:t> in </a:t>
            </a:r>
            <a:r>
              <a:rPr lang="it-IT" sz="1400" dirty="0" err="1"/>
              <a:t>PomC</a:t>
            </a:r>
            <a:r>
              <a:rPr lang="it-IT" sz="1400" dirty="0"/>
              <a:t> </a:t>
            </a:r>
            <a:r>
              <a:rPr lang="it-IT" sz="1400" b="1" dirty="0"/>
              <a:t>SIG</a:t>
            </a:r>
            <a:r>
              <a:rPr lang="it-IT" sz="1400" dirty="0"/>
              <a:t> (Design Palmisano, Lavorazioni Viscione)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Tool per Brasature </a:t>
            </a:r>
            <a:r>
              <a:rPr lang="it-IT" sz="1400" b="1" dirty="0"/>
              <a:t>HTS</a:t>
            </a:r>
            <a:r>
              <a:rPr lang="it-IT" sz="1400" dirty="0"/>
              <a:t> Definitivo (Design Dotti, Lavorazioni Viscione)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9x Produzione Pulegge Avvolgitrice </a:t>
            </a:r>
            <a:r>
              <a:rPr lang="it-IT" sz="1400" b="1" dirty="0"/>
              <a:t>HTS</a:t>
            </a:r>
            <a:r>
              <a:rPr lang="it-IT" sz="1400" dirty="0"/>
              <a:t> (Design Sorti, Lavorazioni Viscione/Carletto)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2x Distanziali Alluminio Avvolgitrice </a:t>
            </a:r>
            <a:r>
              <a:rPr lang="it-IT" sz="1400" b="1" dirty="0"/>
              <a:t>HTS</a:t>
            </a:r>
            <a:r>
              <a:rPr lang="it-IT" sz="1400" dirty="0"/>
              <a:t> (Design Balconi, Lavorazioni Viscione/Carletto)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2x Supporti Acciaio Macchina Trazione </a:t>
            </a:r>
            <a:r>
              <a:rPr lang="it-IT" sz="1400" b="1" dirty="0"/>
              <a:t>HTS</a:t>
            </a:r>
            <a:r>
              <a:rPr lang="it-IT" sz="1400" dirty="0"/>
              <a:t> (Design Balconi, Lavorazioni Viscione/Carletto)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2x Terminali di Rame per Bobina Test </a:t>
            </a:r>
            <a:r>
              <a:rPr lang="it-IT" sz="1400" b="1" dirty="0"/>
              <a:t>HTS</a:t>
            </a:r>
            <a:r>
              <a:rPr lang="it-IT" sz="1400" dirty="0"/>
              <a:t> (Design Sorti, Lavorazioni Viscione/Carletto)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2x Pannelli uscite sensori elettrici Sonde Hall Magnete </a:t>
            </a:r>
            <a:r>
              <a:rPr lang="it-IT" sz="1400" b="1" dirty="0"/>
              <a:t>HTS </a:t>
            </a:r>
            <a:r>
              <a:rPr lang="it-IT" sz="1400" dirty="0"/>
              <a:t>(Design Bianchi, Lavorazione Viscione/Carletto)</a:t>
            </a:r>
          </a:p>
          <a:p>
            <a:endParaRPr lang="it-IT" sz="1400" dirty="0"/>
          </a:p>
          <a:p>
            <a:r>
              <a:rPr lang="it-IT" sz="1400" dirty="0"/>
              <a:t>Nelle prossime slide sono riportati degli esempi delle componenti realizzate in officina nell’ultimo anno.</a:t>
            </a:r>
            <a:endParaRPr lang="it-IT" sz="14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Clr>
                <a:srgbClr val="156082"/>
              </a:buClr>
            </a:pP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C4CBF-5A07-C344-7B3F-80AB8C5F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592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C4204-3EFA-D367-24E7-905BB7F5F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9F627D70-EDAD-F515-2C3C-A3A88576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786" y="2511357"/>
            <a:ext cx="1339403" cy="18352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A05ECD3-94CC-BB5F-77A5-078447357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5" b="95209" l="5097" r="97301">
                        <a14:foregroundMark x1="36882" y1="30603" x2="36882" y2="30603"/>
                        <a14:foregroundMark x1="30285" y1="31221" x2="36582" y2="30912"/>
                        <a14:foregroundMark x1="26087" y1="31839" x2="37481" y2="25193"/>
                        <a14:foregroundMark x1="50259" y1="11592" x2="51874" y2="13910"/>
                        <a14:foregroundMark x1="49936" y1="11128" x2="50259" y2="11592"/>
                        <a14:foregroundMark x1="49506" y1="10510" x2="49936" y2="11128"/>
                        <a14:foregroundMark x1="46276" y1="5873" x2="46599" y2="6337"/>
                        <a14:foregroundMark x1="45415" y1="4637" x2="45833" y2="5238"/>
                        <a14:foregroundMark x1="45092" y1="4173" x2="45415" y2="4637"/>
                        <a14:foregroundMark x1="43478" y1="1855" x2="45092" y2="4173"/>
                        <a14:foregroundMark x1="51874" y1="13910" x2="52324" y2="14065"/>
                        <a14:foregroundMark x1="49625" y1="20247" x2="50225" y2="21020"/>
                        <a14:foregroundMark x1="32234" y1="38949" x2="33133" y2="38022"/>
                        <a14:foregroundMark x1="9295" y1="67079" x2="9295" y2="67079"/>
                        <a14:foregroundMark x1="5547" y1="69397" x2="5547" y2="69397"/>
                        <a14:foregroundMark x1="29535" y1="91345" x2="29535" y2="91345"/>
                        <a14:foregroundMark x1="30285" y1="95363" x2="30285" y2="95363"/>
                        <a14:foregroundMark x1="83208" y1="57032" x2="83208" y2="57496"/>
                        <a14:foregroundMark x1="85607" y1="61824" x2="85607" y2="61824"/>
                        <a14:foregroundMark x1="97301" y1="48532" x2="97301" y2="48532"/>
                        <a14:foregroundMark x1="88156" y1="6801" x2="88156" y2="6801"/>
                        <a14:backgroundMark x1="48126" y1="16538" x2="48126" y2="16538"/>
                        <a14:backgroundMark x1="47976" y1="9119" x2="47976" y2="9119"/>
                        <a14:backgroundMark x1="47076" y1="6337" x2="47076" y2="6337"/>
                        <a14:backgroundMark x1="47226" y1="6801" x2="47226" y2="6801"/>
                        <a14:backgroundMark x1="46027" y1="7110" x2="46027" y2="7110"/>
                        <a14:backgroundMark x1="46927" y1="8501" x2="46927" y2="8501"/>
                        <a14:backgroundMark x1="49175" y1="10510" x2="49175" y2="10510"/>
                        <a14:backgroundMark x1="49775" y1="10665" x2="49775" y2="10665"/>
                        <a14:backgroundMark x1="47826" y1="7573" x2="47826" y2="7573"/>
                        <a14:backgroundMark x1="47526" y1="8037" x2="47526" y2="8037"/>
                        <a14:backgroundMark x1="47376" y1="8192" x2="47226" y2="6337"/>
                        <a14:backgroundMark x1="49625" y1="9737" x2="46927" y2="7728"/>
                        <a14:backgroundMark x1="47226" y1="7419" x2="46327" y2="4328"/>
                        <a14:backgroundMark x1="45727" y1="7573" x2="46177" y2="4173"/>
                        <a14:backgroundMark x1="46177" y1="6028" x2="46177" y2="6028"/>
                        <a14:backgroundMark x1="46777" y1="5873" x2="46777" y2="5873"/>
                        <a14:backgroundMark x1="46627" y1="6028" x2="46027" y2="4482"/>
                        <a14:backgroundMark x1="47676" y1="7264" x2="45877" y2="4173"/>
                        <a14:backgroundMark x1="46477" y1="6337" x2="46477" y2="6337"/>
                        <a14:backgroundMark x1="46477" y1="5873" x2="46477" y2="5873"/>
                        <a14:backgroundMark x1="46477" y1="5255" x2="46477" y2="5255"/>
                        <a14:backgroundMark x1="46477" y1="5255" x2="46477" y2="5255"/>
                        <a14:backgroundMark x1="46477" y1="5255" x2="46477" y2="5255"/>
                        <a14:backgroundMark x1="46327" y1="5410" x2="46327" y2="5410"/>
                        <a14:backgroundMark x1="45877" y1="5255" x2="45877" y2="5255"/>
                        <a14:backgroundMark x1="45877" y1="4637" x2="45877" y2="4637"/>
                        <a14:backgroundMark x1="45877" y1="4173" x2="45877" y2="4173"/>
                        <a14:backgroundMark x1="45877" y1="5100" x2="45877" y2="5100"/>
                        <a14:backgroundMark x1="45577" y1="4482" x2="45577" y2="4482"/>
                        <a14:backgroundMark x1="49925" y1="11128" x2="49925" y2="11128"/>
                        <a14:backgroundMark x1="50525" y1="11128" x2="50525" y2="11128"/>
                        <a14:backgroundMark x1="50525" y1="11283" x2="50525" y2="11283"/>
                        <a14:backgroundMark x1="50375" y1="11592" x2="50375" y2="11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5012" y="304590"/>
            <a:ext cx="4293436" cy="41646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1CBF8B-CAB3-3E79-E996-F74CFCF7B815}"/>
              </a:ext>
            </a:extLst>
          </p:cNvPr>
          <p:cNvSpPr txBox="1"/>
          <p:nvPr/>
        </p:nvSpPr>
        <p:spPr>
          <a:xfrm>
            <a:off x="592861" y="1063254"/>
            <a:ext cx="605243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dirty="0"/>
              <a:t>L'avvolgitrice SAES deve essere aggiornata per poter gestire l'avvolgimento di bobine HTS. Il primo passo consiste nel sostituire il set di pulegge: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/>
              <a:t>5 x Big </a:t>
            </a:r>
            <a:r>
              <a:rPr lang="it-IT" dirty="0" err="1"/>
              <a:t>flat</a:t>
            </a:r>
            <a:r>
              <a:rPr lang="it-IT" dirty="0"/>
              <a:t> pulegge (</a:t>
            </a:r>
            <a:r>
              <a:rPr lang="it-IT" dirty="0">
                <a:solidFill>
                  <a:srgbClr val="55ADCE"/>
                </a:solidFill>
              </a:rPr>
              <a:t>1 </a:t>
            </a:r>
            <a:r>
              <a:rPr lang="it-IT" dirty="0">
                <a:solidFill>
                  <a:srgbClr val="55ADCE"/>
                </a:solidFill>
                <a:sym typeface="Wingdings" panose="05000000000000000000" pitchFamily="2" charset="2"/>
              </a:rPr>
              <a:t> 5</a:t>
            </a:r>
            <a:r>
              <a:rPr lang="it-IT" dirty="0">
                <a:sym typeface="Wingdings" panose="05000000000000000000" pitchFamily="2" charset="2"/>
              </a:rPr>
              <a:t>)</a:t>
            </a:r>
            <a:endParaRPr lang="it-IT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/>
              <a:t>2 x  Small </a:t>
            </a:r>
            <a:r>
              <a:rPr lang="it-IT" dirty="0" err="1"/>
              <a:t>flat</a:t>
            </a:r>
            <a:r>
              <a:rPr lang="it-IT" dirty="0"/>
              <a:t> pulegge  ( </a:t>
            </a:r>
            <a:r>
              <a:rPr lang="it-IT" dirty="0">
                <a:solidFill>
                  <a:srgbClr val="55ADCE"/>
                </a:solidFill>
              </a:rPr>
              <a:t>6 &amp; 7 </a:t>
            </a:r>
            <a:r>
              <a:rPr lang="it-IT" dirty="0"/>
              <a:t>)</a:t>
            </a:r>
          </a:p>
          <a:p>
            <a:pPr>
              <a:spcAft>
                <a:spcPts val="1200"/>
              </a:spcAft>
            </a:pPr>
            <a:r>
              <a:rPr lang="it-IT" dirty="0"/>
              <a:t>Sono stati realizzati anche dei distanziatori ad hoc per una messa a punto precisa dell'impianto.</a:t>
            </a:r>
          </a:p>
          <a:p>
            <a:pPr>
              <a:spcAft>
                <a:spcPts val="1200"/>
              </a:spcAft>
            </a:pPr>
            <a:r>
              <a:rPr lang="it-IT" dirty="0"/>
              <a:t>L'avvolgimento dei nastri HTS presso LASA sta diventando fondamentale per i progetti attuali e futuri come: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PNRR IRIS – ESMA </a:t>
            </a:r>
            <a:r>
              <a:rPr lang="it-IT" dirty="0"/>
              <a:t>(Energy </a:t>
            </a:r>
            <a:r>
              <a:rPr lang="it-IT" dirty="0" err="1"/>
              <a:t>Saving</a:t>
            </a:r>
            <a:r>
              <a:rPr lang="it-IT" dirty="0"/>
              <a:t> </a:t>
            </a:r>
            <a:r>
              <a:rPr lang="it-IT" dirty="0" err="1"/>
              <a:t>MAgnet</a:t>
            </a:r>
            <a:r>
              <a:rPr lang="it-IT" dirty="0"/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HFM</a:t>
            </a:r>
            <a:r>
              <a:rPr lang="it-IT" dirty="0"/>
              <a:t> (High Field </a:t>
            </a:r>
            <a:r>
              <a:rPr lang="it-IT" dirty="0" err="1"/>
              <a:t>Magnets</a:t>
            </a:r>
            <a:r>
              <a:rPr lang="it-IT" dirty="0"/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FCC</a:t>
            </a:r>
            <a:r>
              <a:rPr lang="it-IT" dirty="0"/>
              <a:t> (Future </a:t>
            </a:r>
            <a:r>
              <a:rPr lang="it-IT" dirty="0" err="1"/>
              <a:t>Circular</a:t>
            </a:r>
            <a:r>
              <a:rPr lang="it-IT" dirty="0"/>
              <a:t> Collider)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b="1" dirty="0" err="1"/>
              <a:t>MuCol</a:t>
            </a:r>
            <a:r>
              <a:rPr lang="it-IT" dirty="0"/>
              <a:t> (</a:t>
            </a:r>
            <a:r>
              <a:rPr lang="it-IT" dirty="0" err="1"/>
              <a:t>Muon</a:t>
            </a:r>
            <a:r>
              <a:rPr lang="it-IT" dirty="0"/>
              <a:t> Collider)</a:t>
            </a:r>
            <a:endParaRPr lang="en-GB" dirty="0"/>
          </a:p>
          <a:p>
            <a:pPr>
              <a:spcAft>
                <a:spcPts val="1200"/>
              </a:spcAft>
            </a:pP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0D47781-E949-23D5-2DD1-A134817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9</a:t>
            </a:fld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89C9D37-E9D5-F7E9-398E-7B00D483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35" y="316343"/>
            <a:ext cx="10108887" cy="728112"/>
          </a:xfrm>
        </p:spPr>
        <p:txBody>
          <a:bodyPr/>
          <a:lstStyle/>
          <a:p>
            <a:r>
              <a:rPr lang="en-US" dirty="0" err="1"/>
              <a:t>Avvolgitrice</a:t>
            </a:r>
            <a:r>
              <a:rPr lang="en-US" dirty="0"/>
              <a:t> SAES – HTS upgrade</a:t>
            </a:r>
            <a:endParaRPr lang="it-IT" dirty="0"/>
          </a:p>
        </p:txBody>
      </p:sp>
      <p:pic>
        <p:nvPicPr>
          <p:cNvPr id="8" name="Picture 7" descr="A white object with a hole in the center&#10;&#10;AI-generated content may be incorrect.">
            <a:extLst>
              <a:ext uri="{FF2B5EF4-FFF2-40B4-BE49-F238E27FC236}">
                <a16:creationId xmlns:a16="http://schemas.microsoft.com/office/drawing/2014/main" id="{30A846B4-9D57-A32C-E3E8-FCA2F5146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4" t="11446" r="35679" b="10516"/>
          <a:stretch/>
        </p:blipFill>
        <p:spPr>
          <a:xfrm rot="9413726">
            <a:off x="11302784" y="4329521"/>
            <a:ext cx="779558" cy="939294"/>
          </a:xfrm>
          <a:prstGeom prst="rect">
            <a:avLst/>
          </a:prstGeom>
        </p:spPr>
      </p:pic>
      <p:pic>
        <p:nvPicPr>
          <p:cNvPr id="28" name="Picture 27" descr="A white disc with a hole in the center&#10;&#10;AI-generated content may be incorrect.">
            <a:extLst>
              <a:ext uri="{FF2B5EF4-FFF2-40B4-BE49-F238E27FC236}">
                <a16:creationId xmlns:a16="http://schemas.microsoft.com/office/drawing/2014/main" id="{3C66EF6A-A534-C8A0-B513-65B49CE42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13836" r="37293" b="15426"/>
          <a:stretch/>
        </p:blipFill>
        <p:spPr>
          <a:xfrm rot="9451335">
            <a:off x="9443786" y="4940430"/>
            <a:ext cx="1575588" cy="17192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437C149-C82C-F1B1-E4E5-6903B54114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4" b="89695" l="7453" r="89752">
                        <a14:foregroundMark x1="76708" y1="61450" x2="76708" y2="61450"/>
                        <a14:foregroundMark x1="75466" y1="62977" x2="75466" y2="62977"/>
                        <a14:foregroundMark x1="64596" y1="76718" x2="64596" y2="76718"/>
                        <a14:foregroundMark x1="70497" y1="69084" x2="70497" y2="69084"/>
                        <a14:foregroundMark x1="19565" y1="27481" x2="19565" y2="27481"/>
                        <a14:foregroundMark x1="19565" y1="19466" x2="19565" y2="19466"/>
                        <a14:foregroundMark x1="31056" y1="22519" x2="31056" y2="22519"/>
                        <a14:foregroundMark x1="28261" y1="21756" x2="28261" y2="21756"/>
                        <a14:foregroundMark x1="21118" y1="24809" x2="21118" y2="24809"/>
                        <a14:foregroundMark x1="23913" y1="20992" x2="23913" y2="20992"/>
                        <a14:foregroundMark x1="9938" y1="24046" x2="9938" y2="24046"/>
                        <a14:foregroundMark x1="7453" y1="29008" x2="7453" y2="29008"/>
                        <a14:foregroundMark x1="21739" y1="25954" x2="21739" y2="25954"/>
                        <a14:foregroundMark x1="16770" y1="25573" x2="16770" y2="25573"/>
                        <a14:foregroundMark x1="9938" y1="20611" x2="9938" y2="20611"/>
                        <a14:foregroundMark x1="88820" y1="46565" x2="88820" y2="46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1700" y="4428517"/>
            <a:ext cx="2453853" cy="199661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74D27A-5DAC-DB01-A44D-60241B203960}"/>
              </a:ext>
            </a:extLst>
          </p:cNvPr>
          <p:cNvSpPr/>
          <p:nvPr/>
        </p:nvSpPr>
        <p:spPr>
          <a:xfrm>
            <a:off x="7607300" y="2421899"/>
            <a:ext cx="1466850" cy="949951"/>
          </a:xfrm>
          <a:prstGeom prst="rect">
            <a:avLst/>
          </a:prstGeom>
          <a:noFill/>
          <a:ln w="38100">
            <a:solidFill>
              <a:srgbClr val="4297B7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445F6BE-F039-40B2-9370-D7E6DA4A850D}"/>
              </a:ext>
            </a:extLst>
          </p:cNvPr>
          <p:cNvCxnSpPr>
            <a:cxnSpLocks/>
          </p:cNvCxnSpPr>
          <p:nvPr/>
        </p:nvCxnSpPr>
        <p:spPr>
          <a:xfrm flipH="1">
            <a:off x="7937132" y="3227287"/>
            <a:ext cx="505564" cy="1414563"/>
          </a:xfrm>
          <a:prstGeom prst="line">
            <a:avLst/>
          </a:prstGeom>
          <a:ln w="28575">
            <a:solidFill>
              <a:srgbClr val="55ADCE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1D84D527-D79B-5EBA-1C9F-76B1DD014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6" b="91289" l="9787" r="89787">
                        <a14:foregroundMark x1="32766" y1="60976" x2="32766" y2="60976"/>
                        <a14:foregroundMark x1="35319" y1="62021" x2="35319" y2="62021"/>
                        <a14:foregroundMark x1="45957" y1="54355" x2="45957" y2="54355"/>
                        <a14:foregroundMark x1="31064" y1="91289" x2="31064" y2="91289"/>
                        <a14:foregroundMark x1="49787" y1="50174" x2="49787" y2="50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2413" y="3177404"/>
            <a:ext cx="1790855" cy="218713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55FFE383-4BAD-1CA2-6F8D-B9C552CE22F5}"/>
              </a:ext>
            </a:extLst>
          </p:cNvPr>
          <p:cNvSpPr/>
          <p:nvPr/>
        </p:nvSpPr>
        <p:spPr>
          <a:xfrm>
            <a:off x="8264525" y="1576152"/>
            <a:ext cx="1196182" cy="832294"/>
          </a:xfrm>
          <a:prstGeom prst="rect">
            <a:avLst/>
          </a:prstGeom>
          <a:noFill/>
          <a:ln w="38100">
            <a:solidFill>
              <a:srgbClr val="4297B7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C32EF1B-7BC1-6E1F-1210-B38B87BD9E0E}"/>
              </a:ext>
            </a:extLst>
          </p:cNvPr>
          <p:cNvCxnSpPr>
            <a:cxnSpLocks/>
          </p:cNvCxnSpPr>
          <p:nvPr/>
        </p:nvCxnSpPr>
        <p:spPr>
          <a:xfrm>
            <a:off x="8915593" y="2296472"/>
            <a:ext cx="220415" cy="1886581"/>
          </a:xfrm>
          <a:prstGeom prst="line">
            <a:avLst/>
          </a:prstGeom>
          <a:ln w="28575">
            <a:solidFill>
              <a:srgbClr val="55ADCE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5E1CD3FA-3D8B-9B0E-D17F-B45A7D4EEAA5}"/>
              </a:ext>
            </a:extLst>
          </p:cNvPr>
          <p:cNvSpPr/>
          <p:nvPr/>
        </p:nvSpPr>
        <p:spPr>
          <a:xfrm>
            <a:off x="9136008" y="385534"/>
            <a:ext cx="1604490" cy="1892310"/>
          </a:xfrm>
          <a:prstGeom prst="rect">
            <a:avLst/>
          </a:prstGeom>
          <a:noFill/>
          <a:ln w="38100">
            <a:solidFill>
              <a:srgbClr val="4297B7"/>
            </a:solidFill>
            <a:prstDash val="solid"/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8D1996B-2F50-9DC1-D3AD-0643262D45C2}"/>
              </a:ext>
            </a:extLst>
          </p:cNvPr>
          <p:cNvCxnSpPr>
            <a:cxnSpLocks/>
          </p:cNvCxnSpPr>
          <p:nvPr/>
        </p:nvCxnSpPr>
        <p:spPr>
          <a:xfrm>
            <a:off x="10111775" y="2014538"/>
            <a:ext cx="628723" cy="967216"/>
          </a:xfrm>
          <a:prstGeom prst="line">
            <a:avLst/>
          </a:prstGeom>
          <a:ln w="28575">
            <a:solidFill>
              <a:srgbClr val="55ADCE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BB01EB1B-9D84-FDDB-1B9D-2C782878DE93}"/>
              </a:ext>
            </a:extLst>
          </p:cNvPr>
          <p:cNvSpPr/>
          <p:nvPr/>
        </p:nvSpPr>
        <p:spPr>
          <a:xfrm>
            <a:off x="7740888" y="5304140"/>
            <a:ext cx="614062" cy="614062"/>
          </a:xfrm>
          <a:prstGeom prst="ellipse">
            <a:avLst/>
          </a:prstGeom>
          <a:noFill/>
          <a:ln w="28575">
            <a:solidFill>
              <a:srgbClr val="55ADCE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FD4FBD3-82DC-ACDF-75E0-0A870D327512}"/>
              </a:ext>
            </a:extLst>
          </p:cNvPr>
          <p:cNvSpPr/>
          <p:nvPr/>
        </p:nvSpPr>
        <p:spPr>
          <a:xfrm>
            <a:off x="8759454" y="4737682"/>
            <a:ext cx="614062" cy="614062"/>
          </a:xfrm>
          <a:prstGeom prst="ellipse">
            <a:avLst/>
          </a:prstGeom>
          <a:noFill/>
          <a:ln w="28575">
            <a:solidFill>
              <a:srgbClr val="55ADCE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3E30E59-D596-F07E-E11D-A8EE0859EC72}"/>
              </a:ext>
            </a:extLst>
          </p:cNvPr>
          <p:cNvSpPr/>
          <p:nvPr/>
        </p:nvSpPr>
        <p:spPr>
          <a:xfrm>
            <a:off x="9112044" y="4499853"/>
            <a:ext cx="614062" cy="614062"/>
          </a:xfrm>
          <a:prstGeom prst="ellipse">
            <a:avLst/>
          </a:prstGeom>
          <a:noFill/>
          <a:ln w="28575">
            <a:solidFill>
              <a:srgbClr val="55ADCE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3CB697E-75D6-D151-E1DD-DE42BC9EDF5F}"/>
              </a:ext>
            </a:extLst>
          </p:cNvPr>
          <p:cNvSpPr/>
          <p:nvPr/>
        </p:nvSpPr>
        <p:spPr>
          <a:xfrm>
            <a:off x="9355355" y="3855920"/>
            <a:ext cx="614062" cy="614062"/>
          </a:xfrm>
          <a:prstGeom prst="ellipse">
            <a:avLst/>
          </a:prstGeom>
          <a:noFill/>
          <a:ln w="28575">
            <a:solidFill>
              <a:srgbClr val="55ADCE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830104A-F215-D79A-084F-6C4DC1890C04}"/>
              </a:ext>
            </a:extLst>
          </p:cNvPr>
          <p:cNvSpPr/>
          <p:nvPr/>
        </p:nvSpPr>
        <p:spPr>
          <a:xfrm>
            <a:off x="9558277" y="3463680"/>
            <a:ext cx="614062" cy="614062"/>
          </a:xfrm>
          <a:prstGeom prst="ellipse">
            <a:avLst/>
          </a:prstGeom>
          <a:noFill/>
          <a:ln w="28575">
            <a:solidFill>
              <a:srgbClr val="55ADCE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51E0D47-2772-F1B9-CA4A-90655D460EEB}"/>
              </a:ext>
            </a:extLst>
          </p:cNvPr>
          <p:cNvSpPr txBox="1"/>
          <p:nvPr/>
        </p:nvSpPr>
        <p:spPr>
          <a:xfrm>
            <a:off x="8134958" y="5071246"/>
            <a:ext cx="28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5ADCE"/>
                </a:solidFill>
              </a:rPr>
              <a:t>1</a:t>
            </a:r>
            <a:endParaRPr lang="en-GB" dirty="0">
              <a:solidFill>
                <a:srgbClr val="55ADCE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DE5785A-EFEA-2D30-20F0-AB20B20BF7F8}"/>
              </a:ext>
            </a:extLst>
          </p:cNvPr>
          <p:cNvSpPr txBox="1"/>
          <p:nvPr/>
        </p:nvSpPr>
        <p:spPr>
          <a:xfrm>
            <a:off x="8627838" y="4776014"/>
            <a:ext cx="28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5ADCE"/>
                </a:solidFill>
              </a:rPr>
              <a:t>2</a:t>
            </a:r>
            <a:endParaRPr lang="en-GB" dirty="0">
              <a:solidFill>
                <a:srgbClr val="55ADCE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7D088B8-B6F0-C604-A6FF-2CF37AF91F51}"/>
              </a:ext>
            </a:extLst>
          </p:cNvPr>
          <p:cNvSpPr txBox="1"/>
          <p:nvPr/>
        </p:nvSpPr>
        <p:spPr>
          <a:xfrm>
            <a:off x="9517320" y="4744238"/>
            <a:ext cx="28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5ADCE"/>
                </a:solidFill>
              </a:rPr>
              <a:t>3</a:t>
            </a:r>
            <a:endParaRPr lang="en-GB" dirty="0">
              <a:solidFill>
                <a:srgbClr val="55ADCE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8D7DD5-D6DF-760C-7C42-51E01CAA5E19}"/>
              </a:ext>
            </a:extLst>
          </p:cNvPr>
          <p:cNvSpPr txBox="1"/>
          <p:nvPr/>
        </p:nvSpPr>
        <p:spPr>
          <a:xfrm>
            <a:off x="9737740" y="4149813"/>
            <a:ext cx="28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5ADCE"/>
                </a:solidFill>
              </a:rPr>
              <a:t>4</a:t>
            </a:r>
            <a:endParaRPr lang="en-GB" dirty="0">
              <a:solidFill>
                <a:srgbClr val="55ADCE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FF1393E-1B5F-FAB3-21F8-6ACE8058AAE7}"/>
              </a:ext>
            </a:extLst>
          </p:cNvPr>
          <p:cNvSpPr txBox="1"/>
          <p:nvPr/>
        </p:nvSpPr>
        <p:spPr>
          <a:xfrm>
            <a:off x="9949080" y="3806101"/>
            <a:ext cx="28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5ADCE"/>
                </a:solidFill>
              </a:rPr>
              <a:t>5</a:t>
            </a:r>
            <a:endParaRPr lang="en-GB" dirty="0">
              <a:solidFill>
                <a:srgbClr val="55ADCE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96115FA-7B55-EA48-B9BA-484326319590}"/>
              </a:ext>
            </a:extLst>
          </p:cNvPr>
          <p:cNvSpPr txBox="1"/>
          <p:nvPr/>
        </p:nvSpPr>
        <p:spPr>
          <a:xfrm>
            <a:off x="11398945" y="3900345"/>
            <a:ext cx="28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5ADCE"/>
                </a:solidFill>
              </a:rPr>
              <a:t>6</a:t>
            </a:r>
            <a:endParaRPr lang="en-GB" dirty="0">
              <a:solidFill>
                <a:srgbClr val="55ADCE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2A4BB6D-7348-5A76-D5B8-5057BBDFFFB9}"/>
              </a:ext>
            </a:extLst>
          </p:cNvPr>
          <p:cNvSpPr txBox="1"/>
          <p:nvPr/>
        </p:nvSpPr>
        <p:spPr>
          <a:xfrm>
            <a:off x="11695252" y="3664410"/>
            <a:ext cx="28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5ADCE"/>
                </a:solidFill>
              </a:rPr>
              <a:t>7</a:t>
            </a:r>
            <a:endParaRPr lang="en-GB" dirty="0">
              <a:solidFill>
                <a:srgbClr val="55ADCE"/>
              </a:solidFill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081D75B-2B28-D2BD-1A04-388586A1D892}"/>
              </a:ext>
            </a:extLst>
          </p:cNvPr>
          <p:cNvCxnSpPr>
            <a:cxnSpLocks/>
          </p:cNvCxnSpPr>
          <p:nvPr/>
        </p:nvCxnSpPr>
        <p:spPr>
          <a:xfrm>
            <a:off x="8207149" y="5681021"/>
            <a:ext cx="1310171" cy="0"/>
          </a:xfrm>
          <a:prstGeom prst="straightConnector1">
            <a:avLst/>
          </a:prstGeom>
          <a:ln>
            <a:solidFill>
              <a:srgbClr val="68C4E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EF15BDC-9165-9CE9-9F14-FAA9CB96411A}"/>
              </a:ext>
            </a:extLst>
          </p:cNvPr>
          <p:cNvCxnSpPr>
            <a:cxnSpLocks/>
          </p:cNvCxnSpPr>
          <p:nvPr/>
        </p:nvCxnSpPr>
        <p:spPr>
          <a:xfrm>
            <a:off x="9066485" y="5304140"/>
            <a:ext cx="0" cy="376881"/>
          </a:xfrm>
          <a:prstGeom prst="line">
            <a:avLst/>
          </a:prstGeom>
          <a:ln>
            <a:solidFill>
              <a:srgbClr val="68C4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Oval 91">
            <a:extLst>
              <a:ext uri="{FF2B5EF4-FFF2-40B4-BE49-F238E27FC236}">
                <a16:creationId xmlns:a16="http://schemas.microsoft.com/office/drawing/2014/main" id="{23A357CC-CD7B-2B80-F36D-8A5DA426623B}"/>
              </a:ext>
            </a:extLst>
          </p:cNvPr>
          <p:cNvSpPr/>
          <p:nvPr/>
        </p:nvSpPr>
        <p:spPr>
          <a:xfrm>
            <a:off x="11327408" y="3680336"/>
            <a:ext cx="264657" cy="337480"/>
          </a:xfrm>
          <a:prstGeom prst="ellipse">
            <a:avLst/>
          </a:prstGeom>
          <a:noFill/>
          <a:ln w="28575">
            <a:solidFill>
              <a:srgbClr val="55ADCE"/>
            </a:solidFill>
            <a:prstDash val="sysDash"/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8359856-39A4-D622-0B3A-ED36A6255E45}"/>
              </a:ext>
            </a:extLst>
          </p:cNvPr>
          <p:cNvSpPr/>
          <p:nvPr/>
        </p:nvSpPr>
        <p:spPr>
          <a:xfrm>
            <a:off x="11546117" y="3562865"/>
            <a:ext cx="264657" cy="337480"/>
          </a:xfrm>
          <a:prstGeom prst="ellipse">
            <a:avLst/>
          </a:prstGeom>
          <a:noFill/>
          <a:ln w="28575">
            <a:solidFill>
              <a:srgbClr val="55ADCE"/>
            </a:solidFill>
            <a:prstDash val="sysDash"/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D563E741-05C3-23F7-2B9A-E5D482539DA7}"/>
              </a:ext>
            </a:extLst>
          </p:cNvPr>
          <p:cNvCxnSpPr>
            <a:cxnSpLocks/>
            <a:endCxn id="8" idx="3"/>
          </p:cNvCxnSpPr>
          <p:nvPr/>
        </p:nvCxnSpPr>
        <p:spPr>
          <a:xfrm rot="5400000">
            <a:off x="10894705" y="4473086"/>
            <a:ext cx="918379" cy="39691"/>
          </a:xfrm>
          <a:prstGeom prst="bentConnector4">
            <a:avLst>
              <a:gd name="adj1" fmla="val 28030"/>
              <a:gd name="adj2" fmla="val 675949"/>
            </a:avLst>
          </a:prstGeom>
          <a:ln>
            <a:solidFill>
              <a:srgbClr val="68C4E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603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</TotalTime>
  <Words>1747</Words>
  <Application>Microsoft Office PowerPoint</Application>
  <PresentationFormat>Widescreen</PresentationFormat>
  <Paragraphs>199</Paragraphs>
  <Slides>22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Wingdings</vt:lpstr>
      <vt:lpstr>Wingdings 2</vt:lpstr>
      <vt:lpstr>Office Theme</vt:lpstr>
      <vt:lpstr>Presentazione standard di PowerPoint</vt:lpstr>
      <vt:lpstr>Indice</vt:lpstr>
      <vt:lpstr>Anno Passato – Consuntivi</vt:lpstr>
      <vt:lpstr>Anno Passato SRF: Febbraio 2024 – Luglio 2025 </vt:lpstr>
      <vt:lpstr>Anno Passato SRF: Febbraio 2024 – Luglio 2025 </vt:lpstr>
      <vt:lpstr>Anno Passato HB2TF: Febbraio 2024 – Luglio 2025 </vt:lpstr>
      <vt:lpstr>Presentazione standard di PowerPoint</vt:lpstr>
      <vt:lpstr>Anno Passato Magneti: Febbraio 2024 – Luglio 2025 </vt:lpstr>
      <vt:lpstr>Avvolgitrice SAES – HTS upgrade</vt:lpstr>
      <vt:lpstr>Presentazione standard di PowerPoint</vt:lpstr>
      <vt:lpstr>Pressa Idraulica controllata in Temperatura e in Pressione</vt:lpstr>
      <vt:lpstr>Componenti Bobine HTS + Trazionatrice</vt:lpstr>
      <vt:lpstr>Anno Futuro – Preventivi</vt:lpstr>
      <vt:lpstr>Anno Futuro SRF: Luglio 2025 – Luglio 2026 (2 mesi)</vt:lpstr>
      <vt:lpstr>Presentazione standard di PowerPoint</vt:lpstr>
      <vt:lpstr>Anno Futuro Magneti: Luglio 2025 – Luglio 2026 (12 mesi) </vt:lpstr>
      <vt:lpstr>Bobine e Magneti HTS</vt:lpstr>
      <vt:lpstr>Bobine e Magneti HTS</vt:lpstr>
      <vt:lpstr>Bobine e Magneti HTS</vt:lpstr>
      <vt:lpstr>HITRIplus</vt:lpstr>
      <vt:lpstr>I.FAST</vt:lpstr>
      <vt:lpstr>SIG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Rocco Paparella</dc:creator>
  <cp:lastModifiedBy>Ennio Viscione</cp:lastModifiedBy>
  <cp:revision>60</cp:revision>
  <dcterms:created xsi:type="dcterms:W3CDTF">2021-03-16T17:13:19Z</dcterms:created>
  <dcterms:modified xsi:type="dcterms:W3CDTF">2025-07-14T13:05:29Z</dcterms:modified>
</cp:coreProperties>
</file>