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20"/>
  </p:notesMasterIdLst>
  <p:sldIdLst>
    <p:sldId id="343" r:id="rId2"/>
    <p:sldId id="344" r:id="rId3"/>
    <p:sldId id="2768" r:id="rId4"/>
    <p:sldId id="2767" r:id="rId5"/>
    <p:sldId id="2769" r:id="rId6"/>
    <p:sldId id="338" r:id="rId7"/>
    <p:sldId id="339" r:id="rId8"/>
    <p:sldId id="341" r:id="rId9"/>
    <p:sldId id="342" r:id="rId10"/>
    <p:sldId id="340" r:id="rId11"/>
    <p:sldId id="2770" r:id="rId12"/>
    <p:sldId id="2774" r:id="rId13"/>
    <p:sldId id="2775" r:id="rId14"/>
    <p:sldId id="2776" r:id="rId15"/>
    <p:sldId id="2777" r:id="rId16"/>
    <p:sldId id="2778" r:id="rId17"/>
    <p:sldId id="2779" r:id="rId18"/>
    <p:sldId id="2780" r:id="rId19"/>
    <p:sldId id="2781" r:id="rId20"/>
    <p:sldId id="2782" r:id="rId21"/>
    <p:sldId id="2783" r:id="rId22"/>
    <p:sldId id="2771" r:id="rId23"/>
    <p:sldId id="2784" r:id="rId24"/>
    <p:sldId id="2785" r:id="rId25"/>
    <p:sldId id="2786" r:id="rId26"/>
    <p:sldId id="2787" r:id="rId27"/>
    <p:sldId id="2788" r:id="rId28"/>
    <p:sldId id="2789" r:id="rId29"/>
    <p:sldId id="2790" r:id="rId30"/>
    <p:sldId id="2791" r:id="rId31"/>
    <p:sldId id="2792" r:id="rId32"/>
    <p:sldId id="2793" r:id="rId33"/>
    <p:sldId id="2794" r:id="rId34"/>
    <p:sldId id="2795" r:id="rId35"/>
    <p:sldId id="2796" r:id="rId36"/>
    <p:sldId id="2797" r:id="rId37"/>
    <p:sldId id="2798" r:id="rId38"/>
    <p:sldId id="2799" r:id="rId39"/>
    <p:sldId id="2800" r:id="rId40"/>
    <p:sldId id="2801" r:id="rId41"/>
    <p:sldId id="2802" r:id="rId42"/>
    <p:sldId id="2803" r:id="rId43"/>
    <p:sldId id="2804" r:id="rId44"/>
    <p:sldId id="2805" r:id="rId45"/>
    <p:sldId id="2806" r:id="rId46"/>
    <p:sldId id="2632" r:id="rId47"/>
    <p:sldId id="3043" r:id="rId48"/>
    <p:sldId id="3054" r:id="rId49"/>
    <p:sldId id="2772" r:id="rId50"/>
    <p:sldId id="3055" r:id="rId51"/>
    <p:sldId id="3056" r:id="rId52"/>
    <p:sldId id="3057" r:id="rId53"/>
    <p:sldId id="3058" r:id="rId54"/>
    <p:sldId id="3059" r:id="rId55"/>
    <p:sldId id="3060" r:id="rId56"/>
    <p:sldId id="3061" r:id="rId57"/>
    <p:sldId id="3062" r:id="rId58"/>
    <p:sldId id="2508" r:id="rId59"/>
    <p:sldId id="3063" r:id="rId60"/>
    <p:sldId id="3064" r:id="rId61"/>
    <p:sldId id="3065" r:id="rId62"/>
    <p:sldId id="3066" r:id="rId63"/>
    <p:sldId id="260" r:id="rId64"/>
    <p:sldId id="261" r:id="rId65"/>
    <p:sldId id="263" r:id="rId66"/>
    <p:sldId id="3067" r:id="rId67"/>
    <p:sldId id="3068" r:id="rId68"/>
    <p:sldId id="3069" r:id="rId69"/>
    <p:sldId id="3070" r:id="rId70"/>
    <p:sldId id="3071" r:id="rId71"/>
    <p:sldId id="3072" r:id="rId72"/>
    <p:sldId id="3073" r:id="rId73"/>
    <p:sldId id="3074" r:id="rId74"/>
    <p:sldId id="2773" r:id="rId75"/>
    <p:sldId id="256" r:id="rId76"/>
    <p:sldId id="271" r:id="rId77"/>
    <p:sldId id="272" r:id="rId78"/>
    <p:sldId id="274" r:id="rId79"/>
    <p:sldId id="3076" r:id="rId80"/>
    <p:sldId id="257" r:id="rId81"/>
    <p:sldId id="258" r:id="rId82"/>
    <p:sldId id="3077" r:id="rId83"/>
    <p:sldId id="3078" r:id="rId84"/>
    <p:sldId id="3079" r:id="rId85"/>
    <p:sldId id="3080" r:id="rId86"/>
    <p:sldId id="3081" r:id="rId87"/>
    <p:sldId id="3082" r:id="rId88"/>
    <p:sldId id="3083" r:id="rId89"/>
    <p:sldId id="3084" r:id="rId90"/>
    <p:sldId id="1101" r:id="rId91"/>
    <p:sldId id="1153" r:id="rId92"/>
    <p:sldId id="1154" r:id="rId93"/>
    <p:sldId id="3085" r:id="rId94"/>
    <p:sldId id="3086" r:id="rId95"/>
    <p:sldId id="3087" r:id="rId96"/>
    <p:sldId id="3089" r:id="rId97"/>
    <p:sldId id="3090" r:id="rId98"/>
    <p:sldId id="259" r:id="rId99"/>
    <p:sldId id="2826" r:id="rId100"/>
    <p:sldId id="2827" r:id="rId101"/>
    <p:sldId id="2821" r:id="rId102"/>
    <p:sldId id="3091" r:id="rId103"/>
    <p:sldId id="3092" r:id="rId104"/>
    <p:sldId id="3093" r:id="rId105"/>
    <p:sldId id="3094" r:id="rId106"/>
    <p:sldId id="3095" r:id="rId107"/>
    <p:sldId id="3096" r:id="rId108"/>
    <p:sldId id="3097" r:id="rId109"/>
    <p:sldId id="3098" r:id="rId110"/>
    <p:sldId id="3099" r:id="rId111"/>
    <p:sldId id="3100" r:id="rId112"/>
    <p:sldId id="3101" r:id="rId113"/>
    <p:sldId id="3102" r:id="rId114"/>
    <p:sldId id="3103" r:id="rId115"/>
    <p:sldId id="3104" r:id="rId116"/>
    <p:sldId id="3105" r:id="rId117"/>
    <p:sldId id="3106" r:id="rId118"/>
    <p:sldId id="3075"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1929D5-B8F8-44F1-A4D1-92F66FAACB11}">
          <p14:sldIdLst>
            <p14:sldId id="343"/>
            <p14:sldId id="344"/>
            <p14:sldId id="2768"/>
            <p14:sldId id="2767"/>
          </p14:sldIdLst>
        </p14:section>
        <p14:section name="Nuova Call" id="{30F0206F-3591-482A-B1C4-BDB698281152}">
          <p14:sldIdLst>
            <p14:sldId id="2769"/>
            <p14:sldId id="338"/>
            <p14:sldId id="339"/>
            <p14:sldId id="341"/>
            <p14:sldId id="342"/>
            <p14:sldId id="340"/>
          </p14:sldIdLst>
        </p14:section>
        <p14:section name="NuoveProposteRN" id="{C0B06A5C-4E00-467F-BC44-F0907654D907}">
          <p14:sldIdLst>
            <p14:sldId id="2770"/>
            <p14:sldId id="2774"/>
            <p14:sldId id="2775"/>
            <p14:sldId id="2776"/>
            <p14:sldId id="2777"/>
            <p14:sldId id="2778"/>
            <p14:sldId id="2779"/>
            <p14:sldId id="2780"/>
            <p14:sldId id="2781"/>
            <p14:sldId id="2782"/>
            <p14:sldId id="2783"/>
          </p14:sldIdLst>
        </p14:section>
        <p14:section name="NuoveProposteRL" id="{A89785A2-8037-4D96-B884-F17EA961CE48}">
          <p14:sldIdLst>
            <p14:sldId id="2771"/>
            <p14:sldId id="2784"/>
            <p14:sldId id="2785"/>
            <p14:sldId id="2786"/>
            <p14:sldId id="2787"/>
            <p14:sldId id="2788"/>
            <p14:sldId id="2789"/>
            <p14:sldId id="2790"/>
            <p14:sldId id="2791"/>
            <p14:sldId id="2792"/>
            <p14:sldId id="2793"/>
            <p14:sldId id="2794"/>
            <p14:sldId id="2795"/>
            <p14:sldId id="2796"/>
            <p14:sldId id="2797"/>
            <p14:sldId id="2798"/>
            <p14:sldId id="2799"/>
            <p14:sldId id="2800"/>
            <p14:sldId id="2801"/>
            <p14:sldId id="2802"/>
            <p14:sldId id="2803"/>
            <p14:sldId id="2804"/>
            <p14:sldId id="2805"/>
            <p14:sldId id="2806"/>
            <p14:sldId id="2632"/>
            <p14:sldId id="3043"/>
            <p14:sldId id="3054"/>
          </p14:sldIdLst>
        </p14:section>
        <p14:section name="Continuano RN" id="{2A91579C-E725-4AE7-BD4E-D26094C23A0E}">
          <p14:sldIdLst>
            <p14:sldId id="2772"/>
            <p14:sldId id="3055"/>
            <p14:sldId id="3056"/>
            <p14:sldId id="3057"/>
            <p14:sldId id="3058"/>
            <p14:sldId id="3059"/>
            <p14:sldId id="3060"/>
            <p14:sldId id="3061"/>
            <p14:sldId id="3062"/>
            <p14:sldId id="2508"/>
            <p14:sldId id="3063"/>
            <p14:sldId id="3064"/>
            <p14:sldId id="3065"/>
            <p14:sldId id="3066"/>
            <p14:sldId id="260"/>
            <p14:sldId id="261"/>
            <p14:sldId id="263"/>
            <p14:sldId id="3067"/>
            <p14:sldId id="3068"/>
            <p14:sldId id="3069"/>
            <p14:sldId id="3070"/>
            <p14:sldId id="3071"/>
            <p14:sldId id="3072"/>
            <p14:sldId id="3073"/>
            <p14:sldId id="3074"/>
          </p14:sldIdLst>
        </p14:section>
        <p14:section name="Continuano RL" id="{79572926-8545-4275-AD2A-FF03AA6AA448}">
          <p14:sldIdLst>
            <p14:sldId id="2773"/>
            <p14:sldId id="256"/>
            <p14:sldId id="271"/>
            <p14:sldId id="272"/>
            <p14:sldId id="274"/>
            <p14:sldId id="3076"/>
            <p14:sldId id="257"/>
            <p14:sldId id="258"/>
            <p14:sldId id="3077"/>
            <p14:sldId id="3078"/>
            <p14:sldId id="3079"/>
            <p14:sldId id="3080"/>
            <p14:sldId id="3081"/>
            <p14:sldId id="3082"/>
            <p14:sldId id="3083"/>
            <p14:sldId id="3084"/>
            <p14:sldId id="1101"/>
            <p14:sldId id="1153"/>
            <p14:sldId id="1154"/>
            <p14:sldId id="3085"/>
            <p14:sldId id="3086"/>
            <p14:sldId id="3087"/>
            <p14:sldId id="3089"/>
            <p14:sldId id="3090"/>
            <p14:sldId id="259"/>
            <p14:sldId id="2826"/>
            <p14:sldId id="2827"/>
            <p14:sldId id="2821"/>
            <p14:sldId id="3091"/>
            <p14:sldId id="3092"/>
            <p14:sldId id="3093"/>
            <p14:sldId id="3094"/>
            <p14:sldId id="3095"/>
            <p14:sldId id="3096"/>
            <p14:sldId id="3097"/>
            <p14:sldId id="3098"/>
            <p14:sldId id="3099"/>
            <p14:sldId id="3100"/>
            <p14:sldId id="3101"/>
            <p14:sldId id="3102"/>
            <p14:sldId id="3103"/>
            <p14:sldId id="3104"/>
            <p14:sldId id="3105"/>
            <p14:sldId id="3106"/>
            <p14:sldId id="30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002A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F576F-8138-4347-BCC3-1A3218CE08BC}"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3A77C-B90B-4AE1-831B-ACE47B29A4EA}" type="slidenum">
              <a:rPr lang="en-US" smtClean="0"/>
              <a:t>‹#›</a:t>
            </a:fld>
            <a:endParaRPr lang="en-US"/>
          </a:p>
        </p:txBody>
      </p:sp>
    </p:spTree>
    <p:extLst>
      <p:ext uri="{BB962C8B-B14F-4D97-AF65-F5344CB8AC3E}">
        <p14:creationId xmlns:p14="http://schemas.microsoft.com/office/powerpoint/2010/main" val="217653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6DA9B-D457-7045-BE26-94C68F2C65E0}"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59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520D09-769B-49A8-8785-D60D7C2E176C}" type="slidenum">
              <a:rPr lang="en-US" smtClean="0"/>
              <a:t>34</a:t>
            </a:fld>
            <a:endParaRPr lang="en-US"/>
          </a:p>
        </p:txBody>
      </p:sp>
    </p:spTree>
    <p:extLst>
      <p:ext uri="{BB962C8B-B14F-4D97-AF65-F5344CB8AC3E}">
        <p14:creationId xmlns:p14="http://schemas.microsoft.com/office/powerpoint/2010/main" val="41648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0F507-DF3B-42E2-ACCC-BE556BD928B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42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Scopo del progetto ANNA è lo sviluppo di un circuito integrato che implementa una rete neurale analogica per il processamento dei segnali da rivelatori di radiazione, in particolare per </a:t>
            </a:r>
            <a:r>
              <a:rPr lang="it-IT" dirty="0" err="1"/>
              <a:t>medical</a:t>
            </a:r>
            <a:r>
              <a:rPr lang="it-IT" dirty="0"/>
              <a:t> </a:t>
            </a:r>
            <a:r>
              <a:rPr lang="it-IT" dirty="0" err="1"/>
              <a:t>imaging</a:t>
            </a:r>
            <a:r>
              <a:rPr lang="it-IT" dirty="0"/>
              <a:t> (PET), ma non solo, per ottenere informazioni sull’evento quali posizione di interazione, energia e timing. Il circuito sfrutta la natura analogica intrinseca dei segnali da rivelatori e grazie all’implementazione di una rete neurale che processa tali segnali ricostruisce le features di interesse, senza bisogno di digitalizzare i segnali o utilizzare una FPGA. Il circuito è basato su un cross-bar array di capacità commutate, il cui valore programmabile rappresenta i pesi della rete neurale.</a:t>
            </a:r>
          </a:p>
        </p:txBody>
      </p:sp>
      <p:sp>
        <p:nvSpPr>
          <p:cNvPr id="4" name="Segnaposto numero diapositiva 3"/>
          <p:cNvSpPr>
            <a:spLocks noGrp="1"/>
          </p:cNvSpPr>
          <p:nvPr>
            <p:ph type="sldNum" sz="quarter" idx="5"/>
          </p:nvPr>
        </p:nvSpPr>
        <p:spPr/>
        <p:txBody>
          <a:bodyPr/>
          <a:lstStyle/>
          <a:p>
            <a:fld id="{D0A9FF23-3416-4880-9E26-ACF7AE0BA86E}" type="slidenum">
              <a:rPr lang="it-IT" smtClean="0"/>
              <a:t>50</a:t>
            </a:fld>
            <a:endParaRPr lang="it-IT"/>
          </a:p>
        </p:txBody>
      </p:sp>
    </p:spTree>
    <p:extLst>
      <p:ext uri="{BB962C8B-B14F-4D97-AF65-F5344CB8AC3E}">
        <p14:creationId xmlns:p14="http://schemas.microsoft.com/office/powerpoint/2010/main" val="370392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corso del 2026 è stato progettato il circuito integrato ANNA, di fatto il primo prototipo previsto nell’esperimento, dopo la sperimentazione del prototipo </a:t>
            </a:r>
            <a:r>
              <a:rPr lang="it-IT" dirty="0" err="1"/>
              <a:t>proof</a:t>
            </a:r>
            <a:r>
              <a:rPr lang="it-IT" dirty="0"/>
              <a:t>-of-</a:t>
            </a:r>
            <a:r>
              <a:rPr lang="it-IT" dirty="0" err="1"/>
              <a:t>concept</a:t>
            </a:r>
            <a:r>
              <a:rPr lang="it-IT" dirty="0"/>
              <a:t> testato l’anno scorso. Si tratta di un circuito che implementa una rete neurale ricorsiva con 70 ingressi, 4 </a:t>
            </a:r>
            <a:r>
              <a:rPr lang="it-IT" dirty="0" err="1"/>
              <a:t>hidden</a:t>
            </a:r>
            <a:r>
              <a:rPr lang="it-IT" dirty="0"/>
              <a:t> </a:t>
            </a:r>
            <a:r>
              <a:rPr lang="it-IT" dirty="0" err="1"/>
              <a:t>layers</a:t>
            </a:r>
            <a:r>
              <a:rPr lang="it-IT" dirty="0"/>
              <a:t> e 32 uscite. Altre caratteristiche sono elencate nella slide. Il neurone è basato su un’architettura a DAC capacitivi. Nel corso del 2024  e del 2025 i risultati di ANNA sono stati presentati in 4 talk in conferenze internazionali e pubblicati su 3 articoli su rivista.</a:t>
            </a:r>
          </a:p>
        </p:txBody>
      </p:sp>
      <p:sp>
        <p:nvSpPr>
          <p:cNvPr id="4" name="Segnaposto numero diapositiva 3"/>
          <p:cNvSpPr>
            <a:spLocks noGrp="1"/>
          </p:cNvSpPr>
          <p:nvPr>
            <p:ph type="sldNum" sz="quarter" idx="5"/>
          </p:nvPr>
        </p:nvSpPr>
        <p:spPr/>
        <p:txBody>
          <a:bodyPr/>
          <a:lstStyle/>
          <a:p>
            <a:fld id="{D0A9FF23-3416-4880-9E26-ACF7AE0BA86E}" type="slidenum">
              <a:rPr lang="it-IT" smtClean="0"/>
              <a:t>51</a:t>
            </a:fld>
            <a:endParaRPr lang="it-IT"/>
          </a:p>
        </p:txBody>
      </p:sp>
    </p:spTree>
    <p:extLst>
      <p:ext uri="{BB962C8B-B14F-4D97-AF65-F5344CB8AC3E}">
        <p14:creationId xmlns:p14="http://schemas.microsoft.com/office/powerpoint/2010/main" val="103944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2026 è previsto il completamento del test del prototipo di ANNA, che inizierà già a fine 2025, anche con rivelatori PET in un setup in corso di preparazione a PISA. Sulla base dei risultati ottenuti, verrà fatta una revisione del disegno e una (probabile) aumento della scala del circuito.</a:t>
            </a:r>
          </a:p>
        </p:txBody>
      </p:sp>
      <p:sp>
        <p:nvSpPr>
          <p:cNvPr id="4" name="Segnaposto numero diapositiva 3"/>
          <p:cNvSpPr>
            <a:spLocks noGrp="1"/>
          </p:cNvSpPr>
          <p:nvPr>
            <p:ph type="sldNum" sz="quarter" idx="5"/>
          </p:nvPr>
        </p:nvSpPr>
        <p:spPr/>
        <p:txBody>
          <a:bodyPr/>
          <a:lstStyle/>
          <a:p>
            <a:fld id="{D0A9FF23-3416-4880-9E26-ACF7AE0BA86E}" type="slidenum">
              <a:rPr lang="it-IT" smtClean="0"/>
              <a:t>52</a:t>
            </a:fld>
            <a:endParaRPr lang="it-IT"/>
          </a:p>
        </p:txBody>
      </p:sp>
    </p:spTree>
    <p:extLst>
      <p:ext uri="{BB962C8B-B14F-4D97-AF65-F5344CB8AC3E}">
        <p14:creationId xmlns:p14="http://schemas.microsoft.com/office/powerpoint/2010/main" val="411628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59</a:t>
            </a:fld>
            <a:endParaRPr lang="en-US" sz="1400" b="0" strike="noStrike" spc="-1">
              <a:latin typeface="Times New Roman"/>
            </a:endParaRPr>
          </a:p>
        </p:txBody>
      </p:sp>
    </p:spTree>
    <p:extLst>
      <p:ext uri="{BB962C8B-B14F-4D97-AF65-F5344CB8AC3E}">
        <p14:creationId xmlns:p14="http://schemas.microsoft.com/office/powerpoint/2010/main" val="279759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gn="just">
              <a:spcAft>
                <a:spcPts val="0"/>
              </a:spcAft>
              <a:buFont typeface="OpenSymbol"/>
              <a:buChar char="-"/>
            </a:pPr>
            <a:endParaRPr lang="it-IT"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16C2F85-F995-45BE-B34E-FF867818FB5D}" type="slidenum">
              <a:rPr lang="it-IT" smtClean="0"/>
              <a:pPr/>
              <a:t>77</a:t>
            </a:fld>
            <a:endParaRPr lang="it-IT"/>
          </a:p>
        </p:txBody>
      </p:sp>
    </p:spTree>
    <p:extLst>
      <p:ext uri="{BB962C8B-B14F-4D97-AF65-F5344CB8AC3E}">
        <p14:creationId xmlns:p14="http://schemas.microsoft.com/office/powerpoint/2010/main" val="51727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Rot="1" noChangeAspect="1" noChangeArrowheads="1" noTextEdit="1"/>
          </p:cNvSpPr>
          <p:nvPr>
            <p:ph type="sldImg"/>
          </p:nvPr>
        </p:nvSpPr>
        <p:spPr>
          <a:ln/>
        </p:spPr>
      </p:sp>
      <p:sp>
        <p:nvSpPr>
          <p:cNvPr id="5123" name="Rectangle 1027"/>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254989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AU" dirty="0"/>
          </a:p>
        </p:txBody>
      </p:sp>
      <p:sp>
        <p:nvSpPr>
          <p:cNvPr id="4" name="Segnaposto numero diapositiva 3"/>
          <p:cNvSpPr>
            <a:spLocks noGrp="1"/>
          </p:cNvSpPr>
          <p:nvPr>
            <p:ph type="sldNum" sz="quarter" idx="5"/>
          </p:nvPr>
        </p:nvSpPr>
        <p:spPr/>
        <p:txBody>
          <a:bodyPr/>
          <a:lstStyle/>
          <a:p>
            <a:fld id="{CBC5619E-6BD8-4780-BB4D-DA6B3467CD36}" type="slidenum">
              <a:rPr lang="en-AU" smtClean="0"/>
              <a:t>81</a:t>
            </a:fld>
            <a:endParaRPr lang="en-AU"/>
          </a:p>
        </p:txBody>
      </p:sp>
    </p:spTree>
    <p:extLst>
      <p:ext uri="{BB962C8B-B14F-4D97-AF65-F5344CB8AC3E}">
        <p14:creationId xmlns:p14="http://schemas.microsoft.com/office/powerpoint/2010/main" val="4290897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L’obiettivo del progetto è quello di sviluppare un fotomoltiplicatore al silicio (</a:t>
            </a:r>
            <a:r>
              <a:rPr lang="it-IT" sz="1800" b="1" kern="100" dirty="0" err="1">
                <a:effectLst/>
                <a:latin typeface="Aptos" panose="020B0004020202020204" pitchFamily="34" charset="0"/>
                <a:ea typeface="Aptos" panose="020B0004020202020204" pitchFamily="34" charset="0"/>
                <a:cs typeface="Times New Roman" panose="02020603050405020304" pitchFamily="18" charset="0"/>
              </a:rPr>
              <a:t>SiPM</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 in tecnologia CMOS standard da 110 nm, con elettronica integrata ed uscita digitale (</a:t>
            </a:r>
            <a:r>
              <a:rPr lang="it-IT" sz="1800" b="1" kern="100" dirty="0" err="1">
                <a:effectLst/>
                <a:latin typeface="Aptos" panose="020B0004020202020204" pitchFamily="34" charset="0"/>
                <a:ea typeface="Aptos" panose="020B0004020202020204" pitchFamily="34" charset="0"/>
                <a:cs typeface="Times New Roman" panose="02020603050405020304" pitchFamily="18" charset="0"/>
              </a:rPr>
              <a:t>dSiPM</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Considerato l’ampio impiego dei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SiPM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nella fisica fondamentale, dove si prevede un utilizzo sempre maggiore di questi dispositivi, riteniamo che lo sviluppo di sensori integrati possa avere un impatto significativo sia sulla riduzione dei costi di produzione che sull’efficienza dell’integrazione. L’impiego di segnali digitali semplificherà la gestione del sistema, fornendo informazioni dirette sul numero di celle attivate e sul tempo di arrivo dei primi fotoni.</a:t>
            </a:r>
          </a:p>
          <a:p>
            <a:endParaRPr lang="en-GB" dirty="0"/>
          </a:p>
        </p:txBody>
      </p:sp>
      <p:sp>
        <p:nvSpPr>
          <p:cNvPr id="4" name="Segnaposto numero diapositiva 3"/>
          <p:cNvSpPr>
            <a:spLocks noGrp="1"/>
          </p:cNvSpPr>
          <p:nvPr>
            <p:ph type="sldNum" sz="quarter" idx="5"/>
          </p:nvPr>
        </p:nvSpPr>
        <p:spPr/>
        <p:txBody>
          <a:bodyPr/>
          <a:lstStyle/>
          <a:p>
            <a:fld id="{686CAA10-5A2B-7540-93CF-5654D07A0872}" type="slidenum">
              <a:rPr lang="en-GB" smtClean="0"/>
              <a:t>82</a:t>
            </a:fld>
            <a:endParaRPr lang="en-GB"/>
          </a:p>
        </p:txBody>
      </p:sp>
    </p:spTree>
    <p:extLst>
      <p:ext uri="{BB962C8B-B14F-4D97-AF65-F5344CB8AC3E}">
        <p14:creationId xmlns:p14="http://schemas.microsoft.com/office/powerpoint/2010/main" val="146084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DIOMEDES è una call che ha come obbiettivo lo sviluppo di un apparato rivelatore di nuova generazione per esperimenti di </a:t>
            </a:r>
            <a:r>
              <a:rPr lang="it-IT" dirty="0" err="1"/>
              <a:t>decay</a:t>
            </a:r>
            <a:r>
              <a:rPr lang="it-IT" dirty="0"/>
              <a:t> </a:t>
            </a:r>
            <a:r>
              <a:rPr lang="it-IT" dirty="0" err="1"/>
              <a:t>spectroscopy</a:t>
            </a:r>
            <a:r>
              <a:rPr lang="it-IT" dirty="0"/>
              <a:t>. In questi esperimenti ioni radioattivi pesanti prodotti con tecnica in-</a:t>
            </a:r>
            <a:r>
              <a:rPr lang="it-IT" dirty="0" err="1"/>
              <a:t>flight</a:t>
            </a:r>
            <a:r>
              <a:rPr lang="it-IT" dirty="0"/>
              <a:t> vengono impiantati su un </a:t>
            </a:r>
            <a:r>
              <a:rPr lang="it-IT" dirty="0" err="1"/>
              <a:t>active</a:t>
            </a:r>
            <a:r>
              <a:rPr lang="it-IT" dirty="0"/>
              <a:t> stopper (normalmente un sandwich di silici a strip). Dopo l’impianto si effettua spettroscopia sui prodotti di decadimento.</a:t>
            </a:r>
          </a:p>
        </p:txBody>
      </p:sp>
      <p:sp>
        <p:nvSpPr>
          <p:cNvPr id="4" name="Segnaposto numero diapositiva 3"/>
          <p:cNvSpPr>
            <a:spLocks noGrp="1"/>
          </p:cNvSpPr>
          <p:nvPr>
            <p:ph type="sldNum" sz="quarter" idx="5"/>
          </p:nvPr>
        </p:nvSpPr>
        <p:spPr/>
        <p:txBody>
          <a:bodyPr/>
          <a:lstStyle/>
          <a:p>
            <a:fld id="{8AC2BC7F-5E23-E14F-809D-B41F671A7C38}" type="slidenum">
              <a:rPr lang="it-IT" smtClean="0"/>
              <a:t>6</a:t>
            </a:fld>
            <a:endParaRPr lang="it-IT"/>
          </a:p>
        </p:txBody>
      </p:sp>
    </p:spTree>
    <p:extLst>
      <p:ext uri="{BB962C8B-B14F-4D97-AF65-F5344CB8AC3E}">
        <p14:creationId xmlns:p14="http://schemas.microsoft.com/office/powerpoint/2010/main" val="1128808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Durante il primo anno di progetto, la collaborazione ha lavorato in parallelo su due fronti:</a:t>
            </a:r>
          </a:p>
          <a:p>
            <a:pPr marL="342900" lvl="0" indent="-342900">
              <a:buFont typeface="+mj-lt"/>
              <a:buAutoNum type="arabicPeriod"/>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Ottimizzazione del firmware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per la gestione di un dimostratore già esistente, sviluppato con lo stesso nodo tecnologico, e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misure di caratterizzazione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diversi scenari applicativi. Queste informazioni sono fondamentali per definire con maggiore precisione le specifiche del prototipo del progetto e guidarne l’implementazione.</a:t>
            </a:r>
          </a:p>
          <a:p>
            <a:pPr marL="342900" lvl="0" indent="-342900">
              <a:buFont typeface="+mj-lt"/>
              <a:buAutoNum type="arabicPeriod"/>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Progettazione del prototipo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area attiva di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1×1 mm²</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costituito da una matrice di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32×32 SPAD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(Single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Photon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Avalanche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Diodes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lato di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30 </a:t>
            </a:r>
            <a:r>
              <a:rPr lang="it-IT" sz="1800" b="1" kern="100" dirty="0" err="1">
                <a:effectLst/>
                <a:latin typeface="Aptos" panose="020B0004020202020204" pitchFamily="34" charset="0"/>
                <a:ea typeface="Aptos" panose="020B0004020202020204" pitchFamily="34" charset="0"/>
                <a:cs typeface="Times New Roman" panose="02020603050405020304" pitchFamily="18" charset="0"/>
              </a:rPr>
              <a:t>μm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ciascuno. </a:t>
            </a:r>
          </a:p>
          <a:p>
            <a:endParaRPr lang="en-GB" dirty="0"/>
          </a:p>
          <a:p>
            <a:r>
              <a:rPr lang="en-GB" dirty="0"/>
              <a:t>Foto:</a:t>
            </a:r>
          </a:p>
          <a:p>
            <a:pPr marL="342900" lvl="0" indent="-342900">
              <a:buFont typeface="Times New Roman" panose="02020603050405020304" pitchFamily="18" charset="0"/>
              <a:buChar char="-"/>
              <a:tabLst>
                <a:tab pos="457200" algn="l"/>
              </a:tabLst>
            </a:pPr>
            <a:r>
              <a:rPr lang="it-IT" sz="1800" dirty="0">
                <a:effectLst/>
                <a:latin typeface="Aptos" panose="020B0004020202020204" pitchFamily="34" charset="0"/>
                <a:ea typeface="Aptos" panose="020B0004020202020204" pitchFamily="34" charset="0"/>
                <a:cs typeface="Times New Roman" panose="02020603050405020304" pitchFamily="18" charset="0"/>
              </a:rPr>
              <a:t>Setup utilizzato per effettuare le misure sul chip</a:t>
            </a:r>
            <a:endParaRPr lang="it-IT" sz="18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it-IT" sz="1800" dirty="0">
                <a:effectLst/>
                <a:latin typeface="Aptos" panose="020B0004020202020204" pitchFamily="34" charset="0"/>
                <a:ea typeface="Aptos" panose="020B0004020202020204" pitchFamily="34" charset="0"/>
                <a:cs typeface="Times New Roman" panose="02020603050405020304" pitchFamily="18" charset="0"/>
              </a:rPr>
              <a:t>Tipica distribuzione delle tensioni di svuotamento delle SPAD della matrice (a Dx è mostrato come il parametro si distribuisce sulla matrice)</a:t>
            </a:r>
            <a:endParaRPr lang="it-IT" sz="18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tabLst>
                <a:tab pos="457200" algn="l"/>
              </a:tabLst>
            </a:pPr>
            <a:r>
              <a:rPr lang="it-IT" sz="1800" dirty="0">
                <a:effectLst/>
                <a:latin typeface="Aptos" panose="020B0004020202020204" pitchFamily="34" charset="0"/>
                <a:ea typeface="Aptos" panose="020B0004020202020204" pitchFamily="34" charset="0"/>
                <a:cs typeface="Times New Roman" panose="02020603050405020304" pitchFamily="18" charset="0"/>
              </a:rPr>
              <a:t>In basso c’è il design del nuovo sensore con uno zoom che mostra lo spazio occupato dell’elettronica di gestione del gruppo di SPAD.</a:t>
            </a:r>
            <a:endParaRPr lang="it-IT" sz="18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686CAA10-5A2B-7540-93CF-5654D07A0872}" type="slidenum">
              <a:rPr lang="en-GB" smtClean="0"/>
              <a:t>83</a:t>
            </a:fld>
            <a:endParaRPr lang="en-GB"/>
          </a:p>
        </p:txBody>
      </p:sp>
    </p:spTree>
    <p:extLst>
      <p:ext uri="{BB962C8B-B14F-4D97-AF65-F5344CB8AC3E}">
        <p14:creationId xmlns:p14="http://schemas.microsoft.com/office/powerpoint/2010/main" val="1090803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86CAA10-5A2B-7540-93CF-5654D07A0872}" type="slidenum">
              <a:rPr lang="en-GB" smtClean="0"/>
              <a:t>84</a:t>
            </a:fld>
            <a:endParaRPr lang="en-GB"/>
          </a:p>
        </p:txBody>
      </p:sp>
    </p:spTree>
    <p:extLst>
      <p:ext uri="{BB962C8B-B14F-4D97-AF65-F5344CB8AC3E}">
        <p14:creationId xmlns:p14="http://schemas.microsoft.com/office/powerpoint/2010/main" val="106621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Ho messo questa prima slide per darti idea del progetto.</a:t>
            </a:r>
          </a:p>
        </p:txBody>
      </p:sp>
      <p:sp>
        <p:nvSpPr>
          <p:cNvPr id="4" name="Segnaposto numero diapositiva 3"/>
          <p:cNvSpPr>
            <a:spLocks noGrp="1"/>
          </p:cNvSpPr>
          <p:nvPr>
            <p:ph type="sldNum" sz="quarter" idx="5"/>
          </p:nvPr>
        </p:nvSpPr>
        <p:spPr/>
        <p:txBody>
          <a:bodyPr/>
          <a:lstStyle/>
          <a:p>
            <a:fld id="{3056D3F2-A951-4948-BC97-3143002FE050}" type="slidenum">
              <a:rPr lang="it-IT" smtClean="0"/>
              <a:t>90</a:t>
            </a:fld>
            <a:endParaRPr lang="it-IT"/>
          </a:p>
        </p:txBody>
      </p:sp>
    </p:spTree>
    <p:extLst>
      <p:ext uri="{BB962C8B-B14F-4D97-AF65-F5344CB8AC3E}">
        <p14:creationId xmlns:p14="http://schemas.microsoft.com/office/powerpoint/2010/main" val="374984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milestone M14 che prevede la misura delle sezioni d’urto 59Co(</a:t>
            </a:r>
            <a:r>
              <a:rPr lang="it-IT" dirty="0" err="1"/>
              <a:t>alfa,x</a:t>
            </a:r>
            <a:r>
              <a:rPr lang="it-IT" dirty="0"/>
              <a:t>) a basse energie e le sezioni d’urto </a:t>
            </a:r>
            <a:r>
              <a:rPr lang="it-IT" dirty="0" err="1"/>
              <a:t>alfa,x</a:t>
            </a:r>
            <a:r>
              <a:rPr lang="it-IT" dirty="0"/>
              <a:t> su 64Ni arricchito non sono </a:t>
            </a:r>
            <a:r>
              <a:rPr lang="it-IT" dirty="0" err="1"/>
              <a:t>stae</a:t>
            </a:r>
            <a:r>
              <a:rPr lang="it-IT" dirty="0"/>
              <a:t> raggiunte per le motivazioni riportate nel box verde. Quindi </a:t>
            </a:r>
            <a:r>
              <a:rPr lang="it-IT" dirty="0" err="1"/>
              <a:t>oer</a:t>
            </a:r>
            <a:r>
              <a:rPr lang="it-IT" dirty="0"/>
              <a:t> portare a termine questa parte di progetto è necessario avere a disposizione il 2026.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E4BB3-4866-4957-BFBB-678607EB6E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847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3BB3-C6E7-BFFF-0053-11C74C1CA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1739E-13DC-63A2-AE6D-F8D1BE997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57B8C-5A1A-1BB2-F562-04F0F2553B0D}"/>
              </a:ext>
            </a:extLst>
          </p:cNvPr>
          <p:cNvSpPr>
            <a:spLocks noGrp="1"/>
          </p:cNvSpPr>
          <p:nvPr>
            <p:ph type="body" idx="1"/>
          </p:nvPr>
        </p:nvSpPr>
        <p:spPr/>
        <p:txBody>
          <a:bodyPr/>
          <a:lstStyle/>
          <a:p>
            <a:r>
              <a:rPr lang="it-IT" dirty="0"/>
              <a:t>Le richieste economiche sono state contenute: le spese per l’acquisto dei targets di Co-59 vengono anticipate al 2025; i trasporti radioattivi vengono appoggiati su SPES_MED di CSN3. La voce missione viene richiesta per poter effettuare gli irraggiamenti richiesti per completare il progetto. </a:t>
            </a:r>
          </a:p>
        </p:txBody>
      </p:sp>
      <p:sp>
        <p:nvSpPr>
          <p:cNvPr id="4" name="Slide Number Placeholder 3">
            <a:extLst>
              <a:ext uri="{FF2B5EF4-FFF2-40B4-BE49-F238E27FC236}">
                <a16:creationId xmlns:a16="http://schemas.microsoft.com/office/drawing/2014/main" id="{9CC87B6F-94C0-20AC-F2CF-211760BEC1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E4BB3-4866-4957-BFBB-678607EB6E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96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Nota: Milano</a:t>
            </a:r>
            <a:r>
              <a:rPr lang="it-IT" baseline="0" dirty="0"/>
              <a:t> in questo esperimento si focalizza in particolare su una caratterizzazione in termini di contenuto di radiocarbonio nei combustibili e nel particolato emesso. Questo è importante perché alcuni approcci modellistici di identificazione e quantificazione delle sorgenti di emissioni partono da misure di radiocarbonio su campioni ambientali per separare il contributo «fossile» (che fornisce contributi a </a:t>
            </a:r>
            <a:r>
              <a:rPr lang="it-IT" baseline="0" dirty="0" err="1"/>
              <a:t>pMC</a:t>
            </a:r>
            <a:r>
              <a:rPr lang="it-IT" baseline="0" dirty="0"/>
              <a:t> = 0) da quello moderno. Il problema è che il contributo «fossile» viene generalmente etichettato principalmente come «traffico veicolare». Con l’introduzione dei biocombustibili, l’associazione «contributo fossile» = «contributo da traffico» porta a una crescente sottostima del contributo da traffico veicolare. Risulta quindi importante riuscire a caratterizzare l’impronta (in termini di contributo di radiocarbonio) delle particelle emesse dalla combustione di questi nuovi combustibili per «</a:t>
            </a:r>
            <a:r>
              <a:rPr lang="it-IT" baseline="0" dirty="0" err="1"/>
              <a:t>ri</a:t>
            </a:r>
            <a:r>
              <a:rPr lang="it-IT" baseline="0" dirty="0"/>
              <a:t>-aggiustare» i risultati dei modelli.</a:t>
            </a:r>
          </a:p>
          <a:p>
            <a:r>
              <a:rPr lang="it-IT" baseline="0" dirty="0"/>
              <a:t>Complessità ulteriore è legata al fatto che non necessariamente il contenuto di 14C nelle particelle emesse durante la combustione rispecchia quello dei combustibili, sia perché nei combustibili «mix» l’efficienza di combustione della componente fossile e di quella </a:t>
            </a:r>
            <a:r>
              <a:rPr lang="it-IT" baseline="0" dirty="0" err="1"/>
              <a:t>bio</a:t>
            </a:r>
            <a:r>
              <a:rPr lang="it-IT" baseline="0" dirty="0"/>
              <a:t> può non essere la stessa, sia perché altre «componenti» del motore possono contribuire alle emissioni totali, che non si limitano quindi alla mera combustione di combustibile (es. residui derivanti dall’olio motore si possono unire alle particelle emesse dalla combustione del combustibile, modificando il contributo di </a:t>
            </a:r>
            <a:r>
              <a:rPr lang="it-IT" baseline="30000" dirty="0"/>
              <a:t>14</a:t>
            </a:r>
            <a:r>
              <a:rPr lang="it-IT" baseline="0" dirty="0"/>
              <a:t>C nelle emissioni rispetto a quello dei combustibili).</a:t>
            </a:r>
          </a:p>
        </p:txBody>
      </p:sp>
      <p:sp>
        <p:nvSpPr>
          <p:cNvPr id="4" name="Segnaposto numero diapositiva 3"/>
          <p:cNvSpPr>
            <a:spLocks noGrp="1"/>
          </p:cNvSpPr>
          <p:nvPr>
            <p:ph type="sldNum" sz="quarter" idx="5"/>
          </p:nvPr>
        </p:nvSpPr>
        <p:spPr/>
        <p:txBody>
          <a:bodyPr/>
          <a:lstStyle/>
          <a:p>
            <a:fld id="{E9324651-5BC8-4C1D-8CAA-B39DF07541D1}" type="slidenum">
              <a:rPr lang="en-GB" smtClean="0"/>
              <a:t>93</a:t>
            </a:fld>
            <a:endParaRPr lang="en-GB"/>
          </a:p>
        </p:txBody>
      </p:sp>
    </p:spTree>
    <p:extLst>
      <p:ext uri="{BB962C8B-B14F-4D97-AF65-F5344CB8AC3E}">
        <p14:creationId xmlns:p14="http://schemas.microsoft.com/office/powerpoint/2010/main" val="1978956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1947dd23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IT" dirty="0"/>
              <a:t>Responsabile nazionale dall’inizio di Mather3D era Alessandro Lascialfari. Lo scorso anno è subentrata Francesca Brero, RTDA di PV. In pratica anche a livello di database restano comunque entrambi come responsabili e insieme si interfacciano ai referee.</a:t>
            </a:r>
          </a:p>
          <a:p>
            <a:pPr marL="0" lvl="0" indent="0" algn="l" rtl="0">
              <a:lnSpc>
                <a:spcPct val="100000"/>
              </a:lnSpc>
              <a:spcBef>
                <a:spcPts val="0"/>
              </a:spcBef>
              <a:spcAft>
                <a:spcPts val="0"/>
              </a:spcAft>
              <a:buSzPts val="1100"/>
              <a:buNone/>
            </a:pPr>
            <a:r>
              <a:rPr lang="it-IT" dirty="0"/>
              <a:t>Per MI l’anagrafica e FTE sono rimasti invariati rispetto al 2025</a:t>
            </a:r>
            <a:endParaRPr dirty="0"/>
          </a:p>
        </p:txBody>
      </p:sp>
      <p:sp>
        <p:nvSpPr>
          <p:cNvPr id="92" name="Google Shape;92;ge1947dd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e8d45c213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IT" dirty="0"/>
              <a:t>Per il 2026 è richiesto un prolungamento sulla base delle seguenti considerazioni:</a:t>
            </a:r>
          </a:p>
          <a:p>
            <a:pPr marL="0" lvl="0" indent="0" algn="l" rtl="0">
              <a:lnSpc>
                <a:spcPct val="100000"/>
              </a:lnSpc>
              <a:spcBef>
                <a:spcPts val="0"/>
              </a:spcBef>
              <a:spcAft>
                <a:spcPts val="0"/>
              </a:spcAft>
              <a:buSzPts val="1100"/>
              <a:buNone/>
            </a:pPr>
            <a:r>
              <a:rPr lang="it-IT" dirty="0"/>
              <a:t>Nel corso del triennio gli esperimenti sono stati condotti utilizzando come modelli biologici 3D degli scaffold sia naturali che sintetici. Nonostante le interessanti informazioni che si sono acquisite, specie in merito ai pro e contro di questi modelli, ai fini dell’esperimento i risultati non sono stati del tutto conclusivi. La variabilità osservata non consente infatti di trarre ancora conclusioni circa l’efficacia delle due terapie combinate (adroterapia e ipertermia magnetica). In accordo con i referee si chiede quindi di poter prolungare di un anno l’esperimento, valutando un modello radiobiologico alternativo, rappresentato da sferoidi 3D. In effetti tali modelli sono stati recentemente utilizzati con successo da alcuni dei componenti del team (ma al di fuori del progetto INFN) per ricerche complementari. Una pubblicazione di riferimento è: </a:t>
            </a:r>
            <a:r>
              <a:rPr lang="it-IT" sz="1200" b="0" i="0" u="none" strike="noStrike" cap="none" dirty="0" err="1">
                <a:solidFill>
                  <a:schemeClr val="dk1"/>
                </a:solidFill>
                <a:effectLst/>
                <a:latin typeface="Calibri"/>
                <a:ea typeface="Calibri"/>
                <a:cs typeface="Calibri"/>
                <a:sym typeface="Calibri"/>
              </a:rPr>
              <a:t>doi</a:t>
            </a:r>
            <a:r>
              <a:rPr lang="it-IT" sz="1200" b="0" i="0" u="none" strike="noStrike" cap="none" dirty="0">
                <a:solidFill>
                  <a:schemeClr val="dk1"/>
                </a:solidFill>
                <a:effectLst/>
                <a:latin typeface="Calibri"/>
                <a:ea typeface="Calibri"/>
                <a:cs typeface="Calibri"/>
                <a:sym typeface="Calibri"/>
              </a:rPr>
              <a:t>: 10.3390/curroncol32010049.</a:t>
            </a:r>
          </a:p>
          <a:p>
            <a:pPr marL="0" lvl="0" indent="0" algn="l" rtl="0">
              <a:lnSpc>
                <a:spcPct val="100000"/>
              </a:lnSpc>
              <a:spcBef>
                <a:spcPts val="0"/>
              </a:spcBef>
              <a:spcAft>
                <a:spcPts val="0"/>
              </a:spcAft>
              <a:buSzPts val="1100"/>
              <a:buNone/>
            </a:pPr>
            <a:endParaRPr lang="it-IT" dirty="0"/>
          </a:p>
          <a:p>
            <a:pPr marL="0" lvl="0" indent="0" algn="l" rtl="0">
              <a:lnSpc>
                <a:spcPct val="100000"/>
              </a:lnSpc>
              <a:spcBef>
                <a:spcPts val="0"/>
              </a:spcBef>
              <a:spcAft>
                <a:spcPts val="0"/>
              </a:spcAft>
              <a:buSzPts val="1100"/>
              <a:buNone/>
            </a:pPr>
            <a:endParaRPr lang="it-IT" dirty="0"/>
          </a:p>
          <a:p>
            <a:pPr marL="0" lvl="0" indent="0" algn="l" rtl="0">
              <a:lnSpc>
                <a:spcPct val="100000"/>
              </a:lnSpc>
              <a:spcBef>
                <a:spcPts val="0"/>
              </a:spcBef>
              <a:spcAft>
                <a:spcPts val="0"/>
              </a:spcAft>
              <a:buSzPts val="1100"/>
              <a:buNone/>
            </a:pPr>
            <a:endParaRPr dirty="0"/>
          </a:p>
        </p:txBody>
      </p:sp>
      <p:sp>
        <p:nvSpPr>
          <p:cNvPr id="100" name="Google Shape;100;g2e8d45c213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1947dd23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IT" dirty="0"/>
              <a:t>In accordo con i referee, il prolungamento viene richiesto con un budget significativamente ridotto. Nello specifico tutte le voci sono state dimezzate rispetto alle richieste del 2025</a:t>
            </a:r>
            <a:endParaRPr dirty="0"/>
          </a:p>
        </p:txBody>
      </p:sp>
      <p:sp>
        <p:nvSpPr>
          <p:cNvPr id="106" name="Google Shape;106;ge1947dd2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73B919-E9F0-4BEE-AA4E-15D6DA42206B}" type="slidenum">
              <a:rPr lang="it-IT" smtClean="0"/>
              <a:t>109</a:t>
            </a:fld>
            <a:endParaRPr lang="it-IT"/>
          </a:p>
        </p:txBody>
      </p:sp>
    </p:spTree>
    <p:extLst>
      <p:ext uri="{BB962C8B-B14F-4D97-AF65-F5344CB8AC3E}">
        <p14:creationId xmlns:p14="http://schemas.microsoft.com/office/powerpoint/2010/main" val="131714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importante correlare ciascun impianto con il corrispondente decadimento. Per questo motivo è necessario identificare con precisione la posizione dell’impianto. Per fare ciò bisogna calcolare il baricentro della carica rilasciata, che di solito coinvolge non solo una strip ma anche quelle vicine. Durante l’impianto si depositano GeV di energia con una carica rilasciata molto grande. Con la stessa elettronica di lettura è però necessario fare spettroscopia sui prodotti di decadimento: attorno ai 100keV per radiazione beta e qualche MeV per alpha. E’ necessario sviluppare un’elettronica ASIC dedicata con un range dinamico molto esteso (decine di GeV), basso tempo morto (qualche microsecondo) e ottime performance di risoluzione.</a:t>
            </a:r>
          </a:p>
          <a:p>
            <a:endParaRPr lang="it-IT" dirty="0"/>
          </a:p>
          <a:p>
            <a:r>
              <a:rPr lang="it-IT" dirty="0"/>
              <a:t>Se lo stopper fosse un HPGe planare spesso si avrebbe un’efficienza di rivelazione per la radiazione beta molto più alta. Di solito però si preferisce il silicio per il costo minore e per la discreta resistenza al danno da radiazione. Si vuole proporre nel progetto DIOMEDES di sviluppare  un </a:t>
            </a:r>
            <a:r>
              <a:rPr lang="it-IT" dirty="0" err="1"/>
              <a:t>active</a:t>
            </a:r>
            <a:r>
              <a:rPr lang="it-IT" dirty="0"/>
              <a:t> stopper HPGe realizzato con tecnica di drogaggio PLM. Questa consente ripetuti </a:t>
            </a:r>
            <a:r>
              <a:rPr lang="it-IT" dirty="0" err="1"/>
              <a:t>annealing</a:t>
            </a:r>
            <a:r>
              <a:rPr lang="it-IT" dirty="0"/>
              <a:t> per il recupero del danno senza diffusione dei dopanti. Questa soluzione consentirebbe di avere un rivelatore non solo con eccellenti performance ma anche un ciclo di vita prolungato, cosa che consentirebbe di giustificare il maggiore costo iniziale.</a:t>
            </a:r>
          </a:p>
          <a:p>
            <a:endParaRPr lang="it-IT" dirty="0"/>
          </a:p>
        </p:txBody>
      </p:sp>
      <p:sp>
        <p:nvSpPr>
          <p:cNvPr id="4" name="Segnaposto numero diapositiva 3"/>
          <p:cNvSpPr>
            <a:spLocks noGrp="1"/>
          </p:cNvSpPr>
          <p:nvPr>
            <p:ph type="sldNum" sz="quarter" idx="5"/>
          </p:nvPr>
        </p:nvSpPr>
        <p:spPr/>
        <p:txBody>
          <a:bodyPr/>
          <a:lstStyle/>
          <a:p>
            <a:fld id="{8AC2BC7F-5E23-E14F-809D-B41F671A7C38}" type="slidenum">
              <a:rPr lang="it-IT" smtClean="0"/>
              <a:t>7</a:t>
            </a:fld>
            <a:endParaRPr lang="it-IT"/>
          </a:p>
        </p:txBody>
      </p:sp>
    </p:spTree>
    <p:extLst>
      <p:ext uri="{BB962C8B-B14F-4D97-AF65-F5344CB8AC3E}">
        <p14:creationId xmlns:p14="http://schemas.microsoft.com/office/powerpoint/2010/main" val="363758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82E311-BF2D-5541-98E7-5F0BCC52B181}" type="slidenum">
              <a:rPr lang="en-US" smtClean="0"/>
              <a:t>113</a:t>
            </a:fld>
            <a:endParaRPr lang="en-US"/>
          </a:p>
        </p:txBody>
      </p:sp>
    </p:spTree>
    <p:extLst>
      <p:ext uri="{BB962C8B-B14F-4D97-AF65-F5344CB8AC3E}">
        <p14:creationId xmlns:p14="http://schemas.microsoft.com/office/powerpoint/2010/main" val="282071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primo anno presso la sezione di Milano vogliamo equipaggiare un double-</a:t>
            </a:r>
            <a:r>
              <a:rPr lang="it-IT" dirty="0" err="1"/>
              <a:t>sided</a:t>
            </a:r>
            <a:r>
              <a:rPr lang="it-IT" dirty="0"/>
              <a:t> silicon strip detector MICRON BB7 con dell’elettronica ASIC sviluppata in precedenza. Questa deve essere modificata con componenti discreti per poter ottenere una parziale compatibilità con i requisiti della </a:t>
            </a:r>
            <a:r>
              <a:rPr lang="it-IT" dirty="0" err="1"/>
              <a:t>decay</a:t>
            </a:r>
            <a:r>
              <a:rPr lang="it-IT" dirty="0"/>
              <a:t> </a:t>
            </a:r>
            <a:r>
              <a:rPr lang="it-IT" dirty="0" err="1"/>
              <a:t>spectroscopy</a:t>
            </a:r>
            <a:r>
              <a:rPr lang="it-IT" dirty="0"/>
              <a:t>. I risultati di un </a:t>
            </a:r>
            <a:r>
              <a:rPr lang="it-IT" dirty="0" err="1"/>
              <a:t>commissioning</a:t>
            </a:r>
            <a:r>
              <a:rPr lang="it-IT" dirty="0"/>
              <a:t> in-</a:t>
            </a:r>
            <a:r>
              <a:rPr lang="it-IT" dirty="0" err="1"/>
              <a:t>beam</a:t>
            </a:r>
            <a:r>
              <a:rPr lang="it-IT" dirty="0"/>
              <a:t> al GSI verranno analizzati per ottenere informazioni più precise sul comportamento del rivelatore durante l’impianto. </a:t>
            </a:r>
          </a:p>
          <a:p>
            <a:r>
              <a:rPr lang="it-IT" dirty="0"/>
              <a:t>Nel contempo realizzeremo e testeremo un ASIC prototipale costituiti da singoli blocchi circuitali esposti. Le informazioni ottenute con questi due step iniziali confluiranno nel progetto del primo </a:t>
            </a:r>
            <a:r>
              <a:rPr lang="it-IT" dirty="0" err="1"/>
              <a:t>pre</a:t>
            </a:r>
            <a:r>
              <a:rPr lang="it-IT" dirty="0"/>
              <a:t>-amplificatore multicanale che potrà equipaggiare un rivelatore BB7 per una vera campagna di misura.</a:t>
            </a:r>
          </a:p>
        </p:txBody>
      </p:sp>
      <p:sp>
        <p:nvSpPr>
          <p:cNvPr id="4" name="Segnaposto numero diapositiva 3"/>
          <p:cNvSpPr>
            <a:spLocks noGrp="1"/>
          </p:cNvSpPr>
          <p:nvPr>
            <p:ph type="sldNum" sz="quarter" idx="5"/>
          </p:nvPr>
        </p:nvSpPr>
        <p:spPr/>
        <p:txBody>
          <a:bodyPr/>
          <a:lstStyle/>
          <a:p>
            <a:fld id="{8AC2BC7F-5E23-E14F-809D-B41F671A7C38}" type="slidenum">
              <a:rPr lang="it-IT" smtClean="0"/>
              <a:t>8</a:t>
            </a:fld>
            <a:endParaRPr lang="it-IT"/>
          </a:p>
        </p:txBody>
      </p:sp>
    </p:spTree>
    <p:extLst>
      <p:ext uri="{BB962C8B-B14F-4D97-AF65-F5344CB8AC3E}">
        <p14:creationId xmlns:p14="http://schemas.microsoft.com/office/powerpoint/2010/main" val="152564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ulteriore attività prevista, collaboreremo con la sezione di Napoli che ha il compito di sviluppare un banco di test per rivelatori basato su laser impulsato. Con questo setup potremo simulare l’impianto di ioni pesanti sul rivelatore direttamente in laboratorio. Questo strumento sarà essenziale per effettuare test preliminari dell’elettronica sviluppata senza attendere il </a:t>
            </a:r>
            <a:r>
              <a:rPr lang="it-IT" dirty="0" err="1"/>
              <a:t>commissioning</a:t>
            </a:r>
            <a:r>
              <a:rPr lang="it-IT" dirty="0"/>
              <a:t> in-</a:t>
            </a:r>
            <a:r>
              <a:rPr lang="it-IT" dirty="0" err="1"/>
              <a:t>beam</a:t>
            </a:r>
            <a:r>
              <a:rPr lang="it-IT" dirty="0"/>
              <a:t>.</a:t>
            </a:r>
          </a:p>
        </p:txBody>
      </p:sp>
      <p:sp>
        <p:nvSpPr>
          <p:cNvPr id="4" name="Segnaposto numero diapositiva 3"/>
          <p:cNvSpPr>
            <a:spLocks noGrp="1"/>
          </p:cNvSpPr>
          <p:nvPr>
            <p:ph type="sldNum" sz="quarter" idx="5"/>
          </p:nvPr>
        </p:nvSpPr>
        <p:spPr/>
        <p:txBody>
          <a:bodyPr/>
          <a:lstStyle/>
          <a:p>
            <a:fld id="{8AC2BC7F-5E23-E14F-809D-B41F671A7C38}" type="slidenum">
              <a:rPr lang="it-IT" smtClean="0"/>
              <a:t>9</a:t>
            </a:fld>
            <a:endParaRPr lang="it-IT"/>
          </a:p>
        </p:txBody>
      </p:sp>
    </p:spTree>
    <p:extLst>
      <p:ext uri="{BB962C8B-B14F-4D97-AF65-F5344CB8AC3E}">
        <p14:creationId xmlns:p14="http://schemas.microsoft.com/office/powerpoint/2010/main" val="158355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è lo schema delle richieste per i tre anni. </a:t>
            </a:r>
          </a:p>
        </p:txBody>
      </p:sp>
      <p:sp>
        <p:nvSpPr>
          <p:cNvPr id="4" name="Segnaposto numero diapositiva 3"/>
          <p:cNvSpPr>
            <a:spLocks noGrp="1"/>
          </p:cNvSpPr>
          <p:nvPr>
            <p:ph type="sldNum" sz="quarter" idx="5"/>
          </p:nvPr>
        </p:nvSpPr>
        <p:spPr/>
        <p:txBody>
          <a:bodyPr/>
          <a:lstStyle/>
          <a:p>
            <a:fld id="{8AC2BC7F-5E23-E14F-809D-B41F671A7C38}" type="slidenum">
              <a:rPr lang="it-IT" smtClean="0"/>
              <a:t>10</a:t>
            </a:fld>
            <a:endParaRPr lang="it-IT"/>
          </a:p>
        </p:txBody>
      </p:sp>
    </p:spTree>
    <p:extLst>
      <p:ext uri="{BB962C8B-B14F-4D97-AF65-F5344CB8AC3E}">
        <p14:creationId xmlns:p14="http://schemas.microsoft.com/office/powerpoint/2010/main" val="44029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745A34B-DA21-4863-9FAB-892CA39622A3}" type="slidenum">
              <a:rPr lang="it-IT" smtClean="0"/>
              <a:t>12</a:t>
            </a:fld>
            <a:endParaRPr lang="it-IT"/>
          </a:p>
        </p:txBody>
      </p:sp>
    </p:spTree>
    <p:extLst>
      <p:ext uri="{BB962C8B-B14F-4D97-AF65-F5344CB8AC3E}">
        <p14:creationId xmlns:p14="http://schemas.microsoft.com/office/powerpoint/2010/main" val="238239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Rispetto </a:t>
            </a:r>
            <a:r>
              <a:rPr lang="it-IT"/>
              <a:t>alla registrazione, Qui </a:t>
            </a:r>
            <a:r>
              <a:rPr lang="it-IT" dirty="0"/>
              <a:t>ho aggiunto ‘</a:t>
            </a:r>
            <a:r>
              <a:rPr lang="it-IT" dirty="0" err="1"/>
              <a:t>Until</a:t>
            </a:r>
            <a:r>
              <a:rPr lang="it-IT" dirty="0"/>
              <a:t> </a:t>
            </a:r>
            <a:r>
              <a:rPr lang="it-IT" dirty="0" err="1"/>
              <a:t>now</a:t>
            </a:r>
            <a:r>
              <a:rPr lang="it-IT" dirty="0"/>
              <a:t>, GIOTTO … ‘, per evidenziare cha ad oggi GIOTTO lavora solo con ASTRA,</a:t>
            </a:r>
            <a:br>
              <a:rPr lang="it-IT" dirty="0"/>
            </a:br>
            <a:r>
              <a:rPr lang="it-IT" dirty="0"/>
              <a:t>diversamente il progetto di sviluppo aggiungerà importanti features, come già introdotto.</a:t>
            </a:r>
          </a:p>
        </p:txBody>
      </p:sp>
      <p:sp>
        <p:nvSpPr>
          <p:cNvPr id="4" name="Segnaposto numero diapositiva 3"/>
          <p:cNvSpPr>
            <a:spLocks noGrp="1"/>
          </p:cNvSpPr>
          <p:nvPr>
            <p:ph type="sldNum" sz="quarter" idx="5"/>
          </p:nvPr>
        </p:nvSpPr>
        <p:spPr/>
        <p:txBody>
          <a:bodyPr/>
          <a:lstStyle/>
          <a:p>
            <a:fld id="{D5C54AB0-7A6F-4DB1-9C08-419316A2E1EF}" type="slidenum">
              <a:rPr lang="it-IT" smtClean="0"/>
              <a:t>18</a:t>
            </a:fld>
            <a:endParaRPr lang="it-IT"/>
          </a:p>
        </p:txBody>
      </p:sp>
    </p:spTree>
    <p:extLst>
      <p:ext uri="{BB962C8B-B14F-4D97-AF65-F5344CB8AC3E}">
        <p14:creationId xmlns:p14="http://schemas.microsoft.com/office/powerpoint/2010/main" val="142237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Note:</a:t>
            </a:r>
            <a:r>
              <a:rPr lang="it-IT" baseline="0" dirty="0"/>
              <a:t> </a:t>
            </a:r>
            <a:br>
              <a:rPr lang="it-IT" baseline="0" dirty="0"/>
            </a:br>
            <a:r>
              <a:rPr lang="it-IT" baseline="0" dirty="0"/>
              <a:t>- l’aerosol atmosferico è l’insieme di particelle solide e liquide in atmosfera. </a:t>
            </a:r>
            <a:br>
              <a:rPr lang="it-IT" baseline="0" dirty="0"/>
            </a:br>
            <a:r>
              <a:rPr lang="it-IT" baseline="0" dirty="0"/>
              <a:t>- la componente carboniosa dell’aerosol (ovvero l’insieme di particelle che contengono carbonio in forma simil-grafitica (EC) o in molecole organiche (OC)) è una delle principali componenti dell’aerosol. EC e OC hanno sorgenti diverse. Inoltre si differenziano per proprietà termiche e ottiche (in particolare, l’EC – detto anche black carbon </a:t>
            </a:r>
            <a:r>
              <a:rPr lang="it-IT" baseline="0" dirty="0" err="1"/>
              <a:t>BC</a:t>
            </a:r>
            <a:r>
              <a:rPr lang="it-IT" baseline="0" dirty="0"/>
              <a:t> – è il principale assorbitore della radiazione solare nell’aerosol atmosferico e ha il potenziale di «riscaldare» l’atmosfera, in aggiunta all’effetto dei gas-serra).</a:t>
            </a:r>
            <a:br>
              <a:rPr lang="it-IT" baseline="0" dirty="0"/>
            </a:br>
            <a:r>
              <a:rPr lang="it-IT" baseline="0" dirty="0"/>
              <a:t>- Con modelli di «source apportionment» si intendono modelli di identificazione e quantificazione del contributo delle sorgenti di emissioni, basati su una o più proprietà chimico-fisiche misurate nei campioni di aerosol raccolti in aria ambiente (nel caso specifico, misure di </a:t>
            </a:r>
            <a:r>
              <a:rPr lang="it-IT" baseline="30000" dirty="0"/>
              <a:t>14</a:t>
            </a:r>
            <a:r>
              <a:rPr lang="it-IT" baseline="0" dirty="0"/>
              <a:t>C sulle frazioni organica ed elementare permettono di separare il contributo della combustione di combustibili fossili rispetto a quella di sorgenti moderne – es. combustione di biomassa o, solo per la frazione organica, contributi di </a:t>
            </a:r>
            <a:r>
              <a:rPr lang="it-IT" baseline="0" dirty="0" err="1"/>
              <a:t>orgine</a:t>
            </a:r>
            <a:r>
              <a:rPr lang="it-IT" baseline="0" dirty="0"/>
              <a:t> naturale da attività biologica delle piante).</a:t>
            </a:r>
            <a:endParaRPr lang="en-GB" dirty="0"/>
          </a:p>
        </p:txBody>
      </p:sp>
      <p:sp>
        <p:nvSpPr>
          <p:cNvPr id="4" name="Segnaposto numero diapositiva 3"/>
          <p:cNvSpPr>
            <a:spLocks noGrp="1"/>
          </p:cNvSpPr>
          <p:nvPr>
            <p:ph type="sldNum" sz="quarter" idx="5"/>
          </p:nvPr>
        </p:nvSpPr>
        <p:spPr/>
        <p:txBody>
          <a:bodyPr/>
          <a:lstStyle/>
          <a:p>
            <a:fld id="{89A22142-C99E-4084-AC4C-CA5ADC102B51}" type="slidenum">
              <a:rPr lang="en-GB" smtClean="0"/>
              <a:t>28</a:t>
            </a:fld>
            <a:endParaRPr lang="en-GB"/>
          </a:p>
        </p:txBody>
      </p:sp>
    </p:spTree>
    <p:extLst>
      <p:ext uri="{BB962C8B-B14F-4D97-AF65-F5344CB8AC3E}">
        <p14:creationId xmlns:p14="http://schemas.microsoft.com/office/powerpoint/2010/main" val="358315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8E26-EC6F-4475-8934-E46893363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27E5A-BA25-4D29-B7F6-A79084DC8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4CBAAA-1711-4D65-9699-AF193C4D9E8F}"/>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4569F21E-5BB3-4AF9-9C85-DD9CFF32B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C6FE9-C29E-4AB3-A790-F627F151676E}"/>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3504283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69EBD-72D8-4AFE-A878-9574C582E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EEEBE-CCEE-4ECE-B9F2-59AF28A826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CFD4-0BD9-4FB1-8E50-6E5B464A3964}"/>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5B1FE365-1EC0-4A5F-8674-352A571F8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74D7A-F340-4A3D-963F-D8C5D1216BEE}"/>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3217140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9D543-2FCA-410A-AC16-2F0C372199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EBBE3-8E08-40A7-993E-476F421098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1BFF2-AF41-41F9-9C0B-0325D6FA06C4}"/>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DF3510F3-B7B8-40ED-A13D-4B6DD79F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874F-E6C2-4A4F-B579-A3D42E0E7B6A}"/>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2995157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bg>
      <p:bgRef idx="1001">
        <a:schemeClr val="bg1"/>
      </p:bgRef>
    </p:bg>
    <p:spTree>
      <p:nvGrpSpPr>
        <p:cNvPr id="1" name=""/>
        <p:cNvGrpSpPr/>
        <p:nvPr/>
      </p:nvGrpSpPr>
      <p:grpSpPr>
        <a:xfrm>
          <a:off x="0" y="0"/>
          <a:ext cx="0" cy="0"/>
          <a:chOff x="0" y="0"/>
          <a:chExt cx="0" cy="0"/>
        </a:xfrm>
      </p:grpSpPr>
      <p:sp>
        <p:nvSpPr>
          <p:cNvPr id="4" name="Rettangolo 128"/>
          <p:cNvSpPr/>
          <p:nvPr userDrawn="1"/>
        </p:nvSpPr>
        <p:spPr>
          <a:xfrm>
            <a:off x="0" y="6229351"/>
            <a:ext cx="12192000" cy="638175"/>
          </a:xfrm>
          <a:prstGeom prst="rect">
            <a:avLst/>
          </a:prstGeom>
          <a:solidFill>
            <a:srgbClr val="002A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it-IT" sz="1800">
              <a:solidFill>
                <a:prstClr val="white"/>
              </a:solidFill>
            </a:endParaRPr>
          </a:p>
        </p:txBody>
      </p:sp>
      <p:sp>
        <p:nvSpPr>
          <p:cNvPr id="3" name="Segnaposto contenuto 2"/>
          <p:cNvSpPr>
            <a:spLocks noGrp="1"/>
          </p:cNvSpPr>
          <p:nvPr>
            <p:ph idx="1"/>
          </p:nvPr>
        </p:nvSpPr>
        <p:spPr>
          <a:xfrm>
            <a:off x="609600" y="1600201"/>
            <a:ext cx="11098301" cy="4525963"/>
          </a:xfrm>
        </p:spPr>
        <p:txBody>
          <a:bodyPr/>
          <a:lstStyle>
            <a:lvl1pPr>
              <a:defRPr sz="2600">
                <a:latin typeface="Comic Sans MS" panose="030F0702030302020204" pitchFamily="66" charset="0"/>
              </a:defRPr>
            </a:lvl1pPr>
            <a:lvl2pPr>
              <a:defRPr sz="2400">
                <a:latin typeface="Comic Sans MS" panose="030F0702030302020204" pitchFamily="66" charset="0"/>
              </a:defRPr>
            </a:lvl2pPr>
            <a:lvl3pPr>
              <a:defRPr sz="2000">
                <a:latin typeface="Comic Sans MS" panose="030F0702030302020204" pitchFamily="66" charset="0"/>
              </a:defRPr>
            </a:lvl3pPr>
            <a:lvl4pPr>
              <a:defRPr sz="1800">
                <a:latin typeface="Comic Sans MS" panose="030F0702030302020204" pitchFamily="66" charset="0"/>
              </a:defRPr>
            </a:lvl4pPr>
            <a:lvl5pPr>
              <a:defRPr sz="1600">
                <a:latin typeface="Comic Sans MS" panose="030F0702030302020204" pitchFamily="66"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Titolo 1"/>
          <p:cNvSpPr>
            <a:spLocks noGrp="1"/>
          </p:cNvSpPr>
          <p:nvPr>
            <p:ph type="title"/>
          </p:nvPr>
        </p:nvSpPr>
        <p:spPr>
          <a:xfrm>
            <a:off x="384695" y="139166"/>
            <a:ext cx="11441391" cy="840400"/>
          </a:xfrm>
          <a:noFill/>
        </p:spPr>
        <p:txBody>
          <a:bodyPr>
            <a:normAutofit/>
          </a:bodyPr>
          <a:lstStyle>
            <a:lvl1pPr algn="ctr" rtl="0" fontAlgn="base">
              <a:spcBef>
                <a:spcPct val="0"/>
              </a:spcBef>
              <a:spcAft>
                <a:spcPct val="0"/>
              </a:spcAft>
              <a:defRPr lang="it-IT" sz="3200" b="1" kern="1200" dirty="0">
                <a:solidFill>
                  <a:srgbClr val="002060"/>
                </a:solidFill>
                <a:latin typeface="Comic Sans MS" panose="030F0702030302020204" pitchFamily="66" charset="0"/>
                <a:ea typeface="+mj-ea"/>
                <a:cs typeface="+mj-cs"/>
              </a:defRPr>
            </a:lvl1pPr>
          </a:lstStyle>
          <a:p>
            <a:endParaRPr lang="it-IT" dirty="0"/>
          </a:p>
        </p:txBody>
      </p:sp>
      <p:sp>
        <p:nvSpPr>
          <p:cNvPr id="9" name="Segnaposto numero diapositiva 5"/>
          <p:cNvSpPr>
            <a:spLocks noGrp="1"/>
          </p:cNvSpPr>
          <p:nvPr>
            <p:ph type="sldNum" sz="quarter" idx="10"/>
          </p:nvPr>
        </p:nvSpPr>
        <p:spPr>
          <a:xfrm>
            <a:off x="11398251" y="6365876"/>
            <a:ext cx="620183" cy="365125"/>
          </a:xfrm>
        </p:spPr>
        <p:txBody>
          <a:bodyPr/>
          <a:lstStyle>
            <a:lvl1pPr defTabSz="457200">
              <a:defRPr sz="1800">
                <a:solidFill>
                  <a:schemeClr val="accent1">
                    <a:lumMod val="40000"/>
                    <a:lumOff val="60000"/>
                  </a:schemeClr>
                </a:solidFill>
              </a:defRPr>
            </a:lvl1pPr>
          </a:lstStyle>
          <a:p>
            <a:fld id="{5CC69D5F-3D4F-4381-AC5C-F7E4450AA2D3}" type="slidenum">
              <a:rPr lang="it-IT" altLang="it-IT" smtClean="0"/>
              <a:pPr/>
              <a:t>‹#›</a:t>
            </a:fld>
            <a:endParaRPr lang="it-IT" altLang="it-IT"/>
          </a:p>
        </p:txBody>
      </p:sp>
      <p:pic>
        <p:nvPicPr>
          <p:cNvPr id="14" name="Picture 13">
            <a:extLst>
              <a:ext uri="{FF2B5EF4-FFF2-40B4-BE49-F238E27FC236}">
                <a16:creationId xmlns:a16="http://schemas.microsoft.com/office/drawing/2014/main" id="{CF2AB8FB-4AE5-48BA-A65F-C6637CA451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27" y="6195190"/>
            <a:ext cx="1440000" cy="662810"/>
          </a:xfrm>
          <a:prstGeom prst="rect">
            <a:avLst/>
          </a:prstGeom>
        </p:spPr>
      </p:pic>
      <p:sp>
        <p:nvSpPr>
          <p:cNvPr id="10" name="Rectangle 9">
            <a:extLst>
              <a:ext uri="{FF2B5EF4-FFF2-40B4-BE49-F238E27FC236}">
                <a16:creationId xmlns:a16="http://schemas.microsoft.com/office/drawing/2014/main" id="{9B18B060-4232-4B2D-840C-C8CB5D2FC90A}"/>
              </a:ext>
            </a:extLst>
          </p:cNvPr>
          <p:cNvSpPr/>
          <p:nvPr userDrawn="1"/>
        </p:nvSpPr>
        <p:spPr>
          <a:xfrm>
            <a:off x="5173985" y="6408732"/>
            <a:ext cx="5269391" cy="276999"/>
          </a:xfrm>
          <a:prstGeom prst="rect">
            <a:avLst/>
          </a:prstGeom>
        </p:spPr>
        <p:txBody>
          <a:bodyPr wrap="none">
            <a:spAutoFit/>
          </a:bodyPr>
          <a:lstStyle/>
          <a:p>
            <a:pPr algn="ctr" fontAlgn="auto">
              <a:spcAft>
                <a:spcPts val="0"/>
              </a:spcAft>
              <a:defRPr/>
            </a:pPr>
            <a:r>
              <a:rPr lang="it-IT" sz="1200" dirty="0">
                <a:solidFill>
                  <a:prstClr val="white"/>
                </a:solidFill>
                <a:latin typeface="Comic Sans MS" panose="030F0702030302020204" pitchFamily="66" charset="0"/>
              </a:rPr>
              <a:t>Gruppo V - Luglio 2025– Consiglio di Sezione, INFN Sezione di Milano</a:t>
            </a:r>
          </a:p>
        </p:txBody>
      </p:sp>
    </p:spTree>
    <p:extLst>
      <p:ext uri="{BB962C8B-B14F-4D97-AF65-F5344CB8AC3E}">
        <p14:creationId xmlns:p14="http://schemas.microsoft.com/office/powerpoint/2010/main" val="369035444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9"/>
        <p:cNvGrpSpPr/>
        <p:nvPr/>
      </p:nvGrpSpPr>
      <p:grpSpPr>
        <a:xfrm>
          <a:off x="0" y="0"/>
          <a:ext cx="0" cy="0"/>
          <a:chOff x="0" y="0"/>
          <a:chExt cx="0" cy="0"/>
        </a:xfrm>
      </p:grpSpPr>
      <p:pic>
        <p:nvPicPr>
          <p:cNvPr id="20" name="Google Shape;20;p27"/>
          <p:cNvPicPr preferRelativeResize="0"/>
          <p:nvPr/>
        </p:nvPicPr>
        <p:blipFill rotWithShape="1">
          <a:blip r:embed="rId2">
            <a:alphaModFix amt="15000"/>
          </a:blip>
          <a:srcRect/>
          <a:stretch/>
        </p:blipFill>
        <p:spPr>
          <a:xfrm>
            <a:off x="47373" y="531366"/>
            <a:ext cx="11962555" cy="803045"/>
          </a:xfrm>
          <a:prstGeom prst="rect">
            <a:avLst/>
          </a:prstGeom>
          <a:noFill/>
          <a:ln>
            <a:noFill/>
          </a:ln>
        </p:spPr>
      </p:pic>
      <p:pic>
        <p:nvPicPr>
          <p:cNvPr id="21" name="Google Shape;21;p27"/>
          <p:cNvPicPr preferRelativeResize="0"/>
          <p:nvPr/>
        </p:nvPicPr>
        <p:blipFill rotWithShape="1">
          <a:blip r:embed="rId3">
            <a:alphaModFix amt="15000"/>
          </a:blip>
          <a:srcRect/>
          <a:stretch/>
        </p:blipFill>
        <p:spPr>
          <a:xfrm>
            <a:off x="0" y="2112048"/>
            <a:ext cx="12097253" cy="4432413"/>
          </a:xfrm>
          <a:prstGeom prst="rect">
            <a:avLst/>
          </a:prstGeom>
          <a:noFill/>
          <a:ln>
            <a:noFill/>
          </a:ln>
        </p:spPr>
      </p:pic>
      <p:pic>
        <p:nvPicPr>
          <p:cNvPr id="22" name="Google Shape;22;p27"/>
          <p:cNvPicPr preferRelativeResize="0"/>
          <p:nvPr/>
        </p:nvPicPr>
        <p:blipFill rotWithShape="1">
          <a:blip r:embed="rId4">
            <a:alphaModFix/>
          </a:blip>
          <a:srcRect/>
          <a:stretch/>
        </p:blipFill>
        <p:spPr>
          <a:xfrm>
            <a:off x="287866" y="5638100"/>
            <a:ext cx="11567268" cy="984948"/>
          </a:xfrm>
          <a:prstGeom prst="rect">
            <a:avLst/>
          </a:prstGeom>
          <a:noFill/>
          <a:ln>
            <a:noFill/>
          </a:ln>
        </p:spPr>
      </p:pic>
      <p:pic>
        <p:nvPicPr>
          <p:cNvPr id="23" name="Google Shape;23;p27"/>
          <p:cNvPicPr preferRelativeResize="0"/>
          <p:nvPr/>
        </p:nvPicPr>
        <p:blipFill rotWithShape="1">
          <a:blip r:embed="rId5">
            <a:alphaModFix/>
          </a:blip>
          <a:srcRect/>
          <a:stretch/>
        </p:blipFill>
        <p:spPr>
          <a:xfrm>
            <a:off x="430415" y="313541"/>
            <a:ext cx="1837047" cy="948050"/>
          </a:xfrm>
          <a:prstGeom prst="rect">
            <a:avLst/>
          </a:prstGeom>
          <a:noFill/>
          <a:ln>
            <a:noFill/>
          </a:ln>
        </p:spPr>
      </p:pic>
      <p:cxnSp>
        <p:nvCxnSpPr>
          <p:cNvPr id="24" name="Google Shape;24;p27"/>
          <p:cNvCxnSpPr/>
          <p:nvPr/>
        </p:nvCxnSpPr>
        <p:spPr>
          <a:xfrm>
            <a:off x="413771" y="5559511"/>
            <a:ext cx="11441783" cy="0"/>
          </a:xfrm>
          <a:prstGeom prst="straightConnector1">
            <a:avLst/>
          </a:prstGeom>
          <a:noFill/>
          <a:ln w="25400" cap="flat" cmpd="sng">
            <a:solidFill>
              <a:srgbClr val="002060"/>
            </a:solidFill>
            <a:prstDash val="solid"/>
            <a:miter lim="800000"/>
            <a:headEnd type="none" w="sm" len="sm"/>
            <a:tailEnd type="none" w="sm" len="sm"/>
          </a:ln>
        </p:spPr>
      </p:cxnSp>
      <p:cxnSp>
        <p:nvCxnSpPr>
          <p:cNvPr id="25" name="Google Shape;25;p27"/>
          <p:cNvCxnSpPr/>
          <p:nvPr/>
        </p:nvCxnSpPr>
        <p:spPr>
          <a:xfrm>
            <a:off x="413771" y="234952"/>
            <a:ext cx="11441363" cy="0"/>
          </a:xfrm>
          <a:prstGeom prst="straightConnector1">
            <a:avLst/>
          </a:prstGeom>
          <a:noFill/>
          <a:ln w="25400" cap="flat" cmpd="sng">
            <a:solidFill>
              <a:srgbClr val="002060"/>
            </a:solidFill>
            <a:prstDash val="solid"/>
            <a:miter lim="800000"/>
            <a:headEnd type="none" w="sm" len="sm"/>
            <a:tailEnd type="none" w="sm" len="sm"/>
          </a:ln>
        </p:spPr>
      </p:cxnSp>
      <p:cxnSp>
        <p:nvCxnSpPr>
          <p:cNvPr id="26" name="Google Shape;26;p27"/>
          <p:cNvCxnSpPr/>
          <p:nvPr/>
        </p:nvCxnSpPr>
        <p:spPr>
          <a:xfrm>
            <a:off x="430415" y="1354348"/>
            <a:ext cx="11441783" cy="0"/>
          </a:xfrm>
          <a:prstGeom prst="straightConnector1">
            <a:avLst/>
          </a:prstGeom>
          <a:noFill/>
          <a:ln w="25400" cap="flat" cmpd="sng">
            <a:solidFill>
              <a:srgbClr val="002060"/>
            </a:solidFill>
            <a:prstDash val="solid"/>
            <a:miter lim="800000"/>
            <a:headEnd type="none" w="sm" len="sm"/>
            <a:tailEnd type="none" w="sm" len="sm"/>
          </a:ln>
        </p:spPr>
      </p:cxnSp>
    </p:spTree>
    <p:extLst>
      <p:ext uri="{BB962C8B-B14F-4D97-AF65-F5344CB8AC3E}">
        <p14:creationId xmlns:p14="http://schemas.microsoft.com/office/powerpoint/2010/main" val="388763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415495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4"/>
            <a:ext cx="10971249" cy="1144195"/>
          </a:xfrm>
          <a:prstGeom prst="rect">
            <a:avLst/>
          </a:prstGeom>
          <a:noFill/>
          <a:ln w="0">
            <a:noFill/>
          </a:ln>
        </p:spPr>
        <p:txBody>
          <a:bodyPr lIns="0" tIns="0" rIns="0" bIns="0" anchor="ctr">
            <a:noAutofit/>
          </a:bodyPr>
          <a:lstStyle>
            <a:lvl1pPr indent="0" algn="ctr">
              <a:buNone/>
              <a:defRPr/>
            </a:lvl1pPr>
          </a:lstStyle>
          <a:p>
            <a:pPr indent="0" algn="ctr">
              <a:buNone/>
            </a:pPr>
            <a:endParaRPr lang="en-US" sz="3991" b="0" strike="noStrike" spc="-1">
              <a:solidFill>
                <a:srgbClr val="000000"/>
              </a:solidFill>
              <a:latin typeface="Arial"/>
            </a:endParaRPr>
          </a:p>
        </p:txBody>
      </p:sp>
      <p:sp>
        <p:nvSpPr>
          <p:cNvPr id="6" name="PlaceHolder 2"/>
          <p:cNvSpPr>
            <a:spLocks noGrp="1"/>
          </p:cNvSpPr>
          <p:nvPr>
            <p:ph type="subTitle"/>
          </p:nvPr>
        </p:nvSpPr>
        <p:spPr>
          <a:xfrm>
            <a:off x="609563" y="1604399"/>
            <a:ext cx="10972120" cy="3977254"/>
          </a:xfrm>
          <a:prstGeom prst="rect">
            <a:avLst/>
          </a:prstGeom>
          <a:noFill/>
          <a:ln w="0">
            <a:noFill/>
          </a:ln>
        </p:spPr>
        <p:txBody>
          <a:bodyPr lIns="0" tIns="0" rIns="0" bIns="0" anchor="ctr">
            <a:noAutofit/>
          </a:bodyPr>
          <a:lstStyle>
            <a:lvl1pPr indent="0" algn="ctr">
              <a:buNone/>
              <a:defRPr/>
            </a:lvl1pPr>
          </a:lstStyle>
          <a:p>
            <a:pPr indent="0" algn="ctr">
              <a:buNone/>
            </a:pPr>
            <a:endParaRPr lang="en-US" sz="2903"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C70032BA-CCB5-49AB-9065-724030351DE5}" type="slidenum">
              <a:t>‹#›</a:t>
            </a:fld>
            <a:endParaRPr/>
          </a:p>
        </p:txBody>
      </p:sp>
      <p:sp>
        <p:nvSpPr>
          <p:cNvPr id="3"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3432103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F28C-2521-4C0B-AE95-505D7E6D6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02B4C-A66A-464F-AC97-A37B1CE119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1E731-242D-4E63-AF94-AA2399FDB4B5}"/>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EBA1637D-0F30-44FC-9F99-A41C4C1EF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2B2AD-6B1F-4130-9894-E305D6174B02}"/>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38474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4F00-ACB4-4DFC-9DCF-1EA28FD51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7701C-9DB8-4BE2-AE6F-858E9047E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6B5713-B56E-47A2-98FE-A36424D338A8}"/>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1B2C72F6-AB4F-4EF1-8EDC-17F390989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F709E-2AFF-4717-97AF-8CDA5F63AB4C}"/>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273148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A383-7A14-4E03-B8D4-EEEFE3332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BD5E1-9882-4E33-BE9C-B1B211CBE6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09139-D919-41DC-83BB-6DA78D4790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3E03A8-39CA-42FB-884E-754F3B74437F}"/>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6" name="Footer Placeholder 5">
            <a:extLst>
              <a:ext uri="{FF2B5EF4-FFF2-40B4-BE49-F238E27FC236}">
                <a16:creationId xmlns:a16="http://schemas.microsoft.com/office/drawing/2014/main" id="{DD111925-B058-4A89-9032-CA1B277F5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3FF83-F516-4295-B3F7-F585B8567887}"/>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40682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A89E-D4F1-44E9-98B2-824D922E6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5D9AA-F32D-4C69-9812-08CE1A9B5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79B265-1DB3-40B7-846F-359D7D95C8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39269-81B8-4470-B97C-E5321345B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F8CF5B-0912-4194-AC1F-1EA8B09A5D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796A2-8FBE-4386-8673-22413D1601E5}"/>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8" name="Footer Placeholder 7">
            <a:extLst>
              <a:ext uri="{FF2B5EF4-FFF2-40B4-BE49-F238E27FC236}">
                <a16:creationId xmlns:a16="http://schemas.microsoft.com/office/drawing/2014/main" id="{69F9F8AD-5794-485C-9F2D-30BA34FA4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3F167-3EE9-42DF-9172-360CD469CBE2}"/>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183122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E204-AA78-4CE1-9A16-9931C6B6E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C12DA-7D38-40C1-9A68-5F2101D829D3}"/>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4" name="Footer Placeholder 3">
            <a:extLst>
              <a:ext uri="{FF2B5EF4-FFF2-40B4-BE49-F238E27FC236}">
                <a16:creationId xmlns:a16="http://schemas.microsoft.com/office/drawing/2014/main" id="{18C2E1D4-A63F-4E02-BD94-2DF135CEA6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E3C43-CBA8-47F6-85C0-F9B560D7AE9E}"/>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86044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D0ACF0-25C0-42AF-9BE5-2D1E1D296003}"/>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3" name="Footer Placeholder 2">
            <a:extLst>
              <a:ext uri="{FF2B5EF4-FFF2-40B4-BE49-F238E27FC236}">
                <a16:creationId xmlns:a16="http://schemas.microsoft.com/office/drawing/2014/main" id="{DF38DB36-E9C1-43B5-A0CB-FEC3597FA3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D02DA3-401B-4CE3-AA38-36728B80C596}"/>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2939656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723C-F37E-4754-951D-8038DAE4E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55235E-EE70-4043-81B4-CE8FD60139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4C48D-4F6D-4130-B29C-90574A617E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4E8DF6-9599-4B0B-ACB9-849E06AABADE}"/>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6" name="Footer Placeholder 5">
            <a:extLst>
              <a:ext uri="{FF2B5EF4-FFF2-40B4-BE49-F238E27FC236}">
                <a16:creationId xmlns:a16="http://schemas.microsoft.com/office/drawing/2014/main" id="{E67001B9-BA7C-49D7-A772-0B2BDBC7E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39888-DD0B-4701-B63F-A44224F3C995}"/>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179622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936-38C6-4AF8-BD64-C635AAE6CC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1C16B-9704-4982-B6FE-59E7A6C38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76DB1-E2CC-4678-8580-601E1BDF2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7EB5E7-3B69-4BEA-8FBF-C03ADBE31381}"/>
              </a:ext>
            </a:extLst>
          </p:cNvPr>
          <p:cNvSpPr>
            <a:spLocks noGrp="1"/>
          </p:cNvSpPr>
          <p:nvPr>
            <p:ph type="dt" sz="half" idx="10"/>
          </p:nvPr>
        </p:nvSpPr>
        <p:spPr/>
        <p:txBody>
          <a:bodyPr/>
          <a:lstStyle/>
          <a:p>
            <a:fld id="{131A7260-114C-4F51-B00A-85C32D4B75C0}" type="datetimeFigureOut">
              <a:rPr lang="en-US" smtClean="0"/>
              <a:t>7/11/2025</a:t>
            </a:fld>
            <a:endParaRPr lang="en-US"/>
          </a:p>
        </p:txBody>
      </p:sp>
      <p:sp>
        <p:nvSpPr>
          <p:cNvPr id="6" name="Footer Placeholder 5">
            <a:extLst>
              <a:ext uri="{FF2B5EF4-FFF2-40B4-BE49-F238E27FC236}">
                <a16:creationId xmlns:a16="http://schemas.microsoft.com/office/drawing/2014/main" id="{13A02520-79E5-4287-9107-4F9ED2331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17224-16EB-4A7A-9D8F-8F5055022FA8}"/>
              </a:ext>
            </a:extLst>
          </p:cNvPr>
          <p:cNvSpPr>
            <a:spLocks noGrp="1"/>
          </p:cNvSpPr>
          <p:nvPr>
            <p:ph type="sldNum" sz="quarter" idx="12"/>
          </p:nvPr>
        </p:nvSpPr>
        <p:spPr/>
        <p:txBody>
          <a:bodyPr/>
          <a:lstStyle/>
          <a:p>
            <a:fld id="{C5D73F4A-63A8-4CE4-AA4E-CF9B7AA04393}" type="slidenum">
              <a:rPr lang="en-US" smtClean="0"/>
              <a:t>‹#›</a:t>
            </a:fld>
            <a:endParaRPr lang="en-US"/>
          </a:p>
        </p:txBody>
      </p:sp>
    </p:spTree>
    <p:extLst>
      <p:ext uri="{BB962C8B-B14F-4D97-AF65-F5344CB8AC3E}">
        <p14:creationId xmlns:p14="http://schemas.microsoft.com/office/powerpoint/2010/main" val="210733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3E031-6B34-4AFF-8583-EA269DDA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712D7-E9F1-479E-A481-365863B26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736F2-4ACB-41EC-A35A-13EF15E40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A7260-114C-4F51-B00A-85C32D4B75C0}" type="datetimeFigureOut">
              <a:rPr lang="en-US" smtClean="0"/>
              <a:t>7/11/2025</a:t>
            </a:fld>
            <a:endParaRPr lang="en-US"/>
          </a:p>
        </p:txBody>
      </p:sp>
      <p:sp>
        <p:nvSpPr>
          <p:cNvPr id="5" name="Footer Placeholder 4">
            <a:extLst>
              <a:ext uri="{FF2B5EF4-FFF2-40B4-BE49-F238E27FC236}">
                <a16:creationId xmlns:a16="http://schemas.microsoft.com/office/drawing/2014/main" id="{1F1BCD3A-B7C0-4E70-B4EC-E8DDD1180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3B06-C6B5-47E8-B784-CA8C4B9F6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73F4A-63A8-4CE4-AA4E-CF9B7AA04393}" type="slidenum">
              <a:rPr lang="en-US" smtClean="0"/>
              <a:t>‹#›</a:t>
            </a:fld>
            <a:endParaRPr lang="en-US"/>
          </a:p>
        </p:txBody>
      </p:sp>
    </p:spTree>
    <p:extLst>
      <p:ext uri="{BB962C8B-B14F-4D97-AF65-F5344CB8AC3E}">
        <p14:creationId xmlns:p14="http://schemas.microsoft.com/office/powerpoint/2010/main" val="24784269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0" r:id="rId13"/>
    <p:sldLayoutId id="2147483701" r:id="rId14"/>
    <p:sldLayoutId id="214748370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5.xml"/><Relationship Id="rId4" Type="http://schemas.openxmlformats.org/officeDocument/2006/relationships/image" Target="../media/image15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15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2.em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90.png"/><Relationship Id="rId4" Type="http://schemas.openxmlformats.org/officeDocument/2006/relationships/image" Target="../media/image16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364/OE.502762" TargetMode="External"/><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emf"/><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4.xml"/><Relationship Id="rId4" Type="http://schemas.openxmlformats.org/officeDocument/2006/relationships/image" Target="../media/image91.emf"/></Relationships>
</file>

<file path=ppt/slides/_rels/slide62.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image" Target="../media/image94.emf"/><Relationship Id="rId7" Type="http://schemas.openxmlformats.org/officeDocument/2006/relationships/image" Target="../media/image92.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96.emf"/><Relationship Id="rId4" Type="http://schemas.openxmlformats.org/officeDocument/2006/relationships/image" Target="../media/image95.emf"/><Relationship Id="rId9" Type="http://schemas.openxmlformats.org/officeDocument/2006/relationships/image" Target="../media/image93.emf"/></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4.jp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17.jpeg"/><Relationship Id="rId9" Type="http://schemas.openxmlformats.org/officeDocument/2006/relationships/image" Target="../media/image118.png"/></Relationships>
</file>

<file path=ppt/slides/_rels/slide8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6.jpe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28.jpeg"/><Relationship Id="rId4" Type="http://schemas.openxmlformats.org/officeDocument/2006/relationships/image" Target="../media/image127.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1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emf"/><Relationship Id="rId4" Type="http://schemas.openxmlformats.org/officeDocument/2006/relationships/image" Target="../media/image141.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jpg"/></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 Id="rId5" Type="http://schemas.openxmlformats.org/officeDocument/2006/relationships/image" Target="../media/image147.svg"/><Relationship Id="rId4" Type="http://schemas.openxmlformats.org/officeDocument/2006/relationships/image" Target="../media/image146.png"/></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2D977-0530-452B-8214-90D5887D8A4E}"/>
              </a:ext>
            </a:extLst>
          </p:cNvPr>
          <p:cNvSpPr>
            <a:spLocks noGrp="1"/>
          </p:cNvSpPr>
          <p:nvPr>
            <p:ph type="title"/>
          </p:nvPr>
        </p:nvSpPr>
        <p:spPr/>
        <p:txBody>
          <a:bodyPr/>
          <a:lstStyle/>
          <a:p>
            <a:r>
              <a:rPr lang="en-US" dirty="0" err="1"/>
              <a:t>Attivita</a:t>
            </a:r>
            <a:r>
              <a:rPr lang="en-US" dirty="0"/>
              <a:t>’ CSN 5 @ Milano</a:t>
            </a:r>
          </a:p>
        </p:txBody>
      </p:sp>
      <p:pic>
        <p:nvPicPr>
          <p:cNvPr id="1026" name="Picture 2" descr="csn5puzzle">
            <a:extLst>
              <a:ext uri="{FF2B5EF4-FFF2-40B4-BE49-F238E27FC236}">
                <a16:creationId xmlns:a16="http://schemas.microsoft.com/office/drawing/2014/main" id="{373E2647-EA08-4AD6-9DFB-D7B0505985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74254" y="966912"/>
            <a:ext cx="5217746" cy="5202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7E282F-26D4-4AF8-8E7C-769F2F4D98CA}"/>
              </a:ext>
            </a:extLst>
          </p:cNvPr>
          <p:cNvPicPr>
            <a:picLocks noChangeAspect="1"/>
          </p:cNvPicPr>
          <p:nvPr/>
        </p:nvPicPr>
        <p:blipFill rotWithShape="1">
          <a:blip r:embed="rId3"/>
          <a:srcRect l="10894" t="17403" r="11895" b="64211"/>
          <a:stretch/>
        </p:blipFill>
        <p:spPr>
          <a:xfrm>
            <a:off x="0" y="895150"/>
            <a:ext cx="7007192" cy="938591"/>
          </a:xfrm>
          <a:prstGeom prst="rect">
            <a:avLst/>
          </a:prstGeom>
        </p:spPr>
      </p:pic>
      <p:pic>
        <p:nvPicPr>
          <p:cNvPr id="5" name="Picture 4">
            <a:extLst>
              <a:ext uri="{FF2B5EF4-FFF2-40B4-BE49-F238E27FC236}">
                <a16:creationId xmlns:a16="http://schemas.microsoft.com/office/drawing/2014/main" id="{FDA0100F-B0C8-4EDE-A392-C184336710AA}"/>
              </a:ext>
            </a:extLst>
          </p:cNvPr>
          <p:cNvPicPr>
            <a:picLocks noChangeAspect="1"/>
          </p:cNvPicPr>
          <p:nvPr/>
        </p:nvPicPr>
        <p:blipFill rotWithShape="1">
          <a:blip r:embed="rId4"/>
          <a:srcRect l="10263" t="17965" r="11105" b="63368"/>
          <a:stretch/>
        </p:blipFill>
        <p:spPr>
          <a:xfrm>
            <a:off x="0" y="1819175"/>
            <a:ext cx="6991845" cy="933650"/>
          </a:xfrm>
          <a:prstGeom prst="rect">
            <a:avLst/>
          </a:prstGeom>
        </p:spPr>
      </p:pic>
      <p:pic>
        <p:nvPicPr>
          <p:cNvPr id="6" name="Picture 5">
            <a:extLst>
              <a:ext uri="{FF2B5EF4-FFF2-40B4-BE49-F238E27FC236}">
                <a16:creationId xmlns:a16="http://schemas.microsoft.com/office/drawing/2014/main" id="{926EA00F-512A-491D-82D8-495B1B382792}"/>
              </a:ext>
            </a:extLst>
          </p:cNvPr>
          <p:cNvPicPr>
            <a:picLocks noChangeAspect="1"/>
          </p:cNvPicPr>
          <p:nvPr/>
        </p:nvPicPr>
        <p:blipFill rotWithShape="1">
          <a:blip r:embed="rId5"/>
          <a:srcRect l="10579" t="18246" r="11500" b="63930"/>
          <a:stretch/>
        </p:blipFill>
        <p:spPr>
          <a:xfrm>
            <a:off x="0" y="2733576"/>
            <a:ext cx="7031587" cy="904774"/>
          </a:xfrm>
          <a:prstGeom prst="rect">
            <a:avLst/>
          </a:prstGeom>
        </p:spPr>
      </p:pic>
      <p:pic>
        <p:nvPicPr>
          <p:cNvPr id="7" name="Picture 6">
            <a:extLst>
              <a:ext uri="{FF2B5EF4-FFF2-40B4-BE49-F238E27FC236}">
                <a16:creationId xmlns:a16="http://schemas.microsoft.com/office/drawing/2014/main" id="{A7487E72-7654-4628-992D-6076333DE7C3}"/>
              </a:ext>
            </a:extLst>
          </p:cNvPr>
          <p:cNvPicPr>
            <a:picLocks noChangeAspect="1"/>
          </p:cNvPicPr>
          <p:nvPr/>
        </p:nvPicPr>
        <p:blipFill rotWithShape="1">
          <a:blip r:embed="rId6"/>
          <a:srcRect l="10895" t="18527" r="11421" b="63649"/>
          <a:stretch/>
        </p:blipFill>
        <p:spPr>
          <a:xfrm>
            <a:off x="1" y="3609474"/>
            <a:ext cx="7026442" cy="906868"/>
          </a:xfrm>
          <a:prstGeom prst="rect">
            <a:avLst/>
          </a:prstGeom>
        </p:spPr>
      </p:pic>
      <p:pic>
        <p:nvPicPr>
          <p:cNvPr id="8" name="Picture 7">
            <a:extLst>
              <a:ext uri="{FF2B5EF4-FFF2-40B4-BE49-F238E27FC236}">
                <a16:creationId xmlns:a16="http://schemas.microsoft.com/office/drawing/2014/main" id="{6E9EF4EB-9DF1-4546-ABBF-89A79F3266E2}"/>
              </a:ext>
            </a:extLst>
          </p:cNvPr>
          <p:cNvPicPr>
            <a:picLocks noChangeAspect="1"/>
          </p:cNvPicPr>
          <p:nvPr/>
        </p:nvPicPr>
        <p:blipFill rotWithShape="1">
          <a:blip r:embed="rId7"/>
          <a:srcRect l="10974" t="18386" r="11658" b="63509"/>
          <a:stretch/>
        </p:blipFill>
        <p:spPr>
          <a:xfrm>
            <a:off x="0" y="4523873"/>
            <a:ext cx="7016817" cy="923643"/>
          </a:xfrm>
          <a:prstGeom prst="rect">
            <a:avLst/>
          </a:prstGeom>
        </p:spPr>
      </p:pic>
      <p:sp>
        <p:nvSpPr>
          <p:cNvPr id="10" name="Title 2">
            <a:extLst>
              <a:ext uri="{FF2B5EF4-FFF2-40B4-BE49-F238E27FC236}">
                <a16:creationId xmlns:a16="http://schemas.microsoft.com/office/drawing/2014/main" id="{4BBC4F0E-902B-4EE1-88DF-325B9D3CA00D}"/>
              </a:ext>
            </a:extLst>
          </p:cNvPr>
          <p:cNvSpPr txBox="1">
            <a:spLocks/>
          </p:cNvSpPr>
          <p:nvPr/>
        </p:nvSpPr>
        <p:spPr>
          <a:xfrm>
            <a:off x="1" y="5413810"/>
            <a:ext cx="7026442" cy="840400"/>
          </a:xfrm>
          <a:prstGeom prst="rect">
            <a:avLst/>
          </a:prstGeom>
          <a:noFill/>
        </p:spPr>
        <p:txBody>
          <a:bodyPr vert="horz" lIns="91440" tIns="45720" rIns="91440" bIns="45720" rtlCol="0" anchor="ctr">
            <a:normAutofit/>
          </a:bodyPr>
          <a:lstStyle>
            <a:lvl1pPr algn="ctr" defTabSz="914400" rtl="0" eaLnBrk="1" fontAlgn="base" latinLnBrk="0" hangingPunct="1">
              <a:lnSpc>
                <a:spcPct val="90000"/>
              </a:lnSpc>
              <a:spcBef>
                <a:spcPct val="0"/>
              </a:spcBef>
              <a:spcAft>
                <a:spcPct val="0"/>
              </a:spcAft>
              <a:buNone/>
              <a:defRPr lang="it-IT" sz="3200" b="1" kern="1200" dirty="0">
                <a:solidFill>
                  <a:srgbClr val="002060"/>
                </a:solidFill>
                <a:latin typeface="Comic Sans MS" panose="030F0702030302020204" pitchFamily="66" charset="0"/>
                <a:ea typeface="+mj-ea"/>
                <a:cs typeface="+mj-cs"/>
              </a:defRPr>
            </a:lvl1pPr>
          </a:lstStyle>
          <a:p>
            <a:r>
              <a:rPr lang="en-US" sz="2000" dirty="0"/>
              <a:t>Chiara Guazzoni, con </a:t>
            </a:r>
            <a:r>
              <a:rPr lang="en-US" sz="2000" dirty="0" err="1"/>
              <a:t>il</a:t>
            </a:r>
            <a:r>
              <a:rPr lang="en-US" sz="2000" dirty="0"/>
              <a:t> </a:t>
            </a:r>
            <a:r>
              <a:rPr lang="en-US" sz="2000" dirty="0" err="1"/>
              <a:t>contributo</a:t>
            </a:r>
            <a:r>
              <a:rPr lang="en-US" sz="2000" dirty="0"/>
              <a:t> di </a:t>
            </a:r>
            <a:r>
              <a:rPr lang="en-US" sz="2000" dirty="0" err="1"/>
              <a:t>tutto</a:t>
            </a:r>
            <a:r>
              <a:rPr lang="en-US" sz="2000" dirty="0"/>
              <a:t> </a:t>
            </a:r>
            <a:r>
              <a:rPr lang="en-US" sz="2000" dirty="0" err="1"/>
              <a:t>il</a:t>
            </a:r>
            <a:r>
              <a:rPr lang="en-US" sz="2000" dirty="0"/>
              <a:t> GR V…</a:t>
            </a:r>
          </a:p>
        </p:txBody>
      </p:sp>
    </p:spTree>
    <p:extLst>
      <p:ext uri="{BB962C8B-B14F-4D97-AF65-F5344CB8AC3E}">
        <p14:creationId xmlns:p14="http://schemas.microsoft.com/office/powerpoint/2010/main" val="222101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a:bodyPr>
          <a:lstStyle/>
          <a:p>
            <a:pPr>
              <a:buFont typeface="Wingdings" panose="05000000000000000000" pitchFamily="2" charset="2"/>
              <a:buChar char="q"/>
            </a:pPr>
            <a:r>
              <a:rPr lang="it-IT" sz="1800" b="1" dirty="0">
                <a:solidFill>
                  <a:srgbClr val="0070C0"/>
                </a:solidFill>
              </a:rPr>
              <a:t> 2026</a:t>
            </a:r>
          </a:p>
          <a:p>
            <a:pPr>
              <a:buFont typeface="Wingdings" panose="05000000000000000000" pitchFamily="2" charset="2"/>
              <a:buChar char="q"/>
            </a:pPr>
            <a:endParaRPr lang="it-IT" sz="1800" b="1" dirty="0">
              <a:solidFill>
                <a:srgbClr val="0070C0"/>
              </a:solidFill>
            </a:endParaRPr>
          </a:p>
          <a:p>
            <a:pPr>
              <a:buFont typeface="Wingdings" panose="05000000000000000000" pitchFamily="2" charset="2"/>
              <a:buChar char="q"/>
            </a:pPr>
            <a:endParaRPr lang="it-IT" sz="1800" b="1" dirty="0">
              <a:solidFill>
                <a:srgbClr val="0070C0"/>
              </a:solidFill>
            </a:endParaRPr>
          </a:p>
          <a:p>
            <a:pPr marL="533400" lvl="1">
              <a:buFont typeface="Wingdings" panose="05000000000000000000" pitchFamily="2" charset="2"/>
              <a:buChar char="§"/>
            </a:pPr>
            <a:r>
              <a:rPr lang="it-IT" sz="1600" b="1" dirty="0">
                <a:solidFill>
                  <a:srgbClr val="0070C0"/>
                </a:solidFill>
              </a:rPr>
              <a:t>CONS 26k€</a:t>
            </a:r>
          </a:p>
          <a:p>
            <a:pPr marL="533400" lvl="1">
              <a:buFont typeface="Wingdings" panose="05000000000000000000" pitchFamily="2" charset="2"/>
              <a:buChar char="§"/>
            </a:pPr>
            <a:r>
              <a:rPr lang="it-IT" sz="1600" b="1" dirty="0">
                <a:solidFill>
                  <a:srgbClr val="0070C0"/>
                </a:solidFill>
              </a:rPr>
              <a:t>INV 34.5k€</a:t>
            </a:r>
          </a:p>
          <a:p>
            <a:pPr marL="533400" lvl="1">
              <a:buFont typeface="Wingdings" panose="05000000000000000000" pitchFamily="2" charset="2"/>
              <a:buChar char="§"/>
            </a:pPr>
            <a:r>
              <a:rPr lang="it-IT" sz="1600" b="1" dirty="0">
                <a:solidFill>
                  <a:srgbClr val="0070C0"/>
                </a:solidFill>
              </a:rPr>
              <a:t>MISS 7k€</a:t>
            </a:r>
          </a:p>
          <a:p>
            <a:pPr marL="533400" lvl="1">
              <a:buFont typeface="Wingdings" panose="05000000000000000000" pitchFamily="2" charset="2"/>
              <a:buChar char="§"/>
            </a:pPr>
            <a:r>
              <a:rPr lang="it-IT" sz="1600" b="1" dirty="0">
                <a:solidFill>
                  <a:srgbClr val="0070C0"/>
                </a:solidFill>
              </a:rPr>
              <a:t>1 ASSEGNO PD 40k€</a:t>
            </a:r>
          </a:p>
          <a:p>
            <a:endParaRPr lang="it-IT" sz="1800" b="1" dirty="0">
              <a:solidFill>
                <a:srgbClr val="0070C0"/>
              </a:solidFill>
            </a:endParaRPr>
          </a:p>
          <a:p>
            <a:endParaRPr lang="it-IT" sz="1800" b="1" dirty="0">
              <a:solidFill>
                <a:srgbClr val="0070C0"/>
              </a:solidFill>
            </a:endParaRPr>
          </a:p>
          <a:p>
            <a:pPr marL="0" indent="0">
              <a:buNone/>
            </a:pPr>
            <a:endParaRPr lang="it-IT" sz="1800" b="1" dirty="0">
              <a:solidFill>
                <a:srgbClr val="0070C0"/>
              </a:solidFill>
            </a:endParaRPr>
          </a:p>
          <a:p>
            <a:pPr>
              <a:buFont typeface="Wingdings" panose="05000000000000000000" pitchFamily="2" charset="2"/>
              <a:buChar char="q"/>
            </a:pPr>
            <a:r>
              <a:rPr lang="it-IT" sz="1800" b="1" dirty="0">
                <a:solidFill>
                  <a:srgbClr val="0070C0"/>
                </a:solidFill>
              </a:rPr>
              <a:t> Other </a:t>
            </a:r>
            <a:r>
              <a:rPr lang="it-IT" sz="1800" b="1" dirty="0" err="1">
                <a:solidFill>
                  <a:srgbClr val="0070C0"/>
                </a:solidFill>
              </a:rPr>
              <a:t>years</a:t>
            </a:r>
            <a:r>
              <a:rPr lang="it-IT" sz="1800" b="1" dirty="0">
                <a:solidFill>
                  <a:srgbClr val="0070C0"/>
                </a:solidFill>
              </a:rPr>
              <a:t> (</a:t>
            </a:r>
            <a:r>
              <a:rPr lang="it-IT" sz="1800" b="1" dirty="0" err="1">
                <a:solidFill>
                  <a:srgbClr val="0070C0"/>
                </a:solidFill>
              </a:rPr>
              <a:t>approximative</a:t>
            </a:r>
            <a:r>
              <a:rPr lang="it-IT" sz="1800" b="1" dirty="0">
                <a:solidFill>
                  <a:srgbClr val="0070C0"/>
                </a:solidFill>
              </a:rPr>
              <a:t> forecast per </a:t>
            </a:r>
            <a:r>
              <a:rPr lang="it-IT" sz="1800" b="1" dirty="0" err="1">
                <a:solidFill>
                  <a:srgbClr val="0070C0"/>
                </a:solidFill>
              </a:rPr>
              <a:t>chapter</a:t>
            </a:r>
            <a:r>
              <a:rPr lang="it-IT" sz="1800" b="1" dirty="0">
                <a:solidFill>
                  <a:srgbClr val="0070C0"/>
                </a:solidFill>
              </a:rPr>
              <a:t> of </a:t>
            </a:r>
            <a:r>
              <a:rPr lang="it-IT" sz="1800" b="1" dirty="0" err="1">
                <a:solidFill>
                  <a:srgbClr val="0070C0"/>
                </a:solidFill>
              </a:rPr>
              <a:t>expense</a:t>
            </a:r>
            <a:r>
              <a:rPr lang="it-IT" sz="1800" b="1" dirty="0">
                <a:solidFill>
                  <a:srgbClr val="0070C0"/>
                </a:solidFill>
              </a:rPr>
              <a:t>)</a:t>
            </a:r>
          </a:p>
          <a:p>
            <a:pPr marL="0" indent="0">
              <a:buNone/>
            </a:pPr>
            <a:endParaRPr lang="it-IT" sz="1800" b="1" dirty="0">
              <a:solidFill>
                <a:srgbClr val="0070C0"/>
              </a:solidFill>
            </a:endParaRPr>
          </a:p>
          <a:p>
            <a:pPr lvl="1">
              <a:buFont typeface="Wingdings" panose="05000000000000000000" pitchFamily="2" charset="2"/>
              <a:buChar char="§"/>
            </a:pPr>
            <a:r>
              <a:rPr lang="it-IT" sz="1600" b="1" dirty="0">
                <a:solidFill>
                  <a:srgbClr val="0070C0"/>
                </a:solidFill>
              </a:rPr>
              <a:t>2027 = 61.5k€ (CONS 14.5K€,  MISS 7K€, 1 ASSEGNO PD 40K€) </a:t>
            </a:r>
          </a:p>
          <a:p>
            <a:pPr lvl="1">
              <a:buFont typeface="Wingdings" panose="05000000000000000000" pitchFamily="2" charset="2"/>
              <a:buChar char="§"/>
            </a:pPr>
            <a:r>
              <a:rPr lang="it-IT" sz="1600" b="1" dirty="0">
                <a:solidFill>
                  <a:srgbClr val="0070C0"/>
                </a:solidFill>
              </a:rPr>
              <a:t>2028 = 65k€ (CONS 18K€, MISS 7K€, 1 ASSEGNO PD 40K€)</a:t>
            </a: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                           : </a:t>
            </a:r>
            <a:r>
              <a:rPr lang="it-IT" dirty="0" err="1"/>
              <a:t>financial</a:t>
            </a:r>
            <a:r>
              <a:rPr lang="it-IT" dirty="0"/>
              <a:t> </a:t>
            </a:r>
            <a:r>
              <a:rPr lang="it-IT" dirty="0" err="1"/>
              <a:t>requests</a:t>
            </a:r>
            <a:r>
              <a:rPr lang="it-IT" dirty="0"/>
              <a:t> @MILANO</a:t>
            </a:r>
            <a:endParaRPr lang="en-US" dirty="0"/>
          </a:p>
        </p:txBody>
      </p:sp>
      <p:pic>
        <p:nvPicPr>
          <p:cNvPr id="4" name="Immagine 3" descr="Immagine che contiene Carattere, Elementi grafici, grafica, logo&#10;&#10;Il contenuto generato dall'IA potrebbe non essere corretto.">
            <a:extLst>
              <a:ext uri="{FF2B5EF4-FFF2-40B4-BE49-F238E27FC236}">
                <a16:creationId xmlns:a16="http://schemas.microsoft.com/office/drawing/2014/main" id="{48A748A1-6538-7E6F-899C-F717A0C98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474" y="217206"/>
            <a:ext cx="2314228" cy="561403"/>
          </a:xfrm>
          <a:prstGeom prst="rect">
            <a:avLst/>
          </a:prstGeom>
        </p:spPr>
      </p:pic>
      <p:pic>
        <p:nvPicPr>
          <p:cNvPr id="5" name="Immagine 4">
            <a:extLst>
              <a:ext uri="{FF2B5EF4-FFF2-40B4-BE49-F238E27FC236}">
                <a16:creationId xmlns:a16="http://schemas.microsoft.com/office/drawing/2014/main" id="{1E9D99A1-7C18-D4C2-32D9-52504522B851}"/>
              </a:ext>
            </a:extLst>
          </p:cNvPr>
          <p:cNvPicPr>
            <a:picLocks noChangeAspect="1"/>
          </p:cNvPicPr>
          <p:nvPr/>
        </p:nvPicPr>
        <p:blipFill>
          <a:blip r:embed="rId4"/>
          <a:stretch>
            <a:fillRect/>
          </a:stretch>
        </p:blipFill>
        <p:spPr>
          <a:xfrm>
            <a:off x="3605747" y="1248875"/>
            <a:ext cx="8511106" cy="2434125"/>
          </a:xfrm>
          <a:prstGeom prst="rect">
            <a:avLst/>
          </a:prstGeom>
        </p:spPr>
      </p:pic>
    </p:spTree>
    <p:extLst>
      <p:ext uri="{BB962C8B-B14F-4D97-AF65-F5344CB8AC3E}">
        <p14:creationId xmlns:p14="http://schemas.microsoft.com/office/powerpoint/2010/main" val="24051935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ceHolder 1"/>
          <p:cNvSpPr>
            <a:spLocks noGrp="1"/>
          </p:cNvSpPr>
          <p:nvPr>
            <p:ph type="title"/>
          </p:nvPr>
        </p:nvSpPr>
        <p:spPr>
          <a:xfrm>
            <a:off x="1991544" y="214258"/>
            <a:ext cx="8424936" cy="838479"/>
          </a:xfrm>
          <a:prstGeom prst="rect">
            <a:avLst/>
          </a:prstGeom>
          <a:noFill/>
          <a:ln w="0">
            <a:noFill/>
          </a:ln>
        </p:spPr>
        <p:txBody>
          <a:bodyPr lIns="0" tIns="0" rIns="0" bIns="0" anchor="ctr">
            <a:noAutofit/>
          </a:bodyPr>
          <a:lstStyle/>
          <a:p>
            <a:pPr>
              <a:lnSpc>
                <a:spcPct val="100000"/>
              </a:lnSpc>
              <a:tabLst>
                <a:tab pos="0" algn="l"/>
              </a:tabLst>
            </a:pPr>
            <a:r>
              <a:rPr lang="it-IT" spc="-1" dirty="0">
                <a:solidFill>
                  <a:srgbClr val="FF0000"/>
                </a:solidFill>
                <a:latin typeface="Noto Serif"/>
              </a:rPr>
              <a:t>MOZART: </a:t>
            </a:r>
            <a:r>
              <a:rPr lang="it-IT" spc="-1" dirty="0">
                <a:solidFill>
                  <a:srgbClr val="000000"/>
                </a:solidFill>
                <a:latin typeface="Noto Serif"/>
              </a:rPr>
              <a:t>OBBIETTIVI</a:t>
            </a:r>
            <a:endParaRPr lang="en-US" sz="2903" spc="-1" dirty="0">
              <a:solidFill>
                <a:srgbClr val="000000"/>
              </a:solidFill>
              <a:latin typeface="Arial"/>
            </a:endParaRPr>
          </a:p>
        </p:txBody>
      </p:sp>
      <p:sp>
        <p:nvSpPr>
          <p:cNvPr id="16" name="Rettangolo 15"/>
          <p:cNvSpPr/>
          <p:nvPr/>
        </p:nvSpPr>
        <p:spPr>
          <a:xfrm>
            <a:off x="2333776" y="4547232"/>
            <a:ext cx="4310149" cy="274270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defTabSz="829452">
              <a:lnSpc>
                <a:spcPct val="115000"/>
              </a:lnSpc>
              <a:spcBef>
                <a:spcPts val="736"/>
              </a:spcBef>
            </a:pPr>
            <a:endParaRPr lang="en-US" sz="1451" spc="-1" dirty="0">
              <a:solidFill>
                <a:srgbClr val="000000"/>
              </a:solidFill>
              <a:latin typeface="Arial"/>
            </a:endParaRPr>
          </a:p>
        </p:txBody>
      </p:sp>
      <p:sp>
        <p:nvSpPr>
          <p:cNvPr id="3" name="Rettangolo 2">
            <a:extLst>
              <a:ext uri="{FF2B5EF4-FFF2-40B4-BE49-F238E27FC236}">
                <a16:creationId xmlns:a16="http://schemas.microsoft.com/office/drawing/2014/main" id="{6764222B-385A-FC47-9AE0-B8C2C737EA42}"/>
              </a:ext>
            </a:extLst>
          </p:cNvPr>
          <p:cNvSpPr/>
          <p:nvPr/>
        </p:nvSpPr>
        <p:spPr>
          <a:xfrm>
            <a:off x="937260" y="1082341"/>
            <a:ext cx="10515600" cy="496855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85750" indent="-285750" algn="just" defTabSz="829452">
              <a:spcBef>
                <a:spcPts val="600"/>
              </a:spcBef>
              <a:buFont typeface="Wingdings" panose="05000000000000000000" pitchFamily="2" charset="2"/>
              <a:buChar char="Ø"/>
            </a:pPr>
            <a:r>
              <a:rPr lang="it-IT" sz="2000" b="1" spc="-1" dirty="0">
                <a:solidFill>
                  <a:srgbClr val="000000"/>
                </a:solidFill>
                <a:latin typeface="Noto Serif"/>
                <a:ea typeface="Noto Sans CJK SC"/>
              </a:rPr>
              <a:t>Ottemperare al vigente </a:t>
            </a:r>
            <a:r>
              <a:rPr lang="it-IT" sz="2000" b="1" spc="-1" dirty="0" err="1">
                <a:solidFill>
                  <a:srgbClr val="000000"/>
                </a:solidFill>
                <a:latin typeface="Noto Serif"/>
                <a:ea typeface="Noto Sans CJK SC"/>
              </a:rPr>
              <a:t>D.lgs</a:t>
            </a:r>
            <a:r>
              <a:rPr lang="it-IT" sz="2000" b="1" spc="-1" dirty="0">
                <a:solidFill>
                  <a:srgbClr val="000000"/>
                </a:solidFill>
                <a:latin typeface="Noto Serif"/>
                <a:ea typeface="Noto Sans CJK SC"/>
              </a:rPr>
              <a:t> 101/2020 ed il conseguente Piano nazionale d’azione – PNAR</a:t>
            </a:r>
            <a:r>
              <a:rPr lang="it-IT" sz="2000" spc="-1" dirty="0">
                <a:solidFill>
                  <a:srgbClr val="000000"/>
                </a:solidFill>
                <a:latin typeface="Noto Serif"/>
                <a:ea typeface="Noto Sans CJK SC"/>
              </a:rPr>
              <a:t> - per il radon di recente attuazione (DPCM 11 Gennaio 2024), che prevedono la </a:t>
            </a:r>
            <a:r>
              <a:rPr lang="it-IT" sz="2000" b="1" spc="-1" dirty="0">
                <a:solidFill>
                  <a:srgbClr val="000000"/>
                </a:solidFill>
                <a:latin typeface="Noto Serif"/>
                <a:ea typeface="Noto Sans CJK SC"/>
              </a:rPr>
              <a:t>misurazione della concentrazione di attività di radon mediante rivelatori passivi con durata annuale</a:t>
            </a:r>
            <a:r>
              <a:rPr lang="it-IT" sz="2000" spc="-1" dirty="0">
                <a:solidFill>
                  <a:srgbClr val="000000"/>
                </a:solidFill>
                <a:latin typeface="Noto Serif"/>
                <a:ea typeface="Noto Sans CJK SC"/>
              </a:rPr>
              <a:t>;</a:t>
            </a:r>
          </a:p>
          <a:p>
            <a:pPr marL="285750" indent="-285750" algn="just" defTabSz="829452">
              <a:spcBef>
                <a:spcPts val="600"/>
              </a:spcBef>
              <a:buFont typeface="Wingdings" panose="05000000000000000000" pitchFamily="2" charset="2"/>
              <a:buChar char="Ø"/>
            </a:pPr>
            <a:r>
              <a:rPr lang="it-IT" sz="2000" b="1" spc="-1" dirty="0">
                <a:solidFill>
                  <a:srgbClr val="000000"/>
                </a:solidFill>
                <a:latin typeface="Noto Serif"/>
                <a:ea typeface="Noto Sans CJK SC"/>
              </a:rPr>
              <a:t>investigare il processo di adsorbimento di gas </a:t>
            </a:r>
            <a:r>
              <a:rPr lang="it-IT" sz="2000" b="1" spc="-1" baseline="30000" dirty="0">
                <a:solidFill>
                  <a:srgbClr val="000000"/>
                </a:solidFill>
                <a:latin typeface="Noto Serif"/>
                <a:ea typeface="Noto Sans CJK SC"/>
              </a:rPr>
              <a:t>222</a:t>
            </a:r>
            <a:r>
              <a:rPr lang="it-IT" sz="2000" b="1" spc="-1" dirty="0">
                <a:solidFill>
                  <a:srgbClr val="000000"/>
                </a:solidFill>
                <a:latin typeface="Noto Serif"/>
                <a:ea typeface="Noto Sans CJK SC"/>
              </a:rPr>
              <a:t>Rn e  </a:t>
            </a:r>
            <a:r>
              <a:rPr lang="it-IT" sz="2000" b="1" spc="-1" baseline="30000" dirty="0">
                <a:solidFill>
                  <a:srgbClr val="000000"/>
                </a:solidFill>
                <a:latin typeface="Noto Serif"/>
                <a:ea typeface="Noto Sans CJK SC"/>
              </a:rPr>
              <a:t>220</a:t>
            </a:r>
            <a:r>
              <a:rPr lang="it-IT" sz="2000" b="1" spc="-1" dirty="0">
                <a:solidFill>
                  <a:srgbClr val="000000"/>
                </a:solidFill>
                <a:latin typeface="Noto Serif"/>
                <a:ea typeface="Noto Sans CJK SC"/>
              </a:rPr>
              <a:t>Rn </a:t>
            </a:r>
            <a:r>
              <a:rPr lang="it-IT" sz="2000" spc="-1" dirty="0">
                <a:solidFill>
                  <a:srgbClr val="000000"/>
                </a:solidFill>
                <a:latin typeface="Noto Serif"/>
                <a:ea typeface="Noto Sans CJK SC"/>
              </a:rPr>
              <a:t>(chiamati anche radon e toron) - </a:t>
            </a:r>
            <a:r>
              <a:rPr lang="it-IT" sz="2000" b="1" spc="-1" dirty="0">
                <a:solidFill>
                  <a:srgbClr val="000000"/>
                </a:solidFill>
                <a:latin typeface="Noto Serif"/>
                <a:ea typeface="Noto Sans CJK SC"/>
              </a:rPr>
              <a:t>tramite zeoliti</a:t>
            </a:r>
            <a:r>
              <a:rPr lang="it-IT" sz="2000" spc="-1" dirty="0">
                <a:solidFill>
                  <a:srgbClr val="000000"/>
                </a:solidFill>
                <a:latin typeface="Noto Serif"/>
                <a:ea typeface="Noto Sans CJK SC"/>
              </a:rPr>
              <a:t>, famiglia di alluminosilicati con struttura porosa 3D ed elevata resistenza con eccellente selettività e stabilità termica alle radiazioni e capacità di scambio ionico;</a:t>
            </a:r>
          </a:p>
          <a:p>
            <a:pPr marL="285750" indent="-285750" algn="just" defTabSz="829452">
              <a:spcBef>
                <a:spcPts val="600"/>
              </a:spcBef>
              <a:buFont typeface="Wingdings" panose="05000000000000000000" pitchFamily="2" charset="2"/>
              <a:buChar char="Ø"/>
            </a:pPr>
            <a:r>
              <a:rPr lang="it-IT" sz="2000" b="1" spc="-1" dirty="0">
                <a:solidFill>
                  <a:srgbClr val="000000"/>
                </a:solidFill>
                <a:latin typeface="Noto Serif"/>
                <a:ea typeface="Noto Sans CJK SC"/>
              </a:rPr>
              <a:t>monitorare il gas </a:t>
            </a:r>
            <a:r>
              <a:rPr lang="it-IT" sz="2000" b="1" spc="-1" dirty="0" err="1">
                <a:solidFill>
                  <a:srgbClr val="000000"/>
                </a:solidFill>
                <a:latin typeface="Noto Serif"/>
                <a:ea typeface="Noto Sans CJK SC"/>
              </a:rPr>
              <a:t>Rn</a:t>
            </a:r>
            <a:r>
              <a:rPr lang="it-IT" sz="2000" b="1" spc="-1" dirty="0">
                <a:solidFill>
                  <a:srgbClr val="000000"/>
                </a:solidFill>
                <a:latin typeface="Noto Serif"/>
                <a:ea typeface="Noto Sans CJK SC"/>
              </a:rPr>
              <a:t> in ambienti indoor </a:t>
            </a:r>
            <a:r>
              <a:rPr lang="it-IT" sz="2000" spc="-1" dirty="0">
                <a:solidFill>
                  <a:srgbClr val="000000"/>
                </a:solidFill>
                <a:latin typeface="Noto Serif"/>
                <a:ea typeface="Noto Sans CJK SC"/>
              </a:rPr>
              <a:t>col duplice scopo di: </a:t>
            </a:r>
          </a:p>
          <a:p>
            <a:pPr marL="800100" lvl="1" indent="-342900" algn="just" defTabSz="829452">
              <a:spcBef>
                <a:spcPts val="600"/>
              </a:spcBef>
              <a:buFont typeface="Wingdings" panose="05000000000000000000" pitchFamily="2" charset="2"/>
              <a:buChar char="q"/>
            </a:pPr>
            <a:r>
              <a:rPr lang="it-IT" sz="2000" spc="-1" dirty="0">
                <a:solidFill>
                  <a:srgbClr val="000000"/>
                </a:solidFill>
                <a:latin typeface="Noto Serif"/>
                <a:ea typeface="Noto Sans CJK SC"/>
              </a:rPr>
              <a:t>(i) progresso scientifico nello studio di adsorbimento di radon tramite zeoliti, in special modo </a:t>
            </a:r>
            <a:r>
              <a:rPr lang="it-IT" sz="2000" spc="-1" baseline="30000" dirty="0">
                <a:solidFill>
                  <a:srgbClr val="000000"/>
                </a:solidFill>
                <a:latin typeface="Noto Serif"/>
                <a:ea typeface="Noto Sans CJK SC"/>
              </a:rPr>
              <a:t>220</a:t>
            </a:r>
            <a:r>
              <a:rPr lang="it-IT" sz="2000" spc="-1" dirty="0">
                <a:solidFill>
                  <a:srgbClr val="000000"/>
                </a:solidFill>
                <a:latin typeface="Noto Serif"/>
                <a:ea typeface="Noto Sans CJK SC"/>
              </a:rPr>
              <a:t>Rn ed atmosfere miste dei due isotopi, </a:t>
            </a:r>
          </a:p>
          <a:p>
            <a:pPr marL="800100" lvl="1" indent="-342900" algn="just" defTabSz="829452">
              <a:spcBef>
                <a:spcPts val="600"/>
              </a:spcBef>
              <a:buFont typeface="Wingdings" panose="05000000000000000000" pitchFamily="2" charset="2"/>
              <a:buChar char="q"/>
            </a:pPr>
            <a:r>
              <a:rPr lang="it-IT" sz="2000" spc="-1" dirty="0">
                <a:solidFill>
                  <a:srgbClr val="000000"/>
                </a:solidFill>
                <a:latin typeface="Noto Serif"/>
                <a:ea typeface="Noto Sans CJK SC"/>
              </a:rPr>
              <a:t>(ii) sviluppo di un nuovo sistema di misura passivo low cost </a:t>
            </a:r>
          </a:p>
        </p:txBody>
      </p:sp>
    </p:spTree>
    <p:extLst>
      <p:ext uri="{BB962C8B-B14F-4D97-AF65-F5344CB8AC3E}">
        <p14:creationId xmlns:p14="http://schemas.microsoft.com/office/powerpoint/2010/main" val="10832585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ceHolder 1"/>
          <p:cNvSpPr>
            <a:spLocks noGrp="1"/>
          </p:cNvSpPr>
          <p:nvPr>
            <p:ph type="title"/>
          </p:nvPr>
        </p:nvSpPr>
        <p:spPr>
          <a:xfrm>
            <a:off x="1981780" y="-67367"/>
            <a:ext cx="8228437" cy="858177"/>
          </a:xfrm>
          <a:prstGeom prst="rect">
            <a:avLst/>
          </a:prstGeom>
          <a:noFill/>
          <a:ln w="0">
            <a:noFill/>
          </a:ln>
        </p:spPr>
        <p:txBody>
          <a:bodyPr lIns="0" tIns="0" rIns="0" bIns="0" anchor="ctr">
            <a:noAutofit/>
          </a:bodyPr>
          <a:lstStyle/>
          <a:p>
            <a:pPr>
              <a:lnSpc>
                <a:spcPct val="100000"/>
              </a:lnSpc>
              <a:tabLst>
                <a:tab pos="0" algn="l"/>
              </a:tabLst>
            </a:pPr>
            <a:r>
              <a:rPr lang="it-IT" spc="-1" dirty="0">
                <a:solidFill>
                  <a:srgbClr val="FF0000"/>
                </a:solidFill>
                <a:latin typeface="Noto Serif"/>
              </a:rPr>
              <a:t>MOZART</a:t>
            </a:r>
            <a:r>
              <a:rPr lang="it-IT" spc="-1" dirty="0">
                <a:solidFill>
                  <a:srgbClr val="000000"/>
                </a:solidFill>
                <a:latin typeface="Noto Serif"/>
              </a:rPr>
              <a:t>: unità di Milano</a:t>
            </a:r>
            <a:endParaRPr lang="en-US" spc="-1" dirty="0">
              <a:solidFill>
                <a:srgbClr val="000000"/>
              </a:solidFill>
              <a:latin typeface="Arial"/>
            </a:endParaRPr>
          </a:p>
        </p:txBody>
      </p:sp>
      <p:sp>
        <p:nvSpPr>
          <p:cNvPr id="23" name="Rettangolo 22"/>
          <p:cNvSpPr/>
          <p:nvPr/>
        </p:nvSpPr>
        <p:spPr>
          <a:xfrm>
            <a:off x="160021" y="4305820"/>
            <a:ext cx="10227309" cy="250195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452"/>
            <a:r>
              <a:rPr lang="it-IT" sz="1633" spc="-1" dirty="0">
                <a:solidFill>
                  <a:srgbClr val="000000"/>
                </a:solidFill>
                <a:latin typeface="Noto Serif"/>
              </a:rPr>
              <a:t>Richieste 2026:</a:t>
            </a:r>
            <a:endParaRPr lang="en-US" sz="1633" spc="-1" dirty="0">
              <a:solidFill>
                <a:srgbClr val="000000"/>
              </a:solidFill>
              <a:latin typeface="Arial"/>
            </a:endParaRPr>
          </a:p>
          <a:p>
            <a:pPr marL="195934" indent="-195934" defTabSz="829452">
              <a:buClr>
                <a:srgbClr val="000000"/>
              </a:buClr>
              <a:buSzPct val="45000"/>
              <a:buFont typeface="Wingdings" charset="2"/>
              <a:buChar char=""/>
            </a:pPr>
            <a:r>
              <a:rPr lang="it-IT" sz="1451" spc="-1" dirty="0">
                <a:solidFill>
                  <a:srgbClr val="000000"/>
                </a:solidFill>
                <a:latin typeface="Noto Serif"/>
                <a:ea typeface="Noto Sans CJK SC"/>
              </a:rPr>
              <a:t>6 k€: materiale di consumo di laboratorio.</a:t>
            </a:r>
          </a:p>
          <a:p>
            <a:pPr marL="195934" indent="-195934" defTabSz="829452">
              <a:buClr>
                <a:srgbClr val="000000"/>
              </a:buClr>
              <a:buSzPct val="45000"/>
              <a:buFont typeface="Wingdings" charset="2"/>
              <a:buChar char=""/>
            </a:pPr>
            <a:r>
              <a:rPr lang="it-IT" sz="1451" spc="-1" dirty="0">
                <a:solidFill>
                  <a:srgbClr val="000000"/>
                </a:solidFill>
                <a:latin typeface="Noto Serif"/>
              </a:rPr>
              <a:t>3 </a:t>
            </a:r>
            <a:r>
              <a:rPr lang="it-IT" sz="1451" spc="-1" dirty="0">
                <a:solidFill>
                  <a:srgbClr val="000000"/>
                </a:solidFill>
                <a:latin typeface="Noto Serif"/>
                <a:ea typeface="Noto Sans CJK SC"/>
              </a:rPr>
              <a:t>k€: manutenzione e contributo per azoto per sistema di raffreddamento </a:t>
            </a:r>
            <a:r>
              <a:rPr lang="it-IT" sz="1451" spc="-1" dirty="0" err="1">
                <a:solidFill>
                  <a:srgbClr val="000000"/>
                </a:solidFill>
                <a:latin typeface="Noto Serif"/>
                <a:ea typeface="Noto Sans CJK SC"/>
              </a:rPr>
              <a:t>HPGe</a:t>
            </a:r>
            <a:r>
              <a:rPr lang="it-IT" sz="1451" spc="-1" dirty="0">
                <a:solidFill>
                  <a:srgbClr val="000000"/>
                </a:solidFill>
                <a:latin typeface="Noto Serif"/>
                <a:ea typeface="Noto Sans CJK SC"/>
              </a:rPr>
              <a:t>.</a:t>
            </a:r>
          </a:p>
          <a:p>
            <a:pPr marL="195934" indent="-195934" defTabSz="829452">
              <a:buClr>
                <a:srgbClr val="000000"/>
              </a:buClr>
              <a:buSzPct val="45000"/>
              <a:buFont typeface="Wingdings" charset="2"/>
              <a:buChar char=""/>
            </a:pPr>
            <a:r>
              <a:rPr lang="it-IT" sz="1451" spc="-1" dirty="0">
                <a:solidFill>
                  <a:srgbClr val="000000"/>
                </a:solidFill>
                <a:latin typeface="Noto Serif"/>
              </a:rPr>
              <a:t>1 </a:t>
            </a:r>
            <a:r>
              <a:rPr lang="it-IT" sz="1451" spc="-1" dirty="0">
                <a:solidFill>
                  <a:srgbClr val="000000"/>
                </a:solidFill>
                <a:latin typeface="Noto Serif"/>
                <a:ea typeface="Noto Sans CJK SC"/>
              </a:rPr>
              <a:t>k€: licenze s/w di comunicazione e analisi dati per TRIATHLER della HIDEX, scintillatore liquido all-in-one (in dotazione della sezione di Milano).</a:t>
            </a:r>
          </a:p>
          <a:p>
            <a:pPr marL="195934" indent="-195934" defTabSz="829452">
              <a:buClr>
                <a:srgbClr val="000000"/>
              </a:buClr>
              <a:buSzPct val="45000"/>
              <a:buFont typeface="Wingdings" charset="2"/>
              <a:buChar char=""/>
            </a:pPr>
            <a:r>
              <a:rPr lang="it-IT" sz="1451" spc="-1" dirty="0">
                <a:solidFill>
                  <a:srgbClr val="000000"/>
                </a:solidFill>
                <a:latin typeface="Noto Serif"/>
              </a:rPr>
              <a:t>2 </a:t>
            </a:r>
            <a:r>
              <a:rPr lang="it-IT" sz="1451" spc="-1" dirty="0">
                <a:solidFill>
                  <a:srgbClr val="000000"/>
                </a:solidFill>
                <a:latin typeface="Noto Serif"/>
                <a:ea typeface="Noto Sans CJK SC"/>
              </a:rPr>
              <a:t>k€ Altri servizi: </a:t>
            </a:r>
            <a:r>
              <a:rPr lang="it-IT" sz="1451" spc="-1" dirty="0" err="1">
                <a:solidFill>
                  <a:srgbClr val="000000"/>
                </a:solidFill>
                <a:latin typeface="Noto Serif"/>
                <a:ea typeface="Noto Sans CJK SC"/>
              </a:rPr>
              <a:t>interconfronti</a:t>
            </a:r>
            <a:r>
              <a:rPr lang="it-IT" sz="1451" spc="-1" dirty="0">
                <a:solidFill>
                  <a:srgbClr val="000000"/>
                </a:solidFill>
                <a:latin typeface="Noto Serif"/>
                <a:ea typeface="Noto Sans CJK SC"/>
              </a:rPr>
              <a:t> del nuovo sistema di misura creato con metodologie standard già adoperate per la misura di radon indoor, presso accreditati centri di ricerca.</a:t>
            </a:r>
            <a:endParaRPr lang="en-US" sz="1451" spc="-1" dirty="0">
              <a:solidFill>
                <a:srgbClr val="000000"/>
              </a:solidFill>
              <a:latin typeface="Arial"/>
            </a:endParaRPr>
          </a:p>
          <a:p>
            <a:pPr marL="195934" indent="-195934" defTabSz="829452">
              <a:buClr>
                <a:srgbClr val="000000"/>
              </a:buClr>
              <a:buSzPct val="45000"/>
              <a:buFont typeface="Wingdings" charset="2"/>
              <a:buChar char=""/>
            </a:pPr>
            <a:r>
              <a:rPr lang="it-IT" sz="1451" spc="-1" dirty="0">
                <a:solidFill>
                  <a:srgbClr val="FF0000"/>
                </a:solidFill>
                <a:latin typeface="Noto Serif"/>
                <a:ea typeface="Noto Sans CJK SC"/>
              </a:rPr>
              <a:t>2.5 k€  missioni: campagne di misure del personale di Milano presso le sedi di Napoli e Caserta per </a:t>
            </a:r>
            <a:r>
              <a:rPr lang="it-IT" sz="1451" spc="-1" dirty="0" err="1">
                <a:solidFill>
                  <a:srgbClr val="FF0000"/>
                </a:solidFill>
                <a:latin typeface="Noto Serif"/>
                <a:ea typeface="Noto Sans CJK SC"/>
              </a:rPr>
              <a:t>interconfronto</a:t>
            </a:r>
            <a:r>
              <a:rPr lang="it-IT" sz="1451" spc="-1" dirty="0">
                <a:solidFill>
                  <a:srgbClr val="FF0000"/>
                </a:solidFill>
                <a:latin typeface="Noto Serif"/>
                <a:ea typeface="Noto Sans CJK SC"/>
              </a:rPr>
              <a:t> di diverse tecniche di misura di Rn-222 e parallelamente riunioni di collaborazione per discutere in merito allo stato d’avanzamento del progetto.</a:t>
            </a:r>
          </a:p>
          <a:p>
            <a:pPr defTabSz="829452">
              <a:buClr>
                <a:srgbClr val="000000"/>
              </a:buClr>
              <a:buSzPct val="45000"/>
            </a:pPr>
            <a:r>
              <a:rPr lang="it-IT" b="1" spc="-1" dirty="0">
                <a:solidFill>
                  <a:srgbClr val="FF0000"/>
                </a:solidFill>
                <a:latin typeface="Noto Serif"/>
              </a:rPr>
              <a:t>TOTALE: 14.5 </a:t>
            </a:r>
            <a:r>
              <a:rPr lang="it-IT" b="1" spc="-1" dirty="0">
                <a:solidFill>
                  <a:srgbClr val="FF0000"/>
                </a:solidFill>
                <a:latin typeface="Noto Serif"/>
                <a:ea typeface="Noto Sans CJK SC"/>
              </a:rPr>
              <a:t>k€</a:t>
            </a:r>
            <a:r>
              <a:rPr lang="it-IT" sz="1451" spc="-1" dirty="0">
                <a:solidFill>
                  <a:srgbClr val="FF0000"/>
                </a:solidFill>
                <a:latin typeface="Noto Serif"/>
              </a:rPr>
              <a:t> </a:t>
            </a:r>
          </a:p>
        </p:txBody>
      </p:sp>
      <p:sp>
        <p:nvSpPr>
          <p:cNvPr id="24" name="Rettangolo 23"/>
          <p:cNvSpPr/>
          <p:nvPr/>
        </p:nvSpPr>
        <p:spPr>
          <a:xfrm>
            <a:off x="160021" y="651511"/>
            <a:ext cx="9100946" cy="211225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829452"/>
            <a:r>
              <a:rPr lang="it-IT" sz="1633" spc="-1" dirty="0">
                <a:solidFill>
                  <a:srgbClr val="000000"/>
                </a:solidFill>
                <a:latin typeface="Noto Serif"/>
              </a:rPr>
              <a:t>Attività e obiettivi 2026:</a:t>
            </a:r>
            <a:endParaRPr lang="en-US" sz="1633" spc="-1" dirty="0">
              <a:solidFill>
                <a:srgbClr val="000000"/>
              </a:solidFill>
              <a:latin typeface="Arial"/>
            </a:endParaRPr>
          </a:p>
          <a:p>
            <a:pPr marL="195934" indent="-195934" algn="just" defTabSz="829452">
              <a:buClr>
                <a:srgbClr val="000000"/>
              </a:buClr>
              <a:buSzPct val="45000"/>
              <a:buFont typeface="Wingdings" charset="2"/>
              <a:buChar char=""/>
            </a:pPr>
            <a:r>
              <a:rPr lang="it-IT" sz="1451" spc="-1" dirty="0">
                <a:solidFill>
                  <a:srgbClr val="000000"/>
                </a:solidFill>
                <a:latin typeface="Noto Serif"/>
              </a:rPr>
              <a:t>misure di spettrometria gamma con rivelatori </a:t>
            </a:r>
            <a:r>
              <a:rPr lang="it-IT" sz="1451" spc="-1" dirty="0" err="1">
                <a:solidFill>
                  <a:srgbClr val="000000"/>
                </a:solidFill>
                <a:latin typeface="Noto Serif"/>
              </a:rPr>
              <a:t>HPGe</a:t>
            </a:r>
            <a:r>
              <a:rPr lang="it-IT" sz="1451" spc="-1" dirty="0">
                <a:solidFill>
                  <a:srgbClr val="000000"/>
                </a:solidFill>
                <a:latin typeface="Noto Serif"/>
              </a:rPr>
              <a:t> delle zeoliti e dei canestri a carbone attivi per determinare e confrontare l'adsorbimento tra le due tecniche di misura.</a:t>
            </a:r>
          </a:p>
          <a:p>
            <a:pPr marL="195934" indent="-195934" algn="just" defTabSz="829452">
              <a:buClr>
                <a:srgbClr val="000000"/>
              </a:buClr>
              <a:buSzPct val="45000"/>
              <a:buFont typeface="Wingdings" charset="2"/>
              <a:buChar char=""/>
            </a:pPr>
            <a:r>
              <a:rPr lang="it-IT" sz="1451" spc="-1" dirty="0">
                <a:solidFill>
                  <a:srgbClr val="000000"/>
                </a:solidFill>
                <a:latin typeface="Noto Serif"/>
              </a:rPr>
              <a:t>Utilizzo della camera radon in atmosfera controllata di </a:t>
            </a:r>
            <a:r>
              <a:rPr lang="it-IT" sz="1451" spc="-1" baseline="30000" dirty="0">
                <a:solidFill>
                  <a:srgbClr val="000000"/>
                </a:solidFill>
                <a:latin typeface="Noto Serif"/>
              </a:rPr>
              <a:t>222</a:t>
            </a:r>
            <a:r>
              <a:rPr lang="it-IT" sz="1451" spc="-1" dirty="0">
                <a:solidFill>
                  <a:srgbClr val="000000"/>
                </a:solidFill>
                <a:latin typeface="Noto Serif"/>
              </a:rPr>
              <a:t>Rn mediante sorgente </a:t>
            </a:r>
            <a:r>
              <a:rPr lang="it-IT" sz="1451" spc="-1" dirty="0" err="1">
                <a:solidFill>
                  <a:srgbClr val="000000"/>
                </a:solidFill>
                <a:latin typeface="Noto Serif"/>
              </a:rPr>
              <a:t>Pylon</a:t>
            </a:r>
            <a:r>
              <a:rPr lang="it-IT" sz="1451" spc="-1" dirty="0">
                <a:solidFill>
                  <a:srgbClr val="000000"/>
                </a:solidFill>
                <a:latin typeface="Noto Serif"/>
              </a:rPr>
              <a:t> – </a:t>
            </a:r>
            <a:r>
              <a:rPr lang="it-IT" sz="1451" spc="-1" dirty="0" err="1">
                <a:solidFill>
                  <a:srgbClr val="000000"/>
                </a:solidFill>
                <a:latin typeface="Noto Serif"/>
              </a:rPr>
              <a:t>Miam</a:t>
            </a:r>
            <a:r>
              <a:rPr lang="it-IT" sz="1451" spc="-1" dirty="0">
                <a:solidFill>
                  <a:srgbClr val="000000"/>
                </a:solidFill>
                <a:latin typeface="Noto Serif"/>
              </a:rPr>
              <a:t> da 106,40 </a:t>
            </a:r>
            <a:r>
              <a:rPr lang="it-IT" sz="1451" spc="-1" dirty="0" err="1">
                <a:solidFill>
                  <a:srgbClr val="000000"/>
                </a:solidFill>
                <a:latin typeface="Noto Serif"/>
              </a:rPr>
              <a:t>kBq</a:t>
            </a:r>
            <a:r>
              <a:rPr lang="it-IT" sz="1451" spc="-1" dirty="0">
                <a:solidFill>
                  <a:srgbClr val="000000"/>
                </a:solidFill>
                <a:latin typeface="Noto Serif"/>
              </a:rPr>
              <a:t> di </a:t>
            </a:r>
            <a:r>
              <a:rPr lang="it-IT" sz="1451" spc="-1" baseline="30000" dirty="0">
                <a:solidFill>
                  <a:srgbClr val="000000"/>
                </a:solidFill>
                <a:latin typeface="Noto Serif"/>
              </a:rPr>
              <a:t>226</a:t>
            </a:r>
            <a:r>
              <a:rPr lang="it-IT" sz="1451" spc="-1" dirty="0">
                <a:solidFill>
                  <a:srgbClr val="000000"/>
                </a:solidFill>
                <a:latin typeface="Noto Serif"/>
              </a:rPr>
              <a:t>Ra per esporre i canestri a carbone attivo e le  zeoliti  per studiare l'adsorbimento. </a:t>
            </a:r>
          </a:p>
          <a:p>
            <a:pPr marL="195934" indent="-195934" algn="just" defTabSz="829452">
              <a:buClr>
                <a:srgbClr val="000000"/>
              </a:buClr>
              <a:buSzPct val="45000"/>
              <a:buFont typeface="Wingdings" charset="2"/>
              <a:buChar char=""/>
            </a:pPr>
            <a:r>
              <a:rPr lang="it-IT" sz="1451" spc="-1" dirty="0">
                <a:solidFill>
                  <a:srgbClr val="000000"/>
                </a:solidFill>
                <a:latin typeface="Noto Serif"/>
              </a:rPr>
              <a:t>Costruzione delle curve di calibrazione.</a:t>
            </a:r>
          </a:p>
          <a:p>
            <a:pPr marL="195934" indent="-195934" algn="just" defTabSz="829452">
              <a:buClr>
                <a:srgbClr val="000000"/>
              </a:buClr>
              <a:buSzPct val="45000"/>
              <a:buFont typeface="Wingdings" charset="2"/>
              <a:buChar char=""/>
            </a:pPr>
            <a:r>
              <a:rPr lang="it-IT" sz="1451" spc="-1" dirty="0" err="1">
                <a:solidFill>
                  <a:srgbClr val="000000"/>
                </a:solidFill>
                <a:latin typeface="Noto Serif"/>
              </a:rPr>
              <a:t>Interconfronto</a:t>
            </a:r>
            <a:r>
              <a:rPr lang="it-IT" sz="1451" spc="-1" dirty="0">
                <a:solidFill>
                  <a:srgbClr val="000000"/>
                </a:solidFill>
                <a:latin typeface="Noto Serif"/>
              </a:rPr>
              <a:t> con l’esposizione presso la sezione di Napoli.</a:t>
            </a:r>
          </a:p>
          <a:p>
            <a:pPr marL="195934" indent="-195934" algn="just" defTabSz="829452">
              <a:buClr>
                <a:srgbClr val="000000"/>
              </a:buClr>
              <a:buSzPct val="45000"/>
              <a:buFont typeface="Wingdings" charset="2"/>
              <a:buChar char=""/>
            </a:pPr>
            <a:r>
              <a:rPr lang="it-IT" sz="1451" spc="-1" dirty="0">
                <a:solidFill>
                  <a:srgbClr val="000000"/>
                </a:solidFill>
                <a:latin typeface="Noto Serif"/>
              </a:rPr>
              <a:t>V</a:t>
            </a:r>
            <a:r>
              <a:rPr lang="it-IT" sz="1451" spc="-1">
                <a:solidFill>
                  <a:srgbClr val="000000"/>
                </a:solidFill>
                <a:latin typeface="Noto Serif"/>
              </a:rPr>
              <a:t>alutazione </a:t>
            </a:r>
            <a:r>
              <a:rPr lang="it-IT" sz="1451" spc="-1" dirty="0">
                <a:solidFill>
                  <a:srgbClr val="000000"/>
                </a:solidFill>
                <a:latin typeface="Noto Serif"/>
              </a:rPr>
              <a:t>della concentrazione indoor di </a:t>
            </a:r>
            <a:r>
              <a:rPr lang="it-IT" sz="1451" spc="-1" baseline="30000" dirty="0">
                <a:solidFill>
                  <a:srgbClr val="000000"/>
                </a:solidFill>
                <a:latin typeface="Noto Serif"/>
              </a:rPr>
              <a:t>222</a:t>
            </a:r>
            <a:r>
              <a:rPr lang="it-IT" sz="1451" spc="-1" dirty="0">
                <a:solidFill>
                  <a:srgbClr val="000000"/>
                </a:solidFill>
                <a:latin typeface="Noto Serif"/>
              </a:rPr>
              <a:t>Rn mediante scintillazione liquida e con la tecnica delle tracce nucleari utilizzando i dosimetri a CR39, per confronto con la nuova tecnica utilizzata basata sulle zeoliti.</a:t>
            </a:r>
            <a:endParaRPr lang="en-US" sz="1451" spc="-1" dirty="0">
              <a:solidFill>
                <a:srgbClr val="000000"/>
              </a:solidFill>
              <a:latin typeface="Arial"/>
            </a:endParaRPr>
          </a:p>
        </p:txBody>
      </p:sp>
      <p:graphicFrame>
        <p:nvGraphicFramePr>
          <p:cNvPr id="2" name="Tabella 1">
            <a:extLst>
              <a:ext uri="{FF2B5EF4-FFF2-40B4-BE49-F238E27FC236}">
                <a16:creationId xmlns:a16="http://schemas.microsoft.com/office/drawing/2014/main" id="{A2745D81-2BC0-BF0A-1960-52DCB421D781}"/>
              </a:ext>
            </a:extLst>
          </p:cNvPr>
          <p:cNvGraphicFramePr>
            <a:graphicFrameLocks noGrp="1"/>
          </p:cNvGraphicFramePr>
          <p:nvPr>
            <p:extLst/>
          </p:nvPr>
        </p:nvGraphicFramePr>
        <p:xfrm>
          <a:off x="1817604" y="2719647"/>
          <a:ext cx="6773141" cy="1493520"/>
        </p:xfrm>
        <a:graphic>
          <a:graphicData uri="http://schemas.openxmlformats.org/drawingml/2006/table">
            <a:tbl>
              <a:tblPr>
                <a:tableStyleId>{5C22544A-7EE6-4342-B048-85BDC9FD1C3A}</a:tableStyleId>
              </a:tblPr>
              <a:tblGrid>
                <a:gridCol w="4974383">
                  <a:extLst>
                    <a:ext uri="{9D8B030D-6E8A-4147-A177-3AD203B41FA5}">
                      <a16:colId xmlns:a16="http://schemas.microsoft.com/office/drawing/2014/main" val="1211661034"/>
                    </a:ext>
                  </a:extLst>
                </a:gridCol>
                <a:gridCol w="1798758">
                  <a:extLst>
                    <a:ext uri="{9D8B030D-6E8A-4147-A177-3AD203B41FA5}">
                      <a16:colId xmlns:a16="http://schemas.microsoft.com/office/drawing/2014/main" val="1063240544"/>
                    </a:ext>
                  </a:extLst>
                </a:gridCol>
              </a:tblGrid>
              <a:tr h="127500">
                <a:tc>
                  <a:txBody>
                    <a:bodyPr/>
                    <a:lstStyle/>
                    <a:p>
                      <a:pPr algn="l" fontAlgn="b"/>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it-IT" sz="1400" u="none" strike="noStrike" dirty="0">
                          <a:effectLst/>
                        </a:rPr>
                        <a:t>FTE - MOZART</a:t>
                      </a:r>
                      <a:endParaRPr lang="it-IT" sz="1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8126828"/>
                  </a:ext>
                </a:extLst>
              </a:tr>
              <a:tr h="189384">
                <a:tc>
                  <a:txBody>
                    <a:bodyPr/>
                    <a:lstStyle/>
                    <a:p>
                      <a:pPr algn="l" fontAlgn="b"/>
                      <a:r>
                        <a:rPr lang="it-IT" sz="1400" u="none" strike="noStrike" dirty="0">
                          <a:effectLst/>
                        </a:rPr>
                        <a:t>Francesco Broggi - Ricercatore Dip. – RL</a:t>
                      </a:r>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it-IT" sz="1400" u="none" strike="noStrike" dirty="0">
                          <a:effectLst/>
                        </a:rPr>
                        <a:t>0.35</a:t>
                      </a:r>
                      <a:endParaRPr lang="it-IT"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2446951"/>
                  </a:ext>
                </a:extLst>
              </a:tr>
              <a:tr h="189384">
                <a:tc>
                  <a:txBody>
                    <a:bodyPr/>
                    <a:lstStyle/>
                    <a:p>
                      <a:pPr algn="l" fontAlgn="b"/>
                      <a:r>
                        <a:rPr lang="it-IT" sz="1400" u="none" strike="noStrike" dirty="0">
                          <a:effectLst/>
                        </a:rPr>
                        <a:t>Groppi Flavia  - PA</a:t>
                      </a:r>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it-IT" sz="1400" u="none" strike="noStrike" dirty="0">
                          <a:effectLst/>
                        </a:rPr>
                        <a:t>0.10</a:t>
                      </a:r>
                      <a:endParaRPr lang="it-IT"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06793044"/>
                  </a:ext>
                </a:extLst>
              </a:tr>
              <a:tr h="189384">
                <a:tc>
                  <a:txBody>
                    <a:bodyPr/>
                    <a:lstStyle/>
                    <a:p>
                      <a:pPr algn="l" fontAlgn="b"/>
                      <a:r>
                        <a:rPr lang="it-IT" sz="1400" u="none" strike="noStrike" dirty="0">
                          <a:effectLst/>
                        </a:rPr>
                        <a:t>Michele Colucci - PhD/Assegnista</a:t>
                      </a:r>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it-IT" sz="1400" u="none" strike="noStrike" dirty="0">
                          <a:effectLst/>
                        </a:rPr>
                        <a:t>0.10</a:t>
                      </a:r>
                      <a:endParaRPr lang="it-IT"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70593874"/>
                  </a:ext>
                </a:extLst>
              </a:tr>
              <a:tr h="189384">
                <a:tc>
                  <a:txBody>
                    <a:bodyPr/>
                    <a:lstStyle/>
                    <a:p>
                      <a:pPr algn="l" fontAlgn="b"/>
                      <a:r>
                        <a:rPr lang="it-IT" sz="1400" u="none" strike="noStrike" dirty="0">
                          <a:effectLst/>
                        </a:rPr>
                        <a:t>Manenti Simone - Prof. Contratto</a:t>
                      </a:r>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it-IT" sz="1400" u="none" strike="noStrike" dirty="0">
                          <a:effectLst/>
                        </a:rPr>
                        <a:t>0.10</a:t>
                      </a:r>
                      <a:endParaRPr lang="it-IT"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74913701"/>
                  </a:ext>
                </a:extLst>
              </a:tr>
              <a:tr h="189384">
                <a:tc>
                  <a:txBody>
                    <a:bodyPr/>
                    <a:lstStyle/>
                    <a:p>
                      <a:pPr algn="l" fontAlgn="b"/>
                      <a:r>
                        <a:rPr lang="it-IT" sz="1400" u="none" strike="noStrike" dirty="0">
                          <a:effectLst/>
                        </a:rPr>
                        <a:t>Persico Elisa - Docente </a:t>
                      </a:r>
                      <a:endParaRPr lang="it-IT"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it-IT" sz="1400" u="none" strike="noStrike" dirty="0">
                          <a:effectLst/>
                        </a:rPr>
                        <a:t>0.35</a:t>
                      </a:r>
                      <a:endParaRPr lang="it-IT"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91575851"/>
                  </a:ext>
                </a:extLst>
              </a:tr>
              <a:tr h="189384">
                <a:tc>
                  <a:txBody>
                    <a:bodyPr/>
                    <a:lstStyle/>
                    <a:p>
                      <a:pPr algn="l" fontAlgn="b"/>
                      <a:r>
                        <a:rPr lang="it-IT" sz="1400" b="1" i="0" u="none" strike="noStrike" dirty="0">
                          <a:solidFill>
                            <a:srgbClr val="FF0000"/>
                          </a:solidFill>
                          <a:effectLst/>
                          <a:latin typeface="Calibri" panose="020F0502020204030204" pitchFamily="34" charset="0"/>
                        </a:rPr>
                        <a:t>TOTALE</a:t>
                      </a:r>
                    </a:p>
                  </a:txBody>
                  <a:tcPr marL="0" marR="0" marT="0" marB="0" anchor="b"/>
                </a:tc>
                <a:tc>
                  <a:txBody>
                    <a:bodyPr/>
                    <a:lstStyle/>
                    <a:p>
                      <a:pPr algn="r" fontAlgn="b"/>
                      <a:r>
                        <a:rPr lang="it-IT" sz="1400" b="1" i="0" u="none" strike="noStrike" dirty="0">
                          <a:solidFill>
                            <a:srgbClr val="FF0000"/>
                          </a:solidFill>
                          <a:effectLst/>
                          <a:latin typeface="Calibri" panose="020F0502020204030204" pitchFamily="34" charset="0"/>
                        </a:rPr>
                        <a:t>1.00</a:t>
                      </a:r>
                    </a:p>
                  </a:txBody>
                  <a:tcPr marL="0" marR="0" marT="0" marB="0" anchor="b"/>
                </a:tc>
                <a:extLst>
                  <a:ext uri="{0D108BD9-81ED-4DB2-BD59-A6C34878D82A}">
                    <a16:rowId xmlns:a16="http://schemas.microsoft.com/office/drawing/2014/main" val="1353434886"/>
                  </a:ext>
                </a:extLst>
              </a:tr>
            </a:tbl>
          </a:graphicData>
        </a:graphic>
      </p:graphicFrame>
      <p:pic>
        <p:nvPicPr>
          <p:cNvPr id="3" name="Picture 2" descr="Set di 2 infusori per tè filtro per te palla da tè in acciaio inox palla  colino : Amazon.it: Casa e cucina">
            <a:extLst>
              <a:ext uri="{FF2B5EF4-FFF2-40B4-BE49-F238E27FC236}">
                <a16:creationId xmlns:a16="http://schemas.microsoft.com/office/drawing/2014/main" id="{2E2ADAA2-813B-5CCB-5F94-44C09B17F1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0966" y="2019571"/>
            <a:ext cx="1381348" cy="1112899"/>
          </a:xfrm>
          <a:prstGeom prst="rect">
            <a:avLst/>
          </a:prstGeom>
          <a:noFill/>
        </p:spPr>
      </p:pic>
      <p:sp>
        <p:nvSpPr>
          <p:cNvPr id="4" name="CasellaDiTesto 3">
            <a:extLst>
              <a:ext uri="{FF2B5EF4-FFF2-40B4-BE49-F238E27FC236}">
                <a16:creationId xmlns:a16="http://schemas.microsoft.com/office/drawing/2014/main" id="{ED09BB73-DBA3-0237-B264-7FDB81ECCF76}"/>
              </a:ext>
            </a:extLst>
          </p:cNvPr>
          <p:cNvSpPr txBox="1"/>
          <p:nvPr/>
        </p:nvSpPr>
        <p:spPr>
          <a:xfrm>
            <a:off x="10522069" y="2080877"/>
            <a:ext cx="1733601" cy="738664"/>
          </a:xfrm>
          <a:prstGeom prst="rect">
            <a:avLst/>
          </a:prstGeom>
          <a:noFill/>
        </p:spPr>
        <p:txBody>
          <a:bodyPr wrap="square" rtlCol="0">
            <a:spAutoFit/>
          </a:bodyPr>
          <a:lstStyle/>
          <a:p>
            <a:r>
              <a:rPr lang="it-IT" sz="1400" dirty="0">
                <a:solidFill>
                  <a:srgbClr val="000000"/>
                </a:solidFill>
                <a:latin typeface="Arial"/>
              </a:rPr>
              <a:t>Prototipo dei contenitori delle zeoliti </a:t>
            </a:r>
          </a:p>
        </p:txBody>
      </p:sp>
      <p:pic>
        <p:nvPicPr>
          <p:cNvPr id="6" name="Immagine 5">
            <a:extLst>
              <a:ext uri="{FF2B5EF4-FFF2-40B4-BE49-F238E27FC236}">
                <a16:creationId xmlns:a16="http://schemas.microsoft.com/office/drawing/2014/main" id="{A829AA2A-2CE0-845E-7DEA-D3045F8909E3}"/>
              </a:ext>
            </a:extLst>
          </p:cNvPr>
          <p:cNvPicPr>
            <a:picLocks noChangeAspect="1"/>
          </p:cNvPicPr>
          <p:nvPr/>
        </p:nvPicPr>
        <p:blipFill>
          <a:blip r:embed="rId3"/>
          <a:stretch>
            <a:fillRect/>
          </a:stretch>
        </p:blipFill>
        <p:spPr>
          <a:xfrm>
            <a:off x="9512078" y="405503"/>
            <a:ext cx="1945265" cy="1351094"/>
          </a:xfrm>
          <a:prstGeom prst="rect">
            <a:avLst/>
          </a:prstGeom>
        </p:spPr>
      </p:pic>
      <p:pic>
        <p:nvPicPr>
          <p:cNvPr id="8" name="Immagine 7">
            <a:extLst>
              <a:ext uri="{FF2B5EF4-FFF2-40B4-BE49-F238E27FC236}">
                <a16:creationId xmlns:a16="http://schemas.microsoft.com/office/drawing/2014/main" id="{6C1D66E3-1E25-38F6-B921-0A07785965CE}"/>
              </a:ext>
            </a:extLst>
          </p:cNvPr>
          <p:cNvPicPr>
            <a:picLocks noChangeAspect="1"/>
          </p:cNvPicPr>
          <p:nvPr/>
        </p:nvPicPr>
        <p:blipFill>
          <a:blip r:embed="rId4"/>
          <a:stretch>
            <a:fillRect/>
          </a:stretch>
        </p:blipFill>
        <p:spPr>
          <a:xfrm>
            <a:off x="10578974" y="3194649"/>
            <a:ext cx="1518811" cy="1390511"/>
          </a:xfrm>
          <a:prstGeom prst="rect">
            <a:avLst/>
          </a:prstGeom>
        </p:spPr>
      </p:pic>
      <p:sp>
        <p:nvSpPr>
          <p:cNvPr id="9" name="CasellaDiTesto 8">
            <a:extLst>
              <a:ext uri="{FF2B5EF4-FFF2-40B4-BE49-F238E27FC236}">
                <a16:creationId xmlns:a16="http://schemas.microsoft.com/office/drawing/2014/main" id="{77EFDFCB-AF69-1B8A-1350-EC17B454A853}"/>
              </a:ext>
            </a:extLst>
          </p:cNvPr>
          <p:cNvSpPr txBox="1"/>
          <p:nvPr/>
        </p:nvSpPr>
        <p:spPr>
          <a:xfrm>
            <a:off x="9221297" y="3628294"/>
            <a:ext cx="1338044" cy="523220"/>
          </a:xfrm>
          <a:prstGeom prst="rect">
            <a:avLst/>
          </a:prstGeom>
          <a:noFill/>
        </p:spPr>
        <p:txBody>
          <a:bodyPr wrap="square" rtlCol="0">
            <a:spAutoFit/>
          </a:bodyPr>
          <a:lstStyle/>
          <a:p>
            <a:r>
              <a:rPr lang="it-IT" sz="1400" dirty="0">
                <a:solidFill>
                  <a:srgbClr val="000000"/>
                </a:solidFill>
                <a:latin typeface="Arial"/>
              </a:rPr>
              <a:t>Canestri a carbone attivo</a:t>
            </a:r>
          </a:p>
        </p:txBody>
      </p:sp>
    </p:spTree>
    <p:extLst>
      <p:ext uri="{BB962C8B-B14F-4D97-AF65-F5344CB8AC3E}">
        <p14:creationId xmlns:p14="http://schemas.microsoft.com/office/powerpoint/2010/main" val="782661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NEXT_NAMASSTE  (2025 -2027)</a:t>
            </a:r>
            <a:endParaRPr lang="en-US" dirty="0"/>
          </a:p>
        </p:txBody>
      </p:sp>
      <p:sp>
        <p:nvSpPr>
          <p:cNvPr id="16" name="Rectangle 15"/>
          <p:cNvSpPr/>
          <p:nvPr/>
        </p:nvSpPr>
        <p:spPr>
          <a:xfrm>
            <a:off x="3305187" y="951900"/>
            <a:ext cx="5931877"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 Lascialfari (</a:t>
            </a: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di Pavia)</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760389" y="537102"/>
            <a:ext cx="7021474" cy="369332"/>
          </a:xfrm>
          <a:prstGeom prst="rect">
            <a:avLst/>
          </a:prstGeom>
        </p:spPr>
        <p:txBody>
          <a:bodyPr wrap="none">
            <a:spAutoFit/>
          </a:bodyPr>
          <a:lstStyle/>
          <a:p>
            <a:r>
              <a:rPr lang="en-US" b="1" dirty="0" err="1">
                <a:solidFill>
                  <a:schemeClr val="tx2">
                    <a:lumMod val="75000"/>
                  </a:schemeClr>
                </a:solidFill>
                <a:latin typeface="Comic Sans MS" panose="030F0702030302020204" pitchFamily="66" charset="0"/>
              </a:rPr>
              <a:t>NEXT_NanoMagnets</a:t>
            </a:r>
            <a:r>
              <a:rPr lang="en-US" b="1" dirty="0">
                <a:solidFill>
                  <a:schemeClr val="tx2">
                    <a:lumMod val="75000"/>
                  </a:schemeClr>
                </a:solidFill>
                <a:latin typeface="Comic Sans MS" panose="030F0702030302020204" pitchFamily="66" charset="0"/>
              </a:rPr>
              <a:t> for quantum </a:t>
            </a:r>
            <a:r>
              <a:rPr lang="en-US" b="1" dirty="0" err="1">
                <a:solidFill>
                  <a:schemeClr val="tx2">
                    <a:lumMod val="75000"/>
                  </a:schemeClr>
                </a:solidFill>
                <a:latin typeface="Comic Sans MS" panose="030F0702030302020204" pitchFamily="66" charset="0"/>
              </a:rPr>
              <a:t>SEnsing</a:t>
            </a:r>
            <a:r>
              <a:rPr lang="en-US" b="1" dirty="0">
                <a:solidFill>
                  <a:schemeClr val="tx2">
                    <a:lumMod val="75000"/>
                  </a:schemeClr>
                </a:solidFill>
                <a:latin typeface="Comic Sans MS" panose="030F0702030302020204" pitchFamily="66" charset="0"/>
              </a:rPr>
              <a:t> and Data </a:t>
            </a:r>
            <a:r>
              <a:rPr lang="en-US" b="1" dirty="0" err="1">
                <a:solidFill>
                  <a:schemeClr val="tx2">
                    <a:lumMod val="75000"/>
                  </a:schemeClr>
                </a:solidFill>
                <a:latin typeface="Comic Sans MS" panose="030F0702030302020204" pitchFamily="66" charset="0"/>
              </a:rPr>
              <a:t>SToragE</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1.1</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459416" y="3397939"/>
            <a:ext cx="5474676" cy="2762295"/>
          </a:xfrm>
          <a:prstGeom prst="rect">
            <a:avLst/>
          </a:prstGeom>
        </p:spPr>
        <p:txBody>
          <a:bodyPr wrap="square">
            <a:spAutoFit/>
          </a:bodyPr>
          <a:lstStyle/>
          <a:p>
            <a:pPr>
              <a:spcAft>
                <a:spcPts val="300"/>
              </a:spcAft>
            </a:pPr>
            <a:r>
              <a:rPr lang="en-US" b="1" dirty="0">
                <a:solidFill>
                  <a:srgbClr val="0070C0"/>
                </a:solidFill>
                <a:latin typeface="Comic Sans MS" panose="030F0702030302020204" pitchFamily="66" charset="0"/>
              </a:rPr>
              <a:t>The NEXT_NAMASSTE project aims to design, synthesize, and characterize new Molecular </a:t>
            </a:r>
            <a:r>
              <a:rPr lang="en-US" b="1" dirty="0" err="1">
                <a:solidFill>
                  <a:srgbClr val="0070C0"/>
                </a:solidFill>
                <a:latin typeface="Comic Sans MS" panose="030F0702030302020204" pitchFamily="66" charset="0"/>
              </a:rPr>
              <a:t>NanoMagnets</a:t>
            </a:r>
            <a:r>
              <a:rPr lang="en-US" b="1" dirty="0">
                <a:solidFill>
                  <a:srgbClr val="0070C0"/>
                </a:solidFill>
                <a:latin typeface="Comic Sans MS" panose="030F0702030302020204" pitchFamily="66" charset="0"/>
              </a:rPr>
              <a:t> (MNMs) for two different applications:</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single molecule magnets (SMM), </a:t>
            </a:r>
            <a:r>
              <a:rPr lang="en-US" b="1" dirty="0">
                <a:solidFill>
                  <a:srgbClr val="FF0000"/>
                </a:solidFill>
                <a:latin typeface="Comic Sans MS" panose="030F0702030302020204" pitchFamily="66" charset="0"/>
              </a:rPr>
              <a:t>for high-sensitivity sensors</a:t>
            </a:r>
            <a:r>
              <a:rPr lang="en-US" b="1" dirty="0">
                <a:solidFill>
                  <a:srgbClr val="0070C0"/>
                </a:solidFill>
                <a:latin typeface="Comic Sans MS" panose="030F0702030302020204" pitchFamily="66" charset="0"/>
              </a:rPr>
              <a:t>, potentially suited for revealing dark matter</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single ion magnets (SIM), </a:t>
            </a:r>
            <a:r>
              <a:rPr lang="en-US" b="1" dirty="0">
                <a:solidFill>
                  <a:srgbClr val="FF0000"/>
                </a:solidFill>
                <a:latin typeface="Comic Sans MS" panose="030F0702030302020204" pitchFamily="66" charset="0"/>
              </a:rPr>
              <a:t>for high-density memory storage systems</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Bologna</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Firenze</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Pavia</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4985269" cy="1100301"/>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Paolo Arosio, Responsabile Locale, 0.6</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Francesco Orsini, 0.4</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Ivan Veronese, 0.1</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250723" y="1860720"/>
            <a:ext cx="2872154"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534319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ACRONIMO ESPERIMENTO: 2025 </a:t>
            </a:r>
            <a:r>
              <a:rPr lang="it-IT" dirty="0" err="1"/>
              <a:t>main</a:t>
            </a:r>
            <a:r>
              <a:rPr lang="it-IT" dirty="0"/>
              <a:t> results</a:t>
            </a:r>
            <a:endParaRPr lang="en-US" dirty="0"/>
          </a:p>
        </p:txBody>
      </p:sp>
      <p:sp>
        <p:nvSpPr>
          <p:cNvPr id="4" name="TextBox 2">
            <a:extLst>
              <a:ext uri="{FF2B5EF4-FFF2-40B4-BE49-F238E27FC236}">
                <a16:creationId xmlns:a16="http://schemas.microsoft.com/office/drawing/2014/main" id="{C01ADC4F-3669-A94C-3D40-6B279C8B636F}"/>
              </a:ext>
            </a:extLst>
          </p:cNvPr>
          <p:cNvSpPr txBox="1"/>
          <p:nvPr/>
        </p:nvSpPr>
        <p:spPr>
          <a:xfrm>
            <a:off x="102608" y="948080"/>
            <a:ext cx="11995607" cy="4560992"/>
          </a:xfrm>
          <a:prstGeom prst="rect">
            <a:avLst/>
          </a:prstGeom>
          <a:noFill/>
          <a:ln>
            <a:solidFill>
              <a:schemeClr val="dk1"/>
            </a:solidFill>
          </a:ln>
        </p:spPr>
        <p:txBody>
          <a:bodyPr wrap="square">
            <a:spAutoFit/>
          </a:bodyPr>
          <a:lstStyle/>
          <a:p>
            <a:pPr marL="0" marR="0">
              <a:lnSpc>
                <a:spcPct val="107000"/>
              </a:lnSpc>
              <a:spcBef>
                <a:spcPts val="0"/>
              </a:spcBef>
            </a:pPr>
            <a:r>
              <a:rPr lang="en-US" sz="2200" b="1" kern="100" dirty="0">
                <a:effectLst/>
                <a:latin typeface="Aptos" panose="020B0004020202020204" pitchFamily="34" charset="0"/>
                <a:ea typeface="Aptos" panose="020B0004020202020204" pitchFamily="34" charset="0"/>
                <a:cs typeface="Times New Roman" panose="02020603050405020304" pitchFamily="18" charset="0"/>
              </a:rPr>
              <a:t>Spin dynamics of systems for data storage</a:t>
            </a:r>
          </a:p>
          <a:p>
            <a:pPr marL="0" marR="0">
              <a:lnSpc>
                <a:spcPct val="107000"/>
              </a:lnSpc>
              <a:spcBef>
                <a:spcPts val="0"/>
              </a:spcBef>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1" kern="100" dirty="0">
                <a:solidFill>
                  <a:srgbClr val="C00000"/>
                </a:solidFill>
                <a:latin typeface="Aptos" panose="020B0004020202020204" pitchFamily="34" charset="0"/>
                <a:cs typeface="Times New Roman" panose="02020603050405020304" pitchFamily="18" charset="0"/>
              </a:rPr>
              <a:t>Very low-frequency (</a:t>
            </a:r>
            <a:r>
              <a:rPr lang="en-US" sz="2000" b="1" kern="100" dirty="0">
                <a:solidFill>
                  <a:srgbClr val="C00000"/>
                </a:solidFill>
                <a:latin typeface="Aptos" panose="020B0004020202020204" pitchFamily="34" charset="0"/>
                <a:cs typeface="Times New Roman" panose="02020603050405020304" pitchFamily="18" charset="0"/>
                <a:sym typeface="Symbol" panose="05050102010706020507" pitchFamily="18" charset="2"/>
              </a:rPr>
              <a:t> &lt;5 MHz) </a:t>
            </a:r>
            <a:r>
              <a:rPr lang="en-US" sz="2000" b="1" kern="100" dirty="0">
                <a:solidFill>
                  <a:srgbClr val="C00000"/>
                </a:solidFill>
                <a:latin typeface="Aptos" panose="020B0004020202020204" pitchFamily="34" charset="0"/>
                <a:cs typeface="Times New Roman" panose="02020603050405020304" pitchFamily="18" charset="0"/>
              </a:rPr>
              <a:t>spin dynamics by NMR-Fast Field Cycling</a:t>
            </a:r>
            <a:r>
              <a:rPr lang="en-US" sz="2000" kern="100" dirty="0">
                <a:latin typeface="Aptos" panose="020B0004020202020204" pitchFamily="34" charset="0"/>
                <a:cs typeface="Times New Roman" panose="02020603050405020304" pitchFamily="18" charset="0"/>
              </a:rPr>
              <a:t>:</a:t>
            </a:r>
          </a:p>
          <a:p>
            <a:pPr>
              <a:lnSpc>
                <a:spcPct val="150000"/>
              </a:lnSpc>
            </a:pPr>
            <a:r>
              <a:rPr lang="en-US" kern="100" dirty="0">
                <a:cs typeface="Times New Roman" panose="02020603050405020304" pitchFamily="18" charset="0"/>
              </a:rPr>
              <a:t>The metal (Tb) diluted system Tb0.01Y0.99 </a:t>
            </a:r>
            <a:r>
              <a:rPr lang="en-US" kern="100" dirty="0" err="1">
                <a:cs typeface="Times New Roman" panose="02020603050405020304" pitchFamily="18" charset="0"/>
              </a:rPr>
              <a:t>tropolonate</a:t>
            </a:r>
            <a:r>
              <a:rPr lang="en-US" kern="100" dirty="0">
                <a:cs typeface="Times New Roman" panose="02020603050405020304" pitchFamily="18" charset="0"/>
              </a:rPr>
              <a:t> was synthetized and preliminary</a:t>
            </a:r>
          </a:p>
          <a:p>
            <a:pPr>
              <a:lnSpc>
                <a:spcPct val="150000"/>
              </a:lnSpc>
            </a:pPr>
            <a:r>
              <a:rPr lang="en-US" kern="100" dirty="0">
                <a:cs typeface="Times New Roman" panose="02020603050405020304" pitchFamily="18" charset="0"/>
              </a:rPr>
              <a:t>characterized by Firenze unit in June </a:t>
            </a:r>
            <a:r>
              <a:rPr lang="en-US" kern="100" dirty="0">
                <a:cs typeface="Calibri" panose="020F0502020204030204" pitchFamily="34" charset="0"/>
              </a:rPr>
              <a:t>→ </a:t>
            </a:r>
            <a:r>
              <a:rPr lang="en-US" kern="100" dirty="0">
                <a:solidFill>
                  <a:schemeClr val="accent1"/>
                </a:solidFill>
                <a:cs typeface="Calibri" panose="020F0502020204030204" pitchFamily="34" charset="0"/>
              </a:rPr>
              <a:t>during next months NMR-FFC measurements </a:t>
            </a:r>
          </a:p>
          <a:p>
            <a:pPr>
              <a:lnSpc>
                <a:spcPct val="150000"/>
              </a:lnSpc>
              <a:spcAft>
                <a:spcPts val="600"/>
              </a:spcAft>
            </a:pPr>
            <a:r>
              <a:rPr lang="en-US" kern="100" dirty="0">
                <a:solidFill>
                  <a:schemeClr val="accent1"/>
                </a:solidFill>
                <a:cs typeface="Calibri" panose="020F0502020204030204" pitchFamily="34" charset="0"/>
              </a:rPr>
              <a:t>will be performed as soon as, mid/end of July, </a:t>
            </a:r>
            <a:r>
              <a:rPr lang="en-US" u="sng" kern="100" dirty="0">
                <a:solidFill>
                  <a:schemeClr val="accent1"/>
                </a:solidFill>
                <a:cs typeface="Calibri" panose="020F0502020204030204" pitchFamily="34" charset="0"/>
              </a:rPr>
              <a:t>the </a:t>
            </a:r>
            <a:r>
              <a:rPr lang="en-US" u="sng" kern="100" dirty="0" err="1">
                <a:solidFill>
                  <a:schemeClr val="accent1"/>
                </a:solidFill>
                <a:cs typeface="Calibri" panose="020F0502020204030204" pitchFamily="34" charset="0"/>
              </a:rPr>
              <a:t>relaxometer</a:t>
            </a:r>
            <a:r>
              <a:rPr lang="en-US" u="sng" kern="100" dirty="0">
                <a:solidFill>
                  <a:schemeClr val="accent1"/>
                </a:solidFill>
                <a:cs typeface="Calibri" panose="020F0502020204030204" pitchFamily="34" charset="0"/>
              </a:rPr>
              <a:t> will be repaired (problem with electromagnet</a:t>
            </a:r>
            <a:r>
              <a:rPr lang="en-US" u="sng" kern="100" dirty="0">
                <a:solidFill>
                  <a:schemeClr val="accent1"/>
                </a:solidFill>
                <a:latin typeface="Calibri" panose="020F0502020204030204" pitchFamily="34" charset="0"/>
                <a:cs typeface="Calibri" panose="020F0502020204030204" pitchFamily="34" charset="0"/>
              </a:rPr>
              <a:t>)</a:t>
            </a:r>
            <a:endParaRPr lang="en-US" u="sng" kern="100" dirty="0">
              <a:solidFill>
                <a:schemeClr val="accent1"/>
              </a:solidFill>
              <a:latin typeface="Aptos" panose="020B0004020202020204" pitchFamily="34" charset="0"/>
              <a:cs typeface="Times New Roman" panose="02020603050405020304" pitchFamily="18" charset="0"/>
            </a:endParaRPr>
          </a:p>
          <a:p>
            <a:pPr marL="285750" marR="0" lvl="0" indent="-285750">
              <a:lnSpc>
                <a:spcPct val="150000"/>
              </a:lnSpc>
              <a:spcBef>
                <a:spcPts val="0"/>
              </a:spcBef>
              <a:buFont typeface="Arial" panose="020B0604020202020204" pitchFamily="34" charset="0"/>
              <a:buChar char="•"/>
            </a:pPr>
            <a:r>
              <a:rPr lang="en-US" sz="2000" b="1" kern="100" dirty="0" err="1">
                <a:solidFill>
                  <a:srgbClr val="C00000"/>
                </a:solidFill>
                <a:latin typeface="Aptos" panose="020B0004020202020204" pitchFamily="34" charset="0"/>
                <a:cs typeface="Times New Roman" panose="02020603050405020304" pitchFamily="18" charset="0"/>
              </a:rPr>
              <a:t>muSR</a:t>
            </a:r>
            <a:r>
              <a:rPr lang="en-US" sz="2000" b="1" kern="100" dirty="0">
                <a:solidFill>
                  <a:srgbClr val="C00000"/>
                </a:solidFill>
                <a:latin typeface="Aptos" panose="020B0004020202020204" pitchFamily="34" charset="0"/>
                <a:cs typeface="Times New Roman" panose="02020603050405020304" pitchFamily="18" charset="0"/>
              </a:rPr>
              <a:t> measurements at PSI, 11-14 September 2025, on:</a:t>
            </a:r>
          </a:p>
          <a:p>
            <a:pPr lvl="0">
              <a:lnSpc>
                <a:spcPct val="150000"/>
              </a:lnSpc>
            </a:pPr>
            <a:r>
              <a:rPr lang="en-US" kern="100" dirty="0">
                <a:solidFill>
                  <a:schemeClr val="tx1"/>
                </a:solidFill>
                <a:cs typeface="Times New Roman" panose="02020603050405020304" pitchFamily="18" charset="0"/>
              </a:rPr>
              <a:t>(</a:t>
            </a:r>
            <a:r>
              <a:rPr lang="en-US" kern="100" dirty="0" err="1">
                <a:solidFill>
                  <a:schemeClr val="tx1"/>
                </a:solidFill>
                <a:cs typeface="Times New Roman" panose="02020603050405020304" pitchFamily="18" charset="0"/>
              </a:rPr>
              <a:t>i</a:t>
            </a:r>
            <a:r>
              <a:rPr lang="en-US" kern="100" dirty="0">
                <a:solidFill>
                  <a:schemeClr val="tx1"/>
                </a:solidFill>
                <a:cs typeface="Times New Roman" panose="02020603050405020304" pitchFamily="18" charset="0"/>
              </a:rPr>
              <a:t>) </a:t>
            </a:r>
            <a:r>
              <a:rPr lang="en-US" kern="100" dirty="0" err="1">
                <a:solidFill>
                  <a:schemeClr val="tx1"/>
                </a:solidFill>
                <a:cs typeface="Times New Roman" panose="02020603050405020304" pitchFamily="18" charset="0"/>
              </a:rPr>
              <a:t>Dy</a:t>
            </a:r>
            <a:r>
              <a:rPr lang="en-US" kern="100" dirty="0">
                <a:solidFill>
                  <a:schemeClr val="tx1"/>
                </a:solidFill>
                <a:cs typeface="Times New Roman" panose="02020603050405020304" pitchFamily="18" charset="0"/>
              </a:rPr>
              <a:t>-SQ (SQ is a S=1/2 paramagnetic ligand)</a:t>
            </a:r>
            <a:r>
              <a:rPr lang="en-US" kern="100" dirty="0">
                <a:solidFill>
                  <a:schemeClr val="tx1"/>
                </a:solidFill>
                <a:cs typeface="Calibri" panose="020F0502020204030204" pitchFamily="34" charset="0"/>
              </a:rPr>
              <a:t> </a:t>
            </a:r>
            <a:r>
              <a:rPr lang="en-US" kern="100" dirty="0">
                <a:solidFill>
                  <a:schemeClr val="accent1"/>
                </a:solidFill>
                <a:cs typeface="Calibri" panose="020F0502020204030204" pitchFamily="34" charset="0"/>
              </a:rPr>
              <a:t>→ its spin dynamics to be compared with that </a:t>
            </a:r>
            <a:r>
              <a:rPr lang="en-US" kern="100" dirty="0" err="1">
                <a:solidFill>
                  <a:schemeClr val="accent1"/>
                </a:solidFill>
                <a:cs typeface="Calibri" panose="020F0502020204030204" pitchFamily="34" charset="0"/>
              </a:rPr>
              <a:t>ofDy-trp</a:t>
            </a:r>
            <a:r>
              <a:rPr lang="en-US" kern="100" dirty="0">
                <a:solidFill>
                  <a:schemeClr val="accent1"/>
                </a:solidFill>
                <a:cs typeface="Calibri" panose="020F0502020204030204" pitchFamily="34" charset="0"/>
              </a:rPr>
              <a:t> (</a:t>
            </a:r>
            <a:r>
              <a:rPr lang="en-US" kern="100" dirty="0" err="1">
                <a:solidFill>
                  <a:schemeClr val="accent1"/>
                </a:solidFill>
                <a:cs typeface="Calibri" panose="020F0502020204030204" pitchFamily="34" charset="0"/>
              </a:rPr>
              <a:t>trp</a:t>
            </a:r>
            <a:r>
              <a:rPr lang="en-US" kern="100" dirty="0">
                <a:solidFill>
                  <a:schemeClr val="accent1"/>
                </a:solidFill>
                <a:cs typeface="Calibri" panose="020F0502020204030204" pitchFamily="34" charset="0"/>
              </a:rPr>
              <a:t> diamagnetic ligand) and their isostructural Tb-based derivatives recently investigated </a:t>
            </a:r>
          </a:p>
          <a:p>
            <a:pPr lvl="0">
              <a:lnSpc>
                <a:spcPct val="150000"/>
              </a:lnSpc>
            </a:pPr>
            <a:r>
              <a:rPr lang="en-US" kern="100" dirty="0">
                <a:solidFill>
                  <a:schemeClr val="tx1"/>
                </a:solidFill>
                <a:cs typeface="Times New Roman" panose="02020603050405020304" pitchFamily="18" charset="0"/>
              </a:rPr>
              <a:t>(ii) [</a:t>
            </a:r>
            <a:r>
              <a:rPr lang="en-US" kern="100" dirty="0" err="1">
                <a:solidFill>
                  <a:schemeClr val="tx1"/>
                </a:solidFill>
                <a:cs typeface="Times New Roman" panose="02020603050405020304" pitchFamily="18" charset="0"/>
              </a:rPr>
              <a:t>Dy</a:t>
            </a:r>
            <a:r>
              <a:rPr lang="en-US" kern="100" dirty="0">
                <a:solidFill>
                  <a:schemeClr val="tx1"/>
                </a:solidFill>
                <a:cs typeface="Times New Roman" panose="02020603050405020304" pitchFamily="18" charset="0"/>
              </a:rPr>
              <a:t>(18-C-6)(1-AdO)2][I3] complex </a:t>
            </a:r>
            <a:r>
              <a:rPr lang="en-US" kern="100" dirty="0">
                <a:solidFill>
                  <a:schemeClr val="accent1"/>
                </a:solidFill>
                <a:cs typeface="Calibri" panose="020F0502020204030204" pitchFamily="34" charset="0"/>
              </a:rPr>
              <a:t>→ to be studied due to its large barrier to magnetization reversal coupled with unusual chemical stability to air, crucial properties for applications as storage devices.</a:t>
            </a:r>
            <a:r>
              <a:rPr lang="en-US" b="1" kern="100" dirty="0">
                <a:solidFill>
                  <a:srgbClr val="C00000"/>
                </a:solidFill>
                <a:cs typeface="Times New Roman" panose="02020603050405020304" pitchFamily="18" charset="0"/>
              </a:rPr>
              <a:t> </a:t>
            </a:r>
          </a:p>
        </p:txBody>
      </p:sp>
      <p:pic>
        <p:nvPicPr>
          <p:cNvPr id="5" name="Immagine 4"/>
          <p:cNvPicPr>
            <a:picLocks noChangeAspect="1"/>
          </p:cNvPicPr>
          <p:nvPr/>
        </p:nvPicPr>
        <p:blipFill>
          <a:blip r:embed="rId2"/>
          <a:stretch>
            <a:fillRect/>
          </a:stretch>
        </p:blipFill>
        <p:spPr>
          <a:xfrm>
            <a:off x="9661278" y="979566"/>
            <a:ext cx="2164808" cy="1990141"/>
          </a:xfrm>
          <a:prstGeom prst="rect">
            <a:avLst/>
          </a:prstGeom>
        </p:spPr>
      </p:pic>
    </p:spTree>
    <p:extLst>
      <p:ext uri="{BB962C8B-B14F-4D97-AF65-F5344CB8AC3E}">
        <p14:creationId xmlns:p14="http://schemas.microsoft.com/office/powerpoint/2010/main" val="32329362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ACRONIMO ESPERIMENTO: 2026 activity @ MILANO</a:t>
            </a:r>
            <a:endParaRPr lang="en-US" dirty="0"/>
          </a:p>
        </p:txBody>
      </p:sp>
      <p:graphicFrame>
        <p:nvGraphicFramePr>
          <p:cNvPr id="4" name="Tabella 3"/>
          <p:cNvGraphicFramePr>
            <a:graphicFrameLocks noGrp="1"/>
          </p:cNvGraphicFramePr>
          <p:nvPr>
            <p:extLst/>
          </p:nvPr>
        </p:nvGraphicFramePr>
        <p:xfrm>
          <a:off x="110305" y="1247011"/>
          <a:ext cx="11987911" cy="4375382"/>
        </p:xfrm>
        <a:graphic>
          <a:graphicData uri="http://schemas.openxmlformats.org/drawingml/2006/table">
            <a:tbl>
              <a:tblPr firstRow="1" bandRow="1"/>
              <a:tblGrid>
                <a:gridCol w="727370">
                  <a:extLst>
                    <a:ext uri="{9D8B030D-6E8A-4147-A177-3AD203B41FA5}">
                      <a16:colId xmlns:a16="http://schemas.microsoft.com/office/drawing/2014/main" val="2450326737"/>
                    </a:ext>
                  </a:extLst>
                </a:gridCol>
                <a:gridCol w="1264139">
                  <a:extLst>
                    <a:ext uri="{9D8B030D-6E8A-4147-A177-3AD203B41FA5}">
                      <a16:colId xmlns:a16="http://schemas.microsoft.com/office/drawing/2014/main" val="3067901194"/>
                    </a:ext>
                  </a:extLst>
                </a:gridCol>
                <a:gridCol w="9996402">
                  <a:extLst>
                    <a:ext uri="{9D8B030D-6E8A-4147-A177-3AD203B41FA5}">
                      <a16:colId xmlns:a16="http://schemas.microsoft.com/office/drawing/2014/main" val="87727893"/>
                    </a:ext>
                  </a:extLst>
                </a:gridCol>
              </a:tblGrid>
              <a:tr h="697933">
                <a:tc>
                  <a:txBody>
                    <a:bodyPr/>
                    <a:lstStyle/>
                    <a:p>
                      <a:r>
                        <a:rPr lang="it-IT" sz="1800" b="1" dirty="0"/>
                        <a:t>WP2</a:t>
                      </a:r>
                    </a:p>
                  </a:txBody>
                  <a:tcPr/>
                </a:tc>
                <a:tc gridSpan="2">
                  <a:txBody>
                    <a:bodyPr/>
                    <a:lstStyle/>
                    <a:p>
                      <a:r>
                        <a:rPr lang="en-US" sz="1800" b="1" dirty="0"/>
                        <a:t>Experimental/theoretical study of MNMs as ionizing radiation and B field quantum detectors</a:t>
                      </a:r>
                      <a:endParaRPr lang="it-IT" sz="1800" b="1" dirty="0"/>
                    </a:p>
                  </a:txBody>
                  <a:tcPr/>
                </a:tc>
                <a:tc hMerge="1">
                  <a:txBody>
                    <a:bodyPr/>
                    <a:lstStyle/>
                    <a:p>
                      <a:endParaRPr lang="it-IT" dirty="0"/>
                    </a:p>
                  </a:txBody>
                  <a:tcPr/>
                </a:tc>
                <a:extLst>
                  <a:ext uri="{0D108BD9-81ED-4DB2-BD59-A6C34878D82A}">
                    <a16:rowId xmlns:a16="http://schemas.microsoft.com/office/drawing/2014/main" val="128190482"/>
                  </a:ext>
                </a:extLst>
              </a:tr>
              <a:tr h="1204651">
                <a:tc>
                  <a:txBody>
                    <a:bodyPr/>
                    <a:lstStyle/>
                    <a:p>
                      <a:endParaRPr lang="it-IT" sz="1800"/>
                    </a:p>
                  </a:txBody>
                  <a:tcPr/>
                </a:tc>
                <a:tc>
                  <a:txBody>
                    <a:bodyPr/>
                    <a:lstStyle/>
                    <a:p>
                      <a:pPr algn="l"/>
                      <a:r>
                        <a:rPr lang="it-IT" sz="1800" dirty="0">
                          <a:effectLst/>
                          <a:latin typeface="Lato"/>
                        </a:rPr>
                        <a:t>Task 2.3</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effectLst/>
                          <a:latin typeface="Lato"/>
                        </a:rPr>
                        <a:t>Very low temperature (T&lt;1K) studies of magnetization relaxation/recovery by means of </a:t>
                      </a:r>
                      <a:r>
                        <a:rPr lang="en-US" sz="1800" dirty="0" err="1">
                          <a:effectLst/>
                          <a:latin typeface="Lato"/>
                        </a:rPr>
                        <a:t>muSR</a:t>
                      </a:r>
                      <a:r>
                        <a:rPr lang="en-US" sz="1800" dirty="0">
                          <a:effectLst/>
                          <a:latin typeface="Lato"/>
                        </a:rPr>
                        <a:t> at different applied longitudinal (B//c) magnetic fields, with and without exposure to different low-activity radiation (</a:t>
                      </a:r>
                      <a:r>
                        <a:rPr lang="el-GR" sz="1800" dirty="0">
                          <a:effectLst/>
                          <a:latin typeface="Arial" panose="020B0604020202020204" pitchFamily="34" charset="0"/>
                          <a:cs typeface="Arial" panose="020B0604020202020204" pitchFamily="34" charset="0"/>
                        </a:rPr>
                        <a:t>α</a:t>
                      </a:r>
                      <a:r>
                        <a:rPr lang="en-US" sz="1800" dirty="0">
                          <a:effectLst/>
                          <a:latin typeface="Lato"/>
                        </a:rPr>
                        <a:t>, </a:t>
                      </a:r>
                      <a:r>
                        <a:rPr lang="el-GR" sz="1800" dirty="0">
                          <a:effectLst/>
                          <a:latin typeface="Arial" panose="020B0604020202020204" pitchFamily="34" charset="0"/>
                          <a:cs typeface="Arial" panose="020B0604020202020204" pitchFamily="34" charset="0"/>
                        </a:rPr>
                        <a:t>β</a:t>
                      </a:r>
                      <a:r>
                        <a:rPr lang="en-US" sz="1800" dirty="0">
                          <a:effectLst/>
                          <a:latin typeface="Lato"/>
                        </a:rPr>
                        <a:t>, </a:t>
                      </a:r>
                      <a:r>
                        <a:rPr lang="el-GR" sz="1800" dirty="0">
                          <a:effectLst/>
                          <a:latin typeface="Arial" panose="020B0604020202020204" pitchFamily="34" charset="0"/>
                          <a:cs typeface="Arial" panose="020B0604020202020204" pitchFamily="34" charset="0"/>
                        </a:rPr>
                        <a:t>γ</a:t>
                      </a:r>
                      <a:r>
                        <a:rPr lang="en-US" sz="1800" dirty="0">
                          <a:effectLst/>
                          <a:latin typeface="Lato"/>
                        </a:rPr>
                        <a:t>) sources and/or to external transverse ac-DC fields. </a:t>
                      </a:r>
                    </a:p>
                  </a:txBody>
                  <a:tcPr anchor="ctr"/>
                </a:tc>
                <a:extLst>
                  <a:ext uri="{0D108BD9-81ED-4DB2-BD59-A6C34878D82A}">
                    <a16:rowId xmlns:a16="http://schemas.microsoft.com/office/drawing/2014/main" val="1203136758"/>
                  </a:ext>
                </a:extLst>
              </a:tr>
              <a:tr h="697933">
                <a:tc>
                  <a:txBody>
                    <a:bodyPr/>
                    <a:lstStyle/>
                    <a:p>
                      <a:r>
                        <a:rPr lang="it-IT" sz="1800" b="1" dirty="0"/>
                        <a:t>WP3</a:t>
                      </a:r>
                    </a:p>
                  </a:txBody>
                  <a:tcPr/>
                </a:tc>
                <a:tc gridSpan="2">
                  <a:txBody>
                    <a:bodyPr/>
                    <a:lstStyle/>
                    <a:p>
                      <a:r>
                        <a:rPr lang="en-US" sz="1800" b="1" dirty="0"/>
                        <a:t>Data storage: experimental studies of spin dynamics and relaxation mechanisms vs temperature, of 4f-based SIMs </a:t>
                      </a:r>
                      <a:endParaRPr lang="it-IT" sz="1800" b="1" dirty="0"/>
                    </a:p>
                  </a:txBody>
                  <a:tcPr/>
                </a:tc>
                <a:tc hMerge="1">
                  <a:txBody>
                    <a:bodyPr/>
                    <a:lstStyle/>
                    <a:p>
                      <a:endParaRPr lang="it-IT" dirty="0"/>
                    </a:p>
                  </a:txBody>
                  <a:tcPr/>
                </a:tc>
                <a:extLst>
                  <a:ext uri="{0D108BD9-81ED-4DB2-BD59-A6C34878D82A}">
                    <a16:rowId xmlns:a16="http://schemas.microsoft.com/office/drawing/2014/main" val="3681985397"/>
                  </a:ext>
                </a:extLst>
              </a:tr>
              <a:tr h="860465">
                <a:tc>
                  <a:txBody>
                    <a:bodyPr/>
                    <a:lstStyle/>
                    <a:p>
                      <a:endParaRPr lang="it-IT" sz="1800" dirty="0"/>
                    </a:p>
                  </a:txBody>
                  <a:tcPr/>
                </a:tc>
                <a:tc>
                  <a:txBody>
                    <a:bodyPr/>
                    <a:lstStyle/>
                    <a:p>
                      <a:pPr algn="ctr"/>
                      <a:r>
                        <a:rPr lang="it-IT" sz="1800" dirty="0">
                          <a:latin typeface="Lato"/>
                        </a:rPr>
                        <a:t>Task 3.2</a:t>
                      </a:r>
                    </a:p>
                  </a:txBody>
                  <a:tcPr/>
                </a:tc>
                <a:tc>
                  <a:txBody>
                    <a:bodyPr/>
                    <a:lstStyle/>
                    <a:p>
                      <a:r>
                        <a:rPr lang="en-US" sz="1800" dirty="0">
                          <a:latin typeface="Lato"/>
                        </a:rPr>
                        <a:t>Zero and longitudinal magnetic field </a:t>
                      </a:r>
                      <a:r>
                        <a:rPr lang="en-US" sz="1800" dirty="0" err="1">
                          <a:latin typeface="Lato"/>
                        </a:rPr>
                        <a:t>muSR</a:t>
                      </a:r>
                      <a:r>
                        <a:rPr lang="en-US" sz="1800" dirty="0">
                          <a:latin typeface="Lato"/>
                        </a:rPr>
                        <a:t> relaxation (longitudinal and transverse, ISIS and PSI facilities), as a function of temperature and of magnetic field applied in the ranges 1.5K&lt; T &lt;300K and 0T</a:t>
                      </a:r>
                      <a:r>
                        <a:rPr lang="en-US" sz="1800" dirty="0">
                          <a:latin typeface="Arial" panose="020B0604020202020204" pitchFamily="34" charset="0"/>
                          <a:cs typeface="Arial" panose="020B0604020202020204" pitchFamily="34" charset="0"/>
                        </a:rPr>
                        <a:t>≤</a:t>
                      </a:r>
                      <a:r>
                        <a:rPr lang="en-US" sz="1800" dirty="0">
                          <a:latin typeface="Lato"/>
                        </a:rPr>
                        <a:t> </a:t>
                      </a:r>
                      <a:r>
                        <a:rPr lang="el-GR" sz="1800" dirty="0">
                          <a:latin typeface="Times New Roman" panose="02020603050405020304" pitchFamily="18" charset="0"/>
                          <a:cs typeface="Times New Roman" panose="02020603050405020304" pitchFamily="18" charset="0"/>
                        </a:rPr>
                        <a:t>μ</a:t>
                      </a:r>
                      <a:r>
                        <a:rPr lang="en-US" sz="1800" baseline="-25000" dirty="0">
                          <a:latin typeface="Lato"/>
                        </a:rPr>
                        <a:t>0</a:t>
                      </a:r>
                      <a:r>
                        <a:rPr lang="en-US" sz="1800" dirty="0">
                          <a:latin typeface="Lato"/>
                        </a:rPr>
                        <a:t>H &lt;0.6T</a:t>
                      </a:r>
                      <a:endParaRPr lang="it-IT" sz="1800" dirty="0">
                        <a:latin typeface="Lato"/>
                      </a:endParaRPr>
                    </a:p>
                  </a:txBody>
                  <a:tcPr/>
                </a:tc>
                <a:extLst>
                  <a:ext uri="{0D108BD9-81ED-4DB2-BD59-A6C34878D82A}">
                    <a16:rowId xmlns:a16="http://schemas.microsoft.com/office/drawing/2014/main" val="666265128"/>
                  </a:ext>
                </a:extLst>
              </a:tr>
              <a:tr h="860465">
                <a:tc>
                  <a:txBody>
                    <a:bodyPr/>
                    <a:lstStyle/>
                    <a:p>
                      <a:endParaRPr lang="it-IT" sz="180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a:latin typeface="Lato"/>
                        </a:rPr>
                        <a:t>Task 3.4</a:t>
                      </a:r>
                    </a:p>
                    <a:p>
                      <a:pPr algn="ctr"/>
                      <a:endParaRPr lang="it-IT" sz="1800" dirty="0">
                        <a:latin typeface="Lato"/>
                      </a:endParaRPr>
                    </a:p>
                  </a:txBody>
                  <a:tcPr/>
                </a:tc>
                <a:tc>
                  <a:txBody>
                    <a:bodyPr/>
                    <a:lstStyle/>
                    <a:p>
                      <a:r>
                        <a:rPr lang="en-US" sz="1800" dirty="0">
                          <a:latin typeface="Lato"/>
                        </a:rPr>
                        <a:t>Room temperature, wide-band 1H FFC-NMR as a function of low magnetic field/frequency in diluted Ln-based systems (field range: 0.0025T&lt; </a:t>
                      </a:r>
                      <a:r>
                        <a:rPr lang="el-GR" sz="1800" dirty="0">
                          <a:latin typeface="Times New Roman" panose="02020603050405020304" pitchFamily="18" charset="0"/>
                          <a:cs typeface="Times New Roman" panose="02020603050405020304" pitchFamily="18" charset="0"/>
                        </a:rPr>
                        <a:t>μ</a:t>
                      </a:r>
                      <a:r>
                        <a:rPr lang="en-US" sz="1800" baseline="-25000" dirty="0">
                          <a:latin typeface="Lato"/>
                        </a:rPr>
                        <a:t>0</a:t>
                      </a:r>
                      <a:r>
                        <a:rPr lang="en-US" sz="1800" dirty="0">
                          <a:latin typeface="Lato"/>
                        </a:rPr>
                        <a:t>H &lt;0.25T)</a:t>
                      </a:r>
                      <a:endParaRPr lang="it-IT" sz="1800" dirty="0">
                        <a:latin typeface="Lato"/>
                      </a:endParaRPr>
                    </a:p>
                  </a:txBody>
                  <a:tcPr/>
                </a:tc>
                <a:extLst>
                  <a:ext uri="{0D108BD9-81ED-4DB2-BD59-A6C34878D82A}">
                    <a16:rowId xmlns:a16="http://schemas.microsoft.com/office/drawing/2014/main" val="725027521"/>
                  </a:ext>
                </a:extLst>
              </a:tr>
            </a:tbl>
          </a:graphicData>
        </a:graphic>
      </p:graphicFrame>
    </p:spTree>
    <p:extLst>
      <p:ext uri="{BB962C8B-B14F-4D97-AF65-F5344CB8AC3E}">
        <p14:creationId xmlns:p14="http://schemas.microsoft.com/office/powerpoint/2010/main" val="3874664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fontScale="90000"/>
          </a:bodyPr>
          <a:lstStyle/>
          <a:p>
            <a:r>
              <a:rPr lang="it-IT" dirty="0"/>
              <a:t>ACRONIMO ESPERIMENTO: 2026 </a:t>
            </a:r>
            <a:r>
              <a:rPr lang="it-IT" dirty="0" err="1"/>
              <a:t>financial</a:t>
            </a:r>
            <a:r>
              <a:rPr lang="it-IT" dirty="0"/>
              <a:t> </a:t>
            </a:r>
            <a:r>
              <a:rPr lang="it-IT" dirty="0" err="1"/>
              <a:t>requests</a:t>
            </a:r>
            <a:r>
              <a:rPr lang="it-IT" dirty="0"/>
              <a:t> @MILANO</a:t>
            </a:r>
            <a:endParaRPr lang="en-US" dirty="0"/>
          </a:p>
        </p:txBody>
      </p:sp>
      <p:graphicFrame>
        <p:nvGraphicFramePr>
          <p:cNvPr id="5" name="Table 9">
            <a:extLst>
              <a:ext uri="{FF2B5EF4-FFF2-40B4-BE49-F238E27FC236}">
                <a16:creationId xmlns:a16="http://schemas.microsoft.com/office/drawing/2014/main" id="{EC5F9720-179C-BB94-4C92-24E16DEA35DF}"/>
              </a:ext>
            </a:extLst>
          </p:cNvPr>
          <p:cNvGraphicFramePr>
            <a:graphicFrameLocks noGrp="1"/>
          </p:cNvGraphicFramePr>
          <p:nvPr>
            <p:extLst/>
          </p:nvPr>
        </p:nvGraphicFramePr>
        <p:xfrm>
          <a:off x="117562" y="1066802"/>
          <a:ext cx="11968930" cy="2555008"/>
        </p:xfrm>
        <a:graphic>
          <a:graphicData uri="http://schemas.openxmlformats.org/drawingml/2006/table">
            <a:tbl>
              <a:tblPr firstRow="1" bandRow="1"/>
              <a:tblGrid>
                <a:gridCol w="1856983">
                  <a:extLst>
                    <a:ext uri="{9D8B030D-6E8A-4147-A177-3AD203B41FA5}">
                      <a16:colId xmlns:a16="http://schemas.microsoft.com/office/drawing/2014/main" val="4174202542"/>
                    </a:ext>
                  </a:extLst>
                </a:gridCol>
                <a:gridCol w="1278467">
                  <a:extLst>
                    <a:ext uri="{9D8B030D-6E8A-4147-A177-3AD203B41FA5}">
                      <a16:colId xmlns:a16="http://schemas.microsoft.com/office/drawing/2014/main" val="1783869632"/>
                    </a:ext>
                  </a:extLst>
                </a:gridCol>
                <a:gridCol w="8833480">
                  <a:extLst>
                    <a:ext uri="{9D8B030D-6E8A-4147-A177-3AD203B41FA5}">
                      <a16:colId xmlns:a16="http://schemas.microsoft.com/office/drawing/2014/main" val="753162609"/>
                    </a:ext>
                  </a:extLst>
                </a:gridCol>
              </a:tblGrid>
              <a:tr h="488866">
                <a:tc>
                  <a:txBody>
                    <a:bodyPr/>
                    <a:lstStyle/>
                    <a:p>
                      <a:r>
                        <a:rPr lang="en-US" sz="1800" b="1" dirty="0" err="1">
                          <a:latin typeface="+mn-lt"/>
                        </a:rPr>
                        <a:t>Capitolo</a:t>
                      </a:r>
                      <a:endParaRPr lang="en-US" sz="1800" b="1" dirty="0">
                        <a:latin typeface="+mn-lt"/>
                      </a:endParaRPr>
                    </a:p>
                  </a:txBody>
                  <a:tcPr/>
                </a:tc>
                <a:tc>
                  <a:txBody>
                    <a:bodyPr/>
                    <a:lstStyle/>
                    <a:p>
                      <a:r>
                        <a:rPr lang="en-US" sz="1800" b="1" dirty="0" err="1">
                          <a:latin typeface="+mn-lt"/>
                        </a:rPr>
                        <a:t>kEuro</a:t>
                      </a:r>
                      <a:endParaRPr lang="en-US" sz="1800" b="1" dirty="0">
                        <a:latin typeface="+mn-lt"/>
                      </a:endParaRPr>
                    </a:p>
                  </a:txBody>
                  <a:tcPr/>
                </a:tc>
                <a:tc>
                  <a:txBody>
                    <a:bodyPr/>
                    <a:lstStyle/>
                    <a:p>
                      <a:r>
                        <a:rPr lang="en-US" sz="1800" b="1" dirty="0">
                          <a:latin typeface="+mn-lt"/>
                        </a:rPr>
                        <a:t>Motivation</a:t>
                      </a:r>
                    </a:p>
                  </a:txBody>
                  <a:tcPr/>
                </a:tc>
                <a:extLst>
                  <a:ext uri="{0D108BD9-81ED-4DB2-BD59-A6C34878D82A}">
                    <a16:rowId xmlns:a16="http://schemas.microsoft.com/office/drawing/2014/main" val="311163379"/>
                  </a:ext>
                </a:extLst>
              </a:tr>
              <a:tr h="832572">
                <a:tc>
                  <a:txBody>
                    <a:bodyPr/>
                    <a:lstStyle/>
                    <a:p>
                      <a:pPr algn="l"/>
                      <a:r>
                        <a:rPr lang="it-IT" sz="1800" dirty="0" err="1">
                          <a:effectLst/>
                          <a:latin typeface="+mn-lt"/>
                        </a:rPr>
                        <a:t>altri_cons</a:t>
                      </a:r>
                      <a:endParaRPr lang="it-IT" sz="1800" dirty="0">
                        <a:effectLst/>
                        <a:latin typeface="+mn-lt"/>
                      </a:endParaRPr>
                    </a:p>
                  </a:txBody>
                  <a:tcPr anchor="ctr"/>
                </a:tc>
                <a:tc>
                  <a:txBody>
                    <a:bodyPr/>
                    <a:lstStyle/>
                    <a:p>
                      <a:pPr algn="l"/>
                      <a:r>
                        <a:rPr lang="it-IT" sz="1800" dirty="0">
                          <a:effectLst/>
                          <a:latin typeface="+mn-lt"/>
                        </a:rPr>
                        <a:t>1.5</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err="1">
                          <a:effectLst/>
                          <a:latin typeface="+mn-lt"/>
                        </a:rPr>
                        <a:t>Consumables</a:t>
                      </a:r>
                      <a:r>
                        <a:rPr lang="it-IT" sz="1800" dirty="0">
                          <a:effectLst/>
                          <a:latin typeface="+mn-lt"/>
                        </a:rPr>
                        <a:t>: 1keuro for </a:t>
                      </a:r>
                      <a:r>
                        <a:rPr lang="it-IT" sz="1800" dirty="0" err="1">
                          <a:effectLst/>
                          <a:latin typeface="+mn-lt"/>
                        </a:rPr>
                        <a:t>sampleholder</a:t>
                      </a:r>
                      <a:r>
                        <a:rPr lang="it-IT" sz="1800" dirty="0">
                          <a:effectLst/>
                          <a:latin typeface="+mn-lt"/>
                        </a:rPr>
                        <a:t> </a:t>
                      </a:r>
                      <a:r>
                        <a:rPr lang="it-IT" sz="1800" dirty="0" err="1">
                          <a:effectLst/>
                          <a:latin typeface="+mn-lt"/>
                        </a:rPr>
                        <a:t>glass</a:t>
                      </a:r>
                      <a:r>
                        <a:rPr lang="it-IT" sz="1800" dirty="0">
                          <a:effectLst/>
                          <a:latin typeface="+mn-lt"/>
                        </a:rPr>
                        <a:t> </a:t>
                      </a:r>
                      <a:r>
                        <a:rPr lang="it-IT" sz="1800" dirty="0" err="1">
                          <a:effectLst/>
                          <a:latin typeface="+mn-lt"/>
                        </a:rPr>
                        <a:t>tubes</a:t>
                      </a:r>
                      <a:r>
                        <a:rPr lang="it-IT" sz="1800" dirty="0">
                          <a:effectLst/>
                          <a:latin typeface="+mn-lt"/>
                        </a:rPr>
                        <a:t> for NMR,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800" dirty="0">
                          <a:effectLst/>
                          <a:latin typeface="+mn-lt"/>
                        </a:rPr>
                        <a:t>0,5keuro for lab </a:t>
                      </a:r>
                      <a:r>
                        <a:rPr lang="it-IT" sz="1800" dirty="0" err="1">
                          <a:effectLst/>
                          <a:latin typeface="+mn-lt"/>
                        </a:rPr>
                        <a:t>glasses</a:t>
                      </a:r>
                      <a:r>
                        <a:rPr lang="it-IT" sz="1800" dirty="0">
                          <a:effectLst/>
                          <a:latin typeface="+mn-lt"/>
                        </a:rPr>
                        <a:t> and </a:t>
                      </a:r>
                      <a:r>
                        <a:rPr lang="it-IT" sz="1800" dirty="0" err="1">
                          <a:effectLst/>
                          <a:latin typeface="+mn-lt"/>
                        </a:rPr>
                        <a:t>spare</a:t>
                      </a:r>
                      <a:r>
                        <a:rPr lang="it-IT" sz="1800" dirty="0">
                          <a:effectLst/>
                          <a:latin typeface="+mn-lt"/>
                        </a:rPr>
                        <a:t> </a:t>
                      </a:r>
                      <a:r>
                        <a:rPr lang="it-IT" sz="1800" dirty="0" err="1">
                          <a:effectLst/>
                          <a:latin typeface="+mn-lt"/>
                        </a:rPr>
                        <a:t>electronics</a:t>
                      </a:r>
                      <a:endParaRPr lang="it-IT" sz="1800" dirty="0">
                        <a:effectLst/>
                        <a:latin typeface="+mn-lt"/>
                      </a:endParaRPr>
                    </a:p>
                  </a:txBody>
                  <a:tcPr anchor="ctr"/>
                </a:tc>
                <a:extLst>
                  <a:ext uri="{0D108BD9-81ED-4DB2-BD59-A6C34878D82A}">
                    <a16:rowId xmlns:a16="http://schemas.microsoft.com/office/drawing/2014/main" val="466052275"/>
                  </a:ext>
                </a:extLst>
              </a:tr>
              <a:tr h="644577">
                <a:tc>
                  <a:txBody>
                    <a:bodyPr/>
                    <a:lstStyle/>
                    <a:p>
                      <a:r>
                        <a:rPr lang="en-US" sz="1800" dirty="0" err="1">
                          <a:latin typeface="+mn-lt"/>
                        </a:rPr>
                        <a:t>Consumo</a:t>
                      </a:r>
                      <a:endParaRPr lang="en-US" sz="1800" dirty="0">
                        <a:latin typeface="+mn-lt"/>
                      </a:endParaRPr>
                    </a:p>
                  </a:txBody>
                  <a:tcPr/>
                </a:tc>
                <a:tc>
                  <a:txBody>
                    <a:bodyPr/>
                    <a:lstStyle/>
                    <a:p>
                      <a:r>
                        <a:rPr lang="en-US" sz="1800" dirty="0">
                          <a:latin typeface="+mn-lt"/>
                        </a:rPr>
                        <a:t>1.5</a:t>
                      </a:r>
                    </a:p>
                    <a:p>
                      <a:endParaRPr lang="en-US" sz="1800" dirty="0">
                        <a:latin typeface="+mn-lt"/>
                      </a:endParaRPr>
                    </a:p>
                  </a:txBody>
                  <a:tcPr/>
                </a:tc>
                <a:tc>
                  <a:txBody>
                    <a:bodyPr/>
                    <a:lstStyle/>
                    <a:p>
                      <a:r>
                        <a:rPr lang="en-US" sz="1800" b="0" i="0" u="none" strike="noStrike" cap="none" dirty="0">
                          <a:solidFill>
                            <a:srgbClr val="000000"/>
                          </a:solidFill>
                          <a:effectLst/>
                          <a:latin typeface="+mn-lt"/>
                          <a:ea typeface="Arial"/>
                          <a:cs typeface="Arial"/>
                          <a:sym typeface="Arial"/>
                        </a:rPr>
                        <a:t>Cooling liquid (</a:t>
                      </a:r>
                      <a:r>
                        <a:rPr lang="en-US" sz="1800" b="0" i="0" u="none" strike="noStrike" cap="none" dirty="0" err="1">
                          <a:solidFill>
                            <a:srgbClr val="000000"/>
                          </a:solidFill>
                          <a:effectLst/>
                          <a:latin typeface="+mn-lt"/>
                          <a:ea typeface="Arial"/>
                          <a:cs typeface="Arial"/>
                          <a:sym typeface="Arial"/>
                        </a:rPr>
                        <a:t>Galden</a:t>
                      </a:r>
                      <a:r>
                        <a:rPr lang="en-US" sz="1800" b="0" i="0" u="none" strike="noStrike" cap="none" dirty="0">
                          <a:solidFill>
                            <a:srgbClr val="000000"/>
                          </a:solidFill>
                          <a:effectLst/>
                          <a:latin typeface="+mn-lt"/>
                          <a:ea typeface="Arial"/>
                          <a:cs typeface="Arial"/>
                          <a:sym typeface="Arial"/>
                        </a:rPr>
                        <a:t>) for cooling system of </a:t>
                      </a:r>
                      <a:r>
                        <a:rPr lang="en-US" sz="1800" b="0" i="0" u="none" strike="noStrike" cap="none" dirty="0" err="1">
                          <a:solidFill>
                            <a:srgbClr val="000000"/>
                          </a:solidFill>
                          <a:effectLst/>
                          <a:latin typeface="+mn-lt"/>
                          <a:ea typeface="Arial"/>
                          <a:cs typeface="Arial"/>
                          <a:sym typeface="Arial"/>
                        </a:rPr>
                        <a:t>Smartracer</a:t>
                      </a:r>
                      <a:r>
                        <a:rPr lang="en-US" sz="1800" b="0" i="0" u="none" strike="noStrike" cap="none" dirty="0">
                          <a:solidFill>
                            <a:srgbClr val="000000"/>
                          </a:solidFill>
                          <a:effectLst/>
                          <a:latin typeface="+mn-lt"/>
                          <a:ea typeface="Arial"/>
                          <a:cs typeface="Arial"/>
                          <a:sym typeface="Arial"/>
                        </a:rPr>
                        <a:t> (low field NMR </a:t>
                      </a:r>
                      <a:r>
                        <a:rPr lang="en-US" sz="1800" b="0" i="0" u="none" strike="noStrike" cap="none" dirty="0" err="1">
                          <a:solidFill>
                            <a:srgbClr val="000000"/>
                          </a:solidFill>
                          <a:effectLst/>
                          <a:latin typeface="+mn-lt"/>
                          <a:ea typeface="Arial"/>
                          <a:cs typeface="Arial"/>
                          <a:sym typeface="Arial"/>
                        </a:rPr>
                        <a:t>relaxometer</a:t>
                      </a:r>
                      <a:r>
                        <a:rPr lang="en-US" sz="1800" b="0" i="0" u="none" strike="noStrike" cap="none" dirty="0">
                          <a:solidFill>
                            <a:srgbClr val="000000"/>
                          </a:solidFill>
                          <a:effectLst/>
                          <a:latin typeface="+mn-lt"/>
                          <a:ea typeface="Arial"/>
                          <a:cs typeface="Arial"/>
                          <a:sym typeface="Arial"/>
                        </a:rPr>
                        <a:t> instrument)</a:t>
                      </a:r>
                      <a:endParaRPr lang="en-US" sz="1800" dirty="0">
                        <a:solidFill>
                          <a:schemeClr val="tx1"/>
                        </a:solidFill>
                        <a:latin typeface="+mn-lt"/>
                      </a:endParaRPr>
                    </a:p>
                  </a:txBody>
                  <a:tcPr/>
                </a:tc>
                <a:extLst>
                  <a:ext uri="{0D108BD9-81ED-4DB2-BD59-A6C34878D82A}">
                    <a16:rowId xmlns:a16="http://schemas.microsoft.com/office/drawing/2014/main" val="611572225"/>
                  </a:ext>
                </a:extLst>
              </a:tr>
              <a:tr h="588993">
                <a:tc>
                  <a:txBody>
                    <a:bodyPr/>
                    <a:lstStyle/>
                    <a:p>
                      <a:r>
                        <a:rPr lang="it-IT" sz="1800" b="0" i="0" u="none" strike="noStrike" cap="none" dirty="0">
                          <a:solidFill>
                            <a:srgbClr val="000000"/>
                          </a:solidFill>
                          <a:effectLst/>
                          <a:latin typeface="+mn-lt"/>
                          <a:ea typeface="Arial"/>
                          <a:cs typeface="Arial"/>
                          <a:sym typeface="Arial"/>
                        </a:rPr>
                        <a:t>Missioni</a:t>
                      </a:r>
                      <a:endParaRPr lang="en-US" sz="1800" dirty="0">
                        <a:latin typeface="+mn-lt"/>
                      </a:endParaRPr>
                    </a:p>
                  </a:txBody>
                  <a:tcPr/>
                </a:tc>
                <a:tc>
                  <a:txBody>
                    <a:bodyPr/>
                    <a:lstStyle/>
                    <a:p>
                      <a:r>
                        <a:rPr lang="en-US" sz="1800" dirty="0">
                          <a:latin typeface="+mn-lt"/>
                        </a:rPr>
                        <a:t>3.0</a:t>
                      </a:r>
                    </a:p>
                  </a:txBody>
                  <a:tcPr/>
                </a:tc>
                <a:tc>
                  <a:txBody>
                    <a:bodyPr/>
                    <a:lstStyle/>
                    <a:p>
                      <a:r>
                        <a:rPr lang="it-IT" sz="1800" b="0" i="0" u="none" strike="noStrike" cap="none" dirty="0">
                          <a:solidFill>
                            <a:srgbClr val="000000"/>
                          </a:solidFill>
                          <a:effectLst/>
                          <a:latin typeface="+mn-lt"/>
                          <a:ea typeface="Arial"/>
                          <a:cs typeface="Arial"/>
                          <a:sym typeface="Arial"/>
                        </a:rPr>
                        <a:t>PSI </a:t>
                      </a:r>
                      <a:r>
                        <a:rPr lang="it-IT" sz="1800" b="0" i="0" u="none" strike="noStrike" cap="none" dirty="0" err="1">
                          <a:solidFill>
                            <a:srgbClr val="000000"/>
                          </a:solidFill>
                          <a:effectLst/>
                          <a:latin typeface="+mn-lt"/>
                          <a:ea typeface="Arial"/>
                          <a:cs typeface="Arial"/>
                          <a:sym typeface="Arial"/>
                        </a:rPr>
                        <a:t>mesurements</a:t>
                      </a:r>
                      <a:r>
                        <a:rPr lang="it-IT" sz="1800" b="0" i="0" u="none" strike="noStrike" cap="none" dirty="0">
                          <a:solidFill>
                            <a:srgbClr val="000000"/>
                          </a:solidFill>
                          <a:effectLst/>
                          <a:latin typeface="+mn-lt"/>
                          <a:ea typeface="Arial"/>
                          <a:cs typeface="Arial"/>
                          <a:sym typeface="Arial"/>
                        </a:rPr>
                        <a:t>, </a:t>
                      </a:r>
                      <a:r>
                        <a:rPr lang="it-IT" sz="1800" b="0" i="0" u="none" strike="noStrike" cap="none" dirty="0" err="1">
                          <a:solidFill>
                            <a:srgbClr val="000000"/>
                          </a:solidFill>
                          <a:effectLst/>
                          <a:latin typeface="+mn-lt"/>
                          <a:ea typeface="Arial"/>
                          <a:cs typeface="Arial"/>
                          <a:sym typeface="Arial"/>
                        </a:rPr>
                        <a:t>collaboration</a:t>
                      </a:r>
                      <a:r>
                        <a:rPr lang="it-IT" sz="1800" b="0" i="0" u="none" strike="noStrike" cap="none" dirty="0">
                          <a:solidFill>
                            <a:srgbClr val="000000"/>
                          </a:solidFill>
                          <a:effectLst/>
                          <a:latin typeface="+mn-lt"/>
                          <a:ea typeface="Arial"/>
                          <a:cs typeface="Arial"/>
                          <a:sym typeface="Arial"/>
                        </a:rPr>
                        <a:t> </a:t>
                      </a:r>
                      <a:r>
                        <a:rPr lang="it-IT" sz="1800" b="0" i="0" u="none" strike="noStrike" cap="none" dirty="0" err="1">
                          <a:solidFill>
                            <a:srgbClr val="000000"/>
                          </a:solidFill>
                          <a:effectLst/>
                          <a:latin typeface="+mn-lt"/>
                          <a:ea typeface="Arial"/>
                          <a:cs typeface="Arial"/>
                          <a:sym typeface="Arial"/>
                        </a:rPr>
                        <a:t>meetings</a:t>
                      </a:r>
                      <a:endParaRPr lang="en-US" sz="1800" dirty="0">
                        <a:solidFill>
                          <a:schemeClr val="tx1"/>
                        </a:solidFill>
                        <a:latin typeface="+mn-lt"/>
                      </a:endParaRPr>
                    </a:p>
                  </a:txBody>
                  <a:tcPr/>
                </a:tc>
                <a:extLst>
                  <a:ext uri="{0D108BD9-81ED-4DB2-BD59-A6C34878D82A}">
                    <a16:rowId xmlns:a16="http://schemas.microsoft.com/office/drawing/2014/main" val="1813427877"/>
                  </a:ext>
                </a:extLst>
              </a:tr>
            </a:tbl>
          </a:graphicData>
        </a:graphic>
      </p:graphicFrame>
      <p:graphicFrame>
        <p:nvGraphicFramePr>
          <p:cNvPr id="6" name="Table 9">
            <a:extLst>
              <a:ext uri="{FF2B5EF4-FFF2-40B4-BE49-F238E27FC236}">
                <a16:creationId xmlns:a16="http://schemas.microsoft.com/office/drawing/2014/main" id="{EC5F9720-179C-BB94-4C92-24E16DEA35DF}"/>
              </a:ext>
            </a:extLst>
          </p:cNvPr>
          <p:cNvGraphicFramePr>
            <a:graphicFrameLocks noGrp="1"/>
          </p:cNvGraphicFramePr>
          <p:nvPr>
            <p:extLst/>
          </p:nvPr>
        </p:nvGraphicFramePr>
        <p:xfrm>
          <a:off x="117562" y="4479125"/>
          <a:ext cx="11968930" cy="1201071"/>
        </p:xfrm>
        <a:graphic>
          <a:graphicData uri="http://schemas.openxmlformats.org/drawingml/2006/table">
            <a:tbl>
              <a:tblPr firstRow="1" bandRow="1"/>
              <a:tblGrid>
                <a:gridCol w="1856983">
                  <a:extLst>
                    <a:ext uri="{9D8B030D-6E8A-4147-A177-3AD203B41FA5}">
                      <a16:colId xmlns:a16="http://schemas.microsoft.com/office/drawing/2014/main" val="4174202542"/>
                    </a:ext>
                  </a:extLst>
                </a:gridCol>
                <a:gridCol w="1278467">
                  <a:extLst>
                    <a:ext uri="{9D8B030D-6E8A-4147-A177-3AD203B41FA5}">
                      <a16:colId xmlns:a16="http://schemas.microsoft.com/office/drawing/2014/main" val="1783869632"/>
                    </a:ext>
                  </a:extLst>
                </a:gridCol>
                <a:gridCol w="8833480">
                  <a:extLst>
                    <a:ext uri="{9D8B030D-6E8A-4147-A177-3AD203B41FA5}">
                      <a16:colId xmlns:a16="http://schemas.microsoft.com/office/drawing/2014/main" val="753162609"/>
                    </a:ext>
                  </a:extLst>
                </a:gridCol>
              </a:tblGrid>
              <a:tr h="361969">
                <a:tc>
                  <a:txBody>
                    <a:bodyPr/>
                    <a:lstStyle/>
                    <a:p>
                      <a:r>
                        <a:rPr lang="en-US" sz="1800" b="1" dirty="0" err="1">
                          <a:latin typeface="+mn-lt"/>
                        </a:rPr>
                        <a:t>Capitolo</a:t>
                      </a:r>
                      <a:endParaRPr lang="en-US" sz="1800" b="1" dirty="0">
                        <a:latin typeface="+mn-lt"/>
                      </a:endParaRPr>
                    </a:p>
                  </a:txBody>
                  <a:tcPr/>
                </a:tc>
                <a:tc>
                  <a:txBody>
                    <a:bodyPr/>
                    <a:lstStyle/>
                    <a:p>
                      <a:r>
                        <a:rPr lang="en-US" sz="1800" b="1" dirty="0" err="1">
                          <a:latin typeface="+mn-lt"/>
                        </a:rPr>
                        <a:t>kEuro</a:t>
                      </a:r>
                      <a:endParaRPr lang="en-US" sz="1800" b="1" dirty="0">
                        <a:latin typeface="+mn-lt"/>
                      </a:endParaRPr>
                    </a:p>
                  </a:txBody>
                  <a:tcPr/>
                </a:tc>
                <a:tc>
                  <a:txBody>
                    <a:bodyPr/>
                    <a:lstStyle/>
                    <a:p>
                      <a:r>
                        <a:rPr lang="en-US" sz="1800" b="1" dirty="0">
                          <a:latin typeface="+mn-lt"/>
                        </a:rPr>
                        <a:t>Motivation</a:t>
                      </a:r>
                    </a:p>
                  </a:txBody>
                  <a:tcPr/>
                </a:tc>
                <a:extLst>
                  <a:ext uri="{0D108BD9-81ED-4DB2-BD59-A6C34878D82A}">
                    <a16:rowId xmlns:a16="http://schemas.microsoft.com/office/drawing/2014/main" val="311163379"/>
                  </a:ext>
                </a:extLst>
              </a:tr>
              <a:tr h="835311">
                <a:tc>
                  <a:txBody>
                    <a:bodyPr/>
                    <a:lstStyle/>
                    <a:p>
                      <a:pPr algn="l"/>
                      <a:r>
                        <a:rPr lang="it-IT" sz="1800" dirty="0">
                          <a:effectLst/>
                          <a:latin typeface="+mn-lt"/>
                        </a:rPr>
                        <a:t>manutenzione</a:t>
                      </a:r>
                    </a:p>
                  </a:txBody>
                  <a:tcPr anchor="ctr"/>
                </a:tc>
                <a:tc>
                  <a:txBody>
                    <a:bodyPr/>
                    <a:lstStyle/>
                    <a:p>
                      <a:pPr algn="l"/>
                      <a:r>
                        <a:rPr lang="it-IT" sz="1800" dirty="0">
                          <a:effectLst/>
                          <a:latin typeface="+mn-lt"/>
                        </a:rPr>
                        <a:t>2.5</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Service on Magnet 0.25T SMT Milano: repair of SMT FFC Magnet, installation on</a:t>
                      </a:r>
                      <a:r>
                        <a:rPr lang="en-US" baseline="0" dirty="0"/>
                        <a:t> site and calibration of magnet</a:t>
                      </a:r>
                      <a:endParaRPr lang="it-IT" sz="1800" dirty="0">
                        <a:effectLst/>
                        <a:latin typeface="+mn-lt"/>
                      </a:endParaRPr>
                    </a:p>
                  </a:txBody>
                  <a:tcPr anchor="ctr"/>
                </a:tc>
                <a:extLst>
                  <a:ext uri="{0D108BD9-81ED-4DB2-BD59-A6C34878D82A}">
                    <a16:rowId xmlns:a16="http://schemas.microsoft.com/office/drawing/2014/main" val="466052275"/>
                  </a:ext>
                </a:extLst>
              </a:tr>
            </a:tbl>
          </a:graphicData>
        </a:graphic>
      </p:graphicFrame>
      <p:sp>
        <p:nvSpPr>
          <p:cNvPr id="7" name="Rettangolo 6"/>
          <p:cNvSpPr/>
          <p:nvPr/>
        </p:nvSpPr>
        <p:spPr>
          <a:xfrm>
            <a:off x="105687" y="4026668"/>
            <a:ext cx="7405938" cy="369332"/>
          </a:xfrm>
          <a:prstGeom prst="rect">
            <a:avLst/>
          </a:prstGeom>
        </p:spPr>
        <p:txBody>
          <a:bodyPr wrap="none">
            <a:spAutoFit/>
          </a:bodyPr>
          <a:lstStyle/>
          <a:p>
            <a:r>
              <a:rPr lang="en-US" b="1" dirty="0" err="1"/>
              <a:t>Richiesta</a:t>
            </a:r>
            <a:r>
              <a:rPr lang="en-US" b="1" dirty="0"/>
              <a:t> </a:t>
            </a:r>
            <a:r>
              <a:rPr lang="en-US" b="1" dirty="0" err="1"/>
              <a:t>assegnazioni</a:t>
            </a:r>
            <a:r>
              <a:rPr lang="en-US" b="1"/>
              <a:t> extra </a:t>
            </a:r>
            <a:r>
              <a:rPr lang="en-US" b="1" dirty="0" err="1"/>
              <a:t>su</a:t>
            </a:r>
            <a:r>
              <a:rPr lang="en-US" b="1" dirty="0"/>
              <a:t> 2025 per </a:t>
            </a:r>
            <a:r>
              <a:rPr lang="en-US" b="1" dirty="0" err="1"/>
              <a:t>riparazione</a:t>
            </a:r>
            <a:r>
              <a:rPr lang="en-US" b="1" dirty="0"/>
              <a:t> </a:t>
            </a:r>
            <a:r>
              <a:rPr lang="en-US" b="1" dirty="0" err="1"/>
              <a:t>magnete</a:t>
            </a:r>
            <a:r>
              <a:rPr lang="en-US" b="1" dirty="0"/>
              <a:t> a </a:t>
            </a:r>
            <a:r>
              <a:rPr lang="en-US" b="1" dirty="0" err="1"/>
              <a:t>bassi</a:t>
            </a:r>
            <a:r>
              <a:rPr lang="en-US" b="1" dirty="0"/>
              <a:t> </a:t>
            </a:r>
            <a:r>
              <a:rPr lang="en-US" b="1" dirty="0" err="1"/>
              <a:t>campi</a:t>
            </a:r>
            <a:r>
              <a:rPr lang="en-US" b="1" dirty="0"/>
              <a:t> </a:t>
            </a:r>
            <a:endParaRPr lang="it-IT" dirty="0"/>
          </a:p>
        </p:txBody>
      </p:sp>
    </p:spTree>
    <p:extLst>
      <p:ext uri="{BB962C8B-B14F-4D97-AF65-F5344CB8AC3E}">
        <p14:creationId xmlns:p14="http://schemas.microsoft.com/office/powerpoint/2010/main" val="10247007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16000" y="0"/>
            <a:ext cx="11160000" cy="794193"/>
          </a:xfrm>
        </p:spPr>
        <p:txBody>
          <a:bodyPr>
            <a:normAutofit/>
          </a:bodyPr>
          <a:lstStyle/>
          <a:p>
            <a:r>
              <a:rPr lang="it-IT" dirty="0"/>
              <a:t>PLASMA4BEAM2 (2024-2026)</a:t>
            </a:r>
            <a:endParaRPr lang="en-US" dirty="0"/>
          </a:p>
        </p:txBody>
      </p:sp>
      <p:sp>
        <p:nvSpPr>
          <p:cNvPr id="16" name="Rectangle 15"/>
          <p:cNvSpPr/>
          <p:nvPr/>
        </p:nvSpPr>
        <p:spPr>
          <a:xfrm>
            <a:off x="3738412" y="825799"/>
            <a:ext cx="4715176"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Marco </a:t>
            </a:r>
            <a:r>
              <a:rPr lang="en-US" b="1" dirty="0" err="1">
                <a:solidFill>
                  <a:srgbClr val="0070C0"/>
                </a:solidFill>
                <a:latin typeface="Comic Sans MS" panose="030F0702030302020204" pitchFamily="66" charset="0"/>
              </a:rPr>
              <a:t>Cavenago</a:t>
            </a:r>
            <a:r>
              <a:rPr lang="en-US" b="1" dirty="0">
                <a:solidFill>
                  <a:srgbClr val="0070C0"/>
                </a:solidFill>
                <a:latin typeface="Comic Sans MS" panose="030F0702030302020204" pitchFamily="66" charset="0"/>
              </a:rPr>
              <a:t> (LNL)</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6190955" y="5104169"/>
            <a:ext cx="5080687" cy="400110"/>
          </a:xfrm>
          <a:prstGeom prst="rect">
            <a:avLst/>
          </a:prstGeom>
        </p:spPr>
        <p:txBody>
          <a:bodyPr wrap="square">
            <a:spAutoFit/>
          </a:bodyPr>
          <a:lstStyle/>
          <a:p>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p:txBody>
      </p:sp>
      <p:sp>
        <p:nvSpPr>
          <p:cNvPr id="9" name="Rectangle 8">
            <a:extLst>
              <a:ext uri="{FF2B5EF4-FFF2-40B4-BE49-F238E27FC236}">
                <a16:creationId xmlns:a16="http://schemas.microsoft.com/office/drawing/2014/main" id="{081E14D3-5D35-43BD-86CD-B4FDF7B3E3BE}"/>
              </a:ext>
            </a:extLst>
          </p:cNvPr>
          <p:cNvSpPr/>
          <p:nvPr/>
        </p:nvSpPr>
        <p:spPr>
          <a:xfrm>
            <a:off x="67376" y="3679801"/>
            <a:ext cx="3782729" cy="400110"/>
          </a:xfrm>
          <a:prstGeom prst="rect">
            <a:avLst/>
          </a:prstGeom>
        </p:spPr>
        <p:txBody>
          <a:bodyPr wrap="square">
            <a:spAutoFit/>
          </a:bodyPr>
          <a:lstStyle/>
          <a:p>
            <a:pP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67376" y="5566387"/>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1.0</a:t>
            </a:r>
          </a:p>
        </p:txBody>
      </p:sp>
      <p:sp>
        <p:nvSpPr>
          <p:cNvPr id="11" name="Rectangle 10">
            <a:extLst>
              <a:ext uri="{FF2B5EF4-FFF2-40B4-BE49-F238E27FC236}">
                <a16:creationId xmlns:a16="http://schemas.microsoft.com/office/drawing/2014/main" id="{472510D8-83EC-4195-8892-ABCA70A43173}"/>
              </a:ext>
            </a:extLst>
          </p:cNvPr>
          <p:cNvSpPr/>
          <p:nvPr/>
        </p:nvSpPr>
        <p:spPr>
          <a:xfrm>
            <a:off x="67376" y="1353233"/>
            <a:ext cx="3012707" cy="400110"/>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a:t>
            </a:r>
            <a:endParaRPr lang="en-US" sz="2000" b="1" dirty="0">
              <a:solidFill>
                <a:srgbClr val="002060"/>
              </a:solidFill>
              <a:latin typeface="Comic Sans MS" panose="030F0702030302020204" pitchFamily="66" charset="0"/>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6190955" y="2235589"/>
            <a:ext cx="4302493" cy="400110"/>
          </a:xfrm>
          <a:prstGeom prst="rect">
            <a:avLst/>
          </a:prstGeom>
        </p:spPr>
        <p:txBody>
          <a:bodyPr wrap="square">
            <a:spAutoFit/>
          </a:bodyPr>
          <a:lstStyle/>
          <a:p>
            <a:pP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243145" y="2738041"/>
            <a:ext cx="5545855" cy="2069797"/>
          </a:xfrm>
          <a:prstGeom prst="rect">
            <a:avLst/>
          </a:prstGeom>
        </p:spPr>
        <p:txBody>
          <a:bodyPr wrap="square">
            <a:spAutoFit/>
          </a:bodyPr>
          <a:lstStyle/>
          <a:p>
            <a:pPr algn="just">
              <a:spcAft>
                <a:spcPts val="300"/>
              </a:spcAft>
            </a:pPr>
            <a:r>
              <a:rPr lang="en-US" sz="1400" b="1" dirty="0">
                <a:solidFill>
                  <a:srgbClr val="0070C0"/>
                </a:solidFill>
                <a:latin typeface="Comic Sans MS" panose="030F0702030302020204" pitchFamily="66" charset="0"/>
              </a:rPr>
              <a:t>Optimization of selected ion sources and devices based on ions and neutrals (gas) interactions. </a:t>
            </a:r>
          </a:p>
          <a:p>
            <a:pPr algn="just">
              <a:spcAft>
                <a:spcPts val="300"/>
              </a:spcAft>
            </a:pPr>
            <a:r>
              <a:rPr lang="en-US" sz="1400" b="1" dirty="0">
                <a:solidFill>
                  <a:srgbClr val="0070C0"/>
                </a:solidFill>
                <a:latin typeface="Comic Sans MS" panose="030F0702030302020204" pitchFamily="66" charset="0"/>
              </a:rPr>
              <a:t>WP1) Cooling of ions in buffer gas - radiofrequency traps, and in magnetic traps; </a:t>
            </a:r>
          </a:p>
          <a:p>
            <a:pPr algn="just">
              <a:spcAft>
                <a:spcPts val="300"/>
              </a:spcAft>
            </a:pPr>
            <a:r>
              <a:rPr lang="en-US" sz="1400" b="1" dirty="0">
                <a:solidFill>
                  <a:srgbClr val="0070C0"/>
                </a:solidFill>
                <a:latin typeface="Comic Sans MS" panose="030F0702030302020204" pitchFamily="66" charset="0"/>
              </a:rPr>
              <a:t>WP2) Production of H- for NBI and high current ion beams;</a:t>
            </a:r>
          </a:p>
          <a:p>
            <a:pPr algn="just">
              <a:spcAft>
                <a:spcPts val="300"/>
              </a:spcAft>
            </a:pPr>
            <a:r>
              <a:rPr lang="en-US" sz="1400" b="1" dirty="0">
                <a:solidFill>
                  <a:srgbClr val="0070C0"/>
                </a:solidFill>
                <a:latin typeface="Comic Sans MS" panose="030F0702030302020204" pitchFamily="66" charset="0"/>
              </a:rPr>
              <a:t>WP3) High Voltage Breakdown detection with GEM and their application to NBI; </a:t>
            </a:r>
          </a:p>
          <a:p>
            <a:pPr algn="just">
              <a:spcAft>
                <a:spcPts val="300"/>
              </a:spcAft>
            </a:pPr>
            <a:r>
              <a:rPr lang="en-US" sz="1400" b="1" dirty="0">
                <a:solidFill>
                  <a:srgbClr val="0070C0"/>
                </a:solidFill>
                <a:latin typeface="Comic Sans MS" panose="030F0702030302020204" pitchFamily="66" charset="0"/>
              </a:rPr>
              <a:t>WP4) Theoretical modelling and simulations.</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6" y="1795995"/>
            <a:ext cx="4302493" cy="1631216"/>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LNL</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LNS (dot)</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BARI</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MILANO BICOCCA</a:t>
            </a:r>
            <a:endParaRPr lang="en-US" b="1" dirty="0">
              <a:solidFill>
                <a:srgbClr val="0070C0"/>
              </a:solidFill>
              <a:latin typeface="Comic Sans MS" panose="030F0702030302020204" pitchFamily="66" charset="0"/>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6" y="4158334"/>
            <a:ext cx="5316756" cy="1000274"/>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Francesco Cavaliere [PT E.P. </a:t>
            </a:r>
            <a:r>
              <a:rPr lang="it-IT" b="1" dirty="0" err="1">
                <a:solidFill>
                  <a:srgbClr val="0070C0"/>
                </a:solidFill>
                <a:latin typeface="Comic Sans MS" panose="030F0702030302020204" pitchFamily="66" charset="0"/>
              </a:rPr>
              <a:t>Unimi</a:t>
            </a:r>
            <a:r>
              <a:rPr lang="it-IT" b="1" dirty="0">
                <a:solidFill>
                  <a:srgbClr val="0070C0"/>
                </a:solidFill>
                <a:latin typeface="Comic Sans MS" panose="030F0702030302020204" pitchFamily="66" charset="0"/>
              </a:rPr>
              <a:t>] (20%)</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Giancarlo </a:t>
            </a:r>
            <a:r>
              <a:rPr lang="en-US" b="1" dirty="0" err="1">
                <a:solidFill>
                  <a:srgbClr val="0070C0"/>
                </a:solidFill>
                <a:latin typeface="Comic Sans MS" panose="030F0702030302020204" pitchFamily="66" charset="0"/>
              </a:rPr>
              <a:t>Maero</a:t>
            </a:r>
            <a:r>
              <a:rPr lang="en-US" b="1" dirty="0">
                <a:solidFill>
                  <a:srgbClr val="0070C0"/>
                </a:solidFill>
                <a:latin typeface="Comic Sans MS" panose="030F0702030302020204" pitchFamily="66" charset="0"/>
              </a:rPr>
              <a:t> [PA </a:t>
            </a:r>
            <a:r>
              <a:rPr lang="en-US" b="1" dirty="0" err="1">
                <a:solidFill>
                  <a:srgbClr val="0070C0"/>
                </a:solidFill>
                <a:latin typeface="Comic Sans MS" panose="030F0702030302020204" pitchFamily="66" charset="0"/>
              </a:rPr>
              <a:t>Unimi</a:t>
            </a:r>
            <a:r>
              <a:rPr lang="en-US" b="1" dirty="0">
                <a:solidFill>
                  <a:srgbClr val="0070C0"/>
                </a:solidFill>
                <a:latin typeface="Comic Sans MS" panose="030F0702030302020204" pitchFamily="66" charset="0"/>
              </a:rPr>
              <a:t>] (50%)</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Massimiliano </a:t>
            </a:r>
            <a:r>
              <a:rPr lang="it-IT" b="1" dirty="0" err="1">
                <a:solidFill>
                  <a:srgbClr val="0070C0"/>
                </a:solidFill>
                <a:latin typeface="Comic Sans MS" panose="030F0702030302020204" pitchFamily="66" charset="0"/>
              </a:rPr>
              <a:t>Romé</a:t>
            </a:r>
            <a:r>
              <a:rPr lang="it-IT" b="1" dirty="0">
                <a:solidFill>
                  <a:srgbClr val="0070C0"/>
                </a:solidFill>
                <a:latin typeface="Comic Sans MS" panose="030F0702030302020204" pitchFamily="66" charset="0"/>
              </a:rPr>
              <a:t> [PA </a:t>
            </a:r>
            <a:r>
              <a:rPr lang="it-IT" b="1" dirty="0" err="1">
                <a:solidFill>
                  <a:srgbClr val="0070C0"/>
                </a:solidFill>
                <a:latin typeface="Comic Sans MS" panose="030F0702030302020204" pitchFamily="66" charset="0"/>
              </a:rPr>
              <a:t>Unimi</a:t>
            </a:r>
            <a:r>
              <a:rPr lang="it-IT" b="1" dirty="0">
                <a:solidFill>
                  <a:srgbClr val="0070C0"/>
                </a:solidFill>
                <a:latin typeface="Comic Sans MS" panose="030F0702030302020204" pitchFamily="66" charset="0"/>
              </a:rPr>
              <a:t>, RL] (50%)</a:t>
            </a:r>
          </a:p>
        </p:txBody>
      </p:sp>
      <p:sp>
        <p:nvSpPr>
          <p:cNvPr id="19" name="Rectangle 18">
            <a:extLst>
              <a:ext uri="{FF2B5EF4-FFF2-40B4-BE49-F238E27FC236}">
                <a16:creationId xmlns:a16="http://schemas.microsoft.com/office/drawing/2014/main" id="{5AE7F841-7E87-44D9-8B2D-2CB48730F29A}"/>
              </a:ext>
            </a:extLst>
          </p:cNvPr>
          <p:cNvSpPr/>
          <p:nvPr/>
        </p:nvSpPr>
        <p:spPr>
          <a:xfrm>
            <a:off x="6190955" y="1364354"/>
            <a:ext cx="4302493" cy="400110"/>
          </a:xfrm>
          <a:prstGeom prst="rect">
            <a:avLst/>
          </a:prstGeom>
        </p:spPr>
        <p:txBody>
          <a:bodyPr wrap="square">
            <a:spAutoFit/>
          </a:bodyPr>
          <a:lstStyle/>
          <a:p>
            <a:pP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6190955" y="1806231"/>
            <a:ext cx="4302493" cy="369332"/>
          </a:xfrm>
          <a:prstGeom prst="rect">
            <a:avLst/>
          </a:prstGeom>
        </p:spPr>
        <p:txBody>
          <a:bodyPr wrap="square">
            <a:spAutoFit/>
          </a:bodyPr>
          <a:lstStyle/>
          <a:p>
            <a:pPr>
              <a:spcAft>
                <a:spcPts val="300"/>
              </a:spcAft>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sp>
        <p:nvSpPr>
          <p:cNvPr id="2" name="Rectangle 19">
            <a:extLst>
              <a:ext uri="{FF2B5EF4-FFF2-40B4-BE49-F238E27FC236}">
                <a16:creationId xmlns:a16="http://schemas.microsoft.com/office/drawing/2014/main" id="{CCB88C84-5444-2125-9F59-4D30FEE38E93}"/>
              </a:ext>
            </a:extLst>
          </p:cNvPr>
          <p:cNvSpPr/>
          <p:nvPr/>
        </p:nvSpPr>
        <p:spPr>
          <a:xfrm>
            <a:off x="7073824" y="5566816"/>
            <a:ext cx="4302493" cy="369332"/>
          </a:xfrm>
          <a:prstGeom prst="rect">
            <a:avLst/>
          </a:prstGeom>
        </p:spPr>
        <p:txBody>
          <a:bodyPr wrap="square">
            <a:spAutoFit/>
          </a:bodyPr>
          <a:lstStyle/>
          <a:p>
            <a:pPr>
              <a:spcAft>
                <a:spcPts val="300"/>
              </a:spcAft>
            </a:pPr>
            <a:r>
              <a:rPr lang="it-IT" b="1" dirty="0">
                <a:solidFill>
                  <a:srgbClr val="0070C0"/>
                </a:solidFill>
                <a:latin typeface="Comic Sans MS" panose="030F0702030302020204" pitchFamily="66" charset="0"/>
              </a:rPr>
              <a:t>Nessuna</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1462891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16000" y="887540"/>
            <a:ext cx="11160000" cy="2470095"/>
          </a:xfrm>
        </p:spPr>
        <p:txBody>
          <a:bodyPr>
            <a:noAutofit/>
          </a:bodyPr>
          <a:lstStyle/>
          <a:p>
            <a:pPr algn="just">
              <a:lnSpc>
                <a:spcPct val="120000"/>
              </a:lnSpc>
              <a:spcBef>
                <a:spcPts val="0"/>
              </a:spcBef>
            </a:pPr>
            <a:r>
              <a:rPr lang="it-IT" sz="1300" dirty="0"/>
              <a:t>Installazione RFQC (Fig. 1) all'interno dell'apparato ELTRAP completata a Gennaio 2025. Messa in vuoto dell'apparato con controllo del pompaggio differenziale a Febbraio 2025. Successivamente messa in sicurezza strumentazione ad alto potenziale (collegamento realizzato tramite un uplink in fibra ottica) e cablaggio esterno di tutta la strumentazione (Fig. 2). Primi test di trasmissione fascio Cs+ (senza gas tampone e con limitazione della corrente di sorgente) previsti a Luglio/Settembre 2025.</a:t>
            </a:r>
          </a:p>
          <a:p>
            <a:pPr algn="just">
              <a:lnSpc>
                <a:spcPct val="120000"/>
              </a:lnSpc>
              <a:spcBef>
                <a:spcPts val="0"/>
              </a:spcBef>
            </a:pPr>
            <a:r>
              <a:rPr lang="it-IT" sz="1300" dirty="0"/>
              <a:t>Attività sui plasmi non neutri sulla macchina ELTRAP fino a Dicembre 2024 e successivamente sulla macchina DUEL/ELTRAPPINO, sottoposta preliminarmente a vari interventi (riallineamento dello </a:t>
            </a:r>
            <a:r>
              <a:rPr lang="it-IT" sz="1300" dirty="0" err="1"/>
              <a:t>stack</a:t>
            </a:r>
            <a:r>
              <a:rPr lang="it-IT" sz="1300" dirty="0"/>
              <a:t> di elettrodi; </a:t>
            </a:r>
            <a:r>
              <a:rPr lang="it-IT" sz="1300" dirty="0" err="1"/>
              <a:t>baking</a:t>
            </a:r>
            <a:r>
              <a:rPr lang="it-IT" sz="1300" dirty="0"/>
              <a:t>; costruzione di moduli di elettronica per amplificazione dei segnali da moti collettivi del plasma e applicazione di perturbazioni RF) (Fig. 3) per renderla operativa in termini comparabili a ELTRAP. Ottenuti primi risultati nell'ambito dello studio di modi collettivi in plasmi di elettroni (linea di ricerca precedentemente condotta su ELTRAP). In particolare si stanno investigando i parametri di influenza su insorgenza e sviluppo in regime non-lineare di strutture coerenti non </a:t>
            </a:r>
            <a:r>
              <a:rPr lang="it-IT" sz="1300" dirty="0" err="1"/>
              <a:t>assial</a:t>
            </a:r>
            <a:r>
              <a:rPr lang="it-IT" sz="1300" dirty="0"/>
              <a:t>-simmetriche (Fig. 4).</a:t>
            </a:r>
            <a:endParaRPr lang="it-IT" sz="1300" dirty="0">
              <a:cs typeface="Courier New" panose="02070309020205020404" pitchFamily="49" charset="0"/>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516000" y="0"/>
            <a:ext cx="11160000" cy="840400"/>
          </a:xfrm>
        </p:spPr>
        <p:txBody>
          <a:bodyPr>
            <a:normAutofit/>
          </a:bodyPr>
          <a:lstStyle/>
          <a:p>
            <a:r>
              <a:rPr lang="it-IT" dirty="0"/>
              <a:t>PLASMA4BEAM2: 2025 </a:t>
            </a:r>
            <a:r>
              <a:rPr lang="it-IT" dirty="0" err="1"/>
              <a:t>main</a:t>
            </a:r>
            <a:r>
              <a:rPr lang="it-IT" dirty="0"/>
              <a:t> </a:t>
            </a:r>
            <a:r>
              <a:rPr lang="it-IT" dirty="0" err="1"/>
              <a:t>results</a:t>
            </a:r>
            <a:endParaRPr lang="en-US" dirty="0"/>
          </a:p>
        </p:txBody>
      </p:sp>
      <p:sp>
        <p:nvSpPr>
          <p:cNvPr id="4" name="Text Box 25">
            <a:extLst>
              <a:ext uri="{FF2B5EF4-FFF2-40B4-BE49-F238E27FC236}">
                <a16:creationId xmlns:a16="http://schemas.microsoft.com/office/drawing/2014/main" id="{7F3DB328-58A1-D23B-FF89-68112ECB0F5F}"/>
              </a:ext>
            </a:extLst>
          </p:cNvPr>
          <p:cNvSpPr txBox="1">
            <a:spLocks noChangeArrowheads="1"/>
          </p:cNvSpPr>
          <p:nvPr/>
        </p:nvSpPr>
        <p:spPr bwMode="auto">
          <a:xfrm>
            <a:off x="2937706" y="5568973"/>
            <a:ext cx="261129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it-IT" altLang="it-IT" sz="1000" i="1" dirty="0">
                <a:latin typeface="Comic Sans MS" panose="030F0702030302020204" pitchFamily="66" charset="0"/>
                <a:cs typeface="Times New Roman" pitchFamily="18" charset="0"/>
              </a:rPr>
              <a:t>Fig. 2: Sistema RFQC inserito in ELTRAP. In primo piano sorgente Cs+ e relativo controller.  </a:t>
            </a:r>
            <a:endParaRPr lang="it-IT" sz="1000" i="1" dirty="0">
              <a:latin typeface="Comic Sans MS" panose="030F0702030302020204" pitchFamily="66" charset="0"/>
            </a:endParaRPr>
          </a:p>
        </p:txBody>
      </p:sp>
      <p:sp>
        <p:nvSpPr>
          <p:cNvPr id="5" name="CasellaDiTesto 4">
            <a:extLst>
              <a:ext uri="{FF2B5EF4-FFF2-40B4-BE49-F238E27FC236}">
                <a16:creationId xmlns:a16="http://schemas.microsoft.com/office/drawing/2014/main" id="{29A8C6DE-4E0F-4DA9-5FD2-15013EE603C5}"/>
              </a:ext>
            </a:extLst>
          </p:cNvPr>
          <p:cNvSpPr txBox="1"/>
          <p:nvPr/>
        </p:nvSpPr>
        <p:spPr>
          <a:xfrm>
            <a:off x="199487" y="5568973"/>
            <a:ext cx="2615017" cy="246221"/>
          </a:xfrm>
          <a:prstGeom prst="rect">
            <a:avLst/>
          </a:prstGeom>
          <a:noFill/>
        </p:spPr>
        <p:txBody>
          <a:bodyPr wrap="square">
            <a:spAutoFit/>
          </a:bodyPr>
          <a:lstStyle/>
          <a:p>
            <a:pPr algn="just"/>
            <a:r>
              <a:rPr lang="it-IT" altLang="it-IT" sz="1000" i="1" dirty="0">
                <a:latin typeface="Comic Sans MS" panose="030F0702030302020204" pitchFamily="66" charset="0"/>
                <a:cs typeface="Times New Roman" pitchFamily="18" charset="0"/>
              </a:rPr>
              <a:t>Fig. 1: Assemblaggio sistema RFQC.</a:t>
            </a:r>
            <a:endParaRPr lang="it-IT" sz="1000" i="1" dirty="0">
              <a:latin typeface="Comic Sans MS" panose="030F0702030302020204" pitchFamily="66" charset="0"/>
            </a:endParaRPr>
          </a:p>
        </p:txBody>
      </p:sp>
      <p:pic>
        <p:nvPicPr>
          <p:cNvPr id="6" name="Immagine 5" descr="Immagine che contiene interno, muro&#10;&#10;Il contenuto generato dall'IA potrebbe non essere corretto.">
            <a:extLst>
              <a:ext uri="{FF2B5EF4-FFF2-40B4-BE49-F238E27FC236}">
                <a16:creationId xmlns:a16="http://schemas.microsoft.com/office/drawing/2014/main" id="{79F89DED-8418-BD7F-CAA2-125796765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72" y="3576537"/>
            <a:ext cx="2615017" cy="1962136"/>
          </a:xfrm>
          <a:prstGeom prst="rect">
            <a:avLst/>
          </a:prstGeom>
        </p:spPr>
      </p:pic>
      <p:pic>
        <p:nvPicPr>
          <p:cNvPr id="7" name="Immagine 6" descr="Immagine che contiene interno, macchina, ingegneria, industria&#10;&#10;Il contenuto generato dall'IA potrebbe non essere corretto.">
            <a:extLst>
              <a:ext uri="{FF2B5EF4-FFF2-40B4-BE49-F238E27FC236}">
                <a16:creationId xmlns:a16="http://schemas.microsoft.com/office/drawing/2014/main" id="{0E85CE84-D827-BA7A-06F5-F78F8E552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706" y="3576541"/>
            <a:ext cx="2611295" cy="1962000"/>
          </a:xfrm>
          <a:prstGeom prst="rect">
            <a:avLst/>
          </a:prstGeom>
        </p:spPr>
      </p:pic>
      <p:sp>
        <p:nvSpPr>
          <p:cNvPr id="9" name="Text Box 25">
            <a:extLst>
              <a:ext uri="{FF2B5EF4-FFF2-40B4-BE49-F238E27FC236}">
                <a16:creationId xmlns:a16="http://schemas.microsoft.com/office/drawing/2014/main" id="{B7978B58-9F9C-11DF-D1AF-03AA09B645D7}"/>
              </a:ext>
            </a:extLst>
          </p:cNvPr>
          <p:cNvSpPr txBox="1">
            <a:spLocks noChangeArrowheads="1"/>
          </p:cNvSpPr>
          <p:nvPr/>
        </p:nvSpPr>
        <p:spPr bwMode="auto">
          <a:xfrm>
            <a:off x="5653504" y="5568973"/>
            <a:ext cx="36243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it-IT" altLang="it-IT" sz="1000" dirty="0">
                <a:latin typeface="Comic Sans MS" panose="030F0702030302020204" pitchFamily="66" charset="0"/>
                <a:cs typeface="Times New Roman" pitchFamily="18" charset="0"/>
              </a:rPr>
              <a:t>Fig. 3: </a:t>
            </a:r>
            <a:r>
              <a:rPr lang="it-IT" altLang="it-IT" sz="1000" i="1" dirty="0" err="1">
                <a:latin typeface="Comic Sans MS" panose="030F0702030302020204" pitchFamily="66" charset="0"/>
                <a:cs typeface="Times New Roman" pitchFamily="18" charset="0"/>
              </a:rPr>
              <a:t>S</a:t>
            </a:r>
            <a:r>
              <a:rPr lang="it-IT" sz="1000" i="1" dirty="0" err="1">
                <a:latin typeface="Comic Sans MS" panose="030F0702030302020204" pitchFamily="66" charset="0"/>
              </a:rPr>
              <a:t>tack</a:t>
            </a:r>
            <a:r>
              <a:rPr lang="it-IT" sz="1000" i="1" dirty="0">
                <a:latin typeface="Comic Sans MS" panose="030F0702030302020204" pitchFamily="66" charset="0"/>
              </a:rPr>
              <a:t> di elettrodi di </a:t>
            </a:r>
            <a:r>
              <a:rPr lang="it-IT" sz="1000" dirty="0">
                <a:latin typeface="Comic Sans MS" panose="030F0702030302020204" pitchFamily="66" charset="0"/>
              </a:rPr>
              <a:t>ELTRAPPINO</a:t>
            </a:r>
            <a:r>
              <a:rPr lang="it-IT" sz="1000" i="1" dirty="0">
                <a:latin typeface="Comic Sans MS" panose="030F0702030302020204" pitchFamily="66" charset="0"/>
              </a:rPr>
              <a:t> estratto per installazione sorgente e riallineamento.</a:t>
            </a:r>
            <a:endParaRPr lang="it-IT" altLang="it-IT" sz="1000" dirty="0">
              <a:latin typeface="Comic Sans MS" panose="030F0702030302020204" pitchFamily="66" charset="0"/>
              <a:cs typeface="Times New Roman" pitchFamily="18" charset="0"/>
            </a:endParaRPr>
          </a:p>
        </p:txBody>
      </p:sp>
      <p:sp>
        <p:nvSpPr>
          <p:cNvPr id="10" name="Text Box 25">
            <a:extLst>
              <a:ext uri="{FF2B5EF4-FFF2-40B4-BE49-F238E27FC236}">
                <a16:creationId xmlns:a16="http://schemas.microsoft.com/office/drawing/2014/main" id="{84AD805F-D393-16E8-FB40-6BFA6E2CF0EB}"/>
              </a:ext>
            </a:extLst>
          </p:cNvPr>
          <p:cNvSpPr txBox="1">
            <a:spLocks noChangeArrowheads="1"/>
          </p:cNvSpPr>
          <p:nvPr/>
        </p:nvSpPr>
        <p:spPr bwMode="auto">
          <a:xfrm>
            <a:off x="9391896" y="5568973"/>
            <a:ext cx="26454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it-IT" altLang="it-IT" sz="1000" dirty="0">
                <a:latin typeface="Comic Sans MS" panose="030F0702030302020204" pitchFamily="66" charset="0"/>
                <a:cs typeface="Times New Roman" pitchFamily="18" charset="0"/>
              </a:rPr>
              <a:t>Fig. 4: </a:t>
            </a:r>
            <a:r>
              <a:rPr lang="it-IT" altLang="it-IT" sz="1000" i="1" dirty="0">
                <a:latin typeface="Comic Sans MS" panose="030F0702030302020204" pitchFamily="66" charset="0"/>
                <a:cs typeface="Times New Roman" pitchFamily="18" charset="0"/>
              </a:rPr>
              <a:t>E</a:t>
            </a:r>
            <a:r>
              <a:rPr lang="it-IT" sz="1000" i="1" dirty="0">
                <a:latin typeface="Comic Sans MS" panose="030F0702030302020204" pitchFamily="66" charset="0"/>
              </a:rPr>
              <a:t>voluzione di un vortice ellittico eccitato con un campo elettrico di quadrupolo di diverse ampiezze. </a:t>
            </a:r>
            <a:endParaRPr lang="it-IT" altLang="it-IT" sz="1000" dirty="0">
              <a:latin typeface="Comic Sans MS" panose="030F0702030302020204" pitchFamily="66" charset="0"/>
              <a:cs typeface="Times New Roman" pitchFamily="18" charset="0"/>
            </a:endParaRPr>
          </a:p>
        </p:txBody>
      </p:sp>
      <p:pic>
        <p:nvPicPr>
          <p:cNvPr id="11" name="Immagine 10">
            <a:extLst>
              <a:ext uri="{FF2B5EF4-FFF2-40B4-BE49-F238E27FC236}">
                <a16:creationId xmlns:a16="http://schemas.microsoft.com/office/drawing/2014/main" id="{BDC6E01B-65FE-673F-5653-C182D08A2B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1895" y="3576537"/>
            <a:ext cx="2645422" cy="1962000"/>
          </a:xfrm>
          <a:prstGeom prst="rect">
            <a:avLst/>
          </a:prstGeom>
          <a:noFill/>
          <a:ln>
            <a:noFill/>
          </a:ln>
        </p:spPr>
      </p:pic>
      <p:pic>
        <p:nvPicPr>
          <p:cNvPr id="12" name="Immagine 11">
            <a:extLst>
              <a:ext uri="{FF2B5EF4-FFF2-40B4-BE49-F238E27FC236}">
                <a16:creationId xmlns:a16="http://schemas.microsoft.com/office/drawing/2014/main" id="{5137398C-E625-8C83-D429-6050C5861F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504" y="3576537"/>
            <a:ext cx="3624328" cy="1962000"/>
          </a:xfrm>
          <a:prstGeom prst="rect">
            <a:avLst/>
          </a:prstGeom>
          <a:noFill/>
          <a:ln>
            <a:noFill/>
          </a:ln>
        </p:spPr>
      </p:pic>
    </p:spTree>
    <p:extLst>
      <p:ext uri="{BB962C8B-B14F-4D97-AF65-F5344CB8AC3E}">
        <p14:creationId xmlns:p14="http://schemas.microsoft.com/office/powerpoint/2010/main" val="41956892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0" y="967676"/>
            <a:ext cx="11676000" cy="5002043"/>
          </a:xfrm>
        </p:spPr>
        <p:txBody>
          <a:bodyPr>
            <a:noAutofit/>
          </a:bodyPr>
          <a:lstStyle/>
          <a:p>
            <a:pPr algn="just"/>
            <a:r>
              <a:rPr lang="it-IT" sz="1300" b="1" dirty="0"/>
              <a:t>Esperimenti di trasmissione (e sua ottimizzazione) di un fascio di Cs raffreddato via RFQ e buffer gas (elio) in condizioni di interesse per il progetto SPES, con analisi dell'influenza di un campo magnetico assiale (fino a un massimo di 0.2 T) e con confronti tra due configurazioni di estrazione (triodo e tetrodo)</a:t>
            </a:r>
            <a:r>
              <a:rPr lang="it-IT" sz="1300" dirty="0"/>
              <a:t>, in stretta collaborazione con LNL. Più in particolare, si prevedono esperimenti di:</a:t>
            </a:r>
          </a:p>
          <a:p>
            <a:pPr marL="457200" lvl="1" indent="0" algn="just">
              <a:buNone/>
            </a:pPr>
            <a:r>
              <a:rPr lang="it-IT" sz="1300" dirty="0"/>
              <a:t>1) trasmissione del fascio fino alla prima Faraday </a:t>
            </a:r>
            <a:r>
              <a:rPr lang="it-IT" sz="1300" dirty="0" err="1"/>
              <a:t>cup</a:t>
            </a:r>
            <a:r>
              <a:rPr lang="it-IT" sz="1300" dirty="0"/>
              <a:t>, con limitazione della corrente di sorgente e calibrazione delle varie strumentazioni di lettura;</a:t>
            </a:r>
          </a:p>
          <a:p>
            <a:pPr marL="457200" lvl="1" indent="0" algn="just">
              <a:buNone/>
            </a:pPr>
            <a:r>
              <a:rPr lang="it-IT" sz="1300" dirty="0"/>
              <a:t>2) trasmissione nell'RFQ inizialmente senza gas tampone con scansioni del campo magnetico assiale da 0 a 2 </a:t>
            </a:r>
            <a:r>
              <a:rPr lang="it-IT" sz="1300" dirty="0" err="1"/>
              <a:t>kG</a:t>
            </a:r>
            <a:r>
              <a:rPr lang="it-IT" sz="1300" dirty="0"/>
              <a:t> fino alla seconda Faraday </a:t>
            </a:r>
            <a:r>
              <a:rPr lang="it-IT" sz="1300" dirty="0" err="1"/>
              <a:t>cup</a:t>
            </a:r>
            <a:r>
              <a:rPr lang="it-IT" sz="1300" dirty="0"/>
              <a:t>, verificando l'effetto di possibili disallineamenti tra l'asse geometrico dell'RFQ ed il campo magnetico;</a:t>
            </a:r>
          </a:p>
          <a:p>
            <a:pPr marL="457200" lvl="1" indent="0" algn="just">
              <a:buNone/>
            </a:pPr>
            <a:r>
              <a:rPr lang="it-IT" sz="1300" dirty="0"/>
              <a:t>3) trasmissione con gas tampone con scansioni del campo magnetico assiale da 0 a 2 </a:t>
            </a:r>
            <a:r>
              <a:rPr lang="it-IT" sz="1300" dirty="0" err="1"/>
              <a:t>kG</a:t>
            </a:r>
            <a:r>
              <a:rPr lang="it-IT" sz="1300" dirty="0"/>
              <a:t> su scale temporale dell'ordine di 100 s, con ottimizzazione del consumo di gas mediante software di controllo dedicato sviluppato in-house della </a:t>
            </a:r>
            <a:r>
              <a:rPr lang="it-IT" sz="1300" dirty="0" err="1"/>
              <a:t>variable</a:t>
            </a:r>
            <a:r>
              <a:rPr lang="it-IT" sz="1300" dirty="0"/>
              <a:t> leak valve a disposizione; </a:t>
            </a:r>
          </a:p>
          <a:p>
            <a:pPr marL="457200" lvl="1" indent="0" algn="just">
              <a:buNone/>
            </a:pPr>
            <a:r>
              <a:rPr lang="it-IT" sz="1300" dirty="0"/>
              <a:t>4) confronto tra due geometrie di estrazione.</a:t>
            </a:r>
          </a:p>
          <a:p>
            <a:pPr algn="just"/>
            <a:r>
              <a:rPr lang="it-IT" sz="1300" b="1" dirty="0">
                <a:cs typeface="Courier New" panose="02070309020205020404" pitchFamily="49" charset="0"/>
              </a:rPr>
              <a:t>Esperimenti su confinamento e controllo di plasmi non neutri (elettroni) utilizzando la macchina DUEL/ELTRAPPINO, con studi su:</a:t>
            </a:r>
          </a:p>
          <a:p>
            <a:pPr marL="457200" lvl="1" indent="0" algn="just">
              <a:buNone/>
            </a:pPr>
            <a:r>
              <a:rPr lang="it-IT" sz="1300" dirty="0">
                <a:cs typeface="Courier New" panose="02070309020205020404" pitchFamily="49" charset="0"/>
              </a:rPr>
              <a:t>1) </a:t>
            </a:r>
            <a:r>
              <a:rPr lang="it-IT" sz="1300" b="1" dirty="0">
                <a:cs typeface="Courier New" panose="02070309020205020404" pitchFamily="49" charset="0"/>
              </a:rPr>
              <a:t>Dinamica non-lineare di plasma quale analogo a fluidi bidimensionali</a:t>
            </a:r>
            <a:r>
              <a:rPr lang="it-IT" sz="1300" dirty="0">
                <a:cs typeface="Courier New" panose="02070309020205020404" pitchFamily="49" charset="0"/>
              </a:rPr>
              <a:t>. Si studierà il ruolo del profilo di densità (vorticità nel caso fluido) sulla formazione di strutture non </a:t>
            </a:r>
            <a:r>
              <a:rPr lang="it-IT" sz="1300" dirty="0" err="1">
                <a:cs typeface="Courier New" panose="02070309020205020404" pitchFamily="49" charset="0"/>
              </a:rPr>
              <a:t>assial</a:t>
            </a:r>
            <a:r>
              <a:rPr lang="it-IT" sz="1300" dirty="0">
                <a:cs typeface="Courier New" panose="02070309020205020404" pitchFamily="49" charset="0"/>
              </a:rPr>
              <a:t>-simmetriche, sul grado di deformazione raggiungibile e sulla persistenza e stabilità di tali strutture. I risultati sperimentali potranno essere confrontati con simulazioni PIC grazie ad un codice già sviluppato dal gruppo.</a:t>
            </a:r>
          </a:p>
          <a:p>
            <a:pPr marL="457200" lvl="1" indent="0" algn="just">
              <a:buNone/>
            </a:pPr>
            <a:r>
              <a:rPr lang="it-IT" sz="1300" dirty="0">
                <a:cs typeface="Courier New" panose="02070309020205020404" pitchFamily="49" charset="0"/>
              </a:rPr>
              <a:t>2) </a:t>
            </a:r>
            <a:r>
              <a:rPr lang="it-IT" sz="1300" b="1" dirty="0">
                <a:cs typeface="Courier New" panose="02070309020205020404" pitchFamily="49" charset="0"/>
              </a:rPr>
              <a:t>Compressione ed estensione del tempo di confinamento del plasma</a:t>
            </a:r>
            <a:r>
              <a:rPr lang="it-IT" sz="1300" dirty="0">
                <a:cs typeface="Courier New" panose="02070309020205020404" pitchFamily="49" charset="0"/>
              </a:rPr>
              <a:t> (attualmente limitato dalla diffusione collisionale). Verrà analizzato sistematicamente il processo di compressione trasversale della colonna di plasma tramite la tecnica largamente utilizzata nella comunità dei plasmi non neutri del «</a:t>
            </a:r>
            <a:r>
              <a:rPr lang="it-IT" sz="1300" dirty="0" err="1">
                <a:cs typeface="Courier New" panose="02070309020205020404" pitchFamily="49" charset="0"/>
              </a:rPr>
              <a:t>rotating</a:t>
            </a:r>
            <a:r>
              <a:rPr lang="it-IT" sz="1300" dirty="0">
                <a:cs typeface="Courier New" panose="02070309020205020404" pitchFamily="49" charset="0"/>
              </a:rPr>
              <a:t> </a:t>
            </a:r>
            <a:r>
              <a:rPr lang="it-IT" sz="1300" dirty="0" err="1">
                <a:cs typeface="Courier New" panose="02070309020205020404" pitchFamily="49" charset="0"/>
              </a:rPr>
              <a:t>wall</a:t>
            </a:r>
            <a:r>
              <a:rPr lang="it-IT" sz="1300" dirty="0">
                <a:cs typeface="Courier New" panose="02070309020205020404" pitchFamily="49" charset="0"/>
              </a:rPr>
              <a:t>», per meglio comprenderne i limiti. L'efficacia della tecnica dipende infatti dal regime considerato (bassa o alta carica spaziale) e della ampiezza e frequenza della perturbazione (regime lineare o non-lineare, interazione risonante o meno). </a:t>
            </a:r>
          </a:p>
          <a:p>
            <a:pPr marL="457200" lvl="1" indent="0" algn="just">
              <a:buNone/>
            </a:pPr>
            <a:r>
              <a:rPr lang="it-IT" sz="1300" dirty="0">
                <a:cs typeface="Courier New" panose="02070309020205020404" pitchFamily="49" charset="0"/>
              </a:rPr>
              <a:t>3) </a:t>
            </a:r>
            <a:r>
              <a:rPr lang="it-IT" sz="1300" b="1" dirty="0">
                <a:cs typeface="Courier New" panose="02070309020205020404" pitchFamily="49" charset="0"/>
              </a:rPr>
              <a:t>Influenza della disuniformità del campo magnetico sulla dinamica ed equilibrio del plasma</a:t>
            </a:r>
            <a:r>
              <a:rPr lang="it-IT" sz="1300" dirty="0">
                <a:cs typeface="Courier New" panose="02070309020205020404" pitchFamily="49" charset="0"/>
              </a:rPr>
              <a:t>. Il modo l=1 di </a:t>
            </a:r>
            <a:r>
              <a:rPr lang="it-IT" sz="1300" dirty="0" err="1">
                <a:cs typeface="Courier New" panose="02070309020205020404" pitchFamily="49" charset="0"/>
              </a:rPr>
              <a:t>diocotron</a:t>
            </a:r>
            <a:r>
              <a:rPr lang="it-IT" sz="1300" dirty="0">
                <a:cs typeface="Courier New" panose="02070309020205020404" pitchFamily="49" charset="0"/>
              </a:rPr>
              <a:t> (rotazione di bulk di un plasma attorno all'asse di simmetria della trappola) è utilizzato come diagnostica non distruttiva del plasma, assumendo un campo magnetico di confinamento uniforme. E' in corso di assemblaggio una bobina di correzione, che permetterà di analizzare l'influenza di diversi livelli di disuniformità del campo magnetico sulla frequenza del modo. L'argomento è  di interesse anche per altri esperimenti in cui il plasma è confinato per esempio in cuspidi magnetiche (esperimento ASACUSA presso CERN-AD).</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516000" y="0"/>
            <a:ext cx="11160000" cy="840400"/>
          </a:xfrm>
        </p:spPr>
        <p:txBody>
          <a:bodyPr/>
          <a:lstStyle/>
          <a:p>
            <a:r>
              <a:rPr lang="it-IT" dirty="0"/>
              <a:t>PLASMA4BEAM2: 2026 activity @ MILANO</a:t>
            </a:r>
            <a:endParaRPr lang="en-US" dirty="0"/>
          </a:p>
        </p:txBody>
      </p:sp>
    </p:spTree>
    <p:extLst>
      <p:ext uri="{BB962C8B-B14F-4D97-AF65-F5344CB8AC3E}">
        <p14:creationId xmlns:p14="http://schemas.microsoft.com/office/powerpoint/2010/main" val="18910871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16000" y="909177"/>
            <a:ext cx="11160000" cy="4998137"/>
          </a:xfrm>
        </p:spPr>
        <p:txBody>
          <a:bodyPr>
            <a:normAutofit lnSpcReduction="10000"/>
          </a:bodyPr>
          <a:lstStyle/>
          <a:p>
            <a:pPr algn="just">
              <a:buFont typeface="Wingdings" panose="05000000000000000000" pitchFamily="2" charset="2"/>
              <a:buChar char="q"/>
            </a:pPr>
            <a:r>
              <a:rPr lang="it-IT" sz="1800" b="1" dirty="0">
                <a:solidFill>
                  <a:srgbClr val="0070C0"/>
                </a:solidFill>
              </a:rPr>
              <a:t> Inventariabile [4.0 k€ + 17.0 k€ </a:t>
            </a:r>
            <a:r>
              <a:rPr lang="it-IT" sz="1800" b="1" dirty="0" err="1">
                <a:solidFill>
                  <a:srgbClr val="0070C0"/>
                </a:solidFill>
              </a:rPr>
              <a:t>s.j.</a:t>
            </a:r>
            <a:r>
              <a:rPr lang="it-IT" sz="1800" b="1" dirty="0">
                <a:solidFill>
                  <a:srgbClr val="0070C0"/>
                </a:solidFill>
              </a:rPr>
              <a:t>]</a:t>
            </a:r>
          </a:p>
          <a:p>
            <a:pPr lvl="1" algn="just">
              <a:lnSpc>
                <a:spcPct val="110000"/>
              </a:lnSpc>
              <a:spcBef>
                <a:spcPts val="0"/>
              </a:spcBef>
              <a:buFont typeface="Wingdings" panose="05000000000000000000" pitchFamily="2" charset="2"/>
              <a:buChar char="§"/>
            </a:pPr>
            <a:r>
              <a:rPr lang="it-IT" sz="1600" b="1" dirty="0">
                <a:solidFill>
                  <a:srgbClr val="0070C0"/>
                </a:solidFill>
              </a:rPr>
              <a:t>Valvola di blocco elettromagnetico per impianto da vuoto ELTRAP/RFQC [0.5 k€] </a:t>
            </a:r>
          </a:p>
          <a:p>
            <a:pPr lvl="1" algn="just">
              <a:lnSpc>
                <a:spcPct val="110000"/>
              </a:lnSpc>
              <a:spcBef>
                <a:spcPts val="0"/>
              </a:spcBef>
              <a:buFont typeface="Wingdings" panose="05000000000000000000" pitchFamily="2" charset="2"/>
              <a:buChar char="§"/>
            </a:pPr>
            <a:r>
              <a:rPr lang="it-IT" sz="1600" b="1" dirty="0">
                <a:solidFill>
                  <a:srgbClr val="0070C0"/>
                </a:solidFill>
              </a:rPr>
              <a:t>Armadio rack [0.5 k€]</a:t>
            </a:r>
          </a:p>
          <a:p>
            <a:pPr lvl="1" algn="just">
              <a:lnSpc>
                <a:spcPct val="110000"/>
              </a:lnSpc>
              <a:spcBef>
                <a:spcPts val="0"/>
              </a:spcBef>
              <a:buFont typeface="Wingdings" panose="05000000000000000000" pitchFamily="2" charset="2"/>
              <a:buChar char="§"/>
            </a:pPr>
            <a:r>
              <a:rPr lang="it-IT" sz="1600" b="1" dirty="0">
                <a:solidFill>
                  <a:srgbClr val="0070C0"/>
                </a:solidFill>
              </a:rPr>
              <a:t>Sostituzione pc desktop laboratorio per obsolescenza [1.5 k€]</a:t>
            </a:r>
          </a:p>
          <a:p>
            <a:pPr lvl="1" algn="just">
              <a:lnSpc>
                <a:spcPct val="110000"/>
              </a:lnSpc>
              <a:spcBef>
                <a:spcPts val="0"/>
              </a:spcBef>
              <a:buFont typeface="Wingdings" panose="05000000000000000000" pitchFamily="2" charset="2"/>
              <a:buChar char="§"/>
            </a:pPr>
            <a:r>
              <a:rPr lang="it-IT" sz="1600" b="1" dirty="0">
                <a:solidFill>
                  <a:srgbClr val="0070C0"/>
                </a:solidFill>
              </a:rPr>
              <a:t>Due filtri attivi a frequenza fissa [1.5 k€]</a:t>
            </a:r>
          </a:p>
          <a:p>
            <a:pPr lvl="1" algn="just">
              <a:lnSpc>
                <a:spcPct val="110000"/>
              </a:lnSpc>
              <a:spcBef>
                <a:spcPts val="0"/>
              </a:spcBef>
              <a:buFont typeface="Wingdings" panose="05000000000000000000" pitchFamily="2" charset="2"/>
              <a:buChar char="§"/>
            </a:pPr>
            <a:r>
              <a:rPr lang="it-IT" sz="1600" b="1" dirty="0">
                <a:solidFill>
                  <a:srgbClr val="0070C0"/>
                </a:solidFill>
              </a:rPr>
              <a:t>Riparazione </a:t>
            </a:r>
            <a:r>
              <a:rPr lang="it-IT" sz="1600" b="1" dirty="0" err="1">
                <a:solidFill>
                  <a:srgbClr val="0070C0"/>
                </a:solidFill>
              </a:rPr>
              <a:t>waveform</a:t>
            </a:r>
            <a:r>
              <a:rPr lang="it-IT" sz="1600" b="1" dirty="0">
                <a:solidFill>
                  <a:srgbClr val="0070C0"/>
                </a:solidFill>
              </a:rPr>
              <a:t> generator 8 canali [8.0 k€, </a:t>
            </a:r>
            <a:r>
              <a:rPr lang="it-IT" sz="1600" b="1" dirty="0" err="1">
                <a:solidFill>
                  <a:srgbClr val="0070C0"/>
                </a:solidFill>
              </a:rPr>
              <a:t>s.j.</a:t>
            </a:r>
            <a:r>
              <a:rPr lang="it-IT" sz="1600" b="1" dirty="0">
                <a:solidFill>
                  <a:srgbClr val="0070C0"/>
                </a:solidFill>
              </a:rPr>
              <a:t>]</a:t>
            </a:r>
          </a:p>
          <a:p>
            <a:pPr lvl="1" algn="just">
              <a:lnSpc>
                <a:spcPct val="110000"/>
              </a:lnSpc>
              <a:spcBef>
                <a:spcPts val="0"/>
              </a:spcBef>
              <a:buFont typeface="Wingdings" panose="05000000000000000000" pitchFamily="2" charset="2"/>
              <a:buChar char="§"/>
            </a:pPr>
            <a:r>
              <a:rPr lang="it-IT" sz="1600" b="1" dirty="0">
                <a:solidFill>
                  <a:srgbClr val="0070C0"/>
                </a:solidFill>
              </a:rPr>
              <a:t>Camera da vuoto DN250CF da 1750 mm per installazione separata RFQC dopo misure 2026 e recupero </a:t>
            </a:r>
            <a:r>
              <a:rPr lang="it-IT" sz="1600" b="1" dirty="0" err="1">
                <a:solidFill>
                  <a:srgbClr val="0070C0"/>
                </a:solidFill>
              </a:rPr>
              <a:t>stack</a:t>
            </a:r>
            <a:r>
              <a:rPr lang="it-IT" sz="1600" b="1" dirty="0">
                <a:solidFill>
                  <a:srgbClr val="0070C0"/>
                </a:solidFill>
              </a:rPr>
              <a:t> elettrodi di ELTRAP [9.0 k€, </a:t>
            </a:r>
            <a:r>
              <a:rPr lang="it-IT" sz="1600" b="1" dirty="0" err="1">
                <a:solidFill>
                  <a:srgbClr val="0070C0"/>
                </a:solidFill>
              </a:rPr>
              <a:t>s.j.</a:t>
            </a:r>
            <a:r>
              <a:rPr lang="it-IT" sz="1600" b="1" dirty="0">
                <a:solidFill>
                  <a:srgbClr val="0070C0"/>
                </a:solidFill>
              </a:rPr>
              <a:t>]</a:t>
            </a:r>
          </a:p>
          <a:p>
            <a:pPr algn="just">
              <a:buFont typeface="Wingdings" panose="05000000000000000000" pitchFamily="2" charset="2"/>
              <a:buChar char="q"/>
            </a:pPr>
            <a:r>
              <a:rPr lang="it-IT" sz="1800" b="1" dirty="0">
                <a:solidFill>
                  <a:srgbClr val="0070C0"/>
                </a:solidFill>
              </a:rPr>
              <a:t>Consumo [3.5 k€]</a:t>
            </a:r>
          </a:p>
          <a:p>
            <a:pPr lvl="1" algn="just">
              <a:lnSpc>
                <a:spcPct val="110000"/>
              </a:lnSpc>
              <a:spcBef>
                <a:spcPts val="0"/>
              </a:spcBef>
              <a:buFont typeface="Wingdings" panose="05000000000000000000" pitchFamily="2" charset="2"/>
              <a:buChar char="§"/>
            </a:pPr>
            <a:r>
              <a:rPr lang="it-IT" sz="1600" b="1" dirty="0">
                <a:solidFill>
                  <a:srgbClr val="0070C0"/>
                </a:solidFill>
              </a:rPr>
              <a:t>Minuteria vuoto [1.0 k€]</a:t>
            </a:r>
          </a:p>
          <a:p>
            <a:pPr lvl="1" algn="just">
              <a:lnSpc>
                <a:spcPct val="110000"/>
              </a:lnSpc>
              <a:spcBef>
                <a:spcPts val="0"/>
              </a:spcBef>
              <a:buFont typeface="Wingdings" panose="05000000000000000000" pitchFamily="2" charset="2"/>
              <a:buChar char="§"/>
            </a:pPr>
            <a:r>
              <a:rPr lang="it-IT" sz="1600" b="1" dirty="0">
                <a:solidFill>
                  <a:srgbClr val="0070C0"/>
                </a:solidFill>
              </a:rPr>
              <a:t>Minuteria idraulica per impianto immissione elio e sostituzione bombola elio [0.5 k€]</a:t>
            </a:r>
          </a:p>
          <a:p>
            <a:pPr lvl="1" algn="just">
              <a:lnSpc>
                <a:spcPct val="110000"/>
              </a:lnSpc>
              <a:spcBef>
                <a:spcPts val="0"/>
              </a:spcBef>
              <a:buFont typeface="Wingdings" panose="05000000000000000000" pitchFamily="2" charset="2"/>
              <a:buChar char="§"/>
            </a:pPr>
            <a:r>
              <a:rPr lang="it-IT" sz="1600" b="1" dirty="0">
                <a:solidFill>
                  <a:srgbClr val="0070C0"/>
                </a:solidFill>
              </a:rPr>
              <a:t>due elettrovalvole pneumatiche 24 V per azionamento gate valve isolamento camere da vuoto (sostituzione valvole a 220 V per adeguamento a normativa di sicurezza) e alimentatori 24 V [0.5 k€]; </a:t>
            </a:r>
          </a:p>
          <a:p>
            <a:pPr lvl="1" algn="just">
              <a:lnSpc>
                <a:spcPct val="110000"/>
              </a:lnSpc>
              <a:spcBef>
                <a:spcPts val="0"/>
              </a:spcBef>
              <a:buFont typeface="Wingdings" panose="05000000000000000000" pitchFamily="2" charset="2"/>
              <a:buChar char="§"/>
            </a:pPr>
            <a:r>
              <a:rPr lang="it-IT" sz="1600" b="1" dirty="0">
                <a:solidFill>
                  <a:srgbClr val="0070C0"/>
                </a:solidFill>
              </a:rPr>
              <a:t>4 filtri passivi high pass / low pass a frequenza fissa [0.5 k€]</a:t>
            </a:r>
          </a:p>
          <a:p>
            <a:pPr lvl="1" algn="just">
              <a:lnSpc>
                <a:spcPct val="110000"/>
              </a:lnSpc>
              <a:spcBef>
                <a:spcPts val="0"/>
              </a:spcBef>
              <a:buFont typeface="Wingdings" panose="05000000000000000000" pitchFamily="2" charset="2"/>
              <a:buChar char="§"/>
            </a:pPr>
            <a:r>
              <a:rPr lang="it-IT" sz="1600" b="1" dirty="0">
                <a:solidFill>
                  <a:srgbClr val="0070C0"/>
                </a:solidFill>
              </a:rPr>
              <a:t>minuteria elettronica [1.0 k€]</a:t>
            </a:r>
          </a:p>
          <a:p>
            <a:pPr algn="just">
              <a:buFont typeface="Wingdings" panose="05000000000000000000" pitchFamily="2" charset="2"/>
              <a:buChar char="q"/>
            </a:pPr>
            <a:r>
              <a:rPr lang="it-IT" sz="1800" b="1" dirty="0">
                <a:solidFill>
                  <a:srgbClr val="0070C0"/>
                </a:solidFill>
              </a:rPr>
              <a:t>Missioni [3.0 k€]</a:t>
            </a:r>
          </a:p>
          <a:p>
            <a:pPr lvl="1" algn="just">
              <a:lnSpc>
                <a:spcPct val="110000"/>
              </a:lnSpc>
              <a:spcBef>
                <a:spcPts val="0"/>
              </a:spcBef>
              <a:buFont typeface="Wingdings" panose="05000000000000000000" pitchFamily="2" charset="2"/>
              <a:buChar char="§"/>
            </a:pPr>
            <a:r>
              <a:rPr lang="it-IT" sz="1600" b="1" dirty="0">
                <a:solidFill>
                  <a:srgbClr val="0070C0"/>
                </a:solidFill>
              </a:rPr>
              <a:t>2x partecipazione Conferenza Italiana sui Plasmi (Frascati, 3-6 Febbraio 2026, un membro nel comitato organizzatore scientifico) [2.0 k€]</a:t>
            </a:r>
          </a:p>
          <a:p>
            <a:pPr lvl="1" algn="just">
              <a:lnSpc>
                <a:spcPct val="110000"/>
              </a:lnSpc>
              <a:spcBef>
                <a:spcPts val="0"/>
              </a:spcBef>
              <a:buFont typeface="Wingdings" panose="05000000000000000000" pitchFamily="2" charset="2"/>
              <a:buChar char="§"/>
            </a:pPr>
            <a:r>
              <a:rPr lang="it-IT" sz="1600" b="1" dirty="0">
                <a:solidFill>
                  <a:srgbClr val="0070C0"/>
                </a:solidFill>
              </a:rPr>
              <a:t>Viaggi a LNL per esperimenti apparato RFQC per SPES (4 viaggi x 2 persone) [1.0 k€].</a:t>
            </a:r>
          </a:p>
          <a:p>
            <a:pPr lvl="1" algn="just">
              <a:buFont typeface="Wingdings" panose="05000000000000000000" pitchFamily="2" charset="2"/>
              <a:buChar char="§"/>
            </a:pPr>
            <a:endParaRPr lang="it-IT" sz="1600" b="1" dirty="0">
              <a:solidFill>
                <a:srgbClr val="0070C0"/>
              </a:solidFill>
            </a:endParaRPr>
          </a:p>
          <a:p>
            <a:pPr>
              <a:buFont typeface="Wingdings" panose="05000000000000000000" pitchFamily="2" charset="2"/>
              <a:buChar char="q"/>
            </a:pPr>
            <a:endParaRPr lang="it-IT" sz="1800" b="1" dirty="0">
              <a:solidFill>
                <a:srgbClr val="0070C0"/>
              </a:solidFill>
            </a:endParaRP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516000" y="0"/>
            <a:ext cx="11160000" cy="840400"/>
          </a:xfrm>
        </p:spPr>
        <p:txBody>
          <a:bodyPr>
            <a:normAutofit/>
          </a:bodyPr>
          <a:lstStyle/>
          <a:p>
            <a:r>
              <a:rPr lang="it-IT" dirty="0"/>
              <a:t>PLASMA4BEAM2: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884488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err="1"/>
              <a:t>Nuove</a:t>
            </a:r>
            <a:r>
              <a:rPr lang="en-US" dirty="0"/>
              <a:t> </a:t>
            </a:r>
            <a:r>
              <a:rPr lang="en-US" dirty="0" err="1"/>
              <a:t>proposte</a:t>
            </a:r>
            <a:r>
              <a:rPr lang="en-US" dirty="0"/>
              <a:t> con </a:t>
            </a:r>
            <a:r>
              <a:rPr lang="en-US" dirty="0" err="1"/>
              <a:t>Responsabilita</a:t>
            </a:r>
            <a:r>
              <a:rPr lang="en-US" dirty="0"/>
              <a:t>’ Nazionale</a:t>
            </a:r>
          </a:p>
        </p:txBody>
      </p:sp>
      <p:sp>
        <p:nvSpPr>
          <p:cNvPr id="5" name="Content Placeholder 4">
            <a:extLst>
              <a:ext uri="{FF2B5EF4-FFF2-40B4-BE49-F238E27FC236}">
                <a16:creationId xmlns:a16="http://schemas.microsoft.com/office/drawing/2014/main" id="{7D4C3B56-EC07-42BC-9DD5-5E7002CD10DC}"/>
              </a:ext>
            </a:extLst>
          </p:cNvPr>
          <p:cNvSpPr>
            <a:spLocks noGrp="1"/>
          </p:cNvSpPr>
          <p:nvPr>
            <p:ph idx="1"/>
          </p:nvPr>
        </p:nvSpPr>
        <p:spPr/>
        <p:txBody>
          <a:bodyPr/>
          <a:lstStyle/>
          <a:p>
            <a:pPr>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 CIRCE  </a:t>
            </a:r>
            <a:r>
              <a:rPr lang="it-IT" b="1" dirty="0">
                <a:solidFill>
                  <a:srgbClr val="604878"/>
                </a:solidFill>
                <a:latin typeface="Calibri" panose="020F0502020204030204" pitchFamily="34" charset="0"/>
              </a:rPr>
              <a:t>        </a:t>
            </a:r>
            <a:r>
              <a:rPr lang="it-IT" b="1" dirty="0">
                <a:solidFill>
                  <a:srgbClr val="4E8542"/>
                </a:solidFill>
                <a:latin typeface="Calibri" panose="020F0502020204030204" pitchFamily="34" charset="0"/>
              </a:rPr>
              <a:t>(2026)        RN  Antonio Sarno</a:t>
            </a:r>
          </a:p>
          <a:p>
            <a:pPr>
              <a:buFont typeface="Wingdings" panose="05000000000000000000" pitchFamily="2" charset="2"/>
              <a:buChar char="§"/>
              <a:tabLst>
                <a:tab pos="1343025" algn="l"/>
                <a:tab pos="1971675" algn="l"/>
                <a:tab pos="2333625" algn="l"/>
              </a:tabLst>
              <a:defRPr/>
            </a:pPr>
            <a:endParaRPr lang="it-IT" b="1" dirty="0">
              <a:solidFill>
                <a:srgbClr val="4E8542"/>
              </a:solidFill>
              <a:latin typeface="Calibri" panose="020F0502020204030204" pitchFamily="34" charset="0"/>
            </a:endParaRPr>
          </a:p>
          <a:p>
            <a:pPr>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GIOTTO 	(2026)        RN Alberto Bacci </a:t>
            </a:r>
            <a:endParaRPr lang="en-US" dirty="0"/>
          </a:p>
        </p:txBody>
      </p:sp>
    </p:spTree>
    <p:extLst>
      <p:ext uri="{BB962C8B-B14F-4D97-AF65-F5344CB8AC3E}">
        <p14:creationId xmlns:p14="http://schemas.microsoft.com/office/powerpoint/2010/main" val="12303997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70585" y="-35256"/>
            <a:ext cx="12050829" cy="840400"/>
          </a:xfrm>
        </p:spPr>
        <p:txBody>
          <a:bodyPr>
            <a:normAutofit/>
          </a:bodyPr>
          <a:lstStyle/>
          <a:p>
            <a:r>
              <a:rPr lang="it-IT" dirty="0"/>
              <a:t>QUART&amp;T  (2024-2026)</a:t>
            </a:r>
            <a:endParaRPr lang="en-US" dirty="0"/>
          </a:p>
        </p:txBody>
      </p:sp>
      <p:sp>
        <p:nvSpPr>
          <p:cNvPr id="16" name="Rectangle 15"/>
          <p:cNvSpPr/>
          <p:nvPr/>
        </p:nvSpPr>
        <p:spPr>
          <a:xfrm>
            <a:off x="3464177" y="854549"/>
            <a:ext cx="5263644"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Andrea </a:t>
            </a:r>
            <a:r>
              <a:rPr lang="en-US" b="1" dirty="0" err="1">
                <a:solidFill>
                  <a:srgbClr val="0070C0"/>
                </a:solidFill>
                <a:latin typeface="Comic Sans MS" panose="030F0702030302020204" pitchFamily="66" charset="0"/>
              </a:rPr>
              <a:t>Giachero</a:t>
            </a:r>
            <a:r>
              <a:rPr lang="en-US" b="1" dirty="0">
                <a:solidFill>
                  <a:srgbClr val="0070C0"/>
                </a:solidFill>
                <a:latin typeface="Comic Sans MS" panose="030F0702030302020204" pitchFamily="66" charset="0"/>
              </a:rPr>
              <a:t> (UNIMIB)</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356757" y="549780"/>
            <a:ext cx="7478484" cy="369332"/>
          </a:xfrm>
          <a:prstGeom prst="rect">
            <a:avLst/>
          </a:prstGeom>
        </p:spPr>
        <p:txBody>
          <a:bodyPr wrap="square">
            <a:spAutoFit/>
          </a:bodyPr>
          <a:lstStyle/>
          <a:p>
            <a:pPr algn="ctr"/>
            <a:r>
              <a:rPr lang="en-US" b="1" dirty="0">
                <a:solidFill>
                  <a:schemeClr val="tx2">
                    <a:lumMod val="75000"/>
                  </a:schemeClr>
                </a:solidFill>
                <a:latin typeface="Comic Sans MS" panose="030F0702030302020204" pitchFamily="66" charset="0"/>
              </a:rPr>
              <a:t>Quantum Architectures for Theory &amp; Technology</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814202"/>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2.4</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3182621"/>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5695110" y="3521032"/>
            <a:ext cx="6526405" cy="283923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Simulations and Design of quantum systems and in 2D and 3D technologies.</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Fabrication of circuits with superconducting resonators and qubit.</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Software and hardware for qubit characterization, measurement, control and readout.</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Theories and algorithms for exploiting the developed quantum devices for quantum simulation, sensing and machine learning.</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754989"/>
            <a:ext cx="2167823" cy="2362185"/>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Milano Bicocca</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Bologna</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Ferrara</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Firenze</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Lecce</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203490"/>
            <a:ext cx="4685245"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Stefano Carrazza (PA, Resp. Locale)</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Andrea Pasquale (</a:t>
            </a:r>
            <a:r>
              <a:rPr lang="en-US" b="1" dirty="0" err="1">
                <a:solidFill>
                  <a:srgbClr val="0070C0"/>
                </a:solidFill>
                <a:latin typeface="Comic Sans MS" panose="030F0702030302020204" pitchFamily="66" charset="0"/>
              </a:rPr>
              <a:t>Assegnista</a:t>
            </a:r>
            <a:r>
              <a:rPr lang="en-US" b="1" dirty="0">
                <a:solidFill>
                  <a:srgbClr val="0070C0"/>
                </a:solidFill>
                <a:latin typeface="Comic Sans MS" panose="030F0702030302020204" pitchFamily="66" charset="0"/>
              </a:rPr>
              <a:t>)</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Andrea </a:t>
            </a:r>
            <a:r>
              <a:rPr lang="it-IT" b="1" dirty="0" err="1">
                <a:solidFill>
                  <a:srgbClr val="0070C0"/>
                </a:solidFill>
                <a:latin typeface="Comic Sans MS" panose="030F0702030302020204" pitchFamily="66" charset="0"/>
              </a:rPr>
              <a:t>Papaluca</a:t>
            </a:r>
            <a:r>
              <a:rPr lang="en-US" b="1" dirty="0">
                <a:solidFill>
                  <a:srgbClr val="0070C0"/>
                </a:solidFill>
                <a:latin typeface="Comic Sans MS" panose="030F0702030302020204" pitchFamily="66" charset="0"/>
              </a:rPr>
              <a:t> (</a:t>
            </a:r>
            <a:r>
              <a:rPr lang="en-US" b="1" dirty="0" err="1">
                <a:solidFill>
                  <a:srgbClr val="0070C0"/>
                </a:solidFill>
                <a:latin typeface="Comic Sans MS" panose="030F0702030302020204" pitchFamily="66" charset="0"/>
              </a:rPr>
              <a:t>Assegnista</a:t>
            </a:r>
            <a:r>
              <a:rPr lang="en-US" b="1" dirty="0">
                <a:solidFill>
                  <a:srgbClr val="0070C0"/>
                </a:solidFill>
                <a:latin typeface="Comic Sans MS" panose="030F0702030302020204" pitchFamily="66" charset="0"/>
              </a:rPr>
              <a:t>)</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lgn="r">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sp>
        <p:nvSpPr>
          <p:cNvPr id="2" name="Rectangle 1">
            <a:extLst>
              <a:ext uri="{FF2B5EF4-FFF2-40B4-BE49-F238E27FC236}">
                <a16:creationId xmlns:a16="http://schemas.microsoft.com/office/drawing/2014/main" id="{57AA9C09-4F3E-F87A-A4CB-FFFDBC2BE576}"/>
              </a:ext>
            </a:extLst>
          </p:cNvPr>
          <p:cNvSpPr/>
          <p:nvPr/>
        </p:nvSpPr>
        <p:spPr>
          <a:xfrm>
            <a:off x="2143388" y="1760632"/>
            <a:ext cx="2384605"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LNF</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LNL</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Salerno</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Pisa</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TIFPA</a:t>
            </a:r>
          </a:p>
          <a:p>
            <a:pPr algn="r">
              <a:spcAft>
                <a:spcPts val="300"/>
              </a:spcAft>
            </a:pPr>
            <a:endParaRPr lang="en-US" sz="400" b="1" dirty="0">
              <a:solidFill>
                <a:srgbClr val="002060"/>
              </a:solidFill>
              <a:latin typeface="Comic Sans MS" panose="030F0702030302020204" pitchFamily="66" charset="0"/>
              <a:ea typeface="+mj-ea"/>
              <a:cs typeface="+mj-cs"/>
            </a:endParaRPr>
          </a:p>
        </p:txBody>
      </p:sp>
      <p:pic>
        <p:nvPicPr>
          <p:cNvPr id="7" name="Picture 6">
            <a:extLst>
              <a:ext uri="{FF2B5EF4-FFF2-40B4-BE49-F238E27FC236}">
                <a16:creationId xmlns:a16="http://schemas.microsoft.com/office/drawing/2014/main" id="{EF0A6579-E059-54AA-C2BE-8C4123479E04}"/>
              </a:ext>
            </a:extLst>
          </p:cNvPr>
          <p:cNvPicPr>
            <a:picLocks noChangeAspect="1"/>
          </p:cNvPicPr>
          <p:nvPr/>
        </p:nvPicPr>
        <p:blipFill>
          <a:blip r:embed="rId2"/>
          <a:stretch>
            <a:fillRect/>
          </a:stretch>
        </p:blipFill>
        <p:spPr>
          <a:xfrm>
            <a:off x="4632797" y="1273286"/>
            <a:ext cx="2884582" cy="1812609"/>
          </a:xfrm>
          <a:prstGeom prst="rect">
            <a:avLst/>
          </a:prstGeom>
        </p:spPr>
      </p:pic>
    </p:spTree>
    <p:extLst>
      <p:ext uri="{BB962C8B-B14F-4D97-AF65-F5344CB8AC3E}">
        <p14:creationId xmlns:p14="http://schemas.microsoft.com/office/powerpoint/2010/main" val="22230305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a:bodyPr>
          <a:lstStyle/>
          <a:p>
            <a:pPr fontAlgn="base"/>
            <a:r>
              <a:rPr lang="en-US" sz="2000" dirty="0"/>
              <a:t>We have developed a theoretical modeling of our devices: we started by describing a photon counter and extended it to two qubits, with an Input-Output Hamiltonian with Lindblad terms to take into account dissipation and decoherence</a:t>
            </a:r>
          </a:p>
          <a:p>
            <a:pPr fontAlgn="base"/>
            <a:r>
              <a:rPr lang="en-US" sz="2000" dirty="0"/>
              <a:t>We found strategies to estimate the gradients of measured observables directly from other measurement outcomes. This were needed to train and optimize the target observables with simple update rules.</a:t>
            </a:r>
          </a:p>
          <a:p>
            <a:pPr fontAlgn="base"/>
            <a:r>
              <a:rPr lang="en-US" sz="2000" dirty="0"/>
              <a:t>First steps toward design and fabrication of planar devices, three-dimensional devices and microfabrication for </a:t>
            </a:r>
            <a:r>
              <a:rPr lang="en-US" sz="2000" dirty="0" err="1"/>
              <a:t>transmon</a:t>
            </a:r>
            <a:r>
              <a:rPr lang="en-US" sz="2000" dirty="0"/>
              <a:t> qubits.</a:t>
            </a:r>
          </a:p>
          <a:p>
            <a:pPr marL="0" indent="0" fontAlgn="base">
              <a:buNone/>
            </a:pPr>
            <a:endParaRPr lang="en-US" sz="2000" dirty="0"/>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QUART&amp;T: 2025 </a:t>
            </a:r>
            <a:r>
              <a:rPr lang="it-IT" dirty="0" err="1"/>
              <a:t>main</a:t>
            </a:r>
            <a:r>
              <a:rPr lang="it-IT" dirty="0"/>
              <a:t> results</a:t>
            </a:r>
            <a:endParaRPr lang="en-US" dirty="0"/>
          </a:p>
        </p:txBody>
      </p:sp>
      <p:pic>
        <p:nvPicPr>
          <p:cNvPr id="10" name="Picture 9">
            <a:extLst>
              <a:ext uri="{FF2B5EF4-FFF2-40B4-BE49-F238E27FC236}">
                <a16:creationId xmlns:a16="http://schemas.microsoft.com/office/drawing/2014/main" id="{F19303DC-BE15-22E7-F5DC-D7C8A713FA27}"/>
              </a:ext>
            </a:extLst>
          </p:cNvPr>
          <p:cNvPicPr>
            <a:picLocks noChangeAspect="1"/>
          </p:cNvPicPr>
          <p:nvPr/>
        </p:nvPicPr>
        <p:blipFill>
          <a:blip r:embed="rId2"/>
          <a:stretch>
            <a:fillRect/>
          </a:stretch>
        </p:blipFill>
        <p:spPr>
          <a:xfrm>
            <a:off x="3567289" y="3512114"/>
            <a:ext cx="5080661" cy="2667745"/>
          </a:xfrm>
          <a:prstGeom prst="rect">
            <a:avLst/>
          </a:prstGeom>
        </p:spPr>
      </p:pic>
    </p:spTree>
    <p:extLst>
      <p:ext uri="{BB962C8B-B14F-4D97-AF65-F5344CB8AC3E}">
        <p14:creationId xmlns:p14="http://schemas.microsoft.com/office/powerpoint/2010/main" val="38050337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a:bodyPr>
          <a:lstStyle/>
          <a:p>
            <a:r>
              <a:rPr lang="en-US" sz="2000" dirty="0"/>
              <a:t>Focus on significantly enhancing the core capabilities of the control framework and strengthening its support for advanced quantum control and read-out.</a:t>
            </a:r>
          </a:p>
          <a:p>
            <a:r>
              <a:rPr lang="en-US" sz="2000" dirty="0"/>
              <a:t>Efforts will be directed toward improving quantum control and calibration, including the integration of advanced error correction algorithms. </a:t>
            </a:r>
          </a:p>
          <a:p>
            <a:r>
              <a:rPr lang="en-US" sz="2000" dirty="0"/>
              <a:t>An upgraded </a:t>
            </a:r>
            <a:r>
              <a:rPr lang="en-US" sz="2000" dirty="0" err="1"/>
              <a:t>transpiler</a:t>
            </a:r>
            <a:r>
              <a:rPr lang="en-US" sz="2000" dirty="0"/>
              <a:t>, incorporating real-time qubit calibration data, will be implemented to optimize gate scheduling and minimize errors.</a:t>
            </a:r>
          </a:p>
          <a:p>
            <a:r>
              <a:rPr lang="en-US" sz="2000" dirty="0"/>
              <a:t>Automation of two-qubit gate calibration procedures, along with the generation of standardized template metrics and reports via Qibocal. </a:t>
            </a:r>
          </a:p>
          <a:p>
            <a:r>
              <a:rPr lang="en-US" sz="2000" dirty="0"/>
              <a:t>The </a:t>
            </a:r>
            <a:r>
              <a:rPr lang="en-US" sz="2000" dirty="0" err="1"/>
              <a:t>Qibosoq</a:t>
            </a:r>
            <a:r>
              <a:rPr lang="en-US" sz="2000" dirty="0"/>
              <a:t> package will be extended from QICK to FIREQ, allowing the Qibo framework to be used with the new firmware.</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QUART&amp;T: 2026 activity @ MILANO</a:t>
            </a:r>
            <a:endParaRPr lang="en-US" dirty="0"/>
          </a:p>
        </p:txBody>
      </p:sp>
      <p:pic>
        <p:nvPicPr>
          <p:cNvPr id="4" name="Picture 3">
            <a:extLst>
              <a:ext uri="{FF2B5EF4-FFF2-40B4-BE49-F238E27FC236}">
                <a16:creationId xmlns:a16="http://schemas.microsoft.com/office/drawing/2014/main" id="{F595BC49-6EBB-4D5D-B8E0-DD380536682E}"/>
              </a:ext>
            </a:extLst>
          </p:cNvPr>
          <p:cNvPicPr>
            <a:picLocks noChangeAspect="1"/>
          </p:cNvPicPr>
          <p:nvPr/>
        </p:nvPicPr>
        <p:blipFill>
          <a:blip r:embed="rId2"/>
          <a:stretch>
            <a:fillRect/>
          </a:stretch>
        </p:blipFill>
        <p:spPr>
          <a:xfrm>
            <a:off x="2627950" y="4135617"/>
            <a:ext cx="6936099" cy="2089955"/>
          </a:xfrm>
          <a:prstGeom prst="rect">
            <a:avLst/>
          </a:prstGeom>
        </p:spPr>
      </p:pic>
    </p:spTree>
    <p:extLst>
      <p:ext uri="{BB962C8B-B14F-4D97-AF65-F5344CB8AC3E}">
        <p14:creationId xmlns:p14="http://schemas.microsoft.com/office/powerpoint/2010/main" val="27271208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Missioni: 3k€</a:t>
            </a:r>
            <a:br>
              <a:rPr lang="it-IT" sz="1600" b="1" dirty="0">
                <a:solidFill>
                  <a:srgbClr val="0070C0"/>
                </a:solidFill>
              </a:rPr>
            </a:br>
            <a:r>
              <a:rPr lang="en-US" sz="1600" dirty="0" err="1"/>
              <a:t>Copertura</a:t>
            </a:r>
            <a:r>
              <a:rPr lang="en-US" sz="1600" dirty="0"/>
              <a:t> </a:t>
            </a:r>
            <a:r>
              <a:rPr lang="en-US" sz="1600" dirty="0" err="1"/>
              <a:t>costi</a:t>
            </a:r>
            <a:r>
              <a:rPr lang="en-US" sz="1600" dirty="0"/>
              <a:t> per </a:t>
            </a:r>
            <a:r>
              <a:rPr lang="en-US" sz="1600" dirty="0" err="1"/>
              <a:t>missioni</a:t>
            </a:r>
            <a:r>
              <a:rPr lang="en-US" sz="1600" dirty="0"/>
              <a:t> a </a:t>
            </a:r>
            <a:r>
              <a:rPr lang="en-US" sz="1600" dirty="0" err="1"/>
              <a:t>conferenze</a:t>
            </a:r>
            <a:r>
              <a:rPr lang="en-US" sz="1600" dirty="0"/>
              <a:t> </a:t>
            </a:r>
            <a:r>
              <a:rPr lang="en-US" sz="1600" dirty="0" err="1"/>
              <a:t>internazionali</a:t>
            </a:r>
            <a:r>
              <a:rPr lang="en-US" sz="1600" dirty="0"/>
              <a:t> e </a:t>
            </a:r>
            <a:r>
              <a:rPr lang="en-US" sz="1600" dirty="0" err="1"/>
              <a:t>collaborazioni</a:t>
            </a:r>
            <a:r>
              <a:rPr lang="en-US" sz="1600" dirty="0"/>
              <a:t> in loco con </a:t>
            </a:r>
            <a:r>
              <a:rPr lang="en-US" sz="1600" dirty="0" err="1"/>
              <a:t>altri</a:t>
            </a:r>
            <a:r>
              <a:rPr lang="en-US" sz="1600" dirty="0"/>
              <a:t> </a:t>
            </a:r>
            <a:r>
              <a:rPr lang="en-US" sz="1600" dirty="0" err="1"/>
              <a:t>enti</a:t>
            </a:r>
            <a:r>
              <a:rPr lang="en-US" sz="1600" dirty="0"/>
              <a:t> di QUART&amp;T.</a:t>
            </a:r>
            <a:endParaRPr lang="it-IT" sz="1600" b="1" dirty="0">
              <a:solidFill>
                <a:srgbClr val="0070C0"/>
              </a:solidFill>
            </a:endParaRPr>
          </a:p>
          <a:p>
            <a:pPr lvl="1">
              <a:buFont typeface="Wingdings" panose="05000000000000000000" pitchFamily="2" charset="2"/>
              <a:buChar char="§"/>
            </a:pPr>
            <a:r>
              <a:rPr lang="it-IT" sz="1600" b="1" dirty="0">
                <a:solidFill>
                  <a:srgbClr val="0070C0"/>
                </a:solidFill>
              </a:rPr>
              <a:t>Inventario: 6k€</a:t>
            </a:r>
            <a:br>
              <a:rPr lang="it-IT" sz="1600" b="1" dirty="0">
                <a:solidFill>
                  <a:srgbClr val="0070C0"/>
                </a:solidFill>
              </a:rPr>
            </a:br>
            <a:r>
              <a:rPr lang="en-US" sz="1600" dirty="0"/>
              <a:t>Acquisto di </a:t>
            </a:r>
            <a:r>
              <a:rPr lang="en-US" sz="1600" dirty="0" err="1"/>
              <a:t>attrezzature</a:t>
            </a:r>
            <a:r>
              <a:rPr lang="en-US" sz="1600" dirty="0"/>
              <a:t> </a:t>
            </a:r>
            <a:r>
              <a:rPr lang="en-US" sz="1600" dirty="0" err="1"/>
              <a:t>informatiche</a:t>
            </a:r>
            <a:r>
              <a:rPr lang="en-US" sz="1600" dirty="0"/>
              <a:t>, workstation e </a:t>
            </a:r>
            <a:r>
              <a:rPr lang="en-US" sz="1600" dirty="0" err="1"/>
              <a:t>portatile</a:t>
            </a:r>
            <a:r>
              <a:rPr lang="en-US" sz="1600" dirty="0"/>
              <a:t>, per lo </a:t>
            </a:r>
            <a:r>
              <a:rPr lang="en-US" sz="1600" dirty="0" err="1"/>
              <a:t>svolgimento</a:t>
            </a:r>
            <a:r>
              <a:rPr lang="en-US" sz="1600" dirty="0"/>
              <a:t> </a:t>
            </a:r>
            <a:r>
              <a:rPr lang="en-US" sz="1600" dirty="0" err="1"/>
              <a:t>delle</a:t>
            </a:r>
            <a:r>
              <a:rPr lang="en-US" sz="1600" dirty="0"/>
              <a:t> </a:t>
            </a:r>
            <a:r>
              <a:rPr lang="en-US" sz="1600" dirty="0" err="1"/>
              <a:t>attivitità</a:t>
            </a:r>
            <a:r>
              <a:rPr lang="en-US" sz="1600" dirty="0"/>
              <a:t> di </a:t>
            </a:r>
            <a:r>
              <a:rPr lang="en-US" sz="1600" dirty="0" err="1"/>
              <a:t>sviluppo</a:t>
            </a:r>
            <a:r>
              <a:rPr lang="en-US" sz="1600" dirty="0"/>
              <a:t> software.</a:t>
            </a:r>
            <a:endParaRPr lang="it-IT" sz="1600" b="1" dirty="0">
              <a:solidFill>
                <a:srgbClr val="0070C0"/>
              </a:solidFill>
            </a:endParaRP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QUART&amp;T :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39396230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70585" y="-37609"/>
            <a:ext cx="12050829" cy="840400"/>
          </a:xfrm>
        </p:spPr>
        <p:txBody>
          <a:bodyPr>
            <a:normAutofit/>
          </a:bodyPr>
          <a:lstStyle/>
          <a:p>
            <a:r>
              <a:rPr lang="it-IT" dirty="0"/>
              <a:t>SL_BETATEST (2024 - 2027)</a:t>
            </a:r>
            <a:endParaRPr lang="en-US" dirty="0"/>
          </a:p>
        </p:txBody>
      </p:sp>
      <p:sp>
        <p:nvSpPr>
          <p:cNvPr id="16" name="Rectangle 15"/>
          <p:cNvSpPr/>
          <p:nvPr/>
        </p:nvSpPr>
        <p:spPr>
          <a:xfrm>
            <a:off x="3819891" y="843599"/>
            <a:ext cx="4552215"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E. CHIADRONI (LNF)</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4973272"/>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3241693" y="561389"/>
            <a:ext cx="5708614"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SPARC_LAB test bed for a plasma-based undulator</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1.05</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537434" y="3397939"/>
            <a:ext cx="5080259" cy="137730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Develop a plasma based compact undulator</a:t>
            </a: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Develop</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means</a:t>
            </a:r>
            <a:r>
              <a:rPr lang="it-IT" b="1" dirty="0">
                <a:solidFill>
                  <a:srgbClr val="0070C0"/>
                </a:solidFill>
                <a:latin typeface="Comic Sans MS" panose="030F0702030302020204" pitchFamily="66" charset="0"/>
              </a:rPr>
              <a:t> for </a:t>
            </a:r>
            <a:r>
              <a:rPr lang="it-IT" b="1" dirty="0" err="1">
                <a:solidFill>
                  <a:srgbClr val="0070C0"/>
                </a:solidFill>
                <a:latin typeface="Comic Sans MS" panose="030F0702030302020204" pitchFamily="66" charset="0"/>
              </a:rPr>
              <a:t>ionizing</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tiny</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tubes</a:t>
            </a:r>
            <a:r>
              <a:rPr lang="it-IT" b="1" dirty="0">
                <a:solidFill>
                  <a:srgbClr val="0070C0"/>
                </a:solidFill>
                <a:latin typeface="Comic Sans MS" panose="030F0702030302020204" pitchFamily="66" charset="0"/>
              </a:rPr>
              <a:t>” in </a:t>
            </a:r>
            <a:r>
              <a:rPr lang="it-IT" b="1" dirty="0" err="1">
                <a:solidFill>
                  <a:srgbClr val="0070C0"/>
                </a:solidFill>
                <a:latin typeface="Comic Sans MS" panose="030F0702030302020204" pitchFamily="66" charset="0"/>
              </a:rPr>
              <a:t>neutral</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gases</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Define</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adequate</a:t>
            </a:r>
            <a:r>
              <a:rPr lang="it-IT" b="1" dirty="0">
                <a:solidFill>
                  <a:srgbClr val="0070C0"/>
                </a:solidFill>
                <a:latin typeface="Comic Sans MS" panose="030F0702030302020204" pitchFamily="66" charset="0"/>
              </a:rPr>
              <a:t> working points</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809424" cy="200824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LABORATORI NAZIONALI DI FRASCATI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ROMA 1</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ROMA 2</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315200" y="5361492"/>
            <a:ext cx="4487917" cy="746358"/>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Servizio</a:t>
            </a:r>
            <a:r>
              <a:rPr lang="en-US" b="1" dirty="0">
                <a:solidFill>
                  <a:srgbClr val="0070C0"/>
                </a:solidFill>
                <a:latin typeface="Comic Sans MS" panose="030F0702030302020204" pitchFamily="66" charset="0"/>
              </a:rPr>
              <a:t> di </a:t>
            </a:r>
            <a:r>
              <a:rPr lang="en-US" b="1" dirty="0" err="1">
                <a:solidFill>
                  <a:srgbClr val="0070C0"/>
                </a:solidFill>
                <a:latin typeface="Comic Sans MS" panose="030F0702030302020204" pitchFamily="66" charset="0"/>
              </a:rPr>
              <a:t>Calcolo</a:t>
            </a:r>
            <a:r>
              <a:rPr lang="en-US" b="1" dirty="0">
                <a:solidFill>
                  <a:srgbClr val="0070C0"/>
                </a:solidFill>
                <a:latin typeface="Comic Sans MS" panose="030F0702030302020204" pitchFamily="66" charset="0"/>
              </a:rPr>
              <a:t>: help in computational resource management</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4302493"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 </a:t>
            </a:r>
            <a:r>
              <a:rPr lang="it-IT" b="1" dirty="0" err="1">
                <a:solidFill>
                  <a:srgbClr val="0070C0"/>
                </a:solidFill>
                <a:latin typeface="Comic Sans MS" panose="030F0702030302020204" pitchFamily="66" charset="0"/>
              </a:rPr>
              <a:t>Drebot</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V. Petrillo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E. </a:t>
            </a:r>
            <a:r>
              <a:rPr lang="it-IT" b="1" dirty="0" err="1">
                <a:solidFill>
                  <a:srgbClr val="0070C0"/>
                </a:solidFill>
                <a:latin typeface="Comic Sans MS" panose="030F0702030302020204" pitchFamily="66" charset="0"/>
              </a:rPr>
              <a:t>Puppin</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u="sng" dirty="0">
                <a:solidFill>
                  <a:srgbClr val="0070C0"/>
                </a:solidFill>
                <a:latin typeface="Comic Sans MS" panose="030F0702030302020204" pitchFamily="66" charset="0"/>
              </a:rPr>
              <a:t>A.R. Rossi, RL</a:t>
            </a:r>
            <a:endParaRPr lang="en-US" b="1" u="sng"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2890384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SL_BETATEST: 2025 </a:t>
            </a:r>
            <a:r>
              <a:rPr lang="it-IT" dirty="0" err="1"/>
              <a:t>main</a:t>
            </a:r>
            <a:r>
              <a:rPr lang="it-IT" dirty="0"/>
              <a:t> results</a:t>
            </a:r>
            <a:endParaRPr lang="en-US" dirty="0"/>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CF7C20A-00FC-F2B8-5B0F-3918AE65F2E6}"/>
                  </a:ext>
                </a:extLst>
              </p:cNvPr>
              <p:cNvSpPr txBox="1"/>
              <p:nvPr/>
            </p:nvSpPr>
            <p:spPr>
              <a:xfrm>
                <a:off x="384695" y="809013"/>
                <a:ext cx="6138040" cy="1497654"/>
              </a:xfrm>
              <a:prstGeom prst="rect">
                <a:avLst/>
              </a:prstGeom>
              <a:noFill/>
            </p:spPr>
            <p:txBody>
              <a:bodyPr wrap="square">
                <a:spAutoFit/>
              </a:bodyPr>
              <a:lstStyle/>
              <a:p>
                <a:pPr marL="342900" indent="-342900">
                  <a:buFont typeface="+mj-lt"/>
                  <a:buAutoNum type="arabicParenR"/>
                </a:pPr>
                <a:r>
                  <a:rPr lang="en-US" sz="1500" dirty="0">
                    <a:solidFill>
                      <a:srgbClr val="0070C0"/>
                    </a:solidFill>
                    <a:latin typeface="Comic Sans MS" panose="030F0902030302020204" pitchFamily="66" charset="0"/>
                  </a:rPr>
                  <a:t>Definition of the </a:t>
                </a:r>
                <a14:m>
                  <m:oMath xmlns:m="http://schemas.openxmlformats.org/officeDocument/2006/math">
                    <m:r>
                      <a:rPr lang="en-US" sz="1500" i="1" smtClean="0">
                        <a:solidFill>
                          <a:srgbClr val="0070C0"/>
                        </a:solidFill>
                        <a:latin typeface="Cambria Math" panose="02040503050406030204" pitchFamily="18" charset="0"/>
                        <a:ea typeface="Cambria Math" panose="02040503050406030204" pitchFamily="18" charset="0"/>
                      </a:rPr>
                      <m:t>𝜒</m:t>
                    </m:r>
                  </m:oMath>
                </a14:m>
                <a:r>
                  <a:rPr lang="en-US" sz="1500" dirty="0">
                    <a:solidFill>
                      <a:srgbClr val="0070C0"/>
                    </a:solidFill>
                    <a:latin typeface="Comic Sans MS" panose="030F0902030302020204" pitchFamily="66" charset="0"/>
                  </a:rPr>
                  <a:t> parameter signaling channel formation and its standard deviation </a:t>
                </a:r>
                <a14:m>
                  <m:oMath xmlns:m="http://schemas.openxmlformats.org/officeDocument/2006/math">
                    <m:sSub>
                      <m:sSubPr>
                        <m:ctrlPr>
                          <a:rPr lang="en-US" sz="1500" i="1" smtClean="0">
                            <a:solidFill>
                              <a:srgbClr val="0070C0"/>
                            </a:solidFill>
                            <a:latin typeface="Cambria Math" panose="02040503050406030204" pitchFamily="18" charset="0"/>
                            <a:ea typeface="Cambria Math" panose="02040503050406030204" pitchFamily="18" charset="0"/>
                          </a:rPr>
                        </m:ctrlPr>
                      </m:sSubPr>
                      <m:e>
                        <m:r>
                          <a:rPr lang="en-US" sz="1500" i="1">
                            <a:solidFill>
                              <a:srgbClr val="0070C0"/>
                            </a:solidFill>
                            <a:latin typeface="Cambria Math" panose="02040503050406030204" pitchFamily="18" charset="0"/>
                            <a:ea typeface="Cambria Math" panose="02040503050406030204" pitchFamily="18" charset="0"/>
                          </a:rPr>
                          <m:t>𝜎</m:t>
                        </m:r>
                      </m:e>
                      <m:sub>
                        <m:r>
                          <a:rPr lang="en-US" sz="1500" i="1">
                            <a:solidFill>
                              <a:srgbClr val="0070C0"/>
                            </a:solidFill>
                            <a:latin typeface="Cambria Math" panose="02040503050406030204" pitchFamily="18" charset="0"/>
                            <a:ea typeface="Cambria Math" panose="02040503050406030204" pitchFamily="18" charset="0"/>
                          </a:rPr>
                          <m:t>𝜒</m:t>
                        </m:r>
                      </m:sub>
                    </m:sSub>
                  </m:oMath>
                </a14:m>
                <a:r>
                  <a:rPr lang="en-US" sz="1500" dirty="0">
                    <a:solidFill>
                      <a:srgbClr val="0070C0"/>
                    </a:solidFill>
                    <a:latin typeface="Comic Sans MS" panose="030F0902030302020204" pitchFamily="66" charset="0"/>
                  </a:rPr>
                  <a:t>, signaling channel uniformity</a:t>
                </a:r>
              </a:p>
              <a:p>
                <a:pPr marL="342900" indent="-342900">
                  <a:buFont typeface="+mj-lt"/>
                  <a:buAutoNum type="arabicParenR"/>
                </a:pPr>
                <a:r>
                  <a:rPr lang="en-US" sz="1500" dirty="0">
                    <a:solidFill>
                      <a:srgbClr val="0070C0"/>
                    </a:solidFill>
                    <a:latin typeface="Comic Sans MS" panose="030F0902030302020204" pitchFamily="66" charset="0"/>
                  </a:rPr>
                  <a:t>Identification of the </a:t>
                </a:r>
                <a14:m>
                  <m:oMath xmlns:m="http://schemas.openxmlformats.org/officeDocument/2006/math">
                    <m:sSub>
                      <m:sSubPr>
                        <m:ctrlPr>
                          <a:rPr lang="en-US" sz="1500" i="1" smtClean="0">
                            <a:solidFill>
                              <a:srgbClr val="0070C0"/>
                            </a:solidFill>
                            <a:latin typeface="Cambria Math" panose="02040503050406030204" pitchFamily="18" charset="0"/>
                          </a:rPr>
                        </m:ctrlPr>
                      </m:sSubPr>
                      <m:e>
                        <m:r>
                          <a:rPr lang="it-IT" sz="1500" b="0" i="1" smtClean="0">
                            <a:solidFill>
                              <a:srgbClr val="0070C0"/>
                            </a:solidFill>
                            <a:latin typeface="Cambria Math" panose="02040503050406030204" pitchFamily="18" charset="0"/>
                          </a:rPr>
                          <m:t>𝐼</m:t>
                        </m:r>
                      </m:e>
                      <m:sub>
                        <m:r>
                          <a:rPr lang="it-IT" sz="1500" b="0" i="1" smtClean="0">
                            <a:solidFill>
                              <a:srgbClr val="0070C0"/>
                            </a:solidFill>
                            <a:latin typeface="Cambria Math" panose="02040503050406030204" pitchFamily="18" charset="0"/>
                          </a:rPr>
                          <m:t>𝑏</m:t>
                        </m:r>
                      </m:sub>
                    </m:sSub>
                    <m:r>
                      <a:rPr lang="it-IT" sz="1500" b="0" i="1" smtClean="0">
                        <a:solidFill>
                          <a:srgbClr val="0070C0"/>
                        </a:solidFill>
                        <a:latin typeface="Cambria Math" panose="02040503050406030204" pitchFamily="18" charset="0"/>
                      </a:rPr>
                      <m:t>/</m:t>
                    </m:r>
                    <m:sSub>
                      <m:sSubPr>
                        <m:ctrlPr>
                          <a:rPr lang="it-IT" sz="1500" b="0" i="1" smtClean="0">
                            <a:solidFill>
                              <a:srgbClr val="0070C0"/>
                            </a:solidFill>
                            <a:latin typeface="Cambria Math" panose="02040503050406030204" pitchFamily="18" charset="0"/>
                          </a:rPr>
                        </m:ctrlPr>
                      </m:sSubPr>
                      <m:e>
                        <m:r>
                          <a:rPr lang="it-IT" sz="1500" b="0" i="1" smtClean="0">
                            <a:solidFill>
                              <a:srgbClr val="0070C0"/>
                            </a:solidFill>
                            <a:latin typeface="Cambria Math" panose="02040503050406030204" pitchFamily="18" charset="0"/>
                          </a:rPr>
                          <m:t>𝐼</m:t>
                        </m:r>
                      </m:e>
                      <m:sub>
                        <m:r>
                          <a:rPr lang="it-IT" sz="1500" b="0" i="1" smtClean="0">
                            <a:solidFill>
                              <a:srgbClr val="0070C0"/>
                            </a:solidFill>
                            <a:latin typeface="Cambria Math" panose="02040503050406030204" pitchFamily="18" charset="0"/>
                          </a:rPr>
                          <m:t>0</m:t>
                        </m:r>
                      </m:sub>
                    </m:sSub>
                  </m:oMath>
                </a14:m>
                <a:r>
                  <a:rPr lang="en-US" sz="1500" dirty="0">
                    <a:solidFill>
                      <a:srgbClr val="0070C0"/>
                    </a:solidFill>
                    <a:latin typeface="Comic Sans MS" panose="030F0902030302020204" pitchFamily="66" charset="0"/>
                  </a:rPr>
                  <a:t> parameter foretelling channel formation </a:t>
                </a:r>
              </a:p>
              <a:p>
                <a:pPr marL="342900" indent="-342900">
                  <a:buFont typeface="+mj-lt"/>
                  <a:buAutoNum type="arabicParenR"/>
                </a:pPr>
                <a:r>
                  <a:rPr lang="en-US" sz="1500" dirty="0">
                    <a:solidFill>
                      <a:srgbClr val="0070C0"/>
                    </a:solidFill>
                    <a:latin typeface="Comic Sans MS" panose="030F0902030302020204" pitchFamily="66" charset="0"/>
                  </a:rPr>
                  <a:t>Extensive parameter scan for confirming theory predictions</a:t>
                </a:r>
              </a:p>
              <a:p>
                <a:pPr marL="342900" indent="-342900">
                  <a:buFont typeface="+mj-lt"/>
                  <a:buAutoNum type="arabicParenR"/>
                </a:pPr>
                <a:r>
                  <a:rPr lang="en-US" sz="1500" dirty="0">
                    <a:solidFill>
                      <a:srgbClr val="0070C0"/>
                    </a:solidFill>
                    <a:latin typeface="Comic Sans MS" panose="030F0902030302020204" pitchFamily="66" charset="0"/>
                  </a:rPr>
                  <a:t>Interpretation of “outlaying” results</a:t>
                </a:r>
              </a:p>
            </p:txBody>
          </p:sp>
        </mc:Choice>
        <mc:Fallback xmlns="">
          <p:sp>
            <p:nvSpPr>
              <p:cNvPr id="5" name="CasellaDiTesto 4">
                <a:extLst>
                  <a:ext uri="{FF2B5EF4-FFF2-40B4-BE49-F238E27FC236}">
                    <a16:creationId xmlns:a16="http://schemas.microsoft.com/office/drawing/2014/main" id="{CCF7C20A-00FC-F2B8-5B0F-3918AE65F2E6}"/>
                  </a:ext>
                </a:extLst>
              </p:cNvPr>
              <p:cNvSpPr txBox="1">
                <a:spLocks noRot="1" noChangeAspect="1" noMove="1" noResize="1" noEditPoints="1" noAdjustHandles="1" noChangeArrowheads="1" noChangeShapeType="1" noTextEdit="1"/>
              </p:cNvSpPr>
              <p:nvPr/>
            </p:nvSpPr>
            <p:spPr>
              <a:xfrm>
                <a:off x="384695" y="809013"/>
                <a:ext cx="6138040" cy="1497654"/>
              </a:xfrm>
              <a:prstGeom prst="rect">
                <a:avLst/>
              </a:prstGeom>
              <a:blipFill>
                <a:blip r:embed="rId2"/>
                <a:stretch>
                  <a:fillRect l="-826" t="-3361" b="-5882"/>
                </a:stretch>
              </a:blipFill>
            </p:spPr>
            <p:txBody>
              <a:bodyPr/>
              <a:lstStyle/>
              <a:p>
                <a:r>
                  <a:rPr lang="en-US">
                    <a:noFill/>
                  </a:rPr>
                  <a:t> </a:t>
                </a:r>
              </a:p>
            </p:txBody>
          </p:sp>
        </mc:Fallback>
      </mc:AlternateContent>
      <p:pic>
        <p:nvPicPr>
          <p:cNvPr id="6" name="Immagine 5">
            <a:extLst>
              <a:ext uri="{FF2B5EF4-FFF2-40B4-BE49-F238E27FC236}">
                <a16:creationId xmlns:a16="http://schemas.microsoft.com/office/drawing/2014/main" id="{C187AAE0-29ED-A1EB-31B4-73F08A895BB6}"/>
              </a:ext>
            </a:extLst>
          </p:cNvPr>
          <p:cNvPicPr>
            <a:picLocks noChangeAspect="1"/>
          </p:cNvPicPr>
          <p:nvPr/>
        </p:nvPicPr>
        <p:blipFill>
          <a:blip r:embed="rId3"/>
          <a:stretch>
            <a:fillRect/>
          </a:stretch>
        </p:blipFill>
        <p:spPr>
          <a:xfrm>
            <a:off x="98300" y="2302267"/>
            <a:ext cx="4174631" cy="3882787"/>
          </a:xfrm>
          <a:prstGeom prst="rect">
            <a:avLst/>
          </a:prstGeom>
        </p:spPr>
      </p:pic>
      <p:pic>
        <p:nvPicPr>
          <p:cNvPr id="7" name="Immagine 6">
            <a:extLst>
              <a:ext uri="{FF2B5EF4-FFF2-40B4-BE49-F238E27FC236}">
                <a16:creationId xmlns:a16="http://schemas.microsoft.com/office/drawing/2014/main" id="{C9D454D0-F7F2-3EA9-FB30-4FE864DE9099}"/>
              </a:ext>
            </a:extLst>
          </p:cNvPr>
          <p:cNvPicPr>
            <a:picLocks noChangeAspect="1"/>
          </p:cNvPicPr>
          <p:nvPr/>
        </p:nvPicPr>
        <p:blipFill>
          <a:blip r:embed="rId4"/>
          <a:stretch>
            <a:fillRect/>
          </a:stretch>
        </p:blipFill>
        <p:spPr>
          <a:xfrm>
            <a:off x="8732597" y="809013"/>
            <a:ext cx="3444648" cy="5376041"/>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8575FBD-F797-48CD-DD72-C67D3FCC7119}"/>
                  </a:ext>
                </a:extLst>
              </p:cNvPr>
              <p:cNvSpPr txBox="1"/>
              <p:nvPr/>
            </p:nvSpPr>
            <p:spPr>
              <a:xfrm>
                <a:off x="6522735" y="809013"/>
                <a:ext cx="2371032" cy="1323439"/>
              </a:xfrm>
              <a:prstGeom prst="rect">
                <a:avLst/>
              </a:prstGeom>
              <a:noFill/>
            </p:spPr>
            <p:txBody>
              <a:bodyPr wrap="square">
                <a:spAutoFit/>
              </a:bodyPr>
              <a:lstStyle/>
              <a:p>
                <a:r>
                  <a:rPr lang="en-US" sz="1600" b="1" dirty="0">
                    <a:solidFill>
                      <a:srgbClr val="0070C0"/>
                    </a:solidFill>
                    <a:latin typeface="Comic Sans MS" panose="030F0902030302020204" pitchFamily="66" charset="0"/>
                  </a:rPr>
                  <a:t>Scanned parameters</a:t>
                </a:r>
                <a:r>
                  <a:rPr lang="en-US" sz="1600" dirty="0">
                    <a:solidFill>
                      <a:srgbClr val="0070C0"/>
                    </a:solidFill>
                    <a:latin typeface="Comic Sans MS" panose="030F0902030302020204" pitchFamily="66" charset="0"/>
                  </a:rPr>
                  <a:t>:</a:t>
                </a:r>
              </a:p>
              <a:p>
                <a:pPr marL="285750" indent="-285750">
                  <a:buFont typeface="Arial" panose="020B0604020202020204" pitchFamily="34" charset="0"/>
                  <a:buChar char="•"/>
                </a:pPr>
                <a:r>
                  <a:rPr lang="en-US" sz="1600" dirty="0">
                    <a:solidFill>
                      <a:srgbClr val="0070C0"/>
                    </a:solidFill>
                    <a:latin typeface="Comic Sans MS" panose="030F0902030302020204" pitchFamily="66" charset="0"/>
                  </a:rPr>
                  <a:t>Channel radius </a:t>
                </a:r>
                <a14:m>
                  <m:oMath xmlns:m="http://schemas.openxmlformats.org/officeDocument/2006/math">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𝑅</m:t>
                        </m:r>
                      </m:e>
                      <m:sub>
                        <m:r>
                          <a:rPr lang="it-IT" sz="1600" b="0" i="1" smtClean="0">
                            <a:solidFill>
                              <a:srgbClr val="0070C0"/>
                            </a:solidFill>
                            <a:latin typeface="Cambria Math" panose="02040503050406030204" pitchFamily="18" charset="0"/>
                          </a:rPr>
                          <m:t>𝑐h</m:t>
                        </m:r>
                      </m:sub>
                    </m:sSub>
                  </m:oMath>
                </a14:m>
                <a:endParaRPr lang="en-US" sz="1600" dirty="0">
                  <a:solidFill>
                    <a:srgbClr val="0070C0"/>
                  </a:solidFill>
                  <a:latin typeface="Comic Sans MS" panose="030F0902030302020204" pitchFamily="66" charset="0"/>
                </a:endParaRPr>
              </a:p>
              <a:p>
                <a:pPr marL="285750" indent="-285750">
                  <a:buFont typeface="Arial" panose="020B0604020202020204" pitchFamily="34" charset="0"/>
                  <a:buChar char="•"/>
                </a:pPr>
                <a:r>
                  <a:rPr lang="en-US" sz="1600" dirty="0">
                    <a:solidFill>
                      <a:srgbClr val="0070C0"/>
                    </a:solidFill>
                    <a:latin typeface="Comic Sans MS" panose="030F0902030302020204" pitchFamily="66" charset="0"/>
                  </a:rPr>
                  <a:t>Plasma density </a:t>
                </a:r>
                <a14:m>
                  <m:oMath xmlns:m="http://schemas.openxmlformats.org/officeDocument/2006/math">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𝑛</m:t>
                        </m:r>
                      </m:e>
                      <m:sub>
                        <m:r>
                          <a:rPr lang="it-IT" sz="1600" b="0" i="1" smtClean="0">
                            <a:solidFill>
                              <a:srgbClr val="0070C0"/>
                            </a:solidFill>
                            <a:latin typeface="Cambria Math" panose="02040503050406030204" pitchFamily="18" charset="0"/>
                          </a:rPr>
                          <m:t>0</m:t>
                        </m:r>
                      </m:sub>
                    </m:sSub>
                  </m:oMath>
                </a14:m>
                <a:endParaRPr lang="en-US" sz="1600" dirty="0">
                  <a:solidFill>
                    <a:srgbClr val="0070C0"/>
                  </a:solidFill>
                  <a:latin typeface="Comic Sans MS" panose="030F0902030302020204" pitchFamily="66" charset="0"/>
                </a:endParaRPr>
              </a:p>
              <a:p>
                <a:pPr marL="285750" indent="-285750">
                  <a:buFont typeface="Arial" panose="020B0604020202020204" pitchFamily="34" charset="0"/>
                  <a:buChar char="•"/>
                </a:pPr>
                <a:r>
                  <a:rPr lang="en-US" sz="1600" dirty="0">
                    <a:solidFill>
                      <a:srgbClr val="0070C0"/>
                    </a:solidFill>
                    <a:latin typeface="Comic Sans MS" panose="030F0902030302020204" pitchFamily="66" charset="0"/>
                  </a:rPr>
                  <a:t>Bunch current </a:t>
                </a:r>
                <a14:m>
                  <m:oMath xmlns:m="http://schemas.openxmlformats.org/officeDocument/2006/math">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𝑏</m:t>
                        </m:r>
                      </m:sub>
                    </m:sSub>
                  </m:oMath>
                </a14:m>
                <a:endParaRPr lang="en-US" sz="1600" dirty="0">
                  <a:solidFill>
                    <a:srgbClr val="0070C0"/>
                  </a:solidFill>
                  <a:latin typeface="Comic Sans MS" panose="030F0902030302020204" pitchFamily="66" charset="0"/>
                </a:endParaRPr>
              </a:p>
              <a:p>
                <a:pPr marL="285750" indent="-285750">
                  <a:buFont typeface="Arial" panose="020B0604020202020204" pitchFamily="34" charset="0"/>
                  <a:buChar char="•"/>
                </a:pPr>
                <a:r>
                  <a:rPr lang="en-US" sz="1600" dirty="0">
                    <a:solidFill>
                      <a:srgbClr val="0070C0"/>
                    </a:solidFill>
                    <a:latin typeface="Comic Sans MS" panose="030F0902030302020204" pitchFamily="66" charset="0"/>
                  </a:rPr>
                  <a:t>Bunch charge </a:t>
                </a:r>
                <a14:m>
                  <m:oMath xmlns:m="http://schemas.openxmlformats.org/officeDocument/2006/math">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𝑄</m:t>
                        </m:r>
                      </m:e>
                      <m:sub>
                        <m:r>
                          <a:rPr lang="it-IT" sz="1600" b="0" i="1" smtClean="0">
                            <a:solidFill>
                              <a:srgbClr val="0070C0"/>
                            </a:solidFill>
                            <a:latin typeface="Cambria Math" panose="02040503050406030204" pitchFamily="18" charset="0"/>
                          </a:rPr>
                          <m:t>𝑏</m:t>
                        </m:r>
                      </m:sub>
                    </m:sSub>
                  </m:oMath>
                </a14:m>
                <a:endParaRPr lang="en-US" sz="1600" dirty="0">
                  <a:solidFill>
                    <a:srgbClr val="0070C0"/>
                  </a:solidFill>
                  <a:latin typeface="Comic Sans MS" panose="030F0902030302020204" pitchFamily="66" charset="0"/>
                </a:endParaRPr>
              </a:p>
            </p:txBody>
          </p:sp>
        </mc:Choice>
        <mc:Fallback xmlns="">
          <p:sp>
            <p:nvSpPr>
              <p:cNvPr id="9" name="CasellaDiTesto 8">
                <a:extLst>
                  <a:ext uri="{FF2B5EF4-FFF2-40B4-BE49-F238E27FC236}">
                    <a16:creationId xmlns:a16="http://schemas.microsoft.com/office/drawing/2014/main" id="{28575FBD-F797-48CD-DD72-C67D3FCC7119}"/>
                  </a:ext>
                </a:extLst>
              </p:cNvPr>
              <p:cNvSpPr txBox="1">
                <a:spLocks noRot="1" noChangeAspect="1" noMove="1" noResize="1" noEditPoints="1" noAdjustHandles="1" noChangeArrowheads="1" noChangeShapeType="1" noTextEdit="1"/>
              </p:cNvSpPr>
              <p:nvPr/>
            </p:nvSpPr>
            <p:spPr>
              <a:xfrm>
                <a:off x="6522735" y="809013"/>
                <a:ext cx="2371032" cy="1323439"/>
              </a:xfrm>
              <a:prstGeom prst="rect">
                <a:avLst/>
              </a:prstGeom>
              <a:blipFill>
                <a:blip r:embed="rId5"/>
                <a:stretch>
                  <a:fillRect l="-1064" t="-952"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2AC5B24-D7CB-C55C-D01D-426A30C7A0C5}"/>
                  </a:ext>
                </a:extLst>
              </p:cNvPr>
              <p:cNvSpPr txBox="1"/>
              <p:nvPr/>
            </p:nvSpPr>
            <p:spPr>
              <a:xfrm>
                <a:off x="4354175" y="2302267"/>
                <a:ext cx="4337119" cy="2217723"/>
              </a:xfrm>
              <a:prstGeom prst="rect">
                <a:avLst/>
              </a:prstGeom>
              <a:noFill/>
            </p:spPr>
            <p:txBody>
              <a:bodyPr wrap="square">
                <a:spAutoFit/>
              </a:bodyPr>
              <a:lstStyle/>
              <a:p>
                <a:r>
                  <a:rPr lang="en-US" sz="1600" b="1" dirty="0">
                    <a:solidFill>
                      <a:srgbClr val="0070C0"/>
                    </a:solidFill>
                    <a:latin typeface="Comic Sans MS" panose="030F0902030302020204" pitchFamily="66" charset="0"/>
                  </a:rPr>
                  <a:t>Results</a:t>
                </a:r>
                <a:r>
                  <a:rPr lang="en-US" sz="1600" dirty="0">
                    <a:solidFill>
                      <a:srgbClr val="0070C0"/>
                    </a:solidFill>
                    <a:latin typeface="Comic Sans MS" panose="030F0902030302020204" pitchFamily="66" charset="0"/>
                  </a:rPr>
                  <a:t>:</a:t>
                </a:r>
              </a:p>
              <a:p>
                <a:pPr marL="285750" indent="-285750">
                  <a:buFont typeface="Arial" panose="020B0604020202020204" pitchFamily="34" charset="0"/>
                  <a:buChar char="•"/>
                </a:pPr>
                <a14:m>
                  <m:oMath xmlns:m="http://schemas.openxmlformats.org/officeDocument/2006/math">
                    <m:f>
                      <m:fPr>
                        <m:ctrlPr>
                          <a:rPr lang="it-IT" sz="1600" b="0" i="1" smtClean="0">
                            <a:solidFill>
                              <a:srgbClr val="0070C0"/>
                            </a:solidFill>
                            <a:latin typeface="Cambria Math" panose="02040503050406030204" pitchFamily="18" charset="0"/>
                          </a:rPr>
                        </m:ctrlPr>
                      </m:fPr>
                      <m:num>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𝑏</m:t>
                            </m:r>
                          </m:sub>
                        </m:sSub>
                      </m:num>
                      <m:den>
                        <m:sSub>
                          <m:sSubPr>
                            <m:ctrlPr>
                              <a:rPr lang="it-IT" sz="1600" b="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0</m:t>
                            </m:r>
                          </m:sub>
                        </m:sSub>
                      </m:den>
                    </m:f>
                    <m:r>
                      <a:rPr lang="it-IT" sz="1600" b="0" i="1" smtClean="0">
                        <a:solidFill>
                          <a:srgbClr val="0070C0"/>
                        </a:solidFill>
                        <a:latin typeface="Cambria Math" panose="02040503050406030204" pitchFamily="18" charset="0"/>
                      </a:rPr>
                      <m:t>&lt;1</m:t>
                    </m:r>
                  </m:oMath>
                </a14:m>
                <a:r>
                  <a:rPr lang="en-US" sz="1600" dirty="0">
                    <a:solidFill>
                      <a:srgbClr val="0070C0"/>
                    </a:solidFill>
                    <a:latin typeface="Comic Sans MS" panose="030F0902030302020204" pitchFamily="66" charset="0"/>
                  </a:rPr>
                  <a:t>: unformed or partially formed channel</a:t>
                </a:r>
              </a:p>
              <a:p>
                <a:pPr marL="285750" indent="-285750">
                  <a:buFont typeface="Arial" panose="020B0604020202020204" pitchFamily="34" charset="0"/>
                  <a:buChar char="•"/>
                </a:pPr>
                <a14:m>
                  <m:oMath xmlns:m="http://schemas.openxmlformats.org/officeDocument/2006/math">
                    <m:r>
                      <a:rPr lang="it-IT" sz="1600" b="0" i="1" smtClean="0">
                        <a:solidFill>
                          <a:srgbClr val="0070C0"/>
                        </a:solidFill>
                        <a:latin typeface="Cambria Math" panose="02040503050406030204" pitchFamily="18" charset="0"/>
                      </a:rPr>
                      <m:t>1&lt;</m:t>
                    </m:r>
                    <m:f>
                      <m:fPr>
                        <m:ctrlPr>
                          <a:rPr lang="it-IT" sz="1600" b="0" i="1" smtClean="0">
                            <a:solidFill>
                              <a:srgbClr val="0070C0"/>
                            </a:solidFill>
                            <a:latin typeface="Cambria Math" panose="02040503050406030204" pitchFamily="18" charset="0"/>
                          </a:rPr>
                        </m:ctrlPr>
                      </m:fPr>
                      <m:num>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𝑏</m:t>
                            </m:r>
                          </m:sub>
                        </m:sSub>
                      </m:num>
                      <m:den>
                        <m:sSub>
                          <m:sSubPr>
                            <m:ctrlPr>
                              <a:rPr lang="it-IT" sz="1600" b="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0</m:t>
                            </m:r>
                          </m:sub>
                        </m:sSub>
                      </m:den>
                    </m:f>
                    <m:r>
                      <a:rPr lang="it-IT" sz="1600" b="0" i="1" dirty="0" smtClean="0">
                        <a:solidFill>
                          <a:srgbClr val="0070C0"/>
                        </a:solidFill>
                        <a:latin typeface="Cambria Math" panose="02040503050406030204" pitchFamily="18" charset="0"/>
                        <a:ea typeface="Cambria Math" panose="02040503050406030204" pitchFamily="18" charset="0"/>
                      </a:rPr>
                      <m:t>≲</m:t>
                    </m:r>
                    <m:r>
                      <a:rPr lang="it-IT" sz="1600" b="0" i="1" smtClean="0">
                        <a:solidFill>
                          <a:srgbClr val="0070C0"/>
                        </a:solidFill>
                        <a:latin typeface="Cambria Math" panose="02040503050406030204" pitchFamily="18" charset="0"/>
                      </a:rPr>
                      <m:t>1 </m:t>
                    </m:r>
                  </m:oMath>
                </a14:m>
                <a:r>
                  <a:rPr lang="en-US" sz="1600" dirty="0">
                    <a:solidFill>
                      <a:srgbClr val="0070C0"/>
                    </a:solidFill>
                    <a:latin typeface="Comic Sans MS" panose="030F0902030302020204" pitchFamily="66" charset="0"/>
                  </a:rPr>
                  <a:t>: formed and uniform channel</a:t>
                </a:r>
              </a:p>
              <a:p>
                <a:pPr marL="285750" indent="-285750">
                  <a:buFont typeface="Arial" panose="020B0604020202020204" pitchFamily="34" charset="0"/>
                  <a:buChar char="•"/>
                </a:pPr>
                <a14:m>
                  <m:oMath xmlns:m="http://schemas.openxmlformats.org/officeDocument/2006/math">
                    <m:f>
                      <m:fPr>
                        <m:ctrlPr>
                          <a:rPr lang="it-IT" sz="1600" b="0" i="1" smtClean="0">
                            <a:solidFill>
                              <a:srgbClr val="0070C0"/>
                            </a:solidFill>
                            <a:latin typeface="Cambria Math" panose="02040503050406030204" pitchFamily="18" charset="0"/>
                          </a:rPr>
                        </m:ctrlPr>
                      </m:fPr>
                      <m:num>
                        <m:sSub>
                          <m:sSubPr>
                            <m:ctrlPr>
                              <a:rPr lang="en-US" sz="160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𝑏</m:t>
                            </m:r>
                          </m:sub>
                        </m:sSub>
                      </m:num>
                      <m:den>
                        <m:sSub>
                          <m:sSubPr>
                            <m:ctrlPr>
                              <a:rPr lang="it-IT" sz="1600" b="0" i="1" smtClean="0">
                                <a:solidFill>
                                  <a:srgbClr val="0070C0"/>
                                </a:solidFill>
                                <a:latin typeface="Cambria Math" panose="02040503050406030204" pitchFamily="18" charset="0"/>
                              </a:rPr>
                            </m:ctrlPr>
                          </m:sSubPr>
                          <m:e>
                            <m:r>
                              <a:rPr lang="it-IT" sz="1600" b="0" i="1" smtClean="0">
                                <a:solidFill>
                                  <a:srgbClr val="0070C0"/>
                                </a:solidFill>
                                <a:latin typeface="Cambria Math" panose="02040503050406030204" pitchFamily="18" charset="0"/>
                              </a:rPr>
                              <m:t>𝐼</m:t>
                            </m:r>
                          </m:e>
                          <m:sub>
                            <m:r>
                              <a:rPr lang="it-IT" sz="1600" b="0" i="1" smtClean="0">
                                <a:solidFill>
                                  <a:srgbClr val="0070C0"/>
                                </a:solidFill>
                                <a:latin typeface="Cambria Math" panose="02040503050406030204" pitchFamily="18" charset="0"/>
                              </a:rPr>
                              <m:t>0</m:t>
                            </m:r>
                          </m:sub>
                        </m:sSub>
                      </m:den>
                    </m:f>
                    <m:r>
                      <a:rPr lang="it-IT" sz="1600" b="0" i="1" dirty="0" smtClean="0">
                        <a:solidFill>
                          <a:srgbClr val="0070C0"/>
                        </a:solidFill>
                        <a:latin typeface="Cambria Math" panose="02040503050406030204" pitchFamily="18" charset="0"/>
                        <a:ea typeface="Cambria Math" panose="02040503050406030204" pitchFamily="18" charset="0"/>
                      </a:rPr>
                      <m:t>≳3</m:t>
                    </m:r>
                    <m:r>
                      <a:rPr lang="it-IT" sz="1600" b="0" i="1" smtClean="0">
                        <a:solidFill>
                          <a:srgbClr val="0070C0"/>
                        </a:solidFill>
                        <a:latin typeface="Cambria Math" panose="02040503050406030204" pitchFamily="18" charset="0"/>
                      </a:rPr>
                      <m:t> </m:t>
                    </m:r>
                  </m:oMath>
                </a14:m>
                <a:r>
                  <a:rPr lang="en-US" sz="1600" dirty="0">
                    <a:solidFill>
                      <a:srgbClr val="0070C0"/>
                    </a:solidFill>
                    <a:latin typeface="Comic Sans MS" panose="030F0902030302020204" pitchFamily="66" charset="0"/>
                  </a:rPr>
                  <a:t>: formed but (often) non-uniform channel due to ion motion and neutral ionization</a:t>
                </a:r>
              </a:p>
            </p:txBody>
          </p:sp>
        </mc:Choice>
        <mc:Fallback xmlns="">
          <p:sp>
            <p:nvSpPr>
              <p:cNvPr id="11" name="CasellaDiTesto 10">
                <a:extLst>
                  <a:ext uri="{FF2B5EF4-FFF2-40B4-BE49-F238E27FC236}">
                    <a16:creationId xmlns:a16="http://schemas.microsoft.com/office/drawing/2014/main" id="{A2AC5B24-D7CB-C55C-D01D-426A30C7A0C5}"/>
                  </a:ext>
                </a:extLst>
              </p:cNvPr>
              <p:cNvSpPr txBox="1">
                <a:spLocks noRot="1" noChangeAspect="1" noMove="1" noResize="1" noEditPoints="1" noAdjustHandles="1" noChangeArrowheads="1" noChangeShapeType="1" noTextEdit="1"/>
              </p:cNvSpPr>
              <p:nvPr/>
            </p:nvSpPr>
            <p:spPr>
              <a:xfrm>
                <a:off x="4354175" y="2302267"/>
                <a:ext cx="4337119" cy="2217723"/>
              </a:xfrm>
              <a:prstGeom prst="rect">
                <a:avLst/>
              </a:prstGeom>
              <a:blipFill>
                <a:blip r:embed="rId6"/>
                <a:stretch>
                  <a:fillRect l="-583" t="-571" b="-2857"/>
                </a:stretch>
              </a:blipFill>
            </p:spPr>
            <p:txBody>
              <a:bodyPr/>
              <a:lstStyle/>
              <a:p>
                <a:r>
                  <a:rPr lang="en-US">
                    <a:noFill/>
                  </a:rPr>
                  <a:t> </a:t>
                </a:r>
              </a:p>
            </p:txBody>
          </p:sp>
        </mc:Fallback>
      </mc:AlternateContent>
      <p:pic>
        <p:nvPicPr>
          <p:cNvPr id="12" name="Immagine 11">
            <a:extLst>
              <a:ext uri="{FF2B5EF4-FFF2-40B4-BE49-F238E27FC236}">
                <a16:creationId xmlns:a16="http://schemas.microsoft.com/office/drawing/2014/main" id="{57679EE4-65DD-5EA1-DE47-9F2C8F283B0A}"/>
              </a:ext>
            </a:extLst>
          </p:cNvPr>
          <p:cNvPicPr>
            <a:picLocks noChangeAspect="1"/>
          </p:cNvPicPr>
          <p:nvPr/>
        </p:nvPicPr>
        <p:blipFill>
          <a:blip r:embed="rId7"/>
          <a:stretch>
            <a:fillRect/>
          </a:stretch>
        </p:blipFill>
        <p:spPr>
          <a:xfrm>
            <a:off x="4570556" y="4439636"/>
            <a:ext cx="3645986" cy="1745418"/>
          </a:xfrm>
          <a:prstGeom prst="rect">
            <a:avLst/>
          </a:prstGeom>
        </p:spPr>
      </p:pic>
    </p:spTree>
    <p:extLst>
      <p:ext uri="{BB962C8B-B14F-4D97-AF65-F5344CB8AC3E}">
        <p14:creationId xmlns:p14="http://schemas.microsoft.com/office/powerpoint/2010/main" val="6787435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SL_BETATEST: 2026 activity @ MILANO</a:t>
            </a:r>
            <a:endParaRPr lang="en-US" dirty="0"/>
          </a:p>
        </p:txBody>
      </p:sp>
      <p:sp>
        <p:nvSpPr>
          <p:cNvPr id="4" name="CasellaDiTesto 3">
            <a:extLst>
              <a:ext uri="{FF2B5EF4-FFF2-40B4-BE49-F238E27FC236}">
                <a16:creationId xmlns:a16="http://schemas.microsoft.com/office/drawing/2014/main" id="{5910E9C2-0C61-B042-6263-734F9A366560}"/>
              </a:ext>
            </a:extLst>
          </p:cNvPr>
          <p:cNvSpPr txBox="1"/>
          <p:nvPr/>
        </p:nvSpPr>
        <p:spPr>
          <a:xfrm>
            <a:off x="384695" y="979566"/>
            <a:ext cx="11134644" cy="1200329"/>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0070C0"/>
                </a:solidFill>
                <a:latin typeface="Comic Sans MS" panose="030F0902030302020204" pitchFamily="66" charset="0"/>
              </a:rPr>
              <a:t>Setup of numerical tools for radiation retrieval (postprocessing)</a:t>
            </a:r>
          </a:p>
          <a:p>
            <a:pPr marL="342900" indent="-342900">
              <a:buFont typeface="Arial" panose="020B0604020202020204" pitchFamily="34" charset="0"/>
              <a:buChar char="•"/>
            </a:pPr>
            <a:r>
              <a:rPr lang="en-US" dirty="0">
                <a:solidFill>
                  <a:srgbClr val="0070C0"/>
                </a:solidFill>
                <a:latin typeface="Comic Sans MS" panose="030F0902030302020204" pitchFamily="66" charset="0"/>
              </a:rPr>
              <a:t>Simulation chain automatization</a:t>
            </a:r>
          </a:p>
          <a:p>
            <a:pPr marL="342900" indent="-342900">
              <a:buFont typeface="Arial" panose="020B0604020202020204" pitchFamily="34" charset="0"/>
              <a:buChar char="•"/>
            </a:pPr>
            <a:r>
              <a:rPr lang="en-US" dirty="0">
                <a:solidFill>
                  <a:srgbClr val="0070C0"/>
                </a:solidFill>
                <a:latin typeface="Comic Sans MS" panose="030F0902030302020204" pitchFamily="66" charset="0"/>
              </a:rPr>
              <a:t>Definition of working points at APRAC_LAB</a:t>
            </a:r>
          </a:p>
          <a:p>
            <a:pPr marL="342900" indent="-342900">
              <a:buFont typeface="Arial" panose="020B0604020202020204" pitchFamily="34" charset="0"/>
              <a:buChar char="•"/>
            </a:pPr>
            <a:r>
              <a:rPr lang="en-US" dirty="0">
                <a:solidFill>
                  <a:srgbClr val="0070C0"/>
                </a:solidFill>
                <a:latin typeface="Comic Sans MS" panose="030F0902030302020204" pitchFamily="66" charset="0"/>
              </a:rPr>
              <a:t>(Possibly) Working points optimization by AI</a:t>
            </a:r>
          </a:p>
        </p:txBody>
      </p:sp>
      <p:grpSp>
        <p:nvGrpSpPr>
          <p:cNvPr id="21" name="Gruppo 20">
            <a:extLst>
              <a:ext uri="{FF2B5EF4-FFF2-40B4-BE49-F238E27FC236}">
                <a16:creationId xmlns:a16="http://schemas.microsoft.com/office/drawing/2014/main" id="{09D5B8B0-1899-3609-0B1E-45C7C26F1B69}"/>
              </a:ext>
            </a:extLst>
          </p:cNvPr>
          <p:cNvGrpSpPr/>
          <p:nvPr/>
        </p:nvGrpSpPr>
        <p:grpSpPr>
          <a:xfrm>
            <a:off x="2058908" y="2777084"/>
            <a:ext cx="8092964" cy="2968287"/>
            <a:chOff x="1513490" y="2995448"/>
            <a:chExt cx="8092964" cy="2968287"/>
          </a:xfrm>
        </p:grpSpPr>
        <p:sp>
          <p:nvSpPr>
            <p:cNvPr id="5" name="Rettangolo con angoli arrotondati 4">
              <a:extLst>
                <a:ext uri="{FF2B5EF4-FFF2-40B4-BE49-F238E27FC236}">
                  <a16:creationId xmlns:a16="http://schemas.microsoft.com/office/drawing/2014/main" id="{98FF7284-AC39-50A2-EB37-6C45E3EAA2D3}"/>
                </a:ext>
              </a:extLst>
            </p:cNvPr>
            <p:cNvSpPr/>
            <p:nvPr/>
          </p:nvSpPr>
          <p:spPr>
            <a:xfrm>
              <a:off x="1513490" y="2995448"/>
              <a:ext cx="1702676" cy="12003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ln>
                  <a:solidFill>
                    <a:schemeClr val="tx1"/>
                  </a:solidFill>
                  <a:effectLst>
                    <a:outerShdw blurRad="38100" dist="19050" dir="2700000" algn="tl" rotWithShape="0">
                      <a:schemeClr val="dk1">
                        <a:alpha val="40000"/>
                      </a:schemeClr>
                    </a:outerShdw>
                  </a:effectLst>
                </a:rPr>
                <a:t>Beam dynamics PIC simulations in plasma</a:t>
              </a:r>
            </a:p>
          </p:txBody>
        </p:sp>
        <p:sp>
          <p:nvSpPr>
            <p:cNvPr id="6" name="Freccia destra 5">
              <a:extLst>
                <a:ext uri="{FF2B5EF4-FFF2-40B4-BE49-F238E27FC236}">
                  <a16:creationId xmlns:a16="http://schemas.microsoft.com/office/drawing/2014/main" id="{EAAE8E6E-5060-7AFB-352F-1A07CAA7595C}"/>
                </a:ext>
              </a:extLst>
            </p:cNvPr>
            <p:cNvSpPr/>
            <p:nvPr/>
          </p:nvSpPr>
          <p:spPr>
            <a:xfrm>
              <a:off x="3384331" y="3429000"/>
              <a:ext cx="1156138" cy="4282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con angoli arrotondati 6">
              <a:extLst>
                <a:ext uri="{FF2B5EF4-FFF2-40B4-BE49-F238E27FC236}">
                  <a16:creationId xmlns:a16="http://schemas.microsoft.com/office/drawing/2014/main" id="{0F9397BA-75FB-D0AD-72DF-472888C85471}"/>
                </a:ext>
              </a:extLst>
            </p:cNvPr>
            <p:cNvSpPr/>
            <p:nvPr/>
          </p:nvSpPr>
          <p:spPr>
            <a:xfrm>
              <a:off x="4708634" y="3042983"/>
              <a:ext cx="1702676" cy="12003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ln>
                  <a:solidFill>
                    <a:schemeClr val="tx1"/>
                  </a:solidFill>
                  <a:effectLst>
                    <a:outerShdw blurRad="38100" dist="19050" dir="2700000" algn="tl" rotWithShape="0">
                      <a:schemeClr val="dk1">
                        <a:alpha val="40000"/>
                      </a:schemeClr>
                    </a:outerShdw>
                  </a:effectLst>
                </a:rPr>
                <a:t>Particle selection and extraction </a:t>
              </a:r>
            </a:p>
          </p:txBody>
        </p:sp>
        <p:sp>
          <p:nvSpPr>
            <p:cNvPr id="8" name="Freccia destra 7">
              <a:extLst>
                <a:ext uri="{FF2B5EF4-FFF2-40B4-BE49-F238E27FC236}">
                  <a16:creationId xmlns:a16="http://schemas.microsoft.com/office/drawing/2014/main" id="{A0AE4911-2CAD-72C4-1431-D5577E5DDDB4}"/>
                </a:ext>
              </a:extLst>
            </p:cNvPr>
            <p:cNvSpPr/>
            <p:nvPr/>
          </p:nvSpPr>
          <p:spPr>
            <a:xfrm>
              <a:off x="6579475" y="3428998"/>
              <a:ext cx="1156138" cy="4282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7 10">
              <a:extLst>
                <a:ext uri="{FF2B5EF4-FFF2-40B4-BE49-F238E27FC236}">
                  <a16:creationId xmlns:a16="http://schemas.microsoft.com/office/drawing/2014/main" id="{673215EC-E2A3-92D9-3ACE-F34F54D2A666}"/>
                </a:ext>
              </a:extLst>
            </p:cNvPr>
            <p:cNvCxnSpPr>
              <a:cxnSpLocks/>
              <a:stCxn id="9" idx="2"/>
            </p:cNvCxnSpPr>
            <p:nvPr/>
          </p:nvCxnSpPr>
          <p:spPr>
            <a:xfrm rot="5400000">
              <a:off x="7011741" y="3620195"/>
              <a:ext cx="1142946" cy="2343804"/>
            </a:xfrm>
            <a:prstGeom prst="curvedConnector2">
              <a:avLst/>
            </a:prstGeom>
            <a:ln w="2540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7 15">
              <a:extLst>
                <a:ext uri="{FF2B5EF4-FFF2-40B4-BE49-F238E27FC236}">
                  <a16:creationId xmlns:a16="http://schemas.microsoft.com/office/drawing/2014/main" id="{48FF8051-F08E-4DA6-4B49-30C850408CC8}"/>
                </a:ext>
              </a:extLst>
            </p:cNvPr>
            <p:cNvCxnSpPr>
              <a:cxnSpLocks/>
              <a:stCxn id="12" idx="1"/>
              <a:endCxn id="5" idx="2"/>
            </p:cNvCxnSpPr>
            <p:nvPr/>
          </p:nvCxnSpPr>
          <p:spPr>
            <a:xfrm rot="10800000">
              <a:off x="2364828" y="4195777"/>
              <a:ext cx="2343806" cy="1167794"/>
            </a:xfrm>
            <a:prstGeom prst="curvedConnector2">
              <a:avLst/>
            </a:prstGeom>
            <a:ln w="2540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con angoli arrotondati 11">
              <a:extLst>
                <a:ext uri="{FF2B5EF4-FFF2-40B4-BE49-F238E27FC236}">
                  <a16:creationId xmlns:a16="http://schemas.microsoft.com/office/drawing/2014/main" id="{ED61A38F-9383-0D01-0E1E-5CF053C33418}"/>
                </a:ext>
              </a:extLst>
            </p:cNvPr>
            <p:cNvSpPr/>
            <p:nvPr/>
          </p:nvSpPr>
          <p:spPr>
            <a:xfrm>
              <a:off x="4708634" y="4763406"/>
              <a:ext cx="1702676" cy="120032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ln>
                  <a:solidFill>
                    <a:schemeClr val="tx1"/>
                  </a:solidFill>
                  <a:effectLst>
                    <a:outerShdw blurRad="38100" dist="19050" dir="2700000" algn="tl" rotWithShape="0">
                      <a:schemeClr val="dk1">
                        <a:alpha val="40000"/>
                      </a:schemeClr>
                    </a:outerShdw>
                  </a:effectLst>
                </a:rPr>
                <a:t>AI optimization</a:t>
              </a:r>
            </a:p>
          </p:txBody>
        </p:sp>
        <p:sp>
          <p:nvSpPr>
            <p:cNvPr id="9" name="Rettangolo con angoli arrotondati 8">
              <a:extLst>
                <a:ext uri="{FF2B5EF4-FFF2-40B4-BE49-F238E27FC236}">
                  <a16:creationId xmlns:a16="http://schemas.microsoft.com/office/drawing/2014/main" id="{5D7D6CA6-7C31-186B-C8E9-AF04A51F221B}"/>
                </a:ext>
              </a:extLst>
            </p:cNvPr>
            <p:cNvSpPr/>
            <p:nvPr/>
          </p:nvSpPr>
          <p:spPr>
            <a:xfrm>
              <a:off x="7903778" y="3020295"/>
              <a:ext cx="1702676" cy="12003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ln>
                  <a:solidFill>
                    <a:schemeClr val="tx1"/>
                  </a:solidFill>
                  <a:effectLst>
                    <a:outerShdw blurRad="38100" dist="19050" dir="2700000" algn="tl" rotWithShape="0">
                      <a:schemeClr val="dk1">
                        <a:alpha val="40000"/>
                      </a:schemeClr>
                    </a:outerShdw>
                  </a:effectLst>
                </a:rPr>
                <a:t>Radiation calculation</a:t>
              </a:r>
            </a:p>
          </p:txBody>
        </p:sp>
      </p:grpSp>
    </p:spTree>
    <p:extLst>
      <p:ext uri="{BB962C8B-B14F-4D97-AF65-F5344CB8AC3E}">
        <p14:creationId xmlns:p14="http://schemas.microsoft.com/office/powerpoint/2010/main" val="24222271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Missioni 3 k€</a:t>
            </a:r>
          </a:p>
          <a:p>
            <a:pPr marL="457200" lvl="1" indent="0">
              <a:buNone/>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fontScale="90000"/>
          </a:bodyPr>
          <a:lstStyle/>
          <a:p>
            <a:r>
              <a:rPr lang="it-IT" dirty="0"/>
              <a:t>ACRONIMO ESPERIMENTO: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7845586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900BB-BD42-4A95-BDC5-9937182055C7}"/>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FB08DD9-0EF1-4E41-8BC6-475DB103514F}"/>
              </a:ext>
            </a:extLst>
          </p:cNvPr>
          <p:cNvSpPr>
            <a:spLocks noGrp="1"/>
          </p:cNvSpPr>
          <p:nvPr>
            <p:ph idx="1"/>
          </p:nvPr>
        </p:nvSpPr>
        <p:spPr/>
        <p:txBody>
          <a:bodyPr/>
          <a:lstStyle/>
          <a:p>
            <a:endParaRPr lang="en-US"/>
          </a:p>
        </p:txBody>
      </p:sp>
      <p:pic>
        <p:nvPicPr>
          <p:cNvPr id="8" name="Picture 9">
            <a:extLst>
              <a:ext uri="{FF2B5EF4-FFF2-40B4-BE49-F238E27FC236}">
                <a16:creationId xmlns:a16="http://schemas.microsoft.com/office/drawing/2014/main" id="{9026E66B-4972-4CDA-B1B0-9D2B8DEF16FB}"/>
              </a:ext>
            </a:extLst>
          </p:cNvP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272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9" name="WordArt 6">
            <a:extLst>
              <a:ext uri="{FF2B5EF4-FFF2-40B4-BE49-F238E27FC236}">
                <a16:creationId xmlns:a16="http://schemas.microsoft.com/office/drawing/2014/main" id="{D6865AB2-31E3-4C7A-AE91-1C1C2E9ECBE5}"/>
              </a:ext>
            </a:extLst>
          </p:cNvPr>
          <p:cNvSpPr>
            <a:spLocks noChangeArrowheads="1" noChangeShapeType="1" noTextEdit="1"/>
          </p:cNvSpPr>
          <p:nvPr/>
        </p:nvSpPr>
        <p:spPr bwMode="auto">
          <a:xfrm>
            <a:off x="1744985" y="4872660"/>
            <a:ext cx="9419440" cy="1362117"/>
          </a:xfrm>
          <a:prstGeom prst="rect">
            <a:avLst/>
          </a:prstGeom>
        </p:spPr>
        <p:txBody>
          <a:bodyPr wrap="none" fromWordArt="1">
            <a:prstTxWarp prst="textPlain">
              <a:avLst>
                <a:gd name="adj" fmla="val 50000"/>
              </a:avLst>
            </a:prstTxWarp>
          </a:bodyPr>
          <a:lstStyle/>
          <a:p>
            <a:pPr algn="ctr"/>
            <a:r>
              <a:rPr lang="en-US" sz="128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Thank you for your attention !</a:t>
            </a:r>
          </a:p>
        </p:txBody>
      </p:sp>
    </p:spTree>
    <p:extLst>
      <p:ext uri="{BB962C8B-B14F-4D97-AF65-F5344CB8AC3E}">
        <p14:creationId xmlns:p14="http://schemas.microsoft.com/office/powerpoint/2010/main" val="127394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0" y="59554"/>
            <a:ext cx="12192000" cy="683284"/>
          </a:xfrm>
        </p:spPr>
        <p:txBody>
          <a:bodyPr>
            <a:normAutofit/>
          </a:bodyPr>
          <a:lstStyle/>
          <a:p>
            <a:r>
              <a:rPr lang="it-IT" dirty="0"/>
              <a:t>CIRCE (2026-2028)</a:t>
            </a:r>
            <a:endParaRPr lang="en-US" dirty="0"/>
          </a:p>
        </p:txBody>
      </p:sp>
      <p:sp>
        <p:nvSpPr>
          <p:cNvPr id="16" name="Rectangle 15"/>
          <p:cNvSpPr/>
          <p:nvPr/>
        </p:nvSpPr>
        <p:spPr>
          <a:xfrm>
            <a:off x="0" y="831815"/>
            <a:ext cx="12191999" cy="369332"/>
          </a:xfrm>
          <a:prstGeom prst="rect">
            <a:avLst/>
          </a:prstGeom>
        </p:spPr>
        <p:txBody>
          <a:bodyPr wrap="square">
            <a:spAutoFit/>
          </a:bodyPr>
          <a:lstStyle/>
          <a:p>
            <a:pPr algn="ctr"/>
            <a:r>
              <a:rPr lang="en-US" b="1" dirty="0">
                <a:solidFill>
                  <a:srgbClr val="0070C0"/>
                </a:solidFill>
                <a:latin typeface="Comic Sans MS" panose="030F0702030302020204" pitchFamily="66" charset="0"/>
              </a:rPr>
              <a:t>Resp. Nazionale: Antonio Sarno (Sez. Di Milano)</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1" y="549260"/>
            <a:ext cx="12192000" cy="369332"/>
          </a:xfrm>
          <a:prstGeom prst="rect">
            <a:avLst/>
          </a:prstGeom>
        </p:spPr>
        <p:txBody>
          <a:bodyPr wrap="square">
            <a:spAutoFit/>
          </a:bodyPr>
          <a:lstStyle/>
          <a:p>
            <a:pPr algn="ctr"/>
            <a:r>
              <a:rPr lang="en-US" b="1" dirty="0">
                <a:solidFill>
                  <a:schemeClr val="tx2">
                    <a:lumMod val="75000"/>
                  </a:schemeClr>
                </a:solidFill>
                <a:latin typeface="Comic Sans MS" panose="030F0702030302020204" pitchFamily="66" charset="0"/>
              </a:rPr>
              <a:t>Color Imaging R&amp;D for Contrast-Enhanced photon-counting CT</a:t>
            </a:r>
          </a:p>
        </p:txBody>
      </p:sp>
      <p:sp>
        <p:nvSpPr>
          <p:cNvPr id="9" name="Rectangle 8">
            <a:extLst>
              <a:ext uri="{FF2B5EF4-FFF2-40B4-BE49-F238E27FC236}">
                <a16:creationId xmlns:a16="http://schemas.microsoft.com/office/drawing/2014/main" id="{081E14D3-5D35-43BD-86CD-B4FDF7B3E3BE}"/>
              </a:ext>
            </a:extLst>
          </p:cNvPr>
          <p:cNvSpPr/>
          <p:nvPr/>
        </p:nvSpPr>
        <p:spPr>
          <a:xfrm>
            <a:off x="0" y="2850307"/>
            <a:ext cx="361909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5.5</a:t>
            </a:r>
            <a:endParaRPr lang="en-US" b="1" dirty="0">
              <a:solidFill>
                <a:srgbClr val="0070C0"/>
              </a:solidFill>
              <a:latin typeface="Comic Sans MS" panose="030F0702030302020204" pitchFamily="66" charset="0"/>
            </a:endParaRP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5894246" y="2327110"/>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269514" y="2734233"/>
            <a:ext cx="5505925" cy="3016210"/>
          </a:xfrm>
          <a:prstGeom prst="rect">
            <a:avLst/>
          </a:prstGeom>
        </p:spPr>
        <p:txBody>
          <a:bodyPr wrap="square">
            <a:spAutoFit/>
          </a:bodyPr>
          <a:lstStyle/>
          <a:p>
            <a:pPr marL="285750" indent="-285750" algn="just">
              <a:spcAft>
                <a:spcPts val="600"/>
              </a:spcAft>
              <a:buFont typeface="Courier New" panose="02070309020205020404" pitchFamily="49" charset="0"/>
              <a:buChar char="o"/>
            </a:pPr>
            <a:r>
              <a:rPr lang="en-US" b="1" dirty="0">
                <a:solidFill>
                  <a:srgbClr val="0070C0"/>
                </a:solidFill>
                <a:latin typeface="Comic Sans MS" panose="030F0702030302020204" pitchFamily="66" charset="0"/>
              </a:rPr>
              <a:t>Development of an innovative family of contrast agents (CAs) for photon counting CT</a:t>
            </a:r>
          </a:p>
          <a:p>
            <a:pPr marL="285750" indent="-285750" algn="just">
              <a:spcAft>
                <a:spcPts val="600"/>
              </a:spcAft>
              <a:buFont typeface="Courier New" panose="02070309020205020404" pitchFamily="49" charset="0"/>
              <a:buChar char="o"/>
            </a:pPr>
            <a:r>
              <a:rPr lang="en-US" b="1" dirty="0">
                <a:solidFill>
                  <a:srgbClr val="0070C0"/>
                </a:solidFill>
                <a:latin typeface="Comic Sans MS" panose="030F0702030302020204" pitchFamily="66" charset="0"/>
              </a:rPr>
              <a:t>Development of decomposition methods for increased specificity and contrast in PCCT images </a:t>
            </a:r>
          </a:p>
          <a:p>
            <a:pPr marL="285750" indent="-285750" algn="just">
              <a:spcAft>
                <a:spcPts val="600"/>
              </a:spcAft>
              <a:buFont typeface="Courier New" panose="02070309020205020404" pitchFamily="49" charset="0"/>
              <a:buChar char="o"/>
            </a:pPr>
            <a:r>
              <a:rPr lang="en-US" b="1" dirty="0">
                <a:solidFill>
                  <a:srgbClr val="0070C0"/>
                </a:solidFill>
                <a:latin typeface="Comic Sans MS" panose="030F0702030302020204" pitchFamily="66" charset="0"/>
              </a:rPr>
              <a:t>Demonstrate that developed CAs and software overcome the limitations of conventional Iodine-based CAs for quantitative evaluations in PCCT</a:t>
            </a: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1" y="1800145"/>
            <a:ext cx="2684833" cy="110030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FERRARA</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TRIESTE</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0" y="3205010"/>
            <a:ext cx="3424136" cy="2677656"/>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Antonio Sarno (0.7)</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Cristina </a:t>
            </a:r>
            <a:r>
              <a:rPr lang="en-US" b="1" dirty="0" err="1">
                <a:solidFill>
                  <a:srgbClr val="0070C0"/>
                </a:solidFill>
                <a:latin typeface="Comic Sans MS" panose="030F0702030302020204" pitchFamily="66" charset="0"/>
              </a:rPr>
              <a:t>Lenardi</a:t>
            </a:r>
            <a:r>
              <a:rPr lang="en-US" b="1" dirty="0">
                <a:solidFill>
                  <a:srgbClr val="0070C0"/>
                </a:solidFill>
                <a:latin typeface="Comic Sans MS" panose="030F0702030302020204" pitchFamily="66" charset="0"/>
              </a:rPr>
              <a:t> (0.2)</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Ivan Veronese </a:t>
            </a:r>
            <a:r>
              <a:rPr lang="en-US" b="1" dirty="0">
                <a:solidFill>
                  <a:srgbClr val="0070C0"/>
                </a:solidFill>
                <a:latin typeface="Comic Sans MS" panose="030F0702030302020204" pitchFamily="66" charset="0"/>
              </a:rPr>
              <a:t>(0.2)</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Alberto </a:t>
            </a:r>
            <a:r>
              <a:rPr lang="it-IT" b="1" dirty="0" err="1">
                <a:solidFill>
                  <a:srgbClr val="0070C0"/>
                </a:solidFill>
                <a:latin typeface="Comic Sans MS" panose="030F0702030302020204" pitchFamily="66" charset="0"/>
              </a:rPr>
              <a:t>Torresin</a:t>
            </a:r>
            <a:r>
              <a:rPr lang="it-IT" b="1" dirty="0">
                <a:solidFill>
                  <a:srgbClr val="0070C0"/>
                </a:solidFill>
                <a:latin typeface="Comic Sans MS" panose="030F0702030302020204" pitchFamily="66" charset="0"/>
              </a:rPr>
              <a:t> </a:t>
            </a:r>
            <a:r>
              <a:rPr lang="en-US" b="1" dirty="0">
                <a:solidFill>
                  <a:srgbClr val="0070C0"/>
                </a:solidFill>
                <a:latin typeface="Comic Sans MS" panose="030F0702030302020204" pitchFamily="66" charset="0"/>
              </a:rPr>
              <a:t>(0.3)</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Paolo Arosio </a:t>
            </a:r>
            <a:r>
              <a:rPr lang="en-US" b="1" dirty="0">
                <a:solidFill>
                  <a:srgbClr val="0070C0"/>
                </a:solidFill>
                <a:latin typeface="Comic Sans MS" panose="030F0702030302020204" pitchFamily="66" charset="0"/>
              </a:rPr>
              <a:t>(0.2)</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Francesco Orsini </a:t>
            </a:r>
            <a:r>
              <a:rPr lang="en-US" b="1" dirty="0">
                <a:solidFill>
                  <a:srgbClr val="0070C0"/>
                </a:solidFill>
                <a:latin typeface="Comic Sans MS" panose="030F0702030302020204" pitchFamily="66" charset="0"/>
              </a:rPr>
              <a:t>(0.2)</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Francesca Maddaloni </a:t>
            </a:r>
            <a:r>
              <a:rPr lang="en-US" b="1" dirty="0">
                <a:solidFill>
                  <a:srgbClr val="0070C0"/>
                </a:solidFill>
                <a:latin typeface="Comic Sans MS" panose="030F0702030302020204" pitchFamily="66" charset="0"/>
              </a:rPr>
              <a:t>(1.0)</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472946" y="1331280"/>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9086351" y="1704497"/>
            <a:ext cx="3271520" cy="369332"/>
          </a:xfrm>
          <a:prstGeom prst="rect">
            <a:avLst/>
          </a:prstGeom>
        </p:spPr>
        <p:txBody>
          <a:bodyPr wrap="square">
            <a:spAutoFit/>
          </a:bodyPr>
          <a:lstStyle/>
          <a:p>
            <a:pPr>
              <a:spcAft>
                <a:spcPts val="300"/>
              </a:spcAft>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pic>
        <p:nvPicPr>
          <p:cNvPr id="2" name="Immagine 1" descr="Immagine che contiene nero, logo, oscurità, Elementi grafici&#10;&#10;Il contenuto generato dall'IA potrebbe non essere corretto.">
            <a:extLst>
              <a:ext uri="{FF2B5EF4-FFF2-40B4-BE49-F238E27FC236}">
                <a16:creationId xmlns:a16="http://schemas.microsoft.com/office/drawing/2014/main" id="{64815632-0C01-A894-5417-ADEA827C6E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2" r="9655"/>
          <a:stretch/>
        </p:blipFill>
        <p:spPr bwMode="auto">
          <a:xfrm>
            <a:off x="4460239" y="1154268"/>
            <a:ext cx="3271520" cy="928370"/>
          </a:xfrm>
          <a:prstGeom prst="rect">
            <a:avLst/>
          </a:prstGeom>
          <a:ln>
            <a:noFill/>
          </a:ln>
          <a:extLst>
            <a:ext uri="{53640926-AAD7-44D8-BBD7-CCE9431645EC}">
              <a14:shadowObscured xmlns:a14="http://schemas.microsoft.com/office/drawing/2010/main"/>
            </a:ext>
          </a:extLst>
        </p:spPr>
      </p:pic>
      <p:sp>
        <p:nvSpPr>
          <p:cNvPr id="3" name="Rectangle 17">
            <a:extLst>
              <a:ext uri="{FF2B5EF4-FFF2-40B4-BE49-F238E27FC236}">
                <a16:creationId xmlns:a16="http://schemas.microsoft.com/office/drawing/2014/main" id="{274F8AE7-E131-5DC5-B93D-F714D43FC2A6}"/>
              </a:ext>
            </a:extLst>
          </p:cNvPr>
          <p:cNvSpPr/>
          <p:nvPr/>
        </p:nvSpPr>
        <p:spPr>
          <a:xfrm>
            <a:off x="3349334" y="3205010"/>
            <a:ext cx="2920180" cy="2362185"/>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Ilaria Mattei </a:t>
            </a:r>
            <a:r>
              <a:rPr lang="en-US" b="1" dirty="0">
                <a:solidFill>
                  <a:srgbClr val="0070C0"/>
                </a:solidFill>
                <a:latin typeface="Comic Sans MS" panose="030F0702030302020204" pitchFamily="66" charset="0"/>
              </a:rPr>
              <a:t>(0.1)</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Flavia Groppi </a:t>
            </a:r>
            <a:r>
              <a:rPr lang="en-US" b="1" dirty="0">
                <a:solidFill>
                  <a:srgbClr val="0070C0"/>
                </a:solidFill>
                <a:latin typeface="Comic Sans MS" panose="030F0702030302020204" pitchFamily="66" charset="0"/>
              </a:rPr>
              <a:t>(0.1)</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Simone Manenti </a:t>
            </a:r>
            <a:r>
              <a:rPr lang="en-US" b="1" dirty="0">
                <a:solidFill>
                  <a:srgbClr val="0070C0"/>
                </a:solidFill>
                <a:latin typeface="Comic Sans MS" panose="030F0702030302020204" pitchFamily="66" charset="0"/>
              </a:rPr>
              <a:t>(0.1)</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Silvia Locarno </a:t>
            </a:r>
            <a:r>
              <a:rPr lang="en-US" b="1" dirty="0">
                <a:solidFill>
                  <a:srgbClr val="0070C0"/>
                </a:solidFill>
                <a:latin typeface="Comic Sans MS" panose="030F0702030302020204" pitchFamily="66" charset="0"/>
              </a:rPr>
              <a:t>(0.4)</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Laura Polito </a:t>
            </a:r>
            <a:r>
              <a:rPr lang="en-US" b="1" dirty="0">
                <a:solidFill>
                  <a:srgbClr val="0070C0"/>
                </a:solidFill>
                <a:latin typeface="Comic Sans MS" panose="030F0702030302020204" pitchFamily="66" charset="0"/>
              </a:rPr>
              <a:t>(0.5)</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Marcello Marelli </a:t>
            </a:r>
            <a:r>
              <a:rPr lang="en-US" b="1" dirty="0">
                <a:solidFill>
                  <a:srgbClr val="0070C0"/>
                </a:solidFill>
                <a:latin typeface="Comic Sans MS" panose="030F0702030302020204" pitchFamily="66" charset="0"/>
              </a:rPr>
              <a:t>(0.5)</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Alice Barcella </a:t>
            </a:r>
            <a:r>
              <a:rPr lang="en-US" b="1" dirty="0">
                <a:solidFill>
                  <a:srgbClr val="0070C0"/>
                </a:solidFill>
                <a:latin typeface="Comic Sans MS" panose="030F0702030302020204" pitchFamily="66" charset="0"/>
              </a:rPr>
              <a:t>(1.0)</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39305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B9E9259-B4C9-78EE-17D5-17793F29E3C5}"/>
              </a:ext>
            </a:extLst>
          </p:cNvPr>
          <p:cNvPicPr>
            <a:picLocks noChangeAspect="1"/>
          </p:cNvPicPr>
          <p:nvPr/>
        </p:nvPicPr>
        <p:blipFill>
          <a:blip r:embed="rId2"/>
          <a:srcRect b="24267"/>
          <a:stretch>
            <a:fillRect/>
          </a:stretch>
        </p:blipFill>
        <p:spPr>
          <a:xfrm>
            <a:off x="574800" y="835876"/>
            <a:ext cx="4258708" cy="2983924"/>
          </a:xfrm>
          <a:prstGeom prst="rect">
            <a:avLst/>
          </a:prstGeom>
        </p:spPr>
      </p:pic>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384695" y="139166"/>
            <a:ext cx="11441391" cy="840400"/>
          </a:xfrm>
        </p:spPr>
        <p:txBody>
          <a:bodyPr/>
          <a:lstStyle/>
          <a:p>
            <a:r>
              <a:rPr lang="it-IT" dirty="0"/>
              <a:t>CIRCE: general framework</a:t>
            </a:r>
            <a:endParaRPr lang="en-US" dirty="0"/>
          </a:p>
        </p:txBody>
      </p:sp>
      <p:pic>
        <p:nvPicPr>
          <p:cNvPr id="4" name="Immagine 3" descr="Immagine che contiene nero, logo, oscurità, Elementi grafici&#10;&#10;Il contenuto generato dall'IA potrebbe non essere corretto.">
            <a:extLst>
              <a:ext uri="{FF2B5EF4-FFF2-40B4-BE49-F238E27FC236}">
                <a16:creationId xmlns:a16="http://schemas.microsoft.com/office/drawing/2014/main" id="{D204C5BB-6078-6793-4F79-03CC4A05F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32" r="65287"/>
          <a:stretch>
            <a:fillRect/>
          </a:stretch>
        </p:blipFill>
        <p:spPr bwMode="auto">
          <a:xfrm>
            <a:off x="106449" y="139166"/>
            <a:ext cx="1244370" cy="1211669"/>
          </a:xfrm>
          <a:prstGeom prst="rect">
            <a:avLst/>
          </a:prstGeom>
          <a:ln>
            <a:noFill/>
          </a:ln>
          <a:extLst>
            <a:ext uri="{53640926-AAD7-44D8-BBD7-CCE9431645EC}">
              <a14:shadowObscured xmlns:a14="http://schemas.microsoft.com/office/drawing/2010/main"/>
            </a:ext>
          </a:extLst>
        </p:spPr>
      </p:pic>
      <p:pic>
        <p:nvPicPr>
          <p:cNvPr id="7" name="Immagine 6" descr="Immagine che contiene testo, linea, Diagramma, diagramma&#10;&#10;Il contenuto generato dall'IA potrebbe non essere corretto.">
            <a:extLst>
              <a:ext uri="{FF2B5EF4-FFF2-40B4-BE49-F238E27FC236}">
                <a16:creationId xmlns:a16="http://schemas.microsoft.com/office/drawing/2014/main" id="{6AD7D470-121D-7065-ED2E-3EEBB1A8F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867" y="850098"/>
            <a:ext cx="2955575" cy="2449103"/>
          </a:xfrm>
          <a:prstGeom prst="rect">
            <a:avLst/>
          </a:prstGeom>
        </p:spPr>
      </p:pic>
      <p:cxnSp>
        <p:nvCxnSpPr>
          <p:cNvPr id="9" name="Connettore 2 8">
            <a:extLst>
              <a:ext uri="{FF2B5EF4-FFF2-40B4-BE49-F238E27FC236}">
                <a16:creationId xmlns:a16="http://schemas.microsoft.com/office/drawing/2014/main" id="{C02B0F73-90B3-AA50-D973-B71BABD27CA7}"/>
              </a:ext>
            </a:extLst>
          </p:cNvPr>
          <p:cNvCxnSpPr>
            <a:cxnSpLocks/>
          </p:cNvCxnSpPr>
          <p:nvPr/>
        </p:nvCxnSpPr>
        <p:spPr>
          <a:xfrm>
            <a:off x="2997528" y="2593094"/>
            <a:ext cx="2100385"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98464272-DD05-7710-73D3-632AC934973C}"/>
              </a:ext>
            </a:extLst>
          </p:cNvPr>
          <p:cNvPicPr>
            <a:picLocks noChangeAspect="1"/>
          </p:cNvPicPr>
          <p:nvPr/>
        </p:nvPicPr>
        <p:blipFill>
          <a:blip r:embed="rId5"/>
          <a:stretch>
            <a:fillRect/>
          </a:stretch>
        </p:blipFill>
        <p:spPr>
          <a:xfrm>
            <a:off x="4768970" y="1003748"/>
            <a:ext cx="915864" cy="658432"/>
          </a:xfrm>
          <a:prstGeom prst="rect">
            <a:avLst/>
          </a:prstGeom>
        </p:spPr>
      </p:pic>
      <p:cxnSp>
        <p:nvCxnSpPr>
          <p:cNvPr id="11" name="Connettore 2 10">
            <a:extLst>
              <a:ext uri="{FF2B5EF4-FFF2-40B4-BE49-F238E27FC236}">
                <a16:creationId xmlns:a16="http://schemas.microsoft.com/office/drawing/2014/main" id="{C61E5203-1C2B-8728-5A63-2B56CE1AEDBE}"/>
              </a:ext>
            </a:extLst>
          </p:cNvPr>
          <p:cNvCxnSpPr>
            <a:cxnSpLocks/>
          </p:cNvCxnSpPr>
          <p:nvPr/>
        </p:nvCxnSpPr>
        <p:spPr>
          <a:xfrm>
            <a:off x="5370613" y="1740308"/>
            <a:ext cx="0" cy="41606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82781A3F-DD95-1B68-41A3-F21787F0CA84}"/>
              </a:ext>
            </a:extLst>
          </p:cNvPr>
          <p:cNvSpPr txBox="1"/>
          <p:nvPr/>
        </p:nvSpPr>
        <p:spPr>
          <a:xfrm>
            <a:off x="5161311" y="2164021"/>
            <a:ext cx="281096" cy="584775"/>
          </a:xfrm>
          <a:prstGeom prst="rect">
            <a:avLst/>
          </a:prstGeom>
          <a:noFill/>
        </p:spPr>
        <p:txBody>
          <a:bodyPr wrap="square" rtlCol="0">
            <a:spAutoFit/>
          </a:bodyPr>
          <a:lstStyle/>
          <a:p>
            <a:r>
              <a:rPr lang="it-IT" sz="3200" dirty="0"/>
              <a:t>&gt;</a:t>
            </a:r>
          </a:p>
        </p:txBody>
      </p:sp>
      <p:sp>
        <p:nvSpPr>
          <p:cNvPr id="17" name="Rettangolo 16">
            <a:extLst>
              <a:ext uri="{FF2B5EF4-FFF2-40B4-BE49-F238E27FC236}">
                <a16:creationId xmlns:a16="http://schemas.microsoft.com/office/drawing/2014/main" id="{2B94E234-F0CC-9035-0BA5-7465EECA36E6}"/>
              </a:ext>
            </a:extLst>
          </p:cNvPr>
          <p:cNvSpPr/>
          <p:nvPr/>
        </p:nvSpPr>
        <p:spPr>
          <a:xfrm>
            <a:off x="5188408" y="2242150"/>
            <a:ext cx="321286" cy="428518"/>
          </a:xfrm>
          <a:prstGeom prst="rect">
            <a:avLst/>
          </a:prstGeom>
          <a:noFill/>
          <a:ln w="349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a:extLst>
              <a:ext uri="{FF2B5EF4-FFF2-40B4-BE49-F238E27FC236}">
                <a16:creationId xmlns:a16="http://schemas.microsoft.com/office/drawing/2014/main" id="{76F19E06-300C-DAEB-E146-8B90A30B6BCC}"/>
              </a:ext>
            </a:extLst>
          </p:cNvPr>
          <p:cNvCxnSpPr>
            <a:cxnSpLocks/>
          </p:cNvCxnSpPr>
          <p:nvPr/>
        </p:nvCxnSpPr>
        <p:spPr>
          <a:xfrm flipV="1">
            <a:off x="5642915" y="2648544"/>
            <a:ext cx="591952"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3" name="Freccia in giù 22">
            <a:extLst>
              <a:ext uri="{FF2B5EF4-FFF2-40B4-BE49-F238E27FC236}">
                <a16:creationId xmlns:a16="http://schemas.microsoft.com/office/drawing/2014/main" id="{5E97F136-E8B6-BFF0-7ABC-29E3539BAEC8}"/>
              </a:ext>
            </a:extLst>
          </p:cNvPr>
          <p:cNvSpPr/>
          <p:nvPr/>
        </p:nvSpPr>
        <p:spPr>
          <a:xfrm>
            <a:off x="5830529" y="3105744"/>
            <a:ext cx="700314" cy="8397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2AE18E35-9D05-F026-EBCD-DE126291200F}"/>
              </a:ext>
            </a:extLst>
          </p:cNvPr>
          <p:cNvSpPr txBox="1"/>
          <p:nvPr/>
        </p:nvSpPr>
        <p:spPr>
          <a:xfrm>
            <a:off x="6454315" y="3227499"/>
            <a:ext cx="1737976" cy="646331"/>
          </a:xfrm>
          <a:prstGeom prst="rect">
            <a:avLst/>
          </a:prstGeom>
          <a:noFill/>
        </p:spPr>
        <p:txBody>
          <a:bodyPr wrap="none" rtlCol="0">
            <a:spAutoFit/>
          </a:bodyPr>
          <a:lstStyle/>
          <a:p>
            <a:r>
              <a:rPr lang="it-IT" b="1" dirty="0" err="1">
                <a:solidFill>
                  <a:srgbClr val="002060"/>
                </a:solidFill>
                <a:latin typeface="Comic Sans MS" panose="030F0702030302020204" pitchFamily="66" charset="0"/>
                <a:ea typeface="+mj-ea"/>
                <a:cs typeface="+mj-cs"/>
              </a:rPr>
              <a:t>Decomposition</a:t>
            </a:r>
            <a:endParaRPr lang="it-IT" b="1" dirty="0">
              <a:solidFill>
                <a:srgbClr val="002060"/>
              </a:solidFill>
              <a:latin typeface="Comic Sans MS" panose="030F0702030302020204" pitchFamily="66" charset="0"/>
              <a:ea typeface="+mj-ea"/>
              <a:cs typeface="+mj-cs"/>
            </a:endParaRPr>
          </a:p>
          <a:p>
            <a:r>
              <a:rPr lang="it-IT" b="1" dirty="0">
                <a:solidFill>
                  <a:srgbClr val="002060"/>
                </a:solidFill>
                <a:latin typeface="Comic Sans MS" panose="030F0702030302020204" pitchFamily="66" charset="0"/>
                <a:ea typeface="+mj-ea"/>
                <a:cs typeface="+mj-cs"/>
              </a:rPr>
              <a:t>Software</a:t>
            </a:r>
          </a:p>
        </p:txBody>
      </p:sp>
      <p:pic>
        <p:nvPicPr>
          <p:cNvPr id="25" name="Immagine 24">
            <a:extLst>
              <a:ext uri="{FF2B5EF4-FFF2-40B4-BE49-F238E27FC236}">
                <a16:creationId xmlns:a16="http://schemas.microsoft.com/office/drawing/2014/main" id="{A58FA003-E0B0-661A-3171-C19ECE95AFD0}"/>
              </a:ext>
            </a:extLst>
          </p:cNvPr>
          <p:cNvPicPr>
            <a:picLocks noChangeAspect="1"/>
          </p:cNvPicPr>
          <p:nvPr/>
        </p:nvPicPr>
        <p:blipFill>
          <a:blip r:embed="rId6"/>
          <a:stretch>
            <a:fillRect/>
          </a:stretch>
        </p:blipFill>
        <p:spPr>
          <a:xfrm>
            <a:off x="4670647" y="4072156"/>
            <a:ext cx="2850705" cy="1837121"/>
          </a:xfrm>
          <a:prstGeom prst="rect">
            <a:avLst/>
          </a:prstGeom>
        </p:spPr>
      </p:pic>
      <p:sp>
        <p:nvSpPr>
          <p:cNvPr id="26" name="CasellaDiTesto 25">
            <a:extLst>
              <a:ext uri="{FF2B5EF4-FFF2-40B4-BE49-F238E27FC236}">
                <a16:creationId xmlns:a16="http://schemas.microsoft.com/office/drawing/2014/main" id="{99D01A81-7D75-BAF8-E7D8-28CADBF3F18B}"/>
              </a:ext>
            </a:extLst>
          </p:cNvPr>
          <p:cNvSpPr txBox="1"/>
          <p:nvPr/>
        </p:nvSpPr>
        <p:spPr>
          <a:xfrm rot="16200000">
            <a:off x="3008562" y="4667550"/>
            <a:ext cx="2677840" cy="646331"/>
          </a:xfrm>
          <a:prstGeom prst="rect">
            <a:avLst/>
          </a:prstGeom>
          <a:noFill/>
        </p:spPr>
        <p:txBody>
          <a:bodyPr wrap="square" rtlCol="0">
            <a:spAutoFit/>
          </a:bodyPr>
          <a:lstStyle/>
          <a:p>
            <a:pPr algn="ctr"/>
            <a:r>
              <a:rPr lang="it-IT" b="1" dirty="0">
                <a:solidFill>
                  <a:srgbClr val="002060"/>
                </a:solidFill>
                <a:latin typeface="Comic Sans MS" panose="030F0702030302020204" pitchFamily="66" charset="0"/>
                <a:ea typeface="+mj-ea"/>
                <a:cs typeface="+mj-cs"/>
              </a:rPr>
              <a:t>3D </a:t>
            </a:r>
            <a:r>
              <a:rPr lang="it-IT" b="1" dirty="0" err="1">
                <a:solidFill>
                  <a:srgbClr val="002060"/>
                </a:solidFill>
                <a:latin typeface="Comic Sans MS" panose="030F0702030302020204" pitchFamily="66" charset="0"/>
                <a:ea typeface="+mj-ea"/>
                <a:cs typeface="+mj-cs"/>
              </a:rPr>
              <a:t>map</a:t>
            </a:r>
            <a:r>
              <a:rPr lang="it-IT" b="1" dirty="0">
                <a:solidFill>
                  <a:srgbClr val="002060"/>
                </a:solidFill>
                <a:latin typeface="Comic Sans MS" panose="030F0702030302020204" pitchFamily="66" charset="0"/>
                <a:ea typeface="+mj-ea"/>
                <a:cs typeface="+mj-cs"/>
              </a:rPr>
              <a:t> of </a:t>
            </a:r>
            <a:r>
              <a:rPr lang="it-IT" b="1" dirty="0" err="1">
                <a:solidFill>
                  <a:srgbClr val="002060"/>
                </a:solidFill>
                <a:latin typeface="Comic Sans MS" panose="030F0702030302020204" pitchFamily="66" charset="0"/>
                <a:ea typeface="+mj-ea"/>
                <a:cs typeface="+mj-cs"/>
              </a:rPr>
              <a:t>material</a:t>
            </a:r>
            <a:r>
              <a:rPr lang="it-IT" b="1" dirty="0">
                <a:solidFill>
                  <a:srgbClr val="002060"/>
                </a:solidFill>
                <a:latin typeface="Comic Sans MS" panose="030F0702030302020204" pitchFamily="66" charset="0"/>
                <a:ea typeface="+mj-ea"/>
                <a:cs typeface="+mj-cs"/>
              </a:rPr>
              <a:t> </a:t>
            </a:r>
            <a:r>
              <a:rPr lang="it-IT" b="1" dirty="0" err="1">
                <a:solidFill>
                  <a:srgbClr val="002060"/>
                </a:solidFill>
                <a:latin typeface="Comic Sans MS" panose="030F0702030302020204" pitchFamily="66" charset="0"/>
                <a:ea typeface="+mj-ea"/>
                <a:cs typeface="+mj-cs"/>
              </a:rPr>
              <a:t>concentration</a:t>
            </a:r>
            <a:endParaRPr lang="it-IT" b="1" dirty="0">
              <a:solidFill>
                <a:srgbClr val="002060"/>
              </a:solidFill>
              <a:latin typeface="Comic Sans MS" panose="030F0702030302020204" pitchFamily="66" charset="0"/>
              <a:ea typeface="+mj-ea"/>
              <a:cs typeface="+mj-cs"/>
            </a:endParaRPr>
          </a:p>
        </p:txBody>
      </p:sp>
      <p:sp>
        <p:nvSpPr>
          <p:cNvPr id="27" name="CasellaDiTesto 26">
            <a:extLst>
              <a:ext uri="{FF2B5EF4-FFF2-40B4-BE49-F238E27FC236}">
                <a16:creationId xmlns:a16="http://schemas.microsoft.com/office/drawing/2014/main" id="{AA1914A8-F6D0-B04D-B0BF-2CE5CC921748}"/>
              </a:ext>
            </a:extLst>
          </p:cNvPr>
          <p:cNvSpPr txBox="1"/>
          <p:nvPr/>
        </p:nvSpPr>
        <p:spPr>
          <a:xfrm>
            <a:off x="7839142" y="4335946"/>
            <a:ext cx="3987733" cy="1754326"/>
          </a:xfrm>
          <a:prstGeom prst="rect">
            <a:avLst/>
          </a:prstGeom>
          <a:noFill/>
        </p:spPr>
        <p:txBody>
          <a:bodyPr wrap="square" rtlCol="0">
            <a:spAutoFit/>
          </a:bodyPr>
          <a:lstStyle/>
          <a:p>
            <a:pPr algn="ctr"/>
            <a:r>
              <a:rPr lang="it-IT" b="1" dirty="0">
                <a:solidFill>
                  <a:srgbClr val="FF0000"/>
                </a:solidFill>
                <a:latin typeface="Comic Sans MS" panose="030F0702030302020204" pitchFamily="66" charset="0"/>
                <a:ea typeface="+mj-ea"/>
                <a:cs typeface="+mj-cs"/>
              </a:rPr>
              <a:t>Today clinical scanners just </a:t>
            </a:r>
            <a:r>
              <a:rPr lang="it-IT" b="1" dirty="0" err="1">
                <a:solidFill>
                  <a:srgbClr val="FF0000"/>
                </a:solidFill>
                <a:latin typeface="Comic Sans MS" panose="030F0702030302020204" pitchFamily="66" charset="0"/>
                <a:ea typeface="+mj-ea"/>
                <a:cs typeface="+mj-cs"/>
              </a:rPr>
              <a:t>employ</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contrast</a:t>
            </a:r>
            <a:r>
              <a:rPr lang="it-IT" b="1" dirty="0">
                <a:solidFill>
                  <a:srgbClr val="FF0000"/>
                </a:solidFill>
                <a:latin typeface="Comic Sans MS" panose="030F0702030302020204" pitchFamily="66" charset="0"/>
                <a:ea typeface="+mj-ea"/>
                <a:cs typeface="+mj-cs"/>
              </a:rPr>
              <a:t> agents </a:t>
            </a:r>
            <a:r>
              <a:rPr lang="it-IT" b="1" dirty="0" err="1">
                <a:solidFill>
                  <a:srgbClr val="FF0000"/>
                </a:solidFill>
                <a:latin typeface="Comic Sans MS" panose="030F0702030302020204" pitchFamily="66" charset="0"/>
                <a:ea typeface="+mj-ea"/>
                <a:cs typeface="+mj-cs"/>
              </a:rPr>
              <a:t>based</a:t>
            </a:r>
            <a:r>
              <a:rPr lang="it-IT" b="1" dirty="0">
                <a:solidFill>
                  <a:srgbClr val="FF0000"/>
                </a:solidFill>
                <a:latin typeface="Comic Sans MS" panose="030F0702030302020204" pitchFamily="66" charset="0"/>
                <a:ea typeface="+mj-ea"/>
                <a:cs typeface="+mj-cs"/>
              </a:rPr>
              <a:t> on (</a:t>
            </a:r>
            <a:r>
              <a:rPr lang="it-IT" b="1" dirty="0" err="1">
                <a:solidFill>
                  <a:srgbClr val="FF0000"/>
                </a:solidFill>
                <a:latin typeface="Comic Sans MS" panose="030F0702030302020204" pitchFamily="66" charset="0"/>
                <a:ea typeface="+mj-ea"/>
                <a:cs typeface="+mj-cs"/>
              </a:rPr>
              <a:t>aspecific</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iodine</a:t>
            </a:r>
            <a:r>
              <a:rPr lang="it-IT" b="1" dirty="0">
                <a:solidFill>
                  <a:srgbClr val="FF0000"/>
                </a:solidFill>
                <a:latin typeface="Comic Sans MS" panose="030F0702030302020204" pitchFamily="66" charset="0"/>
                <a:ea typeface="+mj-ea"/>
                <a:cs typeface="+mj-cs"/>
              </a:rPr>
              <a:t> and </a:t>
            </a:r>
            <a:r>
              <a:rPr lang="it-IT" b="1" dirty="0" err="1">
                <a:solidFill>
                  <a:srgbClr val="FF0000"/>
                </a:solidFill>
                <a:latin typeface="Comic Sans MS" panose="030F0702030302020204" pitchFamily="66" charset="0"/>
                <a:ea typeface="+mj-ea"/>
                <a:cs typeface="+mj-cs"/>
              </a:rPr>
              <a:t>there</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is</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need</a:t>
            </a:r>
            <a:r>
              <a:rPr lang="it-IT" b="1" dirty="0">
                <a:solidFill>
                  <a:srgbClr val="FF0000"/>
                </a:solidFill>
                <a:latin typeface="Comic Sans MS" panose="030F0702030302020204" pitchFamily="66" charset="0"/>
                <a:ea typeface="+mj-ea"/>
                <a:cs typeface="+mj-cs"/>
              </a:rPr>
              <a:t> of innovative </a:t>
            </a:r>
            <a:r>
              <a:rPr lang="it-IT" b="1" dirty="0" err="1">
                <a:solidFill>
                  <a:srgbClr val="FF0000"/>
                </a:solidFill>
                <a:latin typeface="Comic Sans MS" panose="030F0702030302020204" pitchFamily="66" charset="0"/>
                <a:ea typeface="+mj-ea"/>
                <a:cs typeface="+mj-cs"/>
              </a:rPr>
              <a:t>CAs</a:t>
            </a:r>
            <a:r>
              <a:rPr lang="it-IT" b="1" dirty="0">
                <a:solidFill>
                  <a:srgbClr val="FF0000"/>
                </a:solidFill>
                <a:latin typeface="Comic Sans MS" panose="030F0702030302020204" pitchFamily="66" charset="0"/>
                <a:ea typeface="+mj-ea"/>
                <a:cs typeface="+mj-cs"/>
              </a:rPr>
              <a:t> and </a:t>
            </a:r>
            <a:r>
              <a:rPr lang="it-IT" b="1" dirty="0" err="1">
                <a:solidFill>
                  <a:srgbClr val="FF0000"/>
                </a:solidFill>
                <a:latin typeface="Comic Sans MS" panose="030F0702030302020204" pitchFamily="66" charset="0"/>
                <a:ea typeface="+mj-ea"/>
                <a:cs typeface="+mj-cs"/>
              </a:rPr>
              <a:t>dedicated</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decomposition</a:t>
            </a:r>
            <a:r>
              <a:rPr lang="it-IT" b="1" dirty="0">
                <a:solidFill>
                  <a:srgbClr val="FF0000"/>
                </a:solidFill>
                <a:latin typeface="Comic Sans MS" panose="030F0702030302020204" pitchFamily="66" charset="0"/>
                <a:ea typeface="+mj-ea"/>
                <a:cs typeface="+mj-cs"/>
              </a:rPr>
              <a:t> </a:t>
            </a:r>
            <a:r>
              <a:rPr lang="it-IT" b="1" dirty="0" err="1">
                <a:solidFill>
                  <a:srgbClr val="FF0000"/>
                </a:solidFill>
                <a:latin typeface="Comic Sans MS" panose="030F0702030302020204" pitchFamily="66" charset="0"/>
                <a:ea typeface="+mj-ea"/>
                <a:cs typeface="+mj-cs"/>
              </a:rPr>
              <a:t>methods</a:t>
            </a:r>
            <a:r>
              <a:rPr lang="it-IT" b="1" dirty="0">
                <a:solidFill>
                  <a:srgbClr val="FF0000"/>
                </a:solidFill>
                <a:latin typeface="Comic Sans MS" panose="030F0702030302020204" pitchFamily="66" charset="0"/>
                <a:ea typeface="+mj-ea"/>
                <a:cs typeface="+mj-cs"/>
              </a:rPr>
              <a:t>!!!</a:t>
            </a:r>
          </a:p>
        </p:txBody>
      </p:sp>
    </p:spTree>
    <p:extLst>
      <p:ext uri="{BB962C8B-B14F-4D97-AF65-F5344CB8AC3E}">
        <p14:creationId xmlns:p14="http://schemas.microsoft.com/office/powerpoint/2010/main" val="2565348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CIRCE: 2026 activity @ MILANO</a:t>
            </a:r>
            <a:endParaRPr lang="en-US" dirty="0"/>
          </a:p>
        </p:txBody>
      </p:sp>
      <p:pic>
        <p:nvPicPr>
          <p:cNvPr id="4" name="Immagine 3" descr="Immagine che contiene nero, logo, oscurità, Elementi grafici&#10;&#10;Il contenuto generato dall'IA potrebbe non essere corretto.">
            <a:extLst>
              <a:ext uri="{FF2B5EF4-FFF2-40B4-BE49-F238E27FC236}">
                <a16:creationId xmlns:a16="http://schemas.microsoft.com/office/drawing/2014/main" id="{DE33C0D2-94D9-1252-E1BC-5EC9DA5CFD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2" r="65287"/>
          <a:stretch>
            <a:fillRect/>
          </a:stretch>
        </p:blipFill>
        <p:spPr bwMode="auto">
          <a:xfrm>
            <a:off x="106449" y="139166"/>
            <a:ext cx="1244370" cy="1211669"/>
          </a:xfrm>
          <a:prstGeom prst="rect">
            <a:avLst/>
          </a:prstGeom>
          <a:ln>
            <a:noFill/>
          </a:ln>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5CE0D0CD-EE7A-1A98-DC49-1D1C8BBCA585}"/>
              </a:ext>
            </a:extLst>
          </p:cNvPr>
          <p:cNvPicPr>
            <a:picLocks noChangeAspect="1"/>
          </p:cNvPicPr>
          <p:nvPr/>
        </p:nvPicPr>
        <p:blipFill>
          <a:blip r:embed="rId3"/>
          <a:stretch>
            <a:fillRect/>
          </a:stretch>
        </p:blipFill>
        <p:spPr>
          <a:xfrm>
            <a:off x="2567387" y="861515"/>
            <a:ext cx="7076006" cy="3332901"/>
          </a:xfrm>
          <a:prstGeom prst="rect">
            <a:avLst/>
          </a:prstGeom>
        </p:spPr>
      </p:pic>
      <p:sp>
        <p:nvSpPr>
          <p:cNvPr id="9" name="CasellaDiTesto 8">
            <a:extLst>
              <a:ext uri="{FF2B5EF4-FFF2-40B4-BE49-F238E27FC236}">
                <a16:creationId xmlns:a16="http://schemas.microsoft.com/office/drawing/2014/main" id="{2A6B3147-EC98-BF1C-D65F-DAE8858E2C89}"/>
              </a:ext>
            </a:extLst>
          </p:cNvPr>
          <p:cNvSpPr txBox="1"/>
          <p:nvPr/>
        </p:nvSpPr>
        <p:spPr>
          <a:xfrm>
            <a:off x="913378" y="4194416"/>
            <a:ext cx="10009727" cy="2031325"/>
          </a:xfrm>
          <a:prstGeom prst="rect">
            <a:avLst/>
          </a:prstGeom>
          <a:noFill/>
        </p:spPr>
        <p:txBody>
          <a:bodyPr wrap="square" rtlCol="0">
            <a:spAutoFit/>
          </a:bodyPr>
          <a:lstStyle/>
          <a:p>
            <a:r>
              <a:rPr lang="it-IT" dirty="0">
                <a:latin typeface="Comic Sans MS" panose="030F0702030302020204" pitchFamily="66" charset="0"/>
              </a:rPr>
              <a:t>The tasks </a:t>
            </a:r>
            <a:r>
              <a:rPr lang="it-IT" dirty="0" err="1">
                <a:latin typeface="Comic Sans MS" panose="030F0702030302020204" pitchFamily="66" charset="0"/>
              </a:rPr>
              <a:t>involving</a:t>
            </a:r>
            <a:r>
              <a:rPr lang="it-IT" dirty="0">
                <a:latin typeface="Comic Sans MS" panose="030F0702030302020204" pitchFamily="66" charset="0"/>
              </a:rPr>
              <a:t> the </a:t>
            </a:r>
            <a:r>
              <a:rPr lang="it-IT" dirty="0" err="1">
                <a:latin typeface="Comic Sans MS" panose="030F0702030302020204" pitchFamily="66" charset="0"/>
              </a:rPr>
              <a:t>unit</a:t>
            </a:r>
            <a:r>
              <a:rPr lang="it-IT" dirty="0">
                <a:latin typeface="Comic Sans MS" panose="030F0702030302020204" pitchFamily="66" charset="0"/>
              </a:rPr>
              <a:t> @Milano the first </a:t>
            </a:r>
            <a:r>
              <a:rPr lang="it-IT" dirty="0" err="1">
                <a:latin typeface="Comic Sans MS" panose="030F0702030302020204" pitchFamily="66" charset="0"/>
              </a:rPr>
              <a:t>year</a:t>
            </a:r>
            <a:r>
              <a:rPr lang="it-IT" dirty="0">
                <a:latin typeface="Comic Sans MS" panose="030F0702030302020204" pitchFamily="66" charset="0"/>
              </a:rPr>
              <a:t> are </a:t>
            </a:r>
            <a:r>
              <a:rPr lang="it-IT" dirty="0" err="1">
                <a:latin typeface="Comic Sans MS" panose="030F0702030302020204" pitchFamily="66" charset="0"/>
              </a:rPr>
              <a:t>outlined</a:t>
            </a:r>
            <a:r>
              <a:rPr lang="it-IT" dirty="0">
                <a:latin typeface="Comic Sans MS" panose="030F0702030302020204" pitchFamily="66" charset="0"/>
              </a:rPr>
              <a:t> in </a:t>
            </a:r>
            <a:r>
              <a:rPr lang="it-IT" b="1" dirty="0">
                <a:solidFill>
                  <a:srgbClr val="92D050"/>
                </a:solidFill>
                <a:latin typeface="Comic Sans MS" panose="030F0702030302020204" pitchFamily="66" charset="0"/>
              </a:rPr>
              <a:t>green</a:t>
            </a:r>
          </a:p>
          <a:p>
            <a:endParaRPr lang="it-IT" b="1" dirty="0">
              <a:solidFill>
                <a:srgbClr val="92D050"/>
              </a:solidFill>
              <a:latin typeface="Comic Sans MS" panose="030F0702030302020204" pitchFamily="66" charset="0"/>
            </a:endParaRPr>
          </a:p>
          <a:p>
            <a:r>
              <a:rPr lang="en-US" b="1" dirty="0">
                <a:solidFill>
                  <a:srgbClr val="FF00FF"/>
                </a:solidFill>
              </a:rPr>
              <a:t>M2.1. A software for synthetic data generation, is the minor milestone to be achieved by the end of the first year</a:t>
            </a:r>
          </a:p>
          <a:p>
            <a:endParaRPr lang="en-US" b="1" dirty="0">
              <a:solidFill>
                <a:srgbClr val="FF00FF"/>
              </a:solidFill>
              <a:latin typeface="Comic Sans MS" panose="030F0702030302020204" pitchFamily="66" charset="0"/>
            </a:endParaRPr>
          </a:p>
          <a:p>
            <a:r>
              <a:rPr lang="en-US" b="1" dirty="0">
                <a:solidFill>
                  <a:srgbClr val="00B050"/>
                </a:solidFill>
                <a:latin typeface="Comic Sans MS" panose="030F0702030302020204" pitchFamily="66" charset="0"/>
              </a:rPr>
              <a:t>Laboratory testing on PCCT will be conducted in the on development </a:t>
            </a:r>
            <a:r>
              <a:rPr lang="en-US" b="1" dirty="0" err="1">
                <a:solidFill>
                  <a:srgbClr val="00B050"/>
                </a:solidFill>
                <a:latin typeface="Comic Sans MS" panose="030F0702030302020204" pitchFamily="66" charset="0"/>
              </a:rPr>
              <a:t>LabX</a:t>
            </a:r>
            <a:r>
              <a:rPr lang="en-US" b="1" dirty="0">
                <a:solidFill>
                  <a:srgbClr val="00B050"/>
                </a:solidFill>
                <a:latin typeface="Comic Sans MS" panose="030F0702030302020204" pitchFamily="66" charset="0"/>
              </a:rPr>
              <a:t>, including a photon-counting detector</a:t>
            </a:r>
            <a:endParaRPr lang="it-IT"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126330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CIRCE: 2026 activity @ MILANO</a:t>
            </a:r>
            <a:endParaRPr lang="en-US" dirty="0"/>
          </a:p>
        </p:txBody>
      </p:sp>
      <p:pic>
        <p:nvPicPr>
          <p:cNvPr id="4" name="Immagine 3" descr="Immagine che contiene nero, logo, oscurità, Elementi grafici&#10;&#10;Il contenuto generato dall'IA potrebbe non essere corretto.">
            <a:extLst>
              <a:ext uri="{FF2B5EF4-FFF2-40B4-BE49-F238E27FC236}">
                <a16:creationId xmlns:a16="http://schemas.microsoft.com/office/drawing/2014/main" id="{74E12FA9-5190-C5C3-E955-C10AFDAD3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2" r="65287"/>
          <a:stretch>
            <a:fillRect/>
          </a:stretch>
        </p:blipFill>
        <p:spPr bwMode="auto">
          <a:xfrm>
            <a:off x="106449" y="139166"/>
            <a:ext cx="1244370" cy="1211669"/>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EF419BA2-C3D0-D592-3984-BC787CF7CAFD}"/>
              </a:ext>
            </a:extLst>
          </p:cNvPr>
          <p:cNvSpPr txBox="1"/>
          <p:nvPr/>
        </p:nvSpPr>
        <p:spPr>
          <a:xfrm>
            <a:off x="540774" y="1350835"/>
            <a:ext cx="11071123" cy="4801314"/>
          </a:xfrm>
          <a:prstGeom prst="rect">
            <a:avLst/>
          </a:prstGeom>
          <a:noFill/>
        </p:spPr>
        <p:txBody>
          <a:bodyPr wrap="square" rtlCol="0">
            <a:spAutoFit/>
          </a:bodyPr>
          <a:lstStyle/>
          <a:p>
            <a:pPr algn="just"/>
            <a:r>
              <a:rPr lang="en-US" b="1" dirty="0">
                <a:solidFill>
                  <a:srgbClr val="00B0F0"/>
                </a:solidFill>
                <a:latin typeface="Lao UI" panose="020B0502040204020203" pitchFamily="34" charset="0"/>
                <a:cs typeface="Lao UI" panose="020B0502040204020203" pitchFamily="34" charset="0"/>
              </a:rPr>
              <a:t>WP1 - Development of innovative organic and inorganic CAs</a:t>
            </a:r>
          </a:p>
          <a:p>
            <a:pPr algn="just"/>
            <a:r>
              <a:rPr lang="en-US" b="1" dirty="0">
                <a:latin typeface="Lao UI" panose="020B0502040204020203" pitchFamily="34" charset="0"/>
                <a:cs typeface="Lao UI" panose="020B0502040204020203" pitchFamily="34" charset="0"/>
              </a:rPr>
              <a:t>Au, Pt, Hf and Bi nanoparticles will be developed</a:t>
            </a:r>
            <a:r>
              <a:rPr lang="en-US" dirty="0">
                <a:latin typeface="Lao UI" panose="020B0502040204020203" pitchFamily="34" charset="0"/>
                <a:cs typeface="Lao UI" panose="020B0502040204020203" pitchFamily="34" charset="0"/>
              </a:rPr>
              <a:t>. These will be </a:t>
            </a:r>
            <a:r>
              <a:rPr lang="en-US" b="1" dirty="0">
                <a:latin typeface="Lao UI" panose="020B0502040204020203" pitchFamily="34" charset="0"/>
                <a:cs typeface="Lao UI" panose="020B0502040204020203" pitchFamily="34" charset="0"/>
              </a:rPr>
              <a:t>conjugated with lipidic molecules or cations</a:t>
            </a:r>
            <a:r>
              <a:rPr lang="en-US" dirty="0">
                <a:latin typeface="Lao UI" panose="020B0502040204020203" pitchFamily="34" charset="0"/>
                <a:cs typeface="Lao UI" panose="020B0502040204020203" pitchFamily="34" charset="0"/>
              </a:rPr>
              <a:t> in order to be ‘</a:t>
            </a:r>
            <a:r>
              <a:rPr lang="en-US" dirty="0" err="1">
                <a:latin typeface="Lao UI" panose="020B0502040204020203" pitchFamily="34" charset="0"/>
                <a:cs typeface="Lao UI" panose="020B0502040204020203" pitchFamily="34" charset="0"/>
              </a:rPr>
              <a:t>funzionalized</a:t>
            </a:r>
            <a:r>
              <a:rPr lang="en-US" dirty="0">
                <a:latin typeface="Lao UI" panose="020B0502040204020203" pitchFamily="34" charset="0"/>
                <a:cs typeface="Lao UI" panose="020B0502040204020203" pitchFamily="34" charset="0"/>
              </a:rPr>
              <a:t>’ to target specific tissues. Production processes will be standardized and produced nanoparticles will be characterized in terms of reproducibility and dimensions</a:t>
            </a:r>
          </a:p>
          <a:p>
            <a:pPr algn="just"/>
            <a:endParaRPr lang="en-US" dirty="0">
              <a:latin typeface="Lao UI" panose="020B0502040204020203" pitchFamily="34" charset="0"/>
              <a:cs typeface="Lao UI" panose="020B0502040204020203" pitchFamily="34" charset="0"/>
            </a:endParaRPr>
          </a:p>
          <a:p>
            <a:pPr algn="just"/>
            <a:r>
              <a:rPr lang="en-US" b="1" dirty="0">
                <a:solidFill>
                  <a:srgbClr val="FF00FF"/>
                </a:solidFill>
                <a:latin typeface="Lao UI" panose="020B0502040204020203" pitchFamily="34" charset="0"/>
                <a:cs typeface="Lao UI" panose="020B0502040204020203" pitchFamily="34" charset="0"/>
              </a:rPr>
              <a:t>WP2 - Spectral imaging software development</a:t>
            </a:r>
            <a:endParaRPr lang="it-IT" b="1" dirty="0">
              <a:solidFill>
                <a:srgbClr val="FF00FF"/>
              </a:solidFill>
              <a:latin typeface="Lao UI" panose="020B0502040204020203" pitchFamily="34" charset="0"/>
              <a:cs typeface="Lao UI" panose="020B0502040204020203" pitchFamily="34" charset="0"/>
            </a:endParaRPr>
          </a:p>
          <a:p>
            <a:pPr algn="just"/>
            <a:r>
              <a:rPr lang="en-US" dirty="0">
                <a:latin typeface="Lao UI" panose="020B0502040204020203" pitchFamily="34" charset="0"/>
                <a:cs typeface="Lao UI" panose="020B0502040204020203" pitchFamily="34" charset="0"/>
              </a:rPr>
              <a:t>The unit of Milan will be in charge to </a:t>
            </a:r>
            <a:r>
              <a:rPr lang="en-US" b="1" dirty="0">
                <a:latin typeface="Lao UI" panose="020B0502040204020203" pitchFamily="34" charset="0"/>
                <a:cs typeface="Lao UI" panose="020B0502040204020203" pitchFamily="34" charset="0"/>
              </a:rPr>
              <a:t>developed a Monte Carlo software for simulating imaging chain</a:t>
            </a:r>
            <a:r>
              <a:rPr lang="en-US" dirty="0">
                <a:latin typeface="Lao UI" panose="020B0502040204020203" pitchFamily="34" charset="0"/>
                <a:cs typeface="Lao UI" panose="020B0502040204020203" pitchFamily="34" charset="0"/>
              </a:rPr>
              <a:t>, in order to release a tool for in-silico testing and for the computation of synthetic data for the development and testing of the decomposition software. Additionally, the unit will be involved in the development of the </a:t>
            </a:r>
            <a:r>
              <a:rPr lang="en-US" b="1" dirty="0">
                <a:latin typeface="Lao UI" panose="020B0502040204020203" pitchFamily="34" charset="0"/>
                <a:cs typeface="Lao UI" panose="020B0502040204020203" pitchFamily="34" charset="0"/>
              </a:rPr>
              <a:t>decomposition software, focusing on AI methodologies.</a:t>
            </a:r>
          </a:p>
          <a:p>
            <a:pPr algn="just"/>
            <a:endParaRPr lang="en-US" b="1" dirty="0">
              <a:solidFill>
                <a:srgbClr val="00B050"/>
              </a:solidFill>
              <a:latin typeface="Lao UI" panose="020B0502040204020203" pitchFamily="34" charset="0"/>
              <a:cs typeface="Lao UI" panose="020B0502040204020203" pitchFamily="34" charset="0"/>
            </a:endParaRPr>
          </a:p>
          <a:p>
            <a:pPr algn="just"/>
            <a:r>
              <a:rPr lang="en-US" b="1" dirty="0">
                <a:solidFill>
                  <a:srgbClr val="00B050"/>
                </a:solidFill>
                <a:latin typeface="Lao UI" panose="020B0502040204020203" pitchFamily="34" charset="0"/>
                <a:cs typeface="Lao UI" panose="020B0502040204020203" pitchFamily="34" charset="0"/>
              </a:rPr>
              <a:t>WP3 -  Experimental evaluations</a:t>
            </a:r>
          </a:p>
          <a:p>
            <a:pPr algn="just"/>
            <a:r>
              <a:rPr lang="en-US" b="1" dirty="0">
                <a:latin typeface="Lao UI" panose="020B0502040204020203" pitchFamily="34" charset="0"/>
                <a:cs typeface="Lao UI" panose="020B0502040204020203" pitchFamily="34" charset="0"/>
              </a:rPr>
              <a:t>Laboratories evaluations </a:t>
            </a:r>
            <a:r>
              <a:rPr lang="en-US" dirty="0">
                <a:latin typeface="Lao UI" panose="020B0502040204020203" pitchFamily="34" charset="0"/>
                <a:cs typeface="Lao UI" panose="020B0502040204020203" pitchFamily="34" charset="0"/>
              </a:rPr>
              <a:t>will also start in the last part of the first year. In particular, at the Unit @Milano they will take place in the </a:t>
            </a:r>
            <a:r>
              <a:rPr lang="en-US" dirty="0" err="1">
                <a:latin typeface="Lao UI" panose="020B0502040204020203" pitchFamily="34" charset="0"/>
                <a:cs typeface="Lao UI" panose="020B0502040204020203" pitchFamily="34" charset="0"/>
              </a:rPr>
              <a:t>LabX</a:t>
            </a:r>
            <a:r>
              <a:rPr lang="en-US" dirty="0">
                <a:latin typeface="Lao UI" panose="020B0502040204020203" pitchFamily="34" charset="0"/>
                <a:cs typeface="Lao UI" panose="020B0502040204020203" pitchFamily="34" charset="0"/>
              </a:rPr>
              <a:t> equipped with a photon-counting detector.</a:t>
            </a:r>
            <a:endParaRPr lang="it-IT" dirty="0">
              <a:latin typeface="Lao UI" panose="020B0502040204020203" pitchFamily="34" charset="0"/>
              <a:cs typeface="Lao UI" panose="020B0502040204020203" pitchFamily="34" charset="0"/>
            </a:endParaRPr>
          </a:p>
          <a:p>
            <a:pPr algn="just"/>
            <a:endParaRPr lang="en-US" dirty="0">
              <a:latin typeface="Lao UI" panose="020B0502040204020203" pitchFamily="34" charset="0"/>
              <a:cs typeface="Lao UI" panose="020B0502040204020203" pitchFamily="34" charset="0"/>
            </a:endParaRPr>
          </a:p>
          <a:p>
            <a:pPr algn="just"/>
            <a:endParaRPr lang="en-US" dirty="0">
              <a:latin typeface="Lao UI" panose="020B0502040204020203" pitchFamily="34" charset="0"/>
              <a:cs typeface="Lao UI" panose="020B0502040204020203" pitchFamily="34" charset="0"/>
            </a:endParaRPr>
          </a:p>
          <a:p>
            <a:pPr algn="just"/>
            <a:endParaRPr lang="it-IT" dirty="0">
              <a:latin typeface="Lao UI" panose="020B0502040204020203" pitchFamily="34" charset="0"/>
              <a:cs typeface="Lao UI" panose="020B0502040204020203" pitchFamily="34" charset="0"/>
            </a:endParaRPr>
          </a:p>
        </p:txBody>
      </p:sp>
    </p:spTree>
    <p:extLst>
      <p:ext uri="{BB962C8B-B14F-4D97-AF65-F5344CB8AC3E}">
        <p14:creationId xmlns:p14="http://schemas.microsoft.com/office/powerpoint/2010/main" val="2995303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106449" y="1258529"/>
            <a:ext cx="11979101" cy="4867636"/>
          </a:xfrm>
        </p:spPr>
        <p:txBody>
          <a:bodyPr>
            <a:normAutofit fontScale="92500" lnSpcReduction="10000"/>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marL="344488" lvl="1" indent="-177800">
              <a:spcAft>
                <a:spcPts val="300"/>
              </a:spcAft>
              <a:buNone/>
            </a:pPr>
            <a:r>
              <a:rPr lang="it-IT" sz="1600" b="1" dirty="0" err="1">
                <a:solidFill>
                  <a:srgbClr val="0070C0"/>
                </a:solidFill>
              </a:rPr>
              <a:t>Intrumentations</a:t>
            </a:r>
            <a:r>
              <a:rPr lang="it-IT" sz="1600" b="1" dirty="0">
                <a:solidFill>
                  <a:srgbClr val="0070C0"/>
                </a:solidFill>
              </a:rPr>
              <a:t>: 31 k€</a:t>
            </a:r>
          </a:p>
          <a:p>
            <a:pPr marL="344488" lvl="1" indent="-177800">
              <a:spcBef>
                <a:spcPts val="0"/>
              </a:spcBef>
              <a:spcAft>
                <a:spcPts val="600"/>
              </a:spcAft>
              <a:buFont typeface="Wingdings" panose="05000000000000000000" pitchFamily="2" charset="2"/>
              <a:buChar char="§"/>
            </a:pPr>
            <a:r>
              <a:rPr lang="en-US" sz="1600" dirty="0">
                <a:solidFill>
                  <a:srgbClr val="0070C0"/>
                </a:solidFill>
              </a:rPr>
              <a:t>1x Syringe Pump with double syringe for flow chemistry </a:t>
            </a:r>
          </a:p>
          <a:p>
            <a:pPr marL="344488" lvl="1" indent="-177800">
              <a:spcBef>
                <a:spcPts val="0"/>
              </a:spcBef>
              <a:spcAft>
                <a:spcPts val="300"/>
              </a:spcAft>
              <a:buNone/>
            </a:pPr>
            <a:r>
              <a:rPr lang="it-IT" sz="1600" b="1" dirty="0" err="1">
                <a:solidFill>
                  <a:srgbClr val="0070C0"/>
                </a:solidFill>
              </a:rPr>
              <a:t>Consumables</a:t>
            </a:r>
            <a:r>
              <a:rPr lang="it-IT" sz="1600" b="1" dirty="0">
                <a:solidFill>
                  <a:srgbClr val="0070C0"/>
                </a:solidFill>
              </a:rPr>
              <a:t> 8 k€</a:t>
            </a:r>
          </a:p>
          <a:p>
            <a:pPr marL="344488" lvl="1" indent="-177800">
              <a:spcBef>
                <a:spcPts val="0"/>
              </a:spcBef>
              <a:spcAft>
                <a:spcPts val="600"/>
              </a:spcAft>
              <a:buFont typeface="Wingdings" panose="05000000000000000000" pitchFamily="2" charset="2"/>
              <a:buChar char="§"/>
            </a:pPr>
            <a:r>
              <a:rPr lang="en-US" sz="1600" dirty="0">
                <a:solidFill>
                  <a:srgbClr val="0070C0"/>
                </a:solidFill>
              </a:rPr>
              <a:t>Lab glassware and plasticware (as test tubes, vials, pipettes and tips, </a:t>
            </a:r>
            <a:r>
              <a:rPr lang="en-US" sz="1600" dirty="0" err="1">
                <a:solidFill>
                  <a:srgbClr val="0070C0"/>
                </a:solidFill>
              </a:rPr>
              <a:t>becker</a:t>
            </a:r>
            <a:r>
              <a:rPr lang="en-US" sz="1600" dirty="0">
                <a:solidFill>
                  <a:srgbClr val="0070C0"/>
                </a:solidFill>
              </a:rPr>
              <a:t>, Petri dishes, and magnetic stirrers) </a:t>
            </a:r>
            <a:endParaRPr lang="it-IT" sz="1600" dirty="0">
              <a:solidFill>
                <a:srgbClr val="0070C0"/>
              </a:solidFill>
            </a:endParaRPr>
          </a:p>
          <a:p>
            <a:pPr marL="344488" lvl="1" indent="-177800">
              <a:spcBef>
                <a:spcPts val="0"/>
              </a:spcBef>
              <a:spcAft>
                <a:spcPts val="600"/>
              </a:spcAft>
              <a:buFont typeface="Wingdings" panose="05000000000000000000" pitchFamily="2" charset="2"/>
              <a:buChar char="§"/>
            </a:pPr>
            <a:r>
              <a:rPr lang="en-US" sz="1600" dirty="0">
                <a:solidFill>
                  <a:srgbClr val="0070C0"/>
                </a:solidFill>
              </a:rPr>
              <a:t>TEM grids</a:t>
            </a:r>
            <a:endParaRPr lang="it-IT" sz="1600" dirty="0">
              <a:solidFill>
                <a:srgbClr val="0070C0"/>
              </a:solidFill>
            </a:endParaRPr>
          </a:p>
          <a:p>
            <a:pPr marL="344488" lvl="1" indent="-177800">
              <a:spcBef>
                <a:spcPts val="0"/>
              </a:spcBef>
              <a:spcAft>
                <a:spcPts val="600"/>
              </a:spcAft>
              <a:buFont typeface="Wingdings" panose="05000000000000000000" pitchFamily="2" charset="2"/>
              <a:buChar char="§"/>
            </a:pPr>
            <a:r>
              <a:rPr lang="en-US" sz="1600" dirty="0">
                <a:solidFill>
                  <a:srgbClr val="0070C0"/>
                </a:solidFill>
              </a:rPr>
              <a:t>Microfluidic and reactor components (as tubes, plugs, valves, syringes, Sleeves &amp; Ferrules, union, connectors, UV lamps)</a:t>
            </a:r>
            <a:endParaRPr lang="it-IT" sz="1600" dirty="0">
              <a:solidFill>
                <a:srgbClr val="0070C0"/>
              </a:solidFill>
            </a:endParaRPr>
          </a:p>
          <a:p>
            <a:pPr marL="344488" lvl="1" indent="-177800">
              <a:spcBef>
                <a:spcPts val="0"/>
              </a:spcBef>
              <a:spcAft>
                <a:spcPts val="600"/>
              </a:spcAft>
              <a:buFont typeface="Wingdings" panose="05000000000000000000" pitchFamily="2" charset="2"/>
              <a:buChar char="§"/>
            </a:pPr>
            <a:r>
              <a:rPr lang="en-US" sz="1600" dirty="0">
                <a:solidFill>
                  <a:srgbClr val="0070C0"/>
                </a:solidFill>
              </a:rPr>
              <a:t>Chemicals (as pure water, precursors, stabilizers, agents, lipidic acids, solvents, ligands, pure inert gases)</a:t>
            </a:r>
            <a:endParaRPr lang="it-IT" sz="1600" dirty="0">
              <a:solidFill>
                <a:srgbClr val="0070C0"/>
              </a:solidFill>
            </a:endParaRPr>
          </a:p>
          <a:p>
            <a:pPr marL="344488" lvl="1" indent="-177800">
              <a:spcBef>
                <a:spcPts val="0"/>
              </a:spcBef>
              <a:spcAft>
                <a:spcPts val="600"/>
              </a:spcAft>
              <a:buFont typeface="Wingdings" panose="05000000000000000000" pitchFamily="2" charset="2"/>
              <a:buChar char="§"/>
            </a:pPr>
            <a:r>
              <a:rPr lang="en-US" sz="1600" dirty="0">
                <a:solidFill>
                  <a:srgbClr val="0070C0"/>
                </a:solidFill>
              </a:rPr>
              <a:t>Personal protective equipment (PPE - as lab glass, lab gloves)</a:t>
            </a:r>
            <a:endParaRPr lang="it-IT" sz="1600" dirty="0">
              <a:solidFill>
                <a:srgbClr val="0070C0"/>
              </a:solidFill>
            </a:endParaRPr>
          </a:p>
          <a:p>
            <a:pPr marL="344488" lvl="1" indent="-177800">
              <a:spcBef>
                <a:spcPts val="0"/>
              </a:spcBef>
              <a:spcAft>
                <a:spcPts val="600"/>
              </a:spcAft>
              <a:buFont typeface="Wingdings" panose="05000000000000000000" pitchFamily="2" charset="2"/>
              <a:buChar char="§"/>
            </a:pPr>
            <a:r>
              <a:rPr lang="en-US" sz="1600" dirty="0">
                <a:solidFill>
                  <a:srgbClr val="0070C0"/>
                </a:solidFill>
              </a:rPr>
              <a:t>Plastic materials for phantoms manufacturing </a:t>
            </a:r>
          </a:p>
          <a:p>
            <a:pPr marL="344488" lvl="1" indent="-177800">
              <a:spcAft>
                <a:spcPts val="300"/>
              </a:spcAft>
              <a:buNone/>
            </a:pPr>
            <a:r>
              <a:rPr lang="it-IT" sz="1600" b="1" dirty="0">
                <a:solidFill>
                  <a:srgbClr val="0070C0"/>
                </a:solidFill>
              </a:rPr>
              <a:t>Travel: 1 k€</a:t>
            </a:r>
          </a:p>
          <a:p>
            <a:pPr marL="344488" lvl="1" indent="-177800">
              <a:spcBef>
                <a:spcPts val="0"/>
              </a:spcBef>
              <a:spcAft>
                <a:spcPts val="600"/>
              </a:spcAft>
              <a:buFont typeface="Wingdings" panose="05000000000000000000" pitchFamily="2" charset="2"/>
              <a:buChar char="§"/>
            </a:pPr>
            <a:r>
              <a:rPr lang="en-US" sz="1600" dirty="0">
                <a:solidFill>
                  <a:srgbClr val="0070C0"/>
                </a:solidFill>
              </a:rPr>
              <a:t>1 person for 7 days at Trieste Unit for support in preliminary measurements at the Pepi lab </a:t>
            </a:r>
          </a:p>
          <a:p>
            <a:pPr marL="344488" lvl="1" indent="-177800">
              <a:spcAft>
                <a:spcPts val="300"/>
              </a:spcAft>
              <a:buNone/>
            </a:pPr>
            <a:r>
              <a:rPr lang="it-IT" sz="1600" b="1" dirty="0">
                <a:solidFill>
                  <a:srgbClr val="0070C0"/>
                </a:solidFill>
              </a:rPr>
              <a:t>Use of </a:t>
            </a:r>
            <a:r>
              <a:rPr lang="it-IT" sz="1600" b="1" dirty="0" err="1">
                <a:solidFill>
                  <a:srgbClr val="0070C0"/>
                </a:solidFill>
              </a:rPr>
              <a:t>external</a:t>
            </a:r>
            <a:r>
              <a:rPr lang="it-IT" sz="1600" b="1" dirty="0">
                <a:solidFill>
                  <a:srgbClr val="0070C0"/>
                </a:solidFill>
              </a:rPr>
              <a:t> facilities: 2 k€</a:t>
            </a:r>
          </a:p>
          <a:p>
            <a:pPr marL="344488" lvl="1" indent="-177800">
              <a:spcBef>
                <a:spcPts val="0"/>
              </a:spcBef>
              <a:spcAft>
                <a:spcPts val="600"/>
              </a:spcAft>
              <a:buFont typeface="Wingdings" panose="05000000000000000000" pitchFamily="2" charset="2"/>
              <a:buChar char="§"/>
            </a:pPr>
            <a:r>
              <a:rPr lang="en-US" sz="1600" dirty="0">
                <a:solidFill>
                  <a:srgbClr val="0070C0"/>
                </a:solidFill>
              </a:rPr>
              <a:t>Use of facilities at Unitech </a:t>
            </a:r>
            <a:r>
              <a:rPr lang="en-US" sz="1600" dirty="0" err="1">
                <a:solidFill>
                  <a:srgbClr val="0070C0"/>
                </a:solidFill>
              </a:rPr>
              <a:t>Nolimits</a:t>
            </a:r>
            <a:r>
              <a:rPr lang="en-US" sz="1600" dirty="0">
                <a:solidFill>
                  <a:srgbClr val="0070C0"/>
                </a:solidFill>
              </a:rPr>
              <a:t> of Univ of Milan comprising SEM-EDS e TEM-EELS apparatuses</a:t>
            </a:r>
            <a:endParaRPr lang="it-IT" sz="1800" b="1" dirty="0">
              <a:solidFill>
                <a:srgbClr val="0070C0"/>
              </a:solidFill>
            </a:endParaRPr>
          </a:p>
          <a:p>
            <a:pPr>
              <a:buFont typeface="Wingdings" panose="05000000000000000000" pitchFamily="2" charset="2"/>
              <a:buChar char="q"/>
            </a:pPr>
            <a:r>
              <a:rPr lang="it-IT" sz="1800" b="1" dirty="0">
                <a:solidFill>
                  <a:srgbClr val="0070C0"/>
                </a:solidFill>
              </a:rPr>
              <a:t> Other </a:t>
            </a:r>
            <a:r>
              <a:rPr lang="it-IT" sz="1800" b="1" dirty="0" err="1">
                <a:solidFill>
                  <a:srgbClr val="0070C0"/>
                </a:solidFill>
              </a:rPr>
              <a:t>years</a:t>
            </a:r>
            <a:r>
              <a:rPr lang="it-IT" sz="1800" b="1" dirty="0">
                <a:solidFill>
                  <a:srgbClr val="0070C0"/>
                </a:solidFill>
              </a:rPr>
              <a:t> (</a:t>
            </a:r>
            <a:r>
              <a:rPr lang="it-IT" sz="1800" b="1" dirty="0" err="1">
                <a:solidFill>
                  <a:srgbClr val="0070C0"/>
                </a:solidFill>
              </a:rPr>
              <a:t>approximative</a:t>
            </a:r>
            <a:r>
              <a:rPr lang="it-IT" sz="1800" b="1" dirty="0">
                <a:solidFill>
                  <a:srgbClr val="0070C0"/>
                </a:solidFill>
              </a:rPr>
              <a:t> forecast per </a:t>
            </a:r>
            <a:r>
              <a:rPr lang="it-IT" sz="1800" b="1" dirty="0" err="1">
                <a:solidFill>
                  <a:srgbClr val="0070C0"/>
                </a:solidFill>
              </a:rPr>
              <a:t>chapter</a:t>
            </a:r>
            <a:r>
              <a:rPr lang="it-IT" sz="1800" b="1" dirty="0">
                <a:solidFill>
                  <a:srgbClr val="0070C0"/>
                </a:solidFill>
              </a:rPr>
              <a:t>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2027 19 k€ + (10 k€ </a:t>
            </a:r>
            <a:r>
              <a:rPr lang="it-IT" sz="1600" b="1" dirty="0" err="1">
                <a:solidFill>
                  <a:srgbClr val="0070C0"/>
                </a:solidFill>
              </a:rPr>
              <a:t>Sj</a:t>
            </a:r>
            <a:r>
              <a:rPr lang="it-IT" sz="1600" b="1" dirty="0">
                <a:solidFill>
                  <a:srgbClr val="0070C0"/>
                </a:solidFill>
              </a:rPr>
              <a:t>): </a:t>
            </a:r>
            <a:r>
              <a:rPr lang="it-IT" sz="1600" b="1" dirty="0" err="1">
                <a:solidFill>
                  <a:srgbClr val="0070C0"/>
                </a:solidFill>
              </a:rPr>
              <a:t>Instrumentations</a:t>
            </a:r>
            <a:r>
              <a:rPr lang="it-IT" sz="1600" b="1" dirty="0">
                <a:solidFill>
                  <a:srgbClr val="0070C0"/>
                </a:solidFill>
              </a:rPr>
              <a:t> 3 k€ (10 k€ </a:t>
            </a:r>
            <a:r>
              <a:rPr lang="it-IT" sz="1600" b="1" dirty="0" err="1">
                <a:solidFill>
                  <a:srgbClr val="0070C0"/>
                </a:solidFill>
              </a:rPr>
              <a:t>Sj</a:t>
            </a:r>
            <a:r>
              <a:rPr lang="it-IT" sz="1600" b="1" dirty="0">
                <a:solidFill>
                  <a:srgbClr val="0070C0"/>
                </a:solidFill>
              </a:rPr>
              <a:t>); </a:t>
            </a:r>
            <a:r>
              <a:rPr lang="it-IT" sz="1600" b="1" dirty="0" err="1">
                <a:solidFill>
                  <a:srgbClr val="0070C0"/>
                </a:solidFill>
              </a:rPr>
              <a:t>Consumable</a:t>
            </a:r>
            <a:r>
              <a:rPr lang="it-IT" sz="1600" b="1" dirty="0">
                <a:solidFill>
                  <a:srgbClr val="0070C0"/>
                </a:solidFill>
              </a:rPr>
              <a:t> 9 k€; Travel 4 k€; Services 3 k€</a:t>
            </a:r>
          </a:p>
          <a:p>
            <a:pPr lvl="1">
              <a:buFont typeface="Wingdings" panose="05000000000000000000" pitchFamily="2" charset="2"/>
              <a:buChar char="§"/>
            </a:pPr>
            <a:r>
              <a:rPr lang="it-IT" sz="1600" b="1" dirty="0">
                <a:solidFill>
                  <a:srgbClr val="0070C0"/>
                </a:solidFill>
              </a:rPr>
              <a:t>2028 9 k€: </a:t>
            </a:r>
            <a:r>
              <a:rPr lang="it-IT" sz="1600" b="1" dirty="0" err="1">
                <a:solidFill>
                  <a:srgbClr val="0070C0"/>
                </a:solidFill>
              </a:rPr>
              <a:t>Consumable</a:t>
            </a:r>
            <a:r>
              <a:rPr lang="it-IT" sz="1600" b="1" dirty="0">
                <a:solidFill>
                  <a:srgbClr val="0070C0"/>
                </a:solidFill>
              </a:rPr>
              <a:t> 5 k€; Travel 4 k€</a:t>
            </a: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CIRCE: </a:t>
            </a:r>
            <a:r>
              <a:rPr lang="it-IT" dirty="0" err="1"/>
              <a:t>financial</a:t>
            </a:r>
            <a:r>
              <a:rPr lang="it-IT" dirty="0"/>
              <a:t> </a:t>
            </a:r>
            <a:r>
              <a:rPr lang="it-IT" dirty="0" err="1"/>
              <a:t>requests</a:t>
            </a:r>
            <a:r>
              <a:rPr lang="it-IT" dirty="0"/>
              <a:t> @MILANO</a:t>
            </a:r>
            <a:endParaRPr lang="en-US" dirty="0"/>
          </a:p>
        </p:txBody>
      </p:sp>
      <p:pic>
        <p:nvPicPr>
          <p:cNvPr id="4" name="Immagine 3" descr="Immagine che contiene nero, logo, oscurità, Elementi grafici&#10;&#10;Il contenuto generato dall'IA potrebbe non essere corretto.">
            <a:extLst>
              <a:ext uri="{FF2B5EF4-FFF2-40B4-BE49-F238E27FC236}">
                <a16:creationId xmlns:a16="http://schemas.microsoft.com/office/drawing/2014/main" id="{0140AF7E-2901-37DF-0617-03B2CF10E5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2" r="65287"/>
          <a:stretch>
            <a:fillRect/>
          </a:stretch>
        </p:blipFill>
        <p:spPr bwMode="auto">
          <a:xfrm>
            <a:off x="106449" y="139166"/>
            <a:ext cx="1244370" cy="1211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065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0" y="-46207"/>
            <a:ext cx="12192001" cy="840400"/>
          </a:xfrm>
        </p:spPr>
        <p:txBody>
          <a:bodyPr>
            <a:normAutofit/>
          </a:bodyPr>
          <a:lstStyle/>
          <a:p>
            <a:r>
              <a:rPr lang="it-IT" dirty="0"/>
              <a:t>GIOTTO (2026-2028) an optimization software for BD </a:t>
            </a:r>
            <a:endParaRPr lang="en-US" dirty="0"/>
          </a:p>
        </p:txBody>
      </p:sp>
      <p:sp>
        <p:nvSpPr>
          <p:cNvPr id="16" name="Rectangle 15"/>
          <p:cNvSpPr/>
          <p:nvPr/>
        </p:nvSpPr>
        <p:spPr>
          <a:xfrm>
            <a:off x="3103032" y="961618"/>
            <a:ext cx="5316035"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Alberto Bacci (Sez. Milano)</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5373162"/>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1" y="573398"/>
            <a:ext cx="12192001" cy="369332"/>
          </a:xfrm>
          <a:prstGeom prst="rect">
            <a:avLst/>
          </a:prstGeom>
        </p:spPr>
        <p:txBody>
          <a:bodyPr wrap="square">
            <a:spAutoFit/>
          </a:bodyPr>
          <a:lstStyle/>
          <a:p>
            <a:pPr algn="ctr"/>
            <a:r>
              <a:rPr lang="en-US" b="1" dirty="0">
                <a:solidFill>
                  <a:schemeClr val="accent1">
                    <a:lumMod val="50000"/>
                  </a:schemeClr>
                </a:solidFill>
                <a:latin typeface="Comic Sans MS" panose="030F0702030302020204" pitchFamily="66" charset="0"/>
              </a:rPr>
              <a:t>Genetic Interface for </a:t>
            </a:r>
            <a:r>
              <a:rPr lang="en-US" b="1" dirty="0" err="1">
                <a:solidFill>
                  <a:schemeClr val="accent1">
                    <a:lumMod val="50000"/>
                  </a:schemeClr>
                </a:solidFill>
                <a:latin typeface="Comic Sans MS" panose="030F0702030302020204" pitchFamily="66" charset="0"/>
              </a:rPr>
              <a:t>OpTimizing</a:t>
            </a:r>
            <a:r>
              <a:rPr lang="en-US" b="1" dirty="0">
                <a:solidFill>
                  <a:schemeClr val="accent1">
                    <a:lumMod val="50000"/>
                  </a:schemeClr>
                </a:solidFill>
                <a:latin typeface="Comic Sans MS" panose="030F0702030302020204" pitchFamily="66" charset="0"/>
              </a:rPr>
              <a:t> Tracking With Optics</a:t>
            </a:r>
          </a:p>
        </p:txBody>
      </p:sp>
      <p:sp>
        <p:nvSpPr>
          <p:cNvPr id="9" name="Rectangle 8">
            <a:extLst>
              <a:ext uri="{FF2B5EF4-FFF2-40B4-BE49-F238E27FC236}">
                <a16:creationId xmlns:a16="http://schemas.microsoft.com/office/drawing/2014/main" id="{081E14D3-5D35-43BD-86CD-B4FDF7B3E3BE}"/>
              </a:ext>
            </a:extLst>
          </p:cNvPr>
          <p:cNvSpPr/>
          <p:nvPr/>
        </p:nvSpPr>
        <p:spPr>
          <a:xfrm>
            <a:off x="-163630" y="2863472"/>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2.35</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3817111" y="2851553"/>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4365751" y="3225750"/>
            <a:ext cx="7800129" cy="196977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Existing GIOTTO as an INFN-recognized software project</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Chain optimization with HFSS/ANSYS and </a:t>
            </a:r>
            <a:r>
              <a:rPr lang="en-US" b="1" dirty="0" err="1">
                <a:solidFill>
                  <a:srgbClr val="0070C0"/>
                </a:solidFill>
                <a:latin typeface="Comic Sans MS" panose="030F0702030302020204" pitchFamily="66" charset="0"/>
              </a:rPr>
              <a:t>BuildCavity</a:t>
            </a:r>
            <a:r>
              <a:rPr lang="en-US" b="1" dirty="0">
                <a:solidFill>
                  <a:srgbClr val="0070C0"/>
                </a:solidFill>
                <a:latin typeface="Comic Sans MS" panose="030F0702030302020204" pitchFamily="66" charset="0"/>
              </a:rPr>
              <a:t> (LASA) to jointly optimize beam dynamics and cavity shape</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Integrate GIOTTO into real accelerator Control System (EPICS)</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New statistical tools as Sensitivity Maps for jitters analysis and Machine Learning applied to Genetic Algorithms (GA)</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690816"/>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LNF</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LNS</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159807" y="5726434"/>
            <a:ext cx="4302493" cy="46935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None</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3225154"/>
            <a:ext cx="4302493" cy="2593018"/>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Alberto Bacci 		 45%		</a:t>
            </a:r>
          </a:p>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Marcello Rossetti Conti 40%</a:t>
            </a:r>
          </a:p>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Francesco </a:t>
            </a:r>
            <a:r>
              <a:rPr lang="it-IT" sz="1400" b="1" dirty="0" err="1">
                <a:solidFill>
                  <a:srgbClr val="0070C0"/>
                </a:solidFill>
                <a:latin typeface="Comic Sans MS" panose="030F0702030302020204" pitchFamily="66" charset="0"/>
              </a:rPr>
              <a:t>Prelz</a:t>
            </a:r>
            <a:r>
              <a:rPr lang="it-IT" sz="1400" b="1" dirty="0">
                <a:solidFill>
                  <a:srgbClr val="0070C0"/>
                </a:solidFill>
                <a:latin typeface="Comic Sans MS" panose="030F0702030302020204" pitchFamily="66" charset="0"/>
              </a:rPr>
              <a:t>		 25%</a:t>
            </a:r>
          </a:p>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Elisa Del Core		 10%</a:t>
            </a:r>
            <a:endParaRPr lang="en-US" sz="14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Illya </a:t>
            </a:r>
            <a:r>
              <a:rPr lang="en-US" sz="1400" b="1" dirty="0" err="1">
                <a:solidFill>
                  <a:srgbClr val="0070C0"/>
                </a:solidFill>
                <a:latin typeface="Comic Sans MS" panose="030F0702030302020204" pitchFamily="66" charset="0"/>
              </a:rPr>
              <a:t>Drebot</a:t>
            </a:r>
            <a:r>
              <a:rPr lang="en-US" sz="1400" b="1" dirty="0">
                <a:solidFill>
                  <a:srgbClr val="0070C0"/>
                </a:solidFill>
                <a:latin typeface="Comic Sans MS" panose="030F0702030302020204" pitchFamily="66" charset="0"/>
              </a:rPr>
              <a:t>			 10%</a:t>
            </a:r>
          </a:p>
          <a:p>
            <a:pPr marL="285750" indent="-285750">
              <a:spcAft>
                <a:spcPts val="300"/>
              </a:spcAft>
              <a:buFont typeface="Courier New" panose="02070309020205020404" pitchFamily="49" charset="0"/>
              <a:buChar char="o"/>
            </a:pPr>
            <a:r>
              <a:rPr lang="en-US" sz="1400" b="1" dirty="0">
                <a:solidFill>
                  <a:schemeClr val="accent6"/>
                </a:solidFill>
                <a:latin typeface="Comic Sans MS" panose="030F0702030302020204" pitchFamily="66" charset="0"/>
              </a:rPr>
              <a:t>Giuseppe Della Valle	 25%		</a:t>
            </a:r>
            <a:r>
              <a:rPr lang="en-US" sz="1400" b="1" dirty="0" err="1">
                <a:solidFill>
                  <a:schemeClr val="accent6"/>
                </a:solidFill>
                <a:latin typeface="Comic Sans MS" panose="030F0702030302020204" pitchFamily="66" charset="0"/>
              </a:rPr>
              <a:t>PoliMI</a:t>
            </a:r>
            <a:endParaRPr lang="en-US" sz="1400" b="1" dirty="0">
              <a:solidFill>
                <a:schemeClr val="accent6"/>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400" b="1" dirty="0">
                <a:solidFill>
                  <a:schemeClr val="accent6"/>
                </a:solidFill>
                <a:latin typeface="Comic Sans MS" panose="030F0702030302020204" pitchFamily="66" charset="0"/>
              </a:rPr>
              <a:t>Costantino De Angelis	 25%		</a:t>
            </a:r>
            <a:r>
              <a:rPr lang="en-US" sz="1400" b="1" dirty="0" err="1">
                <a:solidFill>
                  <a:schemeClr val="accent6"/>
                </a:solidFill>
                <a:latin typeface="Comic Sans MS" panose="030F0702030302020204" pitchFamily="66" charset="0"/>
              </a:rPr>
              <a:t>PoliMI</a:t>
            </a:r>
            <a:endParaRPr lang="en-US" sz="1400" b="1" dirty="0">
              <a:solidFill>
                <a:schemeClr val="accent6"/>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400" b="1" dirty="0">
                <a:solidFill>
                  <a:schemeClr val="accent6"/>
                </a:solidFill>
                <a:latin typeface="Comic Sans MS" panose="030F0702030302020204" pitchFamily="66" charset="0"/>
              </a:rPr>
              <a:t>Andrea Locatelli		 25%		</a:t>
            </a:r>
            <a:r>
              <a:rPr lang="en-US" sz="1400" b="1" dirty="0" err="1">
                <a:solidFill>
                  <a:schemeClr val="accent6"/>
                </a:solidFill>
                <a:latin typeface="Comic Sans MS" panose="030F0702030302020204" pitchFamily="66" charset="0"/>
              </a:rPr>
              <a:t>UniPd</a:t>
            </a:r>
            <a:endParaRPr lang="en-US" sz="1400" b="1" dirty="0">
              <a:solidFill>
                <a:schemeClr val="accent6"/>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400" b="1" dirty="0">
                <a:solidFill>
                  <a:schemeClr val="accent6"/>
                </a:solidFill>
                <a:latin typeface="Comic Sans MS" panose="030F0702030302020204" pitchFamily="66" charset="0"/>
              </a:rPr>
              <a:t>Luca </a:t>
            </a:r>
            <a:r>
              <a:rPr lang="en-US" sz="1400" b="1" dirty="0" err="1">
                <a:solidFill>
                  <a:schemeClr val="accent6"/>
                </a:solidFill>
                <a:latin typeface="Comic Sans MS" panose="030F0702030302020204" pitchFamily="66" charset="0"/>
              </a:rPr>
              <a:t>Vincetti</a:t>
            </a:r>
            <a:r>
              <a:rPr lang="en-US" sz="1400" b="1" dirty="0">
                <a:solidFill>
                  <a:schemeClr val="accent6"/>
                </a:solidFill>
                <a:latin typeface="Comic Sans MS" panose="030F0702030302020204" pitchFamily="66" charset="0"/>
              </a:rPr>
              <a:t>		 25%		</a:t>
            </a:r>
            <a:r>
              <a:rPr lang="en-US" sz="1400" b="1" dirty="0" err="1">
                <a:solidFill>
                  <a:schemeClr val="accent6"/>
                </a:solidFill>
                <a:latin typeface="Comic Sans MS" panose="030F0702030302020204" pitchFamily="66" charset="0"/>
              </a:rPr>
              <a:t>UniMoRe</a:t>
            </a:r>
            <a:endParaRPr lang="en-US" sz="1400" b="1" dirty="0">
              <a:solidFill>
                <a:schemeClr val="accent6"/>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400" b="1" dirty="0" err="1">
                <a:solidFill>
                  <a:srgbClr val="0070C0"/>
                </a:solidFill>
                <a:latin typeface="Comic Sans MS" panose="030F0702030302020204" pitchFamily="66" charset="0"/>
              </a:rPr>
              <a:t>Sanae</a:t>
            </a:r>
            <a:r>
              <a:rPr lang="it-IT" sz="1400" b="1" dirty="0">
                <a:solidFill>
                  <a:srgbClr val="0070C0"/>
                </a:solidFill>
                <a:latin typeface="Comic Sans MS" panose="030F0702030302020204" pitchFamily="66" charset="0"/>
              </a:rPr>
              <a:t> </a:t>
            </a:r>
            <a:r>
              <a:rPr lang="it-IT" sz="1400" b="1" dirty="0" err="1">
                <a:solidFill>
                  <a:srgbClr val="0070C0"/>
                </a:solidFill>
                <a:latin typeface="Comic Sans MS" panose="030F0702030302020204" pitchFamily="66" charset="0"/>
              </a:rPr>
              <a:t>Samsam</a:t>
            </a:r>
            <a:r>
              <a:rPr lang="it-IT" sz="1400" b="1" dirty="0">
                <a:solidFill>
                  <a:srgbClr val="0070C0"/>
                </a:solidFill>
                <a:latin typeface="Comic Sans MS" panose="030F0702030302020204" pitchFamily="66" charset="0"/>
              </a:rPr>
              <a:t>	 	 5%</a:t>
            </a:r>
            <a:endParaRPr lang="en-US" sz="1400" b="1" dirty="0">
              <a:solidFill>
                <a:srgbClr val="0070C0"/>
              </a:solidFill>
              <a:latin typeface="Comic Sans MS" panose="030F0702030302020204" pitchFamily="66" charset="0"/>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9126188" y="1703893"/>
            <a:ext cx="1976604"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856586479"/>
      </p:ext>
    </p:extLst>
  </p:cSld>
  <p:clrMapOvr>
    <a:masterClrMapping/>
  </p:clrMapOvr>
  <mc:AlternateContent xmlns:mc="http://schemas.openxmlformats.org/markup-compatibility/2006" xmlns:p14="http://schemas.microsoft.com/office/powerpoint/2010/main">
    <mc:Choice Requires="p14">
      <p:transition spd="slow" p14:dur="2000" advTm="275515"/>
    </mc:Choice>
    <mc:Fallback xmlns="">
      <p:transition spd="slow" advTm="27551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GIOTTO: general framework</a:t>
            </a:r>
            <a:endParaRPr lang="en-US" dirty="0"/>
          </a:p>
        </p:txBody>
      </p:sp>
      <p:pic>
        <p:nvPicPr>
          <p:cNvPr id="4" name="Immagine 3">
            <a:extLst>
              <a:ext uri="{FF2B5EF4-FFF2-40B4-BE49-F238E27FC236}">
                <a16:creationId xmlns:a16="http://schemas.microsoft.com/office/drawing/2014/main" id="{4EB8A65A-62ED-FD89-19F6-D19C46C08D00}"/>
              </a:ext>
            </a:extLst>
          </p:cNvPr>
          <p:cNvPicPr>
            <a:picLocks noChangeAspect="1"/>
          </p:cNvPicPr>
          <p:nvPr/>
        </p:nvPicPr>
        <p:blipFill>
          <a:blip r:embed="rId3"/>
          <a:stretch>
            <a:fillRect/>
          </a:stretch>
        </p:blipFill>
        <p:spPr>
          <a:xfrm>
            <a:off x="105650" y="979566"/>
            <a:ext cx="3443755" cy="4843757"/>
          </a:xfrm>
          <a:prstGeom prst="rect">
            <a:avLst/>
          </a:prstGeom>
          <a:ln w="25400">
            <a:solidFill>
              <a:schemeClr val="tx1"/>
            </a:solidFill>
          </a:ln>
        </p:spPr>
      </p:pic>
      <p:sp>
        <p:nvSpPr>
          <p:cNvPr id="5" name="CasellaDiTesto 4">
            <a:extLst>
              <a:ext uri="{FF2B5EF4-FFF2-40B4-BE49-F238E27FC236}">
                <a16:creationId xmlns:a16="http://schemas.microsoft.com/office/drawing/2014/main" id="{1C87B60E-E51B-A2EB-E90C-95659A566F76}"/>
              </a:ext>
            </a:extLst>
          </p:cNvPr>
          <p:cNvSpPr txBox="1"/>
          <p:nvPr/>
        </p:nvSpPr>
        <p:spPr>
          <a:xfrm>
            <a:off x="3828450" y="973586"/>
            <a:ext cx="8286165" cy="2308324"/>
          </a:xfrm>
          <a:prstGeom prst="rect">
            <a:avLst/>
          </a:prstGeom>
          <a:noFill/>
          <a:ln>
            <a:solidFill>
              <a:schemeClr val="tx1"/>
            </a:solidFill>
          </a:ln>
        </p:spPr>
        <p:txBody>
          <a:bodyPr wrap="square">
            <a:spAutoFit/>
          </a:bodyPr>
          <a:lstStyle/>
          <a:p>
            <a:r>
              <a:rPr lang="en-US" dirty="0">
                <a:latin typeface="Comic Sans MS" panose="030F0702030302020204" pitchFamily="66" charset="0"/>
                <a:ea typeface="Calibri" panose="020F0502020204030204" pitchFamily="34" charset="0"/>
                <a:cs typeface="Calibri" panose="020F0502020204030204" pitchFamily="34" charset="0"/>
              </a:rPr>
              <a:t>An AI code for </a:t>
            </a:r>
            <a:r>
              <a:rPr lang="en-US" b="1" dirty="0">
                <a:latin typeface="Comic Sans MS" panose="030F0702030302020204" pitchFamily="66" charset="0"/>
                <a:ea typeface="Calibri" panose="020F0502020204030204" pitchFamily="34" charset="0"/>
                <a:cs typeface="Calibri" panose="020F0502020204030204" pitchFamily="34" charset="0"/>
              </a:rPr>
              <a:t>beam line design &amp; optimization</a:t>
            </a:r>
            <a:r>
              <a:rPr lang="en-US" dirty="0">
                <a:latin typeface="Comic Sans MS" panose="030F0702030302020204" pitchFamily="66" charset="0"/>
                <a:ea typeface="Calibri" panose="020F0502020204030204" pitchFamily="34" charset="0"/>
                <a:cs typeface="Calibri" panose="020F0502020204030204" pitchFamily="34" charset="0"/>
              </a:rPr>
              <a:t>. </a:t>
            </a:r>
          </a:p>
          <a:p>
            <a:r>
              <a:rPr lang="en-US" sz="1200" dirty="0">
                <a:latin typeface="Comic Sans MS" panose="030F0702030302020204" pitchFamily="66" charset="0"/>
                <a:ea typeface="Calibri" panose="020F0502020204030204" pitchFamily="34" charset="0"/>
                <a:cs typeface="Calibri" panose="020F0502020204030204" pitchFamily="34" charset="0"/>
              </a:rPr>
              <a:t> </a:t>
            </a:r>
            <a:br>
              <a:rPr lang="en-US" sz="1200" dirty="0">
                <a:latin typeface="Comic Sans MS" panose="030F0702030302020204" pitchFamily="66" charset="0"/>
                <a:ea typeface="Calibri" panose="020F0502020204030204" pitchFamily="34" charset="0"/>
                <a:cs typeface="Calibri" panose="020F0502020204030204" pitchFamily="34" charset="0"/>
              </a:rPr>
            </a:br>
            <a:r>
              <a:rPr lang="en-US" b="1" dirty="0">
                <a:latin typeface="Comic Sans MS" panose="030F0702030302020204" pitchFamily="66" charset="0"/>
                <a:ea typeface="Calibri" panose="020F0502020204030204" pitchFamily="34" charset="0"/>
                <a:cs typeface="Calibri" panose="020F0502020204030204" pitchFamily="34" charset="0"/>
              </a:rPr>
              <a:t>Solves</a:t>
            </a:r>
            <a:r>
              <a:rPr lang="en-US" dirty="0">
                <a:latin typeface="Comic Sans MS" panose="030F0702030302020204" pitchFamily="66" charset="0"/>
                <a:ea typeface="Calibri" panose="020F0502020204030204" pitchFamily="34" charset="0"/>
                <a:cs typeface="Calibri" panose="020F0502020204030204" pitchFamily="34" charset="0"/>
              </a:rPr>
              <a:t> </a:t>
            </a:r>
            <a:r>
              <a:rPr lang="en-US" b="1" dirty="0">
                <a:latin typeface="Comic Sans MS" panose="030F0702030302020204" pitchFamily="66" charset="0"/>
                <a:ea typeface="Calibri" panose="020F0502020204030204" pitchFamily="34" charset="0"/>
                <a:cs typeface="Calibri" panose="020F0502020204030204" pitchFamily="34" charset="0"/>
              </a:rPr>
              <a:t>complex multi-objective problems</a:t>
            </a:r>
            <a:r>
              <a:rPr lang="en-US" dirty="0">
                <a:latin typeface="Comic Sans MS" panose="030F0702030302020204" pitchFamily="66" charset="0"/>
                <a:ea typeface="Calibri" panose="020F0502020204030204" pitchFamily="34" charset="0"/>
                <a:cs typeface="Calibri" panose="020F0502020204030204" pitchFamily="34" charset="0"/>
              </a:rPr>
              <a:t> (correlated parameters, space-charge like) &amp; statistical analysis (machine jitters studies).</a:t>
            </a:r>
          </a:p>
          <a:p>
            <a:pPr algn="just" fontAlgn="auto">
              <a:spcBef>
                <a:spcPts val="0"/>
              </a:spcBef>
              <a:spcAft>
                <a:spcPts val="0"/>
              </a:spcAft>
            </a:pPr>
            <a:endParaRPr lang="en-US" sz="1200" dirty="0">
              <a:solidFill>
                <a:srgbClr val="0000FF"/>
              </a:solidFill>
              <a:latin typeface="Comic Sans MS" panose="030F0702030302020204" pitchFamily="66" charset="0"/>
              <a:ea typeface="Calibri" panose="020F0502020204030204" pitchFamily="34" charset="0"/>
              <a:cs typeface="Calibri" panose="020F0502020204030204" pitchFamily="34" charset="0"/>
            </a:endParaRPr>
          </a:p>
          <a:p>
            <a:pPr algn="just" fontAlgn="auto">
              <a:spcBef>
                <a:spcPts val="0"/>
              </a:spcBef>
              <a:spcAft>
                <a:spcPts val="0"/>
              </a:spcAft>
            </a:pPr>
            <a:r>
              <a:rPr lang="en-US" b="1" u="sng" dirty="0">
                <a:latin typeface="Comic Sans MS" panose="030F0702030302020204" pitchFamily="66" charset="0"/>
                <a:ea typeface="Calibri" panose="020F0502020204030204" pitchFamily="34" charset="0"/>
                <a:cs typeface="Calibri" panose="020F0502020204030204" pitchFamily="34" charset="0"/>
              </a:rPr>
              <a:t>Until now</a:t>
            </a:r>
            <a:r>
              <a:rPr lang="en-US" dirty="0">
                <a:latin typeface="Comic Sans MS" panose="030F0702030302020204" pitchFamily="66" charset="0"/>
                <a:ea typeface="Calibri" panose="020F0502020204030204" pitchFamily="34" charset="0"/>
                <a:cs typeface="Calibri" panose="020F0502020204030204" pitchFamily="34" charset="0"/>
              </a:rPr>
              <a:t> GIOTTO drives just the PIC code </a:t>
            </a:r>
            <a:r>
              <a:rPr lang="en-US" b="1" dirty="0">
                <a:latin typeface="Comic Sans MS" panose="030F0702030302020204" pitchFamily="66" charset="0"/>
                <a:ea typeface="Calibri" panose="020F0502020204030204" pitchFamily="34" charset="0"/>
                <a:cs typeface="Calibri" panose="020F0502020204030204" pitchFamily="34" charset="0"/>
              </a:rPr>
              <a:t>ASTRA &amp; .</a:t>
            </a:r>
            <a:r>
              <a:rPr lang="en-US" b="1" dirty="0" err="1">
                <a:latin typeface="Comic Sans MS" panose="030F0702030302020204" pitchFamily="66" charset="0"/>
                <a:ea typeface="Calibri" panose="020F0502020204030204" pitchFamily="34" charset="0"/>
                <a:cs typeface="Calibri" panose="020F0502020204030204" pitchFamily="34" charset="0"/>
              </a:rPr>
              <a:t>py</a:t>
            </a:r>
            <a:r>
              <a:rPr lang="en-US" b="1" dirty="0">
                <a:latin typeface="Comic Sans MS" panose="030F0702030302020204" pitchFamily="66" charset="0"/>
                <a:ea typeface="Calibri" panose="020F0502020204030204" pitchFamily="34" charset="0"/>
                <a:cs typeface="Calibri" panose="020F0502020204030204" pitchFamily="34" charset="0"/>
              </a:rPr>
              <a:t> scripts</a:t>
            </a:r>
          </a:p>
          <a:p>
            <a:pPr algn="just" fontAlgn="auto">
              <a:spcBef>
                <a:spcPts val="0"/>
              </a:spcBef>
              <a:spcAft>
                <a:spcPts val="0"/>
              </a:spcAft>
            </a:pPr>
            <a:r>
              <a:rPr lang="en-US" b="1" u="sng" dirty="0">
                <a:latin typeface="Comic Sans MS" panose="030F0702030302020204" pitchFamily="66" charset="0"/>
                <a:ea typeface="Calibri" panose="020F0502020204030204" pitchFamily="34" charset="0"/>
                <a:cs typeface="Calibri" panose="020F0502020204030204" pitchFamily="34" charset="0"/>
              </a:rPr>
              <a:t>Next III years</a:t>
            </a:r>
            <a:r>
              <a:rPr lang="en-US" b="1" dirty="0">
                <a:latin typeface="Comic Sans MS" panose="030F0702030302020204" pitchFamily="66" charset="0"/>
                <a:ea typeface="Calibri" panose="020F0502020204030204" pitchFamily="34" charset="0"/>
                <a:cs typeface="Calibri" panose="020F0502020204030204" pitchFamily="34" charset="0"/>
              </a:rPr>
              <a:t> </a:t>
            </a:r>
            <a:r>
              <a:rPr lang="en-US" dirty="0">
                <a:latin typeface="Comic Sans MS" panose="030F0702030302020204" pitchFamily="66" charset="0"/>
                <a:ea typeface="Calibri" panose="020F0502020204030204" pitchFamily="34" charset="0"/>
                <a:cs typeface="Calibri" panose="020F0502020204030204" pitchFamily="34" charset="0"/>
              </a:rPr>
              <a:t>two main goals: </a:t>
            </a:r>
            <a:r>
              <a:rPr lang="en-US" b="1" dirty="0">
                <a:latin typeface="Comic Sans MS" panose="030F0702030302020204" pitchFamily="66" charset="0"/>
                <a:ea typeface="Calibri" panose="020F0502020204030204" pitchFamily="34" charset="0"/>
                <a:cs typeface="Calibri" panose="020F0502020204030204" pitchFamily="34" charset="0"/>
              </a:rPr>
              <a:t>ANSYS</a:t>
            </a:r>
            <a:r>
              <a:rPr lang="en-US" dirty="0">
                <a:latin typeface="Comic Sans MS" panose="030F0702030302020204" pitchFamily="66" charset="0"/>
                <a:ea typeface="Calibri" panose="020F0502020204030204" pitchFamily="34" charset="0"/>
                <a:cs typeface="Calibri" panose="020F0502020204030204" pitchFamily="34" charset="0"/>
              </a:rPr>
              <a:t> and </a:t>
            </a:r>
            <a:r>
              <a:rPr lang="en-US" b="1" dirty="0">
                <a:latin typeface="Comic Sans MS" panose="030F0702030302020204" pitchFamily="66" charset="0"/>
                <a:ea typeface="Calibri" panose="020F0502020204030204" pitchFamily="34" charset="0"/>
                <a:cs typeface="Calibri" panose="020F0502020204030204" pitchFamily="34" charset="0"/>
              </a:rPr>
              <a:t>EPICS CS</a:t>
            </a:r>
            <a:r>
              <a:rPr lang="en-US" dirty="0">
                <a:latin typeface="Comic Sans MS" panose="030F0702030302020204" pitchFamily="66" charset="0"/>
                <a:ea typeface="Calibri" panose="020F0502020204030204" pitchFamily="34" charset="0"/>
                <a:cs typeface="Calibri" panose="020F0502020204030204" pitchFamily="34" charset="0"/>
              </a:rPr>
              <a:t> versions</a:t>
            </a:r>
            <a:r>
              <a:rPr lang="en-US" b="1" dirty="0">
                <a:latin typeface="Comic Sans MS" panose="030F0702030302020204" pitchFamily="66" charset="0"/>
                <a:ea typeface="Calibri" panose="020F0502020204030204" pitchFamily="34" charset="0"/>
                <a:cs typeface="Calibri" panose="020F0502020204030204" pitchFamily="34" charset="0"/>
              </a:rPr>
              <a:t> </a:t>
            </a:r>
            <a:endParaRPr lang="en-US" dirty="0">
              <a:latin typeface="Comic Sans MS" panose="030F0702030302020204" pitchFamily="66" charset="0"/>
              <a:ea typeface="Calibri" panose="020F0502020204030204" pitchFamily="34" charset="0"/>
              <a:cs typeface="Calibri" panose="020F0502020204030204" pitchFamily="34" charset="0"/>
            </a:endParaRPr>
          </a:p>
          <a:p>
            <a:pPr algn="just" fontAlgn="auto">
              <a:spcBef>
                <a:spcPts val="0"/>
              </a:spcBef>
              <a:spcAft>
                <a:spcPts val="0"/>
              </a:spcAft>
            </a:pPr>
            <a:r>
              <a:rPr lang="en-US" sz="1200" dirty="0">
                <a:latin typeface="Comic Sans MS" panose="030F0702030302020204" pitchFamily="66" charset="0"/>
                <a:ea typeface="Calibri" panose="020F0502020204030204" pitchFamily="34" charset="0"/>
                <a:cs typeface="Calibri" panose="020F0502020204030204" pitchFamily="34" charset="0"/>
              </a:rPr>
              <a:t> </a:t>
            </a:r>
            <a:endParaRPr lang="en-US" sz="1200" b="1" dirty="0">
              <a:latin typeface="Comic Sans MS" panose="030F0702030302020204" pitchFamily="66" charset="0"/>
              <a:ea typeface="Calibri" panose="020F0502020204030204" pitchFamily="34" charset="0"/>
              <a:cs typeface="Calibri" panose="020F0502020204030204" pitchFamily="34" charset="0"/>
            </a:endParaRPr>
          </a:p>
          <a:p>
            <a:pPr fontAlgn="auto">
              <a:spcBef>
                <a:spcPts val="0"/>
              </a:spcBef>
              <a:spcAft>
                <a:spcPts val="0"/>
              </a:spcAft>
            </a:pPr>
            <a:r>
              <a:rPr lang="en-US" b="1" dirty="0">
                <a:latin typeface="Comic Sans MS" panose="030F0702030302020204" pitchFamily="66" charset="0"/>
                <a:ea typeface="Calibri" panose="020F0502020204030204" pitchFamily="34" charset="0"/>
                <a:cs typeface="Calibri" panose="020F0502020204030204" pitchFamily="34" charset="0"/>
              </a:rPr>
              <a:t>Now: Ver. 13.0 </a:t>
            </a:r>
            <a:r>
              <a:rPr lang="en-US" dirty="0">
                <a:latin typeface="Comic Sans MS" panose="030F0702030302020204" pitchFamily="66" charset="0"/>
                <a:ea typeface="Calibri" panose="020F0502020204030204" pitchFamily="34" charset="0"/>
                <a:cs typeface="Calibri" panose="020F0502020204030204" pitchFamily="34" charset="0"/>
              </a:rPr>
              <a:t>for</a:t>
            </a:r>
            <a:r>
              <a:rPr lang="en-US" b="1" dirty="0">
                <a:latin typeface="Comic Sans MS" panose="030F0702030302020204" pitchFamily="66" charset="0"/>
                <a:ea typeface="Calibri" panose="020F0502020204030204" pitchFamily="34" charset="0"/>
                <a:cs typeface="Calibri" panose="020F0502020204030204" pitchFamily="34" charset="0"/>
              </a:rPr>
              <a:t> Linux</a:t>
            </a:r>
            <a:r>
              <a:rPr lang="en-US" dirty="0">
                <a:latin typeface="Comic Sans MS" panose="030F0702030302020204" pitchFamily="66" charset="0"/>
                <a:ea typeface="Calibri" panose="020F0502020204030204" pitchFamily="34" charset="0"/>
                <a:cs typeface="Calibri" panose="020F0502020204030204" pitchFamily="34" charset="0"/>
              </a:rPr>
              <a:t> &amp; </a:t>
            </a:r>
            <a:r>
              <a:rPr lang="en-US" b="1" dirty="0">
                <a:latin typeface="Comic Sans MS" panose="030F0702030302020204" pitchFamily="66" charset="0"/>
                <a:ea typeface="Calibri" panose="020F0502020204030204" pitchFamily="34" charset="0"/>
                <a:cs typeface="Calibri" panose="020F0502020204030204" pitchFamily="34" charset="0"/>
              </a:rPr>
              <a:t>Windows</a:t>
            </a:r>
            <a:r>
              <a:rPr lang="en-US" dirty="0">
                <a:latin typeface="Comic Sans MS" panose="030F0702030302020204" pitchFamily="66" charset="0"/>
                <a:ea typeface="Calibri" panose="020F0502020204030204" pitchFamily="34" charset="0"/>
                <a:cs typeface="Calibri" panose="020F0502020204030204" pitchFamily="34" charset="0"/>
              </a:rPr>
              <a:t>,</a:t>
            </a:r>
            <a:r>
              <a:rPr lang="en-US" b="1" dirty="0">
                <a:latin typeface="Comic Sans MS" panose="030F0702030302020204" pitchFamily="66" charset="0"/>
                <a:ea typeface="Calibri" panose="020F0502020204030204" pitchFamily="34" charset="0"/>
                <a:cs typeface="Calibri" panose="020F0502020204030204" pitchFamily="34" charset="0"/>
              </a:rPr>
              <a:t> </a:t>
            </a:r>
            <a:r>
              <a:rPr lang="en-US" dirty="0">
                <a:latin typeface="Comic Sans MS" panose="030F0702030302020204" pitchFamily="66" charset="0"/>
                <a:ea typeface="Calibri" panose="020F0502020204030204" pitchFamily="34" charset="0"/>
                <a:cs typeface="Calibri" panose="020F0502020204030204" pitchFamily="34" charset="0"/>
              </a:rPr>
              <a:t>parallelized with </a:t>
            </a:r>
            <a:r>
              <a:rPr lang="en-US" b="1" dirty="0">
                <a:latin typeface="Comic Sans MS" panose="030F0702030302020204" pitchFamily="66" charset="0"/>
                <a:ea typeface="Calibri" panose="020F0502020204030204" pitchFamily="34" charset="0"/>
                <a:cs typeface="Calibri" panose="020F0502020204030204" pitchFamily="34" charset="0"/>
              </a:rPr>
              <a:t>MPI</a:t>
            </a:r>
            <a:r>
              <a:rPr lang="en-US" dirty="0">
                <a:latin typeface="Comic Sans MS" panose="030F0702030302020204" pitchFamily="66" charset="0"/>
                <a:ea typeface="Calibri" panose="020F0502020204030204" pitchFamily="34" charset="0"/>
                <a:cs typeface="Calibri" panose="020F0502020204030204" pitchFamily="34" charset="0"/>
              </a:rPr>
              <a:t>.</a:t>
            </a:r>
          </a:p>
        </p:txBody>
      </p:sp>
      <p:grpSp>
        <p:nvGrpSpPr>
          <p:cNvPr id="6" name="Gruppo 5">
            <a:extLst>
              <a:ext uri="{FF2B5EF4-FFF2-40B4-BE49-F238E27FC236}">
                <a16:creationId xmlns:a16="http://schemas.microsoft.com/office/drawing/2014/main" id="{FBA7B267-9CA0-47F4-8743-E64B2AD22E71}"/>
              </a:ext>
            </a:extLst>
          </p:cNvPr>
          <p:cNvGrpSpPr/>
          <p:nvPr/>
        </p:nvGrpSpPr>
        <p:grpSpPr>
          <a:xfrm>
            <a:off x="3828450" y="3346040"/>
            <a:ext cx="8286165" cy="2462213"/>
            <a:chOff x="4033387" y="4101455"/>
            <a:chExt cx="8030793" cy="2462213"/>
          </a:xfrm>
        </p:grpSpPr>
        <p:sp>
          <p:nvSpPr>
            <p:cNvPr id="7" name="CasellaDiTesto 6">
              <a:extLst>
                <a:ext uri="{FF2B5EF4-FFF2-40B4-BE49-F238E27FC236}">
                  <a16:creationId xmlns:a16="http://schemas.microsoft.com/office/drawing/2014/main" id="{9C6C04E7-9E16-7D31-E011-77E398A6447D}"/>
                </a:ext>
              </a:extLst>
            </p:cNvPr>
            <p:cNvSpPr txBox="1"/>
            <p:nvPr/>
          </p:nvSpPr>
          <p:spPr>
            <a:xfrm>
              <a:off x="4033387" y="4101455"/>
              <a:ext cx="8030793" cy="2462213"/>
            </a:xfrm>
            <a:prstGeom prst="rect">
              <a:avLst/>
            </a:prstGeom>
            <a:noFill/>
            <a:ln>
              <a:solidFill>
                <a:schemeClr val="tx1"/>
              </a:solidFill>
            </a:ln>
          </p:spPr>
          <p:txBody>
            <a:bodyPr wrap="square">
              <a:spAutoFit/>
            </a:bodyPr>
            <a:lstStyle/>
            <a:p>
              <a:pPr algn="just"/>
              <a:r>
                <a:rPr lang="en-US" sz="1400" b="1" dirty="0">
                  <a:latin typeface="Comic Sans MS" panose="030F0702030302020204" pitchFamily="66" charset="0"/>
                  <a:ea typeface="Calibri" panose="020F0502020204030204" pitchFamily="34" charset="0"/>
                  <a:cs typeface="Calibri" panose="020F0502020204030204" pitchFamily="34" charset="0"/>
                </a:rPr>
                <a:t>Successfully used in important projects, as:</a:t>
              </a:r>
            </a:p>
            <a:p>
              <a:pPr algn="just"/>
              <a:endParaRPr lang="en-US" sz="1400" b="1" dirty="0">
                <a:latin typeface="Comic Sans MS" panose="030F0702030302020204" pitchFamily="66" charset="0"/>
                <a:ea typeface="Calibri" panose="020F0502020204030204" pitchFamily="34" charset="0"/>
                <a:cs typeface="Calibri" panose="020F0502020204030204" pitchFamily="34" charset="0"/>
              </a:endParaRPr>
            </a:p>
            <a:p>
              <a:r>
                <a:rPr lang="en-US" sz="1400" b="1" dirty="0">
                  <a:latin typeface="Comic Sans MS" panose="030F0702030302020204" pitchFamily="66" charset="0"/>
                  <a:ea typeface="Calibri" panose="020F0502020204030204" pitchFamily="34" charset="0"/>
                  <a:cs typeface="Calibri" panose="020F0502020204030204" pitchFamily="34" charset="0"/>
                </a:rPr>
                <a:t> </a:t>
              </a:r>
            </a:p>
            <a:p>
              <a:r>
                <a:rPr lang="en-US" sz="1400" b="1" dirty="0">
                  <a:latin typeface="Comic Sans MS" panose="030F0702030302020204" pitchFamily="66" charset="0"/>
                  <a:ea typeface="Calibri" panose="020F0502020204030204" pitchFamily="34" charset="0"/>
                  <a:cs typeface="Calibri" panose="020F0502020204030204" pitchFamily="34" charset="0"/>
                </a:rPr>
                <a:t>Some contributions to publications:</a:t>
              </a:r>
            </a:p>
            <a:p>
              <a:pPr marL="285750" indent="-285750">
                <a:buFont typeface="Arial" panose="020B0604020202020204" pitchFamily="34" charset="0"/>
                <a:buChar char="•"/>
              </a:pPr>
              <a:r>
                <a:rPr lang="en-US" sz="1400" i="1" dirty="0">
                  <a:latin typeface="Comic Sans MS" panose="030F0702030302020204" pitchFamily="66" charset="0"/>
                  <a:ea typeface="Calibri" panose="020F0502020204030204" pitchFamily="34" charset="0"/>
                  <a:cs typeface="Calibri" panose="020F0502020204030204" pitchFamily="34" charset="0"/>
                </a:rPr>
                <a:t>New approach to space charge dominated beamline design </a:t>
              </a:r>
              <a:r>
                <a:rPr lang="en-US" sz="1400" dirty="0">
                  <a:latin typeface="Comic Sans MS" panose="030F0702030302020204" pitchFamily="66" charset="0"/>
                  <a:ea typeface="Calibri" panose="020F0502020204030204" pitchFamily="34" charset="0"/>
                  <a:cs typeface="Calibri" panose="020F0502020204030204" pitchFamily="34" charset="0"/>
                </a:rPr>
                <a:t>– PRAB </a:t>
              </a:r>
              <a:r>
                <a:rPr lang="en-US" sz="1400" b="1" dirty="0">
                  <a:latin typeface="Comic Sans MS" panose="030F0702030302020204" pitchFamily="66" charset="0"/>
                  <a:ea typeface="Calibri" panose="020F0502020204030204" pitchFamily="34" charset="0"/>
                  <a:cs typeface="Calibri" panose="020F0502020204030204" pitchFamily="34" charset="0"/>
                </a:rPr>
                <a:t>26</a:t>
              </a:r>
              <a:r>
                <a:rPr lang="en-US" sz="1400" dirty="0">
                  <a:latin typeface="Comic Sans MS" panose="030F0702030302020204" pitchFamily="66" charset="0"/>
                  <a:ea typeface="Calibri" panose="020F0502020204030204" pitchFamily="34" charset="0"/>
                  <a:cs typeface="Calibri" panose="020F0502020204030204" pitchFamily="34" charset="0"/>
                </a:rPr>
                <a:t> (2023)</a:t>
              </a:r>
            </a:p>
            <a:p>
              <a:pPr marL="285750" indent="-285750">
                <a:buFont typeface="Arial" panose="020B0604020202020204" pitchFamily="34" charset="0"/>
                <a:buChar char="•"/>
              </a:pPr>
              <a:r>
                <a:rPr lang="en-US" sz="1400" i="1" dirty="0">
                  <a:latin typeface="Comic Sans MS" panose="030F0702030302020204" pitchFamily="66" charset="0"/>
                  <a:ea typeface="Calibri" panose="020F0502020204030204" pitchFamily="34" charset="0"/>
                  <a:cs typeface="Calibri" panose="020F0502020204030204" pitchFamily="34" charset="0"/>
                </a:rPr>
                <a:t>Two-pass two-way acceleration in a superconducting CW </a:t>
              </a:r>
              <a:r>
                <a:rPr lang="en-US" sz="1400" i="1" dirty="0" err="1">
                  <a:latin typeface="Comic Sans MS" panose="030F0702030302020204" pitchFamily="66" charset="0"/>
                  <a:ea typeface="Calibri" panose="020F0502020204030204" pitchFamily="34" charset="0"/>
                  <a:cs typeface="Calibri" panose="020F0502020204030204" pitchFamily="34" charset="0"/>
                </a:rPr>
                <a:t>linac</a:t>
              </a:r>
              <a:r>
                <a:rPr lang="en-US" sz="1400" i="1" dirty="0">
                  <a:latin typeface="Comic Sans MS" panose="030F0702030302020204" pitchFamily="66" charset="0"/>
                  <a:ea typeface="Calibri" panose="020F0502020204030204" pitchFamily="34" charset="0"/>
                  <a:cs typeface="Calibri" panose="020F0502020204030204" pitchFamily="34" charset="0"/>
                </a:rPr>
                <a:t> to drive low jitter x-ray FEL</a:t>
              </a:r>
              <a:r>
                <a:rPr lang="en-US" sz="1400" dirty="0">
                  <a:latin typeface="Comic Sans MS" panose="030F0702030302020204" pitchFamily="66" charset="0"/>
                  <a:ea typeface="Calibri" panose="020F0502020204030204" pitchFamily="34" charset="0"/>
                  <a:cs typeface="Calibri" panose="020F0502020204030204" pitchFamily="34" charset="0"/>
                </a:rPr>
                <a:t>–PRAB </a:t>
              </a:r>
              <a:r>
                <a:rPr lang="en-US" sz="1400" b="1" dirty="0">
                  <a:latin typeface="Comic Sans MS" panose="030F0702030302020204" pitchFamily="66" charset="0"/>
                  <a:ea typeface="Calibri" panose="020F0502020204030204" pitchFamily="34" charset="0"/>
                  <a:cs typeface="Calibri" panose="020F0502020204030204" pitchFamily="34" charset="0"/>
                </a:rPr>
                <a:t>22 </a:t>
              </a:r>
              <a:r>
                <a:rPr lang="en-US" sz="1400" dirty="0">
                  <a:latin typeface="Comic Sans MS" panose="030F0702030302020204" pitchFamily="66" charset="0"/>
                  <a:ea typeface="Calibri" panose="020F0502020204030204" pitchFamily="34" charset="0"/>
                  <a:cs typeface="Calibri" panose="020F0502020204030204" pitchFamily="34" charset="0"/>
                </a:rPr>
                <a:t>(2019)</a:t>
              </a:r>
              <a:endParaRPr lang="en-US" sz="1400" b="1" i="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400" i="1" dirty="0">
                  <a:latin typeface="Comic Sans MS" panose="030F0702030302020204" pitchFamily="66" charset="0"/>
                  <a:ea typeface="Calibri" panose="020F0502020204030204" pitchFamily="34" charset="0"/>
                  <a:cs typeface="Calibri" panose="020F0502020204030204" pitchFamily="34" charset="0"/>
                </a:rPr>
                <a:t>Electron beam transfer line design for a plasma driven FEL– </a:t>
              </a:r>
              <a:r>
                <a:rPr lang="en-US" sz="1400" dirty="0">
                  <a:latin typeface="Comic Sans MS" panose="030F0702030302020204" pitchFamily="66" charset="0"/>
                  <a:ea typeface="Calibri" panose="020F0502020204030204" pitchFamily="34" charset="0"/>
                  <a:cs typeface="Calibri" panose="020F0502020204030204" pitchFamily="34" charset="0"/>
                </a:rPr>
                <a:t>NIM A </a:t>
              </a:r>
              <a:r>
                <a:rPr lang="en-US" sz="1400" b="1" dirty="0">
                  <a:latin typeface="Comic Sans MS" panose="030F0702030302020204" pitchFamily="66" charset="0"/>
                  <a:ea typeface="Calibri" panose="020F0502020204030204" pitchFamily="34" charset="0"/>
                  <a:cs typeface="Calibri" panose="020F0502020204030204" pitchFamily="34" charset="0"/>
                </a:rPr>
                <a:t>909</a:t>
              </a:r>
              <a:r>
                <a:rPr lang="en-US" sz="1400" dirty="0">
                  <a:latin typeface="Comic Sans MS" panose="030F0702030302020204" pitchFamily="66" charset="0"/>
                  <a:ea typeface="Calibri" panose="020F0502020204030204" pitchFamily="34" charset="0"/>
                  <a:cs typeface="Calibri" panose="020F0502020204030204" pitchFamily="34" charset="0"/>
                </a:rPr>
                <a:t> (</a:t>
              </a:r>
              <a:r>
                <a:rPr lang="en-US" sz="1400" u="sng" dirty="0">
                  <a:latin typeface="Comic Sans MS" panose="030F0702030302020204" pitchFamily="66" charset="0"/>
                  <a:ea typeface="Calibri" panose="020F0502020204030204" pitchFamily="34" charset="0"/>
                  <a:cs typeface="Calibri" panose="020F0502020204030204" pitchFamily="34" charset="0"/>
                </a:rPr>
                <a:t>2019</a:t>
              </a:r>
              <a:r>
                <a:rPr lang="en-US" sz="1400" dirty="0">
                  <a:latin typeface="Comic Sans MS" panose="030F0702030302020204" pitchFamily="66" charset="0"/>
                  <a:ea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sz="1400" i="1" dirty="0">
                  <a:latin typeface="Comic Sans MS" panose="030F0702030302020204" pitchFamily="66" charset="0"/>
                  <a:ea typeface="Calibri" panose="020F0502020204030204" pitchFamily="34" charset="0"/>
                  <a:cs typeface="Calibri" panose="020F0502020204030204" pitchFamily="34" charset="0"/>
                </a:rPr>
                <a:t>Electron Linac design to drive bright </a:t>
              </a:r>
              <a:r>
                <a:rPr lang="en-US" sz="1400" i="1" dirty="0" err="1">
                  <a:latin typeface="Comic Sans MS" panose="030F0702030302020204" pitchFamily="66" charset="0"/>
                  <a:ea typeface="Calibri" panose="020F0502020204030204" pitchFamily="34" charset="0"/>
                  <a:cs typeface="Calibri" panose="020F0502020204030204" pitchFamily="34" charset="0"/>
                </a:rPr>
                <a:t>ICSgamma</a:t>
              </a:r>
              <a:r>
                <a:rPr lang="en-US" sz="1400" i="1" dirty="0">
                  <a:latin typeface="Comic Sans MS" panose="030F0702030302020204" pitchFamily="66" charset="0"/>
                  <a:ea typeface="Calibri" panose="020F0502020204030204" pitchFamily="34" charset="0"/>
                  <a:cs typeface="Calibri" panose="020F0502020204030204" pitchFamily="34" charset="0"/>
                </a:rPr>
                <a:t>-ray sources – </a:t>
              </a:r>
              <a:r>
                <a:rPr lang="en-US" sz="1400" dirty="0">
                  <a:latin typeface="Comic Sans MS" panose="030F0702030302020204" pitchFamily="66" charset="0"/>
                  <a:ea typeface="Calibri" panose="020F0502020204030204" pitchFamily="34" charset="0"/>
                  <a:cs typeface="Calibri" panose="020F0502020204030204" pitchFamily="34" charset="0"/>
                </a:rPr>
                <a:t>JAP </a:t>
              </a:r>
              <a:r>
                <a:rPr lang="en-US" sz="1400" b="1" dirty="0">
                  <a:latin typeface="Comic Sans MS" panose="030F0702030302020204" pitchFamily="66" charset="0"/>
                  <a:ea typeface="Calibri" panose="020F0502020204030204" pitchFamily="34" charset="0"/>
                  <a:cs typeface="Calibri" panose="020F0502020204030204" pitchFamily="34" charset="0"/>
                </a:rPr>
                <a:t>133</a:t>
              </a:r>
              <a:r>
                <a:rPr lang="en-US" sz="1400" dirty="0">
                  <a:latin typeface="Comic Sans MS" panose="030F0702030302020204" pitchFamily="66" charset="0"/>
                  <a:ea typeface="Calibri" panose="020F0502020204030204" pitchFamily="34" charset="0"/>
                  <a:cs typeface="Calibri" panose="020F0502020204030204" pitchFamily="34" charset="0"/>
                </a:rPr>
                <a:t> (2013)</a:t>
              </a:r>
            </a:p>
            <a:p>
              <a:pPr algn="just"/>
              <a:r>
                <a:rPr lang="en-US" sz="1400" b="1" dirty="0">
                  <a:latin typeface="Comic Sans MS" panose="030F0702030302020204" pitchFamily="66" charset="0"/>
                  <a:ea typeface="Calibri" panose="020F0502020204030204" pitchFamily="34" charset="0"/>
                  <a:cs typeface="Calibri" panose="020F0502020204030204" pitchFamily="34" charset="0"/>
                </a:rPr>
                <a:t>Coming soon:</a:t>
              </a:r>
              <a:endParaRPr lang="en-US" sz="1400" dirty="0">
                <a:latin typeface="Comic Sans MS" panose="030F0702030302020204" pitchFamily="66"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400" i="1" dirty="0">
                  <a:latin typeface="Comic Sans MS" panose="030F0702030302020204" pitchFamily="66" charset="0"/>
                  <a:ea typeface="Calibri" panose="020F0502020204030204" pitchFamily="34" charset="0"/>
                  <a:cs typeface="Calibri" panose="020F0502020204030204" pitchFamily="34" charset="0"/>
                </a:rPr>
                <a:t>Innovative solutions for HHB low-energy ERL injector design: the BriXSinO approach</a:t>
              </a:r>
            </a:p>
          </p:txBody>
        </p:sp>
        <p:pic>
          <p:nvPicPr>
            <p:cNvPr id="8" name="Picture 6" descr="EuPRAXIA - Home">
              <a:extLst>
                <a:ext uri="{FF2B5EF4-FFF2-40B4-BE49-F238E27FC236}">
                  <a16:creationId xmlns:a16="http://schemas.microsoft.com/office/drawing/2014/main" id="{46B42182-5C08-ED63-1A82-EB1737B5D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687" y="4117863"/>
              <a:ext cx="1226752" cy="5267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LI ERIC | Home">
              <a:extLst>
                <a:ext uri="{FF2B5EF4-FFF2-40B4-BE49-F238E27FC236}">
                  <a16:creationId xmlns:a16="http://schemas.microsoft.com/office/drawing/2014/main" id="{C98DF490-08C6-1784-B7D4-6768BB924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4339" y="4407647"/>
              <a:ext cx="1125274" cy="5333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0CD7578-4CCC-A5A1-A7B2-26F14FD5B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8291" y="4135224"/>
              <a:ext cx="1415066" cy="363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EA1CDA0-237F-4A1C-F743-28ED5ECFF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7594" y="4436015"/>
              <a:ext cx="1011675" cy="5058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3426131"/>
      </p:ext>
    </p:extLst>
  </p:cSld>
  <p:clrMapOvr>
    <a:masterClrMapping/>
  </p:clrMapOvr>
  <mc:AlternateContent xmlns:mc="http://schemas.openxmlformats.org/markup-compatibility/2006" xmlns:p14="http://schemas.microsoft.com/office/powerpoint/2010/main">
    <mc:Choice Requires="p14">
      <p:transition spd="slow" p14:dur="2000" advTm="55997"/>
    </mc:Choice>
    <mc:Fallback xmlns="">
      <p:transition spd="slow" advTm="5599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GIOTTO: 2026 activity </a:t>
            </a:r>
            <a:r>
              <a:rPr lang="it-IT" dirty="0">
                <a:solidFill>
                  <a:srgbClr val="00B0F0"/>
                </a:solidFill>
              </a:rPr>
              <a:t>@ MILANO</a:t>
            </a:r>
            <a:endParaRPr lang="en-US" dirty="0">
              <a:solidFill>
                <a:srgbClr val="00B0F0"/>
              </a:solidFill>
            </a:endParaRPr>
          </a:p>
        </p:txBody>
      </p:sp>
      <p:sp>
        <p:nvSpPr>
          <p:cNvPr id="23" name="CasellaDiTesto 22">
            <a:extLst>
              <a:ext uri="{FF2B5EF4-FFF2-40B4-BE49-F238E27FC236}">
                <a16:creationId xmlns:a16="http://schemas.microsoft.com/office/drawing/2014/main" id="{FDE3399F-2A2B-583F-F176-C2E1AAEDFF79}"/>
              </a:ext>
            </a:extLst>
          </p:cNvPr>
          <p:cNvSpPr txBox="1"/>
          <p:nvPr/>
        </p:nvSpPr>
        <p:spPr>
          <a:xfrm>
            <a:off x="4467498" y="801209"/>
            <a:ext cx="7650876" cy="5232202"/>
          </a:xfrm>
          <a:prstGeom prst="rect">
            <a:avLst/>
          </a:prstGeom>
          <a:noFill/>
        </p:spPr>
        <p:txBody>
          <a:bodyPr wrap="square" rtlCol="0">
            <a:spAutoFit/>
          </a:bodyPr>
          <a:lstStyle/>
          <a:p>
            <a:r>
              <a:rPr lang="en-GB" sz="1400" b="1" noProof="0" dirty="0">
                <a:solidFill>
                  <a:srgbClr val="00B0F0"/>
                </a:solidFill>
                <a:latin typeface="Comic Sans MS" panose="030F0702030302020204" pitchFamily="66" charset="0"/>
              </a:rPr>
              <a:t>WP0 – Networking and cross-fertilization (All)</a:t>
            </a:r>
            <a:endParaRPr lang="en-GB" sz="1400" b="1" dirty="0">
              <a:solidFill>
                <a:srgbClr val="00B0F0"/>
              </a:solidFill>
              <a:latin typeface="Comic Sans MS" panose="030F0702030302020204" pitchFamily="66" charset="0"/>
            </a:endParaRPr>
          </a:p>
          <a:p>
            <a:r>
              <a:rPr lang="en-GB" sz="1400" noProof="0" dirty="0">
                <a:latin typeface="Comic Sans MS" panose="030F0702030302020204" pitchFamily="66" charset="0"/>
              </a:rPr>
              <a:t>Resp. Alberto Bacci</a:t>
            </a:r>
          </a:p>
          <a:p>
            <a:endParaRPr lang="en-GB" sz="900" noProof="0" dirty="0">
              <a:latin typeface="Comic Sans MS" panose="030F0702030302020204" pitchFamily="66" charset="0"/>
            </a:endParaRPr>
          </a:p>
          <a:p>
            <a:r>
              <a:rPr lang="en-GB" sz="1400" b="1" noProof="0" dirty="0">
                <a:solidFill>
                  <a:srgbClr val="00B0F0"/>
                </a:solidFill>
                <a:latin typeface="Comic Sans MS" panose="030F0702030302020204" pitchFamily="66" charset="0"/>
              </a:rPr>
              <a:t>WP1– GIOTTO Software engineering &amp; coding (MI/LASA-LNF)</a:t>
            </a:r>
            <a:br>
              <a:rPr lang="en-GB" sz="1400" noProof="0" dirty="0">
                <a:solidFill>
                  <a:srgbClr val="00B0F0"/>
                </a:solidFill>
                <a:latin typeface="Comic Sans MS" panose="030F0702030302020204" pitchFamily="66" charset="0"/>
              </a:rPr>
            </a:br>
            <a:r>
              <a:rPr lang="en-GB" sz="1400" noProof="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 1.1 - </a:t>
            </a:r>
            <a:r>
              <a:rPr lang="en-GB" sz="1400" dirty="0">
                <a:solidFill>
                  <a:srgbClr val="00B0F0"/>
                </a:solidFill>
                <a:latin typeface="Comic Sans MS" panose="030F0702030302020204" pitchFamily="66" charset="0"/>
              </a:rPr>
              <a:t>Classical version</a:t>
            </a:r>
            <a:br>
              <a:rPr lang="en-GB" sz="1400" noProof="0" dirty="0">
                <a:solidFill>
                  <a:srgbClr val="00B0F0"/>
                </a:solidFill>
                <a:latin typeface="Comic Sans MS" panose="030F0702030302020204" pitchFamily="66" charset="0"/>
              </a:rPr>
            </a:br>
            <a:r>
              <a:rPr lang="en-GB" sz="1400" noProof="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 1.2 - </a:t>
            </a:r>
            <a:r>
              <a:rPr lang="en-GB" sz="1400" dirty="0">
                <a:solidFill>
                  <a:srgbClr val="00B0F0"/>
                </a:solidFill>
                <a:latin typeface="Comic Sans MS" panose="030F0702030302020204" pitchFamily="66" charset="0"/>
              </a:rPr>
              <a:t>Control System version</a:t>
            </a:r>
            <a:endParaRPr lang="en-GB" sz="1400" noProof="0" dirty="0">
              <a:solidFill>
                <a:srgbClr val="00B0F0"/>
              </a:solidFill>
              <a:latin typeface="Comic Sans MS" panose="030F0702030302020204" pitchFamily="66" charset="0"/>
            </a:endParaRPr>
          </a:p>
          <a:p>
            <a:r>
              <a:rPr lang="en-GB"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 1.3 - </a:t>
            </a:r>
            <a:r>
              <a:rPr lang="en-GB" sz="1400" dirty="0">
                <a:solidFill>
                  <a:srgbClr val="00B0F0"/>
                </a:solidFill>
                <a:latin typeface="Comic Sans MS" panose="030F0702030302020204" pitchFamily="66" charset="0"/>
              </a:rPr>
              <a:t>Jitters sensitivity map study &amp; development</a:t>
            </a:r>
            <a:b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b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	</a:t>
            </a:r>
            <a:r>
              <a:rPr lang="en-GB"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cs typeface="Times New Roman" panose="02020603050405020304" pitchFamily="18" charset="0"/>
              </a:rPr>
              <a:t>1.4 - </a:t>
            </a: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RF Cavity design and BD seamless optimization (</a:t>
            </a:r>
            <a:r>
              <a:rPr lang="en-US" sz="1400" kern="0" dirty="0" err="1">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BuildCavity</a:t>
            </a:r>
            <a:r>
              <a:rPr lang="en-US" sz="1400" kern="0" dirty="0">
                <a:solidFill>
                  <a:srgbClr val="00B0F0"/>
                </a:solidFill>
                <a:latin typeface="Comic Sans MS" panose="030F0702030302020204" pitchFamily="66" charset="0"/>
                <a:ea typeface="Times New Roman" panose="02020603050405020304" pitchFamily="18" charset="0"/>
                <a:cs typeface="Times New Roman" panose="02020603050405020304" pitchFamily="18" charset="0"/>
              </a:rPr>
              <a:t>)</a:t>
            </a:r>
            <a:endParaRPr lang="en-GB" sz="1400" dirty="0">
              <a:solidFill>
                <a:srgbClr val="00B0F0"/>
              </a:solidFill>
              <a:latin typeface="Comic Sans MS" panose="030F0702030302020204" pitchFamily="66" charset="0"/>
            </a:endParaRPr>
          </a:p>
          <a:p>
            <a:r>
              <a:rPr lang="en-GB" sz="1400" dirty="0">
                <a:latin typeface="Comic Sans MS" panose="030F0702030302020204" pitchFamily="66" charset="0"/>
              </a:rPr>
              <a:t>Resp. Alberto Bacci</a:t>
            </a:r>
            <a:r>
              <a:rPr lang="en-US" sz="1400" dirty="0">
                <a:latin typeface="Comic Sans MS" panose="030F0702030302020204" pitchFamily="66" charset="0"/>
              </a:rPr>
              <a:t> &amp; </a:t>
            </a:r>
            <a:r>
              <a:rPr lang="en-GB" sz="1400" dirty="0">
                <a:latin typeface="Comic Sans MS" panose="030F0702030302020204" pitchFamily="66" charset="0"/>
              </a:rPr>
              <a:t>Marcello Rossetti Conti</a:t>
            </a:r>
          </a:p>
          <a:p>
            <a:endParaRPr lang="en-GB" sz="900" noProof="0" dirty="0">
              <a:latin typeface="Comic Sans MS" panose="030F0702030302020204" pitchFamily="66" charset="0"/>
            </a:endParaRPr>
          </a:p>
          <a:p>
            <a:r>
              <a:rPr lang="en-GB" sz="1400" b="1" dirty="0">
                <a:solidFill>
                  <a:srgbClr val="00B050"/>
                </a:solidFill>
                <a:latin typeface="Comic Sans MS" panose="030F0702030302020204" pitchFamily="66" charset="0"/>
              </a:rPr>
              <a:t>WP2 – GIOTTO test for EuPRAXIA @ SPARC_Lab WPs (LNF, MI/LASA)</a:t>
            </a:r>
          </a:p>
          <a:p>
            <a:r>
              <a:rPr lang="en-GB" sz="1400" dirty="0">
                <a:solidFill>
                  <a:srgbClr val="00B050"/>
                </a:solidFill>
                <a:latin typeface="Comic Sans MS" panose="030F0702030302020204" pitchFamily="66" charset="0"/>
              </a:rPr>
              <a:t>           </a:t>
            </a:r>
            <a:r>
              <a:rPr lang="en-US" sz="1400" kern="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2.1 - </a:t>
            </a:r>
            <a:r>
              <a:rPr lang="it-IT" sz="1400" kern="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GIOTTO_CS test on </a:t>
            </a:r>
            <a:r>
              <a:rPr lang="en-GB" sz="1400" dirty="0">
                <a:solidFill>
                  <a:srgbClr val="00B050"/>
                </a:solidFill>
                <a:latin typeface="Comic Sans MS" panose="030F0702030302020204" pitchFamily="66" charset="0"/>
              </a:rPr>
              <a:t>@ STAR/SPARC/HARMONIQ</a:t>
            </a:r>
          </a:p>
          <a:p>
            <a:r>
              <a:rPr lang="en-GB" sz="1400" dirty="0">
                <a:solidFill>
                  <a:srgbClr val="00B050"/>
                </a:solidFill>
                <a:latin typeface="Comic Sans MS" panose="030F0702030302020204" pitchFamily="66" charset="0"/>
              </a:rPr>
              <a:t>	</a:t>
            </a:r>
            <a:r>
              <a:rPr lang="en-US" sz="1400" kern="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 2.2 - Jitters analysis and optimization on WPs @ SPARC</a:t>
            </a:r>
            <a:br>
              <a:rPr lang="en-GB" sz="1400" dirty="0">
                <a:solidFill>
                  <a:srgbClr val="00B050"/>
                </a:solidFill>
                <a:latin typeface="Comic Sans MS" panose="030F0702030302020204" pitchFamily="66" charset="0"/>
              </a:rPr>
            </a:br>
            <a:r>
              <a:rPr lang="en-GB" sz="1400" dirty="0">
                <a:latin typeface="Comic Sans MS" panose="030F0702030302020204" pitchFamily="66" charset="0"/>
              </a:rPr>
              <a:t>Resp. Anna Giribono</a:t>
            </a:r>
          </a:p>
          <a:p>
            <a:r>
              <a:rPr lang="en-GB" sz="900" dirty="0">
                <a:latin typeface="Comic Sans MS" panose="030F0702030302020204" pitchFamily="66" charset="0"/>
              </a:rPr>
              <a:t>	</a:t>
            </a:r>
          </a:p>
          <a:p>
            <a:r>
              <a:rPr lang="en-GB" sz="1400" b="1" dirty="0">
                <a:solidFill>
                  <a:srgbClr val="F2AA84"/>
                </a:solidFill>
                <a:latin typeface="Comic Sans MS" panose="030F0702030302020204" pitchFamily="66" charset="0"/>
              </a:rPr>
              <a:t>WP3 – Support of DLA module design</a:t>
            </a:r>
            <a:r>
              <a:rPr lang="en-US" sz="1400" b="1" kern="0" dirty="0">
                <a:solidFill>
                  <a:srgbClr val="F2AA84"/>
                </a:solidFill>
                <a:latin typeface="Comic Sans MS" panose="030F0702030302020204" pitchFamily="66" charset="0"/>
                <a:ea typeface="Times New Roman" panose="02020603050405020304" pitchFamily="18" charset="0"/>
                <a:cs typeface="Times New Roman" panose="02020603050405020304" pitchFamily="18" charset="0"/>
              </a:rPr>
              <a:t> (LNS-MI/LASA)</a:t>
            </a:r>
            <a:br>
              <a:rPr lang="en-GB" sz="1400" dirty="0">
                <a:solidFill>
                  <a:srgbClr val="F2AA84"/>
                </a:solidFill>
                <a:latin typeface="Comic Sans MS" panose="030F0702030302020204" pitchFamily="66" charset="0"/>
              </a:rPr>
            </a:br>
            <a:r>
              <a:rPr lang="en-GB" sz="1400" dirty="0">
                <a:solidFill>
                  <a:srgbClr val="F2AA84"/>
                </a:solidFill>
                <a:latin typeface="Comic Sans MS" panose="030F0702030302020204" pitchFamily="66" charset="0"/>
              </a:rPr>
              <a:t>	</a:t>
            </a:r>
            <a:r>
              <a:rPr lang="en-US" sz="1400" kern="0" dirty="0">
                <a:solidFill>
                  <a:srgbClr val="F2AA84"/>
                </a:solidFill>
                <a:latin typeface="Comic Sans MS" panose="030F0702030302020204" pitchFamily="66" charset="0"/>
                <a:cs typeface="Times New Roman" panose="02020603050405020304" pitchFamily="18" charset="0"/>
              </a:rPr>
              <a:t>3.1 - </a:t>
            </a:r>
            <a:r>
              <a:rPr lang="en-US" sz="1400" kern="0" dirty="0">
                <a:solidFill>
                  <a:srgbClr val="F2AA84"/>
                </a:solidFill>
                <a:latin typeface="Comic Sans MS" panose="030F0702030302020204" pitchFamily="66" charset="0"/>
                <a:ea typeface="Times New Roman" panose="02020603050405020304" pitchFamily="18" charset="0"/>
                <a:cs typeface="Times New Roman" panose="02020603050405020304" pitchFamily="18" charset="0"/>
              </a:rPr>
              <a:t>Cavity design and BD seamless optimization (HFSS/ANSYS)</a:t>
            </a:r>
            <a:br>
              <a:rPr lang="en-US" sz="1400" kern="0" dirty="0">
                <a:solidFill>
                  <a:srgbClr val="F2AA84"/>
                </a:solidFill>
                <a:latin typeface="Comic Sans MS" panose="030F0702030302020204" pitchFamily="66" charset="0"/>
                <a:ea typeface="Times New Roman" panose="02020603050405020304" pitchFamily="18" charset="0"/>
                <a:cs typeface="Times New Roman" panose="02020603050405020304" pitchFamily="18" charset="0"/>
              </a:rPr>
            </a:br>
            <a:r>
              <a:rPr lang="en-US" sz="1400" kern="0" dirty="0">
                <a:latin typeface="Comic Sans MS" panose="030F0702030302020204" pitchFamily="66" charset="0"/>
                <a:ea typeface="Times New Roman" panose="02020603050405020304" pitchFamily="18" charset="0"/>
                <a:cs typeface="Times New Roman" panose="02020603050405020304" pitchFamily="18" charset="0"/>
              </a:rPr>
              <a:t>Resp. Giuseppe Torrisi</a:t>
            </a:r>
          </a:p>
          <a:p>
            <a:endParaRPr lang="en-US" sz="800" kern="0" dirty="0">
              <a:latin typeface="Comic Sans MS" panose="030F0702030302020204" pitchFamily="66" charset="0"/>
              <a:cs typeface="Times New Roman" panose="02020603050405020304" pitchFamily="18" charset="0"/>
            </a:endParaRPr>
          </a:p>
          <a:p>
            <a:r>
              <a:rPr lang="en-GB" sz="1400" b="1" dirty="0">
                <a:solidFill>
                  <a:srgbClr val="00B0F0"/>
                </a:solidFill>
                <a:latin typeface="Comic Sans MS" panose="030F0702030302020204" pitchFamily="66" charset="0"/>
              </a:rPr>
              <a:t>WP4 – tools for dissemination (MI/LASA)</a:t>
            </a:r>
          </a:p>
          <a:p>
            <a:r>
              <a:rPr lang="en-GB"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cs typeface="Times New Roman" panose="02020603050405020304" pitchFamily="18" charset="0"/>
              </a:rPr>
              <a:t>4.1 - U</a:t>
            </a:r>
            <a:r>
              <a:rPr lang="en-US" sz="1400" dirty="0">
                <a:solidFill>
                  <a:srgbClr val="00B0F0"/>
                </a:solidFill>
                <a:latin typeface="Comic Sans MS" panose="030F0702030302020204" pitchFamily="66" charset="0"/>
              </a:rPr>
              <a:t>ser-friendly interface (GUI)</a:t>
            </a:r>
          </a:p>
          <a:p>
            <a:r>
              <a:rPr lang="en-US"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cs typeface="Times New Roman" panose="02020603050405020304" pitchFamily="18" charset="0"/>
              </a:rPr>
              <a:t>4.2 - D</a:t>
            </a:r>
            <a:r>
              <a:rPr lang="en-US" sz="1400" dirty="0">
                <a:solidFill>
                  <a:srgbClr val="00B0F0"/>
                </a:solidFill>
                <a:latin typeface="Comic Sans MS" panose="030F0702030302020204" pitchFamily="66" charset="0"/>
              </a:rPr>
              <a:t>edicated website</a:t>
            </a:r>
            <a:br>
              <a:rPr lang="en-US" sz="1400" dirty="0">
                <a:solidFill>
                  <a:srgbClr val="00B0F0"/>
                </a:solidFill>
                <a:latin typeface="Comic Sans MS" panose="030F0702030302020204" pitchFamily="66" charset="0"/>
              </a:rPr>
            </a:br>
            <a:r>
              <a:rPr lang="en-US"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cs typeface="Times New Roman" panose="02020603050405020304" pitchFamily="18" charset="0"/>
              </a:rPr>
              <a:t>4.3 - T</a:t>
            </a:r>
            <a:r>
              <a:rPr lang="en-US" sz="1400" dirty="0">
                <a:solidFill>
                  <a:srgbClr val="00B0F0"/>
                </a:solidFill>
                <a:latin typeface="Comic Sans MS" panose="030F0702030302020204" pitchFamily="66" charset="0"/>
              </a:rPr>
              <a:t>raining course to broaden adoption</a:t>
            </a:r>
          </a:p>
          <a:p>
            <a:r>
              <a:rPr lang="en-US" sz="1400" dirty="0">
                <a:solidFill>
                  <a:srgbClr val="00B0F0"/>
                </a:solidFill>
                <a:latin typeface="Comic Sans MS" panose="030F0702030302020204" pitchFamily="66" charset="0"/>
              </a:rPr>
              <a:t>	</a:t>
            </a:r>
            <a:r>
              <a:rPr lang="en-US" sz="1400" kern="0" dirty="0">
                <a:solidFill>
                  <a:srgbClr val="00B0F0"/>
                </a:solidFill>
                <a:latin typeface="Comic Sans MS" panose="030F0702030302020204" pitchFamily="66" charset="0"/>
                <a:cs typeface="Times New Roman" panose="02020603050405020304" pitchFamily="18" charset="0"/>
              </a:rPr>
              <a:t>4.4 - </a:t>
            </a:r>
            <a:r>
              <a:rPr lang="en-US" sz="1400" dirty="0">
                <a:solidFill>
                  <a:srgbClr val="00B0F0"/>
                </a:solidFill>
                <a:latin typeface="Comic Sans MS" panose="030F0702030302020204" pitchFamily="66" charset="0"/>
              </a:rPr>
              <a:t>Giotto Manual new version</a:t>
            </a:r>
          </a:p>
          <a:p>
            <a:r>
              <a:rPr lang="en-GB" sz="1400" dirty="0">
                <a:latin typeface="Comic Sans MS" panose="030F0702030302020204" pitchFamily="66" charset="0"/>
              </a:rPr>
              <a:t>Resp. </a:t>
            </a:r>
            <a:r>
              <a:rPr lang="en-US" sz="1400" dirty="0">
                <a:latin typeface="Comic Sans MS" panose="030F0702030302020204" pitchFamily="66" charset="0"/>
              </a:rPr>
              <a:t>Marcello Rossetti Conti</a:t>
            </a:r>
            <a:endParaRPr lang="en-GB" sz="1400" dirty="0">
              <a:latin typeface="Comic Sans MS" panose="030F0702030302020204" pitchFamily="66" charset="0"/>
            </a:endParaRPr>
          </a:p>
        </p:txBody>
      </p:sp>
      <p:pic>
        <p:nvPicPr>
          <p:cNvPr id="24" name="Immagine 23">
            <a:extLst>
              <a:ext uri="{FF2B5EF4-FFF2-40B4-BE49-F238E27FC236}">
                <a16:creationId xmlns:a16="http://schemas.microsoft.com/office/drawing/2014/main" id="{43C926A0-396F-02E1-74F4-9C9BFC525EE1}"/>
              </a:ext>
            </a:extLst>
          </p:cNvPr>
          <p:cNvPicPr>
            <a:picLocks noChangeAspect="1"/>
          </p:cNvPicPr>
          <p:nvPr/>
        </p:nvPicPr>
        <p:blipFill>
          <a:blip r:embed="rId2"/>
          <a:stretch>
            <a:fillRect/>
          </a:stretch>
        </p:blipFill>
        <p:spPr>
          <a:xfrm>
            <a:off x="238416" y="1141144"/>
            <a:ext cx="4105999" cy="4719726"/>
          </a:xfrm>
          <a:prstGeom prst="rect">
            <a:avLst/>
          </a:prstGeom>
        </p:spPr>
      </p:pic>
    </p:spTree>
    <p:extLst>
      <p:ext uri="{BB962C8B-B14F-4D97-AF65-F5344CB8AC3E}">
        <p14:creationId xmlns:p14="http://schemas.microsoft.com/office/powerpoint/2010/main" val="445326697"/>
      </p:ext>
    </p:extLst>
  </p:cSld>
  <p:clrMapOvr>
    <a:masterClrMapping/>
  </p:clrMapOvr>
  <mc:AlternateContent xmlns:mc="http://schemas.openxmlformats.org/markup-compatibility/2006" xmlns:p14="http://schemas.microsoft.com/office/powerpoint/2010/main">
    <mc:Choice Requires="p14">
      <p:transition spd="slow" p14:dur="2000" advTm="57287"/>
    </mc:Choice>
    <mc:Fallback xmlns="">
      <p:transition spd="slow" advTm="572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normAutofit fontScale="90000"/>
          </a:bodyPr>
          <a:lstStyle/>
          <a:p>
            <a:r>
              <a:rPr lang="en-US" dirty="0" err="1"/>
              <a:t>Previsione</a:t>
            </a:r>
            <a:r>
              <a:rPr lang="en-US" dirty="0"/>
              <a:t> </a:t>
            </a:r>
            <a:r>
              <a:rPr lang="en-US" dirty="0" err="1"/>
              <a:t>sigle</a:t>
            </a:r>
            <a:r>
              <a:rPr lang="en-US" dirty="0"/>
              <a:t> </a:t>
            </a:r>
            <a:r>
              <a:rPr lang="en-US" dirty="0" err="1"/>
              <a:t>presso</a:t>
            </a:r>
            <a:r>
              <a:rPr lang="en-US" dirty="0"/>
              <a:t> la </a:t>
            </a:r>
            <a:r>
              <a:rPr lang="en-US" dirty="0" err="1"/>
              <a:t>Sezione</a:t>
            </a:r>
            <a:r>
              <a:rPr lang="en-US" dirty="0"/>
              <a:t> di Milano per 2026: 29</a:t>
            </a:r>
          </a:p>
        </p:txBody>
      </p:sp>
      <p:sp>
        <p:nvSpPr>
          <p:cNvPr id="5" name="CasellaDiTesto 6">
            <a:extLst>
              <a:ext uri="{FF2B5EF4-FFF2-40B4-BE49-F238E27FC236}">
                <a16:creationId xmlns:a16="http://schemas.microsoft.com/office/drawing/2014/main" id="{43C66F1C-672B-45ED-85C7-1A8474E4D96D}"/>
              </a:ext>
            </a:extLst>
          </p:cNvPr>
          <p:cNvSpPr txBox="1"/>
          <p:nvPr/>
        </p:nvSpPr>
        <p:spPr>
          <a:xfrm>
            <a:off x="-2" y="461847"/>
            <a:ext cx="6814687" cy="2585323"/>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Continuano con responsabilità Nazionale (4 + 2 call):</a:t>
            </a: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ANNA 	                  (2024)  RN e RL Carlo Fiorini</a:t>
            </a: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ASTAROTH-BEYOND (2025) RN e RL D. D’Angelo</a:t>
            </a: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C00000"/>
                </a:solidFill>
                <a:latin typeface="Calibri" panose="020F0502020204030204" pitchFamily="34" charset="0"/>
              </a:rPr>
              <a:t>HB2TF*	                  (2023) RN e RL  Dario Giove CALL Chiede PROL. </a:t>
            </a:r>
            <a:endParaRPr lang="it-IT" b="1" dirty="0">
              <a:solidFill>
                <a:srgbClr val="002060"/>
              </a:solidFill>
              <a:latin typeface="Calibri" panose="020F0502020204030204" pitchFamily="34" charset="0"/>
            </a:endParaRP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C00000"/>
                </a:solidFill>
                <a:latin typeface="Calibri" panose="020F0502020204030204" pitchFamily="34" charset="0"/>
              </a:rPr>
              <a:t>SIG</a:t>
            </a:r>
            <a:r>
              <a:rPr lang="it-IT" b="1" dirty="0">
                <a:solidFill>
                  <a:srgbClr val="002060"/>
                </a:solidFill>
                <a:latin typeface="Calibri" panose="020F0502020204030204" pitchFamily="34" charset="0"/>
              </a:rPr>
              <a:t>                               </a:t>
            </a:r>
            <a:r>
              <a:rPr lang="it-IT" b="1" dirty="0">
                <a:solidFill>
                  <a:srgbClr val="C00000"/>
                </a:solidFill>
                <a:latin typeface="Calibri" panose="020F0502020204030204" pitchFamily="34" charset="0"/>
              </a:rPr>
              <a:t>(2022) RN Marco </a:t>
            </a:r>
            <a:r>
              <a:rPr lang="it-IT" b="1" dirty="0" err="1">
                <a:solidFill>
                  <a:srgbClr val="C00000"/>
                </a:solidFill>
                <a:latin typeface="Calibri" panose="020F0502020204030204" pitchFamily="34" charset="0"/>
              </a:rPr>
              <a:t>Prioli</a:t>
            </a:r>
            <a:r>
              <a:rPr lang="it-IT" b="1" dirty="0">
                <a:solidFill>
                  <a:srgbClr val="C00000"/>
                </a:solidFill>
                <a:latin typeface="Calibri" panose="020F0502020204030204" pitchFamily="34" charset="0"/>
              </a:rPr>
              <a:t>         CALL</a:t>
            </a:r>
          </a:p>
          <a:p>
            <a:pPr marL="285750" lvl="0" indent="-285750" defTabSz="1166813">
              <a:buFont typeface="Wingdings" panose="05000000000000000000" pitchFamily="2" charset="2"/>
              <a:buChar char="§"/>
              <a:tabLst>
                <a:tab pos="1255713" algn="l"/>
                <a:tab pos="1884363" algn="l"/>
                <a:tab pos="2333625" algn="l"/>
              </a:tabLst>
              <a:defRPr/>
            </a:pPr>
            <a:r>
              <a:rPr lang="it-IT" b="1" dirty="0">
                <a:solidFill>
                  <a:srgbClr val="4E8542"/>
                </a:solidFill>
                <a:latin typeface="Calibri" panose="020F0502020204030204" pitchFamily="34" charset="0"/>
              </a:rPr>
              <a:t>SPOC  	                  (2024) RN e RL Giacomo Borghi</a:t>
            </a:r>
          </a:p>
          <a:p>
            <a:pPr marL="285750" lvl="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T4QC 	                  (2024) RN e RL Simone </a:t>
            </a:r>
            <a:r>
              <a:rPr lang="it-IT" b="1" dirty="0" err="1">
                <a:solidFill>
                  <a:srgbClr val="002060"/>
                </a:solidFill>
                <a:latin typeface="Calibri" panose="020F0502020204030204" pitchFamily="34" charset="0"/>
              </a:rPr>
              <a:t>Cialdi</a:t>
            </a:r>
            <a:endParaRPr lang="it-IT" b="1" dirty="0">
              <a:solidFill>
                <a:srgbClr val="002060"/>
              </a:solidFill>
              <a:latin typeface="Calibri" panose="020F0502020204030204" pitchFamily="34" charset="0"/>
            </a:endParaRPr>
          </a:p>
          <a:p>
            <a:pPr lvl="0" defTabSz="1166813">
              <a:tabLst>
                <a:tab pos="1255713" algn="l"/>
                <a:tab pos="1884363" algn="l"/>
                <a:tab pos="2333625" algn="l"/>
              </a:tabLst>
              <a:defRPr/>
            </a:pPr>
            <a:endParaRPr lang="it-IT" b="1" dirty="0">
              <a:solidFill>
                <a:srgbClr val="002060"/>
              </a:solidFill>
              <a:latin typeface="Calibri" panose="020F0502020204030204" pitchFamily="34" charset="0"/>
            </a:endParaRPr>
          </a:p>
          <a:p>
            <a:pPr marL="285750" indent="-285750" defTabSz="914400">
              <a:buFont typeface="Wingdings" panose="05000000000000000000" pitchFamily="2" charset="2"/>
              <a:buChar char="§"/>
              <a:defRPr/>
            </a:pPr>
            <a:endParaRPr lang="it-IT" b="1" dirty="0">
              <a:solidFill>
                <a:srgbClr val="0070C0"/>
              </a:solidFill>
              <a:latin typeface="Comic Sans MS" panose="030F0702030302020204" pitchFamily="66" charset="0"/>
            </a:endParaRPr>
          </a:p>
        </p:txBody>
      </p:sp>
      <p:sp>
        <p:nvSpPr>
          <p:cNvPr id="6" name="CasellaDiTesto 6">
            <a:extLst>
              <a:ext uri="{FF2B5EF4-FFF2-40B4-BE49-F238E27FC236}">
                <a16:creationId xmlns:a16="http://schemas.microsoft.com/office/drawing/2014/main" id="{F1D2B6F9-DE9A-48B0-95F5-097627026648}"/>
              </a:ext>
            </a:extLst>
          </p:cNvPr>
          <p:cNvSpPr txBox="1"/>
          <p:nvPr/>
        </p:nvSpPr>
        <p:spPr>
          <a:xfrm>
            <a:off x="-28878" y="2483155"/>
            <a:ext cx="7218947" cy="3970318"/>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Continuano con responsabilità Locale (10 + 2 </a:t>
            </a:r>
            <a:r>
              <a:rPr lang="it-IT" b="1" dirty="0" err="1">
                <a:solidFill>
                  <a:prstClr val="black"/>
                </a:solidFill>
                <a:latin typeface="Comic Sans MS" panose="030F0702030302020204" pitchFamily="66" charset="0"/>
              </a:rPr>
              <a:t>prolung</a:t>
            </a:r>
            <a:r>
              <a:rPr lang="it-IT" b="1" dirty="0">
                <a:solidFill>
                  <a:prstClr val="black"/>
                </a:solidFill>
                <a:latin typeface="Comic Sans MS" panose="030F0702030302020204" pitchFamily="66" charset="0"/>
              </a:rPr>
              <a:t>.):</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AIM_MIA 		         (2025) RL Cristina </a:t>
            </a:r>
            <a:r>
              <a:rPr lang="it-IT" b="1" dirty="0" err="1">
                <a:solidFill>
                  <a:srgbClr val="4E8542"/>
                </a:solidFill>
                <a:latin typeface="Calibri" panose="020F0502020204030204" pitchFamily="34" charset="0"/>
              </a:rPr>
              <a:t>Lenardi</a:t>
            </a:r>
            <a:endParaRPr lang="it-IT" b="1" dirty="0">
              <a:solidFill>
                <a:srgbClr val="4E8542"/>
              </a:solidFill>
              <a:latin typeface="Calibri" panose="020F0502020204030204" pitchFamily="34" charset="0"/>
            </a:endParaRP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002060"/>
                </a:solidFill>
                <a:latin typeface="Calibri" panose="020F0502020204030204" pitchFamily="34" charset="0"/>
              </a:rPr>
              <a:t>ASIX		         (2025) RL Alberto Stabile</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002060"/>
                </a:solidFill>
                <a:latin typeface="Calibri" panose="020F0502020204030204" pitchFamily="34" charset="0"/>
              </a:rPr>
              <a:t>ASPIDES 		         (2025) RL  Romualdo Santoro</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ATHENAE 		         (2025) RL Dario Giannotti </a:t>
            </a:r>
          </a:p>
          <a:p>
            <a:pPr marL="28575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CUPRUM_TTD*     (2023) RL  Flavia Groppi CHIEDE PROL.</a:t>
            </a:r>
          </a:p>
          <a:p>
            <a:pPr marL="285750" indent="-285750" defTabSz="1076325">
              <a:buFont typeface="Wingdings" panose="05000000000000000000" pitchFamily="2" charset="2"/>
              <a:buChar char="§"/>
              <a:tabLst>
                <a:tab pos="1344613" algn="l"/>
                <a:tab pos="1527175" algn="l"/>
                <a:tab pos="1974850" algn="l"/>
              </a:tabLst>
              <a:defRPr/>
            </a:pPr>
            <a:r>
              <a:rPr lang="it-IT" b="1" dirty="0" err="1">
                <a:solidFill>
                  <a:srgbClr val="4E8542"/>
                </a:solidFill>
                <a:latin typeface="Calibri" panose="020F0502020204030204" pitchFamily="34" charset="0"/>
              </a:rPr>
              <a:t>HardLife</a:t>
            </a:r>
            <a:r>
              <a:rPr lang="it-IT" b="1" dirty="0">
                <a:solidFill>
                  <a:srgbClr val="4E8542"/>
                </a:solidFill>
                <a:latin typeface="Calibri" panose="020F0502020204030204" pitchFamily="34" charset="0"/>
              </a:rPr>
              <a:t> 	             (2024) RL  Vera Bernardoni</a:t>
            </a:r>
          </a:p>
          <a:p>
            <a:pPr marL="28575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MATHER3D*	         (2023) RL  Ivan Veronese CHIEDE PROL. </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MOZART		         (2025) RL  Francesco Broggi</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NEXT_NAMASSTE (2025) RL  Paolo Arosio</a:t>
            </a:r>
          </a:p>
          <a:p>
            <a:pPr marL="285750" lvl="0" indent="-285750" defTabSz="1076325">
              <a:buFont typeface="Wingdings" panose="05000000000000000000" pitchFamily="2" charset="2"/>
              <a:buChar char="§"/>
              <a:tabLst>
                <a:tab pos="1076325" algn="l"/>
                <a:tab pos="1527175" algn="l"/>
                <a:tab pos="1974850" algn="l"/>
              </a:tabLst>
              <a:defRPr/>
            </a:pPr>
            <a:r>
              <a:rPr lang="it-IT" b="1" dirty="0">
                <a:solidFill>
                  <a:srgbClr val="C00000"/>
                </a:solidFill>
                <a:latin typeface="Calibri" panose="020F0502020204030204" pitchFamily="34" charset="0"/>
              </a:rPr>
              <a:t>Plasma4Beam2     (2024) RL  Massimiliano </a:t>
            </a:r>
            <a:r>
              <a:rPr lang="it-IT" b="1" dirty="0" err="1">
                <a:solidFill>
                  <a:srgbClr val="C00000"/>
                </a:solidFill>
                <a:latin typeface="Calibri" panose="020F0502020204030204" pitchFamily="34" charset="0"/>
              </a:rPr>
              <a:t>Romè</a:t>
            </a:r>
            <a:endParaRPr lang="it-IT" b="1" dirty="0">
              <a:solidFill>
                <a:srgbClr val="C00000"/>
              </a:solidFill>
              <a:latin typeface="Calibri" panose="020F0502020204030204" pitchFamily="34" charset="0"/>
            </a:endParaRPr>
          </a:p>
          <a:p>
            <a:pPr marL="285750" indent="-285750" defTabSz="1076325">
              <a:buFont typeface="Wingdings" panose="05000000000000000000" pitchFamily="2" charset="2"/>
              <a:buChar char="§"/>
              <a:tabLst>
                <a:tab pos="1076325" algn="l"/>
                <a:tab pos="1527175" algn="l"/>
                <a:tab pos="1974850" algn="l"/>
              </a:tabLst>
              <a:defRPr/>
            </a:pPr>
            <a:r>
              <a:rPr lang="it-IT" b="1" dirty="0">
                <a:solidFill>
                  <a:srgbClr val="4E8542"/>
                </a:solidFill>
                <a:latin typeface="Calibri" panose="020F0502020204030204" pitchFamily="34" charset="0"/>
              </a:rPr>
              <a:t>QUARTET	             (2025) RL  Stefano </a:t>
            </a:r>
            <a:r>
              <a:rPr lang="it-IT" b="1" dirty="0" err="1">
                <a:solidFill>
                  <a:srgbClr val="4E8542"/>
                </a:solidFill>
                <a:latin typeface="Calibri" panose="020F0502020204030204" pitchFamily="34" charset="0"/>
              </a:rPr>
              <a:t>Carrazza</a:t>
            </a:r>
            <a:endParaRPr lang="it-IT" b="1" dirty="0">
              <a:solidFill>
                <a:srgbClr val="C00000"/>
              </a:solidFill>
              <a:latin typeface="Calibri" panose="020F0502020204030204" pitchFamily="34" charset="0"/>
            </a:endParaRPr>
          </a:p>
          <a:p>
            <a:pPr marL="285750" lvl="0" indent="-285750" defTabSz="1076325">
              <a:buFont typeface="Wingdings" panose="05000000000000000000" pitchFamily="2" charset="2"/>
              <a:buChar char="§"/>
              <a:tabLst>
                <a:tab pos="1076325" algn="l"/>
                <a:tab pos="1344613" algn="l"/>
                <a:tab pos="1974850" algn="l"/>
              </a:tabLst>
              <a:defRPr/>
            </a:pPr>
            <a:r>
              <a:rPr lang="it-IT" b="1" dirty="0" err="1">
                <a:solidFill>
                  <a:srgbClr val="C00000"/>
                </a:solidFill>
                <a:latin typeface="Calibri" panose="020F0502020204030204" pitchFamily="34" charset="0"/>
              </a:rPr>
              <a:t>SL_betatest</a:t>
            </a:r>
            <a:r>
              <a:rPr lang="it-IT" b="1" dirty="0">
                <a:solidFill>
                  <a:srgbClr val="C00000"/>
                </a:solidFill>
                <a:latin typeface="Calibri" panose="020F0502020204030204" pitchFamily="34" charset="0"/>
              </a:rPr>
              <a:t> 	(2024)  RL  Andrea R. Rossi</a:t>
            </a:r>
          </a:p>
          <a:p>
            <a:pPr marL="285750" indent="-285750" defTabSz="914400">
              <a:buFont typeface="Wingdings" panose="05000000000000000000" pitchFamily="2" charset="2"/>
              <a:buChar char="§"/>
              <a:defRPr/>
            </a:pPr>
            <a:endParaRPr lang="it-IT" b="1" dirty="0">
              <a:solidFill>
                <a:srgbClr val="0070C0"/>
              </a:solidFill>
              <a:latin typeface="Comic Sans MS" panose="030F0702030302020204" pitchFamily="66" charset="0"/>
            </a:endParaRPr>
          </a:p>
        </p:txBody>
      </p:sp>
      <p:sp>
        <p:nvSpPr>
          <p:cNvPr id="7" name="CasellaDiTesto 6">
            <a:extLst>
              <a:ext uri="{FF2B5EF4-FFF2-40B4-BE49-F238E27FC236}">
                <a16:creationId xmlns:a16="http://schemas.microsoft.com/office/drawing/2014/main" id="{DA781A91-5B0E-450B-8781-4CF1454481FC}"/>
              </a:ext>
            </a:extLst>
          </p:cNvPr>
          <p:cNvSpPr txBox="1"/>
          <p:nvPr/>
        </p:nvSpPr>
        <p:spPr>
          <a:xfrm>
            <a:off x="6789683" y="481098"/>
            <a:ext cx="5719950" cy="1200329"/>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Chiudono a fine 2025 (salvo sorprese…)</a:t>
            </a:r>
          </a:p>
          <a:p>
            <a:pPr marL="285750" lvl="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FUSION 	(2023)	        RL  Davide </a:t>
            </a:r>
            <a:r>
              <a:rPr lang="it-IT" b="1" dirty="0" err="1">
                <a:solidFill>
                  <a:srgbClr val="C00000"/>
                </a:solidFill>
                <a:latin typeface="Calibri" panose="020F0502020204030204" pitchFamily="34" charset="0"/>
              </a:rPr>
              <a:t>Bortot</a:t>
            </a:r>
            <a:endParaRPr lang="it-IT" b="1" dirty="0">
              <a:solidFill>
                <a:srgbClr val="C00000"/>
              </a:solidFill>
              <a:latin typeface="Calibri" panose="020F0502020204030204" pitchFamily="34" charset="0"/>
            </a:endParaRPr>
          </a:p>
          <a:p>
            <a:pPr marL="285750" indent="-285750" defTabSz="1076325">
              <a:buFont typeface="Wingdings" panose="05000000000000000000" pitchFamily="2" charset="2"/>
              <a:buChar char="§"/>
              <a:tabLst>
                <a:tab pos="1344613" algn="l"/>
                <a:tab pos="1527175" algn="l"/>
                <a:tab pos="1974850" algn="l"/>
              </a:tabLst>
              <a:defRPr/>
            </a:pPr>
            <a:r>
              <a:rPr lang="it-IT" b="1" dirty="0">
                <a:solidFill>
                  <a:srgbClr val="002060"/>
                </a:solidFill>
                <a:latin typeface="Calibri" panose="020F0502020204030204" pitchFamily="34" charset="0"/>
              </a:rPr>
              <a:t>HIDRA2	(2022)	        RL  Romualdo Santoro  CALL</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FRIDA  </a:t>
            </a:r>
            <a:r>
              <a:rPr lang="it-IT" b="1" dirty="0">
                <a:solidFill>
                  <a:srgbClr val="604878"/>
                </a:solidFill>
                <a:latin typeface="Calibri" panose="020F0502020204030204" pitchFamily="34" charset="0"/>
              </a:rPr>
              <a:t>        </a:t>
            </a:r>
            <a:r>
              <a:rPr lang="it-IT" b="1" dirty="0">
                <a:solidFill>
                  <a:srgbClr val="4E8542"/>
                </a:solidFill>
                <a:latin typeface="Calibri" panose="020F0502020204030204" pitchFamily="34" charset="0"/>
              </a:rPr>
              <a:t>(2022)        RL  Silvia Muraro            CALL</a:t>
            </a:r>
          </a:p>
        </p:txBody>
      </p:sp>
      <p:sp>
        <p:nvSpPr>
          <p:cNvPr id="8" name="CasellaDiTesto 6">
            <a:extLst>
              <a:ext uri="{FF2B5EF4-FFF2-40B4-BE49-F238E27FC236}">
                <a16:creationId xmlns:a16="http://schemas.microsoft.com/office/drawing/2014/main" id="{90191FE6-D9C8-4777-AC50-036AC48678F9}"/>
              </a:ext>
            </a:extLst>
          </p:cNvPr>
          <p:cNvSpPr txBox="1"/>
          <p:nvPr/>
        </p:nvSpPr>
        <p:spPr>
          <a:xfrm>
            <a:off x="6872436" y="1693882"/>
            <a:ext cx="5579445" cy="923330"/>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Grant Giovani esistenti (2)</a:t>
            </a:r>
          </a:p>
          <a:p>
            <a:pPr marL="285750" lvl="0" indent="-285750" defTabSz="763588">
              <a:buFont typeface="Wingdings" panose="05000000000000000000" pitchFamily="2" charset="2"/>
              <a:buChar char="§"/>
              <a:tabLst>
                <a:tab pos="893763" algn="l"/>
                <a:tab pos="1249363" algn="l"/>
                <a:tab pos="1525588" algn="l"/>
                <a:tab pos="2327275" algn="l"/>
              </a:tabLst>
              <a:defRPr/>
            </a:pPr>
            <a:r>
              <a:rPr lang="it-IT" b="1" dirty="0">
                <a:solidFill>
                  <a:srgbClr val="002060"/>
                </a:solidFill>
                <a:latin typeface="Calibri" panose="020F0502020204030204" pitchFamily="34" charset="0"/>
              </a:rPr>
              <a:t>FERRAD*		(2024)	Luca Frontini  CHIEDE PROL.  </a:t>
            </a:r>
          </a:p>
          <a:p>
            <a:pPr marL="285750" lvl="0" indent="-285750" defTabSz="763588">
              <a:buFont typeface="Wingdings" panose="05000000000000000000" pitchFamily="2" charset="2"/>
              <a:buChar char="§"/>
              <a:tabLst>
                <a:tab pos="893763" algn="l"/>
                <a:tab pos="1249363" algn="l"/>
                <a:tab pos="1525588" algn="l"/>
                <a:tab pos="2327275" algn="l"/>
              </a:tabLst>
              <a:defRPr/>
            </a:pPr>
            <a:r>
              <a:rPr lang="it-IT" b="1" dirty="0">
                <a:solidFill>
                  <a:srgbClr val="4E8542"/>
                </a:solidFill>
                <a:latin typeface="Calibri" panose="020F0502020204030204" pitchFamily="34" charset="0"/>
              </a:rPr>
              <a:t>PRIUMUS		(2025) 	Claudio </a:t>
            </a:r>
            <a:r>
              <a:rPr lang="it-IT" b="1" dirty="0" err="1">
                <a:solidFill>
                  <a:srgbClr val="4E8542"/>
                </a:solidFill>
                <a:latin typeface="Calibri" panose="020F0502020204030204" pitchFamily="34" charset="0"/>
              </a:rPr>
              <a:t>Galelli</a:t>
            </a:r>
            <a:endParaRPr lang="it-IT" b="1" dirty="0">
              <a:solidFill>
                <a:srgbClr val="002060"/>
              </a:solidFill>
              <a:latin typeface="Calibri" panose="020F0502020204030204" pitchFamily="34" charset="0"/>
            </a:endParaRPr>
          </a:p>
        </p:txBody>
      </p:sp>
      <p:sp>
        <p:nvSpPr>
          <p:cNvPr id="9" name="CasellaDiTesto 6">
            <a:extLst>
              <a:ext uri="{FF2B5EF4-FFF2-40B4-BE49-F238E27FC236}">
                <a16:creationId xmlns:a16="http://schemas.microsoft.com/office/drawing/2014/main" id="{9FF5AFEA-EA1C-4D97-9CBA-9C47A833AA2B}"/>
              </a:ext>
            </a:extLst>
          </p:cNvPr>
          <p:cNvSpPr txBox="1"/>
          <p:nvPr/>
        </p:nvSpPr>
        <p:spPr>
          <a:xfrm>
            <a:off x="6851416" y="3307718"/>
            <a:ext cx="5579445" cy="923330"/>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Nuove Proposte con Resp. Nazionale (2)</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 CIRCE  </a:t>
            </a:r>
            <a:r>
              <a:rPr lang="it-IT" b="1" dirty="0">
                <a:solidFill>
                  <a:srgbClr val="604878"/>
                </a:solidFill>
                <a:latin typeface="Calibri" panose="020F0502020204030204" pitchFamily="34" charset="0"/>
              </a:rPr>
              <a:t>        </a:t>
            </a:r>
            <a:r>
              <a:rPr lang="it-IT" b="1" dirty="0">
                <a:solidFill>
                  <a:srgbClr val="4E8542"/>
                </a:solidFill>
                <a:latin typeface="Calibri" panose="020F0502020204030204" pitchFamily="34" charset="0"/>
              </a:rPr>
              <a:t>(2026)        RN  Antonio Sarno</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GIOTTO 	(2026)	        RN Alberto Bacci </a:t>
            </a:r>
          </a:p>
        </p:txBody>
      </p:sp>
      <p:sp>
        <p:nvSpPr>
          <p:cNvPr id="12" name="CasellaDiTesto 6">
            <a:extLst>
              <a:ext uri="{FF2B5EF4-FFF2-40B4-BE49-F238E27FC236}">
                <a16:creationId xmlns:a16="http://schemas.microsoft.com/office/drawing/2014/main" id="{747D8380-D6BC-4A30-B1C4-4D9834B22191}"/>
              </a:ext>
            </a:extLst>
          </p:cNvPr>
          <p:cNvSpPr txBox="1"/>
          <p:nvPr/>
        </p:nvSpPr>
        <p:spPr>
          <a:xfrm>
            <a:off x="6851416" y="4231743"/>
            <a:ext cx="5579445" cy="2031325"/>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Nuove Proposte con Resp. Locale (6)</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 </a:t>
            </a:r>
            <a:r>
              <a:rPr lang="it-IT" b="1" dirty="0">
                <a:solidFill>
                  <a:srgbClr val="C00000"/>
                </a:solidFill>
                <a:latin typeface="Calibri" panose="020F0502020204030204" pitchFamily="34" charset="0"/>
              </a:rPr>
              <a:t>ALAN           (2026)     RL Andrea R. Rossi</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CARMA 	  (2026)     RL Vera Bernardoni</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CORAL          (2026)     RL Marcello Rossetti Conti</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HARMONIQ (2026)    RL </a:t>
            </a:r>
            <a:r>
              <a:rPr lang="it-IT" b="1" dirty="0" err="1">
                <a:solidFill>
                  <a:srgbClr val="C00000"/>
                </a:solidFill>
                <a:latin typeface="Calibri" panose="020F0502020204030204" pitchFamily="34" charset="0"/>
              </a:rPr>
              <a:t>Illya</a:t>
            </a:r>
            <a:r>
              <a:rPr lang="it-IT" b="1" dirty="0">
                <a:solidFill>
                  <a:srgbClr val="C00000"/>
                </a:solidFill>
                <a:latin typeface="Calibri" panose="020F0502020204030204" pitchFamily="34" charset="0"/>
              </a:rPr>
              <a:t> </a:t>
            </a:r>
            <a:r>
              <a:rPr lang="it-IT" b="1" dirty="0" err="1">
                <a:solidFill>
                  <a:srgbClr val="C00000"/>
                </a:solidFill>
                <a:latin typeface="Calibri" panose="020F0502020204030204" pitchFamily="34" charset="0"/>
              </a:rPr>
              <a:t>Debrot</a:t>
            </a:r>
            <a:endParaRPr lang="it-IT" b="1" dirty="0">
              <a:solidFill>
                <a:srgbClr val="C00000"/>
              </a:solidFill>
              <a:latin typeface="Calibri" panose="020F0502020204030204" pitchFamily="34" charset="0"/>
            </a:endParaRP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IDLA              (2026)    RL Albero Bacci</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MAAT            (2026)   RL Massimiliano </a:t>
            </a:r>
            <a:r>
              <a:rPr lang="it-IT" b="1" dirty="0" err="1">
                <a:solidFill>
                  <a:srgbClr val="C00000"/>
                </a:solidFill>
                <a:latin typeface="Calibri" panose="020F0502020204030204" pitchFamily="34" charset="0"/>
              </a:rPr>
              <a:t>Cannavo’</a:t>
            </a:r>
            <a:endParaRPr lang="it-IT" b="1" dirty="0">
              <a:solidFill>
                <a:srgbClr val="C00000"/>
              </a:solidFill>
              <a:latin typeface="Calibri" panose="020F0502020204030204" pitchFamily="34" charset="0"/>
            </a:endParaRPr>
          </a:p>
        </p:txBody>
      </p:sp>
      <p:sp>
        <p:nvSpPr>
          <p:cNvPr id="13" name="CasellaDiTesto 6">
            <a:extLst>
              <a:ext uri="{FF2B5EF4-FFF2-40B4-BE49-F238E27FC236}">
                <a16:creationId xmlns:a16="http://schemas.microsoft.com/office/drawing/2014/main" id="{4CAEFE46-75F7-4374-BD6F-AFBCE0C83F78}"/>
              </a:ext>
            </a:extLst>
          </p:cNvPr>
          <p:cNvSpPr txBox="1"/>
          <p:nvPr/>
        </p:nvSpPr>
        <p:spPr>
          <a:xfrm>
            <a:off x="6851416" y="2638264"/>
            <a:ext cx="5579445" cy="646331"/>
          </a:xfrm>
          <a:prstGeom prst="rect">
            <a:avLst/>
          </a:prstGeom>
          <a:noFill/>
        </p:spPr>
        <p:txBody>
          <a:bodyPr wrap="square" rtlCol="0">
            <a:spAutoFit/>
          </a:bodyPr>
          <a:lstStyle/>
          <a:p>
            <a:pPr marL="285750" indent="-285750" defTabSz="914400">
              <a:buFont typeface="Wingdings" panose="05000000000000000000" pitchFamily="2" charset="2"/>
              <a:buChar char="q"/>
              <a:defRPr/>
            </a:pPr>
            <a:r>
              <a:rPr lang="it-IT" b="1" dirty="0">
                <a:solidFill>
                  <a:prstClr val="black"/>
                </a:solidFill>
                <a:latin typeface="Comic Sans MS" panose="030F0702030302020204" pitchFamily="66" charset="0"/>
              </a:rPr>
              <a:t>Nuova Call con Resp. Nazionale (1)</a:t>
            </a:r>
          </a:p>
          <a:p>
            <a:pPr marL="285750" indent="-285750" defTabSz="91440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 DIOMEDES (2026)   RN  Stefano Capra</a:t>
            </a:r>
            <a:endParaRPr lang="it-IT" b="1" dirty="0">
              <a:solidFill>
                <a:srgbClr val="C00000"/>
              </a:solidFill>
              <a:latin typeface="Calibri" panose="020F0502020204030204" pitchFamily="34" charset="0"/>
            </a:endParaRPr>
          </a:p>
        </p:txBody>
      </p:sp>
      <p:sp>
        <p:nvSpPr>
          <p:cNvPr id="15" name="Rectangle 14">
            <a:extLst>
              <a:ext uri="{FF2B5EF4-FFF2-40B4-BE49-F238E27FC236}">
                <a16:creationId xmlns:a16="http://schemas.microsoft.com/office/drawing/2014/main" id="{FDEF5FAA-6F06-4C5F-AEA9-8BD947F6028D}"/>
              </a:ext>
            </a:extLst>
          </p:cNvPr>
          <p:cNvSpPr/>
          <p:nvPr/>
        </p:nvSpPr>
        <p:spPr>
          <a:xfrm>
            <a:off x="6684579" y="2596055"/>
            <a:ext cx="5381298" cy="3631490"/>
          </a:xfrm>
          <a:prstGeom prst="rect">
            <a:avLst/>
          </a:prstGeom>
          <a:noFill/>
          <a:ln w="50800" cap="rnd" cmpd="dbl">
            <a:solidFill>
              <a:srgbClr val="CC66F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sellaDiTesto 6">
            <a:extLst>
              <a:ext uri="{FF2B5EF4-FFF2-40B4-BE49-F238E27FC236}">
                <a16:creationId xmlns:a16="http://schemas.microsoft.com/office/drawing/2014/main" id="{D2FB7B05-7006-4B6F-897F-C88E8C3D0899}"/>
              </a:ext>
            </a:extLst>
          </p:cNvPr>
          <p:cNvSpPr txBox="1"/>
          <p:nvPr/>
        </p:nvSpPr>
        <p:spPr>
          <a:xfrm rot="16200000">
            <a:off x="4526107" y="4033616"/>
            <a:ext cx="3881818" cy="523220"/>
          </a:xfrm>
          <a:prstGeom prst="rect">
            <a:avLst/>
          </a:prstGeom>
          <a:noFill/>
        </p:spPr>
        <p:txBody>
          <a:bodyPr wrap="square" rtlCol="0">
            <a:spAutoFit/>
          </a:bodyPr>
          <a:lstStyle/>
          <a:p>
            <a:pPr defTabSz="914400">
              <a:defRPr/>
            </a:pPr>
            <a:r>
              <a:rPr lang="it-IT" sz="2800" b="1" dirty="0">
                <a:solidFill>
                  <a:srgbClr val="CC66FF"/>
                </a:solidFill>
                <a:latin typeface="Comic Sans MS" panose="030F0702030302020204" pitchFamily="66" charset="0"/>
              </a:rPr>
              <a:t>NEW 2026: 1+2+6</a:t>
            </a:r>
            <a:endParaRPr lang="it-IT" sz="2800" b="1" dirty="0">
              <a:solidFill>
                <a:srgbClr val="CC66FF"/>
              </a:solidFill>
              <a:latin typeface="Calibri" panose="020F0502020204030204" pitchFamily="34" charset="0"/>
            </a:endParaRPr>
          </a:p>
        </p:txBody>
      </p:sp>
      <p:sp>
        <p:nvSpPr>
          <p:cNvPr id="18" name="CasellaDiTesto 6">
            <a:extLst>
              <a:ext uri="{FF2B5EF4-FFF2-40B4-BE49-F238E27FC236}">
                <a16:creationId xmlns:a16="http://schemas.microsoft.com/office/drawing/2014/main" id="{AC03B3DA-E987-415B-8DB8-C27AB147A16C}"/>
              </a:ext>
            </a:extLst>
          </p:cNvPr>
          <p:cNvSpPr txBox="1"/>
          <p:nvPr/>
        </p:nvSpPr>
        <p:spPr>
          <a:xfrm>
            <a:off x="5085679" y="5150235"/>
            <a:ext cx="1388694" cy="1077218"/>
          </a:xfrm>
          <a:prstGeom prst="rect">
            <a:avLst/>
          </a:prstGeom>
          <a:noFill/>
        </p:spPr>
        <p:txBody>
          <a:bodyPr wrap="square" rtlCol="0">
            <a:spAutoFit/>
          </a:bodyPr>
          <a:lstStyle/>
          <a:p>
            <a:pPr defTabSz="914400">
              <a:defRPr/>
            </a:pPr>
            <a:r>
              <a:rPr lang="it-IT" sz="1600" dirty="0">
                <a:solidFill>
                  <a:srgbClr val="C00000"/>
                </a:solidFill>
                <a:latin typeface="Calibri" panose="020F0502020204030204" pitchFamily="34" charset="0"/>
              </a:rPr>
              <a:t>acceleratori</a:t>
            </a:r>
          </a:p>
          <a:p>
            <a:pPr defTabSz="914400">
              <a:defRPr/>
            </a:pPr>
            <a:r>
              <a:rPr lang="it-IT" sz="1600" dirty="0">
                <a:solidFill>
                  <a:srgbClr val="C00000"/>
                </a:solidFill>
                <a:latin typeface="Calibri" panose="020F0502020204030204" pitchFamily="34" charset="0"/>
              </a:rPr>
              <a:t> </a:t>
            </a:r>
            <a:r>
              <a:rPr lang="it-IT" sz="1600" dirty="0">
                <a:solidFill>
                  <a:srgbClr val="002060"/>
                </a:solidFill>
                <a:latin typeface="Calibri" panose="020F0502020204030204" pitchFamily="34" charset="0"/>
              </a:rPr>
              <a:t>rivelatori &amp; elettronica</a:t>
            </a:r>
          </a:p>
          <a:p>
            <a:pPr defTabSz="914400">
              <a:defRPr/>
            </a:pPr>
            <a:r>
              <a:rPr lang="it-IT" sz="1600" dirty="0" err="1">
                <a:solidFill>
                  <a:srgbClr val="4E8542"/>
                </a:solidFill>
                <a:latin typeface="Calibri" panose="020F0502020204030204" pitchFamily="34" charset="0"/>
              </a:rPr>
              <a:t>Interdiscipl</a:t>
            </a:r>
            <a:r>
              <a:rPr lang="it-IT" sz="1600" dirty="0">
                <a:solidFill>
                  <a:srgbClr val="002060"/>
                </a:solidFill>
                <a:latin typeface="Calibri" panose="020F0502020204030204" pitchFamily="34" charset="0"/>
              </a:rPr>
              <a:t>. </a:t>
            </a:r>
          </a:p>
        </p:txBody>
      </p:sp>
    </p:spTree>
    <p:extLst>
      <p:ext uri="{BB962C8B-B14F-4D97-AF65-F5344CB8AC3E}">
        <p14:creationId xmlns:p14="http://schemas.microsoft.com/office/powerpoint/2010/main" val="174123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0" y="1196283"/>
            <a:ext cx="12192000" cy="4734254"/>
          </a:xfrm>
        </p:spPr>
        <p:txBody>
          <a:bodyPr>
            <a:normAutofit/>
          </a:bodyPr>
          <a:lstStyle/>
          <a:p>
            <a:r>
              <a:rPr lang="en-US" sz="2000" b="1" dirty="0"/>
              <a:t>GIOTTO_Cl</a:t>
            </a:r>
            <a:r>
              <a:rPr lang="en-US" sz="2000" dirty="0"/>
              <a:t>,</a:t>
            </a:r>
            <a:r>
              <a:rPr lang="en-US" sz="2000" b="1" dirty="0"/>
              <a:t> </a:t>
            </a:r>
            <a:r>
              <a:rPr lang="en-US" sz="2000" dirty="0"/>
              <a:t>The new name for the main upgrade of GIOTTO Classic.</a:t>
            </a:r>
            <a:br>
              <a:rPr lang="en-US" sz="2000" dirty="0"/>
            </a:br>
            <a:r>
              <a:rPr lang="en-US" sz="2000" dirty="0"/>
              <a:t>Milano will :</a:t>
            </a:r>
            <a:br>
              <a:rPr lang="en-US" sz="2000" dirty="0"/>
            </a:br>
            <a:r>
              <a:rPr lang="en-US" sz="2000" dirty="0"/>
              <a:t>- </a:t>
            </a:r>
            <a:r>
              <a:rPr lang="en-US" sz="2000" b="1" dirty="0"/>
              <a:t>code and prototype the first alpha-version</a:t>
            </a:r>
            <a:r>
              <a:rPr lang="en-US" sz="2000" dirty="0"/>
              <a:t>, starting with the </a:t>
            </a:r>
            <a:r>
              <a:rPr lang="en-US" sz="2000" b="1" dirty="0"/>
              <a:t>integration of the Python code </a:t>
            </a:r>
            <a:r>
              <a:rPr lang="en-US" sz="2000" b="1" i="1" dirty="0" err="1"/>
              <a:t>BuildCavity</a:t>
            </a:r>
            <a:r>
              <a:rPr lang="en-US" sz="2000" b="1" dirty="0"/>
              <a:t> (developed @LASA)</a:t>
            </a:r>
            <a:r>
              <a:rPr lang="en-US" sz="2000" dirty="0"/>
              <a:t>. This will permit </a:t>
            </a:r>
            <a:r>
              <a:rPr lang="en-US" sz="2000" b="1" dirty="0"/>
              <a:t>amazing optimization of Beam Dynamics problems, including the ability to vary RF cavity shape parameters</a:t>
            </a:r>
            <a:r>
              <a:rPr lang="en-US" sz="2000" dirty="0"/>
              <a:t>. This new feature will have </a:t>
            </a:r>
            <a:r>
              <a:rPr lang="en-US" sz="2000" b="1" dirty="0"/>
              <a:t>revolutionary impacts, e.g. on the design of the positron capture line for FCC‑ee. </a:t>
            </a:r>
          </a:p>
          <a:p>
            <a:endParaRPr lang="en-US" sz="2000" dirty="0"/>
          </a:p>
          <a:p>
            <a:r>
              <a:rPr lang="en-US" sz="2000" b="1" dirty="0"/>
              <a:t>GIOTTO_CS</a:t>
            </a:r>
            <a:r>
              <a:rPr lang="en-US" sz="2000" dirty="0"/>
              <a:t>, the name for the new </a:t>
            </a:r>
            <a:r>
              <a:rPr lang="en-US" sz="2000" b="1" dirty="0"/>
              <a:t>EPICS Control System </a:t>
            </a:r>
            <a:r>
              <a:rPr lang="en-US" sz="2000" dirty="0"/>
              <a:t>version, Milano will:</a:t>
            </a:r>
            <a:br>
              <a:rPr lang="en-US" sz="2000" dirty="0"/>
            </a:br>
            <a:r>
              <a:rPr lang="en-US" sz="2000" dirty="0"/>
              <a:t>- code and prototype the first alpha-version </a:t>
            </a:r>
            <a:r>
              <a:rPr lang="en-US" sz="2000" b="1" dirty="0"/>
              <a:t>capable of driving initial tests on the STAR linac </a:t>
            </a:r>
            <a:r>
              <a:rPr lang="en-US" sz="2000" dirty="0"/>
              <a:t>(UNICAL). The final objective is to </a:t>
            </a:r>
            <a:r>
              <a:rPr lang="en-US" sz="2000" b="1" dirty="0"/>
              <a:t>bring the same simulated performances to the real machine</a:t>
            </a:r>
            <a:r>
              <a:rPr lang="en-US" sz="2000" dirty="0"/>
              <a:t>. </a:t>
            </a:r>
          </a:p>
          <a:p>
            <a:endParaRPr lang="en-US" sz="2000" dirty="0"/>
          </a:p>
          <a:p>
            <a:r>
              <a:rPr lang="en-US" sz="2000" b="1" dirty="0"/>
              <a:t>In Milano</a:t>
            </a:r>
            <a:r>
              <a:rPr lang="en-US" sz="2000" dirty="0"/>
              <a:t>, on GIOTTO_Cl </a:t>
            </a:r>
            <a:r>
              <a:rPr lang="en-US" sz="2000" b="1" dirty="0"/>
              <a:t>we will test ML methods to accelerate GA convergence</a:t>
            </a:r>
            <a:r>
              <a:rPr lang="en-US" sz="2000" dirty="0"/>
              <a:t>. </a:t>
            </a:r>
            <a:br>
              <a:rPr lang="en-US" sz="2000" dirty="0"/>
            </a:br>
            <a:r>
              <a:rPr lang="en-US" sz="2000" dirty="0"/>
              <a:t>Efficient exploration of complex, high-dimensional parameter spaces using two NVIDIA RTX 6000 Ada GPU cards.</a:t>
            </a:r>
            <a:endParaRPr lang="it-IT" sz="2000" dirty="0"/>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GIOTTO: 2026 activity @ MILANO</a:t>
            </a:r>
            <a:endParaRPr lang="en-US" dirty="0"/>
          </a:p>
        </p:txBody>
      </p:sp>
    </p:spTree>
    <p:extLst>
      <p:ext uri="{BB962C8B-B14F-4D97-AF65-F5344CB8AC3E}">
        <p14:creationId xmlns:p14="http://schemas.microsoft.com/office/powerpoint/2010/main" val="2318601044"/>
      </p:ext>
    </p:extLst>
  </p:cSld>
  <p:clrMapOvr>
    <a:masterClrMapping/>
  </p:clrMapOvr>
  <mc:AlternateContent xmlns:mc="http://schemas.openxmlformats.org/markup-compatibility/2006" xmlns:p14="http://schemas.microsoft.com/office/powerpoint/2010/main">
    <mc:Choice Requires="p14">
      <p:transition spd="slow" p14:dur="2000" advTm="120373"/>
    </mc:Choice>
    <mc:Fallback xmlns="">
      <p:transition spd="slow" advTm="12037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56239" y="1736215"/>
            <a:ext cx="11098301" cy="3131878"/>
          </a:xfrm>
        </p:spPr>
        <p:txBody>
          <a:bodyPr>
            <a:normAutofit/>
          </a:bodyPr>
          <a:lstStyle/>
          <a:p>
            <a:pPr>
              <a:buFont typeface="Wingdings" panose="05000000000000000000" pitchFamily="2" charset="2"/>
              <a:buChar char="q"/>
            </a:pPr>
            <a:r>
              <a:rPr lang="en-AU" sz="1800" b="1" noProof="0" dirty="0">
                <a:solidFill>
                  <a:srgbClr val="0070C0"/>
                </a:solidFill>
              </a:rPr>
              <a:t> 2026 (divided by chapter and item of expense)</a:t>
            </a:r>
          </a:p>
          <a:p>
            <a:pPr lvl="1">
              <a:buFont typeface="Wingdings" panose="05000000000000000000" pitchFamily="2" charset="2"/>
              <a:buChar char="§"/>
            </a:pPr>
            <a:r>
              <a:rPr lang="en-AU" sz="1600" b="1" noProof="0" dirty="0">
                <a:solidFill>
                  <a:srgbClr val="0070C0"/>
                </a:solidFill>
              </a:rPr>
              <a:t>Inventoriable:	16k€: 2 x NVIDIA RTX 6000 Ada card: ML for GA advance optimization</a:t>
            </a:r>
          </a:p>
          <a:p>
            <a:pPr lvl="1">
              <a:buFont typeface="Wingdings" panose="05000000000000000000" pitchFamily="2" charset="2"/>
              <a:buChar char="§"/>
            </a:pPr>
            <a:r>
              <a:rPr lang="en-AU" sz="1600" b="1" noProof="0" dirty="0">
                <a:solidFill>
                  <a:srgbClr val="0070C0"/>
                </a:solidFill>
              </a:rPr>
              <a:t>Inventoriable:  	2k€: 1x FPGA general-purpose Microchip: GIOTTO on FPGA testing</a:t>
            </a:r>
          </a:p>
          <a:p>
            <a:pPr lvl="1">
              <a:buFont typeface="Wingdings" panose="05000000000000000000" pitchFamily="2" charset="2"/>
              <a:buChar char="§"/>
            </a:pPr>
            <a:r>
              <a:rPr lang="en-AU" sz="1600" b="1" noProof="0" dirty="0">
                <a:solidFill>
                  <a:srgbClr val="0070C0"/>
                </a:solidFill>
              </a:rPr>
              <a:t>Missions:		10k€: Cross INFN unit travel &amp; international collaborators @:</a:t>
            </a:r>
            <a:br>
              <a:rPr lang="en-AU" sz="1600" b="1" noProof="0" dirty="0">
                <a:solidFill>
                  <a:srgbClr val="0070C0"/>
                </a:solidFill>
              </a:rPr>
            </a:br>
            <a:r>
              <a:rPr lang="en-AU" sz="1600" b="1" noProof="0" dirty="0">
                <a:solidFill>
                  <a:srgbClr val="0070C0"/>
                </a:solidFill>
              </a:rPr>
              <a:t>			DESY (DE), </a:t>
            </a:r>
            <a:r>
              <a:rPr lang="en-AU" sz="1600" b="1" noProof="0" dirty="0" err="1">
                <a:solidFill>
                  <a:srgbClr val="0070C0"/>
                </a:solidFill>
              </a:rPr>
              <a:t>IJCLab</a:t>
            </a:r>
            <a:r>
              <a:rPr lang="en-AU" sz="1600" b="1" noProof="0" dirty="0">
                <a:solidFill>
                  <a:srgbClr val="0070C0"/>
                </a:solidFill>
              </a:rPr>
              <a:t> (FR), CANDLE (Armenia)</a:t>
            </a:r>
            <a:endParaRPr lang="en-AU" sz="1800" b="1" noProof="0" dirty="0">
              <a:solidFill>
                <a:srgbClr val="0070C0"/>
              </a:solidFill>
            </a:endParaRPr>
          </a:p>
          <a:p>
            <a:endParaRPr lang="en-AU" sz="1800" b="1" noProof="0" dirty="0">
              <a:solidFill>
                <a:srgbClr val="0070C0"/>
              </a:solidFill>
            </a:endParaRPr>
          </a:p>
          <a:p>
            <a:pPr>
              <a:buFont typeface="Wingdings" panose="05000000000000000000" pitchFamily="2" charset="2"/>
              <a:buChar char="q"/>
            </a:pPr>
            <a:r>
              <a:rPr lang="en-AU" sz="1800" b="1" noProof="0" dirty="0">
                <a:solidFill>
                  <a:srgbClr val="0070C0"/>
                </a:solidFill>
              </a:rPr>
              <a:t> Other years (approximative forecast per chapter of expense)</a:t>
            </a:r>
          </a:p>
          <a:p>
            <a:pPr lvl="1">
              <a:buFont typeface="Wingdings" panose="05000000000000000000" pitchFamily="2" charset="2"/>
              <a:buChar char="§"/>
            </a:pPr>
            <a:r>
              <a:rPr lang="en-AU" sz="1600" b="1" noProof="0" dirty="0">
                <a:solidFill>
                  <a:srgbClr val="0070C0"/>
                </a:solidFill>
              </a:rPr>
              <a:t>2027 – </a:t>
            </a:r>
            <a:r>
              <a:rPr lang="en-AU" sz="1600" b="1" noProof="0" dirty="0" err="1">
                <a:solidFill>
                  <a:srgbClr val="0070C0"/>
                </a:solidFill>
              </a:rPr>
              <a:t>Invetoriable</a:t>
            </a:r>
            <a:r>
              <a:rPr lang="en-AU" sz="1600" b="1" noProof="0" dirty="0">
                <a:solidFill>
                  <a:srgbClr val="0070C0"/>
                </a:solidFill>
              </a:rPr>
              <a:t>: 10k€: as in 2026</a:t>
            </a:r>
          </a:p>
          <a:p>
            <a:pPr lvl="1">
              <a:buFont typeface="Wingdings" panose="05000000000000000000" pitchFamily="2" charset="2"/>
              <a:buChar char="§"/>
            </a:pPr>
            <a:r>
              <a:rPr lang="en-AU" sz="1600" b="1" noProof="0" dirty="0">
                <a:solidFill>
                  <a:srgbClr val="0070C0"/>
                </a:solidFill>
              </a:rPr>
              <a:t>2028 – </a:t>
            </a:r>
            <a:r>
              <a:rPr lang="en-AU" sz="1600" b="1" noProof="0" dirty="0" err="1">
                <a:solidFill>
                  <a:srgbClr val="0070C0"/>
                </a:solidFill>
              </a:rPr>
              <a:t>Invetoriable</a:t>
            </a:r>
            <a:r>
              <a:rPr lang="en-AU" sz="1600" b="1" noProof="0" dirty="0">
                <a:solidFill>
                  <a:srgbClr val="0070C0"/>
                </a:solidFill>
              </a:rPr>
              <a:t>: 10k€: as in 2027</a:t>
            </a:r>
          </a:p>
          <a:p>
            <a:pPr marL="0" indent="0">
              <a:buNone/>
            </a:pPr>
            <a:endParaRPr lang="en-AU" sz="1800" b="1" noProof="0"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GIOTTO: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08300986"/>
      </p:ext>
    </p:extLst>
  </p:cSld>
  <p:clrMapOvr>
    <a:masterClrMapping/>
  </p:clrMapOvr>
  <mc:AlternateContent xmlns:mc="http://schemas.openxmlformats.org/markup-compatibility/2006" xmlns:p14="http://schemas.microsoft.com/office/powerpoint/2010/main">
    <mc:Choice Requires="p14">
      <p:transition spd="slow" p14:dur="2000" advTm="116545"/>
    </mc:Choice>
    <mc:Fallback xmlns="">
      <p:transition spd="slow" advTm="1165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err="1"/>
              <a:t>Nuove</a:t>
            </a:r>
            <a:r>
              <a:rPr lang="en-US" dirty="0"/>
              <a:t> </a:t>
            </a:r>
            <a:r>
              <a:rPr lang="en-US" dirty="0" err="1"/>
              <a:t>proposte</a:t>
            </a:r>
            <a:r>
              <a:rPr lang="en-US" dirty="0"/>
              <a:t> con </a:t>
            </a:r>
            <a:r>
              <a:rPr lang="en-US" dirty="0" err="1"/>
              <a:t>Responsabilita</a:t>
            </a:r>
            <a:r>
              <a:rPr lang="en-US" dirty="0"/>
              <a:t>’ Locale</a:t>
            </a:r>
          </a:p>
        </p:txBody>
      </p:sp>
      <p:sp>
        <p:nvSpPr>
          <p:cNvPr id="4" name="Content Placeholder 3">
            <a:extLst>
              <a:ext uri="{FF2B5EF4-FFF2-40B4-BE49-F238E27FC236}">
                <a16:creationId xmlns:a16="http://schemas.microsoft.com/office/drawing/2014/main" id="{F6237B69-562F-414C-82C4-9CDDAE779B82}"/>
              </a:ext>
            </a:extLst>
          </p:cNvPr>
          <p:cNvSpPr>
            <a:spLocks noGrp="1"/>
          </p:cNvSpPr>
          <p:nvPr>
            <p:ph idx="1"/>
          </p:nvPr>
        </p:nvSpPr>
        <p:spPr/>
        <p:txBody>
          <a:bodyPr/>
          <a:lstStyle/>
          <a:p>
            <a:pPr marL="285750" indent="-28575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ALAN           (2026)     RL Andrea R. Rossi</a:t>
            </a:r>
          </a:p>
          <a:p>
            <a:pPr marL="285750" indent="-285750">
              <a:buFont typeface="Wingdings" panose="05000000000000000000" pitchFamily="2" charset="2"/>
              <a:buChar char="§"/>
              <a:tabLst>
                <a:tab pos="1343025" algn="l"/>
                <a:tab pos="1971675" algn="l"/>
                <a:tab pos="2333625" algn="l"/>
              </a:tabLst>
              <a:defRPr/>
            </a:pPr>
            <a:r>
              <a:rPr lang="it-IT" b="1" dirty="0">
                <a:solidFill>
                  <a:srgbClr val="4E8542"/>
                </a:solidFill>
                <a:latin typeface="Calibri" panose="020F0502020204030204" pitchFamily="34" charset="0"/>
              </a:rPr>
              <a:t>CARMA 	  (2026)     RL Vera Bernardoni</a:t>
            </a:r>
          </a:p>
          <a:p>
            <a:pPr marL="285750" indent="-28575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CORAL          (2026)     RL Marcello Rossetti Conti</a:t>
            </a:r>
          </a:p>
          <a:p>
            <a:pPr marL="285750" indent="-28575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HARMONIQ (2026)    RL </a:t>
            </a:r>
            <a:r>
              <a:rPr lang="it-IT" b="1" dirty="0" err="1">
                <a:solidFill>
                  <a:srgbClr val="C00000"/>
                </a:solidFill>
                <a:latin typeface="Calibri" panose="020F0502020204030204" pitchFamily="34" charset="0"/>
              </a:rPr>
              <a:t>Illya</a:t>
            </a:r>
            <a:r>
              <a:rPr lang="it-IT" b="1" dirty="0">
                <a:solidFill>
                  <a:srgbClr val="C00000"/>
                </a:solidFill>
                <a:latin typeface="Calibri" panose="020F0502020204030204" pitchFamily="34" charset="0"/>
              </a:rPr>
              <a:t> </a:t>
            </a:r>
            <a:r>
              <a:rPr lang="it-IT" b="1" dirty="0" err="1">
                <a:solidFill>
                  <a:srgbClr val="C00000"/>
                </a:solidFill>
                <a:latin typeface="Calibri" panose="020F0502020204030204" pitchFamily="34" charset="0"/>
              </a:rPr>
              <a:t>Debrot</a:t>
            </a:r>
            <a:endParaRPr lang="it-IT" b="1" dirty="0">
              <a:solidFill>
                <a:srgbClr val="C00000"/>
              </a:solidFill>
              <a:latin typeface="Calibri" panose="020F0502020204030204" pitchFamily="34" charset="0"/>
            </a:endParaRPr>
          </a:p>
          <a:p>
            <a:pPr marL="285750" indent="-28575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IDLA              (2026)    RL Albero Bacci</a:t>
            </a:r>
          </a:p>
          <a:p>
            <a:pPr marL="285750" indent="-285750">
              <a:buFont typeface="Wingdings" panose="05000000000000000000" pitchFamily="2" charset="2"/>
              <a:buChar char="§"/>
              <a:tabLst>
                <a:tab pos="1343025" algn="l"/>
                <a:tab pos="1971675" algn="l"/>
                <a:tab pos="2333625" algn="l"/>
              </a:tabLst>
              <a:defRPr/>
            </a:pPr>
            <a:r>
              <a:rPr lang="it-IT" b="1" dirty="0">
                <a:solidFill>
                  <a:srgbClr val="C00000"/>
                </a:solidFill>
                <a:latin typeface="Calibri" panose="020F0502020204030204" pitchFamily="34" charset="0"/>
              </a:rPr>
              <a:t>MAAT            (2026)   RL Massimiliano </a:t>
            </a:r>
            <a:r>
              <a:rPr lang="it-IT" b="1" dirty="0" err="1">
                <a:solidFill>
                  <a:srgbClr val="C00000"/>
                </a:solidFill>
                <a:latin typeface="Calibri" panose="020F0502020204030204" pitchFamily="34" charset="0"/>
              </a:rPr>
              <a:t>Cannavo’</a:t>
            </a:r>
            <a:endParaRPr lang="it-IT" b="1" dirty="0">
              <a:solidFill>
                <a:srgbClr val="C00000"/>
              </a:solidFill>
              <a:latin typeface="Calibri" panose="020F0502020204030204" pitchFamily="34" charset="0"/>
            </a:endParaRPr>
          </a:p>
          <a:p>
            <a:pPr marL="0" indent="0" algn="ctr">
              <a:buNone/>
            </a:pPr>
            <a:endParaRPr lang="en-US" dirty="0"/>
          </a:p>
        </p:txBody>
      </p:sp>
    </p:spTree>
    <p:extLst>
      <p:ext uri="{BB962C8B-B14F-4D97-AF65-F5344CB8AC3E}">
        <p14:creationId xmlns:p14="http://schemas.microsoft.com/office/powerpoint/2010/main" val="1866721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ALAN (2026-2028)</a:t>
            </a:r>
            <a:endParaRPr lang="en-US" dirty="0"/>
          </a:p>
        </p:txBody>
      </p:sp>
      <p:sp>
        <p:nvSpPr>
          <p:cNvPr id="16" name="Rectangle 15"/>
          <p:cNvSpPr/>
          <p:nvPr/>
        </p:nvSpPr>
        <p:spPr>
          <a:xfrm>
            <a:off x="3995019" y="831815"/>
            <a:ext cx="4552215"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 </a:t>
            </a:r>
            <a:r>
              <a:rPr lang="en-US" b="1" dirty="0" err="1">
                <a:solidFill>
                  <a:srgbClr val="0070C0"/>
                </a:solidFill>
                <a:latin typeface="Comic Sans MS" panose="030F0702030302020204" pitchFamily="66" charset="0"/>
              </a:rPr>
              <a:t>Biagioni</a:t>
            </a:r>
            <a:r>
              <a:rPr lang="en-US" b="1" dirty="0">
                <a:solidFill>
                  <a:srgbClr val="0070C0"/>
                </a:solidFill>
                <a:latin typeface="Comic Sans MS" panose="030F0702030302020204" pitchFamily="66" charset="0"/>
              </a:rPr>
              <a:t> (LNF)</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5204279"/>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4515278" y="539694"/>
            <a:ext cx="3161443"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Active </a:t>
            </a:r>
            <a:r>
              <a:rPr lang="en-US" b="1" dirty="0" err="1">
                <a:solidFill>
                  <a:schemeClr val="tx2">
                    <a:lumMod val="75000"/>
                  </a:schemeClr>
                </a:solidFill>
                <a:latin typeface="Comic Sans MS" panose="030F0702030302020204" pitchFamily="66" charset="0"/>
              </a:rPr>
              <a:t>pLAsma</a:t>
            </a:r>
            <a:r>
              <a:rPr lang="en-US" b="1" dirty="0">
                <a:solidFill>
                  <a:schemeClr val="tx2">
                    <a:lumMod val="75000"/>
                  </a:schemeClr>
                </a:solidFill>
                <a:latin typeface="Comic Sans MS" panose="030F0702030302020204" pitchFamily="66" charset="0"/>
              </a:rPr>
              <a:t> for </a:t>
            </a:r>
            <a:r>
              <a:rPr lang="en-US" b="1" dirty="0" err="1">
                <a:solidFill>
                  <a:schemeClr val="tx2">
                    <a:lumMod val="75000"/>
                  </a:schemeClr>
                </a:solidFill>
                <a:latin typeface="Comic Sans MS" panose="030F0702030302020204" pitchFamily="66" charset="0"/>
              </a:rPr>
              <a:t>beNding</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1.05</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82577" y="2291034"/>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705600" y="2743421"/>
            <a:ext cx="5486400" cy="169277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Develop and test a plasma-based bending device for particle beams</a:t>
            </a: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Develop</a:t>
            </a:r>
            <a:r>
              <a:rPr lang="it-IT" b="1" dirty="0">
                <a:solidFill>
                  <a:srgbClr val="0070C0"/>
                </a:solidFill>
                <a:latin typeface="Comic Sans MS" panose="030F0702030302020204" pitchFamily="66" charset="0"/>
              </a:rPr>
              <a:t> a high </a:t>
            </a:r>
            <a:r>
              <a:rPr lang="it-IT" b="1" dirty="0" err="1">
                <a:solidFill>
                  <a:srgbClr val="0070C0"/>
                </a:solidFill>
                <a:latin typeface="Comic Sans MS" panose="030F0702030302020204" pitchFamily="66" charset="0"/>
              </a:rPr>
              <a:t>resistence</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curved</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capillary</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Develop</a:t>
            </a:r>
            <a:r>
              <a:rPr lang="it-IT" b="1" dirty="0">
                <a:solidFill>
                  <a:srgbClr val="0070C0"/>
                </a:solidFill>
                <a:latin typeface="Comic Sans MS" panose="030F0702030302020204" pitchFamily="66" charset="0"/>
              </a:rPr>
              <a:t> a fast </a:t>
            </a:r>
            <a:r>
              <a:rPr lang="it-IT" b="1" dirty="0" err="1">
                <a:solidFill>
                  <a:srgbClr val="0070C0"/>
                </a:solidFill>
                <a:latin typeface="Comic Sans MS" panose="030F0702030302020204" pitchFamily="66" charset="0"/>
              </a:rPr>
              <a:t>discharge</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pulser</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Define</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adequate</a:t>
            </a:r>
            <a:r>
              <a:rPr lang="it-IT" b="1" dirty="0">
                <a:solidFill>
                  <a:srgbClr val="0070C0"/>
                </a:solidFill>
                <a:latin typeface="Comic Sans MS" panose="030F0702030302020204" pitchFamily="66" charset="0"/>
              </a:rPr>
              <a:t> working points</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37730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LABORATORI NAZIONALI DI FRASCATI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062952" y="5529437"/>
            <a:ext cx="5202620" cy="746358"/>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Servizio</a:t>
            </a:r>
            <a:r>
              <a:rPr lang="en-US" b="1" dirty="0">
                <a:solidFill>
                  <a:srgbClr val="0070C0"/>
                </a:solidFill>
                <a:latin typeface="Comic Sans MS" panose="030F0702030302020204" pitchFamily="66" charset="0"/>
              </a:rPr>
              <a:t> di </a:t>
            </a:r>
            <a:r>
              <a:rPr lang="en-US" b="1" dirty="0" err="1">
                <a:solidFill>
                  <a:srgbClr val="0070C0"/>
                </a:solidFill>
                <a:latin typeface="Comic Sans MS" panose="030F0702030302020204" pitchFamily="66" charset="0"/>
              </a:rPr>
              <a:t>Calcolo</a:t>
            </a:r>
            <a:r>
              <a:rPr lang="en-US" b="1" dirty="0">
                <a:solidFill>
                  <a:srgbClr val="0070C0"/>
                </a:solidFill>
                <a:latin typeface="Comic Sans MS" panose="030F0702030302020204" pitchFamily="66" charset="0"/>
              </a:rPr>
              <a:t>: help in computational resources management</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4302493"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 FRAZZITTA</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V. PETRILLO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 ROSSETTI CONTI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u="sng" dirty="0">
                <a:solidFill>
                  <a:srgbClr val="0070C0"/>
                </a:solidFill>
                <a:latin typeface="Comic Sans MS" panose="030F0702030302020204" pitchFamily="66" charset="0"/>
              </a:rPr>
              <a:t>A.R. ROSSI</a:t>
            </a:r>
            <a:r>
              <a:rPr lang="it-IT" b="1" dirty="0">
                <a:solidFill>
                  <a:srgbClr val="0070C0"/>
                </a:solidFill>
                <a:latin typeface="Comic Sans MS" panose="030F0702030302020204" pitchFamily="66" charset="0"/>
              </a:rPr>
              <a:t>, RL</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7334450" y="1703893"/>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258481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ALAN: general framework</a:t>
            </a:r>
            <a:endParaRPr lang="en-US" dirty="0"/>
          </a:p>
        </p:txBody>
      </p:sp>
      <p:pic>
        <p:nvPicPr>
          <p:cNvPr id="4" name="Immagine 3">
            <a:extLst>
              <a:ext uri="{FF2B5EF4-FFF2-40B4-BE49-F238E27FC236}">
                <a16:creationId xmlns:a16="http://schemas.microsoft.com/office/drawing/2014/main" id="{B00F3E28-065C-B91A-854D-EDF8D3FDADE4}"/>
              </a:ext>
            </a:extLst>
          </p:cNvPr>
          <p:cNvPicPr>
            <a:picLocks noChangeAspect="1"/>
          </p:cNvPicPr>
          <p:nvPr/>
        </p:nvPicPr>
        <p:blipFill>
          <a:blip r:embed="rId2"/>
          <a:stretch>
            <a:fillRect/>
          </a:stretch>
        </p:blipFill>
        <p:spPr>
          <a:xfrm>
            <a:off x="122995" y="966752"/>
            <a:ext cx="5414584" cy="2462248"/>
          </a:xfrm>
          <a:prstGeom prst="rect">
            <a:avLst/>
          </a:prstGeom>
        </p:spPr>
      </p:pic>
      <p:sp>
        <p:nvSpPr>
          <p:cNvPr id="6" name="CasellaDiTesto 5">
            <a:extLst>
              <a:ext uri="{FF2B5EF4-FFF2-40B4-BE49-F238E27FC236}">
                <a16:creationId xmlns:a16="http://schemas.microsoft.com/office/drawing/2014/main" id="{417E3D25-F57F-6911-84A7-0E4EC4EC47B2}"/>
              </a:ext>
            </a:extLst>
          </p:cNvPr>
          <p:cNvSpPr txBox="1"/>
          <p:nvPr/>
        </p:nvSpPr>
        <p:spPr>
          <a:xfrm>
            <a:off x="5518798" y="1182213"/>
            <a:ext cx="6550207" cy="2031325"/>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70C0"/>
                </a:solidFill>
                <a:latin typeface="Comic Sans MS" panose="030F0902030302020204" pitchFamily="66" charset="0"/>
              </a:rPr>
              <a:t>A curved capillary is filled with a neutral gas (H2, N2, …)</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A few kA, few 10s ns discharge current (up to 15 kA) is released by the electrodes</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The current creates plasma and an azimuthal magnetic field increasing linearly with radius (up to T)</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An electron bunch ( MeV, few tens </a:t>
            </a:r>
            <a:r>
              <a:rPr lang="en-US" dirty="0" err="1">
                <a:solidFill>
                  <a:srgbClr val="0070C0"/>
                </a:solidFill>
                <a:latin typeface="Comic Sans MS" panose="030F0902030302020204" pitchFamily="66" charset="0"/>
              </a:rPr>
              <a:t>pC</a:t>
            </a:r>
            <a:r>
              <a:rPr lang="en-US" dirty="0">
                <a:solidFill>
                  <a:srgbClr val="0070C0"/>
                </a:solidFill>
                <a:latin typeface="Comic Sans MS" panose="030F0902030302020204" pitchFamily="66" charset="0"/>
              </a:rPr>
              <a:t>) is injected off axis and bent 90 </a:t>
            </a:r>
          </a:p>
        </p:txBody>
      </p:sp>
      <p:sp>
        <p:nvSpPr>
          <p:cNvPr id="10" name="CasellaDiTesto 9">
            <a:extLst>
              <a:ext uri="{FF2B5EF4-FFF2-40B4-BE49-F238E27FC236}">
                <a16:creationId xmlns:a16="http://schemas.microsoft.com/office/drawing/2014/main" id="{D73E5116-14C5-C26D-7207-0A99B46E7115}"/>
              </a:ext>
            </a:extLst>
          </p:cNvPr>
          <p:cNvSpPr txBox="1"/>
          <p:nvPr/>
        </p:nvSpPr>
        <p:spPr>
          <a:xfrm>
            <a:off x="384695" y="3578725"/>
            <a:ext cx="4288346" cy="646331"/>
          </a:xfrm>
          <a:prstGeom prst="rect">
            <a:avLst/>
          </a:prstGeom>
          <a:noFill/>
        </p:spPr>
        <p:txBody>
          <a:bodyPr wrap="square">
            <a:spAutoFit/>
          </a:bodyPr>
          <a:lstStyle/>
          <a:p>
            <a:r>
              <a:rPr lang="en-US" b="1" dirty="0">
                <a:solidFill>
                  <a:srgbClr val="0070C0"/>
                </a:solidFill>
                <a:latin typeface="Comic Sans MS" panose="030F0902030302020204" pitchFamily="66" charset="0"/>
              </a:rPr>
              <a:t>Advantages (compared vs conventional and SC magnets)</a:t>
            </a:r>
          </a:p>
        </p:txBody>
      </p:sp>
      <p:sp>
        <p:nvSpPr>
          <p:cNvPr id="14" name="CasellaDiTesto 13">
            <a:extLst>
              <a:ext uri="{FF2B5EF4-FFF2-40B4-BE49-F238E27FC236}">
                <a16:creationId xmlns:a16="http://schemas.microsoft.com/office/drawing/2014/main" id="{388A3F2C-B84C-DBFD-06A5-59EE4467FCD0}"/>
              </a:ext>
            </a:extLst>
          </p:cNvPr>
          <p:cNvSpPr txBox="1"/>
          <p:nvPr/>
        </p:nvSpPr>
        <p:spPr>
          <a:xfrm>
            <a:off x="384695" y="4225056"/>
            <a:ext cx="3560563"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70C0"/>
                </a:solidFill>
                <a:latin typeface="Comic Sans MS" panose="030F0902030302020204" pitchFamily="66" charset="0"/>
              </a:rPr>
              <a:t>Reduced production costs</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Reduced energy consumption</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Compact device</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Easier production</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Almost </a:t>
            </a:r>
            <a:r>
              <a:rPr lang="en-US" u="sng" dirty="0">
                <a:solidFill>
                  <a:srgbClr val="0070C0"/>
                </a:solidFill>
                <a:latin typeface="Comic Sans MS" panose="030F0902030302020204" pitchFamily="66" charset="0"/>
              </a:rPr>
              <a:t>achromatic</a:t>
            </a:r>
            <a:r>
              <a:rPr lang="en-US" dirty="0">
                <a:solidFill>
                  <a:srgbClr val="0070C0"/>
                </a:solidFill>
                <a:latin typeface="Comic Sans MS" panose="030F0902030302020204" pitchFamily="66" charset="0"/>
              </a:rPr>
              <a:t> transport</a:t>
            </a:r>
          </a:p>
        </p:txBody>
      </p:sp>
      <p:pic>
        <p:nvPicPr>
          <p:cNvPr id="15" name="Immagine 14">
            <a:extLst>
              <a:ext uri="{FF2B5EF4-FFF2-40B4-BE49-F238E27FC236}">
                <a16:creationId xmlns:a16="http://schemas.microsoft.com/office/drawing/2014/main" id="{8E6FAC62-D520-4825-9D4F-21D41BF9ECF6}"/>
              </a:ext>
            </a:extLst>
          </p:cNvPr>
          <p:cNvPicPr>
            <a:picLocks noChangeAspect="1"/>
          </p:cNvPicPr>
          <p:nvPr/>
        </p:nvPicPr>
        <p:blipFill>
          <a:blip r:embed="rId3"/>
          <a:stretch>
            <a:fillRect/>
          </a:stretch>
        </p:blipFill>
        <p:spPr>
          <a:xfrm>
            <a:off x="5607932" y="3123310"/>
            <a:ext cx="6371938" cy="2678400"/>
          </a:xfrm>
          <a:prstGeom prst="rect">
            <a:avLst/>
          </a:prstGeom>
        </p:spPr>
      </p:pic>
      <p:sp>
        <p:nvSpPr>
          <p:cNvPr id="16" name="Freccia destra 15">
            <a:extLst>
              <a:ext uri="{FF2B5EF4-FFF2-40B4-BE49-F238E27FC236}">
                <a16:creationId xmlns:a16="http://schemas.microsoft.com/office/drawing/2014/main" id="{4BD67B6E-2786-210F-50A0-FCE1C5B645F7}"/>
              </a:ext>
            </a:extLst>
          </p:cNvPr>
          <p:cNvSpPr/>
          <p:nvPr/>
        </p:nvSpPr>
        <p:spPr>
          <a:xfrm>
            <a:off x="4173799" y="5370786"/>
            <a:ext cx="1102393" cy="3315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a:extLst>
              <a:ext uri="{FF2B5EF4-FFF2-40B4-BE49-F238E27FC236}">
                <a16:creationId xmlns:a16="http://schemas.microsoft.com/office/drawing/2014/main" id="{8915FDF4-62F0-895C-5C07-E79F452B37D4}"/>
              </a:ext>
            </a:extLst>
          </p:cNvPr>
          <p:cNvSpPr txBox="1"/>
          <p:nvPr/>
        </p:nvSpPr>
        <p:spPr>
          <a:xfrm>
            <a:off x="1" y="5912909"/>
            <a:ext cx="12192000" cy="323165"/>
          </a:xfrm>
          <a:prstGeom prst="rect">
            <a:avLst/>
          </a:prstGeom>
          <a:noFill/>
        </p:spPr>
        <p:txBody>
          <a:bodyPr wrap="square" rtlCol="0">
            <a:spAutoFit/>
          </a:bodyPr>
          <a:lstStyle/>
          <a:p>
            <a:r>
              <a:rPr lang="en-US" sz="1500" dirty="0">
                <a:solidFill>
                  <a:srgbClr val="0070C0"/>
                </a:solidFill>
                <a:latin typeface="Comic Sans MS" panose="030F0902030302020204" pitchFamily="66" charset="0"/>
              </a:rPr>
              <a:t>Proof of principle: R. </a:t>
            </a:r>
            <a:r>
              <a:rPr lang="en-US" sz="1500" dirty="0" err="1">
                <a:solidFill>
                  <a:srgbClr val="0070C0"/>
                </a:solidFill>
                <a:latin typeface="Comic Sans MS" panose="030F0902030302020204" pitchFamily="66" charset="0"/>
              </a:rPr>
              <a:t>Pompili</a:t>
            </a:r>
            <a:r>
              <a:rPr lang="en-US" sz="1500" dirty="0">
                <a:solidFill>
                  <a:srgbClr val="0070C0"/>
                </a:solidFill>
                <a:latin typeface="Comic Sans MS" panose="030F0902030302020204" pitchFamily="66" charset="0"/>
              </a:rPr>
              <a:t> et al., Guiding of charged particle beams in curved plasma discharge capillaries, PRL 132, 215001 (2024)  </a:t>
            </a:r>
          </a:p>
        </p:txBody>
      </p:sp>
    </p:spTree>
    <p:extLst>
      <p:ext uri="{BB962C8B-B14F-4D97-AF65-F5344CB8AC3E}">
        <p14:creationId xmlns:p14="http://schemas.microsoft.com/office/powerpoint/2010/main" val="30171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ALAN: 2026 activity @ MILANO</a:t>
            </a:r>
            <a:endParaRPr lang="en-US" dirty="0"/>
          </a:p>
        </p:txBody>
      </p:sp>
      <p:sp>
        <p:nvSpPr>
          <p:cNvPr id="5" name="CasellaDiTesto 4">
            <a:extLst>
              <a:ext uri="{FF2B5EF4-FFF2-40B4-BE49-F238E27FC236}">
                <a16:creationId xmlns:a16="http://schemas.microsoft.com/office/drawing/2014/main" id="{EE15DE94-A32B-B7EB-A459-EF521429E0E4}"/>
              </a:ext>
            </a:extLst>
          </p:cNvPr>
          <p:cNvSpPr txBox="1"/>
          <p:nvPr/>
        </p:nvSpPr>
        <p:spPr>
          <a:xfrm>
            <a:off x="569795" y="979566"/>
            <a:ext cx="6134668" cy="369332"/>
          </a:xfrm>
          <a:prstGeom prst="rect">
            <a:avLst/>
          </a:prstGeom>
          <a:noFill/>
        </p:spPr>
        <p:txBody>
          <a:bodyPr wrap="square">
            <a:spAutoFit/>
          </a:bodyPr>
          <a:lstStyle/>
          <a:p>
            <a:r>
              <a:rPr lang="en-US" b="1" dirty="0">
                <a:solidFill>
                  <a:srgbClr val="0070C0"/>
                </a:solidFill>
                <a:latin typeface="Comic Sans MS" panose="030F0902030302020204" pitchFamily="66" charset="0"/>
              </a:rPr>
              <a:t>DISCHARGE SIMULATION</a:t>
            </a:r>
          </a:p>
        </p:txBody>
      </p:sp>
      <p:sp>
        <p:nvSpPr>
          <p:cNvPr id="6" name="CasellaDiTesto 5">
            <a:extLst>
              <a:ext uri="{FF2B5EF4-FFF2-40B4-BE49-F238E27FC236}">
                <a16:creationId xmlns:a16="http://schemas.microsoft.com/office/drawing/2014/main" id="{B546FE8E-65E6-6848-C249-E3808CEF86D6}"/>
              </a:ext>
            </a:extLst>
          </p:cNvPr>
          <p:cNvSpPr txBox="1"/>
          <p:nvPr/>
        </p:nvSpPr>
        <p:spPr>
          <a:xfrm>
            <a:off x="569795" y="1501254"/>
            <a:ext cx="1096256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latin typeface="Comic Sans MS" panose="030F0902030302020204" pitchFamily="66" charset="0"/>
              </a:rPr>
              <a:t>Until recently, there were no numerical codes able to reliably simulate of discharge in capillaries with the typical plasma acceleration parameters. </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A novel tool was developed in DESY</a:t>
            </a:r>
            <a:r>
              <a:rPr lang="en-US" baseline="30000" dirty="0">
                <a:solidFill>
                  <a:srgbClr val="0070C0"/>
                </a:solidFill>
                <a:latin typeface="Comic Sans MS" panose="030F0902030302020204" pitchFamily="66" charset="0"/>
              </a:rPr>
              <a:t>1</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Based on COMSOL </a:t>
            </a:r>
            <a:r>
              <a:rPr lang="en-US" dirty="0" err="1">
                <a:solidFill>
                  <a:srgbClr val="0070C0"/>
                </a:solidFill>
                <a:latin typeface="Comic Sans MS" panose="030F0902030302020204" pitchFamily="66" charset="0"/>
              </a:rPr>
              <a:t>Multiphysics</a:t>
            </a:r>
            <a:r>
              <a:rPr lang="en-US" baseline="30000" dirty="0" err="1">
                <a:solidFill>
                  <a:srgbClr val="0070C0"/>
                </a:solidFill>
                <a:latin typeface="Comic Sans MS" panose="030F0902030302020204" pitchFamily="66" charset="0"/>
              </a:rPr>
              <a:t>TM</a:t>
            </a:r>
            <a:endParaRPr lang="en-US" baseline="30000" dirty="0">
              <a:solidFill>
                <a:srgbClr val="0070C0"/>
              </a:solidFill>
              <a:latin typeface="Comic Sans MS" panose="030F0902030302020204" pitchFamily="66" charset="0"/>
            </a:endParaRPr>
          </a:p>
          <a:p>
            <a:pPr marL="285750" indent="-285750">
              <a:buFont typeface="Arial" panose="020B0604020202020204" pitchFamily="34" charset="0"/>
              <a:buChar char="•"/>
            </a:pPr>
            <a:r>
              <a:rPr lang="en-US" dirty="0">
                <a:solidFill>
                  <a:srgbClr val="0070C0"/>
                </a:solidFill>
                <a:latin typeface="Comic Sans MS" panose="030F0902030302020204" pitchFamily="66" charset="0"/>
              </a:rPr>
              <a:t>The tool will be acquired and the need to adapt it to our setup evaluated</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Simulations would allow to retrieve realistic current density and magnetic field profiles, together with the temperature field</a:t>
            </a:r>
          </a:p>
        </p:txBody>
      </p:sp>
      <p:sp>
        <p:nvSpPr>
          <p:cNvPr id="8" name="CasellaDiTesto 7">
            <a:extLst>
              <a:ext uri="{FF2B5EF4-FFF2-40B4-BE49-F238E27FC236}">
                <a16:creationId xmlns:a16="http://schemas.microsoft.com/office/drawing/2014/main" id="{549DF540-DECD-22B3-D0C8-E84FE0A69B1D}"/>
              </a:ext>
            </a:extLst>
          </p:cNvPr>
          <p:cNvSpPr txBox="1"/>
          <p:nvPr/>
        </p:nvSpPr>
        <p:spPr>
          <a:xfrm>
            <a:off x="0" y="5888331"/>
            <a:ext cx="12010030" cy="276999"/>
          </a:xfrm>
          <a:prstGeom prst="rect">
            <a:avLst/>
          </a:prstGeom>
          <a:noFill/>
        </p:spPr>
        <p:txBody>
          <a:bodyPr wrap="square" rtlCol="0">
            <a:spAutoFit/>
          </a:bodyPr>
          <a:lstStyle/>
          <a:p>
            <a:r>
              <a:rPr lang="en-US" sz="1200" baseline="30000" dirty="0">
                <a:solidFill>
                  <a:srgbClr val="0070C0"/>
                </a:solidFill>
                <a:latin typeface="Comic Sans MS" panose="030F0902030302020204" pitchFamily="66" charset="0"/>
              </a:rPr>
              <a:t>1 </a:t>
            </a:r>
            <a:r>
              <a:rPr lang="en-US" sz="1200" dirty="0">
                <a:solidFill>
                  <a:srgbClr val="0070C0"/>
                </a:solidFill>
                <a:latin typeface="Comic Sans MS" panose="030F0902030302020204" pitchFamily="66" charset="0"/>
              </a:rPr>
              <a:t>S.M. </a:t>
            </a:r>
            <a:r>
              <a:rPr lang="en-US" sz="1200" dirty="0" err="1">
                <a:solidFill>
                  <a:srgbClr val="0070C0"/>
                </a:solidFill>
                <a:latin typeface="Comic Sans MS" panose="030F0902030302020204" pitchFamily="66" charset="0"/>
              </a:rPr>
              <a:t>Mewes</a:t>
            </a:r>
            <a:r>
              <a:rPr lang="en-US" sz="1200" dirty="0">
                <a:solidFill>
                  <a:srgbClr val="0070C0"/>
                </a:solidFill>
                <a:latin typeface="Comic Sans MS" panose="030F0902030302020204" pitchFamily="66" charset="0"/>
              </a:rPr>
              <a:t> et al., Characterization of discharge capillaries via benchmarked hydrodynamic plasma simulations, arXiv:2506.16192v1 [</a:t>
            </a:r>
            <a:r>
              <a:rPr lang="en-US" sz="1200" dirty="0" err="1">
                <a:solidFill>
                  <a:srgbClr val="0070C0"/>
                </a:solidFill>
                <a:latin typeface="Comic Sans MS" panose="030F0902030302020204" pitchFamily="66" charset="0"/>
              </a:rPr>
              <a:t>physics.plasm-ph</a:t>
            </a:r>
            <a:r>
              <a:rPr lang="en-US" sz="1200" dirty="0">
                <a:solidFill>
                  <a:srgbClr val="0070C0"/>
                </a:solidFill>
                <a:latin typeface="Comic Sans MS" panose="030F0902030302020204" pitchFamily="66" charset="0"/>
              </a:rPr>
              <a:t>] 19Jun 2025 </a:t>
            </a:r>
          </a:p>
        </p:txBody>
      </p:sp>
      <p:pic>
        <p:nvPicPr>
          <p:cNvPr id="9" name="Immagine 8">
            <a:extLst>
              <a:ext uri="{FF2B5EF4-FFF2-40B4-BE49-F238E27FC236}">
                <a16:creationId xmlns:a16="http://schemas.microsoft.com/office/drawing/2014/main" id="{75063567-9ABB-1562-0622-BD67B6F1EF13}"/>
              </a:ext>
            </a:extLst>
          </p:cNvPr>
          <p:cNvPicPr>
            <a:picLocks noChangeAspect="1"/>
          </p:cNvPicPr>
          <p:nvPr/>
        </p:nvPicPr>
        <p:blipFill>
          <a:blip r:embed="rId2"/>
          <a:stretch>
            <a:fillRect/>
          </a:stretch>
        </p:blipFill>
        <p:spPr>
          <a:xfrm>
            <a:off x="3045972" y="3532579"/>
            <a:ext cx="6100055" cy="2290633"/>
          </a:xfrm>
          <a:prstGeom prst="rect">
            <a:avLst/>
          </a:prstGeom>
        </p:spPr>
      </p:pic>
    </p:spTree>
    <p:extLst>
      <p:ext uri="{BB962C8B-B14F-4D97-AF65-F5344CB8AC3E}">
        <p14:creationId xmlns:p14="http://schemas.microsoft.com/office/powerpoint/2010/main" val="193293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ALAN: 2026 activity @ MILANO</a:t>
            </a:r>
            <a:endParaRPr lang="en-US" dirty="0"/>
          </a:p>
        </p:txBody>
      </p:sp>
      <p:sp>
        <p:nvSpPr>
          <p:cNvPr id="4" name="CasellaDiTesto 3">
            <a:extLst>
              <a:ext uri="{FF2B5EF4-FFF2-40B4-BE49-F238E27FC236}">
                <a16:creationId xmlns:a16="http://schemas.microsoft.com/office/drawing/2014/main" id="{E41B3D61-3A80-A56A-1CFB-48C371C5E28D}"/>
              </a:ext>
            </a:extLst>
          </p:cNvPr>
          <p:cNvSpPr txBox="1"/>
          <p:nvPr/>
        </p:nvSpPr>
        <p:spPr>
          <a:xfrm>
            <a:off x="569795" y="979566"/>
            <a:ext cx="6134668" cy="369332"/>
          </a:xfrm>
          <a:prstGeom prst="rect">
            <a:avLst/>
          </a:prstGeom>
          <a:noFill/>
        </p:spPr>
        <p:txBody>
          <a:bodyPr wrap="square">
            <a:spAutoFit/>
          </a:bodyPr>
          <a:lstStyle/>
          <a:p>
            <a:r>
              <a:rPr lang="en-US" b="1" dirty="0">
                <a:solidFill>
                  <a:srgbClr val="0070C0"/>
                </a:solidFill>
                <a:latin typeface="Comic Sans MS" panose="030F0902030302020204" pitchFamily="66" charset="0"/>
              </a:rPr>
              <a:t>WORKING POINT DEFINITION</a:t>
            </a:r>
          </a:p>
        </p:txBody>
      </p:sp>
      <p:sp>
        <p:nvSpPr>
          <p:cNvPr id="5" name="CasellaDiTesto 4">
            <a:extLst>
              <a:ext uri="{FF2B5EF4-FFF2-40B4-BE49-F238E27FC236}">
                <a16:creationId xmlns:a16="http://schemas.microsoft.com/office/drawing/2014/main" id="{0B315F0A-7958-696E-63E3-66762DCC6F50}"/>
              </a:ext>
            </a:extLst>
          </p:cNvPr>
          <p:cNvSpPr txBox="1"/>
          <p:nvPr/>
        </p:nvSpPr>
        <p:spPr>
          <a:xfrm>
            <a:off x="569795" y="1418181"/>
            <a:ext cx="1096256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latin typeface="Comic Sans MS" panose="030F0902030302020204" pitchFamily="66" charset="0"/>
              </a:rPr>
              <a:t>Linear beam dynamics was already studied by Milan team</a:t>
            </a:r>
            <a:r>
              <a:rPr lang="en-US" baseline="30000" dirty="0">
                <a:solidFill>
                  <a:srgbClr val="0070C0"/>
                </a:solidFill>
                <a:latin typeface="Comic Sans MS" panose="030F0902030302020204" pitchFamily="66" charset="0"/>
              </a:rPr>
              <a:t>1</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Field non-linearities need to be included in numerical tool [a]</a:t>
            </a:r>
          </a:p>
          <a:p>
            <a:pPr marL="285750" indent="-285750">
              <a:buFont typeface="Arial" panose="020B0604020202020204" pitchFamily="34" charset="0"/>
              <a:buChar char="•"/>
            </a:pPr>
            <a:r>
              <a:rPr lang="en-US" dirty="0">
                <a:solidFill>
                  <a:srgbClr val="0070C0"/>
                </a:solidFill>
                <a:latin typeface="Comic Sans MS" panose="030F0902030302020204" pitchFamily="66" charset="0"/>
              </a:rPr>
              <a:t>Self consistent interaction with plasma should be evaluated [b]</a:t>
            </a:r>
          </a:p>
        </p:txBody>
      </p:sp>
      <p:sp>
        <p:nvSpPr>
          <p:cNvPr id="6" name="CasellaDiTesto 5">
            <a:extLst>
              <a:ext uri="{FF2B5EF4-FFF2-40B4-BE49-F238E27FC236}">
                <a16:creationId xmlns:a16="http://schemas.microsoft.com/office/drawing/2014/main" id="{22D81CCC-15A7-3A6A-0B79-DAC1C42DA599}"/>
              </a:ext>
            </a:extLst>
          </p:cNvPr>
          <p:cNvSpPr txBox="1"/>
          <p:nvPr/>
        </p:nvSpPr>
        <p:spPr>
          <a:xfrm>
            <a:off x="0" y="5888331"/>
            <a:ext cx="12010030" cy="307777"/>
          </a:xfrm>
          <a:prstGeom prst="rect">
            <a:avLst/>
          </a:prstGeom>
          <a:noFill/>
        </p:spPr>
        <p:txBody>
          <a:bodyPr wrap="square" rtlCol="0">
            <a:spAutoFit/>
          </a:bodyPr>
          <a:lstStyle/>
          <a:p>
            <a:r>
              <a:rPr lang="en-US" sz="1400" baseline="30000" dirty="0">
                <a:solidFill>
                  <a:srgbClr val="0070C0"/>
                </a:solidFill>
                <a:latin typeface="Comic Sans MS" panose="030F0902030302020204" pitchFamily="66" charset="0"/>
              </a:rPr>
              <a:t>1 </a:t>
            </a:r>
            <a:r>
              <a:rPr lang="en-US" sz="1400" dirty="0">
                <a:solidFill>
                  <a:srgbClr val="0070C0"/>
                </a:solidFill>
                <a:latin typeface="Comic Sans MS" panose="030F0902030302020204" pitchFamily="66" charset="0"/>
              </a:rPr>
              <a:t>A. </a:t>
            </a:r>
            <a:r>
              <a:rPr lang="en-US" sz="1400" dirty="0" err="1">
                <a:solidFill>
                  <a:srgbClr val="0070C0"/>
                </a:solidFill>
                <a:latin typeface="Comic Sans MS" panose="030F0902030302020204" pitchFamily="66" charset="0"/>
              </a:rPr>
              <a:t>Frazzitta</a:t>
            </a:r>
            <a:r>
              <a:rPr lang="en-US" sz="1400" dirty="0">
                <a:solidFill>
                  <a:srgbClr val="0070C0"/>
                </a:solidFill>
                <a:latin typeface="Comic Sans MS" panose="030F0902030302020204" pitchFamily="66" charset="0"/>
              </a:rPr>
              <a:t>, R. </a:t>
            </a:r>
            <a:r>
              <a:rPr lang="en-US" sz="1400" dirty="0" err="1">
                <a:solidFill>
                  <a:srgbClr val="0070C0"/>
                </a:solidFill>
                <a:latin typeface="Comic Sans MS" panose="030F0902030302020204" pitchFamily="66" charset="0"/>
              </a:rPr>
              <a:t>Pompili</a:t>
            </a:r>
            <a:r>
              <a:rPr lang="en-US" sz="1400" dirty="0">
                <a:solidFill>
                  <a:srgbClr val="0070C0"/>
                </a:solidFill>
                <a:latin typeface="Comic Sans MS" panose="030F0902030302020204" pitchFamily="66" charset="0"/>
              </a:rPr>
              <a:t> and A.R. Rossi, Theory of particle beams transport over curved plasma-discharge capillaries, PRAB 27, 091301 (2024) </a:t>
            </a:r>
          </a:p>
        </p:txBody>
      </p:sp>
      <p:pic>
        <p:nvPicPr>
          <p:cNvPr id="7" name="Immagine 6">
            <a:extLst>
              <a:ext uri="{FF2B5EF4-FFF2-40B4-BE49-F238E27FC236}">
                <a16:creationId xmlns:a16="http://schemas.microsoft.com/office/drawing/2014/main" id="{A9159D38-D33C-B633-7BE5-4F2170E07D92}"/>
              </a:ext>
            </a:extLst>
          </p:cNvPr>
          <p:cNvPicPr>
            <a:picLocks noChangeAspect="1"/>
          </p:cNvPicPr>
          <p:nvPr/>
        </p:nvPicPr>
        <p:blipFill>
          <a:blip r:embed="rId2"/>
          <a:stretch>
            <a:fillRect/>
          </a:stretch>
        </p:blipFill>
        <p:spPr>
          <a:xfrm>
            <a:off x="1174237" y="2616681"/>
            <a:ext cx="4251467" cy="3261753"/>
          </a:xfrm>
          <a:prstGeom prst="rect">
            <a:avLst/>
          </a:prstGeom>
        </p:spPr>
      </p:pic>
      <p:pic>
        <p:nvPicPr>
          <p:cNvPr id="8" name="Immagine 7">
            <a:extLst>
              <a:ext uri="{FF2B5EF4-FFF2-40B4-BE49-F238E27FC236}">
                <a16:creationId xmlns:a16="http://schemas.microsoft.com/office/drawing/2014/main" id="{C132017F-FCF5-0626-D141-7CA27851430A}"/>
              </a:ext>
            </a:extLst>
          </p:cNvPr>
          <p:cNvPicPr>
            <a:picLocks noChangeAspect="1"/>
          </p:cNvPicPr>
          <p:nvPr/>
        </p:nvPicPr>
        <p:blipFill>
          <a:blip r:embed="rId3"/>
          <a:stretch>
            <a:fillRect/>
          </a:stretch>
        </p:blipFill>
        <p:spPr>
          <a:xfrm>
            <a:off x="6599941" y="2576940"/>
            <a:ext cx="4591223" cy="3445690"/>
          </a:xfrm>
          <a:prstGeom prst="rect">
            <a:avLst/>
          </a:prstGeom>
        </p:spPr>
      </p:pic>
      <p:sp>
        <p:nvSpPr>
          <p:cNvPr id="9" name="CasellaDiTesto 8">
            <a:extLst>
              <a:ext uri="{FF2B5EF4-FFF2-40B4-BE49-F238E27FC236}">
                <a16:creationId xmlns:a16="http://schemas.microsoft.com/office/drawing/2014/main" id="{C9933212-4322-DC97-4A60-053D5E3D2389}"/>
              </a:ext>
            </a:extLst>
          </p:cNvPr>
          <p:cNvSpPr txBox="1"/>
          <p:nvPr/>
        </p:nvSpPr>
        <p:spPr>
          <a:xfrm>
            <a:off x="1798716" y="2715439"/>
            <a:ext cx="575994" cy="461665"/>
          </a:xfrm>
          <a:prstGeom prst="rect">
            <a:avLst/>
          </a:prstGeom>
          <a:noFill/>
        </p:spPr>
        <p:txBody>
          <a:bodyPr wrap="square" rtlCol="0">
            <a:spAutoFit/>
          </a:bodyPr>
          <a:lstStyle/>
          <a:p>
            <a:r>
              <a:rPr lang="en-US" sz="2400" b="1" dirty="0">
                <a:solidFill>
                  <a:srgbClr val="0070C0"/>
                </a:solidFill>
                <a:latin typeface="Comic Sans MS" panose="030F0902030302020204" pitchFamily="66" charset="0"/>
              </a:rPr>
              <a:t>[a]</a:t>
            </a:r>
          </a:p>
        </p:txBody>
      </p:sp>
      <p:sp>
        <p:nvSpPr>
          <p:cNvPr id="10" name="CasellaDiTesto 9">
            <a:extLst>
              <a:ext uri="{FF2B5EF4-FFF2-40B4-BE49-F238E27FC236}">
                <a16:creationId xmlns:a16="http://schemas.microsoft.com/office/drawing/2014/main" id="{98A96572-F2AE-0429-80B7-9900724E35B5}"/>
              </a:ext>
            </a:extLst>
          </p:cNvPr>
          <p:cNvSpPr txBox="1"/>
          <p:nvPr/>
        </p:nvSpPr>
        <p:spPr>
          <a:xfrm>
            <a:off x="7273743" y="2697683"/>
            <a:ext cx="696550" cy="461665"/>
          </a:xfrm>
          <a:prstGeom prst="rect">
            <a:avLst/>
          </a:prstGeom>
          <a:noFill/>
        </p:spPr>
        <p:txBody>
          <a:bodyPr wrap="square" rtlCol="0">
            <a:spAutoFit/>
          </a:bodyPr>
          <a:lstStyle/>
          <a:p>
            <a:r>
              <a:rPr lang="en-US" sz="2400" b="1" dirty="0">
                <a:solidFill>
                  <a:srgbClr val="0070C0"/>
                </a:solidFill>
                <a:latin typeface="Comic Sans MS" panose="030F0902030302020204" pitchFamily="66" charset="0"/>
              </a:rPr>
              <a:t>[b]</a:t>
            </a:r>
          </a:p>
        </p:txBody>
      </p:sp>
    </p:spTree>
    <p:extLst>
      <p:ext uri="{BB962C8B-B14F-4D97-AF65-F5344CB8AC3E}">
        <p14:creationId xmlns:p14="http://schemas.microsoft.com/office/powerpoint/2010/main" val="4037139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Materiale informatico 5 k€</a:t>
            </a:r>
          </a:p>
          <a:p>
            <a:pPr lvl="1">
              <a:buFont typeface="Wingdings" panose="05000000000000000000" pitchFamily="2" charset="2"/>
              <a:buChar char="§"/>
            </a:pPr>
            <a:r>
              <a:rPr lang="it-IT" sz="1600" b="1" dirty="0">
                <a:solidFill>
                  <a:srgbClr val="0070C0"/>
                </a:solidFill>
              </a:rPr>
              <a:t>Missioni 5 k€</a:t>
            </a: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a:p>
            <a:pPr>
              <a:buFont typeface="Wingdings" panose="05000000000000000000" pitchFamily="2" charset="2"/>
              <a:buChar char="q"/>
            </a:pPr>
            <a:r>
              <a:rPr lang="it-IT" sz="1800" b="1" dirty="0">
                <a:solidFill>
                  <a:srgbClr val="0070C0"/>
                </a:solidFill>
              </a:rPr>
              <a:t> Other </a:t>
            </a:r>
            <a:r>
              <a:rPr lang="it-IT" sz="1800" b="1" dirty="0" err="1">
                <a:solidFill>
                  <a:srgbClr val="0070C0"/>
                </a:solidFill>
              </a:rPr>
              <a:t>years</a:t>
            </a:r>
            <a:r>
              <a:rPr lang="it-IT" sz="1800" b="1" dirty="0">
                <a:solidFill>
                  <a:srgbClr val="0070C0"/>
                </a:solidFill>
              </a:rPr>
              <a:t> (</a:t>
            </a:r>
            <a:r>
              <a:rPr lang="it-IT" sz="1800" b="1" dirty="0" err="1">
                <a:solidFill>
                  <a:srgbClr val="0070C0"/>
                </a:solidFill>
              </a:rPr>
              <a:t>approximative</a:t>
            </a:r>
            <a:r>
              <a:rPr lang="it-IT" sz="1800" b="1" dirty="0">
                <a:solidFill>
                  <a:srgbClr val="0070C0"/>
                </a:solidFill>
              </a:rPr>
              <a:t> forecast per </a:t>
            </a:r>
            <a:r>
              <a:rPr lang="it-IT" sz="1800" b="1" dirty="0" err="1">
                <a:solidFill>
                  <a:srgbClr val="0070C0"/>
                </a:solidFill>
              </a:rPr>
              <a:t>chapter</a:t>
            </a:r>
            <a:r>
              <a:rPr lang="it-IT" sz="1800" b="1" dirty="0">
                <a:solidFill>
                  <a:srgbClr val="0070C0"/>
                </a:solidFill>
              </a:rPr>
              <a:t>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2027 </a:t>
            </a:r>
          </a:p>
          <a:p>
            <a:pPr lvl="1"/>
            <a:r>
              <a:rPr lang="it-IT" sz="1600" b="1" dirty="0">
                <a:solidFill>
                  <a:srgbClr val="0070C0"/>
                </a:solidFill>
              </a:rPr>
              <a:t>Licenze SW 10 k€</a:t>
            </a:r>
          </a:p>
          <a:p>
            <a:pPr lvl="1"/>
            <a:r>
              <a:rPr lang="it-IT" sz="1600" b="1" dirty="0">
                <a:solidFill>
                  <a:srgbClr val="0070C0"/>
                </a:solidFill>
              </a:rPr>
              <a:t>Missioni 5 k€</a:t>
            </a:r>
          </a:p>
          <a:p>
            <a:pPr lvl="1">
              <a:buFont typeface="Wingdings" pitchFamily="2" charset="2"/>
              <a:buChar char="§"/>
            </a:pPr>
            <a:r>
              <a:rPr lang="it-IT" sz="1600" b="1" dirty="0">
                <a:solidFill>
                  <a:srgbClr val="0070C0"/>
                </a:solidFill>
              </a:rPr>
              <a:t>2028</a:t>
            </a:r>
          </a:p>
          <a:p>
            <a:pPr lvl="1"/>
            <a:r>
              <a:rPr lang="it-IT" sz="1600" b="1" dirty="0">
                <a:solidFill>
                  <a:srgbClr val="0070C0"/>
                </a:solidFill>
              </a:rPr>
              <a:t>Licenze SW 10k€</a:t>
            </a:r>
          </a:p>
          <a:p>
            <a:pPr lvl="1"/>
            <a:r>
              <a:rPr lang="it-IT" sz="1600" b="1" dirty="0">
                <a:solidFill>
                  <a:srgbClr val="0070C0"/>
                </a:solidFill>
              </a:rPr>
              <a:t>Missioni 5 k€</a:t>
            </a: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ALAN: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1205884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iso umano, persona, sorriso, labbro&#10;&#10;Il contenuto generato dall'IA potrebbe non essere corretto.">
            <a:extLst>
              <a:ext uri="{FF2B5EF4-FFF2-40B4-BE49-F238E27FC236}">
                <a16:creationId xmlns:a16="http://schemas.microsoft.com/office/drawing/2014/main" id="{9AF528A1-775E-63DF-5847-A79B770C8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927" y="4193184"/>
            <a:ext cx="953728" cy="953728"/>
          </a:xfrm>
          <a:prstGeom prst="rect">
            <a:avLst/>
          </a:prstGeom>
        </p:spPr>
      </p:pic>
      <p:sp>
        <p:nvSpPr>
          <p:cNvPr id="25604" name="Rectangle 4"/>
          <p:cNvSpPr>
            <a:spLocks noGrp="1" noChangeArrowheads="1"/>
          </p:cNvSpPr>
          <p:nvPr>
            <p:ph type="title"/>
          </p:nvPr>
        </p:nvSpPr>
        <p:spPr>
          <a:xfrm>
            <a:off x="216884" y="-46207"/>
            <a:ext cx="12050829" cy="840400"/>
          </a:xfrm>
        </p:spPr>
        <p:txBody>
          <a:bodyPr>
            <a:normAutofit/>
          </a:bodyPr>
          <a:lstStyle/>
          <a:p>
            <a:r>
              <a:rPr lang="it-IT" dirty="0" err="1"/>
              <a:t>CARMA</a:t>
            </a:r>
            <a:r>
              <a:rPr lang="it-IT" dirty="0"/>
              <a:t> (2026-2028)</a:t>
            </a:r>
            <a:endParaRPr lang="en-US" dirty="0"/>
          </a:p>
        </p:txBody>
      </p:sp>
      <p:sp>
        <p:nvSpPr>
          <p:cNvPr id="16" name="Rectangle 15"/>
          <p:cNvSpPr/>
          <p:nvPr/>
        </p:nvSpPr>
        <p:spPr>
          <a:xfrm>
            <a:off x="3267554" y="949889"/>
            <a:ext cx="5656889"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GIULIA </a:t>
            </a:r>
            <a:r>
              <a:rPr lang="en-US" b="1" dirty="0" err="1">
                <a:solidFill>
                  <a:srgbClr val="0070C0"/>
                </a:solidFill>
                <a:latin typeface="Comic Sans MS" panose="030F0702030302020204" pitchFamily="66" charset="0"/>
              </a:rPr>
              <a:t>CALZOLAI</a:t>
            </a:r>
            <a:r>
              <a:rPr lang="en-US" b="1" dirty="0">
                <a:solidFill>
                  <a:srgbClr val="0070C0"/>
                </a:solidFill>
                <a:latin typeface="Comic Sans MS" panose="030F0702030302020204" pitchFamily="66" charset="0"/>
              </a:rPr>
              <a:t> (Firenze)</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4740444" y="5790188"/>
            <a:ext cx="7010400" cy="523220"/>
          </a:xfrm>
          <a:prstGeom prst="rect">
            <a:avLst/>
          </a:prstGeom>
        </p:spPr>
        <p:txBody>
          <a:bodyPr wrap="square">
            <a:spAutoFit/>
          </a:bodyPr>
          <a:lstStyle/>
          <a:p>
            <a:pPr algn="r"/>
            <a:r>
              <a:rPr lang="en-US" sz="2000" b="1" dirty="0">
                <a:solidFill>
                  <a:srgbClr val="002060"/>
                </a:solidFill>
                <a:latin typeface="Comic Sans MS" panose="030F0702030302020204" pitchFamily="66" charset="0"/>
                <a:ea typeface="+mj-ea"/>
                <a:cs typeface="+mj-cs"/>
              </a:rPr>
              <a:t>No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677687" y="570704"/>
            <a:ext cx="10836621" cy="369332"/>
          </a:xfrm>
          <a:prstGeom prst="rect">
            <a:avLst/>
          </a:prstGeom>
        </p:spPr>
        <p:txBody>
          <a:bodyPr wrap="none">
            <a:spAutoFit/>
          </a:bodyPr>
          <a:lstStyle/>
          <a:p>
            <a:r>
              <a:rPr lang="en-GB" b="1" dirty="0">
                <a:solidFill>
                  <a:schemeClr val="tx2">
                    <a:lumMod val="75000"/>
                  </a:schemeClr>
                </a:solidFill>
                <a:latin typeface="Comic Sans MS" panose="030F0702030302020204" pitchFamily="66" charset="0"/>
              </a:rPr>
              <a:t>Carbonaceous Aerosol in the Arctic:  Radiocarbon measurements Methodological Advancements</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17920" y="3174602"/>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2.1</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34450" y="2279471"/>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5602014" y="2743421"/>
            <a:ext cx="6083056" cy="3471720"/>
          </a:xfrm>
          <a:prstGeom prst="rect">
            <a:avLst/>
          </a:prstGeom>
        </p:spPr>
        <p:txBody>
          <a:bodyPr wrap="square">
            <a:spAutoFit/>
          </a:bodyPr>
          <a:lstStyle/>
          <a:p>
            <a:pPr marL="285750" indent="-285750">
              <a:lnSpc>
                <a:spcPct val="110000"/>
              </a:lnSpc>
              <a:spcAft>
                <a:spcPts val="300"/>
              </a:spcAft>
              <a:buFont typeface="Courier New" panose="02070309020205020404" pitchFamily="49" charset="0"/>
              <a:buChar char="o"/>
            </a:pPr>
            <a:r>
              <a:rPr lang="en-GB" sz="1600" dirty="0">
                <a:solidFill>
                  <a:srgbClr val="0070C0"/>
                </a:solidFill>
                <a:latin typeface="Comic Sans MS" panose="030F0702030302020204" pitchFamily="66" charset="0"/>
              </a:rPr>
              <a:t>Optimisation of aerosol sampling in the Arctic to allow </a:t>
            </a:r>
            <a:r>
              <a:rPr lang="en-GB" sz="1600" baseline="30000" dirty="0">
                <a:solidFill>
                  <a:srgbClr val="0070C0"/>
                </a:solidFill>
                <a:latin typeface="Comic Sans MS" panose="030F0702030302020204" pitchFamily="66" charset="0"/>
              </a:rPr>
              <a:t>14</a:t>
            </a:r>
            <a:r>
              <a:rPr lang="en-GB" sz="1600" dirty="0">
                <a:solidFill>
                  <a:srgbClr val="0070C0"/>
                </a:solidFill>
                <a:latin typeface="Comic Sans MS" panose="030F0702030302020204" pitchFamily="66" charset="0"/>
              </a:rPr>
              <a:t>C measurements on organic (OC) and elemental (EC) fractions.</a:t>
            </a:r>
          </a:p>
          <a:p>
            <a:pPr marL="285750" indent="-285750">
              <a:lnSpc>
                <a:spcPct val="110000"/>
              </a:lnSpc>
              <a:spcAft>
                <a:spcPts val="300"/>
              </a:spcAft>
              <a:buFont typeface="Courier New" panose="02070309020205020404" pitchFamily="49" charset="0"/>
              <a:buChar char="o"/>
            </a:pPr>
            <a:r>
              <a:rPr lang="en-GB" sz="1600" dirty="0">
                <a:solidFill>
                  <a:srgbClr val="0070C0"/>
                </a:solidFill>
                <a:latin typeface="Comic Sans MS" panose="030F0702030302020204" pitchFamily="66" charset="0"/>
              </a:rPr>
              <a:t>Optimisation of the sample preparation line </a:t>
            </a:r>
            <a:r>
              <a:rPr lang="en-GB" sz="1600" dirty="0" err="1">
                <a:solidFill>
                  <a:srgbClr val="0070C0"/>
                </a:solidFill>
                <a:latin typeface="Comic Sans MS" panose="030F0702030302020204" pitchFamily="66" charset="0"/>
              </a:rPr>
              <a:t>MISSMARPLE</a:t>
            </a:r>
            <a:r>
              <a:rPr lang="en-GB" sz="1600" dirty="0">
                <a:solidFill>
                  <a:srgbClr val="0070C0"/>
                </a:solidFill>
                <a:latin typeface="Comic Sans MS" panose="030F0702030302020204" pitchFamily="66" charset="0"/>
              </a:rPr>
              <a:t> (@MI) and of the thermal protocols for OC/EC separation (needed for subsequent </a:t>
            </a:r>
            <a:r>
              <a:rPr lang="en-GB" sz="1600" baseline="30000" dirty="0">
                <a:solidFill>
                  <a:srgbClr val="0070C0"/>
                </a:solidFill>
                <a:latin typeface="Comic Sans MS" panose="030F0702030302020204" pitchFamily="66" charset="0"/>
              </a:rPr>
              <a:t>14</a:t>
            </a:r>
            <a:r>
              <a:rPr lang="en-GB" sz="1600" dirty="0">
                <a:solidFill>
                  <a:srgbClr val="0070C0"/>
                </a:solidFill>
                <a:latin typeface="Comic Sans MS" panose="030F0702030302020204" pitchFamily="66" charset="0"/>
              </a:rPr>
              <a:t>C analysis).</a:t>
            </a:r>
          </a:p>
          <a:p>
            <a:pPr marL="285750" indent="-285750">
              <a:lnSpc>
                <a:spcPct val="110000"/>
              </a:lnSpc>
              <a:spcAft>
                <a:spcPts val="300"/>
              </a:spcAft>
              <a:buFont typeface="Courier New" panose="02070309020205020404" pitchFamily="49" charset="0"/>
              <a:buChar char="o"/>
            </a:pPr>
            <a:r>
              <a:rPr lang="en-US" sz="1600" dirty="0">
                <a:solidFill>
                  <a:srgbClr val="0070C0"/>
                </a:solidFill>
                <a:latin typeface="Comic Sans MS" panose="030F0702030302020204" pitchFamily="66" charset="0"/>
              </a:rPr>
              <a:t>Accuracy </a:t>
            </a:r>
            <a:r>
              <a:rPr lang="en-US" sz="1600" dirty="0" err="1">
                <a:solidFill>
                  <a:srgbClr val="0070C0"/>
                </a:solidFill>
                <a:latin typeface="Comic Sans MS" panose="030F0702030302020204" pitchFamily="66" charset="0"/>
              </a:rPr>
              <a:t>optimisation</a:t>
            </a:r>
            <a:r>
              <a:rPr lang="en-US" sz="1600" dirty="0">
                <a:solidFill>
                  <a:srgbClr val="0070C0"/>
                </a:solidFill>
                <a:latin typeface="Comic Sans MS" panose="030F0702030302020204" pitchFamily="66" charset="0"/>
              </a:rPr>
              <a:t> of accelerator mass spectrometry (AMS) measurements at </a:t>
            </a:r>
            <a:r>
              <a:rPr lang="en-US" sz="1600" dirty="0" err="1">
                <a:solidFill>
                  <a:srgbClr val="0070C0"/>
                </a:solidFill>
                <a:latin typeface="Comic Sans MS" panose="030F0702030302020204" pitchFamily="66" charset="0"/>
              </a:rPr>
              <a:t>LABEC</a:t>
            </a:r>
            <a:r>
              <a:rPr lang="en-US" sz="1600" dirty="0">
                <a:solidFill>
                  <a:srgbClr val="0070C0"/>
                </a:solidFill>
                <a:latin typeface="Comic Sans MS" panose="030F0702030302020204" pitchFamily="66" charset="0"/>
              </a:rPr>
              <a:t> for 50</a:t>
            </a:r>
            <a:r>
              <a:rPr lang="en-US" sz="1600" dirty="0">
                <a:solidFill>
                  <a:srgbClr val="0070C0"/>
                </a:solidFill>
                <a:latin typeface="Symbol" panose="05050102010706020507" pitchFamily="18" charset="2"/>
              </a:rPr>
              <a:t>m</a:t>
            </a:r>
            <a:r>
              <a:rPr lang="en-US" sz="1600" dirty="0">
                <a:solidFill>
                  <a:srgbClr val="0070C0"/>
                </a:solidFill>
                <a:latin typeface="Comic Sans MS" panose="030F0702030302020204" pitchFamily="66" charset="0"/>
              </a:rPr>
              <a:t>gC samples.</a:t>
            </a:r>
          </a:p>
          <a:p>
            <a:pPr marL="285750" indent="-285750">
              <a:lnSpc>
                <a:spcPct val="110000"/>
              </a:lnSpc>
              <a:spcAft>
                <a:spcPts val="300"/>
              </a:spcAft>
              <a:buFont typeface="Courier New" panose="02070309020205020404" pitchFamily="49" charset="0"/>
              <a:buChar char="o"/>
            </a:pPr>
            <a:r>
              <a:rPr lang="en-US" sz="1600" dirty="0">
                <a:solidFill>
                  <a:srgbClr val="0070C0"/>
                </a:solidFill>
                <a:latin typeface="Comic Sans MS" panose="030F0702030302020204" pitchFamily="66" charset="0"/>
              </a:rPr>
              <a:t> </a:t>
            </a:r>
            <a:r>
              <a:rPr lang="en-US" sz="1600" dirty="0" err="1">
                <a:solidFill>
                  <a:srgbClr val="0070C0"/>
                </a:solidFill>
                <a:latin typeface="Comic Sans MS" panose="030F0702030302020204" pitchFamily="66" charset="0"/>
              </a:rPr>
              <a:t>Realisation</a:t>
            </a:r>
            <a:r>
              <a:rPr lang="en-US" sz="1600" dirty="0">
                <a:solidFill>
                  <a:srgbClr val="0070C0"/>
                </a:solidFill>
                <a:latin typeface="Comic Sans MS" panose="030F0702030302020204" pitchFamily="66" charset="0"/>
              </a:rPr>
              <a:t> of a preliminary sampling campaign at Ny-Ålesund (Svalbard) and </a:t>
            </a:r>
            <a:r>
              <a:rPr lang="en-US" sz="1600" dirty="0" err="1">
                <a:solidFill>
                  <a:srgbClr val="0070C0"/>
                </a:solidFill>
                <a:latin typeface="Comic Sans MS" panose="030F0702030302020204" pitchFamily="66" charset="0"/>
              </a:rPr>
              <a:t>optimisation</a:t>
            </a:r>
            <a:r>
              <a:rPr lang="en-US" sz="1600" dirty="0">
                <a:solidFill>
                  <a:srgbClr val="0070C0"/>
                </a:solidFill>
                <a:latin typeface="Comic Sans MS" panose="030F0702030302020204" pitchFamily="66" charset="0"/>
              </a:rPr>
              <a:t> of </a:t>
            </a:r>
            <a:r>
              <a:rPr lang="en-US" sz="1600" baseline="30000" dirty="0">
                <a:solidFill>
                  <a:srgbClr val="0070C0"/>
                </a:solidFill>
                <a:latin typeface="Comic Sans MS" panose="030F0702030302020204" pitchFamily="66" charset="0"/>
              </a:rPr>
              <a:t>14</a:t>
            </a:r>
            <a:r>
              <a:rPr lang="en-US" sz="1600" dirty="0">
                <a:solidFill>
                  <a:srgbClr val="0070C0"/>
                </a:solidFill>
                <a:latin typeface="Comic Sans MS" panose="030F0702030302020204" pitchFamily="66" charset="0"/>
              </a:rPr>
              <a:t>C-based source apportionment models.</a:t>
            </a:r>
          </a:p>
          <a:p>
            <a:pPr>
              <a:spcAft>
                <a:spcPts val="300"/>
              </a:spcAft>
            </a:pPr>
            <a:endParaRPr lang="en-US" sz="16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15416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sz="1600" b="1" dirty="0">
                <a:solidFill>
                  <a:srgbClr val="0070C0"/>
                </a:solidFill>
                <a:latin typeface="Comic Sans MS" panose="030F0702030302020204" pitchFamily="66" charset="0"/>
              </a:rPr>
              <a:t>MILANO (</a:t>
            </a:r>
            <a:r>
              <a:rPr lang="en-US" sz="1600" b="1" dirty="0" err="1">
                <a:solidFill>
                  <a:srgbClr val="0070C0"/>
                </a:solidFill>
                <a:latin typeface="Comic Sans MS" panose="030F0702030302020204" pitchFamily="66" charset="0"/>
              </a:rPr>
              <a:t>RL</a:t>
            </a:r>
            <a:r>
              <a:rPr lang="en-US" sz="1600" b="1" dirty="0">
                <a:solidFill>
                  <a:srgbClr val="0070C0"/>
                </a:solidFill>
                <a:latin typeface="Comic Sans MS" panose="030F0702030302020204" pitchFamily="66" charset="0"/>
              </a:rPr>
              <a:t>: Vera Bernardoni)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Firenze (RN: Giulia Calzolai, </a:t>
            </a:r>
            <a:br>
              <a:rPr lang="it-IT" sz="1600" b="1" dirty="0">
                <a:solidFill>
                  <a:srgbClr val="0070C0"/>
                </a:solidFill>
                <a:latin typeface="Comic Sans MS" panose="030F0702030302020204" pitchFamily="66" charset="0"/>
              </a:rPr>
            </a:br>
            <a:r>
              <a:rPr lang="it-IT" sz="1600" b="1" dirty="0">
                <a:solidFill>
                  <a:srgbClr val="0070C0"/>
                </a:solidFill>
                <a:latin typeface="Comic Sans MS" panose="030F0702030302020204" pitchFamily="66" charset="0"/>
              </a:rPr>
              <a:t>		   RL: Lucia Liccioli)</a:t>
            </a:r>
            <a:endParaRPr lang="en-US" sz="1600" b="1" dirty="0">
              <a:solidFill>
                <a:srgbClr val="0070C0"/>
              </a:solidFill>
              <a:latin typeface="Comic Sans MS" panose="030F0702030302020204" pitchFamily="66" charset="0"/>
            </a:endParaRPr>
          </a:p>
          <a:p>
            <a:pPr algn="r">
              <a:spcAft>
                <a:spcPts val="300"/>
              </a:spcAft>
            </a:pPr>
            <a:endParaRPr lang="en-US" sz="16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3577418"/>
            <a:ext cx="4302493" cy="1192634"/>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sz="1600" b="1" dirty="0">
                <a:solidFill>
                  <a:srgbClr val="0070C0"/>
                </a:solidFill>
                <a:latin typeface="Comic Sans MS" panose="030F0702030302020204" pitchFamily="66" charset="0"/>
              </a:rPr>
              <a:t>Vera Bernardoni (0.5) – PA </a:t>
            </a:r>
            <a:r>
              <a:rPr lang="en-US" sz="1600" b="1" dirty="0" err="1">
                <a:solidFill>
                  <a:srgbClr val="0070C0"/>
                </a:solidFill>
                <a:latin typeface="Comic Sans MS" panose="030F0702030302020204" pitchFamily="66" charset="0"/>
              </a:rPr>
              <a:t>UNIMI</a:t>
            </a:r>
            <a:endParaRPr lang="en-US" sz="16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600" b="1" dirty="0">
                <a:solidFill>
                  <a:srgbClr val="0070C0"/>
                </a:solidFill>
                <a:latin typeface="Comic Sans MS" panose="030F0702030302020204" pitchFamily="66" charset="0"/>
              </a:rPr>
              <a:t>Roberta Vecchi (0.3) – PO </a:t>
            </a:r>
            <a:r>
              <a:rPr lang="en-US" sz="1600" b="1" dirty="0" err="1">
                <a:solidFill>
                  <a:srgbClr val="0070C0"/>
                </a:solidFill>
                <a:latin typeface="Comic Sans MS" panose="030F0702030302020204" pitchFamily="66" charset="0"/>
              </a:rPr>
              <a:t>UNIMI</a:t>
            </a:r>
            <a:endParaRPr lang="en-US" sz="16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Gianluigi Valli (0.3) - Tecnico</a:t>
            </a:r>
            <a:endParaRPr lang="en-US" sz="16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Laura Cadeo (1) - PhD</a:t>
            </a:r>
            <a:endParaRPr lang="en-US" sz="16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7334450" y="1703893"/>
            <a:ext cx="4302493" cy="338554"/>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Interdisciplinare</a:t>
            </a:r>
            <a:endParaRPr lang="en-US" sz="1600" b="1" dirty="0">
              <a:solidFill>
                <a:srgbClr val="002060"/>
              </a:solidFill>
              <a:latin typeface="Comic Sans MS" panose="030F0702030302020204" pitchFamily="66" charset="0"/>
              <a:ea typeface="+mj-ea"/>
              <a:cs typeface="+mj-cs"/>
            </a:endParaRPr>
          </a:p>
        </p:txBody>
      </p:sp>
      <p:pic>
        <p:nvPicPr>
          <p:cNvPr id="6" name="Immagine 5" descr="Immagine che contiene Viso umano, persona, vestiti, sorriso&#10;&#10;Il contenuto generato dall'IA potrebbe non essere corretto.">
            <a:extLst>
              <a:ext uri="{FF2B5EF4-FFF2-40B4-BE49-F238E27FC236}">
                <a16:creationId xmlns:a16="http://schemas.microsoft.com/office/drawing/2014/main" id="{2413278E-5FAB-62C1-E4C1-0C868DE53975}"/>
              </a:ext>
            </a:extLst>
          </p:cNvPr>
          <p:cNvPicPr>
            <a:picLocks noChangeAspect="1"/>
          </p:cNvPicPr>
          <p:nvPr/>
        </p:nvPicPr>
        <p:blipFill rotWithShape="1">
          <a:blip r:embed="rId4">
            <a:extLst>
              <a:ext uri="{28A0092B-C50C-407E-A947-70E740481C1C}">
                <a14:useLocalDpi xmlns:a14="http://schemas.microsoft.com/office/drawing/2010/main" val="0"/>
              </a:ext>
            </a:extLst>
          </a:blip>
          <a:srcRect l="15853" t="6006" r="19311" b="21415"/>
          <a:stretch>
            <a:fillRect/>
          </a:stretch>
        </p:blipFill>
        <p:spPr>
          <a:xfrm>
            <a:off x="2766164" y="4825557"/>
            <a:ext cx="855319" cy="957481"/>
          </a:xfrm>
          <a:prstGeom prst="rect">
            <a:avLst/>
          </a:prstGeom>
        </p:spPr>
      </p:pic>
      <p:pic>
        <p:nvPicPr>
          <p:cNvPr id="8" name="Immagine 7" descr="Immagine che contiene persona, Viso umano, aria aperta, sorriso&#10;&#10;Il contenuto generato dall'IA potrebbe non essere corretto.">
            <a:extLst>
              <a:ext uri="{FF2B5EF4-FFF2-40B4-BE49-F238E27FC236}">
                <a16:creationId xmlns:a16="http://schemas.microsoft.com/office/drawing/2014/main" id="{ACDE9C82-8CBD-73BC-65B3-1B8EC81E5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9870" y="4318622"/>
            <a:ext cx="1086098" cy="1086098"/>
          </a:xfrm>
          <a:prstGeom prst="rect">
            <a:avLst/>
          </a:prstGeom>
        </p:spPr>
      </p:pic>
      <p:pic>
        <p:nvPicPr>
          <p:cNvPr id="23" name="Immagine 22" descr="Immagine che contiene persona, Viso umano, vestiti, aria aperta&#10;&#10;Il contenuto generato dall'IA potrebbe non essere corretto.">
            <a:extLst>
              <a:ext uri="{FF2B5EF4-FFF2-40B4-BE49-F238E27FC236}">
                <a16:creationId xmlns:a16="http://schemas.microsoft.com/office/drawing/2014/main" id="{E40F293F-E8B3-6EAE-6B4B-D2FBD68D8488}"/>
              </a:ext>
            </a:extLst>
          </p:cNvPr>
          <p:cNvPicPr>
            <a:picLocks noChangeAspect="1"/>
          </p:cNvPicPr>
          <p:nvPr/>
        </p:nvPicPr>
        <p:blipFill rotWithShape="1">
          <a:blip r:embed="rId6">
            <a:extLst>
              <a:ext uri="{28A0092B-C50C-407E-A947-70E740481C1C}">
                <a14:useLocalDpi xmlns:a14="http://schemas.microsoft.com/office/drawing/2010/main" val="0"/>
              </a:ext>
            </a:extLst>
          </a:blip>
          <a:srcRect l="15141" t="15458" r="17035" b="27906"/>
          <a:stretch>
            <a:fillRect/>
          </a:stretch>
        </p:blipFill>
        <p:spPr>
          <a:xfrm>
            <a:off x="3609931" y="5075397"/>
            <a:ext cx="924944" cy="1030492"/>
          </a:xfrm>
          <a:prstGeom prst="rect">
            <a:avLst/>
          </a:prstGeom>
        </p:spPr>
      </p:pic>
    </p:spTree>
    <p:extLst>
      <p:ext uri="{BB962C8B-B14F-4D97-AF65-F5344CB8AC3E}">
        <p14:creationId xmlns:p14="http://schemas.microsoft.com/office/powerpoint/2010/main" val="1704767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9EBAC5A-566B-B6E8-012D-6DE7860E7AB9}"/>
              </a:ext>
            </a:extLst>
          </p:cNvPr>
          <p:cNvPicPr>
            <a:picLocks noChangeAspect="1"/>
          </p:cNvPicPr>
          <p:nvPr/>
        </p:nvPicPr>
        <p:blipFill>
          <a:blip r:embed="rId2"/>
          <a:stretch>
            <a:fillRect/>
          </a:stretch>
        </p:blipFill>
        <p:spPr>
          <a:xfrm>
            <a:off x="8260946" y="479733"/>
            <a:ext cx="3931054" cy="2481378"/>
          </a:xfrm>
          <a:prstGeom prst="rect">
            <a:avLst/>
          </a:prstGeom>
        </p:spPr>
      </p:pic>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err="1"/>
              <a:t>CARMA</a:t>
            </a:r>
            <a:r>
              <a:rPr lang="it-IT" dirty="0"/>
              <a:t>: general framework</a:t>
            </a:r>
            <a:endParaRPr lang="en-US" dirty="0"/>
          </a:p>
        </p:txBody>
      </p:sp>
      <p:sp>
        <p:nvSpPr>
          <p:cNvPr id="5" name="CasellaDiTesto 4">
            <a:extLst>
              <a:ext uri="{FF2B5EF4-FFF2-40B4-BE49-F238E27FC236}">
                <a16:creationId xmlns:a16="http://schemas.microsoft.com/office/drawing/2014/main" id="{151BD15B-6244-6B54-28E4-6922BC3E7393}"/>
              </a:ext>
            </a:extLst>
          </p:cNvPr>
          <p:cNvSpPr txBox="1"/>
          <p:nvPr/>
        </p:nvSpPr>
        <p:spPr>
          <a:xfrm>
            <a:off x="384694" y="939619"/>
            <a:ext cx="7876803" cy="3370153"/>
          </a:xfrm>
          <a:prstGeom prst="rect">
            <a:avLst/>
          </a:prstGeom>
        </p:spPr>
        <p:txBody>
          <a:bodyPr wrap="square">
            <a:spAutoFit/>
          </a:bodyPr>
          <a:lstStyle>
            <a:defPPr>
              <a:defRPr lang="en-US"/>
            </a:defPPr>
            <a:lvl1pPr marL="285750" indent="-285750">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algn="just"/>
            <a:r>
              <a:rPr lang="it-IT" b="1" dirty="0"/>
              <a:t>The  </a:t>
            </a:r>
            <a:r>
              <a:rPr lang="it-IT" b="1" dirty="0" err="1"/>
              <a:t>atmospheric</a:t>
            </a:r>
            <a:r>
              <a:rPr lang="it-IT" b="1" dirty="0"/>
              <a:t>  aerosol  </a:t>
            </a:r>
            <a:r>
              <a:rPr lang="it-IT" b="1" dirty="0" err="1"/>
              <a:t>interacts</a:t>
            </a:r>
            <a:r>
              <a:rPr lang="it-IT" b="1" dirty="0"/>
              <a:t> with solar </a:t>
            </a:r>
            <a:r>
              <a:rPr lang="it-IT" b="1" dirty="0" err="1"/>
              <a:t>radiation</a:t>
            </a:r>
            <a:r>
              <a:rPr lang="it-IT" b="1" dirty="0"/>
              <a:t> </a:t>
            </a:r>
            <a:r>
              <a:rPr lang="it-IT" dirty="0"/>
              <a:t>and clouds, </a:t>
            </a:r>
            <a:r>
              <a:rPr lang="it-IT" dirty="0" err="1"/>
              <a:t>providing</a:t>
            </a:r>
            <a:r>
              <a:rPr lang="it-IT" dirty="0"/>
              <a:t> an </a:t>
            </a:r>
            <a:r>
              <a:rPr lang="it-IT" dirty="0" err="1"/>
              <a:t>additional</a:t>
            </a:r>
            <a:r>
              <a:rPr lang="it-IT" dirty="0"/>
              <a:t> </a:t>
            </a:r>
            <a:r>
              <a:rPr lang="it-IT" dirty="0" err="1"/>
              <a:t>contribution</a:t>
            </a:r>
            <a:r>
              <a:rPr lang="it-IT" dirty="0"/>
              <a:t> to the Earth </a:t>
            </a:r>
            <a:r>
              <a:rPr lang="it-IT" dirty="0" err="1"/>
              <a:t>radiation</a:t>
            </a:r>
            <a:r>
              <a:rPr lang="it-IT" dirty="0"/>
              <a:t> balance (</a:t>
            </a:r>
            <a:r>
              <a:rPr lang="it-IT" dirty="0" err="1"/>
              <a:t>beyond</a:t>
            </a:r>
            <a:r>
              <a:rPr lang="it-IT" dirty="0"/>
              <a:t> </a:t>
            </a:r>
            <a:r>
              <a:rPr lang="it-IT" dirty="0" err="1"/>
              <a:t>greenhouse</a:t>
            </a:r>
            <a:r>
              <a:rPr lang="it-IT" dirty="0"/>
              <a:t> </a:t>
            </a:r>
            <a:r>
              <a:rPr lang="it-IT" dirty="0" err="1"/>
              <a:t>gases</a:t>
            </a:r>
            <a:r>
              <a:rPr lang="it-IT" dirty="0"/>
              <a:t>). The </a:t>
            </a:r>
            <a:r>
              <a:rPr lang="it-IT" dirty="0" err="1"/>
              <a:t>carbonaceous</a:t>
            </a:r>
            <a:r>
              <a:rPr lang="it-IT" dirty="0"/>
              <a:t> </a:t>
            </a:r>
            <a:r>
              <a:rPr lang="it-IT" dirty="0" err="1"/>
              <a:t>fraction</a:t>
            </a:r>
            <a:r>
              <a:rPr lang="it-IT" dirty="0"/>
              <a:t> </a:t>
            </a:r>
            <a:r>
              <a:rPr lang="it-IT" dirty="0" err="1"/>
              <a:t>is</a:t>
            </a:r>
            <a:r>
              <a:rPr lang="it-IT" dirty="0"/>
              <a:t> one of the </a:t>
            </a:r>
            <a:r>
              <a:rPr lang="it-IT" dirty="0" err="1"/>
              <a:t>main</a:t>
            </a:r>
            <a:r>
              <a:rPr lang="it-IT" dirty="0"/>
              <a:t> </a:t>
            </a:r>
            <a:r>
              <a:rPr lang="it-IT" dirty="0" err="1"/>
              <a:t>components</a:t>
            </a:r>
            <a:r>
              <a:rPr lang="it-IT" dirty="0"/>
              <a:t> of </a:t>
            </a:r>
            <a:r>
              <a:rPr lang="it-IT" dirty="0" err="1"/>
              <a:t>atmospheric</a:t>
            </a:r>
            <a:r>
              <a:rPr lang="it-IT" dirty="0"/>
              <a:t> aerosol. </a:t>
            </a:r>
            <a:r>
              <a:rPr lang="it-IT" b="1" dirty="0"/>
              <a:t>EC </a:t>
            </a:r>
            <a:r>
              <a:rPr lang="it-IT" b="1" dirty="0" err="1"/>
              <a:t>is</a:t>
            </a:r>
            <a:r>
              <a:rPr lang="it-IT" b="1" dirty="0"/>
              <a:t> </a:t>
            </a:r>
            <a:r>
              <a:rPr lang="it-IT" b="1" dirty="0" err="1"/>
              <a:t>strongly</a:t>
            </a:r>
            <a:r>
              <a:rPr lang="it-IT" b="1" dirty="0"/>
              <a:t> light </a:t>
            </a:r>
            <a:r>
              <a:rPr lang="it-IT" b="1" dirty="0" err="1"/>
              <a:t>absorbing</a:t>
            </a:r>
            <a:r>
              <a:rPr lang="it-IT" dirty="0"/>
              <a:t> </a:t>
            </a:r>
            <a:r>
              <a:rPr lang="it-IT" dirty="0" err="1"/>
              <a:t>contributing</a:t>
            </a:r>
            <a:r>
              <a:rPr lang="it-IT" dirty="0"/>
              <a:t> to </a:t>
            </a:r>
            <a:r>
              <a:rPr lang="it-IT" b="1" dirty="0" err="1"/>
              <a:t>atmospheric</a:t>
            </a:r>
            <a:r>
              <a:rPr lang="it-IT" b="1" dirty="0"/>
              <a:t> warming</a:t>
            </a:r>
            <a:r>
              <a:rPr lang="it-IT" dirty="0"/>
              <a:t>. </a:t>
            </a:r>
            <a:r>
              <a:rPr lang="it-IT" dirty="0" err="1"/>
              <a:t>Despite</a:t>
            </a:r>
            <a:r>
              <a:rPr lang="it-IT" dirty="0"/>
              <a:t> </a:t>
            </a:r>
            <a:r>
              <a:rPr lang="it-IT" dirty="0" err="1"/>
              <a:t>its</a:t>
            </a:r>
            <a:r>
              <a:rPr lang="it-IT" dirty="0"/>
              <a:t> </a:t>
            </a:r>
            <a:r>
              <a:rPr lang="it-IT" dirty="0" err="1"/>
              <a:t>role</a:t>
            </a:r>
            <a:r>
              <a:rPr lang="it-IT" dirty="0"/>
              <a:t> </a:t>
            </a:r>
            <a:r>
              <a:rPr lang="it-IT" dirty="0" err="1"/>
              <a:t>is</a:t>
            </a:r>
            <a:r>
              <a:rPr lang="it-IT" dirty="0"/>
              <a:t> minor </a:t>
            </a:r>
            <a:r>
              <a:rPr lang="it-IT" dirty="0" err="1"/>
              <a:t>compared</a:t>
            </a:r>
            <a:r>
              <a:rPr lang="it-IT" dirty="0"/>
              <a:t> to </a:t>
            </a:r>
            <a:r>
              <a:rPr lang="it-IT" dirty="0" err="1"/>
              <a:t>greenhouse</a:t>
            </a:r>
            <a:r>
              <a:rPr lang="it-IT" dirty="0"/>
              <a:t> </a:t>
            </a:r>
            <a:r>
              <a:rPr lang="it-IT" dirty="0" err="1"/>
              <a:t>gases</a:t>
            </a:r>
            <a:r>
              <a:rPr lang="it-IT" dirty="0"/>
              <a:t>, due to the limited residence time in </a:t>
            </a:r>
            <a:r>
              <a:rPr lang="it-IT" dirty="0" err="1"/>
              <a:t>atmosphere</a:t>
            </a:r>
            <a:r>
              <a:rPr lang="it-IT" dirty="0"/>
              <a:t> </a:t>
            </a:r>
            <a:r>
              <a:rPr lang="it-IT" dirty="0" err="1"/>
              <a:t>reduction</a:t>
            </a:r>
            <a:r>
              <a:rPr lang="it-IT" dirty="0"/>
              <a:t> in </a:t>
            </a:r>
            <a:r>
              <a:rPr lang="it-IT" dirty="0" err="1"/>
              <a:t>its</a:t>
            </a:r>
            <a:r>
              <a:rPr lang="it-IT" dirty="0"/>
              <a:t> </a:t>
            </a:r>
            <a:r>
              <a:rPr lang="it-IT" dirty="0" err="1"/>
              <a:t>emissions</a:t>
            </a:r>
            <a:r>
              <a:rPr lang="it-IT" dirty="0"/>
              <a:t> can </a:t>
            </a:r>
            <a:r>
              <a:rPr lang="it-IT" dirty="0" err="1"/>
              <a:t>provide</a:t>
            </a:r>
            <a:r>
              <a:rPr lang="it-IT" dirty="0"/>
              <a:t> the immediate </a:t>
            </a:r>
            <a:r>
              <a:rPr lang="it-IT" dirty="0" err="1"/>
              <a:t>mitigation</a:t>
            </a:r>
            <a:r>
              <a:rPr lang="it-IT" dirty="0"/>
              <a:t> of </a:t>
            </a:r>
            <a:r>
              <a:rPr lang="it-IT" dirty="0" err="1"/>
              <a:t>its</a:t>
            </a:r>
            <a:r>
              <a:rPr lang="it-IT" dirty="0"/>
              <a:t> </a:t>
            </a:r>
            <a:r>
              <a:rPr lang="it-IT" dirty="0" err="1"/>
              <a:t>effect</a:t>
            </a:r>
            <a:r>
              <a:rPr lang="it-IT" dirty="0"/>
              <a:t>.</a:t>
            </a:r>
          </a:p>
          <a:p>
            <a:pPr algn="just"/>
            <a:r>
              <a:rPr lang="it-IT" dirty="0"/>
              <a:t>The </a:t>
            </a:r>
            <a:r>
              <a:rPr lang="it-IT" b="1" dirty="0" err="1"/>
              <a:t>Arctic</a:t>
            </a:r>
            <a:r>
              <a:rPr lang="it-IT" b="1" dirty="0"/>
              <a:t> </a:t>
            </a:r>
            <a:r>
              <a:rPr lang="it-IT" b="1" dirty="0" err="1"/>
              <a:t>Amplification</a:t>
            </a:r>
            <a:r>
              <a:rPr lang="it-IT" b="1" dirty="0"/>
              <a:t> </a:t>
            </a:r>
            <a:r>
              <a:rPr lang="it-IT" dirty="0" err="1"/>
              <a:t>is</a:t>
            </a:r>
            <a:r>
              <a:rPr lang="it-IT" dirty="0"/>
              <a:t> </a:t>
            </a:r>
            <a:r>
              <a:rPr lang="it-IT" dirty="0" err="1"/>
              <a:t>responsible</a:t>
            </a:r>
            <a:r>
              <a:rPr lang="it-IT" dirty="0"/>
              <a:t> for an </a:t>
            </a:r>
            <a:r>
              <a:rPr lang="it-IT" dirty="0" err="1"/>
              <a:t>increase</a:t>
            </a:r>
            <a:r>
              <a:rPr lang="it-IT" dirty="0"/>
              <a:t> of </a:t>
            </a:r>
            <a:r>
              <a:rPr lang="it-IT" dirty="0" err="1"/>
              <a:t>extreme</a:t>
            </a:r>
            <a:r>
              <a:rPr lang="it-IT" dirty="0"/>
              <a:t> events </a:t>
            </a:r>
            <a:r>
              <a:rPr lang="it-IT" dirty="0" err="1"/>
              <a:t>also</a:t>
            </a:r>
            <a:r>
              <a:rPr lang="it-IT" dirty="0"/>
              <a:t> </a:t>
            </a:r>
            <a:r>
              <a:rPr lang="it-IT" dirty="0" err="1"/>
              <a:t>at</a:t>
            </a:r>
            <a:r>
              <a:rPr lang="it-IT" dirty="0"/>
              <a:t> </a:t>
            </a:r>
            <a:r>
              <a:rPr lang="it-IT" dirty="0" err="1"/>
              <a:t>mid-latitudes</a:t>
            </a:r>
            <a:r>
              <a:rPr lang="it-IT" dirty="0"/>
              <a:t>.</a:t>
            </a:r>
          </a:p>
          <a:p>
            <a:pPr algn="just"/>
            <a:r>
              <a:rPr lang="it-IT" b="1" baseline="30000" dirty="0"/>
              <a:t>14</a:t>
            </a:r>
            <a:r>
              <a:rPr lang="it-IT" b="1" dirty="0"/>
              <a:t>C</a:t>
            </a:r>
            <a:r>
              <a:rPr lang="it-IT" dirty="0"/>
              <a:t> </a:t>
            </a:r>
            <a:r>
              <a:rPr lang="it-IT" dirty="0" err="1"/>
              <a:t>is</a:t>
            </a:r>
            <a:r>
              <a:rPr lang="it-IT" dirty="0"/>
              <a:t> an </a:t>
            </a:r>
            <a:r>
              <a:rPr lang="it-IT" dirty="0" err="1"/>
              <a:t>important</a:t>
            </a:r>
            <a:r>
              <a:rPr lang="it-IT" dirty="0"/>
              <a:t> marker for the </a:t>
            </a:r>
            <a:r>
              <a:rPr lang="it-IT" b="1" dirty="0" err="1"/>
              <a:t>identification</a:t>
            </a:r>
            <a:r>
              <a:rPr lang="it-IT" b="1" dirty="0"/>
              <a:t> and </a:t>
            </a:r>
            <a:r>
              <a:rPr lang="it-IT" b="1" dirty="0" err="1"/>
              <a:t>quantification</a:t>
            </a:r>
            <a:r>
              <a:rPr lang="it-IT" b="1" dirty="0"/>
              <a:t> of </a:t>
            </a:r>
            <a:r>
              <a:rPr lang="it-IT" b="1" dirty="0" err="1"/>
              <a:t>fossil</a:t>
            </a:r>
            <a:r>
              <a:rPr lang="it-IT" b="1" dirty="0"/>
              <a:t> vs. </a:t>
            </a:r>
            <a:r>
              <a:rPr lang="it-IT" b="1" dirty="0" err="1"/>
              <a:t>modern</a:t>
            </a:r>
            <a:r>
              <a:rPr lang="it-IT" b="1" dirty="0"/>
              <a:t> </a:t>
            </a:r>
            <a:r>
              <a:rPr lang="it-IT" b="1" dirty="0" err="1"/>
              <a:t>contributions</a:t>
            </a:r>
            <a:r>
              <a:rPr lang="it-IT" b="1" dirty="0"/>
              <a:t> to </a:t>
            </a:r>
            <a:r>
              <a:rPr lang="it-IT" b="1" dirty="0" err="1"/>
              <a:t>carbonaceous</a:t>
            </a:r>
            <a:r>
              <a:rPr lang="it-IT" b="1" dirty="0"/>
              <a:t> aerosol</a:t>
            </a:r>
            <a:r>
              <a:rPr lang="it-IT" dirty="0"/>
              <a:t>, </a:t>
            </a:r>
            <a:r>
              <a:rPr lang="it-IT" dirty="0" err="1"/>
              <a:t>but</a:t>
            </a:r>
            <a:r>
              <a:rPr lang="it-IT" dirty="0"/>
              <a:t> the low </a:t>
            </a:r>
            <a:r>
              <a:rPr lang="it-IT" dirty="0" err="1"/>
              <a:t>quantities</a:t>
            </a:r>
            <a:r>
              <a:rPr lang="it-IT" dirty="0"/>
              <a:t> of </a:t>
            </a:r>
            <a:r>
              <a:rPr lang="it-IT" dirty="0" err="1"/>
              <a:t>carbonaceous</a:t>
            </a:r>
            <a:r>
              <a:rPr lang="it-IT" dirty="0"/>
              <a:t> aerosol in the </a:t>
            </a:r>
            <a:r>
              <a:rPr lang="it-IT" dirty="0" err="1"/>
              <a:t>Arctic</a:t>
            </a:r>
            <a:r>
              <a:rPr lang="it-IT" dirty="0"/>
              <a:t> make </a:t>
            </a:r>
            <a:r>
              <a:rPr lang="it-IT" b="1" dirty="0" err="1"/>
              <a:t>these</a:t>
            </a:r>
            <a:r>
              <a:rPr lang="it-IT" b="1" dirty="0"/>
              <a:t> </a:t>
            </a:r>
            <a:r>
              <a:rPr lang="it-IT" b="1" dirty="0" err="1"/>
              <a:t>measurements</a:t>
            </a:r>
            <a:r>
              <a:rPr lang="it-IT" dirty="0"/>
              <a:t> still an </a:t>
            </a:r>
            <a:r>
              <a:rPr lang="it-IT" b="1" dirty="0"/>
              <a:t>open challenge.</a:t>
            </a:r>
          </a:p>
        </p:txBody>
      </p:sp>
      <p:sp>
        <p:nvSpPr>
          <p:cNvPr id="7" name="CasellaDiTesto 6">
            <a:extLst>
              <a:ext uri="{FF2B5EF4-FFF2-40B4-BE49-F238E27FC236}">
                <a16:creationId xmlns:a16="http://schemas.microsoft.com/office/drawing/2014/main" id="{A7A6E405-17D8-018C-1758-D2BE1FC251C0}"/>
              </a:ext>
            </a:extLst>
          </p:cNvPr>
          <p:cNvSpPr txBox="1"/>
          <p:nvPr/>
        </p:nvSpPr>
        <p:spPr>
          <a:xfrm>
            <a:off x="384694" y="4482560"/>
            <a:ext cx="11441392" cy="1646605"/>
          </a:xfrm>
          <a:prstGeom prst="rect">
            <a:avLst/>
          </a:prstGeom>
        </p:spPr>
        <p:txBody>
          <a:bodyPr wrap="square">
            <a:spAutoFit/>
          </a:bodyPr>
          <a:lstStyle>
            <a:defPPr>
              <a:defRPr lang="en-US"/>
            </a:defPPr>
            <a:lvl1pPr marL="285750" indent="-285750">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algn="just"/>
            <a:r>
              <a:rPr lang="it-IT" dirty="0" err="1"/>
              <a:t>CARMA</a:t>
            </a:r>
            <a:r>
              <a:rPr lang="it-IT" dirty="0"/>
              <a:t> </a:t>
            </a:r>
            <a:r>
              <a:rPr lang="it-IT" dirty="0" err="1"/>
              <a:t>will</a:t>
            </a:r>
            <a:r>
              <a:rPr lang="it-IT" dirty="0"/>
              <a:t> tackle </a:t>
            </a:r>
            <a:r>
              <a:rPr lang="it-IT" dirty="0" err="1"/>
              <a:t>such</a:t>
            </a:r>
            <a:r>
              <a:rPr lang="it-IT" dirty="0"/>
              <a:t> challenge </a:t>
            </a:r>
            <a:r>
              <a:rPr lang="it-IT" dirty="0" err="1"/>
              <a:t>stemming</a:t>
            </a:r>
            <a:r>
              <a:rPr lang="it-IT" dirty="0"/>
              <a:t> from </a:t>
            </a:r>
            <a:r>
              <a:rPr lang="it-IT" dirty="0" err="1"/>
              <a:t>previous</a:t>
            </a:r>
            <a:r>
              <a:rPr lang="it-IT" dirty="0"/>
              <a:t> </a:t>
            </a:r>
            <a:r>
              <a:rPr lang="it-IT" dirty="0" err="1"/>
              <a:t>experiences</a:t>
            </a:r>
            <a:r>
              <a:rPr lang="it-IT" dirty="0"/>
              <a:t> of the </a:t>
            </a:r>
            <a:r>
              <a:rPr lang="it-IT" dirty="0" err="1"/>
              <a:t>involved</a:t>
            </a:r>
            <a:r>
              <a:rPr lang="it-IT" dirty="0"/>
              <a:t> </a:t>
            </a:r>
            <a:r>
              <a:rPr lang="it-IT" dirty="0" err="1"/>
              <a:t>RUs</a:t>
            </a:r>
            <a:r>
              <a:rPr lang="it-IT" dirty="0"/>
              <a:t>:</a:t>
            </a:r>
          </a:p>
          <a:p>
            <a:pPr marL="627063" algn="just">
              <a:buFontTx/>
              <a:buChar char="-"/>
            </a:pPr>
            <a:r>
              <a:rPr lang="it-IT" b="1" dirty="0" err="1"/>
              <a:t>previous</a:t>
            </a:r>
            <a:r>
              <a:rPr lang="it-IT" b="1" dirty="0"/>
              <a:t> CSN V </a:t>
            </a:r>
            <a:r>
              <a:rPr lang="it-IT" b="1" dirty="0" err="1"/>
              <a:t>experiments</a:t>
            </a:r>
            <a:r>
              <a:rPr lang="it-IT" b="1" dirty="0"/>
              <a:t> on </a:t>
            </a:r>
            <a:r>
              <a:rPr lang="it-IT" b="1" dirty="0" err="1"/>
              <a:t>atmospheric</a:t>
            </a:r>
            <a:r>
              <a:rPr lang="it-IT" b="1" dirty="0"/>
              <a:t> aerosol</a:t>
            </a:r>
            <a:r>
              <a:rPr lang="it-IT" dirty="0"/>
              <a:t> </a:t>
            </a:r>
            <a:r>
              <a:rPr lang="it-IT" dirty="0" err="1"/>
              <a:t>since</a:t>
            </a:r>
            <a:r>
              <a:rPr lang="it-IT" dirty="0"/>
              <a:t> </a:t>
            </a:r>
            <a:r>
              <a:rPr lang="it-IT" dirty="0" err="1"/>
              <a:t>early</a:t>
            </a:r>
            <a:r>
              <a:rPr lang="it-IT" dirty="0"/>
              <a:t> 2000 (MASAI, NUTELLA, </a:t>
            </a:r>
            <a:r>
              <a:rPr lang="it-IT" dirty="0" err="1"/>
              <a:t>NUMEN</a:t>
            </a:r>
            <a:r>
              <a:rPr lang="it-IT" dirty="0"/>
              <a:t>, MANIA, </a:t>
            </a:r>
            <a:r>
              <a:rPr lang="it-IT" dirty="0" err="1"/>
              <a:t>DEPOTMASS</a:t>
            </a:r>
            <a:r>
              <a:rPr lang="it-IT" dirty="0"/>
              <a:t>, TRACCIA, ISPIRA, HARDLIFE) </a:t>
            </a:r>
            <a:r>
              <a:rPr lang="it-IT" dirty="0" err="1"/>
              <a:t>including</a:t>
            </a:r>
            <a:r>
              <a:rPr lang="it-IT" dirty="0"/>
              <a:t> the </a:t>
            </a:r>
            <a:r>
              <a:rPr lang="it-IT" dirty="0" err="1"/>
              <a:t>development</a:t>
            </a:r>
            <a:r>
              <a:rPr lang="it-IT" dirty="0"/>
              <a:t> of sampling </a:t>
            </a:r>
            <a:r>
              <a:rPr lang="it-IT" dirty="0" err="1"/>
              <a:t>units</a:t>
            </a:r>
            <a:r>
              <a:rPr lang="it-IT" dirty="0"/>
              <a:t>/strategy for </a:t>
            </a:r>
            <a:r>
              <a:rPr lang="it-IT" dirty="0" err="1"/>
              <a:t>different</a:t>
            </a:r>
            <a:r>
              <a:rPr lang="it-IT" dirty="0"/>
              <a:t> </a:t>
            </a:r>
            <a:r>
              <a:rPr lang="it-IT" dirty="0" err="1"/>
              <a:t>purposes</a:t>
            </a:r>
            <a:r>
              <a:rPr lang="it-IT" dirty="0"/>
              <a:t> and of lines for sample </a:t>
            </a:r>
            <a:r>
              <a:rPr lang="it-IT" dirty="0" err="1"/>
              <a:t>preparation</a:t>
            </a:r>
            <a:r>
              <a:rPr lang="it-IT" dirty="0"/>
              <a:t> and </a:t>
            </a:r>
            <a:r>
              <a:rPr lang="it-IT" dirty="0" err="1"/>
              <a:t>analysis</a:t>
            </a:r>
            <a:r>
              <a:rPr lang="it-IT" dirty="0"/>
              <a:t> of </a:t>
            </a:r>
            <a:r>
              <a:rPr lang="it-IT" dirty="0" err="1"/>
              <a:t>atmospheric</a:t>
            </a:r>
            <a:r>
              <a:rPr lang="it-IT" dirty="0"/>
              <a:t> aerosol samples</a:t>
            </a:r>
          </a:p>
          <a:p>
            <a:pPr marL="627063" algn="just">
              <a:buFontTx/>
              <a:buChar char="-"/>
            </a:pPr>
            <a:r>
              <a:rPr lang="it-IT" b="1" dirty="0" err="1"/>
              <a:t>previous</a:t>
            </a:r>
            <a:r>
              <a:rPr lang="it-IT" b="1" dirty="0"/>
              <a:t> </a:t>
            </a:r>
            <a:r>
              <a:rPr lang="it-IT" b="1" dirty="0" err="1"/>
              <a:t>experience</a:t>
            </a:r>
            <a:r>
              <a:rPr lang="it-IT" dirty="0"/>
              <a:t> on </a:t>
            </a:r>
            <a:r>
              <a:rPr lang="it-IT" dirty="0" err="1"/>
              <a:t>chemical</a:t>
            </a:r>
            <a:r>
              <a:rPr lang="it-IT" dirty="0"/>
              <a:t> </a:t>
            </a:r>
            <a:r>
              <a:rPr lang="it-IT" dirty="0" err="1"/>
              <a:t>characterization</a:t>
            </a:r>
            <a:r>
              <a:rPr lang="it-IT" dirty="0"/>
              <a:t> </a:t>
            </a:r>
            <a:r>
              <a:rPr lang="it-IT" b="1" dirty="0"/>
              <a:t>in the </a:t>
            </a:r>
            <a:r>
              <a:rPr lang="it-IT" b="1" dirty="0" err="1"/>
              <a:t>Arctic</a:t>
            </a:r>
            <a:r>
              <a:rPr lang="it-IT" dirty="0"/>
              <a:t> (PRIN 2022 – GAIA and PRA – </a:t>
            </a:r>
            <a:r>
              <a:rPr lang="it-IT" dirty="0" err="1"/>
              <a:t>BETHANyÅ</a:t>
            </a:r>
            <a:r>
              <a:rPr lang="it-IT" dirty="0"/>
              <a:t>) </a:t>
            </a:r>
            <a:r>
              <a:rPr lang="it-IT" dirty="0" err="1"/>
              <a:t>both</a:t>
            </a:r>
            <a:r>
              <a:rPr lang="it-IT" dirty="0"/>
              <a:t> from in-</a:t>
            </a:r>
            <a:r>
              <a:rPr lang="it-IT" dirty="0" err="1"/>
              <a:t>land</a:t>
            </a:r>
            <a:r>
              <a:rPr lang="it-IT" dirty="0"/>
              <a:t> stations and on cruise </a:t>
            </a:r>
            <a:r>
              <a:rPr lang="it-IT" dirty="0" err="1"/>
              <a:t>campaigns</a:t>
            </a:r>
            <a:r>
              <a:rPr lang="it-IT" dirty="0"/>
              <a:t>.</a:t>
            </a:r>
          </a:p>
        </p:txBody>
      </p:sp>
      <p:pic>
        <p:nvPicPr>
          <p:cNvPr id="9" name="Immagine 8" descr="Immagine che contiene dispositivo, bilancia&#10;&#10;Descrizione generata automaticamente">
            <a:extLst>
              <a:ext uri="{FF2B5EF4-FFF2-40B4-BE49-F238E27FC236}">
                <a16:creationId xmlns:a16="http://schemas.microsoft.com/office/drawing/2014/main" id="{43938768-00E6-214D-4B8B-C22F19BF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612" y="3085256"/>
            <a:ext cx="1346896" cy="1055245"/>
          </a:xfrm>
          <a:prstGeom prst="rect">
            <a:avLst/>
          </a:prstGeom>
        </p:spPr>
      </p:pic>
      <p:sp>
        <p:nvSpPr>
          <p:cNvPr id="10" name="CasellaDiTesto 9">
            <a:extLst>
              <a:ext uri="{FF2B5EF4-FFF2-40B4-BE49-F238E27FC236}">
                <a16:creationId xmlns:a16="http://schemas.microsoft.com/office/drawing/2014/main" id="{022B8E08-187F-6EEC-759B-9EFC7B7E45ED}"/>
              </a:ext>
            </a:extLst>
          </p:cNvPr>
          <p:cNvSpPr txBox="1"/>
          <p:nvPr/>
        </p:nvSpPr>
        <p:spPr>
          <a:xfrm>
            <a:off x="8527097" y="3471919"/>
            <a:ext cx="851515" cy="584775"/>
          </a:xfrm>
          <a:prstGeom prst="rect">
            <a:avLst/>
          </a:prstGeom>
          <a:noFill/>
        </p:spPr>
        <p:txBody>
          <a:bodyPr wrap="none" rtlCol="0">
            <a:spAutoFit/>
          </a:bodyPr>
          <a:lstStyle/>
          <a:p>
            <a:pPr algn="ctr"/>
            <a:r>
              <a:rPr lang="it-IT" sz="1600" dirty="0">
                <a:latin typeface="Comic Sans MS" panose="030F0702030302020204" pitchFamily="66" charset="0"/>
              </a:rPr>
              <a:t>Fossil: </a:t>
            </a:r>
            <a:br>
              <a:rPr lang="it-IT" sz="1600" dirty="0">
                <a:latin typeface="Comic Sans MS" panose="030F0702030302020204" pitchFamily="66" charset="0"/>
              </a:rPr>
            </a:br>
            <a:r>
              <a:rPr lang="it-IT" sz="1600" dirty="0" err="1">
                <a:latin typeface="Comic Sans MS" panose="030F0702030302020204" pitchFamily="66" charset="0"/>
              </a:rPr>
              <a:t>pMC</a:t>
            </a:r>
            <a:r>
              <a:rPr lang="it-IT" sz="1600" dirty="0">
                <a:latin typeface="Comic Sans MS" panose="030F0702030302020204" pitchFamily="66" charset="0"/>
              </a:rPr>
              <a:t>=0</a:t>
            </a:r>
            <a:endParaRPr lang="en-GB" sz="1600" dirty="0">
              <a:latin typeface="Comic Sans MS" panose="030F0702030302020204" pitchFamily="66" charset="0"/>
            </a:endParaRPr>
          </a:p>
        </p:txBody>
      </p:sp>
      <p:sp>
        <p:nvSpPr>
          <p:cNvPr id="11" name="CasellaDiTesto 10">
            <a:extLst>
              <a:ext uri="{FF2B5EF4-FFF2-40B4-BE49-F238E27FC236}">
                <a16:creationId xmlns:a16="http://schemas.microsoft.com/office/drawing/2014/main" id="{7900CC5B-497C-1B47-4C0A-CD165C57082A}"/>
              </a:ext>
            </a:extLst>
          </p:cNvPr>
          <p:cNvSpPr txBox="1"/>
          <p:nvPr/>
        </p:nvSpPr>
        <p:spPr>
          <a:xfrm>
            <a:off x="10725508" y="3495915"/>
            <a:ext cx="1274708" cy="584775"/>
          </a:xfrm>
          <a:prstGeom prst="rect">
            <a:avLst/>
          </a:prstGeom>
          <a:noFill/>
        </p:spPr>
        <p:txBody>
          <a:bodyPr wrap="none" rtlCol="0">
            <a:spAutoFit/>
          </a:bodyPr>
          <a:lstStyle>
            <a:defPPr>
              <a:defRPr lang="en-US"/>
            </a:defPPr>
            <a:lvl1pPr>
              <a:defRPr sz="1600">
                <a:latin typeface="Comic Sans MS" panose="030F0702030302020204" pitchFamily="66" charset="0"/>
              </a:defRPr>
            </a:lvl1pPr>
          </a:lstStyle>
          <a:p>
            <a:pPr algn="ctr"/>
            <a:r>
              <a:rPr lang="it-IT" dirty="0" err="1"/>
              <a:t>Modern</a:t>
            </a:r>
            <a:r>
              <a:rPr lang="it-IT" dirty="0"/>
              <a:t>:</a:t>
            </a:r>
          </a:p>
          <a:p>
            <a:pPr algn="ctr"/>
            <a:r>
              <a:rPr lang="it-IT" dirty="0"/>
              <a:t> </a:t>
            </a:r>
            <a:r>
              <a:rPr lang="it-IT" dirty="0" err="1"/>
              <a:t>pMC</a:t>
            </a:r>
            <a:r>
              <a:rPr lang="it-IT" dirty="0"/>
              <a:t>=100%</a:t>
            </a:r>
            <a:endParaRPr lang="en-GB" dirty="0"/>
          </a:p>
        </p:txBody>
      </p:sp>
    </p:spTree>
    <p:extLst>
      <p:ext uri="{BB962C8B-B14F-4D97-AF65-F5344CB8AC3E}">
        <p14:creationId xmlns:p14="http://schemas.microsoft.com/office/powerpoint/2010/main" val="2133378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754BE5D-31CC-4DEC-9742-CF63C54583D4}"/>
              </a:ext>
            </a:extLst>
          </p:cNvPr>
          <p:cNvGraphicFramePr>
            <a:graphicFrameLocks noGrp="1"/>
          </p:cNvGraphicFramePr>
          <p:nvPr>
            <p:ph idx="1"/>
            <p:extLst>
              <p:ext uri="{D42A27DB-BD31-4B8C-83A1-F6EECF244321}">
                <p14:modId xmlns:p14="http://schemas.microsoft.com/office/powerpoint/2010/main" val="1630222173"/>
              </p:ext>
            </p:extLst>
          </p:nvPr>
        </p:nvGraphicFramePr>
        <p:xfrm>
          <a:off x="2695074" y="690976"/>
          <a:ext cx="7188498" cy="5238363"/>
        </p:xfrm>
        <a:graphic>
          <a:graphicData uri="http://schemas.openxmlformats.org/drawingml/2006/table">
            <a:tbl>
              <a:tblPr>
                <a:tableStyleId>{5C22544A-7EE6-4342-B048-85BDC9FD1C3A}</a:tableStyleId>
              </a:tblPr>
              <a:tblGrid>
                <a:gridCol w="522404">
                  <a:extLst>
                    <a:ext uri="{9D8B030D-6E8A-4147-A177-3AD203B41FA5}">
                      <a16:colId xmlns:a16="http://schemas.microsoft.com/office/drawing/2014/main" val="1227228540"/>
                    </a:ext>
                  </a:extLst>
                </a:gridCol>
                <a:gridCol w="1273360">
                  <a:extLst>
                    <a:ext uri="{9D8B030D-6E8A-4147-A177-3AD203B41FA5}">
                      <a16:colId xmlns:a16="http://schemas.microsoft.com/office/drawing/2014/main" val="364574101"/>
                    </a:ext>
                  </a:extLst>
                </a:gridCol>
                <a:gridCol w="1980783">
                  <a:extLst>
                    <a:ext uri="{9D8B030D-6E8A-4147-A177-3AD203B41FA5}">
                      <a16:colId xmlns:a16="http://schemas.microsoft.com/office/drawing/2014/main" val="1334244208"/>
                    </a:ext>
                  </a:extLst>
                </a:gridCol>
                <a:gridCol w="1382193">
                  <a:extLst>
                    <a:ext uri="{9D8B030D-6E8A-4147-A177-3AD203B41FA5}">
                      <a16:colId xmlns:a16="http://schemas.microsoft.com/office/drawing/2014/main" val="781931606"/>
                    </a:ext>
                  </a:extLst>
                </a:gridCol>
                <a:gridCol w="348270">
                  <a:extLst>
                    <a:ext uri="{9D8B030D-6E8A-4147-A177-3AD203B41FA5}">
                      <a16:colId xmlns:a16="http://schemas.microsoft.com/office/drawing/2014/main" val="3317181141"/>
                    </a:ext>
                  </a:extLst>
                </a:gridCol>
                <a:gridCol w="582263">
                  <a:extLst>
                    <a:ext uri="{9D8B030D-6E8A-4147-A177-3AD203B41FA5}">
                      <a16:colId xmlns:a16="http://schemas.microsoft.com/office/drawing/2014/main" val="1467590938"/>
                    </a:ext>
                  </a:extLst>
                </a:gridCol>
                <a:gridCol w="1099225">
                  <a:extLst>
                    <a:ext uri="{9D8B030D-6E8A-4147-A177-3AD203B41FA5}">
                      <a16:colId xmlns:a16="http://schemas.microsoft.com/office/drawing/2014/main" val="2582692857"/>
                    </a:ext>
                  </a:extLst>
                </a:gridCol>
              </a:tblGrid>
              <a:tr h="150231">
                <a:tc>
                  <a:txBody>
                    <a:bodyPr/>
                    <a:lstStyle/>
                    <a:p>
                      <a:pPr algn="r" fontAlgn="b"/>
                      <a:r>
                        <a:rPr lang="en-GB" sz="800" u="none" strike="noStrike">
                          <a:effectLst/>
                        </a:rPr>
                        <a:t>1</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AIM_MIA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Lenardi Cristina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779315583"/>
                  </a:ext>
                </a:extLst>
              </a:tr>
              <a:tr h="150231">
                <a:tc>
                  <a:txBody>
                    <a:bodyPr/>
                    <a:lstStyle/>
                    <a:p>
                      <a:pPr algn="r" fontAlgn="b"/>
                      <a:r>
                        <a:rPr lang="en-GB" sz="800" u="none" strike="noStrike">
                          <a:effectLst/>
                        </a:rPr>
                        <a:t>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ALAN</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Andrea R. Rossi </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r" fontAlgn="b"/>
                      <a:r>
                        <a:rPr lang="en-GB" sz="800" u="none" strike="noStrike">
                          <a:effectLst/>
                        </a:rPr>
                        <a:t>2026</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932720217"/>
                  </a:ext>
                </a:extLst>
              </a:tr>
              <a:tr h="150231">
                <a:tc>
                  <a:txBody>
                    <a:bodyPr/>
                    <a:lstStyle/>
                    <a:p>
                      <a:pPr algn="r" fontAlgn="b"/>
                      <a:r>
                        <a:rPr lang="en-GB" sz="800" u="none" strike="noStrike">
                          <a:effectLst/>
                        </a:rPr>
                        <a:t>3</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ANNA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Fiorini Carlo Ettore Nicola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900035840"/>
                  </a:ext>
                </a:extLst>
              </a:tr>
              <a:tr h="150231">
                <a:tc>
                  <a:txBody>
                    <a:bodyPr/>
                    <a:lstStyle/>
                    <a:p>
                      <a:pPr algn="r" fontAlgn="b"/>
                      <a:r>
                        <a:rPr lang="en-GB" sz="800" u="none" strike="noStrike">
                          <a:effectLst/>
                        </a:rPr>
                        <a:t>4</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ASIX</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Stabile Alberto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714817107"/>
                  </a:ext>
                </a:extLst>
              </a:tr>
              <a:tr h="0">
                <a:tc>
                  <a:txBody>
                    <a:bodyPr/>
                    <a:lstStyle/>
                    <a:p>
                      <a:pPr algn="r" fontAlgn="b"/>
                      <a:r>
                        <a:rPr lang="en-GB" sz="800" u="none" strike="noStrike">
                          <a:effectLst/>
                        </a:rPr>
                        <a:t>5</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ASPIDES</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Santoro Romualdo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658834970"/>
                  </a:ext>
                </a:extLst>
              </a:tr>
              <a:tr h="150231">
                <a:tc>
                  <a:txBody>
                    <a:bodyPr/>
                    <a:lstStyle/>
                    <a:p>
                      <a:pPr algn="r" fontAlgn="b"/>
                      <a:r>
                        <a:rPr lang="en-GB" sz="800" u="none" strike="noStrike">
                          <a:effectLst/>
                        </a:rPr>
                        <a:t>6</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ASTAROTH_BEYOND</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Toso Valerio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409285754"/>
                  </a:ext>
                </a:extLst>
              </a:tr>
              <a:tr h="0">
                <a:tc>
                  <a:txBody>
                    <a:bodyPr/>
                    <a:lstStyle/>
                    <a:p>
                      <a:pPr algn="r" fontAlgn="b"/>
                      <a:r>
                        <a:rPr lang="en-GB" sz="800" u="none" strike="noStrike">
                          <a:effectLst/>
                        </a:rPr>
                        <a:t>7</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ATHENAE</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Giannotti Dario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327350179"/>
                  </a:ext>
                </a:extLst>
              </a:tr>
              <a:tr h="287291">
                <a:tc>
                  <a:txBody>
                    <a:bodyPr/>
                    <a:lstStyle/>
                    <a:p>
                      <a:pPr algn="r" fontAlgn="b"/>
                      <a:r>
                        <a:rPr lang="en-GB" sz="800" u="none" strike="noStrike">
                          <a:effectLst/>
                        </a:rPr>
                        <a:t>8</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ATOMIQA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Fazzi Alberto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l" fontAlgn="b"/>
                      <a:r>
                        <a:rPr lang="it-IT" sz="800" u="none" strike="noStrike">
                          <a:effectLst/>
                        </a:rPr>
                        <a:t>BOH, non nelle slide di Flavia</a:t>
                      </a:r>
                      <a:endParaRPr lang="it-IT"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484790999"/>
                  </a:ext>
                </a:extLst>
              </a:tr>
              <a:tr h="150231">
                <a:tc>
                  <a:txBody>
                    <a:bodyPr/>
                    <a:lstStyle/>
                    <a:p>
                      <a:pPr algn="r" fontAlgn="b"/>
                      <a:r>
                        <a:rPr lang="en-GB" sz="800" u="none" strike="noStrike">
                          <a:effectLst/>
                        </a:rPr>
                        <a:t>9</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CARMA</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dirty="0" err="1">
                          <a:effectLst/>
                        </a:rPr>
                        <a:t>Bernardoni</a:t>
                      </a:r>
                      <a:r>
                        <a:rPr lang="en-GB" sz="800" u="none" strike="noStrike" dirty="0">
                          <a:effectLst/>
                        </a:rPr>
                        <a:t> Vera</a:t>
                      </a:r>
                      <a:endParaRPr lang="en-GB" sz="800" b="0" i="0" u="none" strike="noStrike" dirty="0">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724354997"/>
                  </a:ext>
                </a:extLst>
              </a:tr>
              <a:tr h="150231">
                <a:tc>
                  <a:txBody>
                    <a:bodyPr/>
                    <a:lstStyle/>
                    <a:p>
                      <a:pPr algn="r" fontAlgn="b"/>
                      <a:r>
                        <a:rPr lang="en-GB" sz="800" u="none" strike="noStrike">
                          <a:effectLst/>
                        </a:rPr>
                        <a:t>10</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CIRCE</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Sarno Antonio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16550657"/>
                  </a:ext>
                </a:extLst>
              </a:tr>
              <a:tr h="150231">
                <a:tc>
                  <a:txBody>
                    <a:bodyPr/>
                    <a:lstStyle/>
                    <a:p>
                      <a:pPr algn="r" fontAlgn="b"/>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CORAL</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Rossetti Conti Marcello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533458043"/>
                  </a:ext>
                </a:extLst>
              </a:tr>
              <a:tr h="150231">
                <a:tc>
                  <a:txBody>
                    <a:bodyPr/>
                    <a:lstStyle/>
                    <a:p>
                      <a:pPr algn="r" fontAlgn="b"/>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CUPRUM_TTD</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Groppi Flavia Maria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2023</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785598600"/>
                  </a:ext>
                </a:extLst>
              </a:tr>
              <a:tr h="191346">
                <a:tc>
                  <a:txBody>
                    <a:bodyPr/>
                    <a:lstStyle/>
                    <a:p>
                      <a:pPr algn="r" fontAlgn="b"/>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DIOMEDES</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Capra Stefano, Pullia Alberto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4041647610"/>
                  </a:ext>
                </a:extLst>
              </a:tr>
              <a:tr h="150231">
                <a:tc>
                  <a:txBody>
                    <a:bodyPr/>
                    <a:lstStyle/>
                    <a:p>
                      <a:pPr algn="r" fontAlgn="b"/>
                      <a:r>
                        <a:rPr lang="en-GB" sz="800" u="none" strike="noStrike">
                          <a:effectLst/>
                        </a:rPr>
                        <a:t>14</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FERRAD</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Frontini Luca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4283974185"/>
                  </a:ext>
                </a:extLst>
              </a:tr>
              <a:tr h="150231">
                <a:tc>
                  <a:txBody>
                    <a:bodyPr/>
                    <a:lstStyle/>
                    <a:p>
                      <a:pPr algn="r" fontAlgn="b"/>
                      <a:r>
                        <a:rPr lang="en-GB" sz="800" u="none" strike="noStrike">
                          <a:effectLst/>
                        </a:rPr>
                        <a:t>15</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FRIDA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Muraro Silvia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2022</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730265346"/>
                  </a:ext>
                </a:extLst>
              </a:tr>
              <a:tr h="150231">
                <a:tc>
                  <a:txBody>
                    <a:bodyPr/>
                    <a:lstStyle/>
                    <a:p>
                      <a:pPr algn="r" fontAlgn="b"/>
                      <a:r>
                        <a:rPr lang="en-GB" sz="800" u="none" strike="noStrike">
                          <a:effectLst/>
                        </a:rPr>
                        <a:t>16</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FUSION</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Bortot Davide</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2023</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784964000"/>
                  </a:ext>
                </a:extLst>
              </a:tr>
              <a:tr h="150231">
                <a:tc>
                  <a:txBody>
                    <a:bodyPr/>
                    <a:lstStyle/>
                    <a:p>
                      <a:pPr algn="r" fontAlgn="b"/>
                      <a:r>
                        <a:rPr lang="en-GB" sz="800" u="none" strike="noStrike">
                          <a:effectLst/>
                        </a:rPr>
                        <a:t>17</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GIOTTO</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Bacci Alberto Luigi</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994348398"/>
                  </a:ext>
                </a:extLst>
              </a:tr>
              <a:tr h="150231">
                <a:tc>
                  <a:txBody>
                    <a:bodyPr/>
                    <a:lstStyle/>
                    <a:p>
                      <a:pPr algn="r" fontAlgn="b"/>
                      <a:r>
                        <a:rPr lang="en-GB" sz="800" u="none" strike="noStrike">
                          <a:effectLst/>
                        </a:rPr>
                        <a:t>18</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HARDLIFE</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Bernardoni Vera</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120576406"/>
                  </a:ext>
                </a:extLst>
              </a:tr>
              <a:tr h="150231">
                <a:tc>
                  <a:txBody>
                    <a:bodyPr/>
                    <a:lstStyle/>
                    <a:p>
                      <a:pPr algn="r" fontAlgn="b"/>
                      <a:r>
                        <a:rPr lang="en-GB" sz="800" u="none" strike="noStrike">
                          <a:effectLst/>
                        </a:rPr>
                        <a:t>19</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HARMONIQ</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Illya Debrot</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Nuova 2026</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547450759"/>
                  </a:ext>
                </a:extLst>
              </a:tr>
              <a:tr h="150231">
                <a:tc>
                  <a:txBody>
                    <a:bodyPr/>
                    <a:lstStyle/>
                    <a:p>
                      <a:pPr algn="r" fontAlgn="b"/>
                      <a:r>
                        <a:rPr lang="en-GB" sz="800" u="none" strike="noStrike">
                          <a:effectLst/>
                        </a:rPr>
                        <a:t>20</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HB2TF</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Giove Dario Augusto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2023</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30549976"/>
                  </a:ext>
                </a:extLst>
              </a:tr>
              <a:tr h="150231">
                <a:tc>
                  <a:txBody>
                    <a:bodyPr/>
                    <a:lstStyle/>
                    <a:p>
                      <a:pPr algn="r" fontAlgn="b"/>
                      <a:r>
                        <a:rPr lang="en-GB" sz="800" u="none" strike="noStrike">
                          <a:effectLst/>
                        </a:rPr>
                        <a:t>21</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HIDRA2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Santoro Romualdo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2022</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689898119"/>
                  </a:ext>
                </a:extLst>
              </a:tr>
              <a:tr h="150231">
                <a:tc>
                  <a:txBody>
                    <a:bodyPr/>
                    <a:lstStyle/>
                    <a:p>
                      <a:pPr algn="r" fontAlgn="b"/>
                      <a:r>
                        <a:rPr lang="en-GB" sz="800" u="none" strike="noStrike">
                          <a:effectLst/>
                        </a:rPr>
                        <a:t>22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IDLA</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Bacci Alberto Luigi</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408331984"/>
                  </a:ext>
                </a:extLst>
              </a:tr>
              <a:tr h="150231">
                <a:tc>
                  <a:txBody>
                    <a:bodyPr/>
                    <a:lstStyle/>
                    <a:p>
                      <a:pPr algn="r" fontAlgn="b"/>
                      <a:r>
                        <a:rPr lang="en-GB" sz="800" u="none" strike="noStrike">
                          <a:effectLst/>
                        </a:rPr>
                        <a:t>23</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MAAT</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Massimiliano Cannavò</a:t>
                      </a:r>
                      <a:endParaRPr lang="en-GB" sz="800" b="0" i="0" u="none" strike="noStrike">
                        <a:solidFill>
                          <a:srgbClr val="F22EF7"/>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Nuova 2026</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r" fontAlgn="b"/>
                      <a:r>
                        <a:rPr lang="en-GB" sz="800" u="none" strike="noStrike">
                          <a:effectLst/>
                        </a:rPr>
                        <a:t>2026</a:t>
                      </a:r>
                      <a:endParaRPr lang="en-GB" sz="800" b="0" i="0" u="none" strike="noStrike">
                        <a:solidFill>
                          <a:srgbClr val="F22EF7"/>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870814178"/>
                  </a:ext>
                </a:extLst>
              </a:tr>
              <a:tr h="150231">
                <a:tc>
                  <a:txBody>
                    <a:bodyPr/>
                    <a:lstStyle/>
                    <a:p>
                      <a:pPr algn="r" fontAlgn="b"/>
                      <a:r>
                        <a:rPr lang="en-GB" sz="800" u="none" strike="noStrike">
                          <a:effectLst/>
                        </a:rPr>
                        <a:t>24</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MATHER3D</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Veronese Ivan</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2023</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042013119"/>
                  </a:ext>
                </a:extLst>
              </a:tr>
              <a:tr h="150231">
                <a:tc>
                  <a:txBody>
                    <a:bodyPr/>
                    <a:lstStyle/>
                    <a:p>
                      <a:pPr algn="r" fontAlgn="b"/>
                      <a:r>
                        <a:rPr lang="en-GB" sz="800" u="none" strike="noStrike">
                          <a:effectLst/>
                        </a:rPr>
                        <a:t>25</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MOZART</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Broggi Francesco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21530028"/>
                  </a:ext>
                </a:extLst>
              </a:tr>
              <a:tr h="150231">
                <a:tc>
                  <a:txBody>
                    <a:bodyPr/>
                    <a:lstStyle/>
                    <a:p>
                      <a:pPr algn="r" fontAlgn="b"/>
                      <a:r>
                        <a:rPr lang="en-GB" sz="800" u="none" strike="noStrike">
                          <a:effectLst/>
                        </a:rPr>
                        <a:t>26</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NEXT_NAMASSTE</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Arosio Paolo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638592377"/>
                  </a:ext>
                </a:extLst>
              </a:tr>
              <a:tr h="150231">
                <a:tc>
                  <a:txBody>
                    <a:bodyPr/>
                    <a:lstStyle/>
                    <a:p>
                      <a:pPr algn="r" fontAlgn="b"/>
                      <a:r>
                        <a:rPr lang="en-GB" sz="800" u="none" strike="noStrike">
                          <a:effectLst/>
                        </a:rPr>
                        <a:t>27</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PLASMA4BEAM2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Rome' Massimiliano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920918275"/>
                  </a:ext>
                </a:extLst>
              </a:tr>
              <a:tr h="150231">
                <a:tc>
                  <a:txBody>
                    <a:bodyPr/>
                    <a:lstStyle/>
                    <a:p>
                      <a:pPr algn="r" fontAlgn="b"/>
                      <a:r>
                        <a:rPr lang="en-GB" sz="800" u="none" strike="noStrike">
                          <a:effectLst/>
                        </a:rPr>
                        <a:t>28</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PRIMUS</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Caccianiga Lorenzo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1208366158"/>
                  </a:ext>
                </a:extLst>
              </a:tr>
              <a:tr h="150231">
                <a:tc>
                  <a:txBody>
                    <a:bodyPr/>
                    <a:lstStyle/>
                    <a:p>
                      <a:pPr algn="l" fontAlgn="b"/>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QUANTEP</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Liberali Valentino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Chiuso al 2025</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non approvato</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707709326"/>
                  </a:ext>
                </a:extLst>
              </a:tr>
              <a:tr h="150231">
                <a:tc>
                  <a:txBody>
                    <a:bodyPr/>
                    <a:lstStyle/>
                    <a:p>
                      <a:pPr algn="r" fontAlgn="b"/>
                      <a:r>
                        <a:rPr lang="en-GB" sz="800" u="none" strike="noStrike">
                          <a:effectLst/>
                        </a:rPr>
                        <a:t>30</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QUARTET</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Carrazza Stefano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2025</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4084894495"/>
                  </a:ext>
                </a:extLst>
              </a:tr>
              <a:tr h="150231">
                <a:tc>
                  <a:txBody>
                    <a:bodyPr/>
                    <a:lstStyle/>
                    <a:p>
                      <a:pPr algn="r" fontAlgn="b"/>
                      <a:r>
                        <a:rPr lang="en-GB" sz="800" u="none" strike="noStrike">
                          <a:effectLst/>
                        </a:rPr>
                        <a:t>31</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SIG</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Prioli Marco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Attivo</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2022</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2528278529"/>
                  </a:ext>
                </a:extLst>
              </a:tr>
              <a:tr h="150231">
                <a:tc>
                  <a:txBody>
                    <a:bodyPr/>
                    <a:lstStyle/>
                    <a:p>
                      <a:pPr algn="r" fontAlgn="b"/>
                      <a:r>
                        <a:rPr lang="en-GB" sz="800" u="none" strike="noStrike">
                          <a:effectLst/>
                        </a:rPr>
                        <a:t>32</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SL_BETATEST</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Rossi Andrea Renato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4102558726"/>
                  </a:ext>
                </a:extLst>
              </a:tr>
              <a:tr h="150231">
                <a:tc>
                  <a:txBody>
                    <a:bodyPr/>
                    <a:lstStyle/>
                    <a:p>
                      <a:pPr algn="r" fontAlgn="b"/>
                      <a:r>
                        <a:rPr lang="en-GB" sz="800" u="none" strike="noStrike">
                          <a:effectLst/>
                        </a:rPr>
                        <a:t>33</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SPOC</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Borghi Giacomo</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a:effectLst/>
                        </a:rPr>
                        <a:t>2024</a:t>
                      </a:r>
                      <a:endParaRPr lang="en-GB" sz="800" b="0" i="0" u="none" strike="noStrike">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231203672"/>
                  </a:ext>
                </a:extLst>
              </a:tr>
              <a:tr h="150231">
                <a:tc>
                  <a:txBody>
                    <a:bodyPr/>
                    <a:lstStyle/>
                    <a:p>
                      <a:pPr algn="r" fontAlgn="b"/>
                      <a:r>
                        <a:rPr lang="en-GB" sz="800" u="none" strike="noStrike">
                          <a:effectLst/>
                        </a:rPr>
                        <a:t>34</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T4QC</a:t>
                      </a:r>
                      <a:endParaRPr lang="en-GB" sz="800" b="0" i="0" u="none" strike="noStrike">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dirty="0" err="1">
                          <a:effectLst/>
                        </a:rPr>
                        <a:t>Cialdi</a:t>
                      </a:r>
                      <a:r>
                        <a:rPr lang="en-GB" sz="800" u="none" strike="noStrike" dirty="0">
                          <a:effectLst/>
                        </a:rPr>
                        <a:t> Simone</a:t>
                      </a:r>
                      <a:endParaRPr lang="en-GB" sz="800" b="0" i="0" u="none" strike="noStrike" dirty="0">
                        <a:solidFill>
                          <a:srgbClr val="000000"/>
                        </a:solidFill>
                        <a:effectLst/>
                        <a:latin typeface="Calibri" panose="020F0502020204030204" pitchFamily="34" charset="0"/>
                      </a:endParaRPr>
                    </a:p>
                  </a:txBody>
                  <a:tcPr marL="4478" marR="4478" marT="4478" marB="0" anchor="b"/>
                </a:tc>
                <a:tc>
                  <a:txBody>
                    <a:bodyPr/>
                    <a:lstStyle/>
                    <a:p>
                      <a:pPr algn="l" fontAlgn="b"/>
                      <a:r>
                        <a:rPr lang="en-GB" sz="800" u="none" strike="noStrike">
                          <a:effectLst/>
                        </a:rPr>
                        <a:t>Stato: Proposta</a:t>
                      </a:r>
                      <a:endParaRPr lang="en-GB" sz="800" b="0" i="0" u="none" strike="noStrike">
                        <a:solidFill>
                          <a:srgbClr val="000000"/>
                        </a:solidFill>
                        <a:effectLst/>
                        <a:latin typeface="Calibri" panose="020F0502020204030204" pitchFamily="34" charset="0"/>
                      </a:endParaRPr>
                    </a:p>
                  </a:txBody>
                  <a:tcPr marL="4478" marR="4478" marT="4478" marB="0" anchor="b"/>
                </a:tc>
                <a:tc gridSpan="2">
                  <a:txBody>
                    <a:bodyPr/>
                    <a:lstStyle/>
                    <a:p>
                      <a:pPr algn="l" fontAlgn="b"/>
                      <a:r>
                        <a:rPr lang="en-GB" sz="800" u="none" strike="noStrike">
                          <a:effectLst/>
                        </a:rPr>
                        <a:t>Sigla Locale Attiva</a:t>
                      </a:r>
                      <a:endParaRPr lang="en-GB" sz="800" b="0" i="0" u="none" strike="noStrike">
                        <a:solidFill>
                          <a:srgbClr val="000000"/>
                        </a:solidFill>
                        <a:effectLst/>
                        <a:latin typeface="Calibri" panose="020F0502020204030204" pitchFamily="34" charset="0"/>
                      </a:endParaRPr>
                    </a:p>
                  </a:txBody>
                  <a:tcPr marL="4478" marR="4478" marT="4478" marB="0" anchor="b"/>
                </a:tc>
                <a:tc hMerge="1">
                  <a:txBody>
                    <a:bodyPr/>
                    <a:lstStyle/>
                    <a:p>
                      <a:endParaRPr lang="en-US"/>
                    </a:p>
                  </a:txBody>
                  <a:tcPr/>
                </a:tc>
                <a:tc>
                  <a:txBody>
                    <a:bodyPr/>
                    <a:lstStyle/>
                    <a:p>
                      <a:pPr algn="r" fontAlgn="b"/>
                      <a:r>
                        <a:rPr lang="en-GB" sz="800" u="none" strike="noStrike" dirty="0">
                          <a:effectLst/>
                        </a:rPr>
                        <a:t>2024</a:t>
                      </a:r>
                      <a:endParaRPr lang="en-GB" sz="800" b="0" i="0" u="none" strike="noStrike" dirty="0">
                        <a:solidFill>
                          <a:srgbClr val="000000"/>
                        </a:solidFill>
                        <a:effectLst/>
                        <a:latin typeface="Calibri" panose="020F0502020204030204" pitchFamily="34" charset="0"/>
                      </a:endParaRPr>
                    </a:p>
                  </a:txBody>
                  <a:tcPr marL="4478" marR="4478" marT="4478" marB="0" anchor="b"/>
                </a:tc>
                <a:extLst>
                  <a:ext uri="{0D108BD9-81ED-4DB2-BD59-A6C34878D82A}">
                    <a16:rowId xmlns:a16="http://schemas.microsoft.com/office/drawing/2014/main" val="3466839233"/>
                  </a:ext>
                </a:extLst>
              </a:tr>
            </a:tbl>
          </a:graphicData>
        </a:graphic>
      </p:graphicFrame>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err="1"/>
              <a:t>Previsione</a:t>
            </a:r>
            <a:r>
              <a:rPr lang="en-US" dirty="0"/>
              <a:t> </a:t>
            </a:r>
            <a:r>
              <a:rPr lang="en-US" dirty="0" err="1"/>
              <a:t>sigle</a:t>
            </a:r>
            <a:r>
              <a:rPr lang="en-US" dirty="0"/>
              <a:t> </a:t>
            </a:r>
            <a:r>
              <a:rPr lang="en-US" dirty="0" err="1"/>
              <a:t>presso</a:t>
            </a:r>
            <a:r>
              <a:rPr lang="en-US" dirty="0"/>
              <a:t> la </a:t>
            </a:r>
            <a:r>
              <a:rPr lang="en-US" dirty="0" err="1"/>
              <a:t>Sezione</a:t>
            </a:r>
            <a:r>
              <a:rPr lang="en-US" dirty="0"/>
              <a:t> di Milano per 2026</a:t>
            </a:r>
          </a:p>
        </p:txBody>
      </p:sp>
    </p:spTree>
    <p:extLst>
      <p:ext uri="{BB962C8B-B14F-4D97-AF65-F5344CB8AC3E}">
        <p14:creationId xmlns:p14="http://schemas.microsoft.com/office/powerpoint/2010/main" val="190119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stoviglie, macinino da caffè&#10;&#10;Il contenuto generato dall'IA potrebbe non essere corretto.">
            <a:extLst>
              <a:ext uri="{FF2B5EF4-FFF2-40B4-BE49-F238E27FC236}">
                <a16:creationId xmlns:a16="http://schemas.microsoft.com/office/drawing/2014/main" id="{7BED03D1-BC4B-DEDD-CE1A-EF515F92B28E}"/>
              </a:ext>
            </a:extLst>
          </p:cNvPr>
          <p:cNvPicPr>
            <a:picLocks noChangeAspect="1"/>
          </p:cNvPicPr>
          <p:nvPr/>
        </p:nvPicPr>
        <p:blipFill rotWithShape="1">
          <a:blip r:embed="rId2">
            <a:extLst>
              <a:ext uri="{28A0092B-C50C-407E-A947-70E740481C1C}">
                <a14:useLocalDpi xmlns:a14="http://schemas.microsoft.com/office/drawing/2010/main" val="0"/>
              </a:ext>
            </a:extLst>
          </a:blip>
          <a:srcRect l="17189" r="18749"/>
          <a:stretch>
            <a:fillRect/>
          </a:stretch>
        </p:blipFill>
        <p:spPr>
          <a:xfrm>
            <a:off x="10443076" y="189499"/>
            <a:ext cx="1307805" cy="2585839"/>
          </a:xfrm>
          <a:prstGeom prst="rect">
            <a:avLst/>
          </a:prstGeom>
        </p:spPr>
      </p:pic>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err="1"/>
              <a:t>CARMA</a:t>
            </a:r>
            <a:r>
              <a:rPr lang="it-IT" dirty="0"/>
              <a:t>: 2026 activity @ MILANO</a:t>
            </a:r>
            <a:endParaRPr lang="en-US" dirty="0"/>
          </a:p>
        </p:txBody>
      </p:sp>
      <p:sp>
        <p:nvSpPr>
          <p:cNvPr id="6" name="CasellaDiTesto 5">
            <a:extLst>
              <a:ext uri="{FF2B5EF4-FFF2-40B4-BE49-F238E27FC236}">
                <a16:creationId xmlns:a16="http://schemas.microsoft.com/office/drawing/2014/main" id="{C081518B-25E2-F495-C9D5-7F1594EAB54D}"/>
              </a:ext>
            </a:extLst>
          </p:cNvPr>
          <p:cNvSpPr txBox="1"/>
          <p:nvPr/>
        </p:nvSpPr>
        <p:spPr>
          <a:xfrm>
            <a:off x="4019107" y="3034874"/>
            <a:ext cx="7731774" cy="3093860"/>
          </a:xfrm>
          <a:prstGeom prst="rect">
            <a:avLst/>
          </a:prstGeom>
        </p:spPr>
        <p:txBody>
          <a:bodyPr wrap="square">
            <a:spAutoFit/>
          </a:bodyPr>
          <a:lstStyle>
            <a:defPPr>
              <a:defRPr lang="en-US"/>
            </a:defPPr>
            <a:lvl1pPr marL="285750" indent="-285750" algn="just">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marL="0" indent="0">
              <a:lnSpc>
                <a:spcPct val="110000"/>
              </a:lnSpc>
              <a:buNone/>
            </a:pPr>
            <a:r>
              <a:rPr lang="en-GB" dirty="0"/>
              <a:t>2) </a:t>
            </a:r>
            <a:r>
              <a:rPr lang="en-GB" b="1" dirty="0"/>
              <a:t>Optimisation of </a:t>
            </a:r>
            <a:r>
              <a:rPr lang="en-GB" b="1" dirty="0" err="1"/>
              <a:t>MISSMARPLE</a:t>
            </a:r>
            <a:r>
              <a:rPr lang="en-GB" dirty="0"/>
              <a:t> (</a:t>
            </a:r>
            <a:r>
              <a:rPr lang="en-GB" i="1" dirty="0" err="1"/>
              <a:t>MIlan</a:t>
            </a:r>
            <a:r>
              <a:rPr lang="en-GB" i="1" dirty="0"/>
              <a:t> Small-</a:t>
            </a:r>
            <a:r>
              <a:rPr lang="en-GB" i="1" dirty="0" err="1"/>
              <a:t>SaMple</a:t>
            </a:r>
            <a:r>
              <a:rPr lang="en-GB" i="1" dirty="0"/>
              <a:t> Automated Radiocarbon Preparation </a:t>
            </a:r>
            <a:r>
              <a:rPr lang="en-GB" i="1" dirty="0" err="1"/>
              <a:t>LinE</a:t>
            </a:r>
            <a:r>
              <a:rPr lang="en-GB" i="1" dirty="0"/>
              <a:t> for atmospheric aerosol</a:t>
            </a:r>
            <a:r>
              <a:rPr lang="en-GB" dirty="0"/>
              <a:t>) </a:t>
            </a:r>
            <a:r>
              <a:rPr lang="en-GB" b="1" dirty="0"/>
              <a:t>for the analysis of Arctic samples</a:t>
            </a:r>
            <a:r>
              <a:rPr lang="en-GB" dirty="0"/>
              <a:t>.</a:t>
            </a:r>
          </a:p>
          <a:p>
            <a:pPr marL="0" indent="0">
              <a:lnSpc>
                <a:spcPct val="110000"/>
              </a:lnSpc>
              <a:buNone/>
            </a:pPr>
            <a:r>
              <a:rPr lang="en-GB" dirty="0"/>
              <a:t>Currently, </a:t>
            </a:r>
            <a:r>
              <a:rPr lang="en-GB" dirty="0" err="1"/>
              <a:t>MISSMARPLE</a:t>
            </a:r>
            <a:r>
              <a:rPr lang="en-GB" dirty="0"/>
              <a:t> hosts two configurations: “big” (allowing the combustion of samples collected on up to 50 cm</a:t>
            </a:r>
            <a:r>
              <a:rPr lang="en-GB" baseline="30000" dirty="0"/>
              <a:t>2</a:t>
            </a:r>
            <a:r>
              <a:rPr lang="en-GB" dirty="0"/>
              <a:t> filters, targeting the graphitisation of about 500 </a:t>
            </a:r>
            <a:r>
              <a:rPr lang="en-GB" dirty="0" err="1">
                <a:latin typeface="Symbol" panose="05050102010706020507" pitchFamily="18" charset="2"/>
              </a:rPr>
              <a:t>m</a:t>
            </a:r>
            <a:r>
              <a:rPr lang="en-GB" dirty="0" err="1"/>
              <a:t>gC</a:t>
            </a:r>
            <a:r>
              <a:rPr lang="en-GB" dirty="0"/>
              <a:t>) and “small” (for up to 12 cm</a:t>
            </a:r>
            <a:r>
              <a:rPr lang="en-GB" baseline="30000" dirty="0"/>
              <a:t>2 </a:t>
            </a:r>
            <a:r>
              <a:rPr lang="en-GB" dirty="0"/>
              <a:t>filters, targeting the graphitisation down to 50</a:t>
            </a:r>
            <a:r>
              <a:rPr lang="en-GB" dirty="0">
                <a:latin typeface="Symbol" panose="05050102010706020507" pitchFamily="18" charset="2"/>
              </a:rPr>
              <a:t>m</a:t>
            </a:r>
            <a:r>
              <a:rPr lang="en-GB" dirty="0"/>
              <a:t>gC). </a:t>
            </a:r>
            <a:r>
              <a:rPr lang="en-GB" b="1" dirty="0"/>
              <a:t>Feasibility tests </a:t>
            </a:r>
            <a:r>
              <a:rPr lang="en-GB" dirty="0"/>
              <a:t>will be carried out </a:t>
            </a:r>
            <a:r>
              <a:rPr lang="en-GB" b="1" dirty="0"/>
              <a:t>joining the “big” combustion oven </a:t>
            </a:r>
            <a:r>
              <a:rPr lang="en-GB" dirty="0"/>
              <a:t>(to insert up to 50 cm</a:t>
            </a:r>
            <a:r>
              <a:rPr lang="en-GB" baseline="30000" dirty="0"/>
              <a:t>2</a:t>
            </a:r>
            <a:r>
              <a:rPr lang="en-GB" dirty="0"/>
              <a:t> filter) </a:t>
            </a:r>
            <a:r>
              <a:rPr lang="en-GB" b="1" dirty="0"/>
              <a:t>to the “small” graphitisation line</a:t>
            </a:r>
            <a:r>
              <a:rPr lang="en-GB" dirty="0"/>
              <a:t> to allow the analysis of low areal-loaded samples collected in the Arctic (targeting 50</a:t>
            </a:r>
            <a:r>
              <a:rPr lang="en-GB" dirty="0">
                <a:latin typeface="Symbol" panose="05050102010706020507" pitchFamily="18" charset="2"/>
              </a:rPr>
              <a:t>m</a:t>
            </a:r>
            <a:r>
              <a:rPr lang="en-GB" dirty="0"/>
              <a:t>gC). </a:t>
            </a:r>
            <a:r>
              <a:rPr lang="en-GB" b="1" dirty="0"/>
              <a:t>Possible issues </a:t>
            </a:r>
            <a:r>
              <a:rPr lang="en-GB" dirty="0"/>
              <a:t>are related to </a:t>
            </a:r>
            <a:r>
              <a:rPr lang="en-GB" b="1" dirty="0"/>
              <a:t>background contamination, and incomplete recovery or sample graphitisation</a:t>
            </a:r>
            <a:r>
              <a:rPr lang="en-GB" dirty="0"/>
              <a:t>. </a:t>
            </a:r>
          </a:p>
        </p:txBody>
      </p:sp>
      <p:pic>
        <p:nvPicPr>
          <p:cNvPr id="7" name="Immagine 6" descr="Immagine che contiene interno, macchina, muro, ingegneria&#10;&#10;Il contenuto generato dall'IA potrebbe non essere corretto.">
            <a:extLst>
              <a:ext uri="{FF2B5EF4-FFF2-40B4-BE49-F238E27FC236}">
                <a16:creationId xmlns:a16="http://schemas.microsoft.com/office/drawing/2014/main" id="{DD33A25F-5057-AC39-E8AC-DAF9EF32C0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323" r="15454"/>
          <a:stretch/>
        </p:blipFill>
        <p:spPr bwMode="auto">
          <a:xfrm rot="5400000">
            <a:off x="813300" y="2939522"/>
            <a:ext cx="2700341" cy="3444706"/>
          </a:xfrm>
          <a:prstGeom prst="rect">
            <a:avLst/>
          </a:prstGeom>
          <a:noFill/>
          <a:ln>
            <a:noFill/>
          </a:ln>
          <a:extLst>
            <a:ext uri="{53640926-AAD7-44D8-BBD7-CCE9431645EC}">
              <a14:shadowObscured xmlns:a14="http://schemas.microsoft.com/office/drawing/2010/main"/>
            </a:ext>
          </a:extLst>
        </p:spPr>
      </p:pic>
      <p:sp>
        <p:nvSpPr>
          <p:cNvPr id="10" name="CasellaDiTesto 9">
            <a:extLst>
              <a:ext uri="{FF2B5EF4-FFF2-40B4-BE49-F238E27FC236}">
                <a16:creationId xmlns:a16="http://schemas.microsoft.com/office/drawing/2014/main" id="{DE785696-CCD5-0F90-8D42-3DD07BB309D1}"/>
              </a:ext>
            </a:extLst>
          </p:cNvPr>
          <p:cNvSpPr txBox="1"/>
          <p:nvPr/>
        </p:nvSpPr>
        <p:spPr>
          <a:xfrm>
            <a:off x="384695" y="1074167"/>
            <a:ext cx="9896989" cy="1430328"/>
          </a:xfrm>
          <a:prstGeom prst="rect">
            <a:avLst/>
          </a:prstGeom>
        </p:spPr>
        <p:txBody>
          <a:bodyPr wrap="square">
            <a:spAutoFit/>
          </a:bodyPr>
          <a:lstStyle>
            <a:defPPr>
              <a:defRPr lang="en-US"/>
            </a:defPPr>
            <a:lvl1pPr marL="285750" indent="-285750" algn="just">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marL="0" indent="0">
              <a:lnSpc>
                <a:spcPct val="110000"/>
              </a:lnSpc>
              <a:buNone/>
            </a:pPr>
            <a:r>
              <a:rPr lang="en-GB" dirty="0"/>
              <a:t>1) </a:t>
            </a:r>
            <a:r>
              <a:rPr lang="en-GB" b="1" dirty="0"/>
              <a:t>Identification of a suitable sampling strategy</a:t>
            </a:r>
            <a:r>
              <a:rPr lang="en-GB" dirty="0"/>
              <a:t> to allow </a:t>
            </a:r>
            <a:r>
              <a:rPr lang="en-GB" baseline="30000" dirty="0"/>
              <a:t>14</a:t>
            </a:r>
            <a:r>
              <a:rPr lang="en-GB" dirty="0"/>
              <a:t>C measurements on EC and EC in the Arctic. To this aim, preliminary data on carbonaceous aerosol concentrations in the area will be reviewed and different sampling strategies (deposit shape and area, flowrates, etc...) will be explored to identify optimised configurations for in-field tests, aiming at ensuring the availability of </a:t>
            </a:r>
            <a:r>
              <a:rPr lang="en-GB" b="1" dirty="0"/>
              <a:t>at least 50 </a:t>
            </a:r>
            <a:r>
              <a:rPr lang="en-GB" b="1" dirty="0" err="1"/>
              <a:t>μgC</a:t>
            </a:r>
            <a:r>
              <a:rPr lang="en-GB" b="1" dirty="0"/>
              <a:t> in both OC and EC fractions sampled on 50 cm</a:t>
            </a:r>
            <a:r>
              <a:rPr lang="en-GB" b="1" baseline="30000" dirty="0"/>
              <a:t>2</a:t>
            </a:r>
            <a:r>
              <a:rPr lang="en-GB" b="1" dirty="0"/>
              <a:t> filter maximum</a:t>
            </a:r>
            <a:r>
              <a:rPr lang="en-GB" dirty="0"/>
              <a:t>.  </a:t>
            </a:r>
          </a:p>
        </p:txBody>
      </p:sp>
    </p:spTree>
    <p:extLst>
      <p:ext uri="{BB962C8B-B14F-4D97-AF65-F5344CB8AC3E}">
        <p14:creationId xmlns:p14="http://schemas.microsoft.com/office/powerpoint/2010/main" val="41304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err="1"/>
              <a:t>CARMA</a:t>
            </a:r>
            <a:r>
              <a:rPr lang="it-IT" dirty="0"/>
              <a:t>: 2026 activity @ MILANO</a:t>
            </a:r>
            <a:endParaRPr lang="en-US" dirty="0"/>
          </a:p>
        </p:txBody>
      </p:sp>
      <p:sp>
        <p:nvSpPr>
          <p:cNvPr id="4" name="CasellaDiTesto 3">
            <a:extLst>
              <a:ext uri="{FF2B5EF4-FFF2-40B4-BE49-F238E27FC236}">
                <a16:creationId xmlns:a16="http://schemas.microsoft.com/office/drawing/2014/main" id="{3968EEAA-38E1-4862-69F9-0FCD8979FD8A}"/>
              </a:ext>
            </a:extLst>
          </p:cNvPr>
          <p:cNvSpPr txBox="1"/>
          <p:nvPr/>
        </p:nvSpPr>
        <p:spPr>
          <a:xfrm>
            <a:off x="4710222" y="879409"/>
            <a:ext cx="7041435" cy="3055388"/>
          </a:xfrm>
          <a:prstGeom prst="rect">
            <a:avLst/>
          </a:prstGeom>
        </p:spPr>
        <p:txBody>
          <a:bodyPr wrap="square">
            <a:spAutoFit/>
          </a:bodyPr>
          <a:lstStyle>
            <a:defPPr>
              <a:defRPr lang="en-US"/>
            </a:defPPr>
            <a:lvl1pPr marL="285750" indent="-285750" algn="just">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marL="0" indent="0">
              <a:lnSpc>
                <a:spcPct val="110000"/>
              </a:lnSpc>
              <a:buNone/>
            </a:pPr>
            <a:r>
              <a:rPr lang="en-GB" dirty="0"/>
              <a:t>3) </a:t>
            </a:r>
            <a:r>
              <a:rPr lang="en-GB" b="1" dirty="0"/>
              <a:t>Optimisation of thermal protocols for EC/OC separation. </a:t>
            </a:r>
            <a:r>
              <a:rPr lang="en-GB" dirty="0"/>
              <a:t>The complexity of the carbonaceous aerosol implies a continuous transition of physical-chemical properties from OC to EC with a consequent </a:t>
            </a:r>
            <a:r>
              <a:rPr lang="en-GB" b="1" dirty="0"/>
              <a:t>lack of a universally recognised approach to their physical separation</a:t>
            </a:r>
            <a:r>
              <a:rPr lang="en-GB" dirty="0"/>
              <a:t>. In the past, we developed a suitable thermal treatment for samples collected in highly polluted area. </a:t>
            </a:r>
            <a:r>
              <a:rPr lang="en-GB" b="1" dirty="0"/>
              <a:t>Arctic samples are expected to have different physical-chemical characteristics and a revision of separation thermal protocols is needed.</a:t>
            </a:r>
            <a:r>
              <a:rPr lang="en-GB" dirty="0"/>
              <a:t> Samples already available in the frame of previous Arctic experiences will be used. Despite the analysis for the protocols optimisation will be carried out at </a:t>
            </a:r>
            <a:r>
              <a:rPr lang="en-GB" dirty="0" err="1"/>
              <a:t>LABEC</a:t>
            </a:r>
            <a:r>
              <a:rPr lang="en-GB" dirty="0"/>
              <a:t>, we will collaborate to data analysis and interpretation </a:t>
            </a:r>
            <a:r>
              <a:rPr lang="en-GB" b="1" dirty="0"/>
              <a:t> </a:t>
            </a:r>
            <a:endParaRPr lang="en-GB" dirty="0"/>
          </a:p>
        </p:txBody>
      </p:sp>
      <p:sp>
        <p:nvSpPr>
          <p:cNvPr id="6" name="CasellaDiTesto 5">
            <a:extLst>
              <a:ext uri="{FF2B5EF4-FFF2-40B4-BE49-F238E27FC236}">
                <a16:creationId xmlns:a16="http://schemas.microsoft.com/office/drawing/2014/main" id="{C896256D-62AB-7AB0-ACA9-EE5E294D4AE3}"/>
              </a:ext>
            </a:extLst>
          </p:cNvPr>
          <p:cNvSpPr txBox="1"/>
          <p:nvPr/>
        </p:nvSpPr>
        <p:spPr>
          <a:xfrm>
            <a:off x="259503" y="4270667"/>
            <a:ext cx="6066870" cy="1430328"/>
          </a:xfrm>
          <a:prstGeom prst="rect">
            <a:avLst/>
          </a:prstGeom>
        </p:spPr>
        <p:txBody>
          <a:bodyPr wrap="square">
            <a:spAutoFit/>
          </a:bodyPr>
          <a:lstStyle>
            <a:defPPr>
              <a:defRPr lang="en-US"/>
            </a:defPPr>
            <a:lvl1pPr marL="285750" indent="-285750" algn="just">
              <a:spcAft>
                <a:spcPts val="300"/>
              </a:spcAft>
              <a:buFont typeface="Courier New" panose="02070309020205020404" pitchFamily="49" charset="0"/>
              <a:buChar char="o"/>
              <a:defRPr sz="1600">
                <a:solidFill>
                  <a:srgbClr val="0070C0"/>
                </a:solidFill>
                <a:latin typeface="Comic Sans MS" panose="030F0702030302020204" pitchFamily="66" charset="0"/>
              </a:defRPr>
            </a:lvl1pPr>
          </a:lstStyle>
          <a:p>
            <a:pPr marL="0" indent="0">
              <a:lnSpc>
                <a:spcPct val="110000"/>
              </a:lnSpc>
              <a:buNone/>
            </a:pPr>
            <a:r>
              <a:rPr lang="en-GB" dirty="0"/>
              <a:t>4) </a:t>
            </a:r>
            <a:r>
              <a:rPr lang="en-GB" b="1" dirty="0"/>
              <a:t>Preparation of standard samples using </a:t>
            </a:r>
            <a:r>
              <a:rPr lang="en-GB" b="1" dirty="0" err="1"/>
              <a:t>MISSMARPLE</a:t>
            </a:r>
            <a:r>
              <a:rPr lang="en-GB" b="1" dirty="0"/>
              <a:t> (50</a:t>
            </a:r>
            <a:r>
              <a:rPr lang="en-GB" b="1" dirty="0">
                <a:latin typeface="Symbol" panose="05050102010706020507" pitchFamily="18" charset="2"/>
              </a:rPr>
              <a:t>m</a:t>
            </a:r>
            <a:r>
              <a:rPr lang="en-GB" b="1" dirty="0"/>
              <a:t>gC) for the optimisation of the AMS analysis. </a:t>
            </a:r>
            <a:r>
              <a:rPr lang="en-GB" dirty="0"/>
              <a:t>To allow the activity of accuracy optimisation foreseen at </a:t>
            </a:r>
            <a:r>
              <a:rPr lang="en-GB" dirty="0" err="1"/>
              <a:t>LABEC</a:t>
            </a:r>
            <a:r>
              <a:rPr lang="en-GB" dirty="0"/>
              <a:t>, suitable graphitised samples (produced from standard reference materials) will be prepared using </a:t>
            </a:r>
            <a:r>
              <a:rPr lang="en-GB" dirty="0" err="1"/>
              <a:t>MISSMARPLE</a:t>
            </a:r>
            <a:endParaRPr lang="en-GB" dirty="0"/>
          </a:p>
        </p:txBody>
      </p:sp>
      <p:pic>
        <p:nvPicPr>
          <p:cNvPr id="7" name="Picture 15">
            <a:extLst>
              <a:ext uri="{FF2B5EF4-FFF2-40B4-BE49-F238E27FC236}">
                <a16:creationId xmlns:a16="http://schemas.microsoft.com/office/drawing/2014/main" id="{B3E2FF6C-0D3A-ED41-08E9-CC563EE23B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73" t="28581" r="50720" b="39851"/>
          <a:stretch/>
        </p:blipFill>
        <p:spPr bwMode="auto">
          <a:xfrm>
            <a:off x="0" y="1004720"/>
            <a:ext cx="4657060" cy="22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descr="Immagine che contiene macchina, industria, ingegneria, interno&#10;&#10;Descrizione generata automaticamente">
            <a:extLst>
              <a:ext uri="{FF2B5EF4-FFF2-40B4-BE49-F238E27FC236}">
                <a16:creationId xmlns:a16="http://schemas.microsoft.com/office/drawing/2014/main" id="{D662D3D2-7CEE-E788-6AB9-45036D4E14C7}"/>
              </a:ext>
            </a:extLst>
          </p:cNvPr>
          <p:cNvPicPr>
            <a:picLocks noChangeAspect="1"/>
          </p:cNvPicPr>
          <p:nvPr/>
        </p:nvPicPr>
        <p:blipFill rotWithShape="1">
          <a:blip r:embed="rId3">
            <a:extLst>
              <a:ext uri="{28A0092B-C50C-407E-A947-70E740481C1C}">
                <a14:useLocalDpi xmlns:a14="http://schemas.microsoft.com/office/drawing/2010/main" val="0"/>
              </a:ext>
            </a:extLst>
          </a:blip>
          <a:srcRect t="24076"/>
          <a:stretch/>
        </p:blipFill>
        <p:spPr>
          <a:xfrm>
            <a:off x="6943061" y="3993072"/>
            <a:ext cx="4649108" cy="1985519"/>
          </a:xfrm>
          <a:prstGeom prst="rect">
            <a:avLst/>
          </a:prstGeom>
        </p:spPr>
      </p:pic>
    </p:spTree>
    <p:extLst>
      <p:ext uri="{BB962C8B-B14F-4D97-AF65-F5344CB8AC3E}">
        <p14:creationId xmlns:p14="http://schemas.microsoft.com/office/powerpoint/2010/main" val="1989225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fontScale="85000" lnSpcReduction="20000"/>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 7 k€</a:t>
            </a:r>
          </a:p>
          <a:p>
            <a:pPr lvl="1">
              <a:buFont typeface="Wingdings" panose="05000000000000000000" pitchFamily="2" charset="2"/>
              <a:buChar char="§"/>
            </a:pPr>
            <a:r>
              <a:rPr lang="it-IT" sz="1600" b="1" dirty="0" err="1">
                <a:solidFill>
                  <a:srgbClr val="0070C0"/>
                </a:solidFill>
              </a:rPr>
              <a:t>Consumables</a:t>
            </a:r>
            <a:r>
              <a:rPr lang="it-IT" sz="1600" b="1" dirty="0">
                <a:solidFill>
                  <a:srgbClr val="0070C0"/>
                </a:solidFill>
              </a:rPr>
              <a:t>: 5 k€</a:t>
            </a:r>
          </a:p>
          <a:p>
            <a:pPr lvl="1">
              <a:buFont typeface="Wingdings" panose="05000000000000000000" pitchFamily="2" charset="2"/>
              <a:buChar char="§"/>
            </a:pPr>
            <a:r>
              <a:rPr lang="it-IT" sz="1600" b="1" dirty="0">
                <a:solidFill>
                  <a:srgbClr val="0070C0"/>
                </a:solidFill>
              </a:rPr>
              <a:t>Travel </a:t>
            </a:r>
            <a:r>
              <a:rPr lang="it-IT" sz="1600" b="1" dirty="0" err="1">
                <a:solidFill>
                  <a:srgbClr val="0070C0"/>
                </a:solidFill>
              </a:rPr>
              <a:t>expenses</a:t>
            </a:r>
            <a:r>
              <a:rPr lang="it-IT" sz="1600" b="1" dirty="0">
                <a:solidFill>
                  <a:srgbClr val="0070C0"/>
                </a:solidFill>
              </a:rPr>
              <a:t>: 2 k€</a:t>
            </a: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a:p>
            <a:pPr>
              <a:buFont typeface="Wingdings" panose="05000000000000000000" pitchFamily="2" charset="2"/>
              <a:buChar char="q"/>
            </a:pPr>
            <a:r>
              <a:rPr lang="it-IT" sz="1800" b="1" dirty="0">
                <a:solidFill>
                  <a:srgbClr val="0070C0"/>
                </a:solidFill>
              </a:rPr>
              <a:t> Other </a:t>
            </a:r>
            <a:r>
              <a:rPr lang="it-IT" sz="1800" b="1" dirty="0" err="1">
                <a:solidFill>
                  <a:srgbClr val="0070C0"/>
                </a:solidFill>
              </a:rPr>
              <a:t>years</a:t>
            </a:r>
            <a:r>
              <a:rPr lang="it-IT" sz="1800" b="1" dirty="0">
                <a:solidFill>
                  <a:srgbClr val="0070C0"/>
                </a:solidFill>
              </a:rPr>
              <a:t> (</a:t>
            </a:r>
            <a:r>
              <a:rPr lang="it-IT" sz="1800" b="1" dirty="0" err="1">
                <a:solidFill>
                  <a:srgbClr val="0070C0"/>
                </a:solidFill>
              </a:rPr>
              <a:t>approximative</a:t>
            </a:r>
            <a:r>
              <a:rPr lang="it-IT" sz="1800" b="1" dirty="0">
                <a:solidFill>
                  <a:srgbClr val="0070C0"/>
                </a:solidFill>
              </a:rPr>
              <a:t> forecast per </a:t>
            </a:r>
            <a:r>
              <a:rPr lang="it-IT" sz="1800" b="1" dirty="0" err="1">
                <a:solidFill>
                  <a:srgbClr val="0070C0"/>
                </a:solidFill>
              </a:rPr>
              <a:t>chapter</a:t>
            </a:r>
            <a:r>
              <a:rPr lang="it-IT" sz="1800" b="1" dirty="0">
                <a:solidFill>
                  <a:srgbClr val="0070C0"/>
                </a:solidFill>
              </a:rPr>
              <a:t>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2027 (</a:t>
            </a:r>
            <a:r>
              <a:rPr lang="it-IT" sz="1600" b="1" dirty="0" err="1">
                <a:solidFill>
                  <a:srgbClr val="0070C0"/>
                </a:solidFill>
              </a:rPr>
              <a:t>total</a:t>
            </a:r>
            <a:r>
              <a:rPr lang="it-IT" sz="1600" b="1" dirty="0">
                <a:solidFill>
                  <a:srgbClr val="0070C0"/>
                </a:solidFill>
              </a:rPr>
              <a:t> 9 k€):</a:t>
            </a:r>
          </a:p>
          <a:p>
            <a:pPr marL="989013" lvl="1">
              <a:buFont typeface="Wingdings" panose="05000000000000000000" pitchFamily="2" charset="2"/>
              <a:buChar char="§"/>
            </a:pPr>
            <a:r>
              <a:rPr lang="it-IT" sz="1600" b="1" dirty="0" err="1">
                <a:solidFill>
                  <a:srgbClr val="0070C0"/>
                </a:solidFill>
              </a:rPr>
              <a:t>Consumables</a:t>
            </a:r>
            <a:r>
              <a:rPr lang="it-IT" sz="1600" b="1" dirty="0">
                <a:solidFill>
                  <a:srgbClr val="0070C0"/>
                </a:solidFill>
              </a:rPr>
              <a:t>: 4 k€</a:t>
            </a:r>
          </a:p>
          <a:p>
            <a:pPr marL="989013" lvl="1">
              <a:buFont typeface="Wingdings" panose="05000000000000000000" pitchFamily="2" charset="2"/>
              <a:buChar char="§"/>
            </a:pPr>
            <a:r>
              <a:rPr lang="it-IT" sz="1600" b="1" dirty="0">
                <a:solidFill>
                  <a:srgbClr val="0070C0"/>
                </a:solidFill>
              </a:rPr>
              <a:t>Travel </a:t>
            </a:r>
            <a:r>
              <a:rPr lang="it-IT" sz="1600" b="1" dirty="0" err="1">
                <a:solidFill>
                  <a:srgbClr val="0070C0"/>
                </a:solidFill>
              </a:rPr>
              <a:t>expenses</a:t>
            </a:r>
            <a:r>
              <a:rPr lang="it-IT" sz="1600" b="1" dirty="0">
                <a:solidFill>
                  <a:srgbClr val="0070C0"/>
                </a:solidFill>
              </a:rPr>
              <a:t>: 5 k€</a:t>
            </a:r>
          </a:p>
          <a:p>
            <a:pPr marL="989013" lvl="1">
              <a:buFont typeface="Wingdings" panose="05000000000000000000" pitchFamily="2" charset="2"/>
              <a:buChar char="§"/>
            </a:pPr>
            <a:endParaRPr lang="it-IT" sz="1600" b="1" dirty="0">
              <a:solidFill>
                <a:srgbClr val="0070C0"/>
              </a:solidFill>
            </a:endParaRPr>
          </a:p>
          <a:p>
            <a:pPr marL="760413" lvl="1" indent="0">
              <a:buNone/>
            </a:pPr>
            <a:r>
              <a:rPr lang="it-IT" sz="1600" i="1" dirty="0">
                <a:solidFill>
                  <a:srgbClr val="0070C0"/>
                </a:solidFill>
              </a:rPr>
              <a:t>Note: travel </a:t>
            </a:r>
            <a:r>
              <a:rPr lang="it-IT" sz="1600" i="1" dirty="0" err="1">
                <a:solidFill>
                  <a:srgbClr val="0070C0"/>
                </a:solidFill>
              </a:rPr>
              <a:t>expenses</a:t>
            </a:r>
            <a:r>
              <a:rPr lang="it-IT" sz="1600" i="1" dirty="0">
                <a:solidFill>
                  <a:srgbClr val="0070C0"/>
                </a:solidFill>
              </a:rPr>
              <a:t> in 2027 include a </a:t>
            </a:r>
            <a:r>
              <a:rPr lang="it-IT" sz="1600" b="1" i="1" dirty="0">
                <a:solidFill>
                  <a:srgbClr val="0070C0"/>
                </a:solidFill>
              </a:rPr>
              <a:t>shift to</a:t>
            </a:r>
          </a:p>
          <a:p>
            <a:pPr marL="760413" lvl="1" indent="0">
              <a:buNone/>
            </a:pPr>
            <a:r>
              <a:rPr lang="it-IT" sz="1600" b="1" i="1" dirty="0" err="1">
                <a:solidFill>
                  <a:srgbClr val="0070C0"/>
                </a:solidFill>
              </a:rPr>
              <a:t>Ny-Ålesund</a:t>
            </a:r>
            <a:r>
              <a:rPr lang="it-IT" sz="1600" b="1" i="1" dirty="0">
                <a:solidFill>
                  <a:srgbClr val="0070C0"/>
                </a:solidFill>
              </a:rPr>
              <a:t> (Svalbard Island) for sampler </a:t>
            </a:r>
            <a:r>
              <a:rPr lang="it-IT" sz="1600" b="1" i="1" dirty="0" err="1">
                <a:solidFill>
                  <a:srgbClr val="0070C0"/>
                </a:solidFill>
              </a:rPr>
              <a:t>installation</a:t>
            </a:r>
            <a:r>
              <a:rPr lang="it-IT" sz="1600" b="1" i="1" dirty="0">
                <a:solidFill>
                  <a:srgbClr val="0070C0"/>
                </a:solidFill>
              </a:rPr>
              <a:t> and </a:t>
            </a:r>
          </a:p>
          <a:p>
            <a:pPr marL="760413" lvl="1" indent="0">
              <a:buNone/>
            </a:pPr>
            <a:r>
              <a:rPr lang="it-IT" sz="1600" b="1" i="1" dirty="0" err="1">
                <a:solidFill>
                  <a:srgbClr val="0070C0"/>
                </a:solidFill>
              </a:rPr>
              <a:t>starting</a:t>
            </a:r>
            <a:r>
              <a:rPr lang="it-IT" sz="1600" b="1" i="1" dirty="0">
                <a:solidFill>
                  <a:srgbClr val="0070C0"/>
                </a:solidFill>
              </a:rPr>
              <a:t> </a:t>
            </a:r>
            <a:r>
              <a:rPr lang="it-IT" sz="1600" b="1" i="1" dirty="0" err="1">
                <a:solidFill>
                  <a:srgbClr val="0070C0"/>
                </a:solidFill>
              </a:rPr>
              <a:t>operativity</a:t>
            </a:r>
            <a:r>
              <a:rPr lang="it-IT" sz="1600" i="1" dirty="0">
                <a:solidFill>
                  <a:srgbClr val="0070C0"/>
                </a:solidFill>
              </a:rPr>
              <a:t>. The test samples to be </a:t>
            </a:r>
            <a:r>
              <a:rPr lang="it-IT" sz="1600" i="1" dirty="0" err="1">
                <a:solidFill>
                  <a:srgbClr val="0070C0"/>
                </a:solidFill>
              </a:rPr>
              <a:t>collected</a:t>
            </a:r>
            <a:r>
              <a:rPr lang="it-IT" sz="1600" i="1" dirty="0">
                <a:solidFill>
                  <a:srgbClr val="0070C0"/>
                </a:solidFill>
              </a:rPr>
              <a:t> in 2027</a:t>
            </a:r>
          </a:p>
          <a:p>
            <a:pPr marL="760413" lvl="1" indent="0">
              <a:buNone/>
            </a:pPr>
            <a:r>
              <a:rPr lang="it-IT" sz="1600" i="1" dirty="0">
                <a:solidFill>
                  <a:srgbClr val="0070C0"/>
                </a:solidFill>
              </a:rPr>
              <a:t>and the </a:t>
            </a:r>
            <a:r>
              <a:rPr lang="it-IT" sz="1600" i="1" dirty="0" err="1">
                <a:solidFill>
                  <a:srgbClr val="0070C0"/>
                </a:solidFill>
              </a:rPr>
              <a:t>final</a:t>
            </a:r>
            <a:r>
              <a:rPr lang="it-IT" sz="1600" i="1" dirty="0">
                <a:solidFill>
                  <a:srgbClr val="0070C0"/>
                </a:solidFill>
              </a:rPr>
              <a:t> test </a:t>
            </a:r>
            <a:r>
              <a:rPr lang="it-IT" sz="1600" i="1" dirty="0" err="1">
                <a:solidFill>
                  <a:srgbClr val="0070C0"/>
                </a:solidFill>
              </a:rPr>
              <a:t>campaign</a:t>
            </a:r>
            <a:r>
              <a:rPr lang="it-IT" sz="1600" i="1" dirty="0">
                <a:solidFill>
                  <a:srgbClr val="0070C0"/>
                </a:solidFill>
              </a:rPr>
              <a:t> in 2028 </a:t>
            </a:r>
            <a:r>
              <a:rPr lang="it-IT" sz="1600" i="1" dirty="0" err="1">
                <a:solidFill>
                  <a:srgbClr val="0070C0"/>
                </a:solidFill>
              </a:rPr>
              <a:t>will</a:t>
            </a:r>
            <a:r>
              <a:rPr lang="it-IT" sz="1600" i="1" dirty="0">
                <a:solidFill>
                  <a:srgbClr val="0070C0"/>
                </a:solidFill>
              </a:rPr>
              <a:t> be </a:t>
            </a:r>
            <a:r>
              <a:rPr lang="it-IT" sz="1600" i="1" dirty="0" err="1">
                <a:solidFill>
                  <a:srgbClr val="0070C0"/>
                </a:solidFill>
              </a:rPr>
              <a:t>realised</a:t>
            </a:r>
            <a:r>
              <a:rPr lang="it-IT" sz="1600" i="1" dirty="0">
                <a:solidFill>
                  <a:srgbClr val="0070C0"/>
                </a:solidFill>
              </a:rPr>
              <a:t> thanks to </a:t>
            </a:r>
          </a:p>
          <a:p>
            <a:pPr marL="760413" lvl="1" indent="0">
              <a:buNone/>
            </a:pPr>
            <a:r>
              <a:rPr lang="it-IT" sz="1600" i="1" dirty="0">
                <a:solidFill>
                  <a:srgbClr val="0070C0"/>
                </a:solidFill>
              </a:rPr>
              <a:t>the in-</a:t>
            </a:r>
            <a:r>
              <a:rPr lang="it-IT" sz="1600" i="1" dirty="0" err="1">
                <a:solidFill>
                  <a:srgbClr val="0070C0"/>
                </a:solidFill>
              </a:rPr>
              <a:t>kind</a:t>
            </a:r>
            <a:r>
              <a:rPr lang="it-IT" sz="1600" i="1" dirty="0">
                <a:solidFill>
                  <a:srgbClr val="0070C0"/>
                </a:solidFill>
              </a:rPr>
              <a:t> </a:t>
            </a:r>
            <a:r>
              <a:rPr lang="it-IT" sz="1600" i="1" dirty="0" err="1">
                <a:solidFill>
                  <a:srgbClr val="0070C0"/>
                </a:solidFill>
              </a:rPr>
              <a:t>scientific</a:t>
            </a:r>
            <a:r>
              <a:rPr lang="it-IT" sz="1600" i="1" dirty="0">
                <a:solidFill>
                  <a:srgbClr val="0070C0"/>
                </a:solidFill>
              </a:rPr>
              <a:t> and </a:t>
            </a:r>
            <a:r>
              <a:rPr lang="it-IT" sz="1600" i="1" dirty="0" err="1">
                <a:solidFill>
                  <a:srgbClr val="0070C0"/>
                </a:solidFill>
              </a:rPr>
              <a:t>logisticcollaboration</a:t>
            </a:r>
            <a:r>
              <a:rPr lang="it-IT" sz="1600" i="1" dirty="0">
                <a:solidFill>
                  <a:srgbClr val="0070C0"/>
                </a:solidFill>
              </a:rPr>
              <a:t> of staff </a:t>
            </a:r>
            <a:r>
              <a:rPr lang="it-IT" sz="1600" i="1" dirty="0" err="1">
                <a:solidFill>
                  <a:srgbClr val="0070C0"/>
                </a:solidFill>
              </a:rPr>
              <a:t>technician</a:t>
            </a:r>
            <a:r>
              <a:rPr lang="it-IT" sz="1600" i="1" dirty="0">
                <a:solidFill>
                  <a:srgbClr val="0070C0"/>
                </a:solidFill>
              </a:rPr>
              <a:t> </a:t>
            </a:r>
          </a:p>
          <a:p>
            <a:pPr marL="760413" lvl="1" indent="0">
              <a:buNone/>
            </a:pPr>
            <a:r>
              <a:rPr lang="it-IT" sz="1600" i="1" dirty="0">
                <a:solidFill>
                  <a:srgbClr val="0070C0"/>
                </a:solidFill>
              </a:rPr>
              <a:t>of the «Dirigibile Italia» </a:t>
            </a:r>
            <a:r>
              <a:rPr lang="it-IT" sz="1600" i="1" dirty="0" err="1">
                <a:solidFill>
                  <a:srgbClr val="0070C0"/>
                </a:solidFill>
              </a:rPr>
              <a:t>Arctic</a:t>
            </a:r>
            <a:r>
              <a:rPr lang="it-IT" sz="1600" i="1" dirty="0">
                <a:solidFill>
                  <a:srgbClr val="0070C0"/>
                </a:solidFill>
              </a:rPr>
              <a:t> station (CNR-ISP).</a:t>
            </a:r>
          </a:p>
          <a:p>
            <a:pPr marL="989013" lvl="1">
              <a:buFont typeface="Wingdings" panose="05000000000000000000" pitchFamily="2" charset="2"/>
              <a:buChar char="§"/>
            </a:pPr>
            <a:endParaRPr lang="it-IT" sz="1600" b="1" dirty="0">
              <a:solidFill>
                <a:srgbClr val="0070C0"/>
              </a:solidFill>
            </a:endParaRPr>
          </a:p>
          <a:p>
            <a:pPr marL="989013" lvl="1">
              <a:buFont typeface="Wingdings" panose="05000000000000000000" pitchFamily="2" charset="2"/>
              <a:buChar char="§"/>
            </a:pPr>
            <a:endParaRPr lang="it-IT" sz="1600" b="1" dirty="0">
              <a:solidFill>
                <a:srgbClr val="0070C0"/>
              </a:solidFill>
            </a:endParaRPr>
          </a:p>
          <a:p>
            <a:pPr lvl="2">
              <a:buFont typeface="Wingdings" panose="05000000000000000000" pitchFamily="2" charset="2"/>
              <a:buChar char="§"/>
            </a:pPr>
            <a:endParaRPr lang="it-IT" sz="1200" b="1" dirty="0">
              <a:solidFill>
                <a:srgbClr val="0070C0"/>
              </a:solidFill>
            </a:endParaRPr>
          </a:p>
          <a:p>
            <a:pPr lvl="1">
              <a:buFont typeface="Wingdings" panose="05000000000000000000" pitchFamily="2" charset="2"/>
              <a:buChar char="§"/>
            </a:pPr>
            <a:r>
              <a:rPr lang="it-IT" sz="1600" b="1" dirty="0">
                <a:solidFill>
                  <a:srgbClr val="0070C0"/>
                </a:solidFill>
              </a:rPr>
              <a:t>2028 (</a:t>
            </a:r>
            <a:r>
              <a:rPr lang="it-IT" sz="1600" b="1" dirty="0" err="1">
                <a:solidFill>
                  <a:srgbClr val="0070C0"/>
                </a:solidFill>
              </a:rPr>
              <a:t>total</a:t>
            </a:r>
            <a:r>
              <a:rPr lang="it-IT" sz="1600" b="1" dirty="0">
                <a:solidFill>
                  <a:srgbClr val="0070C0"/>
                </a:solidFill>
              </a:rPr>
              <a:t>: 6 k€):</a:t>
            </a:r>
          </a:p>
          <a:p>
            <a:pPr marL="989013" lvl="1">
              <a:buFont typeface="Wingdings" panose="05000000000000000000" pitchFamily="2" charset="2"/>
              <a:buChar char="§"/>
            </a:pPr>
            <a:r>
              <a:rPr lang="it-IT" sz="1600" b="1" dirty="0" err="1">
                <a:solidFill>
                  <a:srgbClr val="0070C0"/>
                </a:solidFill>
              </a:rPr>
              <a:t>Consumables</a:t>
            </a:r>
            <a:r>
              <a:rPr lang="it-IT" sz="1600" b="1" dirty="0">
                <a:solidFill>
                  <a:srgbClr val="0070C0"/>
                </a:solidFill>
              </a:rPr>
              <a:t>: 4 k€</a:t>
            </a:r>
          </a:p>
          <a:p>
            <a:pPr marL="989013" lvl="1">
              <a:buFont typeface="Wingdings" panose="05000000000000000000" pitchFamily="2" charset="2"/>
              <a:buChar char="§"/>
            </a:pPr>
            <a:r>
              <a:rPr lang="it-IT" sz="1600" b="1" dirty="0">
                <a:solidFill>
                  <a:srgbClr val="0070C0"/>
                </a:solidFill>
              </a:rPr>
              <a:t>Travel </a:t>
            </a:r>
            <a:r>
              <a:rPr lang="it-IT" sz="1600" b="1" dirty="0" err="1">
                <a:solidFill>
                  <a:srgbClr val="0070C0"/>
                </a:solidFill>
              </a:rPr>
              <a:t>expenses</a:t>
            </a:r>
            <a:r>
              <a:rPr lang="it-IT" sz="1600" b="1" dirty="0">
                <a:solidFill>
                  <a:srgbClr val="0070C0"/>
                </a:solidFill>
              </a:rPr>
              <a:t>: 2 k€</a:t>
            </a:r>
          </a:p>
          <a:p>
            <a:pPr lvl="1">
              <a:buFont typeface="Wingdings" panose="05000000000000000000" pitchFamily="2" charset="2"/>
              <a:buChar char="§"/>
            </a:pPr>
            <a:endParaRPr lang="it-IT" sz="1600" b="1" dirty="0">
              <a:solidFill>
                <a:srgbClr val="0070C0"/>
              </a:solidFill>
            </a:endParaRP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err="1"/>
              <a:t>CARMA</a:t>
            </a:r>
            <a:r>
              <a:rPr lang="it-IT" dirty="0"/>
              <a:t>: </a:t>
            </a:r>
            <a:r>
              <a:rPr lang="it-IT" dirty="0" err="1"/>
              <a:t>financial</a:t>
            </a:r>
            <a:r>
              <a:rPr lang="it-IT" dirty="0"/>
              <a:t> </a:t>
            </a:r>
            <a:r>
              <a:rPr lang="it-IT" dirty="0" err="1"/>
              <a:t>requests</a:t>
            </a:r>
            <a:r>
              <a:rPr lang="it-IT" dirty="0"/>
              <a:t> @MILANO</a:t>
            </a:r>
            <a:endParaRPr lang="en-US" dirty="0"/>
          </a:p>
        </p:txBody>
      </p:sp>
      <p:pic>
        <p:nvPicPr>
          <p:cNvPr id="4" name="Picture 2" descr="Immagine che contiene neve, esterni, natura, cielo&#10;&#10;Descrizione generata automaticamente">
            <a:extLst>
              <a:ext uri="{FF2B5EF4-FFF2-40B4-BE49-F238E27FC236}">
                <a16:creationId xmlns:a16="http://schemas.microsoft.com/office/drawing/2014/main" id="{3DE5060E-8955-D163-5CC3-7D0C63C44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441" y="2231009"/>
            <a:ext cx="3766607" cy="252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64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CORAL (2026-2027)</a:t>
            </a:r>
            <a:endParaRPr lang="en-US" dirty="0"/>
          </a:p>
        </p:txBody>
      </p:sp>
      <p:sp>
        <p:nvSpPr>
          <p:cNvPr id="16" name="Rectangle 15"/>
          <p:cNvSpPr/>
          <p:nvPr/>
        </p:nvSpPr>
        <p:spPr>
          <a:xfrm>
            <a:off x="2528617" y="836628"/>
            <a:ext cx="7427361"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t>
            </a:r>
            <a:r>
              <a:rPr lang="it-IT" b="1" dirty="0">
                <a:solidFill>
                  <a:srgbClr val="0070C0"/>
                </a:solidFill>
                <a:latin typeface="Comic Sans MS" panose="030F0702030302020204" pitchFamily="66" charset="0"/>
              </a:rPr>
              <a:t>Laura Bandiera (FE) e Gianfranco Paternò (FE)</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4126974" y="519824"/>
            <a:ext cx="4230645"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Crystal </a:t>
            </a:r>
            <a:r>
              <a:rPr lang="en-US" b="1" dirty="0" err="1">
                <a:solidFill>
                  <a:schemeClr val="tx2">
                    <a:lumMod val="75000"/>
                  </a:schemeClr>
                </a:solidFill>
                <a:latin typeface="Comic Sans MS" panose="030F0702030302020204" pitchFamily="66" charset="0"/>
              </a:rPr>
              <a:t>radiatORs</a:t>
            </a:r>
            <a:r>
              <a:rPr lang="en-US" b="1" dirty="0">
                <a:solidFill>
                  <a:schemeClr val="tx2">
                    <a:lumMod val="75000"/>
                  </a:schemeClr>
                </a:solidFill>
                <a:latin typeface="Comic Sans MS" panose="030F0702030302020204" pitchFamily="66" charset="0"/>
              </a:rPr>
              <a:t> for </a:t>
            </a:r>
            <a:r>
              <a:rPr lang="en-US" b="1" dirty="0" err="1">
                <a:solidFill>
                  <a:schemeClr val="tx2">
                    <a:lumMod val="75000"/>
                  </a:schemeClr>
                </a:solidFill>
                <a:latin typeface="Comic Sans MS" panose="030F0702030302020204" pitchFamily="66" charset="0"/>
              </a:rPr>
              <a:t>AcceLerators</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334197"/>
            <a:ext cx="3782729" cy="500137"/>
          </a:xfrm>
          <a:prstGeom prst="rect">
            <a:avLst/>
          </a:prstGeom>
        </p:spPr>
        <p:txBody>
          <a:bodyPr wrap="square">
            <a:spAutoFit/>
          </a:bodyPr>
          <a:lstStyle/>
          <a:p>
            <a:pPr algn="ctr">
              <a:spcAft>
                <a:spcPts val="300"/>
              </a:spcAft>
            </a:pPr>
            <a:r>
              <a:rPr lang="en-US" sz="2000" b="1" dirty="0">
                <a:solidFill>
                  <a:srgbClr val="002060"/>
                </a:solidFill>
                <a:latin typeface="Aptos" panose="020B0004020202020204" pitchFamily="34" charset="0"/>
                <a:ea typeface="+mj-ea"/>
                <a:cs typeface="+mj-cs"/>
              </a:rPr>
              <a:t>Participants @Milano 2026</a:t>
            </a:r>
            <a:endParaRPr lang="en-US" sz="2000" b="1" dirty="0">
              <a:solidFill>
                <a:srgbClr val="002060"/>
              </a:solidFill>
              <a:latin typeface="Aptos" panose="020B0004020202020204" pitchFamily="34"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7046976" cy="369332"/>
          </a:xfrm>
          <a:prstGeom prst="rect">
            <a:avLst/>
          </a:prstGeom>
        </p:spPr>
        <p:txBody>
          <a:bodyPr wrap="square">
            <a:spAutoFit/>
          </a:bodyPr>
          <a:lstStyle/>
          <a:p>
            <a:r>
              <a:rPr lang="en-US" b="1" dirty="0">
                <a:solidFill>
                  <a:srgbClr val="002060"/>
                </a:solidFill>
                <a:latin typeface="Aptos" panose="020B0004020202020204" pitchFamily="34" charset="0"/>
              </a:rPr>
              <a:t>TOT FTE @ Milano 2026: </a:t>
            </a:r>
            <a:r>
              <a:rPr lang="en-US" b="1" dirty="0">
                <a:solidFill>
                  <a:srgbClr val="0070C0"/>
                </a:solidFill>
                <a:latin typeface="Aptos" panose="020B0004020202020204" pitchFamily="34" charset="0"/>
              </a:rPr>
              <a:t>1.0 (+0.2: </a:t>
            </a:r>
            <a:r>
              <a:rPr lang="en-US" b="1" dirty="0" err="1">
                <a:solidFill>
                  <a:srgbClr val="0070C0"/>
                </a:solidFill>
                <a:latin typeface="Aptos" panose="020B0004020202020204" pitchFamily="34" charset="0"/>
              </a:rPr>
              <a:t>sinergia</a:t>
            </a:r>
            <a:r>
              <a:rPr lang="en-US" b="1" dirty="0">
                <a:solidFill>
                  <a:srgbClr val="0070C0"/>
                </a:solidFill>
                <a:latin typeface="Aptos" panose="020B0004020202020204" pitchFamily="34" charset="0"/>
              </a:rPr>
              <a:t> con GIOTTO)</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ctr">
              <a:spcAft>
                <a:spcPts val="300"/>
              </a:spcAft>
            </a:pPr>
            <a:r>
              <a:rPr lang="en-US" sz="2000" b="1" dirty="0">
                <a:solidFill>
                  <a:srgbClr val="002060"/>
                </a:solidFill>
                <a:ea typeface="+mj-ea"/>
                <a:cs typeface="+mj-cs"/>
              </a:rPr>
              <a:t>Participating Sections: </a:t>
            </a:r>
            <a:endParaRPr lang="en-US" sz="2000" b="1" dirty="0">
              <a:solidFill>
                <a:srgbClr val="002060"/>
              </a:solidFill>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82577" y="2291034"/>
            <a:ext cx="4302493" cy="500137"/>
          </a:xfrm>
          <a:prstGeom prst="rect">
            <a:avLst/>
          </a:prstGeom>
        </p:spPr>
        <p:txBody>
          <a:bodyPr wrap="square">
            <a:spAutoFit/>
          </a:bodyPr>
          <a:lstStyle/>
          <a:p>
            <a:pPr algn="r">
              <a:spcAft>
                <a:spcPts val="300"/>
              </a:spcAft>
            </a:pPr>
            <a:r>
              <a:rPr lang="en-US" sz="2000" b="1" dirty="0">
                <a:solidFill>
                  <a:srgbClr val="002060"/>
                </a:solidFill>
                <a:latin typeface="Aptos" panose="020B0004020202020204" pitchFamily="34" charset="0"/>
                <a:ea typeface="+mj-ea"/>
                <a:cs typeface="+mj-cs"/>
              </a:rPr>
              <a:t>Main aims of the Experiment</a:t>
            </a:r>
            <a:endParaRPr lang="en-US" sz="2000" b="1" dirty="0">
              <a:solidFill>
                <a:srgbClr val="002060"/>
              </a:solidFill>
              <a:latin typeface="Aptos" panose="020B0004020202020204" pitchFamily="34"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7334450" y="2791171"/>
            <a:ext cx="4626543" cy="2108269"/>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dirty="0" err="1">
                <a:solidFill>
                  <a:srgbClr val="0070C0"/>
                </a:solidFill>
                <a:latin typeface="Aptos Display" panose="020B0004020202020204" pitchFamily="34" charset="0"/>
              </a:rPr>
              <a:t>Develop</a:t>
            </a:r>
            <a:r>
              <a:rPr lang="it-IT" dirty="0">
                <a:solidFill>
                  <a:srgbClr val="0070C0"/>
                </a:solidFill>
                <a:latin typeface="Aptos Display" panose="020B0004020202020204" pitchFamily="34" charset="0"/>
              </a:rPr>
              <a:t> intense, </a:t>
            </a:r>
            <a:r>
              <a:rPr lang="it-IT" dirty="0" err="1">
                <a:solidFill>
                  <a:srgbClr val="0070C0"/>
                </a:solidFill>
                <a:latin typeface="Aptos Display" panose="020B0004020202020204" pitchFamily="34" charset="0"/>
              </a:rPr>
              <a:t>tunable</a:t>
            </a:r>
            <a:r>
              <a:rPr lang="it-IT" dirty="0">
                <a:solidFill>
                  <a:srgbClr val="0070C0"/>
                </a:solidFill>
                <a:latin typeface="Aptos Display" panose="020B0004020202020204" pitchFamily="34" charset="0"/>
              </a:rPr>
              <a:t>, quasi-</a:t>
            </a:r>
            <a:r>
              <a:rPr lang="it-IT" dirty="0" err="1">
                <a:solidFill>
                  <a:srgbClr val="0070C0"/>
                </a:solidFill>
                <a:latin typeface="Aptos Display" panose="020B0004020202020204" pitchFamily="34" charset="0"/>
              </a:rPr>
              <a:t>monochromatic</a:t>
            </a:r>
            <a:r>
              <a:rPr lang="it-IT" dirty="0">
                <a:solidFill>
                  <a:srgbClr val="0070C0"/>
                </a:solidFill>
                <a:latin typeface="Aptos Display" panose="020B0004020202020204" pitchFamily="34" charset="0"/>
              </a:rPr>
              <a:t> </a:t>
            </a:r>
            <a:r>
              <a:rPr lang="el-GR" dirty="0">
                <a:solidFill>
                  <a:srgbClr val="0070C0"/>
                </a:solidFill>
                <a:latin typeface="Aptos Display" panose="020B0004020202020204" pitchFamily="34" charset="0"/>
              </a:rPr>
              <a:t>γ </a:t>
            </a:r>
            <a:r>
              <a:rPr lang="it-IT" dirty="0">
                <a:solidFill>
                  <a:srgbClr val="0070C0"/>
                </a:solidFill>
                <a:latin typeface="Aptos Display" panose="020B0004020202020204" pitchFamily="34" charset="0"/>
              </a:rPr>
              <a:t>sources </a:t>
            </a:r>
            <a:r>
              <a:rPr lang="it-IT" dirty="0" err="1">
                <a:solidFill>
                  <a:srgbClr val="0070C0"/>
                </a:solidFill>
                <a:latin typeface="Aptos Display" panose="020B0004020202020204" pitchFamily="34" charset="0"/>
              </a:rPr>
              <a:t>using</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oriented</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crystals</a:t>
            </a:r>
            <a:endParaRPr lang="it-IT"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it-IT" dirty="0" err="1">
                <a:solidFill>
                  <a:srgbClr val="0070C0"/>
                </a:solidFill>
                <a:latin typeface="Aptos Display" panose="020B0004020202020204" pitchFamily="34" charset="0"/>
              </a:rPr>
              <a:t>Optimize</a:t>
            </a:r>
            <a:r>
              <a:rPr lang="it-IT" dirty="0">
                <a:solidFill>
                  <a:srgbClr val="0070C0"/>
                </a:solidFill>
                <a:latin typeface="Aptos Display" panose="020B0004020202020204" pitchFamily="34" charset="0"/>
              </a:rPr>
              <a:t> </a:t>
            </a:r>
            <a:r>
              <a:rPr lang="el-GR" dirty="0">
                <a:solidFill>
                  <a:srgbClr val="0070C0"/>
                </a:solidFill>
                <a:latin typeface="Aptos Display" panose="020B0004020202020204" pitchFamily="34" charset="0"/>
              </a:rPr>
              <a:t>γ </a:t>
            </a:r>
            <a:r>
              <a:rPr lang="it-IT" dirty="0">
                <a:solidFill>
                  <a:srgbClr val="0070C0"/>
                </a:solidFill>
                <a:latin typeface="Aptos Display" panose="020B0004020202020204" pitchFamily="34" charset="0"/>
              </a:rPr>
              <a:t>sources via Geant4 </a:t>
            </a:r>
            <a:r>
              <a:rPr lang="it-IT" dirty="0" err="1">
                <a:solidFill>
                  <a:srgbClr val="0070C0"/>
                </a:solidFill>
                <a:latin typeface="Aptos Display" panose="020B0004020202020204" pitchFamily="34" charset="0"/>
              </a:rPr>
              <a:t>simulations</a:t>
            </a:r>
            <a:r>
              <a:rPr lang="it-IT" dirty="0">
                <a:solidFill>
                  <a:srgbClr val="0070C0"/>
                </a:solidFill>
                <a:latin typeface="Aptos Display" panose="020B0004020202020204" pitchFamily="34" charset="0"/>
              </a:rPr>
              <a:t> and </a:t>
            </a:r>
            <a:r>
              <a:rPr lang="it-IT" dirty="0" err="1">
                <a:solidFill>
                  <a:srgbClr val="0070C0"/>
                </a:solidFill>
                <a:latin typeface="Aptos Display" panose="020B0004020202020204" pitchFamily="34" charset="0"/>
              </a:rPr>
              <a:t>thermomechanical</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analysis</a:t>
            </a:r>
            <a:endParaRPr lang="it-IT"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it-IT" dirty="0" err="1">
                <a:solidFill>
                  <a:srgbClr val="0070C0"/>
                </a:solidFill>
                <a:latin typeface="Aptos Display" panose="020B0004020202020204" pitchFamily="34" charset="0"/>
              </a:rPr>
              <a:t>Explore</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advanced</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applications</a:t>
            </a:r>
            <a:r>
              <a:rPr lang="it-IT" dirty="0">
                <a:solidFill>
                  <a:srgbClr val="0070C0"/>
                </a:solidFill>
                <a:latin typeface="Aptos Display" panose="020B0004020202020204" pitchFamily="34" charset="0"/>
              </a:rPr>
              <a:t>: FICS, SCS, </a:t>
            </a:r>
            <a:r>
              <a:rPr lang="it-IT" dirty="0" err="1">
                <a:solidFill>
                  <a:srgbClr val="0070C0"/>
                </a:solidFill>
                <a:latin typeface="Aptos Display" panose="020B0004020202020204" pitchFamily="34" charset="0"/>
              </a:rPr>
              <a:t>photofission</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fundamental</a:t>
            </a:r>
            <a:r>
              <a:rPr lang="it-IT" dirty="0">
                <a:solidFill>
                  <a:srgbClr val="0070C0"/>
                </a:solidFill>
                <a:latin typeface="Aptos Display" panose="020B0004020202020204" pitchFamily="34" charset="0"/>
              </a:rPr>
              <a:t> </a:t>
            </a:r>
            <a:r>
              <a:rPr lang="it-IT" dirty="0" err="1">
                <a:solidFill>
                  <a:srgbClr val="0070C0"/>
                </a:solidFill>
                <a:latin typeface="Aptos Display" panose="020B0004020202020204" pitchFamily="34" charset="0"/>
              </a:rPr>
              <a:t>physics</a:t>
            </a:r>
            <a:endParaRPr lang="it-IT" dirty="0">
              <a:solidFill>
                <a:srgbClr val="0070C0"/>
              </a:solidFill>
              <a:latin typeface="Aptos Display" panose="020B0004020202020204" pitchFamily="34" charset="0"/>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Aptos" panose="020B0004020202020204" pitchFamily="34" charset="0"/>
              </a:rPr>
              <a:t>MILANO</a:t>
            </a:r>
          </a:p>
          <a:p>
            <a:pPr marL="285750" indent="-285750">
              <a:spcAft>
                <a:spcPts val="300"/>
              </a:spcAft>
              <a:buFont typeface="Courier New" panose="02070309020205020404" pitchFamily="49" charset="0"/>
              <a:buChar char="o"/>
            </a:pPr>
            <a:r>
              <a:rPr lang="it-IT" b="1" dirty="0">
                <a:solidFill>
                  <a:srgbClr val="0070C0"/>
                </a:solidFill>
                <a:latin typeface="Aptos" panose="020B0004020202020204" pitchFamily="34" charset="0"/>
              </a:rPr>
              <a:t>Ferrara</a:t>
            </a:r>
            <a:endParaRPr lang="en-US" b="1" dirty="0">
              <a:solidFill>
                <a:srgbClr val="0070C0"/>
              </a:solidFill>
              <a:latin typeface="Aptos" panose="020B0004020202020204" pitchFamily="34" charset="0"/>
            </a:endParaRPr>
          </a:p>
          <a:p>
            <a:pPr marL="285750" indent="-285750">
              <a:spcAft>
                <a:spcPts val="300"/>
              </a:spcAft>
              <a:buFont typeface="Courier New" panose="02070309020205020404" pitchFamily="49" charset="0"/>
              <a:buChar char="o"/>
            </a:pPr>
            <a:r>
              <a:rPr lang="it-IT" b="1" dirty="0">
                <a:solidFill>
                  <a:srgbClr val="0070C0"/>
                </a:solidFill>
                <a:latin typeface="Aptos" panose="020B0004020202020204" pitchFamily="34" charset="0"/>
              </a:rPr>
              <a:t>Milano Bicocca</a:t>
            </a:r>
          </a:p>
          <a:p>
            <a:pPr marL="285750" indent="-285750">
              <a:spcAft>
                <a:spcPts val="300"/>
              </a:spcAft>
              <a:buFont typeface="Courier New" panose="02070309020205020404" pitchFamily="49" charset="0"/>
              <a:buChar char="o"/>
            </a:pPr>
            <a:r>
              <a:rPr lang="it-IT" b="1" dirty="0">
                <a:solidFill>
                  <a:srgbClr val="0070C0"/>
                </a:solidFill>
                <a:latin typeface="Aptos" panose="020B0004020202020204" pitchFamily="34" charset="0"/>
              </a:rPr>
              <a:t>Laboratori Nazionali di Legnaro</a:t>
            </a:r>
            <a:endParaRPr lang="en-US" b="1" dirty="0">
              <a:solidFill>
                <a:srgbClr val="0070C0"/>
              </a:solidFill>
              <a:latin typeface="Aptos" panose="020B0004020202020204" pitchFamily="34" charset="0"/>
            </a:endParaRPr>
          </a:p>
          <a:p>
            <a:pPr marL="285750" indent="-285750">
              <a:spcAft>
                <a:spcPts val="300"/>
              </a:spcAft>
              <a:buFont typeface="Courier New" panose="02070309020205020404" pitchFamily="49" charset="0"/>
              <a:buChar char="o"/>
            </a:pPr>
            <a:endParaRPr lang="en-US" b="1" dirty="0">
              <a:solidFill>
                <a:srgbClr val="0070C0"/>
              </a:solidFill>
              <a:latin typeface="Aptos" panose="020B0004020202020204" pitchFamily="34" charset="0"/>
            </a:endParaRPr>
          </a:p>
          <a:p>
            <a:pPr algn="r">
              <a:spcAft>
                <a:spcPts val="300"/>
              </a:spcAft>
            </a:pPr>
            <a:endParaRPr lang="en-US" sz="400" b="1" dirty="0">
              <a:solidFill>
                <a:srgbClr val="002060"/>
              </a:solidFill>
              <a:latin typeface="Aptos" panose="020B0004020202020204" pitchFamily="34"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3763035"/>
            <a:ext cx="6378127" cy="1985159"/>
          </a:xfrm>
          <a:prstGeom prst="rect">
            <a:avLst/>
          </a:prstGeom>
        </p:spPr>
        <p:txBody>
          <a:bodyPr wrap="square" numCol="2">
            <a:spAutoFit/>
          </a:bodyPr>
          <a:lstStyle/>
          <a:p>
            <a:pPr marL="285750" indent="-285750">
              <a:spcAft>
                <a:spcPts val="300"/>
              </a:spcAft>
              <a:buFont typeface="Courier New" panose="02070309020205020404" pitchFamily="49" charset="0"/>
              <a:buChar char="o"/>
            </a:pPr>
            <a:r>
              <a:rPr lang="it-IT" b="1" dirty="0">
                <a:solidFill>
                  <a:srgbClr val="0070C0"/>
                </a:solidFill>
                <a:latin typeface="Aptos Display" panose="020B0004020202020204" pitchFamily="34" charset="0"/>
              </a:rPr>
              <a:t>Marcello Rossetti Conti</a:t>
            </a:r>
            <a:endParaRPr lang="en-US" b="1"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en-US" b="1" dirty="0">
                <a:solidFill>
                  <a:srgbClr val="0070C0"/>
                </a:solidFill>
                <a:latin typeface="Aptos Display" panose="020B0004020202020204" pitchFamily="34" charset="0"/>
              </a:rPr>
              <a:t>Alberto Bacci</a:t>
            </a:r>
          </a:p>
          <a:p>
            <a:pPr marL="285750" indent="-285750">
              <a:spcAft>
                <a:spcPts val="300"/>
              </a:spcAft>
              <a:buFont typeface="Courier New" panose="02070309020205020404" pitchFamily="49" charset="0"/>
              <a:buChar char="o"/>
            </a:pPr>
            <a:r>
              <a:rPr lang="it-IT" b="1" dirty="0">
                <a:solidFill>
                  <a:srgbClr val="0070C0"/>
                </a:solidFill>
                <a:latin typeface="Aptos Display" panose="020B0004020202020204" pitchFamily="34" charset="0"/>
              </a:rPr>
              <a:t>Vittoria Petrillo</a:t>
            </a:r>
            <a:endParaRPr lang="en-US" b="1"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it-IT" b="1" dirty="0" err="1">
                <a:solidFill>
                  <a:srgbClr val="0070C0"/>
                </a:solidFill>
                <a:latin typeface="Aptos Display" panose="020B0004020202020204" pitchFamily="34" charset="0"/>
              </a:rPr>
              <a:t>Illya</a:t>
            </a:r>
            <a:r>
              <a:rPr lang="it-IT" b="1" dirty="0">
                <a:solidFill>
                  <a:srgbClr val="0070C0"/>
                </a:solidFill>
                <a:latin typeface="Aptos Display" panose="020B0004020202020204" pitchFamily="34" charset="0"/>
              </a:rPr>
              <a:t> </a:t>
            </a:r>
            <a:r>
              <a:rPr lang="it-IT" b="1" dirty="0" err="1">
                <a:solidFill>
                  <a:srgbClr val="0070C0"/>
                </a:solidFill>
                <a:latin typeface="Aptos Display" panose="020B0004020202020204" pitchFamily="34" charset="0"/>
              </a:rPr>
              <a:t>Drebot</a:t>
            </a:r>
            <a:endParaRPr lang="it-IT" b="1"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it-IT" b="1" dirty="0" err="1">
                <a:solidFill>
                  <a:srgbClr val="0070C0"/>
                </a:solidFill>
                <a:latin typeface="Aptos Display" panose="020B0004020202020204" pitchFamily="34" charset="0"/>
              </a:rPr>
              <a:t>Sanae</a:t>
            </a:r>
            <a:r>
              <a:rPr lang="it-IT" b="1" dirty="0">
                <a:solidFill>
                  <a:srgbClr val="0070C0"/>
                </a:solidFill>
                <a:latin typeface="Aptos Display" panose="020B0004020202020204" pitchFamily="34" charset="0"/>
              </a:rPr>
              <a:t> </a:t>
            </a:r>
            <a:r>
              <a:rPr lang="it-IT" b="1" dirty="0" err="1">
                <a:solidFill>
                  <a:srgbClr val="0070C0"/>
                </a:solidFill>
                <a:latin typeface="Aptos Display" panose="020B0004020202020204" pitchFamily="34" charset="0"/>
              </a:rPr>
              <a:t>Samsam</a:t>
            </a:r>
            <a:endParaRPr lang="it-IT" b="1"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r>
              <a:rPr lang="it-IT" b="1" dirty="0">
                <a:solidFill>
                  <a:srgbClr val="0070C0"/>
                </a:solidFill>
                <a:latin typeface="Aptos Display" panose="020B0004020202020204" pitchFamily="34" charset="0"/>
              </a:rPr>
              <a:t>Ezio </a:t>
            </a:r>
            <a:r>
              <a:rPr lang="it-IT" b="1" dirty="0" err="1">
                <a:solidFill>
                  <a:srgbClr val="0070C0"/>
                </a:solidFill>
                <a:latin typeface="Aptos Display" panose="020B0004020202020204" pitchFamily="34" charset="0"/>
              </a:rPr>
              <a:t>Puppin</a:t>
            </a:r>
            <a:endParaRPr lang="en-US" b="1" dirty="0">
              <a:solidFill>
                <a:srgbClr val="0070C0"/>
              </a:solidFill>
              <a:latin typeface="Aptos Display" panose="020B0004020202020204" pitchFamily="34"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Aptos" panose="020B0004020202020204" pitchFamily="34" charset="0"/>
                <a:ea typeface="+mj-ea"/>
                <a:cs typeface="+mj-cs"/>
              </a:rPr>
              <a:t>Gruppo V Research Line</a:t>
            </a:r>
            <a:endParaRPr lang="en-US" sz="2000" b="1" dirty="0">
              <a:solidFill>
                <a:srgbClr val="002060"/>
              </a:solidFill>
              <a:latin typeface="Aptos" panose="020B0004020202020204" pitchFamily="34"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7334450" y="1703893"/>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dirty="0">
                <a:solidFill>
                  <a:srgbClr val="0070C0"/>
                </a:solidFill>
                <a:latin typeface="Aptos" panose="020B0004020202020204" pitchFamily="34" charset="0"/>
              </a:rPr>
              <a:t>Acceleratori</a:t>
            </a:r>
            <a:endParaRPr lang="en-US" sz="400" dirty="0">
              <a:solidFill>
                <a:srgbClr val="002060"/>
              </a:solidFill>
              <a:latin typeface="Aptos" panose="020B0004020202020204" pitchFamily="34" charset="0"/>
              <a:ea typeface="+mj-ea"/>
              <a:cs typeface="+mj-cs"/>
            </a:endParaRPr>
          </a:p>
        </p:txBody>
      </p:sp>
    </p:spTree>
    <p:extLst>
      <p:ext uri="{BB962C8B-B14F-4D97-AF65-F5344CB8AC3E}">
        <p14:creationId xmlns:p14="http://schemas.microsoft.com/office/powerpoint/2010/main" val="1902681724"/>
      </p:ext>
    </p:extLst>
  </p:cSld>
  <p:clrMapOvr>
    <a:masterClrMapping/>
  </p:clrMapOvr>
  <mc:AlternateContent xmlns:mc="http://schemas.openxmlformats.org/markup-compatibility/2006" xmlns:p14="http://schemas.microsoft.com/office/powerpoint/2010/main">
    <mc:Choice Requires="p14">
      <p:transition spd="slow" p14:dur="2000" advTm="186004"/>
    </mc:Choice>
    <mc:Fallback xmlns="">
      <p:transition spd="slow" advTm="18600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p:txBody>
          <a:bodyPr>
            <a:normAutofit lnSpcReduction="10000"/>
          </a:bodyPr>
          <a:lstStyle/>
          <a:p>
            <a:r>
              <a:rPr lang="en-US" b="1" dirty="0">
                <a:latin typeface="Aptos" panose="020B0004020202020204" pitchFamily="34" charset="0"/>
              </a:rPr>
              <a:t>Concept: </a:t>
            </a:r>
            <a:r>
              <a:rPr lang="en-US" dirty="0">
                <a:latin typeface="Aptos" panose="020B0004020202020204" pitchFamily="34" charset="0"/>
              </a:rPr>
              <a:t>Replace conventional bremsstrahlung targets with crystal radiators to exploit coherent effects (Channeling Radiation, Coherent Bremsstrahlung) for enhanced brilliance and spectral control.</a:t>
            </a:r>
          </a:p>
          <a:p>
            <a:r>
              <a:rPr lang="en-US" b="1" dirty="0">
                <a:latin typeface="Aptos" panose="020B0004020202020204" pitchFamily="34" charset="0"/>
              </a:rPr>
              <a:t>Approach:</a:t>
            </a:r>
          </a:p>
          <a:p>
            <a:pPr lvl="1"/>
            <a:r>
              <a:rPr lang="en-US" dirty="0">
                <a:latin typeface="Aptos" panose="020B0004020202020204" pitchFamily="34" charset="0"/>
              </a:rPr>
              <a:t>Monte Carlo and thermomechanical simulations for source optimization (Geant4, ANSYS/COMSOL).</a:t>
            </a:r>
          </a:p>
          <a:p>
            <a:pPr lvl="1"/>
            <a:r>
              <a:rPr lang="en-US" dirty="0">
                <a:latin typeface="Aptos" panose="020B0004020202020204" pitchFamily="34" charset="0"/>
              </a:rPr>
              <a:t>Experimental validation with high-current and GeV-class e⁻/e⁺ beams at MAMI, DESY, CERN PS.</a:t>
            </a:r>
          </a:p>
          <a:p>
            <a:pPr lvl="1"/>
            <a:r>
              <a:rPr lang="en-US" dirty="0">
                <a:latin typeface="Aptos" panose="020B0004020202020204" pitchFamily="34" charset="0"/>
              </a:rPr>
              <a:t>Crystal design, preparation, and in-depth lab/beamline characterization (XRD, RBS, X-ray topography).</a:t>
            </a:r>
          </a:p>
          <a:p>
            <a:r>
              <a:rPr lang="en-US" b="1" dirty="0">
                <a:latin typeface="Aptos" panose="020B0004020202020204" pitchFamily="34" charset="0"/>
              </a:rPr>
              <a:t>Applications: </a:t>
            </a:r>
            <a:r>
              <a:rPr lang="en-US" dirty="0">
                <a:latin typeface="Aptos" panose="020B0004020202020204" pitchFamily="34" charset="0"/>
              </a:rPr>
              <a:t>FICS/SCS regimes, photofission, </a:t>
            </a:r>
            <a:r>
              <a:rPr lang="el-GR" dirty="0">
                <a:latin typeface="Aptos" panose="020B0004020202020204" pitchFamily="34" charset="0"/>
              </a:rPr>
              <a:t>γ-</a:t>
            </a:r>
            <a:r>
              <a:rPr lang="en-US" dirty="0">
                <a:latin typeface="Aptos" panose="020B0004020202020204" pitchFamily="34" charset="0"/>
              </a:rPr>
              <a:t>beam-driven QED studies, compact </a:t>
            </a:r>
            <a:r>
              <a:rPr lang="el-GR" dirty="0">
                <a:latin typeface="Aptos" panose="020B0004020202020204" pitchFamily="34" charset="0"/>
              </a:rPr>
              <a:t>γ-</a:t>
            </a:r>
            <a:r>
              <a:rPr lang="en-US" dirty="0">
                <a:latin typeface="Aptos" panose="020B0004020202020204" pitchFamily="34" charset="0"/>
              </a:rPr>
              <a:t>ray sources for science and technology.</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CORAL: general framework</a:t>
            </a:r>
            <a:endParaRPr lang="en-US" dirty="0"/>
          </a:p>
        </p:txBody>
      </p:sp>
    </p:spTree>
    <p:extLst>
      <p:ext uri="{BB962C8B-B14F-4D97-AF65-F5344CB8AC3E}">
        <p14:creationId xmlns:p14="http://schemas.microsoft.com/office/powerpoint/2010/main" val="2569513668"/>
      </p:ext>
    </p:extLst>
  </p:cSld>
  <p:clrMapOvr>
    <a:masterClrMapping/>
  </p:clrMapOvr>
  <mc:AlternateContent xmlns:mc="http://schemas.openxmlformats.org/markup-compatibility/2006" xmlns:p14="http://schemas.microsoft.com/office/powerpoint/2010/main">
    <mc:Choice Requires="p14">
      <p:transition spd="slow" p14:dur="2000" advTm="152199"/>
    </mc:Choice>
    <mc:Fallback xmlns="">
      <p:transition spd="slow" advTm="15219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a:bodyPr>
          <a:lstStyle/>
          <a:p>
            <a:pPr marL="0" indent="0">
              <a:buNone/>
            </a:pPr>
            <a:endParaRPr lang="it-IT" dirty="0"/>
          </a:p>
          <a:p>
            <a:r>
              <a:rPr lang="en-US" dirty="0">
                <a:latin typeface="Aptos" panose="020B0004020202020204" pitchFamily="34" charset="0"/>
              </a:rPr>
              <a:t>Case study on FICS and SCS regimes: Investigation of Symmetric and Full Inverse Compton Scattering using Monte Carlo simulations and high-current electron beams at MAMI and MESA.</a:t>
            </a:r>
          </a:p>
          <a:p>
            <a:r>
              <a:rPr lang="en-US" dirty="0">
                <a:latin typeface="Aptos" panose="020B0004020202020204" pitchFamily="34" charset="0"/>
              </a:rPr>
              <a:t>Code development and optimization: Use of GIOTTO, a GA-based AI tool developed in Milan, for beam dynamics optimization (fundamental for </a:t>
            </a:r>
            <a:r>
              <a:rPr lang="el-GR" dirty="0">
                <a:latin typeface="Aptos" panose="020B0004020202020204" pitchFamily="34" charset="0"/>
              </a:rPr>
              <a:t>γ</a:t>
            </a:r>
            <a:r>
              <a:rPr lang="en-US" dirty="0">
                <a:latin typeface="Aptos" panose="020B0004020202020204" pitchFamily="34" charset="0"/>
              </a:rPr>
              <a:t> source performance).</a:t>
            </a:r>
          </a:p>
          <a:p>
            <a:r>
              <a:rPr lang="en-US" dirty="0">
                <a:latin typeface="Aptos" panose="020B0004020202020204" pitchFamily="34" charset="0"/>
              </a:rPr>
              <a:t>Integration tests of GIOTTO with Geant4: Toward future start-to-end photon source optimization.</a:t>
            </a:r>
          </a:p>
          <a:p>
            <a:r>
              <a:rPr lang="en-US" dirty="0">
                <a:latin typeface="Aptos" panose="020B0004020202020204" pitchFamily="34" charset="0"/>
              </a:rPr>
              <a:t>Participation in experimental runs: Milan team involved in data taking at CERN PS/DESY and MAMI.</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CORAL: 2026 activity @ MILANO</a:t>
            </a:r>
            <a:endParaRPr lang="en-US" dirty="0"/>
          </a:p>
        </p:txBody>
      </p:sp>
    </p:spTree>
    <p:extLst>
      <p:ext uri="{BB962C8B-B14F-4D97-AF65-F5344CB8AC3E}">
        <p14:creationId xmlns:p14="http://schemas.microsoft.com/office/powerpoint/2010/main" val="2068942417"/>
      </p:ext>
    </p:extLst>
  </p:cSld>
  <p:clrMapOvr>
    <a:masterClrMapping/>
  </p:clrMapOvr>
  <mc:AlternateContent xmlns:mc="http://schemas.openxmlformats.org/markup-compatibility/2006" xmlns:p14="http://schemas.microsoft.com/office/powerpoint/2010/main">
    <mc:Choice Requires="p14">
      <p:transition spd="slow" p14:dur="2000" advTm="144360"/>
    </mc:Choice>
    <mc:Fallback xmlns="">
      <p:transition spd="slow" advTm="14436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21792" y="1189897"/>
            <a:ext cx="11098301" cy="5269516"/>
          </a:xfrm>
        </p:spPr>
        <p:txBody>
          <a:bodyPr/>
          <a:lstStyle/>
          <a:p>
            <a:pPr>
              <a:buFont typeface="Wingdings" panose="05000000000000000000" pitchFamily="2" charset="2"/>
              <a:buChar char="q"/>
            </a:pPr>
            <a:r>
              <a:rPr lang="it-IT" sz="2000" b="1" dirty="0">
                <a:solidFill>
                  <a:srgbClr val="0070C0"/>
                </a:solidFill>
                <a:latin typeface="Aptos" panose="020B0004020202020204" pitchFamily="34" charset="0"/>
              </a:rPr>
              <a:t> 2026 (</a:t>
            </a:r>
            <a:r>
              <a:rPr lang="it-IT" sz="2000" b="1" dirty="0" err="1">
                <a:solidFill>
                  <a:srgbClr val="0070C0"/>
                </a:solidFill>
                <a:latin typeface="Aptos" panose="020B0004020202020204" pitchFamily="34" charset="0"/>
              </a:rPr>
              <a:t>divided</a:t>
            </a:r>
            <a:r>
              <a:rPr lang="it-IT" sz="2000" b="1" dirty="0">
                <a:solidFill>
                  <a:srgbClr val="0070C0"/>
                </a:solidFill>
                <a:latin typeface="Aptos" panose="020B0004020202020204" pitchFamily="34" charset="0"/>
              </a:rPr>
              <a:t> by </a:t>
            </a:r>
            <a:r>
              <a:rPr lang="it-IT" sz="2000" b="1" dirty="0" err="1">
                <a:solidFill>
                  <a:srgbClr val="0070C0"/>
                </a:solidFill>
                <a:latin typeface="Aptos" panose="020B0004020202020204" pitchFamily="34" charset="0"/>
              </a:rPr>
              <a:t>chapter</a:t>
            </a:r>
            <a:r>
              <a:rPr lang="it-IT" sz="2000" b="1" dirty="0">
                <a:solidFill>
                  <a:srgbClr val="0070C0"/>
                </a:solidFill>
                <a:latin typeface="Aptos" panose="020B0004020202020204" pitchFamily="34" charset="0"/>
              </a:rPr>
              <a:t> and item of </a:t>
            </a:r>
            <a:r>
              <a:rPr lang="it-IT" sz="2000" b="1" dirty="0" err="1">
                <a:solidFill>
                  <a:srgbClr val="0070C0"/>
                </a:solidFill>
                <a:latin typeface="Aptos" panose="020B0004020202020204" pitchFamily="34" charset="0"/>
              </a:rPr>
              <a:t>expense</a:t>
            </a:r>
            <a:r>
              <a:rPr lang="it-IT" sz="2000" b="1" dirty="0">
                <a:solidFill>
                  <a:srgbClr val="0070C0"/>
                </a:solidFill>
                <a:latin typeface="Aptos" panose="020B0004020202020204" pitchFamily="34" charset="0"/>
              </a:rPr>
              <a:t>)</a:t>
            </a:r>
          </a:p>
          <a:p>
            <a:pPr lvl="1">
              <a:buFont typeface="Wingdings" panose="05000000000000000000" pitchFamily="2" charset="2"/>
              <a:buChar char="§"/>
            </a:pPr>
            <a:r>
              <a:rPr lang="it-IT" sz="1800" b="1" dirty="0">
                <a:solidFill>
                  <a:srgbClr val="0070C0"/>
                </a:solidFill>
                <a:latin typeface="Aptos" panose="020B0004020202020204" pitchFamily="34" charset="0"/>
              </a:rPr>
              <a:t>Missions: </a:t>
            </a:r>
          </a:p>
          <a:p>
            <a:pPr lvl="2">
              <a:buFont typeface="Wingdings" panose="05000000000000000000" pitchFamily="2" charset="2"/>
              <a:buChar char="§"/>
            </a:pPr>
            <a:r>
              <a:rPr lang="it-IT" sz="1400" b="1" dirty="0">
                <a:solidFill>
                  <a:srgbClr val="0070C0"/>
                </a:solidFill>
                <a:latin typeface="Aptos" panose="020B0004020202020204" pitchFamily="34" charset="0"/>
              </a:rPr>
              <a:t>2.0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data </a:t>
            </a:r>
            <a:r>
              <a:rPr lang="it-IT" sz="1400" b="1" dirty="0" err="1">
                <a:solidFill>
                  <a:srgbClr val="0070C0"/>
                </a:solidFill>
                <a:latin typeface="Aptos" panose="020B0004020202020204" pitchFamily="34" charset="0"/>
              </a:rPr>
              <a:t>taking</a:t>
            </a:r>
            <a:r>
              <a:rPr lang="it-IT" sz="1400" b="1" dirty="0">
                <a:solidFill>
                  <a:srgbClr val="0070C0"/>
                </a:solidFill>
                <a:latin typeface="Aptos" panose="020B0004020202020204" pitchFamily="34" charset="0"/>
              </a:rPr>
              <a:t>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CERN PS/DESY: 2 weeks for 1 </a:t>
            </a:r>
            <a:r>
              <a:rPr lang="it-IT" sz="1400" b="1" dirty="0" err="1">
                <a:solidFill>
                  <a:srgbClr val="0070C0"/>
                </a:solidFill>
                <a:latin typeface="Aptos" panose="020B0004020202020204" pitchFamily="34" charset="0"/>
              </a:rPr>
              <a:t>person</a:t>
            </a:r>
            <a:r>
              <a:rPr lang="it-IT" sz="1400" b="1" dirty="0">
                <a:solidFill>
                  <a:srgbClr val="0070C0"/>
                </a:solidFill>
                <a:latin typeface="Aptos" panose="020B0004020202020204" pitchFamily="34" charset="0"/>
              </a:rPr>
              <a:t>. </a:t>
            </a:r>
          </a:p>
          <a:p>
            <a:pPr lvl="2">
              <a:buFont typeface="Wingdings" panose="05000000000000000000" pitchFamily="2" charset="2"/>
              <a:buChar char="§"/>
            </a:pPr>
            <a:r>
              <a:rPr lang="it-IT" sz="1400" b="1" dirty="0">
                <a:solidFill>
                  <a:srgbClr val="0070C0"/>
                </a:solidFill>
                <a:latin typeface="Aptos" panose="020B0004020202020204" pitchFamily="34" charset="0"/>
              </a:rPr>
              <a:t>2.0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data </a:t>
            </a:r>
            <a:r>
              <a:rPr lang="it-IT" sz="1400" b="1" dirty="0" err="1">
                <a:solidFill>
                  <a:srgbClr val="0070C0"/>
                </a:solidFill>
                <a:latin typeface="Aptos" panose="020B0004020202020204" pitchFamily="34" charset="0"/>
              </a:rPr>
              <a:t>taking</a:t>
            </a:r>
            <a:r>
              <a:rPr lang="it-IT" sz="1400" b="1" dirty="0">
                <a:solidFill>
                  <a:srgbClr val="0070C0"/>
                </a:solidFill>
                <a:latin typeface="Aptos" panose="020B0004020202020204" pitchFamily="34" charset="0"/>
              </a:rPr>
              <a:t>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MAMI: 2 weeks for 1 </a:t>
            </a:r>
            <a:r>
              <a:rPr lang="it-IT" sz="1400" b="1" dirty="0" err="1">
                <a:solidFill>
                  <a:srgbClr val="0070C0"/>
                </a:solidFill>
                <a:latin typeface="Aptos" panose="020B0004020202020204" pitchFamily="34" charset="0"/>
              </a:rPr>
              <a:t>person</a:t>
            </a:r>
            <a:r>
              <a:rPr lang="it-IT" sz="1400" b="1" dirty="0">
                <a:solidFill>
                  <a:srgbClr val="0070C0"/>
                </a:solidFill>
                <a:latin typeface="Aptos" panose="020B0004020202020204" pitchFamily="34" charset="0"/>
              </a:rPr>
              <a:t>. </a:t>
            </a:r>
          </a:p>
          <a:p>
            <a:pPr lvl="2">
              <a:buFont typeface="Wingdings" panose="05000000000000000000" pitchFamily="2" charset="2"/>
              <a:buChar char="§"/>
            </a:pPr>
            <a:r>
              <a:rPr lang="it-IT" sz="1400" b="1" dirty="0">
                <a:solidFill>
                  <a:srgbClr val="0070C0"/>
                </a:solidFill>
                <a:latin typeface="Aptos" panose="020B0004020202020204" pitchFamily="34" charset="0"/>
              </a:rPr>
              <a:t>0.5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a:t>
            </a:r>
            <a:r>
              <a:rPr lang="it-IT" sz="1400" b="1" dirty="0" err="1">
                <a:solidFill>
                  <a:srgbClr val="0070C0"/>
                </a:solidFill>
                <a:latin typeface="Aptos" panose="020B0004020202020204" pitchFamily="34" charset="0"/>
              </a:rPr>
              <a:t>collaboration</a:t>
            </a:r>
            <a:r>
              <a:rPr lang="it-IT" sz="1400" b="1" dirty="0">
                <a:solidFill>
                  <a:srgbClr val="0070C0"/>
                </a:solidFill>
                <a:latin typeface="Aptos" panose="020B0004020202020204" pitchFamily="34" charset="0"/>
              </a:rPr>
              <a:t> meeting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FE</a:t>
            </a:r>
          </a:p>
          <a:p>
            <a:endParaRPr lang="it-IT" sz="2000" b="1" dirty="0">
              <a:solidFill>
                <a:srgbClr val="0070C0"/>
              </a:solidFill>
              <a:latin typeface="Aptos" panose="020B0004020202020204" pitchFamily="34" charset="0"/>
            </a:endParaRPr>
          </a:p>
          <a:p>
            <a:pPr>
              <a:buFont typeface="Wingdings" panose="05000000000000000000" pitchFamily="2" charset="2"/>
              <a:buChar char="q"/>
            </a:pPr>
            <a:r>
              <a:rPr lang="it-IT" sz="2000" b="1" dirty="0">
                <a:solidFill>
                  <a:srgbClr val="0070C0"/>
                </a:solidFill>
                <a:latin typeface="Aptos" panose="020B0004020202020204" pitchFamily="34" charset="0"/>
              </a:rPr>
              <a:t> 2027 (</a:t>
            </a:r>
            <a:r>
              <a:rPr lang="it-IT" sz="2000" b="1" dirty="0" err="1">
                <a:solidFill>
                  <a:srgbClr val="0070C0"/>
                </a:solidFill>
                <a:latin typeface="Aptos" panose="020B0004020202020204" pitchFamily="34" charset="0"/>
              </a:rPr>
              <a:t>approximative</a:t>
            </a:r>
            <a:r>
              <a:rPr lang="it-IT" sz="2000" b="1" dirty="0">
                <a:solidFill>
                  <a:srgbClr val="0070C0"/>
                </a:solidFill>
                <a:latin typeface="Aptos" panose="020B0004020202020204" pitchFamily="34" charset="0"/>
              </a:rPr>
              <a:t> forecast per </a:t>
            </a:r>
            <a:r>
              <a:rPr lang="it-IT" sz="2000" b="1" dirty="0" err="1">
                <a:solidFill>
                  <a:srgbClr val="0070C0"/>
                </a:solidFill>
                <a:latin typeface="Aptos" panose="020B0004020202020204" pitchFamily="34" charset="0"/>
              </a:rPr>
              <a:t>chapter</a:t>
            </a:r>
            <a:r>
              <a:rPr lang="it-IT" sz="2000" b="1" dirty="0">
                <a:solidFill>
                  <a:srgbClr val="0070C0"/>
                </a:solidFill>
                <a:latin typeface="Aptos" panose="020B0004020202020204" pitchFamily="34" charset="0"/>
              </a:rPr>
              <a:t> of </a:t>
            </a:r>
            <a:r>
              <a:rPr lang="it-IT" sz="2000" b="1" dirty="0" err="1">
                <a:solidFill>
                  <a:srgbClr val="0070C0"/>
                </a:solidFill>
                <a:latin typeface="Aptos" panose="020B0004020202020204" pitchFamily="34" charset="0"/>
              </a:rPr>
              <a:t>expense</a:t>
            </a:r>
            <a:r>
              <a:rPr lang="it-IT" sz="2000" b="1" dirty="0">
                <a:solidFill>
                  <a:srgbClr val="0070C0"/>
                </a:solidFill>
                <a:latin typeface="Aptos" panose="020B0004020202020204" pitchFamily="34" charset="0"/>
              </a:rPr>
              <a:t>)</a:t>
            </a:r>
          </a:p>
          <a:p>
            <a:pPr lvl="1">
              <a:buFont typeface="Wingdings" panose="05000000000000000000" pitchFamily="2" charset="2"/>
              <a:buChar char="§"/>
            </a:pPr>
            <a:r>
              <a:rPr lang="it-IT" sz="1800" b="1" dirty="0">
                <a:solidFill>
                  <a:srgbClr val="0070C0"/>
                </a:solidFill>
                <a:latin typeface="Aptos" panose="020B0004020202020204" pitchFamily="34" charset="0"/>
              </a:rPr>
              <a:t>Missions: </a:t>
            </a:r>
          </a:p>
          <a:p>
            <a:pPr lvl="2">
              <a:buFont typeface="Wingdings" panose="05000000000000000000" pitchFamily="2" charset="2"/>
              <a:buChar char="§"/>
            </a:pPr>
            <a:r>
              <a:rPr lang="it-IT" sz="1400" b="1" dirty="0">
                <a:solidFill>
                  <a:srgbClr val="0070C0"/>
                </a:solidFill>
                <a:latin typeface="Aptos" panose="020B0004020202020204" pitchFamily="34" charset="0"/>
              </a:rPr>
              <a:t>0.5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a:t>
            </a:r>
            <a:r>
              <a:rPr lang="it-IT" sz="1400" b="1" dirty="0" err="1">
                <a:solidFill>
                  <a:srgbClr val="0070C0"/>
                </a:solidFill>
                <a:latin typeface="Aptos" panose="020B0004020202020204" pitchFamily="34" charset="0"/>
              </a:rPr>
              <a:t>collaboration</a:t>
            </a:r>
            <a:r>
              <a:rPr lang="it-IT" sz="1400" b="1" dirty="0">
                <a:solidFill>
                  <a:srgbClr val="0070C0"/>
                </a:solidFill>
                <a:latin typeface="Aptos" panose="020B0004020202020204" pitchFamily="34" charset="0"/>
              </a:rPr>
              <a:t> meeting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FE</a:t>
            </a:r>
          </a:p>
          <a:p>
            <a:pPr lvl="2">
              <a:buFont typeface="Wingdings" panose="05000000000000000000" pitchFamily="2" charset="2"/>
              <a:buChar char="§"/>
            </a:pPr>
            <a:r>
              <a:rPr lang="it-IT" sz="1400" b="1" dirty="0">
                <a:solidFill>
                  <a:srgbClr val="0070C0"/>
                </a:solidFill>
                <a:latin typeface="Aptos" panose="020B0004020202020204" pitchFamily="34" charset="0"/>
              </a:rPr>
              <a:t>2.0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data </a:t>
            </a:r>
            <a:r>
              <a:rPr lang="it-IT" sz="1400" b="1" dirty="0" err="1">
                <a:solidFill>
                  <a:srgbClr val="0070C0"/>
                </a:solidFill>
                <a:latin typeface="Aptos" panose="020B0004020202020204" pitchFamily="34" charset="0"/>
              </a:rPr>
              <a:t>taking</a:t>
            </a:r>
            <a:r>
              <a:rPr lang="it-IT" sz="1400" b="1" dirty="0">
                <a:solidFill>
                  <a:srgbClr val="0070C0"/>
                </a:solidFill>
                <a:latin typeface="Aptos" panose="020B0004020202020204" pitchFamily="34" charset="0"/>
              </a:rPr>
              <a:t>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CERN PS/DESY: 2 weeks for 1 </a:t>
            </a:r>
            <a:r>
              <a:rPr lang="it-IT" sz="1400" b="1" dirty="0" err="1">
                <a:solidFill>
                  <a:srgbClr val="0070C0"/>
                </a:solidFill>
                <a:latin typeface="Aptos" panose="020B0004020202020204" pitchFamily="34" charset="0"/>
              </a:rPr>
              <a:t>person</a:t>
            </a:r>
            <a:r>
              <a:rPr lang="it-IT" sz="1400" b="1" dirty="0">
                <a:solidFill>
                  <a:srgbClr val="0070C0"/>
                </a:solidFill>
                <a:latin typeface="Aptos" panose="020B0004020202020204" pitchFamily="34" charset="0"/>
              </a:rPr>
              <a:t>. </a:t>
            </a:r>
          </a:p>
          <a:p>
            <a:pPr lvl="2">
              <a:buFont typeface="Wingdings" panose="05000000000000000000" pitchFamily="2" charset="2"/>
              <a:buChar char="§"/>
            </a:pPr>
            <a:r>
              <a:rPr lang="it-IT" sz="1400" b="1" dirty="0">
                <a:solidFill>
                  <a:srgbClr val="0070C0"/>
                </a:solidFill>
                <a:latin typeface="Aptos" panose="020B0004020202020204" pitchFamily="34" charset="0"/>
              </a:rPr>
              <a:t>2.0 </a:t>
            </a:r>
            <a:r>
              <a:rPr lang="it-IT" sz="1400" b="1" dirty="0" err="1">
                <a:solidFill>
                  <a:srgbClr val="0070C0"/>
                </a:solidFill>
                <a:latin typeface="Aptos" panose="020B0004020202020204" pitchFamily="34" charset="0"/>
              </a:rPr>
              <a:t>keuro</a:t>
            </a:r>
            <a:r>
              <a:rPr lang="it-IT" sz="1400" b="1" dirty="0">
                <a:solidFill>
                  <a:srgbClr val="0070C0"/>
                </a:solidFill>
                <a:latin typeface="Aptos" panose="020B0004020202020204" pitchFamily="34" charset="0"/>
              </a:rPr>
              <a:t> for data </a:t>
            </a:r>
            <a:r>
              <a:rPr lang="it-IT" sz="1400" b="1" dirty="0" err="1">
                <a:solidFill>
                  <a:srgbClr val="0070C0"/>
                </a:solidFill>
                <a:latin typeface="Aptos" panose="020B0004020202020204" pitchFamily="34" charset="0"/>
              </a:rPr>
              <a:t>taking</a:t>
            </a:r>
            <a:r>
              <a:rPr lang="it-IT" sz="1400" b="1" dirty="0">
                <a:solidFill>
                  <a:srgbClr val="0070C0"/>
                </a:solidFill>
                <a:latin typeface="Aptos" panose="020B0004020202020204" pitchFamily="34" charset="0"/>
              </a:rPr>
              <a:t> </a:t>
            </a:r>
            <a:r>
              <a:rPr lang="it-IT" sz="1400" b="1" dirty="0" err="1">
                <a:solidFill>
                  <a:srgbClr val="0070C0"/>
                </a:solidFill>
                <a:latin typeface="Aptos" panose="020B0004020202020204" pitchFamily="34" charset="0"/>
              </a:rPr>
              <a:t>at</a:t>
            </a:r>
            <a:r>
              <a:rPr lang="it-IT" sz="1400" b="1" dirty="0">
                <a:solidFill>
                  <a:srgbClr val="0070C0"/>
                </a:solidFill>
                <a:latin typeface="Aptos" panose="020B0004020202020204" pitchFamily="34" charset="0"/>
              </a:rPr>
              <a:t> MAMI: 2 weeks for 1 </a:t>
            </a:r>
            <a:r>
              <a:rPr lang="it-IT" sz="1400" b="1" dirty="0" err="1">
                <a:solidFill>
                  <a:srgbClr val="0070C0"/>
                </a:solidFill>
                <a:latin typeface="Aptos" panose="020B0004020202020204" pitchFamily="34" charset="0"/>
              </a:rPr>
              <a:t>person</a:t>
            </a:r>
            <a:r>
              <a:rPr lang="it-IT" sz="1400" b="1" dirty="0">
                <a:solidFill>
                  <a:srgbClr val="0070C0"/>
                </a:solidFill>
                <a:latin typeface="Aptos" panose="020B0004020202020204" pitchFamily="34" charset="0"/>
              </a:rPr>
              <a:t>. </a:t>
            </a:r>
          </a:p>
          <a:p>
            <a:pPr marL="0" indent="0">
              <a:buNone/>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CORAL: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921674088"/>
      </p:ext>
    </p:extLst>
  </p:cSld>
  <p:clrMapOvr>
    <a:masterClrMapping/>
  </p:clrMapOvr>
  <mc:AlternateContent xmlns:mc="http://schemas.openxmlformats.org/markup-compatibility/2006" xmlns:p14="http://schemas.microsoft.com/office/powerpoint/2010/main">
    <mc:Choice Requires="p14">
      <p:transition spd="slow" p14:dur="2000" advTm="56773"/>
    </mc:Choice>
    <mc:Fallback xmlns="">
      <p:transition spd="slow" advTm="5677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HARMONIQ (2026-2029 (anno di fine))</a:t>
            </a:r>
            <a:endParaRPr lang="en-US" dirty="0"/>
          </a:p>
        </p:txBody>
      </p:sp>
      <p:sp>
        <p:nvSpPr>
          <p:cNvPr id="16" name="Rectangle 15"/>
          <p:cNvSpPr/>
          <p:nvPr/>
        </p:nvSpPr>
        <p:spPr>
          <a:xfrm>
            <a:off x="3619099" y="831815"/>
            <a:ext cx="5425510"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Alessandro Vannozzi (LNF)</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5204279"/>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282534" y="549260"/>
            <a:ext cx="8736687"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Halbach Array for Rotational </a:t>
            </a:r>
            <a:r>
              <a:rPr lang="en-US" b="1" dirty="0" err="1">
                <a:solidFill>
                  <a:schemeClr val="tx2">
                    <a:lumMod val="75000"/>
                  </a:schemeClr>
                </a:solidFill>
                <a:latin typeface="Comic Sans MS" panose="030F0702030302020204" pitchFamily="66" charset="0"/>
              </a:rPr>
              <a:t>MOdulation</a:t>
            </a:r>
            <a:r>
              <a:rPr lang="en-US" b="1" dirty="0">
                <a:solidFill>
                  <a:schemeClr val="tx2">
                    <a:lumMod val="75000"/>
                  </a:schemeClr>
                </a:solidFill>
                <a:latin typeface="Comic Sans MS" panose="030F0702030302020204" pitchFamily="66" charset="0"/>
              </a:rPr>
              <a:t> of NdFeB Integrated Quadrupoles</a:t>
            </a: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0.5</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185363" y="2320240"/>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941907" y="2908978"/>
            <a:ext cx="5094380" cy="2131353"/>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Realize and test 4 Tunable Permanent Magnet Quadrupoles  based on QUAPEVA design but optimized in terms of compactness and reduced multipolar skew components on the basis of the </a:t>
            </a:r>
            <a:r>
              <a:rPr lang="en-US" b="1" dirty="0" err="1">
                <a:solidFill>
                  <a:srgbClr val="0070C0"/>
                </a:solidFill>
                <a:latin typeface="Comic Sans MS" panose="030F0702030302020204" pitchFamily="66" charset="0"/>
              </a:rPr>
              <a:t>EuPRAXIA</a:t>
            </a:r>
            <a:r>
              <a:rPr lang="en-US" b="1" dirty="0">
                <a:solidFill>
                  <a:srgbClr val="0070C0"/>
                </a:solidFill>
                <a:latin typeface="Comic Sans MS" panose="030F0702030302020204" pitchFamily="66" charset="0"/>
              </a:rPr>
              <a:t> project requirements for the beam based plasma acceleration.</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LNF</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a:spcAft>
                <a:spcPts val="300"/>
              </a:spcAft>
            </a:pP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315200" y="5592499"/>
            <a:ext cx="4302493" cy="78483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Calcolo</a:t>
            </a:r>
            <a:r>
              <a:rPr lang="en-US" b="1" dirty="0">
                <a:solidFill>
                  <a:srgbClr val="0070C0"/>
                </a:solidFill>
                <a:latin typeface="Comic Sans MS" panose="030F0702030302020204" pitchFamily="66" charset="0"/>
              </a:rPr>
              <a:t> License COMSOL (INFN)</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Illya Drebot</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Alberto Bacci</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Ezio </a:t>
            </a:r>
            <a:r>
              <a:rPr lang="en-US" b="1" dirty="0" err="1">
                <a:solidFill>
                  <a:srgbClr val="0070C0"/>
                </a:solidFill>
                <a:latin typeface="Comic Sans MS" panose="030F0702030302020204" pitchFamily="66" charset="0"/>
              </a:rPr>
              <a:t>Puppin</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7334450" y="1703893"/>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pic>
        <p:nvPicPr>
          <p:cNvPr id="2" name="Immagine 14">
            <a:extLst>
              <a:ext uri="{FF2B5EF4-FFF2-40B4-BE49-F238E27FC236}">
                <a16:creationId xmlns:a16="http://schemas.microsoft.com/office/drawing/2014/main" id="{66C67447-CB85-8CDE-7F21-5E343229C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5" t="8996" r="10497" b="30801"/>
          <a:stretch/>
        </p:blipFill>
        <p:spPr>
          <a:xfrm>
            <a:off x="3904047" y="1896022"/>
            <a:ext cx="3281316" cy="2419194"/>
          </a:xfrm>
          <a:prstGeom prst="rect">
            <a:avLst/>
          </a:prstGeom>
        </p:spPr>
      </p:pic>
    </p:spTree>
    <p:extLst>
      <p:ext uri="{BB962C8B-B14F-4D97-AF65-F5344CB8AC3E}">
        <p14:creationId xmlns:p14="http://schemas.microsoft.com/office/powerpoint/2010/main" val="1772717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HARMONIQ : general framework</a:t>
            </a:r>
            <a:endParaRPr lang="en-US" dirty="0"/>
          </a:p>
        </p:txBody>
      </p:sp>
      <p:sp>
        <p:nvSpPr>
          <p:cNvPr id="5" name="Rettangolo arrotondato 13">
            <a:extLst>
              <a:ext uri="{FF2B5EF4-FFF2-40B4-BE49-F238E27FC236}">
                <a16:creationId xmlns:a16="http://schemas.microsoft.com/office/drawing/2014/main" id="{174A18BF-6CC0-1B9B-5DD2-55BA6D1BC128}"/>
              </a:ext>
            </a:extLst>
          </p:cNvPr>
          <p:cNvSpPr/>
          <p:nvPr/>
        </p:nvSpPr>
        <p:spPr>
          <a:xfrm>
            <a:off x="362095" y="2078904"/>
            <a:ext cx="6553778" cy="2311590"/>
          </a:xfrm>
          <a:prstGeom prst="roundRect">
            <a:avLst>
              <a:gd name="adj" fmla="val 6243"/>
            </a:avLst>
          </a:prstGeom>
          <a:solidFill>
            <a:srgbClr val="DC2621">
              <a:alpha val="8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MAIN INNOVATIONS</a:t>
            </a:r>
          </a:p>
          <a:p>
            <a:pPr marL="342900" indent="-342900" algn="just">
              <a:buFont typeface="+mj-lt"/>
              <a:buAutoNum type="arabicPeriod"/>
            </a:pPr>
            <a:r>
              <a:rPr lang="en-US" b="1" dirty="0">
                <a:solidFill>
                  <a:schemeClr val="tx1"/>
                </a:solidFill>
              </a:rPr>
              <a:t>Compactness</a:t>
            </a:r>
            <a:endParaRPr lang="en-US" dirty="0">
              <a:solidFill>
                <a:schemeClr val="tx1"/>
              </a:solidFill>
            </a:endParaRPr>
          </a:p>
          <a:p>
            <a:pPr marL="342900" indent="-342900" algn="just">
              <a:buFont typeface="+mj-lt"/>
              <a:buAutoNum type="arabicPeriod"/>
            </a:pPr>
            <a:r>
              <a:rPr lang="en-US" b="1" dirty="0">
                <a:solidFill>
                  <a:schemeClr val="tx1"/>
                </a:solidFill>
              </a:rPr>
              <a:t>Unique gradient (factor 10 vs classical quad) and tunability combination</a:t>
            </a:r>
            <a:r>
              <a:rPr lang="en-US" dirty="0">
                <a:solidFill>
                  <a:schemeClr val="tx1"/>
                </a:solidFill>
              </a:rPr>
              <a:t>: </a:t>
            </a:r>
            <a:r>
              <a:rPr lang="en-US" b="1" dirty="0">
                <a:solidFill>
                  <a:schemeClr val="tx1"/>
                </a:solidFill>
              </a:rPr>
              <a:t>high gradients </a:t>
            </a:r>
            <a:r>
              <a:rPr lang="en-US" dirty="0">
                <a:solidFill>
                  <a:schemeClr val="tx1"/>
                </a:solidFill>
              </a:rPr>
              <a:t>and </a:t>
            </a:r>
            <a:r>
              <a:rPr lang="en-US" b="1" dirty="0">
                <a:solidFill>
                  <a:schemeClr val="tx1"/>
                </a:solidFill>
              </a:rPr>
              <a:t>high tunability </a:t>
            </a:r>
            <a:r>
              <a:rPr lang="en-US" dirty="0">
                <a:solidFill>
                  <a:schemeClr val="tx1"/>
                </a:solidFill>
              </a:rPr>
              <a:t>offering an </a:t>
            </a:r>
            <a:r>
              <a:rPr lang="en-US" b="1" dirty="0">
                <a:solidFill>
                  <a:schemeClr val="tx1"/>
                </a:solidFill>
              </a:rPr>
              <a:t>energy acceptance larger than 40%.</a:t>
            </a:r>
          </a:p>
          <a:p>
            <a:pPr marL="342900" indent="-342900" algn="just">
              <a:buFont typeface="+mj-lt"/>
              <a:buAutoNum type="arabicPeriod"/>
            </a:pPr>
            <a:r>
              <a:rPr lang="en-US" b="1" dirty="0">
                <a:solidFill>
                  <a:schemeClr val="tx1"/>
                </a:solidFill>
              </a:rPr>
              <a:t>Reduced power cost: </a:t>
            </a:r>
            <a:r>
              <a:rPr lang="en-US" dirty="0">
                <a:solidFill>
                  <a:schemeClr val="tx1"/>
                </a:solidFill>
              </a:rPr>
              <a:t>Very small power demand.</a:t>
            </a:r>
          </a:p>
          <a:p>
            <a:pPr marL="342900" indent="-342900" algn="just">
              <a:buFont typeface="+mj-lt"/>
              <a:buAutoNum type="arabicPeriod"/>
            </a:pPr>
            <a:r>
              <a:rPr lang="en-US" b="1" dirty="0">
                <a:solidFill>
                  <a:schemeClr val="tx1"/>
                </a:solidFill>
              </a:rPr>
              <a:t>Reduced skew components</a:t>
            </a:r>
            <a:r>
              <a:rPr lang="en-US" dirty="0">
                <a:solidFill>
                  <a:schemeClr val="tx1"/>
                </a:solidFill>
              </a:rPr>
              <a:t> with respect to QUAPEVA design.</a:t>
            </a:r>
          </a:p>
          <a:p>
            <a:pPr marL="342900" indent="-342900" algn="just">
              <a:buFont typeface="+mj-lt"/>
              <a:buAutoNum type="arabicPeriod"/>
            </a:pPr>
            <a:r>
              <a:rPr lang="en-US" b="1" dirty="0">
                <a:solidFill>
                  <a:schemeClr val="tx1"/>
                </a:solidFill>
              </a:rPr>
              <a:t>Reduced production cost</a:t>
            </a:r>
            <a:r>
              <a:rPr lang="en-US" dirty="0">
                <a:solidFill>
                  <a:schemeClr val="tx1"/>
                </a:solidFill>
              </a:rPr>
              <a:t>:</a:t>
            </a:r>
            <a:endParaRPr lang="it-IT" dirty="0">
              <a:solidFill>
                <a:schemeClr val="tx1"/>
              </a:solidFill>
            </a:endParaRPr>
          </a:p>
        </p:txBody>
      </p:sp>
      <p:sp>
        <p:nvSpPr>
          <p:cNvPr id="6" name="Rettangolo arrotondato 14">
            <a:extLst>
              <a:ext uri="{FF2B5EF4-FFF2-40B4-BE49-F238E27FC236}">
                <a16:creationId xmlns:a16="http://schemas.microsoft.com/office/drawing/2014/main" id="{1E597F53-B09A-A787-586D-BDEE85BBE3ED}"/>
              </a:ext>
            </a:extLst>
          </p:cNvPr>
          <p:cNvSpPr/>
          <p:nvPr/>
        </p:nvSpPr>
        <p:spPr>
          <a:xfrm>
            <a:off x="362094" y="1040076"/>
            <a:ext cx="11254943" cy="913152"/>
          </a:xfrm>
          <a:prstGeom prst="roundRect">
            <a:avLst>
              <a:gd name="adj" fmla="val 15750"/>
            </a:avLst>
          </a:prstGeom>
          <a:solidFill>
            <a:schemeClr val="accent5">
              <a:lumMod val="40000"/>
              <a:lumOff val="60000"/>
              <a:alpha val="8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u="sng" dirty="0">
                <a:solidFill>
                  <a:srgbClr val="002A48"/>
                </a:solidFill>
                <a:sym typeface="Wingdings" panose="05000000000000000000" pitchFamily="2" charset="2"/>
              </a:rPr>
              <a:t>MAIN GOAL</a:t>
            </a:r>
          </a:p>
          <a:p>
            <a:pPr algn="ctr"/>
            <a:r>
              <a:rPr lang="en-AU" dirty="0">
                <a:solidFill>
                  <a:srgbClr val="002A48"/>
                </a:solidFill>
                <a:sym typeface="Wingdings" panose="05000000000000000000" pitchFamily="2" charset="2"/>
              </a:rPr>
              <a:t>Realize and test 4 </a:t>
            </a:r>
            <a:r>
              <a:rPr lang="en-US" dirty="0">
                <a:solidFill>
                  <a:srgbClr val="002A48"/>
                </a:solidFill>
              </a:rPr>
              <a:t>TPMQs based on QUAPEVA design but optimized in terms of </a:t>
            </a:r>
            <a:r>
              <a:rPr lang="en-US" b="1" dirty="0">
                <a:solidFill>
                  <a:srgbClr val="002A48"/>
                </a:solidFill>
              </a:rPr>
              <a:t>compactness </a:t>
            </a:r>
            <a:r>
              <a:rPr lang="en-US" dirty="0">
                <a:solidFill>
                  <a:srgbClr val="002A48"/>
                </a:solidFill>
              </a:rPr>
              <a:t>and </a:t>
            </a:r>
            <a:r>
              <a:rPr lang="en-US" b="1" dirty="0">
                <a:solidFill>
                  <a:srgbClr val="002A48"/>
                </a:solidFill>
              </a:rPr>
              <a:t>reduced multipolar skew components </a:t>
            </a:r>
            <a:r>
              <a:rPr lang="en-US" dirty="0">
                <a:solidFill>
                  <a:srgbClr val="002A48"/>
                </a:solidFill>
              </a:rPr>
              <a:t>on the basis of the </a:t>
            </a:r>
            <a:r>
              <a:rPr lang="en-US" b="1" dirty="0" err="1">
                <a:solidFill>
                  <a:srgbClr val="002A48"/>
                </a:solidFill>
              </a:rPr>
              <a:t>EuPRAXIA</a:t>
            </a:r>
            <a:r>
              <a:rPr lang="en-US" b="1" dirty="0">
                <a:solidFill>
                  <a:srgbClr val="002A48"/>
                </a:solidFill>
              </a:rPr>
              <a:t> </a:t>
            </a:r>
            <a:r>
              <a:rPr lang="en-US" dirty="0">
                <a:solidFill>
                  <a:srgbClr val="002A48"/>
                </a:solidFill>
              </a:rPr>
              <a:t>project requirements for the beam based plasma acceleration.</a:t>
            </a:r>
            <a:endParaRPr lang="it-IT" dirty="0">
              <a:solidFill>
                <a:srgbClr val="002A48"/>
              </a:solidFill>
            </a:endParaRPr>
          </a:p>
        </p:txBody>
      </p:sp>
      <p:sp>
        <p:nvSpPr>
          <p:cNvPr id="7" name="Rettangolo arrotondato 15">
            <a:extLst>
              <a:ext uri="{FF2B5EF4-FFF2-40B4-BE49-F238E27FC236}">
                <a16:creationId xmlns:a16="http://schemas.microsoft.com/office/drawing/2014/main" id="{BF697F81-00CF-58EF-A1E7-8D76FD621BC6}"/>
              </a:ext>
            </a:extLst>
          </p:cNvPr>
          <p:cNvSpPr/>
          <p:nvPr/>
        </p:nvSpPr>
        <p:spPr>
          <a:xfrm>
            <a:off x="362095" y="4516170"/>
            <a:ext cx="6553778" cy="1647349"/>
          </a:xfrm>
          <a:prstGeom prst="roundRect">
            <a:avLst>
              <a:gd name="adj" fmla="val 6243"/>
            </a:avLst>
          </a:prstGeom>
          <a:solidFill>
            <a:schemeClr val="accent6">
              <a:lumMod val="40000"/>
              <a:lumOff val="60000"/>
              <a:alpha val="8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1"/>
                </a:solidFill>
              </a:rPr>
              <a:t>METHODOLOGY</a:t>
            </a:r>
          </a:p>
          <a:p>
            <a:pPr marL="342900" indent="-342900" algn="just">
              <a:buFont typeface="+mj-lt"/>
              <a:buAutoNum type="arabicPeriod"/>
            </a:pPr>
            <a:r>
              <a:rPr lang="en-US" dirty="0">
                <a:solidFill>
                  <a:schemeClr val="tx1"/>
                </a:solidFill>
              </a:rPr>
              <a:t>Magnetic Design</a:t>
            </a:r>
          </a:p>
          <a:p>
            <a:pPr marL="342900" indent="-342900" algn="just">
              <a:buFont typeface="+mj-lt"/>
              <a:buAutoNum type="arabicPeriod"/>
            </a:pPr>
            <a:r>
              <a:rPr lang="en-US" dirty="0">
                <a:solidFill>
                  <a:schemeClr val="tx1"/>
                </a:solidFill>
              </a:rPr>
              <a:t>Beam Dynamics design validation</a:t>
            </a:r>
          </a:p>
          <a:p>
            <a:pPr marL="342900" indent="-342900" algn="just">
              <a:buFont typeface="+mj-lt"/>
              <a:buAutoNum type="arabicPeriod"/>
            </a:pPr>
            <a:r>
              <a:rPr lang="en-US" dirty="0">
                <a:solidFill>
                  <a:schemeClr val="tx1"/>
                </a:solidFill>
              </a:rPr>
              <a:t>Magnetic Measurements with wire techniques</a:t>
            </a:r>
          </a:p>
          <a:p>
            <a:pPr marL="342900" indent="-342900" algn="just">
              <a:buFont typeface="+mj-lt"/>
              <a:buAutoNum type="arabicPeriod"/>
            </a:pPr>
            <a:r>
              <a:rPr lang="en-US" dirty="0">
                <a:solidFill>
                  <a:schemeClr val="tx1"/>
                </a:solidFill>
              </a:rPr>
              <a:t>Installation in an electron </a:t>
            </a:r>
            <a:r>
              <a:rPr lang="en-US" dirty="0" err="1">
                <a:solidFill>
                  <a:schemeClr val="tx1"/>
                </a:solidFill>
              </a:rPr>
              <a:t>linac</a:t>
            </a:r>
            <a:r>
              <a:rPr lang="en-US" dirty="0">
                <a:solidFill>
                  <a:schemeClr val="tx1"/>
                </a:solidFill>
              </a:rPr>
              <a:t> (SPARC_LAB or BTF) at LNF</a:t>
            </a:r>
          </a:p>
          <a:p>
            <a:pPr marL="342900" indent="-342900" algn="just">
              <a:buFont typeface="+mj-lt"/>
              <a:buAutoNum type="arabicPeriod"/>
            </a:pPr>
            <a:endParaRPr lang="it-IT" dirty="0">
              <a:solidFill>
                <a:srgbClr val="002A48"/>
              </a:solidFill>
            </a:endParaRPr>
          </a:p>
        </p:txBody>
      </p:sp>
      <p:grpSp>
        <p:nvGrpSpPr>
          <p:cNvPr id="8" name="Gruppo 16">
            <a:extLst>
              <a:ext uri="{FF2B5EF4-FFF2-40B4-BE49-F238E27FC236}">
                <a16:creationId xmlns:a16="http://schemas.microsoft.com/office/drawing/2014/main" id="{B3DE42B3-8325-9ED1-B797-2417BE3C0415}"/>
              </a:ext>
            </a:extLst>
          </p:cNvPr>
          <p:cNvGrpSpPr/>
          <p:nvPr/>
        </p:nvGrpSpPr>
        <p:grpSpPr>
          <a:xfrm>
            <a:off x="9545595" y="2209110"/>
            <a:ext cx="1864260" cy="1967434"/>
            <a:chOff x="6401377" y="1075639"/>
            <a:chExt cx="3143788" cy="3261058"/>
          </a:xfrm>
        </p:grpSpPr>
        <p:grpSp>
          <p:nvGrpSpPr>
            <p:cNvPr id="9" name="Gruppo 17">
              <a:extLst>
                <a:ext uri="{FF2B5EF4-FFF2-40B4-BE49-F238E27FC236}">
                  <a16:creationId xmlns:a16="http://schemas.microsoft.com/office/drawing/2014/main" id="{7FE9C0F9-C66F-6999-76A6-A7AAD69E0AC6}"/>
                </a:ext>
              </a:extLst>
            </p:cNvPr>
            <p:cNvGrpSpPr/>
            <p:nvPr/>
          </p:nvGrpSpPr>
          <p:grpSpPr>
            <a:xfrm>
              <a:off x="6401377" y="1075639"/>
              <a:ext cx="3143788" cy="3261058"/>
              <a:chOff x="8124868" y="1007254"/>
              <a:chExt cx="3459381" cy="3481440"/>
            </a:xfrm>
          </p:grpSpPr>
          <p:sp>
            <p:nvSpPr>
              <p:cNvPr id="11" name="Freccia curva 19">
                <a:extLst>
                  <a:ext uri="{FF2B5EF4-FFF2-40B4-BE49-F238E27FC236}">
                    <a16:creationId xmlns:a16="http://schemas.microsoft.com/office/drawing/2014/main" id="{8E6284B1-3A07-A452-D568-43E2C296F54A}"/>
                  </a:ext>
                </a:extLst>
              </p:cNvPr>
              <p:cNvSpPr/>
              <p:nvPr/>
            </p:nvSpPr>
            <p:spPr>
              <a:xfrm>
                <a:off x="8124868" y="1007254"/>
                <a:ext cx="493881" cy="461517"/>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uppo 21">
                <a:extLst>
                  <a:ext uri="{FF2B5EF4-FFF2-40B4-BE49-F238E27FC236}">
                    <a16:creationId xmlns:a16="http://schemas.microsoft.com/office/drawing/2014/main" id="{30E3E8DE-EBF2-297B-82F5-DC1A8EC1024D}"/>
                  </a:ext>
                </a:extLst>
              </p:cNvPr>
              <p:cNvGrpSpPr/>
              <p:nvPr/>
            </p:nvGrpSpPr>
            <p:grpSpPr>
              <a:xfrm>
                <a:off x="8125066" y="1216469"/>
                <a:ext cx="3459183" cy="3272225"/>
                <a:chOff x="8125066" y="1216469"/>
                <a:chExt cx="3459183" cy="3272225"/>
              </a:xfrm>
            </p:grpSpPr>
            <p:grpSp>
              <p:nvGrpSpPr>
                <p:cNvPr id="13" name="Gruppo 22">
                  <a:extLst>
                    <a:ext uri="{FF2B5EF4-FFF2-40B4-BE49-F238E27FC236}">
                      <a16:creationId xmlns:a16="http://schemas.microsoft.com/office/drawing/2014/main" id="{825B315F-02D5-1343-6848-90E6A79F955D}"/>
                    </a:ext>
                  </a:extLst>
                </p:cNvPr>
                <p:cNvGrpSpPr/>
                <p:nvPr/>
              </p:nvGrpSpPr>
              <p:grpSpPr>
                <a:xfrm>
                  <a:off x="8280942" y="1216469"/>
                  <a:ext cx="3092562" cy="3075218"/>
                  <a:chOff x="8141242" y="1054469"/>
                  <a:chExt cx="3092562" cy="3075218"/>
                </a:xfrm>
              </p:grpSpPr>
              <p:pic>
                <p:nvPicPr>
                  <p:cNvPr id="16" name="Immagine 25">
                    <a:extLst>
                      <a:ext uri="{FF2B5EF4-FFF2-40B4-BE49-F238E27FC236}">
                        <a16:creationId xmlns:a16="http://schemas.microsoft.com/office/drawing/2014/main" id="{8C283FB2-7661-891E-80A6-ADD11DFF88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141242" y="1054469"/>
                    <a:ext cx="3092562" cy="3075218"/>
                  </a:xfrm>
                  <a:prstGeom prst="rect">
                    <a:avLst/>
                  </a:prstGeom>
                </p:spPr>
              </p:pic>
              <p:sp>
                <p:nvSpPr>
                  <p:cNvPr id="17" name="Freccia in su 26">
                    <a:extLst>
                      <a:ext uri="{FF2B5EF4-FFF2-40B4-BE49-F238E27FC236}">
                        <a16:creationId xmlns:a16="http://schemas.microsoft.com/office/drawing/2014/main" id="{5FD4A6AD-0C7A-F97A-6663-041DFA8C287D}"/>
                      </a:ext>
                    </a:extLst>
                  </p:cNvPr>
                  <p:cNvSpPr/>
                  <p:nvPr/>
                </p:nvSpPr>
                <p:spPr>
                  <a:xfrm rot="13500000">
                    <a:off x="10753540" y="1237093"/>
                    <a:ext cx="195973" cy="46714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ccia in su 27">
                    <a:extLst>
                      <a:ext uri="{FF2B5EF4-FFF2-40B4-BE49-F238E27FC236}">
                        <a16:creationId xmlns:a16="http://schemas.microsoft.com/office/drawing/2014/main" id="{3903C167-AB27-E8D0-D26E-65C635287098}"/>
                      </a:ext>
                    </a:extLst>
                  </p:cNvPr>
                  <p:cNvSpPr/>
                  <p:nvPr/>
                </p:nvSpPr>
                <p:spPr>
                  <a:xfrm rot="8100000" flipV="1">
                    <a:off x="8396895" y="1188187"/>
                    <a:ext cx="195973" cy="46714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ccia in su 28">
                    <a:extLst>
                      <a:ext uri="{FF2B5EF4-FFF2-40B4-BE49-F238E27FC236}">
                        <a16:creationId xmlns:a16="http://schemas.microsoft.com/office/drawing/2014/main" id="{CFE01F3F-FFD2-D558-DA4E-8E9C702BE1B3}"/>
                      </a:ext>
                    </a:extLst>
                  </p:cNvPr>
                  <p:cNvSpPr/>
                  <p:nvPr/>
                </p:nvSpPr>
                <p:spPr>
                  <a:xfrm rot="13500000" flipV="1">
                    <a:off x="8498494" y="3504815"/>
                    <a:ext cx="195973" cy="46714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su 29">
                    <a:extLst>
                      <a:ext uri="{FF2B5EF4-FFF2-40B4-BE49-F238E27FC236}">
                        <a16:creationId xmlns:a16="http://schemas.microsoft.com/office/drawing/2014/main" id="{3C6E298B-99C2-5DB7-745D-421BB4494971}"/>
                      </a:ext>
                    </a:extLst>
                  </p:cNvPr>
                  <p:cNvSpPr/>
                  <p:nvPr/>
                </p:nvSpPr>
                <p:spPr>
                  <a:xfrm rot="18900000" flipV="1">
                    <a:off x="10757968" y="3504815"/>
                    <a:ext cx="195973" cy="46714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in su 30">
                    <a:extLst>
                      <a:ext uri="{FF2B5EF4-FFF2-40B4-BE49-F238E27FC236}">
                        <a16:creationId xmlns:a16="http://schemas.microsoft.com/office/drawing/2014/main" id="{F2D06A7D-F9CC-C87E-CAC8-C5DEFFE4C59A}"/>
                      </a:ext>
                    </a:extLst>
                  </p:cNvPr>
                  <p:cNvSpPr/>
                  <p:nvPr/>
                </p:nvSpPr>
                <p:spPr>
                  <a:xfrm>
                    <a:off x="10270940" y="2386136"/>
                    <a:ext cx="195973" cy="3240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ccia in su 31">
                    <a:extLst>
                      <a:ext uri="{FF2B5EF4-FFF2-40B4-BE49-F238E27FC236}">
                        <a16:creationId xmlns:a16="http://schemas.microsoft.com/office/drawing/2014/main" id="{2F278AA0-D182-3D1D-1B67-734A3696304D}"/>
                      </a:ext>
                    </a:extLst>
                  </p:cNvPr>
                  <p:cNvSpPr/>
                  <p:nvPr/>
                </p:nvSpPr>
                <p:spPr>
                  <a:xfrm rot="10800000">
                    <a:off x="8919696" y="2430078"/>
                    <a:ext cx="195973" cy="3240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ccia in su 32">
                    <a:extLst>
                      <a:ext uri="{FF2B5EF4-FFF2-40B4-BE49-F238E27FC236}">
                        <a16:creationId xmlns:a16="http://schemas.microsoft.com/office/drawing/2014/main" id="{D3B6B348-9938-217C-0F5D-10B382AF1908}"/>
                      </a:ext>
                    </a:extLst>
                  </p:cNvPr>
                  <p:cNvSpPr/>
                  <p:nvPr/>
                </p:nvSpPr>
                <p:spPr>
                  <a:xfrm rot="-5400000">
                    <a:off x="9589537" y="3097336"/>
                    <a:ext cx="195973" cy="3240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ccia in su 33">
                    <a:extLst>
                      <a:ext uri="{FF2B5EF4-FFF2-40B4-BE49-F238E27FC236}">
                        <a16:creationId xmlns:a16="http://schemas.microsoft.com/office/drawing/2014/main" id="{17D1B631-A2D9-5128-AA54-33F851A6DBDF}"/>
                      </a:ext>
                    </a:extLst>
                  </p:cNvPr>
                  <p:cNvSpPr/>
                  <p:nvPr/>
                </p:nvSpPr>
                <p:spPr>
                  <a:xfrm rot="5400000">
                    <a:off x="9589536" y="1768545"/>
                    <a:ext cx="195973" cy="3240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ccia curva 23">
                  <a:extLst>
                    <a:ext uri="{FF2B5EF4-FFF2-40B4-BE49-F238E27FC236}">
                      <a16:creationId xmlns:a16="http://schemas.microsoft.com/office/drawing/2014/main" id="{D147DBBC-F63E-59C1-391F-EAAEA999D592}"/>
                    </a:ext>
                  </a:extLst>
                </p:cNvPr>
                <p:cNvSpPr/>
                <p:nvPr/>
              </p:nvSpPr>
              <p:spPr>
                <a:xfrm rot="10800000">
                  <a:off x="11090368" y="4000329"/>
                  <a:ext cx="493881" cy="461517"/>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ccia curva 24">
                  <a:extLst>
                    <a:ext uri="{FF2B5EF4-FFF2-40B4-BE49-F238E27FC236}">
                      <a16:creationId xmlns:a16="http://schemas.microsoft.com/office/drawing/2014/main" id="{26318180-E865-80A0-CF83-753E2736665C}"/>
                    </a:ext>
                  </a:extLst>
                </p:cNvPr>
                <p:cNvSpPr/>
                <p:nvPr/>
              </p:nvSpPr>
              <p:spPr>
                <a:xfrm flipV="1">
                  <a:off x="8125066" y="4040936"/>
                  <a:ext cx="509057" cy="447758"/>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0" name="Freccia curva 18">
              <a:extLst>
                <a:ext uri="{FF2B5EF4-FFF2-40B4-BE49-F238E27FC236}">
                  <a16:creationId xmlns:a16="http://schemas.microsoft.com/office/drawing/2014/main" id="{2F89F2B7-89AE-13B5-A4AA-A2A3FB2BCFCE}"/>
                </a:ext>
              </a:extLst>
            </p:cNvPr>
            <p:cNvSpPr/>
            <p:nvPr/>
          </p:nvSpPr>
          <p:spPr>
            <a:xfrm flipH="1">
              <a:off x="9011206" y="1075639"/>
              <a:ext cx="448825" cy="432302"/>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5" name="Immagine 51">
            <a:extLst>
              <a:ext uri="{FF2B5EF4-FFF2-40B4-BE49-F238E27FC236}">
                <a16:creationId xmlns:a16="http://schemas.microsoft.com/office/drawing/2014/main" id="{1EECD0DC-0FC2-926D-9086-2D0517BAC3E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2933" t="5334"/>
          <a:stretch/>
        </p:blipFill>
        <p:spPr>
          <a:xfrm>
            <a:off x="7150548" y="2209109"/>
            <a:ext cx="2070599" cy="2096608"/>
          </a:xfrm>
          <a:prstGeom prst="rect">
            <a:avLst/>
          </a:prstGeom>
        </p:spPr>
      </p:pic>
      <p:pic>
        <p:nvPicPr>
          <p:cNvPr id="26" name="Immagine 52">
            <a:extLst>
              <a:ext uri="{FF2B5EF4-FFF2-40B4-BE49-F238E27FC236}">
                <a16:creationId xmlns:a16="http://schemas.microsoft.com/office/drawing/2014/main" id="{4EB9CD36-7AF4-10E9-49A9-8C9B522ECAC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2000"/>
                    </a14:imgEffect>
                  </a14:imgLayer>
                </a14:imgProps>
              </a:ext>
            </a:extLst>
          </a:blip>
          <a:stretch>
            <a:fillRect/>
          </a:stretch>
        </p:blipFill>
        <p:spPr>
          <a:xfrm>
            <a:off x="7436381" y="4302469"/>
            <a:ext cx="1721768" cy="1842624"/>
          </a:xfrm>
          <a:prstGeom prst="rect">
            <a:avLst/>
          </a:prstGeom>
        </p:spPr>
      </p:pic>
      <p:grpSp>
        <p:nvGrpSpPr>
          <p:cNvPr id="27" name="Gruppo 53">
            <a:extLst>
              <a:ext uri="{FF2B5EF4-FFF2-40B4-BE49-F238E27FC236}">
                <a16:creationId xmlns:a16="http://schemas.microsoft.com/office/drawing/2014/main" id="{778AD865-7783-9A65-8310-9B81220418B5}"/>
              </a:ext>
            </a:extLst>
          </p:cNvPr>
          <p:cNvGrpSpPr/>
          <p:nvPr/>
        </p:nvGrpSpPr>
        <p:grpSpPr>
          <a:xfrm>
            <a:off x="9683688" y="4353252"/>
            <a:ext cx="1558612" cy="1698875"/>
            <a:chOff x="6171037" y="1259280"/>
            <a:chExt cx="3084326" cy="3616163"/>
          </a:xfrm>
        </p:grpSpPr>
        <p:pic>
          <p:nvPicPr>
            <p:cNvPr id="28" name="Immagine 54">
              <a:extLst>
                <a:ext uri="{FF2B5EF4-FFF2-40B4-BE49-F238E27FC236}">
                  <a16:creationId xmlns:a16="http://schemas.microsoft.com/office/drawing/2014/main" id="{6B837552-2892-F5D4-9554-FA3C37FE1542}"/>
                </a:ext>
              </a:extLst>
            </p:cNvPr>
            <p:cNvPicPr>
              <a:picLocks noChangeAspect="1"/>
            </p:cNvPicPr>
            <p:nvPr/>
          </p:nvPicPr>
          <p:blipFill>
            <a:blip r:embed="rId8"/>
            <a:stretch>
              <a:fillRect/>
            </a:stretch>
          </p:blipFill>
          <p:spPr>
            <a:xfrm>
              <a:off x="6235699" y="1529185"/>
              <a:ext cx="2951841" cy="3077029"/>
            </a:xfrm>
            <a:prstGeom prst="rect">
              <a:avLst/>
            </a:prstGeom>
          </p:spPr>
        </p:pic>
        <p:sp>
          <p:nvSpPr>
            <p:cNvPr id="29" name="Freccia curva 55">
              <a:extLst>
                <a:ext uri="{FF2B5EF4-FFF2-40B4-BE49-F238E27FC236}">
                  <a16:creationId xmlns:a16="http://schemas.microsoft.com/office/drawing/2014/main" id="{4F9B5DD9-AA63-0AD2-59BA-FD9532192B8E}"/>
                </a:ext>
              </a:extLst>
            </p:cNvPr>
            <p:cNvSpPr/>
            <p:nvPr/>
          </p:nvSpPr>
          <p:spPr>
            <a:xfrm>
              <a:off x="6171037" y="1334683"/>
              <a:ext cx="639951"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ccia in su 56">
              <a:extLst>
                <a:ext uri="{FF2B5EF4-FFF2-40B4-BE49-F238E27FC236}">
                  <a16:creationId xmlns:a16="http://schemas.microsoft.com/office/drawing/2014/main" id="{57881195-12FE-C19E-36F1-9E7D35AE5642}"/>
                </a:ext>
              </a:extLst>
            </p:cNvPr>
            <p:cNvSpPr/>
            <p:nvPr/>
          </p:nvSpPr>
          <p:spPr>
            <a:xfrm rot="13500000">
              <a:off x="8489482" y="1828152"/>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ccia in su 57">
              <a:extLst>
                <a:ext uri="{FF2B5EF4-FFF2-40B4-BE49-F238E27FC236}">
                  <a16:creationId xmlns:a16="http://schemas.microsoft.com/office/drawing/2014/main" id="{467FB2D8-6628-3DB2-2814-586C70591125}"/>
                </a:ext>
              </a:extLst>
            </p:cNvPr>
            <p:cNvSpPr/>
            <p:nvPr/>
          </p:nvSpPr>
          <p:spPr>
            <a:xfrm rot="8100000" flipV="1">
              <a:off x="6708080" y="1792110"/>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ccia in su 58">
              <a:extLst>
                <a:ext uri="{FF2B5EF4-FFF2-40B4-BE49-F238E27FC236}">
                  <a16:creationId xmlns:a16="http://schemas.microsoft.com/office/drawing/2014/main" id="{61F214AB-7117-C7AC-2D5B-C1866DEE764C}"/>
                </a:ext>
              </a:extLst>
            </p:cNvPr>
            <p:cNvSpPr/>
            <p:nvPr/>
          </p:nvSpPr>
          <p:spPr>
            <a:xfrm rot="13500000" flipV="1">
              <a:off x="6708059" y="3701229"/>
              <a:ext cx="253934" cy="6003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ccia in su 59">
              <a:extLst>
                <a:ext uri="{FF2B5EF4-FFF2-40B4-BE49-F238E27FC236}">
                  <a16:creationId xmlns:a16="http://schemas.microsoft.com/office/drawing/2014/main" id="{939AB45D-4F21-E311-6444-28B2757682EE}"/>
                </a:ext>
              </a:extLst>
            </p:cNvPr>
            <p:cNvSpPr/>
            <p:nvPr/>
          </p:nvSpPr>
          <p:spPr>
            <a:xfrm rot="18900000" flipV="1">
              <a:off x="8489484" y="3697741"/>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ccia in su 60">
              <a:extLst>
                <a:ext uri="{FF2B5EF4-FFF2-40B4-BE49-F238E27FC236}">
                  <a16:creationId xmlns:a16="http://schemas.microsoft.com/office/drawing/2014/main" id="{B28970EC-467E-0507-C016-59FA95C4B200}"/>
                </a:ext>
              </a:extLst>
            </p:cNvPr>
            <p:cNvSpPr/>
            <p:nvPr/>
          </p:nvSpPr>
          <p:spPr>
            <a:xfrm>
              <a:off x="8472615" y="2857398"/>
              <a:ext cx="253934" cy="41639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ccia in su 61">
              <a:extLst>
                <a:ext uri="{FF2B5EF4-FFF2-40B4-BE49-F238E27FC236}">
                  <a16:creationId xmlns:a16="http://schemas.microsoft.com/office/drawing/2014/main" id="{9A05522A-1497-FD10-11F6-3E2E4F9593B2}"/>
                </a:ext>
              </a:extLst>
            </p:cNvPr>
            <p:cNvSpPr/>
            <p:nvPr/>
          </p:nvSpPr>
          <p:spPr>
            <a:xfrm rot="10800000">
              <a:off x="6721729" y="2913871"/>
              <a:ext cx="253934" cy="41639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ccia in su 62">
              <a:extLst>
                <a:ext uri="{FF2B5EF4-FFF2-40B4-BE49-F238E27FC236}">
                  <a16:creationId xmlns:a16="http://schemas.microsoft.com/office/drawing/2014/main" id="{446D3346-8F18-8E53-5963-830A7EDBC370}"/>
                </a:ext>
              </a:extLst>
            </p:cNvPr>
            <p:cNvSpPr/>
            <p:nvPr/>
          </p:nvSpPr>
          <p:spPr>
            <a:xfrm rot="16200000">
              <a:off x="7590718" y="3769700"/>
              <a:ext cx="251860" cy="419826"/>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ccia in su 63">
              <a:extLst>
                <a:ext uri="{FF2B5EF4-FFF2-40B4-BE49-F238E27FC236}">
                  <a16:creationId xmlns:a16="http://schemas.microsoft.com/office/drawing/2014/main" id="{29E80A52-917D-6CBA-11C0-3CBE34EABAC1}"/>
                </a:ext>
              </a:extLst>
            </p:cNvPr>
            <p:cNvSpPr/>
            <p:nvPr/>
          </p:nvSpPr>
          <p:spPr>
            <a:xfrm rot="5400000">
              <a:off x="7590717" y="2061970"/>
              <a:ext cx="251860" cy="419826"/>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ccia curva 64">
              <a:extLst>
                <a:ext uri="{FF2B5EF4-FFF2-40B4-BE49-F238E27FC236}">
                  <a16:creationId xmlns:a16="http://schemas.microsoft.com/office/drawing/2014/main" id="{A33532A0-2CCB-C265-96C6-FE8087300EAA}"/>
                </a:ext>
              </a:extLst>
            </p:cNvPr>
            <p:cNvSpPr/>
            <p:nvPr/>
          </p:nvSpPr>
          <p:spPr>
            <a:xfrm rot="10800000">
              <a:off x="8615412" y="4282313"/>
              <a:ext cx="639951"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reccia curva 65">
              <a:extLst>
                <a:ext uri="{FF2B5EF4-FFF2-40B4-BE49-F238E27FC236}">
                  <a16:creationId xmlns:a16="http://schemas.microsoft.com/office/drawing/2014/main" id="{7007D805-C9BA-2A7F-DC9A-19C723204231}"/>
                </a:ext>
              </a:extLst>
            </p:cNvPr>
            <p:cNvSpPr/>
            <p:nvPr/>
          </p:nvSpPr>
          <p:spPr>
            <a:xfrm flipV="1">
              <a:off x="6184799" y="4280274"/>
              <a:ext cx="659615" cy="575448"/>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ccia curva 66">
              <a:extLst>
                <a:ext uri="{FF2B5EF4-FFF2-40B4-BE49-F238E27FC236}">
                  <a16:creationId xmlns:a16="http://schemas.microsoft.com/office/drawing/2014/main" id="{8EF83073-C2A5-D45B-891A-765482F85C12}"/>
                </a:ext>
              </a:extLst>
            </p:cNvPr>
            <p:cNvSpPr/>
            <p:nvPr/>
          </p:nvSpPr>
          <p:spPr>
            <a:xfrm flipH="1">
              <a:off x="8598490" y="1259280"/>
              <a:ext cx="639950"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240364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71545" y="1630452"/>
            <a:ext cx="5940810" cy="5269516"/>
          </a:xfrm>
        </p:spPr>
        <p:txBody>
          <a:bodyPr/>
          <a:lstStyle/>
          <a:p>
            <a:r>
              <a:rPr lang="en-US" dirty="0"/>
              <a:t>Modeling magnetic fields by COMSOL</a:t>
            </a:r>
          </a:p>
          <a:p>
            <a:r>
              <a:rPr lang="en-US" dirty="0"/>
              <a:t>Simulations and optimization (GIOTTO) of particle tracing using beam line based on TPMQs</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HARMONIQ : 2026 activity @ MILANO</a:t>
            </a:r>
            <a:endParaRPr lang="en-US" dirty="0"/>
          </a:p>
        </p:txBody>
      </p:sp>
      <p:pic>
        <p:nvPicPr>
          <p:cNvPr id="5" name="Рисунок 4" descr="Изображение выглядит как Красочность, снимок экрана, Фрактальные картинки, Графика&#10;&#10;Содержимое, созданное искусственным интеллектом, может быть неверным.">
            <a:extLst>
              <a:ext uri="{FF2B5EF4-FFF2-40B4-BE49-F238E27FC236}">
                <a16:creationId xmlns:a16="http://schemas.microsoft.com/office/drawing/2014/main" id="{7636A9FD-9DD2-3D06-CE8C-7667F4A7C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200" y="3803724"/>
            <a:ext cx="2427163" cy="2109269"/>
          </a:xfrm>
          <a:prstGeom prst="rect">
            <a:avLst/>
          </a:prstGeom>
        </p:spPr>
      </p:pic>
      <p:grpSp>
        <p:nvGrpSpPr>
          <p:cNvPr id="6" name="Gruppo 53">
            <a:extLst>
              <a:ext uri="{FF2B5EF4-FFF2-40B4-BE49-F238E27FC236}">
                <a16:creationId xmlns:a16="http://schemas.microsoft.com/office/drawing/2014/main" id="{24B7B311-D2F0-5394-B2F5-FCD2619C10C6}"/>
              </a:ext>
            </a:extLst>
          </p:cNvPr>
          <p:cNvGrpSpPr/>
          <p:nvPr/>
        </p:nvGrpSpPr>
        <p:grpSpPr>
          <a:xfrm>
            <a:off x="6752957" y="1185894"/>
            <a:ext cx="2254424" cy="2404658"/>
            <a:chOff x="6171037" y="1259280"/>
            <a:chExt cx="3084326" cy="3616163"/>
          </a:xfrm>
        </p:grpSpPr>
        <p:pic>
          <p:nvPicPr>
            <p:cNvPr id="7" name="Immagine 54">
              <a:extLst>
                <a:ext uri="{FF2B5EF4-FFF2-40B4-BE49-F238E27FC236}">
                  <a16:creationId xmlns:a16="http://schemas.microsoft.com/office/drawing/2014/main" id="{BD12A501-F73F-A779-1C3D-11A5B73F557B}"/>
                </a:ext>
              </a:extLst>
            </p:cNvPr>
            <p:cNvPicPr>
              <a:picLocks noChangeAspect="1"/>
            </p:cNvPicPr>
            <p:nvPr/>
          </p:nvPicPr>
          <p:blipFill>
            <a:blip r:embed="rId3"/>
            <a:stretch>
              <a:fillRect/>
            </a:stretch>
          </p:blipFill>
          <p:spPr>
            <a:xfrm>
              <a:off x="6235699" y="1529185"/>
              <a:ext cx="2951841" cy="3077029"/>
            </a:xfrm>
            <a:prstGeom prst="rect">
              <a:avLst/>
            </a:prstGeom>
          </p:spPr>
        </p:pic>
        <p:sp>
          <p:nvSpPr>
            <p:cNvPr id="8" name="Freccia curva 55">
              <a:extLst>
                <a:ext uri="{FF2B5EF4-FFF2-40B4-BE49-F238E27FC236}">
                  <a16:creationId xmlns:a16="http://schemas.microsoft.com/office/drawing/2014/main" id="{4BAFB8C5-4275-FEB8-B224-7E23C8551FC4}"/>
                </a:ext>
              </a:extLst>
            </p:cNvPr>
            <p:cNvSpPr/>
            <p:nvPr/>
          </p:nvSpPr>
          <p:spPr>
            <a:xfrm>
              <a:off x="6171037" y="1334683"/>
              <a:ext cx="639951"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ccia in su 56">
              <a:extLst>
                <a:ext uri="{FF2B5EF4-FFF2-40B4-BE49-F238E27FC236}">
                  <a16:creationId xmlns:a16="http://schemas.microsoft.com/office/drawing/2014/main" id="{8F985B88-7208-0D2C-C223-C0A454F7F3DD}"/>
                </a:ext>
              </a:extLst>
            </p:cNvPr>
            <p:cNvSpPr/>
            <p:nvPr/>
          </p:nvSpPr>
          <p:spPr>
            <a:xfrm rot="13500000">
              <a:off x="8489482" y="1828152"/>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in su 57">
              <a:extLst>
                <a:ext uri="{FF2B5EF4-FFF2-40B4-BE49-F238E27FC236}">
                  <a16:creationId xmlns:a16="http://schemas.microsoft.com/office/drawing/2014/main" id="{6704A8E8-906F-BC18-3E6B-9FB3EBF57BF6}"/>
                </a:ext>
              </a:extLst>
            </p:cNvPr>
            <p:cNvSpPr/>
            <p:nvPr/>
          </p:nvSpPr>
          <p:spPr>
            <a:xfrm rot="8100000" flipV="1">
              <a:off x="6708080" y="1792110"/>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ccia in su 58">
              <a:extLst>
                <a:ext uri="{FF2B5EF4-FFF2-40B4-BE49-F238E27FC236}">
                  <a16:creationId xmlns:a16="http://schemas.microsoft.com/office/drawing/2014/main" id="{4ADFAB2C-EAC3-8542-2075-A86AAE0F2F72}"/>
                </a:ext>
              </a:extLst>
            </p:cNvPr>
            <p:cNvSpPr/>
            <p:nvPr/>
          </p:nvSpPr>
          <p:spPr>
            <a:xfrm rot="13500000" flipV="1">
              <a:off x="6708059" y="3701229"/>
              <a:ext cx="253934" cy="60035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ccia in su 59">
              <a:extLst>
                <a:ext uri="{FF2B5EF4-FFF2-40B4-BE49-F238E27FC236}">
                  <a16:creationId xmlns:a16="http://schemas.microsoft.com/office/drawing/2014/main" id="{B9C4BC3F-81E5-0D4D-CC21-F416D034F013}"/>
                </a:ext>
              </a:extLst>
            </p:cNvPr>
            <p:cNvSpPr/>
            <p:nvPr/>
          </p:nvSpPr>
          <p:spPr>
            <a:xfrm rot="18900000" flipV="1">
              <a:off x="8489484" y="3697741"/>
              <a:ext cx="251860" cy="6053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ccia in su 60">
              <a:extLst>
                <a:ext uri="{FF2B5EF4-FFF2-40B4-BE49-F238E27FC236}">
                  <a16:creationId xmlns:a16="http://schemas.microsoft.com/office/drawing/2014/main" id="{84450B1F-36B2-35FB-5ACC-9D6BB794D33E}"/>
                </a:ext>
              </a:extLst>
            </p:cNvPr>
            <p:cNvSpPr/>
            <p:nvPr/>
          </p:nvSpPr>
          <p:spPr>
            <a:xfrm>
              <a:off x="8472615" y="2857398"/>
              <a:ext cx="253934" cy="41639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ccia in su 61">
              <a:extLst>
                <a:ext uri="{FF2B5EF4-FFF2-40B4-BE49-F238E27FC236}">
                  <a16:creationId xmlns:a16="http://schemas.microsoft.com/office/drawing/2014/main" id="{1AF5157E-63BE-164C-A45E-32E90333960F}"/>
                </a:ext>
              </a:extLst>
            </p:cNvPr>
            <p:cNvSpPr/>
            <p:nvPr/>
          </p:nvSpPr>
          <p:spPr>
            <a:xfrm rot="10800000">
              <a:off x="6721729" y="2913871"/>
              <a:ext cx="253934" cy="416397"/>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ccia in su 62">
              <a:extLst>
                <a:ext uri="{FF2B5EF4-FFF2-40B4-BE49-F238E27FC236}">
                  <a16:creationId xmlns:a16="http://schemas.microsoft.com/office/drawing/2014/main" id="{44C51110-3809-8906-FB84-CB41E189E2E7}"/>
                </a:ext>
              </a:extLst>
            </p:cNvPr>
            <p:cNvSpPr/>
            <p:nvPr/>
          </p:nvSpPr>
          <p:spPr>
            <a:xfrm rot="16200000">
              <a:off x="7590718" y="3769700"/>
              <a:ext cx="251860" cy="419826"/>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ccia in su 63">
              <a:extLst>
                <a:ext uri="{FF2B5EF4-FFF2-40B4-BE49-F238E27FC236}">
                  <a16:creationId xmlns:a16="http://schemas.microsoft.com/office/drawing/2014/main" id="{9737E8CD-7C55-C332-DD12-69B93A0DD08E}"/>
                </a:ext>
              </a:extLst>
            </p:cNvPr>
            <p:cNvSpPr/>
            <p:nvPr/>
          </p:nvSpPr>
          <p:spPr>
            <a:xfrm rot="5400000">
              <a:off x="7590717" y="2061970"/>
              <a:ext cx="251860" cy="419826"/>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ccia curva 64">
              <a:extLst>
                <a:ext uri="{FF2B5EF4-FFF2-40B4-BE49-F238E27FC236}">
                  <a16:creationId xmlns:a16="http://schemas.microsoft.com/office/drawing/2014/main" id="{9C84F94E-7E19-8CEE-0BD8-D81D7716F973}"/>
                </a:ext>
              </a:extLst>
            </p:cNvPr>
            <p:cNvSpPr/>
            <p:nvPr/>
          </p:nvSpPr>
          <p:spPr>
            <a:xfrm rot="10800000">
              <a:off x="8615412" y="4282313"/>
              <a:ext cx="639951"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ccia curva 65">
              <a:extLst>
                <a:ext uri="{FF2B5EF4-FFF2-40B4-BE49-F238E27FC236}">
                  <a16:creationId xmlns:a16="http://schemas.microsoft.com/office/drawing/2014/main" id="{09AE2B00-87ED-5982-5384-2007E8B8CFED}"/>
                </a:ext>
              </a:extLst>
            </p:cNvPr>
            <p:cNvSpPr/>
            <p:nvPr/>
          </p:nvSpPr>
          <p:spPr>
            <a:xfrm flipV="1">
              <a:off x="6184799" y="4280274"/>
              <a:ext cx="659615" cy="575448"/>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ccia curva 66">
              <a:extLst>
                <a:ext uri="{FF2B5EF4-FFF2-40B4-BE49-F238E27FC236}">
                  <a16:creationId xmlns:a16="http://schemas.microsoft.com/office/drawing/2014/main" id="{18FAC9B1-9C96-00CC-42CE-F37694452010}"/>
                </a:ext>
              </a:extLst>
            </p:cNvPr>
            <p:cNvSpPr/>
            <p:nvPr/>
          </p:nvSpPr>
          <p:spPr>
            <a:xfrm flipH="1">
              <a:off x="8598490" y="1259280"/>
              <a:ext cx="639950" cy="59313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Рисунок 20" descr="Изображение выглядит как снимок экрана, Красочность, Графика, дизайн&#10;&#10;Содержимое, созданное искусственным интеллектом, может быть неверным.">
            <a:extLst>
              <a:ext uri="{FF2B5EF4-FFF2-40B4-BE49-F238E27FC236}">
                <a16:creationId xmlns:a16="http://schemas.microsoft.com/office/drawing/2014/main" id="{102AF105-8F67-7B7F-8C9C-351961DA8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364" y="3803724"/>
            <a:ext cx="2606080" cy="2109269"/>
          </a:xfrm>
          <a:prstGeom prst="rect">
            <a:avLst/>
          </a:prstGeom>
        </p:spPr>
      </p:pic>
      <p:pic>
        <p:nvPicPr>
          <p:cNvPr id="23" name="Рисунок 22" descr="Изображение выглядит как Красочность, Фрактальные картинки, Графика, искусство&#10;&#10;Содержимое, созданное искусственным интеллектом, может быть неверным.">
            <a:extLst>
              <a:ext uri="{FF2B5EF4-FFF2-40B4-BE49-F238E27FC236}">
                <a16:creationId xmlns:a16="http://schemas.microsoft.com/office/drawing/2014/main" id="{6FD5C875-940E-D5F6-D336-7463DD6C6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238" y="1365374"/>
            <a:ext cx="2770931" cy="2161501"/>
          </a:xfrm>
          <a:prstGeom prst="rect">
            <a:avLst/>
          </a:prstGeom>
        </p:spPr>
      </p:pic>
    </p:spTree>
    <p:extLst>
      <p:ext uri="{BB962C8B-B14F-4D97-AF65-F5344CB8AC3E}">
        <p14:creationId xmlns:p14="http://schemas.microsoft.com/office/powerpoint/2010/main" val="233586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lgn="r" defTabSz="914400">
              <a:defRPr/>
            </a:pPr>
            <a:r>
              <a:rPr lang="it-IT" sz="1000">
                <a:solidFill>
                  <a:srgbClr val="E3DED1">
                    <a:shade val="50000"/>
                  </a:srgbClr>
                </a:solidFill>
                <a:latin typeface="Verdana"/>
              </a:rPr>
              <a:t>06/06/2025</a:t>
            </a:r>
            <a:endParaRPr lang="it-IT" sz="1000" dirty="0">
              <a:solidFill>
                <a:srgbClr val="E3DED1">
                  <a:shade val="50000"/>
                </a:srgbClr>
              </a:solidFill>
              <a:latin typeface="Verdana"/>
            </a:endParaRPr>
          </a:p>
        </p:txBody>
      </p:sp>
      <p:sp>
        <p:nvSpPr>
          <p:cNvPr id="3" name="Segnaposto piè di pagina 2"/>
          <p:cNvSpPr>
            <a:spLocks noGrp="1"/>
          </p:cNvSpPr>
          <p:nvPr>
            <p:ph type="ftr" sz="quarter" idx="11"/>
          </p:nvPr>
        </p:nvSpPr>
        <p:spPr/>
        <p:txBody>
          <a:bodyPr/>
          <a:lstStyle/>
          <a:p>
            <a:pPr algn="l" defTabSz="914400">
              <a:defRPr/>
            </a:pPr>
            <a:r>
              <a:rPr lang="it-IT" sz="1000">
                <a:solidFill>
                  <a:srgbClr val="E3DED1">
                    <a:shade val="50000"/>
                  </a:srgbClr>
                </a:solidFill>
                <a:latin typeface="Verdana"/>
              </a:rPr>
              <a:t>CdS - Milano</a:t>
            </a:r>
            <a:endParaRPr lang="it-IT" sz="1000" dirty="0">
              <a:solidFill>
                <a:srgbClr val="E3DED1">
                  <a:shade val="50000"/>
                </a:srgbClr>
              </a:solidFill>
              <a:latin typeface="Verdana"/>
            </a:endParaRPr>
          </a:p>
        </p:txBody>
      </p:sp>
      <p:sp>
        <p:nvSpPr>
          <p:cNvPr id="4" name="Segnaposto numero diapositiva 3"/>
          <p:cNvSpPr>
            <a:spLocks noGrp="1"/>
          </p:cNvSpPr>
          <p:nvPr>
            <p:ph type="sldNum" sz="quarter" idx="12"/>
          </p:nvPr>
        </p:nvSpPr>
        <p:spPr/>
        <p:txBody>
          <a:bodyPr/>
          <a:lstStyle/>
          <a:p>
            <a:pPr defTabSz="914400">
              <a:defRPr/>
            </a:pPr>
            <a:fld id="{B7DD2C94-EBA5-4997-B982-451E0A2E0BDC}" type="slidenum">
              <a:rPr lang="it-IT" sz="1000">
                <a:solidFill>
                  <a:srgbClr val="E3DED1">
                    <a:shade val="50000"/>
                  </a:srgbClr>
                </a:solidFill>
                <a:latin typeface="Verdana"/>
              </a:rPr>
              <a:pPr defTabSz="914400">
                <a:defRPr/>
              </a:pPr>
              <a:t>4</a:t>
            </a:fld>
            <a:endParaRPr lang="it-IT" sz="1000" dirty="0">
              <a:solidFill>
                <a:srgbClr val="E3DED1">
                  <a:shade val="50000"/>
                </a:srgbClr>
              </a:solidFill>
              <a:latin typeface="Verdana"/>
            </a:endParaRPr>
          </a:p>
        </p:txBody>
      </p:sp>
      <p:sp>
        <p:nvSpPr>
          <p:cNvPr id="5" name="CasellaDiTesto 4"/>
          <p:cNvSpPr txBox="1"/>
          <p:nvPr/>
        </p:nvSpPr>
        <p:spPr>
          <a:xfrm>
            <a:off x="2264632" y="-95910"/>
            <a:ext cx="8064896" cy="461665"/>
          </a:xfrm>
          <a:prstGeom prst="rect">
            <a:avLst/>
          </a:prstGeom>
          <a:noFill/>
        </p:spPr>
        <p:txBody>
          <a:bodyPr wrap="square" rtlCol="0">
            <a:spAutoFit/>
          </a:bodyPr>
          <a:lstStyle/>
          <a:p>
            <a:pPr algn="ctr" defTabSz="914400">
              <a:defRPr/>
            </a:pPr>
            <a:r>
              <a:rPr lang="it-IT" sz="2400" b="1" dirty="0">
                <a:solidFill>
                  <a:srgbClr val="C00000"/>
                </a:solidFill>
                <a:latin typeface="Calibri" panose="020F0502020204030204" pitchFamily="34" charset="0"/>
              </a:rPr>
              <a:t>Previsione sigle presso la Sezione di Milano 2025</a:t>
            </a:r>
          </a:p>
        </p:txBody>
      </p:sp>
      <p:sp>
        <p:nvSpPr>
          <p:cNvPr id="6" name="CasellaDiTesto 5"/>
          <p:cNvSpPr txBox="1"/>
          <p:nvPr/>
        </p:nvSpPr>
        <p:spPr>
          <a:xfrm>
            <a:off x="1844589" y="332656"/>
            <a:ext cx="4212468"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Continuano con responsabilità locale:</a:t>
            </a:r>
          </a:p>
        </p:txBody>
      </p:sp>
      <p:sp>
        <p:nvSpPr>
          <p:cNvPr id="7" name="CasellaDiTesto 6"/>
          <p:cNvSpPr txBox="1"/>
          <p:nvPr/>
        </p:nvSpPr>
        <p:spPr>
          <a:xfrm>
            <a:off x="1917204" y="2560152"/>
            <a:ext cx="4212468"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Continuano con responsabilità Nazionale:</a:t>
            </a:r>
          </a:p>
        </p:txBody>
      </p:sp>
      <p:sp>
        <p:nvSpPr>
          <p:cNvPr id="8" name="CasellaDiTesto 7"/>
          <p:cNvSpPr txBox="1"/>
          <p:nvPr/>
        </p:nvSpPr>
        <p:spPr>
          <a:xfrm>
            <a:off x="6241619" y="336364"/>
            <a:ext cx="3869814"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Nuovi con responsabilità locale:</a:t>
            </a:r>
          </a:p>
        </p:txBody>
      </p:sp>
      <p:sp>
        <p:nvSpPr>
          <p:cNvPr id="9" name="CasellaDiTesto 8"/>
          <p:cNvSpPr txBox="1"/>
          <p:nvPr/>
        </p:nvSpPr>
        <p:spPr>
          <a:xfrm>
            <a:off x="6271301" y="2994854"/>
            <a:ext cx="3711745"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Nuovi con responsabilità Nazionale:</a:t>
            </a:r>
          </a:p>
        </p:txBody>
      </p:sp>
      <p:sp>
        <p:nvSpPr>
          <p:cNvPr id="11" name="CasellaDiTesto 10"/>
          <p:cNvSpPr txBox="1"/>
          <p:nvPr/>
        </p:nvSpPr>
        <p:spPr>
          <a:xfrm>
            <a:off x="6297080" y="3563804"/>
            <a:ext cx="3600400"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CALL:</a:t>
            </a:r>
          </a:p>
        </p:txBody>
      </p:sp>
      <p:sp>
        <p:nvSpPr>
          <p:cNvPr id="13" name="CasellaDiTesto 12"/>
          <p:cNvSpPr txBox="1"/>
          <p:nvPr/>
        </p:nvSpPr>
        <p:spPr>
          <a:xfrm>
            <a:off x="1873859" y="761323"/>
            <a:ext cx="4536504" cy="1815882"/>
          </a:xfrm>
          <a:prstGeom prst="rect">
            <a:avLst/>
          </a:prstGeom>
          <a:noFill/>
        </p:spPr>
        <p:txBody>
          <a:bodyPr wrap="square" rtlCol="0">
            <a:spAutoFit/>
          </a:bodyPr>
          <a:lstStyle/>
          <a:p>
            <a:pPr defTabSz="914400">
              <a:tabLst>
                <a:tab pos="1343025" algn="l"/>
                <a:tab pos="1971675" algn="l"/>
                <a:tab pos="2333625" algn="l"/>
              </a:tabLst>
              <a:defRPr/>
            </a:pPr>
            <a:r>
              <a:rPr lang="it-IT" sz="1600" b="1" dirty="0">
                <a:solidFill>
                  <a:srgbClr val="4E8542"/>
                </a:solidFill>
                <a:latin typeface="Calibri" panose="020F0502020204030204" pitchFamily="34" charset="0"/>
              </a:rPr>
              <a:t>CUPRUM_TTD	(2023)	RL  Flavia Groppi prolunga</a:t>
            </a:r>
          </a:p>
          <a:p>
            <a:pPr defTabSz="914400">
              <a:tabLst>
                <a:tab pos="1343025" algn="l"/>
                <a:tab pos="1971675" algn="l"/>
                <a:tab pos="2333625" algn="l"/>
              </a:tabLst>
              <a:defRPr/>
            </a:pPr>
            <a:r>
              <a:rPr lang="it-IT" sz="1600" b="1" dirty="0">
                <a:solidFill>
                  <a:srgbClr val="C00000"/>
                </a:solidFill>
                <a:latin typeface="Calibri" panose="020F0502020204030204" pitchFamily="34" charset="0"/>
              </a:rPr>
              <a:t>FUSION 	(2023)	RL  Davide </a:t>
            </a:r>
            <a:r>
              <a:rPr lang="it-IT" sz="1600" b="1" dirty="0" err="1">
                <a:solidFill>
                  <a:srgbClr val="C00000"/>
                </a:solidFill>
                <a:latin typeface="Calibri" panose="020F0502020204030204" pitchFamily="34" charset="0"/>
              </a:rPr>
              <a:t>Bortot</a:t>
            </a:r>
            <a:r>
              <a:rPr lang="it-IT" sz="1600" b="1" dirty="0">
                <a:solidFill>
                  <a:srgbClr val="C00000"/>
                </a:solidFill>
                <a:latin typeface="Calibri" panose="020F0502020204030204" pitchFamily="34" charset="0"/>
              </a:rPr>
              <a:t> ??</a:t>
            </a:r>
          </a:p>
          <a:p>
            <a:pPr defTabSz="1076325">
              <a:tabLst>
                <a:tab pos="1344613" algn="l"/>
                <a:tab pos="1527175" algn="l"/>
                <a:tab pos="1974850" algn="l"/>
              </a:tabLst>
              <a:defRPr/>
            </a:pPr>
            <a:r>
              <a:rPr lang="it-IT" sz="1600" b="1" dirty="0" err="1">
                <a:solidFill>
                  <a:srgbClr val="4E8542"/>
                </a:solidFill>
                <a:latin typeface="Calibri" panose="020F0502020204030204" pitchFamily="34" charset="0"/>
              </a:rPr>
              <a:t>HardLife</a:t>
            </a:r>
            <a:r>
              <a:rPr lang="it-IT" sz="1600" b="1" dirty="0">
                <a:solidFill>
                  <a:srgbClr val="4E8542"/>
                </a:solidFill>
                <a:latin typeface="Calibri" panose="020F0502020204030204" pitchFamily="34" charset="0"/>
              </a:rPr>
              <a:t> 	(2024)	RL  Vera B</a:t>
            </a:r>
            <a:r>
              <a:rPr lang="it-IT" sz="1600" b="1" dirty="0" err="1">
                <a:solidFill>
                  <a:srgbClr val="4E8542"/>
                </a:solidFill>
                <a:latin typeface="Calibri" panose="020F0502020204030204" pitchFamily="34" charset="0"/>
              </a:rPr>
              <a:t>ernardoni</a:t>
            </a:r>
            <a:r>
              <a:rPr lang="it-IT" sz="1600" b="1" dirty="0">
                <a:solidFill>
                  <a:srgbClr val="4E8542"/>
                </a:solidFill>
                <a:latin typeface="Calibri" panose="020F0502020204030204" pitchFamily="34" charset="0"/>
              </a:rPr>
              <a:t> vive</a:t>
            </a:r>
          </a:p>
          <a:p>
            <a:pPr defTabSz="1076325">
              <a:tabLst>
                <a:tab pos="1344613" algn="l"/>
                <a:tab pos="1527175" algn="l"/>
                <a:tab pos="1974850" algn="l"/>
              </a:tabLst>
              <a:defRPr/>
            </a:pPr>
            <a:r>
              <a:rPr lang="it-IT" sz="1600" b="1" dirty="0">
                <a:solidFill>
                  <a:srgbClr val="4E8542"/>
                </a:solidFill>
                <a:latin typeface="Calibri" panose="020F0502020204030204" pitchFamily="34" charset="0"/>
              </a:rPr>
              <a:t>MATHER3D 	(2023)	RL  Ivan Veronese prolunga</a:t>
            </a:r>
          </a:p>
          <a:p>
            <a:pPr defTabSz="1076325">
              <a:tabLst>
                <a:tab pos="1076325" algn="l"/>
                <a:tab pos="1527175" algn="l"/>
                <a:tab pos="1974850" algn="l"/>
              </a:tabLst>
              <a:defRPr/>
            </a:pPr>
            <a:r>
              <a:rPr lang="it-IT" sz="1600" b="1" dirty="0">
                <a:solidFill>
                  <a:srgbClr val="C00000"/>
                </a:solidFill>
                <a:latin typeface="Calibri" panose="020F0502020204030204" pitchFamily="34" charset="0"/>
              </a:rPr>
              <a:t>Plasma4Beam2 (2024)	RL  Massimiliano </a:t>
            </a:r>
            <a:r>
              <a:rPr lang="it-IT" sz="1600" b="1" dirty="0" err="1">
                <a:solidFill>
                  <a:srgbClr val="C00000"/>
                </a:solidFill>
                <a:latin typeface="Calibri" panose="020F0502020204030204" pitchFamily="34" charset="0"/>
              </a:rPr>
              <a:t>Romè</a:t>
            </a:r>
            <a:r>
              <a:rPr lang="it-IT" sz="1600" b="1" dirty="0">
                <a:solidFill>
                  <a:srgbClr val="C00000"/>
                </a:solidFill>
                <a:latin typeface="Calibri" panose="020F0502020204030204" pitchFamily="34" charset="0"/>
              </a:rPr>
              <a:t> vive</a:t>
            </a:r>
          </a:p>
          <a:p>
            <a:pPr defTabSz="1076325">
              <a:tabLst>
                <a:tab pos="1076325" algn="l"/>
                <a:tab pos="1344613" algn="l"/>
                <a:tab pos="1974850" algn="l"/>
              </a:tabLst>
              <a:defRPr/>
            </a:pPr>
            <a:r>
              <a:rPr lang="it-IT" sz="1600" b="1" dirty="0" err="1">
                <a:solidFill>
                  <a:srgbClr val="C00000"/>
                </a:solidFill>
                <a:latin typeface="Calibri" panose="020F0502020204030204" pitchFamily="34" charset="0"/>
              </a:rPr>
              <a:t>SL_betatest</a:t>
            </a:r>
            <a:r>
              <a:rPr lang="it-IT" sz="1600" b="1" dirty="0">
                <a:solidFill>
                  <a:srgbClr val="C00000"/>
                </a:solidFill>
                <a:latin typeface="Calibri" panose="020F0502020204030204" pitchFamily="34" charset="0"/>
              </a:rPr>
              <a:t> 		(2024) 	RL  Andrea R. Rossi vive?</a:t>
            </a:r>
          </a:p>
          <a:p>
            <a:pPr defTabSz="914400">
              <a:tabLst>
                <a:tab pos="1257300" algn="l"/>
                <a:tab pos="1971675" algn="l"/>
                <a:tab pos="2333625" algn="l"/>
              </a:tabLst>
              <a:defRPr/>
            </a:pPr>
            <a:endParaRPr lang="it-IT" sz="1600" b="1" dirty="0">
              <a:solidFill>
                <a:srgbClr val="C00000"/>
              </a:solidFill>
              <a:latin typeface="Calibri" panose="020F0502020204030204" pitchFamily="34" charset="0"/>
            </a:endParaRPr>
          </a:p>
        </p:txBody>
      </p:sp>
      <p:sp>
        <p:nvSpPr>
          <p:cNvPr id="14" name="CasellaDiTesto 13"/>
          <p:cNvSpPr txBox="1"/>
          <p:nvPr/>
        </p:nvSpPr>
        <p:spPr>
          <a:xfrm>
            <a:off x="1909863" y="2926098"/>
            <a:ext cx="4464496" cy="1077218"/>
          </a:xfrm>
          <a:prstGeom prst="rect">
            <a:avLst/>
          </a:prstGeom>
          <a:noFill/>
        </p:spPr>
        <p:txBody>
          <a:bodyPr wrap="square" rtlCol="0">
            <a:spAutoFit/>
          </a:bodyPr>
          <a:lstStyle/>
          <a:p>
            <a:pPr defTabSz="1166813">
              <a:tabLst>
                <a:tab pos="1255713" algn="l"/>
                <a:tab pos="1884363" algn="l"/>
                <a:tab pos="2333625" algn="l"/>
              </a:tabLst>
              <a:defRPr/>
            </a:pPr>
            <a:r>
              <a:rPr lang="it-IT" sz="1600" b="1" dirty="0">
                <a:solidFill>
                  <a:srgbClr val="002060"/>
                </a:solidFill>
                <a:latin typeface="Calibri" panose="020F0502020204030204" pitchFamily="34" charset="0"/>
              </a:rPr>
              <a:t>ANNA 	(2024)	RN e RL Carlo Fiorini vive</a:t>
            </a:r>
          </a:p>
          <a:p>
            <a:pPr defTabSz="1166813">
              <a:tabLst>
                <a:tab pos="1255713" algn="l"/>
                <a:tab pos="1884363" algn="l"/>
                <a:tab pos="2333625" algn="l"/>
              </a:tabLst>
              <a:defRPr/>
            </a:pPr>
            <a:r>
              <a:rPr lang="it-IT" sz="1600" b="1" dirty="0">
                <a:solidFill>
                  <a:srgbClr val="4E8542"/>
                </a:solidFill>
                <a:latin typeface="Calibri" panose="020F0502020204030204" pitchFamily="34" charset="0"/>
              </a:rPr>
              <a:t>SPOC  	(2024)	RN e RL Giacomo Borghi vive</a:t>
            </a:r>
          </a:p>
          <a:p>
            <a:pPr defTabSz="1166813">
              <a:tabLst>
                <a:tab pos="1255713" algn="l"/>
                <a:tab pos="1884363" algn="l"/>
                <a:tab pos="2333625" algn="l"/>
              </a:tabLst>
              <a:defRPr/>
            </a:pPr>
            <a:r>
              <a:rPr lang="it-IT" sz="1600" b="1" dirty="0">
                <a:solidFill>
                  <a:srgbClr val="002060"/>
                </a:solidFill>
                <a:latin typeface="Calibri" panose="020F0502020204030204" pitchFamily="34" charset="0"/>
              </a:rPr>
              <a:t>T4QC 	(2024)	RN e RL Simone </a:t>
            </a:r>
            <a:r>
              <a:rPr lang="it-IT" sz="1600" b="1" dirty="0" err="1">
                <a:solidFill>
                  <a:srgbClr val="002060"/>
                </a:solidFill>
                <a:latin typeface="Calibri" panose="020F0502020204030204" pitchFamily="34" charset="0"/>
              </a:rPr>
              <a:t>Cialdi</a:t>
            </a:r>
            <a:r>
              <a:rPr lang="it-IT" sz="1600" b="1" dirty="0">
                <a:solidFill>
                  <a:srgbClr val="002060"/>
                </a:solidFill>
                <a:latin typeface="Calibri" panose="020F0502020204030204" pitchFamily="34" charset="0"/>
              </a:rPr>
              <a:t> vive</a:t>
            </a:r>
          </a:p>
        </p:txBody>
      </p:sp>
      <p:sp>
        <p:nvSpPr>
          <p:cNvPr id="15" name="CasellaDiTesto 14"/>
          <p:cNvSpPr txBox="1"/>
          <p:nvPr/>
        </p:nvSpPr>
        <p:spPr>
          <a:xfrm>
            <a:off x="6202287" y="686530"/>
            <a:ext cx="5006281" cy="2308324"/>
          </a:xfrm>
          <a:prstGeom prst="rect">
            <a:avLst/>
          </a:prstGeom>
          <a:noFill/>
        </p:spPr>
        <p:txBody>
          <a:bodyPr wrap="square" rtlCol="0">
            <a:spAutoFit/>
          </a:bodyPr>
          <a:lstStyle/>
          <a:p>
            <a:pPr defTabSz="1076325">
              <a:tabLst>
                <a:tab pos="1344613" algn="l"/>
                <a:tab pos="1527175" algn="l"/>
                <a:tab pos="1974850" algn="l"/>
              </a:tabLst>
              <a:defRPr/>
            </a:pPr>
            <a:r>
              <a:rPr lang="it-IT" sz="1600" b="1" dirty="0">
                <a:solidFill>
                  <a:srgbClr val="4E8542"/>
                </a:solidFill>
                <a:latin typeface="Calibri" panose="020F0502020204030204" pitchFamily="34" charset="0"/>
              </a:rPr>
              <a:t>AIM_MIA 		(2025)	RL Cristina Lenardi</a:t>
            </a:r>
          </a:p>
          <a:p>
            <a:pPr defTabSz="1076325">
              <a:tabLst>
                <a:tab pos="1344613" algn="l"/>
                <a:tab pos="1527175" algn="l"/>
                <a:tab pos="1974850" algn="l"/>
              </a:tabLst>
              <a:defRPr/>
            </a:pPr>
            <a:r>
              <a:rPr lang="it-IT" sz="1600" b="1" dirty="0">
                <a:solidFill>
                  <a:srgbClr val="002060"/>
                </a:solidFill>
                <a:latin typeface="Calibri" panose="020F0502020204030204" pitchFamily="34" charset="0"/>
              </a:rPr>
              <a:t>ASIX		(2025)	RL Alberto Stabile</a:t>
            </a:r>
          </a:p>
          <a:p>
            <a:pPr defTabSz="1076325">
              <a:tabLst>
                <a:tab pos="1344613" algn="l"/>
                <a:tab pos="1527175" algn="l"/>
                <a:tab pos="1974850" algn="l"/>
              </a:tabLst>
              <a:defRPr/>
            </a:pPr>
            <a:r>
              <a:rPr lang="it-IT" sz="1600" b="1" dirty="0">
                <a:solidFill>
                  <a:srgbClr val="604878"/>
                </a:solidFill>
                <a:latin typeface="Calibri" panose="020F0502020204030204" pitchFamily="34" charset="0"/>
              </a:rPr>
              <a:t>ASPIDES 		(2025) RL  Romualdo Santoro</a:t>
            </a:r>
          </a:p>
          <a:p>
            <a:pPr defTabSz="1076325">
              <a:tabLst>
                <a:tab pos="1344613" algn="l"/>
                <a:tab pos="1527175" algn="l"/>
                <a:tab pos="1974850" algn="l"/>
              </a:tabLst>
              <a:defRPr/>
            </a:pPr>
            <a:r>
              <a:rPr lang="it-IT" sz="1600" b="1" dirty="0">
                <a:solidFill>
                  <a:srgbClr val="4E8542"/>
                </a:solidFill>
                <a:latin typeface="Calibri" panose="020F0502020204030204" pitchFamily="34" charset="0"/>
              </a:rPr>
              <a:t>ATHENAE 		(2025)	RL Dario Giannotti </a:t>
            </a:r>
          </a:p>
          <a:p>
            <a:pPr defTabSz="1076325">
              <a:tabLst>
                <a:tab pos="1344613" algn="l"/>
                <a:tab pos="1527175" algn="l"/>
                <a:tab pos="1974850" algn="l"/>
              </a:tabLst>
              <a:defRPr/>
            </a:pPr>
            <a:r>
              <a:rPr lang="it-IT" sz="1600" b="1" dirty="0" err="1">
                <a:solidFill>
                  <a:srgbClr val="604878"/>
                </a:solidFill>
                <a:highlight>
                  <a:srgbClr val="FF0000"/>
                </a:highlight>
                <a:latin typeface="Calibri" panose="020F0502020204030204" pitchFamily="34" charset="0"/>
              </a:rPr>
              <a:t>HASPIDE_Next</a:t>
            </a:r>
            <a:r>
              <a:rPr lang="it-IT" sz="1600" b="1" dirty="0">
                <a:solidFill>
                  <a:srgbClr val="604878"/>
                </a:solidFill>
                <a:highlight>
                  <a:srgbClr val="FF0000"/>
                </a:highlight>
                <a:latin typeface="Calibri" panose="020F0502020204030204" pitchFamily="34" charset="0"/>
              </a:rPr>
              <a:t>		(2025)  RL Valentino Liberali</a:t>
            </a:r>
          </a:p>
          <a:p>
            <a:pPr defTabSz="1076325">
              <a:tabLst>
                <a:tab pos="1344613" algn="l"/>
                <a:tab pos="1527175" algn="l"/>
                <a:tab pos="1974850" algn="l"/>
              </a:tabLst>
              <a:defRPr/>
            </a:pPr>
            <a:r>
              <a:rPr lang="it-IT" sz="1600" b="1" dirty="0">
                <a:solidFill>
                  <a:srgbClr val="4E8542"/>
                </a:solidFill>
                <a:latin typeface="Calibri" panose="020F0502020204030204" pitchFamily="34" charset="0"/>
              </a:rPr>
              <a:t>MOZART		(2025)	RL  Francesco Broggi due anni</a:t>
            </a:r>
          </a:p>
          <a:p>
            <a:pPr defTabSz="1076325">
              <a:tabLst>
                <a:tab pos="1344613" algn="l"/>
                <a:tab pos="1527175" algn="l"/>
                <a:tab pos="1974850" algn="l"/>
              </a:tabLst>
              <a:defRPr/>
            </a:pPr>
            <a:r>
              <a:rPr lang="it-IT" sz="1600" b="1" dirty="0">
                <a:solidFill>
                  <a:srgbClr val="4E8542"/>
                </a:solidFill>
                <a:latin typeface="Calibri" panose="020F0502020204030204" pitchFamily="34" charset="0"/>
              </a:rPr>
              <a:t>NEXT_NAMASSTE (2025)	RL  Paolo Arosio</a:t>
            </a:r>
          </a:p>
          <a:p>
            <a:pPr defTabSz="1076325">
              <a:tabLst>
                <a:tab pos="1344613" algn="l"/>
                <a:tab pos="1527175" algn="l"/>
                <a:tab pos="1974850" algn="l"/>
              </a:tabLst>
              <a:defRPr/>
            </a:pPr>
            <a:r>
              <a:rPr lang="it-IT" sz="1600" b="1" dirty="0">
                <a:solidFill>
                  <a:srgbClr val="4E8542"/>
                </a:solidFill>
                <a:latin typeface="Calibri" panose="020F0502020204030204" pitchFamily="34" charset="0"/>
              </a:rPr>
              <a:t>QUARTET		(2025)	RL  Stefano </a:t>
            </a:r>
            <a:r>
              <a:rPr lang="it-IT" sz="1600" b="1" dirty="0" err="1">
                <a:solidFill>
                  <a:srgbClr val="4E8542"/>
                </a:solidFill>
                <a:latin typeface="Calibri" panose="020F0502020204030204" pitchFamily="34" charset="0"/>
              </a:rPr>
              <a:t>Carrazza</a:t>
            </a:r>
            <a:endParaRPr lang="it-IT" sz="1600" b="1" dirty="0">
              <a:solidFill>
                <a:srgbClr val="4E8542"/>
              </a:solidFill>
              <a:latin typeface="Calibri" panose="020F0502020204030204" pitchFamily="34" charset="0"/>
            </a:endParaRPr>
          </a:p>
          <a:p>
            <a:pPr defTabSz="1076325">
              <a:tabLst>
                <a:tab pos="1344613" algn="l"/>
                <a:tab pos="1527175" algn="l"/>
                <a:tab pos="1974850" algn="l"/>
              </a:tabLst>
              <a:defRPr/>
            </a:pPr>
            <a:r>
              <a:rPr lang="it-IT" sz="1600" b="1" dirty="0">
                <a:solidFill>
                  <a:srgbClr val="4E8542"/>
                </a:solidFill>
                <a:highlight>
                  <a:srgbClr val="FF0000"/>
                </a:highlight>
                <a:latin typeface="Calibri" panose="020F0502020204030204" pitchFamily="34" charset="0"/>
              </a:rPr>
              <a:t>SELENE 		(2025) 	RL Mario Caresana</a:t>
            </a:r>
          </a:p>
        </p:txBody>
      </p:sp>
      <p:sp>
        <p:nvSpPr>
          <p:cNvPr id="18" name="CasellaDiTesto 17"/>
          <p:cNvSpPr txBox="1"/>
          <p:nvPr/>
        </p:nvSpPr>
        <p:spPr>
          <a:xfrm>
            <a:off x="6246516" y="3813999"/>
            <a:ext cx="5466109" cy="1077218"/>
          </a:xfrm>
          <a:prstGeom prst="rect">
            <a:avLst/>
          </a:prstGeom>
          <a:noFill/>
        </p:spPr>
        <p:txBody>
          <a:bodyPr wrap="square" rtlCol="0">
            <a:spAutoFit/>
          </a:bodyPr>
          <a:lstStyle/>
          <a:p>
            <a:pPr defTabSz="1074738">
              <a:tabLst>
                <a:tab pos="808038" algn="l"/>
                <a:tab pos="1436688" algn="l"/>
                <a:tab pos="1790700" algn="l"/>
              </a:tabLst>
              <a:defRPr/>
            </a:pPr>
            <a:r>
              <a:rPr lang="it-IT" sz="1600" b="1" dirty="0">
                <a:solidFill>
                  <a:srgbClr val="4E8542"/>
                </a:solidFill>
                <a:latin typeface="Calibri" panose="020F0502020204030204" pitchFamily="34" charset="0"/>
              </a:rPr>
              <a:t>* FRIDA 	(2022)	RL		Silvia Muraro ????</a:t>
            </a:r>
          </a:p>
          <a:p>
            <a:pPr defTabSz="1074738">
              <a:tabLst>
                <a:tab pos="808038" algn="l"/>
                <a:tab pos="1436688" algn="l"/>
                <a:tab pos="1790700" algn="l"/>
              </a:tabLst>
              <a:defRPr/>
            </a:pPr>
            <a:r>
              <a:rPr lang="it-IT" sz="1600" b="1" dirty="0">
                <a:solidFill>
                  <a:srgbClr val="C00000"/>
                </a:solidFill>
                <a:latin typeface="Calibri" panose="020F0502020204030204" pitchFamily="34" charset="0"/>
              </a:rPr>
              <a:t>HB2TF 	(2023)	RN e RL  Dario Giove prolunga</a:t>
            </a:r>
          </a:p>
          <a:p>
            <a:pPr defTabSz="1074738">
              <a:tabLst>
                <a:tab pos="808038" algn="l"/>
                <a:tab pos="1436688" algn="l"/>
                <a:tab pos="1790700" algn="l"/>
              </a:tabLst>
              <a:defRPr/>
            </a:pPr>
            <a:r>
              <a:rPr lang="it-IT" sz="1600" b="1" dirty="0">
                <a:solidFill>
                  <a:srgbClr val="604878"/>
                </a:solidFill>
                <a:latin typeface="Calibri" panose="020F0502020204030204" pitchFamily="34" charset="0"/>
              </a:rPr>
              <a:t>*HIDRA2	(2022)	RL		Romualdo Santoro  chiude</a:t>
            </a:r>
          </a:p>
          <a:p>
            <a:pPr defTabSz="1074738">
              <a:tabLst>
                <a:tab pos="808038" algn="l"/>
                <a:tab pos="1436688" algn="l"/>
                <a:tab pos="1527175" algn="l"/>
              </a:tabLst>
              <a:defRPr/>
            </a:pPr>
            <a:r>
              <a:rPr lang="it-IT" sz="1600" b="1" dirty="0">
                <a:solidFill>
                  <a:srgbClr val="C00000"/>
                </a:solidFill>
                <a:latin typeface="Calibri" panose="020F0502020204030204" pitchFamily="34" charset="0"/>
              </a:rPr>
              <a:t>SIG 	(2022)	RN	Marco </a:t>
            </a:r>
            <a:r>
              <a:rPr lang="it-IT" sz="1600" b="1" dirty="0" err="1">
                <a:solidFill>
                  <a:srgbClr val="C00000"/>
                </a:solidFill>
                <a:latin typeface="Calibri" panose="020F0502020204030204" pitchFamily="34" charset="0"/>
              </a:rPr>
              <a:t>Prioli</a:t>
            </a:r>
            <a:r>
              <a:rPr lang="it-IT" sz="1600" b="1" dirty="0">
                <a:solidFill>
                  <a:srgbClr val="C00000"/>
                </a:solidFill>
                <a:latin typeface="Calibri" panose="020F0502020204030204" pitchFamily="34" charset="0"/>
              </a:rPr>
              <a:t> dipende dalla giunta</a:t>
            </a:r>
          </a:p>
        </p:txBody>
      </p:sp>
      <p:sp>
        <p:nvSpPr>
          <p:cNvPr id="19" name="CasellaDiTesto 18"/>
          <p:cNvSpPr txBox="1"/>
          <p:nvPr/>
        </p:nvSpPr>
        <p:spPr>
          <a:xfrm>
            <a:off x="6557216" y="5068569"/>
            <a:ext cx="3715248" cy="1169551"/>
          </a:xfrm>
          <a:prstGeom prst="rect">
            <a:avLst/>
          </a:prstGeom>
          <a:noFill/>
          <a:ln w="28575">
            <a:solidFill>
              <a:srgbClr val="C00000"/>
            </a:solidFill>
          </a:ln>
        </p:spPr>
        <p:txBody>
          <a:bodyPr wrap="square" rtlCol="0">
            <a:spAutoFit/>
          </a:bodyPr>
          <a:lstStyle/>
          <a:p>
            <a:pPr defTabSz="914400">
              <a:defRPr/>
            </a:pPr>
            <a:r>
              <a:rPr lang="it-IT" sz="1400" dirty="0">
                <a:solidFill>
                  <a:prstClr val="black"/>
                </a:solidFill>
                <a:latin typeface="Calibri" panose="020F0502020204030204" pitchFamily="34" charset="0"/>
              </a:rPr>
              <a:t>Legenda</a:t>
            </a:r>
          </a:p>
          <a:p>
            <a:pPr defTabSz="914400">
              <a:defRPr/>
            </a:pPr>
            <a:r>
              <a:rPr lang="it-IT" sz="1400" b="1" dirty="0">
                <a:solidFill>
                  <a:srgbClr val="C00000"/>
                </a:solidFill>
                <a:latin typeface="Calibri" panose="020F0502020204030204" pitchFamily="34" charset="0"/>
              </a:rPr>
              <a:t>Acceleratori e Tecnologie Applicate:	   3+2 </a:t>
            </a:r>
          </a:p>
          <a:p>
            <a:pPr defTabSz="914400">
              <a:defRPr/>
            </a:pPr>
            <a:r>
              <a:rPr lang="it-IT" sz="1400" b="1" dirty="0">
                <a:solidFill>
                  <a:srgbClr val="002060"/>
                </a:solidFill>
                <a:latin typeface="Calibri" panose="020F0502020204030204" pitchFamily="34" charset="0"/>
              </a:rPr>
              <a:t>Rivelatori, elettronica e informatica:	   6 +1</a:t>
            </a:r>
          </a:p>
          <a:p>
            <a:pPr defTabSz="914400">
              <a:defRPr/>
            </a:pPr>
            <a:r>
              <a:rPr lang="it-IT" sz="1400" b="1" dirty="0">
                <a:solidFill>
                  <a:srgbClr val="4E8542"/>
                </a:solidFill>
                <a:latin typeface="Calibri" panose="020F0502020204030204" pitchFamily="34" charset="0"/>
              </a:rPr>
              <a:t>Fisica Interdisciplinare:		 10 + 1</a:t>
            </a:r>
          </a:p>
          <a:p>
            <a:pPr defTabSz="914400">
              <a:defRPr/>
            </a:pPr>
            <a:r>
              <a:rPr lang="it-IT" sz="1400" b="1" dirty="0">
                <a:solidFill>
                  <a:srgbClr val="4E8542"/>
                </a:solidFill>
                <a:latin typeface="Calibri" panose="020F0502020204030204" pitchFamily="34" charset="0"/>
              </a:rPr>
              <a:t>* Chiede prolungamento</a:t>
            </a:r>
          </a:p>
        </p:txBody>
      </p:sp>
      <p:sp>
        <p:nvSpPr>
          <p:cNvPr id="23" name="CasellaDiTesto 22">
            <a:extLst>
              <a:ext uri="{FF2B5EF4-FFF2-40B4-BE49-F238E27FC236}">
                <a16:creationId xmlns:a16="http://schemas.microsoft.com/office/drawing/2014/main" id="{7E6AE5F8-7717-4DB4-AA20-DD3CCCEAF6ED}"/>
              </a:ext>
            </a:extLst>
          </p:cNvPr>
          <p:cNvSpPr txBox="1"/>
          <p:nvPr/>
        </p:nvSpPr>
        <p:spPr>
          <a:xfrm>
            <a:off x="6263323" y="3259723"/>
            <a:ext cx="4945245" cy="338554"/>
          </a:xfrm>
          <a:prstGeom prst="rect">
            <a:avLst/>
          </a:prstGeom>
          <a:noFill/>
        </p:spPr>
        <p:txBody>
          <a:bodyPr wrap="square" rtlCol="0">
            <a:spAutoFit/>
          </a:bodyPr>
          <a:lstStyle/>
          <a:p>
            <a:pPr defTabSz="1074738">
              <a:tabLst>
                <a:tab pos="809625" algn="l"/>
                <a:tab pos="1249363" algn="l"/>
              </a:tabLst>
              <a:defRPr/>
            </a:pPr>
            <a:r>
              <a:rPr lang="it-IT" sz="1600" b="1" dirty="0">
                <a:solidFill>
                  <a:srgbClr val="002060"/>
                </a:solidFill>
                <a:latin typeface="Calibri" panose="020F0502020204030204" pitchFamily="34" charset="0"/>
              </a:rPr>
              <a:t>ASTAROTH-BEYOND (2025) RN, RL D. D’Angelo tre anni</a:t>
            </a:r>
          </a:p>
        </p:txBody>
      </p:sp>
      <p:sp>
        <p:nvSpPr>
          <p:cNvPr id="22" name="CasellaDiTesto 21">
            <a:extLst>
              <a:ext uri="{FF2B5EF4-FFF2-40B4-BE49-F238E27FC236}">
                <a16:creationId xmlns:a16="http://schemas.microsoft.com/office/drawing/2014/main" id="{97340948-F24E-5F97-A3C8-55CB14A5375F}"/>
              </a:ext>
            </a:extLst>
          </p:cNvPr>
          <p:cNvSpPr txBox="1"/>
          <p:nvPr/>
        </p:nvSpPr>
        <p:spPr>
          <a:xfrm>
            <a:off x="1862015" y="4872365"/>
            <a:ext cx="4548349" cy="1384995"/>
          </a:xfrm>
          <a:prstGeom prst="rect">
            <a:avLst/>
          </a:prstGeom>
          <a:noFill/>
          <a:ln w="28575">
            <a:solidFill>
              <a:srgbClr val="C00000"/>
            </a:solidFill>
          </a:ln>
        </p:spPr>
        <p:txBody>
          <a:bodyPr wrap="square" rtlCol="0">
            <a:spAutoFit/>
          </a:bodyPr>
          <a:lstStyle/>
          <a:p>
            <a:pPr algn="ctr" defTabSz="914400">
              <a:defRPr/>
            </a:pPr>
            <a:r>
              <a:rPr lang="it-IT" sz="1400" b="1" dirty="0">
                <a:solidFill>
                  <a:srgbClr val="C00000"/>
                </a:solidFill>
                <a:latin typeface="Verdana"/>
              </a:rPr>
              <a:t>Delle 29 </a:t>
            </a:r>
            <a:r>
              <a:rPr lang="it-IT" sz="1400" b="1" dirty="0">
                <a:solidFill>
                  <a:prstClr val="black"/>
                </a:solidFill>
                <a:latin typeface="Verdana"/>
              </a:rPr>
              <a:t>sigle in corso nel 2024 </a:t>
            </a:r>
            <a:r>
              <a:rPr lang="it-IT" sz="1400" b="1" dirty="0">
                <a:solidFill>
                  <a:srgbClr val="C00000"/>
                </a:solidFill>
                <a:latin typeface="Verdana"/>
              </a:rPr>
              <a:t>ne chiudono 15</a:t>
            </a:r>
          </a:p>
          <a:p>
            <a:pPr algn="ctr">
              <a:defRPr/>
            </a:pPr>
            <a:r>
              <a:rPr lang="it-IT" sz="1400" b="1" dirty="0">
                <a:solidFill>
                  <a:srgbClr val="C00000"/>
                </a:solidFill>
                <a:latin typeface="Verdana"/>
              </a:rPr>
              <a:t>10 nuove sigle e 2 richieste di prolungamento per un totale di 24</a:t>
            </a:r>
          </a:p>
          <a:p>
            <a:pPr algn="ctr">
              <a:defRPr/>
            </a:pPr>
            <a:r>
              <a:rPr lang="it-IT" sz="1400" b="1" dirty="0">
                <a:solidFill>
                  <a:srgbClr val="C00000"/>
                </a:solidFill>
                <a:latin typeface="Verdana"/>
              </a:rPr>
              <a:t>a luglio due sigle non approvate      22</a:t>
            </a:r>
          </a:p>
          <a:p>
            <a:pPr algn="ctr">
              <a:defRPr/>
            </a:pPr>
            <a:r>
              <a:rPr lang="it-IT" sz="1400" b="1" dirty="0">
                <a:solidFill>
                  <a:srgbClr val="C00000"/>
                </a:solidFill>
                <a:latin typeface="Verdana"/>
              </a:rPr>
              <a:t>1 Grant Giovane vinto            23  </a:t>
            </a:r>
          </a:p>
        </p:txBody>
      </p:sp>
      <p:sp>
        <p:nvSpPr>
          <p:cNvPr id="10" name="CasellaDiTesto 9">
            <a:extLst>
              <a:ext uri="{FF2B5EF4-FFF2-40B4-BE49-F238E27FC236}">
                <a16:creationId xmlns:a16="http://schemas.microsoft.com/office/drawing/2014/main" id="{2D1FC57F-DA36-AA76-4AF5-1F20F60CDF53}"/>
              </a:ext>
            </a:extLst>
          </p:cNvPr>
          <p:cNvSpPr txBox="1"/>
          <p:nvPr/>
        </p:nvSpPr>
        <p:spPr>
          <a:xfrm>
            <a:off x="1907472" y="3833217"/>
            <a:ext cx="3600400" cy="369332"/>
          </a:xfrm>
          <a:prstGeom prst="rect">
            <a:avLst/>
          </a:prstGeom>
          <a:noFill/>
        </p:spPr>
        <p:txBody>
          <a:bodyPr wrap="square" rtlCol="0">
            <a:spAutoFit/>
          </a:bodyPr>
          <a:lstStyle/>
          <a:p>
            <a:pPr defTabSz="914400">
              <a:defRPr/>
            </a:pPr>
            <a:r>
              <a:rPr lang="it-IT" b="1" dirty="0">
                <a:solidFill>
                  <a:prstClr val="black"/>
                </a:solidFill>
                <a:latin typeface="Calibri" panose="020F0502020204030204" pitchFamily="34" charset="0"/>
              </a:rPr>
              <a:t>Grant Giovani:</a:t>
            </a:r>
          </a:p>
        </p:txBody>
      </p:sp>
      <p:sp>
        <p:nvSpPr>
          <p:cNvPr id="12" name="CasellaDiTesto 11">
            <a:extLst>
              <a:ext uri="{FF2B5EF4-FFF2-40B4-BE49-F238E27FC236}">
                <a16:creationId xmlns:a16="http://schemas.microsoft.com/office/drawing/2014/main" id="{A86C9EBD-C7A4-42C8-79C1-7F5E8B345AF6}"/>
              </a:ext>
            </a:extLst>
          </p:cNvPr>
          <p:cNvSpPr txBox="1"/>
          <p:nvPr/>
        </p:nvSpPr>
        <p:spPr>
          <a:xfrm>
            <a:off x="1884426" y="4129515"/>
            <a:ext cx="4571615" cy="584775"/>
          </a:xfrm>
          <a:prstGeom prst="rect">
            <a:avLst/>
          </a:prstGeom>
          <a:noFill/>
        </p:spPr>
        <p:txBody>
          <a:bodyPr wrap="square" rtlCol="0">
            <a:spAutoFit/>
          </a:bodyPr>
          <a:lstStyle/>
          <a:p>
            <a:pPr defTabSz="763588">
              <a:tabLst>
                <a:tab pos="893763" algn="l"/>
                <a:tab pos="1249363" algn="l"/>
                <a:tab pos="1525588" algn="l"/>
                <a:tab pos="2327275" algn="l"/>
              </a:tabLst>
              <a:defRPr/>
            </a:pPr>
            <a:r>
              <a:rPr lang="it-IT" sz="1600" b="1" dirty="0">
                <a:solidFill>
                  <a:srgbClr val="002060"/>
                </a:solidFill>
                <a:latin typeface="Calibri" panose="020F0502020204030204" pitchFamily="34" charset="0"/>
              </a:rPr>
              <a:t>FERRAD		(2024)	Luca Frontini  prolunga</a:t>
            </a:r>
          </a:p>
          <a:p>
            <a:pPr defTabSz="763588">
              <a:tabLst>
                <a:tab pos="893763" algn="l"/>
                <a:tab pos="1249363" algn="l"/>
                <a:tab pos="1525588" algn="l"/>
                <a:tab pos="2327275" algn="l"/>
              </a:tabLst>
              <a:defRPr/>
            </a:pPr>
            <a:r>
              <a:rPr lang="it-IT" sz="1600" b="1" dirty="0">
                <a:solidFill>
                  <a:srgbClr val="4E8542"/>
                </a:solidFill>
                <a:latin typeface="Calibri" panose="020F0502020204030204" pitchFamily="34" charset="0"/>
              </a:rPr>
              <a:t>PRIUMUS		(2025) 	Claudio </a:t>
            </a:r>
            <a:r>
              <a:rPr lang="it-IT" sz="1600" b="1" dirty="0" err="1">
                <a:solidFill>
                  <a:srgbClr val="4E8542"/>
                </a:solidFill>
                <a:latin typeface="Calibri" panose="020F0502020204030204" pitchFamily="34" charset="0"/>
              </a:rPr>
              <a:t>Galelli</a:t>
            </a:r>
            <a:r>
              <a:rPr lang="it-IT" sz="1600" b="1" dirty="0">
                <a:solidFill>
                  <a:srgbClr val="4E8542"/>
                </a:solidFill>
                <a:latin typeface="Calibri" panose="020F0502020204030204" pitchFamily="34" charset="0"/>
              </a:rPr>
              <a:t> vive</a:t>
            </a:r>
            <a:endParaRPr lang="it-IT" sz="1600" b="1" dirty="0">
              <a:solidFill>
                <a:srgbClr val="002060"/>
              </a:solidFill>
              <a:latin typeface="Calibri" panose="020F0502020204030204" pitchFamily="34" charset="0"/>
            </a:endParaRPr>
          </a:p>
        </p:txBody>
      </p:sp>
      <p:sp>
        <p:nvSpPr>
          <p:cNvPr id="16" name="Freccia a destra 15">
            <a:extLst>
              <a:ext uri="{FF2B5EF4-FFF2-40B4-BE49-F238E27FC236}">
                <a16:creationId xmlns:a16="http://schemas.microsoft.com/office/drawing/2014/main" id="{3E830EE0-1695-CA79-9C43-381F8D6A790C}"/>
              </a:ext>
            </a:extLst>
          </p:cNvPr>
          <p:cNvSpPr/>
          <p:nvPr/>
        </p:nvSpPr>
        <p:spPr>
          <a:xfrm flipV="1">
            <a:off x="5507873" y="5858544"/>
            <a:ext cx="145215"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1F574E0B-8ED8-3AA1-3990-AD069ED04BF9}"/>
              </a:ext>
            </a:extLst>
          </p:cNvPr>
          <p:cNvSpPr/>
          <p:nvPr/>
        </p:nvSpPr>
        <p:spPr>
          <a:xfrm>
            <a:off x="5015880" y="6079541"/>
            <a:ext cx="179258"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10587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err="1">
                <a:solidFill>
                  <a:srgbClr val="0070C0"/>
                </a:solidFill>
              </a:rPr>
              <a:t>Invertario</a:t>
            </a:r>
            <a:r>
              <a:rPr lang="it-IT" sz="1600" b="1" dirty="0">
                <a:solidFill>
                  <a:srgbClr val="0070C0"/>
                </a:solidFill>
              </a:rPr>
              <a:t> 3k Euro Acquisto personal computer per simulazioni </a:t>
            </a: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HARMONIQ: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045419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iDLA (2026-2028)</a:t>
            </a:r>
            <a:endParaRPr lang="en-US" dirty="0"/>
          </a:p>
        </p:txBody>
      </p:sp>
      <p:sp>
        <p:nvSpPr>
          <p:cNvPr id="16" name="Rectangle 15"/>
          <p:cNvSpPr/>
          <p:nvPr/>
        </p:nvSpPr>
        <p:spPr>
          <a:xfrm>
            <a:off x="0" y="831815"/>
            <a:ext cx="12191999" cy="369332"/>
          </a:xfrm>
          <a:prstGeom prst="rect">
            <a:avLst/>
          </a:prstGeom>
        </p:spPr>
        <p:txBody>
          <a:bodyPr wrap="square">
            <a:spAutoFit/>
          </a:bodyPr>
          <a:lstStyle/>
          <a:p>
            <a:pPr algn="ctr"/>
            <a:r>
              <a:rPr lang="en-US" b="1" dirty="0">
                <a:solidFill>
                  <a:srgbClr val="0070C0"/>
                </a:solidFill>
                <a:latin typeface="Comic Sans MS" panose="030F0702030302020204" pitchFamily="66" charset="0"/>
              </a:rPr>
              <a:t>Resp. Nazionale: Giuseppe Torrisi (LNS)</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4876801" y="5093916"/>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0" y="549260"/>
            <a:ext cx="12192000" cy="369332"/>
          </a:xfrm>
          <a:prstGeom prst="rect">
            <a:avLst/>
          </a:prstGeom>
        </p:spPr>
        <p:txBody>
          <a:bodyPr wrap="square">
            <a:spAutoFit/>
          </a:bodyPr>
          <a:lstStyle/>
          <a:p>
            <a:pPr algn="ctr"/>
            <a:r>
              <a:rPr lang="en-US" b="1" dirty="0">
                <a:solidFill>
                  <a:schemeClr val="tx2">
                    <a:lumMod val="75000"/>
                  </a:schemeClr>
                </a:solidFill>
                <a:latin typeface="Comic Sans MS" panose="030F0702030302020204" pitchFamily="66" charset="0"/>
              </a:rPr>
              <a:t>Integrated Dielectric Laser Accelerator</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1.2</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6242298" y="224764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550091" y="2743421"/>
            <a:ext cx="5134980" cy="1931298"/>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Design</a:t>
            </a:r>
            <a:r>
              <a:rPr lang="en-US" dirty="0">
                <a:solidFill>
                  <a:srgbClr val="0070C0"/>
                </a:solidFill>
                <a:latin typeface="Comic Sans MS" panose="030F0702030302020204" pitchFamily="66" charset="0"/>
              </a:rPr>
              <a:t> and </a:t>
            </a:r>
            <a:r>
              <a:rPr lang="en-US" b="1" dirty="0">
                <a:solidFill>
                  <a:srgbClr val="0070C0"/>
                </a:solidFill>
                <a:latin typeface="Comic Sans MS" panose="030F0702030302020204" pitchFamily="66" charset="0"/>
              </a:rPr>
              <a:t>fabrication</a:t>
            </a:r>
            <a:r>
              <a:rPr lang="en-US" dirty="0">
                <a:solidFill>
                  <a:srgbClr val="0070C0"/>
                </a:solidFill>
                <a:latin typeface="Comic Sans MS" panose="030F0702030302020204" pitchFamily="66" charset="0"/>
              </a:rPr>
              <a:t> of dielectric laser accelerator (DLA) structures </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Demonstrate </a:t>
            </a:r>
            <a:r>
              <a:rPr lang="en-US" dirty="0">
                <a:solidFill>
                  <a:srgbClr val="0070C0"/>
                </a:solidFill>
                <a:latin typeface="Comic Sans MS" panose="030F0702030302020204" pitchFamily="66" charset="0"/>
              </a:rPr>
              <a:t>laser-driven coupling through </a:t>
            </a:r>
            <a:r>
              <a:rPr lang="en-US" b="1" dirty="0">
                <a:solidFill>
                  <a:srgbClr val="0070C0"/>
                </a:solidFill>
                <a:latin typeface="Comic Sans MS" panose="030F0702030302020204" pitchFamily="66" charset="0"/>
              </a:rPr>
              <a:t>a sequence of DLA stages.</a:t>
            </a:r>
          </a:p>
          <a:p>
            <a:pPr marL="285750" indent="-285750">
              <a:spcAft>
                <a:spcPts val="300"/>
              </a:spcAft>
              <a:buFont typeface="Courier New" panose="02070309020205020404" pitchFamily="49" charset="0"/>
              <a:buChar char="o"/>
            </a:pPr>
            <a:r>
              <a:rPr lang="it-IT" dirty="0">
                <a:solidFill>
                  <a:srgbClr val="0070C0"/>
                </a:solidFill>
                <a:latin typeface="Comic Sans MS" panose="030F0702030302020204" pitchFamily="66" charset="0"/>
              </a:rPr>
              <a:t>Studies for a </a:t>
            </a:r>
            <a:r>
              <a:rPr lang="it-IT" b="1" dirty="0" err="1">
                <a:solidFill>
                  <a:srgbClr val="0070C0"/>
                </a:solidFill>
                <a:latin typeface="Comic Sans MS" panose="030F0702030302020204" pitchFamily="66" charset="0"/>
              </a:rPr>
              <a:t>next</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realization</a:t>
            </a:r>
            <a:r>
              <a:rPr lang="it-IT" b="1" dirty="0">
                <a:solidFill>
                  <a:srgbClr val="0070C0"/>
                </a:solidFill>
                <a:latin typeface="Comic Sans MS" panose="030F0702030302020204" pitchFamily="66" charset="0"/>
              </a:rPr>
              <a:t> </a:t>
            </a:r>
            <a:r>
              <a:rPr lang="it-IT" dirty="0">
                <a:solidFill>
                  <a:srgbClr val="0070C0"/>
                </a:solidFill>
                <a:latin typeface="Comic Sans MS" panose="030F0702030302020204" pitchFamily="66" charset="0"/>
              </a:rPr>
              <a:t>of a </a:t>
            </a:r>
            <a:r>
              <a:rPr lang="it-IT" dirty="0" err="1">
                <a:solidFill>
                  <a:srgbClr val="0070C0"/>
                </a:solidFill>
                <a:latin typeface="Comic Sans MS" panose="030F0702030302020204" pitchFamily="66" charset="0"/>
              </a:rPr>
              <a:t>dedicated</a:t>
            </a:r>
            <a:r>
              <a:rPr lang="it-IT"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testbench</a:t>
            </a:r>
            <a:r>
              <a:rPr lang="it-IT" b="1" dirty="0">
                <a:solidFill>
                  <a:srgbClr val="0070C0"/>
                </a:solidFill>
                <a:latin typeface="Comic Sans MS" panose="030F0702030302020204" pitchFamily="66" charset="0"/>
              </a:rPr>
              <a:t> for DLA </a:t>
            </a:r>
            <a:r>
              <a:rPr lang="it-IT" b="1" dirty="0" err="1">
                <a:solidFill>
                  <a:srgbClr val="0070C0"/>
                </a:solidFill>
                <a:latin typeface="Comic Sans MS" panose="030F0702030302020204" pitchFamily="66" charset="0"/>
              </a:rPr>
              <a:t>structures</a:t>
            </a:r>
            <a:r>
              <a:rPr lang="it-IT" dirty="0">
                <a:solidFill>
                  <a:srgbClr val="0070C0"/>
                </a:solidFill>
                <a:latin typeface="Comic Sans MS" panose="030F0702030302020204" pitchFamily="66" charset="0"/>
              </a:rPr>
              <a:t>.</a:t>
            </a:r>
            <a:endParaRPr lang="en-US"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LNS</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TO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6550091" y="5510814"/>
            <a:ext cx="4302493" cy="46935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None</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6548027"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Alberto Bacci	(RL)			(</a:t>
            </a:r>
            <a:r>
              <a:rPr lang="it-IT" b="1" dirty="0" err="1">
                <a:solidFill>
                  <a:srgbClr val="0070C0"/>
                </a:solidFill>
                <a:latin typeface="Comic Sans MS" panose="030F0702030302020204" pitchFamily="66" charset="0"/>
              </a:rPr>
              <a:t>synergy</a:t>
            </a:r>
            <a:r>
              <a:rPr lang="it-IT" b="1" dirty="0">
                <a:solidFill>
                  <a:srgbClr val="0070C0"/>
                </a:solidFill>
                <a:latin typeface="Comic Sans MS" panose="030F0702030302020204" pitchFamily="66" charset="0"/>
              </a:rPr>
              <a:t> with GIOTTO)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Marcello Rossetti Conti	(synergy with GIOTTO)</a:t>
            </a:r>
          </a:p>
          <a:p>
            <a:pPr marL="285750" indent="-285750">
              <a:spcAft>
                <a:spcPts val="300"/>
              </a:spcAft>
              <a:buFont typeface="Courier New" panose="02070309020205020404" pitchFamily="49" charset="0"/>
              <a:buChar char="o"/>
            </a:pPr>
            <a:r>
              <a:rPr lang="it-IT" b="1" dirty="0">
                <a:solidFill>
                  <a:srgbClr val="92D050"/>
                </a:solidFill>
                <a:latin typeface="Comic Sans MS" panose="030F0702030302020204" pitchFamily="66" charset="0"/>
              </a:rPr>
              <a:t>Giuseppe Della Valle	(</a:t>
            </a:r>
            <a:r>
              <a:rPr lang="it-IT" b="1" dirty="0" err="1">
                <a:solidFill>
                  <a:srgbClr val="92D050"/>
                </a:solidFill>
                <a:latin typeface="Comic Sans MS" panose="030F0702030302020204" pitchFamily="66" charset="0"/>
              </a:rPr>
              <a:t>PoliMi</a:t>
            </a:r>
            <a:r>
              <a:rPr lang="it-IT" b="1" dirty="0">
                <a:solidFill>
                  <a:srgbClr val="92D050"/>
                </a:solidFill>
                <a:latin typeface="Comic Sans MS" panose="030F0702030302020204" pitchFamily="66" charset="0"/>
              </a:rPr>
              <a:t>)</a:t>
            </a:r>
            <a:endParaRPr lang="en-US" b="1" dirty="0">
              <a:solidFill>
                <a:srgbClr val="92D05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92D050"/>
                </a:solidFill>
                <a:latin typeface="Comic Sans MS" panose="030F0702030302020204" pitchFamily="66" charset="0"/>
              </a:rPr>
              <a:t>Luca </a:t>
            </a:r>
            <a:r>
              <a:rPr lang="it-IT" b="1" dirty="0" err="1">
                <a:solidFill>
                  <a:srgbClr val="92D050"/>
                </a:solidFill>
                <a:latin typeface="Comic Sans MS" panose="030F0702030302020204" pitchFamily="66" charset="0"/>
              </a:rPr>
              <a:t>Vincetti</a:t>
            </a:r>
            <a:r>
              <a:rPr lang="it-IT" b="1" dirty="0">
                <a:solidFill>
                  <a:srgbClr val="92D050"/>
                </a:solidFill>
                <a:latin typeface="Comic Sans MS" panose="030F0702030302020204" pitchFamily="66" charset="0"/>
              </a:rPr>
              <a:t> (</a:t>
            </a:r>
            <a:r>
              <a:rPr lang="it-IT" b="1" dirty="0" err="1">
                <a:solidFill>
                  <a:srgbClr val="92D050"/>
                </a:solidFill>
                <a:latin typeface="Comic Sans MS" panose="030F0702030302020204" pitchFamily="66" charset="0"/>
              </a:rPr>
              <a:t>UniMoRe</a:t>
            </a:r>
            <a:r>
              <a:rPr lang="it-IT" b="1" dirty="0">
                <a:solidFill>
                  <a:srgbClr val="92D050"/>
                </a:solidFill>
                <a:latin typeface="Comic Sans MS" panose="030F0702030302020204" pitchFamily="66" charset="0"/>
              </a:rPr>
              <a:t>)</a:t>
            </a:r>
            <a:endParaRPr lang="en-US" b="1" dirty="0">
              <a:solidFill>
                <a:srgbClr val="92D05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5579164" y="1383886"/>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6552018" y="1761383"/>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Acceleratori</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3192208158"/>
      </p:ext>
    </p:extLst>
  </p:cSld>
  <p:clrMapOvr>
    <a:masterClrMapping/>
  </p:clrMapOvr>
  <mc:AlternateContent xmlns:mc="http://schemas.openxmlformats.org/markup-compatibility/2006" xmlns:p14="http://schemas.microsoft.com/office/powerpoint/2010/main">
    <mc:Choice Requires="p14">
      <p:transition spd="slow" p14:dur="2000" advTm="89613"/>
    </mc:Choice>
    <mc:Fallback xmlns="">
      <p:transition spd="slow" advTm="8961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iDLA: general framework -1</a:t>
            </a:r>
            <a:endParaRPr lang="en-US" dirty="0"/>
          </a:p>
        </p:txBody>
      </p:sp>
      <p:pic>
        <p:nvPicPr>
          <p:cNvPr id="5" name="Immagine 4">
            <a:extLst>
              <a:ext uri="{FF2B5EF4-FFF2-40B4-BE49-F238E27FC236}">
                <a16:creationId xmlns:a16="http://schemas.microsoft.com/office/drawing/2014/main" id="{38110438-BB5C-C3DA-E99C-583BA86831C0}"/>
              </a:ext>
            </a:extLst>
          </p:cNvPr>
          <p:cNvPicPr>
            <a:picLocks noChangeAspect="1"/>
          </p:cNvPicPr>
          <p:nvPr/>
        </p:nvPicPr>
        <p:blipFill>
          <a:blip r:embed="rId2"/>
          <a:srcRect l="9088" t="3316" r="10055"/>
          <a:stretch>
            <a:fillRect/>
          </a:stretch>
        </p:blipFill>
        <p:spPr>
          <a:xfrm>
            <a:off x="9199756" y="414618"/>
            <a:ext cx="2607549" cy="5785114"/>
          </a:xfrm>
          <a:prstGeom prst="rect">
            <a:avLst/>
          </a:prstGeom>
          <a:ln w="19050">
            <a:solidFill>
              <a:schemeClr val="tx1"/>
            </a:solidFill>
          </a:ln>
          <a:effectLst>
            <a:outerShdw blurRad="50800" dist="38100" dir="8100000" algn="tr" rotWithShape="0">
              <a:prstClr val="black">
                <a:alpha val="40000"/>
              </a:prstClr>
            </a:outerShdw>
          </a:effectLst>
        </p:spPr>
      </p:pic>
      <p:sp>
        <p:nvSpPr>
          <p:cNvPr id="6" name="TextBox 3">
            <a:extLst>
              <a:ext uri="{FF2B5EF4-FFF2-40B4-BE49-F238E27FC236}">
                <a16:creationId xmlns:a16="http://schemas.microsoft.com/office/drawing/2014/main" id="{25EB7D1C-EB5B-9C4E-AF9C-8EB9995D5D4A}"/>
              </a:ext>
            </a:extLst>
          </p:cNvPr>
          <p:cNvSpPr txBox="1"/>
          <p:nvPr/>
        </p:nvSpPr>
        <p:spPr>
          <a:xfrm>
            <a:off x="105507" y="1166842"/>
            <a:ext cx="8897816" cy="4770537"/>
          </a:xfrm>
          <a:prstGeom prst="rect">
            <a:avLst/>
          </a:prstGeom>
          <a:noFill/>
        </p:spPr>
        <p:txBody>
          <a:bodyPr wrap="square">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600"/>
            </a:pPr>
            <a:r>
              <a:rPr lang="en-GB" b="1" u="sng" dirty="0">
                <a:solidFill>
                  <a:srgbClr val="0070C0"/>
                </a:solidFill>
                <a:latin typeface="Comic Sans MS" panose="030F0702030302020204" pitchFamily="66" charset="0"/>
              </a:rPr>
              <a:t>Goal</a:t>
            </a:r>
            <a:r>
              <a:rPr lang="en-GB" b="1" dirty="0">
                <a:solidFill>
                  <a:srgbClr val="0070C0"/>
                </a:solidFill>
                <a:latin typeface="Comic Sans MS" panose="030F0702030302020204" pitchFamily="66" charset="0"/>
              </a:rPr>
              <a:t>:</a:t>
            </a:r>
            <a:r>
              <a:rPr lang="en-GB" dirty="0">
                <a:solidFill>
                  <a:srgbClr val="0070C0"/>
                </a:solidFill>
                <a:latin typeface="Comic Sans MS" panose="030F0702030302020204" pitchFamily="66" charset="0"/>
              </a:rPr>
              <a:t> Test a </a:t>
            </a:r>
            <a:r>
              <a:rPr lang="en-GB" b="1" u="sng" dirty="0">
                <a:solidFill>
                  <a:srgbClr val="FFC000"/>
                </a:solidFill>
                <a:latin typeface="Comic Sans MS" panose="030F0702030302020204" pitchFamily="66" charset="0"/>
              </a:rPr>
              <a:t>cascade</a:t>
            </a:r>
            <a:r>
              <a:rPr lang="en-GB" b="1" u="sng" dirty="0">
                <a:solidFill>
                  <a:srgbClr val="0070C0"/>
                </a:solidFill>
                <a:latin typeface="Comic Sans MS" panose="030F0702030302020204" pitchFamily="66" charset="0"/>
              </a:rPr>
              <a:t> of dielectric structures (µm scale) </a:t>
            </a:r>
            <a:r>
              <a:rPr lang="en-GB" dirty="0">
                <a:solidFill>
                  <a:srgbClr val="0070C0"/>
                </a:solidFill>
                <a:latin typeface="Comic Sans MS" panose="030F0702030302020204" pitchFamily="66" charset="0"/>
              </a:rPr>
              <a:t>to increase </a:t>
            </a:r>
            <a:r>
              <a:rPr lang="el-GR" b="1" dirty="0">
                <a:solidFill>
                  <a:srgbClr val="0070C0"/>
                </a:solidFill>
                <a:latin typeface="Comic Sans MS" panose="030F0702030302020204" pitchFamily="66" charset="0"/>
              </a:rPr>
              <a:t>β </a:t>
            </a:r>
            <a:r>
              <a:rPr lang="en-GB" b="1" dirty="0">
                <a:solidFill>
                  <a:srgbClr val="0070C0"/>
                </a:solidFill>
                <a:latin typeface="Comic Sans MS" panose="030F0702030302020204" pitchFamily="66" charset="0"/>
              </a:rPr>
              <a:t>from ~0.2 to ~1</a:t>
            </a:r>
            <a:r>
              <a:rPr lang="en-GB" dirty="0">
                <a:solidFill>
                  <a:srgbClr val="0070C0"/>
                </a:solidFill>
                <a:latin typeface="Comic Sans MS" panose="030F0702030302020204" pitchFamily="66" charset="0"/>
              </a:rPr>
              <a:t>.</a:t>
            </a:r>
            <a:endParaRPr lang="it-IT" dirty="0">
              <a:solidFill>
                <a:srgbClr val="0070C0"/>
              </a:solidFill>
              <a:latin typeface="Comic Sans MS" panose="030F0702030302020204" pitchFamily="66" charset="0"/>
            </a:endParaRPr>
          </a:p>
          <a:p>
            <a:pPr>
              <a:defRPr sz="1600"/>
            </a:pPr>
            <a:r>
              <a:rPr b="1" u="sng" dirty="0">
                <a:solidFill>
                  <a:srgbClr val="0070C0"/>
                </a:solidFill>
                <a:latin typeface="Comic Sans MS" panose="030F0702030302020204" pitchFamily="66" charset="0"/>
              </a:rPr>
              <a:t>Strategy</a:t>
            </a:r>
            <a:r>
              <a:rPr dirty="0">
                <a:solidFill>
                  <a:srgbClr val="0070C0"/>
                </a:solidFill>
                <a:latin typeface="Comic Sans MS" panose="030F0702030302020204" pitchFamily="66" charset="0"/>
              </a:rPr>
              <a:t>: </a:t>
            </a:r>
            <a:r>
              <a:rPr lang="it-IT" dirty="0">
                <a:solidFill>
                  <a:srgbClr val="0070C0"/>
                </a:solidFill>
                <a:latin typeface="Comic Sans MS" panose="030F0702030302020204" pitchFamily="66" charset="0"/>
              </a:rPr>
              <a:t>U</a:t>
            </a:r>
            <a:r>
              <a:rPr dirty="0">
                <a:solidFill>
                  <a:srgbClr val="0070C0"/>
                </a:solidFill>
                <a:latin typeface="Comic Sans MS" panose="030F0702030302020204" pitchFamily="66" charset="0"/>
              </a:rPr>
              <a:t>sing a modular structure chain:</a:t>
            </a:r>
            <a:endParaRPr lang="it-IT" dirty="0">
              <a:solidFill>
                <a:srgbClr val="0070C0"/>
              </a:solidFill>
              <a:latin typeface="Comic Sans MS" panose="030F0702030302020204" pitchFamily="66" charset="0"/>
            </a:endParaRPr>
          </a:p>
          <a:p>
            <a:pPr>
              <a:defRPr sz="1600"/>
            </a:pPr>
            <a:br>
              <a:rPr dirty="0">
                <a:solidFill>
                  <a:srgbClr val="0070C0"/>
                </a:solidFill>
                <a:latin typeface="Comic Sans MS" panose="030F0702030302020204" pitchFamily="66" charset="0"/>
              </a:rPr>
            </a:br>
            <a:endParaRPr dirty="0">
              <a:solidFill>
                <a:srgbClr val="0070C0"/>
              </a:solidFill>
              <a:latin typeface="Comic Sans MS" panose="030F0702030302020204" pitchFamily="66" charset="0"/>
            </a:endParaRPr>
          </a:p>
          <a:p>
            <a:pPr>
              <a:defRPr sz="1600"/>
            </a:pPr>
            <a:r>
              <a:rPr b="1" dirty="0">
                <a:solidFill>
                  <a:srgbClr val="0070C0"/>
                </a:solidFill>
                <a:latin typeface="Comic Sans MS" panose="030F0702030302020204" pitchFamily="66" charset="0"/>
              </a:rPr>
              <a:t>1. High-Q cavities (β ≈ 0.2–0.3):</a:t>
            </a:r>
          </a:p>
          <a:p>
            <a:pPr>
              <a:defRPr sz="1600"/>
            </a:pPr>
            <a:r>
              <a:rPr dirty="0">
                <a:solidFill>
                  <a:srgbClr val="0070C0"/>
                </a:solidFill>
                <a:latin typeface="Comic Sans MS" panose="030F0702030302020204" pitchFamily="66" charset="0"/>
              </a:rPr>
              <a:t>   - Inspired by ACS Nano 2024 design (</a:t>
            </a:r>
            <a:r>
              <a:rPr lang="it-IT" dirty="0">
                <a:solidFill>
                  <a:srgbClr val="0070C0"/>
                </a:solidFill>
                <a:latin typeface="Comic Sans MS" panose="030F0702030302020204" pitchFamily="66" charset="0"/>
              </a:rPr>
              <a:t>https://doi.org/10.1021/acsnano.3c11211</a:t>
            </a:r>
            <a:r>
              <a:rPr dirty="0">
                <a:solidFill>
                  <a:srgbClr val="0070C0"/>
                </a:solidFill>
                <a:latin typeface="Comic Sans MS" panose="030F0702030302020204" pitchFamily="66" charset="0"/>
              </a:rPr>
              <a:t>)</a:t>
            </a:r>
          </a:p>
          <a:p>
            <a:pPr>
              <a:defRPr sz="1600"/>
            </a:pPr>
            <a:r>
              <a:rPr dirty="0">
                <a:solidFill>
                  <a:srgbClr val="0070C0"/>
                </a:solidFill>
                <a:latin typeface="Comic Sans MS" panose="030F0702030302020204" pitchFamily="66" charset="0"/>
              </a:rPr>
              <a:t>   - Efficient energy coupling and field confinement</a:t>
            </a:r>
            <a:endParaRPr lang="it-IT" dirty="0">
              <a:solidFill>
                <a:srgbClr val="0070C0"/>
              </a:solidFill>
              <a:latin typeface="Comic Sans MS" panose="030F0702030302020204" pitchFamily="66" charset="0"/>
            </a:endParaRPr>
          </a:p>
          <a:p>
            <a:pPr>
              <a:defRPr sz="1600"/>
            </a:pPr>
            <a:endParaRPr dirty="0">
              <a:solidFill>
                <a:srgbClr val="0070C0"/>
              </a:solidFill>
              <a:latin typeface="Comic Sans MS" panose="030F0702030302020204" pitchFamily="66" charset="0"/>
            </a:endParaRPr>
          </a:p>
          <a:p>
            <a:pPr>
              <a:defRPr sz="1600"/>
            </a:pPr>
            <a:r>
              <a:rPr b="1" dirty="0">
                <a:solidFill>
                  <a:srgbClr val="0070C0"/>
                </a:solidFill>
                <a:latin typeface="Comic Sans MS" panose="030F0702030302020204" pitchFamily="66" charset="0"/>
              </a:rPr>
              <a:t>2. Slot waveguides (β ≈ 0.4–0.75):</a:t>
            </a:r>
          </a:p>
          <a:p>
            <a:pPr>
              <a:defRPr sz="1600"/>
            </a:pPr>
            <a:r>
              <a:rPr dirty="0">
                <a:solidFill>
                  <a:srgbClr val="0070C0"/>
                </a:solidFill>
                <a:latin typeface="Comic Sans MS" panose="030F0702030302020204" pitchFamily="66" charset="0"/>
              </a:rPr>
              <a:t>   - Based on designs in Optics Express 2023</a:t>
            </a:r>
            <a:r>
              <a:rPr lang="it-IT" dirty="0">
                <a:solidFill>
                  <a:srgbClr val="0070C0"/>
                </a:solidFill>
                <a:latin typeface="Comic Sans MS" panose="030F0702030302020204" pitchFamily="66" charset="0"/>
              </a:rPr>
              <a:t> </a:t>
            </a:r>
            <a:r>
              <a:rPr dirty="0">
                <a:solidFill>
                  <a:srgbClr val="0070C0"/>
                </a:solidFill>
                <a:latin typeface="Comic Sans MS" panose="030F0702030302020204" pitchFamily="66" charset="0"/>
              </a:rPr>
              <a:t> (</a:t>
            </a:r>
            <a:r>
              <a:rPr lang="it-IT" dirty="0">
                <a:solidFill>
                  <a:srgbClr val="0070C0"/>
                </a:solidFill>
                <a:latin typeface="Comic Sans MS" panose="030F0702030302020204" pitchFamily="66" charset="0"/>
                <a:hlinkClick r:id="rId3">
                  <a:extLst>
                    <a:ext uri="{A12FA001-AC4F-418D-AE19-62706E023703}">
                      <ahyp:hlinkClr xmlns:ahyp="http://schemas.microsoft.com/office/drawing/2018/hyperlinkcolor" val="tx"/>
                    </a:ext>
                  </a:extLst>
                </a:hlinkClick>
              </a:rPr>
              <a:t>https://doi.org/10.1364/OE.502762</a:t>
            </a:r>
            <a:r>
              <a:rPr dirty="0">
                <a:solidFill>
                  <a:srgbClr val="0070C0"/>
                </a:solidFill>
                <a:latin typeface="Comic Sans MS" panose="030F0702030302020204" pitchFamily="66" charset="0"/>
              </a:rPr>
              <a:t>)</a:t>
            </a:r>
          </a:p>
          <a:p>
            <a:pPr>
              <a:defRPr sz="1600"/>
            </a:pPr>
            <a:r>
              <a:rPr dirty="0">
                <a:solidFill>
                  <a:srgbClr val="0070C0"/>
                </a:solidFill>
                <a:latin typeface="Comic Sans MS" panose="030F0702030302020204" pitchFamily="66" charset="0"/>
              </a:rPr>
              <a:t>   - Dielectric slots for field enhancement in sub-micron gaps</a:t>
            </a:r>
            <a:endParaRPr lang="it-IT" dirty="0">
              <a:solidFill>
                <a:srgbClr val="0070C0"/>
              </a:solidFill>
              <a:latin typeface="Comic Sans MS" panose="030F0702030302020204" pitchFamily="66" charset="0"/>
            </a:endParaRPr>
          </a:p>
          <a:p>
            <a:pPr>
              <a:defRPr sz="1600"/>
            </a:pPr>
            <a:endParaRPr dirty="0">
              <a:solidFill>
                <a:srgbClr val="0070C0"/>
              </a:solidFill>
              <a:latin typeface="Comic Sans MS" panose="030F0702030302020204" pitchFamily="66" charset="0"/>
            </a:endParaRPr>
          </a:p>
          <a:p>
            <a:pPr>
              <a:defRPr sz="1600"/>
            </a:pPr>
            <a:r>
              <a:rPr b="1" dirty="0">
                <a:solidFill>
                  <a:srgbClr val="0070C0"/>
                </a:solidFill>
                <a:latin typeface="Comic Sans MS" panose="030F0702030302020204" pitchFamily="66" charset="0"/>
              </a:rPr>
              <a:t>3. Hybrid </a:t>
            </a:r>
            <a:r>
              <a:rPr lang="it-IT" b="1" dirty="0" err="1">
                <a:solidFill>
                  <a:srgbClr val="0070C0"/>
                </a:solidFill>
                <a:latin typeface="Comic Sans MS" panose="030F0702030302020204" pitchFamily="66" charset="0"/>
              </a:rPr>
              <a:t>P</a:t>
            </a:r>
            <a:r>
              <a:rPr b="1" dirty="0" err="1">
                <a:solidFill>
                  <a:srgbClr val="0070C0"/>
                </a:solidFill>
                <a:latin typeface="Comic Sans MS" panose="030F0702030302020204" pitchFamily="66" charset="0"/>
              </a:rPr>
              <a:t>hotonic</a:t>
            </a:r>
            <a:r>
              <a:rPr lang="it-IT" b="1" dirty="0">
                <a:solidFill>
                  <a:srgbClr val="0070C0"/>
                </a:solidFill>
                <a:latin typeface="Comic Sans MS" panose="030F0702030302020204" pitchFamily="66" charset="0"/>
              </a:rPr>
              <a:t> Crystal (</a:t>
            </a:r>
            <a:r>
              <a:rPr lang="it-IT" b="1" dirty="0" err="1">
                <a:solidFill>
                  <a:srgbClr val="0070C0"/>
                </a:solidFill>
                <a:latin typeface="Comic Sans MS" panose="030F0702030302020204" pitchFamily="66" charset="0"/>
              </a:rPr>
              <a:t>PhC</a:t>
            </a:r>
            <a:r>
              <a:rPr lang="it-IT" b="1" dirty="0">
                <a:solidFill>
                  <a:srgbClr val="0070C0"/>
                </a:solidFill>
                <a:latin typeface="Comic Sans MS" panose="030F0702030302020204" pitchFamily="66" charset="0"/>
              </a:rPr>
              <a:t>)</a:t>
            </a:r>
            <a:r>
              <a:rPr b="1" dirty="0">
                <a:solidFill>
                  <a:srgbClr val="0070C0"/>
                </a:solidFill>
                <a:latin typeface="Comic Sans MS" panose="030F0702030302020204" pitchFamily="66" charset="0"/>
              </a:rPr>
              <a:t>-slot waveguides (β ≈ 0.75–1):</a:t>
            </a:r>
          </a:p>
          <a:p>
            <a:pPr>
              <a:defRPr sz="1600"/>
            </a:pPr>
            <a:r>
              <a:rPr dirty="0">
                <a:solidFill>
                  <a:srgbClr val="0070C0"/>
                </a:solidFill>
                <a:latin typeface="Comic Sans MS" panose="030F0702030302020204" pitchFamily="66" charset="0"/>
              </a:rPr>
              <a:t>   - Slot formed by rib waveguides suspended by </a:t>
            </a:r>
            <a:r>
              <a:rPr dirty="0" err="1">
                <a:solidFill>
                  <a:srgbClr val="0070C0"/>
                </a:solidFill>
                <a:latin typeface="Comic Sans MS" panose="030F0702030302020204" pitchFamily="66" charset="0"/>
              </a:rPr>
              <a:t>PhC</a:t>
            </a:r>
            <a:r>
              <a:rPr dirty="0">
                <a:solidFill>
                  <a:srgbClr val="0070C0"/>
                </a:solidFill>
                <a:latin typeface="Comic Sans MS" panose="030F0702030302020204" pitchFamily="66" charset="0"/>
              </a:rPr>
              <a:t> membranes</a:t>
            </a:r>
          </a:p>
          <a:p>
            <a:pPr>
              <a:defRPr sz="1600"/>
            </a:pPr>
            <a:r>
              <a:rPr dirty="0">
                <a:solidFill>
                  <a:srgbClr val="0070C0"/>
                </a:solidFill>
                <a:latin typeface="Comic Sans MS" panose="030F0702030302020204" pitchFamily="66" charset="0"/>
              </a:rPr>
              <a:t>   - </a:t>
            </a:r>
            <a:r>
              <a:rPr dirty="0" err="1">
                <a:solidFill>
                  <a:srgbClr val="0070C0"/>
                </a:solidFill>
                <a:latin typeface="Comic Sans MS" panose="030F0702030302020204" pitchFamily="66" charset="0"/>
              </a:rPr>
              <a:t>PhC</a:t>
            </a:r>
            <a:r>
              <a:rPr dirty="0">
                <a:solidFill>
                  <a:srgbClr val="0070C0"/>
                </a:solidFill>
                <a:latin typeface="Comic Sans MS" panose="030F0702030302020204" pitchFamily="66" charset="0"/>
              </a:rPr>
              <a:t> ensures mechanical support &amp; enhances field via bandgap confinement</a:t>
            </a:r>
            <a:endParaRPr lang="it-IT" dirty="0">
              <a:solidFill>
                <a:srgbClr val="0070C0"/>
              </a:solidFill>
              <a:latin typeface="Comic Sans MS" panose="030F0702030302020204" pitchFamily="66" charset="0"/>
            </a:endParaRPr>
          </a:p>
          <a:p>
            <a:pPr>
              <a:defRPr sz="1600"/>
            </a:pPr>
            <a:endParaRPr lang="it-IT" dirty="0">
              <a:solidFill>
                <a:srgbClr val="0070C0"/>
              </a:solidFill>
              <a:latin typeface="Comic Sans MS" panose="030F0702030302020204" pitchFamily="66" charset="0"/>
            </a:endParaRPr>
          </a:p>
          <a:p>
            <a:pPr>
              <a:defRPr sz="1600"/>
            </a:pPr>
            <a:endParaRPr dirty="0">
              <a:solidFill>
                <a:srgbClr val="0070C0"/>
              </a:solidFill>
              <a:latin typeface="Comic Sans MS" panose="030F0702030302020204" pitchFamily="66" charset="0"/>
            </a:endParaRPr>
          </a:p>
          <a:p>
            <a:pPr>
              <a:defRPr sz="1600"/>
            </a:pPr>
            <a:r>
              <a:rPr b="1" dirty="0">
                <a:solidFill>
                  <a:srgbClr val="0070C0"/>
                </a:solidFill>
                <a:latin typeface="Comic Sans MS" panose="030F0702030302020204" pitchFamily="66" charset="0"/>
              </a:rPr>
              <a:t>Outcome</a:t>
            </a:r>
            <a:r>
              <a:rPr lang="it-IT" b="1" dirty="0">
                <a:solidFill>
                  <a:srgbClr val="0070C0"/>
                </a:solidFill>
                <a:latin typeface="Comic Sans MS" panose="030F0702030302020204" pitchFamily="66" charset="0"/>
              </a:rPr>
              <a:t>/Deliverable</a:t>
            </a:r>
            <a:r>
              <a:rPr dirty="0">
                <a:solidFill>
                  <a:srgbClr val="0070C0"/>
                </a:solidFill>
                <a:latin typeface="Comic Sans MS" panose="030F0702030302020204" pitchFamily="66" charset="0"/>
              </a:rPr>
              <a:t>: validate structure chain for increasing β, </a:t>
            </a:r>
            <a:endParaRPr lang="it-IT" dirty="0">
              <a:solidFill>
                <a:srgbClr val="0070C0"/>
              </a:solidFill>
              <a:latin typeface="Comic Sans MS" panose="030F0702030302020204" pitchFamily="66" charset="0"/>
            </a:endParaRPr>
          </a:p>
          <a:p>
            <a:pPr>
              <a:defRPr sz="1600"/>
            </a:pPr>
            <a:r>
              <a:rPr dirty="0">
                <a:solidFill>
                  <a:srgbClr val="0070C0"/>
                </a:solidFill>
                <a:latin typeface="Comic Sans MS" panose="030F0702030302020204" pitchFamily="66" charset="0"/>
              </a:rPr>
              <a:t>targeting high-gradient acceleration</a:t>
            </a:r>
            <a:r>
              <a:rPr lang="it-IT" dirty="0">
                <a:solidFill>
                  <a:srgbClr val="0070C0"/>
                </a:solidFill>
                <a:latin typeface="Comic Sans MS" panose="030F0702030302020204" pitchFamily="66" charset="0"/>
              </a:rPr>
              <a:t> (&gt;100 MV/m)</a:t>
            </a:r>
            <a:r>
              <a:rPr dirty="0">
                <a:solidFill>
                  <a:srgbClr val="0070C0"/>
                </a:solidFill>
                <a:latin typeface="Comic Sans MS" panose="030F0702030302020204" pitchFamily="66" charset="0"/>
              </a:rPr>
              <a:t> up to β ≈ 1.</a:t>
            </a:r>
          </a:p>
        </p:txBody>
      </p:sp>
      <p:cxnSp>
        <p:nvCxnSpPr>
          <p:cNvPr id="4" name="Connettore 2 3">
            <a:extLst>
              <a:ext uri="{FF2B5EF4-FFF2-40B4-BE49-F238E27FC236}">
                <a16:creationId xmlns:a16="http://schemas.microsoft.com/office/drawing/2014/main" id="{7DF7D2FA-5C3B-1E09-AF57-714DB52CDFF2}"/>
              </a:ext>
            </a:extLst>
          </p:cNvPr>
          <p:cNvCxnSpPr/>
          <p:nvPr/>
        </p:nvCxnSpPr>
        <p:spPr>
          <a:xfrm flipV="1">
            <a:off x="3634154" y="1383323"/>
            <a:ext cx="5673969" cy="87923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A09D951F-4C5F-2868-54F5-A0428D8D8ABC}"/>
              </a:ext>
            </a:extLst>
          </p:cNvPr>
          <p:cNvCxnSpPr>
            <a:cxnSpLocks/>
            <a:endCxn id="5" idx="1"/>
          </p:cNvCxnSpPr>
          <p:nvPr/>
        </p:nvCxnSpPr>
        <p:spPr>
          <a:xfrm>
            <a:off x="3786554" y="3259015"/>
            <a:ext cx="5413202" cy="481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1834C922-7A8F-5035-FFE4-C68CFCC67793}"/>
              </a:ext>
            </a:extLst>
          </p:cNvPr>
          <p:cNvCxnSpPr>
            <a:cxnSpLocks/>
          </p:cNvCxnSpPr>
          <p:nvPr/>
        </p:nvCxnSpPr>
        <p:spPr>
          <a:xfrm>
            <a:off x="6546503" y="4278923"/>
            <a:ext cx="2902297" cy="79716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957330"/>
      </p:ext>
    </p:extLst>
  </p:cSld>
  <p:clrMapOvr>
    <a:masterClrMapping/>
  </p:clrMapOvr>
  <mc:AlternateContent xmlns:mc="http://schemas.openxmlformats.org/markup-compatibility/2006" xmlns:p14="http://schemas.microsoft.com/office/powerpoint/2010/main">
    <mc:Choice Requires="p14">
      <p:transition spd="slow" p14:dur="2000" advTm="111165"/>
    </mc:Choice>
    <mc:Fallback xmlns="">
      <p:transition spd="slow" advTm="11116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magine 39">
            <a:extLst>
              <a:ext uri="{FF2B5EF4-FFF2-40B4-BE49-F238E27FC236}">
                <a16:creationId xmlns:a16="http://schemas.microsoft.com/office/drawing/2014/main" id="{B2908B79-1D01-270B-B098-DB254A9B9A93}"/>
              </a:ext>
            </a:extLst>
          </p:cNvPr>
          <p:cNvPicPr>
            <a:picLocks noChangeAspect="1"/>
          </p:cNvPicPr>
          <p:nvPr/>
        </p:nvPicPr>
        <p:blipFill>
          <a:blip r:embed="rId2"/>
          <a:stretch>
            <a:fillRect/>
          </a:stretch>
        </p:blipFill>
        <p:spPr>
          <a:xfrm>
            <a:off x="240284" y="975147"/>
            <a:ext cx="11711431" cy="4907705"/>
          </a:xfrm>
          <a:prstGeom prst="rect">
            <a:avLst/>
          </a:prstGeom>
        </p:spPr>
      </p:pic>
      <p:sp>
        <p:nvSpPr>
          <p:cNvPr id="43" name="Title 2">
            <a:extLst>
              <a:ext uri="{FF2B5EF4-FFF2-40B4-BE49-F238E27FC236}">
                <a16:creationId xmlns:a16="http://schemas.microsoft.com/office/drawing/2014/main" id="{A3CEF510-8926-E1A2-9CB8-A49FAE76B554}"/>
              </a:ext>
            </a:extLst>
          </p:cNvPr>
          <p:cNvSpPr>
            <a:spLocks noGrp="1"/>
          </p:cNvSpPr>
          <p:nvPr>
            <p:ph type="title"/>
          </p:nvPr>
        </p:nvSpPr>
        <p:spPr>
          <a:xfrm>
            <a:off x="384695" y="139166"/>
            <a:ext cx="11441391" cy="840400"/>
          </a:xfrm>
        </p:spPr>
        <p:txBody>
          <a:bodyPr/>
          <a:lstStyle/>
          <a:p>
            <a:r>
              <a:rPr lang="it-IT" dirty="0"/>
              <a:t>iDLA: general framework -2</a:t>
            </a:r>
            <a:endParaRPr lang="en-US" dirty="0"/>
          </a:p>
        </p:txBody>
      </p:sp>
    </p:spTree>
    <p:extLst>
      <p:ext uri="{BB962C8B-B14F-4D97-AF65-F5344CB8AC3E}">
        <p14:creationId xmlns:p14="http://schemas.microsoft.com/office/powerpoint/2010/main" val="1720797283"/>
      </p:ext>
    </p:extLst>
  </p:cSld>
  <p:clrMapOvr>
    <a:masterClrMapping/>
  </p:clrMapOvr>
  <mc:AlternateContent xmlns:mc="http://schemas.openxmlformats.org/markup-compatibility/2006" xmlns:p14="http://schemas.microsoft.com/office/powerpoint/2010/main">
    <mc:Choice Requires="p14">
      <p:transition spd="slow" p14:dur="2000" advTm="74977"/>
    </mc:Choice>
    <mc:Fallback xmlns="">
      <p:transition spd="slow" advTm="7497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0" y="920693"/>
            <a:ext cx="12192000" cy="460405"/>
          </a:xfrm>
        </p:spPr>
        <p:txBody>
          <a:bodyPr/>
          <a:lstStyle/>
          <a:p>
            <a:pPr marL="0" indent="0" algn="ctr">
              <a:buNone/>
            </a:pPr>
            <a:r>
              <a:rPr lang="en-US" dirty="0"/>
              <a:t>Electron Beam Dynamics in Micro-Optical Channels</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iDLA: 2026 activity @ MILANO</a:t>
            </a:r>
            <a:endParaRPr lang="en-US" dirty="0"/>
          </a:p>
        </p:txBody>
      </p:sp>
      <p:sp>
        <p:nvSpPr>
          <p:cNvPr id="4" name="Content Placeholder 1">
            <a:extLst>
              <a:ext uri="{FF2B5EF4-FFF2-40B4-BE49-F238E27FC236}">
                <a16:creationId xmlns:a16="http://schemas.microsoft.com/office/drawing/2014/main" id="{52243BA3-B876-EF6C-765B-71917F6C58AE}"/>
              </a:ext>
            </a:extLst>
          </p:cNvPr>
          <p:cNvSpPr txBox="1">
            <a:spLocks/>
          </p:cNvSpPr>
          <p:nvPr/>
        </p:nvSpPr>
        <p:spPr>
          <a:xfrm>
            <a:off x="484098" y="3862028"/>
            <a:ext cx="11098301" cy="2075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This task focuses on the </a:t>
            </a:r>
            <a:r>
              <a:rPr lang="en-US" sz="1800" b="1" dirty="0"/>
              <a:t>beam dynamics of electrons in micro-structured accelerating elements</a:t>
            </a:r>
            <a:r>
              <a:rPr lang="en-US" sz="1800" dirty="0"/>
              <a:t>. Using </a:t>
            </a:r>
            <a:r>
              <a:rPr lang="en-US" sz="1800" b="1" dirty="0"/>
              <a:t>ASTRA (DESY)</a:t>
            </a:r>
            <a:r>
              <a:rPr lang="en-US" sz="1800" dirty="0"/>
              <a:t>, we will track electron bunches along the optical channel. The study includes: 1) Focusing and matching from SEM-based sources; </a:t>
            </a:r>
            <a:br>
              <a:rPr lang="en-US" sz="1800" dirty="0"/>
            </a:br>
            <a:r>
              <a:rPr lang="en-US" sz="1800" dirty="0"/>
              <a:t>2) Transport of low-energy electrons in iDLA structures; </a:t>
            </a:r>
            <a:br>
              <a:rPr lang="en-US" sz="1800" dirty="0"/>
            </a:br>
            <a:r>
              <a:rPr lang="en-US" sz="1800" dirty="0"/>
              <a:t>3) </a:t>
            </a:r>
            <a:r>
              <a:rPr lang="it-IT" sz="1800" dirty="0" err="1"/>
              <a:t>ptimization</a:t>
            </a:r>
            <a:r>
              <a:rPr lang="it-IT" sz="1800" dirty="0"/>
              <a:t> under </a:t>
            </a:r>
            <a:r>
              <a:rPr lang="it-IT" sz="1800" dirty="0" err="1"/>
              <a:t>realistic</a:t>
            </a:r>
            <a:r>
              <a:rPr lang="it-IT" sz="1800" dirty="0"/>
              <a:t> </a:t>
            </a:r>
            <a:r>
              <a:rPr lang="it-IT" sz="1800" dirty="0" err="1"/>
              <a:t>constraints</a:t>
            </a:r>
            <a:endParaRPr lang="en-US" sz="1800" dirty="0"/>
          </a:p>
          <a:p>
            <a:r>
              <a:rPr lang="en-US" sz="1800" dirty="0"/>
              <a:t>Possibly in synergy with the HARMONIQ project (LNF, tunable Permanent Magnet Quadrupoles) &amp; GIOTTO project (MI, optimization code suite).</a:t>
            </a:r>
          </a:p>
        </p:txBody>
      </p:sp>
      <p:pic>
        <p:nvPicPr>
          <p:cNvPr id="6" name="Immagine 5">
            <a:extLst>
              <a:ext uri="{FF2B5EF4-FFF2-40B4-BE49-F238E27FC236}">
                <a16:creationId xmlns:a16="http://schemas.microsoft.com/office/drawing/2014/main" id="{D7021DF6-F416-EDCA-C516-6825FA67BF94}"/>
              </a:ext>
            </a:extLst>
          </p:cNvPr>
          <p:cNvPicPr>
            <a:picLocks noChangeAspect="1"/>
          </p:cNvPicPr>
          <p:nvPr/>
        </p:nvPicPr>
        <p:blipFill>
          <a:blip r:embed="rId2"/>
          <a:stretch>
            <a:fillRect/>
          </a:stretch>
        </p:blipFill>
        <p:spPr>
          <a:xfrm>
            <a:off x="1098153" y="1550959"/>
            <a:ext cx="9590488" cy="2075279"/>
          </a:xfrm>
          <a:prstGeom prst="rect">
            <a:avLst/>
          </a:prstGeom>
        </p:spPr>
      </p:pic>
    </p:spTree>
    <p:extLst>
      <p:ext uri="{BB962C8B-B14F-4D97-AF65-F5344CB8AC3E}">
        <p14:creationId xmlns:p14="http://schemas.microsoft.com/office/powerpoint/2010/main" val="1693719541"/>
      </p:ext>
    </p:extLst>
  </p:cSld>
  <p:clrMapOvr>
    <a:masterClrMapping/>
  </p:clrMapOvr>
  <mc:AlternateContent xmlns:mc="http://schemas.openxmlformats.org/markup-compatibility/2006" xmlns:p14="http://schemas.microsoft.com/office/powerpoint/2010/main">
    <mc:Choice Requires="p14">
      <p:transition spd="slow" p14:dur="2000" advTm="119745"/>
    </mc:Choice>
    <mc:Fallback xmlns="">
      <p:transition spd="slow" advTm="11974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202581" y="1571324"/>
            <a:ext cx="11786838" cy="3715351"/>
          </a:xfrm>
        </p:spPr>
        <p:txBody>
          <a:bodyPr/>
          <a:lstStyle/>
          <a:p>
            <a:pPr>
              <a:buFont typeface="Wingdings" panose="05000000000000000000" pitchFamily="2" charset="2"/>
              <a:buChar char="q"/>
            </a:pPr>
            <a:r>
              <a:rPr lang="it-IT" sz="1800" b="1" dirty="0">
                <a:solidFill>
                  <a:srgbClr val="0070C0"/>
                </a:solidFill>
              </a:rPr>
              <a:t> 2026 (</a:t>
            </a:r>
            <a:r>
              <a:rPr lang="it-IT" sz="1800" b="1" dirty="0" err="1">
                <a:solidFill>
                  <a:srgbClr val="0070C0"/>
                </a:solidFill>
              </a:rPr>
              <a:t>divided</a:t>
            </a:r>
            <a:r>
              <a:rPr lang="it-IT" sz="1800" b="1" dirty="0">
                <a:solidFill>
                  <a:srgbClr val="0070C0"/>
                </a:solidFill>
              </a:rPr>
              <a:t> by </a:t>
            </a:r>
            <a:r>
              <a:rPr lang="it-IT" sz="1800" b="1" dirty="0" err="1">
                <a:solidFill>
                  <a:srgbClr val="0070C0"/>
                </a:solidFill>
              </a:rPr>
              <a:t>chapter</a:t>
            </a:r>
            <a:r>
              <a:rPr lang="it-IT" sz="1800" b="1" dirty="0">
                <a:solidFill>
                  <a:srgbClr val="0070C0"/>
                </a:solidFill>
              </a:rPr>
              <a:t> and item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Missions 		4k€: meetings </a:t>
            </a:r>
            <a:r>
              <a:rPr lang="it-IT" sz="1600" b="1" dirty="0" err="1">
                <a:solidFill>
                  <a:srgbClr val="0070C0"/>
                </a:solidFill>
              </a:rPr>
              <a:t>betweeen</a:t>
            </a:r>
            <a:r>
              <a:rPr lang="it-IT" sz="1600" b="1" dirty="0">
                <a:solidFill>
                  <a:srgbClr val="0070C0"/>
                </a:solidFill>
              </a:rPr>
              <a:t> the INFN </a:t>
            </a:r>
            <a:r>
              <a:rPr lang="it-IT" sz="1600" b="1" dirty="0" err="1">
                <a:solidFill>
                  <a:srgbClr val="0070C0"/>
                </a:solidFill>
              </a:rPr>
              <a:t>unities</a:t>
            </a:r>
            <a:endParaRPr lang="it-IT" sz="1600" b="1" dirty="0">
              <a:solidFill>
                <a:srgbClr val="0070C0"/>
              </a:solidFill>
            </a:endParaRPr>
          </a:p>
          <a:p>
            <a:pPr lvl="1">
              <a:buFont typeface="Wingdings" panose="05000000000000000000" pitchFamily="2" charset="2"/>
              <a:buChar char="§"/>
            </a:pPr>
            <a:r>
              <a:rPr lang="it-IT" sz="1600" b="1" dirty="0" err="1">
                <a:solidFill>
                  <a:srgbClr val="0070C0"/>
                </a:solidFill>
              </a:rPr>
              <a:t>Inventoriabile</a:t>
            </a:r>
            <a:r>
              <a:rPr lang="it-IT" sz="1600" b="1" dirty="0">
                <a:solidFill>
                  <a:srgbClr val="0070C0"/>
                </a:solidFill>
              </a:rPr>
              <a:t>	16k€: </a:t>
            </a:r>
            <a:r>
              <a:rPr lang="en-US" sz="1600" b="1" dirty="0">
                <a:solidFill>
                  <a:srgbClr val="0070C0"/>
                </a:solidFill>
              </a:rPr>
              <a:t>Workstation AMD Threadripper PRO 9000 64 core - W11 PRO</a:t>
            </a:r>
            <a:endParaRPr lang="it-IT" sz="1600" b="1" dirty="0">
              <a:solidFill>
                <a:srgbClr val="0070C0"/>
              </a:solidFill>
            </a:endParaRP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a:p>
            <a:endParaRPr lang="it-IT" sz="1800" b="1" dirty="0">
              <a:solidFill>
                <a:srgbClr val="0070C0"/>
              </a:solidFill>
            </a:endParaRPr>
          </a:p>
          <a:p>
            <a:endParaRPr lang="it-IT" sz="1800" b="1" dirty="0">
              <a:solidFill>
                <a:srgbClr val="0070C0"/>
              </a:solidFill>
            </a:endParaRPr>
          </a:p>
          <a:p>
            <a:pPr>
              <a:buFont typeface="Wingdings" panose="05000000000000000000" pitchFamily="2" charset="2"/>
              <a:buChar char="q"/>
            </a:pPr>
            <a:r>
              <a:rPr lang="it-IT" sz="1800" b="1" dirty="0">
                <a:solidFill>
                  <a:srgbClr val="0070C0"/>
                </a:solidFill>
              </a:rPr>
              <a:t> Other </a:t>
            </a:r>
            <a:r>
              <a:rPr lang="it-IT" sz="1800" b="1" dirty="0" err="1">
                <a:solidFill>
                  <a:srgbClr val="0070C0"/>
                </a:solidFill>
              </a:rPr>
              <a:t>years</a:t>
            </a:r>
            <a:r>
              <a:rPr lang="it-IT" sz="1800" b="1" dirty="0">
                <a:solidFill>
                  <a:srgbClr val="0070C0"/>
                </a:solidFill>
              </a:rPr>
              <a:t> (</a:t>
            </a:r>
            <a:r>
              <a:rPr lang="it-IT" sz="1800" b="1" dirty="0" err="1">
                <a:solidFill>
                  <a:srgbClr val="0070C0"/>
                </a:solidFill>
              </a:rPr>
              <a:t>approximative</a:t>
            </a:r>
            <a:r>
              <a:rPr lang="it-IT" sz="1800" b="1" dirty="0">
                <a:solidFill>
                  <a:srgbClr val="0070C0"/>
                </a:solidFill>
              </a:rPr>
              <a:t> forecast per </a:t>
            </a:r>
            <a:r>
              <a:rPr lang="it-IT" sz="1800" b="1" dirty="0" err="1">
                <a:solidFill>
                  <a:srgbClr val="0070C0"/>
                </a:solidFill>
              </a:rPr>
              <a:t>chapter</a:t>
            </a:r>
            <a:r>
              <a:rPr lang="it-IT" sz="1800" b="1" dirty="0">
                <a:solidFill>
                  <a:srgbClr val="0070C0"/>
                </a:solidFill>
              </a:rPr>
              <a:t> of </a:t>
            </a:r>
            <a:r>
              <a:rPr lang="it-IT" sz="1800" b="1" dirty="0" err="1">
                <a:solidFill>
                  <a:srgbClr val="0070C0"/>
                </a:solidFill>
              </a:rPr>
              <a:t>expense</a:t>
            </a:r>
            <a:r>
              <a:rPr lang="it-IT" sz="1800" b="1" dirty="0">
                <a:solidFill>
                  <a:srgbClr val="0070C0"/>
                </a:solidFill>
              </a:rPr>
              <a:t>)</a:t>
            </a:r>
          </a:p>
          <a:p>
            <a:pPr lvl="1">
              <a:buFont typeface="Wingdings" panose="05000000000000000000" pitchFamily="2" charset="2"/>
              <a:buChar char="§"/>
            </a:pPr>
            <a:r>
              <a:rPr lang="it-IT" sz="1600" b="1" dirty="0">
                <a:solidFill>
                  <a:srgbClr val="0070C0"/>
                </a:solidFill>
              </a:rPr>
              <a:t>2027 Missions	 4k€: meetings </a:t>
            </a:r>
            <a:r>
              <a:rPr lang="it-IT" sz="1600" b="1" dirty="0" err="1">
                <a:solidFill>
                  <a:srgbClr val="0070C0"/>
                </a:solidFill>
              </a:rPr>
              <a:t>betweeen</a:t>
            </a:r>
            <a:r>
              <a:rPr lang="it-IT" sz="1600" b="1" dirty="0">
                <a:solidFill>
                  <a:srgbClr val="0070C0"/>
                </a:solidFill>
              </a:rPr>
              <a:t> the INFN </a:t>
            </a:r>
            <a:r>
              <a:rPr lang="it-IT" sz="1600" b="1" dirty="0" err="1">
                <a:solidFill>
                  <a:srgbClr val="0070C0"/>
                </a:solidFill>
              </a:rPr>
              <a:t>unities</a:t>
            </a:r>
            <a:endParaRPr lang="it-IT" sz="1600" b="1" dirty="0">
              <a:solidFill>
                <a:srgbClr val="0070C0"/>
              </a:solidFill>
            </a:endParaRPr>
          </a:p>
          <a:p>
            <a:pPr lvl="1">
              <a:buFont typeface="Wingdings" panose="05000000000000000000" pitchFamily="2" charset="2"/>
              <a:buChar char="§"/>
            </a:pPr>
            <a:r>
              <a:rPr lang="it-IT" sz="1600" b="1" dirty="0">
                <a:solidFill>
                  <a:srgbClr val="0070C0"/>
                </a:solidFill>
              </a:rPr>
              <a:t>2028 Missions	 4k€: meetings </a:t>
            </a:r>
            <a:r>
              <a:rPr lang="it-IT" sz="1600" b="1" dirty="0" err="1">
                <a:solidFill>
                  <a:srgbClr val="0070C0"/>
                </a:solidFill>
              </a:rPr>
              <a:t>betweeen</a:t>
            </a:r>
            <a:r>
              <a:rPr lang="it-IT" sz="1600" b="1" dirty="0">
                <a:solidFill>
                  <a:srgbClr val="0070C0"/>
                </a:solidFill>
              </a:rPr>
              <a:t> the INFN </a:t>
            </a:r>
            <a:r>
              <a:rPr lang="it-IT" sz="1600" b="1" dirty="0" err="1">
                <a:solidFill>
                  <a:srgbClr val="0070C0"/>
                </a:solidFill>
              </a:rPr>
              <a:t>unities</a:t>
            </a:r>
            <a:endParaRPr lang="it-IT" sz="1600" b="1" dirty="0">
              <a:solidFill>
                <a:srgbClr val="0070C0"/>
              </a:solidFill>
            </a:endParaRPr>
          </a:p>
          <a:p>
            <a:pPr>
              <a:buFont typeface="Wingdings" panose="05000000000000000000" pitchFamily="2" charset="2"/>
              <a:buChar char="q"/>
            </a:pPr>
            <a:endParaRPr lang="en-US"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iDLA: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034634488"/>
      </p:ext>
    </p:extLst>
  </p:cSld>
  <p:clrMapOvr>
    <a:masterClrMapping/>
  </p:clrMapOvr>
  <mc:AlternateContent xmlns:mc="http://schemas.openxmlformats.org/markup-compatibility/2006" xmlns:p14="http://schemas.microsoft.com/office/powerpoint/2010/main">
    <mc:Choice Requires="p14">
      <p:transition spd="slow" p14:dur="2000" advTm="80385"/>
    </mc:Choice>
    <mc:Fallback xmlns="">
      <p:transition spd="slow" advTm="8038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CD8333A0-AC7D-729B-ECA0-F378B1656585}"/>
              </a:ext>
            </a:extLst>
          </p:cNvPr>
          <p:cNvSpPr txBox="1"/>
          <p:nvPr/>
        </p:nvSpPr>
        <p:spPr>
          <a:xfrm>
            <a:off x="361926" y="362108"/>
            <a:ext cx="9087474" cy="1089529"/>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dirty="0">
                <a:solidFill>
                  <a:srgbClr val="4399B6"/>
                </a:solidFill>
                <a:latin typeface="Montserrat ExtraBold" panose="00000900000000000000" pitchFamily="2" charset="0"/>
              </a:rPr>
              <a:t>M</a:t>
            </a:r>
            <a:r>
              <a:rPr lang="en-US" sz="3600" b="1" dirty="0">
                <a:solidFill>
                  <a:srgbClr val="002060"/>
                </a:solidFill>
                <a:latin typeface="Montserrat ExtraBold" panose="00000900000000000000" pitchFamily="2" charset="0"/>
              </a:rPr>
              <a:t>etal </a:t>
            </a:r>
            <a:r>
              <a:rPr lang="en-US" sz="3600" b="1" dirty="0">
                <a:solidFill>
                  <a:srgbClr val="4399B6"/>
                </a:solidFill>
                <a:latin typeface="Montserrat ExtraBold" panose="00000900000000000000" pitchFamily="2" charset="0"/>
              </a:rPr>
              <a:t>A</a:t>
            </a:r>
            <a:r>
              <a:rPr lang="en-US" sz="3600" b="1" dirty="0">
                <a:solidFill>
                  <a:srgbClr val="002060"/>
                </a:solidFill>
                <a:latin typeface="Montserrat ExtraBold" panose="00000900000000000000" pitchFamily="2" charset="0"/>
              </a:rPr>
              <a:t>dditive manufacturing for </a:t>
            </a:r>
            <a:r>
              <a:rPr lang="en-US" sz="3600" b="1" dirty="0">
                <a:solidFill>
                  <a:srgbClr val="4399B6"/>
                </a:solidFill>
                <a:latin typeface="Montserrat ExtraBold" panose="00000900000000000000" pitchFamily="2" charset="0"/>
              </a:rPr>
              <a:t>A</a:t>
            </a:r>
            <a:r>
              <a:rPr lang="en-US" sz="3600" b="1" dirty="0">
                <a:solidFill>
                  <a:srgbClr val="002060"/>
                </a:solidFill>
                <a:latin typeface="Montserrat ExtraBold" panose="00000900000000000000" pitchFamily="2" charset="0"/>
              </a:rPr>
              <a:t>ccelerator </a:t>
            </a:r>
            <a:r>
              <a:rPr lang="en-US" sz="3600" b="1" dirty="0">
                <a:solidFill>
                  <a:srgbClr val="4399B6"/>
                </a:solidFill>
                <a:latin typeface="Montserrat ExtraBold" panose="00000900000000000000" pitchFamily="2" charset="0"/>
              </a:rPr>
              <a:t>T</a:t>
            </a:r>
            <a:r>
              <a:rPr lang="en-US" sz="3600" b="1" dirty="0">
                <a:solidFill>
                  <a:srgbClr val="002060"/>
                </a:solidFill>
                <a:latin typeface="Montserrat ExtraBold" panose="00000900000000000000" pitchFamily="2" charset="0"/>
              </a:rPr>
              <a:t>echnologies</a:t>
            </a:r>
            <a:endParaRPr kumimoji="0" lang="it-IT" sz="3600" b="1" i="0" u="none" strike="noStrike" kern="1200" cap="none" spc="0" normalizeH="0" baseline="0" noProof="0" dirty="0">
              <a:ln>
                <a:noFill/>
              </a:ln>
              <a:solidFill>
                <a:srgbClr val="4399B6"/>
              </a:solidFill>
              <a:effectLst/>
              <a:uLnTx/>
              <a:uFillTx/>
              <a:latin typeface="Montserrat ExtraBold" panose="00000900000000000000" pitchFamily="2" charset="0"/>
            </a:endParaRPr>
          </a:p>
        </p:txBody>
      </p:sp>
      <p:sp>
        <p:nvSpPr>
          <p:cNvPr id="21" name="Titolo 1">
            <a:extLst>
              <a:ext uri="{FF2B5EF4-FFF2-40B4-BE49-F238E27FC236}">
                <a16:creationId xmlns:a16="http://schemas.microsoft.com/office/drawing/2014/main" id="{B41C4EA6-CE5B-45DD-99CF-4E6C4E3FBD27}"/>
              </a:ext>
            </a:extLst>
          </p:cNvPr>
          <p:cNvSpPr txBox="1">
            <a:spLocks/>
          </p:cNvSpPr>
          <p:nvPr/>
        </p:nvSpPr>
        <p:spPr>
          <a:xfrm>
            <a:off x="322103" y="1633123"/>
            <a:ext cx="8595464" cy="1397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399B6"/>
                </a:solidFill>
                <a:effectLst/>
                <a:uLnTx/>
                <a:uFillTx/>
                <a:latin typeface="Montserrat" panose="00000500000000000000" pitchFamily="2" charset="0"/>
              </a:rPr>
              <a:t>Oscar </a:t>
            </a:r>
            <a:r>
              <a:rPr kumimoji="0" lang="en-US" sz="1800" b="1" i="0" u="none" strike="noStrike" kern="1200" cap="none" spc="0" normalizeH="0" baseline="0" noProof="0" dirty="0">
                <a:ln>
                  <a:noFill/>
                </a:ln>
                <a:solidFill>
                  <a:srgbClr val="002060"/>
                </a:solidFill>
                <a:effectLst/>
                <a:uLnTx/>
                <a:uFillTx/>
                <a:latin typeface="Montserrat" panose="00000500000000000000" pitchFamily="2" charset="0"/>
              </a:rPr>
              <a:t>Azzolini</a:t>
            </a:r>
          </a:p>
          <a:p>
            <a:pPr marL="0" marR="0" lvl="0" indent="0" algn="l" defTabSz="914400" rtl="0" eaLnBrk="1" fontAlgn="auto" latinLnBrk="0" hangingPunct="1">
              <a:lnSpc>
                <a:spcPct val="170000"/>
              </a:lnSpc>
              <a:spcBef>
                <a:spcPct val="0"/>
              </a:spcBef>
              <a:spcAft>
                <a:spcPts val="0"/>
              </a:spcAft>
              <a:buClrTx/>
              <a:buSzTx/>
              <a:buFontTx/>
              <a:buNone/>
              <a:tabLst/>
              <a:defRPr/>
            </a:pPr>
            <a:r>
              <a:rPr lang="en-US" sz="1800" dirty="0">
                <a:solidFill>
                  <a:srgbClr val="4399B6"/>
                </a:solidFill>
                <a:latin typeface="Montserrat" panose="00000500000000000000" pitchFamily="2" charset="0"/>
              </a:rPr>
              <a:t>Pietro</a:t>
            </a:r>
            <a:r>
              <a:rPr lang="en-US" sz="1800" b="1" dirty="0">
                <a:solidFill>
                  <a:srgbClr val="002060"/>
                </a:solidFill>
                <a:latin typeface="Montserrat" panose="00000500000000000000" pitchFamily="2" charset="0"/>
              </a:rPr>
              <a:t> Rebesan</a:t>
            </a:r>
          </a:p>
          <a:p>
            <a:pPr marL="0" marR="0" lvl="0" indent="0" algn="l" defTabSz="914400" rtl="0" eaLnBrk="1" fontAlgn="auto" latinLnBrk="0" hangingPunct="1">
              <a:lnSpc>
                <a:spcPct val="170000"/>
              </a:lnSpc>
              <a:spcBef>
                <a:spcPct val="0"/>
              </a:spcBef>
              <a:spcAft>
                <a:spcPts val="0"/>
              </a:spcAft>
              <a:buClrTx/>
              <a:buSzTx/>
              <a:buFontTx/>
              <a:buNone/>
              <a:tabLst/>
              <a:defRPr/>
            </a:pPr>
            <a:r>
              <a:rPr lang="en-US" sz="1800" dirty="0">
                <a:solidFill>
                  <a:srgbClr val="4399B6"/>
                </a:solidFill>
                <a:latin typeface="Montserrat" panose="00000500000000000000" pitchFamily="2" charset="0"/>
              </a:rPr>
              <a:t>Massimiliano</a:t>
            </a:r>
            <a:r>
              <a:rPr kumimoji="0" lang="en-US" sz="1800" b="1" i="0" u="none" strike="noStrike" kern="1200" cap="none" spc="0" normalizeH="0" baseline="0" noProof="0" dirty="0">
                <a:ln>
                  <a:noFill/>
                </a:ln>
                <a:solidFill>
                  <a:srgbClr val="002060"/>
                </a:solidFill>
                <a:effectLst/>
                <a:uLnTx/>
                <a:uFillTx/>
                <a:latin typeface="Montserrat" panose="00000500000000000000" pitchFamily="2" charset="0"/>
              </a:rPr>
              <a:t> Cannavò</a:t>
            </a:r>
          </a:p>
        </p:txBody>
      </p:sp>
      <p:pic>
        <p:nvPicPr>
          <p:cNvPr id="11" name="Picture 3" descr="Logo&#10;&#10;Description automatically generated">
            <a:extLst>
              <a:ext uri="{FF2B5EF4-FFF2-40B4-BE49-F238E27FC236}">
                <a16:creationId xmlns:a16="http://schemas.microsoft.com/office/drawing/2014/main" id="{F3C321C7-3C37-40EC-BC2D-A73548E91B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2145" y="1674418"/>
            <a:ext cx="745961" cy="416099"/>
          </a:xfrm>
          <a:prstGeom prst="rect">
            <a:avLst/>
          </a:prstGeom>
        </p:spPr>
      </p:pic>
      <p:pic>
        <p:nvPicPr>
          <p:cNvPr id="3" name="Immagine 2">
            <a:extLst>
              <a:ext uri="{FF2B5EF4-FFF2-40B4-BE49-F238E27FC236}">
                <a16:creationId xmlns:a16="http://schemas.microsoft.com/office/drawing/2014/main" id="{6DA60F2F-24EF-60BB-6975-051755EF44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67709" y="1927175"/>
            <a:ext cx="834832" cy="834832"/>
          </a:xfrm>
          <a:prstGeom prst="rect">
            <a:avLst/>
          </a:prstGeom>
        </p:spPr>
      </p:pic>
      <p:pic>
        <p:nvPicPr>
          <p:cNvPr id="6" name="Immagine 5">
            <a:extLst>
              <a:ext uri="{FF2B5EF4-FFF2-40B4-BE49-F238E27FC236}">
                <a16:creationId xmlns:a16="http://schemas.microsoft.com/office/drawing/2014/main" id="{8F6D923F-5F75-3F42-98FA-42210BFA83CA}"/>
              </a:ext>
            </a:extLst>
          </p:cNvPr>
          <p:cNvPicPr>
            <a:picLocks noChangeAspect="1"/>
          </p:cNvPicPr>
          <p:nvPr/>
        </p:nvPicPr>
        <p:blipFill>
          <a:blip r:embed="rId5"/>
          <a:srcRect l="15667" t="2" r="15974" b="30549"/>
          <a:stretch>
            <a:fillRect/>
          </a:stretch>
        </p:blipFill>
        <p:spPr>
          <a:xfrm>
            <a:off x="4102541" y="2618196"/>
            <a:ext cx="834832" cy="462239"/>
          </a:xfrm>
          <a:prstGeom prst="rect">
            <a:avLst/>
          </a:prstGeom>
        </p:spPr>
      </p:pic>
      <p:grpSp>
        <p:nvGrpSpPr>
          <p:cNvPr id="17" name="Gruppo 16">
            <a:extLst>
              <a:ext uri="{FF2B5EF4-FFF2-40B4-BE49-F238E27FC236}">
                <a16:creationId xmlns:a16="http://schemas.microsoft.com/office/drawing/2014/main" id="{099F541B-8A3E-4CCE-74AF-BD74A6B3A5AC}"/>
              </a:ext>
            </a:extLst>
          </p:cNvPr>
          <p:cNvGrpSpPr/>
          <p:nvPr/>
        </p:nvGrpSpPr>
        <p:grpSpPr>
          <a:xfrm>
            <a:off x="7314715" y="1343711"/>
            <a:ext cx="4342774" cy="2025497"/>
            <a:chOff x="6751738" y="1924440"/>
            <a:chExt cx="4342774" cy="2025497"/>
          </a:xfrm>
        </p:grpSpPr>
        <p:grpSp>
          <p:nvGrpSpPr>
            <p:cNvPr id="12" name="Gruppo 11">
              <a:extLst>
                <a:ext uri="{FF2B5EF4-FFF2-40B4-BE49-F238E27FC236}">
                  <a16:creationId xmlns:a16="http://schemas.microsoft.com/office/drawing/2014/main" id="{C51ECCF1-1696-C301-B658-B28E921B8C81}"/>
                </a:ext>
              </a:extLst>
            </p:cNvPr>
            <p:cNvGrpSpPr/>
            <p:nvPr/>
          </p:nvGrpSpPr>
          <p:grpSpPr>
            <a:xfrm>
              <a:off x="6751738" y="1924440"/>
              <a:ext cx="4241174" cy="1743384"/>
              <a:chOff x="7448802" y="1195294"/>
              <a:chExt cx="4241174" cy="1743384"/>
            </a:xfrm>
          </p:grpSpPr>
          <p:pic>
            <p:nvPicPr>
              <p:cNvPr id="8" name="Immagine 7">
                <a:extLst>
                  <a:ext uri="{FF2B5EF4-FFF2-40B4-BE49-F238E27FC236}">
                    <a16:creationId xmlns:a16="http://schemas.microsoft.com/office/drawing/2014/main" id="{60B855CE-98D8-61EA-8039-E7A350EF0847}"/>
                  </a:ext>
                </a:extLst>
              </p:cNvPr>
              <p:cNvPicPr>
                <a:picLocks noChangeAspect="1"/>
              </p:cNvPicPr>
              <p:nvPr/>
            </p:nvPicPr>
            <p:blipFill>
              <a:blip r:embed="rId6"/>
              <a:srcRect t="26484" r="61570" b="30089"/>
              <a:stretch>
                <a:fillRect/>
              </a:stretch>
            </p:blipFill>
            <p:spPr>
              <a:xfrm>
                <a:off x="7448802" y="1195294"/>
                <a:ext cx="1468092" cy="1658982"/>
              </a:xfrm>
              <a:prstGeom prst="rect">
                <a:avLst/>
              </a:prstGeom>
            </p:spPr>
          </p:pic>
          <p:sp>
            <p:nvSpPr>
              <p:cNvPr id="9" name="Rettangolo 8">
                <a:extLst>
                  <a:ext uri="{FF2B5EF4-FFF2-40B4-BE49-F238E27FC236}">
                    <a16:creationId xmlns:a16="http://schemas.microsoft.com/office/drawing/2014/main" id="{E9B36609-89B7-8EA7-8FEE-6E267446BF62}"/>
                  </a:ext>
                </a:extLst>
              </p:cNvPr>
              <p:cNvSpPr/>
              <p:nvPr/>
            </p:nvSpPr>
            <p:spPr>
              <a:xfrm>
                <a:off x="8779435" y="2020846"/>
                <a:ext cx="2910541" cy="91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a:extLst>
                <a:ext uri="{FF2B5EF4-FFF2-40B4-BE49-F238E27FC236}">
                  <a16:creationId xmlns:a16="http://schemas.microsoft.com/office/drawing/2014/main" id="{EC64EFFF-C927-4E14-C7D8-BA4AD9868007}"/>
                </a:ext>
              </a:extLst>
            </p:cNvPr>
            <p:cNvGrpSpPr/>
            <p:nvPr/>
          </p:nvGrpSpPr>
          <p:grpSpPr>
            <a:xfrm>
              <a:off x="8183971" y="2206553"/>
              <a:ext cx="2910541" cy="1743384"/>
              <a:chOff x="8779435" y="1195294"/>
              <a:chExt cx="2910541" cy="1743384"/>
            </a:xfrm>
          </p:grpSpPr>
          <p:pic>
            <p:nvPicPr>
              <p:cNvPr id="15" name="Immagine 14">
                <a:extLst>
                  <a:ext uri="{FF2B5EF4-FFF2-40B4-BE49-F238E27FC236}">
                    <a16:creationId xmlns:a16="http://schemas.microsoft.com/office/drawing/2014/main" id="{81C97863-3B38-5EE2-9D36-5A3857F13DF2}"/>
                  </a:ext>
                </a:extLst>
              </p:cNvPr>
              <p:cNvPicPr>
                <a:picLocks noChangeAspect="1"/>
              </p:cNvPicPr>
              <p:nvPr/>
            </p:nvPicPr>
            <p:blipFill>
              <a:blip r:embed="rId6"/>
              <a:srcRect l="38039" t="26484" r="4390" b="30089"/>
              <a:stretch>
                <a:fillRect/>
              </a:stretch>
            </p:blipFill>
            <p:spPr>
              <a:xfrm>
                <a:off x="8901952" y="1195294"/>
                <a:ext cx="2199341" cy="1658982"/>
              </a:xfrm>
              <a:prstGeom prst="rect">
                <a:avLst/>
              </a:prstGeom>
            </p:spPr>
          </p:pic>
          <p:sp>
            <p:nvSpPr>
              <p:cNvPr id="16" name="Rettangolo 15">
                <a:extLst>
                  <a:ext uri="{FF2B5EF4-FFF2-40B4-BE49-F238E27FC236}">
                    <a16:creationId xmlns:a16="http://schemas.microsoft.com/office/drawing/2014/main" id="{5A8804D5-90FB-8124-A16F-56DBC39D6442}"/>
                  </a:ext>
                </a:extLst>
              </p:cNvPr>
              <p:cNvSpPr/>
              <p:nvPr/>
            </p:nvSpPr>
            <p:spPr>
              <a:xfrm>
                <a:off x="8779435" y="2020846"/>
                <a:ext cx="2910541" cy="91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4" name="Immagine 3" descr="Immagine che contiene Elementi grafici, Carattere, logo, grafica&#10;&#10;Il contenuto generato dall'IA potrebbe non essere corretto.">
            <a:extLst>
              <a:ext uri="{FF2B5EF4-FFF2-40B4-BE49-F238E27FC236}">
                <a16:creationId xmlns:a16="http://schemas.microsoft.com/office/drawing/2014/main" id="{9B164A6A-D8F5-F4EC-1EBE-3C10606A3F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4305" y="2628028"/>
            <a:ext cx="981639" cy="443957"/>
          </a:xfrm>
          <a:prstGeom prst="rect">
            <a:avLst/>
          </a:prstGeom>
        </p:spPr>
      </p:pic>
      <p:sp>
        <p:nvSpPr>
          <p:cNvPr id="5" name="Segnaposto contenuto 2">
            <a:extLst>
              <a:ext uri="{FF2B5EF4-FFF2-40B4-BE49-F238E27FC236}">
                <a16:creationId xmlns:a16="http://schemas.microsoft.com/office/drawing/2014/main" id="{F3CD1903-E036-13F8-89C3-914E5EB72A59}"/>
              </a:ext>
            </a:extLst>
          </p:cNvPr>
          <p:cNvSpPr>
            <a:spLocks noGrp="1"/>
          </p:cNvSpPr>
          <p:nvPr>
            <p:ph idx="1"/>
          </p:nvPr>
        </p:nvSpPr>
        <p:spPr>
          <a:xfrm>
            <a:off x="299669" y="3782202"/>
            <a:ext cx="11592662" cy="3049063"/>
          </a:xfrm>
        </p:spPr>
        <p:txBody>
          <a:bodyPr vert="horz" lIns="91440" tIns="45720" rIns="91440" bIns="45720" rtlCol="0" anchor="t">
            <a:normAutofit/>
          </a:bodyPr>
          <a:lstStyle/>
          <a:p>
            <a:pPr marL="514350" lvl="0" indent="-514350">
              <a:buFont typeface="+mj-lt"/>
              <a:buAutoNum type="arabicPeriod"/>
            </a:pPr>
            <a:r>
              <a:rPr lang="it-IT" sz="2000" b="1" dirty="0" err="1">
                <a:solidFill>
                  <a:srgbClr val="4399B6"/>
                </a:solidFill>
                <a:latin typeface="Montserrat"/>
                <a:ea typeface="Yu Gothic"/>
              </a:rPr>
              <a:t>Materials</a:t>
            </a:r>
            <a:r>
              <a:rPr lang="it-IT" sz="2000" b="1" dirty="0">
                <a:solidFill>
                  <a:srgbClr val="4399B6"/>
                </a:solidFill>
                <a:latin typeface="Montserrat"/>
                <a:ea typeface="Yu Gothic"/>
              </a:rPr>
              <a:t> </a:t>
            </a:r>
            <a:r>
              <a:rPr lang="it-IT" sz="2000" b="1" dirty="0" err="1">
                <a:solidFill>
                  <a:srgbClr val="4399B6"/>
                </a:solidFill>
                <a:latin typeface="Montserrat"/>
                <a:ea typeface="Yu Gothic"/>
              </a:rPr>
              <a:t>Research</a:t>
            </a:r>
            <a:r>
              <a:rPr lang="it-IT" sz="2000" b="1" dirty="0">
                <a:solidFill>
                  <a:srgbClr val="4399B6"/>
                </a:solidFill>
                <a:latin typeface="Montserrat"/>
                <a:ea typeface="Yu Gothic"/>
              </a:rPr>
              <a:t> and Development</a:t>
            </a:r>
            <a:r>
              <a:rPr lang="it-IT" sz="2000" dirty="0">
                <a:solidFill>
                  <a:srgbClr val="4399B6"/>
                </a:solidFill>
                <a:latin typeface="Montserrat"/>
                <a:ea typeface="Yu Gothic"/>
              </a:rPr>
              <a:t>:</a:t>
            </a:r>
          </a:p>
          <a:p>
            <a:pPr marL="0" indent="0">
              <a:buNone/>
            </a:pPr>
            <a:r>
              <a:rPr lang="en-GB" sz="1400" u="sng" dirty="0">
                <a:latin typeface="Montserrat"/>
                <a:ea typeface="Yu Gothic"/>
              </a:rPr>
              <a:t>A core focus of MAAT </a:t>
            </a:r>
            <a:r>
              <a:rPr lang="en-GB" sz="1400" dirty="0">
                <a:latin typeface="Montserrat"/>
                <a:ea typeface="Yu Gothic"/>
              </a:rPr>
              <a:t>is the development and </a:t>
            </a:r>
            <a:r>
              <a:rPr lang="en-GB" sz="1400" u="sng" dirty="0">
                <a:latin typeface="Montserrat"/>
                <a:ea typeface="Yu Gothic"/>
              </a:rPr>
              <a:t>optimization of advanced materials specifically tailored for additive manufacturing (AM) processes</a:t>
            </a:r>
            <a:r>
              <a:rPr lang="en-GB" sz="1400" dirty="0">
                <a:latin typeface="Montserrat"/>
                <a:ea typeface="Yu Gothic"/>
              </a:rPr>
              <a:t>, </a:t>
            </a:r>
            <a:r>
              <a:rPr lang="en-US" sz="1400" dirty="0">
                <a:latin typeface="Montserrat"/>
                <a:ea typeface="Yu Gothic"/>
              </a:rPr>
              <a:t>and structural requirements of components needed </a:t>
            </a:r>
            <a:r>
              <a:rPr lang="en-US" sz="1400" u="sng" dirty="0">
                <a:latin typeface="Montserrat"/>
                <a:ea typeface="Yu Gothic"/>
              </a:rPr>
              <a:t>for the next generation accelerator</a:t>
            </a:r>
            <a:r>
              <a:rPr lang="en-US" sz="1400" dirty="0">
                <a:latin typeface="Montserrat"/>
                <a:ea typeface="Yu Gothic"/>
              </a:rPr>
              <a:t>s.</a:t>
            </a:r>
          </a:p>
          <a:p>
            <a:pPr marL="514350" lvl="0" indent="-514350">
              <a:buFont typeface="+mj-lt"/>
              <a:buAutoNum type="arabicPeriod" startAt="2"/>
            </a:pPr>
            <a:r>
              <a:rPr lang="en-GB" sz="2000" b="1" dirty="0">
                <a:solidFill>
                  <a:srgbClr val="4399B6"/>
                </a:solidFill>
                <a:latin typeface="Montserrat"/>
                <a:ea typeface="Yu Gothic"/>
              </a:rPr>
              <a:t>Process Engineering and Design for Additive Manufacturing:</a:t>
            </a:r>
          </a:p>
          <a:p>
            <a:pPr marL="0" indent="0">
              <a:buNone/>
            </a:pPr>
            <a:r>
              <a:rPr lang="en-US" sz="1400" u="sng" dirty="0">
                <a:latin typeface="Montserrat"/>
                <a:ea typeface="Yu Gothic"/>
              </a:rPr>
              <a:t>MAAT aims to drive innovation in manufacturing process engineering and component design tailored specifically for additive manufacturing</a:t>
            </a:r>
            <a:r>
              <a:rPr lang="en-US" sz="1400" dirty="0">
                <a:latin typeface="Montserrat"/>
                <a:ea typeface="Yu Gothic"/>
              </a:rPr>
              <a:t>, developing two parallel pathways </a:t>
            </a:r>
            <a:r>
              <a:rPr lang="en-US" sz="1400" u="sng" dirty="0">
                <a:latin typeface="Montserrat"/>
                <a:ea typeface="Yu Gothic"/>
              </a:rPr>
              <a:t>based on Laser Powder Bed Fusion (LPBF) </a:t>
            </a:r>
            <a:r>
              <a:rPr lang="en-US" sz="1400" dirty="0">
                <a:latin typeface="Montserrat"/>
                <a:ea typeface="Yu Gothic"/>
              </a:rPr>
              <a:t>and Wire Laser Additive Manufacturing (WLAM) combined with CNC machining (INFN Patent). </a:t>
            </a:r>
          </a:p>
          <a:p>
            <a:pPr marL="514350" indent="-514350">
              <a:buFont typeface="+mj-lt"/>
              <a:buAutoNum type="arabicPeriod" startAt="3"/>
            </a:pPr>
            <a:r>
              <a:rPr lang="en-GB" sz="2000" b="1" dirty="0">
                <a:solidFill>
                  <a:srgbClr val="4399B6"/>
                </a:solidFill>
                <a:latin typeface="Montserrat"/>
                <a:ea typeface="Yu Gothic"/>
              </a:rPr>
              <a:t>Characterizations and post processing treatments of the final components:</a:t>
            </a:r>
          </a:p>
          <a:p>
            <a:pPr marL="0" indent="0">
              <a:buNone/>
            </a:pPr>
            <a:r>
              <a:rPr lang="en-US" sz="1400" u="sng" dirty="0">
                <a:latin typeface="Montserrat"/>
                <a:ea typeface="Yu Gothic"/>
              </a:rPr>
              <a:t>MAAT will integrate advanced characterization and post processing techniques into its workflow </a:t>
            </a:r>
            <a:r>
              <a:rPr lang="en-US" sz="1400" dirty="0">
                <a:latin typeface="Montserrat"/>
                <a:ea typeface="Yu Gothic"/>
              </a:rPr>
              <a:t>(i.e. computed tomography). Surface finishing processes are fundamental for ensuring the final performance of accelerators components.</a:t>
            </a:r>
            <a:endParaRPr lang="it-IT" sz="2400" dirty="0">
              <a:latin typeface="Montserrat"/>
              <a:ea typeface="Yu Gothic"/>
            </a:endParaRPr>
          </a:p>
        </p:txBody>
      </p:sp>
      <p:sp>
        <p:nvSpPr>
          <p:cNvPr id="7" name="Titolo 1">
            <a:extLst>
              <a:ext uri="{FF2B5EF4-FFF2-40B4-BE49-F238E27FC236}">
                <a16:creationId xmlns:a16="http://schemas.microsoft.com/office/drawing/2014/main" id="{453569D9-28A7-3523-BEA4-B066F24A15CD}"/>
              </a:ext>
            </a:extLst>
          </p:cNvPr>
          <p:cNvSpPr>
            <a:spLocks noGrp="1"/>
          </p:cNvSpPr>
          <p:nvPr>
            <p:ph type="title"/>
          </p:nvPr>
        </p:nvSpPr>
        <p:spPr>
          <a:xfrm>
            <a:off x="361926" y="2949503"/>
            <a:ext cx="10515600" cy="1085316"/>
          </a:xfrm>
        </p:spPr>
        <p:txBody>
          <a:bodyPr/>
          <a:lstStyle/>
          <a:p>
            <a:pPr algn="ctr"/>
            <a:r>
              <a:rPr lang="it-IT" sz="2800" dirty="0">
                <a:solidFill>
                  <a:srgbClr val="4399B6"/>
                </a:solidFill>
              </a:rPr>
              <a:t>MAAT</a:t>
            </a:r>
            <a:r>
              <a:rPr lang="it-IT" sz="2800" dirty="0"/>
              <a:t> </a:t>
            </a:r>
            <a:r>
              <a:rPr lang="it-IT" sz="2800" dirty="0" err="1"/>
              <a:t>Objectives</a:t>
            </a:r>
            <a:r>
              <a:rPr lang="it-IT" sz="2800" dirty="0"/>
              <a:t> 2026-2028</a:t>
            </a:r>
          </a:p>
        </p:txBody>
      </p:sp>
    </p:spTree>
    <p:extLst>
      <p:ext uri="{BB962C8B-B14F-4D97-AF65-F5344CB8AC3E}">
        <p14:creationId xmlns:p14="http://schemas.microsoft.com/office/powerpoint/2010/main" val="67716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841D4C-1E26-A114-69BB-BC26A9B55E67}"/>
              </a:ext>
            </a:extLst>
          </p:cNvPr>
          <p:cNvSpPr>
            <a:spLocks noGrp="1"/>
          </p:cNvSpPr>
          <p:nvPr>
            <p:ph idx="1"/>
          </p:nvPr>
        </p:nvSpPr>
        <p:spPr>
          <a:xfrm>
            <a:off x="348907" y="1253331"/>
            <a:ext cx="5801189" cy="4351338"/>
          </a:xfrm>
        </p:spPr>
        <p:txBody>
          <a:bodyPr>
            <a:normAutofit fontScale="25000" lnSpcReduction="20000"/>
          </a:bodyPr>
          <a:lstStyle/>
          <a:p>
            <a:pPr marL="0" indent="0">
              <a:buNone/>
            </a:pPr>
            <a:r>
              <a:rPr lang="en-GB" sz="5600" b="1" dirty="0">
                <a:solidFill>
                  <a:srgbClr val="4399B6"/>
                </a:solidFill>
              </a:rPr>
              <a:t>WP1: Materials Research and Development (MI WP Leader)</a:t>
            </a:r>
            <a:endParaRPr lang="it-IT" sz="5600" b="1" dirty="0">
              <a:solidFill>
                <a:srgbClr val="4399B6"/>
              </a:solidFill>
            </a:endParaRPr>
          </a:p>
          <a:p>
            <a:pPr marL="0" indent="0">
              <a:buNone/>
            </a:pPr>
            <a:r>
              <a:rPr lang="en-GB" sz="4000" b="1" dirty="0">
                <a:solidFill>
                  <a:srgbClr val="002060"/>
                </a:solidFill>
              </a:rPr>
              <a:t>Objective: tailor and validate advanced materials and novel copper-based alloys for additive manufacturing (AM).</a:t>
            </a:r>
            <a:endParaRPr lang="it-IT" sz="4000" b="1" dirty="0">
              <a:solidFill>
                <a:srgbClr val="002060"/>
              </a:solidFill>
            </a:endParaRPr>
          </a:p>
          <a:p>
            <a:r>
              <a:rPr lang="en-GB" sz="4000" dirty="0"/>
              <a:t>Task 1.1 - AM powder blend formulation and characterization (PD/LNL)</a:t>
            </a:r>
            <a:endParaRPr lang="it-IT" sz="4000" dirty="0"/>
          </a:p>
          <a:p>
            <a:r>
              <a:rPr lang="en-GB" sz="4000" dirty="0">
                <a:highlight>
                  <a:srgbClr val="00FF00"/>
                </a:highlight>
              </a:rPr>
              <a:t>Task 1.2 - Optimization of AM processing parameters (MI/PD)</a:t>
            </a:r>
            <a:endParaRPr lang="it-IT" sz="4000" dirty="0">
              <a:highlight>
                <a:srgbClr val="00FF00"/>
              </a:highlight>
            </a:endParaRPr>
          </a:p>
          <a:p>
            <a:r>
              <a:rPr lang="en-GB" sz="4000" dirty="0">
                <a:highlight>
                  <a:srgbClr val="00FF00"/>
                </a:highlight>
              </a:rPr>
              <a:t>Task 1.3 - Thermal, mechanical &amp; electrical testing (MI/PD)</a:t>
            </a:r>
            <a:endParaRPr lang="it-IT" sz="4000" dirty="0">
              <a:highlight>
                <a:srgbClr val="00FF00"/>
              </a:highlight>
            </a:endParaRPr>
          </a:p>
          <a:p>
            <a:pPr marL="0" indent="0">
              <a:buNone/>
            </a:pPr>
            <a:r>
              <a:rPr lang="en-GB" u="sng" dirty="0"/>
              <a:t> </a:t>
            </a:r>
            <a:r>
              <a:rPr lang="en-GB" sz="4000" b="1" u="sng" dirty="0">
                <a:solidFill>
                  <a:srgbClr val="002060"/>
                </a:solidFill>
              </a:rPr>
              <a:t>MILAN MAIN GOAL: </a:t>
            </a:r>
            <a:r>
              <a:rPr lang="en-US" sz="4000" u="sng" dirty="0">
                <a:solidFill>
                  <a:schemeClr val="accent1">
                    <a:lumMod val="50000"/>
                  </a:schemeClr>
                </a:solidFill>
              </a:rPr>
              <a:t>optimization of pure Cu parameters of AM process</a:t>
            </a:r>
          </a:p>
          <a:p>
            <a:pPr marL="0" indent="0">
              <a:buNone/>
            </a:pPr>
            <a:r>
              <a:rPr lang="en-GB" sz="5600" b="1" dirty="0">
                <a:solidFill>
                  <a:srgbClr val="4399B6"/>
                </a:solidFill>
              </a:rPr>
              <a:t>WP2: – Process Engineering and Design for Additive Manufacturing (PD WP Leader)</a:t>
            </a:r>
            <a:endParaRPr lang="it-IT" sz="5600" b="1" dirty="0">
              <a:solidFill>
                <a:srgbClr val="4399B6"/>
              </a:solidFill>
            </a:endParaRPr>
          </a:p>
          <a:p>
            <a:pPr marL="0" indent="0">
              <a:buNone/>
            </a:pPr>
            <a:r>
              <a:rPr lang="en-GB" sz="4000" b="1" dirty="0">
                <a:solidFill>
                  <a:srgbClr val="002060"/>
                </a:solidFill>
              </a:rPr>
              <a:t>Objective: develop and optimize AM workflows and component architectures with integrated thermal management.</a:t>
            </a:r>
            <a:endParaRPr lang="it-IT" sz="4000" b="1" dirty="0">
              <a:solidFill>
                <a:srgbClr val="002060"/>
              </a:solidFill>
            </a:endParaRPr>
          </a:p>
          <a:p>
            <a:r>
              <a:rPr lang="en-GB" sz="4000" dirty="0"/>
              <a:t>Task 2.1 - Hybrid process optimization WLAM + CNC (LNL)</a:t>
            </a:r>
            <a:endParaRPr lang="it-IT" sz="4000" dirty="0"/>
          </a:p>
          <a:p>
            <a:r>
              <a:rPr lang="en-GB" sz="4000" dirty="0">
                <a:highlight>
                  <a:srgbClr val="00FF00"/>
                </a:highlight>
              </a:rPr>
              <a:t>Task 2.2 - LPBF process optimization (PD/MI)</a:t>
            </a:r>
            <a:endParaRPr lang="it-IT" sz="4000" dirty="0">
              <a:highlight>
                <a:srgbClr val="00FF00"/>
              </a:highlight>
            </a:endParaRPr>
          </a:p>
          <a:p>
            <a:r>
              <a:rPr lang="en-GB" sz="4000" dirty="0">
                <a:highlight>
                  <a:srgbClr val="00FF00"/>
                </a:highlight>
              </a:rPr>
              <a:t>Task 2.3 - Design of innovative cooling channel architectures – current leads (PD/MI)</a:t>
            </a:r>
            <a:endParaRPr lang="it-IT" sz="4000" dirty="0">
              <a:highlight>
                <a:srgbClr val="00FF00"/>
              </a:highlight>
            </a:endParaRPr>
          </a:p>
          <a:p>
            <a:pPr marL="0" indent="0">
              <a:buNone/>
            </a:pPr>
            <a:r>
              <a:rPr lang="en-GB" sz="4000" b="1" u="sng" dirty="0">
                <a:solidFill>
                  <a:srgbClr val="002060"/>
                </a:solidFill>
              </a:rPr>
              <a:t>MILAN MAIN GOAL: </a:t>
            </a:r>
            <a:r>
              <a:rPr lang="en-US" sz="4000" u="sng" dirty="0">
                <a:solidFill>
                  <a:schemeClr val="accent1">
                    <a:lumMod val="50000"/>
                  </a:schemeClr>
                </a:solidFill>
              </a:rPr>
              <a:t>Thanks to AM technology, define innovative design to optimize current leads thermal behaviors </a:t>
            </a:r>
            <a:endParaRPr lang="en-US" sz="4000" u="sng" dirty="0">
              <a:solidFill>
                <a:schemeClr val="accent1">
                  <a:lumMod val="50000"/>
                </a:schemeClr>
              </a:solidFill>
              <a:sym typeface="Wingdings" panose="05000000000000000000" pitchFamily="2" charset="2"/>
            </a:endParaRPr>
          </a:p>
          <a:p>
            <a:pPr marL="0" indent="0">
              <a:buNone/>
            </a:pPr>
            <a:r>
              <a:rPr lang="en-GB" sz="5600" b="1" dirty="0">
                <a:solidFill>
                  <a:srgbClr val="4399B6"/>
                </a:solidFill>
              </a:rPr>
              <a:t>WP3: Characterizations and post processing treatments of the final components (LNL WP Leader)</a:t>
            </a:r>
            <a:endParaRPr lang="it-IT" sz="5600" b="1" dirty="0">
              <a:solidFill>
                <a:srgbClr val="4399B6"/>
              </a:solidFill>
            </a:endParaRPr>
          </a:p>
          <a:p>
            <a:pPr marL="0" indent="0">
              <a:buNone/>
            </a:pPr>
            <a:r>
              <a:rPr lang="en-GB" sz="4000" b="1" dirty="0">
                <a:solidFill>
                  <a:srgbClr val="002060"/>
                </a:solidFill>
              </a:rPr>
              <a:t>Objective: ensure final components meet stringent RF, thermal, vacuum, and quality standards through inspection and finishing.</a:t>
            </a:r>
            <a:endParaRPr lang="it-IT" sz="4000" b="1" dirty="0">
              <a:solidFill>
                <a:srgbClr val="002060"/>
              </a:solidFill>
            </a:endParaRPr>
          </a:p>
          <a:p>
            <a:r>
              <a:rPr lang="en-GB" sz="4000" dirty="0"/>
              <a:t>Task 3.1 - Non‑destructive analysis (LNL/PD)</a:t>
            </a:r>
            <a:endParaRPr lang="it-IT" sz="4000" dirty="0"/>
          </a:p>
          <a:p>
            <a:r>
              <a:rPr lang="en-GB" sz="4000" dirty="0"/>
              <a:t>Task 3.2 - Surface finishing &amp; chemical cleaning (LNL/PD)</a:t>
            </a:r>
            <a:endParaRPr lang="it-IT" sz="4000" dirty="0"/>
          </a:p>
          <a:p>
            <a:r>
              <a:rPr lang="en-GB" sz="4000" dirty="0"/>
              <a:t>Task 3.3 - Component performance </a:t>
            </a:r>
            <a:r>
              <a:rPr lang="en-GB" sz="4000" dirty="0">
                <a:highlight>
                  <a:srgbClr val="00FF00"/>
                </a:highlight>
              </a:rPr>
              <a:t>validation [Mechanical and Cryogenic measurements @ LASA] </a:t>
            </a:r>
            <a:r>
              <a:rPr lang="en-GB" sz="4000" dirty="0"/>
              <a:t>(LNL/MI)</a:t>
            </a:r>
          </a:p>
          <a:p>
            <a:pPr marL="0" indent="0">
              <a:buNone/>
            </a:pPr>
            <a:r>
              <a:rPr lang="en-GB" sz="4000" b="1" u="sng" dirty="0">
                <a:solidFill>
                  <a:srgbClr val="002060"/>
                </a:solidFill>
              </a:rPr>
              <a:t>MILAN MAIN GOAL: </a:t>
            </a:r>
            <a:r>
              <a:rPr lang="en-US" sz="4000" u="sng" dirty="0">
                <a:solidFill>
                  <a:schemeClr val="accent1">
                    <a:lumMod val="50000"/>
                  </a:schemeClr>
                </a:solidFill>
              </a:rPr>
              <a:t>current leads validation at cryogenic temperature</a:t>
            </a:r>
            <a:endParaRPr lang="en-US" sz="4000" u="sng" dirty="0">
              <a:solidFill>
                <a:schemeClr val="accent1">
                  <a:lumMod val="50000"/>
                </a:schemeClr>
              </a:solidFill>
              <a:sym typeface="Wingdings" panose="05000000000000000000" pitchFamily="2" charset="2"/>
            </a:endParaRPr>
          </a:p>
          <a:p>
            <a:pPr marL="0" indent="0">
              <a:buNone/>
            </a:pPr>
            <a:endParaRPr lang="it-IT" sz="4000" dirty="0"/>
          </a:p>
        </p:txBody>
      </p:sp>
      <p:sp>
        <p:nvSpPr>
          <p:cNvPr id="2" name="Titolo 1">
            <a:extLst>
              <a:ext uri="{FF2B5EF4-FFF2-40B4-BE49-F238E27FC236}">
                <a16:creationId xmlns:a16="http://schemas.microsoft.com/office/drawing/2014/main" id="{CC468E61-E8AA-908D-751C-3A4695C57C25}"/>
              </a:ext>
            </a:extLst>
          </p:cNvPr>
          <p:cNvSpPr>
            <a:spLocks noGrp="1"/>
          </p:cNvSpPr>
          <p:nvPr>
            <p:ph type="title"/>
          </p:nvPr>
        </p:nvSpPr>
        <p:spPr/>
        <p:txBody>
          <a:bodyPr/>
          <a:lstStyle/>
          <a:p>
            <a:r>
              <a:rPr lang="it-IT" sz="4400" dirty="0">
                <a:solidFill>
                  <a:srgbClr val="4399B6"/>
                </a:solidFill>
              </a:rPr>
              <a:t>MAAT</a:t>
            </a:r>
            <a:r>
              <a:rPr lang="it-IT" sz="4400" dirty="0"/>
              <a:t> </a:t>
            </a:r>
            <a:r>
              <a:rPr lang="it-IT" sz="4400" dirty="0" err="1"/>
              <a:t>WPs</a:t>
            </a:r>
            <a:r>
              <a:rPr lang="it-IT" sz="4400" dirty="0"/>
              <a:t> </a:t>
            </a:r>
            <a:r>
              <a:rPr lang="it-IT" sz="2000" dirty="0"/>
              <a:t>2026-2028</a:t>
            </a:r>
            <a:endParaRPr lang="it-IT" dirty="0"/>
          </a:p>
        </p:txBody>
      </p:sp>
      <p:pic>
        <p:nvPicPr>
          <p:cNvPr id="6" name="Immagine 5">
            <a:extLst>
              <a:ext uri="{FF2B5EF4-FFF2-40B4-BE49-F238E27FC236}">
                <a16:creationId xmlns:a16="http://schemas.microsoft.com/office/drawing/2014/main" id="{76982FFB-5012-E70B-DC56-8278EC917C83}"/>
              </a:ext>
            </a:extLst>
          </p:cNvPr>
          <p:cNvPicPr>
            <a:picLocks noChangeAspect="1"/>
          </p:cNvPicPr>
          <p:nvPr/>
        </p:nvPicPr>
        <p:blipFill>
          <a:blip r:embed="rId2"/>
          <a:stretch>
            <a:fillRect/>
          </a:stretch>
        </p:blipFill>
        <p:spPr>
          <a:xfrm>
            <a:off x="38004" y="297550"/>
            <a:ext cx="877450" cy="994443"/>
          </a:xfrm>
          <a:prstGeom prst="rect">
            <a:avLst/>
          </a:prstGeom>
        </p:spPr>
      </p:pic>
      <p:pic>
        <p:nvPicPr>
          <p:cNvPr id="22" name="Immagine 21">
            <a:extLst>
              <a:ext uri="{FF2B5EF4-FFF2-40B4-BE49-F238E27FC236}">
                <a16:creationId xmlns:a16="http://schemas.microsoft.com/office/drawing/2014/main" id="{F251AB23-0703-22DD-3873-1FE78B90BF45}"/>
              </a:ext>
            </a:extLst>
          </p:cNvPr>
          <p:cNvPicPr>
            <a:picLocks noChangeAspect="1"/>
          </p:cNvPicPr>
          <p:nvPr/>
        </p:nvPicPr>
        <p:blipFill>
          <a:blip r:embed="rId3"/>
          <a:srcRect t="20900" r="180" b="2056"/>
          <a:stretch>
            <a:fillRect/>
          </a:stretch>
        </p:blipFill>
        <p:spPr>
          <a:xfrm>
            <a:off x="6187440" y="1404534"/>
            <a:ext cx="3053535" cy="1318794"/>
          </a:xfrm>
          <a:prstGeom prst="rect">
            <a:avLst/>
          </a:prstGeom>
        </p:spPr>
      </p:pic>
      <p:pic>
        <p:nvPicPr>
          <p:cNvPr id="23" name="Picture 4" descr="Tutto quello che c'è da sapere sulla stampa 3D del rame – 3Dnatives">
            <a:extLst>
              <a:ext uri="{FF2B5EF4-FFF2-40B4-BE49-F238E27FC236}">
                <a16:creationId xmlns:a16="http://schemas.microsoft.com/office/drawing/2014/main" id="{175F2083-BE18-5C19-453B-86CC564D3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440" y="2961856"/>
            <a:ext cx="2955555" cy="147777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o 23">
            <a:extLst>
              <a:ext uri="{FF2B5EF4-FFF2-40B4-BE49-F238E27FC236}">
                <a16:creationId xmlns:a16="http://schemas.microsoft.com/office/drawing/2014/main" id="{FE5F0D3C-C377-904D-8953-95FBC5FBFD07}"/>
              </a:ext>
            </a:extLst>
          </p:cNvPr>
          <p:cNvGrpSpPr>
            <a:grpSpLocks noChangeAspect="1"/>
          </p:cNvGrpSpPr>
          <p:nvPr/>
        </p:nvGrpSpPr>
        <p:grpSpPr>
          <a:xfrm>
            <a:off x="9286095" y="2904107"/>
            <a:ext cx="2898698" cy="1557968"/>
            <a:chOff x="7889235" y="4276280"/>
            <a:chExt cx="3908815" cy="2100877"/>
          </a:xfrm>
        </p:grpSpPr>
        <p:pic>
          <p:nvPicPr>
            <p:cNvPr id="25" name="Immagine 24" descr="Immagine che contiene design&#10;&#10;Il contenuto generato dall&amp;#39;IA potrebbe non essere corretto.">
              <a:extLst>
                <a:ext uri="{FF2B5EF4-FFF2-40B4-BE49-F238E27FC236}">
                  <a16:creationId xmlns:a16="http://schemas.microsoft.com/office/drawing/2014/main" id="{FE075CD8-3CF9-6C5E-D611-A6545ED5C82B}"/>
                </a:ext>
              </a:extLst>
            </p:cNvPr>
            <p:cNvPicPr>
              <a:picLocks noChangeAspect="1"/>
            </p:cNvPicPr>
            <p:nvPr/>
          </p:nvPicPr>
          <p:blipFill>
            <a:blip r:embed="rId5"/>
            <a:stretch>
              <a:fillRect/>
            </a:stretch>
          </p:blipFill>
          <p:spPr>
            <a:xfrm>
              <a:off x="10400502" y="4276280"/>
              <a:ext cx="1397548" cy="2100877"/>
            </a:xfrm>
            <a:prstGeom prst="rect">
              <a:avLst/>
            </a:prstGeom>
          </p:spPr>
        </p:pic>
        <p:pic>
          <p:nvPicPr>
            <p:cNvPr id="26" name="Immagine 25" descr="Immagine che contiene schizzo, diagramma, disegno, Disegno tecnico&#10;&#10;Il contenuto generato dall&amp;#39;IA potrebbe non essere corretto.">
              <a:extLst>
                <a:ext uri="{FF2B5EF4-FFF2-40B4-BE49-F238E27FC236}">
                  <a16:creationId xmlns:a16="http://schemas.microsoft.com/office/drawing/2014/main" id="{5E5ECC0B-3D1C-929C-DE73-D9D6E901E32A}"/>
                </a:ext>
              </a:extLst>
            </p:cNvPr>
            <p:cNvPicPr>
              <a:picLocks noChangeAspect="1"/>
            </p:cNvPicPr>
            <p:nvPr/>
          </p:nvPicPr>
          <p:blipFill>
            <a:blip r:embed="rId6"/>
            <a:srcRect l="-1364" t="32199" r="9257" b="4514"/>
            <a:stretch>
              <a:fillRect/>
            </a:stretch>
          </p:blipFill>
          <p:spPr>
            <a:xfrm>
              <a:off x="7889235" y="4284067"/>
              <a:ext cx="1383216" cy="2093090"/>
            </a:xfrm>
            <a:prstGeom prst="rect">
              <a:avLst/>
            </a:prstGeom>
          </p:spPr>
        </p:pic>
        <p:sp>
          <p:nvSpPr>
            <p:cNvPr id="27" name="Freccia a destra 26">
              <a:extLst>
                <a:ext uri="{FF2B5EF4-FFF2-40B4-BE49-F238E27FC236}">
                  <a16:creationId xmlns:a16="http://schemas.microsoft.com/office/drawing/2014/main" id="{AE282FC8-5360-4994-FEB6-A09CDBDDE913}"/>
                </a:ext>
              </a:extLst>
            </p:cNvPr>
            <p:cNvSpPr/>
            <p:nvPr/>
          </p:nvSpPr>
          <p:spPr>
            <a:xfrm>
              <a:off x="9272451" y="5138188"/>
              <a:ext cx="1068119" cy="424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8" name="Immagine 27">
            <a:extLst>
              <a:ext uri="{FF2B5EF4-FFF2-40B4-BE49-F238E27FC236}">
                <a16:creationId xmlns:a16="http://schemas.microsoft.com/office/drawing/2014/main" id="{0402FE06-AD97-6C69-0A18-6608C8C4AC3D}"/>
              </a:ext>
            </a:extLst>
          </p:cNvPr>
          <p:cNvPicPr>
            <a:picLocks noChangeAspect="1"/>
          </p:cNvPicPr>
          <p:nvPr/>
        </p:nvPicPr>
        <p:blipFill>
          <a:blip r:embed="rId7"/>
          <a:stretch>
            <a:fillRect/>
          </a:stretch>
        </p:blipFill>
        <p:spPr>
          <a:xfrm>
            <a:off x="6194541" y="4678162"/>
            <a:ext cx="3115938" cy="1735114"/>
          </a:xfrm>
          <a:prstGeom prst="rect">
            <a:avLst/>
          </a:prstGeom>
        </p:spPr>
      </p:pic>
      <p:pic>
        <p:nvPicPr>
          <p:cNvPr id="29" name="Immagine 28" descr="Immagine che contiene macchina, ingegneria, interno, elettronica&#10;&#10;Il contenuto generato dall&amp;#39;IA potrebbe non essere corretto.">
            <a:extLst>
              <a:ext uri="{FF2B5EF4-FFF2-40B4-BE49-F238E27FC236}">
                <a16:creationId xmlns:a16="http://schemas.microsoft.com/office/drawing/2014/main" id="{913108C6-B460-A1C5-0306-1F36991F8D12}"/>
              </a:ext>
            </a:extLst>
          </p:cNvPr>
          <p:cNvPicPr>
            <a:picLocks noChangeAspect="1"/>
          </p:cNvPicPr>
          <p:nvPr/>
        </p:nvPicPr>
        <p:blipFill>
          <a:blip r:embed="rId8"/>
          <a:stretch>
            <a:fillRect/>
          </a:stretch>
        </p:blipFill>
        <p:spPr>
          <a:xfrm rot="5400000">
            <a:off x="9204433" y="4973111"/>
            <a:ext cx="1735113" cy="1145216"/>
          </a:xfrm>
          <a:prstGeom prst="rect">
            <a:avLst/>
          </a:prstGeom>
        </p:spPr>
      </p:pic>
      <p:pic>
        <p:nvPicPr>
          <p:cNvPr id="30" name="Immagine 29" descr="Immagine che contiene testo, interno, muro, Elettrodomestico&#10;&#10;Il contenuto generato dall'IA potrebbe non essere corretto.">
            <a:extLst>
              <a:ext uri="{FF2B5EF4-FFF2-40B4-BE49-F238E27FC236}">
                <a16:creationId xmlns:a16="http://schemas.microsoft.com/office/drawing/2014/main" id="{802074AC-4B3B-8FB3-8AFF-154A82B98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9365201" y="1212784"/>
            <a:ext cx="2685412" cy="1510544"/>
          </a:xfrm>
          <a:prstGeom prst="rect">
            <a:avLst/>
          </a:prstGeom>
        </p:spPr>
      </p:pic>
    </p:spTree>
    <p:extLst>
      <p:ext uri="{BB962C8B-B14F-4D97-AF65-F5344CB8AC3E}">
        <p14:creationId xmlns:p14="http://schemas.microsoft.com/office/powerpoint/2010/main" val="1466991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AF84-61DB-933E-8E55-02556A7368D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2866F1-23C6-C531-0C1A-3B106EEC64ED}"/>
              </a:ext>
            </a:extLst>
          </p:cNvPr>
          <p:cNvSpPr>
            <a:spLocks noGrp="1"/>
          </p:cNvSpPr>
          <p:nvPr>
            <p:ph type="title"/>
          </p:nvPr>
        </p:nvSpPr>
        <p:spPr/>
        <p:txBody>
          <a:bodyPr/>
          <a:lstStyle/>
          <a:p>
            <a:r>
              <a:rPr lang="it-IT" sz="4400" dirty="0">
                <a:solidFill>
                  <a:srgbClr val="4399B6"/>
                </a:solidFill>
              </a:rPr>
              <a:t>MAAT</a:t>
            </a:r>
            <a:r>
              <a:rPr lang="it-IT" sz="4400" dirty="0"/>
              <a:t> – Milan FTE </a:t>
            </a:r>
            <a:r>
              <a:rPr lang="it-IT" sz="2000" dirty="0"/>
              <a:t>2026</a:t>
            </a:r>
            <a:endParaRPr lang="it-IT" dirty="0"/>
          </a:p>
        </p:txBody>
      </p:sp>
      <p:pic>
        <p:nvPicPr>
          <p:cNvPr id="13" name="Immagine 12">
            <a:extLst>
              <a:ext uri="{FF2B5EF4-FFF2-40B4-BE49-F238E27FC236}">
                <a16:creationId xmlns:a16="http://schemas.microsoft.com/office/drawing/2014/main" id="{201D30B8-2BD6-1AE2-EB4A-29688BEDAE38}"/>
              </a:ext>
            </a:extLst>
          </p:cNvPr>
          <p:cNvPicPr>
            <a:picLocks noChangeAspect="1"/>
          </p:cNvPicPr>
          <p:nvPr/>
        </p:nvPicPr>
        <p:blipFill>
          <a:blip r:embed="rId2"/>
          <a:stretch>
            <a:fillRect/>
          </a:stretch>
        </p:blipFill>
        <p:spPr>
          <a:xfrm>
            <a:off x="38004" y="297550"/>
            <a:ext cx="877450" cy="994443"/>
          </a:xfrm>
          <a:prstGeom prst="rect">
            <a:avLst/>
          </a:prstGeom>
        </p:spPr>
      </p:pic>
      <p:graphicFrame>
        <p:nvGraphicFramePr>
          <p:cNvPr id="16" name="Tabella 15">
            <a:extLst>
              <a:ext uri="{FF2B5EF4-FFF2-40B4-BE49-F238E27FC236}">
                <a16:creationId xmlns:a16="http://schemas.microsoft.com/office/drawing/2014/main" id="{291A2876-5348-F34C-A2A1-D616ED6DED88}"/>
              </a:ext>
            </a:extLst>
          </p:cNvPr>
          <p:cNvGraphicFramePr>
            <a:graphicFrameLocks noGrp="1"/>
          </p:cNvGraphicFramePr>
          <p:nvPr>
            <p:extLst>
              <p:ext uri="{D42A27DB-BD31-4B8C-83A1-F6EECF244321}">
                <p14:modId xmlns:p14="http://schemas.microsoft.com/office/powerpoint/2010/main" val="1741916615"/>
              </p:ext>
            </p:extLst>
          </p:nvPr>
        </p:nvGraphicFramePr>
        <p:xfrm>
          <a:off x="273269" y="1051034"/>
          <a:ext cx="11529848" cy="880041"/>
        </p:xfrm>
        <a:graphic>
          <a:graphicData uri="http://schemas.openxmlformats.org/drawingml/2006/table">
            <a:tbl>
              <a:tblPr firstRow="1" firstCol="1" lastRow="1" lastCol="1" bandRow="1" bandCol="1"/>
              <a:tblGrid>
                <a:gridCol w="1270125">
                  <a:extLst>
                    <a:ext uri="{9D8B030D-6E8A-4147-A177-3AD203B41FA5}">
                      <a16:colId xmlns:a16="http://schemas.microsoft.com/office/drawing/2014/main" val="272509705"/>
                    </a:ext>
                  </a:extLst>
                </a:gridCol>
                <a:gridCol w="2229820">
                  <a:extLst>
                    <a:ext uri="{9D8B030D-6E8A-4147-A177-3AD203B41FA5}">
                      <a16:colId xmlns:a16="http://schemas.microsoft.com/office/drawing/2014/main" val="2170017089"/>
                    </a:ext>
                  </a:extLst>
                </a:gridCol>
                <a:gridCol w="2009667">
                  <a:extLst>
                    <a:ext uri="{9D8B030D-6E8A-4147-A177-3AD203B41FA5}">
                      <a16:colId xmlns:a16="http://schemas.microsoft.com/office/drawing/2014/main" val="2266427963"/>
                    </a:ext>
                  </a:extLst>
                </a:gridCol>
                <a:gridCol w="2179008">
                  <a:extLst>
                    <a:ext uri="{9D8B030D-6E8A-4147-A177-3AD203B41FA5}">
                      <a16:colId xmlns:a16="http://schemas.microsoft.com/office/drawing/2014/main" val="926937566"/>
                    </a:ext>
                  </a:extLst>
                </a:gridCol>
                <a:gridCol w="1920614">
                  <a:extLst>
                    <a:ext uri="{9D8B030D-6E8A-4147-A177-3AD203B41FA5}">
                      <a16:colId xmlns:a16="http://schemas.microsoft.com/office/drawing/2014/main" val="1244401754"/>
                    </a:ext>
                  </a:extLst>
                </a:gridCol>
                <a:gridCol w="1920614">
                  <a:extLst>
                    <a:ext uri="{9D8B030D-6E8A-4147-A177-3AD203B41FA5}">
                      <a16:colId xmlns:a16="http://schemas.microsoft.com/office/drawing/2014/main" val="3695661062"/>
                    </a:ext>
                  </a:extLst>
                </a:gridCol>
              </a:tblGrid>
              <a:tr h="336162">
                <a:tc>
                  <a:txBody>
                    <a:bodyPr/>
                    <a:lstStyle/>
                    <a:p>
                      <a:pPr marL="67945" algn="ctr">
                        <a:lnSpc>
                          <a:spcPct val="115000"/>
                        </a:lnSpc>
                        <a:spcBef>
                          <a:spcPts val="445"/>
                        </a:spcBef>
                        <a:spcAft>
                          <a:spcPts val="800"/>
                        </a:spcAft>
                        <a:buNone/>
                      </a:pPr>
                      <a:r>
                        <a:rPr lang="en-US" sz="900" b="1" kern="0" spc="-10" dirty="0">
                          <a:solidFill>
                            <a:srgbClr val="FFFFFF"/>
                          </a:solidFill>
                          <a:effectLst/>
                          <a:latin typeface="Aptos"/>
                          <a:ea typeface="Calibri"/>
                          <a:cs typeface="Arial"/>
                        </a:rPr>
                        <a:t>Section</a:t>
                      </a:r>
                      <a:endParaRPr lang="it-IT" sz="9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476885" algn="ctr">
                        <a:lnSpc>
                          <a:spcPct val="115000"/>
                        </a:lnSpc>
                        <a:spcBef>
                          <a:spcPts val="445"/>
                        </a:spcBef>
                        <a:spcAft>
                          <a:spcPts val="800"/>
                        </a:spcAft>
                        <a:buNone/>
                      </a:pPr>
                      <a:r>
                        <a:rPr lang="en-US" sz="900" b="1" kern="0" spc="-10" dirty="0">
                          <a:solidFill>
                            <a:srgbClr val="FFFFFF"/>
                          </a:solidFill>
                          <a:effectLst/>
                          <a:latin typeface="Aptos"/>
                          <a:ea typeface="Calibri"/>
                          <a:cs typeface="Arial"/>
                        </a:rPr>
                        <a:t>Participant</a:t>
                      </a:r>
                      <a:endParaRPr lang="it-IT" sz="9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13970" marR="3810" algn="ctr">
                        <a:lnSpc>
                          <a:spcPct val="115000"/>
                        </a:lnSpc>
                        <a:spcBef>
                          <a:spcPts val="445"/>
                        </a:spcBef>
                        <a:spcAft>
                          <a:spcPts val="800"/>
                        </a:spcAft>
                        <a:buNone/>
                      </a:pPr>
                      <a:r>
                        <a:rPr lang="en-US" sz="900" b="1" kern="0" spc="-10">
                          <a:solidFill>
                            <a:srgbClr val="FFFFFF"/>
                          </a:solidFill>
                          <a:effectLst/>
                          <a:latin typeface="Aptos"/>
                          <a:ea typeface="Calibri"/>
                          <a:cs typeface="Arial"/>
                        </a:rPr>
                        <a:t>Association</a:t>
                      </a:r>
                      <a:endParaRPr lang="it-IT" sz="9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18415" marR="2540" algn="ctr">
                        <a:lnSpc>
                          <a:spcPct val="115000"/>
                        </a:lnSpc>
                        <a:spcBef>
                          <a:spcPts val="445"/>
                        </a:spcBef>
                        <a:spcAft>
                          <a:spcPts val="800"/>
                        </a:spcAft>
                        <a:buNone/>
                      </a:pPr>
                      <a:r>
                        <a:rPr lang="en-US" sz="900" b="1" kern="0" spc="-10">
                          <a:solidFill>
                            <a:srgbClr val="FFFFFF"/>
                          </a:solidFill>
                          <a:effectLst/>
                          <a:latin typeface="Aptos"/>
                          <a:ea typeface="Calibri"/>
                          <a:cs typeface="Arial"/>
                        </a:rPr>
                        <a:t>Qualification</a:t>
                      </a:r>
                      <a:endParaRPr lang="it-IT" sz="9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5715" marR="6985" algn="ctr">
                        <a:lnSpc>
                          <a:spcPct val="115000"/>
                        </a:lnSpc>
                        <a:spcBef>
                          <a:spcPts val="445"/>
                        </a:spcBef>
                        <a:spcAft>
                          <a:spcPts val="800"/>
                        </a:spcAft>
                        <a:buNone/>
                      </a:pPr>
                      <a:r>
                        <a:rPr lang="en-US" sz="900" b="1" kern="0" spc="-25">
                          <a:solidFill>
                            <a:srgbClr val="FFFFFF"/>
                          </a:solidFill>
                          <a:effectLst/>
                          <a:latin typeface="Aptos"/>
                          <a:ea typeface="Calibri"/>
                          <a:cs typeface="Arial"/>
                        </a:rPr>
                        <a:t>Age</a:t>
                      </a:r>
                      <a:endParaRPr lang="it-IT" sz="9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5715" marR="6985" algn="ctr">
                        <a:lnSpc>
                          <a:spcPct val="115000"/>
                        </a:lnSpc>
                        <a:spcBef>
                          <a:spcPts val="445"/>
                        </a:spcBef>
                        <a:spcAft>
                          <a:spcPts val="800"/>
                        </a:spcAft>
                        <a:buNone/>
                      </a:pPr>
                      <a:r>
                        <a:rPr lang="en-US" sz="900" b="1" kern="0" spc="-25">
                          <a:solidFill>
                            <a:srgbClr val="FFFFFF"/>
                          </a:solidFill>
                          <a:effectLst/>
                          <a:latin typeface="Aptos"/>
                          <a:ea typeface="Calibri"/>
                          <a:cs typeface="Arial"/>
                        </a:rPr>
                        <a:t>FTE</a:t>
                      </a:r>
                      <a:endParaRPr lang="it-IT" sz="9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extLst>
                  <a:ext uri="{0D108BD9-81ED-4DB2-BD59-A6C34878D82A}">
                    <a16:rowId xmlns:a16="http://schemas.microsoft.com/office/drawing/2014/main" val="2966147660"/>
                  </a:ext>
                </a:extLst>
              </a:tr>
              <a:tr h="139833">
                <a:tc rowSpan="3">
                  <a:txBody>
                    <a:bodyPr/>
                    <a:lstStyle/>
                    <a:p>
                      <a:pPr marR="2540" algn="ctr">
                        <a:lnSpc>
                          <a:spcPct val="115000"/>
                        </a:lnSpc>
                        <a:spcAft>
                          <a:spcPts val="800"/>
                        </a:spcAft>
                        <a:buNone/>
                      </a:pPr>
                      <a:r>
                        <a:rPr lang="en-US" sz="1400" b="1" kern="0" spc="-25" dirty="0">
                          <a:solidFill>
                            <a:srgbClr val="000000"/>
                          </a:solidFill>
                          <a:effectLst/>
                          <a:latin typeface="Aptos"/>
                          <a:ea typeface="Calibri"/>
                          <a:cs typeface="Arial"/>
                        </a:rPr>
                        <a:t>MI-LASA</a:t>
                      </a:r>
                      <a:endParaRPr lang="it-IT" sz="1400" kern="100" dirty="0">
                        <a:effectLst/>
                        <a:latin typeface="Aptos"/>
                        <a:ea typeface="Calibri"/>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62865" algn="l">
                        <a:lnSpc>
                          <a:spcPct val="115000"/>
                        </a:lnSpc>
                        <a:spcBef>
                          <a:spcPts val="60"/>
                        </a:spcBef>
                        <a:spcAft>
                          <a:spcPts val="800"/>
                        </a:spcAft>
                        <a:buNone/>
                      </a:pPr>
                      <a:r>
                        <a:rPr lang="en-US" sz="1400" b="1" kern="0" dirty="0">
                          <a:solidFill>
                            <a:srgbClr val="000000"/>
                          </a:solidFill>
                          <a:effectLst/>
                          <a:latin typeface="Aptos"/>
                          <a:ea typeface="Calibri"/>
                          <a:cs typeface="Arial"/>
                        </a:rPr>
                        <a:t>Cannavò Massimiliano (LR  )</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13970" marR="5080" algn="ctr">
                        <a:lnSpc>
                          <a:spcPct val="115000"/>
                        </a:lnSpc>
                        <a:spcAft>
                          <a:spcPts val="800"/>
                        </a:spcAft>
                        <a:buNone/>
                      </a:pPr>
                      <a:r>
                        <a:rPr lang="en-US" sz="1400" kern="0" dirty="0">
                          <a:solidFill>
                            <a:srgbClr val="000000"/>
                          </a:solidFill>
                          <a:effectLst/>
                          <a:latin typeface="Aptos"/>
                          <a:ea typeface="Calibri"/>
                          <a:cs typeface="Arial"/>
                        </a:rPr>
                        <a:t>Technologist</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18415" marR="635" algn="ctr">
                        <a:lnSpc>
                          <a:spcPct val="115000"/>
                        </a:lnSpc>
                        <a:spcAft>
                          <a:spcPts val="800"/>
                        </a:spcAft>
                        <a:buNone/>
                      </a:pPr>
                      <a:r>
                        <a:rPr lang="en-US" sz="1400" kern="0">
                          <a:solidFill>
                            <a:srgbClr val="000000"/>
                          </a:solidFill>
                          <a:effectLst/>
                          <a:latin typeface="Aptos"/>
                          <a:ea typeface="Calibri"/>
                          <a:cs typeface="Arial"/>
                        </a:rPr>
                        <a:t>Technologist</a:t>
                      </a:r>
                      <a:endParaRPr lang="it-IT" sz="14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4445" marR="6985" algn="ctr">
                        <a:lnSpc>
                          <a:spcPct val="115000"/>
                        </a:lnSpc>
                        <a:spcAft>
                          <a:spcPts val="800"/>
                        </a:spcAft>
                        <a:buNone/>
                      </a:pPr>
                      <a:r>
                        <a:rPr lang="en-US" sz="1400" kern="0">
                          <a:solidFill>
                            <a:srgbClr val="000000"/>
                          </a:solidFill>
                          <a:effectLst/>
                          <a:latin typeface="Aptos"/>
                          <a:ea typeface="Calibri"/>
                          <a:cs typeface="Arial"/>
                        </a:rPr>
                        <a:t>36</a:t>
                      </a:r>
                      <a:endParaRPr lang="it-IT" sz="1400" kern="10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4445" marR="6985" algn="ctr">
                        <a:lnSpc>
                          <a:spcPct val="115000"/>
                        </a:lnSpc>
                        <a:spcAft>
                          <a:spcPts val="800"/>
                        </a:spcAft>
                        <a:buNone/>
                      </a:pPr>
                      <a:r>
                        <a:rPr lang="en-US" sz="1400" kern="0" dirty="0">
                          <a:solidFill>
                            <a:srgbClr val="000000"/>
                          </a:solidFill>
                          <a:effectLst/>
                          <a:latin typeface="Aptos"/>
                          <a:ea typeface="Calibri"/>
                          <a:cs typeface="Arial"/>
                        </a:rPr>
                        <a:t>0.5</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3393131714"/>
                  </a:ext>
                </a:extLst>
              </a:tr>
              <a:tr h="0">
                <a:tc vMerge="1">
                  <a:txBody>
                    <a:bodyPr/>
                    <a:lstStyle/>
                    <a:p>
                      <a:endParaRPr lang="it-IT"/>
                    </a:p>
                  </a:txBody>
                  <a:tcPr>
                    <a:lnT w="12700" cmpd="sng">
                      <a:noFill/>
                      <a:prstDash val="solid"/>
                    </a:lnT>
                  </a:tcPr>
                </a:tc>
                <a:tc>
                  <a:txBody>
                    <a:bodyPr/>
                    <a:lstStyle/>
                    <a:p>
                      <a:pPr marL="62865" algn="l">
                        <a:lnSpc>
                          <a:spcPts val="1140"/>
                        </a:lnSpc>
                        <a:spcAft>
                          <a:spcPts val="800"/>
                        </a:spcAft>
                        <a:buNone/>
                      </a:pPr>
                      <a:r>
                        <a:rPr lang="en-US" sz="1400" kern="0" dirty="0">
                          <a:solidFill>
                            <a:srgbClr val="000000"/>
                          </a:solidFill>
                          <a:effectLst/>
                          <a:latin typeface="Aptos"/>
                          <a:ea typeface="Calibri"/>
                          <a:cs typeface="Arial"/>
                        </a:rPr>
                        <a:t>Nicola Cavaliere</a:t>
                      </a:r>
                      <a:endParaRPr lang="it-IT" sz="1400" kern="100" dirty="0">
                        <a:effectLst/>
                        <a:latin typeface="Aptos"/>
                        <a:ea typeface="Calibri"/>
                        <a:cs typeface="Arial"/>
                      </a:endParaRPr>
                    </a:p>
                  </a:txBody>
                  <a:tcPr marL="0" marR="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18415" marR="3810" algn="ctr">
                        <a:lnSpc>
                          <a:spcPts val="1140"/>
                        </a:lnSpc>
                        <a:spcAft>
                          <a:spcPts val="800"/>
                        </a:spcAft>
                        <a:buNone/>
                      </a:pPr>
                      <a:r>
                        <a:rPr lang="en-US" sz="1400" kern="0" dirty="0">
                          <a:solidFill>
                            <a:srgbClr val="000000"/>
                          </a:solidFill>
                          <a:effectLst/>
                          <a:latin typeface="Aptos"/>
                          <a:ea typeface="Calibri"/>
                          <a:cs typeface="Arial"/>
                        </a:rPr>
                        <a:t>Technician</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4445" marR="6985" algn="ctr">
                        <a:lnSpc>
                          <a:spcPts val="1140"/>
                        </a:lnSpc>
                        <a:spcAft>
                          <a:spcPts val="800"/>
                        </a:spcAft>
                        <a:buNone/>
                      </a:pPr>
                      <a:r>
                        <a:rPr lang="en-US" sz="1400" kern="0" dirty="0">
                          <a:solidFill>
                            <a:srgbClr val="000000"/>
                          </a:solidFill>
                          <a:effectLst/>
                          <a:latin typeface="Aptos"/>
                          <a:ea typeface="Calibri"/>
                          <a:cs typeface="Arial"/>
                        </a:rPr>
                        <a:t>Technician</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4445" marR="6985" algn="ctr">
                        <a:lnSpc>
                          <a:spcPts val="1140"/>
                        </a:lnSpc>
                        <a:spcAft>
                          <a:spcPts val="800"/>
                        </a:spcAft>
                        <a:buNone/>
                      </a:pPr>
                      <a:r>
                        <a:rPr lang="en-US" sz="1400" kern="0" dirty="0">
                          <a:solidFill>
                            <a:srgbClr val="000000"/>
                          </a:solidFill>
                          <a:effectLst/>
                          <a:latin typeface="Aptos"/>
                          <a:ea typeface="Calibri"/>
                          <a:cs typeface="Arial"/>
                        </a:rPr>
                        <a:t>36</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algn="ctr">
                        <a:lnSpc>
                          <a:spcPts val="1140"/>
                        </a:lnSpc>
                        <a:spcAft>
                          <a:spcPts val="800"/>
                        </a:spcAft>
                        <a:buNone/>
                      </a:pPr>
                      <a:r>
                        <a:rPr lang="en-US" sz="1400" kern="0" dirty="0">
                          <a:solidFill>
                            <a:srgbClr val="000000"/>
                          </a:solidFill>
                          <a:effectLst/>
                          <a:latin typeface="Aptos"/>
                          <a:ea typeface="Calibri"/>
                          <a:cs typeface="Arial"/>
                        </a:rPr>
                        <a:t>0.2</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964861999"/>
                  </a:ext>
                </a:extLst>
              </a:tr>
              <a:tr h="147516">
                <a:tc vMerge="1">
                  <a:txBody>
                    <a:bodyPr/>
                    <a:lstStyle/>
                    <a:p>
                      <a:endParaRPr lang="it-IT"/>
                    </a:p>
                  </a:txBody>
                  <a:tcPr>
                    <a:lnT w="12700" cmpd="sng">
                      <a:noFill/>
                      <a:prstDash val="solid"/>
                    </a:lnT>
                  </a:tcPr>
                </a:tc>
                <a:tc gridSpan="4">
                  <a:txBody>
                    <a:bodyPr/>
                    <a:lstStyle/>
                    <a:p>
                      <a:pPr marL="635" marR="5080" algn="r">
                        <a:lnSpc>
                          <a:spcPts val="1145"/>
                        </a:lnSpc>
                        <a:spcBef>
                          <a:spcPts val="30"/>
                        </a:spcBef>
                        <a:spcAft>
                          <a:spcPts val="800"/>
                        </a:spcAft>
                        <a:buNone/>
                      </a:pPr>
                      <a:r>
                        <a:rPr lang="en-US" sz="1400" b="1" kern="0" dirty="0">
                          <a:solidFill>
                            <a:srgbClr val="000000"/>
                          </a:solidFill>
                          <a:effectLst/>
                          <a:latin typeface="Aptos"/>
                          <a:ea typeface="Calibri"/>
                          <a:cs typeface="Arial"/>
                        </a:rPr>
                        <a:t>TOTALE</a:t>
                      </a:r>
                      <a:r>
                        <a:rPr lang="en-US" sz="1400" b="1" kern="0" spc="-20" dirty="0">
                          <a:solidFill>
                            <a:srgbClr val="000000"/>
                          </a:solidFill>
                          <a:effectLst/>
                          <a:latin typeface="Aptos"/>
                          <a:ea typeface="Calibri"/>
                          <a:cs typeface="Arial"/>
                        </a:rPr>
                        <a:t> </a:t>
                      </a:r>
                      <a:r>
                        <a:rPr lang="en-US" sz="1400" b="1" kern="0" dirty="0">
                          <a:solidFill>
                            <a:srgbClr val="000000"/>
                          </a:solidFill>
                          <a:effectLst/>
                          <a:latin typeface="Aptos"/>
                          <a:ea typeface="Calibri"/>
                          <a:cs typeface="Arial"/>
                        </a:rPr>
                        <a:t>FTE</a:t>
                      </a:r>
                      <a:r>
                        <a:rPr lang="en-US" sz="1400" b="1" kern="0" spc="-15" dirty="0">
                          <a:solidFill>
                            <a:srgbClr val="000000"/>
                          </a:solidFill>
                          <a:effectLst/>
                          <a:latin typeface="Aptos"/>
                          <a:ea typeface="Calibri"/>
                          <a:cs typeface="Arial"/>
                        </a:rPr>
                        <a:t> </a:t>
                      </a:r>
                      <a:r>
                        <a:rPr lang="en-US" sz="1400" b="1" kern="0" spc="-25" dirty="0">
                          <a:solidFill>
                            <a:srgbClr val="000000"/>
                          </a:solidFill>
                          <a:effectLst/>
                          <a:latin typeface="Aptos"/>
                          <a:ea typeface="Calibri"/>
                          <a:cs typeface="Arial"/>
                        </a:rPr>
                        <a:t>MI</a:t>
                      </a:r>
                      <a:r>
                        <a:rPr lang="en-US" sz="1400" b="1" kern="0" dirty="0">
                          <a:effectLst/>
                          <a:latin typeface="Aptos"/>
                          <a:ea typeface="Calibri"/>
                          <a:cs typeface="Arial"/>
                        </a:rPr>
                        <a:t> </a:t>
                      </a:r>
                      <a:endParaRPr lang="it-IT" sz="1400" kern="100" dirty="0">
                        <a:effectLst/>
                        <a:latin typeface="Aptos"/>
                        <a:ea typeface="Calibri"/>
                        <a:cs typeface="Arial"/>
                      </a:endParaRPr>
                    </a:p>
                  </a:txBody>
                  <a:tcPr marL="0" marR="0" marT="0" marB="0">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tc hMerge="1">
                  <a:txBody>
                    <a:bodyPr/>
                    <a:lstStyle/>
                    <a:p>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lnSpc>
                          <a:spcPts val="1180"/>
                        </a:lnSpc>
                        <a:spcAft>
                          <a:spcPts val="800"/>
                        </a:spcAft>
                        <a:buNone/>
                      </a:pPr>
                      <a:r>
                        <a:rPr lang="en-US" sz="1400" b="1" kern="0" dirty="0">
                          <a:solidFill>
                            <a:srgbClr val="000000"/>
                          </a:solidFill>
                          <a:effectLst/>
                          <a:latin typeface="Aptos"/>
                          <a:ea typeface="Calibri"/>
                          <a:cs typeface="Arial"/>
                        </a:rPr>
                        <a:t>0.7</a:t>
                      </a:r>
                      <a:endParaRPr lang="it-IT" sz="1400" kern="100" dirty="0">
                        <a:effectLst/>
                        <a:latin typeface="Aptos"/>
                        <a:ea typeface="Calibri"/>
                        <a:cs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698897071"/>
                  </a:ext>
                </a:extLst>
              </a:tr>
            </a:tbl>
          </a:graphicData>
        </a:graphic>
      </p:graphicFrame>
      <p:sp>
        <p:nvSpPr>
          <p:cNvPr id="5" name="Titolo 1">
            <a:extLst>
              <a:ext uri="{FF2B5EF4-FFF2-40B4-BE49-F238E27FC236}">
                <a16:creationId xmlns:a16="http://schemas.microsoft.com/office/drawing/2014/main" id="{89CDE6D9-E582-BD49-22F3-24D8C4E60B11}"/>
              </a:ext>
            </a:extLst>
          </p:cNvPr>
          <p:cNvSpPr txBox="1">
            <a:spLocks/>
          </p:cNvSpPr>
          <p:nvPr/>
        </p:nvSpPr>
        <p:spPr>
          <a:xfrm>
            <a:off x="800195" y="2279948"/>
            <a:ext cx="10515600" cy="1085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002060"/>
                </a:solidFill>
                <a:latin typeface="Montserrat ExtraBold" panose="00000900000000000000" pitchFamily="2" charset="0"/>
                <a:ea typeface="+mj-ea"/>
                <a:cs typeface="+mj-cs"/>
              </a:defRPr>
            </a:lvl1pPr>
          </a:lstStyle>
          <a:p>
            <a:r>
              <a:rPr lang="it-IT" sz="4400" dirty="0">
                <a:solidFill>
                  <a:srgbClr val="4399B6"/>
                </a:solidFill>
              </a:rPr>
              <a:t>MAAT</a:t>
            </a:r>
            <a:r>
              <a:rPr lang="it-IT" sz="4400" dirty="0"/>
              <a:t> – Milan BUDGET </a:t>
            </a:r>
            <a:r>
              <a:rPr lang="it-IT" sz="2000" dirty="0"/>
              <a:t>2026</a:t>
            </a:r>
            <a:endParaRPr lang="it-IT" dirty="0"/>
          </a:p>
        </p:txBody>
      </p:sp>
      <p:pic>
        <p:nvPicPr>
          <p:cNvPr id="6" name="Immagine 5">
            <a:extLst>
              <a:ext uri="{FF2B5EF4-FFF2-40B4-BE49-F238E27FC236}">
                <a16:creationId xmlns:a16="http://schemas.microsoft.com/office/drawing/2014/main" id="{D15FD035-1F8A-1009-4C87-D03928608ECB}"/>
              </a:ext>
            </a:extLst>
          </p:cNvPr>
          <p:cNvPicPr>
            <a:picLocks noChangeAspect="1"/>
          </p:cNvPicPr>
          <p:nvPr/>
        </p:nvPicPr>
        <p:blipFill>
          <a:blip r:embed="rId2"/>
          <a:stretch>
            <a:fillRect/>
          </a:stretch>
        </p:blipFill>
        <p:spPr>
          <a:xfrm>
            <a:off x="0" y="2310797"/>
            <a:ext cx="877450" cy="994443"/>
          </a:xfrm>
          <a:prstGeom prst="rect">
            <a:avLst/>
          </a:prstGeom>
        </p:spPr>
      </p:pic>
      <p:graphicFrame>
        <p:nvGraphicFramePr>
          <p:cNvPr id="7" name="Tabella 6">
            <a:extLst>
              <a:ext uri="{FF2B5EF4-FFF2-40B4-BE49-F238E27FC236}">
                <a16:creationId xmlns:a16="http://schemas.microsoft.com/office/drawing/2014/main" id="{71513B14-635E-9BCB-A938-66205E3E41B9}"/>
              </a:ext>
            </a:extLst>
          </p:cNvPr>
          <p:cNvGraphicFramePr>
            <a:graphicFrameLocks noGrp="1"/>
          </p:cNvGraphicFramePr>
          <p:nvPr>
            <p:extLst>
              <p:ext uri="{D42A27DB-BD31-4B8C-83A1-F6EECF244321}">
                <p14:modId xmlns:p14="http://schemas.microsoft.com/office/powerpoint/2010/main" val="1630940963"/>
              </p:ext>
            </p:extLst>
          </p:nvPr>
        </p:nvGraphicFramePr>
        <p:xfrm>
          <a:off x="409904" y="3061833"/>
          <a:ext cx="11571891" cy="3123551"/>
        </p:xfrm>
        <a:graphic>
          <a:graphicData uri="http://schemas.openxmlformats.org/drawingml/2006/table">
            <a:tbl>
              <a:tblPr firstRow="1" firstCol="1" lastRow="1" lastCol="1" bandRow="1" bandCol="1"/>
              <a:tblGrid>
                <a:gridCol w="831836">
                  <a:extLst>
                    <a:ext uri="{9D8B030D-6E8A-4147-A177-3AD203B41FA5}">
                      <a16:colId xmlns:a16="http://schemas.microsoft.com/office/drawing/2014/main" val="294535283"/>
                    </a:ext>
                  </a:extLst>
                </a:gridCol>
                <a:gridCol w="1956576">
                  <a:extLst>
                    <a:ext uri="{9D8B030D-6E8A-4147-A177-3AD203B41FA5}">
                      <a16:colId xmlns:a16="http://schemas.microsoft.com/office/drawing/2014/main" val="4001899537"/>
                    </a:ext>
                  </a:extLst>
                </a:gridCol>
                <a:gridCol w="7109924">
                  <a:extLst>
                    <a:ext uri="{9D8B030D-6E8A-4147-A177-3AD203B41FA5}">
                      <a16:colId xmlns:a16="http://schemas.microsoft.com/office/drawing/2014/main" val="1322771561"/>
                    </a:ext>
                  </a:extLst>
                </a:gridCol>
                <a:gridCol w="1673555">
                  <a:extLst>
                    <a:ext uri="{9D8B030D-6E8A-4147-A177-3AD203B41FA5}">
                      <a16:colId xmlns:a16="http://schemas.microsoft.com/office/drawing/2014/main" val="1180822225"/>
                    </a:ext>
                  </a:extLst>
                </a:gridCol>
              </a:tblGrid>
              <a:tr h="474375">
                <a:tc>
                  <a:txBody>
                    <a:bodyPr/>
                    <a:lstStyle/>
                    <a:p>
                      <a:pPr marL="67945" algn="ctr">
                        <a:lnSpc>
                          <a:spcPts val="990"/>
                        </a:lnSpc>
                        <a:buNone/>
                      </a:pPr>
                      <a:r>
                        <a:rPr lang="en-US" sz="900" b="1" spc="-10">
                          <a:solidFill>
                            <a:srgbClr val="FFFFFF"/>
                          </a:solidFill>
                          <a:effectLst/>
                          <a:latin typeface="Calibri"/>
                          <a:ea typeface="Calibri"/>
                        </a:rPr>
                        <a:t>Section</a:t>
                      </a:r>
                      <a:endParaRPr lang="it-IT" sz="1050">
                        <a:effectLst/>
                        <a:latin typeface="Calibri"/>
                        <a:ea typeface="Calibri"/>
                      </a:endParaRP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124460" marR="4445" algn="ctr">
                        <a:lnSpc>
                          <a:spcPts val="990"/>
                        </a:lnSpc>
                        <a:buNone/>
                      </a:pPr>
                      <a:r>
                        <a:rPr lang="en-US" sz="900" b="1" spc="-10" dirty="0">
                          <a:solidFill>
                            <a:srgbClr val="FFFFFF"/>
                          </a:solidFill>
                          <a:effectLst/>
                          <a:latin typeface="Calibri"/>
                          <a:ea typeface="Calibri"/>
                        </a:rPr>
                        <a:t>Chapter</a:t>
                      </a:r>
                      <a:endParaRPr lang="it-IT" sz="1050" dirty="0">
                        <a:effectLst/>
                        <a:latin typeface="Calibri"/>
                        <a:ea typeface="Calibri"/>
                      </a:endParaRP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124460" marR="4445" algn="ctr">
                        <a:lnSpc>
                          <a:spcPts val="990"/>
                        </a:lnSpc>
                        <a:buNone/>
                      </a:pPr>
                      <a:r>
                        <a:rPr lang="en-US" sz="900" b="1" spc="-10" dirty="0">
                          <a:solidFill>
                            <a:srgbClr val="FFFFFF"/>
                          </a:solidFill>
                          <a:effectLst/>
                          <a:latin typeface="Calibri" panose="020F0502020204030204" pitchFamily="34" charset="0"/>
                          <a:ea typeface="Calibri" panose="020F0502020204030204" pitchFamily="34" charset="0"/>
                        </a:rPr>
                        <a:t>Description</a:t>
                      </a:r>
                      <a:endParaRPr lang="it-IT" sz="1050" dirty="0">
                        <a:effectLst/>
                        <a:latin typeface="Calibri" panose="020F0502020204030204" pitchFamily="34" charset="0"/>
                        <a:ea typeface="Calibri" panose="020F050202020403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80010" algn="ctr">
                        <a:lnSpc>
                          <a:spcPts val="990"/>
                        </a:lnSpc>
                        <a:buNone/>
                      </a:pPr>
                      <a:r>
                        <a:rPr lang="en-US" sz="900" b="1">
                          <a:solidFill>
                            <a:srgbClr val="FFFFFF"/>
                          </a:solidFill>
                          <a:effectLst/>
                          <a:latin typeface="Calibri"/>
                          <a:ea typeface="Calibri"/>
                        </a:rPr>
                        <a:t>Request</a:t>
                      </a:r>
                      <a:r>
                        <a:rPr lang="en-US" sz="900" b="1" spc="-10">
                          <a:solidFill>
                            <a:srgbClr val="FFFFFF"/>
                          </a:solidFill>
                          <a:effectLst/>
                          <a:latin typeface="Calibri"/>
                          <a:ea typeface="Calibri"/>
                        </a:rPr>
                        <a:t> </a:t>
                      </a:r>
                      <a:r>
                        <a:rPr lang="en-US" sz="900" b="1" spc="-20">
                          <a:solidFill>
                            <a:srgbClr val="FFFFFF"/>
                          </a:solidFill>
                          <a:effectLst/>
                          <a:latin typeface="Calibri"/>
                          <a:ea typeface="Calibri"/>
                        </a:rPr>
                        <a:t>(k€)</a:t>
                      </a:r>
                      <a:endParaRPr lang="it-IT" sz="1050">
                        <a:effectLst/>
                        <a:latin typeface="Calibri"/>
                        <a:ea typeface="Calibri"/>
                      </a:endParaRPr>
                    </a:p>
                  </a:txBody>
                  <a:tcPr marL="0" marR="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4D4D"/>
                    </a:solidFill>
                  </a:tcPr>
                </a:tc>
                <a:extLst>
                  <a:ext uri="{0D108BD9-81ED-4DB2-BD59-A6C34878D82A}">
                    <a16:rowId xmlns:a16="http://schemas.microsoft.com/office/drawing/2014/main" val="315518368"/>
                  </a:ext>
                </a:extLst>
              </a:tr>
              <a:tr h="236475">
                <a:tc rowSpan="10">
                  <a:txBody>
                    <a:bodyPr/>
                    <a:lstStyle/>
                    <a:p>
                      <a:pPr algn="ctr">
                        <a:spcBef>
                          <a:spcPts val="85"/>
                        </a:spcBef>
                        <a:buNone/>
                      </a:pPr>
                      <a:endParaRPr lang="it-IT" sz="1050" dirty="0">
                        <a:effectLst/>
                        <a:latin typeface="Calibri"/>
                        <a:ea typeface="Calibri"/>
                      </a:endParaRPr>
                    </a:p>
                    <a:p>
                      <a:pPr marR="2540" algn="ctr">
                        <a:buNone/>
                      </a:pPr>
                      <a:r>
                        <a:rPr lang="en-US" sz="1400" b="1" spc="-25" dirty="0">
                          <a:solidFill>
                            <a:srgbClr val="000000"/>
                          </a:solidFill>
                          <a:effectLst/>
                          <a:latin typeface="Calibri"/>
                          <a:ea typeface="Calibri"/>
                        </a:rPr>
                        <a:t>MI-LASA</a:t>
                      </a:r>
                      <a:endParaRPr lang="it-IT" sz="1400" dirty="0">
                        <a:effectLst/>
                        <a:latin typeface="Calibri"/>
                        <a:ea typeface="Calibri"/>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124460" marR="3175" algn="ctr">
                        <a:lnSpc>
                          <a:spcPts val="815"/>
                        </a:lnSpc>
                        <a:spcBef>
                          <a:spcPts val="5"/>
                        </a:spcBef>
                        <a:buNone/>
                      </a:pPr>
                      <a:r>
                        <a:rPr lang="en-US" sz="1400" b="1" spc="-10" dirty="0">
                          <a:solidFill>
                            <a:srgbClr val="000000"/>
                          </a:solidFill>
                          <a:effectLst/>
                          <a:latin typeface="Calibri"/>
                          <a:ea typeface="Calibri"/>
                        </a:rPr>
                        <a:t>MISSIONI</a:t>
                      </a:r>
                      <a:endParaRPr lang="it-IT" sz="1400" dirty="0">
                        <a:effectLst/>
                        <a:latin typeface="Calibri"/>
                        <a:ea typeface="Calibri"/>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E79B"/>
                    </a:solidFill>
                  </a:tcPr>
                </a:tc>
                <a:tc>
                  <a:txBody>
                    <a:bodyPr/>
                    <a:lstStyle/>
                    <a:p>
                      <a:pPr algn="l"/>
                      <a:r>
                        <a:rPr lang="en-US" sz="1400" dirty="0">
                          <a:solidFill>
                            <a:srgbClr val="000000"/>
                          </a:solidFill>
                          <a:effectLst/>
                          <a:latin typeface="Calibri"/>
                          <a:ea typeface="Calibri"/>
                        </a:rPr>
                        <a:t>Travels</a:t>
                      </a:r>
                      <a:r>
                        <a:rPr lang="en-US" sz="1400" spc="-10" dirty="0">
                          <a:solidFill>
                            <a:srgbClr val="000000"/>
                          </a:solidFill>
                          <a:effectLst/>
                          <a:latin typeface="Calibri"/>
                          <a:ea typeface="Calibri"/>
                        </a:rPr>
                        <a:t> </a:t>
                      </a:r>
                      <a:r>
                        <a:rPr lang="en-US" sz="1400" dirty="0">
                          <a:solidFill>
                            <a:srgbClr val="000000"/>
                          </a:solidFill>
                          <a:effectLst/>
                          <a:latin typeface="Calibri"/>
                          <a:ea typeface="Calibri"/>
                        </a:rPr>
                        <a:t>to</a:t>
                      </a:r>
                      <a:r>
                        <a:rPr lang="en-US" sz="1400" spc="-25" dirty="0">
                          <a:solidFill>
                            <a:srgbClr val="000000"/>
                          </a:solidFill>
                          <a:effectLst/>
                          <a:latin typeface="Calibri"/>
                          <a:ea typeface="Calibri"/>
                        </a:rPr>
                        <a:t> </a:t>
                      </a:r>
                      <a:r>
                        <a:rPr lang="en-US" sz="1400" dirty="0">
                          <a:solidFill>
                            <a:srgbClr val="000000"/>
                          </a:solidFill>
                          <a:effectLst/>
                          <a:latin typeface="Calibri"/>
                          <a:ea typeface="Calibri"/>
                        </a:rPr>
                        <a:t>other</a:t>
                      </a:r>
                      <a:r>
                        <a:rPr lang="en-US" sz="1400" spc="-15" dirty="0">
                          <a:solidFill>
                            <a:srgbClr val="000000"/>
                          </a:solidFill>
                          <a:effectLst/>
                          <a:latin typeface="Calibri"/>
                          <a:ea typeface="Calibri"/>
                        </a:rPr>
                        <a:t> </a:t>
                      </a:r>
                      <a:r>
                        <a:rPr lang="en-US" sz="1400" dirty="0">
                          <a:solidFill>
                            <a:srgbClr val="000000"/>
                          </a:solidFill>
                          <a:effectLst/>
                          <a:latin typeface="Calibri"/>
                          <a:ea typeface="Calibri"/>
                        </a:rPr>
                        <a:t>labs</a:t>
                      </a:r>
                      <a:r>
                        <a:rPr lang="en-US" sz="1400" spc="-10" dirty="0">
                          <a:solidFill>
                            <a:srgbClr val="000000"/>
                          </a:solidFill>
                          <a:effectLst/>
                          <a:latin typeface="Calibri"/>
                          <a:ea typeface="Calibri"/>
                        </a:rPr>
                        <a:t> </a:t>
                      </a:r>
                      <a:r>
                        <a:rPr lang="en-US" sz="1400" dirty="0">
                          <a:solidFill>
                            <a:srgbClr val="000000"/>
                          </a:solidFill>
                          <a:effectLst/>
                          <a:latin typeface="Calibri"/>
                          <a:ea typeface="Calibri"/>
                        </a:rPr>
                        <a:t>for</a:t>
                      </a:r>
                      <a:r>
                        <a:rPr lang="en-US" sz="1400" spc="-15" dirty="0">
                          <a:solidFill>
                            <a:srgbClr val="000000"/>
                          </a:solidFill>
                          <a:effectLst/>
                          <a:latin typeface="Calibri"/>
                          <a:ea typeface="Calibri"/>
                        </a:rPr>
                        <a:t> </a:t>
                      </a:r>
                      <a:r>
                        <a:rPr lang="en-US" sz="1400" spc="-10" dirty="0">
                          <a:solidFill>
                            <a:srgbClr val="000000"/>
                          </a:solidFill>
                          <a:effectLst/>
                          <a:latin typeface="Calibri"/>
                          <a:ea typeface="Calibri"/>
                        </a:rPr>
                        <a:t>measures</a:t>
                      </a:r>
                      <a:endParaRPr lang="it-IT" sz="1400" dirty="0">
                        <a:latin typeface="Calibri"/>
                        <a:ea typeface="Calibri"/>
                      </a:endParaRPr>
                    </a:p>
                  </a:txBody>
                  <a:tcPr marL="0" marR="0" marT="0" marB="0" anchor="ctr">
                    <a:lnL>
                      <a:noFill/>
                    </a:lnL>
                    <a:lnR w="12700" cap="flat" cmpd="sng" algn="ctr">
                      <a:noFill/>
                      <a:prstDash val="solid"/>
                      <a:round/>
                      <a:headEnd type="none" w="med" len="med"/>
                      <a:tailEnd type="none" w="med" len="med"/>
                    </a:lnR>
                    <a:lnT w="12700" cmpd="sng">
                      <a:noFill/>
                      <a:prstDash val="solid"/>
                    </a:lnT>
                    <a:lnB>
                      <a:noFill/>
                    </a:lnB>
                    <a:lnTlToBr w="12700" cmpd="sng">
                      <a:noFill/>
                      <a:prstDash val="solid"/>
                    </a:lnTlToBr>
                    <a:lnBlToTr w="12700" cmpd="sng">
                      <a:noFill/>
                      <a:prstDash val="solid"/>
                    </a:lnBlToTr>
                    <a:solidFill>
                      <a:srgbClr val="FFE79B"/>
                    </a:solidFill>
                  </a:tcPr>
                </a:tc>
                <a:tc>
                  <a:txBody>
                    <a:bodyPr/>
                    <a:lstStyle/>
                    <a:p>
                      <a:pPr marL="16510" marR="21590" algn="ctr">
                        <a:lnSpc>
                          <a:spcPts val="815"/>
                        </a:lnSpc>
                        <a:spcBef>
                          <a:spcPts val="5"/>
                        </a:spcBef>
                        <a:buNone/>
                      </a:pPr>
                      <a:r>
                        <a:rPr lang="en-US" sz="1400" dirty="0">
                          <a:effectLst/>
                          <a:latin typeface="Calibri"/>
                          <a:ea typeface="Calibri"/>
                        </a:rPr>
                        <a:t>2</a:t>
                      </a:r>
                      <a:endParaRPr lang="it-IT" sz="1400" dirty="0">
                        <a:effectLst/>
                        <a:latin typeface="Calibri"/>
                        <a:ea typeface="Calibri"/>
                      </a:endParaRPr>
                    </a:p>
                  </a:txBody>
                  <a:tcPr marL="0" marR="0"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77911328"/>
                  </a:ext>
                </a:extLst>
              </a:tr>
              <a:tr h="288804">
                <a:tc vMerge="1">
                  <a:txBody>
                    <a:bodyPr/>
                    <a:lstStyle/>
                    <a:p>
                      <a:endParaRPr lang="it-IT"/>
                    </a:p>
                  </a:txBody>
                  <a:tcPr/>
                </a:tc>
                <a:tc>
                  <a:txBody>
                    <a:bodyPr/>
                    <a:lstStyle/>
                    <a:p>
                      <a:pPr algn="l">
                        <a:buNone/>
                      </a:pPr>
                      <a:endParaRPr lang="it-IT" sz="1400">
                        <a:effectLst/>
                        <a:latin typeface="Times New Roman"/>
                        <a:ea typeface="Calibri"/>
                        <a:cs typeface="Calibri"/>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marL="88900" indent="0" algn="r"/>
                      <a:r>
                        <a:rPr lang="en-US" sz="1400" b="1" kern="1200" dirty="0">
                          <a:solidFill>
                            <a:srgbClr val="000000"/>
                          </a:solidFill>
                          <a:effectLst/>
                          <a:latin typeface="Calibri"/>
                          <a:ea typeface="Calibri"/>
                          <a:cs typeface="+mn-cs"/>
                        </a:rPr>
                        <a:t>TOTALE MISSIONI</a:t>
                      </a:r>
                      <a:endParaRPr lang="it-IT" sz="1400" b="1" dirty="0">
                        <a:latin typeface="Calibri"/>
                        <a:ea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21590" algn="l">
                        <a:lnSpc>
                          <a:spcPts val="760"/>
                        </a:lnSpc>
                        <a:buNone/>
                      </a:pPr>
                      <a:r>
                        <a:rPr lang="en-US" sz="1400" b="1" dirty="0">
                          <a:effectLst/>
                          <a:latin typeface="Calibri"/>
                          <a:ea typeface="Calibri"/>
                        </a:rPr>
                        <a:t>2</a:t>
                      </a:r>
                      <a:endParaRPr lang="it-IT" sz="1400" dirty="0">
                        <a:effectLst/>
                        <a:latin typeface="Calibri"/>
                        <a:ea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1479007715"/>
                  </a:ext>
                </a:extLst>
              </a:tr>
              <a:tr h="230085">
                <a:tc vMerge="1">
                  <a:txBody>
                    <a:bodyPr/>
                    <a:lstStyle/>
                    <a:p>
                      <a:endParaRPr lang="it-IT"/>
                    </a:p>
                  </a:txBody>
                  <a:tcPr/>
                </a:tc>
                <a:tc>
                  <a:txBody>
                    <a:bodyPr/>
                    <a:lstStyle/>
                    <a:p>
                      <a:pPr marL="124460" marR="2540" algn="ctr">
                        <a:lnSpc>
                          <a:spcPts val="800"/>
                        </a:lnSpc>
                        <a:buNone/>
                      </a:pPr>
                      <a:r>
                        <a:rPr lang="en-US" sz="1400" b="1" spc="-10">
                          <a:solidFill>
                            <a:srgbClr val="000000"/>
                          </a:solidFill>
                          <a:effectLst/>
                          <a:latin typeface="Calibri"/>
                          <a:ea typeface="Calibri"/>
                        </a:rPr>
                        <a:t>CONSUMO</a:t>
                      </a:r>
                      <a:endParaRPr lang="it-IT" sz="1400">
                        <a:effectLst/>
                        <a:latin typeface="Calibri"/>
                        <a:ea typeface="Calibri"/>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l"/>
                      <a:r>
                        <a:rPr lang="en-US" sz="1400" kern="1200" dirty="0">
                          <a:solidFill>
                            <a:srgbClr val="000000"/>
                          </a:solidFill>
                          <a:effectLst/>
                          <a:latin typeface="Calibri"/>
                          <a:ea typeface="Calibri"/>
                          <a:cs typeface="+mn-cs"/>
                        </a:rPr>
                        <a:t> Powder pure Cu</a:t>
                      </a:r>
                      <a:endParaRPr lang="it-IT" sz="1400" dirty="0">
                        <a:latin typeface="Calibri"/>
                        <a:ea typeface="Calibri"/>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21590" algn="ctr" defTabSz="914400" rtl="0" eaLnBrk="1" latinLnBrk="0" hangingPunct="1">
                        <a:lnSpc>
                          <a:spcPts val="815"/>
                        </a:lnSpc>
                        <a:spcBef>
                          <a:spcPts val="5"/>
                        </a:spcBef>
                        <a:buNone/>
                      </a:pPr>
                      <a:r>
                        <a:rPr lang="en-US" sz="1400" kern="1200" dirty="0">
                          <a:solidFill>
                            <a:schemeClr val="tx1"/>
                          </a:solidFill>
                          <a:effectLst/>
                          <a:latin typeface="Calibri"/>
                          <a:ea typeface="Calibri"/>
                          <a:cs typeface="+mn-cs"/>
                        </a:rPr>
                        <a:t> 14</a:t>
                      </a:r>
                      <a:endParaRPr lang="it-IT" sz="1400" kern="1200" dirty="0">
                        <a:solidFill>
                          <a:schemeClr val="tx1"/>
                        </a:solidFill>
                        <a:effectLst/>
                        <a:latin typeface="Calibri"/>
                        <a:ea typeface="Calibri"/>
                        <a:cs typeface="+mn-cs"/>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818572124"/>
                  </a:ext>
                </a:extLst>
              </a:tr>
              <a:tr h="201017">
                <a:tc vMerge="1">
                  <a:txBody>
                    <a:bodyPr/>
                    <a:lstStyle/>
                    <a:p>
                      <a:endParaRPr lang="it-IT"/>
                    </a:p>
                  </a:txBody>
                  <a:tcPr/>
                </a:tc>
                <a:tc>
                  <a:txBody>
                    <a:bodyPr/>
                    <a:lstStyle/>
                    <a:p>
                      <a:pPr marL="124460" marR="2540" algn="ctr">
                        <a:lnSpc>
                          <a:spcPts val="800"/>
                        </a:lnSpc>
                        <a:buNone/>
                      </a:pPr>
                      <a:endParaRPr lang="it-IT" sz="1400">
                        <a:effectLst/>
                        <a:latin typeface="Calibri" panose="020F0502020204030204" pitchFamily="34" charset="0"/>
                        <a:ea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l"/>
                      <a:r>
                        <a:rPr lang="en-US" sz="1400" kern="1200" dirty="0">
                          <a:solidFill>
                            <a:srgbClr val="000000"/>
                          </a:solidFill>
                          <a:effectLst/>
                          <a:latin typeface="Calibri"/>
                          <a:ea typeface="Calibri"/>
                          <a:cs typeface="+mn-cs"/>
                        </a:rPr>
                        <a:t>Consumables for LPBF machines (filters, sieving, ...)</a:t>
                      </a:r>
                      <a:endParaRPr lang="it-IT" sz="1400" kern="1200" dirty="0">
                        <a:solidFill>
                          <a:srgbClr val="000000"/>
                        </a:solidFill>
                        <a:effectLst/>
                        <a:latin typeface="Calibri"/>
                        <a:ea typeface="Calibri"/>
                        <a:cs typeface="+mn-cs"/>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21590" algn="ctr" defTabSz="914400" rtl="0" eaLnBrk="1" latinLnBrk="0" hangingPunct="1">
                        <a:lnSpc>
                          <a:spcPts val="815"/>
                        </a:lnSpc>
                        <a:spcBef>
                          <a:spcPts val="5"/>
                        </a:spcBef>
                        <a:buNone/>
                      </a:pPr>
                      <a:r>
                        <a:rPr lang="it-IT" sz="1400" kern="1200" dirty="0">
                          <a:solidFill>
                            <a:schemeClr val="tx1"/>
                          </a:solidFill>
                          <a:effectLst/>
                          <a:latin typeface="Calibri"/>
                          <a:ea typeface="Calibri"/>
                          <a:cs typeface="+mn-cs"/>
                        </a:rPr>
                        <a:t>2</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1549515996"/>
                  </a:ext>
                </a:extLst>
              </a:tr>
              <a:tr h="201017">
                <a:tc vMerge="1">
                  <a:txBody>
                    <a:bodyPr/>
                    <a:lstStyle/>
                    <a:p>
                      <a:endParaRPr lang="it-IT"/>
                    </a:p>
                  </a:txBody>
                  <a:tcPr/>
                </a:tc>
                <a:tc>
                  <a:txBody>
                    <a:bodyPr/>
                    <a:lstStyle/>
                    <a:p>
                      <a:pPr marL="124460" marR="2540" algn="ctr">
                        <a:lnSpc>
                          <a:spcPts val="800"/>
                        </a:lnSpc>
                        <a:buNone/>
                      </a:pPr>
                      <a:endParaRPr lang="it-IT" sz="1400">
                        <a:effectLst/>
                        <a:latin typeface="Calibri" panose="020F0502020204030204" pitchFamily="34" charset="0"/>
                        <a:ea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l"/>
                      <a:r>
                        <a:rPr lang="it-IT" sz="1400" kern="1200" dirty="0">
                          <a:solidFill>
                            <a:srgbClr val="000000"/>
                          </a:solidFill>
                          <a:effectLst/>
                          <a:latin typeface="Calibri"/>
                          <a:ea typeface="Calibri"/>
                          <a:cs typeface="+mn-cs"/>
                        </a:rPr>
                        <a:t>Tools for post processing</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21590" algn="ctr" defTabSz="914400" rtl="0" eaLnBrk="1" latinLnBrk="0" hangingPunct="1">
                        <a:lnSpc>
                          <a:spcPts val="815"/>
                        </a:lnSpc>
                        <a:spcBef>
                          <a:spcPts val="5"/>
                        </a:spcBef>
                        <a:buNone/>
                      </a:pPr>
                      <a:r>
                        <a:rPr lang="it-IT" sz="1400" kern="1200" dirty="0">
                          <a:solidFill>
                            <a:schemeClr val="tx1"/>
                          </a:solidFill>
                          <a:effectLst/>
                          <a:latin typeface="Calibri"/>
                          <a:ea typeface="Calibri"/>
                          <a:cs typeface="+mn-cs"/>
                        </a:rPr>
                        <a:t>1</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2605918288"/>
                  </a:ext>
                </a:extLst>
              </a:tr>
              <a:tr h="201017">
                <a:tc vMerge="1">
                  <a:txBody>
                    <a:bodyPr/>
                    <a:lstStyle/>
                    <a:p>
                      <a:endParaRPr lang="it-IT"/>
                    </a:p>
                  </a:txBody>
                  <a:tcPr/>
                </a:tc>
                <a:tc>
                  <a:txBody>
                    <a:bodyPr/>
                    <a:lstStyle/>
                    <a:p>
                      <a:pPr marL="124460" marR="2540" algn="ctr">
                        <a:lnSpc>
                          <a:spcPts val="800"/>
                        </a:lnSpc>
                        <a:buNone/>
                      </a:pPr>
                      <a:endParaRPr lang="it-IT" sz="1400">
                        <a:effectLst/>
                        <a:latin typeface="Calibri" panose="020F0502020204030204" pitchFamily="34" charset="0"/>
                        <a:ea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l"/>
                      <a:r>
                        <a:rPr lang="it-IT" sz="1400" kern="1200" dirty="0">
                          <a:solidFill>
                            <a:srgbClr val="000000"/>
                          </a:solidFill>
                          <a:effectLst/>
                          <a:latin typeface="Calibri"/>
                          <a:ea typeface="Calibri"/>
                          <a:cs typeface="+mn-cs"/>
                        </a:rPr>
                        <a:t>Argon</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21590" algn="ctr" defTabSz="914400" rtl="0" eaLnBrk="1" latinLnBrk="0" hangingPunct="1">
                        <a:lnSpc>
                          <a:spcPts val="815"/>
                        </a:lnSpc>
                        <a:spcBef>
                          <a:spcPts val="5"/>
                        </a:spcBef>
                        <a:buNone/>
                      </a:pPr>
                      <a:r>
                        <a:rPr lang="it-IT" sz="1400" kern="1200" dirty="0">
                          <a:solidFill>
                            <a:schemeClr val="tx1"/>
                          </a:solidFill>
                          <a:effectLst/>
                          <a:latin typeface="Calibri"/>
                          <a:ea typeface="Calibri"/>
                          <a:cs typeface="+mn-cs"/>
                        </a:rPr>
                        <a:t>2</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2063028747"/>
                  </a:ext>
                </a:extLst>
              </a:tr>
              <a:tr h="288804">
                <a:tc vMerge="1">
                  <a:txBody>
                    <a:bodyPr/>
                    <a:lstStyle/>
                    <a:p>
                      <a:endParaRPr lang="it-IT"/>
                    </a:p>
                  </a:txBody>
                  <a:tcPr/>
                </a:tc>
                <a:tc>
                  <a:txBody>
                    <a:bodyPr/>
                    <a:lstStyle/>
                    <a:p>
                      <a:pPr algn="l">
                        <a:buNone/>
                      </a:pPr>
                      <a:endParaRPr lang="it-IT" sz="1400">
                        <a:effectLst/>
                        <a:latin typeface="Times New Roman"/>
                        <a:ea typeface="Calibri"/>
                        <a:cs typeface="Calibri"/>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r"/>
                      <a:r>
                        <a:rPr lang="it-IT" sz="1400" b="1" kern="1200" dirty="0">
                          <a:solidFill>
                            <a:srgbClr val="000000"/>
                          </a:solidFill>
                          <a:effectLst/>
                          <a:latin typeface="Calibri"/>
                          <a:ea typeface="Calibri"/>
                          <a:cs typeface="+mn-cs"/>
                        </a:rPr>
                        <a:t>TOTALE CONSUMO</a:t>
                      </a:r>
                      <a:endParaRPr lang="it-IT" sz="1400" dirty="0">
                        <a:latin typeface="Calibri"/>
                        <a:ea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18415" algn="l">
                        <a:lnSpc>
                          <a:spcPts val="810"/>
                        </a:lnSpc>
                        <a:buNone/>
                      </a:pPr>
                      <a:r>
                        <a:rPr lang="it-IT" sz="1400" b="1" kern="1200" dirty="0">
                          <a:solidFill>
                            <a:srgbClr val="000000"/>
                          </a:solidFill>
                          <a:effectLst/>
                          <a:latin typeface="Calibri"/>
                          <a:ea typeface="Calibri"/>
                          <a:cs typeface="+mn-cs"/>
                        </a:rPr>
                        <a:t>19</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1742044906"/>
                  </a:ext>
                </a:extLst>
              </a:tr>
              <a:tr h="192536">
                <a:tc vMerge="1">
                  <a:txBody>
                    <a:bodyPr/>
                    <a:lstStyle/>
                    <a:p>
                      <a:endParaRPr lang="it-IT"/>
                    </a:p>
                  </a:txBody>
                  <a:tcPr/>
                </a:tc>
                <a:tc>
                  <a:txBody>
                    <a:bodyPr/>
                    <a:lstStyle/>
                    <a:p>
                      <a:pPr algn="ctr">
                        <a:buNone/>
                      </a:pPr>
                      <a:r>
                        <a:rPr lang="it-IT" sz="1400" b="1" kern="1200" spc="-10">
                          <a:solidFill>
                            <a:srgbClr val="000000"/>
                          </a:solidFill>
                          <a:effectLst/>
                          <a:latin typeface="Calibri"/>
                          <a:ea typeface="Calibri"/>
                          <a:cs typeface="+mn-cs"/>
                        </a:rPr>
                        <a:t>INVENTARIO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algn="l"/>
                      <a:r>
                        <a:rPr lang="it-IT" sz="1400" kern="1200" dirty="0">
                          <a:solidFill>
                            <a:srgbClr val="000000"/>
                          </a:solidFill>
                          <a:effectLst/>
                          <a:latin typeface="Calibri"/>
                          <a:ea typeface="Calibri"/>
                          <a:cs typeface="+mn-cs"/>
                        </a:rPr>
                        <a:t>Macchina </a:t>
                      </a:r>
                      <a:r>
                        <a:rPr lang="it-IT" sz="1400" kern="1200" dirty="0" err="1">
                          <a:solidFill>
                            <a:srgbClr val="000000"/>
                          </a:solidFill>
                          <a:effectLst/>
                          <a:latin typeface="Calibri"/>
                          <a:ea typeface="Calibri"/>
                          <a:cs typeface="+mn-cs"/>
                        </a:rPr>
                        <a:t>inglobatrice</a:t>
                      </a:r>
                      <a:r>
                        <a:rPr lang="it-IT" sz="1400" kern="1200" dirty="0">
                          <a:solidFill>
                            <a:srgbClr val="000000"/>
                          </a:solidFill>
                          <a:effectLst/>
                          <a:latin typeface="Calibri"/>
                          <a:ea typeface="Calibri"/>
                          <a:cs typeface="+mn-cs"/>
                        </a:rPr>
                        <a:t> per analisi metallografica</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18415" algn="ctr">
                        <a:lnSpc>
                          <a:spcPts val="810"/>
                        </a:lnSpc>
                        <a:buNone/>
                      </a:pPr>
                      <a:r>
                        <a:rPr lang="it-IT" sz="1400" b="0" kern="1200" dirty="0">
                          <a:solidFill>
                            <a:srgbClr val="000000"/>
                          </a:solidFill>
                          <a:effectLst/>
                          <a:latin typeface="Calibri"/>
                          <a:ea typeface="Calibri"/>
                          <a:cs typeface="+mn-cs"/>
                        </a:rPr>
                        <a:t>(5)</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26632181"/>
                  </a:ext>
                </a:extLst>
              </a:tr>
              <a:tr h="288804">
                <a:tc vMerge="1">
                  <a:txBody>
                    <a:bodyPr/>
                    <a:lstStyle/>
                    <a:p>
                      <a:endParaRPr lang="it-IT"/>
                    </a:p>
                  </a:txBody>
                  <a:tcPr/>
                </a:tc>
                <a:tc>
                  <a:txBody>
                    <a:bodyPr/>
                    <a:lstStyle/>
                    <a:p>
                      <a:pPr algn="l">
                        <a:buNone/>
                      </a:pPr>
                      <a:endParaRPr lang="it-IT" sz="1400">
                        <a:effectLst/>
                        <a:latin typeface="Calibri" panose="020F0502020204030204" pitchFamily="34" charset="0"/>
                        <a:ea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400" b="1" kern="1200" dirty="0">
                          <a:solidFill>
                            <a:srgbClr val="000000"/>
                          </a:solidFill>
                          <a:effectLst/>
                          <a:latin typeface="Calibri"/>
                          <a:ea typeface="Calibri"/>
                          <a:cs typeface="+mn-cs"/>
                        </a:rPr>
                        <a:t>TOTALE INVENTARIO</a:t>
                      </a: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E79B"/>
                    </a:solidFill>
                  </a:tcPr>
                </a:tc>
                <a:tc>
                  <a:txBody>
                    <a:bodyPr/>
                    <a:lstStyle/>
                    <a:p>
                      <a:pPr marL="16510" marR="18415" algn="l">
                        <a:lnSpc>
                          <a:spcPts val="810"/>
                        </a:lnSpc>
                        <a:buNone/>
                      </a:pPr>
                      <a:r>
                        <a:rPr lang="it-IT" sz="1400" b="1" kern="1200" dirty="0">
                          <a:solidFill>
                            <a:schemeClr val="tx1"/>
                          </a:solidFill>
                          <a:effectLst/>
                          <a:latin typeface="Calibri"/>
                          <a:ea typeface="Calibri"/>
                          <a:cs typeface="+mn-cs"/>
                        </a:rPr>
                        <a:t>(5)</a:t>
                      </a: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E79B"/>
                    </a:solidFill>
                  </a:tcPr>
                </a:tc>
                <a:extLst>
                  <a:ext uri="{0D108BD9-81ED-4DB2-BD59-A6C34878D82A}">
                    <a16:rowId xmlns:a16="http://schemas.microsoft.com/office/drawing/2014/main" val="3460605217"/>
                  </a:ext>
                </a:extLst>
              </a:tr>
              <a:tr h="228808">
                <a:tc vMerge="1">
                  <a:txBody>
                    <a:bodyPr/>
                    <a:lstStyle/>
                    <a:p>
                      <a:endParaRPr lang="it-IT"/>
                    </a:p>
                  </a:txBody>
                  <a:tcPr>
                    <a:lnT w="12700" cmpd="sng">
                      <a:noFill/>
                      <a:prstDash val="solid"/>
                    </a:lnT>
                  </a:tcPr>
                </a:tc>
                <a:tc gridSpan="2">
                  <a:txBody>
                    <a:bodyPr/>
                    <a:lstStyle/>
                    <a:p>
                      <a:pPr marR="2540" algn="ctr">
                        <a:lnSpc>
                          <a:spcPts val="780"/>
                        </a:lnSpc>
                        <a:spcBef>
                          <a:spcPts val="15"/>
                        </a:spcBef>
                        <a:buNone/>
                      </a:pPr>
                      <a:r>
                        <a:rPr lang="en-US" sz="1400" b="1" dirty="0">
                          <a:solidFill>
                            <a:srgbClr val="000000"/>
                          </a:solidFill>
                          <a:effectLst/>
                          <a:latin typeface="Calibri"/>
                          <a:ea typeface="Calibri"/>
                        </a:rPr>
                        <a:t>TOTALE MI-LASA </a:t>
                      </a:r>
                      <a:r>
                        <a:rPr lang="en-US" sz="1400" b="1" spc="-10" dirty="0">
                          <a:solidFill>
                            <a:srgbClr val="000000"/>
                          </a:solidFill>
                          <a:effectLst/>
                          <a:latin typeface="Calibri"/>
                          <a:ea typeface="Calibri"/>
                        </a:rPr>
                        <a:t>REQUESTS</a:t>
                      </a:r>
                      <a:endParaRPr lang="it-IT" sz="1400" dirty="0">
                        <a:effectLst/>
                        <a:latin typeface="Calibri"/>
                        <a:ea typeface="Calibri"/>
                      </a:endParaRPr>
                    </a:p>
                  </a:txBody>
                  <a:tcPr marL="0" marR="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it-IT"/>
                    </a:p>
                  </a:txBody>
                  <a:tcPr/>
                </a:tc>
                <a:tc>
                  <a:txBody>
                    <a:bodyPr/>
                    <a:lstStyle/>
                    <a:p>
                      <a:pPr marL="16510" marR="19050" algn="ctr">
                        <a:lnSpc>
                          <a:spcPts val="800"/>
                        </a:lnSpc>
                        <a:buNone/>
                      </a:pPr>
                      <a:r>
                        <a:rPr lang="en-US" sz="1400" b="1" dirty="0">
                          <a:effectLst/>
                          <a:latin typeface="Calibri"/>
                          <a:ea typeface="Calibri"/>
                        </a:rPr>
                        <a:t>19 + (5)</a:t>
                      </a:r>
                      <a:endParaRPr lang="it-IT" sz="1400" dirty="0">
                        <a:effectLst/>
                        <a:latin typeface="Calibri"/>
                        <a:ea typeface="Calibri"/>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837926539"/>
                  </a:ext>
                </a:extLst>
              </a:tr>
              <a:tr h="233956">
                <a:tc gridSpan="3">
                  <a:txBody>
                    <a:bodyPr/>
                    <a:lstStyle/>
                    <a:p>
                      <a:pPr marL="1270" algn="ctr">
                        <a:lnSpc>
                          <a:spcPts val="995"/>
                        </a:lnSpc>
                        <a:buNone/>
                      </a:pPr>
                      <a:r>
                        <a:rPr lang="en-US" sz="1400" b="1">
                          <a:solidFill>
                            <a:srgbClr val="FFFFFF"/>
                          </a:solidFill>
                          <a:effectLst/>
                          <a:latin typeface="Calibri"/>
                          <a:ea typeface="Calibri"/>
                        </a:rPr>
                        <a:t>                      TOTALE</a:t>
                      </a:r>
                      <a:r>
                        <a:rPr lang="en-US" sz="1400" b="1" spc="-25">
                          <a:solidFill>
                            <a:srgbClr val="FFFFFF"/>
                          </a:solidFill>
                          <a:effectLst/>
                          <a:latin typeface="Calibri"/>
                          <a:ea typeface="Calibri"/>
                        </a:rPr>
                        <a:t> </a:t>
                      </a:r>
                      <a:r>
                        <a:rPr lang="en-US" sz="1400" b="1">
                          <a:solidFill>
                            <a:srgbClr val="FFFFFF"/>
                          </a:solidFill>
                          <a:effectLst/>
                          <a:latin typeface="Calibri"/>
                          <a:ea typeface="Calibri"/>
                        </a:rPr>
                        <a:t>MAAT</a:t>
                      </a:r>
                      <a:r>
                        <a:rPr lang="en-US" sz="1400" b="1" spc="-30">
                          <a:solidFill>
                            <a:srgbClr val="FFFFFF"/>
                          </a:solidFill>
                          <a:effectLst/>
                          <a:latin typeface="Calibri"/>
                          <a:ea typeface="Calibri"/>
                        </a:rPr>
                        <a:t> </a:t>
                      </a:r>
                      <a:r>
                        <a:rPr lang="en-US" sz="1400" b="1" spc="-10">
                          <a:solidFill>
                            <a:srgbClr val="FFFFFF"/>
                          </a:solidFill>
                          <a:effectLst/>
                          <a:latin typeface="Calibri"/>
                          <a:ea typeface="Calibri"/>
                        </a:rPr>
                        <a:t>REQUESTS</a:t>
                      </a:r>
                      <a:endParaRPr lang="it-IT" sz="1400">
                        <a:effectLst/>
                        <a:latin typeface="Calibri"/>
                        <a:ea typeface="Calibri"/>
                      </a:endParaRP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67070"/>
                    </a:solidFill>
                  </a:tcPr>
                </a:tc>
                <a:tc hMerge="1">
                  <a:txBody>
                    <a:bodyPr/>
                    <a:lstStyle/>
                    <a:p>
                      <a:endParaRPr lang="it-IT"/>
                    </a:p>
                  </a:txBody>
                  <a:tcPr/>
                </a:tc>
                <a:tc hMerge="1">
                  <a:txBody>
                    <a:bodyPr/>
                    <a:lstStyle/>
                    <a:p>
                      <a:endParaRPr lang="it-IT"/>
                    </a:p>
                  </a:txBody>
                  <a:tcPr/>
                </a:tc>
                <a:tc>
                  <a:txBody>
                    <a:bodyPr/>
                    <a:lstStyle/>
                    <a:p>
                      <a:pPr marL="0" indent="0" algn="ctr">
                        <a:lnSpc>
                          <a:spcPts val="995"/>
                        </a:lnSpc>
                        <a:buNone/>
                      </a:pPr>
                      <a:r>
                        <a:rPr lang="en-US" sz="1400" b="1" dirty="0">
                          <a:solidFill>
                            <a:srgbClr val="FFFFFF"/>
                          </a:solidFill>
                          <a:effectLst/>
                          <a:latin typeface="Calibri" panose="020F0502020204030204" pitchFamily="34" charset="0"/>
                          <a:ea typeface="Calibri" panose="020F0502020204030204" pitchFamily="34" charset="0"/>
                        </a:rPr>
                        <a:t>87.5 + (5 SJ)</a:t>
                      </a:r>
                      <a:endParaRPr lang="it-IT" sz="1400" dirty="0">
                        <a:effectLst/>
                        <a:latin typeface="Calibri" panose="020F0502020204030204" pitchFamily="34" charset="0"/>
                        <a:ea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67070"/>
                    </a:solidFill>
                  </a:tcPr>
                </a:tc>
                <a:extLst>
                  <a:ext uri="{0D108BD9-81ED-4DB2-BD59-A6C34878D82A}">
                    <a16:rowId xmlns:a16="http://schemas.microsoft.com/office/drawing/2014/main" val="568640504"/>
                  </a:ext>
                </a:extLst>
              </a:tr>
            </a:tbl>
          </a:graphicData>
        </a:graphic>
      </p:graphicFrame>
    </p:spTree>
    <p:extLst>
      <p:ext uri="{BB962C8B-B14F-4D97-AF65-F5344CB8AC3E}">
        <p14:creationId xmlns:p14="http://schemas.microsoft.com/office/powerpoint/2010/main" val="3458836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err="1"/>
              <a:t>Proposte</a:t>
            </a:r>
            <a:r>
              <a:rPr lang="en-US" dirty="0"/>
              <a:t> </a:t>
            </a:r>
            <a:r>
              <a:rPr lang="en-US" dirty="0" err="1"/>
              <a:t>che</a:t>
            </a:r>
            <a:r>
              <a:rPr lang="en-US" dirty="0"/>
              <a:t> </a:t>
            </a:r>
            <a:r>
              <a:rPr lang="en-US" dirty="0" err="1"/>
              <a:t>continuano</a:t>
            </a:r>
            <a:r>
              <a:rPr lang="en-US" dirty="0"/>
              <a:t> con </a:t>
            </a:r>
            <a:r>
              <a:rPr lang="en-US" dirty="0" err="1"/>
              <a:t>Responsabilita</a:t>
            </a:r>
            <a:r>
              <a:rPr lang="en-US" dirty="0"/>
              <a:t>’ Nazionale</a:t>
            </a:r>
          </a:p>
        </p:txBody>
      </p:sp>
      <p:sp>
        <p:nvSpPr>
          <p:cNvPr id="5" name="Content Placeholder 4">
            <a:extLst>
              <a:ext uri="{FF2B5EF4-FFF2-40B4-BE49-F238E27FC236}">
                <a16:creationId xmlns:a16="http://schemas.microsoft.com/office/drawing/2014/main" id="{0DCA7AEC-B95F-4ED1-BAB4-31B3B4166251}"/>
              </a:ext>
            </a:extLst>
          </p:cNvPr>
          <p:cNvSpPr>
            <a:spLocks noGrp="1"/>
          </p:cNvSpPr>
          <p:nvPr>
            <p:ph idx="1"/>
          </p:nvPr>
        </p:nvSpPr>
        <p:spPr/>
        <p:txBody>
          <a:bodyPr/>
          <a:lstStyle/>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ANNA 	                         (2024)  RN e RL Carlo Fiorini</a:t>
            </a: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ASTAROTH-BEYOND (2025) RN e RL D. D’Angelo</a:t>
            </a: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C00000"/>
                </a:solidFill>
                <a:latin typeface="Calibri" panose="020F0502020204030204" pitchFamily="34" charset="0"/>
              </a:rPr>
              <a:t>HB2TF*	                (2023) RN e RL  Dario Giove CALL Chiede PROL. </a:t>
            </a:r>
            <a:endParaRPr lang="it-IT" b="1" dirty="0">
              <a:solidFill>
                <a:srgbClr val="002060"/>
              </a:solidFill>
              <a:latin typeface="Calibri" panose="020F0502020204030204" pitchFamily="34" charset="0"/>
            </a:endParaRPr>
          </a:p>
          <a:p>
            <a:pPr marL="285750" indent="-285750" defTabSz="1166813">
              <a:buFont typeface="Wingdings" panose="05000000000000000000" pitchFamily="2" charset="2"/>
              <a:buChar char="§"/>
              <a:tabLst>
                <a:tab pos="1255713" algn="l"/>
                <a:tab pos="1884363" algn="l"/>
                <a:tab pos="2333625" algn="l"/>
              </a:tabLst>
              <a:defRPr/>
            </a:pPr>
            <a:r>
              <a:rPr lang="it-IT" b="1" dirty="0">
                <a:solidFill>
                  <a:srgbClr val="C00000"/>
                </a:solidFill>
                <a:latin typeface="Calibri" panose="020F0502020204030204" pitchFamily="34" charset="0"/>
              </a:rPr>
              <a:t>SIG</a:t>
            </a:r>
            <a:r>
              <a:rPr lang="it-IT" b="1" dirty="0">
                <a:solidFill>
                  <a:srgbClr val="002060"/>
                </a:solidFill>
                <a:latin typeface="Calibri" panose="020F0502020204030204" pitchFamily="34" charset="0"/>
              </a:rPr>
              <a:t>                               </a:t>
            </a:r>
            <a:r>
              <a:rPr lang="it-IT" b="1" dirty="0">
                <a:solidFill>
                  <a:srgbClr val="C00000"/>
                </a:solidFill>
                <a:latin typeface="Calibri" panose="020F0502020204030204" pitchFamily="34" charset="0"/>
              </a:rPr>
              <a:t>(2022) RN Marco </a:t>
            </a:r>
            <a:r>
              <a:rPr lang="it-IT" b="1" dirty="0" err="1">
                <a:solidFill>
                  <a:srgbClr val="C00000"/>
                </a:solidFill>
                <a:latin typeface="Calibri" panose="020F0502020204030204" pitchFamily="34" charset="0"/>
              </a:rPr>
              <a:t>Prioli</a:t>
            </a:r>
            <a:r>
              <a:rPr lang="it-IT" b="1" dirty="0">
                <a:solidFill>
                  <a:srgbClr val="C00000"/>
                </a:solidFill>
                <a:latin typeface="Calibri" panose="020F0502020204030204" pitchFamily="34" charset="0"/>
              </a:rPr>
              <a:t>         CALL</a:t>
            </a:r>
          </a:p>
          <a:p>
            <a:pPr marL="285750" lvl="0" indent="-285750" defTabSz="1166813">
              <a:buFont typeface="Wingdings" panose="05000000000000000000" pitchFamily="2" charset="2"/>
              <a:buChar char="§"/>
              <a:tabLst>
                <a:tab pos="1255713" algn="l"/>
                <a:tab pos="1884363" algn="l"/>
                <a:tab pos="2333625" algn="l"/>
              </a:tabLst>
              <a:defRPr/>
            </a:pPr>
            <a:r>
              <a:rPr lang="it-IT" b="1" dirty="0">
                <a:solidFill>
                  <a:srgbClr val="4E8542"/>
                </a:solidFill>
                <a:latin typeface="Calibri" panose="020F0502020204030204" pitchFamily="34" charset="0"/>
              </a:rPr>
              <a:t>SPOC  	                        (2024) RN e RL Giacomo Borghi</a:t>
            </a:r>
          </a:p>
          <a:p>
            <a:pPr marL="285750" lvl="0" indent="-285750" defTabSz="1166813">
              <a:buFont typeface="Wingdings" panose="05000000000000000000" pitchFamily="2" charset="2"/>
              <a:buChar char="§"/>
              <a:tabLst>
                <a:tab pos="1255713" algn="l"/>
                <a:tab pos="1884363" algn="l"/>
                <a:tab pos="2333625" algn="l"/>
              </a:tabLst>
              <a:defRPr/>
            </a:pPr>
            <a:r>
              <a:rPr lang="it-IT" b="1" dirty="0">
                <a:solidFill>
                  <a:srgbClr val="002060"/>
                </a:solidFill>
                <a:latin typeface="Calibri" panose="020F0502020204030204" pitchFamily="34" charset="0"/>
              </a:rPr>
              <a:t>T4QC 	                        (2024) RN e RL Simone </a:t>
            </a:r>
            <a:r>
              <a:rPr lang="it-IT" b="1" dirty="0" err="1">
                <a:solidFill>
                  <a:srgbClr val="002060"/>
                </a:solidFill>
                <a:latin typeface="Calibri" panose="020F0502020204030204" pitchFamily="34" charset="0"/>
              </a:rPr>
              <a:t>Cialdi</a:t>
            </a:r>
            <a:endParaRPr lang="it-IT" b="1" dirty="0">
              <a:solidFill>
                <a:srgbClr val="002060"/>
              </a:solidFill>
              <a:latin typeface="Calibri" panose="020F0502020204030204" pitchFamily="34" charset="0"/>
            </a:endParaRPr>
          </a:p>
          <a:p>
            <a:endParaRPr lang="en-US" dirty="0"/>
          </a:p>
        </p:txBody>
      </p:sp>
    </p:spTree>
    <p:extLst>
      <p:ext uri="{BB962C8B-B14F-4D97-AF65-F5344CB8AC3E}">
        <p14:creationId xmlns:p14="http://schemas.microsoft.com/office/powerpoint/2010/main" val="376707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a:t>Nuova Call con </a:t>
            </a:r>
            <a:r>
              <a:rPr lang="en-US" dirty="0" err="1"/>
              <a:t>Responsabilita</a:t>
            </a:r>
            <a:r>
              <a:rPr lang="en-US" dirty="0"/>
              <a:t>’ Nazionale</a:t>
            </a:r>
          </a:p>
        </p:txBody>
      </p:sp>
      <p:sp>
        <p:nvSpPr>
          <p:cNvPr id="5" name="Content Placeholder 4">
            <a:extLst>
              <a:ext uri="{FF2B5EF4-FFF2-40B4-BE49-F238E27FC236}">
                <a16:creationId xmlns:a16="http://schemas.microsoft.com/office/drawing/2014/main" id="{7D4C3B56-EC07-42BC-9DD5-5E7002CD10DC}"/>
              </a:ext>
            </a:extLst>
          </p:cNvPr>
          <p:cNvSpPr>
            <a:spLocks noGrp="1"/>
          </p:cNvSpPr>
          <p:nvPr>
            <p:ph idx="1"/>
          </p:nvPr>
        </p:nvSpPr>
        <p:spPr/>
        <p:txBody>
          <a:bodyPr/>
          <a:lstStyle/>
          <a:p>
            <a:pPr>
              <a:buFont typeface="Wingdings" panose="05000000000000000000" pitchFamily="2" charset="2"/>
              <a:buChar char="§"/>
            </a:pPr>
            <a:r>
              <a:rPr lang="it-IT" dirty="0"/>
              <a:t>DIOMEDES RN Stefano Capra</a:t>
            </a:r>
            <a:endParaRPr lang="en-US" dirty="0"/>
          </a:p>
        </p:txBody>
      </p:sp>
    </p:spTree>
    <p:extLst>
      <p:ext uri="{BB962C8B-B14F-4D97-AF65-F5344CB8AC3E}">
        <p14:creationId xmlns:p14="http://schemas.microsoft.com/office/powerpoint/2010/main" val="1682089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ANNA  (2024-2026)</a:t>
            </a:r>
            <a:endParaRPr lang="en-US" dirty="0"/>
          </a:p>
        </p:txBody>
      </p:sp>
      <p:sp>
        <p:nvSpPr>
          <p:cNvPr id="16" name="Rectangle 15"/>
          <p:cNvSpPr/>
          <p:nvPr/>
        </p:nvSpPr>
        <p:spPr>
          <a:xfrm>
            <a:off x="3521509" y="835001"/>
            <a:ext cx="5148981"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CARLO FIORINI (Milano)</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4973272"/>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4172009" y="539485"/>
            <a:ext cx="3485249"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Analog Neural Network ASIC</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92751" y="3397939"/>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67376" y="5718206"/>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4.4</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7315200" y="3397939"/>
            <a:ext cx="4302493" cy="1615827"/>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Development of an ASIC implementing an integrated analog neural network</a:t>
            </a:r>
          </a:p>
          <a:p>
            <a:pPr marL="285750" indent="-285750">
              <a:spcAft>
                <a:spcPts val="300"/>
              </a:spcAft>
              <a:buFont typeface="Courier New" panose="02070309020205020404" pitchFamily="49" charset="0"/>
              <a:buChar char="o"/>
            </a:pPr>
            <a:r>
              <a:rPr lang="it-IT" b="1" dirty="0" err="1">
                <a:solidFill>
                  <a:srgbClr val="0070C0"/>
                </a:solidFill>
                <a:latin typeface="Comic Sans MS" panose="030F0702030302020204" pitchFamily="66" charset="0"/>
              </a:rPr>
              <a:t>Validation</a:t>
            </a:r>
            <a:r>
              <a:rPr lang="it-IT" b="1" dirty="0">
                <a:solidFill>
                  <a:srgbClr val="0070C0"/>
                </a:solidFill>
                <a:latin typeface="Comic Sans MS" panose="030F0702030302020204" pitchFamily="66" charset="0"/>
              </a:rPr>
              <a:t> of the ASIC with a PET detector </a:t>
            </a:r>
            <a:r>
              <a:rPr lang="it-IT" b="1" dirty="0" err="1">
                <a:solidFill>
                  <a:srgbClr val="0070C0"/>
                </a:solidFill>
                <a:latin typeface="Comic Sans MS" panose="030F0702030302020204" pitchFamily="66" charset="0"/>
              </a:rPr>
              <a:t>prototype</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10030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PISA</a:t>
            </a:r>
            <a:endParaRPr lang="en-US" b="1" dirty="0">
              <a:solidFill>
                <a:srgbClr val="0070C0"/>
              </a:solidFill>
              <a:latin typeface="Comic Sans MS" panose="030F0702030302020204" pitchFamily="66" charset="0"/>
            </a:endParaRPr>
          </a:p>
          <a:p>
            <a:pPr>
              <a:spcAft>
                <a:spcPts val="300"/>
              </a:spcAft>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315200" y="5361492"/>
            <a:ext cx="4302493" cy="46935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0.5 month mechanical workshop</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6" y="3898076"/>
            <a:ext cx="4302493"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Carlo Fiorini (PO)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Susanna Di Giacomo (</a:t>
            </a:r>
            <a:r>
              <a:rPr lang="en-US" b="1" dirty="0" err="1">
                <a:solidFill>
                  <a:srgbClr val="0070C0"/>
                </a:solidFill>
                <a:latin typeface="Comic Sans MS" panose="030F0702030302020204" pitchFamily="66" charset="0"/>
              </a:rPr>
              <a:t>dott</a:t>
            </a:r>
            <a:r>
              <a:rPr lang="en-US" b="1" dirty="0">
                <a:solidFill>
                  <a:srgbClr val="0070C0"/>
                </a:solidFill>
                <a:latin typeface="Comic Sans MS" panose="030F0702030302020204" pitchFamily="66" charset="0"/>
              </a:rPr>
              <a:t>.)</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Beatrice Pedretti </a:t>
            </a:r>
            <a:r>
              <a:rPr lang="en-US" b="1" dirty="0">
                <a:solidFill>
                  <a:srgbClr val="0070C0"/>
                </a:solidFill>
                <a:latin typeface="Comic Sans MS" panose="030F0702030302020204" pitchFamily="66" charset="0"/>
              </a:rPr>
              <a:t>(</a:t>
            </a:r>
            <a:r>
              <a:rPr lang="en-US" b="1" dirty="0" err="1">
                <a:solidFill>
                  <a:srgbClr val="0070C0"/>
                </a:solidFill>
                <a:latin typeface="Comic Sans MS" panose="030F0702030302020204" pitchFamily="66" charset="0"/>
              </a:rPr>
              <a:t>dott</a:t>
            </a:r>
            <a:r>
              <a:rPr lang="en-US" b="1" dirty="0">
                <a:solidFill>
                  <a:srgbClr val="0070C0"/>
                </a:solidFill>
                <a:latin typeface="Comic Sans MS" panose="030F0702030302020204" pitchFamily="66" charset="0"/>
              </a:rPr>
              <a:t>.)</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Michele Ronchi </a:t>
            </a:r>
            <a:r>
              <a:rPr lang="en-US" b="1" dirty="0">
                <a:solidFill>
                  <a:srgbClr val="0070C0"/>
                </a:solidFill>
                <a:latin typeface="Comic Sans MS" panose="030F0702030302020204" pitchFamily="66" charset="0"/>
              </a:rPr>
              <a:t>(</a:t>
            </a:r>
            <a:r>
              <a:rPr lang="en-US" b="1" dirty="0" err="1">
                <a:solidFill>
                  <a:srgbClr val="0070C0"/>
                </a:solidFill>
                <a:latin typeface="Comic Sans MS" panose="030F0702030302020204" pitchFamily="66" charset="0"/>
              </a:rPr>
              <a:t>dott</a:t>
            </a:r>
            <a:r>
              <a:rPr lang="en-US" b="1" dirty="0">
                <a:solidFill>
                  <a:srgbClr val="0070C0"/>
                </a:solidFill>
                <a:latin typeface="Comic Sans MS" panose="030F0702030302020204" pitchFamily="66" charset="0"/>
              </a:rPr>
              <a:t>.)</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Mattia Amadori </a:t>
            </a:r>
            <a:r>
              <a:rPr lang="en-US" b="1" dirty="0">
                <a:solidFill>
                  <a:srgbClr val="0070C0"/>
                </a:solidFill>
                <a:latin typeface="Comic Sans MS" panose="030F0702030302020204" pitchFamily="66" charset="0"/>
              </a:rPr>
              <a:t>(</a:t>
            </a:r>
            <a:r>
              <a:rPr lang="en-US" b="1" dirty="0" err="1">
                <a:solidFill>
                  <a:srgbClr val="0070C0"/>
                </a:solidFill>
                <a:latin typeface="Comic Sans MS" panose="030F0702030302020204" pitchFamily="66" charset="0"/>
              </a:rPr>
              <a:t>dott</a:t>
            </a:r>
            <a:r>
              <a:rPr lang="en-US" b="1" dirty="0">
                <a:solidFill>
                  <a:srgbClr val="0070C0"/>
                </a:solidFill>
                <a:latin typeface="Comic Sans MS" panose="030F0702030302020204" pitchFamily="66" charset="0"/>
              </a:rPr>
              <a:t>.)</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Rivelatori</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2114991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27073" y="856649"/>
            <a:ext cx="11098301" cy="5269516"/>
          </a:xfrm>
        </p:spPr>
        <p:txBody>
          <a:bodyPr/>
          <a:lstStyle/>
          <a:p>
            <a:r>
              <a:rPr lang="en-US" dirty="0"/>
              <a:t>DESIGN AND PRODUCTION OF A NEW PROTOTYPE OF THE ASIC</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ANNA: 2025 </a:t>
            </a:r>
            <a:r>
              <a:rPr lang="it-IT" dirty="0" err="1"/>
              <a:t>main</a:t>
            </a:r>
            <a:r>
              <a:rPr lang="it-IT" dirty="0"/>
              <a:t> results</a:t>
            </a:r>
            <a:endParaRPr lang="en-US" dirty="0"/>
          </a:p>
        </p:txBody>
      </p:sp>
      <p:pic>
        <p:nvPicPr>
          <p:cNvPr id="4" name="Immagine 3">
            <a:extLst>
              <a:ext uri="{FF2B5EF4-FFF2-40B4-BE49-F238E27FC236}">
                <a16:creationId xmlns:a16="http://schemas.microsoft.com/office/drawing/2014/main" id="{9D71C69C-D2E5-444F-8F88-259DD9DE6478}"/>
              </a:ext>
            </a:extLst>
          </p:cNvPr>
          <p:cNvPicPr>
            <a:picLocks noChangeAspect="1"/>
          </p:cNvPicPr>
          <p:nvPr/>
        </p:nvPicPr>
        <p:blipFill>
          <a:blip r:embed="rId3"/>
          <a:stretch>
            <a:fillRect/>
          </a:stretch>
        </p:blipFill>
        <p:spPr>
          <a:xfrm>
            <a:off x="238102" y="1525941"/>
            <a:ext cx="2959873" cy="2952244"/>
          </a:xfrm>
          <a:prstGeom prst="rect">
            <a:avLst/>
          </a:prstGeom>
        </p:spPr>
      </p:pic>
      <p:sp>
        <p:nvSpPr>
          <p:cNvPr id="6" name="Rettangolo 5">
            <a:extLst>
              <a:ext uri="{FF2B5EF4-FFF2-40B4-BE49-F238E27FC236}">
                <a16:creationId xmlns:a16="http://schemas.microsoft.com/office/drawing/2014/main" id="{4DF890E1-998E-479A-B430-72F3F288C7BA}"/>
              </a:ext>
            </a:extLst>
          </p:cNvPr>
          <p:cNvSpPr/>
          <p:nvPr/>
        </p:nvSpPr>
        <p:spPr>
          <a:xfrm>
            <a:off x="6857029" y="1525941"/>
            <a:ext cx="5222370" cy="2862322"/>
          </a:xfrm>
          <a:prstGeom prst="rect">
            <a:avLst/>
          </a:prstGeom>
        </p:spPr>
        <p:txBody>
          <a:bodyPr wrap="square">
            <a:spAutoFit/>
          </a:bodyPr>
          <a:lstStyle/>
          <a:p>
            <a:pPr marL="285750" indent="-285750">
              <a:buFont typeface="Arial" panose="020B0604020202020204" pitchFamily="34" charset="0"/>
              <a:buChar char="•"/>
            </a:pPr>
            <a:r>
              <a:rPr lang="en-GB" dirty="0"/>
              <a:t>Up to </a:t>
            </a:r>
            <a:r>
              <a:rPr lang="en-GB" b="1" dirty="0"/>
              <a:t>70</a:t>
            </a:r>
            <a:r>
              <a:rPr lang="en-GB" dirty="0"/>
              <a:t> </a:t>
            </a:r>
            <a:r>
              <a:rPr lang="en-GB" dirty="0" err="1"/>
              <a:t>analog</a:t>
            </a:r>
            <a:r>
              <a:rPr lang="en-GB" dirty="0"/>
              <a:t> voltage </a:t>
            </a:r>
            <a:r>
              <a:rPr lang="en-GB" b="1" dirty="0"/>
              <a:t>inputs</a:t>
            </a:r>
            <a:r>
              <a:rPr lang="en-GB" dirty="0"/>
              <a:t> of which</a:t>
            </a:r>
          </a:p>
          <a:p>
            <a:pPr marL="742950" lvl="1" indent="-285750">
              <a:buFont typeface="Courier New" panose="02070309020205020404" pitchFamily="49" charset="0"/>
              <a:buChar char="o"/>
            </a:pPr>
            <a:r>
              <a:rPr lang="en-GB" dirty="0"/>
              <a:t>37 are single-use (only from input pads)</a:t>
            </a:r>
          </a:p>
          <a:p>
            <a:pPr marL="742950" lvl="1" indent="-285750">
              <a:buFont typeface="Courier New" panose="02070309020205020404" pitchFamily="49" charset="0"/>
              <a:buChar char="o"/>
            </a:pPr>
            <a:r>
              <a:rPr lang="en-GB" dirty="0"/>
              <a:t>32 are </a:t>
            </a:r>
            <a:r>
              <a:rPr lang="en-GB" b="1" dirty="0"/>
              <a:t>recursive</a:t>
            </a:r>
            <a:r>
              <a:rPr lang="en-GB" dirty="0"/>
              <a:t> (from input pads or integrator outputs)</a:t>
            </a:r>
          </a:p>
          <a:p>
            <a:pPr marL="742950" lvl="1" indent="-285750">
              <a:buFont typeface="Courier New" panose="02070309020205020404" pitchFamily="49" charset="0"/>
              <a:buChar char="o"/>
            </a:pPr>
            <a:r>
              <a:rPr lang="en-GB" dirty="0"/>
              <a:t>1 is for the network bias</a:t>
            </a:r>
          </a:p>
          <a:p>
            <a:pPr marL="285750" indent="-285750">
              <a:buFont typeface="Arial" panose="020B0604020202020204" pitchFamily="34" charset="0"/>
              <a:buChar char="•"/>
            </a:pPr>
            <a:r>
              <a:rPr lang="en-GB" dirty="0"/>
              <a:t>Up to </a:t>
            </a:r>
            <a:r>
              <a:rPr lang="en-GB" b="1" dirty="0"/>
              <a:t>4 hidden layers </a:t>
            </a:r>
            <a:r>
              <a:rPr lang="en-GB" dirty="0"/>
              <a:t>of up to </a:t>
            </a:r>
            <a:r>
              <a:rPr lang="en-GB" b="1" dirty="0"/>
              <a:t>32 neurons</a:t>
            </a:r>
          </a:p>
          <a:p>
            <a:pPr marL="285750" indent="-285750">
              <a:buFont typeface="Arial" panose="020B0604020202020204" pitchFamily="34" charset="0"/>
              <a:buChar char="•"/>
            </a:pPr>
            <a:r>
              <a:rPr lang="en-GB" b="1" dirty="0"/>
              <a:t>One output layer </a:t>
            </a:r>
            <a:r>
              <a:rPr lang="en-GB" dirty="0"/>
              <a:t>of up to </a:t>
            </a:r>
            <a:r>
              <a:rPr lang="en-GB" b="1" dirty="0"/>
              <a:t>32 neurons</a:t>
            </a:r>
          </a:p>
          <a:p>
            <a:pPr lvl="1"/>
            <a:r>
              <a:rPr lang="en-GB" dirty="0">
                <a:sym typeface="Wingdings" panose="05000000000000000000" pitchFamily="2" charset="2"/>
              </a:rPr>
              <a:t> </a:t>
            </a:r>
            <a:r>
              <a:rPr lang="en-GB" dirty="0"/>
              <a:t>Maximum network size: 70x32x32x32x32x32</a:t>
            </a:r>
          </a:p>
          <a:p>
            <a:pPr marL="285750" indent="-285750">
              <a:buFont typeface="Arial" panose="020B0604020202020204" pitchFamily="34" charset="0"/>
              <a:buChar char="•"/>
            </a:pPr>
            <a:r>
              <a:rPr lang="en-GB" b="1" dirty="0"/>
              <a:t>6-bit weights</a:t>
            </a:r>
          </a:p>
          <a:p>
            <a:pPr marL="285750" indent="-285750">
              <a:buFont typeface="Arial" panose="020B0604020202020204" pitchFamily="34" charset="0"/>
              <a:buChar char="•"/>
            </a:pPr>
            <a:r>
              <a:rPr lang="en-GB" b="1" dirty="0"/>
              <a:t>Sigmoid</a:t>
            </a:r>
            <a:r>
              <a:rPr lang="en-GB" dirty="0"/>
              <a:t> activation function</a:t>
            </a:r>
          </a:p>
        </p:txBody>
      </p:sp>
      <p:pic>
        <p:nvPicPr>
          <p:cNvPr id="7" name="Immagine 6">
            <a:extLst>
              <a:ext uri="{FF2B5EF4-FFF2-40B4-BE49-F238E27FC236}">
                <a16:creationId xmlns:a16="http://schemas.microsoft.com/office/drawing/2014/main" id="{E2A4F41A-F8CC-491D-A54B-57B05BC0FC7B}"/>
              </a:ext>
            </a:extLst>
          </p:cNvPr>
          <p:cNvPicPr>
            <a:picLocks noChangeAspect="1"/>
          </p:cNvPicPr>
          <p:nvPr/>
        </p:nvPicPr>
        <p:blipFill>
          <a:blip r:embed="rId4"/>
          <a:stretch>
            <a:fillRect/>
          </a:stretch>
        </p:blipFill>
        <p:spPr>
          <a:xfrm>
            <a:off x="3422880" y="1550148"/>
            <a:ext cx="3196380" cy="2903830"/>
          </a:xfrm>
          <a:prstGeom prst="rect">
            <a:avLst/>
          </a:prstGeom>
        </p:spPr>
      </p:pic>
      <p:pic>
        <p:nvPicPr>
          <p:cNvPr id="8" name="Immagine 7" descr="Immagine che contiene Policromia, Blu intenso, schermata, viola&#10;&#10;Il contenuto generato dall'IA potrebbe non essere corretto.">
            <a:extLst>
              <a:ext uri="{FF2B5EF4-FFF2-40B4-BE49-F238E27FC236}">
                <a16:creationId xmlns:a16="http://schemas.microsoft.com/office/drawing/2014/main" id="{59480A12-D1DB-4BAB-8BA0-119D2ED39510}"/>
              </a:ext>
            </a:extLst>
          </p:cNvPr>
          <p:cNvPicPr>
            <a:picLocks noChangeAspect="1"/>
          </p:cNvPicPr>
          <p:nvPr/>
        </p:nvPicPr>
        <p:blipFill>
          <a:blip r:embed="rId5"/>
          <a:stretch>
            <a:fillRect/>
          </a:stretch>
        </p:blipFill>
        <p:spPr>
          <a:xfrm rot="16200000">
            <a:off x="1329590" y="3734523"/>
            <a:ext cx="1605886" cy="3177398"/>
          </a:xfrm>
          <a:prstGeom prst="rect">
            <a:avLst/>
          </a:prstGeom>
        </p:spPr>
      </p:pic>
      <p:sp>
        <p:nvSpPr>
          <p:cNvPr id="9" name="CasellaDiTesto 8">
            <a:extLst>
              <a:ext uri="{FF2B5EF4-FFF2-40B4-BE49-F238E27FC236}">
                <a16:creationId xmlns:a16="http://schemas.microsoft.com/office/drawing/2014/main" id="{C011F8F1-368E-4285-89A1-15D4752AC9CD}"/>
              </a:ext>
            </a:extLst>
          </p:cNvPr>
          <p:cNvSpPr txBox="1"/>
          <p:nvPr/>
        </p:nvSpPr>
        <p:spPr>
          <a:xfrm>
            <a:off x="4530158" y="4707687"/>
            <a:ext cx="3131683" cy="1200329"/>
          </a:xfrm>
          <a:prstGeom prst="rect">
            <a:avLst/>
          </a:prstGeom>
          <a:noFill/>
        </p:spPr>
        <p:txBody>
          <a:bodyPr wrap="square" rtlCol="0">
            <a:spAutoFit/>
          </a:bodyPr>
          <a:lstStyle/>
          <a:p>
            <a:pPr marL="285750" indent="-285750">
              <a:buFont typeface="Arial" panose="020B0604020202020204" pitchFamily="34" charset="0"/>
              <a:buChar char="•"/>
            </a:pPr>
            <a:r>
              <a:rPr lang="en-GB" dirty="0"/>
              <a:t>CMOS </a:t>
            </a:r>
            <a:r>
              <a:rPr lang="en-GB" b="1" dirty="0"/>
              <a:t>110 nm</a:t>
            </a:r>
          </a:p>
          <a:p>
            <a:pPr marL="285750" indent="-285750">
              <a:buFont typeface="Arial" panose="020B0604020202020204" pitchFamily="34" charset="0"/>
              <a:buChar char="•"/>
            </a:pPr>
            <a:r>
              <a:rPr lang="en-GB" b="1" dirty="0"/>
              <a:t>1.2 V</a:t>
            </a:r>
            <a:r>
              <a:rPr lang="en-GB" dirty="0"/>
              <a:t> supply</a:t>
            </a:r>
          </a:p>
          <a:p>
            <a:pPr marL="285750" indent="-285750">
              <a:buFont typeface="Arial" panose="020B0604020202020204" pitchFamily="34" charset="0"/>
              <a:buChar char="•"/>
            </a:pPr>
            <a:r>
              <a:rPr lang="en-GB" b="1" dirty="0"/>
              <a:t>2.2 × 4.4 mm</a:t>
            </a:r>
            <a:r>
              <a:rPr lang="en-GB" b="1" baseline="30000" dirty="0"/>
              <a:t>2</a:t>
            </a:r>
            <a:r>
              <a:rPr lang="en-GB" b="1" dirty="0"/>
              <a:t> </a:t>
            </a:r>
            <a:r>
              <a:rPr lang="en-GB" dirty="0"/>
              <a:t>area</a:t>
            </a:r>
          </a:p>
          <a:p>
            <a:pPr marL="285750" indent="-285750">
              <a:buFont typeface="Arial" panose="020B0604020202020204" pitchFamily="34" charset="0"/>
              <a:buChar char="•"/>
            </a:pPr>
            <a:r>
              <a:rPr lang="en-GB" dirty="0"/>
              <a:t>141 pins </a:t>
            </a:r>
          </a:p>
        </p:txBody>
      </p:sp>
      <p:sp>
        <p:nvSpPr>
          <p:cNvPr id="10" name="CasellaDiTesto 9">
            <a:extLst>
              <a:ext uri="{FF2B5EF4-FFF2-40B4-BE49-F238E27FC236}">
                <a16:creationId xmlns:a16="http://schemas.microsoft.com/office/drawing/2014/main" id="{F958F689-BDB5-43CC-8F3B-6AD97C05AAD7}"/>
              </a:ext>
            </a:extLst>
          </p:cNvPr>
          <p:cNvSpPr txBox="1"/>
          <p:nvPr/>
        </p:nvSpPr>
        <p:spPr>
          <a:xfrm>
            <a:off x="7171866" y="4707687"/>
            <a:ext cx="4127090"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t>70</a:t>
            </a:r>
            <a:r>
              <a:rPr lang="en-GB" dirty="0"/>
              <a:t> </a:t>
            </a:r>
            <a:r>
              <a:rPr lang="en-GB" b="1" dirty="0"/>
              <a:t>analog</a:t>
            </a:r>
            <a:r>
              <a:rPr lang="en-GB" dirty="0"/>
              <a:t> voltage </a:t>
            </a:r>
            <a:r>
              <a:rPr lang="en-GB" b="1" dirty="0"/>
              <a:t>inputs</a:t>
            </a:r>
          </a:p>
          <a:p>
            <a:pPr marL="285750" indent="-285750">
              <a:buFont typeface="Arial" panose="020B0604020202020204" pitchFamily="34" charset="0"/>
              <a:buChar char="•"/>
            </a:pPr>
            <a:r>
              <a:rPr lang="en-GB" b="1" dirty="0"/>
              <a:t>32 analog </a:t>
            </a:r>
            <a:r>
              <a:rPr lang="en-GB" dirty="0"/>
              <a:t>voltage </a:t>
            </a:r>
            <a:r>
              <a:rPr lang="en-GB" b="1" dirty="0"/>
              <a:t>outputs</a:t>
            </a:r>
          </a:p>
          <a:p>
            <a:pPr marL="285750" indent="-285750">
              <a:buFont typeface="Arial" panose="020B0604020202020204" pitchFamily="34" charset="0"/>
              <a:buChar char="•"/>
            </a:pPr>
            <a:r>
              <a:rPr lang="en-GB" dirty="0"/>
              <a:t>8 digital inputs</a:t>
            </a:r>
          </a:p>
          <a:p>
            <a:pPr marL="285750" indent="-285750">
              <a:buFont typeface="Arial" panose="020B0604020202020204" pitchFamily="34" charset="0"/>
              <a:buChar char="•"/>
            </a:pPr>
            <a:r>
              <a:rPr lang="en-GB" dirty="0"/>
              <a:t>3 digital outputs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86383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rmAutofit fontScale="85000" lnSpcReduction="20000"/>
          </a:bodyPr>
          <a:lstStyle/>
          <a:p>
            <a:r>
              <a:rPr lang="en-US" dirty="0" err="1"/>
              <a:t>Sperimentazione</a:t>
            </a:r>
            <a:r>
              <a:rPr lang="en-US" dirty="0"/>
              <a:t> </a:t>
            </a:r>
            <a:r>
              <a:rPr lang="en-US" dirty="0" err="1"/>
              <a:t>prototipo</a:t>
            </a:r>
            <a:r>
              <a:rPr lang="en-US" dirty="0"/>
              <a:t> ASIC con </a:t>
            </a:r>
            <a:r>
              <a:rPr lang="en-US" dirty="0" err="1"/>
              <a:t>i</a:t>
            </a:r>
            <a:r>
              <a:rPr lang="en-US" dirty="0"/>
              <a:t> </a:t>
            </a:r>
            <a:r>
              <a:rPr lang="en-US" dirty="0" err="1"/>
              <a:t>rivelatori</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Disegno</a:t>
            </a:r>
            <a:r>
              <a:rPr lang="en-US" dirty="0"/>
              <a:t> e </a:t>
            </a:r>
            <a:r>
              <a:rPr lang="en-US" dirty="0" err="1"/>
              <a:t>produzione</a:t>
            </a:r>
            <a:r>
              <a:rPr lang="en-US" dirty="0"/>
              <a:t> del </a:t>
            </a:r>
            <a:r>
              <a:rPr lang="en-US" dirty="0" err="1"/>
              <a:t>prototipo</a:t>
            </a:r>
            <a:r>
              <a:rPr lang="en-US" dirty="0"/>
              <a:t> finale</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ANNA: 2026 activity @ MILANO</a:t>
            </a:r>
            <a:endParaRPr lang="en-US" dirty="0"/>
          </a:p>
        </p:txBody>
      </p:sp>
      <p:grpSp>
        <p:nvGrpSpPr>
          <p:cNvPr id="4" name="Gruppo 3">
            <a:extLst>
              <a:ext uri="{FF2B5EF4-FFF2-40B4-BE49-F238E27FC236}">
                <a16:creationId xmlns:a16="http://schemas.microsoft.com/office/drawing/2014/main" id="{D363D9C6-D84A-4510-8179-B8127B6D541F}"/>
              </a:ext>
            </a:extLst>
          </p:cNvPr>
          <p:cNvGrpSpPr/>
          <p:nvPr/>
        </p:nvGrpSpPr>
        <p:grpSpPr>
          <a:xfrm>
            <a:off x="384695" y="1517226"/>
            <a:ext cx="6471516" cy="1820304"/>
            <a:chOff x="2042917" y="987478"/>
            <a:chExt cx="6471516" cy="1820304"/>
          </a:xfrm>
        </p:grpSpPr>
        <p:sp>
          <p:nvSpPr>
            <p:cNvPr id="5" name="Rettangolo 4">
              <a:extLst>
                <a:ext uri="{FF2B5EF4-FFF2-40B4-BE49-F238E27FC236}">
                  <a16:creationId xmlns:a16="http://schemas.microsoft.com/office/drawing/2014/main" id="{3DB1DB5A-56B6-4D01-8E0D-FF8DEC04D7AF}"/>
                </a:ext>
              </a:extLst>
            </p:cNvPr>
            <p:cNvSpPr/>
            <p:nvPr/>
          </p:nvSpPr>
          <p:spPr>
            <a:xfrm>
              <a:off x="4506555" y="1003151"/>
              <a:ext cx="3737994" cy="1787775"/>
            </a:xfrm>
            <a:prstGeom prst="rect">
              <a:avLst/>
            </a:prstGeom>
            <a:noFill/>
            <a:ln w="127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CFF6EF2A-3540-4AAC-A91C-22EA13953DD8}"/>
                </a:ext>
              </a:extLst>
            </p:cNvPr>
            <p:cNvSpPr txBox="1"/>
            <p:nvPr/>
          </p:nvSpPr>
          <p:spPr>
            <a:xfrm>
              <a:off x="5976386" y="1644771"/>
              <a:ext cx="1653430" cy="1015663"/>
            </a:xfrm>
            <a:prstGeom prst="rect">
              <a:avLst/>
            </a:prstGeom>
            <a:noFill/>
            <a:ln w="28575">
              <a:solidFill>
                <a:schemeClr val="tx1"/>
              </a:solidFill>
            </a:ln>
          </p:spPr>
          <p:txBody>
            <a:bodyPr wrap="square" rtlCol="0">
              <a:spAutoFit/>
            </a:bodyPr>
            <a:lstStyle/>
            <a:p>
              <a:pPr algn="ctr"/>
              <a:r>
                <a:rPr lang="it-IT" sz="2000" dirty="0" err="1">
                  <a:solidFill>
                    <a:srgbClr val="00B050"/>
                  </a:solidFill>
                </a:rPr>
                <a:t>Analog</a:t>
              </a:r>
              <a:r>
                <a:rPr lang="it-IT" sz="2000" dirty="0">
                  <a:solidFill>
                    <a:srgbClr val="00B050"/>
                  </a:solidFill>
                </a:rPr>
                <a:t> </a:t>
              </a:r>
              <a:r>
                <a:rPr lang="it-IT" sz="2000" dirty="0" err="1">
                  <a:solidFill>
                    <a:srgbClr val="00B050"/>
                  </a:solidFill>
                </a:rPr>
                <a:t>Neural</a:t>
              </a:r>
              <a:r>
                <a:rPr lang="it-IT" sz="2000" dirty="0">
                  <a:solidFill>
                    <a:srgbClr val="00B050"/>
                  </a:solidFill>
                </a:rPr>
                <a:t> Network (NN) ASIC (ANNA)</a:t>
              </a:r>
              <a:endParaRPr lang="en-GB" sz="2000" dirty="0">
                <a:solidFill>
                  <a:srgbClr val="00B050"/>
                </a:solidFill>
              </a:endParaRPr>
            </a:p>
          </p:txBody>
        </p:sp>
        <p:cxnSp>
          <p:nvCxnSpPr>
            <p:cNvPr id="7" name="Connettore 2 6">
              <a:extLst>
                <a:ext uri="{FF2B5EF4-FFF2-40B4-BE49-F238E27FC236}">
                  <a16:creationId xmlns:a16="http://schemas.microsoft.com/office/drawing/2014/main" id="{6B476C4F-5986-43AE-A6E1-E51F81330EC6}"/>
                </a:ext>
              </a:extLst>
            </p:cNvPr>
            <p:cNvCxnSpPr>
              <a:cxnSpLocks/>
            </p:cNvCxnSpPr>
            <p:nvPr/>
          </p:nvCxnSpPr>
          <p:spPr>
            <a:xfrm>
              <a:off x="5721745" y="1965590"/>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506CDDAE-BBBE-4345-B64A-2603AF836FC0}"/>
                </a:ext>
              </a:extLst>
            </p:cNvPr>
            <p:cNvSpPr txBox="1"/>
            <p:nvPr/>
          </p:nvSpPr>
          <p:spPr>
            <a:xfrm>
              <a:off x="4661776" y="1648046"/>
              <a:ext cx="1046565" cy="646331"/>
            </a:xfrm>
            <a:prstGeom prst="rect">
              <a:avLst/>
            </a:prstGeom>
            <a:noFill/>
            <a:ln w="28575">
              <a:solidFill>
                <a:schemeClr val="tx1"/>
              </a:solidFill>
            </a:ln>
          </p:spPr>
          <p:txBody>
            <a:bodyPr wrap="square" rtlCol="0">
              <a:spAutoFit/>
            </a:bodyPr>
            <a:lstStyle/>
            <a:p>
              <a:pPr algn="ctr"/>
              <a:r>
                <a:rPr lang="it-IT" dirty="0"/>
                <a:t>Front End</a:t>
              </a:r>
              <a:endParaRPr lang="en-GB" dirty="0"/>
            </a:p>
          </p:txBody>
        </p:sp>
        <p:sp>
          <p:nvSpPr>
            <p:cNvPr id="9" name="CasellaDiTesto 8">
              <a:extLst>
                <a:ext uri="{FF2B5EF4-FFF2-40B4-BE49-F238E27FC236}">
                  <a16:creationId xmlns:a16="http://schemas.microsoft.com/office/drawing/2014/main" id="{4CDDFFDB-2496-4D93-B23D-D621BE5391EF}"/>
                </a:ext>
              </a:extLst>
            </p:cNvPr>
            <p:cNvSpPr txBox="1"/>
            <p:nvPr/>
          </p:nvSpPr>
          <p:spPr>
            <a:xfrm>
              <a:off x="7541310" y="1564434"/>
              <a:ext cx="973123" cy="461665"/>
            </a:xfrm>
            <a:prstGeom prst="rect">
              <a:avLst/>
            </a:prstGeom>
            <a:noFill/>
          </p:spPr>
          <p:txBody>
            <a:bodyPr wrap="square" rtlCol="0">
              <a:spAutoFit/>
            </a:bodyPr>
            <a:lstStyle/>
            <a:p>
              <a:pPr algn="ctr"/>
              <a:r>
                <a:rPr lang="it-IT" sz="2400" b="1"/>
                <a:t>X</a:t>
              </a:r>
              <a:endParaRPr lang="en-GB" sz="2400" b="1"/>
            </a:p>
          </p:txBody>
        </p:sp>
        <p:cxnSp>
          <p:nvCxnSpPr>
            <p:cNvPr id="10" name="Connettore 2 9">
              <a:extLst>
                <a:ext uri="{FF2B5EF4-FFF2-40B4-BE49-F238E27FC236}">
                  <a16:creationId xmlns:a16="http://schemas.microsoft.com/office/drawing/2014/main" id="{80125411-8CA5-4191-B8A7-8277B01D7184}"/>
                </a:ext>
              </a:extLst>
            </p:cNvPr>
            <p:cNvCxnSpPr/>
            <p:nvPr/>
          </p:nvCxnSpPr>
          <p:spPr>
            <a:xfrm>
              <a:off x="7639771" y="1811183"/>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CEABE9FA-0B96-4064-89BA-17C994D374D2}"/>
                </a:ext>
              </a:extLst>
            </p:cNvPr>
            <p:cNvSpPr txBox="1"/>
            <p:nvPr/>
          </p:nvSpPr>
          <p:spPr>
            <a:xfrm>
              <a:off x="7541310" y="1901047"/>
              <a:ext cx="973123" cy="461665"/>
            </a:xfrm>
            <a:prstGeom prst="rect">
              <a:avLst/>
            </a:prstGeom>
            <a:noFill/>
          </p:spPr>
          <p:txBody>
            <a:bodyPr wrap="square" rtlCol="0">
              <a:spAutoFit/>
            </a:bodyPr>
            <a:lstStyle/>
            <a:p>
              <a:pPr algn="ctr"/>
              <a:r>
                <a:rPr lang="it-IT" sz="2400" b="1"/>
                <a:t>Y</a:t>
              </a:r>
              <a:endParaRPr lang="en-GB" sz="2400" b="1"/>
            </a:p>
          </p:txBody>
        </p:sp>
        <p:cxnSp>
          <p:nvCxnSpPr>
            <p:cNvPr id="12" name="Connettore 2 11">
              <a:extLst>
                <a:ext uri="{FF2B5EF4-FFF2-40B4-BE49-F238E27FC236}">
                  <a16:creationId xmlns:a16="http://schemas.microsoft.com/office/drawing/2014/main" id="{70704D81-B4EC-4BE9-B40E-1B2A1F415D80}"/>
                </a:ext>
              </a:extLst>
            </p:cNvPr>
            <p:cNvCxnSpPr/>
            <p:nvPr/>
          </p:nvCxnSpPr>
          <p:spPr>
            <a:xfrm>
              <a:off x="7639771" y="2150558"/>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uppo 12">
              <a:extLst>
                <a:ext uri="{FF2B5EF4-FFF2-40B4-BE49-F238E27FC236}">
                  <a16:creationId xmlns:a16="http://schemas.microsoft.com/office/drawing/2014/main" id="{409CDD39-D7F0-42B3-B7D2-3AD36A9AF333}"/>
                </a:ext>
              </a:extLst>
            </p:cNvPr>
            <p:cNvGrpSpPr/>
            <p:nvPr/>
          </p:nvGrpSpPr>
          <p:grpSpPr>
            <a:xfrm>
              <a:off x="2042917" y="987478"/>
              <a:ext cx="2144562" cy="1820304"/>
              <a:chOff x="2741033" y="2811134"/>
              <a:chExt cx="2144562" cy="1820304"/>
            </a:xfrm>
          </p:grpSpPr>
          <p:sp>
            <p:nvSpPr>
              <p:cNvPr id="16" name="Rettangolo 15">
                <a:extLst>
                  <a:ext uri="{FF2B5EF4-FFF2-40B4-BE49-F238E27FC236}">
                    <a16:creationId xmlns:a16="http://schemas.microsoft.com/office/drawing/2014/main" id="{F60C0A8C-E54F-4DC9-9B76-10D7092686D9}"/>
                  </a:ext>
                </a:extLst>
              </p:cNvPr>
              <p:cNvSpPr/>
              <p:nvPr/>
            </p:nvSpPr>
            <p:spPr>
              <a:xfrm>
                <a:off x="2741033" y="2827470"/>
                <a:ext cx="2106152" cy="1787775"/>
              </a:xfrm>
              <a:prstGeom prst="rect">
                <a:avLst/>
              </a:prstGeom>
              <a:noFill/>
              <a:ln w="127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Gruppo 16">
                <a:extLst>
                  <a:ext uri="{FF2B5EF4-FFF2-40B4-BE49-F238E27FC236}">
                    <a16:creationId xmlns:a16="http://schemas.microsoft.com/office/drawing/2014/main" id="{F7F7CF65-99D6-4E34-8E79-3042C4F790BA}"/>
                  </a:ext>
                </a:extLst>
              </p:cNvPr>
              <p:cNvGrpSpPr/>
              <p:nvPr/>
            </p:nvGrpSpPr>
            <p:grpSpPr>
              <a:xfrm>
                <a:off x="2859314" y="3373077"/>
                <a:ext cx="1908000" cy="936000"/>
                <a:chOff x="1292674" y="4733422"/>
                <a:chExt cx="1800000" cy="829470"/>
              </a:xfrm>
            </p:grpSpPr>
            <p:sp>
              <p:nvSpPr>
                <p:cNvPr id="25" name="Rettangolo 24">
                  <a:extLst>
                    <a:ext uri="{FF2B5EF4-FFF2-40B4-BE49-F238E27FC236}">
                      <a16:creationId xmlns:a16="http://schemas.microsoft.com/office/drawing/2014/main" id="{06E21F32-4D1B-4CEE-B593-726587919070}"/>
                    </a:ext>
                  </a:extLst>
                </p:cNvPr>
                <p:cNvSpPr/>
                <p:nvPr/>
              </p:nvSpPr>
              <p:spPr>
                <a:xfrm>
                  <a:off x="1292674" y="4733422"/>
                  <a:ext cx="1800000" cy="684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25">
                  <a:extLst>
                    <a:ext uri="{FF2B5EF4-FFF2-40B4-BE49-F238E27FC236}">
                      <a16:creationId xmlns:a16="http://schemas.microsoft.com/office/drawing/2014/main" id="{E56072B3-74F8-4E70-A5BA-2F1C41A926A1}"/>
                    </a:ext>
                  </a:extLst>
                </p:cNvPr>
                <p:cNvSpPr/>
                <p:nvPr/>
              </p:nvSpPr>
              <p:spPr>
                <a:xfrm>
                  <a:off x="129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a:extLst>
                    <a:ext uri="{FF2B5EF4-FFF2-40B4-BE49-F238E27FC236}">
                      <a16:creationId xmlns:a16="http://schemas.microsoft.com/office/drawing/2014/main" id="{4517C266-81A8-4BDC-8E1D-CEB936B66D4D}"/>
                    </a:ext>
                  </a:extLst>
                </p:cNvPr>
                <p:cNvSpPr/>
                <p:nvPr/>
              </p:nvSpPr>
              <p:spPr>
                <a:xfrm>
                  <a:off x="147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27">
                  <a:extLst>
                    <a:ext uri="{FF2B5EF4-FFF2-40B4-BE49-F238E27FC236}">
                      <a16:creationId xmlns:a16="http://schemas.microsoft.com/office/drawing/2014/main" id="{DD24F3E0-E0C1-41F6-BEA7-A8556AFF92B1}"/>
                    </a:ext>
                  </a:extLst>
                </p:cNvPr>
                <p:cNvSpPr/>
                <p:nvPr/>
              </p:nvSpPr>
              <p:spPr>
                <a:xfrm>
                  <a:off x="165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a:extLst>
                    <a:ext uri="{FF2B5EF4-FFF2-40B4-BE49-F238E27FC236}">
                      <a16:creationId xmlns:a16="http://schemas.microsoft.com/office/drawing/2014/main" id="{02D5E1D4-59F3-419B-8C59-A4CBEA253E08}"/>
                    </a:ext>
                  </a:extLst>
                </p:cNvPr>
                <p:cNvSpPr/>
                <p:nvPr/>
              </p:nvSpPr>
              <p:spPr>
                <a:xfrm>
                  <a:off x="183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tangolo 29">
                  <a:extLst>
                    <a:ext uri="{FF2B5EF4-FFF2-40B4-BE49-F238E27FC236}">
                      <a16:creationId xmlns:a16="http://schemas.microsoft.com/office/drawing/2014/main" id="{476ECDE2-5A22-4601-A76B-B58BCAE7907A}"/>
                    </a:ext>
                  </a:extLst>
                </p:cNvPr>
                <p:cNvSpPr/>
                <p:nvPr/>
              </p:nvSpPr>
              <p:spPr>
                <a:xfrm>
                  <a:off x="201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tangolo 30">
                  <a:extLst>
                    <a:ext uri="{FF2B5EF4-FFF2-40B4-BE49-F238E27FC236}">
                      <a16:creationId xmlns:a16="http://schemas.microsoft.com/office/drawing/2014/main" id="{6004F12F-9BE3-4781-90C2-ADC4DFB20E87}"/>
                    </a:ext>
                  </a:extLst>
                </p:cNvPr>
                <p:cNvSpPr/>
                <p:nvPr/>
              </p:nvSpPr>
              <p:spPr>
                <a:xfrm>
                  <a:off x="219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31">
                  <a:extLst>
                    <a:ext uri="{FF2B5EF4-FFF2-40B4-BE49-F238E27FC236}">
                      <a16:creationId xmlns:a16="http://schemas.microsoft.com/office/drawing/2014/main" id="{E95C4C0A-A336-4B8F-AD71-189A74D1739F}"/>
                    </a:ext>
                  </a:extLst>
                </p:cNvPr>
                <p:cNvSpPr/>
                <p:nvPr/>
              </p:nvSpPr>
              <p:spPr>
                <a:xfrm>
                  <a:off x="237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tangolo 32">
                  <a:extLst>
                    <a:ext uri="{FF2B5EF4-FFF2-40B4-BE49-F238E27FC236}">
                      <a16:creationId xmlns:a16="http://schemas.microsoft.com/office/drawing/2014/main" id="{608B69D8-F157-4683-A6AA-19DA77037830}"/>
                    </a:ext>
                  </a:extLst>
                </p:cNvPr>
                <p:cNvSpPr/>
                <p:nvPr/>
              </p:nvSpPr>
              <p:spPr>
                <a:xfrm>
                  <a:off x="255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tangolo 33">
                  <a:extLst>
                    <a:ext uri="{FF2B5EF4-FFF2-40B4-BE49-F238E27FC236}">
                      <a16:creationId xmlns:a16="http://schemas.microsoft.com/office/drawing/2014/main" id="{E8F2B95C-22B5-4031-8268-0E19D2C9099C}"/>
                    </a:ext>
                  </a:extLst>
                </p:cNvPr>
                <p:cNvSpPr/>
                <p:nvPr/>
              </p:nvSpPr>
              <p:spPr>
                <a:xfrm>
                  <a:off x="273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ttangolo 34">
                  <a:extLst>
                    <a:ext uri="{FF2B5EF4-FFF2-40B4-BE49-F238E27FC236}">
                      <a16:creationId xmlns:a16="http://schemas.microsoft.com/office/drawing/2014/main" id="{F6F01A11-D0AE-4821-B5C6-7A1E504FBD05}"/>
                    </a:ext>
                  </a:extLst>
                </p:cNvPr>
                <p:cNvSpPr/>
                <p:nvPr/>
              </p:nvSpPr>
              <p:spPr>
                <a:xfrm>
                  <a:off x="2912674" y="5418892"/>
                  <a:ext cx="180000" cy="1440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riangolo isoscele 35">
                  <a:extLst>
                    <a:ext uri="{FF2B5EF4-FFF2-40B4-BE49-F238E27FC236}">
                      <a16:creationId xmlns:a16="http://schemas.microsoft.com/office/drawing/2014/main" id="{E4B0AB9B-E0ED-4DB3-9841-700DCAB17CCE}"/>
                    </a:ext>
                  </a:extLst>
                </p:cNvPr>
                <p:cNvSpPr/>
                <p:nvPr/>
              </p:nvSpPr>
              <p:spPr>
                <a:xfrm>
                  <a:off x="1424615" y="4979609"/>
                  <a:ext cx="711200" cy="432000"/>
                </a:xfrm>
                <a:prstGeom prst="triangle">
                  <a:avLst>
                    <a:gd name="adj" fmla="val 5625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splosione: 8 punte 36">
                  <a:extLst>
                    <a:ext uri="{FF2B5EF4-FFF2-40B4-BE49-F238E27FC236}">
                      <a16:creationId xmlns:a16="http://schemas.microsoft.com/office/drawing/2014/main" id="{376B1EE4-3F41-4195-ABA1-69B49F89DBD0}"/>
                    </a:ext>
                  </a:extLst>
                </p:cNvPr>
                <p:cNvSpPr/>
                <p:nvPr/>
              </p:nvSpPr>
              <p:spPr>
                <a:xfrm>
                  <a:off x="1764340" y="4851606"/>
                  <a:ext cx="120650" cy="133350"/>
                </a:xfrm>
                <a:prstGeom prst="irregularSeal1">
                  <a:avLst/>
                </a:prstGeom>
                <a:solidFill>
                  <a:srgbClr val="FFC0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uppo 17">
                <a:extLst>
                  <a:ext uri="{FF2B5EF4-FFF2-40B4-BE49-F238E27FC236}">
                    <a16:creationId xmlns:a16="http://schemas.microsoft.com/office/drawing/2014/main" id="{9639C79D-BA7C-4B0A-A25E-CCDC491A8F53}"/>
                  </a:ext>
                </a:extLst>
              </p:cNvPr>
              <p:cNvGrpSpPr/>
              <p:nvPr/>
            </p:nvGrpSpPr>
            <p:grpSpPr>
              <a:xfrm>
                <a:off x="3438453" y="3145229"/>
                <a:ext cx="127888" cy="369332"/>
                <a:chOff x="7327106" y="2566987"/>
                <a:chExt cx="123142" cy="360868"/>
              </a:xfrm>
            </p:grpSpPr>
            <p:cxnSp>
              <p:nvCxnSpPr>
                <p:cNvPr id="23" name="Connettore curvo 22">
                  <a:extLst>
                    <a:ext uri="{FF2B5EF4-FFF2-40B4-BE49-F238E27FC236}">
                      <a16:creationId xmlns:a16="http://schemas.microsoft.com/office/drawing/2014/main" id="{5556EEFF-0477-474A-A73B-7D93F6699C62}"/>
                    </a:ext>
                  </a:extLst>
                </p:cNvPr>
                <p:cNvCxnSpPr>
                  <a:cxnSpLocks/>
                </p:cNvCxnSpPr>
                <p:nvPr/>
              </p:nvCxnSpPr>
              <p:spPr>
                <a:xfrm rot="5400000">
                  <a:off x="7239917" y="2773988"/>
                  <a:ext cx="241056" cy="66678"/>
                </a:xfrm>
                <a:prstGeom prst="curvedConnector3">
                  <a:avLst>
                    <a:gd name="adj1" fmla="val 33207"/>
                  </a:avLst>
                </a:prstGeom>
                <a:ln w="19050" cap="rnd" cmpd="sng">
                  <a:round/>
                  <a:headEnd w="med" len="sm"/>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ttore curvo 23">
                  <a:extLst>
                    <a:ext uri="{FF2B5EF4-FFF2-40B4-BE49-F238E27FC236}">
                      <a16:creationId xmlns:a16="http://schemas.microsoft.com/office/drawing/2014/main" id="{A515F103-5F9D-4FEF-B2FE-FAB792A4C6F7}"/>
                    </a:ext>
                  </a:extLst>
                </p:cNvPr>
                <p:cNvCxnSpPr>
                  <a:cxnSpLocks/>
                </p:cNvCxnSpPr>
                <p:nvPr/>
              </p:nvCxnSpPr>
              <p:spPr>
                <a:xfrm rot="5400000">
                  <a:off x="7362112" y="2598661"/>
                  <a:ext cx="119809" cy="56462"/>
                </a:xfrm>
                <a:prstGeom prst="curvedConnector3">
                  <a:avLst>
                    <a:gd name="adj1" fmla="val 44036"/>
                  </a:avLst>
                </a:prstGeom>
                <a:ln w="19050"/>
              </p:spPr>
              <p:style>
                <a:lnRef idx="1">
                  <a:schemeClr val="accent1"/>
                </a:lnRef>
                <a:fillRef idx="0">
                  <a:schemeClr val="accent1"/>
                </a:fillRef>
                <a:effectRef idx="0">
                  <a:schemeClr val="accent1"/>
                </a:effectRef>
                <a:fontRef idx="minor">
                  <a:schemeClr val="tx1"/>
                </a:fontRef>
              </p:style>
            </p:cxnSp>
          </p:grpSp>
          <p:sp>
            <p:nvSpPr>
              <p:cNvPr id="19" name="CasellaDiTesto 18">
                <a:extLst>
                  <a:ext uri="{FF2B5EF4-FFF2-40B4-BE49-F238E27FC236}">
                    <a16:creationId xmlns:a16="http://schemas.microsoft.com/office/drawing/2014/main" id="{681E3A42-FA53-48F7-882D-FB1BEF147AD6}"/>
                  </a:ext>
                </a:extLst>
              </p:cNvPr>
              <p:cNvSpPr txBox="1"/>
              <p:nvPr/>
            </p:nvSpPr>
            <p:spPr>
              <a:xfrm>
                <a:off x="3473137" y="3104027"/>
                <a:ext cx="1131752" cy="338554"/>
              </a:xfrm>
              <a:prstGeom prst="rect">
                <a:avLst/>
              </a:prstGeom>
              <a:noFill/>
            </p:spPr>
            <p:txBody>
              <a:bodyPr wrap="square" rtlCol="0">
                <a:spAutoFit/>
              </a:bodyPr>
              <a:lstStyle/>
              <a:p>
                <a:r>
                  <a:rPr lang="it-IT" sz="1600">
                    <a:latin typeface="Calibri" panose="020F0502020204030204" pitchFamily="34" charset="0"/>
                    <a:cs typeface="Calibri" panose="020F0502020204030204" pitchFamily="34" charset="0"/>
                  </a:rPr>
                  <a:t>Radiation</a:t>
                </a:r>
                <a:endParaRPr lang="en-GB" sz="1600">
                  <a:latin typeface="Calibri" panose="020F0502020204030204" pitchFamily="34" charset="0"/>
                  <a:cs typeface="Calibri" panose="020F0502020204030204" pitchFamily="34" charset="0"/>
                </a:endParaRPr>
              </a:p>
            </p:txBody>
          </p:sp>
          <p:sp>
            <p:nvSpPr>
              <p:cNvPr id="20" name="CasellaDiTesto 19">
                <a:extLst>
                  <a:ext uri="{FF2B5EF4-FFF2-40B4-BE49-F238E27FC236}">
                    <a16:creationId xmlns:a16="http://schemas.microsoft.com/office/drawing/2014/main" id="{E8FB7A9D-3126-415A-99FE-A6CAF5BAD667}"/>
                  </a:ext>
                </a:extLst>
              </p:cNvPr>
              <p:cNvSpPr txBox="1"/>
              <p:nvPr/>
            </p:nvSpPr>
            <p:spPr>
              <a:xfrm>
                <a:off x="3257692" y="4292884"/>
                <a:ext cx="1470660" cy="338554"/>
              </a:xfrm>
              <a:prstGeom prst="rect">
                <a:avLst/>
              </a:prstGeom>
              <a:noFill/>
            </p:spPr>
            <p:txBody>
              <a:bodyPr wrap="square" rtlCol="0">
                <a:spAutoFit/>
              </a:bodyPr>
              <a:lstStyle/>
              <a:p>
                <a:r>
                  <a:rPr lang="it-IT" sz="1600">
                    <a:latin typeface="Calibri" panose="020F0502020204030204" pitchFamily="34" charset="0"/>
                    <a:cs typeface="Calibri" panose="020F0502020204030204" pitchFamily="34" charset="0"/>
                  </a:rPr>
                  <a:t>SiPM array</a:t>
                </a:r>
                <a:endParaRPr lang="en-GB" sz="1600">
                  <a:latin typeface="Calibri" panose="020F0502020204030204" pitchFamily="34" charset="0"/>
                  <a:cs typeface="Calibri" panose="020F0502020204030204" pitchFamily="34" charset="0"/>
                </a:endParaRPr>
              </a:p>
            </p:txBody>
          </p:sp>
          <p:sp>
            <p:nvSpPr>
              <p:cNvPr id="21" name="CasellaDiTesto 20">
                <a:extLst>
                  <a:ext uri="{FF2B5EF4-FFF2-40B4-BE49-F238E27FC236}">
                    <a16:creationId xmlns:a16="http://schemas.microsoft.com/office/drawing/2014/main" id="{E253226E-9F53-439D-B3BC-2F95D944465E}"/>
                  </a:ext>
                </a:extLst>
              </p:cNvPr>
              <p:cNvSpPr txBox="1"/>
              <p:nvPr/>
            </p:nvSpPr>
            <p:spPr>
              <a:xfrm>
                <a:off x="3658353" y="3512850"/>
                <a:ext cx="1227242" cy="584775"/>
              </a:xfrm>
              <a:prstGeom prst="rect">
                <a:avLst/>
              </a:prstGeom>
              <a:noFill/>
            </p:spPr>
            <p:txBody>
              <a:bodyPr wrap="square" rtlCol="0">
                <a:spAutoFit/>
              </a:bodyPr>
              <a:lstStyle/>
              <a:p>
                <a:r>
                  <a:rPr lang="it-IT" sz="1600">
                    <a:latin typeface="Calibri" panose="020F0502020204030204" pitchFamily="34" charset="0"/>
                    <a:cs typeface="Calibri" panose="020F0502020204030204" pitchFamily="34" charset="0"/>
                  </a:rPr>
                  <a:t>Monolithic</a:t>
                </a:r>
              </a:p>
              <a:p>
                <a:r>
                  <a:rPr lang="it-IT" sz="1600">
                    <a:latin typeface="Calibri" panose="020F0502020204030204" pitchFamily="34" charset="0"/>
                    <a:cs typeface="Calibri" panose="020F0502020204030204" pitchFamily="34" charset="0"/>
                  </a:rPr>
                  <a:t>Scintillator</a:t>
                </a:r>
                <a:endParaRPr lang="en-GB" sz="1600">
                  <a:latin typeface="Calibri" panose="020F0502020204030204" pitchFamily="34" charset="0"/>
                  <a:cs typeface="Calibri" panose="020F0502020204030204" pitchFamily="34" charset="0"/>
                </a:endParaRPr>
              </a:p>
            </p:txBody>
          </p:sp>
          <p:sp>
            <p:nvSpPr>
              <p:cNvPr id="22" name="CasellaDiTesto 21">
                <a:extLst>
                  <a:ext uri="{FF2B5EF4-FFF2-40B4-BE49-F238E27FC236}">
                    <a16:creationId xmlns:a16="http://schemas.microsoft.com/office/drawing/2014/main" id="{91E35882-CB66-43CC-97FA-A2D4EB540EF9}"/>
                  </a:ext>
                </a:extLst>
              </p:cNvPr>
              <p:cNvSpPr txBox="1"/>
              <p:nvPr/>
            </p:nvSpPr>
            <p:spPr>
              <a:xfrm>
                <a:off x="2795636" y="2811134"/>
                <a:ext cx="2002093" cy="369332"/>
              </a:xfrm>
              <a:prstGeom prst="rect">
                <a:avLst/>
              </a:prstGeom>
              <a:noFill/>
            </p:spPr>
            <p:txBody>
              <a:bodyPr wrap="square" rtlCol="0">
                <a:spAutoFit/>
              </a:bodyPr>
              <a:lstStyle/>
              <a:p>
                <a:pPr algn="ctr"/>
                <a:r>
                  <a:rPr lang="it-IT" b="1" dirty="0"/>
                  <a:t>DETECTOR</a:t>
                </a:r>
                <a:endParaRPr lang="en-GB" b="1" dirty="0"/>
              </a:p>
            </p:txBody>
          </p:sp>
        </p:grpSp>
        <p:sp>
          <p:nvSpPr>
            <p:cNvPr id="14" name="CasellaDiTesto 13">
              <a:extLst>
                <a:ext uri="{FF2B5EF4-FFF2-40B4-BE49-F238E27FC236}">
                  <a16:creationId xmlns:a16="http://schemas.microsoft.com/office/drawing/2014/main" id="{5CE867F9-DA27-4E70-BCA9-91A96F829D1B}"/>
                </a:ext>
              </a:extLst>
            </p:cNvPr>
            <p:cNvSpPr txBox="1"/>
            <p:nvPr/>
          </p:nvSpPr>
          <p:spPr>
            <a:xfrm>
              <a:off x="5347795" y="1004256"/>
              <a:ext cx="2002093" cy="400110"/>
            </a:xfrm>
            <a:prstGeom prst="rect">
              <a:avLst/>
            </a:prstGeom>
            <a:noFill/>
          </p:spPr>
          <p:txBody>
            <a:bodyPr wrap="square" rtlCol="0">
              <a:spAutoFit/>
            </a:bodyPr>
            <a:lstStyle/>
            <a:p>
              <a:pPr algn="ctr"/>
              <a:r>
                <a:rPr lang="it-IT" sz="2000" b="1"/>
                <a:t>ASIC</a:t>
              </a:r>
              <a:endParaRPr lang="en-GB" sz="2000" b="1"/>
            </a:p>
          </p:txBody>
        </p:sp>
        <p:cxnSp>
          <p:nvCxnSpPr>
            <p:cNvPr id="15" name="Connettore a gomito 14">
              <a:extLst>
                <a:ext uri="{FF2B5EF4-FFF2-40B4-BE49-F238E27FC236}">
                  <a16:creationId xmlns:a16="http://schemas.microsoft.com/office/drawing/2014/main" id="{F561B596-66C5-48E3-9B64-1B3A3FC767D9}"/>
                </a:ext>
              </a:extLst>
            </p:cNvPr>
            <p:cNvCxnSpPr>
              <a:cxnSpLocks/>
            </p:cNvCxnSpPr>
            <p:nvPr/>
          </p:nvCxnSpPr>
          <p:spPr>
            <a:xfrm rot="10800000" flipH="1">
              <a:off x="4060120" y="1977480"/>
              <a:ext cx="612000" cy="432000"/>
            </a:xfrm>
            <a:prstGeom prst="bentConnector3">
              <a:avLst>
                <a:gd name="adj1" fmla="val 492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Connettore diritto 37">
            <a:extLst>
              <a:ext uri="{FF2B5EF4-FFF2-40B4-BE49-F238E27FC236}">
                <a16:creationId xmlns:a16="http://schemas.microsoft.com/office/drawing/2014/main" id="{02EF1462-83AA-4722-8E79-4199B5D23520}"/>
              </a:ext>
            </a:extLst>
          </p:cNvPr>
          <p:cNvCxnSpPr>
            <a:cxnSpLocks/>
          </p:cNvCxnSpPr>
          <p:nvPr/>
        </p:nvCxnSpPr>
        <p:spPr>
          <a:xfrm>
            <a:off x="5975093" y="3210777"/>
            <a:ext cx="1092928" cy="14347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69E3A88C-B979-4F77-8DA6-932F0E32AB58}"/>
              </a:ext>
            </a:extLst>
          </p:cNvPr>
          <p:cNvCxnSpPr>
            <a:cxnSpLocks/>
          </p:cNvCxnSpPr>
          <p:nvPr/>
        </p:nvCxnSpPr>
        <p:spPr>
          <a:xfrm flipV="1">
            <a:off x="5956583" y="1553968"/>
            <a:ext cx="1096766" cy="6256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42" name="Immagine 41">
            <a:extLst>
              <a:ext uri="{FF2B5EF4-FFF2-40B4-BE49-F238E27FC236}">
                <a16:creationId xmlns:a16="http://schemas.microsoft.com/office/drawing/2014/main" id="{778845DE-4109-4F2B-AD57-62E8BD8E2DD2}"/>
              </a:ext>
            </a:extLst>
          </p:cNvPr>
          <p:cNvPicPr>
            <a:picLocks noChangeAspect="1"/>
          </p:cNvPicPr>
          <p:nvPr/>
        </p:nvPicPr>
        <p:blipFill rotWithShape="1">
          <a:blip r:embed="rId3"/>
          <a:srcRect r="3208"/>
          <a:stretch/>
        </p:blipFill>
        <p:spPr>
          <a:xfrm>
            <a:off x="7096488" y="1566420"/>
            <a:ext cx="4624655" cy="3097434"/>
          </a:xfrm>
          <a:prstGeom prst="rect">
            <a:avLst/>
          </a:prstGeom>
          <a:ln w="19050">
            <a:solidFill>
              <a:srgbClr val="FF0000"/>
            </a:solidFill>
            <a:prstDash val="dash"/>
          </a:ln>
        </p:spPr>
      </p:pic>
      <p:pic>
        <p:nvPicPr>
          <p:cNvPr id="43" name="Immagine 42">
            <a:extLst>
              <a:ext uri="{FF2B5EF4-FFF2-40B4-BE49-F238E27FC236}">
                <a16:creationId xmlns:a16="http://schemas.microsoft.com/office/drawing/2014/main" id="{CCCC18D1-9E99-40F4-AE5B-973CA6C3569F}"/>
              </a:ext>
            </a:extLst>
          </p:cNvPr>
          <p:cNvPicPr>
            <a:picLocks noChangeAspect="1"/>
          </p:cNvPicPr>
          <p:nvPr/>
        </p:nvPicPr>
        <p:blipFill>
          <a:blip r:embed="rId4"/>
          <a:stretch>
            <a:fillRect/>
          </a:stretch>
        </p:blipFill>
        <p:spPr>
          <a:xfrm>
            <a:off x="642833" y="3601490"/>
            <a:ext cx="4624655" cy="1921706"/>
          </a:xfrm>
          <a:prstGeom prst="rect">
            <a:avLst/>
          </a:prstGeom>
        </p:spPr>
      </p:pic>
    </p:spTree>
    <p:extLst>
      <p:ext uri="{BB962C8B-B14F-4D97-AF65-F5344CB8AC3E}">
        <p14:creationId xmlns:p14="http://schemas.microsoft.com/office/powerpoint/2010/main" val="13263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56240" y="1217750"/>
            <a:ext cx="11098301" cy="4181287"/>
          </a:xfrm>
        </p:spPr>
        <p:txBody>
          <a:bodyPr/>
          <a:lstStyle/>
          <a:p>
            <a:pPr>
              <a:buFont typeface="Wingdings" panose="05000000000000000000" pitchFamily="2" charset="2"/>
              <a:buChar char="q"/>
            </a:pPr>
            <a:r>
              <a:rPr lang="it-IT" sz="1800" b="1" dirty="0">
                <a:solidFill>
                  <a:srgbClr val="0070C0"/>
                </a:solidFill>
              </a:rPr>
              <a:t> 2026</a:t>
            </a:r>
          </a:p>
          <a:p>
            <a:pPr lvl="1">
              <a:buFont typeface="Wingdings" panose="05000000000000000000" pitchFamily="2" charset="2"/>
              <a:buChar char="§"/>
            </a:pPr>
            <a:r>
              <a:rPr lang="it-IT" sz="1600" b="1" dirty="0">
                <a:solidFill>
                  <a:srgbClr val="0070C0"/>
                </a:solidFill>
              </a:rPr>
              <a:t>Consumo: 50.5k</a:t>
            </a:r>
          </a:p>
          <a:p>
            <a:pPr lvl="2">
              <a:buFont typeface="Wingdings" panose="05000000000000000000" pitchFamily="2" charset="2"/>
              <a:buChar char="§"/>
            </a:pPr>
            <a:r>
              <a:rPr lang="it-IT" sz="1600" b="1" dirty="0" err="1">
                <a:solidFill>
                  <a:srgbClr val="0070C0"/>
                </a:solidFill>
              </a:rPr>
              <a:t>Run</a:t>
            </a:r>
            <a:r>
              <a:rPr lang="it-IT" sz="1600" b="1" dirty="0">
                <a:solidFill>
                  <a:srgbClr val="0070C0"/>
                </a:solidFill>
              </a:rPr>
              <a:t> di produzione del prototipo finale dell’ASIC: 40.5k</a:t>
            </a:r>
          </a:p>
          <a:p>
            <a:pPr lvl="2">
              <a:buFont typeface="Wingdings" panose="05000000000000000000" pitchFamily="2" charset="2"/>
              <a:buChar char="§"/>
            </a:pPr>
            <a:r>
              <a:rPr lang="it-IT" sz="1600" b="1" dirty="0">
                <a:solidFill>
                  <a:srgbClr val="0070C0"/>
                </a:solidFill>
              </a:rPr>
              <a:t>Schede PCB e componenti per test dell’ASIC: 7.0k</a:t>
            </a:r>
          </a:p>
          <a:p>
            <a:pPr lvl="2">
              <a:buFont typeface="Wingdings" panose="05000000000000000000" pitchFamily="2" charset="2"/>
              <a:buChar char="§"/>
            </a:pPr>
            <a:r>
              <a:rPr lang="it-IT" sz="1600" b="1" dirty="0">
                <a:solidFill>
                  <a:srgbClr val="0070C0"/>
                </a:solidFill>
              </a:rPr>
              <a:t>Test set-up: 2.0k</a:t>
            </a:r>
          </a:p>
          <a:p>
            <a:pPr lvl="2">
              <a:buFont typeface="Wingdings" panose="05000000000000000000" pitchFamily="2" charset="2"/>
              <a:buChar char="§"/>
            </a:pPr>
            <a:r>
              <a:rPr lang="it-IT" sz="1600" b="1" dirty="0">
                <a:solidFill>
                  <a:srgbClr val="0070C0"/>
                </a:solidFill>
              </a:rPr>
              <a:t>Materiale per </a:t>
            </a:r>
            <a:r>
              <a:rPr lang="it-IT" sz="1600" b="1" dirty="0" err="1">
                <a:solidFill>
                  <a:srgbClr val="0070C0"/>
                </a:solidFill>
              </a:rPr>
              <a:t>bonding</a:t>
            </a:r>
            <a:r>
              <a:rPr lang="it-IT" sz="1600" b="1" dirty="0">
                <a:solidFill>
                  <a:srgbClr val="0070C0"/>
                </a:solidFill>
              </a:rPr>
              <a:t>: 1.0k</a:t>
            </a:r>
          </a:p>
          <a:p>
            <a:pPr lvl="2">
              <a:buFont typeface="Wingdings" panose="05000000000000000000" pitchFamily="2" charset="2"/>
              <a:buChar char="§"/>
            </a:pPr>
            <a:endParaRPr lang="it-IT" sz="1600" b="1" dirty="0">
              <a:solidFill>
                <a:srgbClr val="0070C0"/>
              </a:solidFill>
            </a:endParaRPr>
          </a:p>
          <a:p>
            <a:pPr lvl="1">
              <a:buFont typeface="Wingdings" panose="05000000000000000000" pitchFamily="2" charset="2"/>
              <a:buChar char="§"/>
            </a:pPr>
            <a:r>
              <a:rPr lang="it-IT" sz="1600" b="1" dirty="0">
                <a:solidFill>
                  <a:srgbClr val="0070C0"/>
                </a:solidFill>
              </a:rPr>
              <a:t>Software: 2.0k</a:t>
            </a:r>
          </a:p>
          <a:p>
            <a:pPr lvl="2">
              <a:buFont typeface="Wingdings" panose="05000000000000000000" pitchFamily="2" charset="2"/>
              <a:buChar char="§"/>
            </a:pPr>
            <a:r>
              <a:rPr lang="it-IT" sz="1600" b="1" dirty="0">
                <a:solidFill>
                  <a:srgbClr val="0070C0"/>
                </a:solidFill>
              </a:rPr>
              <a:t>Contributo licenze la progettazione di circuiti: 2.0k</a:t>
            </a:r>
          </a:p>
          <a:p>
            <a:pPr marL="914400" lvl="2" indent="0">
              <a:buNone/>
            </a:pPr>
            <a:endParaRPr lang="it-IT" sz="1600" b="1" dirty="0">
              <a:solidFill>
                <a:srgbClr val="0070C0"/>
              </a:solidFill>
            </a:endParaRPr>
          </a:p>
          <a:p>
            <a:pPr lvl="1">
              <a:buFont typeface="Wingdings" panose="05000000000000000000" pitchFamily="2" charset="2"/>
              <a:buChar char="§"/>
            </a:pPr>
            <a:r>
              <a:rPr lang="it-IT" sz="1600" b="1" dirty="0">
                <a:solidFill>
                  <a:srgbClr val="0070C0"/>
                </a:solidFill>
              </a:rPr>
              <a:t>Missioni: 3.0k</a:t>
            </a:r>
          </a:p>
          <a:p>
            <a:pPr lvl="2">
              <a:buFont typeface="Wingdings" panose="05000000000000000000" pitchFamily="2" charset="2"/>
              <a:buChar char="§"/>
            </a:pPr>
            <a:r>
              <a:rPr lang="it-IT" sz="1600" b="1" dirty="0">
                <a:solidFill>
                  <a:srgbClr val="0070C0"/>
                </a:solidFill>
              </a:rPr>
              <a:t>Missioni a Pisa per misure congiunte: 3.0k</a:t>
            </a:r>
          </a:p>
          <a:p>
            <a:pPr marL="457200" lvl="1" indent="0">
              <a:buNone/>
            </a:pPr>
            <a:endParaRPr lang="it-IT" sz="1600" b="1" dirty="0">
              <a:solidFill>
                <a:srgbClr val="0070C0"/>
              </a:solidFill>
            </a:endParaRPr>
          </a:p>
          <a:p>
            <a:pPr marL="457200" lvl="1" indent="0">
              <a:buNone/>
            </a:pPr>
            <a:r>
              <a:rPr lang="it-IT" sz="1600" b="1" dirty="0">
                <a:solidFill>
                  <a:srgbClr val="0070C0"/>
                </a:solidFill>
              </a:rPr>
              <a:t>Totale: 55.5k</a:t>
            </a:r>
          </a:p>
          <a:p>
            <a:pPr marL="457200" lvl="1" indent="0">
              <a:buNone/>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ANNA: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3846037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38189-AF63-E874-CEA8-6F17A3DF10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7116" y="1509585"/>
            <a:ext cx="4178064" cy="4178064"/>
          </a:xfrm>
          <a:prstGeom prst="rect">
            <a:avLst/>
          </a:prstGeom>
        </p:spPr>
      </p:pic>
      <p:sp>
        <p:nvSpPr>
          <p:cNvPr id="25604" name="Rectangle 4"/>
          <p:cNvSpPr>
            <a:spLocks noGrp="1" noChangeArrowheads="1"/>
          </p:cNvSpPr>
          <p:nvPr>
            <p:ph type="title"/>
          </p:nvPr>
        </p:nvSpPr>
        <p:spPr>
          <a:xfrm>
            <a:off x="216884" y="-46207"/>
            <a:ext cx="12050829" cy="840400"/>
          </a:xfrm>
        </p:spPr>
        <p:txBody>
          <a:bodyPr>
            <a:normAutofit/>
          </a:bodyPr>
          <a:lstStyle/>
          <a:p>
            <a:r>
              <a:rPr lang="it-IT" dirty="0"/>
              <a:t>ASTAROTH_BEYOND (2025-2027)</a:t>
            </a:r>
            <a:endParaRPr lang="en-US" dirty="0"/>
          </a:p>
        </p:txBody>
      </p:sp>
      <p:sp>
        <p:nvSpPr>
          <p:cNvPr id="16" name="Rectangle 15"/>
          <p:cNvSpPr/>
          <p:nvPr/>
        </p:nvSpPr>
        <p:spPr>
          <a:xfrm>
            <a:off x="3651396" y="812502"/>
            <a:ext cx="4889208"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DAVIDE D’ANGELO (MI)</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4682878" y="4889888"/>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245633" y="2599072"/>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2794535" y="5740859"/>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2.9</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7315200" y="3397939"/>
            <a:ext cx="4302493" cy="106182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Sviluppo</a:t>
            </a:r>
            <a:r>
              <a:rPr lang="en-US" b="1" dirty="0">
                <a:solidFill>
                  <a:srgbClr val="0070C0"/>
                </a:solidFill>
                <a:latin typeface="Comic Sans MS" panose="030F0702030302020204" pitchFamily="66" charset="0"/>
              </a:rPr>
              <a:t> </a:t>
            </a:r>
            <a:r>
              <a:rPr lang="en-US" b="1" dirty="0" err="1">
                <a:solidFill>
                  <a:srgbClr val="0070C0"/>
                </a:solidFill>
                <a:latin typeface="Comic Sans MS" panose="030F0702030302020204" pitchFamily="66" charset="0"/>
              </a:rPr>
              <a:t>SiPM</a:t>
            </a:r>
            <a:r>
              <a:rPr lang="en-US" b="1" dirty="0">
                <a:solidFill>
                  <a:srgbClr val="0070C0"/>
                </a:solidFill>
                <a:latin typeface="Comic Sans MS" panose="030F0702030302020204" pitchFamily="66" charset="0"/>
              </a:rPr>
              <a:t> + </a:t>
            </a:r>
            <a:r>
              <a:rPr lang="en-US" b="1" dirty="0" err="1">
                <a:solidFill>
                  <a:srgbClr val="0070C0"/>
                </a:solidFill>
                <a:latin typeface="Comic Sans MS" panose="030F0702030302020204" pitchFamily="66" charset="0"/>
              </a:rPr>
              <a:t>NaI</a:t>
            </a:r>
            <a:r>
              <a:rPr lang="en-US" b="1" dirty="0">
                <a:solidFill>
                  <a:srgbClr val="0070C0"/>
                </a:solidFill>
                <a:latin typeface="Comic Sans MS" panose="030F0702030302020204" pitchFamily="66" charset="0"/>
              </a:rPr>
              <a:t>(Tl)</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Abbassare </a:t>
            </a:r>
            <a:r>
              <a:rPr lang="it-IT" b="1" dirty="0" err="1">
                <a:solidFill>
                  <a:srgbClr val="0070C0"/>
                </a:solidFill>
                <a:latin typeface="Comic Sans MS" panose="030F0702030302020204" pitchFamily="66" charset="0"/>
              </a:rPr>
              <a:t>E_thr</a:t>
            </a:r>
            <a:r>
              <a:rPr lang="it-IT" b="1" dirty="0">
                <a:solidFill>
                  <a:srgbClr val="0070C0"/>
                </a:solidFill>
                <a:latin typeface="Comic Sans MS" panose="030F0702030302020204" pitchFamily="66" charset="0"/>
              </a:rPr>
              <a:t> per ricerca diretta di </a:t>
            </a:r>
            <a:r>
              <a:rPr lang="it-IT" b="1" dirty="0" err="1">
                <a:solidFill>
                  <a:srgbClr val="0070C0"/>
                </a:solidFill>
                <a:latin typeface="Comic Sans MS" panose="030F0702030302020204" pitchFamily="66" charset="0"/>
              </a:rPr>
              <a:t>matera</a:t>
            </a:r>
            <a:r>
              <a:rPr lang="it-IT" b="1" dirty="0">
                <a:solidFill>
                  <a:srgbClr val="0070C0"/>
                </a:solidFill>
                <a:latin typeface="Comic Sans MS" panose="030F0702030302020204" pitchFamily="66" charset="0"/>
              </a:rPr>
              <a:t> oscura</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78483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LNGS (unofficial)</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315200" y="5361492"/>
            <a:ext cx="4302493" cy="784830"/>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Elettronica</a:t>
            </a:r>
            <a:r>
              <a:rPr lang="en-US" b="1" dirty="0">
                <a:solidFill>
                  <a:srgbClr val="0070C0"/>
                </a:solidFill>
                <a:latin typeface="Comic Sans MS" panose="030F0702030302020204" pitchFamily="66" charset="0"/>
              </a:rPr>
              <a:t>: 0.5 MO</a:t>
            </a:r>
          </a:p>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Meccanica</a:t>
            </a:r>
            <a:r>
              <a:rPr lang="en-US" b="1" dirty="0">
                <a:solidFill>
                  <a:srgbClr val="0070C0"/>
                </a:solidFill>
                <a:latin typeface="Comic Sans MS" panose="030F0702030302020204" pitchFamily="66" charset="0"/>
              </a:rPr>
              <a:t>: 0.5 MO</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6" y="2991050"/>
            <a:ext cx="4302493" cy="331629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sz="1600" b="1" dirty="0">
                <a:solidFill>
                  <a:srgbClr val="0070C0"/>
                </a:solidFill>
                <a:latin typeface="Comic Sans MS" panose="030F0702030302020204" pitchFamily="66" charset="0"/>
              </a:rPr>
              <a:t>Davide D’Angelo (RN)</a:t>
            </a:r>
          </a:p>
          <a:p>
            <a:pPr marL="285750" indent="-285750">
              <a:spcAft>
                <a:spcPts val="300"/>
              </a:spcAft>
              <a:buFont typeface="Courier New" panose="02070309020205020404" pitchFamily="49" charset="0"/>
              <a:buChar char="o"/>
            </a:pPr>
            <a:r>
              <a:rPr lang="en-US" sz="1600" b="1" dirty="0">
                <a:solidFill>
                  <a:srgbClr val="0070C0"/>
                </a:solidFill>
                <a:latin typeface="Comic Sans MS" panose="030F0702030302020204" pitchFamily="66" charset="0"/>
              </a:rPr>
              <a:t>Edoardo </a:t>
            </a:r>
            <a:r>
              <a:rPr lang="en-US" sz="1600" b="1" dirty="0" err="1">
                <a:solidFill>
                  <a:srgbClr val="0070C0"/>
                </a:solidFill>
                <a:latin typeface="Comic Sans MS" panose="030F0702030302020204" pitchFamily="66" charset="0"/>
              </a:rPr>
              <a:t>Martinenghi</a:t>
            </a:r>
            <a:endParaRPr lang="en-US" sz="16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Valerio Toso</a:t>
            </a:r>
            <a:endParaRPr lang="en-US" sz="16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Fabrizio Armani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Valentino Liberali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Alberto Stabile</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Luca Frontini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Andrea Zani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Andrea Castoldi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Chiara Guazzoni</a:t>
            </a:r>
          </a:p>
          <a:p>
            <a:pPr marL="285750" indent="-285750">
              <a:spcAft>
                <a:spcPts val="300"/>
              </a:spcAft>
              <a:buFont typeface="Courier New" panose="02070309020205020404" pitchFamily="49" charset="0"/>
              <a:buChar char="o"/>
            </a:pPr>
            <a:r>
              <a:rPr lang="it-IT" sz="1600" b="1" dirty="0">
                <a:solidFill>
                  <a:srgbClr val="0070C0"/>
                </a:solidFill>
                <a:latin typeface="Comic Sans MS" panose="030F0702030302020204" pitchFamily="66" charset="0"/>
              </a:rPr>
              <a:t>Valeria Trabattoni</a:t>
            </a:r>
            <a:endParaRPr lang="en-US" sz="1600" b="1" dirty="0">
              <a:solidFill>
                <a:srgbClr val="0070C0"/>
              </a:solidFill>
              <a:latin typeface="Comic Sans MS" panose="030F0702030302020204" pitchFamily="66" charset="0"/>
            </a:endParaRPr>
          </a:p>
          <a:p>
            <a:pPr algn="r">
              <a:spcAft>
                <a:spcPts val="300"/>
              </a:spcAft>
            </a:pPr>
            <a:endParaRPr lang="en-US" sz="3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Rivelatori</a:t>
            </a:r>
            <a:endParaRPr lang="en-US" sz="400" b="1" dirty="0">
              <a:solidFill>
                <a:srgbClr val="002060"/>
              </a:solidFill>
              <a:latin typeface="Comic Sans MS" panose="030F0702030302020204" pitchFamily="66" charset="0"/>
              <a:ea typeface="+mj-ea"/>
              <a:cs typeface="+mj-cs"/>
            </a:endParaRPr>
          </a:p>
        </p:txBody>
      </p:sp>
      <p:pic>
        <p:nvPicPr>
          <p:cNvPr id="2" name="Picture 1">
            <a:extLst>
              <a:ext uri="{FF2B5EF4-FFF2-40B4-BE49-F238E27FC236}">
                <a16:creationId xmlns:a16="http://schemas.microsoft.com/office/drawing/2014/main" id="{364F94E2-15D7-ECBB-38C3-2587DA7C2D0F}"/>
              </a:ext>
            </a:extLst>
          </p:cNvPr>
          <p:cNvPicPr/>
          <p:nvPr/>
        </p:nvPicPr>
        <p:blipFill>
          <a:blip r:embed="rId3"/>
          <a:stretch/>
        </p:blipFill>
        <p:spPr>
          <a:xfrm>
            <a:off x="0" y="0"/>
            <a:ext cx="1188720" cy="1097280"/>
          </a:xfrm>
          <a:prstGeom prst="rect">
            <a:avLst/>
          </a:prstGeom>
          <a:ln w="0">
            <a:noFill/>
          </a:ln>
        </p:spPr>
      </p:pic>
    </p:spTree>
    <p:extLst>
      <p:ext uri="{BB962C8B-B14F-4D97-AF65-F5344CB8AC3E}">
        <p14:creationId xmlns:p14="http://schemas.microsoft.com/office/powerpoint/2010/main" val="1591192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CD45433-B715-4632-974C-43D46B5E5B0B}"/>
              </a:ext>
            </a:extLst>
          </p:cNvPr>
          <p:cNvPicPr/>
          <p:nvPr/>
        </p:nvPicPr>
        <p:blipFill>
          <a:blip r:embed="rId2" cstate="screen">
            <a:extLst>
              <a:ext uri="{28A0092B-C50C-407E-A947-70E740481C1C}">
                <a14:useLocalDpi xmlns:a14="http://schemas.microsoft.com/office/drawing/2010/main"/>
              </a:ext>
            </a:extLst>
          </a:blip>
          <a:stretch/>
        </p:blipFill>
        <p:spPr>
          <a:xfrm>
            <a:off x="6965137" y="946382"/>
            <a:ext cx="1394870" cy="1287343"/>
          </a:xfrm>
          <a:prstGeom prst="rect">
            <a:avLst/>
          </a:prstGeom>
          <a:ln w="0">
            <a:noFill/>
          </a:ln>
        </p:spPr>
      </p:pic>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ASTAROTH_BEYOND: 2025 </a:t>
            </a:r>
            <a:r>
              <a:rPr lang="it-IT" dirty="0" err="1"/>
              <a:t>main</a:t>
            </a:r>
            <a:r>
              <a:rPr lang="it-IT" dirty="0"/>
              <a:t> results</a:t>
            </a:r>
            <a:endParaRPr lang="en-US" dirty="0"/>
          </a:p>
        </p:txBody>
      </p:sp>
      <p:grpSp>
        <p:nvGrpSpPr>
          <p:cNvPr id="7" name="Group 6">
            <a:extLst>
              <a:ext uri="{FF2B5EF4-FFF2-40B4-BE49-F238E27FC236}">
                <a16:creationId xmlns:a16="http://schemas.microsoft.com/office/drawing/2014/main" id="{AEB4E72B-64CE-358C-7AC7-6415B6826098}"/>
              </a:ext>
            </a:extLst>
          </p:cNvPr>
          <p:cNvGrpSpPr>
            <a:grpSpLocks noChangeAspect="1"/>
          </p:cNvGrpSpPr>
          <p:nvPr/>
        </p:nvGrpSpPr>
        <p:grpSpPr>
          <a:xfrm>
            <a:off x="246692" y="904548"/>
            <a:ext cx="1974617" cy="2245989"/>
            <a:chOff x="498061" y="1768833"/>
            <a:chExt cx="3049510" cy="3441872"/>
          </a:xfrm>
        </p:grpSpPr>
        <p:pic>
          <p:nvPicPr>
            <p:cNvPr id="8" name="Picture 7" descr="A hand holding a clear plastic container&#10;&#10;AI-generated content may be incorrect.">
              <a:extLst>
                <a:ext uri="{FF2B5EF4-FFF2-40B4-BE49-F238E27FC236}">
                  <a16:creationId xmlns:a16="http://schemas.microsoft.com/office/drawing/2014/main" id="{4F38D15E-325D-1E3C-3E40-71D44DB3E4B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98061" y="1768833"/>
              <a:ext cx="3049510" cy="3441872"/>
            </a:xfrm>
            <a:prstGeom prst="rect">
              <a:avLst/>
            </a:prstGeom>
          </p:spPr>
        </p:pic>
        <p:sp>
          <p:nvSpPr>
            <p:cNvPr id="9" name="TextBox 8">
              <a:extLst>
                <a:ext uri="{FF2B5EF4-FFF2-40B4-BE49-F238E27FC236}">
                  <a16:creationId xmlns:a16="http://schemas.microsoft.com/office/drawing/2014/main" id="{DC559157-51C2-1D4B-FAF4-07390BF949E9}"/>
                </a:ext>
              </a:extLst>
            </p:cNvPr>
            <p:cNvSpPr txBox="1"/>
            <p:nvPr/>
          </p:nvSpPr>
          <p:spPr>
            <a:xfrm>
              <a:off x="599393" y="2284859"/>
              <a:ext cx="697627" cy="369332"/>
            </a:xfrm>
            <a:prstGeom prst="rect">
              <a:avLst/>
            </a:prstGeom>
            <a:noFill/>
          </p:spPr>
          <p:txBody>
            <a:bodyPr wrap="none" rtlCol="0">
              <a:spAutoFit/>
            </a:bodyPr>
            <a:lstStyle/>
            <a:p>
              <a:r>
                <a:rPr lang="en-IT" dirty="0"/>
                <a:t>2025</a:t>
              </a:r>
            </a:p>
          </p:txBody>
        </p:sp>
        <p:sp>
          <p:nvSpPr>
            <p:cNvPr id="10" name="TextBox 9">
              <a:extLst>
                <a:ext uri="{FF2B5EF4-FFF2-40B4-BE49-F238E27FC236}">
                  <a16:creationId xmlns:a16="http://schemas.microsoft.com/office/drawing/2014/main" id="{6EEE9BF1-FD66-3746-5EC0-5638087A39EF}"/>
                </a:ext>
              </a:extLst>
            </p:cNvPr>
            <p:cNvSpPr txBox="1"/>
            <p:nvPr/>
          </p:nvSpPr>
          <p:spPr>
            <a:xfrm rot="19601568">
              <a:off x="1609969" y="2726443"/>
              <a:ext cx="915635" cy="369332"/>
            </a:xfrm>
            <a:prstGeom prst="rect">
              <a:avLst/>
            </a:prstGeom>
            <a:noFill/>
          </p:spPr>
          <p:txBody>
            <a:bodyPr wrap="none" rtlCol="0">
              <a:spAutoFit/>
            </a:bodyPr>
            <a:lstStyle/>
            <a:p>
              <a:r>
                <a:rPr lang="en-IT" b="1" dirty="0">
                  <a:solidFill>
                    <a:srgbClr val="FF0000"/>
                  </a:solidFill>
                </a:rPr>
                <a:t>45 mm</a:t>
              </a:r>
            </a:p>
          </p:txBody>
        </p:sp>
      </p:grpSp>
      <p:sp>
        <p:nvSpPr>
          <p:cNvPr id="11" name="TextBox 10">
            <a:extLst>
              <a:ext uri="{FF2B5EF4-FFF2-40B4-BE49-F238E27FC236}">
                <a16:creationId xmlns:a16="http://schemas.microsoft.com/office/drawing/2014/main" id="{2E6C54D3-133F-2779-628C-FAE7DCE80681}"/>
              </a:ext>
            </a:extLst>
          </p:cNvPr>
          <p:cNvSpPr txBox="1"/>
          <p:nvPr/>
        </p:nvSpPr>
        <p:spPr>
          <a:xfrm>
            <a:off x="2221309" y="904548"/>
            <a:ext cx="2003200" cy="1477328"/>
          </a:xfrm>
          <a:prstGeom prst="rect">
            <a:avLst/>
          </a:prstGeom>
          <a:noFill/>
        </p:spPr>
        <p:txBody>
          <a:bodyPr wrap="square" rtlCol="0">
            <a:spAutoFit/>
          </a:bodyPr>
          <a:lstStyle/>
          <a:p>
            <a:r>
              <a:rPr lang="en-IT" dirty="0"/>
              <a:t>1) Coating dei cristalli NaI(Tl) con resina epossidica scalato a piena dimensione</a:t>
            </a:r>
          </a:p>
        </p:txBody>
      </p:sp>
      <p:sp>
        <p:nvSpPr>
          <p:cNvPr id="12" name="TextBox 11">
            <a:extLst>
              <a:ext uri="{FF2B5EF4-FFF2-40B4-BE49-F238E27FC236}">
                <a16:creationId xmlns:a16="http://schemas.microsoft.com/office/drawing/2014/main" id="{891BA525-C50B-5D2A-3097-85D971076918}"/>
              </a:ext>
            </a:extLst>
          </p:cNvPr>
          <p:cNvSpPr txBox="1"/>
          <p:nvPr/>
        </p:nvSpPr>
        <p:spPr>
          <a:xfrm>
            <a:off x="246692" y="3412251"/>
            <a:ext cx="2194748" cy="1200329"/>
          </a:xfrm>
          <a:prstGeom prst="rect">
            <a:avLst/>
          </a:prstGeom>
          <a:noFill/>
        </p:spPr>
        <p:txBody>
          <a:bodyPr wrap="square" rtlCol="0">
            <a:spAutoFit/>
          </a:bodyPr>
          <a:lstStyle/>
          <a:p>
            <a:r>
              <a:rPr lang="en-IT" dirty="0"/>
              <a:t>3) Iniziata l’attivita’ di design dell’ASIC per la lettura della mappa di carica</a:t>
            </a:r>
          </a:p>
        </p:txBody>
      </p:sp>
      <p:pic>
        <p:nvPicPr>
          <p:cNvPr id="13" name="Picture 12">
            <a:extLst>
              <a:ext uri="{FF2B5EF4-FFF2-40B4-BE49-F238E27FC236}">
                <a16:creationId xmlns:a16="http://schemas.microsoft.com/office/drawing/2014/main" id="{64F2581F-E21D-D133-FB85-0B0729A9AF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38" y="4621330"/>
            <a:ext cx="1969771" cy="1477328"/>
          </a:xfrm>
          <a:prstGeom prst="rect">
            <a:avLst/>
          </a:prstGeom>
        </p:spPr>
      </p:pic>
      <p:grpSp>
        <p:nvGrpSpPr>
          <p:cNvPr id="22" name="Group 21">
            <a:extLst>
              <a:ext uri="{FF2B5EF4-FFF2-40B4-BE49-F238E27FC236}">
                <a16:creationId xmlns:a16="http://schemas.microsoft.com/office/drawing/2014/main" id="{EF6CBE77-B9B6-353A-EAC0-41B01DE0F85F}"/>
              </a:ext>
            </a:extLst>
          </p:cNvPr>
          <p:cNvGrpSpPr/>
          <p:nvPr/>
        </p:nvGrpSpPr>
        <p:grpSpPr>
          <a:xfrm>
            <a:off x="3944674" y="921373"/>
            <a:ext cx="7911250" cy="5177285"/>
            <a:chOff x="529636" y="450182"/>
            <a:chExt cx="7911250" cy="5177285"/>
          </a:xfrm>
        </p:grpSpPr>
        <p:pic>
          <p:nvPicPr>
            <p:cNvPr id="23" name="Picture 22">
              <a:extLst>
                <a:ext uri="{FF2B5EF4-FFF2-40B4-BE49-F238E27FC236}">
                  <a16:creationId xmlns:a16="http://schemas.microsoft.com/office/drawing/2014/main" id="{C48BE7C2-43DD-F5C1-A839-BC0106A3899F}"/>
                </a:ext>
              </a:extLst>
            </p:cNvPr>
            <p:cNvPicPr>
              <a:picLocks noChangeAspect="1"/>
            </p:cNvPicPr>
            <p:nvPr/>
          </p:nvPicPr>
          <p:blipFill>
            <a:blip r:embed="rId5"/>
            <a:stretch>
              <a:fillRect/>
            </a:stretch>
          </p:blipFill>
          <p:spPr>
            <a:xfrm>
              <a:off x="529636" y="1688324"/>
              <a:ext cx="7911250" cy="3939143"/>
            </a:xfrm>
            <a:prstGeom prst="rect">
              <a:avLst/>
            </a:prstGeom>
          </p:spPr>
        </p:pic>
        <p:sp>
          <p:nvSpPr>
            <p:cNvPr id="24" name="59.5 keV 241Am Source">
              <a:extLst>
                <a:ext uri="{FF2B5EF4-FFF2-40B4-BE49-F238E27FC236}">
                  <a16:creationId xmlns:a16="http://schemas.microsoft.com/office/drawing/2014/main" id="{E3641376-881D-5B07-A663-C849BBA3C819}"/>
                </a:ext>
              </a:extLst>
            </p:cNvPr>
            <p:cNvSpPr txBox="1"/>
            <p:nvPr/>
          </p:nvSpPr>
          <p:spPr>
            <a:xfrm>
              <a:off x="4996666" y="450182"/>
              <a:ext cx="1394870" cy="145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600"/>
              </a:lvl1pPr>
            </a:lstStyle>
            <a:p>
              <a:r>
                <a:rPr lang="en-GB" sz="1800" b="1" dirty="0">
                  <a:solidFill>
                    <a:srgbClr val="00B0F0"/>
                  </a:solidFill>
                </a:rPr>
                <a:t>Sorgente</a:t>
              </a:r>
            </a:p>
            <a:p>
              <a:r>
                <a:rPr lang="en-US" sz="1800" b="1" dirty="0" err="1">
                  <a:solidFill>
                    <a:srgbClr val="00B0F0"/>
                  </a:solidFill>
                </a:rPr>
                <a:t>criogenica</a:t>
              </a:r>
              <a:endParaRPr lang="en-US" sz="1800" b="1" dirty="0">
                <a:solidFill>
                  <a:srgbClr val="00B0F0"/>
                </a:solidFill>
              </a:endParaRPr>
            </a:p>
            <a:p>
              <a:r>
                <a:rPr lang="en-GB" sz="1800" b="1" dirty="0">
                  <a:solidFill>
                    <a:srgbClr val="00B0F0"/>
                  </a:solidFill>
                </a:rPr>
                <a:t> </a:t>
              </a:r>
              <a:r>
                <a:rPr lang="en-GB" sz="1800" b="1" baseline="30000" dirty="0">
                  <a:solidFill>
                    <a:srgbClr val="00B0F0"/>
                  </a:solidFill>
                </a:rPr>
                <a:t>241</a:t>
              </a:r>
              <a:r>
                <a:rPr lang="en-GB" sz="1800" b="1" dirty="0">
                  <a:solidFill>
                    <a:srgbClr val="00B0F0"/>
                  </a:solidFill>
                </a:rPr>
                <a:t>Am </a:t>
              </a:r>
              <a:br>
                <a:rPr lang="en-GB" sz="1800" b="1" dirty="0">
                  <a:solidFill>
                    <a:srgbClr val="00B0F0"/>
                  </a:solidFill>
                </a:rPr>
              </a:br>
              <a:r>
                <a:rPr sz="1800" b="1" dirty="0">
                  <a:solidFill>
                    <a:srgbClr val="00B0F0"/>
                  </a:solidFill>
                </a:rPr>
                <a:t>59.5 keV</a:t>
              </a:r>
              <a:br>
                <a:rPr lang="en-US" sz="1800" b="1" dirty="0">
                  <a:solidFill>
                    <a:srgbClr val="00B0F0"/>
                  </a:solidFill>
                </a:rPr>
              </a:br>
              <a:endParaRPr sz="1800" b="1" dirty="0">
                <a:solidFill>
                  <a:srgbClr val="00B0F0"/>
                </a:solidFill>
              </a:endParaRPr>
            </a:p>
          </p:txBody>
        </p:sp>
        <p:sp>
          <p:nvSpPr>
            <p:cNvPr id="25" name="Straight Arrow Connector 22">
              <a:extLst>
                <a:ext uri="{FF2B5EF4-FFF2-40B4-BE49-F238E27FC236}">
                  <a16:creationId xmlns:a16="http://schemas.microsoft.com/office/drawing/2014/main" id="{1358E425-79E2-24D3-6F10-F1F1E59C93C1}"/>
                </a:ext>
              </a:extLst>
            </p:cNvPr>
            <p:cNvSpPr/>
            <p:nvPr/>
          </p:nvSpPr>
          <p:spPr>
            <a:xfrm flipH="1" flipV="1">
              <a:off x="4631681" y="1819347"/>
              <a:ext cx="2759851" cy="1477330"/>
            </a:xfrm>
            <a:prstGeom prst="line">
              <a:avLst/>
            </a:prstGeom>
            <a:ln w="50800">
              <a:solidFill>
                <a:srgbClr val="3F6EC3"/>
              </a:solidFill>
              <a:miter/>
              <a:headEnd type="triangle"/>
            </a:ln>
          </p:spPr>
          <p:txBody>
            <a:bodyPr tIns="45720" bIns="45720"/>
            <a:lstStyle/>
            <a:p>
              <a:pPr>
                <a:defRPr sz="3600">
                  <a:latin typeface="Arial"/>
                  <a:ea typeface="Arial"/>
                  <a:cs typeface="Arial"/>
                  <a:sym typeface="Arial"/>
                </a:defRPr>
              </a:pPr>
              <a:endParaRPr/>
            </a:p>
          </p:txBody>
        </p:sp>
        <p:sp>
          <p:nvSpPr>
            <p:cNvPr id="26" name="Straight Arrow Connector 22">
              <a:extLst>
                <a:ext uri="{FF2B5EF4-FFF2-40B4-BE49-F238E27FC236}">
                  <a16:creationId xmlns:a16="http://schemas.microsoft.com/office/drawing/2014/main" id="{C8BD2462-47E0-81F8-C5E3-956107D3A488}"/>
                </a:ext>
              </a:extLst>
            </p:cNvPr>
            <p:cNvSpPr/>
            <p:nvPr/>
          </p:nvSpPr>
          <p:spPr>
            <a:xfrm flipV="1">
              <a:off x="1848773" y="1847048"/>
              <a:ext cx="2636488" cy="656857"/>
            </a:xfrm>
            <a:prstGeom prst="line">
              <a:avLst/>
            </a:prstGeom>
            <a:ln w="50800">
              <a:solidFill>
                <a:srgbClr val="3F6EC3"/>
              </a:solidFill>
              <a:miter/>
              <a:headEnd type="triangle"/>
            </a:ln>
          </p:spPr>
          <p:txBody>
            <a:bodyPr tIns="45720" bIns="45720"/>
            <a:lstStyle/>
            <a:p>
              <a:pPr>
                <a:defRPr sz="3600">
                  <a:latin typeface="Arial"/>
                  <a:ea typeface="Arial"/>
                  <a:cs typeface="Arial"/>
                  <a:sym typeface="Arial"/>
                </a:defRPr>
              </a:pPr>
              <a:endParaRPr/>
            </a:p>
          </p:txBody>
        </p:sp>
        <p:sp>
          <p:nvSpPr>
            <p:cNvPr id="27" name="Google Shape;262;p8">
              <a:extLst>
                <a:ext uri="{FF2B5EF4-FFF2-40B4-BE49-F238E27FC236}">
                  <a16:creationId xmlns:a16="http://schemas.microsoft.com/office/drawing/2014/main" id="{BC45F24C-D38D-4CBC-F47C-D237B0D43AC6}"/>
                </a:ext>
              </a:extLst>
            </p:cNvPr>
            <p:cNvSpPr txBox="1"/>
            <p:nvPr/>
          </p:nvSpPr>
          <p:spPr>
            <a:xfrm rot="19703871">
              <a:off x="3651243" y="3191474"/>
              <a:ext cx="2364738" cy="615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5" tIns="91425" rIns="91425" bIns="91425">
              <a:spAutoFit/>
            </a:bodyPr>
            <a:lstStyle>
              <a:lvl1pPr defTabSz="977871">
                <a:defRPr sz="5600" b="1">
                  <a:solidFill>
                    <a:srgbClr val="61D836"/>
                  </a:solidFill>
                  <a:latin typeface="Arial"/>
                  <a:ea typeface="Arial"/>
                  <a:cs typeface="Arial"/>
                  <a:sym typeface="Arial"/>
                </a:defRPr>
              </a:lvl1pPr>
            </a:lstStyle>
            <a:p>
              <a:r>
                <a:rPr sz="2800" dirty="0"/>
                <a:t>preliminary</a:t>
              </a:r>
            </a:p>
          </p:txBody>
        </p:sp>
        <p:sp>
          <p:nvSpPr>
            <p:cNvPr id="28" name="TextBox 27">
              <a:extLst>
                <a:ext uri="{FF2B5EF4-FFF2-40B4-BE49-F238E27FC236}">
                  <a16:creationId xmlns:a16="http://schemas.microsoft.com/office/drawing/2014/main" id="{57DC68A1-B5B7-301E-3E41-2A2B4EFE510F}"/>
                </a:ext>
              </a:extLst>
            </p:cNvPr>
            <p:cNvSpPr txBox="1"/>
            <p:nvPr/>
          </p:nvSpPr>
          <p:spPr>
            <a:xfrm>
              <a:off x="1753206" y="3751041"/>
              <a:ext cx="877163" cy="369332"/>
            </a:xfrm>
            <a:prstGeom prst="rect">
              <a:avLst/>
            </a:prstGeom>
            <a:noFill/>
          </p:spPr>
          <p:txBody>
            <a:bodyPr wrap="none" rtlCol="0">
              <a:spAutoFit/>
            </a:bodyPr>
            <a:lstStyle/>
            <a:p>
              <a:r>
                <a:rPr lang="en-IT" dirty="0">
                  <a:solidFill>
                    <a:srgbClr val="00B0F0"/>
                  </a:solidFill>
                </a:rPr>
                <a:t>source</a:t>
              </a:r>
            </a:p>
          </p:txBody>
        </p:sp>
        <p:sp>
          <p:nvSpPr>
            <p:cNvPr id="29" name="TextBox 28">
              <a:extLst>
                <a:ext uri="{FF2B5EF4-FFF2-40B4-BE49-F238E27FC236}">
                  <a16:creationId xmlns:a16="http://schemas.microsoft.com/office/drawing/2014/main" id="{757610E1-B65A-DBA6-A4BC-52E47DC4B195}"/>
                </a:ext>
              </a:extLst>
            </p:cNvPr>
            <p:cNvSpPr txBox="1"/>
            <p:nvPr/>
          </p:nvSpPr>
          <p:spPr>
            <a:xfrm>
              <a:off x="2003339" y="4800344"/>
              <a:ext cx="1197764" cy="369332"/>
            </a:xfrm>
            <a:prstGeom prst="rect">
              <a:avLst/>
            </a:prstGeom>
            <a:noFill/>
          </p:spPr>
          <p:txBody>
            <a:bodyPr wrap="none" rtlCol="0">
              <a:spAutoFit/>
            </a:bodyPr>
            <a:lstStyle/>
            <a:p>
              <a:r>
                <a:rPr lang="en-GB" dirty="0">
                  <a:solidFill>
                    <a:srgbClr val="7030A0"/>
                  </a:solidFill>
                </a:rPr>
                <a:t>n</a:t>
              </a:r>
              <a:r>
                <a:rPr lang="en-IT" dirty="0">
                  <a:solidFill>
                    <a:srgbClr val="7030A0"/>
                  </a:solidFill>
                </a:rPr>
                <a:t>o source</a:t>
              </a:r>
            </a:p>
          </p:txBody>
        </p:sp>
      </p:grpSp>
      <p:sp>
        <p:nvSpPr>
          <p:cNvPr id="31" name="TextBox 30">
            <a:extLst>
              <a:ext uri="{FF2B5EF4-FFF2-40B4-BE49-F238E27FC236}">
                <a16:creationId xmlns:a16="http://schemas.microsoft.com/office/drawing/2014/main" id="{6CE3E79D-29E8-7558-D826-BDC4D60B8CFF}"/>
              </a:ext>
            </a:extLst>
          </p:cNvPr>
          <p:cNvSpPr txBox="1"/>
          <p:nvPr/>
        </p:nvSpPr>
        <p:spPr>
          <a:xfrm>
            <a:off x="4569707" y="1109296"/>
            <a:ext cx="1884025" cy="646331"/>
          </a:xfrm>
          <a:prstGeom prst="rect">
            <a:avLst/>
          </a:prstGeom>
          <a:noFill/>
        </p:spPr>
        <p:txBody>
          <a:bodyPr wrap="square" rtlCol="0">
            <a:spAutoFit/>
          </a:bodyPr>
          <a:lstStyle/>
          <a:p>
            <a:r>
              <a:rPr lang="en-IT" dirty="0"/>
              <a:t>2) Primi run con la nuova DAQ</a:t>
            </a:r>
          </a:p>
        </p:txBody>
      </p:sp>
      <p:sp>
        <p:nvSpPr>
          <p:cNvPr id="32" name="TextBox 31">
            <a:extLst>
              <a:ext uri="{FF2B5EF4-FFF2-40B4-BE49-F238E27FC236}">
                <a16:creationId xmlns:a16="http://schemas.microsoft.com/office/drawing/2014/main" id="{095A35E1-007E-642A-9F1A-55C60265A9A8}"/>
              </a:ext>
            </a:extLst>
          </p:cNvPr>
          <p:cNvSpPr txBox="1"/>
          <p:nvPr/>
        </p:nvSpPr>
        <p:spPr>
          <a:xfrm>
            <a:off x="6582055" y="4813744"/>
            <a:ext cx="3340851" cy="369332"/>
          </a:xfrm>
          <a:prstGeom prst="rect">
            <a:avLst/>
          </a:prstGeom>
          <a:noFill/>
          <a:ln w="19050">
            <a:solidFill>
              <a:srgbClr val="0070C0"/>
            </a:solidFill>
          </a:ln>
        </p:spPr>
        <p:txBody>
          <a:bodyPr wrap="none" rtlCol="0">
            <a:spAutoFit/>
          </a:bodyPr>
          <a:lstStyle/>
          <a:p>
            <a:r>
              <a:rPr lang="en-IT" dirty="0">
                <a:solidFill>
                  <a:srgbClr val="0070C0"/>
                </a:solidFill>
              </a:rPr>
              <a:t>Photoelectron yield: </a:t>
            </a:r>
            <a:r>
              <a:rPr lang="en-IT" b="1" dirty="0">
                <a:solidFill>
                  <a:srgbClr val="0070C0"/>
                </a:solidFill>
              </a:rPr>
              <a:t>7.2 phe/keV</a:t>
            </a:r>
          </a:p>
        </p:txBody>
      </p:sp>
      <p:sp>
        <p:nvSpPr>
          <p:cNvPr id="33" name="TextBox 32">
            <a:extLst>
              <a:ext uri="{FF2B5EF4-FFF2-40B4-BE49-F238E27FC236}">
                <a16:creationId xmlns:a16="http://schemas.microsoft.com/office/drawing/2014/main" id="{3FDCC34B-1C45-0778-A152-F6D6E2D1F00B}"/>
              </a:ext>
            </a:extLst>
          </p:cNvPr>
          <p:cNvSpPr txBox="1"/>
          <p:nvPr/>
        </p:nvSpPr>
        <p:spPr>
          <a:xfrm>
            <a:off x="9603670" y="1351739"/>
            <a:ext cx="2393540" cy="646331"/>
          </a:xfrm>
          <a:prstGeom prst="rect">
            <a:avLst/>
          </a:prstGeom>
          <a:noFill/>
        </p:spPr>
        <p:txBody>
          <a:bodyPr wrap="none" rtlCol="0">
            <a:spAutoFit/>
          </a:bodyPr>
          <a:lstStyle/>
          <a:p>
            <a:pPr algn="r"/>
            <a:r>
              <a:rPr lang="en-US" dirty="0"/>
              <a:t>[in </a:t>
            </a:r>
            <a:r>
              <a:rPr lang="en-US" dirty="0" err="1"/>
              <a:t>corso</a:t>
            </a:r>
            <a:r>
              <a:rPr lang="en-US" dirty="0"/>
              <a:t> di </a:t>
            </a:r>
            <a:br>
              <a:rPr lang="en-US" dirty="0"/>
            </a:br>
            <a:r>
              <a:rPr lang="en-US" dirty="0" err="1"/>
              <a:t>pubblicazione</a:t>
            </a:r>
            <a:r>
              <a:rPr lang="en-US" dirty="0"/>
              <a:t> </a:t>
            </a:r>
            <a:r>
              <a:rPr lang="en-US" dirty="0" err="1"/>
              <a:t>su</a:t>
            </a:r>
            <a:r>
              <a:rPr lang="en-US" dirty="0"/>
              <a:t>  </a:t>
            </a:r>
            <a:r>
              <a:rPr lang="en-IT" dirty="0"/>
              <a:t>EPJ C]</a:t>
            </a:r>
          </a:p>
        </p:txBody>
      </p:sp>
    </p:spTree>
    <p:extLst>
      <p:ext uri="{BB962C8B-B14F-4D97-AF65-F5344CB8AC3E}">
        <p14:creationId xmlns:p14="http://schemas.microsoft.com/office/powerpoint/2010/main" val="2776432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46850" y="1078322"/>
            <a:ext cx="6783098" cy="5269516"/>
          </a:xfrm>
        </p:spPr>
        <p:txBody>
          <a:bodyPr>
            <a:normAutofit fontScale="85000" lnSpcReduction="10000"/>
          </a:bodyPr>
          <a:lstStyle/>
          <a:p>
            <a:pPr>
              <a:lnSpc>
                <a:spcPct val="110000"/>
              </a:lnSpc>
              <a:spcAft>
                <a:spcPts val="600"/>
              </a:spcAft>
            </a:pPr>
            <a:r>
              <a:rPr lang="en-US" dirty="0"/>
              <a:t>Misura di </a:t>
            </a:r>
            <a:r>
              <a:rPr lang="en-US" dirty="0" err="1"/>
              <a:t>confronto</a:t>
            </a:r>
            <a:r>
              <a:rPr lang="en-US" dirty="0"/>
              <a:t> </a:t>
            </a:r>
            <a:r>
              <a:rPr lang="en-US" dirty="0" err="1"/>
              <a:t>SiPM</a:t>
            </a:r>
            <a:r>
              <a:rPr lang="en-US" dirty="0"/>
              <a:t> FBK-HPK (in </a:t>
            </a:r>
            <a:r>
              <a:rPr lang="en-US" dirty="0" err="1"/>
              <a:t>corso</a:t>
            </a:r>
            <a:r>
              <a:rPr lang="en-US" dirty="0"/>
              <a:t>)</a:t>
            </a:r>
          </a:p>
          <a:p>
            <a:pPr>
              <a:lnSpc>
                <a:spcPct val="110000"/>
              </a:lnSpc>
              <a:spcAft>
                <a:spcPts val="600"/>
              </a:spcAft>
            </a:pPr>
            <a:r>
              <a:rPr lang="en-US" dirty="0"/>
              <a:t>Misura di </a:t>
            </a:r>
            <a:r>
              <a:rPr lang="en-US" dirty="0" err="1"/>
              <a:t>resa</a:t>
            </a:r>
            <a:r>
              <a:rPr lang="en-US" dirty="0"/>
              <a:t> di luce e forma </a:t>
            </a:r>
            <a:r>
              <a:rPr lang="en-US" dirty="0" err="1"/>
              <a:t>d’onda</a:t>
            </a:r>
            <a:r>
              <a:rPr lang="en-US" dirty="0"/>
              <a:t> vs T vs Tl-doping </a:t>
            </a:r>
            <a:r>
              <a:rPr lang="en-US" dirty="0" err="1"/>
              <a:t>dei</a:t>
            </a:r>
            <a:r>
              <a:rPr lang="en-US" dirty="0"/>
              <a:t> </a:t>
            </a:r>
            <a:r>
              <a:rPr lang="en-US" dirty="0" err="1"/>
              <a:t>cristalli</a:t>
            </a:r>
            <a:endParaRPr lang="en-US" dirty="0"/>
          </a:p>
          <a:p>
            <a:pPr>
              <a:lnSpc>
                <a:spcPct val="110000"/>
              </a:lnSpc>
              <a:spcAft>
                <a:spcPts val="600"/>
              </a:spcAft>
            </a:pPr>
            <a:r>
              <a:rPr lang="en-US" dirty="0" err="1"/>
              <a:t>Calibrazione</a:t>
            </a:r>
            <a:r>
              <a:rPr lang="en-US" dirty="0"/>
              <a:t> laser in </a:t>
            </a:r>
            <a:r>
              <a:rPr lang="en-US" dirty="0" err="1"/>
              <a:t>funzione</a:t>
            </a:r>
            <a:r>
              <a:rPr lang="en-US" dirty="0"/>
              <a:t> di T</a:t>
            </a:r>
          </a:p>
          <a:p>
            <a:pPr>
              <a:lnSpc>
                <a:spcPct val="110000"/>
              </a:lnSpc>
              <a:spcAft>
                <a:spcPts val="600"/>
              </a:spcAft>
            </a:pPr>
            <a:r>
              <a:rPr lang="en-GB" dirty="0"/>
              <a:t>VETO: passaggio ad argon </a:t>
            </a:r>
            <a:r>
              <a:rPr lang="en-GB" dirty="0" err="1"/>
              <a:t>liquido</a:t>
            </a:r>
            <a:r>
              <a:rPr lang="en-GB" dirty="0"/>
              <a:t> per </a:t>
            </a:r>
            <a:r>
              <a:rPr lang="en-GB" dirty="0" err="1"/>
              <a:t>raffreddamento</a:t>
            </a:r>
            <a:r>
              <a:rPr lang="en-GB" dirty="0"/>
              <a:t> camera </a:t>
            </a:r>
            <a:r>
              <a:rPr lang="en-GB" dirty="0" err="1"/>
              <a:t>criogenica</a:t>
            </a:r>
            <a:r>
              <a:rPr lang="en-GB" dirty="0"/>
              <a:t> con </a:t>
            </a:r>
            <a:r>
              <a:rPr lang="en-GB" dirty="0" err="1"/>
              <a:t>cristallo</a:t>
            </a:r>
            <a:r>
              <a:rPr lang="en-GB" dirty="0"/>
              <a:t> + </a:t>
            </a:r>
            <a:r>
              <a:rPr lang="en-GB" dirty="0" err="1"/>
              <a:t>sistema</a:t>
            </a:r>
            <a:r>
              <a:rPr lang="en-GB" dirty="0"/>
              <a:t> di </a:t>
            </a:r>
            <a:r>
              <a:rPr lang="en-GB" dirty="0" err="1"/>
              <a:t>lettura</a:t>
            </a:r>
            <a:r>
              <a:rPr lang="en-GB" dirty="0"/>
              <a:t> </a:t>
            </a:r>
            <a:r>
              <a:rPr lang="en-GB" dirty="0" err="1"/>
              <a:t>della</a:t>
            </a:r>
            <a:r>
              <a:rPr lang="en-GB" dirty="0"/>
              <a:t> </a:t>
            </a:r>
            <a:r>
              <a:rPr lang="en-GB" dirty="0" err="1"/>
              <a:t>scintillazione</a:t>
            </a:r>
            <a:r>
              <a:rPr lang="en-GB" dirty="0"/>
              <a:t> </a:t>
            </a:r>
            <a:r>
              <a:rPr lang="en-GB" dirty="0" err="1"/>
              <a:t>dell’argon</a:t>
            </a:r>
            <a:r>
              <a:rPr lang="en-GB" dirty="0"/>
              <a:t> con </a:t>
            </a:r>
            <a:r>
              <a:rPr lang="en-GB" dirty="0" err="1"/>
              <a:t>SiPM</a:t>
            </a:r>
            <a:r>
              <a:rPr lang="en-GB" dirty="0"/>
              <a:t> </a:t>
            </a:r>
            <a:r>
              <a:rPr lang="en-GB" dirty="0" err="1"/>
              <a:t>sensibili</a:t>
            </a:r>
            <a:r>
              <a:rPr lang="en-GB" dirty="0"/>
              <a:t> al VUV”.</a:t>
            </a:r>
          </a:p>
          <a:p>
            <a:pPr>
              <a:lnSpc>
                <a:spcPct val="110000"/>
              </a:lnSpc>
              <a:spcAft>
                <a:spcPts val="600"/>
              </a:spcAft>
            </a:pPr>
            <a:r>
              <a:rPr lang="en-GB" dirty="0" err="1"/>
              <a:t>Schermatura</a:t>
            </a:r>
            <a:r>
              <a:rPr lang="en-GB" dirty="0"/>
              <a:t> in </a:t>
            </a:r>
            <a:r>
              <a:rPr lang="en-GB" dirty="0" err="1"/>
              <a:t>piombo</a:t>
            </a:r>
            <a:r>
              <a:rPr lang="en-GB" dirty="0"/>
              <a:t> per </a:t>
            </a:r>
            <a:r>
              <a:rPr lang="en-GB" dirty="0" err="1"/>
              <a:t>criostato</a:t>
            </a:r>
            <a:endParaRPr lang="en-GB" dirty="0"/>
          </a:p>
          <a:p>
            <a:pPr>
              <a:lnSpc>
                <a:spcPct val="110000"/>
              </a:lnSpc>
              <a:spcAft>
                <a:spcPts val="600"/>
              </a:spcAft>
            </a:pPr>
            <a:r>
              <a:rPr lang="en-US" dirty="0" err="1"/>
              <a:t>Accoppiamento</a:t>
            </a:r>
            <a:r>
              <a:rPr lang="en-US" dirty="0"/>
              <a:t> </a:t>
            </a:r>
            <a:r>
              <a:rPr lang="en-US" dirty="0" err="1"/>
              <a:t>ottico</a:t>
            </a:r>
            <a:r>
              <a:rPr lang="en-US" dirty="0"/>
              <a:t> </a:t>
            </a:r>
            <a:r>
              <a:rPr lang="en-US" dirty="0" err="1"/>
              <a:t>SiPM-cristallo</a:t>
            </a:r>
            <a:endParaRPr lang="en-US" dirty="0"/>
          </a:p>
          <a:p>
            <a:pPr>
              <a:lnSpc>
                <a:spcPct val="110000"/>
              </a:lnSpc>
              <a:spcAft>
                <a:spcPts val="600"/>
              </a:spcAft>
            </a:pPr>
            <a:r>
              <a:rPr lang="en-US" dirty="0" err="1"/>
              <a:t>Progettazione</a:t>
            </a:r>
            <a:r>
              <a:rPr lang="en-US" dirty="0"/>
              <a:t> ASIC (item 2025 -&gt; 2026)</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ASTAROTH_BEYOND: 2026 activity @ MILANO</a:t>
            </a:r>
            <a:endParaRPr lang="en-US" dirty="0"/>
          </a:p>
        </p:txBody>
      </p:sp>
      <p:pic>
        <p:nvPicPr>
          <p:cNvPr id="5" name="Picture 4" descr="A diagram of a machine&#10;&#10;AI-generated content may be incorrect.">
            <a:extLst>
              <a:ext uri="{FF2B5EF4-FFF2-40B4-BE49-F238E27FC236}">
                <a16:creationId xmlns:a16="http://schemas.microsoft.com/office/drawing/2014/main" id="{99989501-7595-6243-AF35-AA3DCC61F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016" y="1401096"/>
            <a:ext cx="4474018" cy="4675853"/>
          </a:xfrm>
          <a:prstGeom prst="rect">
            <a:avLst/>
          </a:prstGeom>
        </p:spPr>
      </p:pic>
      <p:sp>
        <p:nvSpPr>
          <p:cNvPr id="6" name="Right Brace 5">
            <a:extLst>
              <a:ext uri="{FF2B5EF4-FFF2-40B4-BE49-F238E27FC236}">
                <a16:creationId xmlns:a16="http://schemas.microsoft.com/office/drawing/2014/main" id="{CE38F426-A1D4-65D1-DBD6-7FC14D9B06BD}"/>
              </a:ext>
            </a:extLst>
          </p:cNvPr>
          <p:cNvSpPr/>
          <p:nvPr/>
        </p:nvSpPr>
        <p:spPr>
          <a:xfrm>
            <a:off x="6926037" y="3148416"/>
            <a:ext cx="1002890" cy="1181212"/>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cxnSp>
        <p:nvCxnSpPr>
          <p:cNvPr id="8" name="Straight Arrow Connector 7">
            <a:extLst>
              <a:ext uri="{FF2B5EF4-FFF2-40B4-BE49-F238E27FC236}">
                <a16:creationId xmlns:a16="http://schemas.microsoft.com/office/drawing/2014/main" id="{2FC026FD-D56F-463E-9F8E-EEC17E698302}"/>
              </a:ext>
            </a:extLst>
          </p:cNvPr>
          <p:cNvCxnSpPr>
            <a:cxnSpLocks/>
          </p:cNvCxnSpPr>
          <p:nvPr/>
        </p:nvCxnSpPr>
        <p:spPr>
          <a:xfrm>
            <a:off x="7928927" y="3739022"/>
            <a:ext cx="563909" cy="77756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933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56240" y="1097486"/>
            <a:ext cx="11098301" cy="4946274"/>
          </a:xfrm>
        </p:spPr>
        <p:txBody>
          <a:bodyPr>
            <a:normAutofit lnSpcReduction="10000"/>
          </a:bodyPr>
          <a:lstStyle/>
          <a:p>
            <a:pPr>
              <a:buFont typeface="Wingdings" panose="05000000000000000000" pitchFamily="2" charset="2"/>
              <a:buChar char="§"/>
            </a:pPr>
            <a:r>
              <a:rPr lang="it-IT" sz="1800" b="1" dirty="0">
                <a:solidFill>
                  <a:srgbClr val="0070C0"/>
                </a:solidFill>
              </a:rPr>
              <a:t>Missioni: 8 k</a:t>
            </a:r>
          </a:p>
          <a:p>
            <a:pPr>
              <a:buFont typeface="Wingdings" panose="05000000000000000000" pitchFamily="2" charset="2"/>
              <a:buChar char="§"/>
            </a:pPr>
            <a:r>
              <a:rPr lang="it-IT" sz="1800" b="1" dirty="0">
                <a:solidFill>
                  <a:srgbClr val="0070C0"/>
                </a:solidFill>
              </a:rPr>
              <a:t>Inventario: </a:t>
            </a:r>
          </a:p>
          <a:p>
            <a:pPr lvl="1">
              <a:buFont typeface="Wingdings" panose="05000000000000000000" pitchFamily="2" charset="2"/>
              <a:buChar char="§"/>
            </a:pPr>
            <a:r>
              <a:rPr lang="it-IT" sz="1600" b="1" dirty="0">
                <a:solidFill>
                  <a:schemeClr val="accent2"/>
                </a:solidFill>
              </a:rPr>
              <a:t>Digitalizzatore: 10 k (rinunciabile)</a:t>
            </a:r>
          </a:p>
          <a:p>
            <a:pPr>
              <a:buFont typeface="Wingdings" panose="05000000000000000000" pitchFamily="2" charset="2"/>
              <a:buChar char="§"/>
            </a:pPr>
            <a:r>
              <a:rPr lang="it-IT" sz="1800" b="1" dirty="0">
                <a:solidFill>
                  <a:srgbClr val="0070C0"/>
                </a:solidFill>
              </a:rPr>
              <a:t>Apparati: 10.5 k</a:t>
            </a:r>
          </a:p>
          <a:p>
            <a:pPr lvl="1">
              <a:buFont typeface="Wingdings" panose="05000000000000000000" pitchFamily="2" charset="2"/>
              <a:buChar char="§"/>
            </a:pPr>
            <a:r>
              <a:rPr lang="it-IT" sz="1600" b="1" dirty="0">
                <a:solidFill>
                  <a:srgbClr val="0070C0"/>
                </a:solidFill>
              </a:rPr>
              <a:t>Cristallo : 5 k</a:t>
            </a:r>
          </a:p>
          <a:p>
            <a:pPr lvl="1">
              <a:buFont typeface="Wingdings" panose="05000000000000000000" pitchFamily="2" charset="2"/>
              <a:buChar char="§"/>
            </a:pPr>
            <a:r>
              <a:rPr lang="it-IT" sz="1600" b="1" dirty="0">
                <a:solidFill>
                  <a:srgbClr val="0070C0"/>
                </a:solidFill>
              </a:rPr>
              <a:t>Dischi di rame per schermatura: 0.5 k</a:t>
            </a:r>
          </a:p>
          <a:p>
            <a:pPr lvl="1">
              <a:buFont typeface="Wingdings" panose="05000000000000000000" pitchFamily="2" charset="2"/>
              <a:buChar char="§"/>
            </a:pPr>
            <a:r>
              <a:rPr lang="it-IT" sz="1600" b="1" dirty="0">
                <a:solidFill>
                  <a:srgbClr val="0070C0"/>
                </a:solidFill>
              </a:rPr>
              <a:t>Matrice </a:t>
            </a:r>
            <a:r>
              <a:rPr lang="it-IT" sz="1600" b="1" dirty="0" err="1">
                <a:solidFill>
                  <a:srgbClr val="0070C0"/>
                </a:solidFill>
              </a:rPr>
              <a:t>SiPM</a:t>
            </a:r>
            <a:r>
              <a:rPr lang="it-IT" sz="1600" b="1" dirty="0">
                <a:solidFill>
                  <a:srgbClr val="0070C0"/>
                </a:solidFill>
              </a:rPr>
              <a:t> HPK: 5 k</a:t>
            </a:r>
          </a:p>
          <a:p>
            <a:pPr>
              <a:buFont typeface="Wingdings" panose="05000000000000000000" pitchFamily="2" charset="2"/>
              <a:buChar char="§"/>
            </a:pPr>
            <a:r>
              <a:rPr lang="it-IT" sz="1800" b="1" dirty="0">
                <a:solidFill>
                  <a:srgbClr val="0070C0"/>
                </a:solidFill>
              </a:rPr>
              <a:t>Consumo: 6.5 k</a:t>
            </a:r>
          </a:p>
          <a:p>
            <a:pPr lvl="1">
              <a:buFont typeface="Wingdings" panose="05000000000000000000" pitchFamily="2" charset="2"/>
              <a:buChar char="§"/>
            </a:pPr>
            <a:r>
              <a:rPr lang="it-IT" sz="1600" b="1" dirty="0">
                <a:solidFill>
                  <a:srgbClr val="0070C0"/>
                </a:solidFill>
              </a:rPr>
              <a:t>Argon liquido: 4 k</a:t>
            </a:r>
          </a:p>
          <a:p>
            <a:pPr lvl="1">
              <a:buFont typeface="Wingdings" panose="05000000000000000000" pitchFamily="2" charset="2"/>
              <a:buChar char="§"/>
            </a:pPr>
            <a:r>
              <a:rPr lang="it-IT" sz="1600" b="1" dirty="0">
                <a:solidFill>
                  <a:srgbClr val="0070C0"/>
                </a:solidFill>
              </a:rPr>
              <a:t>Struttura per veto: 1 k</a:t>
            </a:r>
          </a:p>
          <a:p>
            <a:pPr lvl="1">
              <a:buFont typeface="Wingdings" panose="05000000000000000000" pitchFamily="2" charset="2"/>
              <a:buChar char="§"/>
            </a:pPr>
            <a:r>
              <a:rPr lang="it-IT" sz="1600" b="1" dirty="0" err="1">
                <a:solidFill>
                  <a:srgbClr val="0070C0"/>
                </a:solidFill>
              </a:rPr>
              <a:t>Encasing</a:t>
            </a:r>
            <a:r>
              <a:rPr lang="it-IT" sz="1600" b="1" dirty="0">
                <a:solidFill>
                  <a:srgbClr val="0070C0"/>
                </a:solidFill>
              </a:rPr>
              <a:t> cristalli: 1 k</a:t>
            </a:r>
          </a:p>
          <a:p>
            <a:pPr lvl="1">
              <a:buFont typeface="Wingdings" panose="05000000000000000000" pitchFamily="2" charset="2"/>
              <a:buChar char="§"/>
            </a:pPr>
            <a:r>
              <a:rPr lang="it-IT" sz="1600" b="1" dirty="0">
                <a:solidFill>
                  <a:srgbClr val="0070C0"/>
                </a:solidFill>
              </a:rPr>
              <a:t>Accoppiamento ottico: 0.5 k</a:t>
            </a:r>
          </a:p>
          <a:p>
            <a:pPr>
              <a:buFont typeface="Wingdings" panose="05000000000000000000" pitchFamily="2" charset="2"/>
              <a:buChar char="§"/>
            </a:pPr>
            <a:r>
              <a:rPr lang="it-IT" sz="1800" b="1" dirty="0">
                <a:solidFill>
                  <a:srgbClr val="0070C0"/>
                </a:solidFill>
              </a:rPr>
              <a:t>Altro consumo: 46 k</a:t>
            </a:r>
          </a:p>
          <a:p>
            <a:pPr lvl="1">
              <a:buFont typeface="Wingdings" panose="05000000000000000000" pitchFamily="2" charset="2"/>
              <a:buChar char="§"/>
            </a:pPr>
            <a:r>
              <a:rPr lang="it-IT" sz="1600" b="1" dirty="0">
                <a:solidFill>
                  <a:srgbClr val="0070C0"/>
                </a:solidFill>
              </a:rPr>
              <a:t>ASIC: 40 k</a:t>
            </a:r>
          </a:p>
          <a:p>
            <a:pPr lvl="1">
              <a:buFont typeface="Wingdings" panose="05000000000000000000" pitchFamily="2" charset="2"/>
              <a:buChar char="§"/>
            </a:pPr>
            <a:r>
              <a:rPr lang="it-IT" sz="1600" b="1" dirty="0">
                <a:solidFill>
                  <a:srgbClr val="0070C0"/>
                </a:solidFill>
              </a:rPr>
              <a:t>PCB x ASIC: 5 k</a:t>
            </a:r>
          </a:p>
          <a:p>
            <a:pPr lvl="1">
              <a:buFont typeface="Wingdings" panose="05000000000000000000" pitchFamily="2" charset="2"/>
              <a:buChar char="§"/>
            </a:pPr>
            <a:r>
              <a:rPr lang="it-IT" sz="1600" b="1" dirty="0">
                <a:solidFill>
                  <a:srgbClr val="0070C0"/>
                </a:solidFill>
              </a:rPr>
              <a:t>PCB x veto: 1 k</a:t>
            </a:r>
          </a:p>
          <a:p>
            <a:pPr>
              <a:buFont typeface="Wingdings" panose="05000000000000000000" pitchFamily="2" charset="2"/>
              <a:buChar char="§"/>
            </a:pPr>
            <a:r>
              <a:rPr lang="it-IT" sz="1800" b="1" dirty="0">
                <a:solidFill>
                  <a:srgbClr val="FF0000"/>
                </a:solidFill>
              </a:rPr>
              <a:t>Totale: </a:t>
            </a:r>
            <a:r>
              <a:rPr lang="it-IT" sz="1800" b="1" dirty="0"/>
              <a:t>formale: 81 k, </a:t>
            </a:r>
            <a:r>
              <a:rPr lang="it-IT" sz="1800" b="1" dirty="0">
                <a:solidFill>
                  <a:srgbClr val="FF0000"/>
                </a:solidFill>
              </a:rPr>
              <a:t>reale 51 k</a:t>
            </a:r>
            <a:r>
              <a:rPr lang="it-IT" sz="1800" b="1" dirty="0"/>
              <a:t>, da progetto 41 k  </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ASTAROTH_BEYOND: 2026 </a:t>
            </a:r>
            <a:r>
              <a:rPr lang="it-IT" dirty="0" err="1"/>
              <a:t>financial</a:t>
            </a:r>
            <a:r>
              <a:rPr lang="it-IT" dirty="0"/>
              <a:t> </a:t>
            </a:r>
            <a:r>
              <a:rPr lang="it-IT" dirty="0" err="1"/>
              <a:t>requests</a:t>
            </a:r>
            <a:r>
              <a:rPr lang="it-IT" dirty="0"/>
              <a:t> @MILANO</a:t>
            </a:r>
            <a:endParaRPr lang="en-US" dirty="0"/>
          </a:p>
        </p:txBody>
      </p:sp>
      <p:sp>
        <p:nvSpPr>
          <p:cNvPr id="9" name="Oval 8">
            <a:extLst>
              <a:ext uri="{FF2B5EF4-FFF2-40B4-BE49-F238E27FC236}">
                <a16:creationId xmlns:a16="http://schemas.microsoft.com/office/drawing/2014/main" id="{D7AD732A-C892-122D-5F89-244E653C03C5}"/>
              </a:ext>
            </a:extLst>
          </p:cNvPr>
          <p:cNvSpPr/>
          <p:nvPr/>
        </p:nvSpPr>
        <p:spPr>
          <a:xfrm>
            <a:off x="1977390" y="4697730"/>
            <a:ext cx="537210" cy="46863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1" name="Straight Arrow Connector 10">
            <a:extLst>
              <a:ext uri="{FF2B5EF4-FFF2-40B4-BE49-F238E27FC236}">
                <a16:creationId xmlns:a16="http://schemas.microsoft.com/office/drawing/2014/main" id="{C192565E-FF27-7938-194A-868818407B21}"/>
              </a:ext>
            </a:extLst>
          </p:cNvPr>
          <p:cNvCxnSpPr>
            <a:cxnSpLocks/>
          </p:cNvCxnSpPr>
          <p:nvPr/>
        </p:nvCxnSpPr>
        <p:spPr>
          <a:xfrm flipH="1">
            <a:off x="2514600" y="3820330"/>
            <a:ext cx="2800350" cy="11117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41009C8-D815-5F41-3E66-301E3CBD41D6}"/>
              </a:ext>
            </a:extLst>
          </p:cNvPr>
          <p:cNvSpPr txBox="1"/>
          <p:nvPr/>
        </p:nvSpPr>
        <p:spPr>
          <a:xfrm>
            <a:off x="5515705" y="2789278"/>
            <a:ext cx="6320054" cy="2062103"/>
          </a:xfrm>
          <a:prstGeom prst="rect">
            <a:avLst/>
          </a:prstGeom>
          <a:noFill/>
          <a:ln>
            <a:solidFill>
              <a:schemeClr val="tx1"/>
            </a:solidFill>
          </a:ln>
        </p:spPr>
        <p:txBody>
          <a:bodyPr wrap="square" rtlCol="0">
            <a:spAutoFit/>
          </a:bodyPr>
          <a:lstStyle/>
          <a:p>
            <a:pPr marL="285750" indent="-285750">
              <a:spcBef>
                <a:spcPts val="600"/>
              </a:spcBef>
              <a:buFont typeface="Arial" panose="020B0604020202020204" pitchFamily="34" charset="0"/>
              <a:buChar char="•"/>
            </a:pPr>
            <a:r>
              <a:rPr lang="en-IT" dirty="0"/>
              <a:t>L’ASIC era finanziato nel 2025 per 20 k</a:t>
            </a:r>
          </a:p>
          <a:p>
            <a:pPr marL="285750" indent="-285750">
              <a:spcBef>
                <a:spcPts val="600"/>
              </a:spcBef>
              <a:buFont typeface="Arial" panose="020B0604020202020204" pitchFamily="34" charset="0"/>
              <a:buChar char="•"/>
            </a:pPr>
            <a:r>
              <a:rPr lang="en-IT" dirty="0"/>
              <a:t>Fine convenzione L</a:t>
            </a:r>
            <a:r>
              <a:rPr lang="en-GB" dirty="0"/>
              <a:t>F</a:t>
            </a:r>
            <a:r>
              <a:rPr lang="en-IT" dirty="0"/>
              <a:t>oundry-INFN -&gt; cambio tecnologia (UMC) -&gt; slitta nel 2026 e costa 40 k di cui:</a:t>
            </a:r>
          </a:p>
          <a:p>
            <a:pPr marL="742950" lvl="1" indent="-285750">
              <a:spcBef>
                <a:spcPts val="600"/>
              </a:spcBef>
              <a:buFont typeface="Arial" panose="020B0604020202020204" pitchFamily="34" charset="0"/>
              <a:buChar char="•"/>
            </a:pPr>
            <a:r>
              <a:rPr lang="en-IT" dirty="0"/>
              <a:t>20 k restituiti a Luglio 2025</a:t>
            </a:r>
          </a:p>
          <a:p>
            <a:pPr marL="742950" lvl="1" indent="-285750">
              <a:spcBef>
                <a:spcPts val="600"/>
              </a:spcBef>
              <a:buFont typeface="Arial" panose="020B0604020202020204" pitchFamily="34" charset="0"/>
              <a:buChar char="•"/>
            </a:pPr>
            <a:r>
              <a:rPr lang="en-IT" dirty="0"/>
              <a:t>10 k risparmiabili sul digitalizzatore</a:t>
            </a:r>
          </a:p>
          <a:p>
            <a:pPr marL="285750" indent="-285750">
              <a:spcBef>
                <a:spcPts val="600"/>
              </a:spcBef>
              <a:buFont typeface="Arial" panose="020B0604020202020204" pitchFamily="34" charset="0"/>
              <a:buChar char="•"/>
            </a:pPr>
            <a:r>
              <a:rPr lang="en-GB" dirty="0"/>
              <a:t>E</a:t>
            </a:r>
            <a:r>
              <a:rPr lang="en-IT" dirty="0"/>
              <a:t>xtra costo per l’esperimento w.r.t. proposal: 10 k</a:t>
            </a:r>
          </a:p>
        </p:txBody>
      </p:sp>
    </p:spTree>
    <p:extLst>
      <p:ext uri="{BB962C8B-B14F-4D97-AF65-F5344CB8AC3E}">
        <p14:creationId xmlns:p14="http://schemas.microsoft.com/office/powerpoint/2010/main" val="831403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DB684C3-27CA-9F47-A0FA-05A4C60040FF}"/>
              </a:ext>
            </a:extLst>
          </p:cNvPr>
          <p:cNvSpPr txBox="1">
            <a:spLocks noChangeArrowheads="1"/>
          </p:cNvSpPr>
          <p:nvPr/>
        </p:nvSpPr>
        <p:spPr bwMode="auto">
          <a:xfrm>
            <a:off x="271168" y="2086526"/>
            <a:ext cx="10921139" cy="4647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FontTx/>
              <a:buNone/>
            </a:pPr>
            <a:endParaRPr lang="it-IT" altLang="en-US" sz="3200" b="1" dirty="0">
              <a:solidFill>
                <a:srgbClr val="333399"/>
              </a:solidFill>
              <a:latin typeface="Calibri" panose="020F0502020204030204" pitchFamily="34" charset="0"/>
              <a:cs typeface="Calibri" panose="020F0502020204030204" pitchFamily="34" charset="0"/>
            </a:endParaRPr>
          </a:p>
          <a:p>
            <a:pPr algn="ctr">
              <a:spcBef>
                <a:spcPct val="0"/>
              </a:spcBef>
              <a:buNone/>
            </a:pPr>
            <a:r>
              <a:rPr lang="it-IT" sz="4400" b="1" dirty="0">
                <a:solidFill>
                  <a:srgbClr val="0070C0"/>
                </a:solidFill>
                <a:latin typeface="Calibri" panose="020F0502020204030204" pitchFamily="34" charset="0"/>
                <a:cs typeface="Calibri" panose="020F0502020204030204" pitchFamily="34" charset="0"/>
              </a:rPr>
              <a:t>HB2TF Project </a:t>
            </a:r>
          </a:p>
          <a:p>
            <a:pPr algn="ctr">
              <a:spcBef>
                <a:spcPct val="0"/>
              </a:spcBef>
              <a:buNone/>
            </a:pPr>
            <a:r>
              <a:rPr lang="it-IT" sz="4400" b="1" dirty="0">
                <a:solidFill>
                  <a:srgbClr val="0070C0"/>
                </a:solidFill>
                <a:latin typeface="Calibri" panose="020F0502020204030204" pitchFamily="34" charset="0"/>
                <a:cs typeface="Calibri" panose="020F0502020204030204" pitchFamily="34" charset="0"/>
              </a:rPr>
              <a:t>Update Report</a:t>
            </a:r>
          </a:p>
          <a:p>
            <a:pPr algn="ctr">
              <a:spcBef>
                <a:spcPct val="0"/>
              </a:spcBef>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2339A"/>
                </a:solidFill>
                <a:latin typeface="Calibri" panose="020F0502020204030204" pitchFamily="34" charset="0"/>
                <a:cs typeface="Calibri" panose="020F0502020204030204" pitchFamily="34" charset="0"/>
              </a:rPr>
              <a:t>Dario Giove</a:t>
            </a:r>
          </a:p>
          <a:p>
            <a:pPr algn="ctr" eaLnBrk="1" hangingPunct="1">
              <a:spcBef>
                <a:spcPct val="0"/>
              </a:spcBef>
              <a:buNone/>
            </a:pPr>
            <a:r>
              <a:rPr lang="it-IT" altLang="en-US" sz="2400" b="1" dirty="0">
                <a:solidFill>
                  <a:srgbClr val="32339A"/>
                </a:solidFill>
                <a:latin typeface="Calibri" panose="020F0502020204030204" pitchFamily="34" charset="0"/>
                <a:cs typeface="Calibri" panose="020F0502020204030204" pitchFamily="34" charset="0"/>
              </a:rPr>
              <a:t>On </a:t>
            </a:r>
            <a:r>
              <a:rPr lang="it-IT" altLang="en-US" sz="2400" b="1" dirty="0" err="1">
                <a:solidFill>
                  <a:srgbClr val="32339A"/>
                </a:solidFill>
                <a:latin typeface="Calibri" panose="020F0502020204030204" pitchFamily="34" charset="0"/>
                <a:cs typeface="Calibri" panose="020F0502020204030204" pitchFamily="34" charset="0"/>
              </a:rPr>
              <a:t>behalf</a:t>
            </a:r>
            <a:r>
              <a:rPr lang="it-IT" altLang="en-US" sz="2400" b="1" dirty="0">
                <a:solidFill>
                  <a:srgbClr val="32339A"/>
                </a:solidFill>
                <a:latin typeface="Calibri" panose="020F0502020204030204" pitchFamily="34" charset="0"/>
                <a:cs typeface="Calibri" panose="020F0502020204030204" pitchFamily="34" charset="0"/>
              </a:rPr>
              <a:t> of the HB2TF </a:t>
            </a:r>
            <a:r>
              <a:rPr lang="it-IT" altLang="en-US" sz="2400" b="1" dirty="0" err="1">
                <a:solidFill>
                  <a:srgbClr val="32339A"/>
                </a:solidFill>
                <a:latin typeface="Calibri" panose="020F0502020204030204" pitchFamily="34" charset="0"/>
                <a:cs typeface="Calibri" panose="020F0502020204030204" pitchFamily="34" charset="0"/>
              </a:rPr>
              <a:t>collaboration</a:t>
            </a:r>
            <a:r>
              <a:rPr lang="it-IT" altLang="en-US" sz="2400" b="1" dirty="0">
                <a:solidFill>
                  <a:srgbClr val="32339A"/>
                </a:solidFill>
                <a:latin typeface="Calibri" panose="020F0502020204030204" pitchFamily="34" charset="0"/>
                <a:cs typeface="Calibri" panose="020F0502020204030204" pitchFamily="34" charset="0"/>
              </a:rPr>
              <a:t> (Milan, LNF, LNS, Pavia)</a:t>
            </a:r>
            <a:r>
              <a:rPr lang="it-IT" altLang="en-US" sz="2400" b="1" dirty="0">
                <a:solidFill>
                  <a:srgbClr val="333399"/>
                </a:solidFill>
                <a:latin typeface="Calibri" panose="020F0502020204030204" pitchFamily="34" charset="0"/>
                <a:cs typeface="Calibri" panose="020F0502020204030204" pitchFamily="34" charset="0"/>
              </a:rPr>
              <a:t> </a:t>
            </a:r>
          </a:p>
          <a:p>
            <a:pPr algn="ctr" eaLnBrk="1" hangingPunct="1">
              <a:spcBef>
                <a:spcPct val="0"/>
              </a:spcBef>
              <a:buNone/>
            </a:pPr>
            <a:r>
              <a:rPr lang="it-IT" altLang="en-US" sz="2400" b="1" dirty="0">
                <a:solidFill>
                  <a:srgbClr val="333399"/>
                </a:solidFill>
                <a:latin typeface="Calibri" panose="020F0502020204030204" pitchFamily="34" charset="0"/>
                <a:cs typeface="Calibri" panose="020F0502020204030204" pitchFamily="34" charset="0"/>
              </a:rPr>
              <a:t>	</a:t>
            </a:r>
            <a:r>
              <a:rPr lang="it-IT" altLang="en-US" sz="3200" b="1" dirty="0">
                <a:solidFill>
                  <a:srgbClr val="333399"/>
                </a:solidFill>
                <a:latin typeface="Calibri" panose="020F0502020204030204" pitchFamily="34" charset="0"/>
                <a:cs typeface="Calibri" panose="020F0502020204030204" pitchFamily="34" charset="0"/>
              </a:rPr>
              <a:t>					</a:t>
            </a:r>
          </a:p>
          <a:p>
            <a:pPr algn="ctr" eaLnBrk="1" hangingPunct="1">
              <a:spcBef>
                <a:spcPct val="0"/>
              </a:spcBef>
              <a:buNone/>
            </a:pPr>
            <a:r>
              <a:rPr lang="it-IT" altLang="en-US" sz="2400" b="1" dirty="0">
                <a:solidFill>
                  <a:srgbClr val="333399"/>
                </a:solidFill>
                <a:latin typeface="Calibri" panose="020F0502020204030204" pitchFamily="34" charset="0"/>
                <a:cs typeface="Calibri" panose="020F0502020204030204" pitchFamily="34" charset="0"/>
              </a:rPr>
              <a:t>								</a:t>
            </a:r>
            <a:r>
              <a:rPr lang="en-US" altLang="en-US" sz="2400" b="1" dirty="0">
                <a:solidFill>
                  <a:srgbClr val="333399"/>
                </a:solidFill>
                <a:latin typeface="Calibri" panose="020F0502020204030204" pitchFamily="34" charset="0"/>
                <a:cs typeface="Calibri" panose="020F0502020204030204" pitchFamily="34" charset="0"/>
              </a:rPr>
              <a:t>July 2025</a:t>
            </a:r>
          </a:p>
        </p:txBody>
      </p:sp>
      <p:pic>
        <p:nvPicPr>
          <p:cNvPr id="3" name="Immagine 2">
            <a:extLst>
              <a:ext uri="{FF2B5EF4-FFF2-40B4-BE49-F238E27FC236}">
                <a16:creationId xmlns:a16="http://schemas.microsoft.com/office/drawing/2014/main" id="{2C76B0A5-CE83-9147-8BFB-41D72CDE0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9010" y="91440"/>
            <a:ext cx="3931920" cy="2945961"/>
          </a:xfrm>
          <a:prstGeom prst="rect">
            <a:avLst/>
          </a:prstGeom>
        </p:spPr>
      </p:pic>
    </p:spTree>
    <p:extLst>
      <p:ext uri="{BB962C8B-B14F-4D97-AF65-F5344CB8AC3E}">
        <p14:creationId xmlns:p14="http://schemas.microsoft.com/office/powerpoint/2010/main" val="7193315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8669B2A-D2C6-3441-8A48-A2D75C028B23}"/>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Reasons</a:t>
            </a:r>
            <a:endParaRPr lang="it-IT" sz="3600" b="1" spc="-1" dirty="0">
              <a:solidFill>
                <a:srgbClr val="724109"/>
              </a:solidFill>
              <a:latin typeface="Calibri"/>
              <a:ea typeface="+mn-ea"/>
              <a:cs typeface="+mn-cs"/>
            </a:endParaRPr>
          </a:p>
        </p:txBody>
      </p:sp>
      <p:sp>
        <p:nvSpPr>
          <p:cNvPr id="3" name="CasellaDiTesto 2">
            <a:extLst>
              <a:ext uri="{FF2B5EF4-FFF2-40B4-BE49-F238E27FC236}">
                <a16:creationId xmlns:a16="http://schemas.microsoft.com/office/drawing/2014/main" id="{1E1E1051-AA92-9242-B5BD-8014CD618305}"/>
              </a:ext>
            </a:extLst>
          </p:cNvPr>
          <p:cNvSpPr txBox="1"/>
          <p:nvPr/>
        </p:nvSpPr>
        <p:spPr>
          <a:xfrm>
            <a:off x="902970" y="731520"/>
            <a:ext cx="11155680" cy="5909310"/>
          </a:xfrm>
          <a:prstGeom prst="rect">
            <a:avLst/>
          </a:prstGeom>
          <a:noFill/>
        </p:spPr>
        <p:txBody>
          <a:bodyPr wrap="square" rtlCol="0">
            <a:spAutoFit/>
          </a:bodyPr>
          <a:lstStyle/>
          <a:p>
            <a:r>
              <a:rPr lang="en-US" b="1" dirty="0">
                <a:solidFill>
                  <a:srgbClr val="0070C0"/>
                </a:solidFill>
              </a:rPr>
              <a:t>High-brightness electron beam source </a:t>
            </a:r>
            <a:r>
              <a:rPr lang="en-US" dirty="0"/>
              <a:t>is a critical element in the path to the success of</a:t>
            </a:r>
          </a:p>
          <a:p>
            <a:r>
              <a:rPr lang="en-US" dirty="0"/>
              <a:t>upcoming projects, such as </a:t>
            </a:r>
            <a:r>
              <a:rPr lang="en-US" dirty="0" err="1"/>
              <a:t>linac</a:t>
            </a:r>
            <a:r>
              <a:rPr lang="en-US" dirty="0"/>
              <a:t>-based light sources and industrial-scale UV lasers.</a:t>
            </a:r>
          </a:p>
          <a:p>
            <a:endParaRPr lang="en-US" dirty="0"/>
          </a:p>
          <a:p>
            <a:r>
              <a:rPr lang="en-US" dirty="0"/>
              <a:t>Disparate needs are driving </a:t>
            </a:r>
            <a:r>
              <a:rPr lang="en-US" b="1" dirty="0">
                <a:solidFill>
                  <a:srgbClr val="0070C0"/>
                </a:solidFill>
              </a:rPr>
              <a:t>injector design </a:t>
            </a:r>
            <a:r>
              <a:rPr lang="en-US" dirty="0"/>
              <a:t>in different directions: high beam power for IR and UV FELs, low transverse emittances for </a:t>
            </a:r>
            <a:r>
              <a:rPr lang="en-US" dirty="0" err="1"/>
              <a:t>linac</a:t>
            </a:r>
            <a:r>
              <a:rPr lang="en-US" dirty="0"/>
              <a:t>-based x-ray light sources, and emittance </a:t>
            </a:r>
            <a:r>
              <a:rPr lang="en-US" dirty="0" err="1"/>
              <a:t>aspectratio</a:t>
            </a:r>
            <a:r>
              <a:rPr lang="en-US" dirty="0"/>
              <a:t> control for linear colliders. There are elements common to most of these areas of application, however, which must be addressed regardless of the final application. </a:t>
            </a:r>
          </a:p>
          <a:p>
            <a:endParaRPr lang="en-US" dirty="0"/>
          </a:p>
          <a:p>
            <a:r>
              <a:rPr lang="en-US" dirty="0"/>
              <a:t>They include:</a:t>
            </a:r>
          </a:p>
          <a:p>
            <a:r>
              <a:rPr lang="en-US" dirty="0"/>
              <a:t>• Increasing the duty factor, for higher average performance figures;</a:t>
            </a:r>
          </a:p>
          <a:p>
            <a:r>
              <a:rPr lang="en-US" dirty="0"/>
              <a:t>• Improving the beam quality, for higher single-bunch performance figures;</a:t>
            </a:r>
          </a:p>
          <a:p>
            <a:r>
              <a:rPr lang="en-US" dirty="0"/>
              <a:t>• Improving the techniques used to build the guns;</a:t>
            </a:r>
          </a:p>
          <a:p>
            <a:r>
              <a:rPr lang="en-US" dirty="0"/>
              <a:t>• Increasing the operational reliability of the entire injector system;</a:t>
            </a:r>
          </a:p>
          <a:p>
            <a:r>
              <a:rPr lang="en-US" dirty="0"/>
              <a:t>• Improving the fundamental electron source, e.g., cathodes and cathode research; • Improving the basic tools (theory and simulation) used to understand and design injectors.</a:t>
            </a:r>
          </a:p>
          <a:p>
            <a:endParaRPr lang="en-US" dirty="0"/>
          </a:p>
          <a:p>
            <a:r>
              <a:rPr lang="en-US" dirty="0"/>
              <a:t>The </a:t>
            </a:r>
            <a:r>
              <a:rPr lang="en-US" b="1" dirty="0">
                <a:solidFill>
                  <a:srgbClr val="0070C0"/>
                </a:solidFill>
              </a:rPr>
              <a:t>HB2TF project </a:t>
            </a:r>
            <a:r>
              <a:rPr lang="en-US" dirty="0"/>
              <a:t>is related to the development of a High Brightness Beams Test Facility (HB2TF) at the INFN-LASA laboratory. The Test Facility will allow to perform developments in the areas so far illustrated and to carry out experiments with the high current CW electron beam in frontier areas of accelerator physics.</a:t>
            </a:r>
          </a:p>
          <a:p>
            <a:r>
              <a:rPr lang="en-US" dirty="0"/>
              <a:t>The Test Facility setup will comprise a high-performance laser driven DC Gun followed by a normal conducting RF </a:t>
            </a:r>
            <a:r>
              <a:rPr lang="en-US" dirty="0" err="1"/>
              <a:t>buncher</a:t>
            </a:r>
            <a:r>
              <a:rPr lang="en-US" dirty="0"/>
              <a:t>-acceleration section </a:t>
            </a:r>
            <a:r>
              <a:rPr lang="en-US" b="1" dirty="0">
                <a:solidFill>
                  <a:srgbClr val="0070C0"/>
                </a:solidFill>
              </a:rPr>
              <a:t>to provide 1 MeV 5 mA CW electron beam</a:t>
            </a:r>
            <a:r>
              <a:rPr lang="en-US" dirty="0"/>
              <a:t>.</a:t>
            </a:r>
          </a:p>
        </p:txBody>
      </p:sp>
    </p:spTree>
    <p:extLst>
      <p:ext uri="{BB962C8B-B14F-4D97-AF65-F5344CB8AC3E}">
        <p14:creationId xmlns:p14="http://schemas.microsoft.com/office/powerpoint/2010/main" val="2080222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5892800" y="-46207"/>
            <a:ext cx="6374913" cy="840400"/>
          </a:xfrm>
        </p:spPr>
        <p:txBody>
          <a:bodyPr>
            <a:normAutofit/>
          </a:bodyPr>
          <a:lstStyle/>
          <a:p>
            <a:pPr algn="l"/>
            <a:r>
              <a:rPr lang="it-IT" dirty="0"/>
              <a:t>(2026-2028)</a:t>
            </a:r>
            <a:endParaRPr lang="en-US" dirty="0"/>
          </a:p>
        </p:txBody>
      </p:sp>
      <p:sp>
        <p:nvSpPr>
          <p:cNvPr id="16" name="Rectangle 15"/>
          <p:cNvSpPr/>
          <p:nvPr/>
        </p:nvSpPr>
        <p:spPr>
          <a:xfrm>
            <a:off x="3512883" y="831815"/>
            <a:ext cx="5736220"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Stefano Capra (</a:t>
            </a: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MI)</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181600" y="5470979"/>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Eventuali</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Richieste</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103561" y="549260"/>
            <a:ext cx="7984878"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Detector Innovation and </a:t>
            </a:r>
            <a:r>
              <a:rPr lang="en-US" b="1" dirty="0" err="1">
                <a:solidFill>
                  <a:schemeClr val="tx2">
                    <a:lumMod val="75000"/>
                  </a:schemeClr>
                </a:solidFill>
                <a:latin typeface="Comic Sans MS" panose="030F0702030302020204" pitchFamily="66" charset="0"/>
              </a:rPr>
              <a:t>custOM</a:t>
            </a:r>
            <a:r>
              <a:rPr lang="en-US" b="1" dirty="0">
                <a:solidFill>
                  <a:schemeClr val="tx2">
                    <a:lumMod val="75000"/>
                  </a:schemeClr>
                </a:solidFill>
                <a:latin typeface="Comic Sans MS" panose="030F0702030302020204" pitchFamily="66" charset="0"/>
              </a:rPr>
              <a:t> Electronics for </a:t>
            </a:r>
            <a:r>
              <a:rPr lang="en-US" b="1" dirty="0" err="1">
                <a:solidFill>
                  <a:schemeClr val="tx2">
                    <a:lumMod val="75000"/>
                  </a:schemeClr>
                </a:solidFill>
                <a:latin typeface="Comic Sans MS" panose="030F0702030302020204" pitchFamily="66" charset="0"/>
              </a:rPr>
              <a:t>DEcay</a:t>
            </a:r>
            <a:r>
              <a:rPr lang="en-US" b="1" dirty="0">
                <a:solidFill>
                  <a:schemeClr val="tx2">
                    <a:lumMod val="75000"/>
                  </a:schemeClr>
                </a:solidFill>
                <a:latin typeface="Comic Sans MS" panose="030F0702030302020204" pitchFamily="66" charset="0"/>
              </a:rPr>
              <a:t> Spectroscopy</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540445"/>
            <a:ext cx="4533500"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(FTE)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8245642" y="4521156"/>
            <a:ext cx="3946358" cy="369332"/>
          </a:xfrm>
          <a:prstGeom prst="rect">
            <a:avLst/>
          </a:prstGeom>
        </p:spPr>
        <p:txBody>
          <a:bodyPr wrap="square">
            <a:spAutoFit/>
          </a:bodyPr>
          <a:lstStyle/>
          <a:p>
            <a:pPr algn="r"/>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2.6</a:t>
            </a:r>
          </a:p>
        </p:txBody>
      </p:sp>
      <p:sp>
        <p:nvSpPr>
          <p:cNvPr id="11" name="Rectangle 10">
            <a:extLst>
              <a:ext uri="{FF2B5EF4-FFF2-40B4-BE49-F238E27FC236}">
                <a16:creationId xmlns:a16="http://schemas.microsoft.com/office/drawing/2014/main" id="{472510D8-83EC-4195-8892-ABCA70A43173}"/>
              </a:ext>
            </a:extLst>
          </p:cNvPr>
          <p:cNvSpPr/>
          <p:nvPr/>
        </p:nvSpPr>
        <p:spPr>
          <a:xfrm>
            <a:off x="0" y="1332385"/>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889507" y="2151334"/>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5223641" y="2552921"/>
            <a:ext cx="6968359" cy="1323439"/>
          </a:xfrm>
          <a:prstGeom prst="rect">
            <a:avLst/>
          </a:prstGeom>
        </p:spPr>
        <p:txBody>
          <a:bodyPr wrap="square">
            <a:spAutoFit/>
          </a:bodyPr>
          <a:lstStyle/>
          <a:p>
            <a:pPr algn="r">
              <a:spcAft>
                <a:spcPts val="900"/>
              </a:spcAft>
            </a:pPr>
            <a:r>
              <a:rPr lang="en-US" sz="2000" b="1" dirty="0">
                <a:latin typeface="Comic Sans MS" panose="030F0702030302020204" pitchFamily="66" charset="0"/>
              </a:rPr>
              <a:t>Development of an innovative detector system combining state-of-the-art </a:t>
            </a:r>
            <a:r>
              <a:rPr lang="en-US" sz="2000" b="1" dirty="0">
                <a:solidFill>
                  <a:srgbClr val="0070C0"/>
                </a:solidFill>
                <a:latin typeface="Comic Sans MS" panose="030F0702030302020204" pitchFamily="66" charset="0"/>
              </a:rPr>
              <a:t>HPGe detectors and custom ASIC electronics </a:t>
            </a:r>
            <a:r>
              <a:rPr lang="en-US" sz="2000" b="1" dirty="0">
                <a:latin typeface="Comic Sans MS" panose="030F0702030302020204" pitchFamily="66" charset="0"/>
              </a:rPr>
              <a:t>for optimized performance in </a:t>
            </a:r>
            <a:r>
              <a:rPr lang="en-US" sz="2000" b="1" dirty="0">
                <a:solidFill>
                  <a:srgbClr val="0070C0"/>
                </a:solidFill>
                <a:latin typeface="Comic Sans MS" panose="030F0702030302020204" pitchFamily="66" charset="0"/>
              </a:rPr>
              <a:t>decay spectroscopy of exotic nuclei.</a:t>
            </a:r>
          </a:p>
        </p:txBody>
      </p:sp>
      <p:sp>
        <p:nvSpPr>
          <p:cNvPr id="15" name="Rectangle 14">
            <a:extLst>
              <a:ext uri="{FF2B5EF4-FFF2-40B4-BE49-F238E27FC236}">
                <a16:creationId xmlns:a16="http://schemas.microsoft.com/office/drawing/2014/main" id="{E436C00A-B6FF-4D5B-B084-682B50BA0294}"/>
              </a:ext>
            </a:extLst>
          </p:cNvPr>
          <p:cNvSpPr/>
          <p:nvPr/>
        </p:nvSpPr>
        <p:spPr>
          <a:xfrm>
            <a:off x="67377" y="1678493"/>
            <a:ext cx="4690711" cy="1731243"/>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Milano (A. Pullia)</a:t>
            </a:r>
          </a:p>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Laboratori</a:t>
            </a:r>
            <a:r>
              <a:rPr lang="en-US" b="1" dirty="0">
                <a:solidFill>
                  <a:srgbClr val="0070C0"/>
                </a:solidFill>
                <a:latin typeface="Comic Sans MS" panose="030F0702030302020204" pitchFamily="66" charset="0"/>
              </a:rPr>
              <a:t> di </a:t>
            </a:r>
            <a:r>
              <a:rPr lang="en-US" b="1" dirty="0" err="1">
                <a:solidFill>
                  <a:srgbClr val="0070C0"/>
                </a:solidFill>
                <a:latin typeface="Comic Sans MS" panose="030F0702030302020204" pitchFamily="66" charset="0"/>
              </a:rPr>
              <a:t>Legnaro</a:t>
            </a:r>
            <a:r>
              <a:rPr lang="en-US" b="1" dirty="0">
                <a:solidFill>
                  <a:srgbClr val="0070C0"/>
                </a:solidFill>
                <a:latin typeface="Comic Sans MS" panose="030F0702030302020204" pitchFamily="66" charset="0"/>
              </a:rPr>
              <a:t> (W. Raniero)</a:t>
            </a:r>
          </a:p>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Torino (S. D. </a:t>
            </a:r>
            <a:r>
              <a:rPr lang="en-US" b="1" dirty="0" err="1">
                <a:solidFill>
                  <a:srgbClr val="0070C0"/>
                </a:solidFill>
                <a:latin typeface="Comic Sans MS" panose="030F0702030302020204" pitchFamily="66" charset="0"/>
              </a:rPr>
              <a:t>Tchernij</a:t>
            </a:r>
            <a:r>
              <a:rPr lang="en-US" b="1" dirty="0">
                <a:solidFill>
                  <a:srgbClr val="0070C0"/>
                </a:solidFill>
                <a:latin typeface="Comic Sans MS" panose="030F0702030302020204" pitchFamily="66" charset="0"/>
              </a:rPr>
              <a:t>)</a:t>
            </a:r>
          </a:p>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Padova (F. Recchia)</a:t>
            </a:r>
          </a:p>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Napoli (E. Fasci)</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7" name="Rectangle 16">
            <a:extLst>
              <a:ext uri="{FF2B5EF4-FFF2-40B4-BE49-F238E27FC236}">
                <a16:creationId xmlns:a16="http://schemas.microsoft.com/office/drawing/2014/main" id="{4416E5D0-C579-4BC6-BDC0-94571EBF48FB}"/>
              </a:ext>
            </a:extLst>
          </p:cNvPr>
          <p:cNvSpPr/>
          <p:nvPr/>
        </p:nvSpPr>
        <p:spPr>
          <a:xfrm>
            <a:off x="7189076" y="5808399"/>
            <a:ext cx="5002924" cy="371684"/>
          </a:xfrm>
          <a:prstGeom prst="rect">
            <a:avLst/>
          </a:prstGeom>
        </p:spPr>
        <p:txBody>
          <a:bodyPr wrap="square">
            <a:spAutoFit/>
          </a:bodyPr>
          <a:lstStyle/>
          <a:p>
            <a:pPr marL="285750" indent="-285750" algn="r">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 </a:t>
            </a:r>
            <a:r>
              <a:rPr lang="en-US" b="1" dirty="0" err="1">
                <a:solidFill>
                  <a:srgbClr val="0070C0"/>
                </a:solidFill>
                <a:latin typeface="Comic Sans MS" panose="030F0702030302020204" pitchFamily="66" charset="0"/>
              </a:rPr>
              <a:t>Coelli</a:t>
            </a:r>
            <a:r>
              <a:rPr lang="en-US" b="1" dirty="0">
                <a:solidFill>
                  <a:srgbClr val="0070C0"/>
                </a:solidFill>
                <a:latin typeface="Comic Sans MS" panose="030F0702030302020204" pitchFamily="66" charset="0"/>
              </a:rPr>
              <a:t> 0.1 FTE, L. Manara 0.1 FTE</a:t>
            </a:r>
          </a:p>
        </p:txBody>
      </p:sp>
      <p:sp>
        <p:nvSpPr>
          <p:cNvPr id="18" name="Rectangle 17">
            <a:extLst>
              <a:ext uri="{FF2B5EF4-FFF2-40B4-BE49-F238E27FC236}">
                <a16:creationId xmlns:a16="http://schemas.microsoft.com/office/drawing/2014/main" id="{FFC02F26-BB5B-4E9E-A693-FED75FC56439}"/>
              </a:ext>
            </a:extLst>
          </p:cNvPr>
          <p:cNvSpPr/>
          <p:nvPr/>
        </p:nvSpPr>
        <p:spPr>
          <a:xfrm>
            <a:off x="80077" y="3904334"/>
            <a:ext cx="4302493" cy="2362185"/>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S. Capra (0.5)</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A. </a:t>
            </a:r>
            <a:r>
              <a:rPr lang="it-IT" b="1" dirty="0" err="1">
                <a:solidFill>
                  <a:srgbClr val="0070C0"/>
                </a:solidFill>
                <a:latin typeface="Comic Sans MS" panose="030F0702030302020204" pitchFamily="66" charset="0"/>
              </a:rPr>
              <a:t>Pullia</a:t>
            </a:r>
            <a:r>
              <a:rPr lang="it-IT" b="1" dirty="0">
                <a:solidFill>
                  <a:srgbClr val="0070C0"/>
                </a:solidFill>
                <a:latin typeface="Comic Sans MS" panose="030F0702030302020204" pitchFamily="66" charset="0"/>
              </a:rPr>
              <a:t> (0.3)</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A. </a:t>
            </a:r>
            <a:r>
              <a:rPr lang="en-US" b="1" dirty="0" err="1">
                <a:solidFill>
                  <a:srgbClr val="0070C0"/>
                </a:solidFill>
                <a:latin typeface="Comic Sans MS" panose="030F0702030302020204" pitchFamily="66" charset="0"/>
              </a:rPr>
              <a:t>Giaz</a:t>
            </a:r>
            <a:r>
              <a:rPr lang="en-US" b="1" dirty="0">
                <a:solidFill>
                  <a:srgbClr val="0070C0"/>
                </a:solidFill>
                <a:latin typeface="Comic Sans MS" panose="030F0702030302020204" pitchFamily="66" charset="0"/>
              </a:rPr>
              <a:t> (0.3)</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B. Million (0.3)</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Post-doc to be hired (1)</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S. </a:t>
            </a:r>
            <a:r>
              <a:rPr lang="en-US" b="1" dirty="0" err="1">
                <a:solidFill>
                  <a:srgbClr val="0070C0"/>
                </a:solidFill>
                <a:latin typeface="Comic Sans MS" panose="030F0702030302020204" pitchFamily="66" charset="0"/>
              </a:rPr>
              <a:t>Coelli</a:t>
            </a:r>
            <a:r>
              <a:rPr lang="en-US" b="1" dirty="0">
                <a:solidFill>
                  <a:srgbClr val="0070C0"/>
                </a:solidFill>
                <a:latin typeface="Comic Sans MS" panose="030F0702030302020204" pitchFamily="66" charset="0"/>
              </a:rPr>
              <a:t> (0.1)</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L. Manara (0.1)</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E7B8DCC1-8A65-494D-AE2D-A5F218753D85}"/>
              </a:ext>
            </a:extLst>
          </p:cNvPr>
          <p:cNvSpPr/>
          <p:nvPr/>
        </p:nvSpPr>
        <p:spPr>
          <a:xfrm>
            <a:off x="7810500" y="13323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F155456-E3C7-474B-B50C-C4729334A6BF}"/>
              </a:ext>
            </a:extLst>
          </p:cNvPr>
          <p:cNvSpPr/>
          <p:nvPr/>
        </p:nvSpPr>
        <p:spPr>
          <a:xfrm>
            <a:off x="7829750" y="1678493"/>
            <a:ext cx="4302493" cy="369332"/>
          </a:xfrm>
          <a:prstGeom prst="rect">
            <a:avLst/>
          </a:prstGeom>
        </p:spPr>
        <p:txBody>
          <a:bodyPr wrap="square">
            <a:spAutoFit/>
          </a:bodyPr>
          <a:lstStyle/>
          <a:p>
            <a:pPr algn="r">
              <a:spcAft>
                <a:spcPts val="300"/>
              </a:spcAft>
            </a:pPr>
            <a:r>
              <a:rPr lang="it-IT" b="1" dirty="0">
                <a:solidFill>
                  <a:srgbClr val="0070C0"/>
                </a:solidFill>
                <a:latin typeface="Comic Sans MS" panose="030F0702030302020204" pitchFamily="66" charset="0"/>
              </a:rPr>
              <a:t>Rivelatori</a:t>
            </a:r>
            <a:endParaRPr lang="en-US" sz="400" b="1" dirty="0">
              <a:solidFill>
                <a:srgbClr val="002060"/>
              </a:solidFill>
              <a:latin typeface="Comic Sans MS" panose="030F0702030302020204" pitchFamily="66" charset="0"/>
              <a:ea typeface="+mj-ea"/>
              <a:cs typeface="+mj-cs"/>
            </a:endParaRPr>
          </a:p>
        </p:txBody>
      </p:sp>
      <p:pic>
        <p:nvPicPr>
          <p:cNvPr id="2" name="Immagine 1" descr="Immagine che contiene Carattere, Elementi grafici, grafica, logo&#10;&#10;Il contenuto generato dall'IA potrebbe non essere corretto.">
            <a:extLst>
              <a:ext uri="{FF2B5EF4-FFF2-40B4-BE49-F238E27FC236}">
                <a16:creationId xmlns:a16="http://schemas.microsoft.com/office/drawing/2014/main" id="{1017BF5B-BA28-E4AD-7CFE-0FDB55958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974" y="44648"/>
            <a:ext cx="2314228" cy="561403"/>
          </a:xfrm>
          <a:prstGeom prst="rect">
            <a:avLst/>
          </a:prstGeom>
        </p:spPr>
      </p:pic>
    </p:spTree>
    <p:extLst>
      <p:ext uri="{BB962C8B-B14F-4D97-AF65-F5344CB8AC3E}">
        <p14:creationId xmlns:p14="http://schemas.microsoft.com/office/powerpoint/2010/main" val="2451320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5512D1E-1467-B847-BD87-0EFE5AC840EB}"/>
              </a:ext>
            </a:extLst>
          </p:cNvPr>
          <p:cNvSpPr txBox="1"/>
          <p:nvPr/>
        </p:nvSpPr>
        <p:spPr>
          <a:xfrm>
            <a:off x="871069" y="827314"/>
            <a:ext cx="9433993" cy="2585323"/>
          </a:xfrm>
          <a:prstGeom prst="rect">
            <a:avLst/>
          </a:prstGeom>
          <a:noFill/>
        </p:spPr>
        <p:txBody>
          <a:bodyPr wrap="none" rtlCol="0">
            <a:spAutoFit/>
          </a:bodyPr>
          <a:lstStyle/>
          <a:p>
            <a:r>
              <a:rPr lang="en-US" dirty="0"/>
              <a:t>The HB2TF experiment during 2025 focused on the following main activities:</a:t>
            </a:r>
          </a:p>
          <a:p>
            <a:r>
              <a:rPr lang="en-US" dirty="0"/>
              <a:t>• definition of the final beam dynamics so as to be able to freeze the arrangement of the</a:t>
            </a:r>
          </a:p>
          <a:p>
            <a:r>
              <a:rPr lang="en-US" dirty="0"/>
              <a:t>fundamental elements along the beam line</a:t>
            </a:r>
          </a:p>
          <a:p>
            <a:r>
              <a:rPr lang="en-US" dirty="0"/>
              <a:t>• definition of the final layout of the area considering aspects of plant engineering, radiation</a:t>
            </a:r>
          </a:p>
          <a:p>
            <a:r>
              <a:rPr lang="en-US" dirty="0"/>
              <a:t>protection and laser safety and the control room and data taking</a:t>
            </a:r>
          </a:p>
          <a:p>
            <a:r>
              <a:rPr lang="en-US" dirty="0"/>
              <a:t>• definition of the specifications of some relevant components of the experiment and</a:t>
            </a:r>
          </a:p>
          <a:p>
            <a:r>
              <a:rPr lang="en-US" dirty="0"/>
              <a:t>activation of the purchasing procedures </a:t>
            </a:r>
          </a:p>
          <a:p>
            <a:r>
              <a:rPr lang="en-US" dirty="0"/>
              <a:t>• receipt of the components ordered in 2024.</a:t>
            </a:r>
          </a:p>
          <a:p>
            <a:r>
              <a:rPr lang="en-US" dirty="0"/>
              <a:t>As regards the final layout of the line, this is summarized in the figure below:</a:t>
            </a:r>
          </a:p>
        </p:txBody>
      </p:sp>
      <p:pic>
        <p:nvPicPr>
          <p:cNvPr id="7" name="Immagine 6">
            <a:extLst>
              <a:ext uri="{FF2B5EF4-FFF2-40B4-BE49-F238E27FC236}">
                <a16:creationId xmlns:a16="http://schemas.microsoft.com/office/drawing/2014/main" id="{179FB1E3-5943-2949-89F9-846B8DFD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886" y="3812523"/>
            <a:ext cx="4210357" cy="2489200"/>
          </a:xfrm>
          <a:prstGeom prst="rect">
            <a:avLst/>
          </a:prstGeom>
        </p:spPr>
      </p:pic>
      <p:sp>
        <p:nvSpPr>
          <p:cNvPr id="8" name="Titolo 1">
            <a:extLst>
              <a:ext uri="{FF2B5EF4-FFF2-40B4-BE49-F238E27FC236}">
                <a16:creationId xmlns:a16="http://schemas.microsoft.com/office/drawing/2014/main" id="{C03574D8-2462-F344-8D30-163499BC448B}"/>
              </a:ext>
            </a:extLst>
          </p:cNvPr>
          <p:cNvSpPr>
            <a:spLocks noGrp="1"/>
          </p:cNvSpPr>
          <p:nvPr>
            <p:ph type="title"/>
          </p:nvPr>
        </p:nvSpPr>
        <p:spPr>
          <a:xfrm>
            <a:off x="871069" y="166337"/>
            <a:ext cx="10972440" cy="498598"/>
          </a:xfrm>
        </p:spPr>
        <p:txBody>
          <a:bodyPr/>
          <a:lstStyle/>
          <a:p>
            <a:r>
              <a:rPr lang="it-IT" sz="3600" b="1" spc="-1" dirty="0">
                <a:solidFill>
                  <a:srgbClr val="724109"/>
                </a:solidFill>
                <a:latin typeface="Calibri"/>
                <a:ea typeface="+mn-ea"/>
                <a:cs typeface="+mn-cs"/>
              </a:rPr>
              <a:t>2025 Status</a:t>
            </a:r>
          </a:p>
        </p:txBody>
      </p:sp>
    </p:spTree>
    <p:extLst>
      <p:ext uri="{BB962C8B-B14F-4D97-AF65-F5344CB8AC3E}">
        <p14:creationId xmlns:p14="http://schemas.microsoft.com/office/powerpoint/2010/main" val="3415121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5512D1E-1467-B847-BD87-0EFE5AC840EB}"/>
              </a:ext>
            </a:extLst>
          </p:cNvPr>
          <p:cNvSpPr txBox="1"/>
          <p:nvPr/>
        </p:nvSpPr>
        <p:spPr>
          <a:xfrm>
            <a:off x="871069" y="827314"/>
            <a:ext cx="7409401" cy="5693866"/>
          </a:xfrm>
          <a:prstGeom prst="rect">
            <a:avLst/>
          </a:prstGeom>
          <a:noFill/>
        </p:spPr>
        <p:txBody>
          <a:bodyPr wrap="none" rtlCol="0">
            <a:spAutoFit/>
          </a:bodyPr>
          <a:lstStyle/>
          <a:p>
            <a:r>
              <a:rPr lang="en-US" sz="1400" dirty="0"/>
              <a:t>The following components have been defined:</a:t>
            </a:r>
          </a:p>
          <a:p>
            <a:r>
              <a:rPr lang="en-US" sz="1400" dirty="0"/>
              <a:t>• RF </a:t>
            </a:r>
            <a:r>
              <a:rPr lang="en-US" sz="1400" dirty="0" err="1"/>
              <a:t>buncher</a:t>
            </a:r>
            <a:r>
              <a:rPr lang="en-US" sz="1400" dirty="0"/>
              <a:t> power coupler: the specifications for our initial project have been written and</a:t>
            </a:r>
          </a:p>
          <a:p>
            <a:r>
              <a:rPr lang="en-US" sz="1400" dirty="0"/>
              <a:t>the procedure for outsourcing its construction to an external company has begun</a:t>
            </a:r>
          </a:p>
          <a:p>
            <a:r>
              <a:rPr lang="en-US" sz="1400" dirty="0"/>
              <a:t>• chiller for </a:t>
            </a:r>
            <a:r>
              <a:rPr lang="en-US" sz="1400" dirty="0" err="1"/>
              <a:t>buncher</a:t>
            </a:r>
            <a:r>
              <a:rPr lang="en-US" sz="1400" dirty="0"/>
              <a:t> cavity temperature control: with the technical assistance of colleagues</a:t>
            </a:r>
          </a:p>
          <a:p>
            <a:r>
              <a:rPr lang="en-US" sz="1400" dirty="0"/>
              <a:t>from LNF, a suitable model has been defined and the purchase procedures are underway</a:t>
            </a:r>
          </a:p>
          <a:p>
            <a:r>
              <a:rPr lang="en-US" sz="1400" dirty="0"/>
              <a:t>• 200 kW electrical power lines from the main LASA cabin to the experimental area: the</a:t>
            </a:r>
          </a:p>
          <a:p>
            <a:r>
              <a:rPr lang="en-US" sz="1400" dirty="0"/>
              <a:t>order is being issued</a:t>
            </a:r>
          </a:p>
          <a:p>
            <a:r>
              <a:rPr lang="en-US" sz="1400" dirty="0"/>
              <a:t>• electrical panel for the experiment: designed and market survey carried out. Procurement</a:t>
            </a:r>
          </a:p>
          <a:p>
            <a:r>
              <a:rPr lang="en-US" sz="1400" dirty="0"/>
              <a:t>procedures underway</a:t>
            </a:r>
          </a:p>
          <a:p>
            <a:r>
              <a:rPr lang="en-US" sz="1400" dirty="0"/>
              <a:t>• Distribution of electrical outlets in the experimental area: completed</a:t>
            </a:r>
          </a:p>
          <a:p>
            <a:r>
              <a:rPr lang="en-US" sz="1400" dirty="0"/>
              <a:t>• Optical beam diagnostics unit: designed based on existing components and outsourced to</a:t>
            </a:r>
          </a:p>
          <a:p>
            <a:r>
              <a:rPr lang="en-US" sz="1400" dirty="0"/>
              <a:t>an external company for modification and updating</a:t>
            </a:r>
          </a:p>
          <a:p>
            <a:r>
              <a:rPr lang="en-US" sz="1400" dirty="0"/>
              <a:t>• Electrical cable from the power supply to the DC Gun: specifications written, supplier</a:t>
            </a:r>
          </a:p>
          <a:p>
            <a:r>
              <a:rPr lang="en-US" sz="1400" dirty="0"/>
              <a:t>identified, procurement procedures underway</a:t>
            </a:r>
          </a:p>
          <a:p>
            <a:r>
              <a:rPr lang="en-US" sz="1400" dirty="0"/>
              <a:t>• various HV components: award procedures underway</a:t>
            </a:r>
          </a:p>
          <a:p>
            <a:r>
              <a:rPr lang="en-US" sz="1400" dirty="0"/>
              <a:t>• laser-RF timing and synchronization unit: specifications written and supply underway</a:t>
            </a:r>
          </a:p>
          <a:p>
            <a:r>
              <a:rPr lang="en-US" sz="1400" dirty="0"/>
              <a:t>• laser beam injection unit in the line: specifications written and construction awarded</a:t>
            </a:r>
          </a:p>
          <a:p>
            <a:r>
              <a:rPr lang="en-US" sz="1400" dirty="0"/>
              <a:t>• control system, remote instrumentation, and data acquisition: supply of components in</a:t>
            </a:r>
          </a:p>
          <a:p>
            <a:r>
              <a:rPr lang="en-US" sz="1400" dirty="0"/>
              <a:t>progress</a:t>
            </a:r>
          </a:p>
          <a:p>
            <a:r>
              <a:rPr lang="en-US" sz="1400" dirty="0"/>
              <a:t>• control and data acquisition computer: units in the laboratory recovered and a remote</a:t>
            </a:r>
          </a:p>
          <a:p>
            <a:r>
              <a:rPr lang="en-US" sz="1400" dirty="0"/>
              <a:t>control room set up for the experiment</a:t>
            </a:r>
          </a:p>
          <a:p>
            <a:r>
              <a:rPr lang="en-US" sz="1400" dirty="0"/>
              <a:t>• UHV valve systems: purchased</a:t>
            </a:r>
          </a:p>
          <a:p>
            <a:r>
              <a:rPr lang="en-US" sz="1400" dirty="0"/>
              <a:t>• UHV pumps: specifications written and procurement procedures underway</a:t>
            </a:r>
          </a:p>
          <a:p>
            <a:r>
              <a:rPr lang="en-US" sz="1400" dirty="0"/>
              <a:t>• optical table with laminar flow: purchased</a:t>
            </a:r>
          </a:p>
          <a:p>
            <a:r>
              <a:rPr lang="en-US" sz="1400" dirty="0"/>
              <a:t>• optical components for laser system: purchased</a:t>
            </a:r>
          </a:p>
          <a:p>
            <a:r>
              <a:rPr lang="en-US" sz="1400" dirty="0"/>
              <a:t>• RF instrumentation: purchased.</a:t>
            </a:r>
          </a:p>
        </p:txBody>
      </p:sp>
      <p:sp>
        <p:nvSpPr>
          <p:cNvPr id="8" name="Titolo 1">
            <a:extLst>
              <a:ext uri="{FF2B5EF4-FFF2-40B4-BE49-F238E27FC236}">
                <a16:creationId xmlns:a16="http://schemas.microsoft.com/office/drawing/2014/main" id="{C03574D8-2462-F344-8D30-163499BC448B}"/>
              </a:ext>
            </a:extLst>
          </p:cNvPr>
          <p:cNvSpPr>
            <a:spLocks noGrp="1"/>
          </p:cNvSpPr>
          <p:nvPr>
            <p:ph type="title"/>
          </p:nvPr>
        </p:nvSpPr>
        <p:spPr>
          <a:xfrm>
            <a:off x="871069" y="166337"/>
            <a:ext cx="10972440" cy="498598"/>
          </a:xfrm>
        </p:spPr>
        <p:txBody>
          <a:bodyPr/>
          <a:lstStyle/>
          <a:p>
            <a:r>
              <a:rPr lang="it-IT" sz="3600" b="1" spc="-1" dirty="0">
                <a:solidFill>
                  <a:srgbClr val="724109"/>
                </a:solidFill>
                <a:latin typeface="Calibri"/>
                <a:ea typeface="+mn-ea"/>
                <a:cs typeface="+mn-cs"/>
              </a:rPr>
              <a:t>2025 Status</a:t>
            </a:r>
          </a:p>
        </p:txBody>
      </p:sp>
      <p:pic>
        <p:nvPicPr>
          <p:cNvPr id="2" name="Immagine 1">
            <a:extLst>
              <a:ext uri="{FF2B5EF4-FFF2-40B4-BE49-F238E27FC236}">
                <a16:creationId xmlns:a16="http://schemas.microsoft.com/office/drawing/2014/main" id="{01F9D55A-1AC1-594C-A608-622E809FF0BA}"/>
              </a:ext>
            </a:extLst>
          </p:cNvPr>
          <p:cNvPicPr>
            <a:picLocks noChangeAspect="1"/>
          </p:cNvPicPr>
          <p:nvPr/>
        </p:nvPicPr>
        <p:blipFill>
          <a:blip r:embed="rId2"/>
          <a:stretch>
            <a:fillRect/>
          </a:stretch>
        </p:blipFill>
        <p:spPr>
          <a:xfrm>
            <a:off x="9798809" y="4715906"/>
            <a:ext cx="2044700" cy="1511300"/>
          </a:xfrm>
          <a:prstGeom prst="rect">
            <a:avLst/>
          </a:prstGeom>
        </p:spPr>
      </p:pic>
      <p:pic>
        <p:nvPicPr>
          <p:cNvPr id="3" name="Immagine 2">
            <a:extLst>
              <a:ext uri="{FF2B5EF4-FFF2-40B4-BE49-F238E27FC236}">
                <a16:creationId xmlns:a16="http://schemas.microsoft.com/office/drawing/2014/main" id="{B01C72E5-1BF2-3449-8B40-2ECE26ABE8F7}"/>
              </a:ext>
            </a:extLst>
          </p:cNvPr>
          <p:cNvPicPr>
            <a:picLocks noChangeAspect="1"/>
          </p:cNvPicPr>
          <p:nvPr/>
        </p:nvPicPr>
        <p:blipFill>
          <a:blip r:embed="rId3"/>
          <a:stretch>
            <a:fillRect/>
          </a:stretch>
        </p:blipFill>
        <p:spPr>
          <a:xfrm>
            <a:off x="9798809" y="2912247"/>
            <a:ext cx="2032000" cy="1524000"/>
          </a:xfrm>
          <a:prstGeom prst="rect">
            <a:avLst/>
          </a:prstGeom>
        </p:spPr>
      </p:pic>
      <p:pic>
        <p:nvPicPr>
          <p:cNvPr id="5" name="Immagine 4">
            <a:extLst>
              <a:ext uri="{FF2B5EF4-FFF2-40B4-BE49-F238E27FC236}">
                <a16:creationId xmlns:a16="http://schemas.microsoft.com/office/drawing/2014/main" id="{1440ECE9-7DF4-3846-A63F-34B96C3710FD}"/>
              </a:ext>
            </a:extLst>
          </p:cNvPr>
          <p:cNvPicPr>
            <a:picLocks noChangeAspect="1"/>
          </p:cNvPicPr>
          <p:nvPr/>
        </p:nvPicPr>
        <p:blipFill>
          <a:blip r:embed="rId4"/>
          <a:stretch>
            <a:fillRect/>
          </a:stretch>
        </p:blipFill>
        <p:spPr>
          <a:xfrm>
            <a:off x="9748009" y="1153720"/>
            <a:ext cx="2082800" cy="1536700"/>
          </a:xfrm>
          <a:prstGeom prst="rect">
            <a:avLst/>
          </a:prstGeom>
        </p:spPr>
      </p:pic>
    </p:spTree>
    <p:extLst>
      <p:ext uri="{BB962C8B-B14F-4D97-AF65-F5344CB8AC3E}">
        <p14:creationId xmlns:p14="http://schemas.microsoft.com/office/powerpoint/2010/main" val="174823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C03574D8-2462-F344-8D30-163499BC448B}"/>
              </a:ext>
            </a:extLst>
          </p:cNvPr>
          <p:cNvSpPr>
            <a:spLocks noGrp="1"/>
          </p:cNvSpPr>
          <p:nvPr>
            <p:ph type="title"/>
          </p:nvPr>
        </p:nvSpPr>
        <p:spPr>
          <a:xfrm>
            <a:off x="871069" y="166337"/>
            <a:ext cx="10972440" cy="498598"/>
          </a:xfrm>
        </p:spPr>
        <p:txBody>
          <a:bodyPr/>
          <a:lstStyle/>
          <a:p>
            <a:r>
              <a:rPr lang="it-IT" sz="3600" b="1" spc="-1" dirty="0">
                <a:solidFill>
                  <a:srgbClr val="724109"/>
                </a:solidFill>
                <a:latin typeface="Calibri"/>
                <a:ea typeface="+mn-ea"/>
                <a:cs typeface="+mn-cs"/>
              </a:rPr>
              <a:t>2026 Extension </a:t>
            </a:r>
            <a:r>
              <a:rPr lang="it-IT" sz="3600" b="1" spc="-1" dirty="0" err="1">
                <a:solidFill>
                  <a:srgbClr val="724109"/>
                </a:solidFill>
                <a:latin typeface="Calibri"/>
                <a:ea typeface="+mn-ea"/>
                <a:cs typeface="+mn-cs"/>
              </a:rPr>
              <a:t>Request</a:t>
            </a:r>
            <a:endParaRPr lang="it-IT" sz="3600" b="1" spc="-1" dirty="0">
              <a:solidFill>
                <a:srgbClr val="724109"/>
              </a:solidFill>
              <a:latin typeface="Calibri"/>
              <a:ea typeface="+mn-ea"/>
              <a:cs typeface="+mn-cs"/>
            </a:endParaRPr>
          </a:p>
        </p:txBody>
      </p:sp>
      <p:pic>
        <p:nvPicPr>
          <p:cNvPr id="2" name="Immagine 1">
            <a:extLst>
              <a:ext uri="{FF2B5EF4-FFF2-40B4-BE49-F238E27FC236}">
                <a16:creationId xmlns:a16="http://schemas.microsoft.com/office/drawing/2014/main" id="{01F9D55A-1AC1-594C-A608-622E809FF0BA}"/>
              </a:ext>
            </a:extLst>
          </p:cNvPr>
          <p:cNvPicPr>
            <a:picLocks noChangeAspect="1"/>
          </p:cNvPicPr>
          <p:nvPr/>
        </p:nvPicPr>
        <p:blipFill>
          <a:blip r:embed="rId3"/>
          <a:stretch>
            <a:fillRect/>
          </a:stretch>
        </p:blipFill>
        <p:spPr>
          <a:xfrm>
            <a:off x="9798809" y="4715906"/>
            <a:ext cx="2044700" cy="1511300"/>
          </a:xfrm>
          <a:prstGeom prst="rect">
            <a:avLst/>
          </a:prstGeom>
        </p:spPr>
      </p:pic>
      <p:pic>
        <p:nvPicPr>
          <p:cNvPr id="3" name="Immagine 2">
            <a:extLst>
              <a:ext uri="{FF2B5EF4-FFF2-40B4-BE49-F238E27FC236}">
                <a16:creationId xmlns:a16="http://schemas.microsoft.com/office/drawing/2014/main" id="{B01C72E5-1BF2-3449-8B40-2ECE26ABE8F7}"/>
              </a:ext>
            </a:extLst>
          </p:cNvPr>
          <p:cNvPicPr>
            <a:picLocks noChangeAspect="1"/>
          </p:cNvPicPr>
          <p:nvPr/>
        </p:nvPicPr>
        <p:blipFill>
          <a:blip r:embed="rId4"/>
          <a:stretch>
            <a:fillRect/>
          </a:stretch>
        </p:blipFill>
        <p:spPr>
          <a:xfrm>
            <a:off x="9798809" y="2912247"/>
            <a:ext cx="2032000" cy="1524000"/>
          </a:xfrm>
          <a:prstGeom prst="rect">
            <a:avLst/>
          </a:prstGeom>
        </p:spPr>
      </p:pic>
      <p:pic>
        <p:nvPicPr>
          <p:cNvPr id="5" name="Immagine 4">
            <a:extLst>
              <a:ext uri="{FF2B5EF4-FFF2-40B4-BE49-F238E27FC236}">
                <a16:creationId xmlns:a16="http://schemas.microsoft.com/office/drawing/2014/main" id="{1440ECE9-7DF4-3846-A63F-34B96C3710FD}"/>
              </a:ext>
            </a:extLst>
          </p:cNvPr>
          <p:cNvPicPr>
            <a:picLocks noChangeAspect="1"/>
          </p:cNvPicPr>
          <p:nvPr/>
        </p:nvPicPr>
        <p:blipFill>
          <a:blip r:embed="rId5"/>
          <a:stretch>
            <a:fillRect/>
          </a:stretch>
        </p:blipFill>
        <p:spPr>
          <a:xfrm>
            <a:off x="9748009" y="1153720"/>
            <a:ext cx="2082800" cy="1536700"/>
          </a:xfrm>
          <a:prstGeom prst="rect">
            <a:avLst/>
          </a:prstGeom>
        </p:spPr>
      </p:pic>
      <p:graphicFrame>
        <p:nvGraphicFramePr>
          <p:cNvPr id="7" name="Oggetto 6">
            <a:extLst>
              <a:ext uri="{FF2B5EF4-FFF2-40B4-BE49-F238E27FC236}">
                <a16:creationId xmlns:a16="http://schemas.microsoft.com/office/drawing/2014/main" id="{24174BE0-9139-C64A-83CA-AF6AEC13552B}"/>
              </a:ext>
            </a:extLst>
          </p:cNvPr>
          <p:cNvGraphicFramePr>
            <a:graphicFrameLocks noChangeAspect="1"/>
          </p:cNvGraphicFramePr>
          <p:nvPr>
            <p:extLst/>
          </p:nvPr>
        </p:nvGraphicFramePr>
        <p:xfrm>
          <a:off x="1066141" y="893908"/>
          <a:ext cx="5595916" cy="1504908"/>
        </p:xfrm>
        <a:graphic>
          <a:graphicData uri="http://schemas.openxmlformats.org/presentationml/2006/ole">
            <mc:AlternateContent xmlns:mc="http://schemas.openxmlformats.org/markup-compatibility/2006">
              <mc:Choice xmlns:v="urn:schemas-microsoft-com:vml" Requires="v">
                <p:oleObj spid="_x0000_s5150" name="Documento" r:id="rId6" imgW="3162300" imgH="850900" progId="Word.Document.12">
                  <p:embed/>
                </p:oleObj>
              </mc:Choice>
              <mc:Fallback>
                <p:oleObj name="Documento" r:id="rId6" imgW="3162300" imgH="850900" progId="Word.Document.12">
                  <p:embed/>
                  <p:pic>
                    <p:nvPicPr>
                      <p:cNvPr id="7" name="Oggetto 6">
                        <a:extLst>
                          <a:ext uri="{FF2B5EF4-FFF2-40B4-BE49-F238E27FC236}">
                            <a16:creationId xmlns:a16="http://schemas.microsoft.com/office/drawing/2014/main" id="{24174BE0-9139-C64A-83CA-AF6AEC13552B}"/>
                          </a:ext>
                        </a:extLst>
                      </p:cNvPr>
                      <p:cNvPicPr/>
                      <p:nvPr/>
                    </p:nvPicPr>
                    <p:blipFill>
                      <a:blip r:embed="rId7"/>
                      <a:stretch>
                        <a:fillRect/>
                      </a:stretch>
                    </p:blipFill>
                    <p:spPr>
                      <a:xfrm>
                        <a:off x="1066141" y="893908"/>
                        <a:ext cx="5595916" cy="1504908"/>
                      </a:xfrm>
                      <a:prstGeom prst="rect">
                        <a:avLst/>
                      </a:prstGeom>
                    </p:spPr>
                  </p:pic>
                </p:oleObj>
              </mc:Fallback>
            </mc:AlternateContent>
          </a:graphicData>
        </a:graphic>
      </p:graphicFrame>
      <p:graphicFrame>
        <p:nvGraphicFramePr>
          <p:cNvPr id="10" name="Oggetto 9">
            <a:extLst>
              <a:ext uri="{FF2B5EF4-FFF2-40B4-BE49-F238E27FC236}">
                <a16:creationId xmlns:a16="http://schemas.microsoft.com/office/drawing/2014/main" id="{F5AAA60C-4D32-2F45-A110-B9D8812DC427}"/>
              </a:ext>
            </a:extLst>
          </p:cNvPr>
          <p:cNvGraphicFramePr>
            <a:graphicFrameLocks noChangeAspect="1"/>
          </p:cNvGraphicFramePr>
          <p:nvPr>
            <p:extLst/>
          </p:nvPr>
        </p:nvGraphicFramePr>
        <p:xfrm>
          <a:off x="1066141" y="2398816"/>
          <a:ext cx="4476997" cy="4297198"/>
        </p:xfrm>
        <a:graphic>
          <a:graphicData uri="http://schemas.openxmlformats.org/presentationml/2006/ole">
            <mc:AlternateContent xmlns:mc="http://schemas.openxmlformats.org/markup-compatibility/2006">
              <mc:Choice xmlns:v="urn:schemas-microsoft-com:vml" Requires="v">
                <p:oleObj spid="_x0000_s5151" name="Documento" r:id="rId8" imgW="3162300" imgH="3035300" progId="Word.Document.12">
                  <p:embed/>
                </p:oleObj>
              </mc:Choice>
              <mc:Fallback>
                <p:oleObj name="Documento" r:id="rId8" imgW="3162300" imgH="3035300" progId="Word.Document.12">
                  <p:embed/>
                  <p:pic>
                    <p:nvPicPr>
                      <p:cNvPr id="10" name="Oggetto 9">
                        <a:extLst>
                          <a:ext uri="{FF2B5EF4-FFF2-40B4-BE49-F238E27FC236}">
                            <a16:creationId xmlns:a16="http://schemas.microsoft.com/office/drawing/2014/main" id="{F5AAA60C-4D32-2F45-A110-B9D8812DC427}"/>
                          </a:ext>
                        </a:extLst>
                      </p:cNvPr>
                      <p:cNvPicPr/>
                      <p:nvPr/>
                    </p:nvPicPr>
                    <p:blipFill>
                      <a:blip r:embed="rId9"/>
                      <a:stretch>
                        <a:fillRect/>
                      </a:stretch>
                    </p:blipFill>
                    <p:spPr>
                      <a:xfrm>
                        <a:off x="1066141" y="2398816"/>
                        <a:ext cx="4476997" cy="4297198"/>
                      </a:xfrm>
                      <a:prstGeom prst="rect">
                        <a:avLst/>
                      </a:prstGeom>
                    </p:spPr>
                  </p:pic>
                </p:oleObj>
              </mc:Fallback>
            </mc:AlternateContent>
          </a:graphicData>
        </a:graphic>
      </p:graphicFrame>
      <p:sp>
        <p:nvSpPr>
          <p:cNvPr id="11" name="CasellaDiTesto 10">
            <a:extLst>
              <a:ext uri="{FF2B5EF4-FFF2-40B4-BE49-F238E27FC236}">
                <a16:creationId xmlns:a16="http://schemas.microsoft.com/office/drawing/2014/main" id="{9F0847A8-9D9B-5243-898E-8A8BE4B0A717}"/>
              </a:ext>
            </a:extLst>
          </p:cNvPr>
          <p:cNvSpPr txBox="1"/>
          <p:nvPr/>
        </p:nvSpPr>
        <p:spPr>
          <a:xfrm>
            <a:off x="6357289" y="5444837"/>
            <a:ext cx="3339376" cy="1200329"/>
          </a:xfrm>
          <a:prstGeom prst="rect">
            <a:avLst/>
          </a:prstGeom>
          <a:noFill/>
          <a:ln w="34925">
            <a:solidFill>
              <a:srgbClr val="0070C0"/>
            </a:solidFill>
          </a:ln>
        </p:spPr>
        <p:txBody>
          <a:bodyPr wrap="none" rtlCol="0">
            <a:spAutoFit/>
          </a:bodyPr>
          <a:lstStyle/>
          <a:p>
            <a:r>
              <a:rPr lang="en-US" dirty="0" err="1"/>
              <a:t>Richieste</a:t>
            </a:r>
            <a:r>
              <a:rPr lang="en-US" dirty="0"/>
              <a:t> </a:t>
            </a:r>
            <a:r>
              <a:rPr lang="en-US" dirty="0" err="1"/>
              <a:t>economiche</a:t>
            </a:r>
            <a:r>
              <a:rPr lang="en-US" dirty="0"/>
              <a:t>:</a:t>
            </a:r>
          </a:p>
          <a:p>
            <a:endParaRPr lang="en-US" dirty="0"/>
          </a:p>
          <a:p>
            <a:r>
              <a:rPr lang="en-US" dirty="0" err="1"/>
              <a:t>Consumo</a:t>
            </a:r>
            <a:r>
              <a:rPr lang="en-US" dirty="0"/>
              <a:t>	40kEuro</a:t>
            </a:r>
          </a:p>
          <a:p>
            <a:r>
              <a:rPr lang="en-US" dirty="0" err="1"/>
              <a:t>Inventario</a:t>
            </a:r>
            <a:r>
              <a:rPr lang="en-US" dirty="0"/>
              <a:t>	10 </a:t>
            </a:r>
            <a:r>
              <a:rPr lang="en-US" dirty="0" err="1"/>
              <a:t>kEuro</a:t>
            </a:r>
            <a:r>
              <a:rPr lang="en-US" dirty="0"/>
              <a:t> (</a:t>
            </a:r>
            <a:r>
              <a:rPr lang="en-US" dirty="0" err="1"/>
              <a:t>sj</a:t>
            </a:r>
            <a:r>
              <a:rPr lang="en-US" dirty="0"/>
              <a:t>)</a:t>
            </a:r>
          </a:p>
        </p:txBody>
      </p:sp>
    </p:spTree>
    <p:extLst>
      <p:ext uri="{BB962C8B-B14F-4D97-AF65-F5344CB8AC3E}">
        <p14:creationId xmlns:p14="http://schemas.microsoft.com/office/powerpoint/2010/main" val="2175911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C2A965DA-70CB-0B14-132B-A614A2D07D65}"/>
              </a:ext>
            </a:extLst>
          </p:cNvPr>
          <p:cNvPicPr>
            <a:picLocks noChangeAspect="1"/>
          </p:cNvPicPr>
          <p:nvPr/>
        </p:nvPicPr>
        <p:blipFill rotWithShape="1">
          <a:blip r:embed="rId2">
            <a:extLst>
              <a:ext uri="{28A0092B-C50C-407E-A947-70E740481C1C}">
                <a14:useLocalDpi xmlns:a14="http://schemas.microsoft.com/office/drawing/2010/main"/>
              </a:ext>
            </a:extLst>
          </a:blip>
          <a:srcRect r="17320" b="34313"/>
          <a:stretch/>
        </p:blipFill>
        <p:spPr>
          <a:xfrm>
            <a:off x="9553701" y="217007"/>
            <a:ext cx="1212176" cy="1016957"/>
          </a:xfrm>
          <a:prstGeom prst="rect">
            <a:avLst/>
          </a:prstGeom>
        </p:spPr>
      </p:pic>
      <p:sp>
        <p:nvSpPr>
          <p:cNvPr id="4" name="Titolo 3">
            <a:extLst>
              <a:ext uri="{FF2B5EF4-FFF2-40B4-BE49-F238E27FC236}">
                <a16:creationId xmlns:a16="http://schemas.microsoft.com/office/drawing/2014/main" id="{9BA51235-D07A-851B-AB4D-DC1F97EA6638}"/>
              </a:ext>
            </a:extLst>
          </p:cNvPr>
          <p:cNvSpPr>
            <a:spLocks noGrp="1"/>
          </p:cNvSpPr>
          <p:nvPr>
            <p:ph type="title"/>
          </p:nvPr>
        </p:nvSpPr>
        <p:spPr>
          <a:xfrm>
            <a:off x="838200" y="365125"/>
            <a:ext cx="6674708" cy="720725"/>
          </a:xfrm>
        </p:spPr>
        <p:txBody>
          <a:bodyPr>
            <a:normAutofit/>
          </a:bodyPr>
          <a:lstStyle/>
          <a:p>
            <a:r>
              <a:rPr lang="en-US" dirty="0"/>
              <a:t>La Call SIG  (2022-2025)</a:t>
            </a:r>
          </a:p>
        </p:txBody>
      </p:sp>
      <p:pic>
        <p:nvPicPr>
          <p:cNvPr id="12" name="Picture 4" descr="A picture containing diagram&#10;&#10;Description automatically generated">
            <a:extLst>
              <a:ext uri="{FF2B5EF4-FFF2-40B4-BE49-F238E27FC236}">
                <a16:creationId xmlns:a16="http://schemas.microsoft.com/office/drawing/2014/main" id="{6BB0BAB6-9361-8D11-C5D0-7C3C68BDB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4" t="5573" r="4079" b="6298"/>
          <a:stretch/>
        </p:blipFill>
        <p:spPr>
          <a:xfrm>
            <a:off x="10839939" y="265404"/>
            <a:ext cx="1212176" cy="920165"/>
          </a:xfrm>
          <a:prstGeom prst="rect">
            <a:avLst/>
          </a:prstGeom>
        </p:spPr>
      </p:pic>
      <p:sp>
        <p:nvSpPr>
          <p:cNvPr id="5" name="Segnaposto contenuto 4">
            <a:extLst>
              <a:ext uri="{FF2B5EF4-FFF2-40B4-BE49-F238E27FC236}">
                <a16:creationId xmlns:a16="http://schemas.microsoft.com/office/drawing/2014/main" id="{6249EEDE-961B-5EF8-1248-2858B39AD5EF}"/>
              </a:ext>
            </a:extLst>
          </p:cNvPr>
          <p:cNvSpPr>
            <a:spLocks noGrp="1"/>
          </p:cNvSpPr>
          <p:nvPr>
            <p:ph idx="1"/>
          </p:nvPr>
        </p:nvSpPr>
        <p:spPr>
          <a:xfrm>
            <a:off x="506898" y="1247774"/>
            <a:ext cx="10627659" cy="5072343"/>
          </a:xfrm>
        </p:spPr>
        <p:txBody>
          <a:bodyPr>
            <a:normAutofit/>
          </a:bodyPr>
          <a:lstStyle/>
          <a:p>
            <a:pPr marL="0" indent="0">
              <a:spcBef>
                <a:spcPts val="600"/>
              </a:spcBef>
              <a:spcAft>
                <a:spcPts val="600"/>
              </a:spcAft>
              <a:buNone/>
            </a:pPr>
            <a:r>
              <a:rPr lang="it-IT" sz="2000" dirty="0"/>
              <a:t>SIG è il frutto di una Call INFN di gruppo 5 </a:t>
            </a:r>
          </a:p>
          <a:p>
            <a:pPr>
              <a:spcBef>
                <a:spcPts val="600"/>
              </a:spcBef>
              <a:spcAft>
                <a:spcPts val="600"/>
              </a:spcAft>
            </a:pPr>
            <a:r>
              <a:rPr lang="it-IT" sz="2000" dirty="0"/>
              <a:t>Scopo: sviluppo di alcune tecnologie chiave per </a:t>
            </a:r>
            <a:r>
              <a:rPr lang="it-IT" sz="2000" dirty="0" err="1"/>
              <a:t>gantry</a:t>
            </a:r>
            <a:r>
              <a:rPr lang="it-IT" sz="2000" dirty="0"/>
              <a:t> per ioni</a:t>
            </a:r>
            <a:br>
              <a:rPr lang="it-IT" sz="2000" dirty="0"/>
            </a:br>
            <a:r>
              <a:rPr lang="it-IT" sz="2000" dirty="0"/>
              <a:t>(B</a:t>
            </a:r>
            <a:r>
              <a:rPr lang="el-GR" sz="2000" dirty="0"/>
              <a:t>ρ</a:t>
            </a:r>
            <a:r>
              <a:rPr lang="it-IT" sz="2000" dirty="0"/>
              <a:t> = 6.6 Tm) di prossima generazione</a:t>
            </a:r>
          </a:p>
          <a:p>
            <a:pPr>
              <a:spcBef>
                <a:spcPts val="600"/>
              </a:spcBef>
              <a:spcAft>
                <a:spcPts val="600"/>
              </a:spcAft>
            </a:pPr>
            <a:r>
              <a:rPr lang="it-IT" sz="2000" dirty="0"/>
              <a:t>È inserito in un framework agreement internazionale tra</a:t>
            </a:r>
          </a:p>
          <a:p>
            <a:pPr>
              <a:spcBef>
                <a:spcPts val="600"/>
              </a:spcBef>
              <a:spcAft>
                <a:spcPts val="600"/>
              </a:spcAft>
            </a:pPr>
            <a:r>
              <a:rPr lang="it-IT" sz="2000" dirty="0"/>
              <a:t>Responsabile nazionale: M. Prioli (</a:t>
            </a:r>
            <a:r>
              <a:rPr lang="it-IT" sz="2000" dirty="0">
                <a:sym typeface="Wingdings" panose="05000000000000000000" pitchFamily="2" charset="2"/>
              </a:rPr>
              <a:t>INFN-LASA</a:t>
            </a:r>
            <a:r>
              <a:rPr lang="it-IT" sz="2000" dirty="0"/>
              <a:t>)</a:t>
            </a:r>
          </a:p>
          <a:p>
            <a:pPr>
              <a:spcBef>
                <a:spcPts val="600"/>
              </a:spcBef>
              <a:spcAft>
                <a:spcPts val="600"/>
              </a:spcAft>
            </a:pPr>
            <a:endParaRPr lang="it-IT" sz="2200" dirty="0"/>
          </a:p>
          <a:p>
            <a:pPr marL="0" indent="0">
              <a:spcBef>
                <a:spcPts val="600"/>
              </a:spcBef>
              <a:spcAft>
                <a:spcPts val="600"/>
              </a:spcAft>
              <a:buNone/>
            </a:pPr>
            <a:r>
              <a:rPr lang="it-IT" sz="2200" b="1" dirty="0"/>
              <a:t>Principali dimostratori</a:t>
            </a:r>
          </a:p>
          <a:p>
            <a:pPr marL="447675" lvl="1">
              <a:spcBef>
                <a:spcPts val="600"/>
              </a:spcBef>
              <a:spcAft>
                <a:spcPts val="600"/>
              </a:spcAft>
            </a:pPr>
            <a:r>
              <a:rPr lang="it-IT" sz="1800" dirty="0"/>
              <a:t>WP2: </a:t>
            </a:r>
            <a:r>
              <a:rPr lang="it-IT" sz="1800" u="sng" dirty="0"/>
              <a:t>magnete superconduttore curvo </a:t>
            </a:r>
            <a:r>
              <a:rPr lang="it-IT" sz="1800" dirty="0"/>
              <a:t>(</a:t>
            </a:r>
            <a:r>
              <a:rPr lang="it-IT" sz="1800" dirty="0" err="1"/>
              <a:t>R</a:t>
            </a:r>
            <a:r>
              <a:rPr lang="it-IT" sz="1800" baseline="-25000" dirty="0" err="1"/>
              <a:t>bend</a:t>
            </a:r>
            <a:r>
              <a:rPr lang="it-IT" sz="1800" dirty="0"/>
              <a:t> = 1.65 m, B</a:t>
            </a:r>
            <a:r>
              <a:rPr lang="it-IT" sz="1800" baseline="-25000" dirty="0"/>
              <a:t>0</a:t>
            </a:r>
            <a:r>
              <a:rPr lang="it-IT" sz="1800" dirty="0"/>
              <a:t> = 4 T)</a:t>
            </a:r>
            <a:br>
              <a:rPr lang="it-IT" sz="1800" dirty="0"/>
            </a:br>
            <a:r>
              <a:rPr lang="it-IT" sz="1800" dirty="0">
                <a:sym typeface="Wingdings" panose="05000000000000000000" pitchFamily="2" charset="2"/>
              </a:rPr>
              <a:t> M. Prioli, INFN-LASA</a:t>
            </a:r>
          </a:p>
          <a:p>
            <a:pPr marL="447675" lvl="1">
              <a:spcBef>
                <a:spcPts val="600"/>
              </a:spcBef>
              <a:spcAft>
                <a:spcPts val="600"/>
              </a:spcAft>
            </a:pPr>
            <a:r>
              <a:rPr lang="it-IT" sz="1800" dirty="0">
                <a:sym typeface="Wingdings" panose="05000000000000000000" pitchFamily="2" charset="2"/>
              </a:rPr>
              <a:t>WP3: magneti di scansione  L. Sabbatini, INFN-LNF</a:t>
            </a:r>
          </a:p>
          <a:p>
            <a:pPr marL="447675" lvl="1">
              <a:spcBef>
                <a:spcPts val="600"/>
              </a:spcBef>
              <a:spcAft>
                <a:spcPts val="600"/>
              </a:spcAft>
            </a:pPr>
            <a:r>
              <a:rPr lang="it-IT" sz="1800" dirty="0">
                <a:sym typeface="Wingdings" panose="05000000000000000000" pitchFamily="2" charset="2"/>
              </a:rPr>
              <a:t>WP4: Dose Delivery System (DDS)  S. Giordanengo, INFN-TO</a:t>
            </a:r>
          </a:p>
          <a:p>
            <a:pPr marL="447675" lvl="1">
              <a:spcBef>
                <a:spcPts val="600"/>
              </a:spcBef>
              <a:spcAft>
                <a:spcPts val="600"/>
              </a:spcAft>
            </a:pPr>
            <a:r>
              <a:rPr lang="it-IT" sz="1800" dirty="0">
                <a:sym typeface="Wingdings" panose="05000000000000000000" pitchFamily="2" charset="2"/>
              </a:rPr>
              <a:t>WP5: Range </a:t>
            </a:r>
            <a:r>
              <a:rPr lang="it-IT" sz="1800" dirty="0" err="1">
                <a:sym typeface="Wingdings" panose="05000000000000000000" pitchFamily="2" charset="2"/>
              </a:rPr>
              <a:t>Verification</a:t>
            </a:r>
            <a:r>
              <a:rPr lang="it-IT" sz="1800" dirty="0">
                <a:sym typeface="Wingdings" panose="05000000000000000000" pitchFamily="2" charset="2"/>
              </a:rPr>
              <a:t> System (RVS)  E. Fiorina, INFN-TO</a:t>
            </a:r>
          </a:p>
          <a:p>
            <a:pPr lvl="1"/>
            <a:endParaRPr lang="it-IT" sz="1800" dirty="0"/>
          </a:p>
        </p:txBody>
      </p:sp>
      <p:pic>
        <p:nvPicPr>
          <p:cNvPr id="20" name="Picture 4">
            <a:extLst>
              <a:ext uri="{FF2B5EF4-FFF2-40B4-BE49-F238E27FC236}">
                <a16:creationId xmlns:a16="http://schemas.microsoft.com/office/drawing/2014/main" id="{79C32AD7-67B1-39ED-C8A8-2A9E0D5ACC4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2730" y="3313576"/>
            <a:ext cx="4783775" cy="2655761"/>
          </a:xfrm>
          <a:prstGeom prst="rect">
            <a:avLst/>
          </a:prstGeom>
        </p:spPr>
      </p:pic>
      <p:pic>
        <p:nvPicPr>
          <p:cNvPr id="19" name="Immagine 18">
            <a:extLst>
              <a:ext uri="{FF2B5EF4-FFF2-40B4-BE49-F238E27FC236}">
                <a16:creationId xmlns:a16="http://schemas.microsoft.com/office/drawing/2014/main" id="{11B98705-91F8-6EF6-98A2-4C5775FCC008}"/>
              </a:ext>
            </a:extLst>
          </p:cNvPr>
          <p:cNvPicPr>
            <a:picLocks noChangeAspect="1"/>
          </p:cNvPicPr>
          <p:nvPr/>
        </p:nvPicPr>
        <p:blipFill>
          <a:blip r:embed="rId5"/>
          <a:stretch>
            <a:fillRect/>
          </a:stretch>
        </p:blipFill>
        <p:spPr>
          <a:xfrm>
            <a:off x="8227957" y="1475807"/>
            <a:ext cx="2693320" cy="1486989"/>
          </a:xfrm>
          <a:prstGeom prst="rect">
            <a:avLst/>
          </a:prstGeom>
        </p:spPr>
      </p:pic>
      <p:cxnSp>
        <p:nvCxnSpPr>
          <p:cNvPr id="24" name="Connettore a gomito 23">
            <a:extLst>
              <a:ext uri="{FF2B5EF4-FFF2-40B4-BE49-F238E27FC236}">
                <a16:creationId xmlns:a16="http://schemas.microsoft.com/office/drawing/2014/main" id="{4F1300BF-4392-6722-A6FC-76262154CCFA}"/>
              </a:ext>
            </a:extLst>
          </p:cNvPr>
          <p:cNvCxnSpPr>
            <a:cxnSpLocks/>
          </p:cNvCxnSpPr>
          <p:nvPr/>
        </p:nvCxnSpPr>
        <p:spPr>
          <a:xfrm flipV="1">
            <a:off x="6725478" y="2173357"/>
            <a:ext cx="1484244" cy="39756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36400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C1EA0CFA-57AE-A93D-1774-69F6D6A0FFE1}"/>
              </a:ext>
            </a:extLst>
          </p:cNvPr>
          <p:cNvPicPr>
            <a:picLocks noChangeAspect="1"/>
          </p:cNvPicPr>
          <p:nvPr/>
        </p:nvPicPr>
        <p:blipFill rotWithShape="1">
          <a:blip r:embed="rId2">
            <a:extLst>
              <a:ext uri="{28A0092B-C50C-407E-A947-70E740481C1C}">
                <a14:useLocalDpi xmlns:a14="http://schemas.microsoft.com/office/drawing/2010/main"/>
              </a:ext>
            </a:extLst>
          </a:blip>
          <a:srcRect r="17320" b="34313"/>
          <a:stretch/>
        </p:blipFill>
        <p:spPr>
          <a:xfrm>
            <a:off x="9553701" y="217007"/>
            <a:ext cx="1212176" cy="1016957"/>
          </a:xfrm>
          <a:prstGeom prst="rect">
            <a:avLst/>
          </a:prstGeom>
        </p:spPr>
      </p:pic>
      <p:sp>
        <p:nvSpPr>
          <p:cNvPr id="4" name="Titolo 3">
            <a:extLst>
              <a:ext uri="{FF2B5EF4-FFF2-40B4-BE49-F238E27FC236}">
                <a16:creationId xmlns:a16="http://schemas.microsoft.com/office/drawing/2014/main" id="{9BA51235-D07A-851B-AB4D-DC1F97EA6638}"/>
              </a:ext>
            </a:extLst>
          </p:cNvPr>
          <p:cNvSpPr>
            <a:spLocks noGrp="1"/>
          </p:cNvSpPr>
          <p:nvPr>
            <p:ph type="title"/>
          </p:nvPr>
        </p:nvSpPr>
        <p:spPr>
          <a:xfrm>
            <a:off x="838200" y="365125"/>
            <a:ext cx="8299622" cy="720725"/>
          </a:xfrm>
        </p:spPr>
        <p:txBody>
          <a:bodyPr>
            <a:normAutofit/>
          </a:bodyPr>
          <a:lstStyle/>
          <a:p>
            <a:r>
              <a:rPr lang="en-US" dirty="0"/>
              <a:t>La Call SIG: Status del WP2 - Milano</a:t>
            </a:r>
          </a:p>
        </p:txBody>
      </p:sp>
      <p:pic>
        <p:nvPicPr>
          <p:cNvPr id="12" name="Picture 4" descr="A picture containing diagram&#10;&#10;Description automatically generated">
            <a:extLst>
              <a:ext uri="{FF2B5EF4-FFF2-40B4-BE49-F238E27FC236}">
                <a16:creationId xmlns:a16="http://schemas.microsoft.com/office/drawing/2014/main" id="{6BB0BAB6-9361-8D11-C5D0-7C3C68BDB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4" t="5573" r="4079" b="6298"/>
          <a:stretch/>
        </p:blipFill>
        <p:spPr>
          <a:xfrm>
            <a:off x="10839939" y="265404"/>
            <a:ext cx="1212176" cy="920165"/>
          </a:xfrm>
          <a:prstGeom prst="rect">
            <a:avLst/>
          </a:prstGeom>
        </p:spPr>
      </p:pic>
      <p:sp>
        <p:nvSpPr>
          <p:cNvPr id="5" name="Segnaposto contenuto 4">
            <a:extLst>
              <a:ext uri="{FF2B5EF4-FFF2-40B4-BE49-F238E27FC236}">
                <a16:creationId xmlns:a16="http://schemas.microsoft.com/office/drawing/2014/main" id="{6249EEDE-961B-5EF8-1248-2858B39AD5EF}"/>
              </a:ext>
            </a:extLst>
          </p:cNvPr>
          <p:cNvSpPr>
            <a:spLocks noGrp="1"/>
          </p:cNvSpPr>
          <p:nvPr>
            <p:ph idx="1"/>
          </p:nvPr>
        </p:nvSpPr>
        <p:spPr>
          <a:xfrm>
            <a:off x="321276" y="1290518"/>
            <a:ext cx="8517647" cy="3025728"/>
          </a:xfrm>
        </p:spPr>
        <p:txBody>
          <a:bodyPr>
            <a:noAutofit/>
          </a:bodyPr>
          <a:lstStyle/>
          <a:p>
            <a:pPr marL="433387" indent="-342900">
              <a:lnSpc>
                <a:spcPct val="100000"/>
              </a:lnSpc>
              <a:spcBef>
                <a:spcPts val="600"/>
              </a:spcBef>
              <a:spcAft>
                <a:spcPts val="600"/>
              </a:spcAft>
            </a:pPr>
            <a:r>
              <a:rPr lang="it-IT" sz="1800" dirty="0"/>
              <a:t>12/2023: </a:t>
            </a:r>
            <a:r>
              <a:rPr lang="it-IT" sz="1800" dirty="0" err="1"/>
              <a:t>Conceptual</a:t>
            </a:r>
            <a:r>
              <a:rPr lang="it-IT" sz="1800" dirty="0"/>
              <a:t> Design Report (CDR) del magnete completato e approvato da un panel di revisori internazionali</a:t>
            </a:r>
          </a:p>
          <a:p>
            <a:pPr marL="433387" indent="-342900">
              <a:lnSpc>
                <a:spcPct val="100000"/>
              </a:lnSpc>
              <a:spcBef>
                <a:spcPts val="600"/>
              </a:spcBef>
              <a:spcAft>
                <a:spcPts val="600"/>
              </a:spcAft>
            </a:pPr>
            <a:r>
              <a:rPr lang="it-IT" sz="1800" dirty="0">
                <a:sym typeface="Wingdings" panose="05000000000000000000" pitchFamily="2" charset="2"/>
              </a:rPr>
              <a:t>11/2024: </a:t>
            </a:r>
            <a:r>
              <a:rPr lang="it-IT" sz="1800" dirty="0" err="1">
                <a:sym typeface="Wingdings" panose="05000000000000000000" pitchFamily="2" charset="2"/>
              </a:rPr>
              <a:t>Tooling</a:t>
            </a:r>
            <a:r>
              <a:rPr lang="it-IT" sz="1800" dirty="0">
                <a:sym typeface="Wingdings" panose="05000000000000000000" pitchFamily="2" charset="2"/>
              </a:rPr>
              <a:t> per bobine curve progettato e realizzato e prima prova di avvolgimento eseguita con successo</a:t>
            </a:r>
          </a:p>
          <a:p>
            <a:pPr marL="433387" indent="-342900">
              <a:lnSpc>
                <a:spcPct val="100000"/>
              </a:lnSpc>
              <a:spcBef>
                <a:spcPts val="600"/>
              </a:spcBef>
              <a:spcAft>
                <a:spcPts val="600"/>
              </a:spcAft>
            </a:pPr>
            <a:r>
              <a:rPr lang="it-IT" sz="1800" dirty="0">
                <a:sym typeface="Wingdings" panose="05000000000000000000" pitchFamily="2" charset="2"/>
              </a:rPr>
              <a:t>02/2025: Meccanica del magnete curvo progettata e primi prototipi realizzati (CERN)</a:t>
            </a:r>
          </a:p>
          <a:p>
            <a:pPr marL="433387" indent="-342900">
              <a:lnSpc>
                <a:spcPct val="100000"/>
              </a:lnSpc>
              <a:spcBef>
                <a:spcPts val="600"/>
              </a:spcBef>
              <a:spcAft>
                <a:spcPts val="600"/>
              </a:spcAft>
            </a:pPr>
            <a:r>
              <a:rPr lang="it-IT" sz="1800" dirty="0">
                <a:sym typeface="Wingdings" panose="05000000000000000000" pitchFamily="2" charset="2"/>
              </a:rPr>
              <a:t>06/2025: Procedure di avvolgimento validate con </a:t>
            </a:r>
            <a:r>
              <a:rPr lang="it-IT" sz="1800" i="1" dirty="0">
                <a:solidFill>
                  <a:schemeClr val="accent2"/>
                </a:solidFill>
                <a:sym typeface="Wingdings" panose="05000000000000000000" pitchFamily="2" charset="2"/>
              </a:rPr>
              <a:t>prima bobina </a:t>
            </a:r>
            <a:r>
              <a:rPr lang="it-IT" sz="1800" i="1" dirty="0" err="1">
                <a:solidFill>
                  <a:schemeClr val="accent2"/>
                </a:solidFill>
                <a:sym typeface="Wingdings" panose="05000000000000000000" pitchFamily="2" charset="2"/>
              </a:rPr>
              <a:t>cosθ</a:t>
            </a:r>
            <a:r>
              <a:rPr lang="it-IT" sz="1800" i="1" dirty="0">
                <a:solidFill>
                  <a:schemeClr val="accent2"/>
                </a:solidFill>
                <a:sym typeface="Wingdings" panose="05000000000000000000" pitchFamily="2" charset="2"/>
              </a:rPr>
              <a:t> fortemente curva mai prodotta </a:t>
            </a:r>
            <a:r>
              <a:rPr lang="it-IT" sz="1800" i="1" dirty="0">
                <a:sym typeface="Wingdings" panose="05000000000000000000" pitchFamily="2" charset="2"/>
              </a:rPr>
              <a:t>pienamente in specifica!</a:t>
            </a:r>
          </a:p>
          <a:p>
            <a:pPr marL="1074738" indent="0">
              <a:lnSpc>
                <a:spcPct val="100000"/>
              </a:lnSpc>
              <a:spcBef>
                <a:spcPts val="600"/>
              </a:spcBef>
              <a:spcAft>
                <a:spcPts val="600"/>
              </a:spcAft>
              <a:buNone/>
            </a:pPr>
            <a:r>
              <a:rPr lang="it-IT" sz="1800" dirty="0">
                <a:solidFill>
                  <a:schemeClr val="accent2"/>
                </a:solidFill>
                <a:sym typeface="Wingdings" panose="05000000000000000000" pitchFamily="2" charset="2"/>
              </a:rPr>
              <a:t> Dimostrazione di fattibilità dell’ingrediente chiave del magnete</a:t>
            </a:r>
          </a:p>
        </p:txBody>
      </p:sp>
      <p:sp>
        <p:nvSpPr>
          <p:cNvPr id="3" name="CasellaDiTesto 2">
            <a:extLst>
              <a:ext uri="{FF2B5EF4-FFF2-40B4-BE49-F238E27FC236}">
                <a16:creationId xmlns:a16="http://schemas.microsoft.com/office/drawing/2014/main" id="{D80E93CC-761B-2A25-D970-6396C2DF54B7}"/>
              </a:ext>
            </a:extLst>
          </p:cNvPr>
          <p:cNvSpPr txBox="1"/>
          <p:nvPr/>
        </p:nvSpPr>
        <p:spPr>
          <a:xfrm>
            <a:off x="4594020" y="4470135"/>
            <a:ext cx="2203802" cy="307777"/>
          </a:xfrm>
          <a:prstGeom prst="rect">
            <a:avLst/>
          </a:prstGeom>
          <a:noFill/>
        </p:spPr>
        <p:txBody>
          <a:bodyPr wrap="square">
            <a:spAutoFit/>
          </a:bodyPr>
          <a:lstStyle/>
          <a:p>
            <a:r>
              <a:rPr lang="en-US" sz="1400" i="1" dirty="0" err="1"/>
              <a:t>Struttura</a:t>
            </a:r>
            <a:r>
              <a:rPr lang="en-US" sz="1400" i="1" dirty="0"/>
              <a:t> </a:t>
            </a:r>
            <a:r>
              <a:rPr lang="en-US" sz="1400" i="1" dirty="0" err="1"/>
              <a:t>meccanica</a:t>
            </a:r>
            <a:r>
              <a:rPr lang="en-US" sz="1400" i="1" dirty="0"/>
              <a:t> curva</a:t>
            </a:r>
          </a:p>
        </p:txBody>
      </p:sp>
      <p:pic>
        <p:nvPicPr>
          <p:cNvPr id="11" name="Immagine 10">
            <a:extLst>
              <a:ext uri="{FF2B5EF4-FFF2-40B4-BE49-F238E27FC236}">
                <a16:creationId xmlns:a16="http://schemas.microsoft.com/office/drawing/2014/main" id="{6B2F936F-9C38-8AA7-B466-D58A160F8A11}"/>
              </a:ext>
            </a:extLst>
          </p:cNvPr>
          <p:cNvPicPr>
            <a:picLocks noChangeAspect="1"/>
          </p:cNvPicPr>
          <p:nvPr/>
        </p:nvPicPr>
        <p:blipFill rotWithShape="1">
          <a:blip r:embed="rId4"/>
          <a:srcRect b="12183"/>
          <a:stretch/>
        </p:blipFill>
        <p:spPr>
          <a:xfrm>
            <a:off x="9080055" y="1541741"/>
            <a:ext cx="2694002" cy="2622517"/>
          </a:xfrm>
          <a:prstGeom prst="rect">
            <a:avLst/>
          </a:prstGeom>
          <a:ln>
            <a:solidFill>
              <a:schemeClr val="accent2"/>
            </a:solidFill>
          </a:ln>
        </p:spPr>
      </p:pic>
      <p:sp>
        <p:nvSpPr>
          <p:cNvPr id="13" name="CasellaDiTesto 12">
            <a:extLst>
              <a:ext uri="{FF2B5EF4-FFF2-40B4-BE49-F238E27FC236}">
                <a16:creationId xmlns:a16="http://schemas.microsoft.com/office/drawing/2014/main" id="{424A7742-E853-81A2-C431-FF6F0687FD49}"/>
              </a:ext>
            </a:extLst>
          </p:cNvPr>
          <p:cNvSpPr txBox="1"/>
          <p:nvPr/>
        </p:nvSpPr>
        <p:spPr>
          <a:xfrm>
            <a:off x="8465993" y="4452862"/>
            <a:ext cx="2643042" cy="307777"/>
          </a:xfrm>
          <a:prstGeom prst="rect">
            <a:avLst/>
          </a:prstGeom>
          <a:noFill/>
        </p:spPr>
        <p:txBody>
          <a:bodyPr wrap="square">
            <a:spAutoFit/>
          </a:bodyPr>
          <a:lstStyle/>
          <a:p>
            <a:r>
              <a:rPr lang="en-US" sz="1400" i="1" dirty="0">
                <a:solidFill>
                  <a:schemeClr val="accent2"/>
                </a:solidFill>
              </a:rPr>
              <a:t>Prima </a:t>
            </a:r>
            <a:r>
              <a:rPr lang="en-US" sz="1400" i="1" dirty="0" err="1">
                <a:solidFill>
                  <a:schemeClr val="accent2"/>
                </a:solidFill>
              </a:rPr>
              <a:t>bobina</a:t>
            </a:r>
            <a:r>
              <a:rPr lang="en-US" sz="1400" i="1" dirty="0">
                <a:solidFill>
                  <a:schemeClr val="accent2"/>
                </a:solidFill>
              </a:rPr>
              <a:t> curva </a:t>
            </a:r>
            <a:r>
              <a:rPr lang="en-US" sz="1400" i="1" dirty="0" err="1">
                <a:solidFill>
                  <a:schemeClr val="accent2"/>
                </a:solidFill>
              </a:rPr>
              <a:t>prodotta</a:t>
            </a:r>
            <a:r>
              <a:rPr lang="en-US" sz="1400" i="1" dirty="0">
                <a:solidFill>
                  <a:schemeClr val="accent2"/>
                </a:solidFill>
              </a:rPr>
              <a:t>!</a:t>
            </a:r>
          </a:p>
        </p:txBody>
      </p:sp>
      <p:sp>
        <p:nvSpPr>
          <p:cNvPr id="14" name="CasellaDiTesto 13">
            <a:extLst>
              <a:ext uri="{FF2B5EF4-FFF2-40B4-BE49-F238E27FC236}">
                <a16:creationId xmlns:a16="http://schemas.microsoft.com/office/drawing/2014/main" id="{61480E47-D7DF-73FE-C7F9-8448D380EAB8}"/>
              </a:ext>
            </a:extLst>
          </p:cNvPr>
          <p:cNvSpPr txBox="1"/>
          <p:nvPr/>
        </p:nvSpPr>
        <p:spPr>
          <a:xfrm>
            <a:off x="9369560" y="1233964"/>
            <a:ext cx="2114992" cy="307777"/>
          </a:xfrm>
          <a:prstGeom prst="rect">
            <a:avLst/>
          </a:prstGeom>
          <a:noFill/>
        </p:spPr>
        <p:txBody>
          <a:bodyPr wrap="square">
            <a:spAutoFit/>
          </a:bodyPr>
          <a:lstStyle/>
          <a:p>
            <a:r>
              <a:rPr lang="en-US" sz="1400" i="1" dirty="0"/>
              <a:t>Conceptual Design Report</a:t>
            </a:r>
          </a:p>
        </p:txBody>
      </p:sp>
      <p:pic>
        <p:nvPicPr>
          <p:cNvPr id="15" name="Immagine 14" descr="Immagine che contiene Modello in scala&#10;&#10;Descrizione generata automaticamente">
            <a:extLst>
              <a:ext uri="{FF2B5EF4-FFF2-40B4-BE49-F238E27FC236}">
                <a16:creationId xmlns:a16="http://schemas.microsoft.com/office/drawing/2014/main" id="{BD76E10F-797A-B70E-7BE6-2D35B0160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294" y="4500505"/>
            <a:ext cx="3239996" cy="2357495"/>
          </a:xfrm>
          <a:prstGeom prst="rect">
            <a:avLst/>
          </a:prstGeom>
        </p:spPr>
      </p:pic>
      <p:sp>
        <p:nvSpPr>
          <p:cNvPr id="17" name="CasellaDiTesto 16">
            <a:extLst>
              <a:ext uri="{FF2B5EF4-FFF2-40B4-BE49-F238E27FC236}">
                <a16:creationId xmlns:a16="http://schemas.microsoft.com/office/drawing/2014/main" id="{3F064FE2-A921-450A-3C53-901C1A5AF6F2}"/>
              </a:ext>
            </a:extLst>
          </p:cNvPr>
          <p:cNvSpPr txBox="1"/>
          <p:nvPr/>
        </p:nvSpPr>
        <p:spPr>
          <a:xfrm>
            <a:off x="1603295" y="4500505"/>
            <a:ext cx="1414830" cy="523220"/>
          </a:xfrm>
          <a:prstGeom prst="rect">
            <a:avLst/>
          </a:prstGeom>
          <a:noFill/>
        </p:spPr>
        <p:txBody>
          <a:bodyPr wrap="square">
            <a:spAutoFit/>
          </a:bodyPr>
          <a:lstStyle/>
          <a:p>
            <a:r>
              <a:rPr lang="en-US" sz="1400" i="1" dirty="0">
                <a:sym typeface="Wingdings" panose="05000000000000000000" pitchFamily="2" charset="2"/>
              </a:rPr>
              <a:t>Winding  &amp; Curing Tooling</a:t>
            </a:r>
            <a:endParaRPr lang="en-US" sz="1400" dirty="0"/>
          </a:p>
        </p:txBody>
      </p:sp>
      <p:pic>
        <p:nvPicPr>
          <p:cNvPr id="7" name="Immagine 6">
            <a:extLst>
              <a:ext uri="{FF2B5EF4-FFF2-40B4-BE49-F238E27FC236}">
                <a16:creationId xmlns:a16="http://schemas.microsoft.com/office/drawing/2014/main" id="{7D599B00-1FE7-DF1A-5C3E-46877677451F}"/>
              </a:ext>
            </a:extLst>
          </p:cNvPr>
          <p:cNvPicPr>
            <a:picLocks noChangeAspect="1"/>
          </p:cNvPicPr>
          <p:nvPr/>
        </p:nvPicPr>
        <p:blipFill>
          <a:blip r:embed="rId6"/>
          <a:stretch>
            <a:fillRect/>
          </a:stretch>
        </p:blipFill>
        <p:spPr>
          <a:xfrm>
            <a:off x="3753909" y="4777912"/>
            <a:ext cx="3884025" cy="1989458"/>
          </a:xfrm>
          <a:prstGeom prst="rect">
            <a:avLst/>
          </a:prstGeom>
        </p:spPr>
      </p:pic>
      <p:pic>
        <p:nvPicPr>
          <p:cNvPr id="18" name="Immagine 17" descr="Immagine che contiene bici, terreno, Ricambio auto, bicicletta&#10;&#10;Il contenuto generato dall'IA potrebbe non essere corretto.">
            <a:extLst>
              <a:ext uri="{FF2B5EF4-FFF2-40B4-BE49-F238E27FC236}">
                <a16:creationId xmlns:a16="http://schemas.microsoft.com/office/drawing/2014/main" id="{C6D04B22-4E76-F4B0-B311-BBC8E4D9AEAD}"/>
              </a:ext>
            </a:extLst>
          </p:cNvPr>
          <p:cNvPicPr>
            <a:picLocks noChangeAspect="1"/>
          </p:cNvPicPr>
          <p:nvPr/>
        </p:nvPicPr>
        <p:blipFill>
          <a:blip r:embed="rId7">
            <a:extLst>
              <a:ext uri="{28A0092B-C50C-407E-A947-70E740481C1C}">
                <a14:useLocalDpi xmlns:a14="http://schemas.microsoft.com/office/drawing/2010/main" val="0"/>
              </a:ext>
            </a:extLst>
          </a:blip>
          <a:srcRect t="22917" b="6380"/>
          <a:stretch>
            <a:fillRect/>
          </a:stretch>
        </p:blipFill>
        <p:spPr>
          <a:xfrm>
            <a:off x="7911632" y="4777912"/>
            <a:ext cx="3751764" cy="1989458"/>
          </a:xfrm>
          <a:prstGeom prst="rect">
            <a:avLst/>
          </a:prstGeom>
        </p:spPr>
      </p:pic>
    </p:spTree>
    <p:extLst>
      <p:ext uri="{BB962C8B-B14F-4D97-AF65-F5344CB8AC3E}">
        <p14:creationId xmlns:p14="http://schemas.microsoft.com/office/powerpoint/2010/main" val="156889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A9C35286-80B9-D5D4-336A-BD91136B9DD0}"/>
              </a:ext>
            </a:extLst>
          </p:cNvPr>
          <p:cNvPicPr>
            <a:picLocks noChangeAspect="1"/>
          </p:cNvPicPr>
          <p:nvPr/>
        </p:nvPicPr>
        <p:blipFill rotWithShape="1">
          <a:blip r:embed="rId2">
            <a:extLst>
              <a:ext uri="{28A0092B-C50C-407E-A947-70E740481C1C}">
                <a14:useLocalDpi xmlns:a14="http://schemas.microsoft.com/office/drawing/2010/main"/>
              </a:ext>
            </a:extLst>
          </a:blip>
          <a:srcRect r="17320" b="34313"/>
          <a:stretch/>
        </p:blipFill>
        <p:spPr>
          <a:xfrm>
            <a:off x="9553701" y="217007"/>
            <a:ext cx="1212176" cy="1016957"/>
          </a:xfrm>
          <a:prstGeom prst="rect">
            <a:avLst/>
          </a:prstGeom>
        </p:spPr>
      </p:pic>
      <p:sp>
        <p:nvSpPr>
          <p:cNvPr id="4" name="Titolo 3">
            <a:extLst>
              <a:ext uri="{FF2B5EF4-FFF2-40B4-BE49-F238E27FC236}">
                <a16:creationId xmlns:a16="http://schemas.microsoft.com/office/drawing/2014/main" id="{9BA51235-D07A-851B-AB4D-DC1F97EA6638}"/>
              </a:ext>
            </a:extLst>
          </p:cNvPr>
          <p:cNvSpPr>
            <a:spLocks noGrp="1"/>
          </p:cNvSpPr>
          <p:nvPr>
            <p:ph type="title"/>
          </p:nvPr>
        </p:nvSpPr>
        <p:spPr>
          <a:xfrm>
            <a:off x="838200" y="365125"/>
            <a:ext cx="7382435" cy="720725"/>
          </a:xfrm>
        </p:spPr>
        <p:txBody>
          <a:bodyPr>
            <a:normAutofit/>
          </a:bodyPr>
          <a:lstStyle/>
          <a:p>
            <a:r>
              <a:rPr lang="en-US" dirty="0"/>
              <a:t>La Call SIG: </a:t>
            </a:r>
            <a:r>
              <a:rPr lang="en-US" dirty="0" err="1"/>
              <a:t>i</a:t>
            </a:r>
            <a:r>
              <a:rPr lang="en-US" dirty="0"/>
              <a:t> numeri</a:t>
            </a:r>
          </a:p>
        </p:txBody>
      </p:sp>
      <p:pic>
        <p:nvPicPr>
          <p:cNvPr id="12" name="Picture 4" descr="A picture containing diagram&#10;&#10;Description automatically generated">
            <a:extLst>
              <a:ext uri="{FF2B5EF4-FFF2-40B4-BE49-F238E27FC236}">
                <a16:creationId xmlns:a16="http://schemas.microsoft.com/office/drawing/2014/main" id="{6BB0BAB6-9361-8D11-C5D0-7C3C68BDB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4" t="5573" r="4079" b="6298"/>
          <a:stretch/>
        </p:blipFill>
        <p:spPr>
          <a:xfrm>
            <a:off x="10839939" y="265404"/>
            <a:ext cx="1212176" cy="920165"/>
          </a:xfrm>
          <a:prstGeom prst="rect">
            <a:avLst/>
          </a:prstGeom>
        </p:spPr>
      </p:pic>
      <p:sp>
        <p:nvSpPr>
          <p:cNvPr id="5" name="Segnaposto contenuto 4">
            <a:extLst>
              <a:ext uri="{FF2B5EF4-FFF2-40B4-BE49-F238E27FC236}">
                <a16:creationId xmlns:a16="http://schemas.microsoft.com/office/drawing/2014/main" id="{6249EEDE-961B-5EF8-1248-2858B39AD5EF}"/>
              </a:ext>
            </a:extLst>
          </p:cNvPr>
          <p:cNvSpPr>
            <a:spLocks noGrp="1"/>
          </p:cNvSpPr>
          <p:nvPr>
            <p:ph idx="1"/>
          </p:nvPr>
        </p:nvSpPr>
        <p:spPr>
          <a:xfrm>
            <a:off x="668868" y="1247774"/>
            <a:ext cx="7890932" cy="5393983"/>
          </a:xfrm>
        </p:spPr>
        <p:txBody>
          <a:bodyPr>
            <a:normAutofit fontScale="92500" lnSpcReduction="10000"/>
          </a:bodyPr>
          <a:lstStyle/>
          <a:p>
            <a:pPr marL="93663" indent="0">
              <a:spcBef>
                <a:spcPts val="600"/>
              </a:spcBef>
              <a:spcAft>
                <a:spcPts val="0"/>
              </a:spcAft>
              <a:buFont typeface="Calibri" panose="020F0502020204030204" pitchFamily="34" charset="0"/>
              <a:buNone/>
            </a:pPr>
            <a:r>
              <a:rPr lang="it-IT" sz="2000" dirty="0"/>
              <a:t>Budget interamente assegnato al t</a:t>
            </a:r>
            <a:r>
              <a:rPr lang="it-IT" sz="2000" baseline="-25000" dirty="0"/>
              <a:t>0</a:t>
            </a:r>
          </a:p>
          <a:p>
            <a:pPr marL="550863" indent="-285750">
              <a:spcBef>
                <a:spcPts val="600"/>
              </a:spcBef>
            </a:pPr>
            <a:r>
              <a:rPr lang="it-IT" sz="1800" dirty="0"/>
              <a:t>INFN (PNR): ~1 M€ (da MUR-PNR, CSN5 continua però il referaggio)</a:t>
            </a:r>
          </a:p>
          <a:p>
            <a:pPr marL="550863" indent="-285750">
              <a:spcBef>
                <a:spcPts val="600"/>
              </a:spcBef>
            </a:pPr>
            <a:r>
              <a:rPr lang="it-IT" sz="1800" dirty="0"/>
              <a:t>Esterni (CNAO + CERN) sul WP2: ~600 k€</a:t>
            </a:r>
          </a:p>
          <a:p>
            <a:pPr marL="550863" indent="-285750">
              <a:spcBef>
                <a:spcPts val="600"/>
              </a:spcBef>
            </a:pPr>
            <a:r>
              <a:rPr lang="it-IT" sz="1800" dirty="0"/>
              <a:t>Non ci sono richieste aggiuntive a preventivo</a:t>
            </a:r>
          </a:p>
          <a:p>
            <a:pPr marL="550863" indent="-285750">
              <a:spcBef>
                <a:spcPts val="600"/>
              </a:spcBef>
            </a:pPr>
            <a:endParaRPr lang="it-IT" sz="1800" dirty="0"/>
          </a:p>
          <a:p>
            <a:pPr marL="93663" indent="0">
              <a:spcBef>
                <a:spcPts val="600"/>
              </a:spcBef>
              <a:spcAft>
                <a:spcPts val="0"/>
              </a:spcAft>
              <a:buFont typeface="Calibri" panose="020F0502020204030204" pitchFamily="34" charset="0"/>
              <a:buNone/>
            </a:pPr>
            <a:r>
              <a:rPr lang="it-IT" sz="2000" dirty="0"/>
              <a:t>Pianificazione WP2</a:t>
            </a:r>
          </a:p>
          <a:p>
            <a:pPr marL="536575" indent="-271463">
              <a:spcBef>
                <a:spcPts val="600"/>
              </a:spcBef>
              <a:spcAft>
                <a:spcPts val="0"/>
              </a:spcAft>
              <a:buFont typeface="Arial" panose="020B0604020202020204" pitchFamily="34" charset="0"/>
              <a:buChar char="•"/>
            </a:pPr>
            <a:r>
              <a:rPr lang="it-IT" sz="1800" dirty="0"/>
              <a:t>Ritardo consistente rispetto alla pianificazione originale: 12 mesi</a:t>
            </a:r>
          </a:p>
          <a:p>
            <a:pPr marL="993775" lvl="1" indent="-271463">
              <a:spcBef>
                <a:spcPts val="600"/>
              </a:spcBef>
            </a:pPr>
            <a:r>
              <a:rPr lang="it-IT" sz="1400" dirty="0"/>
              <a:t>Fattori esterni: +12 mesi agreement con CERN e CNAO, +12 mesi consegna del cavo isolato da parte CERN</a:t>
            </a:r>
          </a:p>
          <a:p>
            <a:pPr marL="993775" lvl="1" indent="-271463">
              <a:spcBef>
                <a:spcPts val="600"/>
              </a:spcBef>
            </a:pPr>
            <a:r>
              <a:rPr lang="it-IT" sz="1400" dirty="0"/>
              <a:t>Fattori interni: +6 mesi ritardo acquisto </a:t>
            </a:r>
            <a:r>
              <a:rPr lang="it-IT" sz="1400" dirty="0" err="1"/>
              <a:t>tooling</a:t>
            </a:r>
            <a:r>
              <a:rPr lang="it-IT" sz="1400" dirty="0"/>
              <a:t> e componenti</a:t>
            </a:r>
          </a:p>
          <a:p>
            <a:pPr marL="993775" lvl="1" indent="-271463">
              <a:spcBef>
                <a:spcPts val="600"/>
              </a:spcBef>
            </a:pPr>
            <a:r>
              <a:rPr lang="it-IT" sz="1400" dirty="0"/>
              <a:t>Sforzo consistente per contenere la propagazione del ritardo</a:t>
            </a:r>
          </a:p>
          <a:p>
            <a:pPr marL="536575" indent="-271463">
              <a:spcBef>
                <a:spcPts val="600"/>
              </a:spcBef>
              <a:spcAft>
                <a:spcPts val="0"/>
              </a:spcAft>
              <a:buFont typeface="Arial" panose="020B0604020202020204" pitchFamily="34" charset="0"/>
              <a:buChar char="•"/>
            </a:pPr>
            <a:r>
              <a:rPr lang="it-IT" sz="1800" dirty="0"/>
              <a:t>La Call si conclude nel 2025 ma il budget MUR-PNR deve essere speso entro metà 2026</a:t>
            </a:r>
          </a:p>
          <a:p>
            <a:pPr marL="536575" indent="-271463">
              <a:spcBef>
                <a:spcPts val="600"/>
              </a:spcBef>
              <a:spcAft>
                <a:spcPts val="0"/>
              </a:spcAft>
              <a:buFont typeface="Arial" panose="020B0604020202020204" pitchFamily="34" charset="0"/>
              <a:buChar char="•"/>
            </a:pPr>
            <a:r>
              <a:rPr lang="it-IT" sz="1800" dirty="0">
                <a:sym typeface="Wingdings" panose="05000000000000000000" pitchFamily="2" charset="2"/>
              </a:rPr>
              <a:t>Il budget esterno sarà speso successivamente per il completamento del progetto (assemblaggio e test magnete)</a:t>
            </a:r>
          </a:p>
          <a:p>
            <a:pPr marL="536575" indent="-271463">
              <a:spcBef>
                <a:spcPts val="600"/>
              </a:spcBef>
              <a:spcAft>
                <a:spcPts val="0"/>
              </a:spcAft>
              <a:buFont typeface="Arial" panose="020B0604020202020204" pitchFamily="34" charset="0"/>
              <a:buChar char="•"/>
            </a:pPr>
            <a:endParaRPr lang="it-IT" sz="1800" dirty="0">
              <a:sym typeface="Wingdings" panose="05000000000000000000" pitchFamily="2" charset="2"/>
            </a:endParaRPr>
          </a:p>
          <a:p>
            <a:pPr marL="0" indent="0">
              <a:spcBef>
                <a:spcPts val="600"/>
              </a:spcBef>
              <a:spcAft>
                <a:spcPts val="0"/>
              </a:spcAft>
              <a:buNone/>
            </a:pPr>
            <a:r>
              <a:rPr lang="it-IT" sz="2000" dirty="0">
                <a:sym typeface="Wingdings" panose="05000000000000000000" pitchFamily="2" charset="2"/>
              </a:rPr>
              <a:t>Richieste servizi 2026</a:t>
            </a:r>
            <a:endParaRPr lang="it-IT" sz="1800" dirty="0">
              <a:sym typeface="Wingdings" panose="05000000000000000000" pitchFamily="2" charset="2"/>
            </a:endParaRPr>
          </a:p>
          <a:p>
            <a:pPr lvl="1">
              <a:spcBef>
                <a:spcPts val="600"/>
              </a:spcBef>
            </a:pPr>
            <a:r>
              <a:rPr lang="it-IT" sz="1800" dirty="0">
                <a:sym typeface="Wingdings" panose="05000000000000000000" pitchFamily="2" charset="2"/>
              </a:rPr>
              <a:t>Officina meccanica: 2 mu</a:t>
            </a:r>
          </a:p>
          <a:p>
            <a:pPr lvl="1">
              <a:spcBef>
                <a:spcPts val="600"/>
              </a:spcBef>
            </a:pPr>
            <a:r>
              <a:rPr lang="it-IT" sz="1800" dirty="0">
                <a:sym typeface="Wingdings" panose="05000000000000000000" pitchFamily="2" charset="2"/>
              </a:rPr>
              <a:t>Supporto alle attività di assemblaggio</a:t>
            </a:r>
          </a:p>
          <a:p>
            <a:pPr lvl="1">
              <a:spcBef>
                <a:spcPts val="600"/>
              </a:spcBef>
              <a:spcAft>
                <a:spcPts val="0"/>
              </a:spcAft>
              <a:buFont typeface="Arial" panose="020B0604020202020204" pitchFamily="34" charset="0"/>
              <a:buChar char="•"/>
            </a:pPr>
            <a:endParaRPr lang="it-IT" sz="1800" dirty="0"/>
          </a:p>
        </p:txBody>
      </p:sp>
      <p:sp>
        <p:nvSpPr>
          <p:cNvPr id="9" name="CasellaDiTesto 8">
            <a:extLst>
              <a:ext uri="{FF2B5EF4-FFF2-40B4-BE49-F238E27FC236}">
                <a16:creationId xmlns:a16="http://schemas.microsoft.com/office/drawing/2014/main" id="{514CB219-A198-573E-E068-D34ABB3AD2DF}"/>
              </a:ext>
            </a:extLst>
          </p:cNvPr>
          <p:cNvSpPr txBox="1"/>
          <p:nvPr/>
        </p:nvSpPr>
        <p:spPr>
          <a:xfrm>
            <a:off x="9783536" y="1435939"/>
            <a:ext cx="1219571" cy="400110"/>
          </a:xfrm>
          <a:prstGeom prst="rect">
            <a:avLst/>
          </a:prstGeom>
          <a:noFill/>
        </p:spPr>
        <p:txBody>
          <a:bodyPr wrap="square">
            <a:spAutoFit/>
          </a:bodyPr>
          <a:lstStyle/>
          <a:p>
            <a:r>
              <a:rPr lang="it-IT" sz="2000" dirty="0">
                <a:sym typeface="Wingdings" panose="05000000000000000000" pitchFamily="2" charset="2"/>
              </a:rPr>
              <a:t>FTE 2026</a:t>
            </a:r>
            <a:endParaRPr lang="en-US" sz="2000" dirty="0"/>
          </a:p>
        </p:txBody>
      </p:sp>
      <p:graphicFrame>
        <p:nvGraphicFramePr>
          <p:cNvPr id="7" name="Tabella 6">
            <a:extLst>
              <a:ext uri="{FF2B5EF4-FFF2-40B4-BE49-F238E27FC236}">
                <a16:creationId xmlns:a16="http://schemas.microsoft.com/office/drawing/2014/main" id="{665D14D4-8AEA-379B-F0D7-8A6AE03C9D80}"/>
              </a:ext>
            </a:extLst>
          </p:cNvPr>
          <p:cNvGraphicFramePr>
            <a:graphicFrameLocks noGrp="1"/>
          </p:cNvGraphicFramePr>
          <p:nvPr>
            <p:extLst/>
          </p:nvPr>
        </p:nvGraphicFramePr>
        <p:xfrm>
          <a:off x="8419254" y="1921537"/>
          <a:ext cx="3481070" cy="4162158"/>
        </p:xfrm>
        <a:graphic>
          <a:graphicData uri="http://schemas.openxmlformats.org/drawingml/2006/table">
            <a:tbl>
              <a:tblPr>
                <a:tableStyleId>{72833802-FEF1-4C79-8D5D-14CF1EAF98D9}</a:tableStyleId>
              </a:tblPr>
              <a:tblGrid>
                <a:gridCol w="327630">
                  <a:extLst>
                    <a:ext uri="{9D8B030D-6E8A-4147-A177-3AD203B41FA5}">
                      <a16:colId xmlns:a16="http://schemas.microsoft.com/office/drawing/2014/main" val="2648343936"/>
                    </a:ext>
                  </a:extLst>
                </a:gridCol>
                <a:gridCol w="1805116">
                  <a:extLst>
                    <a:ext uri="{9D8B030D-6E8A-4147-A177-3AD203B41FA5}">
                      <a16:colId xmlns:a16="http://schemas.microsoft.com/office/drawing/2014/main" val="828890924"/>
                    </a:ext>
                  </a:extLst>
                </a:gridCol>
                <a:gridCol w="680462">
                  <a:extLst>
                    <a:ext uri="{9D8B030D-6E8A-4147-A177-3AD203B41FA5}">
                      <a16:colId xmlns:a16="http://schemas.microsoft.com/office/drawing/2014/main" val="2027696883"/>
                    </a:ext>
                  </a:extLst>
                </a:gridCol>
                <a:gridCol w="667862">
                  <a:extLst>
                    <a:ext uri="{9D8B030D-6E8A-4147-A177-3AD203B41FA5}">
                      <a16:colId xmlns:a16="http://schemas.microsoft.com/office/drawing/2014/main" val="3099809342"/>
                    </a:ext>
                  </a:extLst>
                </a:gridCol>
              </a:tblGrid>
              <a:tr h="189189">
                <a:tc>
                  <a:txBody>
                    <a:bodyPr/>
                    <a:lstStyle/>
                    <a:p>
                      <a:pPr algn="ctr"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b="1" u="none" strike="noStrike" dirty="0">
                          <a:effectLst/>
                        </a:rPr>
                        <a:t>Ric &amp; </a:t>
                      </a:r>
                      <a:r>
                        <a:rPr lang="en-US" sz="1100" b="1" u="none" strike="noStrike" dirty="0" err="1">
                          <a:effectLst/>
                        </a:rPr>
                        <a:t>Tecnologi</a:t>
                      </a:r>
                      <a:endParaRPr lang="en-US" sz="1100" b="1"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SIG</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518612343"/>
                  </a:ext>
                </a:extLst>
              </a:tr>
              <a:tr h="189189">
                <a:tc>
                  <a:txBody>
                    <a:bodyPr/>
                    <a:lstStyle/>
                    <a:p>
                      <a:pPr algn="ctr" fontAlgn="b">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Lucio Rossi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PO</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271851600"/>
                  </a:ext>
                </a:extLst>
              </a:tr>
              <a:tr h="189189">
                <a:tc>
                  <a:txBody>
                    <a:bodyPr/>
                    <a:lstStyle/>
                    <a:p>
                      <a:pPr algn="ctr" fontAlgn="b">
                        <a:buNone/>
                      </a:pP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Enrico Beneduce</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 (D3)</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901924125"/>
                  </a:ext>
                </a:extLst>
              </a:tr>
              <a:tr h="189189">
                <a:tc>
                  <a:txBody>
                    <a:bodyPr/>
                    <a:lstStyle/>
                    <a:p>
                      <a:pPr algn="ctr" fontAlgn="b">
                        <a:buNone/>
                      </a:pP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Lorenzo Balconi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PhD Unimi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311114207"/>
                  </a:ext>
                </a:extLst>
              </a:tr>
              <a:tr h="189189">
                <a:tc>
                  <a:txBody>
                    <a:bodyPr/>
                    <a:lstStyle/>
                    <a:p>
                      <a:pPr algn="ctr" fontAlgn="b">
                        <a:buNone/>
                      </a:pPr>
                      <a:r>
                        <a:rPr lang="en-US" sz="1100" b="0" i="0" u="none" strike="noStrike" dirty="0">
                          <a:solidFill>
                            <a:srgbClr val="000000"/>
                          </a:solidFill>
                          <a:effectLst/>
                          <a:latin typeface="Calibri" panose="020F0502020204030204" pitchFamily="34" charset="0"/>
                        </a:rPr>
                        <a:t>4</a:t>
                      </a:r>
                    </a:p>
                  </a:txBody>
                  <a:tcPr marL="9459" marR="9459" marT="9459" marB="0" anchor="b"/>
                </a:tc>
                <a:tc>
                  <a:txBody>
                    <a:bodyPr/>
                    <a:lstStyle/>
                    <a:p>
                      <a:pPr algn="l" fontAlgn="b">
                        <a:buNone/>
                      </a:pPr>
                      <a:r>
                        <a:rPr lang="en-US" sz="1100" u="none" strike="noStrike">
                          <a:effectLst/>
                        </a:rPr>
                        <a:t>Marco Prioli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T3</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dirty="0">
                          <a:effectLst/>
                        </a:rPr>
                        <a:t>60%</a:t>
                      </a:r>
                      <a:endParaRPr lang="en-US" sz="1100" b="0" i="0" u="none" strike="noStrike" dirty="0">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2027915131"/>
                  </a:ext>
                </a:extLst>
              </a:tr>
              <a:tr h="189189">
                <a:tc>
                  <a:txBody>
                    <a:bodyPr/>
                    <a:lstStyle/>
                    <a:p>
                      <a:pPr algn="ctr" fontAlgn="b">
                        <a:buNone/>
                      </a:pPr>
                      <a:r>
                        <a:rPr lang="en-US" sz="1100" b="0" i="0" u="none" strike="noStrike" dirty="0">
                          <a:solidFill>
                            <a:srgbClr val="000000"/>
                          </a:solidFill>
                          <a:effectLst/>
                          <a:latin typeface="Calibri" panose="020F0502020204030204" pitchFamily="34" charset="0"/>
                        </a:rPr>
                        <a:t>5</a:t>
                      </a:r>
                    </a:p>
                  </a:txBody>
                  <a:tcPr marL="9459" marR="9459" marT="9459" marB="0" anchor="b"/>
                </a:tc>
                <a:tc>
                  <a:txBody>
                    <a:bodyPr/>
                    <a:lstStyle/>
                    <a:p>
                      <a:pPr algn="l" fontAlgn="b">
                        <a:buNone/>
                      </a:pPr>
                      <a:r>
                        <a:rPr lang="en-US" sz="1100" u="none" strike="noStrike">
                          <a:effectLst/>
                        </a:rPr>
                        <a:t>Ernesto De Matteis</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T3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690429057"/>
                  </a:ext>
                </a:extLst>
              </a:tr>
              <a:tr h="189189">
                <a:tc>
                  <a:txBody>
                    <a:bodyPr/>
                    <a:lstStyle/>
                    <a:p>
                      <a:pPr algn="ctr" fontAlgn="b">
                        <a:buNone/>
                      </a:pPr>
                      <a:r>
                        <a:rPr lang="en-US" sz="1100" b="0" i="0" u="none" strike="noStrike" dirty="0">
                          <a:solidFill>
                            <a:srgbClr val="000000"/>
                          </a:solidFill>
                          <a:effectLst/>
                          <a:latin typeface="Calibri" panose="020F0502020204030204" pitchFamily="34" charset="0"/>
                        </a:rPr>
                        <a:t>6</a:t>
                      </a:r>
                    </a:p>
                  </a:txBody>
                  <a:tcPr marL="9459" marR="9459" marT="9459" marB="0" anchor="b"/>
                </a:tc>
                <a:tc>
                  <a:txBody>
                    <a:bodyPr/>
                    <a:lstStyle/>
                    <a:p>
                      <a:pPr algn="l" fontAlgn="b">
                        <a:buNone/>
                      </a:pPr>
                      <a:r>
                        <a:rPr lang="en-US" sz="1100" u="none" strike="noStrike">
                          <a:effectLst/>
                        </a:rPr>
                        <a:t>Carlo Santini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T3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857087427"/>
                  </a:ext>
                </a:extLst>
              </a:tr>
              <a:tr h="189189">
                <a:tc>
                  <a:txBody>
                    <a:bodyPr/>
                    <a:lstStyle/>
                    <a:p>
                      <a:pPr algn="ctr" fontAlgn="b">
                        <a:buNone/>
                      </a:pPr>
                      <a:r>
                        <a:rPr lang="en-US" sz="1100" b="0" i="0" u="none" strike="noStrike" dirty="0">
                          <a:solidFill>
                            <a:srgbClr val="000000"/>
                          </a:solidFill>
                          <a:effectLst/>
                          <a:latin typeface="Calibri" panose="020F0502020204030204" pitchFamily="34" charset="0"/>
                        </a:rPr>
                        <a:t>7</a:t>
                      </a:r>
                    </a:p>
                  </a:txBody>
                  <a:tcPr marL="9459" marR="9459" marT="9459" marB="0" anchor="b"/>
                </a:tc>
                <a:tc>
                  <a:txBody>
                    <a:bodyPr/>
                    <a:lstStyle/>
                    <a:p>
                      <a:pPr algn="l" fontAlgn="b">
                        <a:buNone/>
                      </a:pPr>
                      <a:r>
                        <a:rPr lang="en-US" sz="1100" u="none" strike="noStrike">
                          <a:effectLst/>
                        </a:rPr>
                        <a:t>Gabriele Crespi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T3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402070390"/>
                  </a:ext>
                </a:extLst>
              </a:tr>
              <a:tr h="189189">
                <a:tc>
                  <a:txBody>
                    <a:bodyPr/>
                    <a:lstStyle/>
                    <a:p>
                      <a:pPr algn="ctr" fontAlgn="b">
                        <a:buNone/>
                      </a:pPr>
                      <a:r>
                        <a:rPr lang="en-US" sz="1100" b="0" i="0" u="none" strike="noStrike" dirty="0">
                          <a:solidFill>
                            <a:srgbClr val="000000"/>
                          </a:solidFill>
                          <a:effectLst/>
                          <a:latin typeface="Calibri" panose="020F0502020204030204" pitchFamily="34" charset="0"/>
                        </a:rPr>
                        <a:t>8</a:t>
                      </a:r>
                    </a:p>
                  </a:txBody>
                  <a:tcPr marL="9459" marR="9459" marT="9459" marB="0" anchor="b"/>
                </a:tc>
                <a:tc>
                  <a:txBody>
                    <a:bodyPr/>
                    <a:lstStyle/>
                    <a:p>
                      <a:pPr algn="l" fontAlgn="b">
                        <a:buNone/>
                      </a:pPr>
                      <a:r>
                        <a:rPr lang="en-US" sz="1100" u="none" strike="noStrike">
                          <a:effectLst/>
                        </a:rPr>
                        <a:t>Simone Dotti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T3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2718000390"/>
                  </a:ext>
                </a:extLst>
              </a:tr>
              <a:tr h="189189">
                <a:tc>
                  <a:txBody>
                    <a:bodyPr/>
                    <a:lstStyle/>
                    <a:p>
                      <a:pPr algn="ctr" fontAlgn="b">
                        <a:buNone/>
                      </a:pPr>
                      <a:endParaRPr lang="en-US" sz="1100" b="1"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buNone/>
                      </a:pPr>
                      <a:r>
                        <a:rPr lang="pt-BR" sz="1100" b="1" u="none" strike="noStrike" dirty="0">
                          <a:effectLst/>
                        </a:rPr>
                        <a:t>TOT Academ INFN o Associati</a:t>
                      </a:r>
                      <a:endParaRPr lang="pt-BR" sz="1100" b="1" i="0" u="none" strike="noStrike" dirty="0">
                        <a:solidFill>
                          <a:srgbClr val="C00000"/>
                        </a:solidFill>
                        <a:effectLst/>
                        <a:latin typeface="Calibri" panose="020F0502020204030204" pitchFamily="34" charset="0"/>
                      </a:endParaRPr>
                    </a:p>
                  </a:txBody>
                  <a:tcPr marL="9459" marR="9459" marT="9459" marB="0" anchor="b"/>
                </a:tc>
                <a:tc>
                  <a:txBody>
                    <a:bodyPr/>
                    <a:lstStyle/>
                    <a:p>
                      <a:pPr algn="l" fontAlgn="b">
                        <a:buNone/>
                      </a:pPr>
                      <a:endParaRPr lang="en-US" sz="1100" b="1" i="0" u="none" strike="noStrike" dirty="0">
                        <a:solidFill>
                          <a:srgbClr val="C00000"/>
                        </a:solidFill>
                        <a:effectLst/>
                        <a:latin typeface="Calibri" panose="020F0502020204030204" pitchFamily="34" charset="0"/>
                      </a:endParaRPr>
                    </a:p>
                  </a:txBody>
                  <a:tcPr marL="9459" marR="9459" marT="9459" marB="0" anchor="b"/>
                </a:tc>
                <a:tc>
                  <a:txBody>
                    <a:bodyPr/>
                    <a:lstStyle/>
                    <a:p>
                      <a:pPr algn="ctr" fontAlgn="ctr">
                        <a:buNone/>
                      </a:pPr>
                      <a:r>
                        <a:rPr lang="en-US" sz="1100" b="1" u="none" strike="noStrike" dirty="0">
                          <a:effectLst/>
                        </a:rPr>
                        <a:t>180%</a:t>
                      </a:r>
                      <a:endParaRPr lang="en-US" sz="1100" b="1" i="0" u="none" strike="noStrike" dirty="0">
                        <a:solidFill>
                          <a:srgbClr val="C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1440985379"/>
                  </a:ext>
                </a:extLst>
              </a:tr>
              <a:tr h="189189">
                <a:tc>
                  <a:txBody>
                    <a:bodyPr/>
                    <a:lstStyle/>
                    <a:p>
                      <a:pPr algn="ctr"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647096634"/>
                  </a:ext>
                </a:extLst>
              </a:tr>
              <a:tr h="189189">
                <a:tc>
                  <a:txBody>
                    <a:bodyPr/>
                    <a:lstStyle/>
                    <a:p>
                      <a:pPr algn="ctr"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b="1" u="none" strike="noStrike" dirty="0">
                          <a:effectLst/>
                        </a:rPr>
                        <a:t>TECNICI</a:t>
                      </a:r>
                      <a:endParaRPr lang="en-US" sz="1100" b="1"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868786008"/>
                  </a:ext>
                </a:extLst>
              </a:tr>
              <a:tr h="189189">
                <a:tc>
                  <a:txBody>
                    <a:bodyPr/>
                    <a:lstStyle/>
                    <a:p>
                      <a:pPr algn="ctr" fontAlgn="b">
                        <a:buNone/>
                      </a:pP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dirty="0">
                          <a:effectLst/>
                        </a:rPr>
                        <a:t>Danilo Pedrini</a:t>
                      </a:r>
                      <a:endParaRPr lang="en-US" sz="11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C4</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473655461"/>
                  </a:ext>
                </a:extLst>
              </a:tr>
              <a:tr h="189189">
                <a:tc>
                  <a:txBody>
                    <a:bodyPr/>
                    <a:lstStyle/>
                    <a:p>
                      <a:pPr algn="ctr" fontAlgn="b">
                        <a:buNone/>
                      </a:pP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Alessandro Pasini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C6</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2202584005"/>
                  </a:ext>
                </a:extLst>
              </a:tr>
              <a:tr h="189189">
                <a:tc>
                  <a:txBody>
                    <a:bodyPr/>
                    <a:lstStyle/>
                    <a:p>
                      <a:pPr algn="ctr" fontAlgn="b">
                        <a:buNone/>
                      </a:pP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Arsenio Palmisano</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C6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1472172755"/>
                  </a:ext>
                </a:extLst>
              </a:tr>
              <a:tr h="189189">
                <a:tc>
                  <a:txBody>
                    <a:bodyPr/>
                    <a:lstStyle/>
                    <a:p>
                      <a:pPr algn="ctr" fontAlgn="b">
                        <a:buNone/>
                      </a:pP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Alessandro Ruggiero</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C6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563009493"/>
                  </a:ext>
                </a:extLst>
              </a:tr>
              <a:tr h="189189">
                <a:tc>
                  <a:txBody>
                    <a:bodyPr/>
                    <a:lstStyle/>
                    <a:p>
                      <a:pPr algn="ctr" fontAlgn="b">
                        <a:buNone/>
                      </a:pP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Lorenzo Garavaglia</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C6 TD</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824655743"/>
                  </a:ext>
                </a:extLst>
              </a:tr>
              <a:tr h="189189">
                <a:tc>
                  <a:txBody>
                    <a:bodyPr/>
                    <a:lstStyle/>
                    <a:p>
                      <a:pPr algn="ctr" fontAlgn="b">
                        <a:buNone/>
                      </a:pP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Nicola Cavaliere</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C1 UNIMI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20221612"/>
                  </a:ext>
                </a:extLst>
              </a:tr>
              <a:tr h="189189">
                <a:tc>
                  <a:txBody>
                    <a:bodyPr/>
                    <a:lstStyle/>
                    <a:p>
                      <a:pPr algn="ctr" fontAlgn="b">
                        <a:buNone/>
                      </a:pPr>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Nicola Ciarchi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C1 UNIMI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1767205272"/>
                  </a:ext>
                </a:extLst>
              </a:tr>
              <a:tr h="189189">
                <a:tc>
                  <a:txBody>
                    <a:bodyPr/>
                    <a:lstStyle/>
                    <a:p>
                      <a:pPr algn="ctr" fontAlgn="b">
                        <a:buNone/>
                      </a:pPr>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Leonardo Carletto</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C1 UNIMI</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3161332795"/>
                  </a:ext>
                </a:extLst>
              </a:tr>
              <a:tr h="189189">
                <a:tc>
                  <a:txBody>
                    <a:bodyPr/>
                    <a:lstStyle/>
                    <a:p>
                      <a:pPr algn="ctr" fontAlgn="b">
                        <a:buNone/>
                      </a:pPr>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Luca Imeri (Serv. Criogenia)</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buNone/>
                      </a:pPr>
                      <a:r>
                        <a:rPr lang="en-US" sz="1100" u="none" strike="noStrike">
                          <a:effectLst/>
                        </a:rPr>
                        <a:t>C4 INFN</a:t>
                      </a:r>
                      <a:endParaRPr lang="en-US" sz="1100" b="0" i="0" u="none" strike="noStrike">
                        <a:solidFill>
                          <a:srgbClr val="000000"/>
                        </a:solidFill>
                        <a:effectLst/>
                        <a:latin typeface="Calibri" panose="020F0502020204030204" pitchFamily="34" charset="0"/>
                      </a:endParaRPr>
                    </a:p>
                  </a:txBody>
                  <a:tcPr marL="9459" marR="9459" marT="9459" marB="0" anchor="b"/>
                </a:tc>
                <a:tc>
                  <a:txBody>
                    <a:bodyPr/>
                    <a:lstStyle/>
                    <a:p>
                      <a:pPr algn="ctr" fontAlgn="ctr">
                        <a:buNone/>
                      </a:pP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4072099780"/>
                  </a:ext>
                </a:extLst>
              </a:tr>
              <a:tr h="189189">
                <a:tc>
                  <a:txBody>
                    <a:bodyPr/>
                    <a:lstStyle/>
                    <a:p>
                      <a:pPr algn="ctr" fontAlgn="b">
                        <a:buNone/>
                      </a:pPr>
                      <a:endParaRPr lang="en-US" sz="1100" b="1" i="0" u="none" strike="noStrike" dirty="0">
                        <a:solidFill>
                          <a:srgbClr val="FF0000"/>
                        </a:solidFill>
                        <a:effectLst/>
                        <a:latin typeface="Calibri" panose="020F0502020204030204" pitchFamily="34" charset="0"/>
                      </a:endParaRPr>
                    </a:p>
                  </a:txBody>
                  <a:tcPr marL="9459" marR="9459" marT="9459" marB="0" anchor="b"/>
                </a:tc>
                <a:tc>
                  <a:txBody>
                    <a:bodyPr/>
                    <a:lstStyle/>
                    <a:p>
                      <a:pPr algn="l" fontAlgn="b">
                        <a:buNone/>
                      </a:pPr>
                      <a:r>
                        <a:rPr lang="en-US" sz="1100" b="1" u="none" strike="noStrike" dirty="0">
                          <a:effectLst/>
                        </a:rPr>
                        <a:t>TOT </a:t>
                      </a:r>
                      <a:r>
                        <a:rPr lang="en-US" sz="1100" b="1" u="none" strike="noStrike" dirty="0" err="1">
                          <a:effectLst/>
                        </a:rPr>
                        <a:t>Tecnici</a:t>
                      </a:r>
                      <a:endParaRPr lang="en-US" sz="1100" b="1" i="0" u="none" strike="noStrike" dirty="0">
                        <a:solidFill>
                          <a:srgbClr val="FF0000"/>
                        </a:solidFill>
                        <a:effectLst/>
                        <a:latin typeface="Calibri" panose="020F0502020204030204" pitchFamily="34" charset="0"/>
                      </a:endParaRPr>
                    </a:p>
                  </a:txBody>
                  <a:tcPr marL="9459" marR="9459" marT="9459" marB="0" anchor="b"/>
                </a:tc>
                <a:tc>
                  <a:txBody>
                    <a:bodyPr/>
                    <a:lstStyle/>
                    <a:p>
                      <a:pPr algn="l" fontAlgn="b">
                        <a:buNone/>
                      </a:pPr>
                      <a:endParaRPr lang="en-US" sz="1100" b="1" i="0" u="none" strike="noStrike" dirty="0">
                        <a:solidFill>
                          <a:srgbClr val="FF0000"/>
                        </a:solidFill>
                        <a:effectLst/>
                        <a:latin typeface="Calibri" panose="020F0502020204030204" pitchFamily="34" charset="0"/>
                      </a:endParaRPr>
                    </a:p>
                  </a:txBody>
                  <a:tcPr marL="9459" marR="9459" marT="9459" marB="0" anchor="b"/>
                </a:tc>
                <a:tc>
                  <a:txBody>
                    <a:bodyPr/>
                    <a:lstStyle/>
                    <a:p>
                      <a:pPr algn="ctr" fontAlgn="ctr">
                        <a:buNone/>
                      </a:pPr>
                      <a:r>
                        <a:rPr lang="en-US" sz="1100" b="1" u="none" strike="noStrike" dirty="0">
                          <a:effectLst/>
                        </a:rPr>
                        <a:t>200%</a:t>
                      </a:r>
                      <a:endParaRPr lang="en-US" sz="1100" b="1" i="0" u="none" strike="noStrike" dirty="0">
                        <a:solidFill>
                          <a:srgbClr val="FF0000"/>
                        </a:solidFill>
                        <a:effectLst/>
                        <a:latin typeface="Calibri" panose="020F0502020204030204" pitchFamily="34" charset="0"/>
                      </a:endParaRPr>
                    </a:p>
                  </a:txBody>
                  <a:tcPr marL="9459" marR="9459" marT="9459" marB="0" anchor="ctr"/>
                </a:tc>
                <a:extLst>
                  <a:ext uri="{0D108BD9-81ED-4DB2-BD59-A6C34878D82A}">
                    <a16:rowId xmlns:a16="http://schemas.microsoft.com/office/drawing/2014/main" val="823358111"/>
                  </a:ext>
                </a:extLst>
              </a:tr>
            </a:tbl>
          </a:graphicData>
        </a:graphic>
      </p:graphicFrame>
    </p:spTree>
    <p:extLst>
      <p:ext uri="{BB962C8B-B14F-4D97-AF65-F5344CB8AC3E}">
        <p14:creationId xmlns:p14="http://schemas.microsoft.com/office/powerpoint/2010/main" val="2669371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8">
            <a:extLst>
              <a:ext uri="{FF2B5EF4-FFF2-40B4-BE49-F238E27FC236}">
                <a16:creationId xmlns:a16="http://schemas.microsoft.com/office/drawing/2014/main" id="{737E1E2C-68B3-4B3D-80FF-B712DD9400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96"/>
          <a:stretch/>
        </p:blipFill>
        <p:spPr bwMode="auto">
          <a:xfrm>
            <a:off x="3577727" y="2846783"/>
            <a:ext cx="4087033" cy="3114331"/>
          </a:xfrm>
          <a:prstGeom prst="rect">
            <a:avLst/>
          </a:prstGeom>
          <a:noFill/>
        </p:spPr>
      </p:pic>
      <p:sp>
        <p:nvSpPr>
          <p:cNvPr id="25604" name="Rectangle 4"/>
          <p:cNvSpPr>
            <a:spLocks noGrp="1" noChangeArrowheads="1"/>
          </p:cNvSpPr>
          <p:nvPr>
            <p:ph type="title"/>
          </p:nvPr>
        </p:nvSpPr>
        <p:spPr>
          <a:xfrm>
            <a:off x="1" y="-46207"/>
            <a:ext cx="12192000" cy="840400"/>
          </a:xfrm>
        </p:spPr>
        <p:txBody>
          <a:bodyPr>
            <a:normAutofit/>
          </a:bodyPr>
          <a:lstStyle/>
          <a:p>
            <a:r>
              <a:rPr lang="en-US" dirty="0"/>
              <a:t>SPOC</a:t>
            </a:r>
            <a:r>
              <a:rPr lang="it-IT" dirty="0"/>
              <a:t>  (2024 – 2026)</a:t>
            </a:r>
            <a:endParaRPr lang="en-US" dirty="0"/>
          </a:p>
        </p:txBody>
      </p:sp>
      <p:sp>
        <p:nvSpPr>
          <p:cNvPr id="16" name="Rectangle 15"/>
          <p:cNvSpPr/>
          <p:nvPr/>
        </p:nvSpPr>
        <p:spPr>
          <a:xfrm>
            <a:off x="-1" y="831815"/>
            <a:ext cx="12192001" cy="369332"/>
          </a:xfrm>
          <a:prstGeom prst="rect">
            <a:avLst/>
          </a:prstGeom>
        </p:spPr>
        <p:txBody>
          <a:bodyPr wrap="square">
            <a:spAutoFit/>
          </a:bodyPr>
          <a:lstStyle/>
          <a:p>
            <a:pPr algn="ctr"/>
            <a:r>
              <a:rPr lang="en-US" b="1" dirty="0">
                <a:solidFill>
                  <a:srgbClr val="0070C0"/>
                </a:solidFill>
                <a:latin typeface="Comic Sans MS" panose="030F0702030302020204" pitchFamily="66" charset="0"/>
              </a:rPr>
              <a:t>Resp. Nazionale: Giacomo BORGHI (INFN-MI)</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0" y="549260"/>
            <a:ext cx="12192000" cy="369332"/>
          </a:xfrm>
          <a:prstGeom prst="rect">
            <a:avLst/>
          </a:prstGeom>
        </p:spPr>
        <p:txBody>
          <a:bodyPr wrap="square">
            <a:spAutoFit/>
          </a:bodyPr>
          <a:lstStyle/>
          <a:p>
            <a:pPr algn="ctr"/>
            <a:r>
              <a:rPr lang="en-GB" b="1" dirty="0" err="1">
                <a:solidFill>
                  <a:schemeClr val="tx2">
                    <a:lumMod val="75000"/>
                  </a:schemeClr>
                </a:solidFill>
                <a:latin typeface="Comic Sans MS" panose="030F0702030302020204" pitchFamily="66" charset="0"/>
              </a:rPr>
              <a:t>SPect</a:t>
            </a:r>
            <a:r>
              <a:rPr lang="en-GB" b="1" dirty="0">
                <a:solidFill>
                  <a:schemeClr val="tx2">
                    <a:lumMod val="75000"/>
                  </a:schemeClr>
                </a:solidFill>
                <a:latin typeface="Comic Sans MS" panose="030F0702030302020204" pitchFamily="66" charset="0"/>
              </a:rPr>
              <a:t> for Online boron dose verification in </a:t>
            </a:r>
            <a:r>
              <a:rPr lang="en-GB" b="1" dirty="0" err="1">
                <a:solidFill>
                  <a:schemeClr val="tx2">
                    <a:lumMod val="75000"/>
                  </a:schemeClr>
                </a:solidFill>
                <a:latin typeface="Comic Sans MS" panose="030F0702030302020204" pitchFamily="66" charset="0"/>
              </a:rPr>
              <a:t>bnCt</a:t>
            </a:r>
            <a:r>
              <a:rPr lang="en-GB" b="1" dirty="0">
                <a:solidFill>
                  <a:schemeClr val="tx2">
                    <a:lumMod val="75000"/>
                  </a:schemeClr>
                </a:solidFill>
                <a:latin typeface="Comic Sans MS" panose="030F0702030302020204" pitchFamily="66" charset="0"/>
              </a:rPr>
              <a:t> </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2907050"/>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7247823" y="5776448"/>
            <a:ext cx="4369870"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6.7 FTE</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7315200" y="3397939"/>
            <a:ext cx="4302493" cy="1892826"/>
          </a:xfrm>
          <a:prstGeom prst="rect">
            <a:avLst/>
          </a:prstGeom>
        </p:spPr>
        <p:txBody>
          <a:bodyPr wrap="square">
            <a:spAutoFit/>
          </a:bodyPr>
          <a:lstStyle/>
          <a:p>
            <a:pPr marL="285750" indent="-285750">
              <a:spcAft>
                <a:spcPts val="300"/>
              </a:spcAft>
              <a:buFont typeface="Courier New" panose="02070309020205020404" pitchFamily="49" charset="0"/>
              <a:buChar char="o"/>
            </a:pPr>
            <a:r>
              <a:rPr lang="en-GB" b="1" dirty="0">
                <a:solidFill>
                  <a:srgbClr val="0070C0"/>
                </a:solidFill>
                <a:latin typeface="Comic Sans MS" panose="030F0702030302020204" pitchFamily="66" charset="0"/>
              </a:rPr>
              <a:t>Design and build a dedicated SPECT system prototype for BNCT dose verification</a:t>
            </a:r>
          </a:p>
          <a:p>
            <a:pPr marL="285750" indent="-285750">
              <a:spcAft>
                <a:spcPts val="300"/>
              </a:spcAft>
              <a:buFont typeface="Courier New" panose="02070309020205020404" pitchFamily="49" charset="0"/>
              <a:buChar char="o"/>
            </a:pPr>
            <a:r>
              <a:rPr lang="en-GB" b="1" dirty="0">
                <a:solidFill>
                  <a:srgbClr val="0070C0"/>
                </a:solidFill>
                <a:latin typeface="Comic Sans MS" panose="030F0702030302020204" pitchFamily="66" charset="0"/>
              </a:rPr>
              <a:t>Test the system in an environment with realistic irradiation conditions.</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PAVIA</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BARI</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3397939"/>
            <a:ext cx="2709690" cy="284693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Giacomo Borghi (50%)</a:t>
            </a:r>
            <a:endParaRPr lang="en-US" sz="14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Carlo Fiorini (20%)</a:t>
            </a:r>
          </a:p>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Tommaso Ferri (100%)</a:t>
            </a:r>
            <a:endParaRPr lang="en-US" sz="1400"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sz="1400" b="1" dirty="0">
                <a:solidFill>
                  <a:srgbClr val="0070C0"/>
                </a:solidFill>
                <a:latin typeface="Comic Sans MS" panose="030F0702030302020204" pitchFamily="66" charset="0"/>
              </a:rPr>
              <a:t>Filippo Ghisio (100%)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Letizia Santini (100%)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Martina Piroddi (100%)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Stefano Agosteo (20%)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Andrea Pola (20%)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Davide </a:t>
            </a:r>
            <a:r>
              <a:rPr lang="en-US" sz="1400" b="1" dirty="0" err="1">
                <a:solidFill>
                  <a:srgbClr val="0070C0"/>
                </a:solidFill>
                <a:latin typeface="Comic Sans MS" panose="030F0702030302020204" pitchFamily="66" charset="0"/>
              </a:rPr>
              <a:t>Bortot</a:t>
            </a:r>
            <a:r>
              <a:rPr lang="en-US" sz="1400" b="1" dirty="0">
                <a:solidFill>
                  <a:srgbClr val="0070C0"/>
                </a:solidFill>
                <a:latin typeface="Comic Sans MS" panose="030F0702030302020204" pitchFamily="66" charset="0"/>
              </a:rPr>
              <a:t> (20%)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Davide Mazzucconi (40%)</a:t>
            </a:r>
          </a:p>
          <a:p>
            <a:pPr marL="285750" indent="-285750">
              <a:spcAft>
                <a:spcPts val="300"/>
              </a:spcAft>
              <a:buFont typeface="Courier New" panose="02070309020205020404" pitchFamily="49" charset="0"/>
              <a:buChar char="o"/>
            </a:pPr>
            <a:r>
              <a:rPr lang="en-US" sz="1400" b="1" dirty="0">
                <a:solidFill>
                  <a:srgbClr val="0070C0"/>
                </a:solidFill>
                <a:latin typeface="Comic Sans MS" panose="030F0702030302020204" pitchFamily="66" charset="0"/>
              </a:rPr>
              <a:t>Luca Grisoni (100%)</a:t>
            </a: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pic>
        <p:nvPicPr>
          <p:cNvPr id="22" name="Immagine 27">
            <a:extLst>
              <a:ext uri="{FF2B5EF4-FFF2-40B4-BE49-F238E27FC236}">
                <a16:creationId xmlns:a16="http://schemas.microsoft.com/office/drawing/2014/main" id="{EB132239-C5ED-415A-9BA9-0C1EBE333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515" y="1279061"/>
            <a:ext cx="2005798" cy="1426696"/>
          </a:xfrm>
          <a:prstGeom prst="rect">
            <a:avLst/>
          </a:prstGeom>
        </p:spPr>
      </p:pic>
      <p:sp>
        <p:nvSpPr>
          <p:cNvPr id="24" name="Arrow: Circular 23">
            <a:extLst>
              <a:ext uri="{FF2B5EF4-FFF2-40B4-BE49-F238E27FC236}">
                <a16:creationId xmlns:a16="http://schemas.microsoft.com/office/drawing/2014/main" id="{772DE215-8B7A-431F-AA3B-DBE05B902243}"/>
              </a:ext>
            </a:extLst>
          </p:cNvPr>
          <p:cNvSpPr/>
          <p:nvPr/>
        </p:nvSpPr>
        <p:spPr>
          <a:xfrm rot="5400000" flipH="1">
            <a:off x="4121416" y="1920966"/>
            <a:ext cx="1639441" cy="1802795"/>
          </a:xfrm>
          <a:prstGeom prst="circularArrow">
            <a:avLst>
              <a:gd name="adj1" fmla="val 12500"/>
              <a:gd name="adj2" fmla="val 1142319"/>
              <a:gd name="adj3" fmla="val 20457681"/>
              <a:gd name="adj4" fmla="val 16242971"/>
              <a:gd name="adj5" fmla="val 12500"/>
            </a:avLst>
          </a:prstGeom>
          <a:solidFill>
            <a:srgbClr val="708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4403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DA051A-7025-4A63-984D-DB4022C4A70A}"/>
              </a:ext>
            </a:extLst>
          </p:cNvPr>
          <p:cNvPicPr>
            <a:picLocks noChangeAspect="1"/>
          </p:cNvPicPr>
          <p:nvPr/>
        </p:nvPicPr>
        <p:blipFill>
          <a:blip r:embed="rId2"/>
          <a:stretch>
            <a:fillRect/>
          </a:stretch>
        </p:blipFill>
        <p:spPr>
          <a:xfrm>
            <a:off x="8008929" y="3623734"/>
            <a:ext cx="3868299" cy="2104096"/>
          </a:xfrm>
          <a:prstGeom prst="rect">
            <a:avLst/>
          </a:prstGeom>
        </p:spPr>
      </p:pic>
      <p:pic>
        <p:nvPicPr>
          <p:cNvPr id="4" name="Picture 3">
            <a:extLst>
              <a:ext uri="{FF2B5EF4-FFF2-40B4-BE49-F238E27FC236}">
                <a16:creationId xmlns:a16="http://schemas.microsoft.com/office/drawing/2014/main" id="{71E4FFD2-C647-4053-909F-A38072330B86}"/>
              </a:ext>
            </a:extLst>
          </p:cNvPr>
          <p:cNvPicPr>
            <a:picLocks noChangeAspect="1"/>
          </p:cNvPicPr>
          <p:nvPr/>
        </p:nvPicPr>
        <p:blipFill>
          <a:blip r:embed="rId3"/>
          <a:stretch>
            <a:fillRect/>
          </a:stretch>
        </p:blipFill>
        <p:spPr>
          <a:xfrm>
            <a:off x="8161427" y="715106"/>
            <a:ext cx="3563304" cy="2713894"/>
          </a:xfrm>
          <a:prstGeom prst="rect">
            <a:avLst/>
          </a:prstGeom>
        </p:spPr>
      </p:pic>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6968067" cy="5269516"/>
          </a:xfrm>
        </p:spPr>
        <p:txBody>
          <a:bodyPr>
            <a:noAutofit/>
          </a:bodyPr>
          <a:lstStyle/>
          <a:p>
            <a:r>
              <a:rPr lang="en-US" sz="2000" b="1" dirty="0"/>
              <a:t>Simulations (WP1)</a:t>
            </a:r>
          </a:p>
          <a:p>
            <a:pPr lvl="1"/>
            <a:r>
              <a:rPr lang="en-US" sz="1800" dirty="0"/>
              <a:t>Study of new collimator: reduced dimensions / better shielding properties</a:t>
            </a:r>
          </a:p>
          <a:p>
            <a:pPr lvl="1"/>
            <a:r>
              <a:rPr lang="en-US" sz="1800" dirty="0"/>
              <a:t>Implementation and validation of simulation of NUANS facility (</a:t>
            </a:r>
            <a:r>
              <a:rPr lang="en-US" sz="1800" dirty="0" err="1"/>
              <a:t>Nagoja</a:t>
            </a:r>
            <a:r>
              <a:rPr lang="en-US" sz="1800" dirty="0"/>
              <a:t>, JP)</a:t>
            </a:r>
          </a:p>
          <a:p>
            <a:r>
              <a:rPr lang="en-US" sz="2000" b="1" dirty="0"/>
              <a:t>Detector development (WP2)</a:t>
            </a:r>
          </a:p>
          <a:p>
            <a:pPr lvl="1"/>
            <a:r>
              <a:rPr lang="en-US" sz="1800" dirty="0"/>
              <a:t>Second detector prototype: new readout electronics / new mechanics / event reconstruction on FPGA</a:t>
            </a:r>
          </a:p>
          <a:p>
            <a:pPr lvl="1"/>
            <a:r>
              <a:rPr lang="en-US" sz="1800" dirty="0"/>
              <a:t>Experimental measurement campaign @NUANS facility (Nagoya, JP): neutron beam equivalent to clinical centers</a:t>
            </a:r>
          </a:p>
          <a:p>
            <a:pPr lvl="1"/>
            <a:r>
              <a:rPr lang="en-GB" sz="1800" dirty="0">
                <a:solidFill>
                  <a:srgbClr val="FF0000"/>
                </a:solidFill>
              </a:rPr>
              <a:t>Image of </a:t>
            </a:r>
            <a:r>
              <a:rPr lang="en-GB" sz="1800" baseline="30000" dirty="0">
                <a:solidFill>
                  <a:srgbClr val="FF0000"/>
                </a:solidFill>
              </a:rPr>
              <a:t>10</a:t>
            </a:r>
            <a:r>
              <a:rPr lang="en-GB" sz="1800" dirty="0">
                <a:solidFill>
                  <a:srgbClr val="FF0000"/>
                </a:solidFill>
              </a:rPr>
              <a:t>B samples with concentrations as low as 1843 ppm with fluence rate of 10</a:t>
            </a:r>
            <a:r>
              <a:rPr lang="en-GB" sz="1800" baseline="30000" dirty="0">
                <a:solidFill>
                  <a:srgbClr val="FF0000"/>
                </a:solidFill>
              </a:rPr>
              <a:t>7</a:t>
            </a:r>
            <a:r>
              <a:rPr lang="en-GB" sz="1800" dirty="0">
                <a:solidFill>
                  <a:srgbClr val="FF0000"/>
                </a:solidFill>
              </a:rPr>
              <a:t> n/cm</a:t>
            </a:r>
            <a:r>
              <a:rPr lang="en-GB" sz="1800" baseline="30000" dirty="0">
                <a:solidFill>
                  <a:srgbClr val="FF0000"/>
                </a:solidFill>
              </a:rPr>
              <a:t>2</a:t>
            </a:r>
            <a:r>
              <a:rPr lang="en-GB" sz="1800" dirty="0">
                <a:solidFill>
                  <a:srgbClr val="FF0000"/>
                </a:solidFill>
              </a:rPr>
              <a:t>/s</a:t>
            </a:r>
            <a:endParaRPr lang="en-US" sz="1800" dirty="0">
              <a:solidFill>
                <a:srgbClr val="FF0000"/>
              </a:solidFill>
            </a:endParaRPr>
          </a:p>
          <a:p>
            <a:r>
              <a:rPr lang="en-US" sz="2000" b="1" dirty="0"/>
              <a:t>Image reconstruction (WP3)</a:t>
            </a:r>
          </a:p>
          <a:p>
            <a:pPr lvl="1"/>
            <a:r>
              <a:rPr lang="en-US" sz="1800" dirty="0"/>
              <a:t>New reconstruction software released: </a:t>
            </a:r>
            <a:r>
              <a:rPr lang="en-US" sz="1800" dirty="0" err="1"/>
              <a:t>PyTomography</a:t>
            </a:r>
            <a:r>
              <a:rPr lang="en-US" sz="1800" dirty="0"/>
              <a:t>/ DICOM-formatted input / GPU-accelerated</a:t>
            </a:r>
          </a:p>
          <a:p>
            <a:r>
              <a:rPr lang="en-US" sz="2000" b="1" dirty="0"/>
              <a:t>Beam tests (WP4)</a:t>
            </a:r>
          </a:p>
          <a:p>
            <a:pPr lvl="1"/>
            <a:r>
              <a:rPr lang="en-US" sz="1800" dirty="0"/>
              <a:t>Preparing measurement @ Birmingham University (UK)</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SPOC: 2025 </a:t>
            </a:r>
            <a:r>
              <a:rPr lang="it-IT" dirty="0" err="1"/>
              <a:t>main</a:t>
            </a:r>
            <a:r>
              <a:rPr lang="it-IT" dirty="0"/>
              <a:t> results</a:t>
            </a:r>
            <a:endParaRPr lang="en-US" dirty="0"/>
          </a:p>
        </p:txBody>
      </p:sp>
      <p:sp>
        <p:nvSpPr>
          <p:cNvPr id="6" name="Content Placeholder 1">
            <a:extLst>
              <a:ext uri="{FF2B5EF4-FFF2-40B4-BE49-F238E27FC236}">
                <a16:creationId xmlns:a16="http://schemas.microsoft.com/office/drawing/2014/main" id="{A807E877-2303-4E51-AA02-B3CA0C513651}"/>
              </a:ext>
            </a:extLst>
          </p:cNvPr>
          <p:cNvSpPr txBox="1">
            <a:spLocks/>
          </p:cNvSpPr>
          <p:nvPr/>
        </p:nvSpPr>
        <p:spPr>
          <a:xfrm>
            <a:off x="9335172" y="449868"/>
            <a:ext cx="2548929" cy="529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Drawing of the experimental setup used at NUANS (Nagoya)</a:t>
            </a:r>
          </a:p>
        </p:txBody>
      </p:sp>
      <p:sp>
        <p:nvSpPr>
          <p:cNvPr id="7" name="Content Placeholder 1">
            <a:extLst>
              <a:ext uri="{FF2B5EF4-FFF2-40B4-BE49-F238E27FC236}">
                <a16:creationId xmlns:a16="http://schemas.microsoft.com/office/drawing/2014/main" id="{C979F17B-7BBD-49B8-8283-642417B003F0}"/>
              </a:ext>
            </a:extLst>
          </p:cNvPr>
          <p:cNvSpPr txBox="1">
            <a:spLocks/>
          </p:cNvSpPr>
          <p:nvPr/>
        </p:nvSpPr>
        <p:spPr>
          <a:xfrm>
            <a:off x="8161427" y="5727830"/>
            <a:ext cx="3563304" cy="529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Reconstructed images of borated vials measured at NUANS (Nagoya)</a:t>
            </a:r>
            <a:endParaRPr lang="en-US" sz="1200" dirty="0"/>
          </a:p>
        </p:txBody>
      </p:sp>
    </p:spTree>
    <p:extLst>
      <p:ext uri="{BB962C8B-B14F-4D97-AF65-F5344CB8AC3E}">
        <p14:creationId xmlns:p14="http://schemas.microsoft.com/office/powerpoint/2010/main" val="87115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SPOC: 2026 activity @ MILANO</a:t>
            </a:r>
            <a:endParaRPr lang="en-US" dirty="0"/>
          </a:p>
        </p:txBody>
      </p:sp>
      <p:sp>
        <p:nvSpPr>
          <p:cNvPr id="4" name="Content Placeholder 1">
            <a:extLst>
              <a:ext uri="{FF2B5EF4-FFF2-40B4-BE49-F238E27FC236}">
                <a16:creationId xmlns:a16="http://schemas.microsoft.com/office/drawing/2014/main" id="{2DB37CA7-D0AE-4E04-B607-323D0C32A603}"/>
              </a:ext>
            </a:extLst>
          </p:cNvPr>
          <p:cNvSpPr>
            <a:spLocks noGrp="1"/>
          </p:cNvSpPr>
          <p:nvPr>
            <p:ph idx="1"/>
          </p:nvPr>
        </p:nvSpPr>
        <p:spPr>
          <a:xfrm>
            <a:off x="609600" y="856649"/>
            <a:ext cx="6968067" cy="5269516"/>
          </a:xfrm>
        </p:spPr>
        <p:txBody>
          <a:bodyPr>
            <a:noAutofit/>
          </a:bodyPr>
          <a:lstStyle/>
          <a:p>
            <a:r>
              <a:rPr lang="en-US" sz="2000" b="1" dirty="0"/>
              <a:t>Simulations (WP1)</a:t>
            </a:r>
          </a:p>
          <a:p>
            <a:pPr lvl="1"/>
            <a:r>
              <a:rPr lang="en-US" sz="1800" dirty="0"/>
              <a:t>Study of new materials to reduce activation of the detector:</a:t>
            </a:r>
          </a:p>
          <a:p>
            <a:pPr lvl="2"/>
            <a:r>
              <a:rPr lang="en-US" sz="1400" dirty="0"/>
              <a:t>boron-free PCBs</a:t>
            </a:r>
          </a:p>
          <a:p>
            <a:pPr lvl="2"/>
            <a:r>
              <a:rPr lang="en-US" sz="1400" dirty="0"/>
              <a:t>plastic materials with low-hydrogen content for mechanical parts</a:t>
            </a:r>
          </a:p>
          <a:p>
            <a:pPr lvl="1"/>
            <a:r>
              <a:rPr lang="en-GB" sz="1800" dirty="0"/>
              <a:t>Shielding optimization to minimize background from neutron interactions in detector and surrounding materials</a:t>
            </a:r>
          </a:p>
          <a:p>
            <a:pPr lvl="1"/>
            <a:r>
              <a:rPr lang="en-GB" sz="1800" dirty="0"/>
              <a:t>Dataset generation campaign to support development of machine-learning based image reconstruction algorithms</a:t>
            </a:r>
            <a:endParaRPr lang="en-US" sz="1800" dirty="0"/>
          </a:p>
          <a:p>
            <a:r>
              <a:rPr lang="en-US" sz="2000" b="1" dirty="0"/>
              <a:t>Detector development (WP2)</a:t>
            </a:r>
          </a:p>
          <a:p>
            <a:pPr lvl="1"/>
            <a:r>
              <a:rPr lang="en-US" sz="1800" dirty="0"/>
              <a:t>Design and production of final prototype of SPECT module</a:t>
            </a:r>
          </a:p>
          <a:p>
            <a:pPr lvl="2"/>
            <a:r>
              <a:rPr lang="en-US" sz="1400" dirty="0"/>
              <a:t>optimized materials studied in simulations</a:t>
            </a:r>
          </a:p>
          <a:p>
            <a:pPr lvl="2"/>
            <a:r>
              <a:rPr lang="en-US" sz="1400" dirty="0"/>
              <a:t>if necessary, reviewed collimator geometry</a:t>
            </a:r>
          </a:p>
          <a:p>
            <a:pPr lvl="1"/>
            <a:r>
              <a:rPr lang="en-GB" sz="1800" dirty="0"/>
              <a:t>Set up and perform experimental campaigns in irradiation facilities with clinical neutron beam intensities (≥5∙108 neutrons/cm2/s).</a:t>
            </a:r>
            <a:endParaRPr lang="en-US" sz="1800" dirty="0">
              <a:solidFill>
                <a:srgbClr val="FF0000"/>
              </a:solidFill>
            </a:endParaRPr>
          </a:p>
        </p:txBody>
      </p:sp>
      <p:pic>
        <p:nvPicPr>
          <p:cNvPr id="5" name="Immagine 4" descr="Immagine che contiene schizzo, bianco e nero, presa, design&#10;&#10;Il contenuto generato dall'IA potrebbe non essere corretto.">
            <a:extLst>
              <a:ext uri="{FF2B5EF4-FFF2-40B4-BE49-F238E27FC236}">
                <a16:creationId xmlns:a16="http://schemas.microsoft.com/office/drawing/2014/main" id="{42DAB5A4-59C8-D266-E645-5290EB1EB8D1}"/>
              </a:ext>
            </a:extLst>
          </p:cNvPr>
          <p:cNvPicPr>
            <a:picLocks noChangeAspect="1"/>
          </p:cNvPicPr>
          <p:nvPr/>
        </p:nvPicPr>
        <p:blipFill>
          <a:blip r:embed="rId2">
            <a:extLst>
              <a:ext uri="{28A0092B-C50C-407E-A947-70E740481C1C}">
                <a14:useLocalDpi xmlns:a14="http://schemas.microsoft.com/office/drawing/2010/main" val="0"/>
              </a:ext>
            </a:extLst>
          </a:blip>
          <a:srcRect l="36660" t="15287" r="22450" b="14696"/>
          <a:stretch>
            <a:fillRect/>
          </a:stretch>
        </p:blipFill>
        <p:spPr>
          <a:xfrm>
            <a:off x="10094562" y="4468162"/>
            <a:ext cx="1731524" cy="1658003"/>
          </a:xfrm>
          <a:prstGeom prst="rect">
            <a:avLst/>
          </a:prstGeom>
        </p:spPr>
      </p:pic>
      <p:pic>
        <p:nvPicPr>
          <p:cNvPr id="1026" name="Picture 2">
            <a:extLst>
              <a:ext uri="{FF2B5EF4-FFF2-40B4-BE49-F238E27FC236}">
                <a16:creationId xmlns:a16="http://schemas.microsoft.com/office/drawing/2014/main" id="{5C28851F-CF93-C87D-CC13-C50927902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08"/>
          <a:stretch>
            <a:fillRect/>
          </a:stretch>
        </p:blipFill>
        <p:spPr bwMode="auto">
          <a:xfrm>
            <a:off x="8419604" y="1305243"/>
            <a:ext cx="2564545" cy="1968225"/>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D773FDDE-3418-796B-7E83-011929B280B2}"/>
              </a:ext>
            </a:extLst>
          </p:cNvPr>
          <p:cNvPicPr>
            <a:picLocks noChangeAspect="1"/>
          </p:cNvPicPr>
          <p:nvPr/>
        </p:nvPicPr>
        <p:blipFill>
          <a:blip r:embed="rId4">
            <a:extLst>
              <a:ext uri="{28A0092B-C50C-407E-A947-70E740481C1C}">
                <a14:useLocalDpi xmlns:a14="http://schemas.microsoft.com/office/drawing/2010/main" val="0"/>
              </a:ext>
            </a:extLst>
          </a:blip>
          <a:srcRect l="31092" t="10440" r="31554" b="7975"/>
          <a:stretch>
            <a:fillRect/>
          </a:stretch>
        </p:blipFill>
        <p:spPr>
          <a:xfrm>
            <a:off x="7377721" y="3333598"/>
            <a:ext cx="2402258" cy="2934054"/>
          </a:xfrm>
          <a:prstGeom prst="rect">
            <a:avLst/>
          </a:prstGeom>
        </p:spPr>
      </p:pic>
      <p:sp>
        <p:nvSpPr>
          <p:cNvPr id="7" name="Content Placeholder 1">
            <a:extLst>
              <a:ext uri="{FF2B5EF4-FFF2-40B4-BE49-F238E27FC236}">
                <a16:creationId xmlns:a16="http://schemas.microsoft.com/office/drawing/2014/main" id="{372DF6C5-548A-4C7A-886C-2DBC3B8856F4}"/>
              </a:ext>
            </a:extLst>
          </p:cNvPr>
          <p:cNvSpPr txBox="1">
            <a:spLocks/>
          </p:cNvSpPr>
          <p:nvPr/>
        </p:nvSpPr>
        <p:spPr>
          <a:xfrm>
            <a:off x="7577666" y="856901"/>
            <a:ext cx="4004733" cy="529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Complete geometry of the irradiation room @NUANS facility implemented for FLUKA simulations</a:t>
            </a:r>
            <a:endParaRPr lang="en-US" sz="1200" dirty="0"/>
          </a:p>
        </p:txBody>
      </p:sp>
      <p:sp>
        <p:nvSpPr>
          <p:cNvPr id="9" name="Content Placeholder 1">
            <a:extLst>
              <a:ext uri="{FF2B5EF4-FFF2-40B4-BE49-F238E27FC236}">
                <a16:creationId xmlns:a16="http://schemas.microsoft.com/office/drawing/2014/main" id="{6065FCFD-C6AC-47C0-853D-5AF2AD0B1FFD}"/>
              </a:ext>
            </a:extLst>
          </p:cNvPr>
          <p:cNvSpPr txBox="1">
            <a:spLocks/>
          </p:cNvSpPr>
          <p:nvPr/>
        </p:nvSpPr>
        <p:spPr>
          <a:xfrm>
            <a:off x="9580032" y="3652313"/>
            <a:ext cx="2402259" cy="529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Drawings of the new collimator and of the detector mechanics developed for the final SPECT module prototype</a:t>
            </a:r>
            <a:endParaRPr lang="en-US" sz="1200" dirty="0"/>
          </a:p>
        </p:txBody>
      </p:sp>
    </p:spTree>
    <p:extLst>
      <p:ext uri="{BB962C8B-B14F-4D97-AF65-F5344CB8AC3E}">
        <p14:creationId xmlns:p14="http://schemas.microsoft.com/office/powerpoint/2010/main" val="2382546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noAutofit/>
          </a:bodyPr>
          <a:lstStyle/>
          <a:p>
            <a:pPr>
              <a:buFont typeface="Wingdings" panose="05000000000000000000" pitchFamily="2" charset="2"/>
              <a:buChar char="q"/>
            </a:pPr>
            <a:r>
              <a:rPr lang="it-IT" sz="1800" b="1" dirty="0">
                <a:solidFill>
                  <a:srgbClr val="0070C0"/>
                </a:solidFill>
              </a:rPr>
              <a:t> Consumabili</a:t>
            </a:r>
          </a:p>
          <a:p>
            <a:pPr lvl="1">
              <a:buFont typeface="Wingdings" panose="05000000000000000000" pitchFamily="2" charset="2"/>
              <a:buChar char="§"/>
            </a:pPr>
            <a:r>
              <a:rPr lang="it-IT" sz="1600" b="1" dirty="0">
                <a:solidFill>
                  <a:srgbClr val="0070C0"/>
                </a:solidFill>
              </a:rPr>
              <a:t>13k: produzione di schede PCB in materiale Roger RO3003 (</a:t>
            </a:r>
            <a:r>
              <a:rPr lang="it-IT" sz="1600" b="1" dirty="0" err="1">
                <a:solidFill>
                  <a:srgbClr val="0070C0"/>
                </a:solidFill>
              </a:rPr>
              <a:t>boron</a:t>
            </a:r>
            <a:r>
              <a:rPr lang="it-IT" sz="1600" b="1" dirty="0">
                <a:solidFill>
                  <a:srgbClr val="0070C0"/>
                </a:solidFill>
              </a:rPr>
              <a:t>-free)</a:t>
            </a:r>
          </a:p>
          <a:p>
            <a:pPr lvl="1">
              <a:buFont typeface="Wingdings" panose="05000000000000000000" pitchFamily="2" charset="2"/>
              <a:buChar char="§"/>
            </a:pPr>
            <a:r>
              <a:rPr lang="it-IT" sz="1600" b="1" dirty="0">
                <a:solidFill>
                  <a:srgbClr val="0070C0"/>
                </a:solidFill>
              </a:rPr>
              <a:t>2k: acquisto moduli FPGA per nuove schede in Roger</a:t>
            </a:r>
          </a:p>
          <a:p>
            <a:pPr lvl="1">
              <a:buFont typeface="Wingdings" panose="05000000000000000000" pitchFamily="2" charset="2"/>
              <a:buChar char="§"/>
            </a:pPr>
            <a:r>
              <a:rPr lang="it-IT" sz="1600" b="1" dirty="0">
                <a:solidFill>
                  <a:srgbClr val="0070C0"/>
                </a:solidFill>
              </a:rPr>
              <a:t>1k: acquisto consumabili di laboratorio (e.g. grasso ottico e materiali per stampa 3D)</a:t>
            </a:r>
          </a:p>
          <a:p>
            <a:pPr lvl="1">
              <a:buFont typeface="Wingdings" panose="05000000000000000000" pitchFamily="2" charset="2"/>
              <a:buChar char="§"/>
            </a:pPr>
            <a:r>
              <a:rPr lang="it-IT" sz="1600" b="1" dirty="0">
                <a:solidFill>
                  <a:srgbClr val="0070C0"/>
                </a:solidFill>
              </a:rPr>
              <a:t>10k: produzione di ASIC per riprodurre gli ASIC Gamma V7 (sviluppati all'intero del progetto INFN Gamma) usati nei moduli di rivelazione, che finora erano stati ottenuti "in kind" dal progetto Gamma</a:t>
            </a:r>
          </a:p>
          <a:p>
            <a:pPr>
              <a:buFont typeface="Wingdings" panose="05000000000000000000" pitchFamily="2" charset="2"/>
              <a:buChar char="q"/>
            </a:pPr>
            <a:r>
              <a:rPr lang="it-IT" sz="1800" b="1" dirty="0">
                <a:solidFill>
                  <a:srgbClr val="0070C0"/>
                </a:solidFill>
              </a:rPr>
              <a:t> Inventariabili</a:t>
            </a:r>
          </a:p>
          <a:p>
            <a:pPr lvl="1">
              <a:buFont typeface="Wingdings" panose="05000000000000000000" pitchFamily="2" charset="2"/>
              <a:buChar char="§"/>
            </a:pPr>
            <a:r>
              <a:rPr lang="it-IT" sz="1600" b="1" dirty="0">
                <a:solidFill>
                  <a:srgbClr val="0070C0"/>
                </a:solidFill>
              </a:rPr>
              <a:t>4k: stage lineari per la calibrazione automatica dei rivelatori basati su cristalli monolitici</a:t>
            </a:r>
          </a:p>
          <a:p>
            <a:pPr>
              <a:buFont typeface="Wingdings" panose="05000000000000000000" pitchFamily="2" charset="2"/>
              <a:buChar char="q"/>
            </a:pPr>
            <a:r>
              <a:rPr lang="it-IT" sz="1800" b="1" dirty="0">
                <a:solidFill>
                  <a:srgbClr val="0070C0"/>
                </a:solidFill>
              </a:rPr>
              <a:t> Servizi</a:t>
            </a:r>
          </a:p>
          <a:p>
            <a:pPr lvl="1">
              <a:buFont typeface="Wingdings" panose="05000000000000000000" pitchFamily="2" charset="2"/>
              <a:buChar char="§"/>
            </a:pPr>
            <a:r>
              <a:rPr lang="it-IT" sz="1600" b="1" dirty="0">
                <a:solidFill>
                  <a:srgbClr val="0070C0"/>
                </a:solidFill>
              </a:rPr>
              <a:t>2k: Assemblaggi schede elettronica</a:t>
            </a:r>
          </a:p>
          <a:p>
            <a:pPr>
              <a:buFont typeface="Wingdings" panose="05000000000000000000" pitchFamily="2" charset="2"/>
              <a:buChar char="q"/>
            </a:pPr>
            <a:r>
              <a:rPr lang="it-IT" sz="1800" b="1" dirty="0">
                <a:solidFill>
                  <a:srgbClr val="0070C0"/>
                </a:solidFill>
              </a:rPr>
              <a:t> Missioni</a:t>
            </a:r>
          </a:p>
          <a:p>
            <a:pPr lvl="1">
              <a:buFont typeface="Wingdings" panose="05000000000000000000" pitchFamily="2" charset="2"/>
              <a:buChar char="§"/>
            </a:pPr>
            <a:r>
              <a:rPr lang="it-IT" sz="1600" b="1" dirty="0">
                <a:solidFill>
                  <a:srgbClr val="0070C0"/>
                </a:solidFill>
              </a:rPr>
              <a:t>2k: Missioni in Italia</a:t>
            </a:r>
          </a:p>
          <a:p>
            <a:pPr lvl="2">
              <a:buFont typeface="Wingdings" panose="05000000000000000000" pitchFamily="2" charset="2"/>
              <a:buChar char="§"/>
            </a:pPr>
            <a:r>
              <a:rPr lang="it-IT" sz="1200" b="1" dirty="0">
                <a:solidFill>
                  <a:srgbClr val="0070C0"/>
                </a:solidFill>
              </a:rPr>
              <a:t>2 giorni per tre persone per misure al LENA a Pavia (400 euro a missione per persona)</a:t>
            </a:r>
          </a:p>
          <a:p>
            <a:pPr lvl="2">
              <a:buFont typeface="Wingdings" panose="05000000000000000000" pitchFamily="2" charset="2"/>
              <a:buChar char="§"/>
            </a:pPr>
            <a:r>
              <a:rPr lang="it-IT" sz="1200" b="1" dirty="0">
                <a:solidFill>
                  <a:srgbClr val="0070C0"/>
                </a:solidFill>
              </a:rPr>
              <a:t>visita a Bari di 3 giorni per una persona per sviluppo della nuova meccanica (600 euro)</a:t>
            </a:r>
          </a:p>
          <a:p>
            <a:pPr lvl="1">
              <a:buFont typeface="Wingdings" panose="05000000000000000000" pitchFamily="2" charset="2"/>
              <a:buChar char="§"/>
            </a:pPr>
            <a:r>
              <a:rPr lang="it-IT" sz="1600" b="1" dirty="0">
                <a:solidFill>
                  <a:srgbClr val="0070C0"/>
                </a:solidFill>
              </a:rPr>
              <a:t>5k SJ: Missioni a Nagoya/Birmingham per svolgere misure sperimentali in facility di irraggiamento con fasci di neutroni equivalenti a facility cliniche)</a:t>
            </a:r>
          </a:p>
          <a:p>
            <a:pPr lvl="2">
              <a:buFont typeface="Wingdings" panose="05000000000000000000" pitchFamily="2" charset="2"/>
              <a:buChar char="§"/>
            </a:pPr>
            <a:r>
              <a:rPr lang="it-IT" sz="1200" b="1" dirty="0">
                <a:solidFill>
                  <a:srgbClr val="0070C0"/>
                </a:solidFill>
              </a:rPr>
              <a:t>visita di 5-7 giorni per due persone (2.5k a persona per missione)</a:t>
            </a: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SPOC: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160626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                      : general framework</a:t>
            </a:r>
            <a:endParaRPr lang="en-US" dirty="0"/>
          </a:p>
        </p:txBody>
      </p:sp>
      <p:pic>
        <p:nvPicPr>
          <p:cNvPr id="4" name="Immagine 3" descr="Immagine che contiene Carattere, Elementi grafici, grafica, logo&#10;&#10;Il contenuto generato dall'IA potrebbe non essere corretto.">
            <a:extLst>
              <a:ext uri="{FF2B5EF4-FFF2-40B4-BE49-F238E27FC236}">
                <a16:creationId xmlns:a16="http://schemas.microsoft.com/office/drawing/2014/main" id="{3F057903-9E6E-518E-66DA-DA60D1ED0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74" y="217206"/>
            <a:ext cx="2314228" cy="561403"/>
          </a:xfrm>
          <a:prstGeom prst="rect">
            <a:avLst/>
          </a:prstGeom>
        </p:spPr>
      </p:pic>
      <p:sp>
        <p:nvSpPr>
          <p:cNvPr id="5" name="Rettangolo 166">
            <a:extLst>
              <a:ext uri="{FF2B5EF4-FFF2-40B4-BE49-F238E27FC236}">
                <a16:creationId xmlns:a16="http://schemas.microsoft.com/office/drawing/2014/main" id="{5CB1927D-A742-5831-6D8C-26A4DF0B0103}"/>
              </a:ext>
            </a:extLst>
          </p:cNvPr>
          <p:cNvSpPr/>
          <p:nvPr/>
        </p:nvSpPr>
        <p:spPr>
          <a:xfrm>
            <a:off x="307908" y="3245102"/>
            <a:ext cx="5800792" cy="923330"/>
          </a:xfrm>
          <a:prstGeom prst="rect">
            <a:avLst/>
          </a:prstGeom>
        </p:spPr>
        <p:txBody>
          <a:bodyPr wrap="square">
            <a:spAutoFit/>
          </a:bodyPr>
          <a:lstStyle/>
          <a:p>
            <a:pPr marL="9525" lvl="1"/>
            <a:r>
              <a:rPr lang="it-IT" dirty="0" err="1">
                <a:solidFill>
                  <a:srgbClr val="0070C0"/>
                </a:solidFill>
                <a:latin typeface="Comic Sans MS" panose="030F0902030302020204" pitchFamily="66" charset="0"/>
              </a:rPr>
              <a:t>Redefining</a:t>
            </a:r>
            <a:r>
              <a:rPr lang="it-IT" dirty="0">
                <a:solidFill>
                  <a:srgbClr val="0070C0"/>
                </a:solidFill>
                <a:latin typeface="Comic Sans MS" panose="030F0902030302020204" pitchFamily="66" charset="0"/>
              </a:rPr>
              <a:t> </a:t>
            </a:r>
            <a:r>
              <a:rPr lang="it-IT" dirty="0" err="1">
                <a:solidFill>
                  <a:srgbClr val="0070C0"/>
                </a:solidFill>
                <a:latin typeface="Comic Sans MS" panose="030F0902030302020204" pitchFamily="66" charset="0"/>
              </a:rPr>
              <a:t>Readout</a:t>
            </a:r>
            <a:r>
              <a:rPr lang="it-IT" dirty="0">
                <a:solidFill>
                  <a:srgbClr val="0070C0"/>
                </a:solidFill>
                <a:latin typeface="Comic Sans MS" panose="030F0902030302020204" pitchFamily="66" charset="0"/>
              </a:rPr>
              <a:t> Capabilities for </a:t>
            </a:r>
            <a:r>
              <a:rPr lang="it-IT" dirty="0" err="1">
                <a:solidFill>
                  <a:srgbClr val="0070C0"/>
                </a:solidFill>
                <a:latin typeface="Comic Sans MS" panose="030F0902030302020204" pitchFamily="66" charset="0"/>
              </a:rPr>
              <a:t>Decay</a:t>
            </a:r>
            <a:r>
              <a:rPr lang="it-IT" dirty="0">
                <a:solidFill>
                  <a:srgbClr val="0070C0"/>
                </a:solidFill>
                <a:latin typeface="Comic Sans MS" panose="030F0902030302020204" pitchFamily="66" charset="0"/>
              </a:rPr>
              <a:t> </a:t>
            </a:r>
            <a:r>
              <a:rPr lang="it-IT" dirty="0" err="1">
                <a:solidFill>
                  <a:srgbClr val="0070C0"/>
                </a:solidFill>
                <a:latin typeface="Comic Sans MS" panose="030F0902030302020204" pitchFamily="66" charset="0"/>
              </a:rPr>
              <a:t>Spectroscopy</a:t>
            </a:r>
            <a:r>
              <a:rPr lang="it-IT" dirty="0">
                <a:solidFill>
                  <a:srgbClr val="0070C0"/>
                </a:solidFill>
                <a:latin typeface="Comic Sans MS" panose="030F0902030302020204" pitchFamily="66" charset="0"/>
              </a:rPr>
              <a:t>:</a:t>
            </a:r>
          </a:p>
          <a:p>
            <a:pPr marL="9525" lvl="1"/>
            <a:endParaRPr lang="it-IT" dirty="0">
              <a:solidFill>
                <a:srgbClr val="0070C0"/>
              </a:solidFill>
              <a:latin typeface="Comic Sans MS" panose="030F0902030302020204" pitchFamily="66" charset="0"/>
            </a:endParaRPr>
          </a:p>
        </p:txBody>
      </p:sp>
      <p:pic>
        <p:nvPicPr>
          <p:cNvPr id="6" name="Immagine 5">
            <a:extLst>
              <a:ext uri="{FF2B5EF4-FFF2-40B4-BE49-F238E27FC236}">
                <a16:creationId xmlns:a16="http://schemas.microsoft.com/office/drawing/2014/main" id="{78A1F555-0C83-885D-1DBE-94FDDD2688B8}"/>
              </a:ext>
            </a:extLst>
          </p:cNvPr>
          <p:cNvPicPr>
            <a:picLocks noChangeAspect="1"/>
          </p:cNvPicPr>
          <p:nvPr/>
        </p:nvPicPr>
        <p:blipFill>
          <a:blip r:embed="rId4"/>
          <a:stretch>
            <a:fillRect/>
          </a:stretch>
        </p:blipFill>
        <p:spPr>
          <a:xfrm>
            <a:off x="128260" y="821406"/>
            <a:ext cx="1725939" cy="2198984"/>
          </a:xfrm>
          <a:prstGeom prst="rect">
            <a:avLst/>
          </a:prstGeom>
        </p:spPr>
      </p:pic>
      <p:pic>
        <p:nvPicPr>
          <p:cNvPr id="7" name="Immagine 6">
            <a:extLst>
              <a:ext uri="{FF2B5EF4-FFF2-40B4-BE49-F238E27FC236}">
                <a16:creationId xmlns:a16="http://schemas.microsoft.com/office/drawing/2014/main" id="{0F9BD082-E241-2FEA-E0A9-244B019A5C4A}"/>
              </a:ext>
            </a:extLst>
          </p:cNvPr>
          <p:cNvPicPr>
            <a:picLocks noChangeAspect="1"/>
          </p:cNvPicPr>
          <p:nvPr/>
        </p:nvPicPr>
        <p:blipFill>
          <a:blip r:embed="rId5"/>
          <a:stretch>
            <a:fillRect/>
          </a:stretch>
        </p:blipFill>
        <p:spPr>
          <a:xfrm>
            <a:off x="9137960" y="834105"/>
            <a:ext cx="3054039" cy="2429987"/>
          </a:xfrm>
          <a:prstGeom prst="rect">
            <a:avLst/>
          </a:prstGeom>
        </p:spPr>
      </p:pic>
      <p:pic>
        <p:nvPicPr>
          <p:cNvPr id="8" name="Immagine 7">
            <a:extLst>
              <a:ext uri="{FF2B5EF4-FFF2-40B4-BE49-F238E27FC236}">
                <a16:creationId xmlns:a16="http://schemas.microsoft.com/office/drawing/2014/main" id="{41C893B6-2883-17EC-D141-9B050CC4B8EA}"/>
              </a:ext>
            </a:extLst>
          </p:cNvPr>
          <p:cNvPicPr>
            <a:picLocks noChangeAspect="1"/>
          </p:cNvPicPr>
          <p:nvPr/>
        </p:nvPicPr>
        <p:blipFill>
          <a:blip r:embed="rId6"/>
          <a:srcRect l="552" r="1701"/>
          <a:stretch>
            <a:fillRect/>
          </a:stretch>
        </p:blipFill>
        <p:spPr>
          <a:xfrm>
            <a:off x="5707632" y="880867"/>
            <a:ext cx="3430329" cy="2268000"/>
          </a:xfrm>
          <a:prstGeom prst="rect">
            <a:avLst/>
          </a:prstGeom>
        </p:spPr>
      </p:pic>
      <p:sp>
        <p:nvSpPr>
          <p:cNvPr id="9" name="CasellaDiTesto 8">
            <a:extLst>
              <a:ext uri="{FF2B5EF4-FFF2-40B4-BE49-F238E27FC236}">
                <a16:creationId xmlns:a16="http://schemas.microsoft.com/office/drawing/2014/main" id="{38B98519-29FD-1A05-6512-EF5395C888B9}"/>
              </a:ext>
            </a:extLst>
          </p:cNvPr>
          <p:cNvSpPr txBox="1"/>
          <p:nvPr/>
        </p:nvSpPr>
        <p:spPr>
          <a:xfrm>
            <a:off x="6096000" y="3863284"/>
            <a:ext cx="6096000" cy="2308324"/>
          </a:xfrm>
          <a:prstGeom prst="rect">
            <a:avLst/>
          </a:prstGeom>
          <a:noFill/>
        </p:spPr>
        <p:txBody>
          <a:bodyPr wrap="square">
            <a:spAutoFit/>
          </a:bodyPr>
          <a:lstStyle/>
          <a:p>
            <a:pPr marL="285750" indent="-285750">
              <a:buFont typeface="Arial" panose="020B0604020202020204" pitchFamily="34" charset="0"/>
              <a:buChar char="•"/>
            </a:pPr>
            <a:r>
              <a:rPr lang="en-US" dirty="0">
                <a:latin typeface="Comic Sans MS" panose="030F0902030302020204" pitchFamily="66" charset="0"/>
              </a:rPr>
              <a:t>Planar geometry: Increased thickness for </a:t>
            </a:r>
            <a:r>
              <a:rPr lang="en-US" dirty="0">
                <a:solidFill>
                  <a:srgbClr val="0070C0"/>
                </a:solidFill>
                <a:latin typeface="Comic Sans MS" panose="030F0902030302020204" pitchFamily="66" charset="0"/>
              </a:rPr>
              <a:t>higher detection efficiency</a:t>
            </a:r>
          </a:p>
          <a:p>
            <a:pPr marL="285750" indent="-285750">
              <a:buFont typeface="Arial" panose="020B0604020202020204" pitchFamily="34" charset="0"/>
              <a:buChar char="•"/>
            </a:pPr>
            <a:r>
              <a:rPr lang="en-US" dirty="0">
                <a:latin typeface="Comic Sans MS" panose="030F0902030302020204" pitchFamily="66" charset="0"/>
              </a:rPr>
              <a:t>Submillimeter 3D position sensitivity: </a:t>
            </a:r>
            <a:r>
              <a:rPr lang="en-US" dirty="0">
                <a:solidFill>
                  <a:srgbClr val="0070C0"/>
                </a:solidFill>
                <a:latin typeface="Comic Sans MS" panose="030F0902030302020204" pitchFamily="66" charset="0"/>
              </a:rPr>
              <a:t>precise implant-decay correlation</a:t>
            </a:r>
          </a:p>
          <a:p>
            <a:pPr marL="285750" indent="-285750">
              <a:buFont typeface="Arial" panose="020B0604020202020204" pitchFamily="34" charset="0"/>
              <a:buChar char="•"/>
            </a:pPr>
            <a:r>
              <a:rPr lang="en-US" dirty="0">
                <a:latin typeface="Comic Sans MS" panose="030F0902030302020204" pitchFamily="66" charset="0"/>
              </a:rPr>
              <a:t>Radiation hardness through PLM technology: </a:t>
            </a:r>
            <a:r>
              <a:rPr lang="en-US" b="1" u="sng" dirty="0">
                <a:solidFill>
                  <a:srgbClr val="0070C0"/>
                </a:solidFill>
                <a:latin typeface="Comic Sans MS" panose="030F0902030302020204" pitchFamily="66" charset="0"/>
              </a:rPr>
              <a:t>Repeated annealing restores performance</a:t>
            </a:r>
          </a:p>
          <a:p>
            <a:pPr marL="285750" indent="-285750">
              <a:buFont typeface="Arial" panose="020B0604020202020204" pitchFamily="34" charset="0"/>
              <a:buChar char="•"/>
            </a:pPr>
            <a:r>
              <a:rPr lang="en-US" dirty="0">
                <a:latin typeface="Comic Sans MS" panose="030F0902030302020204" pitchFamily="66" charset="0"/>
              </a:rPr>
              <a:t>Tailored segmentation: Optimized for energy and position resolution</a:t>
            </a:r>
          </a:p>
        </p:txBody>
      </p:sp>
      <p:sp>
        <p:nvSpPr>
          <p:cNvPr id="10" name="CasellaDiTesto 9">
            <a:extLst>
              <a:ext uri="{FF2B5EF4-FFF2-40B4-BE49-F238E27FC236}">
                <a16:creationId xmlns:a16="http://schemas.microsoft.com/office/drawing/2014/main" id="{03DE0C76-A661-C84A-D4DE-DD4CDC7FB074}"/>
              </a:ext>
            </a:extLst>
          </p:cNvPr>
          <p:cNvSpPr txBox="1"/>
          <p:nvPr/>
        </p:nvSpPr>
        <p:spPr>
          <a:xfrm>
            <a:off x="6388100" y="3219702"/>
            <a:ext cx="6080192" cy="646331"/>
          </a:xfrm>
          <a:prstGeom prst="rect">
            <a:avLst/>
          </a:prstGeom>
          <a:noFill/>
        </p:spPr>
        <p:txBody>
          <a:bodyPr wrap="square">
            <a:spAutoFit/>
          </a:bodyPr>
          <a:lstStyle/>
          <a:p>
            <a:pPr marL="9525" lvl="1"/>
            <a:r>
              <a:rPr lang="en-US" dirty="0">
                <a:solidFill>
                  <a:srgbClr val="0070C0"/>
                </a:solidFill>
                <a:latin typeface="Comic Sans MS" panose="030F0902030302020204" pitchFamily="66" charset="0"/>
              </a:rPr>
              <a:t>Unlocking the Full Potential of HPGe for Decay Spectroscopy</a:t>
            </a:r>
          </a:p>
        </p:txBody>
      </p:sp>
      <p:pic>
        <p:nvPicPr>
          <p:cNvPr id="11" name="Immagine 10">
            <a:extLst>
              <a:ext uri="{FF2B5EF4-FFF2-40B4-BE49-F238E27FC236}">
                <a16:creationId xmlns:a16="http://schemas.microsoft.com/office/drawing/2014/main" id="{D07C7DEB-23AE-A297-8463-6330246ABA3D}"/>
              </a:ext>
            </a:extLst>
          </p:cNvPr>
          <p:cNvPicPr>
            <a:picLocks noChangeAspect="1"/>
          </p:cNvPicPr>
          <p:nvPr/>
        </p:nvPicPr>
        <p:blipFill>
          <a:blip r:embed="rId7"/>
          <a:stretch>
            <a:fillRect/>
          </a:stretch>
        </p:blipFill>
        <p:spPr>
          <a:xfrm>
            <a:off x="1854200" y="916066"/>
            <a:ext cx="3698597" cy="2294318"/>
          </a:xfrm>
          <a:prstGeom prst="rect">
            <a:avLst/>
          </a:prstGeom>
        </p:spPr>
      </p:pic>
      <p:sp>
        <p:nvSpPr>
          <p:cNvPr id="12" name="CasellaDiTesto 11">
            <a:extLst>
              <a:ext uri="{FF2B5EF4-FFF2-40B4-BE49-F238E27FC236}">
                <a16:creationId xmlns:a16="http://schemas.microsoft.com/office/drawing/2014/main" id="{84B0C03C-42BF-8AFF-07CC-D42532A78D0F}"/>
              </a:ext>
            </a:extLst>
          </p:cNvPr>
          <p:cNvSpPr txBox="1"/>
          <p:nvPr/>
        </p:nvSpPr>
        <p:spPr>
          <a:xfrm>
            <a:off x="0" y="2513845"/>
            <a:ext cx="2044700" cy="646331"/>
          </a:xfrm>
          <a:prstGeom prst="rect">
            <a:avLst/>
          </a:prstGeom>
          <a:solidFill>
            <a:schemeClr val="bg1"/>
          </a:solidFill>
        </p:spPr>
        <p:txBody>
          <a:bodyPr wrap="square">
            <a:spAutoFit/>
          </a:bodyPr>
          <a:lstStyle/>
          <a:p>
            <a:pPr algn="ctr"/>
            <a:r>
              <a:rPr lang="it-IT" dirty="0">
                <a:solidFill>
                  <a:srgbClr val="0070C0"/>
                </a:solidFill>
              </a:rPr>
              <a:t>AIDA </a:t>
            </a:r>
            <a:r>
              <a:rPr lang="it-IT" dirty="0" err="1">
                <a:solidFill>
                  <a:srgbClr val="0070C0"/>
                </a:solidFill>
              </a:rPr>
              <a:t>active</a:t>
            </a:r>
            <a:r>
              <a:rPr lang="it-IT" dirty="0">
                <a:solidFill>
                  <a:srgbClr val="0070C0"/>
                </a:solidFill>
              </a:rPr>
              <a:t> stopper</a:t>
            </a:r>
          </a:p>
          <a:p>
            <a:pPr algn="ctr"/>
            <a:r>
              <a:rPr lang="it-IT" dirty="0">
                <a:solidFill>
                  <a:srgbClr val="0070C0"/>
                </a:solidFill>
              </a:rPr>
              <a:t>(state of the art)</a:t>
            </a:r>
            <a:endParaRPr lang="it-IT" dirty="0"/>
          </a:p>
        </p:txBody>
      </p:sp>
      <p:sp>
        <p:nvSpPr>
          <p:cNvPr id="21" name="CasellaDiTesto 20">
            <a:extLst>
              <a:ext uri="{FF2B5EF4-FFF2-40B4-BE49-F238E27FC236}">
                <a16:creationId xmlns:a16="http://schemas.microsoft.com/office/drawing/2014/main" id="{892A36F0-AF02-449A-63D7-2F7A828E01BB}"/>
              </a:ext>
            </a:extLst>
          </p:cNvPr>
          <p:cNvSpPr txBox="1"/>
          <p:nvPr/>
        </p:nvSpPr>
        <p:spPr>
          <a:xfrm>
            <a:off x="0" y="3861245"/>
            <a:ext cx="6096000" cy="2308324"/>
          </a:xfrm>
          <a:prstGeom prst="rect">
            <a:avLst/>
          </a:prstGeom>
          <a:noFill/>
        </p:spPr>
        <p:txBody>
          <a:bodyPr wrap="square">
            <a:spAutoFit/>
          </a:bodyPr>
          <a:lstStyle/>
          <a:p>
            <a:pPr marL="285750" indent="-285750">
              <a:buFont typeface="Arial" panose="020B0604020202020204" pitchFamily="34" charset="0"/>
              <a:buChar char="•"/>
            </a:pPr>
            <a:r>
              <a:rPr lang="en-US" dirty="0">
                <a:latin typeface="Comic Sans MS" panose="030F0902030302020204" pitchFamily="66" charset="0"/>
              </a:rPr>
              <a:t>Custom integrated front-end electronics with fast-reset circuit:</a:t>
            </a:r>
          </a:p>
          <a:p>
            <a:pPr marL="742950" lvl="1" indent="-285750">
              <a:buFont typeface="Wingdings" pitchFamily="2" charset="2"/>
              <a:buChar char="ü"/>
            </a:pPr>
            <a:r>
              <a:rPr lang="en-US" dirty="0">
                <a:latin typeface="Comic Sans MS" panose="030F0902030302020204" pitchFamily="66" charset="0"/>
              </a:rPr>
              <a:t>Ultra-wide energy range: </a:t>
            </a:r>
            <a:r>
              <a:rPr lang="en-US" dirty="0">
                <a:solidFill>
                  <a:srgbClr val="0070C0"/>
                </a:solidFill>
                <a:latin typeface="Comic Sans MS" panose="030F0902030302020204" pitchFamily="66" charset="0"/>
              </a:rPr>
              <a:t>from tens of keV (beta decays) up to tens of GeV (ion implant)</a:t>
            </a:r>
          </a:p>
          <a:p>
            <a:pPr marL="742950" lvl="1" indent="-285750">
              <a:buFont typeface="Wingdings" pitchFamily="2" charset="2"/>
              <a:buChar char="ü"/>
            </a:pPr>
            <a:r>
              <a:rPr lang="en-US" dirty="0">
                <a:latin typeface="Comic Sans MS" panose="030F0902030302020204" pitchFamily="66" charset="0"/>
              </a:rPr>
              <a:t>Ultra-low dead-time: microsecond reset after saturation, </a:t>
            </a:r>
            <a:r>
              <a:rPr lang="en-US" dirty="0">
                <a:solidFill>
                  <a:srgbClr val="0070C0"/>
                </a:solidFill>
                <a:latin typeface="Comic Sans MS" panose="030F0902030302020204" pitchFamily="66" charset="0"/>
              </a:rPr>
              <a:t>allowing for higher implant rates</a:t>
            </a:r>
          </a:p>
          <a:p>
            <a:pPr marL="285750" indent="-285750">
              <a:buFont typeface="Arial" panose="020B0604020202020204" pitchFamily="34" charset="0"/>
              <a:buChar char="•"/>
            </a:pPr>
            <a:r>
              <a:rPr lang="en-US" dirty="0">
                <a:latin typeface="Comic Sans MS" panose="030F0902030302020204" pitchFamily="66" charset="0"/>
              </a:rPr>
              <a:t>Integrated solution: compact, high channel density, low power consumption</a:t>
            </a:r>
          </a:p>
        </p:txBody>
      </p:sp>
    </p:spTree>
    <p:extLst>
      <p:ext uri="{BB962C8B-B14F-4D97-AF65-F5344CB8AC3E}">
        <p14:creationId xmlns:p14="http://schemas.microsoft.com/office/powerpoint/2010/main" val="372488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T4QC </a:t>
            </a:r>
            <a:r>
              <a:rPr lang="it-IT" dirty="0" err="1"/>
              <a:t>technologies</a:t>
            </a:r>
            <a:r>
              <a:rPr lang="it-IT" dirty="0"/>
              <a:t> for quantum computing (2024-2026)</a:t>
            </a:r>
            <a:endParaRPr lang="en-US" dirty="0"/>
          </a:p>
        </p:txBody>
      </p:sp>
      <p:sp>
        <p:nvSpPr>
          <p:cNvPr id="16" name="Rectangle 15"/>
          <p:cNvSpPr/>
          <p:nvPr/>
        </p:nvSpPr>
        <p:spPr>
          <a:xfrm>
            <a:off x="3628811" y="702915"/>
            <a:ext cx="4934377"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Simone Cialdi (Milano)</a:t>
            </a:r>
            <a:endParaRPr lang="it-IT"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6671823" y="1293246"/>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6951590" y="5740159"/>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10.9</a:t>
            </a:r>
          </a:p>
        </p:txBody>
      </p:sp>
      <p:sp>
        <p:nvSpPr>
          <p:cNvPr id="11" name="Rectangle 10">
            <a:extLst>
              <a:ext uri="{FF2B5EF4-FFF2-40B4-BE49-F238E27FC236}">
                <a16:creationId xmlns:a16="http://schemas.microsoft.com/office/drawing/2014/main" id="{472510D8-83EC-4195-8892-ABCA70A43173}"/>
              </a:ext>
            </a:extLst>
          </p:cNvPr>
          <p:cNvSpPr/>
          <p:nvPr/>
        </p:nvSpPr>
        <p:spPr>
          <a:xfrm>
            <a:off x="671804" y="1192760"/>
            <a:ext cx="312267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774189" y="1666483"/>
            <a:ext cx="4920300" cy="46935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951590" y="1692897"/>
            <a:ext cx="4302493" cy="4031873"/>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Benedetti	Claudia</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Cialdi	Simone</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Ferracin</a:t>
            </a:r>
            <a:r>
              <a:rPr lang="it-IT" sz="800" b="1" dirty="0">
                <a:solidFill>
                  <a:srgbClr val="0070C0"/>
                </a:solidFill>
                <a:latin typeface="Comic Sans MS" panose="030F0702030302020204" pitchFamily="66" charset="0"/>
              </a:rPr>
              <a:t>	Davide</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Ferraro	Alessandro</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Galzerano</a:t>
            </a:r>
            <a:r>
              <a:rPr lang="it-IT" sz="800" b="1" dirty="0">
                <a:solidFill>
                  <a:srgbClr val="0070C0"/>
                </a:solidFill>
                <a:latin typeface="Comic Sans MS" panose="030F0702030302020204" pitchFamily="66" charset="0"/>
              </a:rPr>
              <a:t>	Gianluca</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Genoni	Marco Giovanni</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Giannotti	Dario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Giove	Dario Augusto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Manzoni	Cristian Angelo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Milani	Paolo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Olivares	Stefano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Paris	Matteo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Paroli	Bruno</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Piovella</a:t>
            </a:r>
            <a:r>
              <a:rPr lang="it-IT" sz="800" b="1" dirty="0">
                <a:solidFill>
                  <a:srgbClr val="0070C0"/>
                </a:solidFill>
                <a:latin typeface="Comic Sans MS" panose="030F0702030302020204" pitchFamily="66" charset="0"/>
              </a:rPr>
              <a:t>	Nicola</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Potenza	Marco Alberto Carlo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Prati	Enrico</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Pullia</a:t>
            </a:r>
            <a:r>
              <a:rPr lang="it-IT" sz="800" b="1" dirty="0">
                <a:solidFill>
                  <a:srgbClr val="0070C0"/>
                </a:solidFill>
                <a:latin typeface="Comic Sans MS" panose="030F0702030302020204" pitchFamily="66" charset="0"/>
              </a:rPr>
              <a:t>	Alberto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Siano	Mirko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Smirne	Andrea</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Suerra</a:t>
            </a:r>
            <a:r>
              <a:rPr lang="it-IT" sz="800" b="1" dirty="0">
                <a:solidFill>
                  <a:srgbClr val="0070C0"/>
                </a:solidFill>
                <a:latin typeface="Comic Sans MS" panose="030F0702030302020204" pitchFamily="66" charset="0"/>
              </a:rPr>
              <a:t>	Edoardo</a:t>
            </a:r>
          </a:p>
          <a:p>
            <a:pPr marL="285750" indent="-285750">
              <a:spcAft>
                <a:spcPts val="300"/>
              </a:spcAft>
              <a:buFont typeface="Courier New" panose="02070309020205020404" pitchFamily="49" charset="0"/>
              <a:buChar char="o"/>
            </a:pPr>
            <a:r>
              <a:rPr lang="it-IT" sz="800" b="1" dirty="0" err="1">
                <a:solidFill>
                  <a:srgbClr val="0070C0"/>
                </a:solidFill>
                <a:latin typeface="Comic Sans MS" panose="030F0702030302020204" pitchFamily="66" charset="0"/>
              </a:rPr>
              <a:t>Tamascelli</a:t>
            </a:r>
            <a:r>
              <a:rPr lang="it-IT" sz="800" b="1" dirty="0">
                <a:solidFill>
                  <a:srgbClr val="0070C0"/>
                </a:solidFill>
                <a:latin typeface="Comic Sans MS" panose="030F0702030302020204" pitchFamily="66" charset="0"/>
              </a:rPr>
              <a:t>	Dario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Uboldi	Lorenzo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Vacchini	Bassano</a:t>
            </a:r>
          </a:p>
          <a:p>
            <a:pPr marL="285750" indent="-285750">
              <a:spcAft>
                <a:spcPts val="300"/>
              </a:spcAft>
              <a:buFont typeface="Courier New" panose="02070309020205020404" pitchFamily="49" charset="0"/>
              <a:buChar char="o"/>
            </a:pPr>
            <a:r>
              <a:rPr lang="it-IT" sz="800" b="1" dirty="0">
                <a:solidFill>
                  <a:srgbClr val="0070C0"/>
                </a:solidFill>
                <a:latin typeface="Comic Sans MS" panose="030F0702030302020204" pitchFamily="66" charset="0"/>
              </a:rPr>
              <a:t>Bina	Matteo</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74189" y="2094385"/>
            <a:ext cx="3830569" cy="500137"/>
          </a:xfrm>
          <a:prstGeom prst="rect">
            <a:avLst/>
          </a:prstGeom>
        </p:spPr>
        <p:txBody>
          <a:bodyPr wrap="square">
            <a:spAutoFit/>
          </a:bodyPr>
          <a:lstStyle/>
          <a:p>
            <a:pP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74189" y="2570647"/>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Rivelatori</a:t>
            </a:r>
            <a:endParaRPr lang="en-US" sz="400" b="1" dirty="0">
              <a:solidFill>
                <a:srgbClr val="002060"/>
              </a:solidFill>
              <a:latin typeface="Comic Sans MS" panose="030F0702030302020204" pitchFamily="66" charset="0"/>
              <a:ea typeface="+mj-ea"/>
              <a:cs typeface="+mj-cs"/>
            </a:endParaRPr>
          </a:p>
        </p:txBody>
      </p:sp>
      <p:sp>
        <p:nvSpPr>
          <p:cNvPr id="3" name="Rectangle 18">
            <a:extLst>
              <a:ext uri="{FF2B5EF4-FFF2-40B4-BE49-F238E27FC236}">
                <a16:creationId xmlns:a16="http://schemas.microsoft.com/office/drawing/2014/main" id="{29CB18EC-FA02-A8BB-1842-8A1DADDA0433}"/>
              </a:ext>
            </a:extLst>
          </p:cNvPr>
          <p:cNvSpPr/>
          <p:nvPr/>
        </p:nvSpPr>
        <p:spPr>
          <a:xfrm>
            <a:off x="671804" y="2986805"/>
            <a:ext cx="38452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4" name="Rectangle 19">
            <a:extLst>
              <a:ext uri="{FF2B5EF4-FFF2-40B4-BE49-F238E27FC236}">
                <a16:creationId xmlns:a16="http://schemas.microsoft.com/office/drawing/2014/main" id="{0A1F31EA-3AA4-EF9A-29D9-A4093825DB05}"/>
              </a:ext>
            </a:extLst>
          </p:cNvPr>
          <p:cNvSpPr/>
          <p:nvPr/>
        </p:nvSpPr>
        <p:spPr>
          <a:xfrm>
            <a:off x="774189" y="3412108"/>
            <a:ext cx="4302493" cy="923330"/>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Realizzazione di un computer quantistico ottico con </a:t>
            </a:r>
            <a:r>
              <a:rPr lang="it-IT" b="1" dirty="0" err="1">
                <a:solidFill>
                  <a:srgbClr val="0070C0"/>
                </a:solidFill>
                <a:latin typeface="Comic Sans MS" panose="030F0702030302020204" pitchFamily="66" charset="0"/>
              </a:rPr>
              <a:t>tecnolgia</a:t>
            </a:r>
            <a:r>
              <a:rPr lang="it-IT" b="1" dirty="0">
                <a:solidFill>
                  <a:srgbClr val="0070C0"/>
                </a:solidFill>
                <a:latin typeface="Comic Sans MS" panose="030F0702030302020204" pitchFamily="66" charset="0"/>
              </a:rPr>
              <a:t> a loop</a:t>
            </a:r>
            <a:endParaRPr lang="en-US" sz="400" b="1" dirty="0">
              <a:solidFill>
                <a:srgbClr val="002060"/>
              </a:solidFill>
              <a:latin typeface="Comic Sans MS" panose="030F0702030302020204" pitchFamily="66" charset="0"/>
              <a:ea typeface="+mj-ea"/>
              <a:cs typeface="+mj-cs"/>
            </a:endParaRPr>
          </a:p>
        </p:txBody>
      </p:sp>
      <p:pic>
        <p:nvPicPr>
          <p:cNvPr id="7" name="Immagine 6">
            <a:extLst>
              <a:ext uri="{FF2B5EF4-FFF2-40B4-BE49-F238E27FC236}">
                <a16:creationId xmlns:a16="http://schemas.microsoft.com/office/drawing/2014/main" id="{D1C17EF0-211A-7384-4514-B2613C1D51D1}"/>
              </a:ext>
            </a:extLst>
          </p:cNvPr>
          <p:cNvPicPr>
            <a:picLocks noChangeAspect="1"/>
          </p:cNvPicPr>
          <p:nvPr/>
        </p:nvPicPr>
        <p:blipFill>
          <a:blip r:embed="rId2"/>
          <a:stretch>
            <a:fillRect/>
          </a:stretch>
        </p:blipFill>
        <p:spPr>
          <a:xfrm>
            <a:off x="439215" y="4266984"/>
            <a:ext cx="5309118" cy="1946276"/>
          </a:xfrm>
          <a:prstGeom prst="rect">
            <a:avLst/>
          </a:prstGeom>
        </p:spPr>
      </p:pic>
    </p:spTree>
    <p:extLst>
      <p:ext uri="{BB962C8B-B14F-4D97-AF65-F5344CB8AC3E}">
        <p14:creationId xmlns:p14="http://schemas.microsoft.com/office/powerpoint/2010/main" val="3965096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375304" y="16249"/>
            <a:ext cx="11441391" cy="840400"/>
          </a:xfrm>
        </p:spPr>
        <p:txBody>
          <a:bodyPr>
            <a:normAutofit/>
          </a:bodyPr>
          <a:lstStyle/>
          <a:p>
            <a:r>
              <a:rPr lang="it-IT" dirty="0"/>
              <a:t>T4QC : 2025 </a:t>
            </a:r>
            <a:r>
              <a:rPr lang="it-IT" dirty="0" err="1"/>
              <a:t>main</a:t>
            </a:r>
            <a:r>
              <a:rPr lang="it-IT" dirty="0"/>
              <a:t> results</a:t>
            </a:r>
            <a:endParaRPr lang="en-US" dirty="0"/>
          </a:p>
        </p:txBody>
      </p:sp>
      <p:pic>
        <p:nvPicPr>
          <p:cNvPr id="5" name="Immagine 4">
            <a:extLst>
              <a:ext uri="{FF2B5EF4-FFF2-40B4-BE49-F238E27FC236}">
                <a16:creationId xmlns:a16="http://schemas.microsoft.com/office/drawing/2014/main" id="{0DDFCFE2-79E0-A57A-D5A2-BC5548F0CCD5}"/>
              </a:ext>
            </a:extLst>
          </p:cNvPr>
          <p:cNvPicPr>
            <a:picLocks noChangeAspect="1"/>
          </p:cNvPicPr>
          <p:nvPr/>
        </p:nvPicPr>
        <p:blipFill>
          <a:blip r:embed="rId2"/>
          <a:stretch>
            <a:fillRect/>
          </a:stretch>
        </p:blipFill>
        <p:spPr>
          <a:xfrm>
            <a:off x="6612230" y="3359714"/>
            <a:ext cx="5439093" cy="2724564"/>
          </a:xfrm>
          <a:prstGeom prst="rect">
            <a:avLst/>
          </a:prstGeom>
        </p:spPr>
      </p:pic>
      <p:sp>
        <p:nvSpPr>
          <p:cNvPr id="6" name="Rectangle 10">
            <a:extLst>
              <a:ext uri="{FF2B5EF4-FFF2-40B4-BE49-F238E27FC236}">
                <a16:creationId xmlns:a16="http://schemas.microsoft.com/office/drawing/2014/main" id="{18F6B451-67E0-7CCD-C324-3F36B1675B15}"/>
              </a:ext>
            </a:extLst>
          </p:cNvPr>
          <p:cNvSpPr/>
          <p:nvPr/>
        </p:nvSpPr>
        <p:spPr>
          <a:xfrm>
            <a:off x="0" y="740234"/>
            <a:ext cx="1996751" cy="400110"/>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Milestone 1,3:</a:t>
            </a:r>
            <a:endParaRPr lang="en-US" sz="400" b="1" dirty="0">
              <a:solidFill>
                <a:srgbClr val="002060"/>
              </a:solidFill>
              <a:latin typeface="Comic Sans MS" panose="030F0702030302020204" pitchFamily="66" charset="0"/>
              <a:ea typeface="+mj-ea"/>
              <a:cs typeface="+mj-cs"/>
            </a:endParaRPr>
          </a:p>
        </p:txBody>
      </p:sp>
      <p:grpSp>
        <p:nvGrpSpPr>
          <p:cNvPr id="8" name="Gruppo 7">
            <a:extLst>
              <a:ext uri="{FF2B5EF4-FFF2-40B4-BE49-F238E27FC236}">
                <a16:creationId xmlns:a16="http://schemas.microsoft.com/office/drawing/2014/main" id="{D93526BF-4C26-F9C6-ED9D-A33C2313F388}"/>
              </a:ext>
            </a:extLst>
          </p:cNvPr>
          <p:cNvGrpSpPr/>
          <p:nvPr/>
        </p:nvGrpSpPr>
        <p:grpSpPr>
          <a:xfrm>
            <a:off x="140677" y="1219251"/>
            <a:ext cx="2324064" cy="3707845"/>
            <a:chOff x="263532" y="140675"/>
            <a:chExt cx="3507495" cy="5109587"/>
          </a:xfrm>
        </p:grpSpPr>
        <p:pic>
          <p:nvPicPr>
            <p:cNvPr id="9" name="Immagine 8">
              <a:extLst>
                <a:ext uri="{FF2B5EF4-FFF2-40B4-BE49-F238E27FC236}">
                  <a16:creationId xmlns:a16="http://schemas.microsoft.com/office/drawing/2014/main" id="{119FD7DE-E419-933F-32C5-0CB2F3FD4C1F}"/>
                </a:ext>
              </a:extLst>
            </p:cNvPr>
            <p:cNvPicPr>
              <a:picLocks noChangeAspect="1"/>
            </p:cNvPicPr>
            <p:nvPr/>
          </p:nvPicPr>
          <p:blipFill>
            <a:blip r:embed="rId3"/>
            <a:stretch>
              <a:fillRect/>
            </a:stretch>
          </p:blipFill>
          <p:spPr>
            <a:xfrm>
              <a:off x="263532" y="140675"/>
              <a:ext cx="3507495" cy="5109587"/>
            </a:xfrm>
            <a:prstGeom prst="rect">
              <a:avLst/>
            </a:prstGeom>
          </p:spPr>
        </p:pic>
        <p:cxnSp>
          <p:nvCxnSpPr>
            <p:cNvPr id="10" name="Connettore 2 9">
              <a:extLst>
                <a:ext uri="{FF2B5EF4-FFF2-40B4-BE49-F238E27FC236}">
                  <a16:creationId xmlns:a16="http://schemas.microsoft.com/office/drawing/2014/main" id="{ED0D07EA-D773-910E-F8B2-4910BAEED3A4}"/>
                </a:ext>
              </a:extLst>
            </p:cNvPr>
            <p:cNvCxnSpPr/>
            <p:nvPr/>
          </p:nvCxnSpPr>
          <p:spPr>
            <a:xfrm flipV="1">
              <a:off x="1245996" y="602901"/>
              <a:ext cx="854109" cy="30446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91319BE9-CF4E-B2F3-73D8-5654D9A238E3}"/>
                </a:ext>
              </a:extLst>
            </p:cNvPr>
            <p:cNvCxnSpPr>
              <a:cxnSpLocks/>
            </p:cNvCxnSpPr>
            <p:nvPr/>
          </p:nvCxnSpPr>
          <p:spPr>
            <a:xfrm flipH="1" flipV="1">
              <a:off x="1750142" y="491613"/>
              <a:ext cx="648929" cy="23892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ttore 2 11">
              <a:extLst>
                <a:ext uri="{FF2B5EF4-FFF2-40B4-BE49-F238E27FC236}">
                  <a16:creationId xmlns:a16="http://schemas.microsoft.com/office/drawing/2014/main" id="{09641374-1038-483A-3435-D933056B91FC}"/>
                </a:ext>
              </a:extLst>
            </p:cNvPr>
            <p:cNvCxnSpPr/>
            <p:nvPr/>
          </p:nvCxnSpPr>
          <p:spPr>
            <a:xfrm flipH="1" flipV="1">
              <a:off x="2438400" y="491613"/>
              <a:ext cx="894735" cy="23892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AE9E9D0A-CDE8-0191-B8CA-A2C76F80462F}"/>
                </a:ext>
              </a:extLst>
            </p:cNvPr>
            <p:cNvCxnSpPr/>
            <p:nvPr/>
          </p:nvCxnSpPr>
          <p:spPr>
            <a:xfrm>
              <a:off x="2399071" y="471948"/>
              <a:ext cx="0" cy="24482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1906D771-CFE8-A36C-F3BC-54DED110A582}"/>
                </a:ext>
              </a:extLst>
            </p:cNvPr>
            <p:cNvCxnSpPr/>
            <p:nvPr/>
          </p:nvCxnSpPr>
          <p:spPr>
            <a:xfrm flipH="1">
              <a:off x="1160206" y="471948"/>
              <a:ext cx="609600" cy="31756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DDFD7DB8-A4C2-1120-4EBA-2ABECAE9CB2E}"/>
                </a:ext>
              </a:extLst>
            </p:cNvPr>
            <p:cNvCxnSpPr/>
            <p:nvPr/>
          </p:nvCxnSpPr>
          <p:spPr>
            <a:xfrm>
              <a:off x="2074606" y="602901"/>
              <a:ext cx="1179871" cy="22779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6" name="CasellaDiTesto 15">
            <a:extLst>
              <a:ext uri="{FF2B5EF4-FFF2-40B4-BE49-F238E27FC236}">
                <a16:creationId xmlns:a16="http://schemas.microsoft.com/office/drawing/2014/main" id="{8D20D658-0534-8820-8303-B973AB29BED7}"/>
              </a:ext>
            </a:extLst>
          </p:cNvPr>
          <p:cNvSpPr txBox="1"/>
          <p:nvPr/>
        </p:nvSpPr>
        <p:spPr>
          <a:xfrm>
            <a:off x="85171" y="4882114"/>
            <a:ext cx="2324065" cy="1384995"/>
          </a:xfrm>
          <a:prstGeom prst="rect">
            <a:avLst/>
          </a:prstGeom>
          <a:noFill/>
        </p:spPr>
        <p:txBody>
          <a:bodyPr wrap="square" rtlCol="0">
            <a:spAutoFit/>
          </a:bodyPr>
          <a:lstStyle/>
          <a:p>
            <a:r>
              <a:rPr lang="it-IT" sz="1400" dirty="0">
                <a:solidFill>
                  <a:srgbClr val="002060"/>
                </a:solidFill>
              </a:rPr>
              <a:t>Nuova cavità a 6 specchi con compensazione della dispersione per la generazione di stati quantistici </a:t>
            </a:r>
            <a:r>
              <a:rPr lang="it-IT" sz="1400" dirty="0" err="1">
                <a:solidFill>
                  <a:srgbClr val="002060"/>
                </a:solidFill>
              </a:rPr>
              <a:t>squeezed</a:t>
            </a:r>
            <a:r>
              <a:rPr lang="it-IT" sz="1400" dirty="0">
                <a:solidFill>
                  <a:srgbClr val="002060"/>
                </a:solidFill>
              </a:rPr>
              <a:t> singolo modo temporale</a:t>
            </a:r>
          </a:p>
        </p:txBody>
      </p:sp>
      <p:sp>
        <p:nvSpPr>
          <p:cNvPr id="17" name="Rectangle 10">
            <a:extLst>
              <a:ext uri="{FF2B5EF4-FFF2-40B4-BE49-F238E27FC236}">
                <a16:creationId xmlns:a16="http://schemas.microsoft.com/office/drawing/2014/main" id="{9AE6D85E-DD7E-A3DA-0F9C-96D7A4967759}"/>
              </a:ext>
            </a:extLst>
          </p:cNvPr>
          <p:cNvSpPr/>
          <p:nvPr/>
        </p:nvSpPr>
        <p:spPr>
          <a:xfrm>
            <a:off x="2543931" y="754452"/>
            <a:ext cx="1744617" cy="400110"/>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Milestone 2:</a:t>
            </a:r>
            <a:endParaRPr lang="en-US" sz="400" b="1" dirty="0">
              <a:solidFill>
                <a:srgbClr val="002060"/>
              </a:solidFill>
              <a:latin typeface="Comic Sans MS" panose="030F0702030302020204" pitchFamily="66" charset="0"/>
              <a:ea typeface="+mj-ea"/>
              <a:cs typeface="+mj-cs"/>
            </a:endParaRPr>
          </a:p>
        </p:txBody>
      </p:sp>
      <p:pic>
        <p:nvPicPr>
          <p:cNvPr id="18" name="Immagine 17">
            <a:extLst>
              <a:ext uri="{FF2B5EF4-FFF2-40B4-BE49-F238E27FC236}">
                <a16:creationId xmlns:a16="http://schemas.microsoft.com/office/drawing/2014/main" id="{CA78C6EE-1729-3A65-2AEA-1DC1AF166A7F}"/>
              </a:ext>
            </a:extLst>
          </p:cNvPr>
          <p:cNvPicPr>
            <a:picLocks noChangeAspect="1"/>
          </p:cNvPicPr>
          <p:nvPr/>
        </p:nvPicPr>
        <p:blipFill>
          <a:blip r:embed="rId4"/>
          <a:stretch>
            <a:fillRect/>
          </a:stretch>
        </p:blipFill>
        <p:spPr>
          <a:xfrm>
            <a:off x="2662836" y="1219251"/>
            <a:ext cx="3814699" cy="3806866"/>
          </a:xfrm>
          <a:prstGeom prst="rect">
            <a:avLst/>
          </a:prstGeom>
        </p:spPr>
      </p:pic>
      <p:sp>
        <p:nvSpPr>
          <p:cNvPr id="19" name="CasellaDiTesto 18">
            <a:extLst>
              <a:ext uri="{FF2B5EF4-FFF2-40B4-BE49-F238E27FC236}">
                <a16:creationId xmlns:a16="http://schemas.microsoft.com/office/drawing/2014/main" id="{202FD491-6574-AFB6-9466-0921DAC5FE3A}"/>
              </a:ext>
            </a:extLst>
          </p:cNvPr>
          <p:cNvSpPr txBox="1"/>
          <p:nvPr/>
        </p:nvSpPr>
        <p:spPr>
          <a:xfrm>
            <a:off x="2543931" y="4992418"/>
            <a:ext cx="3585993" cy="523220"/>
          </a:xfrm>
          <a:prstGeom prst="rect">
            <a:avLst/>
          </a:prstGeom>
          <a:noFill/>
        </p:spPr>
        <p:txBody>
          <a:bodyPr wrap="square" rtlCol="0">
            <a:spAutoFit/>
          </a:bodyPr>
          <a:lstStyle/>
          <a:p>
            <a:r>
              <a:rPr lang="it-IT" sz="1400" dirty="0">
                <a:solidFill>
                  <a:srgbClr val="002060"/>
                </a:solidFill>
              </a:rPr>
              <a:t>Realizzazione di rivelatori ultraveloci di singoli fotoni per la diagnostica degli stati </a:t>
            </a:r>
            <a:r>
              <a:rPr lang="it-IT" sz="1400" dirty="0" err="1">
                <a:solidFill>
                  <a:srgbClr val="002060"/>
                </a:solidFill>
              </a:rPr>
              <a:t>squeezed</a:t>
            </a:r>
            <a:endParaRPr lang="it-IT" sz="1400" dirty="0">
              <a:solidFill>
                <a:srgbClr val="002060"/>
              </a:solidFill>
            </a:endParaRPr>
          </a:p>
        </p:txBody>
      </p:sp>
      <p:sp>
        <p:nvSpPr>
          <p:cNvPr id="20" name="Freccia a destra 19">
            <a:extLst>
              <a:ext uri="{FF2B5EF4-FFF2-40B4-BE49-F238E27FC236}">
                <a16:creationId xmlns:a16="http://schemas.microsoft.com/office/drawing/2014/main" id="{83E05061-BA3D-38C4-587D-E48EC89AB21F}"/>
              </a:ext>
            </a:extLst>
          </p:cNvPr>
          <p:cNvSpPr/>
          <p:nvPr/>
        </p:nvSpPr>
        <p:spPr>
          <a:xfrm rot="10800000">
            <a:off x="6507200" y="1250302"/>
            <a:ext cx="447869" cy="261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10">
            <a:extLst>
              <a:ext uri="{FF2B5EF4-FFF2-40B4-BE49-F238E27FC236}">
                <a16:creationId xmlns:a16="http://schemas.microsoft.com/office/drawing/2014/main" id="{FEF78EAE-583D-68EB-CB66-11316CD06C42}"/>
              </a:ext>
            </a:extLst>
          </p:cNvPr>
          <p:cNvSpPr/>
          <p:nvPr/>
        </p:nvSpPr>
        <p:spPr>
          <a:xfrm>
            <a:off x="7053943" y="1154562"/>
            <a:ext cx="4590661" cy="1015663"/>
          </a:xfrm>
          <a:prstGeom prst="rect">
            <a:avLst/>
          </a:prstGeom>
        </p:spPr>
        <p:txBody>
          <a:bodyPr wrap="square">
            <a:spAutoFit/>
          </a:bodyPr>
          <a:lstStyle/>
          <a:p>
            <a:pPr>
              <a:spcAft>
                <a:spcPts val="300"/>
              </a:spcAft>
            </a:pPr>
            <a:r>
              <a:rPr lang="en-US" sz="2000" b="1" dirty="0" err="1">
                <a:solidFill>
                  <a:srgbClr val="0070C0"/>
                </a:solidFill>
                <a:latin typeface="Comic Sans MS" panose="030F0702030302020204" pitchFamily="66" charset="0"/>
                <a:ea typeface="+mj-ea"/>
                <a:cs typeface="+mj-cs"/>
              </a:rPr>
              <a:t>Depositati</a:t>
            </a:r>
            <a:r>
              <a:rPr lang="en-US" sz="2000" b="1" dirty="0">
                <a:solidFill>
                  <a:srgbClr val="0070C0"/>
                </a:solidFill>
                <a:latin typeface="Comic Sans MS" panose="030F0702030302020204" pitchFamily="66" charset="0"/>
                <a:ea typeface="+mj-ea"/>
                <a:cs typeface="+mj-cs"/>
              </a:rPr>
              <a:t> due Brevetti 50% INFN 50% </a:t>
            </a:r>
            <a:r>
              <a:rPr lang="en-US" sz="2000" b="1" dirty="0" err="1">
                <a:solidFill>
                  <a:srgbClr val="0070C0"/>
                </a:solidFill>
                <a:latin typeface="Comic Sans MS" panose="030F0702030302020204" pitchFamily="66" charset="0"/>
                <a:ea typeface="+mj-ea"/>
                <a:cs typeface="+mj-cs"/>
              </a:rPr>
              <a:t>Unimi</a:t>
            </a:r>
            <a:r>
              <a:rPr lang="en-US" sz="2000" b="1" dirty="0">
                <a:solidFill>
                  <a:srgbClr val="0070C0"/>
                </a:solidFill>
                <a:latin typeface="Comic Sans MS" panose="030F0702030302020204" pitchFamily="66" charset="0"/>
                <a:ea typeface="+mj-ea"/>
                <a:cs typeface="+mj-cs"/>
              </a:rPr>
              <a:t> </a:t>
            </a:r>
            <a:r>
              <a:rPr lang="en-US" sz="2000" b="1" dirty="0" err="1">
                <a:solidFill>
                  <a:srgbClr val="0070C0"/>
                </a:solidFill>
                <a:latin typeface="Comic Sans MS" panose="030F0702030302020204" pitchFamily="66" charset="0"/>
                <a:ea typeface="+mj-ea"/>
                <a:cs typeface="+mj-cs"/>
              </a:rPr>
              <a:t>su</a:t>
            </a:r>
            <a:r>
              <a:rPr lang="en-US" sz="2000" b="1" dirty="0">
                <a:solidFill>
                  <a:srgbClr val="0070C0"/>
                </a:solidFill>
                <a:latin typeface="Comic Sans MS" panose="030F0702030302020204" pitchFamily="66" charset="0"/>
                <a:ea typeface="+mj-ea"/>
                <a:cs typeface="+mj-cs"/>
              </a:rPr>
              <a:t> </a:t>
            </a:r>
            <a:r>
              <a:rPr lang="en-US" sz="2000" b="1" dirty="0" err="1">
                <a:solidFill>
                  <a:srgbClr val="0070C0"/>
                </a:solidFill>
                <a:latin typeface="Comic Sans MS" panose="030F0702030302020204" pitchFamily="66" charset="0"/>
                <a:ea typeface="+mj-ea"/>
                <a:cs typeface="+mj-cs"/>
              </a:rPr>
              <a:t>rivelatori</a:t>
            </a:r>
            <a:r>
              <a:rPr lang="en-US" sz="2000" b="1" dirty="0">
                <a:solidFill>
                  <a:srgbClr val="0070C0"/>
                </a:solidFill>
                <a:latin typeface="Comic Sans MS" panose="030F0702030302020204" pitchFamily="66" charset="0"/>
                <a:ea typeface="+mj-ea"/>
                <a:cs typeface="+mj-cs"/>
              </a:rPr>
              <a:t> </a:t>
            </a:r>
            <a:r>
              <a:rPr lang="en-US" sz="2000" b="1" dirty="0" err="1">
                <a:solidFill>
                  <a:srgbClr val="0070C0"/>
                </a:solidFill>
                <a:latin typeface="Comic Sans MS" panose="030F0702030302020204" pitchFamily="66" charset="0"/>
                <a:ea typeface="+mj-ea"/>
                <a:cs typeface="+mj-cs"/>
              </a:rPr>
              <a:t>ultraveloci</a:t>
            </a:r>
            <a:r>
              <a:rPr lang="en-US" sz="2000" b="1" dirty="0">
                <a:solidFill>
                  <a:srgbClr val="0070C0"/>
                </a:solidFill>
                <a:latin typeface="Comic Sans MS" panose="030F0702030302020204" pitchFamily="66" charset="0"/>
                <a:ea typeface="+mj-ea"/>
                <a:cs typeface="+mj-cs"/>
              </a:rPr>
              <a:t> di </a:t>
            </a:r>
            <a:r>
              <a:rPr lang="en-US" sz="2000" b="1" dirty="0" err="1">
                <a:solidFill>
                  <a:srgbClr val="0070C0"/>
                </a:solidFill>
                <a:latin typeface="Comic Sans MS" panose="030F0702030302020204" pitchFamily="66" charset="0"/>
                <a:ea typeface="+mj-ea"/>
                <a:cs typeface="+mj-cs"/>
              </a:rPr>
              <a:t>singoli</a:t>
            </a:r>
            <a:r>
              <a:rPr lang="en-US" sz="2000" b="1" dirty="0">
                <a:solidFill>
                  <a:srgbClr val="0070C0"/>
                </a:solidFill>
                <a:latin typeface="Comic Sans MS" panose="030F0702030302020204" pitchFamily="66" charset="0"/>
                <a:ea typeface="+mj-ea"/>
                <a:cs typeface="+mj-cs"/>
              </a:rPr>
              <a:t> </a:t>
            </a:r>
            <a:r>
              <a:rPr lang="en-US" sz="2000" b="1" dirty="0" err="1">
                <a:solidFill>
                  <a:srgbClr val="0070C0"/>
                </a:solidFill>
                <a:latin typeface="Comic Sans MS" panose="030F0702030302020204" pitchFamily="66" charset="0"/>
                <a:ea typeface="+mj-ea"/>
                <a:cs typeface="+mj-cs"/>
              </a:rPr>
              <a:t>fotoni</a:t>
            </a:r>
            <a:endParaRPr lang="en-US" sz="400" b="1" dirty="0">
              <a:solidFill>
                <a:srgbClr val="0070C0"/>
              </a:solidFill>
              <a:latin typeface="Comic Sans MS" panose="030F0702030302020204" pitchFamily="66" charset="0"/>
              <a:ea typeface="+mj-ea"/>
              <a:cs typeface="+mj-cs"/>
            </a:endParaRPr>
          </a:p>
        </p:txBody>
      </p:sp>
      <p:sp>
        <p:nvSpPr>
          <p:cNvPr id="24" name="Rectangle 10">
            <a:extLst>
              <a:ext uri="{FF2B5EF4-FFF2-40B4-BE49-F238E27FC236}">
                <a16:creationId xmlns:a16="http://schemas.microsoft.com/office/drawing/2014/main" id="{53CEA73E-8CEB-C9F5-16F6-156391495E39}"/>
              </a:ext>
            </a:extLst>
          </p:cNvPr>
          <p:cNvSpPr/>
          <p:nvPr/>
        </p:nvSpPr>
        <p:spPr>
          <a:xfrm>
            <a:off x="6507200" y="2701048"/>
            <a:ext cx="5167069" cy="646331"/>
          </a:xfrm>
          <a:prstGeom prst="rect">
            <a:avLst/>
          </a:prstGeom>
        </p:spPr>
        <p:txBody>
          <a:bodyPr wrap="square">
            <a:spAutoFit/>
          </a:bodyPr>
          <a:lstStyle/>
          <a:p>
            <a:pPr>
              <a:spcAft>
                <a:spcPts val="300"/>
              </a:spcAft>
            </a:pPr>
            <a:r>
              <a:rPr lang="en-US" b="1" dirty="0">
                <a:solidFill>
                  <a:srgbClr val="002060"/>
                </a:solidFill>
                <a:latin typeface="Comic Sans MS" panose="030F0702030302020204" pitchFamily="66" charset="0"/>
                <a:ea typeface="+mj-ea"/>
                <a:cs typeface="+mj-cs"/>
              </a:rPr>
              <a:t>Foto del </a:t>
            </a:r>
            <a:r>
              <a:rPr lang="en-US" b="1" dirty="0" err="1">
                <a:solidFill>
                  <a:srgbClr val="002060"/>
                </a:solidFill>
                <a:latin typeface="Comic Sans MS" panose="030F0702030302020204" pitchFamily="66" charset="0"/>
                <a:ea typeface="+mj-ea"/>
                <a:cs typeface="+mj-cs"/>
              </a:rPr>
              <a:t>sistema</a:t>
            </a:r>
            <a:r>
              <a:rPr lang="en-US" b="1" dirty="0">
                <a:solidFill>
                  <a:srgbClr val="002060"/>
                </a:solidFill>
                <a:latin typeface="Comic Sans MS" panose="030F0702030302020204" pitchFamily="66" charset="0"/>
                <a:ea typeface="+mj-ea"/>
                <a:cs typeface="+mj-cs"/>
              </a:rPr>
              <a:t> </a:t>
            </a:r>
            <a:r>
              <a:rPr lang="en-US" b="1" dirty="0" err="1">
                <a:solidFill>
                  <a:srgbClr val="002060"/>
                </a:solidFill>
                <a:latin typeface="Comic Sans MS" panose="030F0702030302020204" pitchFamily="66" charset="0"/>
                <a:ea typeface="+mj-ea"/>
                <a:cs typeface="+mj-cs"/>
              </a:rPr>
              <a:t>ottico</a:t>
            </a:r>
            <a:r>
              <a:rPr lang="en-US" b="1" dirty="0">
                <a:solidFill>
                  <a:srgbClr val="002060"/>
                </a:solidFill>
                <a:latin typeface="Comic Sans MS" panose="030F0702030302020204" pitchFamily="66" charset="0"/>
                <a:ea typeface="+mj-ea"/>
                <a:cs typeface="+mj-cs"/>
              </a:rPr>
              <a:t> per la </a:t>
            </a:r>
            <a:r>
              <a:rPr lang="en-US" b="1" dirty="0" err="1">
                <a:solidFill>
                  <a:srgbClr val="002060"/>
                </a:solidFill>
                <a:latin typeface="Comic Sans MS" panose="030F0702030302020204" pitchFamily="66" charset="0"/>
                <a:ea typeface="+mj-ea"/>
                <a:cs typeface="+mj-cs"/>
              </a:rPr>
              <a:t>generazione</a:t>
            </a:r>
            <a:r>
              <a:rPr lang="en-US" b="1" dirty="0">
                <a:solidFill>
                  <a:srgbClr val="002060"/>
                </a:solidFill>
                <a:latin typeface="Comic Sans MS" panose="030F0702030302020204" pitchFamily="66" charset="0"/>
                <a:ea typeface="+mj-ea"/>
                <a:cs typeface="+mj-cs"/>
              </a:rPr>
              <a:t> </a:t>
            </a:r>
            <a:r>
              <a:rPr lang="en-US" b="1" dirty="0" err="1">
                <a:solidFill>
                  <a:srgbClr val="002060"/>
                </a:solidFill>
                <a:latin typeface="Comic Sans MS" panose="030F0702030302020204" pitchFamily="66" charset="0"/>
                <a:ea typeface="+mj-ea"/>
                <a:cs typeface="+mj-cs"/>
              </a:rPr>
              <a:t>degli</a:t>
            </a:r>
            <a:r>
              <a:rPr lang="en-US" b="1" dirty="0">
                <a:solidFill>
                  <a:srgbClr val="002060"/>
                </a:solidFill>
                <a:latin typeface="Comic Sans MS" panose="030F0702030302020204" pitchFamily="66" charset="0"/>
                <a:ea typeface="+mj-ea"/>
                <a:cs typeface="+mj-cs"/>
              </a:rPr>
              <a:t> </a:t>
            </a:r>
            <a:r>
              <a:rPr lang="en-US" b="1" dirty="0" err="1">
                <a:solidFill>
                  <a:srgbClr val="002060"/>
                </a:solidFill>
                <a:latin typeface="Comic Sans MS" panose="030F0702030302020204" pitchFamily="66" charset="0"/>
                <a:ea typeface="+mj-ea"/>
                <a:cs typeface="+mj-cs"/>
              </a:rPr>
              <a:t>stati</a:t>
            </a:r>
            <a:r>
              <a:rPr lang="en-US" b="1" dirty="0">
                <a:solidFill>
                  <a:srgbClr val="002060"/>
                </a:solidFill>
                <a:latin typeface="Comic Sans MS" panose="030F0702030302020204" pitchFamily="66" charset="0"/>
                <a:ea typeface="+mj-ea"/>
                <a:cs typeface="+mj-cs"/>
              </a:rPr>
              <a:t> squeezed (</a:t>
            </a:r>
            <a:r>
              <a:rPr lang="en-US" b="1" dirty="0">
                <a:solidFill>
                  <a:srgbClr val="0070C0"/>
                </a:solidFill>
                <a:latin typeface="Comic Sans MS" panose="030F0702030302020204" pitchFamily="66" charset="0"/>
                <a:ea typeface="+mj-ea"/>
                <a:cs typeface="+mj-cs"/>
              </a:rPr>
              <a:t>Lab Laser LASA</a:t>
            </a:r>
            <a:r>
              <a:rPr lang="en-US" b="1" dirty="0">
                <a:solidFill>
                  <a:srgbClr val="002060"/>
                </a:solidFill>
                <a:latin typeface="Comic Sans MS" panose="030F0702030302020204" pitchFamily="66" charset="0"/>
                <a:ea typeface="+mj-ea"/>
                <a:cs typeface="+mj-cs"/>
              </a:rPr>
              <a:t>)</a:t>
            </a:r>
            <a:endParaRPr lang="en-US" sz="3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2224254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normAutofit/>
          </a:bodyPr>
          <a:lstStyle/>
          <a:p>
            <a:r>
              <a:rPr lang="it-IT" dirty="0"/>
              <a:t>T4QC : 2026 activity @ MILANO</a:t>
            </a:r>
            <a:endParaRPr lang="en-US" dirty="0"/>
          </a:p>
        </p:txBody>
      </p:sp>
      <p:pic>
        <p:nvPicPr>
          <p:cNvPr id="4" name="Immagine 3">
            <a:extLst>
              <a:ext uri="{FF2B5EF4-FFF2-40B4-BE49-F238E27FC236}">
                <a16:creationId xmlns:a16="http://schemas.microsoft.com/office/drawing/2014/main" id="{756D10F5-7AE4-7BE5-3CBA-F7AD019FF0A4}"/>
              </a:ext>
            </a:extLst>
          </p:cNvPr>
          <p:cNvPicPr>
            <a:picLocks noChangeAspect="1"/>
          </p:cNvPicPr>
          <p:nvPr/>
        </p:nvPicPr>
        <p:blipFill>
          <a:blip r:embed="rId2"/>
          <a:stretch>
            <a:fillRect/>
          </a:stretch>
        </p:blipFill>
        <p:spPr>
          <a:xfrm>
            <a:off x="1596210" y="1819966"/>
            <a:ext cx="8315025" cy="3048215"/>
          </a:xfrm>
          <a:prstGeom prst="rect">
            <a:avLst/>
          </a:prstGeom>
        </p:spPr>
      </p:pic>
      <p:sp>
        <p:nvSpPr>
          <p:cNvPr id="5" name="Rettangolo 4">
            <a:extLst>
              <a:ext uri="{FF2B5EF4-FFF2-40B4-BE49-F238E27FC236}">
                <a16:creationId xmlns:a16="http://schemas.microsoft.com/office/drawing/2014/main" id="{2D10E614-73A6-183B-2D05-A7A398392F7D}"/>
              </a:ext>
            </a:extLst>
          </p:cNvPr>
          <p:cNvSpPr/>
          <p:nvPr/>
        </p:nvSpPr>
        <p:spPr>
          <a:xfrm>
            <a:off x="5066522" y="1819966"/>
            <a:ext cx="5010539" cy="30482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63B08A9-733E-00A7-9B0D-178DA4F92D75}"/>
              </a:ext>
            </a:extLst>
          </p:cNvPr>
          <p:cNvSpPr txBox="1"/>
          <p:nvPr/>
        </p:nvSpPr>
        <p:spPr>
          <a:xfrm>
            <a:off x="384695" y="979566"/>
            <a:ext cx="10933338" cy="646331"/>
          </a:xfrm>
          <a:prstGeom prst="rect">
            <a:avLst/>
          </a:prstGeom>
          <a:noFill/>
        </p:spPr>
        <p:txBody>
          <a:bodyPr wrap="square">
            <a:spAutoFit/>
          </a:bodyPr>
          <a:lstStyle/>
          <a:p>
            <a:r>
              <a:rPr lang="it-IT" dirty="0">
                <a:solidFill>
                  <a:srgbClr val="0070C0"/>
                </a:solidFill>
                <a:latin typeface="Comic Sans MS" panose="030F0702030302020204" pitchFamily="66" charset="0"/>
              </a:rPr>
              <a:t>Nel 2026 sarà necessario integrare al sistema di generazione degli stati quantistici anche il sistema di computazione e quello di rivelazione, per completare il computer quantistico ottico</a:t>
            </a:r>
          </a:p>
        </p:txBody>
      </p:sp>
      <p:sp>
        <p:nvSpPr>
          <p:cNvPr id="9" name="CasellaDiTesto 8">
            <a:extLst>
              <a:ext uri="{FF2B5EF4-FFF2-40B4-BE49-F238E27FC236}">
                <a16:creationId xmlns:a16="http://schemas.microsoft.com/office/drawing/2014/main" id="{6215F407-64FF-BE93-6EBB-68CDFF71D5A1}"/>
              </a:ext>
            </a:extLst>
          </p:cNvPr>
          <p:cNvSpPr txBox="1"/>
          <p:nvPr/>
        </p:nvSpPr>
        <p:spPr>
          <a:xfrm>
            <a:off x="384695" y="5164887"/>
            <a:ext cx="10933338" cy="923330"/>
          </a:xfrm>
          <a:prstGeom prst="rect">
            <a:avLst/>
          </a:prstGeom>
          <a:noFill/>
        </p:spPr>
        <p:txBody>
          <a:bodyPr wrap="square">
            <a:spAutoFit/>
          </a:bodyPr>
          <a:lstStyle/>
          <a:p>
            <a:r>
              <a:rPr lang="it-IT" dirty="0">
                <a:solidFill>
                  <a:srgbClr val="0070C0"/>
                </a:solidFill>
                <a:latin typeface="Comic Sans MS" panose="030F0702030302020204" pitchFamily="66" charset="0"/>
              </a:rPr>
              <a:t>Il sistema ottico per la computazione è sviluppato nell’ambito dei progetti LOOQ/</a:t>
            </a:r>
            <a:r>
              <a:rPr lang="it-IT" dirty="0" err="1">
                <a:solidFill>
                  <a:srgbClr val="0070C0"/>
                </a:solidFill>
                <a:latin typeface="Comic Sans MS" panose="030F0702030302020204" pitchFamily="66" charset="0"/>
              </a:rPr>
              <a:t>QGraph</a:t>
            </a:r>
            <a:r>
              <a:rPr lang="it-IT" dirty="0">
                <a:solidFill>
                  <a:srgbClr val="0070C0"/>
                </a:solidFill>
                <a:latin typeface="Comic Sans MS" panose="030F0702030302020204" pitchFamily="66" charset="0"/>
              </a:rPr>
              <a:t> (bando a cascata HPC) in collaborazione con CNIT e CAMGRAPHIC, il sistema di rivelazione superconduttivo è commerciale</a:t>
            </a:r>
          </a:p>
        </p:txBody>
      </p:sp>
    </p:spTree>
    <p:extLst>
      <p:ext uri="{BB962C8B-B14F-4D97-AF65-F5344CB8AC3E}">
        <p14:creationId xmlns:p14="http://schemas.microsoft.com/office/powerpoint/2010/main" val="1465460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1" y="1567543"/>
            <a:ext cx="5763208" cy="1408922"/>
          </a:xfrm>
        </p:spPr>
        <p:txBody>
          <a:bodyPr/>
          <a:lstStyle/>
          <a:p>
            <a:pPr>
              <a:buFont typeface="Wingdings" panose="05000000000000000000" pitchFamily="2" charset="2"/>
              <a:buChar char="q"/>
            </a:pPr>
            <a:r>
              <a:rPr lang="it-IT" sz="1800" b="1" dirty="0">
                <a:solidFill>
                  <a:srgbClr val="0070C0"/>
                </a:solidFill>
              </a:rPr>
              <a:t> 2026 </a:t>
            </a:r>
            <a:endParaRPr lang="it-IT" sz="1600" b="1" dirty="0">
              <a:solidFill>
                <a:srgbClr val="0070C0"/>
              </a:solidFill>
            </a:endParaRPr>
          </a:p>
          <a:p>
            <a:pPr lvl="1">
              <a:buFont typeface="Wingdings" panose="05000000000000000000" pitchFamily="2" charset="2"/>
              <a:buChar char="§"/>
            </a:pPr>
            <a:r>
              <a:rPr lang="it-IT" sz="1600" b="1" dirty="0">
                <a:solidFill>
                  <a:srgbClr val="0070C0"/>
                </a:solidFill>
              </a:rPr>
              <a:t>Inventario: rivelatore superconduttivo 165.5kE</a:t>
            </a:r>
          </a:p>
          <a:p>
            <a:pPr lvl="1">
              <a:buFont typeface="Wingdings" panose="05000000000000000000" pitchFamily="2" charset="2"/>
              <a:buChar char="§"/>
            </a:pPr>
            <a:r>
              <a:rPr lang="it-IT" sz="1600" b="1" dirty="0">
                <a:solidFill>
                  <a:srgbClr val="0070C0"/>
                </a:solidFill>
              </a:rPr>
              <a:t>Consumo: 10kE</a:t>
            </a:r>
          </a:p>
          <a:p>
            <a:pPr lvl="1">
              <a:buFont typeface="Wingdings" panose="05000000000000000000" pitchFamily="2" charset="2"/>
              <a:buChar char="§"/>
            </a:pPr>
            <a:r>
              <a:rPr lang="it-IT" sz="1600" b="1" dirty="0">
                <a:solidFill>
                  <a:srgbClr val="0070C0"/>
                </a:solidFill>
              </a:rPr>
              <a:t>Seminari: 3kE</a:t>
            </a:r>
          </a:p>
          <a:p>
            <a:pPr lvl="1">
              <a:buFont typeface="Wingdings" panose="05000000000000000000" pitchFamily="2" charset="2"/>
              <a:buChar char="§"/>
            </a:pPr>
            <a:endParaRPr lang="it-IT" sz="16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T4QC : 2026 </a:t>
            </a:r>
            <a:r>
              <a:rPr lang="it-IT" dirty="0" err="1"/>
              <a:t>financial</a:t>
            </a:r>
            <a:r>
              <a:rPr lang="it-IT" dirty="0"/>
              <a:t> </a:t>
            </a:r>
            <a:r>
              <a:rPr lang="it-IT" dirty="0" err="1"/>
              <a:t>requests</a:t>
            </a:r>
            <a:r>
              <a:rPr lang="it-IT" dirty="0"/>
              <a:t> @MILANO</a:t>
            </a:r>
            <a:endParaRPr lang="en-US" dirty="0"/>
          </a:p>
        </p:txBody>
      </p:sp>
      <p:pic>
        <p:nvPicPr>
          <p:cNvPr id="5" name="Immagine 4">
            <a:extLst>
              <a:ext uri="{FF2B5EF4-FFF2-40B4-BE49-F238E27FC236}">
                <a16:creationId xmlns:a16="http://schemas.microsoft.com/office/drawing/2014/main" id="{FD562E44-E35B-66DC-6CB9-03ABCC44B13B}"/>
              </a:ext>
            </a:extLst>
          </p:cNvPr>
          <p:cNvPicPr>
            <a:picLocks noChangeAspect="1"/>
          </p:cNvPicPr>
          <p:nvPr/>
        </p:nvPicPr>
        <p:blipFill>
          <a:blip r:embed="rId2"/>
          <a:stretch>
            <a:fillRect/>
          </a:stretch>
        </p:blipFill>
        <p:spPr>
          <a:xfrm>
            <a:off x="7287389" y="979566"/>
            <a:ext cx="4049306" cy="5178524"/>
          </a:xfrm>
          <a:prstGeom prst="rect">
            <a:avLst/>
          </a:prstGeom>
        </p:spPr>
      </p:pic>
      <p:sp>
        <p:nvSpPr>
          <p:cNvPr id="6" name="Freccia a destra 5">
            <a:extLst>
              <a:ext uri="{FF2B5EF4-FFF2-40B4-BE49-F238E27FC236}">
                <a16:creationId xmlns:a16="http://schemas.microsoft.com/office/drawing/2014/main" id="{376BEE9C-32CF-3F3D-9DB2-4D2076249404}"/>
              </a:ext>
            </a:extLst>
          </p:cNvPr>
          <p:cNvSpPr/>
          <p:nvPr/>
        </p:nvSpPr>
        <p:spPr>
          <a:xfrm>
            <a:off x="6372809" y="1931436"/>
            <a:ext cx="550505" cy="1959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19494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59AFE-3207-4D17-B6FD-3CF34DD5BEDF}"/>
              </a:ext>
            </a:extLst>
          </p:cNvPr>
          <p:cNvSpPr>
            <a:spLocks noGrp="1"/>
          </p:cNvSpPr>
          <p:nvPr>
            <p:ph type="title"/>
          </p:nvPr>
        </p:nvSpPr>
        <p:spPr>
          <a:xfrm>
            <a:off x="384695" y="-111084"/>
            <a:ext cx="11441391" cy="840400"/>
          </a:xfrm>
        </p:spPr>
        <p:txBody>
          <a:bodyPr/>
          <a:lstStyle/>
          <a:p>
            <a:r>
              <a:rPr lang="en-US" dirty="0" err="1"/>
              <a:t>Proposte</a:t>
            </a:r>
            <a:r>
              <a:rPr lang="en-US" dirty="0"/>
              <a:t> </a:t>
            </a:r>
            <a:r>
              <a:rPr lang="en-US" dirty="0" err="1"/>
              <a:t>che</a:t>
            </a:r>
            <a:r>
              <a:rPr lang="en-US" dirty="0"/>
              <a:t> </a:t>
            </a:r>
            <a:r>
              <a:rPr lang="en-US" dirty="0" err="1"/>
              <a:t>continuano</a:t>
            </a:r>
            <a:r>
              <a:rPr lang="en-US" dirty="0"/>
              <a:t> con </a:t>
            </a:r>
            <a:r>
              <a:rPr lang="en-US" dirty="0" err="1"/>
              <a:t>Responsabilita</a:t>
            </a:r>
            <a:r>
              <a:rPr lang="en-US" dirty="0"/>
              <a:t>’ Locale</a:t>
            </a:r>
          </a:p>
        </p:txBody>
      </p:sp>
      <p:sp>
        <p:nvSpPr>
          <p:cNvPr id="5" name="Content Placeholder 4">
            <a:extLst>
              <a:ext uri="{FF2B5EF4-FFF2-40B4-BE49-F238E27FC236}">
                <a16:creationId xmlns:a16="http://schemas.microsoft.com/office/drawing/2014/main" id="{0DCA7AEC-B95F-4ED1-BAB4-31B3B4166251}"/>
              </a:ext>
            </a:extLst>
          </p:cNvPr>
          <p:cNvSpPr>
            <a:spLocks noGrp="1"/>
          </p:cNvSpPr>
          <p:nvPr>
            <p:ph idx="1"/>
          </p:nvPr>
        </p:nvSpPr>
        <p:spPr>
          <a:xfrm>
            <a:off x="546538" y="1106215"/>
            <a:ext cx="11098301" cy="4525963"/>
          </a:xfrm>
        </p:spPr>
        <p:txBody>
          <a:bodyPr>
            <a:normAutofit fontScale="85000" lnSpcReduction="20000"/>
          </a:bodyPr>
          <a:lstStyle/>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AIM_MIA 		         (2025) RL Cristina </a:t>
            </a:r>
            <a:r>
              <a:rPr lang="it-IT" b="1" dirty="0" err="1">
                <a:solidFill>
                  <a:srgbClr val="4E8542"/>
                </a:solidFill>
                <a:latin typeface="Calibri" panose="020F0502020204030204" pitchFamily="34" charset="0"/>
              </a:rPr>
              <a:t>Lenardi</a:t>
            </a:r>
            <a:endParaRPr lang="it-IT" b="1" dirty="0">
              <a:solidFill>
                <a:srgbClr val="4E8542"/>
              </a:solidFill>
              <a:latin typeface="Calibri" panose="020F0502020204030204" pitchFamily="34" charset="0"/>
            </a:endParaRP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002060"/>
                </a:solidFill>
                <a:latin typeface="Calibri" panose="020F0502020204030204" pitchFamily="34" charset="0"/>
              </a:rPr>
              <a:t>ASIX		                (2025) RL Alberto Stabile</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002060"/>
                </a:solidFill>
                <a:latin typeface="Calibri" panose="020F0502020204030204" pitchFamily="34" charset="0"/>
              </a:rPr>
              <a:t>ASPIDES 		                (2025) RL  Romualdo Santoro</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ATHENAE 		         (2025) RL Dario Giannotti </a:t>
            </a:r>
          </a:p>
          <a:p>
            <a:pPr marL="28575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CUPRUM_TTD*       (2023) RL  Flavia Groppi CHIEDE PROL.</a:t>
            </a:r>
          </a:p>
          <a:p>
            <a:pPr marL="285750" indent="-285750" defTabSz="1076325">
              <a:buFont typeface="Wingdings" panose="05000000000000000000" pitchFamily="2" charset="2"/>
              <a:buChar char="§"/>
              <a:tabLst>
                <a:tab pos="1344613" algn="l"/>
                <a:tab pos="1527175" algn="l"/>
                <a:tab pos="1974850" algn="l"/>
              </a:tabLst>
              <a:defRPr/>
            </a:pPr>
            <a:r>
              <a:rPr lang="it-IT" b="1" dirty="0" err="1">
                <a:solidFill>
                  <a:srgbClr val="4E8542"/>
                </a:solidFill>
                <a:latin typeface="Calibri" panose="020F0502020204030204" pitchFamily="34" charset="0"/>
              </a:rPr>
              <a:t>HardLife</a:t>
            </a:r>
            <a:r>
              <a:rPr lang="it-IT" b="1" dirty="0">
                <a:solidFill>
                  <a:srgbClr val="4E8542"/>
                </a:solidFill>
                <a:latin typeface="Calibri" panose="020F0502020204030204" pitchFamily="34" charset="0"/>
              </a:rPr>
              <a:t> 	                   (2024) RL  Vera Bernardoni</a:t>
            </a:r>
          </a:p>
          <a:p>
            <a:pPr marL="28575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MATHER3D*	         (2023) RL  Ivan Veronese CHIEDE PROL. </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MOZART		                (2025) RL  Francesco Broggi</a:t>
            </a:r>
          </a:p>
          <a:p>
            <a:pPr marL="285750" lvl="0" indent="-285750" defTabSz="1076325">
              <a:buFont typeface="Wingdings" panose="05000000000000000000" pitchFamily="2" charset="2"/>
              <a:buChar char="§"/>
              <a:tabLst>
                <a:tab pos="1344613" algn="l"/>
                <a:tab pos="1527175" algn="l"/>
                <a:tab pos="1974850" algn="l"/>
              </a:tabLst>
              <a:defRPr/>
            </a:pPr>
            <a:r>
              <a:rPr lang="it-IT" b="1" dirty="0">
                <a:solidFill>
                  <a:srgbClr val="4E8542"/>
                </a:solidFill>
                <a:latin typeface="Calibri" panose="020F0502020204030204" pitchFamily="34" charset="0"/>
              </a:rPr>
              <a:t>NEXT_NAMASSTE   (2025) RL  Paolo Arosio</a:t>
            </a:r>
          </a:p>
          <a:p>
            <a:pPr marL="285750" lvl="0" indent="-285750" defTabSz="1076325">
              <a:buFont typeface="Wingdings" panose="05000000000000000000" pitchFamily="2" charset="2"/>
              <a:buChar char="§"/>
              <a:tabLst>
                <a:tab pos="1076325" algn="l"/>
                <a:tab pos="1527175" algn="l"/>
                <a:tab pos="1974850" algn="l"/>
              </a:tabLst>
              <a:defRPr/>
            </a:pPr>
            <a:r>
              <a:rPr lang="it-IT" b="1" dirty="0">
                <a:solidFill>
                  <a:srgbClr val="C00000"/>
                </a:solidFill>
                <a:latin typeface="Calibri" panose="020F0502020204030204" pitchFamily="34" charset="0"/>
              </a:rPr>
              <a:t>Plasma4Beam2       (2024) RL  Massimiliano </a:t>
            </a:r>
            <a:r>
              <a:rPr lang="it-IT" b="1" dirty="0" err="1">
                <a:solidFill>
                  <a:srgbClr val="C00000"/>
                </a:solidFill>
                <a:latin typeface="Calibri" panose="020F0502020204030204" pitchFamily="34" charset="0"/>
              </a:rPr>
              <a:t>Romè</a:t>
            </a:r>
            <a:endParaRPr lang="it-IT" b="1" dirty="0">
              <a:solidFill>
                <a:srgbClr val="C00000"/>
              </a:solidFill>
              <a:latin typeface="Calibri" panose="020F0502020204030204" pitchFamily="34" charset="0"/>
            </a:endParaRPr>
          </a:p>
          <a:p>
            <a:pPr marL="285750" indent="-285750" defTabSz="1076325">
              <a:buFont typeface="Wingdings" panose="05000000000000000000" pitchFamily="2" charset="2"/>
              <a:buChar char="§"/>
              <a:tabLst>
                <a:tab pos="1076325" algn="l"/>
                <a:tab pos="1527175" algn="l"/>
                <a:tab pos="1974850" algn="l"/>
              </a:tabLst>
              <a:defRPr/>
            </a:pPr>
            <a:r>
              <a:rPr lang="it-IT" b="1" dirty="0">
                <a:solidFill>
                  <a:srgbClr val="4E8542"/>
                </a:solidFill>
                <a:latin typeface="Calibri" panose="020F0502020204030204" pitchFamily="34" charset="0"/>
              </a:rPr>
              <a:t>QUARTET	               (2025) RL  Stefano </a:t>
            </a:r>
            <a:r>
              <a:rPr lang="it-IT" b="1" dirty="0" err="1">
                <a:solidFill>
                  <a:srgbClr val="4E8542"/>
                </a:solidFill>
                <a:latin typeface="Calibri" panose="020F0502020204030204" pitchFamily="34" charset="0"/>
              </a:rPr>
              <a:t>Carrazza</a:t>
            </a:r>
            <a:endParaRPr lang="it-IT" b="1" dirty="0">
              <a:solidFill>
                <a:srgbClr val="C00000"/>
              </a:solidFill>
              <a:latin typeface="Calibri" panose="020F0502020204030204" pitchFamily="34" charset="0"/>
            </a:endParaRPr>
          </a:p>
          <a:p>
            <a:pPr marL="285750" lvl="0" indent="-285750" defTabSz="1076325">
              <a:buFont typeface="Wingdings" panose="05000000000000000000" pitchFamily="2" charset="2"/>
              <a:buChar char="§"/>
              <a:tabLst>
                <a:tab pos="1076325" algn="l"/>
                <a:tab pos="1344613" algn="l"/>
                <a:tab pos="1974850" algn="l"/>
              </a:tabLst>
              <a:defRPr/>
            </a:pPr>
            <a:r>
              <a:rPr lang="it-IT" b="1" dirty="0" err="1">
                <a:solidFill>
                  <a:srgbClr val="C00000"/>
                </a:solidFill>
                <a:latin typeface="Calibri" panose="020F0502020204030204" pitchFamily="34" charset="0"/>
              </a:rPr>
              <a:t>SL_betatest</a:t>
            </a:r>
            <a:r>
              <a:rPr lang="it-IT" b="1" dirty="0">
                <a:solidFill>
                  <a:srgbClr val="C00000"/>
                </a:solidFill>
                <a:latin typeface="Calibri" panose="020F0502020204030204" pitchFamily="34" charset="0"/>
              </a:rPr>
              <a:t> 	        (2024)  RL  Andrea R. Rossi</a:t>
            </a:r>
          </a:p>
          <a:p>
            <a:pPr marL="0" indent="0" defTabSz="1166813">
              <a:buNone/>
              <a:tabLst>
                <a:tab pos="1255713" algn="l"/>
                <a:tab pos="1884363" algn="l"/>
                <a:tab pos="2333625" algn="l"/>
              </a:tabLst>
              <a:defRPr/>
            </a:pPr>
            <a:endParaRPr lang="en-US" dirty="0"/>
          </a:p>
        </p:txBody>
      </p:sp>
    </p:spTree>
    <p:extLst>
      <p:ext uri="{BB962C8B-B14F-4D97-AF65-F5344CB8AC3E}">
        <p14:creationId xmlns:p14="http://schemas.microsoft.com/office/powerpoint/2010/main" val="402338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7656" y="450077"/>
            <a:ext cx="10815146" cy="2123658"/>
          </a:xfrm>
          <a:prstGeom prst="rect">
            <a:avLst/>
          </a:prstGeom>
        </p:spPr>
        <p:txBody>
          <a:bodyPr wrap="square">
            <a:spAutoFit/>
          </a:bodyPr>
          <a:lstStyle/>
          <a:p>
            <a:pPr algn="ctr"/>
            <a:r>
              <a:rPr lang="it-IT" altLang="it-IT" sz="4400" b="1" dirty="0">
                <a:solidFill>
                  <a:srgbClr val="0099CC"/>
                </a:solidFill>
              </a:rPr>
              <a:t>AIM_MIA (2025-2027)</a:t>
            </a:r>
          </a:p>
          <a:p>
            <a:pPr algn="ctr"/>
            <a:r>
              <a:rPr lang="en-GB" sz="4400" b="1" dirty="0">
                <a:solidFill>
                  <a:srgbClr val="0099CC"/>
                </a:solidFill>
              </a:rPr>
              <a:t>(Artificial Intelligence in Medicine: focus on Multi-Input Analysis </a:t>
            </a:r>
            <a:r>
              <a:rPr lang="en-US" sz="3600" b="1" dirty="0">
                <a:solidFill>
                  <a:srgbClr val="0099CC"/>
                </a:solidFill>
                <a:effectLst>
                  <a:outerShdw blurRad="38100" dist="38100" dir="2700000" algn="tl">
                    <a:srgbClr val="000000">
                      <a:alpha val="43137"/>
                    </a:srgbClr>
                  </a:outerShdw>
                </a:effectLst>
              </a:rPr>
              <a:t>)</a:t>
            </a:r>
          </a:p>
        </p:txBody>
      </p:sp>
      <p:sp>
        <p:nvSpPr>
          <p:cNvPr id="3" name="Rectangle 2"/>
          <p:cNvSpPr/>
          <p:nvPr/>
        </p:nvSpPr>
        <p:spPr>
          <a:xfrm>
            <a:off x="914400" y="2103753"/>
            <a:ext cx="11042096" cy="1477328"/>
          </a:xfrm>
          <a:prstGeom prst="rect">
            <a:avLst/>
          </a:prstGeom>
        </p:spPr>
        <p:txBody>
          <a:bodyPr wrap="square">
            <a:spAutoFit/>
          </a:bodyPr>
          <a:lstStyle/>
          <a:p>
            <a:endParaRPr lang="it-IT" b="1" dirty="0"/>
          </a:p>
          <a:p>
            <a:r>
              <a:rPr lang="it-IT" b="1" dirty="0"/>
              <a:t>National Responsible: </a:t>
            </a:r>
          </a:p>
          <a:p>
            <a:r>
              <a:rPr lang="it-IT" dirty="0"/>
              <a:t>Alessandra Retico - Sezione di Pisa </a:t>
            </a:r>
          </a:p>
          <a:p>
            <a:r>
              <a:rPr lang="it-IT" b="1" dirty="0"/>
              <a:t>Participating Units: </a:t>
            </a:r>
          </a:p>
          <a:p>
            <a:r>
              <a:rPr lang="it-IT" dirty="0"/>
              <a:t>Sezioni/Laboratori INFN di BA, BO, CA, CT, FE, FI, GE, LE, LNS, MI, PI, PV</a:t>
            </a:r>
          </a:p>
        </p:txBody>
      </p:sp>
      <p:sp>
        <p:nvSpPr>
          <p:cNvPr id="5" name="Text Box 24">
            <a:extLst>
              <a:ext uri="{FF2B5EF4-FFF2-40B4-BE49-F238E27FC236}">
                <a16:creationId xmlns:a16="http://schemas.microsoft.com/office/drawing/2014/main" id="{5EC9B3BB-50B8-4FB8-85A0-6C6925C0C1D7}"/>
              </a:ext>
            </a:extLst>
          </p:cNvPr>
          <p:cNvSpPr txBox="1">
            <a:spLocks noChangeArrowheads="1"/>
          </p:cNvSpPr>
          <p:nvPr/>
        </p:nvSpPr>
        <p:spPr bwMode="auto">
          <a:xfrm>
            <a:off x="2606595" y="3508939"/>
            <a:ext cx="6408564" cy="646112"/>
          </a:xfrm>
          <a:prstGeom prst="rect">
            <a:avLst/>
          </a:prstGeom>
          <a:solidFill>
            <a:schemeClr val="bg1"/>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GB" b="1" dirty="0">
                <a:solidFill>
                  <a:srgbClr val="0099CC"/>
                </a:solidFill>
              </a:rPr>
              <a:t>AIM_MIA</a:t>
            </a:r>
            <a:r>
              <a:rPr lang="it-IT" altLang="it-IT" sz="3600" b="1" dirty="0">
                <a:solidFill>
                  <a:srgbClr val="0099CC"/>
                </a:solidFill>
              </a:rPr>
              <a:t> - Participants</a:t>
            </a:r>
            <a:endParaRPr lang="en-US" altLang="it-IT" sz="3600" b="1" dirty="0">
              <a:solidFill>
                <a:srgbClr val="0099CC"/>
              </a:solidFill>
            </a:endParaRPr>
          </a:p>
        </p:txBody>
      </p:sp>
      <p:sp>
        <p:nvSpPr>
          <p:cNvPr id="6" name="Sottotitolo 13">
            <a:extLst>
              <a:ext uri="{FF2B5EF4-FFF2-40B4-BE49-F238E27FC236}">
                <a16:creationId xmlns:a16="http://schemas.microsoft.com/office/drawing/2014/main" id="{49A61CCD-0031-40CD-A6DA-56635E188651}"/>
              </a:ext>
            </a:extLst>
          </p:cNvPr>
          <p:cNvSpPr>
            <a:spLocks noGrp="1"/>
          </p:cNvSpPr>
          <p:nvPr>
            <p:ph type="subTitle" idx="1"/>
          </p:nvPr>
        </p:nvSpPr>
        <p:spPr>
          <a:xfrm>
            <a:off x="2450430" y="4337720"/>
            <a:ext cx="7308738" cy="2520280"/>
          </a:xfrm>
        </p:spPr>
        <p:txBody>
          <a:bodyPr>
            <a:normAutofit fontScale="85000" lnSpcReduction="20000"/>
          </a:bodyPr>
          <a:lstStyle/>
          <a:p>
            <a:pPr algn="just" eaLnBrk="1" hangingPunct="1">
              <a:spcBef>
                <a:spcPct val="0"/>
              </a:spcBef>
            </a:pPr>
            <a:r>
              <a:rPr lang="it-IT" altLang="it-IT" sz="2000" b="1" dirty="0">
                <a:solidFill>
                  <a:srgbClr val="0099CC"/>
                </a:solidFill>
                <a:latin typeface="Arial" panose="020B0604020202020204" pitchFamily="34" charset="0"/>
              </a:rPr>
              <a:t>						FTE/year</a:t>
            </a:r>
          </a:p>
          <a:p>
            <a:pPr algn="just" eaLnBrk="1" hangingPunct="1">
              <a:spcBef>
                <a:spcPct val="0"/>
              </a:spcBef>
            </a:pPr>
            <a:endParaRPr lang="it-IT" altLang="it-IT" sz="1000" b="1" dirty="0">
              <a:solidFill>
                <a:srgbClr val="0000FF"/>
              </a:solidFill>
              <a:latin typeface="Arial" pitchFamily="34" charset="0"/>
              <a:cs typeface="Arial" pitchFamily="34" charset="0"/>
            </a:endParaRPr>
          </a:p>
          <a:p>
            <a:pPr algn="just">
              <a:spcBef>
                <a:spcPct val="0"/>
              </a:spcBef>
            </a:pPr>
            <a:r>
              <a:rPr lang="it-IT" altLang="it-IT" sz="1800" b="1" dirty="0">
                <a:latin typeface="Arial" panose="020B0604020202020204" pitchFamily="34" charset="0"/>
                <a:ea typeface="Tahoma" panose="020B0604030504040204" pitchFamily="34" charset="0"/>
                <a:cs typeface="Arial" panose="020B0604020202020204" pitchFamily="34" charset="0"/>
              </a:rPr>
              <a:t>Cristina Lenardi  		PO </a:t>
            </a:r>
            <a:r>
              <a:rPr lang="it-IT" altLang="it-IT" sz="1800" dirty="0">
                <a:latin typeface="Arial" panose="020B0604020202020204" pitchFamily="34" charset="0"/>
                <a:ea typeface="Tahoma" panose="020B0604030504040204" pitchFamily="34" charset="0"/>
                <a:cs typeface="Arial" panose="020B0604020202020204" pitchFamily="34" charset="0"/>
              </a:rPr>
              <a:t>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0.30</a:t>
            </a:r>
          </a:p>
          <a:p>
            <a:pPr algn="just">
              <a:spcBef>
                <a:spcPct val="0"/>
              </a:spcBef>
            </a:pPr>
            <a:r>
              <a:rPr lang="it-IT" altLang="it-IT" sz="1800" dirty="0">
                <a:latin typeface="Arial" panose="020B0604020202020204" pitchFamily="34" charset="0"/>
                <a:ea typeface="Tahoma" panose="020B0604030504040204" pitchFamily="34" charset="0"/>
                <a:cs typeface="Arial" panose="020B0604020202020204" pitchFamily="34" charset="0"/>
              </a:rPr>
              <a:t>Paolo Arosio		PA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0.10</a:t>
            </a:r>
          </a:p>
          <a:p>
            <a:pPr algn="just">
              <a:spcBef>
                <a:spcPct val="0"/>
              </a:spcBef>
            </a:pPr>
            <a:r>
              <a:rPr lang="it-IT" altLang="it-IT" sz="1800" dirty="0">
                <a:latin typeface="Arial" panose="020B0604020202020204" pitchFamily="34" charset="0"/>
                <a:ea typeface="Tahoma" panose="020B0604030504040204" pitchFamily="34" charset="0"/>
                <a:cs typeface="Arial" panose="020B0604020202020204" pitchFamily="34" charset="0"/>
              </a:rPr>
              <a:t>Manuel Mariani		PA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0.20</a:t>
            </a:r>
          </a:p>
          <a:p>
            <a:pPr algn="just">
              <a:spcBef>
                <a:spcPct val="0"/>
              </a:spcBef>
            </a:pPr>
            <a:r>
              <a:rPr lang="it-IT" altLang="it-IT" sz="1800" dirty="0">
                <a:latin typeface="Arial" panose="020B0604020202020204" pitchFamily="34" charset="0"/>
                <a:ea typeface="Tahoma" panose="020B0604030504040204" pitchFamily="34" charset="0"/>
                <a:cs typeface="Arial" panose="020B0604020202020204" pitchFamily="34" charset="0"/>
              </a:rPr>
              <a:t>Francesco Orsini 		PA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0.10</a:t>
            </a:r>
          </a:p>
          <a:p>
            <a:pPr algn="just">
              <a:spcBef>
                <a:spcPct val="0"/>
              </a:spcBef>
            </a:pPr>
            <a:r>
              <a:rPr lang="it-IT" altLang="it-IT" sz="1800" dirty="0">
                <a:latin typeface="Arial" panose="020B0604020202020204" pitchFamily="34" charset="0"/>
                <a:ea typeface="Tahoma" panose="020B0604030504040204" pitchFamily="34" charset="0"/>
                <a:cs typeface="Arial" panose="020B0604020202020204" pitchFamily="34" charset="0"/>
              </a:rPr>
              <a:t>Ivan Veronese		PA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0.10</a:t>
            </a:r>
          </a:p>
          <a:p>
            <a:pPr algn="just">
              <a:spcBef>
                <a:spcPct val="0"/>
              </a:spcBef>
            </a:pPr>
            <a:r>
              <a:rPr lang="it-IT" altLang="it-IT" sz="1800" dirty="0" err="1">
                <a:latin typeface="Arial" panose="020B0604020202020204" pitchFamily="34" charset="0"/>
                <a:ea typeface="Tahoma" panose="020B0604030504040204" pitchFamily="34" charset="0"/>
                <a:cs typeface="Arial" panose="020B0604020202020204" pitchFamily="34" charset="0"/>
              </a:rPr>
              <a:t>AntonioSarno</a:t>
            </a:r>
            <a:r>
              <a:rPr lang="it-IT" altLang="it-IT" sz="1800" dirty="0">
                <a:latin typeface="Arial" panose="020B0604020202020204" pitchFamily="34" charset="0"/>
                <a:ea typeface="Tahoma" panose="020B0604030504040204" pitchFamily="34" charset="0"/>
                <a:cs typeface="Arial" panose="020B0604020202020204" pitchFamily="34" charset="0"/>
              </a:rPr>
              <a:t> 		RTT			</a:t>
            </a:r>
            <a:r>
              <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0.20</a:t>
            </a:r>
          </a:p>
          <a:p>
            <a:pPr algn="just" eaLnBrk="1" hangingPunct="1">
              <a:spcBef>
                <a:spcPct val="0"/>
              </a:spcBef>
            </a:pPr>
            <a:r>
              <a:rPr lang="en-GB" altLang="it-IT" sz="1800" dirty="0" err="1">
                <a:latin typeface="Arial" panose="020B0604020202020204" pitchFamily="34" charset="0"/>
                <a:ea typeface="Tahoma" panose="020B0604030504040204" pitchFamily="34" charset="0"/>
                <a:cs typeface="Arial" panose="020B0604020202020204" pitchFamily="34" charset="0"/>
              </a:rPr>
              <a:t>Ilaria</a:t>
            </a:r>
            <a:r>
              <a:rPr lang="en-GB" altLang="it-IT" sz="1800" dirty="0">
                <a:latin typeface="Arial" panose="020B0604020202020204" pitchFamily="34" charset="0"/>
                <a:ea typeface="Tahoma" panose="020B0604030504040204" pitchFamily="34" charset="0"/>
                <a:cs typeface="Arial" panose="020B0604020202020204" pitchFamily="34" charset="0"/>
              </a:rPr>
              <a:t> </a:t>
            </a:r>
            <a:r>
              <a:rPr lang="en-GB" altLang="it-IT" sz="1800" dirty="0" err="1">
                <a:latin typeface="Arial" panose="020B0604020202020204" pitchFamily="34" charset="0"/>
                <a:ea typeface="Tahoma" panose="020B0604030504040204" pitchFamily="34" charset="0"/>
                <a:cs typeface="Arial" panose="020B0604020202020204" pitchFamily="34" charset="0"/>
              </a:rPr>
              <a:t>Mattei</a:t>
            </a:r>
            <a:r>
              <a:rPr lang="en-GB" altLang="it-IT" sz="1800" dirty="0">
                <a:latin typeface="Arial" panose="020B0604020202020204" pitchFamily="34" charset="0"/>
                <a:ea typeface="Tahoma" panose="020B0604030504040204" pitchFamily="34" charset="0"/>
                <a:cs typeface="Arial" panose="020B0604020202020204" pitchFamily="34" charset="0"/>
              </a:rPr>
              <a:t>		INFN			</a:t>
            </a:r>
            <a:r>
              <a:rPr lang="en-GB"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0.10</a:t>
            </a:r>
            <a:endPar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algn="just" eaLnBrk="1" hangingPunct="1">
              <a:spcBef>
                <a:spcPct val="0"/>
              </a:spcBef>
            </a:pPr>
            <a:r>
              <a:rPr lang="en-GB" altLang="it-IT" sz="1800" dirty="0">
                <a:latin typeface="Arial" panose="020B0604020202020204" pitchFamily="34" charset="0"/>
                <a:ea typeface="Tahoma" panose="020B0604030504040204" pitchFamily="34" charset="0"/>
                <a:cs typeface="Arial" panose="020B0604020202020204" pitchFamily="34" charset="0"/>
              </a:rPr>
              <a:t>Alberto </a:t>
            </a:r>
            <a:r>
              <a:rPr lang="en-GB" altLang="it-IT" sz="1800" dirty="0" err="1">
                <a:latin typeface="Arial" panose="020B0604020202020204" pitchFamily="34" charset="0"/>
                <a:ea typeface="Tahoma" panose="020B0604030504040204" pitchFamily="34" charset="0"/>
                <a:cs typeface="Arial" panose="020B0604020202020204" pitchFamily="34" charset="0"/>
              </a:rPr>
              <a:t>Torresin</a:t>
            </a:r>
            <a:r>
              <a:rPr lang="en-GB" altLang="it-IT" sz="1800" dirty="0">
                <a:latin typeface="Arial" panose="020B0604020202020204" pitchFamily="34" charset="0"/>
                <a:ea typeface="Tahoma" panose="020B0604030504040204" pitchFamily="34" charset="0"/>
                <a:cs typeface="Arial" panose="020B0604020202020204" pitchFamily="34" charset="0"/>
              </a:rPr>
              <a:t>		</a:t>
            </a:r>
            <a:r>
              <a:rPr lang="en-GB" altLang="it-IT" sz="1800" dirty="0" err="1">
                <a:latin typeface="Arial" panose="020B0604020202020204" pitchFamily="34" charset="0"/>
                <a:ea typeface="Tahoma" panose="020B0604030504040204" pitchFamily="34" charset="0"/>
                <a:cs typeface="Arial" panose="020B0604020202020204" pitchFamily="34" charset="0"/>
              </a:rPr>
              <a:t>Consulente</a:t>
            </a:r>
            <a:r>
              <a:rPr lang="en-GB" altLang="it-IT" sz="1800" dirty="0">
                <a:latin typeface="Arial" panose="020B0604020202020204" pitchFamily="34" charset="0"/>
                <a:ea typeface="Tahoma" panose="020B0604030504040204" pitchFamily="34" charset="0"/>
                <a:cs typeface="Arial" panose="020B0604020202020204" pitchFamily="34" charset="0"/>
              </a:rPr>
              <a:t>		</a:t>
            </a:r>
            <a:r>
              <a:rPr lang="en-GB"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0.20</a:t>
            </a:r>
          </a:p>
          <a:p>
            <a:pPr algn="just">
              <a:spcBef>
                <a:spcPct val="0"/>
              </a:spcBef>
            </a:pPr>
            <a:r>
              <a:rPr lang="en-GB" altLang="it-IT" sz="1800" dirty="0" err="1">
                <a:latin typeface="Arial" panose="020B0604020202020204" pitchFamily="34" charset="0"/>
                <a:ea typeface="Tahoma" panose="020B0604030504040204" pitchFamily="34" charset="0"/>
                <a:cs typeface="Arial" panose="020B0604020202020204" pitchFamily="34" charset="0"/>
              </a:rPr>
              <a:t>Yunsheng</a:t>
            </a:r>
            <a:r>
              <a:rPr lang="en-GB" altLang="it-IT" sz="1800" dirty="0">
                <a:latin typeface="Arial" panose="020B0604020202020204" pitchFamily="34" charset="0"/>
                <a:ea typeface="Tahoma" panose="020B0604030504040204" pitchFamily="34" charset="0"/>
                <a:cs typeface="Arial" panose="020B0604020202020204" pitchFamily="34" charset="0"/>
              </a:rPr>
              <a:t> Dong 		Post-doc			</a:t>
            </a:r>
            <a:r>
              <a:rPr lang="en-GB" altLang="it-IT" sz="1800" dirty="0">
                <a:solidFill>
                  <a:srgbClr val="FF0000"/>
                </a:solidFill>
                <a:latin typeface="Arial" panose="020B0604020202020204" pitchFamily="34" charset="0"/>
                <a:ea typeface="Tahoma" panose="020B0604030504040204" pitchFamily="34" charset="0"/>
                <a:cs typeface="Arial" panose="020B0604020202020204" pitchFamily="34" charset="0"/>
              </a:rPr>
              <a:t>0.05</a:t>
            </a:r>
            <a:endPar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algn="just" eaLnBrk="1" hangingPunct="1">
              <a:spcBef>
                <a:spcPct val="0"/>
              </a:spcBef>
            </a:pPr>
            <a:endPar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algn="just" eaLnBrk="1" hangingPunct="1">
              <a:spcBef>
                <a:spcPct val="0"/>
              </a:spcBef>
            </a:pPr>
            <a:endParaRPr lang="it-IT" altLang="it-IT" sz="18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algn="just" eaLnBrk="1" hangingPunct="1">
              <a:spcBef>
                <a:spcPct val="0"/>
              </a:spcBef>
            </a:pPr>
            <a:r>
              <a:rPr lang="it-IT" altLang="it-IT" sz="2300" b="1" dirty="0">
                <a:latin typeface="Arial" panose="020B0604020202020204" pitchFamily="34" charset="0"/>
                <a:ea typeface="Tahoma" panose="020B0604030504040204" pitchFamily="34" charset="0"/>
                <a:cs typeface="Arial" panose="020B0604020202020204" pitchFamily="34" charset="0"/>
              </a:rPr>
              <a:t>TOT 1.35 FTE</a:t>
            </a:r>
          </a:p>
          <a:p>
            <a:pPr algn="just" eaLnBrk="1" hangingPunct="1">
              <a:spcBef>
                <a:spcPct val="0"/>
              </a:spcBef>
            </a:pPr>
            <a:endParaRPr lang="it-IT" altLang="it-IT" sz="1600" dirty="0">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4">
            <a:extLst>
              <a:ext uri="{FF2B5EF4-FFF2-40B4-BE49-F238E27FC236}">
                <a16:creationId xmlns:a16="http://schemas.microsoft.com/office/drawing/2014/main" id="{8491C127-9B5D-4E2D-9AEE-1554D7CC9A06}"/>
              </a:ext>
            </a:extLst>
          </p:cNvPr>
          <p:cNvSpPr txBox="1">
            <a:spLocks noChangeArrowheads="1"/>
          </p:cNvSpPr>
          <p:nvPr/>
        </p:nvSpPr>
        <p:spPr bwMode="auto">
          <a:xfrm>
            <a:off x="2918702" y="1052737"/>
            <a:ext cx="6408564" cy="646331"/>
          </a:xfrm>
          <a:prstGeom prst="rect">
            <a:avLst/>
          </a:prstGeom>
          <a:solidFill>
            <a:schemeClr val="bg1"/>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altLang="it-IT" sz="3600" b="1" dirty="0">
                <a:solidFill>
                  <a:srgbClr val="0099CC"/>
                </a:solidFill>
              </a:rPr>
              <a:t>AIM_MIA</a:t>
            </a:r>
            <a:endParaRPr lang="en-US" altLang="it-IT" sz="3600" b="1" dirty="0">
              <a:solidFill>
                <a:srgbClr val="0099CC"/>
              </a:solidFill>
            </a:endParaRPr>
          </a:p>
        </p:txBody>
      </p:sp>
      <p:sp>
        <p:nvSpPr>
          <p:cNvPr id="7" name="Rectangle 6"/>
          <p:cNvSpPr/>
          <p:nvPr/>
        </p:nvSpPr>
        <p:spPr>
          <a:xfrm>
            <a:off x="9030252" y="855712"/>
            <a:ext cx="1548172" cy="415498"/>
          </a:xfrm>
          <a:prstGeom prst="rect">
            <a:avLst/>
          </a:prstGeom>
          <a:solidFill>
            <a:schemeClr val="bg1"/>
          </a:solidFill>
        </p:spPr>
        <p:txBody>
          <a:bodyPr wrap="square">
            <a:spAutoFit/>
          </a:bodyPr>
          <a:lstStyle/>
          <a:p>
            <a:pPr algn="just"/>
            <a:r>
              <a:rPr lang="it-IT" sz="1050" dirty="0">
                <a:solidFill>
                  <a:schemeClr val="bg1">
                    <a:lumMod val="65000"/>
                  </a:schemeClr>
                </a:solidFill>
                <a:latin typeface="Bahnschrift" panose="020B0502040204020203" pitchFamily="34" charset="0"/>
              </a:rPr>
              <a:t>INFN CSN5 </a:t>
            </a:r>
          </a:p>
          <a:p>
            <a:pPr algn="just"/>
            <a:r>
              <a:rPr lang="it-IT" sz="1050" dirty="0" err="1">
                <a:solidFill>
                  <a:schemeClr val="bg1">
                    <a:lumMod val="65000"/>
                  </a:schemeClr>
                </a:solidFill>
                <a:latin typeface="Bahnschrift" panose="020B0502040204020203" pitchFamily="34" charset="0"/>
              </a:rPr>
              <a:t>Proposal</a:t>
            </a:r>
            <a:r>
              <a:rPr lang="it-IT" sz="1050" dirty="0">
                <a:solidFill>
                  <a:schemeClr val="bg1">
                    <a:lumMod val="65000"/>
                  </a:schemeClr>
                </a:solidFill>
                <a:latin typeface="Bahnschrift" panose="020B0502040204020203" pitchFamily="34" charset="0"/>
              </a:rPr>
              <a:t> 2025-2027</a:t>
            </a:r>
          </a:p>
        </p:txBody>
      </p:sp>
      <p:sp>
        <p:nvSpPr>
          <p:cNvPr id="4" name="Rectangle 3"/>
          <p:cNvSpPr/>
          <p:nvPr/>
        </p:nvSpPr>
        <p:spPr>
          <a:xfrm>
            <a:off x="189186" y="1791163"/>
            <a:ext cx="11866179" cy="4001095"/>
          </a:xfrm>
          <a:prstGeom prst="rect">
            <a:avLst/>
          </a:prstGeom>
        </p:spPr>
        <p:txBody>
          <a:bodyPr wrap="square">
            <a:spAutoFit/>
          </a:bodyPr>
          <a:lstStyle/>
          <a:p>
            <a:pPr algn="just">
              <a:spcBef>
                <a:spcPts val="1000"/>
              </a:spcBef>
            </a:pPr>
            <a:r>
              <a:rPr lang="en-GB" sz="2800" b="1" dirty="0">
                <a:solidFill>
                  <a:srgbClr val="0099CC"/>
                </a:solidFill>
                <a:latin typeface="Calibri" panose="020F0502020204030204" pitchFamily="34" charset="0"/>
              </a:rPr>
              <a:t>Research context</a:t>
            </a:r>
            <a:endParaRPr lang="en-GB" sz="2800" dirty="0">
              <a:solidFill>
                <a:srgbClr val="0099CC"/>
              </a:solidFill>
              <a:latin typeface="Calibri" panose="020F0502020204030204" pitchFamily="34" charset="0"/>
            </a:endParaRPr>
          </a:p>
          <a:p>
            <a:pPr algn="just"/>
            <a:r>
              <a:rPr lang="en-GB" dirty="0"/>
              <a:t>Artificial intelligence (AI)-based solutions have become pervasive in the field of Medicine due to the broad opportunities they can offer, including enhanced diagnostics, personalized treatments, and improved patient care. However, to fully realize this potential, several challenges must still be addressed. </a:t>
            </a:r>
          </a:p>
          <a:p>
            <a:pPr algn="just"/>
            <a:endParaRPr lang="en-GB" dirty="0"/>
          </a:p>
          <a:p>
            <a:r>
              <a:rPr lang="en-GB" sz="2800" b="1" dirty="0">
                <a:solidFill>
                  <a:srgbClr val="0099CC"/>
                </a:solidFill>
                <a:latin typeface="Calibri" panose="020F0502020204030204" pitchFamily="34" charset="0"/>
              </a:rPr>
              <a:t>Objectives</a:t>
            </a:r>
          </a:p>
          <a:p>
            <a:pPr algn="just"/>
            <a:r>
              <a:rPr lang="en-GB" dirty="0"/>
              <a:t>The </a:t>
            </a:r>
            <a:r>
              <a:rPr lang="en-GB" b="1" dirty="0"/>
              <a:t>AIM_MIA</a:t>
            </a:r>
            <a:r>
              <a:rPr lang="en-GB" dirty="0"/>
              <a:t> project will focus on the following scientific open issues related to the development and validation of AI-based tools for medical data analysis: </a:t>
            </a:r>
          </a:p>
          <a:p>
            <a:pPr marL="342900" indent="-342900" algn="just">
              <a:buAutoNum type="arabicParenR"/>
            </a:pPr>
            <a:r>
              <a:rPr lang="en-GB" b="1" dirty="0"/>
              <a:t>mining multi-input data. </a:t>
            </a:r>
            <a:r>
              <a:rPr lang="en-GB" dirty="0"/>
              <a:t>To make progress in this field it is also necessary to address some key aspects such as: </a:t>
            </a:r>
          </a:p>
          <a:p>
            <a:pPr marL="342900" indent="-342900">
              <a:buAutoNum type="arabicParenR"/>
            </a:pPr>
            <a:r>
              <a:rPr lang="en-GB" b="1" dirty="0"/>
              <a:t>handling incomplete/missing/limited datasets</a:t>
            </a:r>
            <a:r>
              <a:rPr lang="en-GB" dirty="0"/>
              <a:t>; </a:t>
            </a:r>
          </a:p>
          <a:p>
            <a:pPr marL="342900" indent="-342900">
              <a:buAutoNum type="arabicParenR"/>
            </a:pPr>
            <a:r>
              <a:rPr lang="en-GB" b="1" dirty="0"/>
              <a:t>developing a dedicated</a:t>
            </a:r>
            <a:r>
              <a:rPr lang="en-GB" dirty="0"/>
              <a:t> </a:t>
            </a:r>
            <a:r>
              <a:rPr lang="en-GB" b="1" dirty="0"/>
              <a:t>data and IT platform</a:t>
            </a:r>
            <a:r>
              <a:rPr lang="en-GB" dirty="0"/>
              <a:t> for secure data management and access to adequate computing resources. To achieve these goals, sharing data and knowledge within a broad scientific community (</a:t>
            </a:r>
            <a:r>
              <a:rPr lang="en-GB" b="1" dirty="0"/>
              <a:t>networking</a:t>
            </a:r>
            <a:r>
              <a:rPr lang="en-GB" dirty="0"/>
              <a:t>) will be a fundamental ingredient.</a:t>
            </a:r>
          </a:p>
        </p:txBody>
      </p:sp>
    </p:spTree>
    <p:extLst>
      <p:ext uri="{BB962C8B-B14F-4D97-AF65-F5344CB8AC3E}">
        <p14:creationId xmlns:p14="http://schemas.microsoft.com/office/powerpoint/2010/main" val="70403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4">
            <a:extLst>
              <a:ext uri="{FF2B5EF4-FFF2-40B4-BE49-F238E27FC236}">
                <a16:creationId xmlns:a16="http://schemas.microsoft.com/office/drawing/2014/main" id="{8491C127-9B5D-4E2D-9AEE-1554D7CC9A06}"/>
              </a:ext>
            </a:extLst>
          </p:cNvPr>
          <p:cNvSpPr txBox="1">
            <a:spLocks noChangeArrowheads="1"/>
          </p:cNvSpPr>
          <p:nvPr/>
        </p:nvSpPr>
        <p:spPr bwMode="auto">
          <a:xfrm>
            <a:off x="2927648" y="822601"/>
            <a:ext cx="6408564" cy="646331"/>
          </a:xfrm>
          <a:prstGeom prst="rect">
            <a:avLst/>
          </a:prstGeom>
          <a:solidFill>
            <a:schemeClr val="bg1"/>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altLang="it-IT" sz="3600" b="1" dirty="0">
                <a:solidFill>
                  <a:srgbClr val="0099CC"/>
                </a:solidFill>
              </a:rPr>
              <a:t>AIM_MIA – Activity</a:t>
            </a:r>
            <a:endParaRPr lang="en-US" altLang="it-IT" sz="3600" b="1" dirty="0">
              <a:solidFill>
                <a:srgbClr val="0099CC"/>
              </a:solidFill>
            </a:endParaRPr>
          </a:p>
        </p:txBody>
      </p:sp>
      <p:sp>
        <p:nvSpPr>
          <p:cNvPr id="5" name="Rectangle 4"/>
          <p:cNvSpPr/>
          <p:nvPr/>
        </p:nvSpPr>
        <p:spPr>
          <a:xfrm>
            <a:off x="220717" y="1744919"/>
            <a:ext cx="11678558" cy="2431435"/>
          </a:xfrm>
          <a:prstGeom prst="rect">
            <a:avLst/>
          </a:prstGeom>
        </p:spPr>
        <p:txBody>
          <a:bodyPr wrap="square">
            <a:spAutoFit/>
          </a:bodyPr>
          <a:lstStyle/>
          <a:p>
            <a:r>
              <a:rPr lang="en-US" b="1" dirty="0">
                <a:latin typeface="Arial" panose="020B0604020202020204" pitchFamily="34" charset="0"/>
                <a:ea typeface="Times New Roman" panose="02020603050405020304" pitchFamily="18" charset="0"/>
                <a:cs typeface="Arial" panose="020B0604020202020204" pitchFamily="34" charset="0"/>
              </a:rPr>
              <a:t>Contribution to AIM_MIA project: </a:t>
            </a:r>
            <a:r>
              <a:rPr lang="en-US" sz="1600" b="1" dirty="0">
                <a:latin typeface="Arial" panose="020B0604020202020204" pitchFamily="34" charset="0"/>
                <a:ea typeface="Times New Roman" panose="02020603050405020304" pitchFamily="18" charset="0"/>
                <a:cs typeface="Arial" panose="020B0604020202020204" pitchFamily="34" charset="0"/>
              </a:rPr>
              <a:t>WP2 </a:t>
            </a:r>
            <a:r>
              <a:rPr lang="it-IT" sz="1600" b="1" dirty="0"/>
              <a:t>Handling incomplete/</a:t>
            </a:r>
            <a:r>
              <a:rPr lang="it-IT" sz="1600" b="1" dirty="0" err="1"/>
              <a:t>missing</a:t>
            </a:r>
            <a:r>
              <a:rPr lang="it-IT" sz="1600" b="1" dirty="0"/>
              <a:t>/</a:t>
            </a:r>
            <a:r>
              <a:rPr lang="it-IT" sz="1600" b="1" dirty="0" err="1"/>
              <a:t>limited</a:t>
            </a:r>
            <a:r>
              <a:rPr lang="it-IT" sz="1600" b="1" dirty="0"/>
              <a:t> </a:t>
            </a:r>
            <a:r>
              <a:rPr lang="it-IT" sz="1600" b="1" dirty="0" err="1"/>
              <a:t>datasets</a:t>
            </a:r>
            <a:endParaRPr lang="it-IT" sz="1600" b="1" dirty="0"/>
          </a:p>
          <a:p>
            <a:endParaRPr lang="en-US" b="1" dirty="0">
              <a:solidFill>
                <a:srgbClr val="0070C0"/>
              </a:solidFill>
              <a:latin typeface="Arial" panose="020B0604020202020204" pitchFamily="34" charset="0"/>
              <a:cs typeface="Arial" panose="020B0604020202020204" pitchFamily="34" charset="0"/>
            </a:endParaRPr>
          </a:p>
          <a:p>
            <a:r>
              <a:rPr lang="en-US" b="1" dirty="0">
                <a:solidFill>
                  <a:srgbClr val="0070C0"/>
                </a:solidFill>
                <a:latin typeface="Arial" panose="020B0604020202020204" pitchFamily="34" charset="0"/>
                <a:cs typeface="Arial" panose="020B0604020202020204" pitchFamily="34" charset="0"/>
              </a:rPr>
              <a:t>Up to May 2025</a:t>
            </a:r>
          </a:p>
          <a:p>
            <a:pPr algn="just"/>
            <a:r>
              <a:rPr lang="en-GB" sz="1400" dirty="0"/>
              <a:t>The group's work is part of the broader theme of evaluating the potential response to stereotactic radiotherapy (SBRT) for hepatocellular carcinoma (HCC), in collaboration with the Niguarda Metropolitan Hospital. The public database for the same disease, TACE (hepatic </a:t>
            </a:r>
            <a:r>
              <a:rPr lang="en-GB" sz="1400" dirty="0" err="1"/>
              <a:t>transarterial</a:t>
            </a:r>
            <a:r>
              <a:rPr lang="en-GB" sz="1400" dirty="0"/>
              <a:t> chemoembolization), was used, with 105 patients enrolled at various hospitals. We started with the feature extraction code and adapted it to work with the public database. Furthermore, we: </a:t>
            </a:r>
          </a:p>
          <a:p>
            <a:pPr algn="just"/>
            <a:r>
              <a:rPr lang="en-GB" sz="1400" dirty="0"/>
              <a:t>• added other metadata from the database to the features (e.g., age, sex, smoking status); </a:t>
            </a:r>
          </a:p>
          <a:p>
            <a:pPr algn="just"/>
            <a:r>
              <a:rPr lang="en-GB" sz="1400" dirty="0"/>
              <a:t>• added some patient selection criteria (e.g., not all patients had a CT scan with constant spacing (~95 patients), </a:t>
            </a:r>
            <a:r>
              <a:rPr lang="en-GB" sz="1400" dirty="0" err="1"/>
              <a:t>tumor</a:t>
            </a:r>
            <a:r>
              <a:rPr lang="en-GB" sz="1400" dirty="0"/>
              <a:t> size not specified for all patients); </a:t>
            </a:r>
          </a:p>
          <a:p>
            <a:pPr algn="just"/>
            <a:r>
              <a:rPr lang="en-GB" sz="1400" dirty="0"/>
              <a:t>• added methods to graphically display both feature distributions and correlations;</a:t>
            </a:r>
          </a:p>
          <a:p>
            <a:pPr algn="just"/>
            <a:r>
              <a:rPr lang="en-GB" sz="1400" dirty="0"/>
              <a:t>• used the Lasso method (Least Absolute Shrinkage and Selection Operator) to select the most interesting features.</a:t>
            </a:r>
            <a:endParaRPr lang="it-IT" sz="1400" b="1" dirty="0"/>
          </a:p>
        </p:txBody>
      </p:sp>
      <p:sp>
        <p:nvSpPr>
          <p:cNvPr id="6" name="Rectangle 5"/>
          <p:cNvSpPr/>
          <p:nvPr/>
        </p:nvSpPr>
        <p:spPr>
          <a:xfrm>
            <a:off x="9030252" y="855712"/>
            <a:ext cx="1548172" cy="415498"/>
          </a:xfrm>
          <a:prstGeom prst="rect">
            <a:avLst/>
          </a:prstGeom>
          <a:solidFill>
            <a:schemeClr val="bg1"/>
          </a:solidFill>
        </p:spPr>
        <p:txBody>
          <a:bodyPr wrap="square">
            <a:spAutoFit/>
          </a:bodyPr>
          <a:lstStyle/>
          <a:p>
            <a:pPr algn="just"/>
            <a:r>
              <a:rPr lang="it-IT" sz="1050" dirty="0">
                <a:solidFill>
                  <a:schemeClr val="bg1">
                    <a:lumMod val="65000"/>
                  </a:schemeClr>
                </a:solidFill>
                <a:latin typeface="Bahnschrift" panose="020B0502040204020203" pitchFamily="34" charset="0"/>
              </a:rPr>
              <a:t>INFN CSN5 </a:t>
            </a:r>
          </a:p>
          <a:p>
            <a:pPr algn="just"/>
            <a:r>
              <a:rPr lang="it-IT" sz="1050" dirty="0" err="1">
                <a:solidFill>
                  <a:schemeClr val="bg1">
                    <a:lumMod val="65000"/>
                  </a:schemeClr>
                </a:solidFill>
                <a:latin typeface="Bahnschrift" panose="020B0502040204020203" pitchFamily="34" charset="0"/>
              </a:rPr>
              <a:t>Proposal</a:t>
            </a:r>
            <a:r>
              <a:rPr lang="it-IT" sz="1050" dirty="0">
                <a:solidFill>
                  <a:schemeClr val="bg1">
                    <a:lumMod val="65000"/>
                  </a:schemeClr>
                </a:solidFill>
                <a:latin typeface="Bahnschrift" panose="020B0502040204020203" pitchFamily="34" charset="0"/>
              </a:rPr>
              <a:t> 2025-2027</a:t>
            </a:r>
          </a:p>
        </p:txBody>
      </p:sp>
      <p:sp>
        <p:nvSpPr>
          <p:cNvPr id="2" name="Rectangle 1"/>
          <p:cNvSpPr/>
          <p:nvPr/>
        </p:nvSpPr>
        <p:spPr>
          <a:xfrm>
            <a:off x="210207" y="4239493"/>
            <a:ext cx="11119944" cy="1877437"/>
          </a:xfrm>
          <a:prstGeom prst="rect">
            <a:avLst/>
          </a:prstGeom>
        </p:spPr>
        <p:txBody>
          <a:bodyPr wrap="square">
            <a:spAutoFit/>
          </a:bodyPr>
          <a:lstStyle/>
          <a:p>
            <a:pPr lvl="0"/>
            <a:r>
              <a:rPr lang="en-US" b="1" dirty="0">
                <a:solidFill>
                  <a:srgbClr val="0070C0"/>
                </a:solidFill>
                <a:latin typeface="Arial" panose="020B0604020202020204" pitchFamily="34" charset="0"/>
                <a:cs typeface="Arial" panose="020B0604020202020204" pitchFamily="34" charset="0"/>
              </a:rPr>
              <a:t>Planned activities 2026</a:t>
            </a:r>
          </a:p>
          <a:p>
            <a:pPr lvl="0" algn="just"/>
            <a:r>
              <a:rPr lang="en-GB" sz="1400" dirty="0"/>
              <a:t>Continuing with previous activities, we will apply the tools developed to </a:t>
            </a:r>
            <a:r>
              <a:rPr lang="en-GB" sz="1400" dirty="0" err="1"/>
              <a:t>analyze</a:t>
            </a:r>
            <a:r>
              <a:rPr lang="en-GB" sz="1400" dirty="0"/>
              <a:t> clinical data on liver lesions treated with SBRT, which will be provided by the Grande </a:t>
            </a:r>
            <a:r>
              <a:rPr lang="en-GB" sz="1400" dirty="0" err="1"/>
              <a:t>Ospedale</a:t>
            </a:r>
            <a:r>
              <a:rPr lang="en-GB" sz="1400" dirty="0"/>
              <a:t> </a:t>
            </a:r>
            <a:r>
              <a:rPr lang="en-GB" sz="1400" dirty="0" err="1"/>
              <a:t>Metropolitano</a:t>
            </a:r>
            <a:r>
              <a:rPr lang="en-GB" sz="1400" dirty="0"/>
              <a:t> Niguarda (Milan). Although the patient cohort has increased over the past year, the clinical dataset is small. We will proceed as follows: </a:t>
            </a:r>
          </a:p>
          <a:p>
            <a:pPr lvl="0"/>
            <a:r>
              <a:rPr lang="en-GB" sz="1400" dirty="0"/>
              <a:t>• explore Lasso </a:t>
            </a:r>
            <a:r>
              <a:rPr lang="en-GB" sz="1400" dirty="0" err="1"/>
              <a:t>hyperparameters</a:t>
            </a:r>
            <a:r>
              <a:rPr lang="en-GB" sz="1400" dirty="0"/>
              <a:t> (e.g., alpha, tolerance, selection strategy, etc.); </a:t>
            </a:r>
          </a:p>
          <a:p>
            <a:pPr lvl="0"/>
            <a:r>
              <a:rPr lang="en-GB" sz="1400" dirty="0"/>
              <a:t>• use alternatives to Lasso (e.g., Ridge Regression or Elastic Net); </a:t>
            </a:r>
          </a:p>
          <a:p>
            <a:pPr lvl="0"/>
            <a:r>
              <a:rPr lang="en-GB" sz="1400" dirty="0"/>
              <a:t>• attempt to go beyond linear models (e.g., Support Vector Regression, Random Forests, etc.); </a:t>
            </a:r>
          </a:p>
          <a:p>
            <a:pPr lvl="0"/>
            <a:r>
              <a:rPr lang="en-GB" sz="1400" dirty="0"/>
              <a:t>• use data augmentation.</a:t>
            </a:r>
            <a:endParaRPr lang="it-IT" sz="1400" dirty="0"/>
          </a:p>
        </p:txBody>
      </p:sp>
    </p:spTree>
    <p:extLst>
      <p:ext uri="{BB962C8B-B14F-4D97-AF65-F5344CB8AC3E}">
        <p14:creationId xmlns:p14="http://schemas.microsoft.com/office/powerpoint/2010/main" val="2906666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1524000" y="-182563"/>
            <a:ext cx="184150" cy="366713"/>
          </a:xfrm>
          <a:prstGeom prst="rect">
            <a:avLst/>
          </a:prstGeom>
          <a:noFill/>
          <a:ln w="9525">
            <a:noFill/>
            <a:miter lim="800000"/>
            <a:headEnd/>
            <a:tailEnd/>
          </a:ln>
        </p:spPr>
        <p:txBody>
          <a:bodyPr wrap="none" anchor="ctr">
            <a:spAutoFit/>
          </a:bodyPr>
          <a:lstStyle/>
          <a:p>
            <a:pPr eaLnBrk="1" hangingPunct="1"/>
            <a:endParaRPr lang="it-IT" altLang="it-IT">
              <a:latin typeface="Calibri" pitchFamily="34" charset="0"/>
            </a:endParaRPr>
          </a:p>
        </p:txBody>
      </p:sp>
      <p:sp>
        <p:nvSpPr>
          <p:cNvPr id="4" name="Rectangle 3"/>
          <p:cNvSpPr/>
          <p:nvPr/>
        </p:nvSpPr>
        <p:spPr>
          <a:xfrm>
            <a:off x="9030252" y="855712"/>
            <a:ext cx="1548172" cy="415498"/>
          </a:xfrm>
          <a:prstGeom prst="rect">
            <a:avLst/>
          </a:prstGeom>
          <a:solidFill>
            <a:schemeClr val="bg1"/>
          </a:solidFill>
        </p:spPr>
        <p:txBody>
          <a:bodyPr wrap="square">
            <a:spAutoFit/>
          </a:bodyPr>
          <a:lstStyle/>
          <a:p>
            <a:pPr algn="just"/>
            <a:r>
              <a:rPr lang="it-IT" sz="1050" dirty="0">
                <a:solidFill>
                  <a:schemeClr val="bg1">
                    <a:lumMod val="65000"/>
                  </a:schemeClr>
                </a:solidFill>
                <a:latin typeface="Bahnschrift" panose="020B0502040204020203" pitchFamily="34" charset="0"/>
              </a:rPr>
              <a:t>INFN CSN5 </a:t>
            </a:r>
          </a:p>
          <a:p>
            <a:pPr algn="just"/>
            <a:r>
              <a:rPr lang="it-IT" sz="1050" dirty="0" err="1">
                <a:solidFill>
                  <a:schemeClr val="bg1">
                    <a:lumMod val="65000"/>
                  </a:schemeClr>
                </a:solidFill>
                <a:latin typeface="Bahnschrift" panose="020B0502040204020203" pitchFamily="34" charset="0"/>
              </a:rPr>
              <a:t>Proposal</a:t>
            </a:r>
            <a:r>
              <a:rPr lang="it-IT" sz="1050" dirty="0">
                <a:solidFill>
                  <a:schemeClr val="bg1">
                    <a:lumMod val="65000"/>
                  </a:schemeClr>
                </a:solidFill>
                <a:latin typeface="Bahnschrift" panose="020B0502040204020203" pitchFamily="34" charset="0"/>
              </a:rPr>
              <a:t> 2025-2027</a:t>
            </a:r>
          </a:p>
        </p:txBody>
      </p:sp>
      <p:sp>
        <p:nvSpPr>
          <p:cNvPr id="6" name="Text Box 24">
            <a:extLst>
              <a:ext uri="{FF2B5EF4-FFF2-40B4-BE49-F238E27FC236}">
                <a16:creationId xmlns:a16="http://schemas.microsoft.com/office/drawing/2014/main" id="{8491C127-9B5D-4E2D-9AEE-1554D7CC9A06}"/>
              </a:ext>
            </a:extLst>
          </p:cNvPr>
          <p:cNvSpPr txBox="1">
            <a:spLocks noChangeArrowheads="1"/>
          </p:cNvSpPr>
          <p:nvPr/>
        </p:nvSpPr>
        <p:spPr bwMode="auto">
          <a:xfrm>
            <a:off x="2626256" y="1271210"/>
            <a:ext cx="6408564" cy="646112"/>
          </a:xfrm>
          <a:prstGeom prst="rect">
            <a:avLst/>
          </a:prstGeom>
          <a:solidFill>
            <a:schemeClr val="bg1"/>
          </a:solidFill>
          <a:ln w="190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it-IT" altLang="it-IT" sz="3600" b="1" dirty="0">
                <a:solidFill>
                  <a:srgbClr val="0099CC"/>
                </a:solidFill>
              </a:rPr>
              <a:t>AIM_MIA – </a:t>
            </a:r>
            <a:r>
              <a:rPr lang="it-IT" altLang="it-IT" sz="3600" b="1" dirty="0" err="1">
                <a:solidFill>
                  <a:srgbClr val="0099CC"/>
                </a:solidFill>
              </a:rPr>
              <a:t>Expenses</a:t>
            </a:r>
            <a:r>
              <a:rPr lang="it-IT" altLang="it-IT" sz="3600" b="1" dirty="0">
                <a:solidFill>
                  <a:srgbClr val="0099CC"/>
                </a:solidFill>
              </a:rPr>
              <a:t> 2026</a:t>
            </a:r>
            <a:endParaRPr lang="en-US" altLang="it-IT" sz="3600" b="1" dirty="0">
              <a:solidFill>
                <a:srgbClr val="0099CC"/>
              </a:solidFill>
            </a:endParaRPr>
          </a:p>
        </p:txBody>
      </p:sp>
      <p:sp>
        <p:nvSpPr>
          <p:cNvPr id="7" name="Rettangolo 13">
            <a:extLst>
              <a:ext uri="{FF2B5EF4-FFF2-40B4-BE49-F238E27FC236}">
                <a16:creationId xmlns:a16="http://schemas.microsoft.com/office/drawing/2014/main" id="{868AEA81-EE6A-40AC-9FF8-FFA5C0AE8416}"/>
              </a:ext>
            </a:extLst>
          </p:cNvPr>
          <p:cNvSpPr/>
          <p:nvPr/>
        </p:nvSpPr>
        <p:spPr>
          <a:xfrm>
            <a:off x="430924" y="2492896"/>
            <a:ext cx="11042120" cy="2363724"/>
          </a:xfrm>
          <a:prstGeom prst="rect">
            <a:avLst/>
          </a:prstGeom>
        </p:spPr>
        <p:txBody>
          <a:bodyPr wrap="square">
            <a:spAutoFit/>
          </a:bodyPr>
          <a:lstStyle/>
          <a:p>
            <a:pPr algn="just">
              <a:lnSpc>
                <a:spcPct val="115000"/>
              </a:lnSpc>
            </a:pPr>
            <a:endParaRPr lang="en-GB" sz="500" i="1" dirty="0">
              <a:latin typeface="Arial" panose="020B0604020202020204" pitchFamily="34" charset="0"/>
              <a:ea typeface="Calibri" panose="020F0502020204030204" pitchFamily="34" charset="0"/>
              <a:cs typeface="Arial" panose="020B0604020202020204" pitchFamily="34" charset="0"/>
            </a:endParaRPr>
          </a:p>
          <a:p>
            <a:pPr algn="just">
              <a:lnSpc>
                <a:spcPts val="2520"/>
              </a:lnSpc>
            </a:pPr>
            <a:r>
              <a:rPr lang="en-GB" sz="2100" b="1" dirty="0">
                <a:latin typeface="Arial" panose="020B0604020202020204" pitchFamily="34" charset="0"/>
                <a:ea typeface="Calibri" panose="020F0502020204030204" pitchFamily="34" charset="0"/>
                <a:cs typeface="Arial" panose="020B0604020202020204" pitchFamily="34" charset="0"/>
              </a:rPr>
              <a:t>2.0 k€</a:t>
            </a:r>
            <a:r>
              <a:rPr lang="en-GB" sz="2100" dirty="0">
                <a:latin typeface="Arial" panose="020B0604020202020204" pitchFamily="34" charset="0"/>
                <a:ea typeface="Calibri" panose="020F0502020204030204" pitchFamily="34" charset="0"/>
                <a:cs typeface="Arial" panose="020B0604020202020204" pitchFamily="34" charset="0"/>
              </a:rPr>
              <a:t>: </a:t>
            </a:r>
            <a:r>
              <a:rPr lang="en-GB" sz="2100" dirty="0" err="1">
                <a:latin typeface="Arial" panose="020B0604020202020204" pitchFamily="34" charset="0"/>
                <a:ea typeface="Calibri" panose="020F0502020204030204" pitchFamily="34" charset="0"/>
                <a:cs typeface="Arial" panose="020B0604020202020204" pitchFamily="34" charset="0"/>
              </a:rPr>
              <a:t>capitolo</a:t>
            </a:r>
            <a:r>
              <a:rPr lang="en-GB" sz="2100" dirty="0">
                <a:latin typeface="Arial" panose="020B0604020202020204" pitchFamily="34" charset="0"/>
                <a:ea typeface="Calibri" panose="020F0502020204030204" pitchFamily="34" charset="0"/>
                <a:cs typeface="Arial" panose="020B0604020202020204" pitchFamily="34" charset="0"/>
              </a:rPr>
              <a:t> </a:t>
            </a:r>
            <a:r>
              <a:rPr lang="en-GB" sz="2100" dirty="0" err="1">
                <a:latin typeface="Arial" panose="020B0604020202020204" pitchFamily="34" charset="0"/>
                <a:ea typeface="Calibri" panose="020F0502020204030204" pitchFamily="34" charset="0"/>
                <a:cs typeface="Arial" panose="020B0604020202020204" pitchFamily="34" charset="0"/>
              </a:rPr>
              <a:t>consumo</a:t>
            </a:r>
            <a:endParaRPr lang="en-GB" sz="2100" dirty="0">
              <a:latin typeface="Arial" panose="020B0604020202020204" pitchFamily="34" charset="0"/>
              <a:ea typeface="Calibri" panose="020F0502020204030204" pitchFamily="34" charset="0"/>
              <a:cs typeface="Arial" panose="020B0604020202020204" pitchFamily="34" charset="0"/>
            </a:endParaRPr>
          </a:p>
          <a:p>
            <a:pPr marL="266700" algn="just">
              <a:lnSpc>
                <a:spcPts val="2520"/>
              </a:lnSpc>
            </a:pPr>
            <a:r>
              <a:rPr lang="it-IT" sz="2400" dirty="0"/>
              <a:t>Materiale informatico (Monitor HR)</a:t>
            </a:r>
          </a:p>
          <a:p>
            <a:pPr marL="266700" algn="just">
              <a:lnSpc>
                <a:spcPts val="2520"/>
              </a:lnSpc>
            </a:pPr>
            <a:endParaRPr lang="it-IT" sz="2400" dirty="0"/>
          </a:p>
          <a:p>
            <a:pPr algn="just">
              <a:lnSpc>
                <a:spcPct val="115000"/>
              </a:lnSpc>
            </a:pPr>
            <a:r>
              <a:rPr lang="en-GB" sz="2100" b="1" dirty="0">
                <a:latin typeface="Arial" panose="020B0604020202020204" pitchFamily="34" charset="0"/>
                <a:ea typeface="Calibri" panose="020F0502020204030204" pitchFamily="34" charset="0"/>
                <a:cs typeface="Arial" panose="020B0604020202020204" pitchFamily="34" charset="0"/>
              </a:rPr>
              <a:t>2.5 k€</a:t>
            </a:r>
            <a:r>
              <a:rPr lang="en-GB" sz="2100" dirty="0">
                <a:latin typeface="Arial" panose="020B0604020202020204" pitchFamily="34" charset="0"/>
                <a:ea typeface="Calibri" panose="020F0502020204030204" pitchFamily="34" charset="0"/>
                <a:cs typeface="Arial" panose="020B0604020202020204" pitchFamily="34" charset="0"/>
              </a:rPr>
              <a:t>: </a:t>
            </a:r>
            <a:r>
              <a:rPr lang="en-GB" sz="2100" dirty="0" err="1">
                <a:latin typeface="Arial" panose="020B0604020202020204" pitchFamily="34" charset="0"/>
                <a:ea typeface="Calibri" panose="020F0502020204030204" pitchFamily="34" charset="0"/>
                <a:cs typeface="Arial" panose="020B0604020202020204" pitchFamily="34" charset="0"/>
              </a:rPr>
              <a:t>capitolo</a:t>
            </a:r>
            <a:r>
              <a:rPr lang="en-GB" sz="2100" dirty="0">
                <a:latin typeface="Arial" panose="020B0604020202020204" pitchFamily="34" charset="0"/>
                <a:ea typeface="Calibri" panose="020F0502020204030204" pitchFamily="34" charset="0"/>
                <a:cs typeface="Arial" panose="020B0604020202020204" pitchFamily="34" charset="0"/>
              </a:rPr>
              <a:t> </a:t>
            </a:r>
            <a:r>
              <a:rPr lang="en-GB" sz="2100" dirty="0" err="1">
                <a:latin typeface="Arial" panose="020B0604020202020204" pitchFamily="34" charset="0"/>
                <a:ea typeface="Calibri" panose="020F0502020204030204" pitchFamily="34" charset="0"/>
                <a:cs typeface="Arial" panose="020B0604020202020204" pitchFamily="34" charset="0"/>
              </a:rPr>
              <a:t>missioni</a:t>
            </a:r>
            <a:endParaRPr lang="en-GB" sz="2100" dirty="0">
              <a:latin typeface="Arial" panose="020B0604020202020204" pitchFamily="34" charset="0"/>
              <a:ea typeface="Calibri" panose="020F0502020204030204" pitchFamily="34" charset="0"/>
              <a:cs typeface="Arial" panose="020B0604020202020204" pitchFamily="34" charset="0"/>
            </a:endParaRPr>
          </a:p>
          <a:p>
            <a:pPr marL="342900" indent="-76200" algn="just">
              <a:lnSpc>
                <a:spcPct val="115000"/>
              </a:lnSpc>
              <a:buFont typeface="Arial" panose="020B0604020202020204" pitchFamily="34" charset="0"/>
              <a:buChar char="•"/>
            </a:pPr>
            <a:r>
              <a:rPr lang="it-IT" sz="2400" dirty="0"/>
              <a:t>1.0 k€ trasferta per lavoro in collaborazione</a:t>
            </a:r>
          </a:p>
          <a:p>
            <a:pPr marL="342900" indent="-76200" algn="just">
              <a:lnSpc>
                <a:spcPct val="115000"/>
              </a:lnSpc>
              <a:buFont typeface="Arial" panose="020B0604020202020204" pitchFamily="34" charset="0"/>
              <a:buChar char="•"/>
            </a:pPr>
            <a:r>
              <a:rPr lang="it-IT" sz="2400" dirty="0"/>
              <a:t>1.5 k€ partecipazione di 3 persone</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476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oogle Shape;68;p14"/>
          <p:cNvPicPr/>
          <p:nvPr/>
        </p:nvPicPr>
        <p:blipFill>
          <a:blip r:embed="rId2"/>
          <a:srcRect l="15084" t="3035" r="18559" b="5504"/>
          <a:stretch/>
        </p:blipFill>
        <p:spPr>
          <a:xfrm>
            <a:off x="179520" y="2376480"/>
            <a:ext cx="4275840" cy="3069120"/>
          </a:xfrm>
          <a:prstGeom prst="rect">
            <a:avLst/>
          </a:prstGeom>
          <a:noFill/>
          <a:ln w="0">
            <a:noFill/>
          </a:ln>
        </p:spPr>
      </p:pic>
      <p:sp>
        <p:nvSpPr>
          <p:cNvPr id="47" name="PlaceHolder 1"/>
          <p:cNvSpPr>
            <a:spLocks noGrp="1"/>
          </p:cNvSpPr>
          <p:nvPr>
            <p:ph type="title"/>
          </p:nvPr>
        </p:nvSpPr>
        <p:spPr>
          <a:xfrm>
            <a:off x="415680" y="359520"/>
            <a:ext cx="11360160" cy="941280"/>
          </a:xfrm>
          <a:prstGeom prst="rect">
            <a:avLst/>
          </a:prstGeom>
          <a:noFill/>
          <a:ln w="0">
            <a:noFill/>
          </a:ln>
        </p:spPr>
        <p:txBody>
          <a:bodyPr lIns="121920" tIns="121920" rIns="121920" bIns="121920" anchor="ctr">
            <a:noAutofit/>
          </a:bodyPr>
          <a:lstStyle/>
          <a:p>
            <a:pPr algn="ctr">
              <a:lnSpc>
                <a:spcPct val="100000"/>
              </a:lnSpc>
              <a:tabLst>
                <a:tab pos="0" algn="l"/>
              </a:tabLst>
            </a:pPr>
            <a:r>
              <a:rPr lang="it" sz="4013" i="1" dirty="0">
                <a:solidFill>
                  <a:schemeClr val="dk1"/>
                </a:solidFill>
                <a:latin typeface="Arial"/>
                <a:ea typeface="Arial"/>
              </a:rPr>
              <a:t>Analog Spectral Imager for X-rays</a:t>
            </a:r>
            <a:endParaRPr lang="it-IT" sz="4013" dirty="0">
              <a:solidFill>
                <a:srgbClr val="000000"/>
              </a:solidFill>
              <a:latin typeface="Arial"/>
            </a:endParaRPr>
          </a:p>
          <a:p>
            <a:pPr>
              <a:lnSpc>
                <a:spcPct val="100000"/>
              </a:lnSpc>
              <a:tabLst>
                <a:tab pos="0" algn="l"/>
              </a:tabLst>
            </a:pPr>
            <a:endParaRPr lang="it-IT" sz="4800" dirty="0">
              <a:solidFill>
                <a:srgbClr val="000000"/>
              </a:solidFill>
              <a:latin typeface="Arial"/>
            </a:endParaRPr>
          </a:p>
        </p:txBody>
      </p:sp>
      <p:sp>
        <p:nvSpPr>
          <p:cNvPr id="48" name="Google Shape;70;p14"/>
          <p:cNvSpPr/>
          <p:nvPr/>
        </p:nvSpPr>
        <p:spPr>
          <a:xfrm>
            <a:off x="5123040" y="1556160"/>
            <a:ext cx="6560160" cy="4804841"/>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lnSpc>
                <a:spcPct val="115000"/>
              </a:lnSpc>
              <a:tabLst>
                <a:tab pos="0" algn="l"/>
              </a:tabLst>
            </a:pPr>
            <a:r>
              <a:rPr lang="it" sz="1467">
                <a:solidFill>
                  <a:schemeClr val="dk1"/>
                </a:solidFill>
                <a:latin typeface="Arial"/>
                <a:ea typeface="Arial"/>
              </a:rPr>
              <a:t>ASIX aims to build a small-scale (5 X 5 mm</a:t>
            </a:r>
            <a:r>
              <a:rPr lang="it" sz="1467" baseline="30000">
                <a:solidFill>
                  <a:schemeClr val="dk1"/>
                </a:solidFill>
                <a:latin typeface="Arial"/>
                <a:ea typeface="Arial"/>
              </a:rPr>
              <a:t>2</a:t>
            </a:r>
            <a:r>
              <a:rPr lang="it" sz="1467">
                <a:solidFill>
                  <a:schemeClr val="dk1"/>
                </a:solidFill>
                <a:latin typeface="Arial"/>
                <a:ea typeface="Arial"/>
              </a:rPr>
              <a:t>) technology demonstrator for new class of</a:t>
            </a:r>
            <a:r>
              <a:rPr lang="it" sz="1467" b="1">
                <a:solidFill>
                  <a:schemeClr val="dk1"/>
                </a:solidFill>
                <a:latin typeface="Arial"/>
                <a:ea typeface="Arial"/>
              </a:rPr>
              <a:t> hybrid pixel detectors</a:t>
            </a:r>
            <a:r>
              <a:rPr lang="it" sz="1467">
                <a:solidFill>
                  <a:schemeClr val="dk1"/>
                </a:solidFill>
                <a:latin typeface="Arial"/>
                <a:ea typeface="Arial"/>
              </a:rPr>
              <a:t> (2D) with </a:t>
            </a:r>
            <a:r>
              <a:rPr lang="it" sz="1467" b="1">
                <a:solidFill>
                  <a:schemeClr val="dk1"/>
                </a:solidFill>
                <a:latin typeface="Arial"/>
                <a:ea typeface="Arial"/>
              </a:rPr>
              <a:t>fine-pitch pixels</a:t>
            </a:r>
            <a:r>
              <a:rPr lang="it" sz="1467">
                <a:solidFill>
                  <a:schemeClr val="dk1"/>
                </a:solidFill>
                <a:latin typeface="Arial"/>
                <a:ea typeface="Arial"/>
              </a:rPr>
              <a:t> (50 um), single-photon sensitivity and fast event-driven analog read-out for </a:t>
            </a:r>
            <a:r>
              <a:rPr lang="it" sz="1467" b="1">
                <a:solidFill>
                  <a:schemeClr val="dk1"/>
                </a:solidFill>
                <a:latin typeface="Arial"/>
                <a:ea typeface="Arial"/>
              </a:rPr>
              <a:t>High-resolution</a:t>
            </a:r>
            <a:r>
              <a:rPr lang="it" sz="1467">
                <a:solidFill>
                  <a:schemeClr val="dk1"/>
                </a:solidFill>
                <a:latin typeface="Arial"/>
                <a:ea typeface="Arial"/>
              </a:rPr>
              <a:t> </a:t>
            </a:r>
            <a:r>
              <a:rPr lang="it" sz="1467" b="1">
                <a:solidFill>
                  <a:schemeClr val="dk1"/>
                </a:solidFill>
                <a:latin typeface="Arial"/>
                <a:ea typeface="Arial"/>
              </a:rPr>
              <a:t>X-ray spectral imaging, X-ray based material science</a:t>
            </a:r>
            <a:r>
              <a:rPr lang="it" sz="1467">
                <a:solidFill>
                  <a:schemeClr val="dk1"/>
                </a:solidFill>
                <a:latin typeface="Arial"/>
                <a:ea typeface="Arial"/>
              </a:rPr>
              <a:t> (</a:t>
            </a:r>
            <a:r>
              <a:rPr lang="it" sz="1467" b="1">
                <a:solidFill>
                  <a:schemeClr val="dk1"/>
                </a:solidFill>
                <a:latin typeface="Arial"/>
                <a:ea typeface="Arial"/>
              </a:rPr>
              <a:t>XRD), analysis of chemical and biological samples</a:t>
            </a:r>
            <a:r>
              <a:rPr lang="it" sz="1467">
                <a:solidFill>
                  <a:schemeClr val="dk1"/>
                </a:solidFill>
                <a:latin typeface="Arial"/>
                <a:ea typeface="Arial"/>
              </a:rPr>
              <a:t>.</a:t>
            </a:r>
            <a:endParaRPr lang="it-IT" sz="1467">
              <a:solidFill>
                <a:srgbClr val="000000"/>
              </a:solidFill>
              <a:latin typeface="Arial"/>
            </a:endParaRPr>
          </a:p>
          <a:p>
            <a:pPr>
              <a:lnSpc>
                <a:spcPct val="115000"/>
              </a:lnSpc>
              <a:tabLst>
                <a:tab pos="0" algn="l"/>
              </a:tabLst>
            </a:pPr>
            <a:endParaRPr lang="it-IT" sz="1467">
              <a:solidFill>
                <a:srgbClr val="000000"/>
              </a:solidFill>
              <a:latin typeface="Arial"/>
            </a:endParaRPr>
          </a:p>
          <a:p>
            <a:pPr>
              <a:lnSpc>
                <a:spcPct val="115000"/>
              </a:lnSpc>
              <a:spcBef>
                <a:spcPts val="1599"/>
              </a:spcBef>
              <a:tabLst>
                <a:tab pos="0" algn="l"/>
              </a:tabLst>
            </a:pPr>
            <a:r>
              <a:rPr lang="it" sz="1867" b="1" u="sng">
                <a:solidFill>
                  <a:schemeClr val="dk1"/>
                </a:solidFill>
                <a:latin typeface="Arial"/>
                <a:ea typeface="Arial"/>
              </a:rPr>
              <a:t>!Single Photon Position, Energy and Time in one shot!</a:t>
            </a:r>
            <a:endParaRPr lang="it-IT" sz="1867">
              <a:solidFill>
                <a:srgbClr val="000000"/>
              </a:solidFill>
              <a:latin typeface="Arial"/>
            </a:endParaRPr>
          </a:p>
          <a:p>
            <a:pPr>
              <a:lnSpc>
                <a:spcPct val="115000"/>
              </a:lnSpc>
              <a:spcBef>
                <a:spcPts val="1599"/>
              </a:spcBef>
              <a:tabLst>
                <a:tab pos="0" algn="l"/>
              </a:tabLst>
            </a:pPr>
            <a:r>
              <a:rPr lang="it" sz="1467">
                <a:solidFill>
                  <a:schemeClr val="dk1"/>
                </a:solidFill>
                <a:latin typeface="Arial"/>
                <a:ea typeface="Arial"/>
              </a:rPr>
              <a:t>-) 50u pixels with analog readout (sub-pixel resolution) </a:t>
            </a:r>
            <a:br>
              <a:rPr sz="1867"/>
            </a:br>
            <a:r>
              <a:rPr lang="it" sz="1467">
                <a:solidFill>
                  <a:schemeClr val="dk1"/>
                </a:solidFill>
                <a:latin typeface="Arial"/>
                <a:ea typeface="Arial"/>
              </a:rPr>
              <a:t>-) High energy and spatial resolution (~350eV FWHM at 8 keV) (~10 𝝻m)</a:t>
            </a:r>
            <a:br>
              <a:rPr sz="1467"/>
            </a:br>
            <a:r>
              <a:rPr lang="it" sz="1467">
                <a:solidFill>
                  <a:schemeClr val="dk1"/>
                </a:solidFill>
                <a:latin typeface="Arial"/>
                <a:ea typeface="Arial"/>
              </a:rPr>
              <a:t>-) ultra-low readout noise (&lt; 30e- ENC)</a:t>
            </a:r>
            <a:br>
              <a:rPr sz="1467"/>
            </a:br>
            <a:r>
              <a:rPr lang="it" sz="1467">
                <a:solidFill>
                  <a:schemeClr val="dk1"/>
                </a:solidFill>
                <a:latin typeface="Arial"/>
                <a:ea typeface="Arial"/>
              </a:rPr>
              <a:t>-) Hybrid, extended energy range (2-60 keV)</a:t>
            </a:r>
            <a:br>
              <a:rPr sz="1467"/>
            </a:br>
            <a:r>
              <a:rPr lang="it" sz="1467">
                <a:solidFill>
                  <a:schemeClr val="dk1"/>
                </a:solidFill>
                <a:latin typeface="Arial"/>
                <a:ea typeface="Arial"/>
              </a:rPr>
              <a:t>-) High speed event-driven readout for one-shot single photon energy, position and time-of-arrival measurement</a:t>
            </a:r>
            <a:br>
              <a:rPr sz="1467"/>
            </a:br>
            <a:r>
              <a:rPr lang="it" sz="1467">
                <a:solidFill>
                  <a:schemeClr val="dk1"/>
                </a:solidFill>
                <a:latin typeface="Arial"/>
                <a:ea typeface="Arial"/>
              </a:rPr>
              <a:t>-) up to 10</a:t>
            </a:r>
            <a:r>
              <a:rPr lang="it" sz="1467" baseline="30000">
                <a:solidFill>
                  <a:schemeClr val="dk1"/>
                </a:solidFill>
                <a:latin typeface="Arial"/>
                <a:ea typeface="Arial"/>
              </a:rPr>
              <a:t>8</a:t>
            </a:r>
            <a:r>
              <a:rPr lang="it" sz="1467">
                <a:solidFill>
                  <a:schemeClr val="dk1"/>
                </a:solidFill>
                <a:latin typeface="Arial"/>
                <a:ea typeface="Arial"/>
              </a:rPr>
              <a:t> cnts/cm</a:t>
            </a:r>
            <a:r>
              <a:rPr lang="it" sz="1467" baseline="30000">
                <a:solidFill>
                  <a:schemeClr val="dk1"/>
                </a:solidFill>
                <a:latin typeface="Arial"/>
                <a:ea typeface="Arial"/>
              </a:rPr>
              <a:t>2</a:t>
            </a:r>
            <a:r>
              <a:rPr lang="it" sz="1467">
                <a:solidFill>
                  <a:schemeClr val="dk1"/>
                </a:solidFill>
                <a:latin typeface="Arial"/>
                <a:ea typeface="Arial"/>
              </a:rPr>
              <a:t>/s maximum count rate</a:t>
            </a:r>
            <a:endParaRPr lang="it-IT" sz="1467">
              <a:solidFill>
                <a:srgbClr val="000000"/>
              </a:solidFill>
              <a:latin typeface="Arial"/>
            </a:endParaRPr>
          </a:p>
          <a:p>
            <a:pPr>
              <a:lnSpc>
                <a:spcPct val="115000"/>
              </a:lnSpc>
              <a:spcBef>
                <a:spcPts val="1599"/>
              </a:spcBef>
              <a:spcAft>
                <a:spcPts val="1599"/>
              </a:spcAft>
              <a:tabLst>
                <a:tab pos="0" algn="l"/>
              </a:tabLst>
            </a:pPr>
            <a:r>
              <a:rPr lang="it" sz="1467">
                <a:solidFill>
                  <a:schemeClr val="dk1"/>
                </a:solidFill>
                <a:latin typeface="Arial"/>
                <a:ea typeface="Arial"/>
              </a:rPr>
              <a:t>Duration 3 yrs (2025 - 2027)</a:t>
            </a:r>
            <a:endParaRPr lang="it-IT" sz="1467">
              <a:solidFill>
                <a:srgbClr val="000000"/>
              </a:solidFill>
              <a:latin typeface="Arial"/>
            </a:endParaRPr>
          </a:p>
        </p:txBody>
      </p:sp>
      <p:sp>
        <p:nvSpPr>
          <p:cNvPr id="49" name="Google Shape;71;p14"/>
          <p:cNvSpPr/>
          <p:nvPr/>
        </p:nvSpPr>
        <p:spPr>
          <a:xfrm>
            <a:off x="0" y="5815681"/>
            <a:ext cx="3777600" cy="548548"/>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lnSpc>
                <a:spcPct val="115000"/>
              </a:lnSpc>
              <a:spcBef>
                <a:spcPts val="1599"/>
              </a:spcBef>
              <a:spcAft>
                <a:spcPts val="1599"/>
              </a:spcAft>
              <a:tabLst>
                <a:tab pos="0" algn="l"/>
              </a:tabLst>
            </a:pPr>
            <a:r>
              <a:rPr lang="it" sz="1867">
                <a:solidFill>
                  <a:schemeClr val="dk1"/>
                </a:solidFill>
                <a:latin typeface="Arial"/>
                <a:ea typeface="Arial"/>
              </a:rPr>
              <a:t> full custom CMOS readout ASIC</a:t>
            </a:r>
            <a:endParaRPr lang="it-IT" sz="1867">
              <a:solidFill>
                <a:srgbClr val="000000"/>
              </a:solidFill>
              <a:latin typeface="Arial"/>
            </a:endParaRPr>
          </a:p>
        </p:txBody>
      </p:sp>
      <p:sp>
        <p:nvSpPr>
          <p:cNvPr id="50" name="Google Shape;72;p14"/>
          <p:cNvSpPr/>
          <p:nvPr/>
        </p:nvSpPr>
        <p:spPr>
          <a:xfrm>
            <a:off x="41280" y="1842721"/>
            <a:ext cx="2773440" cy="548548"/>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lnSpc>
                <a:spcPct val="115000"/>
              </a:lnSpc>
              <a:spcBef>
                <a:spcPts val="1599"/>
              </a:spcBef>
              <a:spcAft>
                <a:spcPts val="1599"/>
              </a:spcAft>
              <a:tabLst>
                <a:tab pos="0" algn="l"/>
              </a:tabLst>
            </a:pPr>
            <a:r>
              <a:rPr lang="it" sz="1867">
                <a:solidFill>
                  <a:schemeClr val="dk1"/>
                </a:solidFill>
                <a:latin typeface="Arial"/>
                <a:ea typeface="Arial"/>
              </a:rPr>
              <a:t>Pixelated sensor</a:t>
            </a:r>
            <a:endParaRPr lang="it-IT" sz="1867">
              <a:solidFill>
                <a:srgbClr val="000000"/>
              </a:solidFill>
              <a:latin typeface="Arial"/>
            </a:endParaRPr>
          </a:p>
        </p:txBody>
      </p:sp>
      <p:sp>
        <p:nvSpPr>
          <p:cNvPr id="51" name="Google Shape;73;p14"/>
          <p:cNvSpPr/>
          <p:nvPr/>
        </p:nvSpPr>
        <p:spPr>
          <a:xfrm>
            <a:off x="3028800" y="4879201"/>
            <a:ext cx="1858080" cy="878959"/>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lnSpc>
                <a:spcPct val="115000"/>
              </a:lnSpc>
              <a:spcBef>
                <a:spcPts val="1599"/>
              </a:spcBef>
              <a:spcAft>
                <a:spcPts val="1599"/>
              </a:spcAft>
              <a:tabLst>
                <a:tab pos="0" algn="l"/>
              </a:tabLst>
            </a:pPr>
            <a:r>
              <a:rPr lang="it" sz="1867">
                <a:solidFill>
                  <a:schemeClr val="dk1"/>
                </a:solidFill>
                <a:latin typeface="Arial"/>
                <a:ea typeface="Arial"/>
              </a:rPr>
              <a:t>Fine pitch bump-bonding</a:t>
            </a:r>
            <a:endParaRPr lang="it-IT" sz="1867">
              <a:solidFill>
                <a:srgbClr val="000000"/>
              </a:solidFill>
              <a:latin typeface="Arial"/>
            </a:endParaRPr>
          </a:p>
        </p:txBody>
      </p:sp>
      <p:cxnSp>
        <p:nvCxnSpPr>
          <p:cNvPr id="52" name="Google Shape;74;p14"/>
          <p:cNvCxnSpPr/>
          <p:nvPr/>
        </p:nvCxnSpPr>
        <p:spPr>
          <a:xfrm flipV="1">
            <a:off x="625920" y="4881600"/>
            <a:ext cx="893760" cy="837120"/>
          </a:xfrm>
          <a:prstGeom prst="straightConnector1">
            <a:avLst/>
          </a:prstGeom>
          <a:ln w="9525">
            <a:solidFill>
              <a:srgbClr val="595959"/>
            </a:solidFill>
            <a:round/>
            <a:tailEnd type="triangle" w="med" len="med"/>
          </a:ln>
        </p:spPr>
      </p:cxnSp>
      <p:cxnSp>
        <p:nvCxnSpPr>
          <p:cNvPr id="53" name="Google Shape;75;p14"/>
          <p:cNvCxnSpPr>
            <a:stCxn id="50" idx="2"/>
          </p:cNvCxnSpPr>
          <p:nvPr/>
        </p:nvCxnSpPr>
        <p:spPr>
          <a:xfrm>
            <a:off x="1428000" y="2391269"/>
            <a:ext cx="163680" cy="314972"/>
          </a:xfrm>
          <a:prstGeom prst="straightConnector1">
            <a:avLst/>
          </a:prstGeom>
          <a:ln w="9525">
            <a:solidFill>
              <a:srgbClr val="595959"/>
            </a:solidFill>
            <a:round/>
            <a:tailEnd type="triangle" w="med" len="med"/>
          </a:ln>
        </p:spPr>
      </p:cxnSp>
      <p:cxnSp>
        <p:nvCxnSpPr>
          <p:cNvPr id="54" name="Google Shape;76;p14"/>
          <p:cNvCxnSpPr>
            <a:stCxn id="51" idx="0"/>
          </p:cNvCxnSpPr>
          <p:nvPr/>
        </p:nvCxnSpPr>
        <p:spPr>
          <a:xfrm flipH="1" flipV="1">
            <a:off x="2854080" y="4625280"/>
            <a:ext cx="1103760" cy="253921"/>
          </a:xfrm>
          <a:prstGeom prst="straightConnector1">
            <a:avLst/>
          </a:prstGeom>
          <a:ln w="9525">
            <a:solidFill>
              <a:srgbClr val="00FFFF"/>
            </a:solidFill>
            <a:round/>
            <a:tailEnd type="triangle" w="med" len="med"/>
          </a:ln>
        </p:spPr>
      </p:cxnSp>
      <p:pic>
        <p:nvPicPr>
          <p:cNvPr id="55" name="Google Shape;77;p14"/>
          <p:cNvPicPr/>
          <p:nvPr/>
        </p:nvPicPr>
        <p:blipFill>
          <a:blip r:embed="rId3"/>
          <a:stretch/>
        </p:blipFill>
        <p:spPr>
          <a:xfrm>
            <a:off x="11501760" y="87840"/>
            <a:ext cx="641760" cy="863520"/>
          </a:xfrm>
          <a:prstGeom prst="rect">
            <a:avLst/>
          </a:prstGeom>
          <a:noFill/>
          <a:ln w="0">
            <a:noFill/>
          </a:ln>
        </p:spPr>
      </p:pic>
      <p:pic>
        <p:nvPicPr>
          <p:cNvPr id="56" name="Google Shape;78;p14"/>
          <p:cNvPicPr/>
          <p:nvPr/>
        </p:nvPicPr>
        <p:blipFill>
          <a:blip r:embed="rId4"/>
          <a:stretch/>
        </p:blipFill>
        <p:spPr>
          <a:xfrm>
            <a:off x="10348800" y="252960"/>
            <a:ext cx="1054560" cy="533280"/>
          </a:xfrm>
          <a:prstGeom prst="rect">
            <a:avLst/>
          </a:prstGeom>
          <a:noFill/>
          <a:ln w="0">
            <a:noFill/>
          </a:ln>
        </p:spPr>
      </p:pic>
      <p:pic>
        <p:nvPicPr>
          <p:cNvPr id="57" name="Google Shape;79;p14"/>
          <p:cNvPicPr/>
          <p:nvPr/>
        </p:nvPicPr>
        <p:blipFill>
          <a:blip r:embed="rId5"/>
          <a:stretch/>
        </p:blipFill>
        <p:spPr>
          <a:xfrm>
            <a:off x="100800" y="87840"/>
            <a:ext cx="1490400" cy="775200"/>
          </a:xfrm>
          <a:prstGeom prst="rect">
            <a:avLst/>
          </a:prstGeom>
          <a:noFill/>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                             : 2026 activity @ MILANO</a:t>
            </a:r>
            <a:endParaRPr lang="en-US" dirty="0"/>
          </a:p>
        </p:txBody>
      </p:sp>
      <p:pic>
        <p:nvPicPr>
          <p:cNvPr id="4" name="Immagine 3" descr="Immagine che contiene Carattere, Elementi grafici, grafica, logo&#10;&#10;Il contenuto generato dall'IA potrebbe non essere corretto.">
            <a:extLst>
              <a:ext uri="{FF2B5EF4-FFF2-40B4-BE49-F238E27FC236}">
                <a16:creationId xmlns:a16="http://schemas.microsoft.com/office/drawing/2014/main" id="{3B77FF0D-76F7-8CB6-28D0-F38D4EFBC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374" y="217206"/>
            <a:ext cx="2314228" cy="561403"/>
          </a:xfrm>
          <a:prstGeom prst="rect">
            <a:avLst/>
          </a:prstGeom>
        </p:spPr>
      </p:pic>
      <p:sp>
        <p:nvSpPr>
          <p:cNvPr id="6" name="CasellaDiTesto 5">
            <a:extLst>
              <a:ext uri="{FF2B5EF4-FFF2-40B4-BE49-F238E27FC236}">
                <a16:creationId xmlns:a16="http://schemas.microsoft.com/office/drawing/2014/main" id="{45F2F231-F619-1AE5-E9E2-34317B7D74BA}"/>
              </a:ext>
            </a:extLst>
          </p:cNvPr>
          <p:cNvSpPr txBox="1"/>
          <p:nvPr/>
        </p:nvSpPr>
        <p:spPr>
          <a:xfrm>
            <a:off x="0" y="4005672"/>
            <a:ext cx="3960000" cy="2031325"/>
          </a:xfrm>
          <a:prstGeom prst="rect">
            <a:avLst/>
          </a:prstGeom>
          <a:noFill/>
        </p:spPr>
        <p:txBody>
          <a:bodyPr wrap="square">
            <a:spAutoFit/>
          </a:bodyPr>
          <a:lstStyle/>
          <a:p>
            <a:pPr algn="ctr"/>
            <a:r>
              <a:rPr lang="en-US" sz="1800" dirty="0">
                <a:latin typeface="Comic Sans MS" panose="030F0902030302020204" pitchFamily="66" charset="0"/>
              </a:rPr>
              <a:t>In 2026 we plan to perform the </a:t>
            </a:r>
            <a:r>
              <a:rPr lang="en-US" sz="1800" b="1" dirty="0">
                <a:latin typeface="Comic Sans MS" panose="030F0902030302020204" pitchFamily="66" charset="0"/>
              </a:rPr>
              <a:t>commissioning of prototype P1</a:t>
            </a:r>
            <a:r>
              <a:rPr lang="en-US" sz="1800" dirty="0">
                <a:latin typeface="Comic Sans MS" panose="030F0902030302020204" pitchFamily="66" charset="0"/>
              </a:rPr>
              <a:t>, a Micron DSSSD with </a:t>
            </a:r>
            <a:r>
              <a:rPr lang="en-US" sz="1800" dirty="0">
                <a:solidFill>
                  <a:srgbClr val="0070C0"/>
                </a:solidFill>
                <a:latin typeface="Comic Sans MS" panose="030F0902030302020204" pitchFamily="66" charset="0"/>
              </a:rPr>
              <a:t>existing ASIC </a:t>
            </a:r>
            <a:r>
              <a:rPr lang="en-US" sz="1800" dirty="0">
                <a:latin typeface="Comic Sans MS" panose="030F0902030302020204" pitchFamily="66" charset="0"/>
              </a:rPr>
              <a:t>pre-amplifiers equipped with fast-reset technology and</a:t>
            </a:r>
            <a:r>
              <a:rPr lang="en-US" sz="1800" b="1" dirty="0">
                <a:latin typeface="Comic Sans MS" panose="030F0902030302020204" pitchFamily="66" charset="0"/>
              </a:rPr>
              <a:t> </a:t>
            </a:r>
            <a:r>
              <a:rPr lang="en-US" sz="1800" b="1" dirty="0">
                <a:solidFill>
                  <a:srgbClr val="0070C0"/>
                </a:solidFill>
                <a:latin typeface="Comic Sans MS" panose="030F0902030302020204" pitchFamily="66" charset="0"/>
              </a:rPr>
              <a:t>modified with external components</a:t>
            </a:r>
            <a:r>
              <a:rPr lang="en-US" sz="1800" b="1" dirty="0">
                <a:latin typeface="Comic Sans MS" panose="030F0902030302020204" pitchFamily="66" charset="0"/>
              </a:rPr>
              <a:t>. </a:t>
            </a:r>
            <a:r>
              <a:rPr lang="en-US" b="1" dirty="0">
                <a:latin typeface="Comic Sans MS" panose="030F0902030302020204" pitchFamily="66" charset="0"/>
              </a:rPr>
              <a:t>P1 will be tested in-beam at GSI.</a:t>
            </a:r>
            <a:endParaRPr lang="en-US" sz="1800" b="1" dirty="0">
              <a:latin typeface="Comic Sans MS" panose="030F0902030302020204" pitchFamily="66" charset="0"/>
            </a:endParaRPr>
          </a:p>
        </p:txBody>
      </p:sp>
      <p:pic>
        <p:nvPicPr>
          <p:cNvPr id="7" name="Immagine 6">
            <a:extLst>
              <a:ext uri="{FF2B5EF4-FFF2-40B4-BE49-F238E27FC236}">
                <a16:creationId xmlns:a16="http://schemas.microsoft.com/office/drawing/2014/main" id="{8E235A83-55CD-B4EE-88C3-10311791D1D3}"/>
              </a:ext>
            </a:extLst>
          </p:cNvPr>
          <p:cNvPicPr>
            <a:picLocks noChangeAspect="1"/>
          </p:cNvPicPr>
          <p:nvPr/>
        </p:nvPicPr>
        <p:blipFill>
          <a:blip r:embed="rId4"/>
          <a:stretch>
            <a:fillRect/>
          </a:stretch>
        </p:blipFill>
        <p:spPr>
          <a:xfrm>
            <a:off x="1175411" y="943306"/>
            <a:ext cx="1609179" cy="3062366"/>
          </a:xfrm>
          <a:prstGeom prst="rect">
            <a:avLst/>
          </a:prstGeom>
        </p:spPr>
      </p:pic>
      <p:sp>
        <p:nvSpPr>
          <p:cNvPr id="9" name="CasellaDiTesto 8">
            <a:extLst>
              <a:ext uri="{FF2B5EF4-FFF2-40B4-BE49-F238E27FC236}">
                <a16:creationId xmlns:a16="http://schemas.microsoft.com/office/drawing/2014/main" id="{0FCDBDAC-B2DE-D9BE-FC93-3C26B655CA9B}"/>
              </a:ext>
            </a:extLst>
          </p:cNvPr>
          <p:cNvSpPr txBox="1"/>
          <p:nvPr/>
        </p:nvSpPr>
        <p:spPr>
          <a:xfrm>
            <a:off x="4116000" y="4005672"/>
            <a:ext cx="3960000" cy="2031325"/>
          </a:xfrm>
          <a:prstGeom prst="rect">
            <a:avLst/>
          </a:prstGeom>
          <a:noFill/>
        </p:spPr>
        <p:txBody>
          <a:bodyPr wrap="square">
            <a:spAutoFit/>
          </a:bodyPr>
          <a:lstStyle/>
          <a:p>
            <a:pPr algn="ctr"/>
            <a:r>
              <a:rPr lang="en-US" sz="1800" dirty="0">
                <a:latin typeface="Comic Sans MS" panose="030F0902030302020204" pitchFamily="66" charset="0"/>
              </a:rPr>
              <a:t>During this year we also plan to develop and test an </a:t>
            </a:r>
            <a:r>
              <a:rPr lang="en-US" sz="1800" b="1" dirty="0">
                <a:solidFill>
                  <a:schemeClr val="accent1"/>
                </a:solidFill>
                <a:latin typeface="Comic Sans MS" panose="030F0902030302020204" pitchFamily="66" charset="0"/>
              </a:rPr>
              <a:t>“open” ASIC </a:t>
            </a:r>
            <a:r>
              <a:rPr lang="en-US" sz="1800" dirty="0">
                <a:latin typeface="Comic Sans MS" panose="030F0902030302020204" pitchFamily="66" charset="0"/>
              </a:rPr>
              <a:t>containing relevant circuit blocks</a:t>
            </a:r>
            <a:r>
              <a:rPr lang="en-US" dirty="0">
                <a:latin typeface="Comic Sans MS" panose="030F0902030302020204" pitchFamily="66" charset="0"/>
              </a:rPr>
              <a:t> that can be tested independently. Among the critical points: how to cope with and measure the huge charge released during </a:t>
            </a:r>
            <a:r>
              <a:rPr lang="en-US" dirty="0">
                <a:solidFill>
                  <a:srgbClr val="0070C0"/>
                </a:solidFill>
                <a:latin typeface="Comic Sans MS" panose="030F0902030302020204" pitchFamily="66" charset="0"/>
              </a:rPr>
              <a:t>ion implant</a:t>
            </a:r>
            <a:r>
              <a:rPr lang="en-US" dirty="0">
                <a:latin typeface="Comic Sans MS" panose="030F0902030302020204" pitchFamily="66" charset="0"/>
              </a:rPr>
              <a:t>.</a:t>
            </a:r>
            <a:r>
              <a:rPr lang="en-US" sz="1800" dirty="0">
                <a:latin typeface="Comic Sans MS" panose="030F0902030302020204" pitchFamily="66" charset="0"/>
              </a:rPr>
              <a:t> </a:t>
            </a:r>
          </a:p>
        </p:txBody>
      </p:sp>
      <p:sp>
        <p:nvSpPr>
          <p:cNvPr id="11" name="CasellaDiTesto 10">
            <a:extLst>
              <a:ext uri="{FF2B5EF4-FFF2-40B4-BE49-F238E27FC236}">
                <a16:creationId xmlns:a16="http://schemas.microsoft.com/office/drawing/2014/main" id="{46C8B0CE-0F91-C912-8AEF-E55BA328E5CA}"/>
              </a:ext>
            </a:extLst>
          </p:cNvPr>
          <p:cNvSpPr txBox="1"/>
          <p:nvPr/>
        </p:nvSpPr>
        <p:spPr>
          <a:xfrm>
            <a:off x="8232000" y="4005672"/>
            <a:ext cx="3960000" cy="2031325"/>
          </a:xfrm>
          <a:prstGeom prst="rect">
            <a:avLst/>
          </a:prstGeom>
          <a:noFill/>
        </p:spPr>
        <p:txBody>
          <a:bodyPr wrap="square">
            <a:spAutoFit/>
          </a:bodyPr>
          <a:lstStyle/>
          <a:p>
            <a:pPr algn="just"/>
            <a:r>
              <a:rPr lang="en-US" sz="1800" dirty="0">
                <a:latin typeface="Comic Sans MS" panose="030F0902030302020204" pitchFamily="66" charset="0"/>
              </a:rPr>
              <a:t>Information gained from these two activities will lead to the realization of </a:t>
            </a:r>
            <a:r>
              <a:rPr lang="en-US" sz="1800" b="1" dirty="0">
                <a:solidFill>
                  <a:srgbClr val="0070C0"/>
                </a:solidFill>
                <a:latin typeface="Comic Sans MS" panose="030F0902030302020204" pitchFamily="66" charset="0"/>
              </a:rPr>
              <a:t>CA1</a:t>
            </a:r>
            <a:r>
              <a:rPr lang="en-US" sz="1800" dirty="0">
                <a:solidFill>
                  <a:srgbClr val="0070C0"/>
                </a:solidFill>
                <a:latin typeface="Comic Sans MS" panose="030F0902030302020204" pitchFamily="66" charset="0"/>
              </a:rPr>
              <a:t>, </a:t>
            </a:r>
            <a:r>
              <a:rPr lang="en-US" sz="1800" b="1" dirty="0">
                <a:solidFill>
                  <a:srgbClr val="0070C0"/>
                </a:solidFill>
                <a:latin typeface="Comic Sans MS" panose="030F0902030302020204" pitchFamily="66" charset="0"/>
              </a:rPr>
              <a:t>a multi-channel ASIC pre-amplifier specifically tailored for decay spectroscopy</a:t>
            </a:r>
            <a:r>
              <a:rPr lang="en-US" sz="1800" dirty="0">
                <a:solidFill>
                  <a:srgbClr val="0070C0"/>
                </a:solidFill>
                <a:latin typeface="Comic Sans MS" panose="030F0902030302020204" pitchFamily="66" charset="0"/>
              </a:rPr>
              <a:t> </a:t>
            </a:r>
            <a:r>
              <a:rPr lang="en-US" sz="1800" dirty="0">
                <a:latin typeface="Comic Sans MS" panose="030F0902030302020204" pitchFamily="66" charset="0"/>
              </a:rPr>
              <a:t>(Tape-out end of 2026, delivery and test 2027).</a:t>
            </a:r>
          </a:p>
        </p:txBody>
      </p:sp>
      <p:sp>
        <p:nvSpPr>
          <p:cNvPr id="12" name="Croce 11">
            <a:extLst>
              <a:ext uri="{FF2B5EF4-FFF2-40B4-BE49-F238E27FC236}">
                <a16:creationId xmlns:a16="http://schemas.microsoft.com/office/drawing/2014/main" id="{F9909E10-095D-F3CC-07EE-F3A2B0A700D7}"/>
              </a:ext>
            </a:extLst>
          </p:cNvPr>
          <p:cNvSpPr/>
          <p:nvPr/>
        </p:nvSpPr>
        <p:spPr>
          <a:xfrm>
            <a:off x="3316550" y="1934489"/>
            <a:ext cx="1080000" cy="1080000"/>
          </a:xfrm>
          <a:prstGeom prst="plus">
            <a:avLst>
              <a:gd name="adj" fmla="val 367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a:extLst>
              <a:ext uri="{FF2B5EF4-FFF2-40B4-BE49-F238E27FC236}">
                <a16:creationId xmlns:a16="http://schemas.microsoft.com/office/drawing/2014/main" id="{48DE84C0-6EAB-43ED-6F2D-9C3D5E30B4E5}"/>
              </a:ext>
            </a:extLst>
          </p:cNvPr>
          <p:cNvGrpSpPr/>
          <p:nvPr/>
        </p:nvGrpSpPr>
        <p:grpSpPr>
          <a:xfrm>
            <a:off x="7490650" y="2067084"/>
            <a:ext cx="1080000" cy="814811"/>
            <a:chOff x="7692000" y="2198200"/>
            <a:chExt cx="1080000" cy="814811"/>
          </a:xfrm>
        </p:grpSpPr>
        <p:sp>
          <p:nvSpPr>
            <p:cNvPr id="13" name="Rettangolo 12">
              <a:extLst>
                <a:ext uri="{FF2B5EF4-FFF2-40B4-BE49-F238E27FC236}">
                  <a16:creationId xmlns:a16="http://schemas.microsoft.com/office/drawing/2014/main" id="{0E76FC14-6FBE-2409-B6AC-C6E8FC41246C}"/>
                </a:ext>
              </a:extLst>
            </p:cNvPr>
            <p:cNvSpPr/>
            <p:nvPr/>
          </p:nvSpPr>
          <p:spPr>
            <a:xfrm>
              <a:off x="7692000" y="2198200"/>
              <a:ext cx="1080000" cy="319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9E4F69B3-E699-622D-9C92-362F4C702C4A}"/>
                </a:ext>
              </a:extLst>
            </p:cNvPr>
            <p:cNvSpPr/>
            <p:nvPr/>
          </p:nvSpPr>
          <p:spPr>
            <a:xfrm>
              <a:off x="7692000" y="2693500"/>
              <a:ext cx="1080000" cy="3195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6" name="Immagine 15">
            <a:extLst>
              <a:ext uri="{FF2B5EF4-FFF2-40B4-BE49-F238E27FC236}">
                <a16:creationId xmlns:a16="http://schemas.microsoft.com/office/drawing/2014/main" id="{95C2EE5E-2294-E9EA-AFB0-A0B3C3664E78}"/>
              </a:ext>
            </a:extLst>
          </p:cNvPr>
          <p:cNvPicPr>
            <a:picLocks noChangeAspect="1"/>
          </p:cNvPicPr>
          <p:nvPr/>
        </p:nvPicPr>
        <p:blipFill>
          <a:blip r:embed="rId5"/>
          <a:stretch>
            <a:fillRect/>
          </a:stretch>
        </p:blipFill>
        <p:spPr>
          <a:xfrm>
            <a:off x="4758736" y="1137225"/>
            <a:ext cx="2674528" cy="2674528"/>
          </a:xfrm>
          <a:prstGeom prst="rect">
            <a:avLst/>
          </a:prstGeom>
        </p:spPr>
      </p:pic>
      <p:pic>
        <p:nvPicPr>
          <p:cNvPr id="17" name="Immagine 16">
            <a:extLst>
              <a:ext uri="{FF2B5EF4-FFF2-40B4-BE49-F238E27FC236}">
                <a16:creationId xmlns:a16="http://schemas.microsoft.com/office/drawing/2014/main" id="{24B2C0E1-57F5-C475-E963-821AA2662359}"/>
              </a:ext>
            </a:extLst>
          </p:cNvPr>
          <p:cNvPicPr>
            <a:picLocks noChangeAspect="1"/>
          </p:cNvPicPr>
          <p:nvPr/>
        </p:nvPicPr>
        <p:blipFill>
          <a:blip r:embed="rId6"/>
          <a:srcRect l="8472" t="35185" r="18148" b="36545"/>
          <a:stretch>
            <a:fillRect/>
          </a:stretch>
        </p:blipFill>
        <p:spPr>
          <a:xfrm>
            <a:off x="8776802" y="1597326"/>
            <a:ext cx="3415198" cy="1754326"/>
          </a:xfrm>
          <a:prstGeom prst="rect">
            <a:avLst/>
          </a:prstGeom>
        </p:spPr>
      </p:pic>
    </p:spTree>
    <p:extLst>
      <p:ext uri="{BB962C8B-B14F-4D97-AF65-F5344CB8AC3E}">
        <p14:creationId xmlns:p14="http://schemas.microsoft.com/office/powerpoint/2010/main" val="2493907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Google Shape;84;p15"/>
          <p:cNvSpPr/>
          <p:nvPr/>
        </p:nvSpPr>
        <p:spPr>
          <a:xfrm>
            <a:off x="4439520" y="554880"/>
            <a:ext cx="10798560" cy="329212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tabLst>
                <a:tab pos="0" algn="l"/>
              </a:tabLst>
            </a:pPr>
            <a:r>
              <a:rPr lang="it" sz="1867" b="1">
                <a:solidFill>
                  <a:schemeClr val="dk1"/>
                </a:solidFill>
                <a:latin typeface="Arial"/>
                <a:ea typeface="Arial"/>
              </a:rPr>
              <a:t>We will develop:</a:t>
            </a:r>
            <a:endParaRPr lang="it-IT" sz="1867">
              <a:solidFill>
                <a:srgbClr val="000000"/>
              </a:solidFill>
              <a:latin typeface="Arial"/>
            </a:endParaRPr>
          </a:p>
          <a:p>
            <a:pPr>
              <a:tabLst>
                <a:tab pos="0" algn="l"/>
              </a:tabLst>
            </a:pPr>
            <a:r>
              <a:rPr lang="it" sz="1867" b="1" u="sng">
                <a:solidFill>
                  <a:schemeClr val="dk1"/>
                </a:solidFill>
                <a:latin typeface="Arial"/>
                <a:ea typeface="Arial"/>
              </a:rPr>
              <a:t>a new Readout ASIC</a:t>
            </a:r>
            <a:endParaRPr lang="it-IT" sz="18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ultra-low noise (&lt;30e- ENC, Cd 100-150fF, shaping time 0.5-1 us )</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Single Photon detection and event driven analog readout </a:t>
            </a:r>
            <a:endParaRPr lang="it-IT" sz="1467">
              <a:solidFill>
                <a:srgbClr val="000000"/>
              </a:solidFill>
              <a:latin typeface="Arial"/>
            </a:endParaRPr>
          </a:p>
          <a:p>
            <a:pPr marL="609585" indent="609585">
              <a:tabLst>
                <a:tab pos="0" algn="l"/>
              </a:tabLst>
            </a:pPr>
            <a:r>
              <a:rPr lang="it" sz="1467">
                <a:solidFill>
                  <a:schemeClr val="dk1"/>
                </a:solidFill>
                <a:latin typeface="Arial"/>
                <a:ea typeface="Arial"/>
              </a:rPr>
              <a:t>with highly parallelized readout and On-Chip Analog-to-Digital conversion </a:t>
            </a:r>
            <a:endParaRPr lang="it-IT" sz="1467">
              <a:solidFill>
                <a:srgbClr val="000000"/>
              </a:solidFill>
              <a:latin typeface="Arial"/>
            </a:endParaRPr>
          </a:p>
          <a:p>
            <a:pPr marL="609585" indent="609585">
              <a:tabLst>
                <a:tab pos="0" algn="l"/>
              </a:tabLst>
            </a:pPr>
            <a:r>
              <a:rPr lang="it" sz="1467">
                <a:solidFill>
                  <a:schemeClr val="dk1"/>
                </a:solidFill>
                <a:latin typeface="Arial"/>
                <a:ea typeface="Arial"/>
              </a:rPr>
              <a:t>(10-12 bits, 5-10Msps ADC) </a:t>
            </a:r>
            <a:r>
              <a:rPr lang="it" sz="1467" u="sng">
                <a:solidFill>
                  <a:schemeClr val="dk1"/>
                </a:solidFill>
                <a:latin typeface="Arial"/>
                <a:ea typeface="Arial"/>
              </a:rPr>
              <a:t>optimized for spectroscopy</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rate capability (&gt;= 10</a:t>
            </a:r>
            <a:r>
              <a:rPr lang="it" sz="1467" baseline="30000">
                <a:solidFill>
                  <a:schemeClr val="dk1"/>
                </a:solidFill>
                <a:latin typeface="Arial"/>
                <a:ea typeface="Arial"/>
              </a:rPr>
              <a:t>8</a:t>
            </a:r>
            <a:r>
              <a:rPr lang="it" sz="1467">
                <a:solidFill>
                  <a:schemeClr val="dk1"/>
                </a:solidFill>
                <a:latin typeface="Arial"/>
                <a:ea typeface="Arial"/>
              </a:rPr>
              <a:t> cnts/cm</a:t>
            </a:r>
            <a:r>
              <a:rPr lang="it" sz="1467" baseline="30000">
                <a:solidFill>
                  <a:schemeClr val="dk1"/>
                </a:solidFill>
                <a:latin typeface="Arial"/>
                <a:ea typeface="Arial"/>
              </a:rPr>
              <a:t>2</a:t>
            </a:r>
            <a:r>
              <a:rPr lang="it" sz="1467">
                <a:solidFill>
                  <a:schemeClr val="dk1"/>
                </a:solidFill>
                <a:latin typeface="Arial"/>
                <a:ea typeface="Arial"/>
              </a:rPr>
              <a:t>/s)</a:t>
            </a:r>
            <a:endParaRPr lang="it-IT" sz="1467">
              <a:solidFill>
                <a:srgbClr val="000000"/>
              </a:solidFill>
              <a:latin typeface="Arial"/>
            </a:endParaRPr>
          </a:p>
          <a:p>
            <a:pPr>
              <a:tabLst>
                <a:tab pos="0" algn="l"/>
              </a:tabLst>
            </a:pPr>
            <a:r>
              <a:rPr lang="it" sz="1867" b="1" u="sng">
                <a:solidFill>
                  <a:schemeClr val="dk1"/>
                </a:solidFill>
                <a:latin typeface="Arial"/>
                <a:ea typeface="Arial"/>
              </a:rPr>
              <a:t>a new Edgeless Silicon sensor</a:t>
            </a:r>
            <a:endParaRPr lang="it-IT" sz="18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advanced trench-edge technology</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n-o-p 50um pixels pitch (hexagonal pattern), 300 um thickness  </a:t>
            </a:r>
            <a:endParaRPr lang="it-IT" sz="1467">
              <a:solidFill>
                <a:srgbClr val="000000"/>
              </a:solidFill>
              <a:latin typeface="Arial"/>
            </a:endParaRPr>
          </a:p>
          <a:p>
            <a:pPr marL="609585" indent="609585">
              <a:tabLst>
                <a:tab pos="0" algn="l"/>
              </a:tabLst>
            </a:pPr>
            <a:r>
              <a:rPr lang="it" sz="1467">
                <a:solidFill>
                  <a:schemeClr val="dk1"/>
                </a:solidFill>
                <a:latin typeface="Arial"/>
                <a:ea typeface="Arial"/>
              </a:rPr>
              <a:t>low-leakage current </a:t>
            </a:r>
            <a:endParaRPr lang="it-IT" sz="1467">
              <a:solidFill>
                <a:srgbClr val="000000"/>
              </a:solidFill>
              <a:latin typeface="Arial"/>
            </a:endParaRPr>
          </a:p>
          <a:p>
            <a:pPr marL="609585">
              <a:lnSpc>
                <a:spcPct val="150000"/>
              </a:lnSpc>
              <a:tabLst>
                <a:tab pos="0" algn="l"/>
              </a:tabLst>
            </a:pPr>
            <a:endParaRPr lang="it-IT" sz="1867">
              <a:solidFill>
                <a:srgbClr val="000000"/>
              </a:solidFill>
              <a:latin typeface="Arial"/>
            </a:endParaRPr>
          </a:p>
        </p:txBody>
      </p:sp>
      <p:pic>
        <p:nvPicPr>
          <p:cNvPr id="59" name="Google Shape;85;p15"/>
          <p:cNvPicPr/>
          <p:nvPr/>
        </p:nvPicPr>
        <p:blipFill>
          <a:blip r:embed="rId2"/>
          <a:stretch/>
        </p:blipFill>
        <p:spPr>
          <a:xfrm>
            <a:off x="606240" y="1178400"/>
            <a:ext cx="2976480" cy="2536800"/>
          </a:xfrm>
          <a:prstGeom prst="rect">
            <a:avLst/>
          </a:prstGeom>
          <a:noFill/>
          <a:ln w="0">
            <a:noFill/>
          </a:ln>
        </p:spPr>
      </p:pic>
      <p:sp>
        <p:nvSpPr>
          <p:cNvPr id="60" name="Google Shape;86;p15"/>
          <p:cNvSpPr/>
          <p:nvPr/>
        </p:nvSpPr>
        <p:spPr>
          <a:xfrm>
            <a:off x="4589280" y="3103680"/>
            <a:ext cx="7432320" cy="446712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spAutoFit/>
          </a:bodyPr>
          <a:lstStyle/>
          <a:p>
            <a:pPr>
              <a:tabLst>
                <a:tab pos="0" algn="l"/>
              </a:tabLst>
            </a:pPr>
            <a:r>
              <a:rPr lang="it" sz="1867" b="1">
                <a:solidFill>
                  <a:schemeClr val="dk1"/>
                </a:solidFill>
                <a:latin typeface="Arial"/>
                <a:ea typeface="Arial"/>
              </a:rPr>
              <a:t>Integration:</a:t>
            </a:r>
            <a:r>
              <a:rPr lang="it" sz="1467" b="1">
                <a:solidFill>
                  <a:schemeClr val="dk1"/>
                </a:solidFill>
                <a:latin typeface="Arial"/>
                <a:ea typeface="Arial"/>
              </a:rPr>
              <a:t> </a:t>
            </a:r>
            <a:endParaRPr lang="it-IT" sz="1467">
              <a:solidFill>
                <a:srgbClr val="000000"/>
              </a:solidFill>
              <a:latin typeface="Arial"/>
            </a:endParaRPr>
          </a:p>
          <a:p>
            <a:pPr>
              <a:tabLst>
                <a:tab pos="0" algn="l"/>
              </a:tabLst>
            </a:pPr>
            <a:r>
              <a:rPr lang="it" sz="1467" b="1">
                <a:solidFill>
                  <a:schemeClr val="dk1"/>
                </a:solidFill>
                <a:latin typeface="Arial"/>
                <a:ea typeface="Arial"/>
              </a:rPr>
              <a:t>Flip-Chip Assembly</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ASIC support wafer fabrication, Al pads treatment (TiW/Cu), and bumps (Cu/SnAg)  deposition</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Sensor UBM deposition (Cu)</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ASIC release from support wafer, Sensor dicing, flip-chip assembly </a:t>
            </a:r>
            <a:endParaRPr lang="it-IT" sz="1467">
              <a:solidFill>
                <a:srgbClr val="000000"/>
              </a:solidFill>
              <a:latin typeface="Arial"/>
            </a:endParaRPr>
          </a:p>
          <a:p>
            <a:pPr>
              <a:tabLst>
                <a:tab pos="0" algn="l"/>
              </a:tabLst>
            </a:pPr>
            <a:r>
              <a:rPr lang="it" sz="1467" b="1">
                <a:solidFill>
                  <a:schemeClr val="dk1"/>
                </a:solidFill>
                <a:latin typeface="Arial"/>
                <a:ea typeface="Arial"/>
              </a:rPr>
              <a:t>Chip-On-Board Hybrid Assembly</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Hybrid assembly on the PCB (gluing and micro-bonding)</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Connection to the DAQ electronics</a:t>
            </a:r>
            <a:endParaRPr lang="it-IT" sz="1467">
              <a:solidFill>
                <a:srgbClr val="000000"/>
              </a:solidFill>
              <a:latin typeface="Arial"/>
            </a:endParaRPr>
          </a:p>
          <a:p>
            <a:pPr marL="1219170" indent="-397910">
              <a:buClr>
                <a:srgbClr val="000000"/>
              </a:buClr>
              <a:buFont typeface="Arial"/>
              <a:buChar char="●"/>
              <a:tabLst>
                <a:tab pos="0" algn="l"/>
              </a:tabLst>
            </a:pPr>
            <a:r>
              <a:rPr lang="it" sz="1467">
                <a:solidFill>
                  <a:schemeClr val="dk1"/>
                </a:solidFill>
                <a:latin typeface="Arial"/>
                <a:ea typeface="Arial"/>
              </a:rPr>
              <a:t>Cooling and Housing</a:t>
            </a:r>
            <a:endParaRPr lang="it-IT" sz="1467">
              <a:solidFill>
                <a:srgbClr val="000000"/>
              </a:solidFill>
              <a:latin typeface="Arial"/>
            </a:endParaRPr>
          </a:p>
          <a:p>
            <a:pPr>
              <a:lnSpc>
                <a:spcPct val="115000"/>
              </a:lnSpc>
              <a:tabLst>
                <a:tab pos="0" algn="l"/>
              </a:tabLst>
            </a:pPr>
            <a:r>
              <a:rPr lang="it" sz="1467" b="1">
                <a:solidFill>
                  <a:schemeClr val="dk1"/>
                </a:solidFill>
                <a:latin typeface="Arial"/>
                <a:ea typeface="Arial"/>
              </a:rPr>
              <a:t>DAQ and SDK development	</a:t>
            </a:r>
            <a:endParaRPr lang="it-IT" sz="1467">
              <a:solidFill>
                <a:srgbClr val="000000"/>
              </a:solidFill>
              <a:latin typeface="Arial"/>
            </a:endParaRPr>
          </a:p>
          <a:p>
            <a:pPr marL="1219170" indent="-397910">
              <a:lnSpc>
                <a:spcPct val="115000"/>
              </a:lnSpc>
              <a:buClr>
                <a:srgbClr val="000000"/>
              </a:buClr>
              <a:buFont typeface="Arial"/>
              <a:buChar char="●"/>
              <a:tabLst>
                <a:tab pos="0" algn="l"/>
              </a:tabLst>
            </a:pPr>
            <a:r>
              <a:rPr lang="it" sz="1467" b="1">
                <a:solidFill>
                  <a:schemeClr val="dk1"/>
                </a:solidFill>
                <a:latin typeface="Arial"/>
                <a:ea typeface="Arial"/>
              </a:rPr>
              <a:t>FPGA based daq system</a:t>
            </a:r>
            <a:r>
              <a:rPr lang="it" sz="1467">
                <a:solidFill>
                  <a:schemeClr val="dk1"/>
                </a:solidFill>
                <a:latin typeface="Arial"/>
                <a:ea typeface="Arial"/>
              </a:rPr>
              <a:t> for level-0 data processing and stream data to a user PC</a:t>
            </a:r>
            <a:endParaRPr lang="it-IT" sz="1467">
              <a:solidFill>
                <a:srgbClr val="000000"/>
              </a:solidFill>
              <a:latin typeface="Arial"/>
            </a:endParaRPr>
          </a:p>
          <a:p>
            <a:pPr marL="1219170" indent="-397910">
              <a:lnSpc>
                <a:spcPct val="115000"/>
              </a:lnSpc>
              <a:buClr>
                <a:srgbClr val="000000"/>
              </a:buClr>
              <a:buFont typeface="Arial"/>
              <a:buChar char="●"/>
              <a:tabLst>
                <a:tab pos="0" algn="l"/>
              </a:tabLst>
            </a:pPr>
            <a:r>
              <a:rPr lang="it" sz="1467">
                <a:solidFill>
                  <a:schemeClr val="dk1"/>
                </a:solidFill>
                <a:latin typeface="Arial"/>
                <a:ea typeface="Arial"/>
              </a:rPr>
              <a:t>A user-friendly </a:t>
            </a:r>
            <a:r>
              <a:rPr lang="it" sz="1467" b="1">
                <a:solidFill>
                  <a:schemeClr val="dk1"/>
                </a:solidFill>
                <a:latin typeface="Arial"/>
                <a:ea typeface="Arial"/>
              </a:rPr>
              <a:t>DAQ SW and SDK for sensor control, data storage, visualization and analysis</a:t>
            </a:r>
            <a:r>
              <a:rPr lang="it" sz="1467">
                <a:solidFill>
                  <a:schemeClr val="dk1"/>
                </a:solidFill>
                <a:latin typeface="Arial"/>
                <a:ea typeface="Arial"/>
              </a:rPr>
              <a:t> </a:t>
            </a:r>
            <a:endParaRPr lang="it-IT" sz="1467">
              <a:solidFill>
                <a:srgbClr val="000000"/>
              </a:solidFill>
              <a:latin typeface="Arial"/>
            </a:endParaRPr>
          </a:p>
          <a:p>
            <a:pPr>
              <a:tabLst>
                <a:tab pos="0" algn="l"/>
              </a:tabLst>
            </a:pPr>
            <a:endParaRPr lang="it-IT" sz="1467">
              <a:solidFill>
                <a:srgbClr val="000000"/>
              </a:solidFill>
              <a:latin typeface="Arial"/>
            </a:endParaRPr>
          </a:p>
          <a:p>
            <a:pPr marL="609585">
              <a:lnSpc>
                <a:spcPct val="150000"/>
              </a:lnSpc>
              <a:tabLst>
                <a:tab pos="0" algn="l"/>
              </a:tabLst>
            </a:pPr>
            <a:endParaRPr lang="it-IT" sz="1867">
              <a:solidFill>
                <a:srgbClr val="000000"/>
              </a:solidFill>
              <a:latin typeface="Arial"/>
            </a:endParaRPr>
          </a:p>
        </p:txBody>
      </p:sp>
      <p:grpSp>
        <p:nvGrpSpPr>
          <p:cNvPr id="61" name="Google Shape;87;p15"/>
          <p:cNvGrpSpPr/>
          <p:nvPr/>
        </p:nvGrpSpPr>
        <p:grpSpPr>
          <a:xfrm>
            <a:off x="161760" y="3910560"/>
            <a:ext cx="4539840" cy="2762400"/>
            <a:chOff x="121320" y="2932920"/>
            <a:chExt cx="3404880" cy="2071800"/>
          </a:xfrm>
        </p:grpSpPr>
        <p:grpSp>
          <p:nvGrpSpPr>
            <p:cNvPr id="62" name="Google Shape;88;p15"/>
            <p:cNvGrpSpPr/>
            <p:nvPr/>
          </p:nvGrpSpPr>
          <p:grpSpPr>
            <a:xfrm>
              <a:off x="121320" y="2932920"/>
              <a:ext cx="3404880" cy="1993680"/>
              <a:chOff x="121320" y="2932920"/>
              <a:chExt cx="3404880" cy="1993680"/>
            </a:xfrm>
          </p:grpSpPr>
          <p:grpSp>
            <p:nvGrpSpPr>
              <p:cNvPr id="63" name="Google Shape;89;p15"/>
              <p:cNvGrpSpPr/>
              <p:nvPr/>
            </p:nvGrpSpPr>
            <p:grpSpPr>
              <a:xfrm>
                <a:off x="121320" y="2932920"/>
                <a:ext cx="2797920" cy="1945440"/>
                <a:chOff x="121320" y="2932920"/>
                <a:chExt cx="2797920" cy="1945440"/>
              </a:xfrm>
            </p:grpSpPr>
            <p:pic>
              <p:nvPicPr>
                <p:cNvPr id="64" name="Google Shape;90;p15"/>
                <p:cNvPicPr/>
                <p:nvPr/>
              </p:nvPicPr>
              <p:blipFill>
                <a:blip r:embed="rId3"/>
                <a:stretch/>
              </p:blipFill>
              <p:spPr>
                <a:xfrm>
                  <a:off x="1829520" y="3128040"/>
                  <a:ext cx="1089720" cy="770400"/>
                </a:xfrm>
                <a:prstGeom prst="rect">
                  <a:avLst/>
                </a:prstGeom>
                <a:noFill/>
                <a:ln w="0">
                  <a:noFill/>
                </a:ln>
              </p:spPr>
            </p:pic>
            <p:pic>
              <p:nvPicPr>
                <p:cNvPr id="65" name="Google Shape;91;p15"/>
                <p:cNvPicPr/>
                <p:nvPr/>
              </p:nvPicPr>
              <p:blipFill>
                <a:blip r:embed="rId4"/>
                <a:srcRect l="15084" t="3035" r="18559" b="5504"/>
                <a:stretch/>
              </p:blipFill>
              <p:spPr>
                <a:xfrm>
                  <a:off x="280080" y="2932920"/>
                  <a:ext cx="992160" cy="669600"/>
                </a:xfrm>
                <a:prstGeom prst="rect">
                  <a:avLst/>
                </a:prstGeom>
                <a:noFill/>
                <a:ln w="0">
                  <a:noFill/>
                </a:ln>
              </p:spPr>
            </p:pic>
            <p:pic>
              <p:nvPicPr>
                <p:cNvPr id="66" name="Google Shape;92;p15"/>
                <p:cNvPicPr/>
                <p:nvPr/>
              </p:nvPicPr>
              <p:blipFill>
                <a:blip r:embed="rId5"/>
                <a:stretch/>
              </p:blipFill>
              <p:spPr>
                <a:xfrm>
                  <a:off x="121320" y="4052520"/>
                  <a:ext cx="1528200" cy="825840"/>
                </a:xfrm>
                <a:prstGeom prst="rect">
                  <a:avLst/>
                </a:prstGeom>
                <a:noFill/>
                <a:ln w="0">
                  <a:noFill/>
                </a:ln>
              </p:spPr>
            </p:pic>
            <p:sp>
              <p:nvSpPr>
                <p:cNvPr id="67" name="Google Shape;93;p15"/>
                <p:cNvSpPr/>
                <p:nvPr/>
              </p:nvSpPr>
              <p:spPr>
                <a:xfrm rot="5400000">
                  <a:off x="465480" y="3793680"/>
                  <a:ext cx="621000" cy="229680"/>
                </a:xfrm>
                <a:prstGeom prst="leftRightArrow">
                  <a:avLst>
                    <a:gd name="adj1" fmla="val 50000"/>
                    <a:gd name="adj2" fmla="val 50000"/>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txBody>
                <a:bodyPr tIns="76800" bIns="76800" anchor="ctr">
                  <a:noAutofit/>
                </a:bodyPr>
                <a:lstStyle/>
                <a:p>
                  <a:pPr>
                    <a:tabLst>
                      <a:tab pos="0" algn="l"/>
                    </a:tabLst>
                  </a:pPr>
                  <a:endParaRPr lang="it-IT" sz="1867">
                    <a:solidFill>
                      <a:srgbClr val="000000"/>
                    </a:solidFill>
                    <a:latin typeface="Arial"/>
                  </a:endParaRPr>
                </a:p>
              </p:txBody>
            </p:sp>
            <p:sp>
              <p:nvSpPr>
                <p:cNvPr id="68" name="Google Shape;94;p15"/>
                <p:cNvSpPr/>
                <p:nvPr/>
              </p:nvSpPr>
              <p:spPr>
                <a:xfrm rot="10800000">
                  <a:off x="1272960" y="3524040"/>
                  <a:ext cx="450000" cy="769680"/>
                </a:xfrm>
                <a:prstGeom prst="leftUpArrow">
                  <a:avLst>
                    <a:gd name="adj1" fmla="val 25000"/>
                    <a:gd name="adj2" fmla="val 25000"/>
                    <a:gd name="adj3" fmla="val 25000"/>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txBody>
                <a:bodyPr tIns="74880" bIns="74880" anchor="ctr">
                  <a:noAutofit/>
                </a:bodyPr>
                <a:lstStyle/>
                <a:p>
                  <a:pPr>
                    <a:tabLst>
                      <a:tab pos="0" algn="l"/>
                    </a:tabLst>
                  </a:pPr>
                  <a:endParaRPr lang="it-IT" sz="1867">
                    <a:solidFill>
                      <a:srgbClr val="000000"/>
                    </a:solidFill>
                    <a:latin typeface="Arial"/>
                  </a:endParaRPr>
                </a:p>
              </p:txBody>
            </p:sp>
          </p:grpSp>
          <p:pic>
            <p:nvPicPr>
              <p:cNvPr id="69" name="Google Shape;95;p15"/>
              <p:cNvPicPr/>
              <p:nvPr/>
            </p:nvPicPr>
            <p:blipFill>
              <a:blip r:embed="rId6"/>
              <a:stretch/>
            </p:blipFill>
            <p:spPr>
              <a:xfrm>
                <a:off x="2628720" y="4181760"/>
                <a:ext cx="897480" cy="744840"/>
              </a:xfrm>
              <a:prstGeom prst="rect">
                <a:avLst/>
              </a:prstGeom>
              <a:noFill/>
              <a:ln w="0">
                <a:noFill/>
              </a:ln>
            </p:spPr>
          </p:pic>
        </p:grpSp>
        <p:pic>
          <p:nvPicPr>
            <p:cNvPr id="70" name="Google Shape;96;p15"/>
            <p:cNvPicPr/>
            <p:nvPr/>
          </p:nvPicPr>
          <p:blipFill>
            <a:blip r:embed="rId7"/>
            <a:stretch/>
          </p:blipFill>
          <p:spPr>
            <a:xfrm>
              <a:off x="1899720" y="4056120"/>
              <a:ext cx="956520" cy="948600"/>
            </a:xfrm>
            <a:prstGeom prst="rect">
              <a:avLst/>
            </a:prstGeom>
            <a:noFill/>
            <a:ln w="0">
              <a:noFill/>
            </a:ln>
          </p:spPr>
        </p:pic>
      </p:grpSp>
      <p:sp>
        <p:nvSpPr>
          <p:cNvPr id="71" name="Google Shape;97;p15"/>
          <p:cNvSpPr/>
          <p:nvPr/>
        </p:nvSpPr>
        <p:spPr>
          <a:xfrm>
            <a:off x="1414080" y="-137760"/>
            <a:ext cx="9076320" cy="49488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ctr">
              <a:tabLst>
                <a:tab pos="0" algn="l"/>
              </a:tabLst>
            </a:pPr>
            <a:r>
              <a:rPr lang="it" sz="3733">
                <a:solidFill>
                  <a:schemeClr val="dk1"/>
                </a:solidFill>
                <a:latin typeface="Arial"/>
                <a:ea typeface="Arial"/>
              </a:rPr>
              <a:t>Methodology</a:t>
            </a:r>
            <a:endParaRPr lang="it-IT" sz="3733">
              <a:solidFill>
                <a:srgbClr val="000000"/>
              </a:solidFill>
              <a:latin typeface="Arial"/>
            </a:endParaRPr>
          </a:p>
        </p:txBody>
      </p:sp>
      <p:pic>
        <p:nvPicPr>
          <p:cNvPr id="72" name="Google Shape;98;p15"/>
          <p:cNvPicPr/>
          <p:nvPr/>
        </p:nvPicPr>
        <p:blipFill>
          <a:blip r:embed="rId8"/>
          <a:stretch/>
        </p:blipFill>
        <p:spPr>
          <a:xfrm>
            <a:off x="100800" y="87840"/>
            <a:ext cx="1490400" cy="775200"/>
          </a:xfrm>
          <a:prstGeom prst="rect">
            <a:avLst/>
          </a:prstGeom>
          <a:noFill/>
          <a:ln w="0">
            <a:noFill/>
          </a:ln>
        </p:spPr>
      </p:pic>
      <p:pic>
        <p:nvPicPr>
          <p:cNvPr id="73" name="Google Shape;99;p15"/>
          <p:cNvPicPr/>
          <p:nvPr/>
        </p:nvPicPr>
        <p:blipFill>
          <a:blip r:embed="rId9"/>
          <a:stretch/>
        </p:blipFill>
        <p:spPr>
          <a:xfrm>
            <a:off x="11501760" y="87840"/>
            <a:ext cx="641760" cy="863520"/>
          </a:xfrm>
          <a:prstGeom prst="rect">
            <a:avLst/>
          </a:prstGeom>
          <a:noFill/>
          <a:ln w="0">
            <a:noFill/>
          </a:ln>
        </p:spPr>
      </p:pic>
      <p:pic>
        <p:nvPicPr>
          <p:cNvPr id="74" name="Google Shape;100;p15"/>
          <p:cNvPicPr/>
          <p:nvPr/>
        </p:nvPicPr>
        <p:blipFill>
          <a:blip r:embed="rId10"/>
          <a:stretch/>
        </p:blipFill>
        <p:spPr>
          <a:xfrm>
            <a:off x="10348800" y="252960"/>
            <a:ext cx="1054560" cy="533280"/>
          </a:xfrm>
          <a:prstGeom prst="rect">
            <a:avLst/>
          </a:prstGeom>
          <a:noFill/>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24EE2875-3FBA-21C6-A8B7-EEF649032FC3}"/>
              </a:ext>
            </a:extLst>
          </p:cNvPr>
          <p:cNvSpPr>
            <a:spLocks noGrp="1"/>
          </p:cNvSpPr>
          <p:nvPr>
            <p:ph/>
          </p:nvPr>
        </p:nvSpPr>
        <p:spPr>
          <a:xfrm>
            <a:off x="1850093" y="-458378"/>
            <a:ext cx="10972320" cy="5598151"/>
          </a:xfrm>
        </p:spPr>
        <p:txBody>
          <a:bodyPr>
            <a:normAutofit/>
          </a:bodyPr>
          <a:lstStyle/>
          <a:p>
            <a:pPr>
              <a:lnSpc>
                <a:spcPct val="100000"/>
              </a:lnSpc>
              <a:tabLst>
                <a:tab pos="0" algn="l"/>
              </a:tabLst>
            </a:pPr>
            <a:r>
              <a:rPr lang="en-AU" sz="4013" i="1" dirty="0" err="1">
                <a:solidFill>
                  <a:schemeClr val="dk1"/>
                </a:solidFill>
                <a:latin typeface="Arial"/>
              </a:rPr>
              <a:t>Partecipanti</a:t>
            </a:r>
            <a:r>
              <a:rPr lang="en-AU" sz="4013" i="1" dirty="0">
                <a:solidFill>
                  <a:schemeClr val="dk1"/>
                </a:solidFill>
                <a:latin typeface="Arial"/>
              </a:rPr>
              <a:t> della </a:t>
            </a:r>
            <a:r>
              <a:rPr lang="en-AU" sz="4013" i="1" dirty="0" err="1">
                <a:solidFill>
                  <a:schemeClr val="dk1"/>
                </a:solidFill>
                <a:latin typeface="Arial"/>
              </a:rPr>
              <a:t>Sezione</a:t>
            </a:r>
            <a:r>
              <a:rPr lang="en-AU" sz="4013" i="1" dirty="0">
                <a:solidFill>
                  <a:schemeClr val="dk1"/>
                </a:solidFill>
                <a:latin typeface="Arial"/>
              </a:rPr>
              <a:t> di Milano:</a:t>
            </a:r>
          </a:p>
          <a:p>
            <a:endParaRPr lang="en-AU" sz="2133" dirty="0"/>
          </a:p>
          <a:p>
            <a:pPr lvl="1"/>
            <a:endParaRPr lang="en-AU" sz="1867" dirty="0"/>
          </a:p>
          <a:p>
            <a:pPr lvl="1"/>
            <a:r>
              <a:rPr lang="en-AU" sz="1867" dirty="0"/>
              <a:t>Valentino Liberali 0,25 FTE</a:t>
            </a:r>
          </a:p>
          <a:p>
            <a:pPr lvl="1"/>
            <a:endParaRPr lang="en-AU" sz="1867" dirty="0"/>
          </a:p>
          <a:p>
            <a:pPr lvl="1"/>
            <a:endParaRPr lang="en-AU" sz="800" dirty="0"/>
          </a:p>
          <a:p>
            <a:pPr lvl="1"/>
            <a:r>
              <a:rPr lang="en-AU" sz="1867" dirty="0"/>
              <a:t>Alberto Stabile 0,35 FTE</a:t>
            </a:r>
          </a:p>
          <a:p>
            <a:pPr lvl="1"/>
            <a:endParaRPr lang="en-AU" sz="1867" dirty="0"/>
          </a:p>
          <a:p>
            <a:pPr lvl="1"/>
            <a:endParaRPr lang="en-AU" sz="667" dirty="0"/>
          </a:p>
          <a:p>
            <a:pPr lvl="1"/>
            <a:r>
              <a:rPr lang="en-AU" sz="1867" dirty="0"/>
              <a:t>Gabriella Trucco 0,50 FTE</a:t>
            </a:r>
          </a:p>
          <a:p>
            <a:pPr lvl="1"/>
            <a:endParaRPr lang="en-AU" sz="1867" dirty="0"/>
          </a:p>
          <a:p>
            <a:pPr lvl="1"/>
            <a:endParaRPr lang="en-AU" sz="1867" dirty="0"/>
          </a:p>
          <a:p>
            <a:pPr lvl="1"/>
            <a:endParaRPr lang="en-AU" sz="1867" dirty="0"/>
          </a:p>
          <a:p>
            <a:r>
              <a:rPr lang="en-AU" sz="2133" b="1" dirty="0" err="1"/>
              <a:t>Totale</a:t>
            </a:r>
            <a:r>
              <a:rPr lang="en-AU" sz="2133" b="1" dirty="0"/>
              <a:t>: 1,1 FTE</a:t>
            </a:r>
          </a:p>
          <a:p>
            <a:r>
              <a:rPr lang="it-IT" sz="2133" dirty="0"/>
              <a:t>Non sono previste richieste per l’acquisto di strumenti o materiali di consumo</a:t>
            </a:r>
            <a:endParaRPr lang="en-AU" sz="2133" dirty="0"/>
          </a:p>
        </p:txBody>
      </p:sp>
      <p:pic>
        <p:nvPicPr>
          <p:cNvPr id="1026" name="Picture 2">
            <a:extLst>
              <a:ext uri="{FF2B5EF4-FFF2-40B4-BE49-F238E27FC236}">
                <a16:creationId xmlns:a16="http://schemas.microsoft.com/office/drawing/2014/main" id="{4EBBE7C5-158B-75C1-C2BD-B87F58DB7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241" y="1829959"/>
            <a:ext cx="921156" cy="921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FIND - UNIMI - LIBERALI VALENTINO">
            <a:extLst>
              <a:ext uri="{FF2B5EF4-FFF2-40B4-BE49-F238E27FC236}">
                <a16:creationId xmlns:a16="http://schemas.microsoft.com/office/drawing/2014/main" id="{E5DE7A27-5949-5C99-D369-F4566401D4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239" y="908803"/>
            <a:ext cx="921156" cy="921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briella Trucco - assistant professor - Università degli ...">
            <a:extLst>
              <a:ext uri="{FF2B5EF4-FFF2-40B4-BE49-F238E27FC236}">
                <a16:creationId xmlns:a16="http://schemas.microsoft.com/office/drawing/2014/main" id="{17C0E128-3BC0-69EF-5BEC-AE95FB76B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241" y="2751115"/>
            <a:ext cx="921156" cy="921156"/>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8;p15">
            <a:extLst>
              <a:ext uri="{FF2B5EF4-FFF2-40B4-BE49-F238E27FC236}">
                <a16:creationId xmlns:a16="http://schemas.microsoft.com/office/drawing/2014/main" id="{B0E38FA8-BBB0-6A69-BE26-502C25069746}"/>
              </a:ext>
            </a:extLst>
          </p:cNvPr>
          <p:cNvPicPr/>
          <p:nvPr/>
        </p:nvPicPr>
        <p:blipFill>
          <a:blip r:embed="rId6"/>
          <a:stretch/>
        </p:blipFill>
        <p:spPr>
          <a:xfrm>
            <a:off x="100800" y="87840"/>
            <a:ext cx="1490400" cy="775200"/>
          </a:xfrm>
          <a:prstGeom prst="rect">
            <a:avLst/>
          </a:prstGeom>
          <a:noFill/>
          <a:ln w="0">
            <a:noFill/>
          </a:ln>
        </p:spPr>
      </p:pic>
      <p:pic>
        <p:nvPicPr>
          <p:cNvPr id="3" name="Google Shape;99;p15">
            <a:extLst>
              <a:ext uri="{FF2B5EF4-FFF2-40B4-BE49-F238E27FC236}">
                <a16:creationId xmlns:a16="http://schemas.microsoft.com/office/drawing/2014/main" id="{BDD97078-9BCB-03C3-693C-A1C5811E66BB}"/>
              </a:ext>
            </a:extLst>
          </p:cNvPr>
          <p:cNvPicPr/>
          <p:nvPr/>
        </p:nvPicPr>
        <p:blipFill>
          <a:blip r:embed="rId7"/>
          <a:stretch/>
        </p:blipFill>
        <p:spPr>
          <a:xfrm>
            <a:off x="11501760" y="87840"/>
            <a:ext cx="641760" cy="863520"/>
          </a:xfrm>
          <a:prstGeom prst="rect">
            <a:avLst/>
          </a:prstGeom>
          <a:noFill/>
          <a:ln w="0">
            <a:noFill/>
          </a:ln>
        </p:spPr>
      </p:pic>
      <p:pic>
        <p:nvPicPr>
          <p:cNvPr id="4" name="Google Shape;100;p15">
            <a:extLst>
              <a:ext uri="{FF2B5EF4-FFF2-40B4-BE49-F238E27FC236}">
                <a16:creationId xmlns:a16="http://schemas.microsoft.com/office/drawing/2014/main" id="{987633B4-0E41-E37B-C360-A3F610C472B0}"/>
              </a:ext>
            </a:extLst>
          </p:cNvPr>
          <p:cNvPicPr/>
          <p:nvPr/>
        </p:nvPicPr>
        <p:blipFill>
          <a:blip r:embed="rId8"/>
          <a:stretch/>
        </p:blipFill>
        <p:spPr>
          <a:xfrm>
            <a:off x="10348800" y="252960"/>
            <a:ext cx="1054560" cy="533280"/>
          </a:xfrm>
          <a:prstGeom prst="rect">
            <a:avLst/>
          </a:prstGeom>
          <a:noFill/>
          <a:ln w="0">
            <a:noFill/>
          </a:ln>
        </p:spPr>
      </p:pic>
    </p:spTree>
    <p:extLst>
      <p:ext uri="{BB962C8B-B14F-4D97-AF65-F5344CB8AC3E}">
        <p14:creationId xmlns:p14="http://schemas.microsoft.com/office/powerpoint/2010/main" val="1226498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ASPIDES 2024-2027</a:t>
            </a:r>
            <a:endParaRPr lang="en-US" dirty="0"/>
          </a:p>
        </p:txBody>
      </p:sp>
      <p:sp>
        <p:nvSpPr>
          <p:cNvPr id="16" name="Rectangle 15"/>
          <p:cNvSpPr/>
          <p:nvPr/>
        </p:nvSpPr>
        <p:spPr>
          <a:xfrm>
            <a:off x="3819892" y="859173"/>
            <a:ext cx="4552215"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Lodovico Ratti (PV)</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603400" y="550078"/>
            <a:ext cx="7528023"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A CMOS SPAD and Digital </a:t>
            </a:r>
            <a:r>
              <a:rPr lang="en-US" b="1" dirty="0" err="1">
                <a:solidFill>
                  <a:schemeClr val="tx2">
                    <a:lumMod val="75000"/>
                  </a:schemeClr>
                </a:solidFill>
                <a:latin typeface="Comic Sans MS" panose="030F0702030302020204" pitchFamily="66" charset="0"/>
              </a:rPr>
              <a:t>SiPM</a:t>
            </a:r>
            <a:r>
              <a:rPr lang="en-US" b="1" dirty="0">
                <a:solidFill>
                  <a:schemeClr val="tx2">
                    <a:lumMod val="75000"/>
                  </a:schemeClr>
                </a:solidFill>
                <a:latin typeface="Comic Sans MS" panose="030F0702030302020204" pitchFamily="66" charset="0"/>
              </a:rPr>
              <a:t> Platform for High Energy Physics</a:t>
            </a: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496492"/>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1.7</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15200" y="294555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6649278" y="3397939"/>
            <a:ext cx="5387009" cy="1528624"/>
          </a:xfrm>
          <a:prstGeom prst="rect">
            <a:avLst/>
          </a:prstGeom>
        </p:spPr>
        <p:txBody>
          <a:bodyPr wrap="square">
            <a:spAutoFit/>
          </a:bodyPr>
          <a:lstStyle/>
          <a:p>
            <a:pPr marL="285750" lvl="0" indent="-285750" algn="l" rtl="0">
              <a:lnSpc>
                <a:spcPct val="90000"/>
              </a:lnSpc>
              <a:spcBef>
                <a:spcPts val="1000"/>
              </a:spcBef>
              <a:spcAft>
                <a:spcPts val="0"/>
              </a:spcAft>
              <a:buClr>
                <a:schemeClr val="dk1"/>
              </a:buClr>
              <a:buSzPts val="2000"/>
              <a:buFontTx/>
              <a:buChar char="-"/>
            </a:pPr>
            <a:r>
              <a:rPr lang="en-US" sz="1800" dirty="0">
                <a:solidFill>
                  <a:srgbClr val="16165D"/>
                </a:solidFill>
              </a:rPr>
              <a:t>develop monolithic digital </a:t>
            </a:r>
            <a:r>
              <a:rPr lang="en-US" sz="1800" dirty="0" err="1">
                <a:solidFill>
                  <a:srgbClr val="16165D"/>
                </a:solidFill>
              </a:rPr>
              <a:t>SiPMs</a:t>
            </a:r>
            <a:r>
              <a:rPr lang="en-US" sz="1800" dirty="0">
                <a:solidFill>
                  <a:srgbClr val="16165D"/>
                </a:solidFill>
              </a:rPr>
              <a:t> in CMOS technology</a:t>
            </a:r>
          </a:p>
          <a:p>
            <a:pPr marL="285750" indent="-285750">
              <a:lnSpc>
                <a:spcPct val="90000"/>
              </a:lnSpc>
              <a:spcBef>
                <a:spcPts val="1000"/>
              </a:spcBef>
              <a:buClr>
                <a:schemeClr val="dk1"/>
              </a:buClr>
              <a:buSzPts val="2000"/>
              <a:buFontTx/>
              <a:buChar char="-"/>
            </a:pPr>
            <a:r>
              <a:rPr lang="en-US" dirty="0">
                <a:solidFill>
                  <a:srgbClr val="16165D"/>
                </a:solidFill>
              </a:rPr>
              <a:t>Target </a:t>
            </a:r>
            <a:r>
              <a:rPr lang="en-US" sz="1800" dirty="0">
                <a:solidFill>
                  <a:srgbClr val="16165D"/>
                </a:solidFill>
              </a:rPr>
              <a:t>applications: dual readout calorimetry, RICH </a:t>
            </a:r>
            <a:r>
              <a:rPr lang="en-GB" dirty="0"/>
              <a:t>and detectors for dark matter and neutrino experiments</a:t>
            </a:r>
            <a:endParaRPr lang="en-US" sz="1800" dirty="0">
              <a:solidFill>
                <a:srgbClr val="16165D"/>
              </a:solidFill>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061829"/>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Bari, Bologna, Milano Pavia, Trento, Napoli, Padova, Torino</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6" y="4158334"/>
            <a:ext cx="5775283" cy="1100301"/>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Romualdo Santoro (WG2 coordinatore, RL): 0.6</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Aleksandr </a:t>
            </a:r>
            <a:r>
              <a:rPr lang="en-US" b="1" dirty="0" err="1">
                <a:solidFill>
                  <a:srgbClr val="0070C0"/>
                </a:solidFill>
                <a:latin typeface="Comic Sans MS" panose="030F0702030302020204" pitchFamily="66" charset="0"/>
              </a:rPr>
              <a:t>Burdyko</a:t>
            </a:r>
            <a:r>
              <a:rPr lang="en-US" b="1" dirty="0">
                <a:solidFill>
                  <a:srgbClr val="0070C0"/>
                </a:solidFill>
                <a:latin typeface="Comic Sans MS" panose="030F0702030302020204" pitchFamily="66" charset="0"/>
              </a:rPr>
              <a:t> (PhD): 1</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Massimo Caccia: 0.1</a:t>
            </a: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200" y="1395885"/>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Detectors and Electronics </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147831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295623" y="975744"/>
            <a:ext cx="5180441" cy="4643476"/>
          </a:xfrm>
        </p:spPr>
        <p:txBody>
          <a:bodyPr>
            <a:normAutofit fontScale="92500" lnSpcReduction="10000"/>
          </a:bodyPr>
          <a:lstStyle/>
          <a:p>
            <a:r>
              <a:rPr lang="en-US" sz="2000" dirty="0" err="1"/>
              <a:t>Finalisation</a:t>
            </a:r>
            <a:r>
              <a:rPr lang="en-US" sz="2000" dirty="0"/>
              <a:t> of software and firmware to qualify a prototype developed in the same technology node (LF-110 nm)</a:t>
            </a:r>
          </a:p>
          <a:p>
            <a:pPr lvl="1"/>
            <a:r>
              <a:rPr lang="en-US" sz="1800" dirty="0"/>
              <a:t>Measurement of key figures of merit (e.g. </a:t>
            </a:r>
            <a:r>
              <a:rPr lang="en-US" sz="1800" dirty="0" err="1"/>
              <a:t>Vbd</a:t>
            </a:r>
            <a:r>
              <a:rPr lang="en-US" sz="1800" dirty="0"/>
              <a:t>, DCR, AP, cross-talk)</a:t>
            </a:r>
          </a:p>
          <a:p>
            <a:r>
              <a:rPr lang="en-US" sz="2000" dirty="0"/>
              <a:t>Setup preparation to perform cryogenic and rad-hard tests  </a:t>
            </a:r>
          </a:p>
          <a:p>
            <a:r>
              <a:rPr lang="en-US" sz="2000" dirty="0"/>
              <a:t>Design of the first small-scale prototype of the project: a 1x1mm2 chip with 32x32 SPADs of 30mu pitch</a:t>
            </a:r>
          </a:p>
          <a:p>
            <a:pPr lvl="1"/>
            <a:r>
              <a:rPr lang="en-US" sz="2000" dirty="0"/>
              <a:t>On-sensor electronics </a:t>
            </a:r>
            <a:r>
              <a:rPr lang="en-GB" sz="2000" dirty="0"/>
              <a:t>to provide the number of fired SPADs (counting), timing and threshold setting to start the readout</a:t>
            </a:r>
          </a:p>
          <a:p>
            <a:pPr lvl="1"/>
            <a:r>
              <a:rPr lang="en-GB" sz="2000" dirty="0"/>
              <a:t>Test structures the qualify the chip functionalities</a:t>
            </a:r>
          </a:p>
          <a:p>
            <a:pPr lvl="1"/>
            <a:r>
              <a:rPr lang="en-US" sz="2000" dirty="0"/>
              <a:t>Submission planned in Dec2025 </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err="1"/>
              <a:t>Aspides</a:t>
            </a:r>
            <a:r>
              <a:rPr lang="it-IT" dirty="0"/>
              <a:t>: 2025 </a:t>
            </a:r>
            <a:r>
              <a:rPr lang="it-IT" dirty="0" err="1"/>
              <a:t>main</a:t>
            </a:r>
            <a:r>
              <a:rPr lang="it-IT" dirty="0"/>
              <a:t> results</a:t>
            </a:r>
            <a:endParaRPr lang="en-US" dirty="0"/>
          </a:p>
        </p:txBody>
      </p:sp>
      <p:grpSp>
        <p:nvGrpSpPr>
          <p:cNvPr id="6" name="Gruppo 5">
            <a:extLst>
              <a:ext uri="{FF2B5EF4-FFF2-40B4-BE49-F238E27FC236}">
                <a16:creationId xmlns:a16="http://schemas.microsoft.com/office/drawing/2014/main" id="{74201840-57FC-07B9-D687-DC2CA4D2B6E9}"/>
              </a:ext>
            </a:extLst>
          </p:cNvPr>
          <p:cNvGrpSpPr/>
          <p:nvPr/>
        </p:nvGrpSpPr>
        <p:grpSpPr>
          <a:xfrm>
            <a:off x="5820636" y="856649"/>
            <a:ext cx="2467953" cy="1931461"/>
            <a:chOff x="6934465" y="839541"/>
            <a:chExt cx="2467953" cy="1931461"/>
          </a:xfrm>
        </p:grpSpPr>
        <p:pic>
          <p:nvPicPr>
            <p:cNvPr id="4" name="Immagine 3" descr="Immagine che contiene elettronica, Ingegneria elettronica, interno, tavolo&#10;&#10;Descrizione generata automaticamente">
              <a:extLst>
                <a:ext uri="{FF2B5EF4-FFF2-40B4-BE49-F238E27FC236}">
                  <a16:creationId xmlns:a16="http://schemas.microsoft.com/office/drawing/2014/main" id="{9D787C6C-8080-5455-31CA-C53BF016A0A4}"/>
                </a:ext>
              </a:extLst>
            </p:cNvPr>
            <p:cNvPicPr>
              <a:picLocks noChangeAspect="1"/>
            </p:cNvPicPr>
            <p:nvPr/>
          </p:nvPicPr>
          <p:blipFill>
            <a:blip r:embed="rId3">
              <a:extLst>
                <a:ext uri="{28A0092B-C50C-407E-A947-70E740481C1C}">
                  <a14:useLocalDpi xmlns:a14="http://schemas.microsoft.com/office/drawing/2010/main" val="0"/>
                </a:ext>
              </a:extLst>
            </a:blip>
            <a:srcRect r="2806"/>
            <a:stretch/>
          </p:blipFill>
          <p:spPr>
            <a:xfrm>
              <a:off x="6934465" y="958636"/>
              <a:ext cx="2348683" cy="1812366"/>
            </a:xfrm>
            <a:prstGeom prst="rect">
              <a:avLst/>
            </a:prstGeom>
          </p:spPr>
        </p:pic>
        <p:sp>
          <p:nvSpPr>
            <p:cNvPr id="5" name="CasellaDiTesto 4">
              <a:extLst>
                <a:ext uri="{FF2B5EF4-FFF2-40B4-BE49-F238E27FC236}">
                  <a16:creationId xmlns:a16="http://schemas.microsoft.com/office/drawing/2014/main" id="{2F569E01-F03A-AF41-AE5F-D6E5F7319EF3}"/>
                </a:ext>
              </a:extLst>
            </p:cNvPr>
            <p:cNvSpPr txBox="1"/>
            <p:nvPr/>
          </p:nvSpPr>
          <p:spPr>
            <a:xfrm>
              <a:off x="8677155" y="839541"/>
              <a:ext cx="725263" cy="369332"/>
            </a:xfrm>
            <a:prstGeom prst="rect">
              <a:avLst/>
            </a:prstGeom>
            <a:solidFill>
              <a:schemeClr val="lt1"/>
            </a:solidFill>
          </p:spPr>
          <p:txBody>
            <a:bodyPr wrap="none" rtlCol="0">
              <a:spAutoFit/>
            </a:bodyPr>
            <a:lstStyle/>
            <a:p>
              <a:r>
                <a:rPr lang="en-GB" dirty="0"/>
                <a:t>Setup</a:t>
              </a:r>
            </a:p>
          </p:txBody>
        </p:sp>
      </p:grpSp>
      <p:pic>
        <p:nvPicPr>
          <p:cNvPr id="8" name="Immagine 7" descr="Immagine che contiene testo, diagramma, linea, Diagramma&#10;&#10;Descrizione generata automaticamente">
            <a:extLst>
              <a:ext uri="{FF2B5EF4-FFF2-40B4-BE49-F238E27FC236}">
                <a16:creationId xmlns:a16="http://schemas.microsoft.com/office/drawing/2014/main" id="{BA101957-178F-ED89-83CF-0D1E967F3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589" y="1359632"/>
            <a:ext cx="3847272" cy="1474445"/>
          </a:xfrm>
          <a:prstGeom prst="rect">
            <a:avLst/>
          </a:prstGeom>
        </p:spPr>
      </p:pic>
      <p:sp>
        <p:nvSpPr>
          <p:cNvPr id="9" name="CasellaDiTesto 8">
            <a:extLst>
              <a:ext uri="{FF2B5EF4-FFF2-40B4-BE49-F238E27FC236}">
                <a16:creationId xmlns:a16="http://schemas.microsoft.com/office/drawing/2014/main" id="{FF4F9482-2D03-13F2-AD17-9CEAB5CA75DD}"/>
              </a:ext>
            </a:extLst>
          </p:cNvPr>
          <p:cNvSpPr txBox="1"/>
          <p:nvPr/>
        </p:nvSpPr>
        <p:spPr>
          <a:xfrm>
            <a:off x="9366356" y="1051855"/>
            <a:ext cx="2480487" cy="307777"/>
          </a:xfrm>
          <a:prstGeom prst="rect">
            <a:avLst/>
          </a:prstGeom>
          <a:solidFill>
            <a:schemeClr val="lt1"/>
          </a:solidFill>
        </p:spPr>
        <p:txBody>
          <a:bodyPr wrap="none" rtlCol="0">
            <a:spAutoFit/>
          </a:bodyPr>
          <a:lstStyle/>
          <a:p>
            <a:r>
              <a:rPr lang="en-GB" sz="1400" dirty="0"/>
              <a:t>Break-down voltage uniformity </a:t>
            </a:r>
          </a:p>
        </p:txBody>
      </p:sp>
      <p:pic>
        <p:nvPicPr>
          <p:cNvPr id="10" name="Immagine 9" descr="Immagine che contiene quadrato, modello, Rettangolo, schermata&#10;&#10;Il contenuto generato dall'IA potrebbe non essere corretto.">
            <a:extLst>
              <a:ext uri="{FF2B5EF4-FFF2-40B4-BE49-F238E27FC236}">
                <a16:creationId xmlns:a16="http://schemas.microsoft.com/office/drawing/2014/main" id="{A7D463E2-3CBF-58C9-B525-51A80BCE2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082" y="3047660"/>
            <a:ext cx="2459789" cy="2459789"/>
          </a:xfrm>
          <a:prstGeom prst="rect">
            <a:avLst/>
          </a:prstGeom>
        </p:spPr>
      </p:pic>
      <p:pic>
        <p:nvPicPr>
          <p:cNvPr id="11" name="Immagine 10" descr="Immagine che contiene schermata, Policromia, linea&#10;&#10;Il contenuto generato dall'IA potrebbe non essere corretto.">
            <a:extLst>
              <a:ext uri="{FF2B5EF4-FFF2-40B4-BE49-F238E27FC236}">
                <a16:creationId xmlns:a16="http://schemas.microsoft.com/office/drawing/2014/main" id="{D12AD709-857D-7B4A-AD5E-9CE9FF2A89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4647" y="4323522"/>
            <a:ext cx="4775630" cy="1802643"/>
          </a:xfrm>
          <a:prstGeom prst="rect">
            <a:avLst/>
          </a:prstGeom>
        </p:spPr>
      </p:pic>
      <p:sp>
        <p:nvSpPr>
          <p:cNvPr id="13" name="CasellaDiTesto 12">
            <a:extLst>
              <a:ext uri="{FF2B5EF4-FFF2-40B4-BE49-F238E27FC236}">
                <a16:creationId xmlns:a16="http://schemas.microsoft.com/office/drawing/2014/main" id="{FFB9491E-917D-57ED-0119-0BB98AFA4A02}"/>
              </a:ext>
            </a:extLst>
          </p:cNvPr>
          <p:cNvSpPr txBox="1"/>
          <p:nvPr/>
        </p:nvSpPr>
        <p:spPr>
          <a:xfrm>
            <a:off x="7195285" y="3001270"/>
            <a:ext cx="3293810" cy="369332"/>
          </a:xfrm>
          <a:prstGeom prst="rect">
            <a:avLst/>
          </a:prstGeom>
          <a:solidFill>
            <a:schemeClr val="bg1"/>
          </a:solidFill>
        </p:spPr>
        <p:txBody>
          <a:bodyPr wrap="square">
            <a:spAutoFit/>
          </a:bodyPr>
          <a:lstStyle/>
          <a:p>
            <a:r>
              <a:rPr lang="en-GB" dirty="0"/>
              <a:t>Preview of the 32x32 Spad array</a:t>
            </a:r>
          </a:p>
        </p:txBody>
      </p:sp>
      <p:sp>
        <p:nvSpPr>
          <p:cNvPr id="14" name="CasellaDiTesto 13">
            <a:extLst>
              <a:ext uri="{FF2B5EF4-FFF2-40B4-BE49-F238E27FC236}">
                <a16:creationId xmlns:a16="http://schemas.microsoft.com/office/drawing/2014/main" id="{FD019C34-0695-04AE-07FC-E365A094F8CB}"/>
              </a:ext>
            </a:extLst>
          </p:cNvPr>
          <p:cNvSpPr txBox="1"/>
          <p:nvPr/>
        </p:nvSpPr>
        <p:spPr>
          <a:xfrm>
            <a:off x="9712462" y="4092888"/>
            <a:ext cx="2353731" cy="369332"/>
          </a:xfrm>
          <a:prstGeom prst="rect">
            <a:avLst/>
          </a:prstGeom>
          <a:solidFill>
            <a:schemeClr val="bg1"/>
          </a:solidFill>
        </p:spPr>
        <p:txBody>
          <a:bodyPr wrap="square">
            <a:spAutoFit/>
          </a:bodyPr>
          <a:lstStyle/>
          <a:p>
            <a:r>
              <a:rPr lang="en-GB" dirty="0"/>
              <a:t>On-sensor electronics</a:t>
            </a:r>
          </a:p>
        </p:txBody>
      </p:sp>
      <p:cxnSp>
        <p:nvCxnSpPr>
          <p:cNvPr id="16" name="Connettore 2 15">
            <a:extLst>
              <a:ext uri="{FF2B5EF4-FFF2-40B4-BE49-F238E27FC236}">
                <a16:creationId xmlns:a16="http://schemas.microsoft.com/office/drawing/2014/main" id="{7D2C9E6B-3768-FFDC-F470-266AFEEFEA0F}"/>
              </a:ext>
            </a:extLst>
          </p:cNvPr>
          <p:cNvCxnSpPr>
            <a:cxnSpLocks/>
          </p:cNvCxnSpPr>
          <p:nvPr/>
        </p:nvCxnSpPr>
        <p:spPr>
          <a:xfrm flipH="1" flipV="1">
            <a:off x="7612245" y="3871255"/>
            <a:ext cx="717391" cy="63782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con angoli arrotondati 21">
            <a:extLst>
              <a:ext uri="{FF2B5EF4-FFF2-40B4-BE49-F238E27FC236}">
                <a16:creationId xmlns:a16="http://schemas.microsoft.com/office/drawing/2014/main" id="{9A15CC76-E69D-B102-63FD-FA840EE9698C}"/>
              </a:ext>
            </a:extLst>
          </p:cNvPr>
          <p:cNvSpPr/>
          <p:nvPr/>
        </p:nvSpPr>
        <p:spPr>
          <a:xfrm>
            <a:off x="7195285" y="3692377"/>
            <a:ext cx="427875" cy="154020"/>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5319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609600" y="856649"/>
            <a:ext cx="11098301" cy="5269516"/>
          </a:xfrm>
        </p:spPr>
        <p:txBody>
          <a:bodyPr/>
          <a:lstStyle/>
          <a:p>
            <a:r>
              <a:rPr lang="en-US" dirty="0"/>
              <a:t>WP2 coordination: Testing, data acquisition and integration</a:t>
            </a:r>
          </a:p>
          <a:p>
            <a:r>
              <a:rPr lang="en-US" dirty="0"/>
              <a:t>Contribution on the following items:</a:t>
            </a:r>
          </a:p>
          <a:p>
            <a:pPr lvl="1"/>
            <a:r>
              <a:rPr lang="en-US" dirty="0"/>
              <a:t>Firmware development</a:t>
            </a:r>
          </a:p>
          <a:p>
            <a:pPr lvl="1"/>
            <a:r>
              <a:rPr lang="en-US" dirty="0"/>
              <a:t>Chip qualification</a:t>
            </a:r>
          </a:p>
          <a:p>
            <a:pPr lvl="1"/>
            <a:r>
              <a:rPr lang="en-US" dirty="0"/>
              <a:t>PDE measurement</a:t>
            </a: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err="1"/>
              <a:t>Aspides</a:t>
            </a:r>
            <a:r>
              <a:rPr lang="it-IT" dirty="0"/>
              <a:t>: 2026 activity @ MILANO</a:t>
            </a:r>
            <a:endParaRPr lang="en-US" dirty="0"/>
          </a:p>
        </p:txBody>
      </p:sp>
    </p:spTree>
    <p:extLst>
      <p:ext uri="{BB962C8B-B14F-4D97-AF65-F5344CB8AC3E}">
        <p14:creationId xmlns:p14="http://schemas.microsoft.com/office/powerpoint/2010/main" val="42275889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56240" y="979566"/>
            <a:ext cx="11098301" cy="3431796"/>
          </a:xfrm>
        </p:spPr>
        <p:txBody>
          <a:bodyPr/>
          <a:lstStyle/>
          <a:p>
            <a:pPr>
              <a:buFont typeface="Wingdings" panose="05000000000000000000" pitchFamily="2" charset="2"/>
              <a:buChar char="q"/>
            </a:pPr>
            <a:r>
              <a:rPr lang="it-IT" sz="1800" b="1" dirty="0">
                <a:solidFill>
                  <a:srgbClr val="0070C0"/>
                </a:solidFill>
              </a:rPr>
              <a:t> Questa attività è considerata sinergica la sigla RD_FCC</a:t>
            </a:r>
          </a:p>
          <a:p>
            <a:pPr>
              <a:buFont typeface="Wingdings" panose="05000000000000000000" pitchFamily="2" charset="2"/>
              <a:buChar char="q"/>
            </a:pPr>
            <a:r>
              <a:rPr lang="it-IT" sz="1800" b="1" dirty="0">
                <a:solidFill>
                  <a:srgbClr val="0070C0"/>
                </a:solidFill>
              </a:rPr>
              <a:t>Questa attività è inserita nel WG1 del DRD4</a:t>
            </a:r>
          </a:p>
          <a:p>
            <a:pPr marL="0" indent="0">
              <a:buNone/>
            </a:pPr>
            <a:endParaRPr lang="it-IT" sz="1800" b="1" dirty="0">
              <a:solidFill>
                <a:srgbClr val="0070C0"/>
              </a:solidFill>
            </a:endParaRPr>
          </a:p>
          <a:p>
            <a:pPr>
              <a:buFont typeface="Wingdings" panose="05000000000000000000" pitchFamily="2" charset="2"/>
              <a:buChar char="q"/>
            </a:pPr>
            <a:r>
              <a:rPr lang="it-IT" sz="1800" b="1" dirty="0">
                <a:solidFill>
                  <a:srgbClr val="0070C0"/>
                </a:solidFill>
              </a:rPr>
              <a:t>Richieste 2026</a:t>
            </a:r>
          </a:p>
          <a:p>
            <a:pPr lvl="1">
              <a:buFont typeface="Wingdings" panose="05000000000000000000" pitchFamily="2" charset="2"/>
              <a:buChar char="§"/>
            </a:pPr>
            <a:r>
              <a:rPr lang="it-IT" sz="1600" b="1" dirty="0">
                <a:solidFill>
                  <a:srgbClr val="0070C0"/>
                </a:solidFill>
              </a:rPr>
              <a:t>Inventario: 1.5k </a:t>
            </a:r>
          </a:p>
          <a:p>
            <a:pPr lvl="2">
              <a:buFont typeface="Wingdings" panose="05000000000000000000" pitchFamily="2" charset="2"/>
              <a:buChar char="§"/>
            </a:pPr>
            <a:r>
              <a:rPr lang="it-IT" sz="1200" b="1" dirty="0">
                <a:solidFill>
                  <a:srgbClr val="0070C0"/>
                </a:solidFill>
              </a:rPr>
              <a:t>Scheda FPGA per qualificare il dimostratore: AXKU062 FPGA Dev Board &amp; Kit with AMD </a:t>
            </a:r>
            <a:r>
              <a:rPr lang="it-IT" sz="1200" b="1" dirty="0" err="1">
                <a:solidFill>
                  <a:srgbClr val="0070C0"/>
                </a:solidFill>
              </a:rPr>
              <a:t>Kintex</a:t>
            </a:r>
            <a:r>
              <a:rPr lang="it-IT" sz="1200" b="1" dirty="0">
                <a:solidFill>
                  <a:srgbClr val="0070C0"/>
                </a:solidFill>
              </a:rPr>
              <a:t> US+ XCKU060 (DRD4 WG1)</a:t>
            </a:r>
          </a:p>
          <a:p>
            <a:pPr lvl="1">
              <a:buFont typeface="Wingdings" panose="05000000000000000000" pitchFamily="2" charset="2"/>
              <a:buChar char="§"/>
            </a:pPr>
            <a:r>
              <a:rPr lang="it-IT" sz="1600" b="1" dirty="0">
                <a:solidFill>
                  <a:srgbClr val="0070C0"/>
                </a:solidFill>
              </a:rPr>
              <a:t>Missioni 4k</a:t>
            </a:r>
          </a:p>
          <a:p>
            <a:pPr lvl="2">
              <a:buFont typeface="Wingdings" panose="05000000000000000000" pitchFamily="2" charset="2"/>
              <a:buChar char="§"/>
            </a:pPr>
            <a:r>
              <a:rPr lang="it-IT" sz="1200" b="1" dirty="0">
                <a:solidFill>
                  <a:srgbClr val="0070C0"/>
                </a:solidFill>
              </a:rPr>
              <a:t>Meeting di collaborazione, contatti tra sezioni, partecipazioni a meeting DRD4</a:t>
            </a:r>
          </a:p>
          <a:p>
            <a:pPr marL="914400" lvl="2" indent="0">
              <a:buNone/>
            </a:pPr>
            <a:endParaRPr lang="it-IT" sz="12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err="1"/>
              <a:t>Aspides</a:t>
            </a:r>
            <a:r>
              <a:rPr lang="it-IT" dirty="0"/>
              <a:t>: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42708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ATHENAE.  (2025-2026)</a:t>
            </a:r>
            <a:endParaRPr lang="en-US" dirty="0"/>
          </a:p>
        </p:txBody>
      </p:sp>
      <p:sp>
        <p:nvSpPr>
          <p:cNvPr id="16" name="Rectangle 15"/>
          <p:cNvSpPr/>
          <p:nvPr/>
        </p:nvSpPr>
        <p:spPr>
          <a:xfrm>
            <a:off x="2912138" y="850896"/>
            <a:ext cx="6235659"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Antonello Andreone (</a:t>
            </a:r>
            <a:r>
              <a:rPr lang="en-US" b="1" dirty="0" err="1">
                <a:solidFill>
                  <a:srgbClr val="0070C0"/>
                </a:solidFill>
                <a:latin typeface="Comic Sans MS" panose="030F0702030302020204" pitchFamily="66" charset="0"/>
              </a:rPr>
              <a:t>Sezione</a:t>
            </a:r>
            <a:r>
              <a:rPr lang="en-US" b="1" dirty="0">
                <a:solidFill>
                  <a:srgbClr val="0070C0"/>
                </a:solidFill>
                <a:latin typeface="Comic Sans MS" panose="030F0702030302020204" pitchFamily="66" charset="0"/>
              </a:rPr>
              <a:t> Napoli)</a:t>
            </a:r>
            <a:endParaRPr lang="it-IT"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2404617" y="537102"/>
            <a:ext cx="7250703" cy="369332"/>
          </a:xfrm>
          <a:prstGeom prst="rect">
            <a:avLst/>
          </a:prstGeom>
        </p:spPr>
        <p:txBody>
          <a:bodyPr wrap="none">
            <a:spAutoFit/>
          </a:bodyPr>
          <a:lstStyle/>
          <a:p>
            <a:r>
              <a:rPr lang="en-US" b="1" dirty="0">
                <a:solidFill>
                  <a:schemeClr val="tx2">
                    <a:lumMod val="75000"/>
                  </a:schemeClr>
                </a:solidFill>
                <a:latin typeface="Comic Sans MS" panose="030F0702030302020204" pitchFamily="66" charset="0"/>
              </a:rPr>
              <a:t>Advanced THz Imaging for Early </a:t>
            </a:r>
            <a:r>
              <a:rPr lang="en-US" b="1" dirty="0" err="1">
                <a:solidFill>
                  <a:schemeClr val="tx2">
                    <a:lumMod val="75000"/>
                  </a:schemeClr>
                </a:solidFill>
                <a:latin typeface="Comic Sans MS" panose="030F0702030302020204" pitchFamily="66" charset="0"/>
              </a:rPr>
              <a:t>ScreeNing</a:t>
            </a:r>
            <a:r>
              <a:rPr lang="en-US" b="1" dirty="0">
                <a:solidFill>
                  <a:schemeClr val="tx2">
                    <a:lumMod val="75000"/>
                  </a:schemeClr>
                </a:solidFill>
                <a:latin typeface="Comic Sans MS" panose="030F0702030302020204" pitchFamily="66" charset="0"/>
              </a:rPr>
              <a:t> of </a:t>
            </a:r>
            <a:r>
              <a:rPr lang="en-US" b="1" dirty="0" err="1">
                <a:solidFill>
                  <a:schemeClr val="tx2">
                    <a:lumMod val="75000"/>
                  </a:schemeClr>
                </a:solidFill>
                <a:latin typeface="Comic Sans MS" panose="030F0702030302020204" pitchFamily="66" charset="0"/>
              </a:rPr>
              <a:t>HumAn</a:t>
            </a:r>
            <a:r>
              <a:rPr lang="en-US" b="1" dirty="0">
                <a:solidFill>
                  <a:schemeClr val="tx2">
                    <a:lumMod val="75000"/>
                  </a:schemeClr>
                </a:solidFill>
                <a:latin typeface="Comic Sans MS" panose="030F0702030302020204" pitchFamily="66" charset="0"/>
              </a:rPr>
              <a:t> </a:t>
            </a:r>
            <a:r>
              <a:rPr lang="en-US" b="1" dirty="0" err="1">
                <a:solidFill>
                  <a:schemeClr val="tx2">
                    <a:lumMod val="75000"/>
                  </a:schemeClr>
                </a:solidFill>
                <a:latin typeface="Comic Sans MS" panose="030F0702030302020204" pitchFamily="66" charset="0"/>
              </a:rPr>
              <a:t>TissuEs</a:t>
            </a:r>
            <a:endParaRPr lang="en-US" b="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57004" y="2945552"/>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1.5</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6996550" y="2953761"/>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Main aims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7076661" y="3397939"/>
            <a:ext cx="5047963" cy="1338828"/>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err="1">
                <a:solidFill>
                  <a:srgbClr val="0070C0"/>
                </a:solidFill>
                <a:latin typeface="Comic Sans MS" panose="030F0702030302020204" pitchFamily="66" charset="0"/>
              </a:rPr>
              <a:t>Ellipsometric</a:t>
            </a:r>
            <a:r>
              <a:rPr lang="en-US" b="1" dirty="0">
                <a:solidFill>
                  <a:srgbClr val="0070C0"/>
                </a:solidFill>
                <a:latin typeface="Comic Sans MS" panose="030F0702030302020204" pitchFamily="66" charset="0"/>
              </a:rPr>
              <a:t> polarimetric imaging for enhanced skin tissue characterization;</a:t>
            </a: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Hyperspectral reflectometry for corneal drying and keratosis detection.</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10030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Napoli</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Milano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6" y="3343208"/>
            <a:ext cx="4302493" cy="2046714"/>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Dario Giannotti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Francesco Canella</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Edoardo Suerra</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Simone </a:t>
            </a:r>
            <a:r>
              <a:rPr lang="it-IT" b="1" dirty="0" err="1">
                <a:solidFill>
                  <a:srgbClr val="0070C0"/>
                </a:solidFill>
                <a:latin typeface="Comic Sans MS" panose="030F0702030302020204" pitchFamily="66" charset="0"/>
              </a:rPr>
              <a:t>Cialdi</a:t>
            </a:r>
            <a:endParaRPr lang="it-IT"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Gianluca </a:t>
            </a:r>
            <a:r>
              <a:rPr lang="it-IT" b="1" dirty="0" err="1">
                <a:solidFill>
                  <a:srgbClr val="0070C0"/>
                </a:solidFill>
                <a:latin typeface="Comic Sans MS" panose="030F0702030302020204" pitchFamily="66" charset="0"/>
              </a:rPr>
              <a:t>Galzerano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6535553" y="1392522"/>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15200" y="1848272"/>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393689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ATHENAE : 2025 </a:t>
            </a:r>
            <a:r>
              <a:rPr lang="it-IT" dirty="0" err="1"/>
              <a:t>main</a:t>
            </a:r>
            <a:r>
              <a:rPr lang="it-IT" dirty="0"/>
              <a:t> results</a:t>
            </a:r>
            <a:endParaRPr lang="en-US" dirty="0"/>
          </a:p>
        </p:txBody>
      </p:sp>
      <p:sp>
        <p:nvSpPr>
          <p:cNvPr id="4" name="Rectangle 10">
            <a:extLst>
              <a:ext uri="{FF2B5EF4-FFF2-40B4-BE49-F238E27FC236}">
                <a16:creationId xmlns:a16="http://schemas.microsoft.com/office/drawing/2014/main" id="{868EF02B-EB04-60C4-A54A-4FE72057A985}"/>
              </a:ext>
            </a:extLst>
          </p:cNvPr>
          <p:cNvSpPr/>
          <p:nvPr/>
        </p:nvSpPr>
        <p:spPr>
          <a:xfrm>
            <a:off x="100403" y="787205"/>
            <a:ext cx="12009973" cy="384721"/>
          </a:xfrm>
          <a:prstGeom prst="rect">
            <a:avLst/>
          </a:prstGeom>
        </p:spPr>
        <p:txBody>
          <a:bodyPr wrap="square">
            <a:spAutoFit/>
          </a:bodyPr>
          <a:lstStyle/>
          <a:p>
            <a:pPr algn="just">
              <a:spcAft>
                <a:spcPts val="300"/>
              </a:spcAft>
            </a:pPr>
            <a:r>
              <a:rPr lang="en-US" sz="1900" b="1" dirty="0">
                <a:solidFill>
                  <a:srgbClr val="002060"/>
                </a:solidFill>
                <a:latin typeface="Comic Sans MS" panose="030F0702030302020204" pitchFamily="66" charset="0"/>
              </a:rPr>
              <a:t>Optimization of Cavity-Enhanced THz generation in thin LiNbO3 crystal pumped by </a:t>
            </a:r>
            <a:r>
              <a:rPr lang="en-US" sz="1900" b="1" dirty="0" err="1">
                <a:solidFill>
                  <a:srgbClr val="002060"/>
                </a:solidFill>
                <a:latin typeface="Comic Sans MS" panose="030F0702030302020204" pitchFamily="66" charset="0"/>
              </a:rPr>
              <a:t>Yb:CalGO</a:t>
            </a:r>
            <a:r>
              <a:rPr lang="en-US" sz="1900" b="1" dirty="0">
                <a:solidFill>
                  <a:srgbClr val="002060"/>
                </a:solidFill>
                <a:latin typeface="Comic Sans MS" panose="030F0702030302020204" pitchFamily="66" charset="0"/>
              </a:rPr>
              <a:t> Laser</a:t>
            </a:r>
            <a:endParaRPr lang="en-US" sz="1900" b="1" dirty="0">
              <a:solidFill>
                <a:srgbClr val="002060"/>
              </a:solidFill>
              <a:latin typeface="Comic Sans MS" panose="030F0702030302020204" pitchFamily="66" charset="0"/>
              <a:ea typeface="+mj-ea"/>
              <a:cs typeface="+mj-cs"/>
            </a:endParaRPr>
          </a:p>
        </p:txBody>
      </p:sp>
      <p:pic>
        <p:nvPicPr>
          <p:cNvPr id="21" name="Immagine 20" descr="Immagine che contiene interno, macchina, computer, elettronica&#10;&#10;Descrizione generata automaticamente">
            <a:extLst>
              <a:ext uri="{FF2B5EF4-FFF2-40B4-BE49-F238E27FC236}">
                <a16:creationId xmlns:a16="http://schemas.microsoft.com/office/drawing/2014/main" id="{69862C01-996D-CF46-095A-F755D05D7646}"/>
              </a:ext>
            </a:extLst>
          </p:cNvPr>
          <p:cNvPicPr>
            <a:picLocks noChangeAspect="1"/>
          </p:cNvPicPr>
          <p:nvPr/>
        </p:nvPicPr>
        <p:blipFill rotWithShape="1">
          <a:blip r:embed="rId2"/>
          <a:srcRect l="29210" t="50150" r="25458" b="17605"/>
          <a:stretch/>
        </p:blipFill>
        <p:spPr>
          <a:xfrm>
            <a:off x="7095319" y="1783612"/>
            <a:ext cx="3752121" cy="2008442"/>
          </a:xfrm>
          <a:prstGeom prst="rect">
            <a:avLst/>
          </a:prstGeom>
          <a:ln w="38100">
            <a:noFill/>
          </a:ln>
        </p:spPr>
      </p:pic>
      <p:pic>
        <p:nvPicPr>
          <p:cNvPr id="22" name="Immagine 21" descr="Immagine che contiene interno, pavimento, tavolo da lavoro&#10;&#10;Descrizione generata automaticamente">
            <a:extLst>
              <a:ext uri="{FF2B5EF4-FFF2-40B4-BE49-F238E27FC236}">
                <a16:creationId xmlns:a16="http://schemas.microsoft.com/office/drawing/2014/main" id="{746579F1-6F6A-0FFD-2C74-3D6447E5E831}"/>
              </a:ext>
            </a:extLst>
          </p:cNvPr>
          <p:cNvPicPr>
            <a:picLocks noChangeAspect="1"/>
          </p:cNvPicPr>
          <p:nvPr/>
        </p:nvPicPr>
        <p:blipFill rotWithShape="1">
          <a:blip r:embed="rId3"/>
          <a:srcRect l="782" t="13570" b="14122"/>
          <a:stretch/>
        </p:blipFill>
        <p:spPr>
          <a:xfrm>
            <a:off x="251674" y="2037352"/>
            <a:ext cx="2873691" cy="1610444"/>
          </a:xfrm>
          <a:prstGeom prst="rect">
            <a:avLst/>
          </a:prstGeom>
          <a:ln w="38100">
            <a:noFill/>
          </a:ln>
        </p:spPr>
      </p:pic>
      <p:pic>
        <p:nvPicPr>
          <p:cNvPr id="23" name="Immagine 22" descr="Immagine che contiene macchina, strumento, interno, Ricambio auto&#10;&#10;Descrizione generata automaticamente">
            <a:extLst>
              <a:ext uri="{FF2B5EF4-FFF2-40B4-BE49-F238E27FC236}">
                <a16:creationId xmlns:a16="http://schemas.microsoft.com/office/drawing/2014/main" id="{D78F3DA7-72F1-F01F-2E99-AC1D83CF4D3D}"/>
              </a:ext>
            </a:extLst>
          </p:cNvPr>
          <p:cNvPicPr>
            <a:picLocks noChangeAspect="1"/>
          </p:cNvPicPr>
          <p:nvPr/>
        </p:nvPicPr>
        <p:blipFill rotWithShape="1">
          <a:blip r:embed="rId4"/>
          <a:srcRect l="4542" t="16501" r="2404"/>
          <a:stretch/>
        </p:blipFill>
        <p:spPr>
          <a:xfrm rot="5400000">
            <a:off x="3886171" y="2122756"/>
            <a:ext cx="2297113" cy="1551079"/>
          </a:xfrm>
          <a:prstGeom prst="rect">
            <a:avLst/>
          </a:prstGeom>
          <a:ln w="38100">
            <a:noFill/>
          </a:ln>
        </p:spPr>
      </p:pic>
      <p:pic>
        <p:nvPicPr>
          <p:cNvPr id="24" name="Immagine 23" descr="Immagine che contiene testo, diagramma, linea, Diagramma&#10;&#10;Descrizione generata automaticamente">
            <a:extLst>
              <a:ext uri="{FF2B5EF4-FFF2-40B4-BE49-F238E27FC236}">
                <a16:creationId xmlns:a16="http://schemas.microsoft.com/office/drawing/2014/main" id="{D3AA7328-677C-E94A-D115-3B838CA75287}"/>
              </a:ext>
            </a:extLst>
          </p:cNvPr>
          <p:cNvPicPr>
            <a:picLocks noChangeAspect="1"/>
          </p:cNvPicPr>
          <p:nvPr/>
        </p:nvPicPr>
        <p:blipFill rotWithShape="1">
          <a:blip r:embed="rId5"/>
          <a:srcRect l="7375" t="8664" r="11093"/>
          <a:stretch/>
        </p:blipFill>
        <p:spPr>
          <a:xfrm>
            <a:off x="9763972" y="1412409"/>
            <a:ext cx="1754423" cy="1503236"/>
          </a:xfrm>
          <a:prstGeom prst="rect">
            <a:avLst/>
          </a:prstGeom>
          <a:noFill/>
          <a:ln w="38100">
            <a:solidFill>
              <a:schemeClr val="tx1"/>
            </a:solidFill>
          </a:ln>
        </p:spPr>
      </p:pic>
      <p:cxnSp>
        <p:nvCxnSpPr>
          <p:cNvPr id="25" name="Connettore 2 24">
            <a:extLst>
              <a:ext uri="{FF2B5EF4-FFF2-40B4-BE49-F238E27FC236}">
                <a16:creationId xmlns:a16="http://schemas.microsoft.com/office/drawing/2014/main" id="{290CACBD-80E4-CCD8-27AA-AC230F57C4BB}"/>
              </a:ext>
            </a:extLst>
          </p:cNvPr>
          <p:cNvCxnSpPr>
            <a:cxnSpLocks/>
          </p:cNvCxnSpPr>
          <p:nvPr/>
        </p:nvCxnSpPr>
        <p:spPr>
          <a:xfrm>
            <a:off x="3154746" y="2842574"/>
            <a:ext cx="9852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9C2335C4-4590-6B0F-8198-43A6AB9BA6FA}"/>
              </a:ext>
            </a:extLst>
          </p:cNvPr>
          <p:cNvCxnSpPr>
            <a:cxnSpLocks/>
          </p:cNvCxnSpPr>
          <p:nvPr/>
        </p:nvCxnSpPr>
        <p:spPr>
          <a:xfrm>
            <a:off x="5959103" y="2879504"/>
            <a:ext cx="9852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4AA77D63-D18B-C7D1-87F9-23D40B1E6175}"/>
              </a:ext>
            </a:extLst>
          </p:cNvPr>
          <p:cNvSpPr txBox="1"/>
          <p:nvPr/>
        </p:nvSpPr>
        <p:spPr>
          <a:xfrm>
            <a:off x="331960" y="1341970"/>
            <a:ext cx="2711041" cy="646331"/>
          </a:xfrm>
          <a:prstGeom prst="rect">
            <a:avLst/>
          </a:prstGeom>
          <a:noFill/>
        </p:spPr>
        <p:txBody>
          <a:bodyPr wrap="square">
            <a:spAutoFit/>
          </a:bodyPr>
          <a:lstStyle/>
          <a:p>
            <a:pPr algn="ctr"/>
            <a:r>
              <a:rPr lang="it-IT" dirty="0" err="1">
                <a:latin typeface="Helvetica" pitchFamily="2" charset="0"/>
              </a:rPr>
              <a:t>Yb:CALGO</a:t>
            </a:r>
            <a:r>
              <a:rPr lang="it-IT" dirty="0">
                <a:latin typeface="Helvetica" pitchFamily="2" charset="0"/>
              </a:rPr>
              <a:t> @160 MHz</a:t>
            </a:r>
          </a:p>
          <a:p>
            <a:pPr algn="ctr"/>
            <a:r>
              <a:rPr lang="it-IT" dirty="0">
                <a:latin typeface="Helvetica" pitchFamily="2" charset="0"/>
              </a:rPr>
              <a:t>40 </a:t>
            </a:r>
            <a:r>
              <a:rPr lang="it-IT" dirty="0" err="1">
                <a:latin typeface="Helvetica" pitchFamily="2" charset="0"/>
              </a:rPr>
              <a:t>mW</a:t>
            </a:r>
            <a:r>
              <a:rPr lang="it-IT" dirty="0">
                <a:latin typeface="Helvetica" pitchFamily="2" charset="0"/>
              </a:rPr>
              <a:t>, 100 </a:t>
            </a:r>
            <a:r>
              <a:rPr lang="it-IT" dirty="0" err="1">
                <a:latin typeface="Helvetica" pitchFamily="2" charset="0"/>
              </a:rPr>
              <a:t>fs</a:t>
            </a:r>
            <a:endParaRPr lang="it-IT" dirty="0"/>
          </a:p>
        </p:txBody>
      </p:sp>
      <p:sp>
        <p:nvSpPr>
          <p:cNvPr id="28" name="CasellaDiTesto 27">
            <a:extLst>
              <a:ext uri="{FF2B5EF4-FFF2-40B4-BE49-F238E27FC236}">
                <a16:creationId xmlns:a16="http://schemas.microsoft.com/office/drawing/2014/main" id="{83C33A2C-C812-71A6-4DAE-D2363A702EBE}"/>
              </a:ext>
            </a:extLst>
          </p:cNvPr>
          <p:cNvSpPr txBox="1"/>
          <p:nvPr/>
        </p:nvSpPr>
        <p:spPr>
          <a:xfrm>
            <a:off x="3578482" y="1370186"/>
            <a:ext cx="2871061" cy="369332"/>
          </a:xfrm>
          <a:prstGeom prst="rect">
            <a:avLst/>
          </a:prstGeom>
          <a:noFill/>
        </p:spPr>
        <p:txBody>
          <a:bodyPr wrap="square">
            <a:spAutoFit/>
          </a:bodyPr>
          <a:lstStyle/>
          <a:p>
            <a:pPr algn="ctr"/>
            <a:r>
              <a:rPr lang="it-IT" dirty="0" err="1">
                <a:latin typeface="Helvetica" pitchFamily="2" charset="0"/>
              </a:rPr>
              <a:t>Yb-fiber</a:t>
            </a:r>
            <a:r>
              <a:rPr lang="it-IT" dirty="0">
                <a:latin typeface="Helvetica" pitchFamily="2" charset="0"/>
              </a:rPr>
              <a:t> </a:t>
            </a:r>
            <a:r>
              <a:rPr lang="it-IT" dirty="0" err="1">
                <a:latin typeface="Helvetica" pitchFamily="2" charset="0"/>
              </a:rPr>
              <a:t>preamplifier</a:t>
            </a:r>
            <a:r>
              <a:rPr lang="it-IT" dirty="0">
                <a:latin typeface="Helvetica" pitchFamily="2" charset="0"/>
              </a:rPr>
              <a:t> 1 </a:t>
            </a:r>
            <a:r>
              <a:rPr lang="it-IT" dirty="0" err="1">
                <a:latin typeface="Helvetica" pitchFamily="2" charset="0"/>
              </a:rPr>
              <a:t>W</a:t>
            </a:r>
            <a:endParaRPr lang="it-IT" dirty="0"/>
          </a:p>
        </p:txBody>
      </p:sp>
      <p:sp>
        <p:nvSpPr>
          <p:cNvPr id="29" name="CasellaDiTesto 28">
            <a:extLst>
              <a:ext uri="{FF2B5EF4-FFF2-40B4-BE49-F238E27FC236}">
                <a16:creationId xmlns:a16="http://schemas.microsoft.com/office/drawing/2014/main" id="{A6498CD3-4F77-A6ED-9639-B5FA74C49DCE}"/>
              </a:ext>
            </a:extLst>
          </p:cNvPr>
          <p:cNvSpPr txBox="1"/>
          <p:nvPr/>
        </p:nvSpPr>
        <p:spPr>
          <a:xfrm>
            <a:off x="8850769" y="3919475"/>
            <a:ext cx="2959959" cy="923330"/>
          </a:xfrm>
          <a:prstGeom prst="rect">
            <a:avLst/>
          </a:prstGeom>
          <a:noFill/>
        </p:spPr>
        <p:txBody>
          <a:bodyPr wrap="square">
            <a:spAutoFit/>
          </a:bodyPr>
          <a:lstStyle/>
          <a:p>
            <a:pPr algn="ctr"/>
            <a:r>
              <a:rPr lang="it-IT" dirty="0">
                <a:latin typeface="Helvetica" pitchFamily="2" charset="0"/>
              </a:rPr>
              <a:t>High-</a:t>
            </a:r>
            <a:r>
              <a:rPr lang="it-IT" dirty="0" err="1">
                <a:latin typeface="Helvetica" pitchFamily="2" charset="0"/>
              </a:rPr>
              <a:t>power</a:t>
            </a:r>
            <a:r>
              <a:rPr lang="it-IT" dirty="0">
                <a:latin typeface="Helvetica" pitchFamily="2" charset="0"/>
              </a:rPr>
              <a:t> </a:t>
            </a:r>
            <a:r>
              <a:rPr lang="it-IT" dirty="0" err="1">
                <a:latin typeface="Helvetica" pitchFamily="2" charset="0"/>
              </a:rPr>
              <a:t>Yb-fiber</a:t>
            </a:r>
            <a:r>
              <a:rPr lang="it-IT" dirty="0">
                <a:latin typeface="Helvetica" pitchFamily="2" charset="0"/>
              </a:rPr>
              <a:t> </a:t>
            </a:r>
            <a:r>
              <a:rPr lang="it-IT" dirty="0" err="1">
                <a:latin typeface="Helvetica" pitchFamily="2" charset="0"/>
              </a:rPr>
              <a:t>amplifier</a:t>
            </a:r>
            <a:r>
              <a:rPr lang="it-IT" dirty="0">
                <a:latin typeface="Helvetica" pitchFamily="2" charset="0"/>
              </a:rPr>
              <a:t> 25 </a:t>
            </a:r>
            <a:r>
              <a:rPr lang="it-IT" dirty="0" err="1">
                <a:latin typeface="Helvetica" pitchFamily="2" charset="0"/>
              </a:rPr>
              <a:t>W</a:t>
            </a:r>
            <a:r>
              <a:rPr lang="it-IT" dirty="0">
                <a:latin typeface="Helvetica" pitchFamily="2" charset="0"/>
              </a:rPr>
              <a:t> </a:t>
            </a:r>
            <a:r>
              <a:rPr lang="it-IT" dirty="0" err="1">
                <a:latin typeface="Helvetica" pitchFamily="2" charset="0"/>
              </a:rPr>
              <a:t>recompressed</a:t>
            </a:r>
            <a:r>
              <a:rPr lang="it-IT" dirty="0">
                <a:latin typeface="Helvetica" pitchFamily="2" charset="0"/>
              </a:rPr>
              <a:t> &lt; 150 </a:t>
            </a:r>
            <a:r>
              <a:rPr lang="it-IT" dirty="0" err="1">
                <a:latin typeface="Helvetica" pitchFamily="2" charset="0"/>
              </a:rPr>
              <a:t>fs</a:t>
            </a:r>
            <a:endParaRPr lang="it-IT" dirty="0"/>
          </a:p>
        </p:txBody>
      </p:sp>
      <p:grpSp>
        <p:nvGrpSpPr>
          <p:cNvPr id="59" name="Gruppo 58">
            <a:extLst>
              <a:ext uri="{FF2B5EF4-FFF2-40B4-BE49-F238E27FC236}">
                <a16:creationId xmlns:a16="http://schemas.microsoft.com/office/drawing/2014/main" id="{F2958723-9A8A-925A-7E55-6683AE51536A}"/>
              </a:ext>
            </a:extLst>
          </p:cNvPr>
          <p:cNvGrpSpPr/>
          <p:nvPr/>
        </p:nvGrpSpPr>
        <p:grpSpPr>
          <a:xfrm>
            <a:off x="1585936" y="4422966"/>
            <a:ext cx="5346503" cy="1762200"/>
            <a:chOff x="696787" y="4478634"/>
            <a:chExt cx="6272279" cy="2067335"/>
          </a:xfrm>
        </p:grpSpPr>
        <p:pic>
          <p:nvPicPr>
            <p:cNvPr id="41" name="Immagine 40" descr="Immagine che contiene interno, macchina, muro, lavandino">
              <a:extLst>
                <a:ext uri="{FF2B5EF4-FFF2-40B4-BE49-F238E27FC236}">
                  <a16:creationId xmlns:a16="http://schemas.microsoft.com/office/drawing/2014/main" id="{D35E52C9-33B1-4FB1-DEE0-A9F0E1218E3F}"/>
                </a:ext>
              </a:extLst>
            </p:cNvPr>
            <p:cNvPicPr>
              <a:picLocks noChangeAspect="1"/>
            </p:cNvPicPr>
            <p:nvPr/>
          </p:nvPicPr>
          <p:blipFill rotWithShape="1">
            <a:blip r:embed="rId6"/>
            <a:srcRect t="28809" r="12231" b="32619"/>
            <a:stretch/>
          </p:blipFill>
          <p:spPr>
            <a:xfrm>
              <a:off x="696787" y="4478634"/>
              <a:ext cx="6272279" cy="2067335"/>
            </a:xfrm>
            <a:prstGeom prst="rect">
              <a:avLst/>
            </a:prstGeom>
            <a:ln w="38100">
              <a:noFill/>
            </a:ln>
          </p:spPr>
        </p:pic>
        <p:cxnSp>
          <p:nvCxnSpPr>
            <p:cNvPr id="42" name="Connettore 1 11">
              <a:extLst>
                <a:ext uri="{FF2B5EF4-FFF2-40B4-BE49-F238E27FC236}">
                  <a16:creationId xmlns:a16="http://schemas.microsoft.com/office/drawing/2014/main" id="{F9CA19DE-D033-405B-5015-030CFFFDF1EF}"/>
                </a:ext>
              </a:extLst>
            </p:cNvPr>
            <p:cNvCxnSpPr>
              <a:cxnSpLocks/>
            </p:cNvCxnSpPr>
            <p:nvPr/>
          </p:nvCxnSpPr>
          <p:spPr>
            <a:xfrm>
              <a:off x="2665497" y="4903076"/>
              <a:ext cx="3175627" cy="709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Connettore 1 34">
              <a:extLst>
                <a:ext uri="{FF2B5EF4-FFF2-40B4-BE49-F238E27FC236}">
                  <a16:creationId xmlns:a16="http://schemas.microsoft.com/office/drawing/2014/main" id="{BA329CF4-3441-1F77-B2BB-381F8085C4B0}"/>
                </a:ext>
              </a:extLst>
            </p:cNvPr>
            <p:cNvCxnSpPr>
              <a:cxnSpLocks/>
            </p:cNvCxnSpPr>
            <p:nvPr/>
          </p:nvCxnSpPr>
          <p:spPr>
            <a:xfrm flipV="1">
              <a:off x="1773621" y="4974021"/>
              <a:ext cx="4067503" cy="93602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Connettore 1 35">
              <a:extLst>
                <a:ext uri="{FF2B5EF4-FFF2-40B4-BE49-F238E27FC236}">
                  <a16:creationId xmlns:a16="http://schemas.microsoft.com/office/drawing/2014/main" id="{62F8650B-28D8-BCA4-AE2C-1327172A8C25}"/>
                </a:ext>
              </a:extLst>
            </p:cNvPr>
            <p:cNvCxnSpPr>
              <a:cxnSpLocks/>
            </p:cNvCxnSpPr>
            <p:nvPr/>
          </p:nvCxnSpPr>
          <p:spPr>
            <a:xfrm>
              <a:off x="1773621" y="5910042"/>
              <a:ext cx="4863662" cy="1113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Connettore 1 38">
              <a:extLst>
                <a:ext uri="{FF2B5EF4-FFF2-40B4-BE49-F238E27FC236}">
                  <a16:creationId xmlns:a16="http://schemas.microsoft.com/office/drawing/2014/main" id="{0756A509-0249-203E-040D-BBFBAA7C3A32}"/>
                </a:ext>
              </a:extLst>
            </p:cNvPr>
            <p:cNvCxnSpPr>
              <a:cxnSpLocks/>
            </p:cNvCxnSpPr>
            <p:nvPr/>
          </p:nvCxnSpPr>
          <p:spPr>
            <a:xfrm>
              <a:off x="2665497" y="4918332"/>
              <a:ext cx="3971786" cy="10858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ttore 1 40">
              <a:extLst>
                <a:ext uri="{FF2B5EF4-FFF2-40B4-BE49-F238E27FC236}">
                  <a16:creationId xmlns:a16="http://schemas.microsoft.com/office/drawing/2014/main" id="{143A618A-A555-80CC-7D7D-8C084AB0045E}"/>
                </a:ext>
              </a:extLst>
            </p:cNvPr>
            <p:cNvCxnSpPr>
              <a:cxnSpLocks/>
            </p:cNvCxnSpPr>
            <p:nvPr/>
          </p:nvCxnSpPr>
          <p:spPr>
            <a:xfrm>
              <a:off x="978321" y="4882859"/>
              <a:ext cx="1520513" cy="2784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Connettore 1 42">
              <a:extLst>
                <a:ext uri="{FF2B5EF4-FFF2-40B4-BE49-F238E27FC236}">
                  <a16:creationId xmlns:a16="http://schemas.microsoft.com/office/drawing/2014/main" id="{D6B390CE-2E33-6C77-6555-A94DFC0478BD}"/>
                </a:ext>
              </a:extLst>
            </p:cNvPr>
            <p:cNvCxnSpPr>
              <a:cxnSpLocks/>
            </p:cNvCxnSpPr>
            <p:nvPr/>
          </p:nvCxnSpPr>
          <p:spPr>
            <a:xfrm flipH="1">
              <a:off x="696787" y="4872004"/>
              <a:ext cx="300167" cy="102080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Rettangolo 47">
              <a:extLst>
                <a:ext uri="{FF2B5EF4-FFF2-40B4-BE49-F238E27FC236}">
                  <a16:creationId xmlns:a16="http://schemas.microsoft.com/office/drawing/2014/main" id="{123565EC-9241-D705-0974-895E585A11F4}"/>
                </a:ext>
              </a:extLst>
            </p:cNvPr>
            <p:cNvSpPr/>
            <p:nvPr/>
          </p:nvSpPr>
          <p:spPr>
            <a:xfrm>
              <a:off x="3957636" y="5808384"/>
              <a:ext cx="71439" cy="422121"/>
            </a:xfrm>
            <a:prstGeom prst="rect">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9" name="Connettore 2 48">
            <a:extLst>
              <a:ext uri="{FF2B5EF4-FFF2-40B4-BE49-F238E27FC236}">
                <a16:creationId xmlns:a16="http://schemas.microsoft.com/office/drawing/2014/main" id="{0CF3D494-A71F-6946-7330-4F0E16E7410C}"/>
              </a:ext>
            </a:extLst>
          </p:cNvPr>
          <p:cNvCxnSpPr>
            <a:cxnSpLocks/>
          </p:cNvCxnSpPr>
          <p:nvPr/>
        </p:nvCxnSpPr>
        <p:spPr>
          <a:xfrm>
            <a:off x="8943324" y="3792054"/>
            <a:ext cx="0" cy="155707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C0B233D7-C7F4-9E06-A34D-091F18D06D01}"/>
              </a:ext>
            </a:extLst>
          </p:cNvPr>
          <p:cNvCxnSpPr>
            <a:cxnSpLocks/>
          </p:cNvCxnSpPr>
          <p:nvPr/>
        </p:nvCxnSpPr>
        <p:spPr>
          <a:xfrm flipH="1">
            <a:off x="6932439" y="5352739"/>
            <a:ext cx="20292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0C72E310-19A2-866B-2761-63A8BD1348C1}"/>
              </a:ext>
            </a:extLst>
          </p:cNvPr>
          <p:cNvSpPr txBox="1"/>
          <p:nvPr/>
        </p:nvSpPr>
        <p:spPr>
          <a:xfrm>
            <a:off x="2490320" y="4099789"/>
            <a:ext cx="2959959" cy="369332"/>
          </a:xfrm>
          <a:prstGeom prst="rect">
            <a:avLst/>
          </a:prstGeom>
          <a:noFill/>
        </p:spPr>
        <p:txBody>
          <a:bodyPr wrap="square">
            <a:spAutoFit/>
          </a:bodyPr>
          <a:lstStyle/>
          <a:p>
            <a:pPr algn="ctr"/>
            <a:r>
              <a:rPr lang="it-IT" dirty="0">
                <a:latin typeface="Helvetica" pitchFamily="2" charset="0"/>
              </a:rPr>
              <a:t>Enhancement </a:t>
            </a:r>
            <a:r>
              <a:rPr lang="it-IT" dirty="0" err="1">
                <a:latin typeface="Helvetica" pitchFamily="2" charset="0"/>
              </a:rPr>
              <a:t>cavity</a:t>
            </a:r>
            <a:endParaRPr lang="it-IT" dirty="0"/>
          </a:p>
        </p:txBody>
      </p:sp>
      <p:pic>
        <p:nvPicPr>
          <p:cNvPr id="52" name="Picture 2" descr="Immagini di Work In Progress - Download gratuiti su Freepik">
            <a:extLst>
              <a:ext uri="{FF2B5EF4-FFF2-40B4-BE49-F238E27FC236}">
                <a16:creationId xmlns:a16="http://schemas.microsoft.com/office/drawing/2014/main" id="{B5B98069-BB7F-4678-F314-017C733307C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740" b="16740"/>
          <a:stretch/>
        </p:blipFill>
        <p:spPr bwMode="auto">
          <a:xfrm>
            <a:off x="194221" y="5044084"/>
            <a:ext cx="1304167" cy="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06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ATHENAE: 2026 activity @ MILANO</a:t>
            </a:r>
            <a:endParaRPr lang="en-US" dirty="0"/>
          </a:p>
        </p:txBody>
      </p:sp>
      <p:sp>
        <p:nvSpPr>
          <p:cNvPr id="4" name="Rectangle 10">
            <a:extLst>
              <a:ext uri="{FF2B5EF4-FFF2-40B4-BE49-F238E27FC236}">
                <a16:creationId xmlns:a16="http://schemas.microsoft.com/office/drawing/2014/main" id="{6399F62E-8B9E-7E0E-504E-8E7A846D351E}"/>
              </a:ext>
            </a:extLst>
          </p:cNvPr>
          <p:cNvSpPr/>
          <p:nvPr/>
        </p:nvSpPr>
        <p:spPr>
          <a:xfrm>
            <a:off x="687519" y="1151128"/>
            <a:ext cx="3012707" cy="500137"/>
          </a:xfrm>
          <a:prstGeom prst="rect">
            <a:avLst/>
          </a:prstGeom>
        </p:spPr>
        <p:txBody>
          <a:bodyPr wrap="square">
            <a:spAutoFit/>
          </a:bodyPr>
          <a:lstStyle/>
          <a:p>
            <a:pPr>
              <a:spcAft>
                <a:spcPts val="300"/>
              </a:spcAft>
            </a:pPr>
            <a:r>
              <a:rPr lang="en-US" sz="2000" b="1" dirty="0">
                <a:solidFill>
                  <a:srgbClr val="002060"/>
                </a:solidFill>
                <a:latin typeface="Comic Sans MS" panose="030F0702030302020204" pitchFamily="66" charset="0"/>
                <a:ea typeface="+mj-ea"/>
                <a:cs typeface="+mj-cs"/>
              </a:rPr>
              <a:t>Next steps: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5" name="Rectangle 14">
            <a:extLst>
              <a:ext uri="{FF2B5EF4-FFF2-40B4-BE49-F238E27FC236}">
                <a16:creationId xmlns:a16="http://schemas.microsoft.com/office/drawing/2014/main" id="{55A06D11-8A84-5843-3200-47FB61160EA0}"/>
              </a:ext>
            </a:extLst>
          </p:cNvPr>
          <p:cNvSpPr/>
          <p:nvPr/>
        </p:nvSpPr>
        <p:spPr>
          <a:xfrm>
            <a:off x="687519" y="1817172"/>
            <a:ext cx="11093575" cy="347018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Implementation of the THz hyperspectral reflectometry imaging system: finalize and operate the imaging setup based on Michelson interferometry and high-resolution THz camera.</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In vivo and ex vivo imaging of human tissues: perform spatially-resolved hydration mapping of human skin and corneal tissue samples.</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Quantitative assessment of skin hydration using THz-TDE: apply time-domain ellipsometry to extract local refractive indices and hydration profiles on in vivo skin.</a:t>
            </a: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Monitoring of corneal drying dynamics with THz hyperspectral imaging: use eye phantoms and porcine cornea to evaluate water loss and keratosis-related features via THz spectroscopy.</a:t>
            </a:r>
          </a:p>
          <a:p>
            <a:pPr algn="r">
              <a:spcAft>
                <a:spcPts val="300"/>
              </a:spcAft>
            </a:pP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3818917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3DE86-77E1-4BF5-82C9-0432BD0EA86D}"/>
              </a:ext>
            </a:extLst>
          </p:cNvPr>
          <p:cNvSpPr>
            <a:spLocks noGrp="1"/>
          </p:cNvSpPr>
          <p:nvPr>
            <p:ph idx="1"/>
          </p:nvPr>
        </p:nvSpPr>
        <p:spPr>
          <a:xfrm>
            <a:off x="556240" y="1221034"/>
            <a:ext cx="11098301" cy="3564097"/>
          </a:xfrm>
        </p:spPr>
        <p:txBody>
          <a:bodyPr/>
          <a:lstStyle/>
          <a:p>
            <a:pPr>
              <a:buFont typeface="Wingdings" panose="05000000000000000000" pitchFamily="2" charset="2"/>
              <a:buChar char="q"/>
            </a:pPr>
            <a:r>
              <a:rPr lang="it-IT" sz="2000" b="1" dirty="0">
                <a:solidFill>
                  <a:srgbClr val="0070C0"/>
                </a:solidFill>
              </a:rPr>
              <a:t> 2026 </a:t>
            </a:r>
            <a:r>
              <a:rPr lang="it-IT" sz="2000" b="1" dirty="0" err="1">
                <a:solidFill>
                  <a:srgbClr val="0070C0"/>
                </a:solidFill>
              </a:rPr>
              <a:t>Request</a:t>
            </a:r>
            <a:endParaRPr lang="it-IT" sz="2000" b="1" dirty="0">
              <a:solidFill>
                <a:srgbClr val="0070C0"/>
              </a:solidFill>
            </a:endParaRPr>
          </a:p>
          <a:p>
            <a:pPr>
              <a:buFont typeface="Wingdings" panose="05000000000000000000" pitchFamily="2" charset="2"/>
              <a:buChar char="q"/>
            </a:pPr>
            <a:endParaRPr lang="it-IT" sz="1800" b="1" dirty="0">
              <a:solidFill>
                <a:srgbClr val="0070C0"/>
              </a:solidFill>
            </a:endParaRPr>
          </a:p>
          <a:p>
            <a:pPr>
              <a:buFont typeface="Wingdings" panose="05000000000000000000" pitchFamily="2" charset="2"/>
              <a:buChar char="q"/>
            </a:pPr>
            <a:endParaRPr lang="it-IT" sz="1800" b="1" dirty="0">
              <a:solidFill>
                <a:srgbClr val="0070C0"/>
              </a:solidFill>
            </a:endParaRPr>
          </a:p>
          <a:p>
            <a:pPr lvl="1">
              <a:buFont typeface="Wingdings" panose="05000000000000000000" pitchFamily="2" charset="2"/>
              <a:buChar char="§"/>
            </a:pPr>
            <a:r>
              <a:rPr lang="en-US" sz="2000" b="1" dirty="0">
                <a:solidFill>
                  <a:srgbClr val="0070C0"/>
                </a:solidFill>
              </a:rPr>
              <a:t>Consumables: €10k. Request for THz and IR optics, including beamsplitters, mirrors, lenses, quarter-wave and half-wave plates. Also includes crystals for testing alternative THz generation schemes.</a:t>
            </a:r>
          </a:p>
          <a:p>
            <a:pPr lvl="1">
              <a:buFont typeface="Wingdings" panose="05000000000000000000" pitchFamily="2" charset="2"/>
              <a:buChar char="§"/>
            </a:pPr>
            <a:endParaRPr lang="en-US" sz="2000" b="1" dirty="0">
              <a:solidFill>
                <a:srgbClr val="0070C0"/>
              </a:solidFill>
            </a:endParaRPr>
          </a:p>
          <a:p>
            <a:pPr lvl="1">
              <a:buFont typeface="Wingdings" panose="05000000000000000000" pitchFamily="2" charset="2"/>
              <a:buChar char="§"/>
            </a:pPr>
            <a:endParaRPr lang="en-US" sz="2000" b="1" dirty="0">
              <a:solidFill>
                <a:srgbClr val="0070C0"/>
              </a:solidFill>
            </a:endParaRPr>
          </a:p>
          <a:p>
            <a:pPr lvl="1">
              <a:buFont typeface="Wingdings" panose="05000000000000000000" pitchFamily="2" charset="2"/>
              <a:buChar char="§"/>
            </a:pPr>
            <a:r>
              <a:rPr lang="en-US" sz="2000" b="1" dirty="0">
                <a:solidFill>
                  <a:srgbClr val="0070C0"/>
                </a:solidFill>
              </a:rPr>
              <a:t>Equipment: €15k. Request for a high-precision motorized translation stage ("shaker"), essential to control the optical delay line in the THz setup for high-resolution hyperspectral imaging.</a:t>
            </a:r>
            <a:endParaRPr lang="it-IT" sz="2000" b="1" dirty="0">
              <a:solidFill>
                <a:srgbClr val="0070C0"/>
              </a:solidFill>
            </a:endParaRPr>
          </a:p>
          <a:p>
            <a:pPr lvl="1">
              <a:buFont typeface="Wingdings" panose="05000000000000000000" pitchFamily="2" charset="2"/>
              <a:buChar char="§"/>
            </a:pPr>
            <a:endParaRPr lang="it-IT" sz="2000" b="1" dirty="0">
              <a:solidFill>
                <a:srgbClr val="0070C0"/>
              </a:solidFill>
            </a:endParaRPr>
          </a:p>
          <a:p>
            <a:endParaRPr lang="it-IT" sz="1800" b="1" dirty="0">
              <a:solidFill>
                <a:srgbClr val="0070C0"/>
              </a:solidFill>
            </a:endParaRPr>
          </a:p>
        </p:txBody>
      </p:sp>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a:xfrm>
            <a:off x="1" y="139166"/>
            <a:ext cx="12210780" cy="840400"/>
          </a:xfrm>
        </p:spPr>
        <p:txBody>
          <a:bodyPr>
            <a:normAutofit/>
          </a:bodyPr>
          <a:lstStyle/>
          <a:p>
            <a:r>
              <a:rPr lang="it-IT" dirty="0"/>
              <a:t>ATHENAE: 2026 </a:t>
            </a:r>
            <a:r>
              <a:rPr lang="it-IT" dirty="0" err="1"/>
              <a:t>financial</a:t>
            </a:r>
            <a:r>
              <a:rPr lang="it-IT" dirty="0"/>
              <a:t> </a:t>
            </a:r>
            <a:r>
              <a:rPr lang="it-IT" dirty="0" err="1"/>
              <a:t>requests</a:t>
            </a:r>
            <a:r>
              <a:rPr lang="it-IT" dirty="0"/>
              <a:t> @MILANO</a:t>
            </a:r>
            <a:endParaRPr lang="en-US" dirty="0"/>
          </a:p>
        </p:txBody>
      </p:sp>
    </p:spTree>
    <p:extLst>
      <p:ext uri="{BB962C8B-B14F-4D97-AF65-F5344CB8AC3E}">
        <p14:creationId xmlns:p14="http://schemas.microsoft.com/office/powerpoint/2010/main" val="2438275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DA8E360-A979-EEA2-08E6-2A22C8D848FB}"/>
              </a:ext>
            </a:extLst>
          </p:cNvPr>
          <p:cNvSpPr>
            <a:spLocks noGrp="1"/>
          </p:cNvSpPr>
          <p:nvPr>
            <p:ph type="title"/>
          </p:nvPr>
        </p:nvSpPr>
        <p:spPr>
          <a:xfrm>
            <a:off x="384695" y="139166"/>
            <a:ext cx="11441391" cy="840400"/>
          </a:xfrm>
        </p:spPr>
        <p:txBody>
          <a:bodyPr/>
          <a:lstStyle/>
          <a:p>
            <a:r>
              <a:rPr lang="it-IT" dirty="0"/>
              <a:t>                             : 2026 activity @ MILANO</a:t>
            </a:r>
            <a:endParaRPr lang="en-US" dirty="0"/>
          </a:p>
        </p:txBody>
      </p:sp>
      <p:pic>
        <p:nvPicPr>
          <p:cNvPr id="7" name="Immagine 6" descr="Immagine che contiene Carattere, Elementi grafici, grafica, logo&#10;&#10;Il contenuto generato dall'IA potrebbe non essere corretto.">
            <a:extLst>
              <a:ext uri="{FF2B5EF4-FFF2-40B4-BE49-F238E27FC236}">
                <a16:creationId xmlns:a16="http://schemas.microsoft.com/office/drawing/2014/main" id="{943DE3E9-AE44-E920-731F-3308A8B4E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374" y="217206"/>
            <a:ext cx="2314228" cy="561403"/>
          </a:xfrm>
          <a:prstGeom prst="rect">
            <a:avLst/>
          </a:prstGeom>
        </p:spPr>
      </p:pic>
      <p:grpSp>
        <p:nvGrpSpPr>
          <p:cNvPr id="16" name="Gruppo 15">
            <a:extLst>
              <a:ext uri="{FF2B5EF4-FFF2-40B4-BE49-F238E27FC236}">
                <a16:creationId xmlns:a16="http://schemas.microsoft.com/office/drawing/2014/main" id="{27D3390E-6F1D-6AD1-D240-1D4FE68C7EDE}"/>
              </a:ext>
            </a:extLst>
          </p:cNvPr>
          <p:cNvGrpSpPr/>
          <p:nvPr/>
        </p:nvGrpSpPr>
        <p:grpSpPr>
          <a:xfrm>
            <a:off x="5344078" y="1461217"/>
            <a:ext cx="6847922" cy="3759200"/>
            <a:chOff x="5344078" y="1409701"/>
            <a:chExt cx="6847922" cy="3759200"/>
          </a:xfrm>
        </p:grpSpPr>
        <p:pic>
          <p:nvPicPr>
            <p:cNvPr id="11" name="Immagine 10" descr="Immagine che contiene interno&#10;&#10;Il contenuto generato dall'IA potrebbe non essere corretto.">
              <a:extLst>
                <a:ext uri="{FF2B5EF4-FFF2-40B4-BE49-F238E27FC236}">
                  <a16:creationId xmlns:a16="http://schemas.microsoft.com/office/drawing/2014/main" id="{4500A97C-0DC0-1AB8-0F88-591A0693B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078" y="1409701"/>
              <a:ext cx="6847922" cy="3759200"/>
            </a:xfrm>
            <a:prstGeom prst="rect">
              <a:avLst/>
            </a:prstGeom>
          </p:spPr>
        </p:pic>
        <p:pic>
          <p:nvPicPr>
            <p:cNvPr id="13" name="Immagine 12">
              <a:extLst>
                <a:ext uri="{FF2B5EF4-FFF2-40B4-BE49-F238E27FC236}">
                  <a16:creationId xmlns:a16="http://schemas.microsoft.com/office/drawing/2014/main" id="{6ED812AD-31DF-043A-58CA-3AE3164D9452}"/>
                </a:ext>
              </a:extLst>
            </p:cNvPr>
            <p:cNvPicPr>
              <a:picLocks noChangeAspect="1"/>
            </p:cNvPicPr>
            <p:nvPr/>
          </p:nvPicPr>
          <p:blipFill>
            <a:blip r:embed="rId5"/>
            <a:stretch>
              <a:fillRect/>
            </a:stretch>
          </p:blipFill>
          <p:spPr>
            <a:xfrm rot="14356247">
              <a:off x="9917880" y="3295367"/>
              <a:ext cx="578703" cy="393337"/>
            </a:xfrm>
            <a:prstGeom prst="rect">
              <a:avLst/>
            </a:prstGeom>
          </p:spPr>
        </p:pic>
        <p:sp>
          <p:nvSpPr>
            <p:cNvPr id="15" name="Triangolo 14">
              <a:extLst>
                <a:ext uri="{FF2B5EF4-FFF2-40B4-BE49-F238E27FC236}">
                  <a16:creationId xmlns:a16="http://schemas.microsoft.com/office/drawing/2014/main" id="{A1F01CBB-F0CE-F5EB-5221-9C0786D21BD8}"/>
                </a:ext>
              </a:extLst>
            </p:cNvPr>
            <p:cNvSpPr/>
            <p:nvPr/>
          </p:nvSpPr>
          <p:spPr>
            <a:xfrm rot="4513278">
              <a:off x="9978956" y="3293794"/>
              <a:ext cx="64671" cy="340442"/>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CasellaDiTesto 16">
            <a:extLst>
              <a:ext uri="{FF2B5EF4-FFF2-40B4-BE49-F238E27FC236}">
                <a16:creationId xmlns:a16="http://schemas.microsoft.com/office/drawing/2014/main" id="{27632B79-A048-7B3E-56B5-5E648E9F5777}"/>
              </a:ext>
            </a:extLst>
          </p:cNvPr>
          <p:cNvSpPr txBox="1"/>
          <p:nvPr/>
        </p:nvSpPr>
        <p:spPr>
          <a:xfrm>
            <a:off x="461969" y="1436443"/>
            <a:ext cx="3960000" cy="3970318"/>
          </a:xfrm>
          <a:prstGeom prst="rect">
            <a:avLst/>
          </a:prstGeom>
          <a:noFill/>
        </p:spPr>
        <p:txBody>
          <a:bodyPr wrap="square">
            <a:spAutoFit/>
          </a:bodyPr>
          <a:lstStyle/>
          <a:p>
            <a:pPr algn="just"/>
            <a:r>
              <a:rPr lang="en-US" sz="1800" dirty="0">
                <a:latin typeface="Comic Sans MS" panose="030F0902030302020204" pitchFamily="66" charset="0"/>
              </a:rPr>
              <a:t>Co-development with INFN of NAPLES of a </a:t>
            </a:r>
            <a:r>
              <a:rPr lang="en-US" sz="1800" dirty="0">
                <a:solidFill>
                  <a:srgbClr val="0070C0"/>
                </a:solidFill>
                <a:latin typeface="Comic Sans MS" panose="030F0902030302020204" pitchFamily="66" charset="0"/>
              </a:rPr>
              <a:t>laser test-bench to simulate heavy ion implant inside detector.</a:t>
            </a:r>
          </a:p>
          <a:p>
            <a:pPr algn="just"/>
            <a:endParaRPr lang="en-US" dirty="0">
              <a:latin typeface="Comic Sans MS" panose="030F0902030302020204" pitchFamily="66" charset="0"/>
            </a:endParaRPr>
          </a:p>
          <a:p>
            <a:pPr algn="just"/>
            <a:r>
              <a:rPr lang="en-US" sz="1800" dirty="0">
                <a:latin typeface="Comic Sans MS" panose="030F0902030302020204" pitchFamily="66" charset="0"/>
              </a:rPr>
              <a:t>Allows for ASIC pre-amplifier validation without waiting for beam availability for commissioning</a:t>
            </a:r>
          </a:p>
          <a:p>
            <a:pPr algn="just"/>
            <a:endParaRPr lang="en-US" dirty="0">
              <a:latin typeface="Comic Sans MS" panose="030F0902030302020204" pitchFamily="66" charset="0"/>
            </a:endParaRPr>
          </a:p>
          <a:p>
            <a:pPr algn="just"/>
            <a:r>
              <a:rPr lang="en-US" sz="1800" dirty="0">
                <a:latin typeface="Comic Sans MS" panose="030F0902030302020204" pitchFamily="66" charset="0"/>
              </a:rPr>
              <a:t>Extension of this setup in 2027 for </a:t>
            </a:r>
            <a:r>
              <a:rPr lang="en-US" sz="1800" dirty="0">
                <a:solidFill>
                  <a:srgbClr val="0070C0"/>
                </a:solidFill>
                <a:latin typeface="Comic Sans MS" panose="030F0902030302020204" pitchFamily="66" charset="0"/>
              </a:rPr>
              <a:t>dual-color laser </a:t>
            </a:r>
            <a:r>
              <a:rPr lang="en-US" sz="1800" dirty="0">
                <a:latin typeface="Comic Sans MS" panose="030F0902030302020204" pitchFamily="66" charset="0"/>
              </a:rPr>
              <a:t>to simulate different implantation depth.</a:t>
            </a:r>
          </a:p>
          <a:p>
            <a:pPr algn="just"/>
            <a:endParaRPr lang="en-US" dirty="0">
              <a:latin typeface="Comic Sans MS" panose="030F0902030302020204" pitchFamily="66" charset="0"/>
            </a:endParaRPr>
          </a:p>
          <a:p>
            <a:pPr algn="just"/>
            <a:endParaRPr lang="en-US" sz="1800" dirty="0">
              <a:latin typeface="Comic Sans MS" panose="030F0902030302020204" pitchFamily="66" charset="0"/>
            </a:endParaRPr>
          </a:p>
        </p:txBody>
      </p:sp>
    </p:spTree>
    <p:extLst>
      <p:ext uri="{BB962C8B-B14F-4D97-AF65-F5344CB8AC3E}">
        <p14:creationId xmlns:p14="http://schemas.microsoft.com/office/powerpoint/2010/main" val="1235297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1" y="117902"/>
            <a:ext cx="9544050" cy="2142698"/>
          </a:xfrm>
        </p:spPr>
        <p:txBody>
          <a:bodyPr>
            <a:normAutofit fontScale="90000"/>
          </a:bodyPr>
          <a:lstStyle/>
          <a:p>
            <a:r>
              <a:rPr lang="en-US" sz="4800" dirty="0">
                <a:solidFill>
                  <a:srgbClr val="FF0000"/>
                </a:solidFill>
                <a:latin typeface="+mn-lt"/>
              </a:rPr>
              <a:t>CUPRUM-TTD </a:t>
            </a:r>
            <a:r>
              <a:rPr lang="en-US" sz="4000" dirty="0">
                <a:solidFill>
                  <a:srgbClr val="002060"/>
                </a:solidFill>
                <a:latin typeface="+mn-lt"/>
              </a:rPr>
              <a:t>(2023-2025 + )</a:t>
            </a:r>
            <a:br>
              <a:rPr lang="en-US" sz="2800" dirty="0">
                <a:solidFill>
                  <a:srgbClr val="FF0000"/>
                </a:solidFill>
                <a:latin typeface="+mn-lt"/>
              </a:rPr>
            </a:br>
            <a:br>
              <a:rPr lang="en-US" sz="2800" dirty="0">
                <a:solidFill>
                  <a:srgbClr val="FF0000"/>
                </a:solidFill>
                <a:latin typeface="+mn-lt"/>
              </a:rPr>
            </a:br>
            <a:r>
              <a:rPr lang="en-US" sz="4000" baseline="30000" dirty="0">
                <a:latin typeface="+mn-lt"/>
              </a:rPr>
              <a:t>67/64/61</a:t>
            </a:r>
            <a:r>
              <a:rPr lang="en-US" sz="4000" dirty="0">
                <a:latin typeface="+mn-lt"/>
              </a:rPr>
              <a:t>CU </a:t>
            </a:r>
            <a:r>
              <a:rPr lang="en-US" sz="4000" dirty="0" err="1">
                <a:latin typeface="+mn-lt"/>
              </a:rPr>
              <a:t>PRoduction</a:t>
            </a:r>
            <a:r>
              <a:rPr lang="en-US" sz="4000" dirty="0">
                <a:latin typeface="+mn-lt"/>
              </a:rPr>
              <a:t> and Use in Medicine – Target Technology Development</a:t>
            </a:r>
          </a:p>
        </p:txBody>
      </p:sp>
      <p:pic>
        <p:nvPicPr>
          <p:cNvPr id="5" name="Immagine 4"/>
          <p:cNvPicPr>
            <a:picLocks noChangeAspect="1"/>
          </p:cNvPicPr>
          <p:nvPr/>
        </p:nvPicPr>
        <p:blipFill>
          <a:blip r:embed="rId3"/>
          <a:stretch>
            <a:fillRect/>
          </a:stretch>
        </p:blipFill>
        <p:spPr>
          <a:xfrm>
            <a:off x="304800" y="171104"/>
            <a:ext cx="1280271" cy="1060796"/>
          </a:xfrm>
          <a:prstGeom prst="rect">
            <a:avLst/>
          </a:prstGeom>
        </p:spPr>
      </p:pic>
      <p:sp>
        <p:nvSpPr>
          <p:cNvPr id="6" name="Google Shape;96;ge1947dd239_0_0">
            <a:extLst>
              <a:ext uri="{FF2B5EF4-FFF2-40B4-BE49-F238E27FC236}">
                <a16:creationId xmlns:a16="http://schemas.microsoft.com/office/drawing/2014/main" id="{93A7084D-DB03-0C15-5BF6-CD2FC0B3F908}"/>
              </a:ext>
            </a:extLst>
          </p:cNvPr>
          <p:cNvSpPr txBox="1">
            <a:spLocks/>
          </p:cNvSpPr>
          <p:nvPr/>
        </p:nvSpPr>
        <p:spPr>
          <a:xfrm>
            <a:off x="304800" y="2612612"/>
            <a:ext cx="3617484" cy="4074284"/>
          </a:xfrm>
          <a:prstGeom prst="rect">
            <a:avLst/>
          </a:prstGeom>
          <a:noFill/>
          <a:ln w="9525" cap="flat" cmpd="sng">
            <a:solidFill>
              <a:schemeClr val="dk1"/>
            </a:solidFill>
            <a:prstDash val="solid"/>
            <a:round/>
            <a:headEnd type="none" w="sm" len="sm"/>
            <a:tailEnd type="none" w="sm" len="sm"/>
          </a:ln>
        </p:spPr>
        <p:txBody>
          <a:bodyPr spcFirstLastPara="1" vert="horz" wrap="square" lIns="91425" tIns="45700" rIns="91425" bIns="45700" rtlCol="0" anchor="t" anchorCtr="0">
            <a:normAutofit/>
          </a:bodyPr>
          <a:lstStyle>
            <a:lvl1pPr marL="0" indent="0" algn="l" defTabSz="914377"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189" indent="0" algn="ctr" defTabSz="914377"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377" indent="0" algn="ctr" defTabSz="914377"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566" indent="0" algn="ctr" defTabSz="914377"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754" indent="0" algn="ctr" defTabSz="914377"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5943" indent="0" algn="ctr" defTabSz="914377"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131" indent="0" algn="ctr" defTabSz="914377"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320" indent="0" algn="ctr" defTabSz="914377"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509" indent="0" algn="ctr" defTabSz="914377"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lnSpc>
                <a:spcPct val="90000"/>
              </a:lnSpc>
              <a:spcBef>
                <a:spcPts val="0"/>
              </a:spcBef>
              <a:buClr>
                <a:srgbClr val="0070C0"/>
              </a:buClr>
              <a:buSzPts val="2800"/>
            </a:pPr>
            <a:r>
              <a:rPr lang="it-IT" sz="2400" dirty="0">
                <a:solidFill>
                  <a:srgbClr val="002060"/>
                </a:solidFill>
              </a:rPr>
              <a:t>Sezioni Coinvolte:</a:t>
            </a:r>
          </a:p>
          <a:p>
            <a:pPr>
              <a:lnSpc>
                <a:spcPct val="90000"/>
              </a:lnSpc>
              <a:spcBef>
                <a:spcPts val="0"/>
              </a:spcBef>
              <a:buClr>
                <a:srgbClr val="0070C0"/>
              </a:buClr>
              <a:buSzPts val="2800"/>
            </a:pPr>
            <a:endParaRPr lang="it-IT" sz="2400" dirty="0"/>
          </a:p>
          <a:p>
            <a:pPr>
              <a:spcBef>
                <a:spcPts val="0"/>
              </a:spcBef>
              <a:buClr>
                <a:schemeClr val="dk1"/>
              </a:buClr>
              <a:buSzPts val="2323"/>
            </a:pPr>
            <a:r>
              <a:rPr lang="it-IT" sz="2400" dirty="0">
                <a:ea typeface="Arial"/>
                <a:cs typeface="Arial"/>
                <a:sym typeface="Arial"/>
              </a:rPr>
              <a:t>   Ferrara – Petra Martini</a:t>
            </a:r>
            <a:endParaRPr lang="it-IT" sz="2400" dirty="0"/>
          </a:p>
          <a:p>
            <a:pPr>
              <a:spcBef>
                <a:spcPts val="0"/>
              </a:spcBef>
              <a:buClr>
                <a:schemeClr val="dk1"/>
              </a:buClr>
              <a:buSzPts val="2323"/>
            </a:pPr>
            <a:r>
              <a:rPr lang="it-IT" sz="2400" dirty="0">
                <a:ea typeface="Arial"/>
                <a:cs typeface="Arial"/>
                <a:sym typeface="Arial"/>
              </a:rPr>
              <a:t>   LNL – Juan Esposito</a:t>
            </a:r>
          </a:p>
          <a:p>
            <a:pPr>
              <a:spcBef>
                <a:spcPts val="0"/>
              </a:spcBef>
              <a:buClr>
                <a:schemeClr val="dk1"/>
              </a:buClr>
              <a:buSzPts val="2323"/>
            </a:pPr>
            <a:r>
              <a:rPr lang="it-IT" sz="2400" dirty="0">
                <a:ea typeface="Arial"/>
                <a:cs typeface="Arial"/>
                <a:sym typeface="Arial"/>
              </a:rPr>
              <a:t>   Milano – Flavia Groppi</a:t>
            </a:r>
          </a:p>
          <a:p>
            <a:pPr>
              <a:spcBef>
                <a:spcPts val="0"/>
              </a:spcBef>
              <a:buClr>
                <a:schemeClr val="dk1"/>
              </a:buClr>
              <a:buSzPts val="2323"/>
            </a:pPr>
            <a:r>
              <a:rPr lang="it-IT" sz="2400" dirty="0">
                <a:ea typeface="Arial"/>
                <a:cs typeface="Arial"/>
                <a:sym typeface="Arial"/>
              </a:rPr>
              <a:t>   Padova – Laura De Nardo</a:t>
            </a:r>
          </a:p>
          <a:p>
            <a:pPr>
              <a:spcBef>
                <a:spcPts val="0"/>
              </a:spcBef>
              <a:buClr>
                <a:schemeClr val="dk1"/>
              </a:buClr>
              <a:buSzPts val="2323"/>
            </a:pPr>
            <a:endParaRPr lang="it-IT" sz="2400" dirty="0">
              <a:ea typeface="Arial"/>
              <a:cs typeface="Arial"/>
              <a:sym typeface="Arial"/>
            </a:endParaRPr>
          </a:p>
          <a:p>
            <a:pPr>
              <a:spcBef>
                <a:spcPts val="0"/>
              </a:spcBef>
              <a:buClr>
                <a:schemeClr val="dk1"/>
              </a:buClr>
              <a:buSzPts val="2323"/>
            </a:pPr>
            <a:r>
              <a:rPr lang="it-IT" sz="2400" dirty="0">
                <a:ea typeface="Arial"/>
                <a:cs typeface="Arial"/>
                <a:sym typeface="Arial"/>
              </a:rPr>
              <a:t>   Responsabile nazionale:</a:t>
            </a:r>
          </a:p>
          <a:p>
            <a:pPr>
              <a:spcBef>
                <a:spcPts val="0"/>
              </a:spcBef>
              <a:buClr>
                <a:schemeClr val="dk1"/>
              </a:buClr>
              <a:buSzPts val="2323"/>
            </a:pPr>
            <a:r>
              <a:rPr lang="it-IT" sz="2400" dirty="0">
                <a:ea typeface="Arial"/>
                <a:cs typeface="Arial"/>
                <a:sym typeface="Arial"/>
              </a:rPr>
              <a:t>   Juan Esposito - LNL</a:t>
            </a:r>
          </a:p>
          <a:p>
            <a:pPr>
              <a:spcBef>
                <a:spcPts val="0"/>
              </a:spcBef>
              <a:buClr>
                <a:schemeClr val="dk1"/>
              </a:buClr>
              <a:buSzPts val="2323"/>
            </a:pPr>
            <a:endParaRPr lang="it-IT" sz="1600" dirty="0">
              <a:latin typeface="Arial"/>
              <a:ea typeface="Arial"/>
              <a:cs typeface="Arial"/>
              <a:sym typeface="Arial"/>
            </a:endParaRPr>
          </a:p>
          <a:p>
            <a:pPr>
              <a:spcBef>
                <a:spcPts val="0"/>
              </a:spcBef>
              <a:buClr>
                <a:schemeClr val="dk1"/>
              </a:buClr>
              <a:buSzPts val="2323"/>
            </a:pPr>
            <a:endParaRPr lang="it-IT" sz="1600" dirty="0">
              <a:latin typeface="Arial"/>
              <a:ea typeface="Arial"/>
              <a:cs typeface="Arial"/>
              <a:sym typeface="Arial"/>
            </a:endParaRPr>
          </a:p>
          <a:p>
            <a:pPr>
              <a:spcBef>
                <a:spcPts val="0"/>
              </a:spcBef>
              <a:buClr>
                <a:schemeClr val="dk1"/>
              </a:buClr>
              <a:buSzPts val="2323"/>
            </a:pPr>
            <a:r>
              <a:rPr lang="it-IT" sz="1600" dirty="0">
                <a:latin typeface="Arial"/>
                <a:ea typeface="Arial"/>
                <a:cs typeface="Arial"/>
                <a:sym typeface="Arial"/>
              </a:rPr>
              <a:t>   </a:t>
            </a:r>
            <a:endParaRPr lang="it-IT" dirty="0">
              <a:solidFill>
                <a:srgbClr val="0B5394"/>
              </a:solidFill>
            </a:endParaRPr>
          </a:p>
          <a:p>
            <a:pPr marL="228600" indent="-50800">
              <a:lnSpc>
                <a:spcPct val="90000"/>
              </a:lnSpc>
              <a:spcBef>
                <a:spcPts val="1000"/>
              </a:spcBef>
              <a:buClr>
                <a:schemeClr val="dk1"/>
              </a:buClr>
              <a:buSzPts val="2800"/>
            </a:pPr>
            <a:endParaRPr lang="it-IT" dirty="0"/>
          </a:p>
        </p:txBody>
      </p:sp>
      <p:sp>
        <p:nvSpPr>
          <p:cNvPr id="10" name="Rectangle 63">
            <a:extLst>
              <a:ext uri="{FF2B5EF4-FFF2-40B4-BE49-F238E27FC236}">
                <a16:creationId xmlns:a16="http://schemas.microsoft.com/office/drawing/2014/main" id="{CC474B6A-AD13-C7F3-769C-274C7ED2DF06}"/>
              </a:ext>
            </a:extLst>
          </p:cNvPr>
          <p:cNvSpPr/>
          <p:nvPr/>
        </p:nvSpPr>
        <p:spPr>
          <a:xfrm>
            <a:off x="4091940" y="2760856"/>
            <a:ext cx="7868831" cy="3437375"/>
          </a:xfrm>
          <a:prstGeom prst="rect">
            <a:avLst/>
          </a:prstGeom>
        </p:spPr>
        <p:txBody>
          <a:bodyPr wrap="square">
            <a:normAutofit fontScale="47500" lnSpcReduction="20000"/>
          </a:bodyPr>
          <a:lstStyle/>
          <a:p>
            <a:pPr algn="just">
              <a:defRPr/>
            </a:pPr>
            <a:r>
              <a:rPr lang="en-US" sz="5100" b="1" dirty="0">
                <a:solidFill>
                  <a:srgbClr val="FF0000"/>
                </a:solidFill>
                <a:cs typeface="Arial" pitchFamily="34" charset="0"/>
              </a:rPr>
              <a:t>Cu-67</a:t>
            </a:r>
            <a:r>
              <a:rPr lang="en-US" sz="5100" b="1" dirty="0">
                <a:cs typeface="Arial" pitchFamily="34" charset="0"/>
              </a:rPr>
              <a:t> (</a:t>
            </a:r>
            <a:r>
              <a:rPr lang="en-US" sz="5100" dirty="0">
                <a:cs typeface="Arial" pitchFamily="34" charset="0"/>
              </a:rPr>
              <a:t>T</a:t>
            </a:r>
            <a:r>
              <a:rPr lang="en-US" sz="5100" baseline="-25000" dirty="0">
                <a:cs typeface="Arial" pitchFamily="34" charset="0"/>
              </a:rPr>
              <a:t>1/2</a:t>
            </a:r>
            <a:r>
              <a:rPr lang="en-US" sz="5100" dirty="0">
                <a:cs typeface="Arial" pitchFamily="34" charset="0"/>
              </a:rPr>
              <a:t> 62 </a:t>
            </a:r>
            <a:r>
              <a:rPr lang="en-US" sz="5100" dirty="0" err="1">
                <a:cs typeface="Arial" pitchFamily="34" charset="0"/>
              </a:rPr>
              <a:t>hrs</a:t>
            </a:r>
            <a:r>
              <a:rPr lang="en-US" sz="5100" dirty="0">
                <a:cs typeface="Arial" pitchFamily="34" charset="0"/>
              </a:rPr>
              <a:t>)  </a:t>
            </a:r>
            <a:r>
              <a:rPr lang="en-US" sz="5100" b="1" dirty="0">
                <a:cs typeface="Arial" pitchFamily="34" charset="0"/>
              </a:rPr>
              <a:t>promising radionuclide </a:t>
            </a:r>
            <a:r>
              <a:rPr lang="en-US" sz="5100" dirty="0">
                <a:cs typeface="Arial" pitchFamily="34" charset="0"/>
              </a:rPr>
              <a:t>for </a:t>
            </a:r>
            <a:r>
              <a:rPr lang="en-US" sz="5100" b="1" kern="0" dirty="0" err="1"/>
              <a:t>Theranostic</a:t>
            </a:r>
            <a:r>
              <a:rPr lang="en-US" sz="5100" b="1" kern="0" dirty="0"/>
              <a:t> and Radio </a:t>
            </a:r>
            <a:r>
              <a:rPr lang="en-US" sz="5100" b="1" kern="0" dirty="0" err="1"/>
              <a:t>Immuno</a:t>
            </a:r>
            <a:r>
              <a:rPr lang="en-US" sz="5100" b="1" kern="0" dirty="0"/>
              <a:t> Therapy (RAIT) </a:t>
            </a:r>
            <a:r>
              <a:rPr lang="en-US" sz="5100" b="1" dirty="0">
                <a:effectLst>
                  <a:outerShdw blurRad="38100" dist="38100" dir="2700000" algn="tl">
                    <a:srgbClr val="000000">
                      <a:alpha val="43137"/>
                    </a:srgbClr>
                  </a:outerShdw>
                </a:effectLst>
                <a:cs typeface="Arial" pitchFamily="34" charset="0"/>
              </a:rPr>
              <a:t>applications,</a:t>
            </a:r>
            <a:r>
              <a:rPr lang="en-US" sz="5100" b="1" dirty="0">
                <a:cs typeface="Arial" pitchFamily="34" charset="0"/>
              </a:rPr>
              <a:t> </a:t>
            </a:r>
            <a:r>
              <a:rPr lang="en-US" sz="5100" dirty="0">
                <a:cs typeface="Arial" pitchFamily="34" charset="0"/>
              </a:rPr>
              <a:t>as single isotope, or in pair with </a:t>
            </a:r>
            <a:r>
              <a:rPr lang="en-US" sz="5100" baseline="30000" dirty="0">
                <a:cs typeface="Arial" pitchFamily="34" charset="0"/>
              </a:rPr>
              <a:t>64</a:t>
            </a:r>
            <a:r>
              <a:rPr lang="en-US" sz="5100" dirty="0">
                <a:cs typeface="Arial" pitchFamily="34" charset="0"/>
              </a:rPr>
              <a:t>Cu (</a:t>
            </a:r>
            <a:r>
              <a:rPr lang="en-US" sz="5100" dirty="0">
                <a:cs typeface="Times New Roman" panose="02020603050405020304" pitchFamily="18" charset="0"/>
              </a:rPr>
              <a:t>β</a:t>
            </a:r>
            <a:r>
              <a:rPr lang="en-US" sz="5100" baseline="30000" dirty="0">
                <a:cs typeface="Times New Roman" panose="02020603050405020304" pitchFamily="18" charset="0"/>
              </a:rPr>
              <a:t>+/-</a:t>
            </a:r>
            <a:r>
              <a:rPr lang="en-US" sz="5100" dirty="0">
                <a:cs typeface="Arial" pitchFamily="34" charset="0"/>
              </a:rPr>
              <a:t>emitter, T</a:t>
            </a:r>
            <a:r>
              <a:rPr lang="en-US" sz="5100" baseline="-25000" dirty="0">
                <a:cs typeface="Arial" pitchFamily="34" charset="0"/>
              </a:rPr>
              <a:t>1/2</a:t>
            </a:r>
            <a:r>
              <a:rPr lang="en-US" sz="5100" dirty="0">
                <a:cs typeface="Arial" pitchFamily="34" charset="0"/>
              </a:rPr>
              <a:t>  12.7 h).</a:t>
            </a:r>
          </a:p>
          <a:p>
            <a:pPr algn="just">
              <a:defRPr/>
            </a:pPr>
            <a:endParaRPr lang="en-US" sz="5100" dirty="0">
              <a:cs typeface="Arial" pitchFamily="34" charset="0"/>
            </a:endParaRPr>
          </a:p>
          <a:p>
            <a:pPr marL="342900" indent="-342900" algn="just">
              <a:buFont typeface="Arial" panose="020B0604020202020204" pitchFamily="34" charset="0"/>
              <a:buChar char="•"/>
              <a:defRPr/>
            </a:pPr>
            <a:r>
              <a:rPr lang="en-US" sz="5100" baseline="30000" dirty="0">
                <a:cs typeface="Arial" pitchFamily="34" charset="0"/>
              </a:rPr>
              <a:t>64</a:t>
            </a:r>
            <a:r>
              <a:rPr lang="en-US" sz="5100" dirty="0">
                <a:cs typeface="Arial" pitchFamily="34" charset="0"/>
              </a:rPr>
              <a:t>Cu is ALREADY used in nuclear medicine for PET (diagnostic proc.)</a:t>
            </a:r>
          </a:p>
          <a:p>
            <a:pPr marL="342900" indent="-342900" algn="just">
              <a:buFont typeface="Arial" panose="020B0604020202020204" pitchFamily="34" charset="0"/>
              <a:buChar char="•"/>
              <a:defRPr/>
            </a:pPr>
            <a:r>
              <a:rPr lang="en-US" sz="5100" baseline="30000" dirty="0">
                <a:cs typeface="Arial" pitchFamily="34" charset="0"/>
              </a:rPr>
              <a:t>64</a:t>
            </a:r>
            <a:r>
              <a:rPr lang="en-US" sz="5100" dirty="0">
                <a:cs typeface="Arial" pitchFamily="34" charset="0"/>
              </a:rPr>
              <a:t>Cu seems to provide excellent results also in THERAPY (under simple </a:t>
            </a:r>
            <a:r>
              <a:rPr lang="en-US" sz="5100" baseline="30000" dirty="0">
                <a:cs typeface="Arial" pitchFamily="34" charset="0"/>
              </a:rPr>
              <a:t>64</a:t>
            </a:r>
            <a:r>
              <a:rPr lang="en-US" sz="5100" dirty="0">
                <a:cs typeface="Arial" pitchFamily="34" charset="0"/>
              </a:rPr>
              <a:t>CuCl</a:t>
            </a:r>
            <a:r>
              <a:rPr lang="en-US" sz="5100" baseline="-25000" dirty="0">
                <a:cs typeface="Arial" pitchFamily="34" charset="0"/>
              </a:rPr>
              <a:t>2</a:t>
            </a:r>
            <a:r>
              <a:rPr lang="en-US" sz="5100" dirty="0">
                <a:cs typeface="Arial" pitchFamily="34" charset="0"/>
              </a:rPr>
              <a:t>) for brain tumors</a:t>
            </a:r>
          </a:p>
          <a:p>
            <a:pPr marL="342900" indent="-342900" algn="just">
              <a:buFont typeface="Arial" panose="020B0604020202020204" pitchFamily="34" charset="0"/>
              <a:buChar char="•"/>
              <a:defRPr/>
            </a:pPr>
            <a:r>
              <a:rPr lang="en-US" sz="5100" baseline="30000" dirty="0">
                <a:cs typeface="Arial" pitchFamily="34" charset="0"/>
              </a:rPr>
              <a:t>61</a:t>
            </a:r>
            <a:r>
              <a:rPr lang="en-US" sz="5100" dirty="0">
                <a:cs typeface="Arial" pitchFamily="34" charset="0"/>
              </a:rPr>
              <a:t>Cu </a:t>
            </a:r>
            <a:r>
              <a:rPr lang="en-US" sz="5100" dirty="0">
                <a:effectLst/>
                <a:latin typeface="g_d0_f1"/>
              </a:rPr>
              <a:t>growing interest </a:t>
            </a:r>
            <a:r>
              <a:rPr lang="en-US" sz="5100" dirty="0">
                <a:latin typeface="g_d0_f1"/>
              </a:rPr>
              <a:t>as an </a:t>
            </a:r>
            <a:r>
              <a:rPr lang="en-US" sz="5100" dirty="0">
                <a:effectLst/>
                <a:latin typeface="g_d0_f1"/>
              </a:rPr>
              <a:t>alternative to </a:t>
            </a:r>
            <a:r>
              <a:rPr lang="en-US" sz="5100" baseline="30000" dirty="0">
                <a:effectLst/>
                <a:latin typeface="g_d0_f1"/>
              </a:rPr>
              <a:t>64</a:t>
            </a:r>
            <a:r>
              <a:rPr lang="en-US" sz="5100" dirty="0">
                <a:effectLst/>
                <a:latin typeface="g_d0_f1"/>
              </a:rPr>
              <a:t>Cu for copper metabolism studies. </a:t>
            </a:r>
            <a:endParaRPr lang="en-US" sz="5100" dirty="0">
              <a:cs typeface="Arial" pitchFamily="34" charset="0"/>
            </a:endParaRPr>
          </a:p>
          <a:p>
            <a:pPr lvl="0" algn="just">
              <a:defRPr/>
            </a:pPr>
            <a:endParaRPr lang="en-GB" sz="2000" kern="0" dirty="0"/>
          </a:p>
        </p:txBody>
      </p:sp>
    </p:spTree>
    <p:extLst>
      <p:ext uri="{BB962C8B-B14F-4D97-AF65-F5344CB8AC3E}">
        <p14:creationId xmlns:p14="http://schemas.microsoft.com/office/powerpoint/2010/main" val="3385321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67" y="104645"/>
            <a:ext cx="10698777" cy="966746"/>
          </a:xfrm>
        </p:spPr>
        <p:txBody>
          <a:bodyPr>
            <a:noAutofit/>
          </a:bodyPr>
          <a:lstStyle/>
          <a:p>
            <a:r>
              <a:rPr lang="en-US" sz="2800" dirty="0">
                <a:latin typeface="+mn-lt"/>
              </a:rPr>
              <a:t>CUPRUM-TTD WP3 - MI: </a:t>
            </a:r>
            <a:r>
              <a:rPr lang="en-US" sz="2800" dirty="0" err="1">
                <a:latin typeface="+mn-lt"/>
              </a:rPr>
              <a:t>xs</a:t>
            </a:r>
            <a:r>
              <a:rPr lang="en-US" sz="2800" dirty="0">
                <a:latin typeface="+mn-lt"/>
              </a:rPr>
              <a:t> measurements for alternative Cu67/Cu61 nuclear reaction route with alpha beams</a:t>
            </a:r>
          </a:p>
        </p:txBody>
      </p:sp>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Segnaposto contenuto 6">
            <a:extLst>
              <a:ext uri="{FF2B5EF4-FFF2-40B4-BE49-F238E27FC236}">
                <a16:creationId xmlns:a16="http://schemas.microsoft.com/office/drawing/2014/main" id="{65C265F7-C261-FA51-E830-F81A8B72E85F}"/>
              </a:ext>
            </a:extLst>
          </p:cNvPr>
          <p:cNvPicPr>
            <a:picLocks noGrp="1" noChangeAspect="1"/>
          </p:cNvPicPr>
          <p:nvPr/>
        </p:nvPicPr>
        <p:blipFill>
          <a:blip r:embed="rId3"/>
          <a:stretch>
            <a:fillRect/>
          </a:stretch>
        </p:blipFill>
        <p:spPr>
          <a:xfrm>
            <a:off x="97120" y="1322818"/>
            <a:ext cx="4507826" cy="3005217"/>
          </a:xfrm>
          <a:prstGeom prst="rect">
            <a:avLst/>
          </a:prstGeom>
          <a:ln>
            <a:solidFill>
              <a:schemeClr val="tx2">
                <a:lumMod val="75000"/>
              </a:schemeClr>
            </a:solidFill>
          </a:ln>
          <a:effectLst>
            <a:outerShdw blurRad="50800" dist="38100" dir="2700000" algn="tl" rotWithShape="0">
              <a:prstClr val="black">
                <a:alpha val="40000"/>
              </a:prstClr>
            </a:outerShdw>
          </a:effectLst>
        </p:spPr>
      </p:pic>
      <p:grpSp>
        <p:nvGrpSpPr>
          <p:cNvPr id="7" name="Gruppo 6">
            <a:extLst>
              <a:ext uri="{FF2B5EF4-FFF2-40B4-BE49-F238E27FC236}">
                <a16:creationId xmlns:a16="http://schemas.microsoft.com/office/drawing/2014/main" id="{36278738-D8DC-EE77-8100-3E407ED82810}"/>
              </a:ext>
            </a:extLst>
          </p:cNvPr>
          <p:cNvGrpSpPr/>
          <p:nvPr/>
        </p:nvGrpSpPr>
        <p:grpSpPr>
          <a:xfrm>
            <a:off x="104167" y="4830890"/>
            <a:ext cx="9001559" cy="1870152"/>
            <a:chOff x="360608" y="2397821"/>
            <a:chExt cx="8422783" cy="1679251"/>
          </a:xfrm>
        </p:grpSpPr>
        <p:grpSp>
          <p:nvGrpSpPr>
            <p:cNvPr id="11" name="Gruppo 10">
              <a:extLst>
                <a:ext uri="{FF2B5EF4-FFF2-40B4-BE49-F238E27FC236}">
                  <a16:creationId xmlns:a16="http://schemas.microsoft.com/office/drawing/2014/main" id="{E5ED4E3C-336A-921B-50D1-391D0C4FC2C8}"/>
                </a:ext>
              </a:extLst>
            </p:cNvPr>
            <p:cNvGrpSpPr/>
            <p:nvPr/>
          </p:nvGrpSpPr>
          <p:grpSpPr>
            <a:xfrm>
              <a:off x="360608" y="2397821"/>
              <a:ext cx="8422783" cy="1679251"/>
              <a:chOff x="360608" y="3140968"/>
              <a:chExt cx="8422783" cy="1679251"/>
            </a:xfrm>
          </p:grpSpPr>
          <p:pic>
            <p:nvPicPr>
              <p:cNvPr id="14" name="Immagine 13">
                <a:extLst>
                  <a:ext uri="{FF2B5EF4-FFF2-40B4-BE49-F238E27FC236}">
                    <a16:creationId xmlns:a16="http://schemas.microsoft.com/office/drawing/2014/main" id="{19F0551A-F63C-AEFB-E7A8-528767238C6A}"/>
                  </a:ext>
                </a:extLst>
              </p:cNvPr>
              <p:cNvPicPr>
                <a:picLocks noChangeAspect="1"/>
              </p:cNvPicPr>
              <p:nvPr/>
            </p:nvPicPr>
            <p:blipFill>
              <a:blip r:embed="rId4"/>
              <a:stretch>
                <a:fillRect/>
              </a:stretch>
            </p:blipFill>
            <p:spPr>
              <a:xfrm>
                <a:off x="360608" y="3573016"/>
                <a:ext cx="8422783" cy="1247203"/>
              </a:xfrm>
              <a:prstGeom prst="rect">
                <a:avLst/>
              </a:prstGeom>
              <a:ln>
                <a:noFill/>
              </a:ln>
              <a:effectLst>
                <a:outerShdw blurRad="50800" dist="38100" dir="2700000" algn="tl" rotWithShape="0">
                  <a:prstClr val="black">
                    <a:alpha val="40000"/>
                  </a:prstClr>
                </a:outerShdw>
              </a:effectLst>
            </p:spPr>
          </p:pic>
          <p:pic>
            <p:nvPicPr>
              <p:cNvPr id="15" name="Immagine 14">
                <a:extLst>
                  <a:ext uri="{FF2B5EF4-FFF2-40B4-BE49-F238E27FC236}">
                    <a16:creationId xmlns:a16="http://schemas.microsoft.com/office/drawing/2014/main" id="{054BD8F7-A583-A406-6B57-804B5F4EF6FF}"/>
                  </a:ext>
                </a:extLst>
              </p:cNvPr>
              <p:cNvPicPr>
                <a:picLocks noChangeAspect="1"/>
              </p:cNvPicPr>
              <p:nvPr/>
            </p:nvPicPr>
            <p:blipFill>
              <a:blip r:embed="rId5"/>
              <a:stretch>
                <a:fillRect/>
              </a:stretch>
            </p:blipFill>
            <p:spPr>
              <a:xfrm>
                <a:off x="1331640" y="3140968"/>
                <a:ext cx="3657600" cy="465278"/>
              </a:xfrm>
              <a:prstGeom prst="rect">
                <a:avLst/>
              </a:prstGeom>
            </p:spPr>
          </p:pic>
        </p:grpSp>
        <p:sp>
          <p:nvSpPr>
            <p:cNvPr id="12" name="Rettangolo 11">
              <a:extLst>
                <a:ext uri="{FF2B5EF4-FFF2-40B4-BE49-F238E27FC236}">
                  <a16:creationId xmlns:a16="http://schemas.microsoft.com/office/drawing/2014/main" id="{B24DB7B5-D742-7343-B6D0-539B7E94E3FC}"/>
                </a:ext>
              </a:extLst>
            </p:cNvPr>
            <p:cNvSpPr/>
            <p:nvPr/>
          </p:nvSpPr>
          <p:spPr>
            <a:xfrm>
              <a:off x="1115616" y="3816000"/>
              <a:ext cx="6984776" cy="25276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ttangolo 12">
              <a:extLst>
                <a:ext uri="{FF2B5EF4-FFF2-40B4-BE49-F238E27FC236}">
                  <a16:creationId xmlns:a16="http://schemas.microsoft.com/office/drawing/2014/main" id="{86FC0220-A02E-CDCA-8097-4FFAB334107E}"/>
                </a:ext>
              </a:extLst>
            </p:cNvPr>
            <p:cNvSpPr/>
            <p:nvPr/>
          </p:nvSpPr>
          <p:spPr>
            <a:xfrm>
              <a:off x="2339752" y="3848399"/>
              <a:ext cx="792088" cy="166165"/>
            </a:xfrm>
            <a:prstGeom prst="rect">
              <a:avLst/>
            </a:prstGeom>
            <a:solidFill>
              <a:srgbClr val="FF0000"/>
            </a:solidFill>
            <a:ln>
              <a:solidFill>
                <a:srgbClr val="FFE699"/>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table">
            <a:extLst>
              <a:ext uri="{FF2B5EF4-FFF2-40B4-BE49-F238E27FC236}">
                <a16:creationId xmlns:a16="http://schemas.microsoft.com/office/drawing/2014/main" id="{E3051474-E638-C462-E448-BAF1202E2EB2}"/>
              </a:ext>
            </a:extLst>
          </p:cNvPr>
          <p:cNvPicPr>
            <a:picLocks noChangeAspect="1"/>
          </p:cNvPicPr>
          <p:nvPr/>
        </p:nvPicPr>
        <p:blipFill>
          <a:blip r:embed="rId6"/>
          <a:stretch>
            <a:fillRect/>
          </a:stretch>
        </p:blipFill>
        <p:spPr>
          <a:xfrm>
            <a:off x="5652007" y="897853"/>
            <a:ext cx="4870859" cy="3089495"/>
          </a:xfrm>
          <a:prstGeom prst="rect">
            <a:avLst/>
          </a:prstGeom>
        </p:spPr>
      </p:pic>
      <p:sp>
        <p:nvSpPr>
          <p:cNvPr id="10" name="CasellaDiTesto 15">
            <a:extLst>
              <a:ext uri="{FF2B5EF4-FFF2-40B4-BE49-F238E27FC236}">
                <a16:creationId xmlns:a16="http://schemas.microsoft.com/office/drawing/2014/main" id="{92A7C396-CDB8-4B39-013F-77B0900AC438}"/>
              </a:ext>
            </a:extLst>
          </p:cNvPr>
          <p:cNvSpPr txBox="1"/>
          <p:nvPr/>
        </p:nvSpPr>
        <p:spPr>
          <a:xfrm>
            <a:off x="10736752" y="2267065"/>
            <a:ext cx="1309114"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sngStrike" kern="1200" cap="none" spc="0" normalizeH="0" baseline="0" noProof="0" dirty="0">
                <a:ln>
                  <a:noFill/>
                </a:ln>
                <a:solidFill>
                  <a:prstClr val="black"/>
                </a:solidFill>
                <a:effectLst/>
                <a:uLnTx/>
                <a:uFillTx/>
                <a:latin typeface="Calibri"/>
                <a:ea typeface="+mn-ea"/>
                <a:cs typeface="+mn-cs"/>
              </a:rPr>
              <a:t>To do in 2024/2025</a:t>
            </a:r>
          </a:p>
        </p:txBody>
      </p:sp>
      <p:sp>
        <p:nvSpPr>
          <p:cNvPr id="16" name="Parentesi graffa chiusa 15">
            <a:extLst>
              <a:ext uri="{FF2B5EF4-FFF2-40B4-BE49-F238E27FC236}">
                <a16:creationId xmlns:a16="http://schemas.microsoft.com/office/drawing/2014/main" id="{1BB89341-9D53-E5F9-509C-EC4BE0880560}"/>
              </a:ext>
            </a:extLst>
          </p:cNvPr>
          <p:cNvSpPr/>
          <p:nvPr/>
        </p:nvSpPr>
        <p:spPr>
          <a:xfrm>
            <a:off x="9736955" y="2151451"/>
            <a:ext cx="190500" cy="159050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uppo 18">
            <a:extLst>
              <a:ext uri="{FF2B5EF4-FFF2-40B4-BE49-F238E27FC236}">
                <a16:creationId xmlns:a16="http://schemas.microsoft.com/office/drawing/2014/main" id="{D0A437A4-E614-5768-EF9A-E63423FFEE0D}"/>
              </a:ext>
            </a:extLst>
          </p:cNvPr>
          <p:cNvGrpSpPr/>
          <p:nvPr/>
        </p:nvGrpSpPr>
        <p:grpSpPr>
          <a:xfrm>
            <a:off x="1631892" y="2485185"/>
            <a:ext cx="770601" cy="800100"/>
            <a:chOff x="2666293" y="2737520"/>
            <a:chExt cx="1041611" cy="1116124"/>
          </a:xfrm>
        </p:grpSpPr>
        <p:sp>
          <p:nvSpPr>
            <p:cNvPr id="20" name="Rettangolo 19">
              <a:extLst>
                <a:ext uri="{FF2B5EF4-FFF2-40B4-BE49-F238E27FC236}">
                  <a16:creationId xmlns:a16="http://schemas.microsoft.com/office/drawing/2014/main" id="{FE0D8EC6-CCB9-8BC3-2B48-DD6E34117E68}"/>
                </a:ext>
              </a:extLst>
            </p:cNvPr>
            <p:cNvSpPr/>
            <p:nvPr/>
          </p:nvSpPr>
          <p:spPr>
            <a:xfrm>
              <a:off x="2666293" y="2737520"/>
              <a:ext cx="502777" cy="4783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Connettore 2 20">
              <a:extLst>
                <a:ext uri="{FF2B5EF4-FFF2-40B4-BE49-F238E27FC236}">
                  <a16:creationId xmlns:a16="http://schemas.microsoft.com/office/drawing/2014/main" id="{987DEB64-82BB-4F33-3BAC-185BF0EAD233}"/>
                </a:ext>
              </a:extLst>
            </p:cNvPr>
            <p:cNvCxnSpPr/>
            <p:nvPr/>
          </p:nvCxnSpPr>
          <p:spPr>
            <a:xfrm flipV="1">
              <a:off x="2987824" y="3061556"/>
              <a:ext cx="720080" cy="79208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Connettore 2 21">
              <a:extLst>
                <a:ext uri="{FF2B5EF4-FFF2-40B4-BE49-F238E27FC236}">
                  <a16:creationId xmlns:a16="http://schemas.microsoft.com/office/drawing/2014/main" id="{A9D55BDC-0A40-F4A1-DCD4-09EE5BFBD86C}"/>
                </a:ext>
              </a:extLst>
            </p:cNvPr>
            <p:cNvCxnSpPr/>
            <p:nvPr/>
          </p:nvCxnSpPr>
          <p:spPr>
            <a:xfrm flipH="1">
              <a:off x="2953048" y="3061556"/>
              <a:ext cx="648072"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4" name="CasellaDiTesto 3">
            <a:extLst>
              <a:ext uri="{FF2B5EF4-FFF2-40B4-BE49-F238E27FC236}">
                <a16:creationId xmlns:a16="http://schemas.microsoft.com/office/drawing/2014/main" id="{98FBBB91-4257-76FB-5022-1D05B0924CEE}"/>
              </a:ext>
            </a:extLst>
          </p:cNvPr>
          <p:cNvSpPr txBox="1"/>
          <p:nvPr/>
        </p:nvSpPr>
        <p:spPr>
          <a:xfrm>
            <a:off x="5860155" y="4042867"/>
            <a:ext cx="6185711" cy="1477328"/>
          </a:xfrm>
          <a:prstGeom prst="rect">
            <a:avLst/>
          </a:prstGeom>
          <a:solidFill>
            <a:srgbClr val="92D050"/>
          </a:solidFill>
        </p:spPr>
        <p:txBody>
          <a:bodyPr wrap="square" rtlCol="0">
            <a:spAutoFit/>
          </a:bodyPr>
          <a:lstStyle/>
          <a:p>
            <a:r>
              <a:rPr lang="it-IT" dirty="0"/>
              <a:t>nel nostro caso le attività di irraggiamento che dovevano essere fatte al CAS nel 2025 di fatto hanno avuto un intoppo per problemi di tipo burocratico legate alla possibilità di ottenere il </a:t>
            </a:r>
            <a:r>
              <a:rPr lang="it-IT" dirty="0" err="1"/>
              <a:t>beam</a:t>
            </a:r>
            <a:r>
              <a:rPr lang="it-IT" dirty="0"/>
              <a:t>-time. Inoltre abbiamo avuto grossissimi problemi per recuperare il Ni arricchito, arrivato nei primi mesi del 2025.</a:t>
            </a:r>
          </a:p>
        </p:txBody>
      </p:sp>
      <p:sp>
        <p:nvSpPr>
          <p:cNvPr id="5" name="CasellaDiTesto 15">
            <a:extLst>
              <a:ext uri="{FF2B5EF4-FFF2-40B4-BE49-F238E27FC236}">
                <a16:creationId xmlns:a16="http://schemas.microsoft.com/office/drawing/2014/main" id="{693F2F4E-F876-9921-638B-DB3DB4ECECAF}"/>
              </a:ext>
            </a:extLst>
          </p:cNvPr>
          <p:cNvSpPr txBox="1"/>
          <p:nvPr/>
        </p:nvSpPr>
        <p:spPr>
          <a:xfrm>
            <a:off x="10736752" y="3174634"/>
            <a:ext cx="1309114"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To do in 202</a:t>
            </a:r>
            <a:r>
              <a:rPr lang="en-GB" dirty="0">
                <a:solidFill>
                  <a:prstClr val="black"/>
                </a:solidFill>
                <a:latin typeface="Calibri"/>
              </a:rPr>
              <a:t>5</a:t>
            </a:r>
            <a:r>
              <a:rPr kumimoji="0" lang="en-GB" sz="1800" b="0" i="0" u="none" strike="noStrike" kern="1200" cap="none" spc="0" normalizeH="0" baseline="0" noProof="0" dirty="0">
                <a:ln>
                  <a:noFill/>
                </a:ln>
                <a:solidFill>
                  <a:prstClr val="black"/>
                </a:solidFill>
                <a:effectLst/>
                <a:uLnTx/>
                <a:uFillTx/>
                <a:latin typeface="Calibri"/>
                <a:ea typeface="+mn-ea"/>
                <a:cs typeface="+mn-cs"/>
              </a:rPr>
              <a:t>/202</a:t>
            </a:r>
            <a:r>
              <a:rPr lang="en-GB" dirty="0">
                <a:solidFill>
                  <a:prstClr val="black"/>
                </a:solidFill>
                <a:latin typeface="Calibri"/>
              </a:rPr>
              <a:t>6</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a:extLst>
              <a:ext uri="{FF2B5EF4-FFF2-40B4-BE49-F238E27FC236}">
                <a16:creationId xmlns:a16="http://schemas.microsoft.com/office/drawing/2014/main" id="{9E3894F0-BB26-B1CB-1BC0-0EA4E116BCDA}"/>
              </a:ext>
            </a:extLst>
          </p:cNvPr>
          <p:cNvGrpSpPr/>
          <p:nvPr/>
        </p:nvGrpSpPr>
        <p:grpSpPr>
          <a:xfrm>
            <a:off x="3194782" y="2401847"/>
            <a:ext cx="581719" cy="567813"/>
            <a:chOff x="2921602" y="3061556"/>
            <a:chExt cx="786302" cy="792088"/>
          </a:xfrm>
        </p:grpSpPr>
        <p:sp>
          <p:nvSpPr>
            <p:cNvPr id="17" name="Rettangolo 16">
              <a:extLst>
                <a:ext uri="{FF2B5EF4-FFF2-40B4-BE49-F238E27FC236}">
                  <a16:creationId xmlns:a16="http://schemas.microsoft.com/office/drawing/2014/main" id="{D22ACDFF-7030-CE9E-0284-2C9A12295CF3}"/>
                </a:ext>
              </a:extLst>
            </p:cNvPr>
            <p:cNvSpPr/>
            <p:nvPr/>
          </p:nvSpPr>
          <p:spPr>
            <a:xfrm>
              <a:off x="2921602" y="3174862"/>
              <a:ext cx="502777" cy="4783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Connettore 2 17">
              <a:extLst>
                <a:ext uri="{FF2B5EF4-FFF2-40B4-BE49-F238E27FC236}">
                  <a16:creationId xmlns:a16="http://schemas.microsoft.com/office/drawing/2014/main" id="{842959DB-6B4A-FED1-1D71-FC93F4FB40A3}"/>
                </a:ext>
              </a:extLst>
            </p:cNvPr>
            <p:cNvCxnSpPr/>
            <p:nvPr/>
          </p:nvCxnSpPr>
          <p:spPr>
            <a:xfrm flipV="1">
              <a:off x="2987824" y="3061556"/>
              <a:ext cx="720080" cy="79208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Connettore 2 22">
              <a:extLst>
                <a:ext uri="{FF2B5EF4-FFF2-40B4-BE49-F238E27FC236}">
                  <a16:creationId xmlns:a16="http://schemas.microsoft.com/office/drawing/2014/main" id="{2DB54D2B-0CC0-0616-301E-7DBC2BFDB181}"/>
                </a:ext>
              </a:extLst>
            </p:cNvPr>
            <p:cNvCxnSpPr>
              <a:cxnSpLocks/>
            </p:cNvCxnSpPr>
            <p:nvPr/>
          </p:nvCxnSpPr>
          <p:spPr>
            <a:xfrm flipH="1">
              <a:off x="3172990" y="3061556"/>
              <a:ext cx="428129" cy="28912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8019559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9AC8A-BF08-49CC-6E8D-83ABBA923C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A554D4-094C-9F84-03F0-FC5E85E26D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8" name="Tabella 7">
            <a:extLst>
              <a:ext uri="{FF2B5EF4-FFF2-40B4-BE49-F238E27FC236}">
                <a16:creationId xmlns:a16="http://schemas.microsoft.com/office/drawing/2014/main" id="{650A47B5-4757-912B-74FA-D3886F462B5B}"/>
              </a:ext>
            </a:extLst>
          </p:cNvPr>
          <p:cNvGraphicFramePr>
            <a:graphicFrameLocks noGrp="1"/>
          </p:cNvGraphicFramePr>
          <p:nvPr>
            <p:extLst/>
          </p:nvPr>
        </p:nvGraphicFramePr>
        <p:xfrm>
          <a:off x="461010" y="1234440"/>
          <a:ext cx="3932516" cy="2077715"/>
        </p:xfrm>
        <a:graphic>
          <a:graphicData uri="http://schemas.openxmlformats.org/drawingml/2006/table">
            <a:tbl>
              <a:tblPr>
                <a:tableStyleId>{2D5ABB26-0587-4C30-8999-92F81FD0307C}</a:tableStyleId>
              </a:tblPr>
              <a:tblGrid>
                <a:gridCol w="2479638">
                  <a:extLst>
                    <a:ext uri="{9D8B030D-6E8A-4147-A177-3AD203B41FA5}">
                      <a16:colId xmlns:a16="http://schemas.microsoft.com/office/drawing/2014/main" val="1775513952"/>
                    </a:ext>
                  </a:extLst>
                </a:gridCol>
                <a:gridCol w="1452878">
                  <a:extLst>
                    <a:ext uri="{9D8B030D-6E8A-4147-A177-3AD203B41FA5}">
                      <a16:colId xmlns:a16="http://schemas.microsoft.com/office/drawing/2014/main" val="1411478800"/>
                    </a:ext>
                  </a:extLst>
                </a:gridCol>
              </a:tblGrid>
              <a:tr h="3403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u="none" strike="noStrike" cap="none" normalizeH="0" baseline="0" dirty="0">
                          <a:ln>
                            <a:noFill/>
                          </a:ln>
                          <a:solidFill>
                            <a:schemeClr val="bg1"/>
                          </a:solidFill>
                          <a:effectLst/>
                        </a:rPr>
                        <a:t>INFN-Mi - UNIMI</a:t>
                      </a:r>
                      <a:endParaRPr kumimoji="0" lang="it-IT" sz="1900" b="1" i="0" u="none" strike="noStrike" cap="none" normalizeH="0" baseline="0" dirty="0">
                        <a:ln>
                          <a:noFill/>
                        </a:ln>
                        <a:solidFill>
                          <a:schemeClr val="bg1"/>
                        </a:solidFill>
                        <a:effectLst/>
                        <a:latin typeface="+mn-lt"/>
                      </a:endParaRPr>
                    </a:p>
                  </a:txBody>
                  <a:tcPr marT="0" marB="0" horzOverflow="overflow">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900" b="1" u="none" strike="noStrike" cap="none" normalizeH="0" baseline="0">
                          <a:ln>
                            <a:noFill/>
                          </a:ln>
                          <a:solidFill>
                            <a:schemeClr val="bg1"/>
                          </a:solidFill>
                          <a:effectLst/>
                        </a:rPr>
                        <a:t>FTE</a:t>
                      </a:r>
                      <a:endParaRPr kumimoji="0" lang="it-IT" sz="1900" b="1" i="0" u="none" strike="noStrike" cap="none" normalizeH="0" baseline="0">
                        <a:ln>
                          <a:noFill/>
                        </a:ln>
                        <a:solidFill>
                          <a:schemeClr val="bg1"/>
                        </a:solidFill>
                        <a:effectLst/>
                        <a:latin typeface="+mn-lt"/>
                      </a:endParaRPr>
                    </a:p>
                  </a:txBody>
                  <a:tcPr marT="0" marB="0" horzOverflow="overflow">
                    <a:solidFill>
                      <a:srgbClr val="002060"/>
                    </a:solidFill>
                  </a:tcPr>
                </a:tc>
                <a:extLst>
                  <a:ext uri="{0D108BD9-81ED-4DB2-BD59-A6C34878D82A}">
                    <a16:rowId xmlns:a16="http://schemas.microsoft.com/office/drawing/2014/main" val="4124022843"/>
                  </a:ext>
                </a:extLst>
              </a:tr>
              <a:tr h="2618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900" b="1" u="none" strike="noStrike" cap="none" normalizeH="0" baseline="0" dirty="0">
                          <a:ln>
                            <a:noFill/>
                          </a:ln>
                          <a:effectLst/>
                        </a:rPr>
                        <a:t>Groppi F. (Res. </a:t>
                      </a:r>
                      <a:r>
                        <a:rPr kumimoji="0" lang="it-IT" sz="1900" b="1" u="none" strike="noStrike" cap="none" normalizeH="0" baseline="0" dirty="0" err="1">
                          <a:ln>
                            <a:noFill/>
                          </a:ln>
                          <a:effectLst/>
                        </a:rPr>
                        <a:t>Loc</a:t>
                      </a:r>
                      <a:r>
                        <a:rPr kumimoji="0" lang="it-IT" sz="1900" b="1" u="none" strike="noStrike" cap="none" normalizeH="0" baseline="0" dirty="0">
                          <a:ln>
                            <a:noFill/>
                          </a:ln>
                          <a:effectLst/>
                        </a:rPr>
                        <a:t>)</a:t>
                      </a:r>
                      <a:endParaRPr kumimoji="0" lang="it-IT" sz="1900" b="1" i="0" u="none" strike="noStrike" cap="none" normalizeH="0" baseline="0" dirty="0">
                        <a:ln>
                          <a:noFill/>
                        </a:ln>
                        <a:solidFill>
                          <a:schemeClr val="tx1"/>
                        </a:solidFill>
                        <a:effectLst/>
                        <a:latin typeface="+mn-lt"/>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900" u="none" strike="noStrike" cap="none" normalizeH="0" baseline="0" dirty="0">
                          <a:ln>
                            <a:noFill/>
                          </a:ln>
                          <a:effectLst/>
                        </a:rPr>
                        <a:t>0.40</a:t>
                      </a:r>
                      <a:endParaRPr kumimoji="0" lang="it-IT" sz="1900" b="0" i="0" u="none" strike="noStrike" cap="none" normalizeH="0" baseline="0" dirty="0">
                        <a:ln>
                          <a:noFill/>
                        </a:ln>
                        <a:solidFill>
                          <a:schemeClr val="tx1"/>
                        </a:solidFill>
                        <a:effectLst/>
                        <a:latin typeface="+mn-lt"/>
                      </a:endParaRPr>
                    </a:p>
                  </a:txBody>
                  <a:tcPr marT="0" marB="0" horzOverflow="overflow"/>
                </a:tc>
                <a:extLst>
                  <a:ext uri="{0D108BD9-81ED-4DB2-BD59-A6C34878D82A}">
                    <a16:rowId xmlns:a16="http://schemas.microsoft.com/office/drawing/2014/main" val="2169167446"/>
                  </a:ext>
                </a:extLst>
              </a:tr>
              <a:tr h="2618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900" u="none" strike="noStrike" cap="none" normalizeH="0" baseline="0">
                          <a:ln>
                            <a:noFill/>
                          </a:ln>
                          <a:effectLst/>
                        </a:rPr>
                        <a:t>Manenti S.</a:t>
                      </a:r>
                      <a:endParaRPr kumimoji="0" lang="it-IT" sz="1900" b="0" i="0" u="none" strike="noStrike" cap="none" normalizeH="0" baseline="0">
                        <a:ln>
                          <a:noFill/>
                        </a:ln>
                        <a:solidFill>
                          <a:schemeClr val="tx1"/>
                        </a:solidFill>
                        <a:effectLst/>
                        <a:latin typeface="+mn-lt"/>
                      </a:endParaRPr>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900" b="0" i="0" u="none" strike="noStrike" cap="none" normalizeH="0" baseline="0" dirty="0">
                          <a:ln>
                            <a:noFill/>
                          </a:ln>
                          <a:solidFill>
                            <a:schemeClr val="tx1"/>
                          </a:solidFill>
                          <a:effectLst/>
                          <a:latin typeface="+mn-lt"/>
                        </a:rPr>
                        <a:t>0.20</a:t>
                      </a:r>
                    </a:p>
                  </a:txBody>
                  <a:tcPr marT="0" marB="0" horzOverflow="overflow"/>
                </a:tc>
                <a:extLst>
                  <a:ext uri="{0D108BD9-81ED-4DB2-BD59-A6C34878D82A}">
                    <a16:rowId xmlns:a16="http://schemas.microsoft.com/office/drawing/2014/main" val="313154549"/>
                  </a:ext>
                </a:extLst>
              </a:tr>
              <a:tr h="261816">
                <a:tc>
                  <a:txBody>
                    <a:bodyPr/>
                    <a:lstStyle/>
                    <a:p>
                      <a:r>
                        <a:rPr lang="it-IT" sz="1900"/>
                        <a:t>Cagnetta F.M.</a:t>
                      </a:r>
                      <a:endParaRPr lang="en-US" sz="1900"/>
                    </a:p>
                  </a:txBody>
                  <a:tcPr marT="0" marB="0"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900" b="0" i="0" u="none" strike="noStrike" kern="1200" cap="none" spc="0" normalizeH="0" baseline="0" noProof="0" dirty="0">
                          <a:ln>
                            <a:noFill/>
                          </a:ln>
                          <a:solidFill>
                            <a:prstClr val="black"/>
                          </a:solidFill>
                          <a:effectLst/>
                          <a:uLnTx/>
                          <a:uFillTx/>
                          <a:latin typeface="Calibri"/>
                          <a:ea typeface="+mn-ea"/>
                          <a:cs typeface="+mn-cs"/>
                        </a:rPr>
                        <a:t>0.50</a:t>
                      </a:r>
                    </a:p>
                  </a:txBody>
                  <a:tcPr marT="0" marB="0" horzOverflow="overflow"/>
                </a:tc>
                <a:extLst>
                  <a:ext uri="{0D108BD9-81ED-4DB2-BD59-A6C34878D82A}">
                    <a16:rowId xmlns:a16="http://schemas.microsoft.com/office/drawing/2014/main" val="3628896224"/>
                  </a:ext>
                </a:extLst>
              </a:tr>
              <a:tr h="261816">
                <a:tc>
                  <a:txBody>
                    <a:bodyPr/>
                    <a:lstStyle/>
                    <a:p>
                      <a:r>
                        <a:rPr lang="it-IT" sz="1900" dirty="0"/>
                        <a:t>Colucci M</a:t>
                      </a:r>
                      <a:r>
                        <a:rPr lang="it-IT" sz="1900" dirty="0">
                          <a:solidFill>
                            <a:srgbClr val="FF0000"/>
                          </a:solidFill>
                        </a:rPr>
                        <a:t>.****</a:t>
                      </a:r>
                      <a:endParaRPr lang="en-US" sz="1900" dirty="0">
                        <a:solidFill>
                          <a:srgbClr val="FF0000"/>
                        </a:solidFill>
                      </a:endParaRPr>
                    </a:p>
                  </a:txBody>
                  <a:tcPr marT="0" marB="0"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900" dirty="0"/>
                        <a:t>0.60</a:t>
                      </a:r>
                      <a:endParaRPr lang="en-US" sz="1900" dirty="0"/>
                    </a:p>
                  </a:txBody>
                  <a:tcPr marT="0" marB="0" horzOverflow="overflow"/>
                </a:tc>
                <a:extLst>
                  <a:ext uri="{0D108BD9-81ED-4DB2-BD59-A6C34878D82A}">
                    <a16:rowId xmlns:a16="http://schemas.microsoft.com/office/drawing/2014/main" val="636181730"/>
                  </a:ext>
                </a:extLst>
              </a:tr>
              <a:tr h="261816">
                <a:tc>
                  <a:txBody>
                    <a:bodyPr/>
                    <a:lstStyle/>
                    <a:p>
                      <a:endParaRPr lang="en-US" sz="1900" dirty="0"/>
                    </a:p>
                  </a:txBody>
                  <a:tcPr marT="0" marB="0"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900" dirty="0"/>
                    </a:p>
                  </a:txBody>
                  <a:tcPr marT="0" marB="0" horzOverflow="overflow"/>
                </a:tc>
                <a:extLst>
                  <a:ext uri="{0D108BD9-81ED-4DB2-BD59-A6C34878D82A}">
                    <a16:rowId xmlns:a16="http://schemas.microsoft.com/office/drawing/2014/main" val="1687936394"/>
                  </a:ext>
                </a:extLst>
              </a:tr>
              <a:tr h="261816">
                <a:tc>
                  <a:txBody>
                    <a:bodyPr/>
                    <a:lstStyle/>
                    <a:p>
                      <a:endParaRPr lang="en-US" sz="1900" dirty="0"/>
                    </a:p>
                  </a:txBody>
                  <a:tcPr marT="0" marB="0" horzOverflow="overflow">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prstClr val="black"/>
                          </a:solidFill>
                          <a:effectLst/>
                          <a:uLnTx/>
                          <a:uFillTx/>
                          <a:latin typeface="+mn-lt"/>
                          <a:ea typeface="+mn-ea"/>
                          <a:cs typeface="+mn-cs"/>
                        </a:rPr>
                        <a:t>1.70</a:t>
                      </a:r>
                      <a:endParaRPr lang="en-US" sz="1900" dirty="0"/>
                    </a:p>
                  </a:txBody>
                  <a:tcPr marT="0" marB="0" horzOverflow="overflow">
                    <a:noFill/>
                  </a:tcPr>
                </a:tc>
                <a:extLst>
                  <a:ext uri="{0D108BD9-81ED-4DB2-BD59-A6C34878D82A}">
                    <a16:rowId xmlns:a16="http://schemas.microsoft.com/office/drawing/2014/main" val="442584914"/>
                  </a:ext>
                </a:extLst>
              </a:tr>
            </a:tbl>
          </a:graphicData>
        </a:graphic>
      </p:graphicFrame>
      <p:sp>
        <p:nvSpPr>
          <p:cNvPr id="18" name="CasellaDiTesto 17">
            <a:extLst>
              <a:ext uri="{FF2B5EF4-FFF2-40B4-BE49-F238E27FC236}">
                <a16:creationId xmlns:a16="http://schemas.microsoft.com/office/drawing/2014/main" id="{99C18B85-5F04-5A1E-48CD-BAE97B8C0186}"/>
              </a:ext>
            </a:extLst>
          </p:cNvPr>
          <p:cNvSpPr txBox="1"/>
          <p:nvPr/>
        </p:nvSpPr>
        <p:spPr>
          <a:xfrm>
            <a:off x="197168" y="3304383"/>
            <a:ext cx="6177914" cy="369332"/>
          </a:xfrm>
          <a:prstGeom prst="rect">
            <a:avLst/>
          </a:prstGeom>
          <a:noFill/>
        </p:spPr>
        <p:txBody>
          <a:bodyPr wrap="square">
            <a:spAutoFit/>
          </a:bodyPr>
          <a:lstStyle/>
          <a:p>
            <a:r>
              <a:rPr lang="it-IT" sz="1800" dirty="0">
                <a:solidFill>
                  <a:srgbClr val="FF0000"/>
                </a:solidFill>
                <a:latin typeface="Calibri"/>
              </a:rPr>
              <a:t>**** Assegnista PRIN-PNRR associato INFN-MI</a:t>
            </a:r>
          </a:p>
        </p:txBody>
      </p:sp>
      <p:graphicFrame>
        <p:nvGraphicFramePr>
          <p:cNvPr id="24" name="Table 3">
            <a:extLst>
              <a:ext uri="{FF2B5EF4-FFF2-40B4-BE49-F238E27FC236}">
                <a16:creationId xmlns:a16="http://schemas.microsoft.com/office/drawing/2014/main" id="{B578E25C-8D71-25D1-1D36-38DE40302027}"/>
              </a:ext>
            </a:extLst>
          </p:cNvPr>
          <p:cNvGraphicFramePr>
            <a:graphicFrameLocks noGrp="1"/>
          </p:cNvGraphicFramePr>
          <p:nvPr>
            <p:extLst/>
          </p:nvPr>
        </p:nvGraphicFramePr>
        <p:xfrm>
          <a:off x="51698" y="4272306"/>
          <a:ext cx="10744200" cy="2462213"/>
        </p:xfrm>
        <a:graphic>
          <a:graphicData uri="http://schemas.openxmlformats.org/drawingml/2006/table">
            <a:tbl>
              <a:tblPr/>
              <a:tblGrid>
                <a:gridCol w="1074420">
                  <a:extLst>
                    <a:ext uri="{9D8B030D-6E8A-4147-A177-3AD203B41FA5}">
                      <a16:colId xmlns:a16="http://schemas.microsoft.com/office/drawing/2014/main" val="20000"/>
                    </a:ext>
                  </a:extLst>
                </a:gridCol>
                <a:gridCol w="982980">
                  <a:extLst>
                    <a:ext uri="{9D8B030D-6E8A-4147-A177-3AD203B41FA5}">
                      <a16:colId xmlns:a16="http://schemas.microsoft.com/office/drawing/2014/main" val="20001"/>
                    </a:ext>
                  </a:extLst>
                </a:gridCol>
                <a:gridCol w="1165860">
                  <a:extLst>
                    <a:ext uri="{9D8B030D-6E8A-4147-A177-3AD203B41FA5}">
                      <a16:colId xmlns:a16="http://schemas.microsoft.com/office/drawing/2014/main" val="3304548490"/>
                    </a:ext>
                  </a:extLst>
                </a:gridCol>
                <a:gridCol w="1074420">
                  <a:extLst>
                    <a:ext uri="{9D8B030D-6E8A-4147-A177-3AD203B41FA5}">
                      <a16:colId xmlns:a16="http://schemas.microsoft.com/office/drawing/2014/main" val="20002"/>
                    </a:ext>
                  </a:extLst>
                </a:gridCol>
                <a:gridCol w="14173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066800">
                  <a:extLst>
                    <a:ext uri="{9D8B030D-6E8A-4147-A177-3AD203B41FA5}">
                      <a16:colId xmlns:a16="http://schemas.microsoft.com/office/drawing/2014/main" val="2721399757"/>
                    </a:ext>
                  </a:extLst>
                </a:gridCol>
                <a:gridCol w="1226821">
                  <a:extLst>
                    <a:ext uri="{9D8B030D-6E8A-4147-A177-3AD203B41FA5}">
                      <a16:colId xmlns:a16="http://schemas.microsoft.com/office/drawing/2014/main" val="20006"/>
                    </a:ext>
                  </a:extLst>
                </a:gridCol>
                <a:gridCol w="830579">
                  <a:extLst>
                    <a:ext uri="{9D8B030D-6E8A-4147-A177-3AD203B41FA5}">
                      <a16:colId xmlns:a16="http://schemas.microsoft.com/office/drawing/2014/main" val="20007"/>
                    </a:ext>
                  </a:extLst>
                </a:gridCol>
              </a:tblGrid>
              <a:tr h="114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FFFFFF"/>
                          </a:solidFill>
                          <a:effectLst/>
                          <a:latin typeface="Arial" charset="0"/>
                        </a:rPr>
                        <a:t>Sezioni</a:t>
                      </a:r>
                      <a:r>
                        <a:rPr kumimoji="0" lang="en-US" sz="1400" b="1" i="0" u="none" strike="noStrike" cap="none" normalizeH="0" baseline="0" dirty="0">
                          <a:ln>
                            <a:noFill/>
                          </a:ln>
                          <a:solidFill>
                            <a:srgbClr val="FFFFFF"/>
                          </a:solidFill>
                          <a:effectLst/>
                          <a:latin typeface="Arial" charset="0"/>
                        </a:rPr>
                        <a:t> / Lab</a:t>
                      </a: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Missioni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a:ln>
                            <a:noFill/>
                          </a:ln>
                          <a:solidFill>
                            <a:srgbClr val="FFFFFF"/>
                          </a:solidFill>
                          <a:effectLst/>
                          <a:latin typeface="Arial" charset="0"/>
                        </a:rPr>
                        <a:t>Consumo/</a:t>
                      </a:r>
                      <a:br>
                        <a:rPr kumimoji="0" lang="it-IT" sz="1400" b="1" i="0" u="none" strike="noStrike" cap="none" normalizeH="0" baseline="0">
                          <a:ln>
                            <a:noFill/>
                          </a:ln>
                          <a:solidFill>
                            <a:srgbClr val="FFFFFF"/>
                          </a:solidFill>
                          <a:effectLst/>
                          <a:latin typeface="Arial" charset="0"/>
                        </a:rPr>
                      </a:br>
                      <a:r>
                        <a:rPr kumimoji="0" lang="it-IT" sz="1400" b="1" i="0" u="none" strike="noStrike" cap="none" normalizeH="0" baseline="0">
                          <a:ln>
                            <a:noFill/>
                          </a:ln>
                          <a:solidFill>
                            <a:srgbClr val="FFFFFF"/>
                          </a:solidFill>
                          <a:effectLst/>
                          <a:latin typeface="Arial" charset="0"/>
                        </a:rPr>
                        <a:t>Altri consumo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Trasporti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err="1">
                          <a:ln>
                            <a:noFill/>
                          </a:ln>
                          <a:solidFill>
                            <a:srgbClr val="FFFFFF"/>
                          </a:solidFill>
                          <a:effectLst/>
                          <a:latin typeface="Arial" charset="0"/>
                        </a:rPr>
                        <a:t>Manutenzione</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cap="none" normalizeH="0" baseline="0">
                          <a:ln>
                            <a:noFill/>
                          </a:ln>
                          <a:solidFill>
                            <a:srgbClr val="FFFFFF"/>
                          </a:solidFill>
                          <a:effectLst/>
                          <a:latin typeface="Arial" charset="0"/>
                        </a:rPr>
                        <a:t>Inventario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a:ln>
                            <a:noFill/>
                          </a:ln>
                          <a:solidFill>
                            <a:srgbClr val="FFFFFF"/>
                          </a:solidFill>
                          <a:effectLst/>
                          <a:latin typeface="Arial" charset="0"/>
                        </a:rPr>
                        <a:t>apparati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err="1">
                          <a:ln>
                            <a:noFill/>
                          </a:ln>
                          <a:solidFill>
                            <a:srgbClr val="FFFFFF"/>
                          </a:solidFill>
                          <a:effectLst/>
                          <a:latin typeface="Arial" charset="0"/>
                        </a:rPr>
                        <a:t>Sp</a:t>
                      </a:r>
                      <a:r>
                        <a:rPr kumimoji="0" lang="it-IT" sz="1400" b="1" i="0" u="none" strike="noStrike" cap="none" normalizeH="0" baseline="0">
                          <a:ln>
                            <a:noFill/>
                          </a:ln>
                          <a:solidFill>
                            <a:srgbClr val="FFFFFF"/>
                          </a:solidFill>
                          <a:effectLst/>
                          <a:latin typeface="Arial" charset="0"/>
                        </a:rPr>
                        <a:t>- servizi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rPr>
                        <a:t>Tot. per </a:t>
                      </a:r>
                      <a:r>
                        <a:rPr kumimoji="0" lang="en-US" sz="1400" b="1" i="0" u="none" strike="noStrike" cap="none" normalizeH="0" baseline="0" err="1">
                          <a:ln>
                            <a:noFill/>
                          </a:ln>
                          <a:solidFill>
                            <a:srgbClr val="FFFFFF"/>
                          </a:solidFill>
                          <a:effectLst/>
                          <a:latin typeface="Arial" charset="0"/>
                        </a:rPr>
                        <a:t>sez</a:t>
                      </a:r>
                      <a:r>
                        <a:rPr kumimoji="0" lang="en-US" sz="1400" b="1" i="0" u="none" strike="noStrike" cap="none" normalizeH="0" baseline="0">
                          <a:ln>
                            <a:noFill/>
                          </a:ln>
                          <a:solidFill>
                            <a:srgbClr val="FFFFFF"/>
                          </a:solidFill>
                          <a:effectLst/>
                          <a:latin typeface="Arial" charset="0"/>
                        </a:rPr>
                        <a:t>/lab</a:t>
                      </a: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rPr>
                        <a:t>FTE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previsto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10000"/>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rPr>
                        <a:t>MI</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7.5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endParaRPr lang="it-IT"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endParaRPr lang="it-IT"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1" i="0" u="none" strike="noStrike" dirty="0">
                          <a:solidFill>
                            <a:srgbClr val="000000"/>
                          </a:solidFill>
                          <a:effectLst/>
                          <a:latin typeface="Arial" panose="020B0604020202020204" pitchFamily="34" charset="0"/>
                          <a:cs typeface="Arial" panose="020B0604020202020204" pitchFamily="34" charset="0"/>
                        </a:rPr>
                        <a:t>11,5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1.70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5"/>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rPr>
                        <a:t>TOTALE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7.5</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4.0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11.5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1.70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bl>
          </a:graphicData>
        </a:graphic>
      </p:graphicFrame>
      <p:sp>
        <p:nvSpPr>
          <p:cNvPr id="25" name="CasellaDiTesto 24">
            <a:extLst>
              <a:ext uri="{FF2B5EF4-FFF2-40B4-BE49-F238E27FC236}">
                <a16:creationId xmlns:a16="http://schemas.microsoft.com/office/drawing/2014/main" id="{5D7F5BE4-D91F-B66E-E4F0-4B1847119E99}"/>
              </a:ext>
            </a:extLst>
          </p:cNvPr>
          <p:cNvSpPr txBox="1"/>
          <p:nvPr/>
        </p:nvSpPr>
        <p:spPr>
          <a:xfrm>
            <a:off x="4657368" y="1550057"/>
            <a:ext cx="6275070" cy="1754326"/>
          </a:xfrm>
          <a:prstGeom prst="rect">
            <a:avLst/>
          </a:prstGeom>
          <a:noFill/>
        </p:spPr>
        <p:txBody>
          <a:bodyPr wrap="square" rtlCol="0">
            <a:spAutoFit/>
          </a:bodyPr>
          <a:lstStyle/>
          <a:p>
            <a:r>
              <a:rPr lang="it-IT" dirty="0"/>
              <a:t>Missioni: 2 per almeno 2 persone ciascun turno di 1 settimana al CAS (se si sblocca) o ad ARRONAX o a </a:t>
            </a:r>
            <a:r>
              <a:rPr lang="it-IT" dirty="0" err="1"/>
              <a:t>Julich</a:t>
            </a:r>
            <a:r>
              <a:rPr lang="it-IT" dirty="0"/>
              <a:t> in funzione della disponibilità dell’acceleratore</a:t>
            </a:r>
          </a:p>
          <a:p>
            <a:endParaRPr lang="it-IT" dirty="0"/>
          </a:p>
          <a:p>
            <a:endParaRPr lang="it-IT" dirty="0"/>
          </a:p>
          <a:p>
            <a:r>
              <a:rPr lang="it-IT" dirty="0"/>
              <a:t>Manutenzione: per il laboratorio di radiochimica </a:t>
            </a:r>
          </a:p>
        </p:txBody>
      </p:sp>
      <p:sp>
        <p:nvSpPr>
          <p:cNvPr id="6" name="Title 1">
            <a:extLst>
              <a:ext uri="{FF2B5EF4-FFF2-40B4-BE49-F238E27FC236}">
                <a16:creationId xmlns:a16="http://schemas.microsoft.com/office/drawing/2014/main" id="{90458208-FCCD-7720-2ACE-24C789FBD86E}"/>
              </a:ext>
            </a:extLst>
          </p:cNvPr>
          <p:cNvSpPr>
            <a:spLocks noGrp="1"/>
          </p:cNvSpPr>
          <p:nvPr>
            <p:ph type="title"/>
          </p:nvPr>
        </p:nvSpPr>
        <p:spPr>
          <a:xfrm>
            <a:off x="104167" y="104645"/>
            <a:ext cx="10698777" cy="966746"/>
          </a:xfrm>
        </p:spPr>
        <p:txBody>
          <a:bodyPr>
            <a:noAutofit/>
          </a:bodyPr>
          <a:lstStyle/>
          <a:p>
            <a:r>
              <a:rPr lang="en-US" sz="2800" dirty="0">
                <a:latin typeface="+mn-lt"/>
              </a:rPr>
              <a:t>CUPRUM-TTD WP3 - MI: </a:t>
            </a:r>
            <a:r>
              <a:rPr lang="en-US" sz="2800" dirty="0" err="1">
                <a:latin typeface="+mn-lt"/>
              </a:rPr>
              <a:t>xs</a:t>
            </a:r>
            <a:r>
              <a:rPr lang="en-US" sz="2800" dirty="0">
                <a:latin typeface="+mn-lt"/>
              </a:rPr>
              <a:t> measurements for alternative Cu67/Cu61 nuclear reaction route with alpha beams</a:t>
            </a:r>
          </a:p>
        </p:txBody>
      </p:sp>
    </p:spTree>
    <p:extLst>
      <p:ext uri="{BB962C8B-B14F-4D97-AF65-F5344CB8AC3E}">
        <p14:creationId xmlns:p14="http://schemas.microsoft.com/office/powerpoint/2010/main" val="3188979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216884" y="-46207"/>
            <a:ext cx="12050829" cy="840400"/>
          </a:xfrm>
        </p:spPr>
        <p:txBody>
          <a:bodyPr>
            <a:normAutofit/>
          </a:bodyPr>
          <a:lstStyle/>
          <a:p>
            <a:r>
              <a:rPr lang="it-IT" dirty="0"/>
              <a:t>HARDLIFE  (2024 - 2026)</a:t>
            </a:r>
            <a:endParaRPr lang="en-US" dirty="0"/>
          </a:p>
        </p:txBody>
      </p:sp>
      <p:sp>
        <p:nvSpPr>
          <p:cNvPr id="16" name="Rectangle 15"/>
          <p:cNvSpPr/>
          <p:nvPr/>
        </p:nvSpPr>
        <p:spPr>
          <a:xfrm>
            <a:off x="3258014" y="944357"/>
            <a:ext cx="5675971" cy="369332"/>
          </a:xfrm>
          <a:prstGeom prst="rect">
            <a:avLst/>
          </a:prstGeom>
        </p:spPr>
        <p:txBody>
          <a:bodyPr wrap="square">
            <a:spAutoFit/>
          </a:bodyPr>
          <a:lstStyle/>
          <a:p>
            <a:r>
              <a:rPr lang="en-US" b="1" dirty="0">
                <a:solidFill>
                  <a:srgbClr val="0070C0"/>
                </a:solidFill>
                <a:latin typeface="Comic Sans MS" panose="030F0702030302020204" pitchFamily="66" charset="0"/>
              </a:rPr>
              <a:t>Resp. Nazionale: DARIO </a:t>
            </a:r>
            <a:r>
              <a:rPr lang="en-US" b="1" dirty="0" err="1">
                <a:solidFill>
                  <a:srgbClr val="0070C0"/>
                </a:solidFill>
                <a:latin typeface="Comic Sans MS" panose="030F0702030302020204" pitchFamily="66" charset="0"/>
              </a:rPr>
              <a:t>MASSABÒ</a:t>
            </a:r>
            <a:r>
              <a:rPr lang="en-US" b="1" dirty="0">
                <a:solidFill>
                  <a:srgbClr val="0070C0"/>
                </a:solidFill>
                <a:latin typeface="Comic Sans MS" panose="030F0702030302020204" pitchFamily="66" charset="0"/>
              </a:rPr>
              <a:t> (GENOVA)</a:t>
            </a:r>
            <a:endParaRPr lang="it-IT" dirty="0">
              <a:solidFill>
                <a:srgbClr val="0070C0"/>
              </a:solidFill>
              <a:latin typeface="Comic Sans MS" panose="030F0702030302020204" pitchFamily="66" charset="0"/>
            </a:endParaRPr>
          </a:p>
        </p:txBody>
      </p:sp>
      <p:sp>
        <p:nvSpPr>
          <p:cNvPr id="13" name="Rectangle 12">
            <a:extLst>
              <a:ext uri="{FF2B5EF4-FFF2-40B4-BE49-F238E27FC236}">
                <a16:creationId xmlns:a16="http://schemas.microsoft.com/office/drawing/2014/main" id="{BF050493-2E14-4B4B-A801-0E62830A47E1}"/>
              </a:ext>
            </a:extLst>
          </p:cNvPr>
          <p:cNvSpPr/>
          <p:nvPr/>
        </p:nvSpPr>
        <p:spPr>
          <a:xfrm>
            <a:off x="5062764" y="5776448"/>
            <a:ext cx="7010400" cy="523220"/>
          </a:xfrm>
          <a:prstGeom prst="rect">
            <a:avLst/>
          </a:prstGeom>
        </p:spPr>
        <p:txBody>
          <a:bodyPr wrap="square">
            <a:spAutoFit/>
          </a:bodyPr>
          <a:lstStyle/>
          <a:p>
            <a:pPr algn="r"/>
            <a:r>
              <a:rPr lang="en-US" sz="2000" b="1" dirty="0" err="1">
                <a:solidFill>
                  <a:srgbClr val="002060"/>
                </a:solidFill>
                <a:latin typeface="Comic Sans MS" panose="030F0702030302020204" pitchFamily="66" charset="0"/>
                <a:ea typeface="+mj-ea"/>
                <a:cs typeface="+mj-cs"/>
              </a:rPr>
              <a:t>Nessuna</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Richiesta</a:t>
            </a:r>
            <a:r>
              <a:rPr lang="en-US" sz="2000" b="1" dirty="0">
                <a:solidFill>
                  <a:srgbClr val="002060"/>
                </a:solidFill>
                <a:latin typeface="Comic Sans MS" panose="030F0702030302020204" pitchFamily="66" charset="0"/>
                <a:ea typeface="+mj-ea"/>
                <a:cs typeface="+mj-cs"/>
              </a:rPr>
              <a:t> </a:t>
            </a:r>
            <a:r>
              <a:rPr lang="en-US" sz="2000" b="1" dirty="0" err="1">
                <a:solidFill>
                  <a:srgbClr val="002060"/>
                </a:solidFill>
                <a:latin typeface="Comic Sans MS" panose="030F0702030302020204" pitchFamily="66" charset="0"/>
                <a:ea typeface="+mj-ea"/>
                <a:cs typeface="+mj-cs"/>
              </a:rPr>
              <a:t>Servizi</a:t>
            </a:r>
            <a:r>
              <a:rPr lang="en-US" sz="2000" b="1" dirty="0">
                <a:solidFill>
                  <a:srgbClr val="002060"/>
                </a:solidFill>
                <a:latin typeface="Comic Sans MS" panose="030F0702030302020204" pitchFamily="66" charset="0"/>
                <a:ea typeface="+mj-ea"/>
                <a:cs typeface="+mj-cs"/>
              </a:rPr>
              <a:t> Milano 2026</a:t>
            </a:r>
          </a:p>
          <a:p>
            <a:pPr algn="r"/>
            <a:endParaRPr lang="en-US" sz="800" b="1" dirty="0">
              <a:solidFill>
                <a:srgbClr val="0070C0"/>
              </a:solidFill>
              <a:latin typeface="Comic Sans MS" panose="030F0702030302020204" pitchFamily="66" charset="0"/>
            </a:endParaRPr>
          </a:p>
        </p:txBody>
      </p:sp>
      <p:sp>
        <p:nvSpPr>
          <p:cNvPr id="5" name="Rectangle 4">
            <a:extLst>
              <a:ext uri="{FF2B5EF4-FFF2-40B4-BE49-F238E27FC236}">
                <a16:creationId xmlns:a16="http://schemas.microsoft.com/office/drawing/2014/main" id="{10A2E6A3-81DE-4E8A-8A97-D8856DAB8E23}"/>
              </a:ext>
            </a:extLst>
          </p:cNvPr>
          <p:cNvSpPr/>
          <p:nvPr/>
        </p:nvSpPr>
        <p:spPr>
          <a:xfrm>
            <a:off x="526631" y="561389"/>
            <a:ext cx="11431334" cy="369332"/>
          </a:xfrm>
          <a:prstGeom prst="rect">
            <a:avLst/>
          </a:prstGeom>
        </p:spPr>
        <p:txBody>
          <a:bodyPr wrap="none">
            <a:spAutoFit/>
          </a:bodyPr>
          <a:lstStyle/>
          <a:p>
            <a:r>
              <a:rPr lang="en-GB" b="1" i="1" dirty="0">
                <a:solidFill>
                  <a:schemeClr val="tx2">
                    <a:lumMod val="75000"/>
                  </a:schemeClr>
                </a:solidFill>
                <a:latin typeface="Comic Sans MS" panose="030F0702030302020204" pitchFamily="66" charset="0"/>
              </a:rPr>
              <a:t>Highly characterised study of Liquid Fuel Emissions for carbonaceous aerosol source apportionment </a:t>
            </a:r>
            <a:endParaRPr lang="en-US" b="1" i="1" dirty="0">
              <a:solidFill>
                <a:srgbClr val="0070C0"/>
              </a:solidFill>
              <a:latin typeface="Comic Sans MS" panose="030F0702030302020204" pitchFamily="66" charset="0"/>
            </a:endParaRPr>
          </a:p>
        </p:txBody>
      </p:sp>
      <p:sp>
        <p:nvSpPr>
          <p:cNvPr id="9" name="Rectangle 8">
            <a:extLst>
              <a:ext uri="{FF2B5EF4-FFF2-40B4-BE49-F238E27FC236}">
                <a16:creationId xmlns:a16="http://schemas.microsoft.com/office/drawing/2014/main" id="{081E14D3-5D35-43BD-86CD-B4FDF7B3E3BE}"/>
              </a:ext>
            </a:extLst>
          </p:cNvPr>
          <p:cNvSpPr/>
          <p:nvPr/>
        </p:nvSpPr>
        <p:spPr>
          <a:xfrm>
            <a:off x="-163630" y="3667445"/>
            <a:ext cx="3782729"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Participants @Milano 2026</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0" name="Rectangle 9">
            <a:extLst>
              <a:ext uri="{FF2B5EF4-FFF2-40B4-BE49-F238E27FC236}">
                <a16:creationId xmlns:a16="http://schemas.microsoft.com/office/drawing/2014/main" id="{603CDB44-0B80-45D1-B2D8-659DDFE1EFAC}"/>
              </a:ext>
            </a:extLst>
          </p:cNvPr>
          <p:cNvSpPr/>
          <p:nvPr/>
        </p:nvSpPr>
        <p:spPr>
          <a:xfrm>
            <a:off x="0" y="5776448"/>
            <a:ext cx="3946358" cy="369332"/>
          </a:xfrm>
          <a:prstGeom prst="rect">
            <a:avLst/>
          </a:prstGeom>
        </p:spPr>
        <p:txBody>
          <a:bodyPr wrap="square">
            <a:spAutoFit/>
          </a:bodyPr>
          <a:lstStyle/>
          <a:p>
            <a:r>
              <a:rPr lang="en-US" b="1" dirty="0">
                <a:solidFill>
                  <a:srgbClr val="002060"/>
                </a:solidFill>
                <a:latin typeface="Comic Sans MS" panose="030F0702030302020204" pitchFamily="66" charset="0"/>
              </a:rPr>
              <a:t>TOT FTE @ Milano 2026: </a:t>
            </a:r>
            <a:r>
              <a:rPr lang="en-US" b="1" dirty="0">
                <a:solidFill>
                  <a:srgbClr val="0070C0"/>
                </a:solidFill>
                <a:latin typeface="Comic Sans MS" panose="030F0702030302020204" pitchFamily="66" charset="0"/>
              </a:rPr>
              <a:t>1.9</a:t>
            </a:r>
          </a:p>
        </p:txBody>
      </p:sp>
      <p:sp>
        <p:nvSpPr>
          <p:cNvPr id="11" name="Rectangle 10">
            <a:extLst>
              <a:ext uri="{FF2B5EF4-FFF2-40B4-BE49-F238E27FC236}">
                <a16:creationId xmlns:a16="http://schemas.microsoft.com/office/drawing/2014/main" id="{472510D8-83EC-4195-8892-ABCA70A43173}"/>
              </a:ext>
            </a:extLst>
          </p:cNvPr>
          <p:cNvSpPr/>
          <p:nvPr/>
        </p:nvSpPr>
        <p:spPr>
          <a:xfrm>
            <a:off x="0" y="1357383"/>
            <a:ext cx="3012707"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Participating Sections: </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A8A462DD-D022-4991-9F5C-D7FAA0E3288A}"/>
              </a:ext>
            </a:extLst>
          </p:cNvPr>
          <p:cNvSpPr/>
          <p:nvPr/>
        </p:nvSpPr>
        <p:spPr>
          <a:xfrm>
            <a:off x="7351392" y="2113427"/>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Final aim of the Experiment</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4" name="Rectangle 13">
            <a:extLst>
              <a:ext uri="{FF2B5EF4-FFF2-40B4-BE49-F238E27FC236}">
                <a16:creationId xmlns:a16="http://schemas.microsoft.com/office/drawing/2014/main" id="{59B9B3E9-E3FB-4042-8825-00BB58708DE9}"/>
              </a:ext>
            </a:extLst>
          </p:cNvPr>
          <p:cNvSpPr/>
          <p:nvPr/>
        </p:nvSpPr>
        <p:spPr>
          <a:xfrm>
            <a:off x="5791105" y="2456441"/>
            <a:ext cx="6016478" cy="1854354"/>
          </a:xfrm>
          <a:prstGeom prst="rect">
            <a:avLst/>
          </a:prstGeom>
        </p:spPr>
        <p:txBody>
          <a:bodyPr wrap="square">
            <a:spAutoFit/>
          </a:bodyPr>
          <a:lstStyle/>
          <a:p>
            <a:pPr>
              <a:spcAft>
                <a:spcPts val="300"/>
              </a:spcAft>
            </a:pPr>
            <a:r>
              <a:rPr lang="it-IT" b="1" dirty="0">
                <a:solidFill>
                  <a:srgbClr val="0070C0"/>
                </a:solidFill>
                <a:latin typeface="Comic Sans MS" panose="030F0702030302020204" pitchFamily="66" charset="0"/>
              </a:rPr>
              <a:t>Development and </a:t>
            </a:r>
            <a:r>
              <a:rPr lang="it-IT" b="1" dirty="0" err="1">
                <a:solidFill>
                  <a:srgbClr val="0070C0"/>
                </a:solidFill>
                <a:latin typeface="Comic Sans MS" panose="030F0702030302020204" pitchFamily="66" charset="0"/>
              </a:rPr>
              <a:t>optimisation</a:t>
            </a:r>
            <a:r>
              <a:rPr lang="it-IT" dirty="0">
                <a:solidFill>
                  <a:srgbClr val="0070C0"/>
                </a:solidFill>
                <a:latin typeface="Comic Sans MS" panose="030F0702030302020204" pitchFamily="66" charset="0"/>
              </a:rPr>
              <a:t> of state-of-the-art </a:t>
            </a:r>
            <a:r>
              <a:rPr lang="it-IT" b="1" dirty="0" err="1">
                <a:solidFill>
                  <a:srgbClr val="0070C0"/>
                </a:solidFill>
                <a:latin typeface="Comic Sans MS" panose="030F0702030302020204" pitchFamily="66" charset="0"/>
              </a:rPr>
              <a:t>analytical</a:t>
            </a:r>
            <a:r>
              <a:rPr lang="it-IT" b="1" dirty="0">
                <a:solidFill>
                  <a:srgbClr val="0070C0"/>
                </a:solidFill>
                <a:latin typeface="Comic Sans MS" panose="030F0702030302020204" pitchFamily="66" charset="0"/>
              </a:rPr>
              <a:t> techniques</a:t>
            </a:r>
            <a:r>
              <a:rPr lang="it-IT" dirty="0">
                <a:solidFill>
                  <a:srgbClr val="0070C0"/>
                </a:solidFill>
                <a:latin typeface="Comic Sans MS" panose="030F0702030302020204" pitchFamily="66" charset="0"/>
              </a:rPr>
              <a:t> (for </a:t>
            </a:r>
            <a:r>
              <a:rPr lang="it-IT" baseline="30000" dirty="0">
                <a:solidFill>
                  <a:srgbClr val="0070C0"/>
                </a:solidFill>
                <a:latin typeface="Comic Sans MS" panose="030F0702030302020204" pitchFamily="66" charset="0"/>
              </a:rPr>
              <a:t>14</a:t>
            </a:r>
            <a:r>
              <a:rPr lang="it-IT" dirty="0">
                <a:solidFill>
                  <a:srgbClr val="0070C0"/>
                </a:solidFill>
                <a:latin typeface="Comic Sans MS" panose="030F0702030302020204" pitchFamily="66" charset="0"/>
              </a:rPr>
              <a:t>C </a:t>
            </a:r>
            <a:r>
              <a:rPr lang="it-IT" dirty="0" err="1">
                <a:solidFill>
                  <a:srgbClr val="0070C0"/>
                </a:solidFill>
                <a:latin typeface="Comic Sans MS" panose="030F0702030302020204" pitchFamily="66" charset="0"/>
              </a:rPr>
              <a:t>content</a:t>
            </a:r>
            <a:r>
              <a:rPr lang="it-IT" dirty="0">
                <a:solidFill>
                  <a:srgbClr val="0070C0"/>
                </a:solidFill>
                <a:latin typeface="Comic Sans MS" panose="030F0702030302020204" pitchFamily="66" charset="0"/>
              </a:rPr>
              <a:t>, light-</a:t>
            </a:r>
            <a:r>
              <a:rPr lang="it-IT" dirty="0" err="1">
                <a:solidFill>
                  <a:srgbClr val="0070C0"/>
                </a:solidFill>
                <a:latin typeface="Comic Sans MS" panose="030F0702030302020204" pitchFamily="66" charset="0"/>
              </a:rPr>
              <a:t>absorption</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properties</a:t>
            </a:r>
            <a:r>
              <a:rPr lang="it-IT" dirty="0">
                <a:solidFill>
                  <a:srgbClr val="0070C0"/>
                </a:solidFill>
                <a:latin typeface="Comic Sans MS" panose="030F0702030302020204" pitchFamily="66" charset="0"/>
              </a:rPr>
              <a:t>, and </a:t>
            </a:r>
            <a:r>
              <a:rPr lang="it-IT" dirty="0" err="1">
                <a:solidFill>
                  <a:srgbClr val="0070C0"/>
                </a:solidFill>
                <a:latin typeface="Comic Sans MS" panose="030F0702030302020204" pitchFamily="66" charset="0"/>
              </a:rPr>
              <a:t>elemental</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composition</a:t>
            </a:r>
            <a:r>
              <a:rPr lang="it-IT" dirty="0">
                <a:solidFill>
                  <a:srgbClr val="0070C0"/>
                </a:solidFill>
                <a:latin typeface="Comic Sans MS" panose="030F0702030302020204" pitchFamily="66" charset="0"/>
              </a:rPr>
              <a:t>) as tools for the </a:t>
            </a:r>
            <a:r>
              <a:rPr lang="it-IT" dirty="0" err="1">
                <a:solidFill>
                  <a:srgbClr val="0070C0"/>
                </a:solidFill>
                <a:latin typeface="Comic Sans MS" panose="030F0702030302020204" pitchFamily="66" charset="0"/>
              </a:rPr>
              <a:t>assessment</a:t>
            </a:r>
            <a:r>
              <a:rPr lang="it-IT" dirty="0">
                <a:solidFill>
                  <a:srgbClr val="0070C0"/>
                </a:solidFill>
                <a:latin typeface="Comic Sans MS" panose="030F0702030302020204" pitchFamily="66" charset="0"/>
              </a:rPr>
              <a:t> of the green </a:t>
            </a:r>
            <a:r>
              <a:rPr lang="it-IT" dirty="0" err="1">
                <a:solidFill>
                  <a:srgbClr val="0070C0"/>
                </a:solidFill>
                <a:latin typeface="Comic Sans MS" panose="030F0702030302020204" pitchFamily="66" charset="0"/>
              </a:rPr>
              <a:t>transition</a:t>
            </a:r>
            <a:r>
              <a:rPr lang="it-IT"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focusing</a:t>
            </a:r>
            <a:r>
              <a:rPr lang="it-IT" b="1" dirty="0">
                <a:solidFill>
                  <a:srgbClr val="0070C0"/>
                </a:solidFill>
                <a:latin typeface="Comic Sans MS" panose="030F0702030302020204" pitchFamily="66" charset="0"/>
              </a:rPr>
              <a:t> on </a:t>
            </a:r>
            <a:r>
              <a:rPr lang="it-IT" b="1" dirty="0" err="1">
                <a:solidFill>
                  <a:srgbClr val="0070C0"/>
                </a:solidFill>
                <a:latin typeface="Comic Sans MS" panose="030F0702030302020204" pitchFamily="66" charset="0"/>
              </a:rPr>
              <a:t>particulate</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matter</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emitted</a:t>
            </a:r>
            <a:r>
              <a:rPr lang="it-IT" b="1" dirty="0">
                <a:solidFill>
                  <a:srgbClr val="0070C0"/>
                </a:solidFill>
                <a:latin typeface="Comic Sans MS" panose="030F0702030302020204" pitchFamily="66" charset="0"/>
              </a:rPr>
              <a:t> by biofuel </a:t>
            </a:r>
            <a:r>
              <a:rPr lang="it-IT" b="1" dirty="0" err="1">
                <a:solidFill>
                  <a:srgbClr val="0070C0"/>
                </a:solidFill>
                <a:latin typeface="Comic Sans MS" panose="030F0702030302020204" pitchFamily="66" charset="0"/>
              </a:rPr>
              <a:t>combustion</a:t>
            </a:r>
            <a:endParaRPr lang="en-US" b="1" dirty="0">
              <a:solidFill>
                <a:srgbClr val="0070C0"/>
              </a:solidFill>
              <a:latin typeface="Comic Sans MS" panose="030F0702030302020204" pitchFamily="66" charset="0"/>
            </a:endParaRPr>
          </a:p>
          <a:p>
            <a:pPr algn="r">
              <a:spcAft>
                <a:spcPts val="300"/>
              </a:spcAft>
            </a:pPr>
            <a:endParaRPr lang="en-US" sz="400" dirty="0">
              <a:solidFill>
                <a:srgbClr val="002060"/>
              </a:solidFill>
              <a:latin typeface="Comic Sans MS" panose="030F0702030302020204" pitchFamily="66" charset="0"/>
              <a:ea typeface="+mj-ea"/>
              <a:cs typeface="+mj-cs"/>
            </a:endParaRPr>
          </a:p>
        </p:txBody>
      </p:sp>
      <p:sp>
        <p:nvSpPr>
          <p:cNvPr id="15" name="Rectangle 14">
            <a:extLst>
              <a:ext uri="{FF2B5EF4-FFF2-40B4-BE49-F238E27FC236}">
                <a16:creationId xmlns:a16="http://schemas.microsoft.com/office/drawing/2014/main" id="{E436C00A-B6FF-4D5B-B084-682B50BA0294}"/>
              </a:ext>
            </a:extLst>
          </p:cNvPr>
          <p:cNvSpPr/>
          <p:nvPr/>
        </p:nvSpPr>
        <p:spPr>
          <a:xfrm>
            <a:off x="67377" y="1800145"/>
            <a:ext cx="4302493" cy="1692771"/>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MILANO (</a:t>
            </a:r>
            <a:r>
              <a:rPr lang="en-US" b="1" dirty="0" err="1">
                <a:solidFill>
                  <a:srgbClr val="0070C0"/>
                </a:solidFill>
                <a:latin typeface="Comic Sans MS" panose="030F0702030302020204" pitchFamily="66" charset="0"/>
              </a:rPr>
              <a:t>RL</a:t>
            </a:r>
            <a:r>
              <a:rPr lang="en-US" b="1" dirty="0">
                <a:solidFill>
                  <a:srgbClr val="0070C0"/>
                </a:solidFill>
                <a:latin typeface="Comic Sans MS" panose="030F0702030302020204" pitchFamily="66" charset="0"/>
              </a:rPr>
              <a:t>: Vera Bernardoni)</a:t>
            </a: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GENOVA (RN: Dario </a:t>
            </a:r>
            <a:r>
              <a:rPr lang="it-IT" b="1" dirty="0" err="1">
                <a:solidFill>
                  <a:srgbClr val="0070C0"/>
                </a:solidFill>
                <a:latin typeface="Comic Sans MS" panose="030F0702030302020204" pitchFamily="66" charset="0"/>
              </a:rPr>
              <a:t>Massabò</a:t>
            </a:r>
            <a:r>
              <a:rPr lang="it-IT" b="1" dirty="0">
                <a:solidFill>
                  <a:srgbClr val="0070C0"/>
                </a:solidFill>
                <a:latin typeface="Comic Sans MS" panose="030F0702030302020204" pitchFamily="66" charset="0"/>
              </a:rPr>
              <a:t>, </a:t>
            </a:r>
            <a:br>
              <a:rPr lang="it-IT" b="1" dirty="0">
                <a:solidFill>
                  <a:srgbClr val="0070C0"/>
                </a:solidFill>
                <a:latin typeface="Comic Sans MS" panose="030F0702030302020204" pitchFamily="66" charset="0"/>
              </a:rPr>
            </a:br>
            <a:r>
              <a:rPr lang="it-IT" b="1" dirty="0">
                <a:solidFill>
                  <a:srgbClr val="0070C0"/>
                </a:solidFill>
                <a:latin typeface="Comic Sans MS" panose="030F0702030302020204" pitchFamily="66" charset="0"/>
              </a:rPr>
              <a:t>			 RL: Federico Mazzei)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FIRENZE (RL: Giulia Calzolai)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8" name="Rectangle 17">
            <a:extLst>
              <a:ext uri="{FF2B5EF4-FFF2-40B4-BE49-F238E27FC236}">
                <a16:creationId xmlns:a16="http://schemas.microsoft.com/office/drawing/2014/main" id="{FFC02F26-BB5B-4E9E-A693-FED75FC56439}"/>
              </a:ext>
            </a:extLst>
          </p:cNvPr>
          <p:cNvSpPr/>
          <p:nvPr/>
        </p:nvSpPr>
        <p:spPr>
          <a:xfrm>
            <a:off x="67377" y="4158334"/>
            <a:ext cx="4894916" cy="1415772"/>
          </a:xfrm>
          <a:prstGeom prst="rect">
            <a:avLst/>
          </a:prstGeom>
        </p:spPr>
        <p:txBody>
          <a:bodyPr wrap="square">
            <a:spAutoFit/>
          </a:bodyPr>
          <a:lstStyle/>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Vera Bernardoni (0.5) – PA </a:t>
            </a:r>
            <a:r>
              <a:rPr lang="en-US" b="1" dirty="0" err="1">
                <a:solidFill>
                  <a:srgbClr val="0070C0"/>
                </a:solidFill>
                <a:latin typeface="Comic Sans MS" panose="030F0702030302020204" pitchFamily="66" charset="0"/>
              </a:rPr>
              <a:t>UNIMI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en-US" b="1" dirty="0">
                <a:solidFill>
                  <a:srgbClr val="0070C0"/>
                </a:solidFill>
                <a:latin typeface="Comic Sans MS" panose="030F0702030302020204" pitchFamily="66" charset="0"/>
              </a:rPr>
              <a:t>Roberta Vecchi (0.7) – PO </a:t>
            </a:r>
            <a:r>
              <a:rPr lang="en-US" b="1" dirty="0" err="1">
                <a:solidFill>
                  <a:srgbClr val="0070C0"/>
                </a:solidFill>
                <a:latin typeface="Comic Sans MS" panose="030F0702030302020204" pitchFamily="66" charset="0"/>
              </a:rPr>
              <a:t>UNIMI</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Gianluigi Valli (0.7) - Tecnico</a:t>
            </a:r>
            <a:endParaRPr lang="en-US" b="1" dirty="0">
              <a:solidFill>
                <a:srgbClr val="0070C0"/>
              </a:solidFill>
              <a:latin typeface="Comic Sans MS" panose="030F0702030302020204" pitchFamily="66" charset="0"/>
            </a:endParaRPr>
          </a:p>
          <a:p>
            <a:pPr marL="285750" indent="-285750">
              <a:spcAft>
                <a:spcPts val="300"/>
              </a:spcAft>
              <a:buFont typeface="Courier New" panose="02070309020205020404" pitchFamily="49" charset="0"/>
              <a:buChar char="o"/>
            </a:pPr>
            <a:endParaRPr lang="en-US" b="1" dirty="0">
              <a:solidFill>
                <a:srgbClr val="0070C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19" name="Rectangle 18">
            <a:extLst>
              <a:ext uri="{FF2B5EF4-FFF2-40B4-BE49-F238E27FC236}">
                <a16:creationId xmlns:a16="http://schemas.microsoft.com/office/drawing/2014/main" id="{5AE7F841-7E87-44D9-8B2D-2CB48730F29A}"/>
              </a:ext>
            </a:extLst>
          </p:cNvPr>
          <p:cNvSpPr/>
          <p:nvPr/>
        </p:nvSpPr>
        <p:spPr>
          <a:xfrm>
            <a:off x="7315199" y="1239117"/>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Gruppo V Research Line</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
        <p:nvSpPr>
          <p:cNvPr id="20" name="Rectangle 19">
            <a:extLst>
              <a:ext uri="{FF2B5EF4-FFF2-40B4-BE49-F238E27FC236}">
                <a16:creationId xmlns:a16="http://schemas.microsoft.com/office/drawing/2014/main" id="{C10865FD-0DEB-4C8B-853B-47E487DE2B55}"/>
              </a:ext>
            </a:extLst>
          </p:cNvPr>
          <p:cNvSpPr/>
          <p:nvPr/>
        </p:nvSpPr>
        <p:spPr>
          <a:xfrm>
            <a:off x="7351392" y="1647908"/>
            <a:ext cx="4302493" cy="369332"/>
          </a:xfrm>
          <a:prstGeom prst="rect">
            <a:avLst/>
          </a:prstGeom>
        </p:spPr>
        <p:txBody>
          <a:bodyPr wrap="square">
            <a:spAutoFit/>
          </a:bodyPr>
          <a:lstStyle/>
          <a:p>
            <a:pPr marL="285750" indent="-285750">
              <a:spcAft>
                <a:spcPts val="300"/>
              </a:spcAft>
              <a:buFont typeface="Courier New" panose="02070309020205020404" pitchFamily="49" charset="0"/>
              <a:buChar char="o"/>
            </a:pPr>
            <a:r>
              <a:rPr lang="it-IT" b="1" dirty="0">
                <a:solidFill>
                  <a:srgbClr val="0070C0"/>
                </a:solidFill>
                <a:latin typeface="Comic Sans MS" panose="030F0702030302020204" pitchFamily="66" charset="0"/>
              </a:rPr>
              <a:t>Interdisciplinare</a:t>
            </a:r>
            <a:endParaRPr lang="en-US" sz="400" b="1" dirty="0">
              <a:solidFill>
                <a:srgbClr val="002060"/>
              </a:solidFill>
              <a:latin typeface="Comic Sans MS" panose="030F0702030302020204" pitchFamily="66" charset="0"/>
              <a:ea typeface="+mj-ea"/>
              <a:cs typeface="+mj-cs"/>
            </a:endParaRPr>
          </a:p>
        </p:txBody>
      </p:sp>
      <p:pic>
        <p:nvPicPr>
          <p:cNvPr id="4" name="Immagine 3" descr="Immagine che contiene Viso umano, persona, sorriso, labbro&#10;&#10;Il contenuto generato dall'IA potrebbe non essere corretto.">
            <a:extLst>
              <a:ext uri="{FF2B5EF4-FFF2-40B4-BE49-F238E27FC236}">
                <a16:creationId xmlns:a16="http://schemas.microsoft.com/office/drawing/2014/main" id="{FACB52FA-190E-7DF2-9B5D-E7D43C40B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808" y="4051650"/>
            <a:ext cx="953728" cy="953728"/>
          </a:xfrm>
          <a:prstGeom prst="rect">
            <a:avLst/>
          </a:prstGeom>
        </p:spPr>
      </p:pic>
      <p:pic>
        <p:nvPicPr>
          <p:cNvPr id="6" name="Immagine 5" descr="Immagine che contiene Viso umano, persona, vestiti, sorriso&#10;&#10;Il contenuto generato dall'IA potrebbe non essere corretto.">
            <a:extLst>
              <a:ext uri="{FF2B5EF4-FFF2-40B4-BE49-F238E27FC236}">
                <a16:creationId xmlns:a16="http://schemas.microsoft.com/office/drawing/2014/main" id="{B6B43FA5-0E5C-EAB0-92B0-0B4644FE09A7}"/>
              </a:ext>
            </a:extLst>
          </p:cNvPr>
          <p:cNvPicPr>
            <a:picLocks noChangeAspect="1"/>
          </p:cNvPicPr>
          <p:nvPr/>
        </p:nvPicPr>
        <p:blipFill rotWithShape="1">
          <a:blip r:embed="rId4">
            <a:extLst>
              <a:ext uri="{28A0092B-C50C-407E-A947-70E740481C1C}">
                <a14:useLocalDpi xmlns:a14="http://schemas.microsoft.com/office/drawing/2010/main" val="0"/>
              </a:ext>
            </a:extLst>
          </a:blip>
          <a:srcRect l="15853" t="6006" r="19311" b="21415"/>
          <a:stretch>
            <a:fillRect/>
          </a:stretch>
        </p:blipFill>
        <p:spPr>
          <a:xfrm>
            <a:off x="4031870" y="4850176"/>
            <a:ext cx="855319" cy="957481"/>
          </a:xfrm>
          <a:prstGeom prst="rect">
            <a:avLst/>
          </a:prstGeom>
        </p:spPr>
      </p:pic>
      <p:pic>
        <p:nvPicPr>
          <p:cNvPr id="7" name="Immagine 6" descr="Immagine che contiene persona, Viso umano, aria aperta, sorriso&#10;&#10;Il contenuto generato dall'IA potrebbe non essere corretto.">
            <a:extLst>
              <a:ext uri="{FF2B5EF4-FFF2-40B4-BE49-F238E27FC236}">
                <a16:creationId xmlns:a16="http://schemas.microsoft.com/office/drawing/2014/main" id="{B6C8A607-3B5C-B7F1-1C0F-554537482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764" y="4850175"/>
            <a:ext cx="1063467" cy="1063467"/>
          </a:xfrm>
          <a:prstGeom prst="rect">
            <a:avLst/>
          </a:prstGeom>
        </p:spPr>
      </p:pic>
      <p:sp>
        <p:nvSpPr>
          <p:cNvPr id="25" name="CasellaDiTesto 24">
            <a:extLst>
              <a:ext uri="{FF2B5EF4-FFF2-40B4-BE49-F238E27FC236}">
                <a16:creationId xmlns:a16="http://schemas.microsoft.com/office/drawing/2014/main" id="{E773F041-CD02-8C86-03B0-57C57589012E}"/>
              </a:ext>
            </a:extLst>
          </p:cNvPr>
          <p:cNvSpPr txBox="1"/>
          <p:nvPr/>
        </p:nvSpPr>
        <p:spPr>
          <a:xfrm>
            <a:off x="6758466" y="4613191"/>
            <a:ext cx="5530148" cy="923330"/>
          </a:xfrm>
          <a:prstGeom prst="rect">
            <a:avLst/>
          </a:prstGeom>
          <a:noFill/>
        </p:spPr>
        <p:txBody>
          <a:bodyPr wrap="square">
            <a:spAutoFit/>
          </a:bodyPr>
          <a:lstStyle/>
          <a:p>
            <a:pPr lvl="1">
              <a:buFont typeface="Wingdings" panose="05000000000000000000" pitchFamily="2" charset="2"/>
              <a:buChar char="§"/>
            </a:pP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Consumables</a:t>
            </a:r>
            <a:r>
              <a:rPr lang="it-IT" b="1" dirty="0">
                <a:solidFill>
                  <a:srgbClr val="0070C0"/>
                </a:solidFill>
                <a:latin typeface="Comic Sans MS" panose="030F0702030302020204" pitchFamily="66" charset="0"/>
              </a:rPr>
              <a:t>: 2.5 k€</a:t>
            </a:r>
          </a:p>
          <a:p>
            <a:pPr lvl="1">
              <a:buFont typeface="Wingdings" panose="05000000000000000000" pitchFamily="2" charset="2"/>
              <a:buChar char="§"/>
            </a:pPr>
            <a:r>
              <a:rPr lang="it-IT" b="1" dirty="0">
                <a:solidFill>
                  <a:srgbClr val="0070C0"/>
                </a:solidFill>
                <a:latin typeface="Comic Sans MS" panose="030F0702030302020204" pitchFamily="66" charset="0"/>
              </a:rPr>
              <a:t> Travel </a:t>
            </a:r>
            <a:r>
              <a:rPr lang="it-IT" b="1" dirty="0" err="1">
                <a:solidFill>
                  <a:srgbClr val="0070C0"/>
                </a:solidFill>
                <a:latin typeface="Comic Sans MS" panose="030F0702030302020204" pitchFamily="66" charset="0"/>
              </a:rPr>
              <a:t>expenses</a:t>
            </a:r>
            <a:r>
              <a:rPr lang="it-IT" b="1" dirty="0">
                <a:solidFill>
                  <a:srgbClr val="0070C0"/>
                </a:solidFill>
                <a:latin typeface="Comic Sans MS" panose="030F0702030302020204" pitchFamily="66" charset="0"/>
              </a:rPr>
              <a:t>: 1 k€</a:t>
            </a:r>
          </a:p>
          <a:p>
            <a:pPr lvl="1">
              <a:buFont typeface="Wingdings" panose="05000000000000000000" pitchFamily="2" charset="2"/>
              <a:buChar char="§"/>
            </a:pPr>
            <a:r>
              <a:rPr lang="it-IT" b="1" dirty="0">
                <a:solidFill>
                  <a:srgbClr val="0070C0"/>
                </a:solidFill>
                <a:latin typeface="Comic Sans MS" panose="030F0702030302020204" pitchFamily="66" charset="0"/>
              </a:rPr>
              <a:t> Services: 0.5 k€</a:t>
            </a:r>
          </a:p>
        </p:txBody>
      </p:sp>
      <p:sp>
        <p:nvSpPr>
          <p:cNvPr id="26" name="Rectangle 11">
            <a:extLst>
              <a:ext uri="{FF2B5EF4-FFF2-40B4-BE49-F238E27FC236}">
                <a16:creationId xmlns:a16="http://schemas.microsoft.com/office/drawing/2014/main" id="{26AEA3B6-7769-EF44-89C0-29F1706AB84F}"/>
              </a:ext>
            </a:extLst>
          </p:cNvPr>
          <p:cNvSpPr/>
          <p:nvPr/>
        </p:nvSpPr>
        <p:spPr>
          <a:xfrm>
            <a:off x="7372293" y="4182491"/>
            <a:ext cx="4302493" cy="500137"/>
          </a:xfrm>
          <a:prstGeom prst="rect">
            <a:avLst/>
          </a:prstGeom>
        </p:spPr>
        <p:txBody>
          <a:bodyPr wrap="square">
            <a:spAutoFit/>
          </a:bodyPr>
          <a:lstStyle/>
          <a:p>
            <a:pPr algn="r">
              <a:spcAft>
                <a:spcPts val="300"/>
              </a:spcAft>
            </a:pPr>
            <a:r>
              <a:rPr lang="en-US" sz="2000" b="1" dirty="0">
                <a:solidFill>
                  <a:srgbClr val="002060"/>
                </a:solidFill>
                <a:latin typeface="Comic Sans MS" panose="030F0702030302020204" pitchFamily="66" charset="0"/>
                <a:ea typeface="+mj-ea"/>
                <a:cs typeface="+mj-cs"/>
              </a:rPr>
              <a:t>Budget 2026 @ Milan</a:t>
            </a:r>
            <a:endParaRPr lang="en-US" sz="2000" b="1" dirty="0">
              <a:solidFill>
                <a:srgbClr val="002060"/>
              </a:solidFill>
              <a:latin typeface="Comic Sans MS" panose="030F0702030302020204" pitchFamily="66" charset="0"/>
            </a:endParaRPr>
          </a:p>
          <a:p>
            <a:pPr algn="r">
              <a:spcAft>
                <a:spcPts val="300"/>
              </a:spcAft>
            </a:pPr>
            <a:endParaRPr lang="en-US" sz="400" b="1" dirty="0">
              <a:solidFill>
                <a:srgbClr val="002060"/>
              </a:solidFill>
              <a:latin typeface="Comic Sans MS" panose="030F0702030302020204" pitchFamily="66" charset="0"/>
              <a:ea typeface="+mj-ea"/>
              <a:cs typeface="+mj-cs"/>
            </a:endParaRPr>
          </a:p>
        </p:txBody>
      </p:sp>
    </p:spTree>
    <p:extLst>
      <p:ext uri="{BB962C8B-B14F-4D97-AF65-F5344CB8AC3E}">
        <p14:creationId xmlns:p14="http://schemas.microsoft.com/office/powerpoint/2010/main" val="1853963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HARDLIFE: 2025 </a:t>
            </a:r>
            <a:r>
              <a:rPr lang="it-IT" dirty="0" err="1"/>
              <a:t>main</a:t>
            </a:r>
            <a:r>
              <a:rPr lang="it-IT" dirty="0"/>
              <a:t> </a:t>
            </a:r>
            <a:r>
              <a:rPr lang="it-IT" dirty="0" err="1"/>
              <a:t>results</a:t>
            </a:r>
            <a:r>
              <a:rPr lang="it-IT" dirty="0"/>
              <a:t> @ Milan</a:t>
            </a:r>
            <a:endParaRPr lang="en-US" dirty="0"/>
          </a:p>
        </p:txBody>
      </p:sp>
      <p:pic>
        <p:nvPicPr>
          <p:cNvPr id="6" name="Immagine 5">
            <a:extLst>
              <a:ext uri="{FF2B5EF4-FFF2-40B4-BE49-F238E27FC236}">
                <a16:creationId xmlns:a16="http://schemas.microsoft.com/office/drawing/2014/main" id="{15F5DD38-CB4A-2F2E-38AB-FB4986DA0321}"/>
              </a:ext>
            </a:extLst>
          </p:cNvPr>
          <p:cNvPicPr>
            <a:picLocks noChangeAspect="1"/>
          </p:cNvPicPr>
          <p:nvPr/>
        </p:nvPicPr>
        <p:blipFill>
          <a:blip r:embed="rId2"/>
          <a:stretch>
            <a:fillRect/>
          </a:stretch>
        </p:blipFill>
        <p:spPr>
          <a:xfrm>
            <a:off x="7939376" y="1172147"/>
            <a:ext cx="3492605" cy="2168306"/>
          </a:xfrm>
          <a:prstGeom prst="rect">
            <a:avLst/>
          </a:prstGeom>
        </p:spPr>
      </p:pic>
      <p:pic>
        <p:nvPicPr>
          <p:cNvPr id="7" name="Immagine 6">
            <a:extLst>
              <a:ext uri="{FF2B5EF4-FFF2-40B4-BE49-F238E27FC236}">
                <a16:creationId xmlns:a16="http://schemas.microsoft.com/office/drawing/2014/main" id="{943A29E6-27FC-9790-EC9E-7CF88DB33A65}"/>
              </a:ext>
            </a:extLst>
          </p:cNvPr>
          <p:cNvPicPr>
            <a:picLocks noChangeAspect="1"/>
          </p:cNvPicPr>
          <p:nvPr/>
        </p:nvPicPr>
        <p:blipFill>
          <a:blip r:embed="rId3"/>
          <a:stretch>
            <a:fillRect/>
          </a:stretch>
        </p:blipFill>
        <p:spPr>
          <a:xfrm>
            <a:off x="568629" y="3403709"/>
            <a:ext cx="4072195" cy="2474725"/>
          </a:xfrm>
          <a:prstGeom prst="rect">
            <a:avLst/>
          </a:prstGeom>
        </p:spPr>
      </p:pic>
      <p:sp>
        <p:nvSpPr>
          <p:cNvPr id="8" name="Rectangle 13">
            <a:extLst>
              <a:ext uri="{FF2B5EF4-FFF2-40B4-BE49-F238E27FC236}">
                <a16:creationId xmlns:a16="http://schemas.microsoft.com/office/drawing/2014/main" id="{36F89637-6BEC-C822-8803-EC6A0CF4D01F}"/>
              </a:ext>
            </a:extLst>
          </p:cNvPr>
          <p:cNvSpPr/>
          <p:nvPr/>
        </p:nvSpPr>
        <p:spPr>
          <a:xfrm>
            <a:off x="568629" y="1023288"/>
            <a:ext cx="7127706" cy="2327368"/>
          </a:xfrm>
          <a:prstGeom prst="rect">
            <a:avLst/>
          </a:prstGeom>
        </p:spPr>
        <p:txBody>
          <a:bodyPr wrap="square">
            <a:spAutoFit/>
          </a:bodyPr>
          <a:lstStyle/>
          <a:p>
            <a:pPr>
              <a:lnSpc>
                <a:spcPct val="110000"/>
              </a:lnSpc>
              <a:spcAft>
                <a:spcPts val="300"/>
              </a:spcAft>
            </a:pPr>
            <a:r>
              <a:rPr lang="it-IT" dirty="0">
                <a:solidFill>
                  <a:srgbClr val="0070C0"/>
                </a:solidFill>
                <a:latin typeface="Comic Sans MS" panose="030F0702030302020204" pitchFamily="66" charset="0"/>
              </a:rPr>
              <a:t>1) The </a:t>
            </a:r>
            <a:r>
              <a:rPr lang="it-IT" b="1" dirty="0">
                <a:solidFill>
                  <a:srgbClr val="0070C0"/>
                </a:solidFill>
                <a:latin typeface="Comic Sans MS" panose="030F0702030302020204" pitchFamily="66" charset="0"/>
              </a:rPr>
              <a:t>first samples of diesel and biodiesel </a:t>
            </a:r>
            <a:r>
              <a:rPr lang="it-IT" b="1" dirty="0" err="1">
                <a:solidFill>
                  <a:srgbClr val="0070C0"/>
                </a:solidFill>
                <a:latin typeface="Comic Sans MS" panose="030F0702030302020204" pitchFamily="66" charset="0"/>
              </a:rPr>
              <a:t>fuels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available</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at</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petrol</a:t>
            </a:r>
            <a:r>
              <a:rPr lang="it-IT" dirty="0">
                <a:solidFill>
                  <a:srgbClr val="0070C0"/>
                </a:solidFill>
                <a:latin typeface="Comic Sans MS" panose="030F0702030302020204" pitchFamily="66" charset="0"/>
              </a:rPr>
              <a:t> stations) </a:t>
            </a:r>
            <a:r>
              <a:rPr lang="it-IT" dirty="0" err="1">
                <a:solidFill>
                  <a:srgbClr val="0070C0"/>
                </a:solidFill>
                <a:latin typeface="Comic Sans MS" panose="030F0702030302020204" pitchFamily="66" charset="0"/>
              </a:rPr>
              <a:t>were</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prepared</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using</a:t>
            </a:r>
            <a:r>
              <a:rPr lang="it-IT" dirty="0">
                <a:solidFill>
                  <a:srgbClr val="0070C0"/>
                </a:solidFill>
                <a:latin typeface="Comic Sans MS" panose="030F0702030302020204" pitchFamily="66" charset="0"/>
              </a:rPr>
              <a:t> the sample </a:t>
            </a:r>
            <a:r>
              <a:rPr lang="it-IT" dirty="0" err="1">
                <a:solidFill>
                  <a:srgbClr val="0070C0"/>
                </a:solidFill>
                <a:latin typeface="Comic Sans MS" panose="030F0702030302020204" pitchFamily="66" charset="0"/>
              </a:rPr>
              <a:t>preparation</a:t>
            </a:r>
            <a:r>
              <a:rPr lang="it-IT" dirty="0">
                <a:solidFill>
                  <a:srgbClr val="0070C0"/>
                </a:solidFill>
                <a:latin typeface="Comic Sans MS" panose="030F0702030302020204" pitchFamily="66" charset="0"/>
              </a:rPr>
              <a:t> line </a:t>
            </a:r>
            <a:r>
              <a:rPr lang="it-IT" dirty="0" err="1">
                <a:solidFill>
                  <a:srgbClr val="0070C0"/>
                </a:solidFill>
                <a:latin typeface="Comic Sans MS" panose="030F0702030302020204" pitchFamily="66" charset="0"/>
              </a:rPr>
              <a:t>MISSMARPLE</a:t>
            </a:r>
            <a:r>
              <a:rPr lang="it-IT" dirty="0">
                <a:solidFill>
                  <a:srgbClr val="0070C0"/>
                </a:solidFill>
                <a:latin typeface="Comic Sans MS" panose="030F0702030302020204" pitchFamily="66" charset="0"/>
              </a:rPr>
              <a:t> (</a:t>
            </a:r>
            <a:r>
              <a:rPr lang="en-GB" sz="1400" i="1" dirty="0" err="1">
                <a:solidFill>
                  <a:srgbClr val="0070C0"/>
                </a:solidFill>
                <a:latin typeface="Comic Sans MS" panose="030F0702030302020204" pitchFamily="66" charset="0"/>
              </a:rPr>
              <a:t>MIlan</a:t>
            </a:r>
            <a:r>
              <a:rPr lang="en-GB" sz="1400" i="1" dirty="0">
                <a:solidFill>
                  <a:srgbClr val="0070C0"/>
                </a:solidFill>
                <a:latin typeface="Comic Sans MS" panose="030F0702030302020204" pitchFamily="66" charset="0"/>
              </a:rPr>
              <a:t> Small-</a:t>
            </a:r>
            <a:r>
              <a:rPr lang="en-GB" sz="1400" i="1" dirty="0" err="1">
                <a:solidFill>
                  <a:srgbClr val="0070C0"/>
                </a:solidFill>
                <a:latin typeface="Comic Sans MS" panose="030F0702030302020204" pitchFamily="66" charset="0"/>
              </a:rPr>
              <a:t>SaMple</a:t>
            </a:r>
            <a:r>
              <a:rPr lang="en-GB" sz="1400" i="1" dirty="0">
                <a:solidFill>
                  <a:srgbClr val="0070C0"/>
                </a:solidFill>
                <a:latin typeface="Comic Sans MS" panose="030F0702030302020204" pitchFamily="66" charset="0"/>
              </a:rPr>
              <a:t> Automated Radiocarbon Preparation </a:t>
            </a:r>
            <a:r>
              <a:rPr lang="en-GB" sz="1400" i="1" dirty="0" err="1">
                <a:solidFill>
                  <a:srgbClr val="0070C0"/>
                </a:solidFill>
                <a:latin typeface="Comic Sans MS" panose="030F0702030302020204" pitchFamily="66" charset="0"/>
              </a:rPr>
              <a:t>LinE</a:t>
            </a:r>
            <a:r>
              <a:rPr lang="en-GB" sz="1400" i="1" dirty="0">
                <a:solidFill>
                  <a:srgbClr val="0070C0"/>
                </a:solidFill>
                <a:latin typeface="Comic Sans MS" panose="030F0702030302020204" pitchFamily="66" charset="0"/>
              </a:rPr>
              <a:t> for atmospheric aerosol</a:t>
            </a:r>
            <a:r>
              <a:rPr lang="en-GB" dirty="0">
                <a:solidFill>
                  <a:srgbClr val="0070C0"/>
                </a:solidFill>
                <a:latin typeface="Comic Sans MS" panose="030F0702030302020204" pitchFamily="66" charset="0"/>
              </a:rPr>
              <a:t>)</a:t>
            </a:r>
            <a:r>
              <a:rPr lang="it-IT" dirty="0">
                <a:solidFill>
                  <a:srgbClr val="0070C0"/>
                </a:solidFill>
                <a:latin typeface="Comic Sans MS" panose="030F0702030302020204" pitchFamily="66" charset="0"/>
              </a:rPr>
              <a:t> in Milan and </a:t>
            </a:r>
            <a:r>
              <a:rPr lang="it-IT" dirty="0" err="1">
                <a:solidFill>
                  <a:srgbClr val="0070C0"/>
                </a:solidFill>
                <a:latin typeface="Comic Sans MS" panose="030F0702030302020204" pitchFamily="66" charset="0"/>
              </a:rPr>
              <a:t>analysed</a:t>
            </a:r>
            <a:r>
              <a:rPr lang="it-IT" dirty="0">
                <a:solidFill>
                  <a:srgbClr val="0070C0"/>
                </a:solidFill>
                <a:latin typeface="Comic Sans MS" panose="030F0702030302020204" pitchFamily="66" charset="0"/>
              </a:rPr>
              <a:t> for </a:t>
            </a:r>
            <a:r>
              <a:rPr lang="it-IT" baseline="30000" dirty="0">
                <a:solidFill>
                  <a:srgbClr val="0070C0"/>
                </a:solidFill>
                <a:latin typeface="Comic Sans MS" panose="030F0702030302020204" pitchFamily="66" charset="0"/>
              </a:rPr>
              <a:t>14</a:t>
            </a:r>
            <a:r>
              <a:rPr lang="it-IT" dirty="0">
                <a:solidFill>
                  <a:srgbClr val="0070C0"/>
                </a:solidFill>
                <a:latin typeface="Comic Sans MS" panose="030F0702030302020204" pitchFamily="66" charset="0"/>
              </a:rPr>
              <a:t>C </a:t>
            </a:r>
            <a:r>
              <a:rPr lang="it-IT" dirty="0" err="1">
                <a:solidFill>
                  <a:srgbClr val="0070C0"/>
                </a:solidFill>
                <a:latin typeface="Comic Sans MS" panose="030F0702030302020204" pitchFamily="66" charset="0"/>
              </a:rPr>
              <a:t>content</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at</a:t>
            </a:r>
            <a:r>
              <a:rPr lang="it-IT" dirty="0">
                <a:solidFill>
                  <a:srgbClr val="0070C0"/>
                </a:solidFill>
                <a:latin typeface="Comic Sans MS" panose="030F0702030302020204" pitchFamily="66" charset="0"/>
              </a:rPr>
              <a:t> the </a:t>
            </a:r>
            <a:r>
              <a:rPr lang="it-IT" dirty="0" err="1">
                <a:solidFill>
                  <a:srgbClr val="0070C0"/>
                </a:solidFill>
                <a:latin typeface="Comic Sans MS" panose="030F0702030302020204" pitchFamily="66" charset="0"/>
              </a:rPr>
              <a:t>LABEC</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accelerator</a:t>
            </a:r>
            <a:r>
              <a:rPr lang="it-IT" dirty="0">
                <a:solidFill>
                  <a:srgbClr val="0070C0"/>
                </a:solidFill>
                <a:latin typeface="Comic Sans MS" panose="030F0702030302020204" pitchFamily="66" charset="0"/>
              </a:rPr>
              <a:t> mass </a:t>
            </a:r>
            <a:r>
              <a:rPr lang="it-IT" dirty="0" err="1">
                <a:solidFill>
                  <a:srgbClr val="0070C0"/>
                </a:solidFill>
                <a:latin typeface="Comic Sans MS" panose="030F0702030302020204" pitchFamily="66" charset="0"/>
              </a:rPr>
              <a:t>spectrometry</a:t>
            </a:r>
            <a:r>
              <a:rPr lang="it-IT" dirty="0">
                <a:solidFill>
                  <a:srgbClr val="0070C0"/>
                </a:solidFill>
                <a:latin typeface="Comic Sans MS" panose="030F0702030302020204" pitchFamily="66" charset="0"/>
              </a:rPr>
              <a:t> facility. First </a:t>
            </a:r>
            <a:r>
              <a:rPr lang="it-IT" dirty="0" err="1">
                <a:solidFill>
                  <a:srgbClr val="0070C0"/>
                </a:solidFill>
                <a:latin typeface="Comic Sans MS" panose="030F0702030302020204" pitchFamily="66" charset="0"/>
              </a:rPr>
              <a:t>results</a:t>
            </a:r>
            <a:r>
              <a:rPr lang="it-IT" dirty="0">
                <a:solidFill>
                  <a:srgbClr val="0070C0"/>
                </a:solidFill>
                <a:latin typeface="Comic Sans MS" panose="030F0702030302020204" pitchFamily="66" charset="0"/>
              </a:rPr>
              <a:t> on the </a:t>
            </a:r>
            <a:r>
              <a:rPr lang="it-IT" b="1" dirty="0" err="1">
                <a:solidFill>
                  <a:srgbClr val="0070C0"/>
                </a:solidFill>
                <a:latin typeface="Comic Sans MS" panose="030F0702030302020204" pitchFamily="66" charset="0"/>
              </a:rPr>
              <a:t>fossil</a:t>
            </a:r>
            <a:r>
              <a:rPr lang="it-IT" b="1" dirty="0">
                <a:solidFill>
                  <a:srgbClr val="0070C0"/>
                </a:solidFill>
                <a:latin typeface="Comic Sans MS" panose="030F0702030302020204" pitchFamily="66" charset="0"/>
              </a:rPr>
              <a:t>/</a:t>
            </a:r>
            <a:r>
              <a:rPr lang="it-IT" b="1" dirty="0" err="1">
                <a:solidFill>
                  <a:srgbClr val="0070C0"/>
                </a:solidFill>
                <a:latin typeface="Comic Sans MS" panose="030F0702030302020204" pitchFamily="66" charset="0"/>
              </a:rPr>
              <a:t>bio</a:t>
            </a:r>
            <a:r>
              <a:rPr lang="it-IT" b="1" dirty="0">
                <a:solidFill>
                  <a:srgbClr val="0070C0"/>
                </a:solidFill>
                <a:latin typeface="Comic Sans MS" panose="030F0702030302020204" pitchFamily="66" charset="0"/>
              </a:rPr>
              <a:t> share in the </a:t>
            </a:r>
            <a:r>
              <a:rPr lang="it-IT" b="1" dirty="0" err="1">
                <a:solidFill>
                  <a:srgbClr val="0070C0"/>
                </a:solidFill>
                <a:latin typeface="Comic Sans MS" panose="030F0702030302020204" pitchFamily="66" charset="0"/>
              </a:rPr>
              <a:t>fuels</a:t>
            </a:r>
            <a:r>
              <a:rPr lang="it-IT" b="1" dirty="0">
                <a:solidFill>
                  <a:srgbClr val="0070C0"/>
                </a:solidFill>
                <a:latin typeface="Comic Sans MS" panose="030F0702030302020204" pitchFamily="66" charset="0"/>
              </a:rPr>
              <a:t> are in agreement with </a:t>
            </a:r>
            <a:r>
              <a:rPr lang="it-IT" b="1" dirty="0" err="1">
                <a:solidFill>
                  <a:srgbClr val="0070C0"/>
                </a:solidFill>
                <a:latin typeface="Comic Sans MS" panose="030F0702030302020204" pitchFamily="66" charset="0"/>
              </a:rPr>
              <a:t>what</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expected</a:t>
            </a:r>
            <a:r>
              <a:rPr lang="it-IT" dirty="0">
                <a:solidFill>
                  <a:srgbClr val="0070C0"/>
                </a:solidFill>
                <a:latin typeface="Comic Sans MS" panose="030F0702030302020204" pitchFamily="66" charset="0"/>
              </a:rPr>
              <a:t> by </a:t>
            </a:r>
            <a:r>
              <a:rPr lang="it-IT" dirty="0" err="1">
                <a:solidFill>
                  <a:srgbClr val="0070C0"/>
                </a:solidFill>
                <a:latin typeface="Comic Sans MS" panose="030F0702030302020204" pitchFamily="66" charset="0"/>
              </a:rPr>
              <a:t>regulations</a:t>
            </a:r>
            <a:r>
              <a:rPr lang="it-IT" dirty="0">
                <a:solidFill>
                  <a:srgbClr val="0070C0"/>
                </a:solidFill>
                <a:latin typeface="Comic Sans MS" panose="030F0702030302020204" pitchFamily="66" charset="0"/>
              </a:rPr>
              <a:t>.</a:t>
            </a:r>
            <a:endParaRPr lang="en-US" dirty="0">
              <a:solidFill>
                <a:srgbClr val="0070C0"/>
              </a:solidFill>
              <a:latin typeface="Comic Sans MS" panose="030F0702030302020204" pitchFamily="66" charset="0"/>
            </a:endParaRPr>
          </a:p>
          <a:p>
            <a:pPr algn="r">
              <a:lnSpc>
                <a:spcPct val="110000"/>
              </a:lnSpc>
              <a:spcAft>
                <a:spcPts val="300"/>
              </a:spcAft>
            </a:pPr>
            <a:endParaRPr lang="en-US" sz="400" b="1" dirty="0">
              <a:solidFill>
                <a:srgbClr val="002060"/>
              </a:solidFill>
              <a:latin typeface="Comic Sans MS" panose="030F0702030302020204" pitchFamily="66" charset="0"/>
              <a:ea typeface="+mj-ea"/>
              <a:cs typeface="+mj-cs"/>
            </a:endParaRPr>
          </a:p>
        </p:txBody>
      </p:sp>
      <p:sp>
        <p:nvSpPr>
          <p:cNvPr id="9" name="Rectangle 13">
            <a:extLst>
              <a:ext uri="{FF2B5EF4-FFF2-40B4-BE49-F238E27FC236}">
                <a16:creationId xmlns:a16="http://schemas.microsoft.com/office/drawing/2014/main" id="{3A6216B5-08D5-1529-4E0F-477B491B20FB}"/>
              </a:ext>
            </a:extLst>
          </p:cNvPr>
          <p:cNvSpPr/>
          <p:nvPr/>
        </p:nvSpPr>
        <p:spPr>
          <a:xfrm>
            <a:off x="5185318" y="3781163"/>
            <a:ext cx="6438054" cy="1902252"/>
          </a:xfrm>
          <a:prstGeom prst="rect">
            <a:avLst/>
          </a:prstGeom>
        </p:spPr>
        <p:txBody>
          <a:bodyPr wrap="square">
            <a:spAutoFit/>
          </a:bodyPr>
          <a:lstStyle/>
          <a:p>
            <a:pPr algn="just">
              <a:lnSpc>
                <a:spcPct val="110000"/>
              </a:lnSpc>
              <a:spcAft>
                <a:spcPts val="300"/>
              </a:spcAft>
            </a:pPr>
            <a:r>
              <a:rPr lang="it-IT" dirty="0">
                <a:solidFill>
                  <a:srgbClr val="0070C0"/>
                </a:solidFill>
                <a:latin typeface="Comic Sans MS" panose="030F0702030302020204" pitchFamily="66" charset="0"/>
              </a:rPr>
              <a:t>2) The </a:t>
            </a:r>
            <a:r>
              <a:rPr lang="it-IT" b="1" dirty="0">
                <a:solidFill>
                  <a:srgbClr val="0070C0"/>
                </a:solidFill>
                <a:latin typeface="Comic Sans MS" panose="030F0702030302020204" pitchFamily="66" charset="0"/>
              </a:rPr>
              <a:t>first samples of </a:t>
            </a:r>
            <a:r>
              <a:rPr lang="it-IT" b="1" dirty="0" err="1">
                <a:solidFill>
                  <a:srgbClr val="0070C0"/>
                </a:solidFill>
                <a:latin typeface="Comic Sans MS" panose="030F0702030302020204" pitchFamily="66" charset="0"/>
              </a:rPr>
              <a:t>particles</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emitted</a:t>
            </a:r>
            <a:r>
              <a:rPr lang="it-IT" b="1" dirty="0">
                <a:solidFill>
                  <a:srgbClr val="0070C0"/>
                </a:solidFill>
                <a:latin typeface="Comic Sans MS" panose="030F0702030302020204" pitchFamily="66" charset="0"/>
              </a:rPr>
              <a:t> by diesel and biodiesel </a:t>
            </a:r>
            <a:r>
              <a:rPr lang="it-IT" b="1" dirty="0" err="1">
                <a:solidFill>
                  <a:srgbClr val="0070C0"/>
                </a:solidFill>
                <a:latin typeface="Comic Sans MS" panose="030F0702030302020204" pitchFamily="66" charset="0"/>
              </a:rPr>
              <a:t>fuel</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combustion</a:t>
            </a:r>
            <a:r>
              <a:rPr lang="it-IT" b="1" dirty="0">
                <a:solidFill>
                  <a:srgbClr val="0070C0"/>
                </a:solidFill>
                <a:latin typeface="Comic Sans MS" panose="030F0702030302020204" pitchFamily="66" charset="0"/>
              </a:rPr>
              <a:t> in a </a:t>
            </a:r>
            <a:r>
              <a:rPr lang="it-IT" b="1" dirty="0" err="1">
                <a:solidFill>
                  <a:srgbClr val="0070C0"/>
                </a:solidFill>
                <a:latin typeface="Comic Sans MS" panose="030F0702030302020204" pitchFamily="66" charset="0"/>
              </a:rPr>
              <a:t>motogenerator</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were</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also</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prepared</a:t>
            </a:r>
            <a:r>
              <a:rPr lang="it-IT" dirty="0">
                <a:solidFill>
                  <a:srgbClr val="0070C0"/>
                </a:solidFill>
                <a:latin typeface="Comic Sans MS" panose="030F0702030302020204" pitchFamily="66" charset="0"/>
              </a:rPr>
              <a:t> and </a:t>
            </a:r>
            <a:r>
              <a:rPr lang="it-IT" dirty="0" err="1">
                <a:solidFill>
                  <a:srgbClr val="0070C0"/>
                </a:solidFill>
                <a:latin typeface="Comic Sans MS" panose="030F0702030302020204" pitchFamily="66" charset="0"/>
              </a:rPr>
              <a:t>analysed</a:t>
            </a:r>
            <a:r>
              <a:rPr lang="it-IT" dirty="0">
                <a:solidFill>
                  <a:srgbClr val="0070C0"/>
                </a:solidFill>
                <a:latin typeface="Comic Sans MS" panose="030F0702030302020204" pitchFamily="66" charset="0"/>
              </a:rPr>
              <a:t> for </a:t>
            </a:r>
            <a:r>
              <a:rPr lang="it-IT" baseline="30000" dirty="0">
                <a:solidFill>
                  <a:srgbClr val="0070C0"/>
                </a:solidFill>
                <a:latin typeface="Comic Sans MS" panose="030F0702030302020204" pitchFamily="66" charset="0"/>
              </a:rPr>
              <a:t>14</a:t>
            </a:r>
            <a:r>
              <a:rPr lang="it-IT" dirty="0">
                <a:solidFill>
                  <a:srgbClr val="0070C0"/>
                </a:solidFill>
                <a:latin typeface="Comic Sans MS" panose="030F0702030302020204" pitchFamily="66" charset="0"/>
              </a:rPr>
              <a:t>C </a:t>
            </a:r>
            <a:r>
              <a:rPr lang="it-IT" dirty="0" err="1">
                <a:solidFill>
                  <a:srgbClr val="0070C0"/>
                </a:solidFill>
                <a:latin typeface="Comic Sans MS" panose="030F0702030302020204" pitchFamily="66" charset="0"/>
              </a:rPr>
              <a:t>content</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which</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resulted</a:t>
            </a:r>
            <a:r>
              <a:rPr lang="it-IT"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different</a:t>
            </a:r>
            <a:r>
              <a:rPr lang="it-IT" b="1" dirty="0">
                <a:solidFill>
                  <a:srgbClr val="0070C0"/>
                </a:solidFill>
                <a:latin typeface="Comic Sans MS" panose="030F0702030302020204" pitchFamily="66" charset="0"/>
              </a:rPr>
              <a:t> from the one </a:t>
            </a:r>
            <a:r>
              <a:rPr lang="it-IT" b="1" dirty="0" err="1">
                <a:solidFill>
                  <a:srgbClr val="0070C0"/>
                </a:solidFill>
                <a:latin typeface="Comic Sans MS" panose="030F0702030302020204" pitchFamily="66" charset="0"/>
              </a:rPr>
              <a:t>measured</a:t>
            </a:r>
            <a:r>
              <a:rPr lang="it-IT" b="1" dirty="0">
                <a:solidFill>
                  <a:srgbClr val="0070C0"/>
                </a:solidFill>
                <a:latin typeface="Comic Sans MS" panose="030F0702030302020204" pitchFamily="66" charset="0"/>
              </a:rPr>
              <a:t> in the </a:t>
            </a:r>
            <a:r>
              <a:rPr lang="it-IT" b="1" dirty="0" err="1">
                <a:solidFill>
                  <a:srgbClr val="0070C0"/>
                </a:solidFill>
                <a:latin typeface="Comic Sans MS" panose="030F0702030302020204" pitchFamily="66" charset="0"/>
              </a:rPr>
              <a:t>fuels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evidencing</a:t>
            </a:r>
            <a:r>
              <a:rPr lang="it-IT" dirty="0">
                <a:solidFill>
                  <a:srgbClr val="0070C0"/>
                </a:solidFill>
                <a:latin typeface="Comic Sans MS" panose="030F0702030302020204" pitchFamily="66" charset="0"/>
              </a:rPr>
              <a:t> a </a:t>
            </a:r>
            <a:r>
              <a:rPr lang="it-IT" b="1" dirty="0" err="1">
                <a:solidFill>
                  <a:srgbClr val="0070C0"/>
                </a:solidFill>
                <a:latin typeface="Comic Sans MS" panose="030F0702030302020204" pitchFamily="66" charset="0"/>
              </a:rPr>
              <a:t>role</a:t>
            </a:r>
            <a:r>
              <a:rPr lang="it-IT" b="1" dirty="0">
                <a:solidFill>
                  <a:srgbClr val="0070C0"/>
                </a:solidFill>
                <a:latin typeface="Comic Sans MS" panose="030F0702030302020204" pitchFamily="66" charset="0"/>
              </a:rPr>
              <a:t> of </a:t>
            </a:r>
            <a:r>
              <a:rPr lang="it-IT" b="1" dirty="0" err="1">
                <a:solidFill>
                  <a:srgbClr val="0070C0"/>
                </a:solidFill>
                <a:latin typeface="Comic Sans MS" panose="030F0702030302020204" pitchFamily="66" charset="0"/>
              </a:rPr>
              <a:t>other</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contributions</a:t>
            </a:r>
            <a:r>
              <a:rPr lang="it-IT" dirty="0">
                <a:solidFill>
                  <a:srgbClr val="0070C0"/>
                </a:solidFill>
                <a:latin typeface="Comic Sans MS" panose="030F0702030302020204" pitchFamily="66" charset="0"/>
              </a:rPr>
              <a:t> (e.g. from </a:t>
            </a:r>
            <a:r>
              <a:rPr lang="it-IT" dirty="0" err="1">
                <a:solidFill>
                  <a:srgbClr val="0070C0"/>
                </a:solidFill>
                <a:latin typeface="Comic Sans MS" panose="030F0702030302020204" pitchFamily="66" charset="0"/>
              </a:rPr>
              <a:t>motor</a:t>
            </a:r>
            <a:r>
              <a:rPr lang="it-IT" dirty="0">
                <a:solidFill>
                  <a:srgbClr val="0070C0"/>
                </a:solidFill>
                <a:latin typeface="Comic Sans MS" panose="030F0702030302020204" pitchFamily="66" charset="0"/>
              </a:rPr>
              <a:t> oil) to be </a:t>
            </a:r>
            <a:r>
              <a:rPr lang="it-IT" dirty="0" err="1">
                <a:solidFill>
                  <a:srgbClr val="0070C0"/>
                </a:solidFill>
                <a:latin typeface="Comic Sans MS" panose="030F0702030302020204" pitchFamily="66" charset="0"/>
              </a:rPr>
              <a:t>accounted</a:t>
            </a:r>
            <a:r>
              <a:rPr lang="it-IT" dirty="0">
                <a:solidFill>
                  <a:srgbClr val="0070C0"/>
                </a:solidFill>
                <a:latin typeface="Comic Sans MS" panose="030F0702030302020204" pitchFamily="66" charset="0"/>
              </a:rPr>
              <a:t> for in source apportionment studies.</a:t>
            </a:r>
            <a:endParaRPr lang="en-US" sz="400" dirty="0">
              <a:solidFill>
                <a:srgbClr val="002060"/>
              </a:solidFill>
              <a:latin typeface="Comic Sans MS" panose="030F0702030302020204" pitchFamily="66" charset="0"/>
              <a:ea typeface="+mj-ea"/>
              <a:cs typeface="+mj-cs"/>
            </a:endParaRPr>
          </a:p>
        </p:txBody>
      </p:sp>
      <p:pic>
        <p:nvPicPr>
          <p:cNvPr id="10" name="Elemento grafico 9" descr="Badge Punto interrogativo con riempimento a tinta unita">
            <a:extLst>
              <a:ext uri="{FF2B5EF4-FFF2-40B4-BE49-F238E27FC236}">
                <a16:creationId xmlns:a16="http://schemas.microsoft.com/office/drawing/2014/main" id="{0A65A793-A047-04EE-64A6-166643671F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6236" y="3602442"/>
            <a:ext cx="524941" cy="524941"/>
          </a:xfrm>
          <a:prstGeom prst="rect">
            <a:avLst/>
          </a:prstGeom>
        </p:spPr>
      </p:pic>
      <p:sp>
        <p:nvSpPr>
          <p:cNvPr id="11" name="CasellaDiTesto 10">
            <a:extLst>
              <a:ext uri="{FF2B5EF4-FFF2-40B4-BE49-F238E27FC236}">
                <a16:creationId xmlns:a16="http://schemas.microsoft.com/office/drawing/2014/main" id="{459540B5-D55A-FAAB-0311-10CEBB0517AA}"/>
              </a:ext>
            </a:extLst>
          </p:cNvPr>
          <p:cNvSpPr txBox="1"/>
          <p:nvPr/>
        </p:nvSpPr>
        <p:spPr>
          <a:xfrm>
            <a:off x="3415225" y="3812043"/>
            <a:ext cx="1497846" cy="646331"/>
          </a:xfrm>
          <a:prstGeom prst="rect">
            <a:avLst/>
          </a:prstGeom>
          <a:noFill/>
        </p:spPr>
        <p:txBody>
          <a:bodyPr wrap="none" rtlCol="0">
            <a:spAutoFit/>
          </a:bodyPr>
          <a:lstStyle/>
          <a:p>
            <a:r>
              <a:rPr lang="it-IT" dirty="0"/>
              <a:t>Olio</a:t>
            </a:r>
            <a:br>
              <a:rPr lang="it-IT" dirty="0"/>
            </a:br>
            <a:r>
              <a:rPr lang="it-IT" dirty="0"/>
              <a:t>combustibile?</a:t>
            </a:r>
            <a:endParaRPr lang="en-GB" dirty="0"/>
          </a:p>
        </p:txBody>
      </p:sp>
    </p:spTree>
    <p:extLst>
      <p:ext uri="{BB962C8B-B14F-4D97-AF65-F5344CB8AC3E}">
        <p14:creationId xmlns:p14="http://schemas.microsoft.com/office/powerpoint/2010/main" val="19557036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18CB9-A364-4608-8296-D6E72E34213F}"/>
              </a:ext>
            </a:extLst>
          </p:cNvPr>
          <p:cNvSpPr>
            <a:spLocks noGrp="1"/>
          </p:cNvSpPr>
          <p:nvPr>
            <p:ph type="title"/>
          </p:nvPr>
        </p:nvSpPr>
        <p:spPr/>
        <p:txBody>
          <a:bodyPr/>
          <a:lstStyle/>
          <a:p>
            <a:r>
              <a:rPr lang="it-IT" dirty="0"/>
              <a:t>HARDLIFE: 2026 activity @ MILANO</a:t>
            </a:r>
            <a:endParaRPr lang="en-US" dirty="0"/>
          </a:p>
        </p:txBody>
      </p:sp>
      <p:sp>
        <p:nvSpPr>
          <p:cNvPr id="6" name="Rectangle 13">
            <a:extLst>
              <a:ext uri="{FF2B5EF4-FFF2-40B4-BE49-F238E27FC236}">
                <a16:creationId xmlns:a16="http://schemas.microsoft.com/office/drawing/2014/main" id="{84243517-4136-5792-3619-D5C7F6049FCD}"/>
              </a:ext>
            </a:extLst>
          </p:cNvPr>
          <p:cNvSpPr/>
          <p:nvPr/>
        </p:nvSpPr>
        <p:spPr>
          <a:xfrm>
            <a:off x="568629" y="1395435"/>
            <a:ext cx="6353166" cy="1413272"/>
          </a:xfrm>
          <a:prstGeom prst="rect">
            <a:avLst/>
          </a:prstGeom>
        </p:spPr>
        <p:txBody>
          <a:bodyPr wrap="square">
            <a:spAutoFit/>
          </a:bodyPr>
          <a:lstStyle/>
          <a:p>
            <a:pPr algn="just">
              <a:lnSpc>
                <a:spcPct val="110000"/>
              </a:lnSpc>
              <a:spcAft>
                <a:spcPts val="300"/>
              </a:spcAft>
            </a:pPr>
            <a:r>
              <a:rPr lang="it-IT" dirty="0">
                <a:solidFill>
                  <a:srgbClr val="0070C0"/>
                </a:solidFill>
                <a:latin typeface="Comic Sans MS" panose="030F0702030302020204" pitchFamily="66" charset="0"/>
              </a:rPr>
              <a:t>1) </a:t>
            </a:r>
            <a:r>
              <a:rPr lang="it-IT" dirty="0" err="1">
                <a:solidFill>
                  <a:srgbClr val="0070C0"/>
                </a:solidFill>
                <a:latin typeface="Comic Sans MS" panose="030F0702030302020204" pitchFamily="66" charset="0"/>
              </a:rPr>
              <a:t>Autumn</a:t>
            </a:r>
            <a:r>
              <a:rPr lang="it-IT" dirty="0">
                <a:solidFill>
                  <a:srgbClr val="0070C0"/>
                </a:solidFill>
                <a:latin typeface="Comic Sans MS" panose="030F0702030302020204" pitchFamily="66" charset="0"/>
              </a:rPr>
              <a:t> 2025 – spring 2026: the activity of sample </a:t>
            </a:r>
            <a:r>
              <a:rPr lang="it-IT" dirty="0" err="1">
                <a:solidFill>
                  <a:srgbClr val="0070C0"/>
                </a:solidFill>
                <a:latin typeface="Comic Sans MS" panose="030F0702030302020204" pitchFamily="66" charset="0"/>
              </a:rPr>
              <a:t>preparation</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both</a:t>
            </a:r>
            <a:r>
              <a:rPr lang="it-IT" dirty="0">
                <a:solidFill>
                  <a:srgbClr val="0070C0"/>
                </a:solidFill>
                <a:latin typeface="Comic Sans MS" panose="030F0702030302020204" pitchFamily="66" charset="0"/>
              </a:rPr>
              <a:t> of </a:t>
            </a:r>
            <a:r>
              <a:rPr lang="it-IT" dirty="0" err="1">
                <a:solidFill>
                  <a:srgbClr val="0070C0"/>
                </a:solidFill>
                <a:latin typeface="Comic Sans MS" panose="030F0702030302020204" pitchFamily="66" charset="0"/>
              </a:rPr>
              <a:t>fuels</a:t>
            </a:r>
            <a:r>
              <a:rPr lang="it-IT" dirty="0">
                <a:solidFill>
                  <a:srgbClr val="0070C0"/>
                </a:solidFill>
                <a:latin typeface="Comic Sans MS" panose="030F0702030302020204" pitchFamily="66" charset="0"/>
              </a:rPr>
              <a:t> and </a:t>
            </a:r>
            <a:r>
              <a:rPr lang="it-IT" dirty="0" err="1">
                <a:solidFill>
                  <a:srgbClr val="0070C0"/>
                </a:solidFill>
                <a:latin typeface="Comic Sans MS" panose="030F0702030302020204" pitchFamily="66" charset="0"/>
              </a:rPr>
              <a:t>emitted</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particles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will</a:t>
            </a:r>
            <a:r>
              <a:rPr lang="it-IT" dirty="0">
                <a:solidFill>
                  <a:srgbClr val="0070C0"/>
                </a:solidFill>
                <a:latin typeface="Comic Sans MS" panose="030F0702030302020204" pitchFamily="66" charset="0"/>
              </a:rPr>
              <a:t> continue to </a:t>
            </a:r>
            <a:r>
              <a:rPr lang="it-IT" b="1" dirty="0" err="1">
                <a:solidFill>
                  <a:srgbClr val="0070C0"/>
                </a:solidFill>
                <a:latin typeface="Comic Sans MS" panose="030F0702030302020204" pitchFamily="66" charset="0"/>
              </a:rPr>
              <a:t>improve</a:t>
            </a:r>
            <a:r>
              <a:rPr lang="it-IT" b="1" dirty="0">
                <a:solidFill>
                  <a:srgbClr val="0070C0"/>
                </a:solidFill>
                <a:latin typeface="Comic Sans MS" panose="030F0702030302020204" pitchFamily="66" charset="0"/>
              </a:rPr>
              <a:t> the </a:t>
            </a:r>
            <a:r>
              <a:rPr lang="it-IT" b="1" dirty="0" err="1">
                <a:solidFill>
                  <a:srgbClr val="0070C0"/>
                </a:solidFill>
                <a:latin typeface="Comic Sans MS" panose="030F0702030302020204" pitchFamily="66" charset="0"/>
              </a:rPr>
              <a:t>statistics</a:t>
            </a:r>
            <a:r>
              <a:rPr lang="it-IT" b="1" dirty="0">
                <a:solidFill>
                  <a:srgbClr val="0070C0"/>
                </a:solidFill>
                <a:latin typeface="Comic Sans MS" panose="030F0702030302020204" pitchFamily="66" charset="0"/>
              </a:rPr>
              <a:t> of </a:t>
            </a:r>
            <a:r>
              <a:rPr lang="it-IT" b="1" dirty="0" err="1">
                <a:solidFill>
                  <a:srgbClr val="0070C0"/>
                </a:solidFill>
                <a:latin typeface="Comic Sans MS" panose="030F0702030302020204" pitchFamily="66" charset="0"/>
              </a:rPr>
              <a:t>collected</a:t>
            </a:r>
            <a:r>
              <a:rPr lang="it-IT" b="1" dirty="0">
                <a:solidFill>
                  <a:srgbClr val="0070C0"/>
                </a:solidFill>
                <a:latin typeface="Comic Sans MS" panose="030F0702030302020204" pitchFamily="66" charset="0"/>
              </a:rPr>
              <a:t> data</a:t>
            </a:r>
            <a:r>
              <a:rPr lang="it-IT" dirty="0">
                <a:solidFill>
                  <a:srgbClr val="0070C0"/>
                </a:solidFill>
                <a:latin typeface="Comic Sans MS" panose="030F0702030302020204" pitchFamily="66" charset="0"/>
              </a:rPr>
              <a:t> (e.g. </a:t>
            </a:r>
            <a:r>
              <a:rPr lang="it-IT" dirty="0" err="1">
                <a:solidFill>
                  <a:srgbClr val="0070C0"/>
                </a:solidFill>
                <a:latin typeface="Comic Sans MS" panose="030F0702030302020204" pitchFamily="66" charset="0"/>
              </a:rPr>
              <a:t>different</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combustion</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conditions</a:t>
            </a:r>
            <a:r>
              <a:rPr lang="it-IT" dirty="0">
                <a:solidFill>
                  <a:srgbClr val="0070C0"/>
                </a:solidFill>
                <a:latin typeface="Comic Sans MS" panose="030F0702030302020204" pitchFamily="66" charset="0"/>
              </a:rPr>
              <a:t>/aging </a:t>
            </a:r>
            <a:r>
              <a:rPr lang="it-IT" dirty="0" err="1">
                <a:solidFill>
                  <a:srgbClr val="0070C0"/>
                </a:solidFill>
                <a:latin typeface="Comic Sans MS" panose="030F0702030302020204" pitchFamily="66" charset="0"/>
              </a:rPr>
              <a:t>processes</a:t>
            </a:r>
            <a:r>
              <a:rPr lang="it-IT" dirty="0">
                <a:solidFill>
                  <a:srgbClr val="0070C0"/>
                </a:solidFill>
                <a:latin typeface="Comic Sans MS" panose="030F0702030302020204" pitchFamily="66" charset="0"/>
              </a:rPr>
              <a:t>)</a:t>
            </a:r>
            <a:r>
              <a:rPr lang="it-IT" b="1" dirty="0">
                <a:solidFill>
                  <a:srgbClr val="0070C0"/>
                </a:solidFill>
                <a:latin typeface="Comic Sans MS" panose="030F0702030302020204" pitchFamily="66" charset="0"/>
              </a:rPr>
              <a:t>.</a:t>
            </a:r>
            <a:endParaRPr lang="en-US" b="1" dirty="0">
              <a:solidFill>
                <a:srgbClr val="0070C0"/>
              </a:solidFill>
              <a:latin typeface="Comic Sans MS" panose="030F0702030302020204" pitchFamily="66" charset="0"/>
            </a:endParaRPr>
          </a:p>
          <a:p>
            <a:pPr algn="just">
              <a:lnSpc>
                <a:spcPct val="110000"/>
              </a:lnSpc>
              <a:spcAft>
                <a:spcPts val="300"/>
              </a:spcAft>
            </a:pPr>
            <a:endParaRPr lang="en-US" sz="400" b="1" dirty="0">
              <a:solidFill>
                <a:srgbClr val="002060"/>
              </a:solidFill>
              <a:latin typeface="Comic Sans MS" panose="030F0702030302020204" pitchFamily="66" charset="0"/>
              <a:ea typeface="+mj-ea"/>
              <a:cs typeface="+mj-cs"/>
            </a:endParaRPr>
          </a:p>
        </p:txBody>
      </p:sp>
      <p:sp>
        <p:nvSpPr>
          <p:cNvPr id="7" name="Rectangle 13">
            <a:extLst>
              <a:ext uri="{FF2B5EF4-FFF2-40B4-BE49-F238E27FC236}">
                <a16:creationId xmlns:a16="http://schemas.microsoft.com/office/drawing/2014/main" id="{FC950C75-D902-72FF-4745-5364986E9854}"/>
              </a:ext>
            </a:extLst>
          </p:cNvPr>
          <p:cNvSpPr/>
          <p:nvPr/>
        </p:nvSpPr>
        <p:spPr>
          <a:xfrm>
            <a:off x="4572000" y="3819025"/>
            <a:ext cx="6273209" cy="2327368"/>
          </a:xfrm>
          <a:prstGeom prst="rect">
            <a:avLst/>
          </a:prstGeom>
        </p:spPr>
        <p:txBody>
          <a:bodyPr wrap="square">
            <a:spAutoFit/>
          </a:bodyPr>
          <a:lstStyle/>
          <a:p>
            <a:pPr algn="just">
              <a:lnSpc>
                <a:spcPct val="110000"/>
              </a:lnSpc>
              <a:spcAft>
                <a:spcPts val="300"/>
              </a:spcAft>
            </a:pPr>
            <a:r>
              <a:rPr lang="it-IT" dirty="0">
                <a:solidFill>
                  <a:srgbClr val="0070C0"/>
                </a:solidFill>
                <a:latin typeface="Comic Sans MS" panose="030F0702030302020204" pitchFamily="66" charset="0"/>
              </a:rPr>
              <a:t>2) In the second </a:t>
            </a:r>
            <a:r>
              <a:rPr lang="it-IT" dirty="0" err="1">
                <a:solidFill>
                  <a:srgbClr val="0070C0"/>
                </a:solidFill>
                <a:latin typeface="Comic Sans MS" panose="030F0702030302020204" pitchFamily="66" charset="0"/>
              </a:rPr>
              <a:t>half</a:t>
            </a:r>
            <a:r>
              <a:rPr lang="it-IT" dirty="0">
                <a:solidFill>
                  <a:srgbClr val="0070C0"/>
                </a:solidFill>
                <a:latin typeface="Comic Sans MS" panose="030F0702030302020204" pitchFamily="66" charset="0"/>
              </a:rPr>
              <a:t> of 2026, the </a:t>
            </a:r>
            <a:r>
              <a:rPr lang="it-IT" dirty="0" err="1">
                <a:solidFill>
                  <a:srgbClr val="0070C0"/>
                </a:solidFill>
                <a:latin typeface="Comic Sans MS" panose="030F0702030302020204" pitchFamily="66" charset="0"/>
              </a:rPr>
              <a:t>results</a:t>
            </a:r>
            <a:r>
              <a:rPr lang="it-IT" dirty="0">
                <a:solidFill>
                  <a:srgbClr val="0070C0"/>
                </a:solidFill>
                <a:latin typeface="Comic Sans MS" panose="030F0702030302020204" pitchFamily="66" charset="0"/>
              </a:rPr>
              <a:t> of </a:t>
            </a:r>
            <a:r>
              <a:rPr lang="it-IT" baseline="30000" dirty="0">
                <a:solidFill>
                  <a:srgbClr val="0070C0"/>
                </a:solidFill>
                <a:latin typeface="Comic Sans MS" panose="030F0702030302020204" pitchFamily="66" charset="0"/>
              </a:rPr>
              <a:t>14</a:t>
            </a:r>
            <a:r>
              <a:rPr lang="it-IT" dirty="0">
                <a:solidFill>
                  <a:srgbClr val="0070C0"/>
                </a:solidFill>
                <a:latin typeface="Comic Sans MS" panose="030F0702030302020204" pitchFamily="66" charset="0"/>
              </a:rPr>
              <a:t>C </a:t>
            </a:r>
            <a:r>
              <a:rPr lang="it-IT" dirty="0" err="1">
                <a:solidFill>
                  <a:srgbClr val="0070C0"/>
                </a:solidFill>
                <a:latin typeface="Comic Sans MS" panose="030F0702030302020204" pitchFamily="66" charset="0"/>
              </a:rPr>
              <a:t>analyses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will</a:t>
            </a:r>
            <a:r>
              <a:rPr lang="it-IT" dirty="0">
                <a:solidFill>
                  <a:srgbClr val="0070C0"/>
                </a:solidFill>
                <a:latin typeface="Comic Sans MS" panose="030F0702030302020204" pitchFamily="66" charset="0"/>
              </a:rPr>
              <a:t> be </a:t>
            </a:r>
            <a:r>
              <a:rPr lang="it-IT" dirty="0" err="1">
                <a:solidFill>
                  <a:srgbClr val="0070C0"/>
                </a:solidFill>
                <a:latin typeface="Comic Sans MS" panose="030F0702030302020204" pitchFamily="66" charset="0"/>
              </a:rPr>
              <a:t>exploited</a:t>
            </a:r>
            <a:r>
              <a:rPr lang="it-IT" dirty="0">
                <a:solidFill>
                  <a:srgbClr val="0070C0"/>
                </a:solidFill>
                <a:latin typeface="Comic Sans MS" panose="030F0702030302020204" pitchFamily="66" charset="0"/>
              </a:rPr>
              <a:t> to </a:t>
            </a:r>
            <a:r>
              <a:rPr lang="it-IT" b="1" dirty="0">
                <a:solidFill>
                  <a:srgbClr val="0070C0"/>
                </a:solidFill>
                <a:latin typeface="Comic Sans MS" panose="030F0702030302020204" pitchFamily="66" charset="0"/>
              </a:rPr>
              <a:t>update </a:t>
            </a:r>
            <a:r>
              <a:rPr lang="it-IT" b="1" baseline="30000" dirty="0">
                <a:solidFill>
                  <a:srgbClr val="0070C0"/>
                </a:solidFill>
                <a:latin typeface="Comic Sans MS" panose="030F0702030302020204" pitchFamily="66" charset="0"/>
              </a:rPr>
              <a:t>14</a:t>
            </a:r>
            <a:r>
              <a:rPr lang="it-IT" b="1" dirty="0">
                <a:solidFill>
                  <a:srgbClr val="0070C0"/>
                </a:solidFill>
                <a:latin typeface="Comic Sans MS" panose="030F0702030302020204" pitchFamily="66" charset="0"/>
              </a:rPr>
              <a:t>C-based source apportionment models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currently</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assuming</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traffic</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emissions</a:t>
            </a:r>
            <a:r>
              <a:rPr lang="it-IT" dirty="0">
                <a:solidFill>
                  <a:srgbClr val="0070C0"/>
                </a:solidFill>
                <a:latin typeface="Comic Sans MS" panose="030F0702030302020204" pitchFamily="66" charset="0"/>
              </a:rPr>
              <a:t>» = «</a:t>
            </a:r>
            <a:r>
              <a:rPr lang="it-IT" dirty="0" err="1">
                <a:solidFill>
                  <a:srgbClr val="0070C0"/>
                </a:solidFill>
                <a:latin typeface="Comic Sans MS" panose="030F0702030302020204" pitchFamily="66" charset="0"/>
              </a:rPr>
              <a:t>fossil</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material</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Further</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integration</a:t>
            </a:r>
            <a:r>
              <a:rPr lang="it-IT" dirty="0">
                <a:solidFill>
                  <a:srgbClr val="0070C0"/>
                </a:solidFill>
                <a:latin typeface="Comic Sans MS" panose="030F0702030302020204" pitchFamily="66" charset="0"/>
              </a:rPr>
              <a:t> with </a:t>
            </a:r>
            <a:r>
              <a:rPr lang="it-IT" dirty="0" err="1">
                <a:solidFill>
                  <a:srgbClr val="0070C0"/>
                </a:solidFill>
                <a:latin typeface="Comic Sans MS" panose="030F0702030302020204" pitchFamily="66" charset="0"/>
              </a:rPr>
              <a:t>elemental</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composition</a:t>
            </a:r>
            <a:r>
              <a:rPr lang="it-IT" dirty="0">
                <a:solidFill>
                  <a:srgbClr val="0070C0"/>
                </a:solidFill>
                <a:latin typeface="Comic Sans MS" panose="030F0702030302020204" pitchFamily="66" charset="0"/>
              </a:rPr>
              <a:t> by </a:t>
            </a:r>
            <a:r>
              <a:rPr lang="it-IT" dirty="0" err="1">
                <a:solidFill>
                  <a:srgbClr val="0070C0"/>
                </a:solidFill>
                <a:latin typeface="Comic Sans MS" panose="030F0702030302020204" pitchFamily="66" charset="0"/>
              </a:rPr>
              <a:t>PIXE</a:t>
            </a:r>
            <a:r>
              <a:rPr lang="it-IT" dirty="0">
                <a:solidFill>
                  <a:srgbClr val="0070C0"/>
                </a:solidFill>
                <a:latin typeface="Comic Sans MS" panose="030F0702030302020204" pitchFamily="66" charset="0"/>
              </a:rPr>
              <a:t> and of multi-</a:t>
            </a:r>
            <a:r>
              <a:rPr lang="it-IT" dirty="0" err="1">
                <a:solidFill>
                  <a:srgbClr val="0070C0"/>
                </a:solidFill>
                <a:latin typeface="Comic Sans MS" panose="030F0702030302020204" pitchFamily="66" charset="0"/>
              </a:rPr>
              <a:t>wavelength</a:t>
            </a:r>
            <a:r>
              <a:rPr lang="it-IT" dirty="0">
                <a:solidFill>
                  <a:srgbClr val="0070C0"/>
                </a:solidFill>
                <a:latin typeface="Comic Sans MS" panose="030F0702030302020204" pitchFamily="66" charset="0"/>
              </a:rPr>
              <a:t> light </a:t>
            </a:r>
            <a:r>
              <a:rPr lang="it-IT" dirty="0" err="1">
                <a:solidFill>
                  <a:srgbClr val="0070C0"/>
                </a:solidFill>
                <a:latin typeface="Comic Sans MS" panose="030F0702030302020204" pitchFamily="66" charset="0"/>
              </a:rPr>
              <a:t>absorption</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properties</a:t>
            </a:r>
            <a:r>
              <a:rPr lang="it-IT" dirty="0">
                <a:solidFill>
                  <a:srgbClr val="0070C0"/>
                </a:solidFill>
                <a:latin typeface="Comic Sans MS" panose="030F0702030302020204" pitchFamily="66" charset="0"/>
              </a:rPr>
              <a:t> </a:t>
            </a:r>
            <a:r>
              <a:rPr lang="it-IT" dirty="0" err="1">
                <a:solidFill>
                  <a:srgbClr val="0070C0"/>
                </a:solidFill>
                <a:latin typeface="Comic Sans MS" panose="030F0702030302020204" pitchFamily="66" charset="0"/>
              </a:rPr>
              <a:t>will</a:t>
            </a:r>
            <a:r>
              <a:rPr lang="it-IT" dirty="0">
                <a:solidFill>
                  <a:srgbClr val="0070C0"/>
                </a:solidFill>
                <a:latin typeface="Comic Sans MS" panose="030F0702030302020204" pitchFamily="66" charset="0"/>
              </a:rPr>
              <a:t> help </a:t>
            </a:r>
            <a:r>
              <a:rPr lang="it-IT" b="1" dirty="0" err="1">
                <a:solidFill>
                  <a:srgbClr val="0070C0"/>
                </a:solidFill>
                <a:latin typeface="Comic Sans MS" panose="030F0702030302020204" pitchFamily="66" charset="0"/>
              </a:rPr>
              <a:t>refining</a:t>
            </a:r>
            <a:r>
              <a:rPr lang="it-IT" b="1" dirty="0">
                <a:solidFill>
                  <a:srgbClr val="0070C0"/>
                </a:solidFill>
                <a:latin typeface="Comic Sans MS" panose="030F0702030302020204" pitchFamily="66" charset="0"/>
              </a:rPr>
              <a:t> source apportionment </a:t>
            </a:r>
            <a:r>
              <a:rPr lang="it-IT" b="1" dirty="0" err="1">
                <a:solidFill>
                  <a:srgbClr val="0070C0"/>
                </a:solidFill>
                <a:latin typeface="Comic Sans MS" panose="030F0702030302020204" pitchFamily="66" charset="0"/>
              </a:rPr>
              <a:t>approaches</a:t>
            </a:r>
            <a:r>
              <a:rPr lang="it-IT" b="1" dirty="0">
                <a:solidFill>
                  <a:srgbClr val="0070C0"/>
                </a:solidFill>
                <a:latin typeface="Comic Sans MS" panose="030F0702030302020204" pitchFamily="66" charset="0"/>
              </a:rPr>
              <a:t> </a:t>
            </a:r>
            <a:r>
              <a:rPr lang="it-IT" b="1" dirty="0" err="1">
                <a:solidFill>
                  <a:srgbClr val="0070C0"/>
                </a:solidFill>
                <a:latin typeface="Comic Sans MS" panose="030F0702030302020204" pitchFamily="66" charset="0"/>
              </a:rPr>
              <a:t>based</a:t>
            </a:r>
            <a:r>
              <a:rPr lang="it-IT" b="1" dirty="0">
                <a:solidFill>
                  <a:srgbClr val="0070C0"/>
                </a:solidFill>
                <a:latin typeface="Comic Sans MS" panose="030F0702030302020204" pitchFamily="66" charset="0"/>
              </a:rPr>
              <a:t> on </a:t>
            </a:r>
            <a:r>
              <a:rPr lang="it-IT" b="1" dirty="0" err="1">
                <a:solidFill>
                  <a:srgbClr val="0070C0"/>
                </a:solidFill>
                <a:latin typeface="Comic Sans MS" panose="030F0702030302020204" pitchFamily="66" charset="0"/>
              </a:rPr>
              <a:t>other</a:t>
            </a:r>
            <a:r>
              <a:rPr lang="it-IT" b="1" dirty="0">
                <a:solidFill>
                  <a:srgbClr val="0070C0"/>
                </a:solidFill>
                <a:latin typeface="Comic Sans MS" panose="030F0702030302020204" pitchFamily="66" charset="0"/>
              </a:rPr>
              <a:t> markers</a:t>
            </a:r>
            <a:r>
              <a:rPr lang="it-IT" dirty="0">
                <a:solidFill>
                  <a:srgbClr val="0070C0"/>
                </a:solidFill>
                <a:latin typeface="Comic Sans MS" panose="030F0702030302020204" pitchFamily="66" charset="0"/>
              </a:rPr>
              <a:t>. </a:t>
            </a:r>
            <a:endParaRPr lang="en-US" dirty="0">
              <a:solidFill>
                <a:srgbClr val="0070C0"/>
              </a:solidFill>
              <a:latin typeface="Comic Sans MS" panose="030F0702030302020204" pitchFamily="66" charset="0"/>
            </a:endParaRPr>
          </a:p>
          <a:p>
            <a:pPr algn="just">
              <a:lnSpc>
                <a:spcPct val="110000"/>
              </a:lnSpc>
              <a:spcAft>
                <a:spcPts val="300"/>
              </a:spcAft>
            </a:pPr>
            <a:endParaRPr lang="en-US" sz="400" b="1" dirty="0">
              <a:solidFill>
                <a:srgbClr val="002060"/>
              </a:solidFill>
              <a:latin typeface="Comic Sans MS" panose="030F0702030302020204" pitchFamily="66" charset="0"/>
              <a:ea typeface="+mj-ea"/>
              <a:cs typeface="+mj-cs"/>
            </a:endParaRPr>
          </a:p>
        </p:txBody>
      </p:sp>
      <p:pic>
        <p:nvPicPr>
          <p:cNvPr id="8" name="Immagine 7" descr="Immagine che contiene interno, macchina, muro, ingegneria&#10;&#10;Il contenuto generato dall'IA potrebbe non essere corretto.">
            <a:extLst>
              <a:ext uri="{FF2B5EF4-FFF2-40B4-BE49-F238E27FC236}">
                <a16:creationId xmlns:a16="http://schemas.microsoft.com/office/drawing/2014/main" id="{9A508EC5-B771-4D56-1282-9125DA43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323" r="15454"/>
          <a:stretch/>
        </p:blipFill>
        <p:spPr bwMode="auto">
          <a:xfrm rot="5400000">
            <a:off x="7835674" y="526496"/>
            <a:ext cx="2387677" cy="3045854"/>
          </a:xfrm>
          <a:prstGeom prst="rect">
            <a:avLst/>
          </a:prstGeom>
          <a:noFill/>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id="{13017A26-2DDD-7386-486E-90CEC8CB0AD7}"/>
              </a:ext>
            </a:extLst>
          </p:cNvPr>
          <p:cNvSpPr/>
          <p:nvPr/>
        </p:nvSpPr>
        <p:spPr>
          <a:xfrm flipH="1">
            <a:off x="384695" y="3285794"/>
            <a:ext cx="3999400" cy="840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err="1">
                <a:latin typeface="Comic Sans MS" panose="030F0702030302020204" pitchFamily="66" charset="0"/>
              </a:rPr>
              <a:t>Measured</a:t>
            </a:r>
            <a:r>
              <a:rPr lang="it-IT" sz="1600" dirty="0">
                <a:latin typeface="Comic Sans MS" panose="030F0702030302020204" pitchFamily="66" charset="0"/>
              </a:rPr>
              <a:t> </a:t>
            </a:r>
            <a:r>
              <a:rPr lang="it-IT" sz="1600" dirty="0" err="1">
                <a:latin typeface="Comic Sans MS" panose="030F0702030302020204" pitchFamily="66" charset="0"/>
              </a:rPr>
              <a:t>physical-chemical</a:t>
            </a:r>
            <a:r>
              <a:rPr lang="it-IT" sz="1600" dirty="0">
                <a:latin typeface="Comic Sans MS" panose="030F0702030302020204" pitchFamily="66" charset="0"/>
              </a:rPr>
              <a:t> </a:t>
            </a:r>
            <a:r>
              <a:rPr lang="it-IT" sz="1600" dirty="0" err="1">
                <a:latin typeface="Comic Sans MS" panose="030F0702030302020204" pitchFamily="66" charset="0"/>
              </a:rPr>
              <a:t>properties</a:t>
            </a:r>
            <a:r>
              <a:rPr lang="it-IT" sz="1600" dirty="0">
                <a:latin typeface="Comic Sans MS" panose="030F0702030302020204" pitchFamily="66" charset="0"/>
              </a:rPr>
              <a:t> of </a:t>
            </a:r>
            <a:r>
              <a:rPr lang="it-IT" sz="1600" dirty="0" err="1">
                <a:latin typeface="Comic Sans MS" panose="030F0702030302020204" pitchFamily="66" charset="0"/>
              </a:rPr>
              <a:t>environmental</a:t>
            </a:r>
            <a:r>
              <a:rPr lang="it-IT" sz="1600" dirty="0">
                <a:latin typeface="Comic Sans MS" panose="030F0702030302020204" pitchFamily="66" charset="0"/>
              </a:rPr>
              <a:t> samples (</a:t>
            </a:r>
            <a:r>
              <a:rPr lang="it-IT" sz="1600" dirty="0" err="1">
                <a:latin typeface="Comic Sans MS" panose="030F0702030302020204" pitchFamily="66" charset="0"/>
              </a:rPr>
              <a:t>related</a:t>
            </a:r>
            <a:r>
              <a:rPr lang="it-IT" sz="1600" dirty="0">
                <a:latin typeface="Comic Sans MS" panose="030F0702030302020204" pitchFamily="66" charset="0"/>
              </a:rPr>
              <a:t> to the impact of </a:t>
            </a:r>
            <a:r>
              <a:rPr lang="it-IT" sz="1600" dirty="0" err="1">
                <a:latin typeface="Comic Sans MS" panose="030F0702030302020204" pitchFamily="66" charset="0"/>
              </a:rPr>
              <a:t>different</a:t>
            </a:r>
            <a:r>
              <a:rPr lang="it-IT" sz="1600" dirty="0">
                <a:latin typeface="Comic Sans MS" panose="030F0702030302020204" pitchFamily="66" charset="0"/>
              </a:rPr>
              <a:t> sources)</a:t>
            </a:r>
          </a:p>
        </p:txBody>
      </p:sp>
      <p:sp>
        <p:nvSpPr>
          <p:cNvPr id="13" name="Freccia in giù 12">
            <a:extLst>
              <a:ext uri="{FF2B5EF4-FFF2-40B4-BE49-F238E27FC236}">
                <a16:creationId xmlns:a16="http://schemas.microsoft.com/office/drawing/2014/main" id="{9889AF83-9CDC-837C-7EDF-08664A3E490E}"/>
              </a:ext>
            </a:extLst>
          </p:cNvPr>
          <p:cNvSpPr/>
          <p:nvPr/>
        </p:nvSpPr>
        <p:spPr>
          <a:xfrm>
            <a:off x="811184" y="4285685"/>
            <a:ext cx="2993967" cy="999932"/>
          </a:xfrm>
          <a:prstGeom prst="downArrow">
            <a:avLst>
              <a:gd name="adj1" fmla="val 66336"/>
              <a:gd name="adj2" fmla="val 425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latin typeface="Comic Sans MS" panose="030F0702030302020204" pitchFamily="66" charset="0"/>
              </a:rPr>
              <a:t>Information on source </a:t>
            </a:r>
            <a:r>
              <a:rPr lang="it-IT" sz="1600" dirty="0" err="1">
                <a:latin typeface="Comic Sans MS" panose="030F0702030302020204" pitchFamily="66" charset="0"/>
              </a:rPr>
              <a:t>characteristics</a:t>
            </a:r>
            <a:endParaRPr lang="en-GB" sz="1600" dirty="0">
              <a:latin typeface="Comic Sans MS" panose="030F0702030302020204" pitchFamily="66" charset="0"/>
            </a:endParaRPr>
          </a:p>
        </p:txBody>
      </p:sp>
      <p:sp>
        <p:nvSpPr>
          <p:cNvPr id="14" name="Rettangolo 13">
            <a:extLst>
              <a:ext uri="{FF2B5EF4-FFF2-40B4-BE49-F238E27FC236}">
                <a16:creationId xmlns:a16="http://schemas.microsoft.com/office/drawing/2014/main" id="{371966D4-8EB2-5D44-CC18-0269A72B46B0}"/>
              </a:ext>
            </a:extLst>
          </p:cNvPr>
          <p:cNvSpPr/>
          <p:nvPr/>
        </p:nvSpPr>
        <p:spPr>
          <a:xfrm flipH="1">
            <a:off x="384695" y="5455902"/>
            <a:ext cx="4032482" cy="494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err="1">
                <a:latin typeface="Comic Sans MS" panose="030F0702030302020204" pitchFamily="66" charset="0"/>
              </a:rPr>
              <a:t>Role</a:t>
            </a:r>
            <a:r>
              <a:rPr lang="it-IT" sz="1600" dirty="0">
                <a:latin typeface="Comic Sans MS" panose="030F0702030302020204" pitchFamily="66" charset="0"/>
              </a:rPr>
              <a:t> of </a:t>
            </a:r>
            <a:r>
              <a:rPr lang="it-IT" sz="1600" dirty="0" err="1">
                <a:latin typeface="Comic Sans MS" panose="030F0702030302020204" pitchFamily="66" charset="0"/>
              </a:rPr>
              <a:t>different</a:t>
            </a:r>
            <a:r>
              <a:rPr lang="it-IT" sz="1600" dirty="0">
                <a:latin typeface="Comic Sans MS" panose="030F0702030302020204" pitchFamily="66" charset="0"/>
              </a:rPr>
              <a:t> </a:t>
            </a:r>
            <a:r>
              <a:rPr lang="it-IT" sz="1600" dirty="0" err="1">
                <a:latin typeface="Comic Sans MS" panose="030F0702030302020204" pitchFamily="66" charset="0"/>
              </a:rPr>
              <a:t>emission</a:t>
            </a:r>
            <a:r>
              <a:rPr lang="it-IT" sz="1600" dirty="0">
                <a:latin typeface="Comic Sans MS" panose="030F0702030302020204" pitchFamily="66" charset="0"/>
              </a:rPr>
              <a:t> sources</a:t>
            </a:r>
          </a:p>
        </p:txBody>
      </p:sp>
    </p:spTree>
    <p:extLst>
      <p:ext uri="{BB962C8B-B14F-4D97-AF65-F5344CB8AC3E}">
        <p14:creationId xmlns:p14="http://schemas.microsoft.com/office/powerpoint/2010/main" val="1356714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e1947dd239_0_0"/>
          <p:cNvSpPr txBox="1">
            <a:spLocks noGrp="1"/>
          </p:cNvSpPr>
          <p:nvPr>
            <p:ph type="title"/>
          </p:nvPr>
        </p:nvSpPr>
        <p:spPr>
          <a:xfrm>
            <a:off x="230023" y="2185054"/>
            <a:ext cx="6496597" cy="7198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it-IT" sz="3600" dirty="0"/>
              <a:t>MATHER3D - informazioni generali</a:t>
            </a:r>
            <a:endParaRPr sz="3600" dirty="0"/>
          </a:p>
        </p:txBody>
      </p:sp>
      <p:sp>
        <p:nvSpPr>
          <p:cNvPr id="96" name="Google Shape;96;ge1947dd239_0_0"/>
          <p:cNvSpPr txBox="1">
            <a:spLocks noGrp="1"/>
          </p:cNvSpPr>
          <p:nvPr>
            <p:ph type="body" idx="1"/>
          </p:nvPr>
        </p:nvSpPr>
        <p:spPr>
          <a:xfrm>
            <a:off x="189802" y="3218074"/>
            <a:ext cx="4619835" cy="3441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0070C0"/>
              </a:buClr>
              <a:buSzPts val="2800"/>
              <a:buNone/>
            </a:pPr>
            <a:r>
              <a:rPr lang="it-IT" dirty="0">
                <a:solidFill>
                  <a:srgbClr val="0070C0"/>
                </a:solidFill>
              </a:rPr>
              <a:t>Sezioni Coinvolte</a:t>
            </a:r>
            <a:r>
              <a:rPr lang="it-IT" dirty="0"/>
              <a:t>:</a:t>
            </a:r>
          </a:p>
          <a:p>
            <a:pPr marL="0" lvl="0" indent="0" algn="l" rtl="0">
              <a:lnSpc>
                <a:spcPct val="90000"/>
              </a:lnSpc>
              <a:spcBef>
                <a:spcPts val="0"/>
              </a:spcBef>
              <a:spcAft>
                <a:spcPts val="0"/>
              </a:spcAft>
              <a:buClr>
                <a:srgbClr val="0070C0"/>
              </a:buClr>
              <a:buSzPts val="2800"/>
              <a:buNone/>
            </a:pPr>
            <a:endParaRPr dirty="0"/>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   Pavia – A. Lascialfari</a:t>
            </a:r>
            <a:endParaRPr dirty="0"/>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   Milano – I. Veronese</a:t>
            </a: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   Firenze – C. </a:t>
            </a:r>
            <a:r>
              <a:rPr lang="it-IT" sz="1600" dirty="0" err="1">
                <a:latin typeface="Arial"/>
                <a:ea typeface="Arial"/>
                <a:cs typeface="Arial"/>
                <a:sym typeface="Arial"/>
              </a:rPr>
              <a:t>Sangregorio</a:t>
            </a:r>
            <a:r>
              <a:rPr lang="it-IT" sz="1600" dirty="0">
                <a:latin typeface="Arial"/>
                <a:ea typeface="Arial"/>
                <a:cs typeface="Arial"/>
                <a:sym typeface="Arial"/>
              </a:rPr>
              <a:t> (in collaborazione)</a:t>
            </a:r>
          </a:p>
          <a:p>
            <a:pPr marL="0" lvl="0" indent="0" algn="l" rtl="0">
              <a:lnSpc>
                <a:spcPct val="100000"/>
              </a:lnSpc>
              <a:spcBef>
                <a:spcPts val="0"/>
              </a:spcBef>
              <a:spcAft>
                <a:spcPts val="0"/>
              </a:spcAft>
              <a:buClr>
                <a:schemeClr val="dk1"/>
              </a:buClr>
              <a:buSzPts val="2323"/>
              <a:buNone/>
            </a:pPr>
            <a:endParaRPr lang="it-IT"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Responsabile nazionale:</a:t>
            </a:r>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 A. Lascialfari &amp; F. Brero (Pavia)</a:t>
            </a: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endParaRPr sz="1600" dirty="0">
              <a:latin typeface="Arial"/>
              <a:ea typeface="Arial"/>
              <a:cs typeface="Arial"/>
              <a:sym typeface="Arial"/>
            </a:endParaRPr>
          </a:p>
          <a:p>
            <a:pPr marL="0" lvl="0" indent="0" algn="l" rtl="0">
              <a:lnSpc>
                <a:spcPct val="100000"/>
              </a:lnSpc>
              <a:spcBef>
                <a:spcPts val="0"/>
              </a:spcBef>
              <a:spcAft>
                <a:spcPts val="0"/>
              </a:spcAft>
              <a:buClr>
                <a:schemeClr val="dk1"/>
              </a:buClr>
              <a:buSzPts val="2323"/>
              <a:buNone/>
            </a:pPr>
            <a:r>
              <a:rPr lang="it-IT" sz="1600" dirty="0">
                <a:latin typeface="Arial"/>
                <a:ea typeface="Arial"/>
                <a:cs typeface="Arial"/>
                <a:sym typeface="Arial"/>
              </a:rPr>
              <a:t>   </a:t>
            </a:r>
            <a:endParaRPr dirty="0">
              <a:solidFill>
                <a:srgbClr val="0B5394"/>
              </a:solidFill>
            </a:endParaRPr>
          </a:p>
          <a:p>
            <a:pPr marL="0" lvl="0" indent="0" algn="l" rtl="0">
              <a:lnSpc>
                <a:spcPct val="90000"/>
              </a:lnSpc>
              <a:spcBef>
                <a:spcPts val="0"/>
              </a:spcBef>
              <a:spcAft>
                <a:spcPts val="0"/>
              </a:spcAft>
              <a:buClr>
                <a:srgbClr val="0070C0"/>
              </a:buClr>
              <a:buSzPts val="2800"/>
              <a:buNone/>
            </a:pPr>
            <a:r>
              <a:rPr lang="it-IT" dirty="0">
                <a:solidFill>
                  <a:srgbClr val="0B5394"/>
                </a:solidFill>
              </a:rPr>
              <a:t>Durata del progetto:</a:t>
            </a:r>
            <a:endParaRPr dirty="0">
              <a:solidFill>
                <a:srgbClr val="0B5394"/>
              </a:solidFill>
            </a:endParaRPr>
          </a:p>
          <a:p>
            <a:pPr marL="0" lvl="0" indent="0" algn="l" rtl="0">
              <a:lnSpc>
                <a:spcPct val="90000"/>
              </a:lnSpc>
              <a:spcBef>
                <a:spcPts val="0"/>
              </a:spcBef>
              <a:spcAft>
                <a:spcPts val="0"/>
              </a:spcAft>
              <a:buClr>
                <a:srgbClr val="0070C0"/>
              </a:buClr>
              <a:buSzPts val="2800"/>
              <a:buNone/>
            </a:pPr>
            <a:r>
              <a:rPr lang="it-IT" dirty="0"/>
              <a:t>2023-2025+</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97" name="Google Shape;97;ge1947dd239_0_0"/>
          <p:cNvSpPr txBox="1">
            <a:spLocks noGrp="1"/>
          </p:cNvSpPr>
          <p:nvPr>
            <p:ph type="body" idx="2"/>
          </p:nvPr>
        </p:nvSpPr>
        <p:spPr>
          <a:xfrm>
            <a:off x="6831723" y="2081498"/>
            <a:ext cx="5135150" cy="48437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it-IT" sz="2800" dirty="0">
                <a:solidFill>
                  <a:schemeClr val="accent1"/>
                </a:solidFill>
              </a:rPr>
              <a:t>Anagrafica e FTE di </a:t>
            </a:r>
            <a:r>
              <a:rPr lang="it-IT" dirty="0">
                <a:solidFill>
                  <a:schemeClr val="accent1"/>
                </a:solidFill>
              </a:rPr>
              <a:t>Milano</a:t>
            </a:r>
            <a:r>
              <a:rPr lang="it-IT" sz="2800" dirty="0">
                <a:solidFill>
                  <a:schemeClr val="accent1"/>
                </a:solidFill>
              </a:rPr>
              <a:t> 202</a:t>
            </a:r>
            <a:r>
              <a:rPr lang="it-IT" dirty="0">
                <a:solidFill>
                  <a:schemeClr val="accent1"/>
                </a:solidFill>
              </a:rPr>
              <a:t>6</a:t>
            </a:r>
            <a:r>
              <a:rPr lang="it-IT" sz="2800" dirty="0">
                <a:solidFill>
                  <a:schemeClr val="accent1"/>
                </a:solidFill>
              </a:rPr>
              <a:t>: </a:t>
            </a:r>
            <a:endParaRPr dirty="0">
              <a:solidFill>
                <a:schemeClr val="accent1"/>
              </a:solidFill>
            </a:endParaRPr>
          </a:p>
          <a:p>
            <a:pPr marL="0" lvl="0" indent="0" algn="ctr" rtl="0">
              <a:lnSpc>
                <a:spcPct val="90000"/>
              </a:lnSpc>
              <a:spcBef>
                <a:spcPts val="0"/>
              </a:spcBef>
              <a:spcAft>
                <a:spcPts val="0"/>
              </a:spcAft>
              <a:buClr>
                <a:schemeClr val="accent1"/>
              </a:buClr>
              <a:buSzPts val="2800"/>
              <a:buNone/>
            </a:pPr>
            <a:endParaRPr dirty="0">
              <a:solidFill>
                <a:schemeClr val="accent1"/>
              </a:solidFill>
            </a:endParaRPr>
          </a:p>
        </p:txBody>
      </p:sp>
      <p:pic>
        <p:nvPicPr>
          <p:cNvPr id="3" name="Immagine 2">
            <a:extLst>
              <a:ext uri="{FF2B5EF4-FFF2-40B4-BE49-F238E27FC236}">
                <a16:creationId xmlns:a16="http://schemas.microsoft.com/office/drawing/2014/main" id="{6735CD3F-EF9C-D343-6500-01C59B7BD9D8}"/>
              </a:ext>
            </a:extLst>
          </p:cNvPr>
          <p:cNvPicPr>
            <a:picLocks noChangeAspect="1"/>
          </p:cNvPicPr>
          <p:nvPr/>
        </p:nvPicPr>
        <p:blipFill>
          <a:blip r:embed="rId3"/>
          <a:stretch>
            <a:fillRect/>
          </a:stretch>
        </p:blipFill>
        <p:spPr>
          <a:xfrm>
            <a:off x="7466137" y="2584759"/>
            <a:ext cx="4027300" cy="4273241"/>
          </a:xfrm>
          <a:prstGeom prst="rect">
            <a:avLst/>
          </a:prstGeom>
          <a:ln>
            <a:solidFill>
              <a:schemeClr val="tx1"/>
            </a:solidFill>
          </a:ln>
        </p:spPr>
      </p:pic>
      <p:sp>
        <p:nvSpPr>
          <p:cNvPr id="6" name="Google Shape;88;p1">
            <a:extLst>
              <a:ext uri="{FF2B5EF4-FFF2-40B4-BE49-F238E27FC236}">
                <a16:creationId xmlns:a16="http://schemas.microsoft.com/office/drawing/2014/main" id="{0D411297-2C66-4289-BF85-011ACAE4A6B6}"/>
              </a:ext>
            </a:extLst>
          </p:cNvPr>
          <p:cNvSpPr txBox="1">
            <a:spLocks/>
          </p:cNvSpPr>
          <p:nvPr/>
        </p:nvSpPr>
        <p:spPr>
          <a:xfrm>
            <a:off x="105983" y="0"/>
            <a:ext cx="12086017" cy="1832025"/>
          </a:xfrm>
          <a:prstGeom prst="rect">
            <a:avLst/>
          </a:prstGeom>
          <a:noFill/>
          <a:ln>
            <a:noFill/>
          </a:ln>
        </p:spPr>
        <p:txBody>
          <a:bodyPr spcFirstLastPara="1" vert="horz" wrap="square" lIns="91425" tIns="45700" rIns="91425" bIns="45700" rtlCol="0" anchor="b"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6000"/>
            </a:pPr>
            <a:r>
              <a:rPr lang="en-GB" sz="5400" b="1" dirty="0"/>
              <a:t>MATHER3D</a:t>
            </a:r>
            <a:br>
              <a:rPr lang="en-GB" dirty="0"/>
            </a:br>
            <a:r>
              <a:rPr lang="en-GB" sz="3300" dirty="0" err="1"/>
              <a:t>MAgnetic</a:t>
            </a:r>
            <a:r>
              <a:rPr lang="en-GB" sz="3300" dirty="0"/>
              <a:t> hyperthermia and hadron </a:t>
            </a:r>
            <a:r>
              <a:rPr lang="en-GB" sz="3300" dirty="0" err="1"/>
              <a:t>THERapy</a:t>
            </a:r>
            <a:r>
              <a:rPr lang="en-GB" sz="3300" dirty="0"/>
              <a:t> applied to 3D cellular scaffolds</a:t>
            </a:r>
          </a:p>
          <a:p>
            <a:pPr>
              <a:spcBef>
                <a:spcPts val="0"/>
              </a:spcBef>
              <a:buClr>
                <a:schemeClr val="dk1"/>
              </a:buClr>
              <a:buSzPts val="6000"/>
            </a:pPr>
            <a:r>
              <a:rPr lang="it-IT" sz="3000" dirty="0">
                <a:solidFill>
                  <a:srgbClr val="595959"/>
                </a:solidFill>
              </a:rPr>
              <a:t>RL – Ivan Veronese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e8d45c2131_0_2"/>
          <p:cNvSpPr txBox="1">
            <a:spLocks noGrp="1"/>
          </p:cNvSpPr>
          <p:nvPr>
            <p:ph type="body" idx="1"/>
          </p:nvPr>
        </p:nvSpPr>
        <p:spPr>
          <a:xfrm>
            <a:off x="171450" y="517349"/>
            <a:ext cx="11644630" cy="6192600"/>
          </a:xfrm>
          <a:prstGeom prst="rect">
            <a:avLst/>
          </a:prstGeom>
          <a:noFill/>
          <a:ln>
            <a:noFill/>
          </a:ln>
        </p:spPr>
        <p:txBody>
          <a:bodyPr spcFirstLastPara="1" wrap="square" lIns="91425" tIns="45700" rIns="91425" bIns="45700" anchor="t" anchorCtr="0">
            <a:normAutofit fontScale="62500" lnSpcReduction="20000"/>
          </a:bodyPr>
          <a:lstStyle/>
          <a:p>
            <a:pPr marL="685800" lvl="0" indent="-342900" algn="l" rtl="0">
              <a:lnSpc>
                <a:spcPct val="90000"/>
              </a:lnSpc>
              <a:spcBef>
                <a:spcPts val="1000"/>
              </a:spcBef>
              <a:spcAft>
                <a:spcPts val="0"/>
              </a:spcAft>
              <a:buSzPct val="60000"/>
              <a:buNone/>
            </a:pPr>
            <a:endParaRPr sz="3000" dirty="0">
              <a:highlight>
                <a:schemeClr val="lt1"/>
              </a:highlight>
              <a:latin typeface="Comic Sans MS"/>
              <a:ea typeface="Comic Sans MS"/>
              <a:cs typeface="Comic Sans MS"/>
              <a:sym typeface="Comic Sans MS"/>
            </a:endParaRPr>
          </a:p>
          <a:p>
            <a:pPr marL="0" lvl="0" indent="0" algn="l" rtl="0">
              <a:lnSpc>
                <a:spcPct val="115000"/>
              </a:lnSpc>
              <a:spcBef>
                <a:spcPts val="0"/>
              </a:spcBef>
              <a:spcAft>
                <a:spcPts val="0"/>
              </a:spcAft>
              <a:buSzPct val="36666"/>
              <a:buNone/>
            </a:pPr>
            <a:r>
              <a:rPr lang="it-IT" sz="3000" dirty="0">
                <a:highlight>
                  <a:schemeClr val="lt1"/>
                </a:highlight>
                <a:latin typeface="Arial"/>
                <a:ea typeface="Arial"/>
                <a:cs typeface="Arial"/>
                <a:sym typeface="Arial"/>
              </a:rPr>
              <a:t>Si chiede prolungamento sigla per anno 2026.</a:t>
            </a: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SzPct val="36666"/>
              <a:buNone/>
            </a:pP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SzPct val="36666"/>
              <a:buNone/>
            </a:pPr>
            <a:r>
              <a:rPr lang="it-IT" sz="3000" dirty="0">
                <a:highlight>
                  <a:schemeClr val="lt1"/>
                </a:highlight>
                <a:latin typeface="Arial"/>
                <a:ea typeface="Arial"/>
                <a:cs typeface="Arial"/>
                <a:sym typeface="Arial"/>
              </a:rPr>
              <a:t>Nel 2026 prevediamo di valutare la fattibilità dell'utilizzo di </a:t>
            </a:r>
            <a:r>
              <a:rPr lang="it-IT" sz="3000" b="1" dirty="0">
                <a:highlight>
                  <a:schemeClr val="lt1"/>
                </a:highlight>
                <a:latin typeface="Arial"/>
                <a:ea typeface="Arial"/>
                <a:cs typeface="Arial"/>
                <a:sym typeface="Arial"/>
              </a:rPr>
              <a:t>sferoidi 3D di tumore pancreatico </a:t>
            </a:r>
            <a:r>
              <a:rPr lang="it-IT" sz="3000" dirty="0">
                <a:highlight>
                  <a:schemeClr val="lt1"/>
                </a:highlight>
                <a:latin typeface="Arial"/>
                <a:ea typeface="Arial"/>
                <a:cs typeface="Arial"/>
                <a:sym typeface="Arial"/>
              </a:rPr>
              <a:t>come modelli radiobiologici, analizzando la loro risposta all'irraggiamento con </a:t>
            </a:r>
            <a:r>
              <a:rPr lang="it-IT" sz="3000" b="1" dirty="0">
                <a:highlight>
                  <a:schemeClr val="lt1"/>
                </a:highlight>
                <a:latin typeface="Arial"/>
                <a:ea typeface="Arial"/>
                <a:cs typeface="Arial"/>
                <a:sym typeface="Arial"/>
              </a:rPr>
              <a:t>fotoni, protoni</a:t>
            </a:r>
            <a:r>
              <a:rPr lang="it-IT" sz="3000" dirty="0">
                <a:highlight>
                  <a:schemeClr val="lt1"/>
                </a:highlight>
                <a:latin typeface="Arial"/>
                <a:ea typeface="Arial"/>
                <a:cs typeface="Arial"/>
                <a:sym typeface="Arial"/>
              </a:rPr>
              <a:t>, sia da soli che in combinazione con l’</a:t>
            </a:r>
            <a:r>
              <a:rPr lang="it-IT" sz="3000" b="1" dirty="0">
                <a:highlight>
                  <a:schemeClr val="lt1"/>
                </a:highlight>
                <a:latin typeface="Arial"/>
                <a:ea typeface="Arial"/>
                <a:cs typeface="Arial"/>
                <a:sym typeface="Arial"/>
              </a:rPr>
              <a:t>ipertermia magnetica (MFH). </a:t>
            </a:r>
            <a:endParaRPr sz="3000" b="1" dirty="0">
              <a:highlight>
                <a:schemeClr val="lt1"/>
              </a:highlight>
              <a:latin typeface="Arial"/>
              <a:ea typeface="Arial"/>
              <a:cs typeface="Arial"/>
              <a:sym typeface="Arial"/>
            </a:endParaRPr>
          </a:p>
          <a:p>
            <a:pPr marL="0" lvl="0" indent="0" algn="l" rtl="0">
              <a:lnSpc>
                <a:spcPct val="115000"/>
              </a:lnSpc>
              <a:spcBef>
                <a:spcPts val="0"/>
              </a:spcBef>
              <a:spcAft>
                <a:spcPts val="0"/>
              </a:spcAft>
              <a:buSzPct val="36666"/>
              <a:buNone/>
            </a:pP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SzPct val="36666"/>
              <a:buNone/>
            </a:pPr>
            <a:r>
              <a:rPr lang="it-IT" sz="3000" dirty="0">
                <a:highlight>
                  <a:schemeClr val="lt1"/>
                </a:highlight>
                <a:latin typeface="Arial"/>
                <a:ea typeface="Arial"/>
                <a:cs typeface="Arial"/>
                <a:sym typeface="Arial"/>
              </a:rPr>
              <a:t>Gli sferoidi caricati con nanoparticelle magnetiche verranno irraggiati e confrontati con modelli tradizionali 2D per analizzare differenze nella sopravvivenza </a:t>
            </a:r>
            <a:r>
              <a:rPr lang="it-IT" sz="3000" dirty="0" err="1">
                <a:highlight>
                  <a:schemeClr val="lt1"/>
                </a:highlight>
                <a:latin typeface="Arial"/>
                <a:ea typeface="Arial"/>
                <a:cs typeface="Arial"/>
                <a:sym typeface="Arial"/>
              </a:rPr>
              <a:t>clonogenica</a:t>
            </a:r>
            <a:r>
              <a:rPr lang="it-IT" sz="3000" dirty="0">
                <a:highlight>
                  <a:schemeClr val="lt1"/>
                </a:highlight>
                <a:latin typeface="Arial"/>
                <a:ea typeface="Arial"/>
                <a:cs typeface="Arial"/>
                <a:sym typeface="Arial"/>
              </a:rPr>
              <a:t>, nei danni al DNA e nella sinergia dei trattamenti. </a:t>
            </a: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r>
              <a:rPr lang="it-IT" sz="3000" u="sng" dirty="0">
                <a:highlight>
                  <a:schemeClr val="lt1"/>
                </a:highlight>
                <a:latin typeface="Arial"/>
                <a:ea typeface="Arial"/>
                <a:cs typeface="Arial"/>
                <a:sym typeface="Arial"/>
              </a:rPr>
              <a:t>Irraggiamenti previsti:</a:t>
            </a:r>
            <a:endParaRPr sz="3000" u="sng"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r>
              <a:rPr lang="it-IT" sz="3000" dirty="0">
                <a:highlight>
                  <a:schemeClr val="lt1"/>
                </a:highlight>
                <a:latin typeface="Arial"/>
                <a:ea typeface="Arial"/>
                <a:cs typeface="Arial"/>
                <a:sym typeface="Arial"/>
              </a:rPr>
              <a:t>3 trattamenti con fotoni (Istituto Maugeri)</a:t>
            </a: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r>
              <a:rPr lang="it-IT" sz="3000" dirty="0">
                <a:highlight>
                  <a:schemeClr val="lt1"/>
                </a:highlight>
                <a:latin typeface="Arial"/>
                <a:ea typeface="Arial"/>
                <a:cs typeface="Arial"/>
                <a:sym typeface="Arial"/>
              </a:rPr>
              <a:t>3 trattamenti con protoni (CNAO)</a:t>
            </a: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endParaRPr sz="3000" dirty="0">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r>
              <a:rPr lang="it-IT" sz="3000" dirty="0">
                <a:highlight>
                  <a:schemeClr val="lt1"/>
                </a:highlight>
                <a:latin typeface="Arial"/>
                <a:ea typeface="Arial"/>
                <a:cs typeface="Arial"/>
                <a:sym typeface="Arial"/>
              </a:rPr>
              <a:t>Attività Milano:</a:t>
            </a:r>
          </a:p>
          <a:p>
            <a:pPr marL="0" lvl="0" indent="0">
              <a:lnSpc>
                <a:spcPct val="115000"/>
              </a:lnSpc>
              <a:spcBef>
                <a:spcPts val="0"/>
              </a:spcBef>
              <a:buSzPct val="36666"/>
              <a:buNone/>
            </a:pPr>
            <a:r>
              <a:rPr lang="it-IT" sz="3000" dirty="0">
                <a:latin typeface="Arial"/>
                <a:ea typeface="Arial"/>
                <a:cs typeface="Arial"/>
                <a:sym typeface="Arial"/>
              </a:rPr>
              <a:t>Analisi dei cambiamenti morfologici delle cellule e della loro vitalità, sopravvivenza </a:t>
            </a:r>
            <a:r>
              <a:rPr lang="it-IT" sz="3000" dirty="0" err="1">
                <a:latin typeface="Arial"/>
                <a:ea typeface="Arial"/>
                <a:cs typeface="Arial"/>
                <a:sym typeface="Arial"/>
              </a:rPr>
              <a:t>clonogenica</a:t>
            </a:r>
            <a:r>
              <a:rPr lang="it-IT" sz="3000" dirty="0">
                <a:latin typeface="Arial"/>
                <a:ea typeface="Arial"/>
                <a:cs typeface="Arial"/>
                <a:sym typeface="Arial"/>
              </a:rPr>
              <a:t>, cinetica dei danni e riparazioni al DNA e apoptosi dopo l'esposizione a fotoni/protoni e/o a MFH. Supporto agli irraggiamenti e alle misure di ipertermia magnetica.</a:t>
            </a:r>
          </a:p>
          <a:p>
            <a:pPr marL="0" lvl="0" indent="0">
              <a:lnSpc>
                <a:spcPct val="115000"/>
              </a:lnSpc>
              <a:spcBef>
                <a:spcPts val="0"/>
              </a:spcBef>
              <a:buSzPct val="36666"/>
              <a:buNone/>
            </a:pPr>
            <a:endParaRPr lang="it-IT" sz="3000" dirty="0">
              <a:latin typeface="Arial"/>
              <a:ea typeface="Arial"/>
              <a:cs typeface="Arial"/>
              <a:sym typeface="Arial"/>
            </a:endParaRPr>
          </a:p>
        </p:txBody>
      </p:sp>
      <p:sp>
        <p:nvSpPr>
          <p:cNvPr id="103" name="Google Shape;103;g2e8d45c2131_0_2"/>
          <p:cNvSpPr txBox="1">
            <a:spLocks noGrp="1"/>
          </p:cNvSpPr>
          <p:nvPr>
            <p:ph type="title"/>
          </p:nvPr>
        </p:nvSpPr>
        <p:spPr>
          <a:xfrm>
            <a:off x="735965" y="162599"/>
            <a:ext cx="10515600" cy="70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Calibri"/>
              <a:buNone/>
            </a:pPr>
            <a:r>
              <a:rPr lang="it-IT" dirty="0">
                <a:solidFill>
                  <a:srgbClr val="0070C0"/>
                </a:solidFill>
              </a:rPr>
              <a:t>MATHER3D - Attività 2026 </a:t>
            </a: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e1947dd239_0_12"/>
          <p:cNvSpPr txBox="1">
            <a:spLocks noGrp="1"/>
          </p:cNvSpPr>
          <p:nvPr>
            <p:ph type="title"/>
          </p:nvPr>
        </p:nvSpPr>
        <p:spPr>
          <a:xfrm>
            <a:off x="580244" y="20271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t>MATHER3D - Richieste 2026</a:t>
            </a:r>
            <a:endParaRPr dirty="0"/>
          </a:p>
        </p:txBody>
      </p:sp>
      <p:sp>
        <p:nvSpPr>
          <p:cNvPr id="2" name="Google Shape;121;ge1947dd239_0_12">
            <a:extLst>
              <a:ext uri="{FF2B5EF4-FFF2-40B4-BE49-F238E27FC236}">
                <a16:creationId xmlns:a16="http://schemas.microsoft.com/office/drawing/2014/main" id="{49013CAA-2F52-4099-3D25-6BB045D98E79}"/>
              </a:ext>
            </a:extLst>
          </p:cNvPr>
          <p:cNvSpPr txBox="1">
            <a:spLocks/>
          </p:cNvSpPr>
          <p:nvPr/>
        </p:nvSpPr>
        <p:spPr>
          <a:xfrm>
            <a:off x="580244" y="1374623"/>
            <a:ext cx="10819276" cy="4108754"/>
          </a:xfrm>
          <a:prstGeom prst="rect">
            <a:avLst/>
          </a:prstGeom>
          <a:noFill/>
          <a:ln>
            <a:solidFill>
              <a:schemeClr val="tx1">
                <a:lumMod val="65000"/>
                <a:lumOff val="35000"/>
              </a:schemeClr>
            </a:solid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spcBef>
                <a:spcPts val="0"/>
              </a:spcBef>
              <a:buClr>
                <a:srgbClr val="0070C0"/>
              </a:buClr>
              <a:buSzPts val="2800"/>
              <a:buFont typeface="Arial"/>
              <a:buNone/>
            </a:pPr>
            <a:r>
              <a:rPr lang="it-IT" b="1" dirty="0">
                <a:solidFill>
                  <a:srgbClr val="0070C0"/>
                </a:solidFill>
              </a:rPr>
              <a:t>Budget </a:t>
            </a:r>
            <a:endParaRPr lang="it-IT" sz="1900" b="1" dirty="0">
              <a:solidFill>
                <a:srgbClr val="0070C0"/>
              </a:solidFill>
            </a:endParaRPr>
          </a:p>
          <a:p>
            <a:pPr marL="0" indent="0">
              <a:lnSpc>
                <a:spcPct val="120000"/>
              </a:lnSpc>
              <a:spcBef>
                <a:spcPts val="0"/>
              </a:spcBef>
              <a:buClr>
                <a:srgbClr val="0070C0"/>
              </a:buClr>
              <a:buSzPts val="2800"/>
              <a:buFont typeface="Arial"/>
              <a:buNone/>
            </a:pPr>
            <a:endParaRPr lang="it-IT" sz="1800" b="1" u="sng" dirty="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0"/>
              </a:spcBef>
              <a:buClr>
                <a:srgbClr val="0070C0"/>
              </a:buClr>
              <a:buSzPts val="2800"/>
              <a:buFont typeface="Arial"/>
              <a:buNone/>
            </a:pPr>
            <a:r>
              <a:rPr lang="it-IT" sz="1800" b="1" u="sng" dirty="0">
                <a:latin typeface="Calibri" panose="020F0502020204030204" pitchFamily="34" charset="0"/>
                <a:ea typeface="Calibri" panose="020F0502020204030204" pitchFamily="34" charset="0"/>
                <a:cs typeface="Calibri" panose="020F0502020204030204" pitchFamily="34" charset="0"/>
              </a:rPr>
              <a:t>Milano</a:t>
            </a:r>
            <a:r>
              <a:rPr lang="it-IT" sz="1800" b="1" dirty="0">
                <a:latin typeface="Calibri" panose="020F0502020204030204" pitchFamily="34" charset="0"/>
                <a:ea typeface="Calibri" panose="020F0502020204030204" pitchFamily="34" charset="0"/>
                <a:cs typeface="Calibri" panose="020F0502020204030204" pitchFamily="34" charset="0"/>
              </a:rPr>
              <a:t> </a:t>
            </a:r>
            <a:r>
              <a:rPr lang="it-IT" sz="1800" dirty="0">
                <a:latin typeface="Calibri" panose="020F0502020204030204" pitchFamily="34" charset="0"/>
                <a:ea typeface="Calibri" panose="020F0502020204030204" pitchFamily="34" charset="0"/>
                <a:cs typeface="Calibri" panose="020F0502020204030204" pitchFamily="34" charset="0"/>
              </a:rPr>
              <a:t> 					</a:t>
            </a:r>
            <a:r>
              <a:rPr lang="it-IT" sz="18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10.5</a:t>
            </a:r>
            <a:r>
              <a:rPr lang="it-IT" sz="1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1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keuro</a:t>
            </a:r>
            <a:r>
              <a:rPr lang="it-IT" sz="1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p>
          <a:p>
            <a:pPr marL="0" indent="0">
              <a:lnSpc>
                <a:spcPct val="120000"/>
              </a:lnSpc>
              <a:spcBef>
                <a:spcPts val="0"/>
              </a:spcBef>
              <a:buClr>
                <a:srgbClr val="0070C0"/>
              </a:buClr>
              <a:buSzPts val="2800"/>
              <a:buFont typeface="Arial"/>
              <a:buNone/>
            </a:pPr>
            <a:endParaRPr lang="it-IT" sz="1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buClr>
                <a:srgbClr val="0070C0"/>
              </a:buClr>
              <a:buSzPts val="2800"/>
              <a:buFont typeface="Arial"/>
              <a:buNone/>
            </a:pPr>
            <a:r>
              <a:rPr lang="it-IT" sz="1800" b="1" dirty="0" err="1">
                <a:latin typeface="Calibri" panose="020F0502020204030204" pitchFamily="34" charset="0"/>
                <a:ea typeface="Calibri" panose="020F0502020204030204" pitchFamily="34" charset="0"/>
              </a:rPr>
              <a:t>Consumables</a:t>
            </a:r>
            <a:r>
              <a:rPr lang="it-IT" sz="1800" b="1" dirty="0">
                <a:latin typeface="Calibri" panose="020F0502020204030204" pitchFamily="34" charset="0"/>
                <a:ea typeface="Calibri" panose="020F0502020204030204" pitchFamily="34" charset="0"/>
              </a:rPr>
              <a:t> 			</a:t>
            </a:r>
            <a:r>
              <a:rPr lang="it-IT" sz="1800" dirty="0">
                <a:latin typeface="Calibri" panose="020F0502020204030204" pitchFamily="34" charset="0"/>
                <a:ea typeface="Calibri" panose="020F0502020204030204" pitchFamily="34" charset="0"/>
              </a:rPr>
              <a:t>	</a:t>
            </a:r>
            <a:r>
              <a:rPr lang="it-IT" sz="1800" b="1" dirty="0">
                <a:latin typeface="Calibri" panose="020F0502020204030204" pitchFamily="34" charset="0"/>
                <a:ea typeface="Calibri" panose="020F0502020204030204" pitchFamily="34" charset="0"/>
              </a:rPr>
              <a:t>6.5  </a:t>
            </a:r>
            <a:r>
              <a:rPr lang="it-IT" sz="1800" b="1" dirty="0" err="1">
                <a:latin typeface="Calibri" panose="020F0502020204030204" pitchFamily="34" charset="0"/>
                <a:ea typeface="Calibri" panose="020F0502020204030204" pitchFamily="34" charset="0"/>
              </a:rPr>
              <a:t>keuro</a:t>
            </a:r>
            <a:endParaRPr lang="it-IT" sz="1800" b="1" dirty="0">
              <a:latin typeface="Calibri" panose="020F0502020204030204" pitchFamily="34" charset="0"/>
              <a:ea typeface="Calibri" panose="020F0502020204030204" pitchFamily="34" charset="0"/>
            </a:endParaRPr>
          </a:p>
          <a:p>
            <a:pPr marL="0" indent="0">
              <a:lnSpc>
                <a:spcPct val="120000"/>
              </a:lnSpc>
              <a:spcBef>
                <a:spcPts val="0"/>
              </a:spcBef>
              <a:buClr>
                <a:srgbClr val="0070C0"/>
              </a:buClr>
              <a:buSzPts val="2800"/>
              <a:buFont typeface="Arial"/>
              <a:buNone/>
            </a:pPr>
            <a:r>
              <a:rPr lang="it-IT" sz="1800" dirty="0" err="1">
                <a:latin typeface="Calibri" panose="020F0502020204030204" pitchFamily="34" charset="0"/>
                <a:ea typeface="Times New Roman" panose="02020603050405020304" pitchFamily="18" charset="0"/>
                <a:cs typeface="Calibri" panose="020F0502020204030204" pitchFamily="34" charset="0"/>
              </a:rPr>
              <a:t>Immunohistochemistry</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dirty="0" err="1">
                <a:latin typeface="Calibri" panose="020F0502020204030204" pitchFamily="34" charset="0"/>
                <a:ea typeface="Times New Roman" panose="02020603050405020304" pitchFamily="18" charset="0"/>
                <a:cs typeface="Calibri" panose="020F0502020204030204" pitchFamily="34" charset="0"/>
              </a:rPr>
              <a:t>primary</a:t>
            </a:r>
            <a:r>
              <a:rPr lang="it-IT" sz="1800" dirty="0">
                <a:latin typeface="Calibri" panose="020F0502020204030204" pitchFamily="34" charset="0"/>
                <a:ea typeface="Times New Roman" panose="02020603050405020304" pitchFamily="18" charset="0"/>
                <a:cs typeface="Calibri" panose="020F0502020204030204" pitchFamily="34" charset="0"/>
              </a:rPr>
              <a:t> and </a:t>
            </a:r>
            <a:r>
              <a:rPr lang="it-IT" sz="1800" dirty="0" err="1">
                <a:latin typeface="Calibri" panose="020F0502020204030204" pitchFamily="34" charset="0"/>
                <a:ea typeface="Times New Roman" panose="02020603050405020304" pitchFamily="18" charset="0"/>
                <a:cs typeface="Calibri" panose="020F0502020204030204" pitchFamily="34" charset="0"/>
              </a:rPr>
              <a:t>secondary</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dirty="0" err="1">
                <a:latin typeface="Calibri" panose="020F0502020204030204" pitchFamily="34" charset="0"/>
                <a:ea typeface="Times New Roman" panose="02020603050405020304" pitchFamily="18" charset="0"/>
                <a:cs typeface="Calibri" panose="020F0502020204030204" pitchFamily="34" charset="0"/>
              </a:rPr>
              <a:t>antibodies</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dirty="0" err="1">
                <a:latin typeface="Calibri" panose="020F0502020204030204" pitchFamily="34" charset="0"/>
                <a:ea typeface="Times New Roman" panose="02020603050405020304" pitchFamily="18" charset="0"/>
                <a:cs typeface="Calibri" panose="020F0502020204030204" pitchFamily="34" charset="0"/>
              </a:rPr>
              <a:t>detection</a:t>
            </a:r>
            <a:r>
              <a:rPr lang="it-IT" sz="1800" dirty="0">
                <a:latin typeface="Calibri" panose="020F0502020204030204" pitchFamily="34" charset="0"/>
                <a:ea typeface="Times New Roman" panose="02020603050405020304" pitchFamily="18" charset="0"/>
                <a:cs typeface="Calibri" panose="020F0502020204030204" pitchFamily="34" charset="0"/>
              </a:rPr>
              <a:t> kit, </a:t>
            </a:r>
            <a:r>
              <a:rPr lang="it-IT" sz="1800" dirty="0" err="1">
                <a:latin typeface="Calibri" panose="020F0502020204030204" pitchFamily="34" charset="0"/>
                <a:ea typeface="Times New Roman" panose="02020603050405020304" pitchFamily="18" charset="0"/>
                <a:cs typeface="Calibri" panose="020F0502020204030204" pitchFamily="34" charset="0"/>
              </a:rPr>
              <a:t>chromogen</a:t>
            </a:r>
            <a:r>
              <a:rPr lang="it-IT" sz="1800" dirty="0">
                <a:latin typeface="Calibri" panose="020F0502020204030204" pitchFamily="34" charset="0"/>
                <a:ea typeface="Times New Roman" panose="02020603050405020304" pitchFamily="18" charset="0"/>
                <a:cs typeface="Calibri" panose="020F0502020204030204" pitchFamily="34" charset="0"/>
              </a:rPr>
              <a:t>); optical </a:t>
            </a:r>
            <a:r>
              <a:rPr lang="it-IT" sz="1800" dirty="0" err="1">
                <a:latin typeface="Calibri" panose="020F0502020204030204" pitchFamily="34" charset="0"/>
                <a:ea typeface="Times New Roman" panose="02020603050405020304" pitchFamily="18" charset="0"/>
                <a:cs typeface="Calibri" panose="020F0502020204030204" pitchFamily="34" charset="0"/>
              </a:rPr>
              <a:t>components</a:t>
            </a:r>
            <a:r>
              <a:rPr lang="it-IT" sz="1800" dirty="0">
                <a:latin typeface="Calibri" panose="020F0502020204030204" pitchFamily="34" charset="0"/>
                <a:ea typeface="Times New Roman" panose="02020603050405020304" pitchFamily="18" charset="0"/>
                <a:cs typeface="Calibri" panose="020F0502020204030204" pitchFamily="34" charset="0"/>
              </a:rPr>
              <a:t> for </a:t>
            </a:r>
            <a:r>
              <a:rPr lang="it-IT" sz="1800" dirty="0" err="1">
                <a:latin typeface="Calibri" panose="020F0502020204030204" pitchFamily="34" charset="0"/>
                <a:ea typeface="Times New Roman" panose="02020603050405020304" pitchFamily="18" charset="0"/>
                <a:cs typeface="Calibri" panose="020F0502020204030204" pitchFamily="34" charset="0"/>
              </a:rPr>
              <a:t>microscopy</a:t>
            </a:r>
            <a:r>
              <a:rPr lang="it-IT" sz="1800" dirty="0">
                <a:latin typeface="Calibri" panose="020F0502020204030204" pitchFamily="34" charset="0"/>
                <a:ea typeface="Times New Roman" panose="02020603050405020304" pitchFamily="18" charset="0"/>
                <a:cs typeface="Calibri" panose="020F0502020204030204" pitchFamily="34" charset="0"/>
              </a:rPr>
              <a:t> and imaging; </a:t>
            </a:r>
            <a:r>
              <a:rPr lang="it-IT" sz="1800" dirty="0" err="1">
                <a:latin typeface="Calibri" panose="020F0502020204030204" pitchFamily="34" charset="0"/>
                <a:ea typeface="Times New Roman" panose="02020603050405020304" pitchFamily="18" charset="0"/>
                <a:cs typeface="Calibri" panose="020F0502020204030204" pitchFamily="34" charset="0"/>
              </a:rPr>
              <a:t>consumables</a:t>
            </a:r>
            <a:r>
              <a:rPr lang="it-IT" sz="1800" dirty="0">
                <a:latin typeface="Calibri" panose="020F0502020204030204" pitchFamily="34" charset="0"/>
                <a:ea typeface="Times New Roman" panose="02020603050405020304" pitchFamily="18" charset="0"/>
                <a:cs typeface="Calibri" panose="020F0502020204030204" pitchFamily="34" charset="0"/>
              </a:rPr>
              <a:t> for </a:t>
            </a:r>
            <a:r>
              <a:rPr lang="it-IT" sz="1800" dirty="0" err="1">
                <a:latin typeface="Calibri" panose="020F0502020204030204" pitchFamily="34" charset="0"/>
                <a:ea typeface="Times New Roman" panose="02020603050405020304" pitchFamily="18" charset="0"/>
                <a:cs typeface="Calibri" panose="020F0502020204030204" pitchFamily="34" charset="0"/>
              </a:rPr>
              <a:t>hyperthermia</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dirty="0" err="1">
                <a:latin typeface="Calibri" panose="020F0502020204030204" pitchFamily="34" charset="0"/>
                <a:ea typeface="Times New Roman" panose="02020603050405020304" pitchFamily="18" charset="0"/>
                <a:cs typeface="Calibri" panose="020F0502020204030204" pitchFamily="34" charset="0"/>
              </a:rPr>
              <a:t>experiments</a:t>
            </a:r>
            <a:r>
              <a:rPr lang="it-IT" sz="1800" dirty="0">
                <a:latin typeface="Calibri" panose="020F0502020204030204" pitchFamily="34" charset="0"/>
                <a:ea typeface="Times New Roman" panose="02020603050405020304" pitchFamily="18" charset="0"/>
                <a:cs typeface="Calibri" panose="020F0502020204030204" pitchFamily="34" charset="0"/>
              </a:rPr>
              <a:t> and AFM probes; </a:t>
            </a:r>
            <a:r>
              <a:rPr lang="it-IT" sz="1800" dirty="0" err="1">
                <a:latin typeface="Calibri" panose="020F0502020204030204" pitchFamily="34" charset="0"/>
                <a:ea typeface="Times New Roman" panose="02020603050405020304" pitchFamily="18" charset="0"/>
                <a:cs typeface="Calibri" panose="020F0502020204030204" pitchFamily="34" charset="0"/>
              </a:rPr>
              <a:t>consumables</a:t>
            </a:r>
            <a:r>
              <a:rPr lang="it-IT" sz="1800" dirty="0">
                <a:latin typeface="Calibri" panose="020F0502020204030204" pitchFamily="34" charset="0"/>
                <a:ea typeface="Times New Roman" panose="02020603050405020304" pitchFamily="18" charset="0"/>
                <a:cs typeface="Calibri" panose="020F0502020204030204" pitchFamily="34" charset="0"/>
              </a:rPr>
              <a:t> and </a:t>
            </a:r>
            <a:r>
              <a:rPr lang="it-IT" sz="1800" dirty="0" err="1">
                <a:latin typeface="Calibri" panose="020F0502020204030204" pitchFamily="34" charset="0"/>
                <a:ea typeface="Times New Roman" panose="02020603050405020304" pitchFamily="18" charset="0"/>
                <a:cs typeface="Calibri" panose="020F0502020204030204" pitchFamily="34" charset="0"/>
              </a:rPr>
              <a:t>reagents</a:t>
            </a:r>
            <a:r>
              <a:rPr lang="it-IT" sz="1800" dirty="0">
                <a:latin typeface="Calibri" panose="020F0502020204030204" pitchFamily="34" charset="0"/>
                <a:ea typeface="Times New Roman" panose="02020603050405020304" pitchFamily="18" charset="0"/>
                <a:cs typeface="Calibri" panose="020F0502020204030204" pitchFamily="34" charset="0"/>
              </a:rPr>
              <a:t> for </a:t>
            </a:r>
            <a:r>
              <a:rPr lang="it-IT" sz="1800" dirty="0" err="1">
                <a:latin typeface="Calibri" panose="020F0502020204030204" pitchFamily="34" charset="0"/>
                <a:ea typeface="Times New Roman" panose="02020603050405020304" pitchFamily="18" charset="0"/>
                <a:cs typeface="Calibri" panose="020F0502020204030204" pitchFamily="34" charset="0"/>
              </a:rPr>
              <a:t>bioprinting</a:t>
            </a:r>
            <a:r>
              <a:rPr lang="it-IT" sz="1800" dirty="0">
                <a:latin typeface="Calibri" panose="020F0502020204030204" pitchFamily="34" charset="0"/>
                <a:ea typeface="Times New Roman" panose="02020603050405020304" pitchFamily="18" charset="0"/>
                <a:cs typeface="Calibri" panose="020F0502020204030204" pitchFamily="34" charset="0"/>
              </a:rPr>
              <a:t>.</a:t>
            </a:r>
          </a:p>
          <a:p>
            <a:pPr marL="0" indent="0">
              <a:lnSpc>
                <a:spcPct val="120000"/>
              </a:lnSpc>
              <a:spcBef>
                <a:spcPts val="0"/>
              </a:spcBef>
              <a:buClr>
                <a:srgbClr val="0070C0"/>
              </a:buClr>
              <a:buSzPts val="2800"/>
              <a:buFont typeface="Arial"/>
              <a:buNone/>
            </a:pPr>
            <a:r>
              <a:rPr lang="it-IT" sz="1800" b="1" dirty="0">
                <a:latin typeface="Calibri" panose="020F0502020204030204" pitchFamily="34" charset="0"/>
                <a:ea typeface="Times New Roman" panose="02020603050405020304" pitchFamily="18" charset="0"/>
                <a:cs typeface="Calibri" panose="020F0502020204030204" pitchFamily="34" charset="0"/>
              </a:rPr>
              <a:t>Services</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1800" dirty="0">
                <a:latin typeface="Calibri" panose="020F0502020204030204" pitchFamily="34" charset="0"/>
                <a:ea typeface="Times New Roman" panose="02020603050405020304" pitchFamily="18" charset="0"/>
                <a:cs typeface="Calibri" panose="020F0502020204030204" pitchFamily="34" charset="0"/>
              </a:rPr>
              <a:t>ICP/TEM/imaging;</a:t>
            </a:r>
            <a:r>
              <a:rPr lang="it-IT" sz="18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1800" dirty="0">
                <a:latin typeface="Calibri" panose="020F0502020204030204" pitchFamily="34" charset="0"/>
                <a:ea typeface="Times New Roman" panose="02020603050405020304" pitchFamily="18" charset="0"/>
                <a:cs typeface="Calibri" panose="020F0502020204030204" pitchFamily="34" charset="0"/>
              </a:rPr>
              <a:t> 		 </a:t>
            </a:r>
            <a:r>
              <a:rPr lang="it-IT" sz="1800" b="1" dirty="0">
                <a:latin typeface="Calibri" panose="020F0502020204030204" pitchFamily="34" charset="0"/>
                <a:ea typeface="Times New Roman" panose="02020603050405020304" pitchFamily="18" charset="0"/>
                <a:cs typeface="Calibri" panose="020F0502020204030204" pitchFamily="34" charset="0"/>
              </a:rPr>
              <a:t>3 </a:t>
            </a:r>
            <a:r>
              <a:rPr lang="it-IT" sz="1800" b="1" dirty="0" err="1">
                <a:latin typeface="Calibri" panose="020F0502020204030204" pitchFamily="34" charset="0"/>
                <a:ea typeface="Times New Roman" panose="02020603050405020304" pitchFamily="18" charset="0"/>
                <a:cs typeface="Calibri" panose="020F0502020204030204" pitchFamily="34" charset="0"/>
              </a:rPr>
              <a:t>keuro</a:t>
            </a:r>
            <a:endParaRPr lang="it-IT" sz="1800" b="1"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Clr>
                <a:srgbClr val="0070C0"/>
              </a:buClr>
              <a:buSzPts val="2800"/>
              <a:buFont typeface="Arial"/>
              <a:buNone/>
            </a:pPr>
            <a:endParaRPr lang="it-IT" dirty="0">
              <a:solidFill>
                <a:srgbClr val="0070C0"/>
              </a:solidFill>
            </a:endParaRPr>
          </a:p>
          <a:p>
            <a:pPr marL="0" indent="0">
              <a:lnSpc>
                <a:spcPct val="120000"/>
              </a:lnSpc>
              <a:spcBef>
                <a:spcPts val="0"/>
              </a:spcBef>
              <a:buClr>
                <a:srgbClr val="0070C0"/>
              </a:buClr>
              <a:buSzPts val="2800"/>
              <a:buFont typeface="Arial"/>
              <a:buNone/>
              <a:defRPr/>
            </a:pPr>
            <a:r>
              <a:rPr lang="it-IT"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Missions</a:t>
            </a:r>
            <a:r>
              <a:rPr lang="it-IT"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it-IT"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1 </a:t>
            </a:r>
            <a:r>
              <a:rPr lang="it-IT" sz="1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keuro</a:t>
            </a:r>
            <a:endParaRPr lang="it-IT"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Clr>
                <a:srgbClr val="0070C0"/>
              </a:buClr>
              <a:buSzPts val="2800"/>
              <a:buFont typeface="Arial"/>
              <a:buNone/>
            </a:pPr>
            <a:endParaRPr lang="it-IT" dirty="0">
              <a:solidFill>
                <a:srgbClr val="0070C0"/>
              </a:solidFill>
            </a:endParaRPr>
          </a:p>
          <a:p>
            <a:pPr marL="0" indent="0">
              <a:spcBef>
                <a:spcPts val="0"/>
              </a:spcBef>
              <a:buClr>
                <a:srgbClr val="0070C0"/>
              </a:buClr>
              <a:buSzPts val="2800"/>
              <a:buFont typeface="Arial"/>
              <a:buNone/>
            </a:pPr>
            <a:endParaRPr lang="it-IT"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ceHolder 1"/>
          <p:cNvSpPr>
            <a:spLocks noGrp="1"/>
          </p:cNvSpPr>
          <p:nvPr>
            <p:ph type="title"/>
          </p:nvPr>
        </p:nvSpPr>
        <p:spPr>
          <a:xfrm>
            <a:off x="2094370" y="604721"/>
            <a:ext cx="8003260" cy="2107277"/>
          </a:xfrm>
          <a:prstGeom prst="rect">
            <a:avLst/>
          </a:prstGeom>
          <a:noFill/>
          <a:ln w="0">
            <a:noFill/>
          </a:ln>
        </p:spPr>
        <p:txBody>
          <a:bodyPr lIns="0" tIns="0" rIns="0" bIns="0" anchor="ctr">
            <a:noAutofit/>
          </a:bodyPr>
          <a:lstStyle/>
          <a:p>
            <a:pPr>
              <a:lnSpc>
                <a:spcPct val="100000"/>
              </a:lnSpc>
              <a:tabLst>
                <a:tab pos="0" algn="l"/>
              </a:tabLst>
            </a:pPr>
            <a:r>
              <a:rPr lang="it-IT" spc="-1" dirty="0">
                <a:solidFill>
                  <a:srgbClr val="FF0000"/>
                </a:solidFill>
                <a:latin typeface="Noto Serif"/>
              </a:rPr>
              <a:t>MOZART</a:t>
            </a:r>
            <a:r>
              <a:rPr lang="it-IT" spc="-1" dirty="0">
                <a:solidFill>
                  <a:srgbClr val="000000"/>
                </a:solidFill>
                <a:latin typeface="Noto Serif"/>
              </a:rPr>
              <a:t>: </a:t>
            </a:r>
            <a:br>
              <a:rPr dirty="0"/>
            </a:br>
            <a:r>
              <a:rPr lang="it-IT" spc="-1" dirty="0">
                <a:solidFill>
                  <a:srgbClr val="000000"/>
                </a:solidFill>
                <a:latin typeface="Noto Serif"/>
              </a:rPr>
              <a:t>(</a:t>
            </a:r>
            <a:r>
              <a:rPr lang="it-IT" b="1" spc="-1" dirty="0" err="1">
                <a:solidFill>
                  <a:srgbClr val="FF0000"/>
                </a:solidFill>
                <a:latin typeface="Noto Serif"/>
              </a:rPr>
              <a:t>MO</a:t>
            </a:r>
            <a:r>
              <a:rPr lang="it-IT" spc="-1" dirty="0" err="1">
                <a:solidFill>
                  <a:srgbClr val="000000"/>
                </a:solidFill>
                <a:latin typeface="Noto Serif"/>
              </a:rPr>
              <a:t>nitoraggio</a:t>
            </a:r>
            <a:r>
              <a:rPr lang="it-IT" spc="-1" dirty="0">
                <a:solidFill>
                  <a:srgbClr val="000000"/>
                </a:solidFill>
                <a:latin typeface="Noto Serif"/>
              </a:rPr>
              <a:t> con </a:t>
            </a:r>
            <a:r>
              <a:rPr lang="it-IT" b="1" spc="-1" dirty="0">
                <a:solidFill>
                  <a:srgbClr val="FF0000"/>
                </a:solidFill>
                <a:latin typeface="Noto Serif"/>
              </a:rPr>
              <a:t>Z</a:t>
            </a:r>
            <a:r>
              <a:rPr lang="it-IT" spc="-1" dirty="0">
                <a:solidFill>
                  <a:srgbClr val="000000"/>
                </a:solidFill>
                <a:latin typeface="Noto Serif"/>
              </a:rPr>
              <a:t>eoliti </a:t>
            </a:r>
            <a:r>
              <a:rPr lang="it-IT" b="1" spc="-1" dirty="0">
                <a:solidFill>
                  <a:srgbClr val="FF0000"/>
                </a:solidFill>
                <a:latin typeface="Noto Serif"/>
              </a:rPr>
              <a:t>A</a:t>
            </a:r>
            <a:r>
              <a:rPr lang="it-IT" spc="-1" dirty="0">
                <a:solidFill>
                  <a:srgbClr val="000000"/>
                </a:solidFill>
                <a:latin typeface="Noto Serif"/>
              </a:rPr>
              <a:t>dsorbenti </a:t>
            </a:r>
            <a:r>
              <a:rPr lang="it-IT" b="1" spc="-1" dirty="0">
                <a:solidFill>
                  <a:srgbClr val="FF0000"/>
                </a:solidFill>
                <a:latin typeface="Noto Serif"/>
              </a:rPr>
              <a:t>R</a:t>
            </a:r>
            <a:r>
              <a:rPr lang="it-IT" spc="-1" dirty="0">
                <a:solidFill>
                  <a:srgbClr val="000000"/>
                </a:solidFill>
                <a:latin typeface="Noto Serif"/>
              </a:rPr>
              <a:t>adon e </a:t>
            </a:r>
            <a:r>
              <a:rPr lang="it-IT" b="1" spc="-1" dirty="0">
                <a:solidFill>
                  <a:srgbClr val="FF0000"/>
                </a:solidFill>
                <a:latin typeface="Noto Serif"/>
              </a:rPr>
              <a:t>T</a:t>
            </a:r>
            <a:r>
              <a:rPr lang="it-IT" spc="-1" dirty="0">
                <a:solidFill>
                  <a:srgbClr val="000000"/>
                </a:solidFill>
                <a:latin typeface="Noto Serif"/>
              </a:rPr>
              <a:t>oron)</a:t>
            </a:r>
            <a:endParaRPr lang="en-US" sz="2903" spc="-1" dirty="0">
              <a:solidFill>
                <a:srgbClr val="000000"/>
              </a:solidFill>
              <a:latin typeface="Arial"/>
            </a:endParaRPr>
          </a:p>
        </p:txBody>
      </p:sp>
      <p:sp>
        <p:nvSpPr>
          <p:cNvPr id="16" name="Rettangolo 15"/>
          <p:cNvSpPr/>
          <p:nvPr/>
        </p:nvSpPr>
        <p:spPr>
          <a:xfrm>
            <a:off x="2333776" y="4547232"/>
            <a:ext cx="4310149" cy="274270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defTabSz="829452">
              <a:lnSpc>
                <a:spcPct val="115000"/>
              </a:lnSpc>
              <a:spcBef>
                <a:spcPts val="736"/>
              </a:spcBef>
            </a:pPr>
            <a:endParaRPr lang="en-US" sz="1451" spc="-1" dirty="0">
              <a:solidFill>
                <a:srgbClr val="000000"/>
              </a:solidFill>
              <a:latin typeface="Arial"/>
            </a:endParaRPr>
          </a:p>
        </p:txBody>
      </p:sp>
      <p:sp>
        <p:nvSpPr>
          <p:cNvPr id="2" name="Rettangolo 1">
            <a:extLst>
              <a:ext uri="{FF2B5EF4-FFF2-40B4-BE49-F238E27FC236}">
                <a16:creationId xmlns:a16="http://schemas.microsoft.com/office/drawing/2014/main" id="{81A72267-23F1-58C9-B1E9-D20AFA009B9A}"/>
              </a:ext>
            </a:extLst>
          </p:cNvPr>
          <p:cNvSpPr/>
          <p:nvPr/>
        </p:nvSpPr>
        <p:spPr>
          <a:xfrm>
            <a:off x="2354074" y="3140969"/>
            <a:ext cx="6922885" cy="162883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85750" indent="-285750" defTabSz="829452">
              <a:spcBef>
                <a:spcPts val="600"/>
              </a:spcBef>
              <a:buFont typeface="Wingdings" panose="05000000000000000000" pitchFamily="2" charset="2"/>
              <a:buChar char="Ø"/>
            </a:pPr>
            <a:r>
              <a:rPr lang="it-IT" spc="-1" dirty="0">
                <a:solidFill>
                  <a:srgbClr val="000000"/>
                </a:solidFill>
                <a:latin typeface="Noto Serif"/>
                <a:ea typeface="Noto Sans CJK SC"/>
              </a:rPr>
              <a:t>Area ricerca: </a:t>
            </a:r>
            <a:r>
              <a:rPr lang="it-IT" b="1" spc="-1" dirty="0">
                <a:solidFill>
                  <a:srgbClr val="4E8542"/>
                </a:solidFill>
                <a:latin typeface="Noto Serif"/>
                <a:ea typeface="Noto Sans CJK SC"/>
              </a:rPr>
              <a:t>Interdisciplinare</a:t>
            </a:r>
          </a:p>
          <a:p>
            <a:pPr marL="285750" indent="-285750" defTabSz="829452">
              <a:spcBef>
                <a:spcPts val="600"/>
              </a:spcBef>
              <a:buFont typeface="Wingdings" panose="05000000000000000000" pitchFamily="2" charset="2"/>
              <a:buChar char="Ø"/>
            </a:pPr>
            <a:r>
              <a:rPr lang="it-IT" spc="-1" dirty="0">
                <a:solidFill>
                  <a:srgbClr val="000000"/>
                </a:solidFill>
                <a:latin typeface="Noto Serif"/>
                <a:ea typeface="Noto Sans CJK SC"/>
              </a:rPr>
              <a:t> Durata proposta: </a:t>
            </a:r>
            <a:r>
              <a:rPr lang="it-IT" b="1" spc="-1" dirty="0">
                <a:solidFill>
                  <a:srgbClr val="000000"/>
                </a:solidFill>
                <a:latin typeface="Noto Serif"/>
                <a:ea typeface="Noto Sans CJK SC"/>
              </a:rPr>
              <a:t>2 anni </a:t>
            </a:r>
            <a:r>
              <a:rPr lang="it-IT" spc="-1" dirty="0">
                <a:solidFill>
                  <a:srgbClr val="000000"/>
                </a:solidFill>
                <a:latin typeface="Noto Serif"/>
                <a:ea typeface="Noto Sans CJK SC"/>
              </a:rPr>
              <a:t>(01/2025 – 12/2026)</a:t>
            </a:r>
            <a:endParaRPr lang="en-US" spc="-1" dirty="0">
              <a:solidFill>
                <a:srgbClr val="000000"/>
              </a:solidFill>
              <a:latin typeface="Arial"/>
            </a:endParaRPr>
          </a:p>
          <a:p>
            <a:pPr marL="285750" indent="-285750" defTabSz="829452">
              <a:spcBef>
                <a:spcPts val="600"/>
              </a:spcBef>
              <a:buFont typeface="Wingdings" panose="05000000000000000000" pitchFamily="2" charset="2"/>
              <a:buChar char="Ø"/>
            </a:pPr>
            <a:r>
              <a:rPr lang="it-IT" spc="-1" dirty="0">
                <a:solidFill>
                  <a:srgbClr val="000000"/>
                </a:solidFill>
                <a:latin typeface="Noto Serif"/>
                <a:ea typeface="Noto Sans CJK SC"/>
              </a:rPr>
              <a:t>Responsabile nazionale: </a:t>
            </a:r>
            <a:r>
              <a:rPr lang="it-IT" b="1" spc="-1" dirty="0">
                <a:solidFill>
                  <a:srgbClr val="000000"/>
                </a:solidFill>
                <a:latin typeface="Noto Serif"/>
                <a:ea typeface="Noto Sans CJK SC"/>
              </a:rPr>
              <a:t>Fabrizio Ambrosino - </a:t>
            </a:r>
            <a:r>
              <a:rPr lang="it-IT" b="1" spc="-1" dirty="0" err="1">
                <a:solidFill>
                  <a:srgbClr val="000000"/>
                </a:solidFill>
                <a:latin typeface="Noto Serif"/>
                <a:ea typeface="Noto Sans CJK SC"/>
              </a:rPr>
              <a:t>rtdA</a:t>
            </a:r>
            <a:r>
              <a:rPr lang="it-IT" b="1" spc="-1" dirty="0">
                <a:solidFill>
                  <a:srgbClr val="000000"/>
                </a:solidFill>
                <a:latin typeface="Noto Serif"/>
                <a:ea typeface="Noto Sans CJK SC"/>
              </a:rPr>
              <a:t> (NA)</a:t>
            </a:r>
            <a:endParaRPr lang="en-US" b="1" spc="-1" dirty="0">
              <a:solidFill>
                <a:srgbClr val="000000"/>
              </a:solidFill>
              <a:latin typeface="Arial"/>
            </a:endParaRPr>
          </a:p>
          <a:p>
            <a:pPr marL="285750" indent="-285750" defTabSz="829452">
              <a:spcBef>
                <a:spcPts val="600"/>
              </a:spcBef>
              <a:buFont typeface="Wingdings" panose="05000000000000000000" pitchFamily="2" charset="2"/>
              <a:buChar char="Ø"/>
            </a:pPr>
            <a:r>
              <a:rPr lang="it-IT" spc="-1" dirty="0">
                <a:solidFill>
                  <a:srgbClr val="000000"/>
                </a:solidFill>
                <a:latin typeface="Noto Serif"/>
                <a:ea typeface="Noto Sans CJK SC"/>
              </a:rPr>
              <a:t>Unità partecipanti: </a:t>
            </a:r>
            <a:r>
              <a:rPr lang="it-IT" b="1" spc="-1" dirty="0">
                <a:solidFill>
                  <a:srgbClr val="000000"/>
                </a:solidFill>
                <a:latin typeface="Noto Serif"/>
                <a:ea typeface="Noto Sans CJK SC"/>
              </a:rPr>
              <a:t>Napoli, Milano </a:t>
            </a:r>
          </a:p>
        </p:txBody>
      </p:sp>
    </p:spTree>
    <p:extLst>
      <p:ext uri="{BB962C8B-B14F-4D97-AF65-F5344CB8AC3E}">
        <p14:creationId xmlns:p14="http://schemas.microsoft.com/office/powerpoint/2010/main" val="3646126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1518</TotalTime>
  <Words>17007</Words>
  <Application>Microsoft Office PowerPoint</Application>
  <PresentationFormat>Widescreen</PresentationFormat>
  <Paragraphs>1968</Paragraphs>
  <Slides>118</Slides>
  <Notes>30</Notes>
  <HiddenSlides>2</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45" baseType="lpstr">
      <vt:lpstr>Yu Gothic</vt:lpstr>
      <vt:lpstr>Aptos</vt:lpstr>
      <vt:lpstr>Aptos Display</vt:lpstr>
      <vt:lpstr>Arial</vt:lpstr>
      <vt:lpstr>Arial Black</vt:lpstr>
      <vt:lpstr>Bahnschrift</vt:lpstr>
      <vt:lpstr>Calibri</vt:lpstr>
      <vt:lpstr>Calibri Light</vt:lpstr>
      <vt:lpstr>Cambria Math</vt:lpstr>
      <vt:lpstr>Comic Sans MS</vt:lpstr>
      <vt:lpstr>Courier New</vt:lpstr>
      <vt:lpstr>g_d0_f1</vt:lpstr>
      <vt:lpstr>Helvetica</vt:lpstr>
      <vt:lpstr>Lao UI</vt:lpstr>
      <vt:lpstr>Lato</vt:lpstr>
      <vt:lpstr>Montserrat</vt:lpstr>
      <vt:lpstr>Montserrat ExtraBold</vt:lpstr>
      <vt:lpstr>Noto Sans CJK SC</vt:lpstr>
      <vt:lpstr>Noto Serif</vt:lpstr>
      <vt:lpstr>OpenSymbol</vt:lpstr>
      <vt:lpstr>Symbol</vt:lpstr>
      <vt:lpstr>Tahoma</vt:lpstr>
      <vt:lpstr>Times New Roman</vt:lpstr>
      <vt:lpstr>Verdana</vt:lpstr>
      <vt:lpstr>Wingdings</vt:lpstr>
      <vt:lpstr>Office Theme</vt:lpstr>
      <vt:lpstr>Documento</vt:lpstr>
      <vt:lpstr>Attivita’ CSN 5 @ Milano</vt:lpstr>
      <vt:lpstr>Previsione sigle presso la Sezione di Milano per 2026: 29</vt:lpstr>
      <vt:lpstr>Previsione sigle presso la Sezione di Milano per 2026</vt:lpstr>
      <vt:lpstr>PowerPoint Presentation</vt:lpstr>
      <vt:lpstr>Nuova Call con Responsabilita’ Nazionale</vt:lpstr>
      <vt:lpstr>(2026-2028)</vt:lpstr>
      <vt:lpstr>                      : general framework</vt:lpstr>
      <vt:lpstr>                             : 2026 activity @ MILANO</vt:lpstr>
      <vt:lpstr>                             : 2026 activity @ MILANO</vt:lpstr>
      <vt:lpstr>                           : financial requests @MILANO</vt:lpstr>
      <vt:lpstr>Nuove proposte con Responsabilita’ Nazionale</vt:lpstr>
      <vt:lpstr>CIRCE (2026-2028)</vt:lpstr>
      <vt:lpstr>CIRCE: general framework</vt:lpstr>
      <vt:lpstr>CIRCE: 2026 activity @ MILANO</vt:lpstr>
      <vt:lpstr>CIRCE: 2026 activity @ MILANO</vt:lpstr>
      <vt:lpstr>CIRCE: financial requests @MILANO</vt:lpstr>
      <vt:lpstr>GIOTTO (2026-2028) an optimization software for BD </vt:lpstr>
      <vt:lpstr>GIOTTO: general framework</vt:lpstr>
      <vt:lpstr>GIOTTO: 2026 activity @ MILANO</vt:lpstr>
      <vt:lpstr>GIOTTO: 2026 activity @ MILANO</vt:lpstr>
      <vt:lpstr>GIOTTO: financial requests @MILANO</vt:lpstr>
      <vt:lpstr>Nuove proposte con Responsabilita’ Locale</vt:lpstr>
      <vt:lpstr>ALAN (2026-2028)</vt:lpstr>
      <vt:lpstr>ALAN: general framework</vt:lpstr>
      <vt:lpstr>ALAN: 2026 activity @ MILANO</vt:lpstr>
      <vt:lpstr>ALAN: 2026 activity @ MILANO</vt:lpstr>
      <vt:lpstr>ALAN: financial requests @MILANO</vt:lpstr>
      <vt:lpstr>CARMA (2026-2028)</vt:lpstr>
      <vt:lpstr>CARMA: general framework</vt:lpstr>
      <vt:lpstr>CARMA: 2026 activity @ MILANO</vt:lpstr>
      <vt:lpstr>CARMA: 2026 activity @ MILANO</vt:lpstr>
      <vt:lpstr>CARMA: financial requests @MILANO</vt:lpstr>
      <vt:lpstr>CORAL (2026-2027)</vt:lpstr>
      <vt:lpstr>CORAL: general framework</vt:lpstr>
      <vt:lpstr>CORAL: 2026 activity @ MILANO</vt:lpstr>
      <vt:lpstr>CORAL: financial requests @MILANO</vt:lpstr>
      <vt:lpstr>HARMONIQ (2026-2029 (anno di fine))</vt:lpstr>
      <vt:lpstr>HARMONIQ : general framework</vt:lpstr>
      <vt:lpstr>HARMONIQ : 2026 activity @ MILANO</vt:lpstr>
      <vt:lpstr>HARMONIQ: financial requests @MILANO</vt:lpstr>
      <vt:lpstr>iDLA (2026-2028)</vt:lpstr>
      <vt:lpstr>iDLA: general framework -1</vt:lpstr>
      <vt:lpstr>iDLA: general framework -2</vt:lpstr>
      <vt:lpstr>iDLA: 2026 activity @ MILANO</vt:lpstr>
      <vt:lpstr>iDLA: financial requests @MILANO</vt:lpstr>
      <vt:lpstr>MAAT Objectives 2026-2028</vt:lpstr>
      <vt:lpstr>MAAT WPs 2026-2028</vt:lpstr>
      <vt:lpstr>MAAT – Milan FTE 2026</vt:lpstr>
      <vt:lpstr>Proposte che continuano con Responsabilita’ Nazionale</vt:lpstr>
      <vt:lpstr>ANNA  (2024-2026)</vt:lpstr>
      <vt:lpstr>ANNA: 2025 main results</vt:lpstr>
      <vt:lpstr>ANNA: 2026 activity @ MILANO</vt:lpstr>
      <vt:lpstr>ANNA: 2026 financial requests @MILANO</vt:lpstr>
      <vt:lpstr>ASTAROTH_BEYOND (2025-2027)</vt:lpstr>
      <vt:lpstr>ASTAROTH_BEYOND: 2025 main results</vt:lpstr>
      <vt:lpstr>ASTAROTH_BEYOND: 2026 activity @ MILANO</vt:lpstr>
      <vt:lpstr>ASTAROTH_BEYOND: 2026 financial requests @MILANO</vt:lpstr>
      <vt:lpstr>PowerPoint Presentation</vt:lpstr>
      <vt:lpstr>Reasons</vt:lpstr>
      <vt:lpstr>2025 Status</vt:lpstr>
      <vt:lpstr>2025 Status</vt:lpstr>
      <vt:lpstr>2026 Extension Request</vt:lpstr>
      <vt:lpstr>La Call SIG  (2022-2025)</vt:lpstr>
      <vt:lpstr>La Call SIG: Status del WP2 - Milano</vt:lpstr>
      <vt:lpstr>La Call SIG: i numeri</vt:lpstr>
      <vt:lpstr>SPOC  (2024 – 2026)</vt:lpstr>
      <vt:lpstr>SPOC: 2025 main results</vt:lpstr>
      <vt:lpstr>SPOC: 2026 activity @ MILANO</vt:lpstr>
      <vt:lpstr>SPOC: 2026 financial requests @MILANO</vt:lpstr>
      <vt:lpstr>T4QC technologies for quantum computing (2024-2026)</vt:lpstr>
      <vt:lpstr>T4QC : 2025 main results</vt:lpstr>
      <vt:lpstr>T4QC : 2026 activity @ MILANO</vt:lpstr>
      <vt:lpstr>T4QC : 2026 financial requests @MILANO</vt:lpstr>
      <vt:lpstr>Proposte che continuano con Responsabilita’ Locale</vt:lpstr>
      <vt:lpstr>PowerPoint Presentation</vt:lpstr>
      <vt:lpstr>PowerPoint Presentation</vt:lpstr>
      <vt:lpstr>PowerPoint Presentation</vt:lpstr>
      <vt:lpstr>PowerPoint Presentation</vt:lpstr>
      <vt:lpstr>Analog Spectral Imager for X-rays </vt:lpstr>
      <vt:lpstr>PowerPoint Presentation</vt:lpstr>
      <vt:lpstr>PowerPoint Presentation</vt:lpstr>
      <vt:lpstr>ASPIDES 2024-2027</vt:lpstr>
      <vt:lpstr>Aspides: 2025 main results</vt:lpstr>
      <vt:lpstr>Aspides: 2026 activity @ MILANO</vt:lpstr>
      <vt:lpstr>Aspides: 2026 financial requests @MILANO</vt:lpstr>
      <vt:lpstr>ATHENAE.  (2025-2026)</vt:lpstr>
      <vt:lpstr>ATHENAE : 2025 main results</vt:lpstr>
      <vt:lpstr>ATHENAE: 2026 activity @ MILANO</vt:lpstr>
      <vt:lpstr>ATHENAE: 2026 financial requests @MILANO</vt:lpstr>
      <vt:lpstr>CUPRUM-TTD (2023-2025 + )  67/64/61CU PRoduction and Use in Medicine – Target Technology Development</vt:lpstr>
      <vt:lpstr>CUPRUM-TTD WP3 - MI: xs measurements for alternative Cu67/Cu61 nuclear reaction route with alpha beams</vt:lpstr>
      <vt:lpstr>CUPRUM-TTD WP3 - MI: xs measurements for alternative Cu67/Cu61 nuclear reaction route with alpha beams</vt:lpstr>
      <vt:lpstr>HARDLIFE  (2024 - 2026)</vt:lpstr>
      <vt:lpstr>HARDLIFE: 2025 main results @ Milan</vt:lpstr>
      <vt:lpstr>HARDLIFE: 2026 activity @ MILANO</vt:lpstr>
      <vt:lpstr>MATHER3D - informazioni generali</vt:lpstr>
      <vt:lpstr>MATHER3D - Attività 2026 </vt:lpstr>
      <vt:lpstr>MATHER3D - Richieste 2026</vt:lpstr>
      <vt:lpstr>MOZART:  (MOnitoraggio con Zeoliti Adsorbenti Radon e Toron)</vt:lpstr>
      <vt:lpstr>MOZART: OBBIETTIVI</vt:lpstr>
      <vt:lpstr>MOZART: unità di Milano</vt:lpstr>
      <vt:lpstr>NEXT_NAMASSTE  (2025 -2027)</vt:lpstr>
      <vt:lpstr>ACRONIMO ESPERIMENTO: 2025 main results</vt:lpstr>
      <vt:lpstr>ACRONIMO ESPERIMENTO: 2026 activity @ MILANO</vt:lpstr>
      <vt:lpstr>ACRONIMO ESPERIMENTO: 2026 financial requests @MILANO</vt:lpstr>
      <vt:lpstr>PLASMA4BEAM2 (2024-2026)</vt:lpstr>
      <vt:lpstr>PLASMA4BEAM2: 2025 main results</vt:lpstr>
      <vt:lpstr>PLASMA4BEAM2: 2026 activity @ MILANO</vt:lpstr>
      <vt:lpstr>PLASMA4BEAM2: 2026 financial requests @MILANO</vt:lpstr>
      <vt:lpstr>QUART&amp;T  (2024-2026)</vt:lpstr>
      <vt:lpstr>QUART&amp;T: 2025 main results</vt:lpstr>
      <vt:lpstr>QUART&amp;T: 2026 activity @ MILANO</vt:lpstr>
      <vt:lpstr>QUART&amp;T : 2026 financial requests @MILANO</vt:lpstr>
      <vt:lpstr>SL_BETATEST (2024 - 2027)</vt:lpstr>
      <vt:lpstr>SL_BETATEST: 2025 main results</vt:lpstr>
      <vt:lpstr>SL_BETATEST: 2026 activity @ MILANO</vt:lpstr>
      <vt:lpstr>ACRONIMO ESPERIMENTO: 2026 financial requests @MILANO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Guazzoni</dc:creator>
  <cp:lastModifiedBy>Chiara Guazzoni</cp:lastModifiedBy>
  <cp:revision>92</cp:revision>
  <dcterms:created xsi:type="dcterms:W3CDTF">2025-06-11T00:35:59Z</dcterms:created>
  <dcterms:modified xsi:type="dcterms:W3CDTF">2025-07-11T04:22:14Z</dcterms:modified>
</cp:coreProperties>
</file>