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9" r:id="rId3"/>
    <p:sldId id="272" r:id="rId4"/>
    <p:sldId id="273" r:id="rId5"/>
    <p:sldId id="270" r:id="rId6"/>
    <p:sldId id="274" r:id="rId7"/>
    <p:sldId id="275" r:id="rId8"/>
  </p:sldIdLst>
  <p:sldSz cx="12192000" cy="685800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36" autoAdjust="0"/>
    <p:restoredTop sz="86395" autoAdjust="0"/>
  </p:normalViewPr>
  <p:slideViewPr>
    <p:cSldViewPr snapToGrid="0">
      <p:cViewPr varScale="1">
        <p:scale>
          <a:sx n="96" d="100"/>
          <a:sy n="96" d="100"/>
        </p:scale>
        <p:origin x="894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134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71" d="100"/>
          <a:sy n="71" d="100"/>
        </p:scale>
        <p:origin x="-1914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handoutMaster" Target="handoutMasters/handoutMaster1.xml" /><Relationship Id="rId4" Type="http://schemas.openxmlformats.org/officeDocument/2006/relationships/slide" Target="slides/slide3.xml" /><Relationship Id="rId9" Type="http://schemas.openxmlformats.org/officeDocument/2006/relationships/notesMaster" Target="notesMasters/notesMaster1.xml" /><Relationship Id="rId14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F9FA8-9EFE-4423-951D-1369A214F835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463BF-3D12-4F59-998E-0EE1E99E1E5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49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042E4-E622-4B37-B080-CCB9AC15AE50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5A6A7-8D9F-4B0A-A8F4-455FA51C5063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70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5A6A7-8D9F-4B0A-A8F4-455FA51C506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91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45A6A7-8D9F-4B0A-A8F4-455FA51C506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25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45A6A7-8D9F-4B0A-A8F4-455FA51C506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20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20196F-BFB3-C5A5-C476-C06C94C6F1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ABB7BF2-C608-6C85-896B-067D2EC942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AE4A1B0-92B5-DBA4-D58D-19364CF2D2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14441-6591-1FD7-4A58-B49321FCBC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45A6A7-8D9F-4B0A-A8F4-455FA51C506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12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10/07/2025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Fabrizio Sabatini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609600" y="1341120"/>
            <a:ext cx="10972800" cy="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8A94BE1-7646-47F4-858A-15A4E305515E}"/>
              </a:ext>
            </a:extLst>
          </p:cNvPr>
          <p:cNvSpPr/>
          <p:nvPr userDrawn="1"/>
        </p:nvSpPr>
        <p:spPr>
          <a:xfrm>
            <a:off x="9475393" y="0"/>
            <a:ext cx="2107007" cy="133924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3109738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10/07/2025 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Fabrizio Sabatini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93521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10/07/2025 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Fabrizio Sabatini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1438672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10/07/2025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Fabrizio Sabatini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609600" y="1320800"/>
            <a:ext cx="10972800" cy="20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A67CEB82-6524-41CB-9DC0-D9E0AFD7E719}"/>
              </a:ext>
            </a:extLst>
          </p:cNvPr>
          <p:cNvSpPr/>
          <p:nvPr userDrawn="1"/>
        </p:nvSpPr>
        <p:spPr>
          <a:xfrm>
            <a:off x="9475393" y="0"/>
            <a:ext cx="2107007" cy="133924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74813739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10/07/2025 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Fabrizio Sabatini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638374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10/07/2025 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Fabrizio Sabatini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058389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10/07/2025 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Fabrizio Sabatini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2769800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10/07/2025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Fabrizio Sabatini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909072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10/07/2025 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Fabrizio Sabatini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3610406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10/07/2025 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Fabrizio Sabatini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5270005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10/07/2025 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Fabrizio Sabatini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608796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10/07/2025 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Fabrizio Sabatini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31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20698"/>
            <a:ext cx="10363200" cy="1470025"/>
          </a:xfrm>
        </p:spPr>
        <p:txBody>
          <a:bodyPr/>
          <a:lstStyle/>
          <a:p>
            <a:r>
              <a:rPr lang="it-IT" b="1" noProof="0" dirty="0"/>
              <a:t>Relazione del Servizio di Elettronica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noProof="0" dirty="0"/>
              <a:t>Fabrizio Sabatini</a:t>
            </a:r>
          </a:p>
          <a:p>
            <a:r>
              <a:rPr lang="it-IT" noProof="0" dirty="0"/>
              <a:t>CDS 10 luglio 2025 </a:t>
            </a:r>
          </a:p>
        </p:txBody>
      </p:sp>
    </p:spTree>
    <p:extLst>
      <p:ext uri="{BB962C8B-B14F-4D97-AF65-F5344CB8AC3E}">
        <p14:creationId xmlns:p14="http://schemas.microsoft.com/office/powerpoint/2010/main" val="3528133802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BA0B2-33EE-4A60-A6BD-B358DEE1E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i="1" noProof="0" dirty="0"/>
              <a:t>Personale afferente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D03BB4C-8964-4AB6-9BC6-4142455D94CF}"/>
              </a:ext>
            </a:extLst>
          </p:cNvPr>
          <p:cNvSpPr txBox="1">
            <a:spLocks/>
          </p:cNvSpPr>
          <p:nvPr/>
        </p:nvSpPr>
        <p:spPr>
          <a:xfrm>
            <a:off x="609600" y="3863340"/>
            <a:ext cx="10972800" cy="2262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t-IT" noProof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7B50B6-EC0F-4B8B-AD74-6FCF197D827D}"/>
              </a:ext>
            </a:extLst>
          </p:cNvPr>
          <p:cNvSpPr txBox="1"/>
          <p:nvPr/>
        </p:nvSpPr>
        <p:spPr>
          <a:xfrm>
            <a:off x="1685529" y="1566604"/>
            <a:ext cx="8820941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noProof="0" dirty="0"/>
              <a:t>SITUAZIONE ATTUALE:</a:t>
            </a:r>
          </a:p>
          <a:p>
            <a:r>
              <a:rPr lang="it-IT" sz="2000" b="1" noProof="0" dirty="0"/>
              <a:t>Fabrizio Sabatini </a:t>
            </a:r>
            <a:r>
              <a:rPr lang="it-IT" sz="2000" noProof="0" dirty="0"/>
              <a:t>(</a:t>
            </a:r>
            <a:r>
              <a:rPr lang="it-IT" sz="2000" noProof="0" dirty="0" err="1"/>
              <a:t>responsible</a:t>
            </a:r>
            <a:r>
              <a:rPr lang="it-IT" sz="2000" noProof="0" dirty="0"/>
              <a:t> del servizio)</a:t>
            </a:r>
          </a:p>
          <a:p>
            <a:r>
              <a:rPr lang="it-IT" sz="2000" b="1" noProof="0" dirty="0"/>
              <a:t>Ciro Boiano </a:t>
            </a:r>
            <a:r>
              <a:rPr lang="it-IT" sz="2000" noProof="0" dirty="0"/>
              <a:t>(CTER, principalmente Gruppo III)</a:t>
            </a:r>
          </a:p>
          <a:p>
            <a:r>
              <a:rPr lang="it-IT" sz="2000" b="1" noProof="0" dirty="0"/>
              <a:t>Fabio Manca </a:t>
            </a:r>
            <a:r>
              <a:rPr lang="it-IT" sz="2000" noProof="0" dirty="0"/>
              <a:t>(CTER) </a:t>
            </a:r>
          </a:p>
          <a:p>
            <a:r>
              <a:rPr lang="it-IT" sz="2000" b="1" noProof="0" dirty="0"/>
              <a:t>Alessandro Andreani </a:t>
            </a:r>
            <a:r>
              <a:rPr lang="it-IT" sz="2000" noProof="0" dirty="0"/>
              <a:t>(Tecnico </a:t>
            </a:r>
            <a:r>
              <a:rPr lang="it-IT" sz="2000" noProof="0" dirty="0" err="1"/>
              <a:t>Unimi</a:t>
            </a:r>
            <a:r>
              <a:rPr lang="it-IT" sz="2000" dirty="0"/>
              <a:t> associato INFN</a:t>
            </a:r>
            <a:r>
              <a:rPr lang="it-IT" sz="2000" noProof="0" dirty="0"/>
              <a:t> )</a:t>
            </a:r>
          </a:p>
          <a:p>
            <a:endParaRPr lang="it-IT" sz="2000" noProof="0" dirty="0"/>
          </a:p>
          <a:p>
            <a:r>
              <a:rPr lang="it-IT" sz="2000" b="1" noProof="0" dirty="0"/>
              <a:t>IN PROSPETTIVA:</a:t>
            </a:r>
          </a:p>
          <a:p>
            <a:r>
              <a:rPr lang="it-IT" sz="2000" b="1" noProof="0" dirty="0"/>
              <a:t>Luca Frontini </a:t>
            </a:r>
            <a:r>
              <a:rPr lang="it-IT" sz="2000" noProof="0" dirty="0"/>
              <a:t>(Tecnologo) collaborerà con il servizio</a:t>
            </a:r>
          </a:p>
          <a:p>
            <a:endParaRPr lang="it-IT" sz="2000" noProof="0" dirty="0"/>
          </a:p>
          <a:p>
            <a:r>
              <a:rPr lang="it-IT" sz="2000" noProof="0" dirty="0"/>
              <a:t>Inoltre come sezione abbiamo la disponibilità di un posto come CTER </a:t>
            </a:r>
          </a:p>
          <a:p>
            <a:r>
              <a:rPr lang="it-IT" sz="2000" noProof="0" dirty="0"/>
              <a:t>riservato però alle categorie protette.  Purtroppo il concorso è andato </a:t>
            </a:r>
          </a:p>
          <a:p>
            <a:r>
              <a:rPr lang="it-IT" sz="2000" noProof="0" dirty="0"/>
              <a:t>deserto. Verrà ribandito a breve. (spargere la voce)</a:t>
            </a:r>
          </a:p>
          <a:p>
            <a:endParaRPr lang="it-IT" sz="2000" noProof="0" dirty="0"/>
          </a:p>
          <a:p>
            <a:r>
              <a:rPr lang="it-IT" sz="2000" noProof="0" dirty="0"/>
              <a:t>Un ringraziamento a </a:t>
            </a:r>
            <a:r>
              <a:rPr lang="it-IT" sz="2000" b="1" noProof="0" dirty="0"/>
              <a:t>Stefano Latorre </a:t>
            </a:r>
            <a:r>
              <a:rPr lang="it-IT" sz="2000" noProof="0" dirty="0"/>
              <a:t>che dopo il pensionamento tramite </a:t>
            </a:r>
          </a:p>
          <a:p>
            <a:r>
              <a:rPr lang="it-IT" sz="2000" noProof="0" dirty="0"/>
              <a:t>associazione senior ha continuato a collaborare con il servizio fino al mese scorso. </a:t>
            </a:r>
          </a:p>
          <a:p>
            <a:r>
              <a:rPr lang="it-IT" sz="2000" b="1" noProof="0" dirty="0"/>
              <a:t>Grazie!</a:t>
            </a:r>
            <a:endParaRPr lang="it-IT" sz="2800" b="1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A973B3-928C-33E6-1A1A-81430012A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Fabrizio Sabatini</a:t>
            </a:r>
            <a:endParaRPr lang="it-IT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462A5D-E766-3BB3-AF9D-7FD24BFD7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10/07/2025 </a:t>
            </a:r>
            <a:endParaRPr lang="it-IT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F5785-2FEF-B7FD-613A-E4AA61839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9597626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BA0B2-33EE-4A60-A6BD-B358DEE1E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noProof="0" dirty="0"/>
              <a:t>Attività</a:t>
            </a:r>
            <a:endParaRPr lang="it-IT" noProof="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D03BB4C-8964-4AB6-9BC6-4142455D94CF}"/>
              </a:ext>
            </a:extLst>
          </p:cNvPr>
          <p:cNvSpPr txBox="1">
            <a:spLocks/>
          </p:cNvSpPr>
          <p:nvPr/>
        </p:nvSpPr>
        <p:spPr>
          <a:xfrm>
            <a:off x="609600" y="3863340"/>
            <a:ext cx="10972800" cy="2262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t-IT" noProof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F1A0E3-F255-4CAA-BA82-6BEE89698744}"/>
              </a:ext>
            </a:extLst>
          </p:cNvPr>
          <p:cNvSpPr txBox="1"/>
          <p:nvPr/>
        </p:nvSpPr>
        <p:spPr>
          <a:xfrm>
            <a:off x="731520" y="2059388"/>
            <a:ext cx="948573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noProof="0" dirty="0"/>
              <a:t>Principalmente di supporto alle attività di assemblaggio, test e logistica;</a:t>
            </a:r>
          </a:p>
          <a:p>
            <a:pPr marL="285750" indent="-285750">
              <a:buFontTx/>
              <a:buChar char="-"/>
            </a:pPr>
            <a:r>
              <a:rPr lang="it-IT" noProof="0" dirty="0"/>
              <a:t>Progetto di circuiti stampati rigidi e flessibili;</a:t>
            </a:r>
          </a:p>
          <a:p>
            <a:pPr marL="285750" indent="-285750">
              <a:buFontTx/>
              <a:buChar char="-"/>
            </a:pPr>
            <a:r>
              <a:rPr lang="it-IT" noProof="0" dirty="0" err="1"/>
              <a:t>Wire</a:t>
            </a:r>
            <a:r>
              <a:rPr lang="it-IT" noProof="0" dirty="0"/>
              <a:t> </a:t>
            </a:r>
            <a:r>
              <a:rPr lang="it-IT" noProof="0" dirty="0" err="1"/>
              <a:t>bonding</a:t>
            </a:r>
            <a:r>
              <a:rPr lang="it-IT" noProof="0" dirty="0"/>
              <a:t>;</a:t>
            </a:r>
          </a:p>
          <a:p>
            <a:pPr marL="285750" indent="-285750">
              <a:buFontTx/>
              <a:buChar char="-"/>
            </a:pPr>
            <a:r>
              <a:rPr lang="it-IT" noProof="0" dirty="0"/>
              <a:t>Programmazione </a:t>
            </a:r>
            <a:r>
              <a:rPr lang="it-IT" noProof="0" dirty="0" err="1"/>
              <a:t>LabVIEW</a:t>
            </a:r>
            <a:r>
              <a:rPr lang="it-IT" noProof="0" dirty="0"/>
              <a:t>;</a:t>
            </a:r>
          </a:p>
          <a:p>
            <a:pPr marL="285750" indent="-285750">
              <a:buFontTx/>
              <a:buChar char="-"/>
            </a:pPr>
            <a:r>
              <a:rPr lang="it-IT" noProof="0" dirty="0"/>
              <a:t>Misure e caratterizzazioni (oscilloscopi, network </a:t>
            </a:r>
            <a:r>
              <a:rPr lang="it-IT" noProof="0" dirty="0" err="1"/>
              <a:t>analyzer</a:t>
            </a:r>
            <a:r>
              <a:rPr lang="it-IT" noProof="0" dirty="0"/>
              <a:t>, TDR, </a:t>
            </a:r>
            <a:r>
              <a:rPr lang="it-IT" noProof="0" dirty="0" err="1"/>
              <a:t>Semiconductor</a:t>
            </a:r>
            <a:r>
              <a:rPr lang="it-IT" noProof="0" dirty="0"/>
              <a:t> Analyzer);</a:t>
            </a:r>
          </a:p>
          <a:p>
            <a:pPr marL="285750" indent="-285750">
              <a:buFontTx/>
              <a:buChar char="-"/>
            </a:pPr>
            <a:r>
              <a:rPr lang="it-IT" noProof="0" dirty="0"/>
              <a:t>Gabbie di Faraday, la piccola utilizzabile mentre la grande necessita di completare l’installazione;</a:t>
            </a:r>
          </a:p>
          <a:p>
            <a:pPr marL="285750" indent="-285750">
              <a:buFontTx/>
              <a:buChar char="-"/>
            </a:pPr>
            <a:r>
              <a:rPr lang="it-IT" noProof="0" dirty="0"/>
              <a:t>Prestito strumentazione di misura;</a:t>
            </a:r>
          </a:p>
          <a:p>
            <a:pPr marL="285750" indent="-285750">
              <a:buFontTx/>
              <a:buChar char="-"/>
            </a:pPr>
            <a:r>
              <a:rPr lang="it-IT" noProof="0" dirty="0"/>
              <a:t>Supporto agli acquisti RS</a:t>
            </a:r>
            <a:r>
              <a:rPr lang="it-IT" dirty="0"/>
              <a:t>, Caen e </a:t>
            </a:r>
            <a:r>
              <a:rPr lang="it-IT" dirty="0" err="1"/>
              <a:t>Mepa</a:t>
            </a:r>
            <a:r>
              <a:rPr lang="it-IT" dirty="0"/>
              <a:t>;</a:t>
            </a:r>
            <a:endParaRPr lang="it-IT" noProof="0" dirty="0"/>
          </a:p>
          <a:p>
            <a:pPr marL="285750" indent="-285750">
              <a:buFontTx/>
              <a:buChar char="-"/>
            </a:pPr>
            <a:endParaRPr lang="it-IT" noProof="0" dirty="0"/>
          </a:p>
          <a:p>
            <a:pPr marL="285750" indent="-285750">
              <a:buFontTx/>
              <a:buChar char="-"/>
            </a:pPr>
            <a:endParaRPr lang="it-IT" noProof="0" dirty="0"/>
          </a:p>
          <a:p>
            <a:pPr marL="285750" indent="-285750">
              <a:buFontTx/>
              <a:buChar char="-"/>
            </a:pPr>
            <a:endParaRPr lang="it-IT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7C8D52-9EF5-9FEE-5F4A-02DC6B92C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Fabrizio Sabatini</a:t>
            </a:r>
            <a:endParaRPr lang="it-IT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EC7593-A49E-DAC4-963B-7437AEEBB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10/07/2025 </a:t>
            </a:r>
            <a:endParaRPr lang="it-IT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D9FDB-7D23-1697-9086-41FBF93CB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3256184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32E024-7F80-D0FA-08A3-0838EFDF9C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00F51-C702-4E72-8CB9-125CC3F8A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noProof="0" dirty="0"/>
              <a:t>Indicazioni per acquisti RS</a:t>
            </a:r>
            <a:endParaRPr lang="it-IT" noProof="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BAB25B7-CE20-2E31-E47E-A3E3E091FBFA}"/>
              </a:ext>
            </a:extLst>
          </p:cNvPr>
          <p:cNvSpPr txBox="1">
            <a:spLocks/>
          </p:cNvSpPr>
          <p:nvPr/>
        </p:nvSpPr>
        <p:spPr>
          <a:xfrm>
            <a:off x="609600" y="3863340"/>
            <a:ext cx="10972800" cy="2262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t-IT" noProof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1FA96F-EF85-6E92-51A4-53734A553734}"/>
              </a:ext>
            </a:extLst>
          </p:cNvPr>
          <p:cNvSpPr txBox="1"/>
          <p:nvPr/>
        </p:nvSpPr>
        <p:spPr>
          <a:xfrm>
            <a:off x="735496" y="1808922"/>
            <a:ext cx="816002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noProof="0" dirty="0"/>
              <a:t>Suddivisione degli articoli in 5 lotti in base alla tipologia:</a:t>
            </a:r>
          </a:p>
          <a:p>
            <a:r>
              <a:rPr lang="it-IT" noProof="0" dirty="0"/>
              <a:t>1- Componenti elettronici;</a:t>
            </a:r>
          </a:p>
          <a:p>
            <a:r>
              <a:rPr lang="it-IT" noProof="0" dirty="0"/>
              <a:t>2- Articoli tecnici di laboratorio e Officine (es. valvole, scarpe antinfortunistiche) ;</a:t>
            </a:r>
          </a:p>
          <a:p>
            <a:r>
              <a:rPr lang="it-IT" noProof="0" dirty="0"/>
              <a:t>3- Materiale elettrico per laboratorio (e. relè, batterie) ;</a:t>
            </a:r>
          </a:p>
          <a:p>
            <a:r>
              <a:rPr lang="it-IT" noProof="0" dirty="0"/>
              <a:t>4- Strumentazione scientifica (es. connettori, flussante, etichette);</a:t>
            </a:r>
          </a:p>
          <a:p>
            <a:r>
              <a:rPr lang="it-IT" noProof="0" dirty="0"/>
              <a:t>5- Utensileria per laboratori e officina;</a:t>
            </a:r>
          </a:p>
          <a:p>
            <a:endParaRPr lang="it-IT" dirty="0"/>
          </a:p>
          <a:p>
            <a:r>
              <a:rPr lang="it-IT" u="sng" noProof="0" dirty="0">
                <a:solidFill>
                  <a:srgbClr val="FF0000"/>
                </a:solidFill>
              </a:rPr>
              <a:t>NO MATERIALE INFORMATICO</a:t>
            </a:r>
          </a:p>
          <a:p>
            <a:endParaRPr lang="it-IT" u="sng" dirty="0">
              <a:solidFill>
                <a:srgbClr val="FF0000"/>
              </a:solidFill>
            </a:endParaRPr>
          </a:p>
          <a:p>
            <a:r>
              <a:rPr lang="it-IT" u="sng" dirty="0">
                <a:solidFill>
                  <a:srgbClr val="FF0000"/>
                </a:solidFill>
              </a:rPr>
              <a:t>Per ogni lotto occorre una RDA separata! </a:t>
            </a:r>
          </a:p>
          <a:p>
            <a:r>
              <a:rPr lang="it-IT" u="sng" dirty="0">
                <a:solidFill>
                  <a:srgbClr val="FF0000"/>
                </a:solidFill>
              </a:rPr>
              <a:t>Come evitare di creare RDA di importo troppo piccolo?</a:t>
            </a:r>
          </a:p>
          <a:p>
            <a:endParaRPr lang="it-IT" u="sng" dirty="0">
              <a:solidFill>
                <a:srgbClr val="FF0000"/>
              </a:solidFill>
            </a:endParaRPr>
          </a:p>
          <a:p>
            <a:r>
              <a:rPr lang="it-IT" dirty="0"/>
              <a:t>Dato che solo chi ha le credenziale può vedere come sono suddivisi gli articoli la RS </a:t>
            </a:r>
          </a:p>
          <a:p>
            <a:r>
              <a:rPr lang="it-IT" dirty="0"/>
              <a:t>ha messo a disposizione un tool di verifica lotti accessibile da tutti:</a:t>
            </a:r>
          </a:p>
          <a:p>
            <a:endParaRPr lang="it-IT" dirty="0"/>
          </a:p>
          <a:p>
            <a:r>
              <a:rPr lang="it-IT" dirty="0"/>
              <a:t>https://www.rs-webspace.com/infn-verifica-lotti-articoli/#</a:t>
            </a:r>
          </a:p>
          <a:p>
            <a:endParaRPr lang="it-IT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21B4E-8902-AECD-F71D-6B83CE632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Fabrizio Sabatini</a:t>
            </a:r>
            <a:endParaRPr lang="it-IT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734486-288C-5BFE-DB92-E2A1A5071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10/07/2025 </a:t>
            </a:r>
            <a:endParaRPr lang="it-IT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5C2AE7-E056-2725-8D0D-95E5B8821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0768570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F752A-53BC-51B7-533D-1E39D3166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noProof="0" dirty="0"/>
              <a:t>Tool verifica lotti</a:t>
            </a:r>
            <a:endParaRPr lang="it-IT" noProof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CBE9E7-5FD4-3008-944F-60F8C7B781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740" y="1636141"/>
            <a:ext cx="11083332" cy="472021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68297B-DC40-7D27-AB66-70A297D6E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Fabrizio Sabatini</a:t>
            </a:r>
            <a:endParaRPr lang="it-IT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1C68E9-ACD7-209D-053A-F0CA976F5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10/07/2025 </a:t>
            </a:r>
            <a:endParaRPr lang="it-IT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04CAC57-21A8-D47C-E48C-1602E4803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385559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8A481-05A7-DA56-23E5-9B2BDE8368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83AB1-9983-5C37-89E6-C080847D5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noProof="0" dirty="0"/>
              <a:t>Contatti RS</a:t>
            </a:r>
            <a:endParaRPr lang="it-IT" noProof="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30385E-99D0-C168-8576-CA3CDB32ECD1}"/>
              </a:ext>
            </a:extLst>
          </p:cNvPr>
          <p:cNvSpPr txBox="1"/>
          <p:nvPr/>
        </p:nvSpPr>
        <p:spPr>
          <a:xfrm>
            <a:off x="957469" y="1836750"/>
            <a:ext cx="107342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b="1" noProof="0" dirty="0"/>
              <a:t>PAOLA LOSA </a:t>
            </a:r>
            <a:r>
              <a:rPr lang="it-IT" b="1" noProof="0" dirty="0" err="1"/>
              <a:t>tel</a:t>
            </a:r>
            <a:r>
              <a:rPr lang="it-IT" b="1" noProof="0" dirty="0"/>
              <a:t>: 0266058045</a:t>
            </a:r>
          </a:p>
          <a:p>
            <a:r>
              <a:rPr lang="it-IT" b="1" dirty="0"/>
              <a:t>	</a:t>
            </a:r>
            <a:r>
              <a:rPr lang="it-IT" dirty="0"/>
              <a:t>Si occupa di seguire l’INFN per tutte le problematiche inerenti gli ordini</a:t>
            </a:r>
          </a:p>
          <a:p>
            <a:endParaRPr lang="it-IT" noProof="0" dirty="0"/>
          </a:p>
          <a:p>
            <a:pPr marL="285750" indent="-285750">
              <a:buFontTx/>
              <a:buChar char="-"/>
            </a:pPr>
            <a:r>
              <a:rPr lang="it-IT" b="1" dirty="0"/>
              <a:t>LUCA PEZZETTI </a:t>
            </a:r>
            <a:r>
              <a:rPr lang="it-IT" b="1" dirty="0" err="1"/>
              <a:t>tel</a:t>
            </a:r>
            <a:r>
              <a:rPr lang="it-IT" b="1" dirty="0"/>
              <a:t>: 02 66058204; mob: 3475219903</a:t>
            </a:r>
          </a:p>
          <a:p>
            <a:r>
              <a:rPr lang="it-IT" b="1" dirty="0"/>
              <a:t>         </a:t>
            </a:r>
            <a:r>
              <a:rPr lang="it-IT" dirty="0"/>
              <a:t>Si occupa del tool di verifica dei lotti </a:t>
            </a:r>
            <a:endParaRPr lang="it-IT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560E4B-5001-0240-A29A-7F7E36EE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Fabrizio Sabatini</a:t>
            </a:r>
            <a:endParaRPr lang="it-IT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CDA5A7-F516-64F8-4F60-7288E3D6F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10/07/2025 </a:t>
            </a:r>
            <a:endParaRPr lang="it-IT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ED2FA99-643F-C312-9E60-4F5FBD5EA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0382588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07600E-8197-09C1-9433-B0422115FC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CFDD3-0525-CA79-1B80-0216F0994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noProof="0" dirty="0"/>
              <a:t>Richieste</a:t>
            </a:r>
            <a:endParaRPr lang="it-IT" noProof="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A0BF86-0C3E-489C-D3ED-EF2958F52FDB}"/>
              </a:ext>
            </a:extLst>
          </p:cNvPr>
          <p:cNvSpPr txBox="1"/>
          <p:nvPr/>
        </p:nvSpPr>
        <p:spPr>
          <a:xfrm>
            <a:off x="699715" y="1916264"/>
            <a:ext cx="107342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noProof="0" dirty="0"/>
              <a:t>Microscopio per lavorazione, ispezione e documentazione PCB;</a:t>
            </a:r>
          </a:p>
          <a:p>
            <a:pPr marL="285750" indent="-285750">
              <a:buFontTx/>
              <a:buChar char="-"/>
            </a:pPr>
            <a:r>
              <a:rPr lang="it-IT" noProof="0" dirty="0"/>
              <a:t>Sia il TDR che il Network Analyzer sono strumenti che funzionano egregiamente ma sono molto vecchi e non abbiamo un backup. In caso di guasto la riparazione potrebbe essere impossibile o antieconomica;</a:t>
            </a:r>
          </a:p>
          <a:p>
            <a:pPr marL="285750" indent="-285750">
              <a:buFontTx/>
              <a:buChar char="-"/>
            </a:pPr>
            <a:r>
              <a:rPr lang="it-IT" dirty="0"/>
              <a:t>Materiale di consumo;</a:t>
            </a:r>
          </a:p>
          <a:p>
            <a:pPr marL="285750" indent="-285750">
              <a:buFontTx/>
              <a:buChar char="-"/>
            </a:pPr>
            <a:r>
              <a:rPr lang="it-IT" dirty="0"/>
              <a:t>Completamento installazione Gabbia di Faraday ( messa a terra, alimentazione </a:t>
            </a:r>
            <a:r>
              <a:rPr lang="it-IT"/>
              <a:t>e sistema </a:t>
            </a:r>
            <a:r>
              <a:rPr lang="it-IT" dirty="0"/>
              <a:t>di areazione)</a:t>
            </a:r>
          </a:p>
          <a:p>
            <a:pPr marL="285750" indent="-285750">
              <a:buFontTx/>
              <a:buChar char="-"/>
            </a:pPr>
            <a:r>
              <a:rPr lang="it-IT" noProof="0" dirty="0"/>
              <a:t>Contributo per licenze nazionali </a:t>
            </a:r>
            <a:r>
              <a:rPr lang="it-IT" noProof="0" dirty="0" err="1"/>
              <a:t>Altium</a:t>
            </a:r>
            <a:r>
              <a:rPr lang="it-IT" noProof="0" dirty="0"/>
              <a:t> Designer; </a:t>
            </a:r>
          </a:p>
          <a:p>
            <a:pPr marL="285750" indent="-285750">
              <a:buFontTx/>
              <a:buChar char="-"/>
            </a:pPr>
            <a:endParaRPr lang="it-IT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F97BB1-8774-1245-3495-B52DE7039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Fabrizio Sabatini</a:t>
            </a:r>
            <a:endParaRPr lang="it-IT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A2B77B-6363-F5DE-A5AC-4589EE847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10/07/2025 </a:t>
            </a:r>
            <a:endParaRPr lang="it-IT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00C1A9D-DD89-F97B-05D1-33F9D9B5E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2941171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71017_InfnT1_site_report.pptx" id="{5FD9DBD3-64AE-44F8-9ACE-33E7E184CA83}" vid="{72D82F9C-17D4-47C4-9811-BB1F6F1F2E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CNAF_ppt_template</Template>
  <TotalTime>12467</TotalTime>
  <Words>455</Words>
  <Application>Microsoft Office PowerPoint</Application>
  <PresentationFormat>Widescreen</PresentationFormat>
  <Paragraphs>82</Paragraphs>
  <Slides>7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Relazione del Servizio di Elettronica</vt:lpstr>
      <vt:lpstr>Personale afferente</vt:lpstr>
      <vt:lpstr>Attività</vt:lpstr>
      <vt:lpstr>Indicazioni per acquisti RS</vt:lpstr>
      <vt:lpstr>Tool verifica lotti</vt:lpstr>
      <vt:lpstr>Contatti RS</vt:lpstr>
      <vt:lpstr>Richieste</vt:lpstr>
    </vt:vector>
  </TitlesOfParts>
  <Company>INFN/CNAF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Chierici</dc:creator>
  <cp:lastModifiedBy>Fabrizio Sabatini</cp:lastModifiedBy>
  <cp:revision>69</cp:revision>
  <dcterms:created xsi:type="dcterms:W3CDTF">2018-10-17T14:22:04Z</dcterms:created>
  <dcterms:modified xsi:type="dcterms:W3CDTF">2025-07-10T10:09:08Z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41c4b97-4439-42bc-9125-87511759113e_Enabled">
    <vt:lpwstr>true</vt:lpwstr>
  </property>
  <property fmtid="{D5CDD505-2E9C-101B-9397-08002B2CF9AE}" pid="3" name="MSIP_Label_141c4b97-4439-42bc-9125-87511759113e_SetDate">
    <vt:lpwstr>2020-09-23T07:06:06Z</vt:lpwstr>
  </property>
  <property fmtid="{D5CDD505-2E9C-101B-9397-08002B2CF9AE}" pid="4" name="MSIP_Label_141c4b97-4439-42bc-9125-87511759113e_Method">
    <vt:lpwstr>Standard</vt:lpwstr>
  </property>
  <property fmtid="{D5CDD505-2E9C-101B-9397-08002B2CF9AE}" pid="5" name="MSIP_Label_141c4b97-4439-42bc-9125-87511759113e_Name">
    <vt:lpwstr>Public</vt:lpwstr>
  </property>
  <property fmtid="{D5CDD505-2E9C-101B-9397-08002B2CF9AE}" pid="6" name="MSIP_Label_141c4b97-4439-42bc-9125-87511759113e_SiteId">
    <vt:lpwstr>2e10e44d-c7b9-43e3-b020-1292482e504a</vt:lpwstr>
  </property>
  <property fmtid="{D5CDD505-2E9C-101B-9397-08002B2CF9AE}" pid="7" name="MSIP_Label_141c4b97-4439-42bc-9125-87511759113e_ActionId">
    <vt:lpwstr>83b90b77-c5cd-45c9-8bc7-3f38d1101758</vt:lpwstr>
  </property>
  <property fmtid="{D5CDD505-2E9C-101B-9397-08002B2CF9AE}" pid="8" name="MSIP_Label_141c4b97-4439-42bc-9125-87511759113e_ContentBits">
    <vt:lpwstr>3</vt:lpwstr>
  </property>
</Properties>
</file>