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78" r:id="rId2"/>
  </p:sldMasterIdLst>
  <p:notesMasterIdLst>
    <p:notesMasterId r:id="rId9"/>
  </p:notesMasterIdLst>
  <p:handoutMasterIdLst>
    <p:handoutMasterId r:id="rId10"/>
  </p:handoutMasterIdLst>
  <p:sldIdLst>
    <p:sldId id="318" r:id="rId3"/>
    <p:sldId id="329" r:id="rId4"/>
    <p:sldId id="328" r:id="rId5"/>
    <p:sldId id="336" r:id="rId6"/>
    <p:sldId id="338" r:id="rId7"/>
    <p:sldId id="341" r:id="rId8"/>
  </p:sldIdLst>
  <p:sldSz cx="9144000" cy="6858000" type="screen4x3"/>
  <p:notesSz cx="7099300" cy="10234613"/>
  <p:defaultTextStyle>
    <a:defPPr>
      <a:defRPr lang="it-IT"/>
    </a:defPPr>
    <a:lvl1pPr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1200" b="1" kern="1200">
        <a:solidFill>
          <a:srgbClr val="49695D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rgbClr val="49695D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rgbClr val="49695D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rgbClr val="49695D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rgbClr val="49695D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16220"/>
    <a:srgbClr val="339966"/>
    <a:srgbClr val="6C8F3D"/>
    <a:srgbClr val="669933"/>
    <a:srgbClr val="E9E7D3"/>
    <a:srgbClr val="DCE9CB"/>
    <a:srgbClr val="A3C575"/>
    <a:srgbClr val="63B360"/>
    <a:srgbClr val="F4F4F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>
        <p:scale>
          <a:sx n="100" d="100"/>
          <a:sy n="100" d="100"/>
        </p:scale>
        <p:origin x="-21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60" y="-90"/>
      </p:cViewPr>
      <p:guideLst>
        <p:guide orient="horz" pos="3223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9CECBD87-6452-4429-8917-FF825E944A2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8417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08015262-7965-480F-83A3-90CF42EBA1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12140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fld id="{EC008029-2197-43F5-B3A2-F7373F10D09F}" type="slidenum">
              <a:rPr lang="it-IT" b="0" smtClean="0">
                <a:solidFill>
                  <a:schemeClr val="tx1"/>
                </a:solidFill>
                <a:latin typeface="Times" pitchFamily="18" charset="0"/>
              </a:rPr>
              <a:pPr/>
              <a:t>1</a:t>
            </a:fld>
            <a:endParaRPr lang="it-IT" b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5650" y="828675"/>
            <a:ext cx="5526088" cy="4144963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213" y="5246688"/>
            <a:ext cx="5159375" cy="49752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0" y="0"/>
            <a:ext cx="91694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" name="Line 68"/>
          <p:cNvSpPr>
            <a:spLocks noChangeShapeType="1"/>
          </p:cNvSpPr>
          <p:nvPr userDrawn="1"/>
        </p:nvSpPr>
        <p:spPr bwMode="auto">
          <a:xfrm>
            <a:off x="1049338" y="3429000"/>
            <a:ext cx="0" cy="990600"/>
          </a:xfrm>
          <a:prstGeom prst="line">
            <a:avLst/>
          </a:prstGeom>
          <a:noFill/>
          <a:ln w="9525">
            <a:solidFill>
              <a:srgbClr val="49695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4" name="Picture 69" descr="titol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5035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3467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CCA2-A83C-42F0-92B0-EDDE961E22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261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38950" y="152400"/>
            <a:ext cx="20002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152400"/>
            <a:ext cx="58483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9B00-F2C2-495C-B594-EF2D5C31CF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26528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olo e contenuto sopra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6934200" cy="8382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838200" y="1066800"/>
            <a:ext cx="3924300" cy="2400300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914900" y="1066800"/>
            <a:ext cx="3924300" cy="2400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838200" y="3619500"/>
            <a:ext cx="8001000" cy="2400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3E16-1A4C-446F-9791-376B21EF4E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61679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0" y="0"/>
            <a:ext cx="91694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" name="Line 68"/>
          <p:cNvSpPr>
            <a:spLocks noChangeShapeType="1"/>
          </p:cNvSpPr>
          <p:nvPr userDrawn="1"/>
        </p:nvSpPr>
        <p:spPr bwMode="auto">
          <a:xfrm>
            <a:off x="1049338" y="3429000"/>
            <a:ext cx="0" cy="990600"/>
          </a:xfrm>
          <a:prstGeom prst="line">
            <a:avLst/>
          </a:prstGeom>
          <a:noFill/>
          <a:ln w="9525">
            <a:solidFill>
              <a:srgbClr val="49695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4" name="Picture 69" descr="titol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5035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93759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3DD51-5CC7-4627-AE37-5FC8FBA9D1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90014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4A221-7C43-4DFF-98FC-7D2BEAE4C6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7831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0668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0668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3A7C2-99C3-4311-876B-98061C4D98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606076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81E14-2949-49A6-8B60-C8968652F6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931920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CC89-36FB-45F3-B331-D93ADB217A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01868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54075-F45C-4B83-BB97-206D51A229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5278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3DD51-5CC7-4627-AE37-5FC8FBA9D1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3197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E42AD-4E3B-43DB-AE87-139FB6A69A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988377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8FA6B-6266-4DAB-A739-8EDF9DF7B7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141704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CCA2-A83C-42F0-92B0-EDDE961E22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1831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38950" y="152400"/>
            <a:ext cx="20002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152400"/>
            <a:ext cx="58483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19B00-F2C2-495C-B594-EF2D5C31CF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63124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olo e contenuto sopra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6934200" cy="8382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838200" y="1066800"/>
            <a:ext cx="3924300" cy="2400300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914900" y="1066800"/>
            <a:ext cx="3924300" cy="2400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838200" y="3619500"/>
            <a:ext cx="8001000" cy="24003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3E16-1A4C-446F-9791-376B21EF4E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72089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4A221-7C43-4DFF-98FC-7D2BEAE4C6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7362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0668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066800"/>
            <a:ext cx="3924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3A7C2-99C3-4311-876B-98061C4D98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71301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81E14-2949-49A6-8B60-C8968652F6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7583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7CC89-36FB-45F3-B331-D93ADB217A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2466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54075-F45C-4B83-BB97-206D51A229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03475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E42AD-4E3B-43DB-AE87-139FB6A69A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4956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8FA6B-6266-4DAB-A739-8EDF9DF7B7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7526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Documento_di_Microsoft_Office_Word_97_-_20031.doc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oleObject" Target="../embeddings/Documento_di_Microsoft_Office_Word_97_-_20032.doc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vmlDrawing" Target="../drawings/vmlDrawing2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3"/>
          <p:cNvSpPr>
            <a:spLocks noChangeArrowheads="1"/>
          </p:cNvSpPr>
          <p:nvPr userDrawn="1"/>
        </p:nvSpPr>
        <p:spPr bwMode="auto">
          <a:xfrm>
            <a:off x="647700" y="757238"/>
            <a:ext cx="8493125" cy="5830887"/>
          </a:xfrm>
          <a:prstGeom prst="rect">
            <a:avLst/>
          </a:prstGeom>
          <a:solidFill>
            <a:srgbClr val="E4E0C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27" name="Rectangle 19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152400"/>
            <a:ext cx="6934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066800"/>
            <a:ext cx="8001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5625" y="228600"/>
            <a:ext cx="1235075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108000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20000"/>
              </a:spcBef>
              <a:defRPr sz="1000">
                <a:solidFill>
                  <a:srgbClr val="669933"/>
                </a:solidFill>
              </a:defRPr>
            </a:lvl1pPr>
          </a:lstStyle>
          <a:p>
            <a:pPr>
              <a:defRPr/>
            </a:pPr>
            <a:fld id="{49D99E76-9362-467B-93A7-9DAA860998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0" name="Rectangle 80"/>
          <p:cNvSpPr>
            <a:spLocks noChangeArrowheads="1"/>
          </p:cNvSpPr>
          <p:nvPr userDrawn="1"/>
        </p:nvSpPr>
        <p:spPr bwMode="auto">
          <a:xfrm>
            <a:off x="8077200" y="0"/>
            <a:ext cx="1066800" cy="76200"/>
          </a:xfrm>
          <a:prstGeom prst="rect">
            <a:avLst/>
          </a:prstGeom>
          <a:solidFill>
            <a:srgbClr val="66993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1" name="Rectangle 107"/>
          <p:cNvSpPr>
            <a:spLocks noChangeArrowheads="1"/>
          </p:cNvSpPr>
          <p:nvPr userDrawn="1"/>
        </p:nvSpPr>
        <p:spPr bwMode="auto">
          <a:xfrm>
            <a:off x="392113" y="762000"/>
            <a:ext cx="247650" cy="5830888"/>
          </a:xfrm>
          <a:prstGeom prst="rect">
            <a:avLst/>
          </a:prstGeom>
          <a:solidFill>
            <a:srgbClr val="E8E9C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2" name="Rectangle 108"/>
          <p:cNvSpPr>
            <a:spLocks noChangeArrowheads="1"/>
          </p:cNvSpPr>
          <p:nvPr userDrawn="1"/>
        </p:nvSpPr>
        <p:spPr bwMode="auto">
          <a:xfrm>
            <a:off x="0" y="762000"/>
            <a:ext cx="381000" cy="5830888"/>
          </a:xfrm>
          <a:prstGeom prst="rect">
            <a:avLst/>
          </a:prstGeom>
          <a:solidFill>
            <a:srgbClr val="F4F3E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3" name="Rectangle 109"/>
          <p:cNvSpPr>
            <a:spLocks noChangeArrowheads="1"/>
          </p:cNvSpPr>
          <p:nvPr userDrawn="1"/>
        </p:nvSpPr>
        <p:spPr bwMode="auto">
          <a:xfrm>
            <a:off x="0" y="0"/>
            <a:ext cx="381000" cy="755650"/>
          </a:xfrm>
          <a:prstGeom prst="rect">
            <a:avLst/>
          </a:prstGeom>
          <a:solidFill>
            <a:srgbClr val="E9E7D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4" name="Rectangle 111"/>
          <p:cNvSpPr>
            <a:spLocks noChangeArrowheads="1"/>
          </p:cNvSpPr>
          <p:nvPr userDrawn="1"/>
        </p:nvSpPr>
        <p:spPr bwMode="auto">
          <a:xfrm>
            <a:off x="392113" y="-1588"/>
            <a:ext cx="247650" cy="758826"/>
          </a:xfrm>
          <a:prstGeom prst="rect">
            <a:avLst/>
          </a:prstGeom>
          <a:solidFill>
            <a:srgbClr val="DCDDA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pic>
        <p:nvPicPr>
          <p:cNvPr id="1035" name="Picture 116" descr="bottom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3363"/>
            <a:ext cx="915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71">
            <a:hlinkClick r:id="" action="ppaction://hlinkshowjump?jump=lastslide"/>
          </p:cNvPr>
          <p:cNvSpPr txBox="1">
            <a:spLocks noChangeArrowheads="1"/>
          </p:cNvSpPr>
          <p:nvPr userDrawn="1"/>
        </p:nvSpPr>
        <p:spPr bwMode="auto">
          <a:xfrm>
            <a:off x="2368550" y="6592888"/>
            <a:ext cx="220980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it-IT" sz="1000" dirty="0" smtClean="0">
                <a:solidFill>
                  <a:schemeClr val="bg1"/>
                </a:solidFill>
              </a:rPr>
              <a:t>Analog Front End Electronics</a:t>
            </a:r>
          </a:p>
        </p:txBody>
      </p:sp>
      <p:sp>
        <p:nvSpPr>
          <p:cNvPr id="1037" name="Rectangle 117"/>
          <p:cNvSpPr>
            <a:spLocks noChangeArrowheads="1"/>
          </p:cNvSpPr>
          <p:nvPr userDrawn="1"/>
        </p:nvSpPr>
        <p:spPr bwMode="auto">
          <a:xfrm>
            <a:off x="4656138" y="6511925"/>
            <a:ext cx="4495800" cy="74613"/>
          </a:xfrm>
          <a:prstGeom prst="rect">
            <a:avLst/>
          </a:prstGeom>
          <a:solidFill>
            <a:srgbClr val="66993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it-IT"/>
          </a:p>
        </p:txBody>
      </p:sp>
      <p:sp>
        <p:nvSpPr>
          <p:cNvPr id="1038" name="Line 118"/>
          <p:cNvSpPr>
            <a:spLocks noChangeShapeType="1"/>
          </p:cNvSpPr>
          <p:nvPr userDrawn="1"/>
        </p:nvSpPr>
        <p:spPr bwMode="auto">
          <a:xfrm>
            <a:off x="8078788" y="152400"/>
            <a:ext cx="0" cy="228600"/>
          </a:xfrm>
          <a:prstGeom prst="line">
            <a:avLst/>
          </a:prstGeom>
          <a:noFill/>
          <a:ln w="9525">
            <a:solidFill>
              <a:srgbClr val="E4E1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9" name="Line 119"/>
          <p:cNvSpPr>
            <a:spLocks noChangeShapeType="1"/>
          </p:cNvSpPr>
          <p:nvPr userDrawn="1"/>
        </p:nvSpPr>
        <p:spPr bwMode="auto">
          <a:xfrm>
            <a:off x="8077200" y="152400"/>
            <a:ext cx="381000" cy="0"/>
          </a:xfrm>
          <a:prstGeom prst="line">
            <a:avLst/>
          </a:prstGeom>
          <a:noFill/>
          <a:ln w="9525">
            <a:solidFill>
              <a:srgbClr val="E4E1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040" name="Picture 123" descr="retino_r2_c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85800"/>
            <a:ext cx="769620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2" descr="logoinfn4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19200" y="6184799"/>
            <a:ext cx="731520" cy="545407"/>
          </a:xfrm>
          <a:prstGeom prst="rect">
            <a:avLst/>
          </a:prstGeom>
          <a:noFill/>
        </p:spPr>
      </p:pic>
      <p:graphicFrame>
        <p:nvGraphicFramePr>
          <p:cNvPr id="2" name="Object 1"/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2437049989"/>
              </p:ext>
            </p:extLst>
          </p:nvPr>
        </p:nvGraphicFramePr>
        <p:xfrm>
          <a:off x="533400" y="6146800"/>
          <a:ext cx="552450" cy="588962"/>
        </p:xfrm>
        <a:graphic>
          <a:graphicData uri="http://schemas.openxmlformats.org/presentationml/2006/ole">
            <p:oleObj spid="_x0000_s1174" name="Documento" r:id="rId18" imgW="876300" imgH="934720" progId="Word.Document.8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rgbClr val="6699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§"/>
        <a:defRPr sz="2000">
          <a:solidFill>
            <a:srgbClr val="6699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>
          <a:solidFill>
            <a:srgbClr val="6699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>
          <a:solidFill>
            <a:srgbClr val="6699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3"/>
          <p:cNvSpPr>
            <a:spLocks noChangeArrowheads="1"/>
          </p:cNvSpPr>
          <p:nvPr userDrawn="1"/>
        </p:nvSpPr>
        <p:spPr bwMode="auto">
          <a:xfrm>
            <a:off x="647700" y="757238"/>
            <a:ext cx="8493125" cy="5830887"/>
          </a:xfrm>
          <a:prstGeom prst="rect">
            <a:avLst/>
          </a:prstGeom>
          <a:solidFill>
            <a:srgbClr val="E4E0C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27" name="Rectangle 19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152400"/>
            <a:ext cx="6934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066800"/>
            <a:ext cx="8001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75625" y="228600"/>
            <a:ext cx="1235075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108000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20000"/>
              </a:spcBef>
              <a:defRPr sz="1000">
                <a:solidFill>
                  <a:srgbClr val="669933"/>
                </a:solidFill>
              </a:defRPr>
            </a:lvl1pPr>
          </a:lstStyle>
          <a:p>
            <a:pPr>
              <a:defRPr/>
            </a:pPr>
            <a:fld id="{49D99E76-9362-467B-93A7-9DAA8609980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0" name="Rectangle 80"/>
          <p:cNvSpPr>
            <a:spLocks noChangeArrowheads="1"/>
          </p:cNvSpPr>
          <p:nvPr userDrawn="1"/>
        </p:nvSpPr>
        <p:spPr bwMode="auto">
          <a:xfrm>
            <a:off x="8077200" y="0"/>
            <a:ext cx="1066800" cy="76200"/>
          </a:xfrm>
          <a:prstGeom prst="rect">
            <a:avLst/>
          </a:prstGeom>
          <a:solidFill>
            <a:srgbClr val="66993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1" name="Rectangle 107"/>
          <p:cNvSpPr>
            <a:spLocks noChangeArrowheads="1"/>
          </p:cNvSpPr>
          <p:nvPr userDrawn="1"/>
        </p:nvSpPr>
        <p:spPr bwMode="auto">
          <a:xfrm>
            <a:off x="392113" y="762000"/>
            <a:ext cx="247650" cy="5830888"/>
          </a:xfrm>
          <a:prstGeom prst="rect">
            <a:avLst/>
          </a:prstGeom>
          <a:solidFill>
            <a:srgbClr val="E8E9C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2" name="Rectangle 108"/>
          <p:cNvSpPr>
            <a:spLocks noChangeArrowheads="1"/>
          </p:cNvSpPr>
          <p:nvPr userDrawn="1"/>
        </p:nvSpPr>
        <p:spPr bwMode="auto">
          <a:xfrm>
            <a:off x="0" y="762000"/>
            <a:ext cx="381000" cy="5830888"/>
          </a:xfrm>
          <a:prstGeom prst="rect">
            <a:avLst/>
          </a:prstGeom>
          <a:solidFill>
            <a:srgbClr val="F4F3E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3" name="Rectangle 109"/>
          <p:cNvSpPr>
            <a:spLocks noChangeArrowheads="1"/>
          </p:cNvSpPr>
          <p:nvPr userDrawn="1"/>
        </p:nvSpPr>
        <p:spPr bwMode="auto">
          <a:xfrm>
            <a:off x="0" y="0"/>
            <a:ext cx="381000" cy="755650"/>
          </a:xfrm>
          <a:prstGeom prst="rect">
            <a:avLst/>
          </a:prstGeom>
          <a:solidFill>
            <a:srgbClr val="E9E7D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sp>
        <p:nvSpPr>
          <p:cNvPr id="1034" name="Rectangle 111"/>
          <p:cNvSpPr>
            <a:spLocks noChangeArrowheads="1"/>
          </p:cNvSpPr>
          <p:nvPr userDrawn="1"/>
        </p:nvSpPr>
        <p:spPr bwMode="auto">
          <a:xfrm>
            <a:off x="392113" y="-1588"/>
            <a:ext cx="247650" cy="758826"/>
          </a:xfrm>
          <a:prstGeom prst="rect">
            <a:avLst/>
          </a:prstGeom>
          <a:solidFill>
            <a:srgbClr val="DCDDA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it-IT"/>
          </a:p>
        </p:txBody>
      </p:sp>
      <p:pic>
        <p:nvPicPr>
          <p:cNvPr id="1035" name="Picture 116" descr="bottom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83363"/>
            <a:ext cx="915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71">
            <a:hlinkClick r:id="" action="ppaction://hlinkshowjump?jump=lastslide"/>
          </p:cNvPr>
          <p:cNvSpPr txBox="1">
            <a:spLocks noChangeArrowheads="1"/>
          </p:cNvSpPr>
          <p:nvPr userDrawn="1"/>
        </p:nvSpPr>
        <p:spPr bwMode="auto">
          <a:xfrm>
            <a:off x="2368550" y="6592888"/>
            <a:ext cx="220980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it-IT" sz="1000" dirty="0" smtClean="0">
                <a:solidFill>
                  <a:srgbClr val="FFFFFF"/>
                </a:solidFill>
              </a:rPr>
              <a:t>Analog Front End Electronics</a:t>
            </a:r>
          </a:p>
        </p:txBody>
      </p:sp>
      <p:sp>
        <p:nvSpPr>
          <p:cNvPr id="1037" name="Rectangle 117"/>
          <p:cNvSpPr>
            <a:spLocks noChangeArrowheads="1"/>
          </p:cNvSpPr>
          <p:nvPr userDrawn="1"/>
        </p:nvSpPr>
        <p:spPr bwMode="auto">
          <a:xfrm>
            <a:off x="4656138" y="6511925"/>
            <a:ext cx="4495800" cy="74613"/>
          </a:xfrm>
          <a:prstGeom prst="rect">
            <a:avLst/>
          </a:prstGeom>
          <a:solidFill>
            <a:srgbClr val="66993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it-IT"/>
          </a:p>
        </p:txBody>
      </p:sp>
      <p:sp>
        <p:nvSpPr>
          <p:cNvPr id="1038" name="Line 118"/>
          <p:cNvSpPr>
            <a:spLocks noChangeShapeType="1"/>
          </p:cNvSpPr>
          <p:nvPr userDrawn="1"/>
        </p:nvSpPr>
        <p:spPr bwMode="auto">
          <a:xfrm>
            <a:off x="8078788" y="152400"/>
            <a:ext cx="0" cy="228600"/>
          </a:xfrm>
          <a:prstGeom prst="line">
            <a:avLst/>
          </a:prstGeom>
          <a:noFill/>
          <a:ln w="9525">
            <a:solidFill>
              <a:srgbClr val="E4E1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039" name="Line 119"/>
          <p:cNvSpPr>
            <a:spLocks noChangeShapeType="1"/>
          </p:cNvSpPr>
          <p:nvPr userDrawn="1"/>
        </p:nvSpPr>
        <p:spPr bwMode="auto">
          <a:xfrm>
            <a:off x="8077200" y="152400"/>
            <a:ext cx="381000" cy="0"/>
          </a:xfrm>
          <a:prstGeom prst="line">
            <a:avLst/>
          </a:prstGeom>
          <a:noFill/>
          <a:ln w="9525">
            <a:solidFill>
              <a:srgbClr val="E4E1C8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040" name="Picture 123" descr="retino_r2_c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85800"/>
            <a:ext cx="769620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2" descr="logoinfn4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19200" y="6184799"/>
            <a:ext cx="731520" cy="545407"/>
          </a:xfrm>
          <a:prstGeom prst="rect">
            <a:avLst/>
          </a:prstGeom>
          <a:noFill/>
        </p:spPr>
      </p:pic>
      <p:graphicFrame>
        <p:nvGraphicFramePr>
          <p:cNvPr id="2" name="Object 1"/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2852464737"/>
              </p:ext>
            </p:extLst>
          </p:nvPr>
        </p:nvGraphicFramePr>
        <p:xfrm>
          <a:off x="533400" y="6146800"/>
          <a:ext cx="552450" cy="588962"/>
        </p:xfrm>
        <a:graphic>
          <a:graphicData uri="http://schemas.openxmlformats.org/presentationml/2006/ole">
            <p:oleObj spid="_x0000_s23576" name="Documento" r:id="rId18" imgW="876300" imgH="934720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5172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9695D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defRPr sz="2000">
          <a:solidFill>
            <a:srgbClr val="6699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§"/>
        <a:defRPr sz="2000">
          <a:solidFill>
            <a:srgbClr val="6699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>
          <a:solidFill>
            <a:srgbClr val="6699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>
          <a:solidFill>
            <a:srgbClr val="6699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Minion Web" pitchFamily="18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1524000" y="3810000"/>
            <a:ext cx="7086600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400" dirty="0" smtClean="0"/>
              <a:t>Analog </a:t>
            </a:r>
            <a:r>
              <a:rPr lang="it-IT" sz="2400" dirty="0" err="1" smtClean="0"/>
              <a:t>Efficiency</a:t>
            </a:r>
            <a:endParaRPr lang="it-IT" sz="2400" dirty="0" smtClean="0"/>
          </a:p>
          <a:p>
            <a:pPr algn="l"/>
            <a:r>
              <a:rPr lang="it-IT" sz="2200" b="0" dirty="0" err="1" smtClean="0"/>
              <a:t>For</a:t>
            </a:r>
            <a:r>
              <a:rPr lang="it-IT" sz="2200" b="0" dirty="0" smtClean="0"/>
              <a:t> </a:t>
            </a:r>
            <a:r>
              <a:rPr lang="it-IT" sz="2200" b="0" dirty="0" err="1" smtClean="0"/>
              <a:t>outer</a:t>
            </a:r>
            <a:r>
              <a:rPr lang="it-IT" sz="2200" b="0" dirty="0" smtClean="0"/>
              <a:t> </a:t>
            </a:r>
            <a:r>
              <a:rPr lang="it-IT" sz="2200" b="0" dirty="0" err="1" smtClean="0"/>
              <a:t>Layers</a:t>
            </a:r>
            <a:r>
              <a:rPr lang="it-IT" sz="2200" b="0" dirty="0" smtClean="0"/>
              <a:t> </a:t>
            </a:r>
            <a:r>
              <a:rPr lang="it-IT" sz="2200" b="0" dirty="0" err="1" smtClean="0"/>
              <a:t>of</a:t>
            </a:r>
            <a:r>
              <a:rPr lang="it-IT" sz="2200" b="0" dirty="0" smtClean="0"/>
              <a:t> SuperB (L.4 &amp; L.5)</a:t>
            </a:r>
            <a:endParaRPr lang="it-IT" sz="2200" b="0" dirty="0"/>
          </a:p>
        </p:txBody>
      </p:sp>
      <p:sp>
        <p:nvSpPr>
          <p:cNvPr id="3075" name="Text Box 20"/>
          <p:cNvSpPr txBox="1">
            <a:spLocks noChangeArrowheads="1"/>
          </p:cNvSpPr>
          <p:nvPr/>
        </p:nvSpPr>
        <p:spPr bwMode="auto">
          <a:xfrm>
            <a:off x="1524000" y="5027613"/>
            <a:ext cx="6934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 b="1">
                <a:solidFill>
                  <a:srgbClr val="49695D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rgbClr val="49695D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rgbClr val="49695D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rgbClr val="49695D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rgbClr val="49695D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50000"/>
              </a:spcBef>
              <a:spcAft>
                <a:spcPct val="0"/>
              </a:spcAft>
              <a:defRPr sz="1200" b="1">
                <a:solidFill>
                  <a:srgbClr val="49695D"/>
                </a:solidFill>
                <a:latin typeface="Arial" charset="0"/>
              </a:defRPr>
            </a:lvl9pPr>
          </a:lstStyle>
          <a:p>
            <a:pPr algn="l"/>
            <a:r>
              <a:rPr lang="it-IT" sz="1600" b="0" dirty="0" smtClean="0"/>
              <a:t>Team:	</a:t>
            </a:r>
            <a:r>
              <a:rPr lang="it-IT" sz="1600" u="sng" dirty="0" smtClean="0"/>
              <a:t>Luca </a:t>
            </a:r>
            <a:r>
              <a:rPr lang="it-IT" sz="1600" u="sng" dirty="0" err="1" smtClean="0"/>
              <a:t>Bombelli</a:t>
            </a:r>
            <a:r>
              <a:rPr lang="it-IT" sz="1600" u="sng" dirty="0" smtClean="0"/>
              <a:t>, </a:t>
            </a:r>
            <a:r>
              <a:rPr lang="it-IT" sz="1600" dirty="0" err="1" smtClean="0"/>
              <a:t>Bayan</a:t>
            </a:r>
            <a:r>
              <a:rPr lang="it-IT" sz="1600" dirty="0" smtClean="0"/>
              <a:t> </a:t>
            </a:r>
            <a:r>
              <a:rPr lang="it-IT" sz="1600" dirty="0" err="1" smtClean="0"/>
              <a:t>Nasri</a:t>
            </a:r>
            <a:r>
              <a:rPr lang="it-IT" sz="1600" dirty="0" smtClean="0"/>
              <a:t>,</a:t>
            </a:r>
            <a:r>
              <a:rPr lang="it-IT" sz="1600" b="0" dirty="0" smtClean="0"/>
              <a:t> </a:t>
            </a:r>
            <a:r>
              <a:rPr lang="it-IT" sz="1600" dirty="0" smtClean="0"/>
              <a:t>Carlo Fiorini, Paolo </a:t>
            </a:r>
            <a:r>
              <a:rPr lang="it-IT" sz="1600" dirty="0" err="1" smtClean="0"/>
              <a:t>Trigilio</a:t>
            </a:r>
            <a:endParaRPr lang="it-IT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894159"/>
            <a:ext cx="2215661" cy="1677841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Efficiency simulation: background data used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4648200"/>
            <a:ext cx="2114317" cy="1671841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7778298" y="4371201"/>
            <a:ext cx="908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 err="1" smtClean="0"/>
              <a:t>Pairs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334060" y="838200"/>
            <a:ext cx="971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Rad</a:t>
            </a:r>
            <a:r>
              <a:rPr lang="it-IT" dirty="0" smtClean="0"/>
              <a:t> </a:t>
            </a:r>
            <a:r>
              <a:rPr lang="it-IT" dirty="0" err="1" smtClean="0"/>
              <a:t>babha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334000" y="2618601"/>
            <a:ext cx="169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Touscheck</a:t>
            </a:r>
            <a:r>
              <a:rPr lang="it-IT" dirty="0" smtClean="0"/>
              <a:t> LER/HER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457200" y="2819400"/>
            <a:ext cx="4724400" cy="3276600"/>
            <a:chOff x="4714876" y="3295650"/>
            <a:chExt cx="4105274" cy="2527300"/>
          </a:xfrm>
        </p:grpSpPr>
        <p:pic>
          <p:nvPicPr>
            <p:cNvPr id="16" name="Immagine 1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4876" y="4073525"/>
              <a:ext cx="1162870" cy="1741804"/>
            </a:xfrm>
            <a:prstGeom prst="rect">
              <a:avLst/>
            </a:prstGeom>
          </p:spPr>
        </p:pic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0100" y="3295650"/>
              <a:ext cx="589187" cy="2527300"/>
            </a:xfrm>
            <a:prstGeom prst="rect">
              <a:avLst/>
            </a:prstGeom>
          </p:spPr>
        </p:pic>
        <p:pic>
          <p:nvPicPr>
            <p:cNvPr id="18" name="Immagin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7000" y="4025900"/>
              <a:ext cx="2343150" cy="1783080"/>
            </a:xfrm>
            <a:prstGeom prst="rect">
              <a:avLst/>
            </a:prstGeom>
          </p:spPr>
        </p:pic>
      </p:grpSp>
      <p:sp>
        <p:nvSpPr>
          <p:cNvPr id="14" name="CasellaDiTesto 13"/>
          <p:cNvSpPr txBox="1"/>
          <p:nvPr/>
        </p:nvSpPr>
        <p:spPr>
          <a:xfrm>
            <a:off x="685800" y="914400"/>
            <a:ext cx="5334000" cy="1519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Input Data: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1400" dirty="0" smtClean="0"/>
              <a:t>Energy released for different background sources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1400" dirty="0" smtClean="0"/>
              <a:t>Relative weights</a:t>
            </a:r>
          </a:p>
          <a:p>
            <a:pPr marL="228600" indent="-228600" algn="l">
              <a:buFont typeface="+mj-lt"/>
              <a:buAutoNum type="arabicPeriod"/>
            </a:pPr>
            <a:r>
              <a:rPr lang="en-US" sz="1400" dirty="0" smtClean="0"/>
              <a:t>Average hit-rate</a:t>
            </a:r>
          </a:p>
          <a:p>
            <a:pPr algn="l"/>
            <a:endParaRPr lang="en-US" sz="1050" dirty="0" smtClean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143000"/>
            <a:ext cx="2066255" cy="1600200"/>
          </a:xfrm>
        </p:spPr>
      </p:pic>
    </p:spTree>
    <p:extLst>
      <p:ext uri="{BB962C8B-B14F-4D97-AF65-F5344CB8AC3E}">
        <p14:creationId xmlns="" xmlns:p14="http://schemas.microsoft.com/office/powerpoint/2010/main" val="243338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43616"/>
            <a:ext cx="6934200" cy="838200"/>
          </a:xfrm>
        </p:spPr>
        <p:txBody>
          <a:bodyPr/>
          <a:lstStyle/>
          <a:p>
            <a:r>
              <a:rPr lang="en-US" dirty="0" smtClean="0"/>
              <a:t>Efficiency simulation: Pulse shape and calculation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609600" y="838200"/>
            <a:ext cx="39155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Generation of random sequences </a:t>
            </a:r>
          </a:p>
          <a:p>
            <a:pPr algn="l"/>
            <a:r>
              <a:rPr lang="en-US" dirty="0" smtClean="0"/>
              <a:t>of pulses with given energy distribution. </a:t>
            </a:r>
          </a:p>
          <a:p>
            <a:pPr algn="l"/>
            <a:endParaRPr lang="en-US" sz="1000" dirty="0" smtClean="0"/>
          </a:p>
        </p:txBody>
      </p:sp>
      <p:cxnSp>
        <p:nvCxnSpPr>
          <p:cNvPr id="20" name="Connettore 2 19"/>
          <p:cNvCxnSpPr/>
          <p:nvPr/>
        </p:nvCxnSpPr>
        <p:spPr bwMode="auto">
          <a:xfrm flipH="1" flipV="1">
            <a:off x="4572000" y="1447800"/>
            <a:ext cx="72680" cy="1246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onnettore 2 23"/>
          <p:cNvCxnSpPr/>
          <p:nvPr/>
        </p:nvCxnSpPr>
        <p:spPr bwMode="auto">
          <a:xfrm>
            <a:off x="4572000" y="1447800"/>
            <a:ext cx="152400" cy="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Connettore 2 25"/>
          <p:cNvCxnSpPr/>
          <p:nvPr/>
        </p:nvCxnSpPr>
        <p:spPr bwMode="auto">
          <a:xfrm>
            <a:off x="2438400" y="5943600"/>
            <a:ext cx="914400" cy="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ttore 4 27"/>
          <p:cNvCxnSpPr/>
          <p:nvPr/>
        </p:nvCxnSpPr>
        <p:spPr bwMode="auto">
          <a:xfrm>
            <a:off x="8534400" y="5105400"/>
            <a:ext cx="990600" cy="609600"/>
          </a:xfrm>
          <a:prstGeom prst="bentConnector3">
            <a:avLst>
              <a:gd name="adj1" fmla="val 38679"/>
            </a:avLst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Connettore 1 33"/>
          <p:cNvCxnSpPr/>
          <p:nvPr/>
        </p:nvCxnSpPr>
        <p:spPr bwMode="auto">
          <a:xfrm>
            <a:off x="8915400" y="5410200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Connettore 2 35"/>
          <p:cNvCxnSpPr>
            <a:endCxn id="37" idx="2"/>
          </p:cNvCxnSpPr>
          <p:nvPr/>
        </p:nvCxnSpPr>
        <p:spPr bwMode="auto">
          <a:xfrm flipH="1">
            <a:off x="8534400" y="4724400"/>
            <a:ext cx="228600" cy="8382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Ovale 36"/>
          <p:cNvSpPr/>
          <p:nvPr/>
        </p:nvSpPr>
        <p:spPr bwMode="auto">
          <a:xfrm>
            <a:off x="8534400" y="5410200"/>
            <a:ext cx="381000" cy="3048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200" b="1" i="0" u="none" strike="noStrike" cap="none" normalizeH="0" baseline="0" smtClean="0">
              <a:ln>
                <a:noFill/>
              </a:ln>
              <a:solidFill>
                <a:srgbClr val="49695D"/>
              </a:solidFill>
              <a:effectLst/>
              <a:latin typeface="Arial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685800" y="1828800"/>
            <a:ext cx="2929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it-IT" sz="1000" dirty="0" smtClean="0"/>
              <a:t>3</a:t>
            </a:r>
            <a:r>
              <a:rPr lang="it-IT" sz="1000" baseline="30000" dirty="0" smtClean="0"/>
              <a:t>°</a:t>
            </a:r>
            <a:r>
              <a:rPr lang="it-IT" sz="1000" dirty="0" smtClean="0"/>
              <a:t> </a:t>
            </a:r>
            <a:r>
              <a:rPr lang="it-IT" sz="1000" dirty="0" err="1" smtClean="0"/>
              <a:t>order</a:t>
            </a:r>
            <a:r>
              <a:rPr lang="it-IT" sz="1000" dirty="0" smtClean="0"/>
              <a:t> </a:t>
            </a:r>
            <a:r>
              <a:rPr lang="it-IT" sz="1000" dirty="0" err="1" smtClean="0"/>
              <a:t>complex</a:t>
            </a:r>
            <a:r>
              <a:rPr lang="it-IT" sz="1000" dirty="0" smtClean="0"/>
              <a:t> </a:t>
            </a:r>
            <a:r>
              <a:rPr lang="it-IT" sz="1000" dirty="0" err="1" smtClean="0"/>
              <a:t>shaper</a:t>
            </a:r>
            <a:r>
              <a:rPr lang="it-IT" sz="1000" dirty="0" smtClean="0"/>
              <a:t>, 500ns </a:t>
            </a:r>
            <a:r>
              <a:rPr lang="it-IT" sz="1000" dirty="0" err="1" smtClean="0"/>
              <a:t>peaking-time</a:t>
            </a:r>
            <a:r>
              <a:rPr lang="it-IT" sz="1000" baseline="30000" dirty="0" smtClean="0"/>
              <a:t> </a:t>
            </a:r>
            <a:endParaRPr lang="it-IT" sz="1000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63091"/>
            <a:ext cx="4236009" cy="3628109"/>
          </a:xfrm>
          <a:ln w="9525">
            <a:solidFill>
              <a:schemeClr val="tx1"/>
            </a:solidFill>
          </a:ln>
        </p:spPr>
      </p:pic>
      <p:cxnSp>
        <p:nvCxnSpPr>
          <p:cNvPr id="15" name="Connettore 1 14"/>
          <p:cNvCxnSpPr/>
          <p:nvPr/>
        </p:nvCxnSpPr>
        <p:spPr bwMode="auto">
          <a:xfrm flipH="1" flipV="1">
            <a:off x="8153400" y="5105400"/>
            <a:ext cx="152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1" name="Rettangolo 60"/>
              <p:cNvSpPr/>
              <p:nvPr/>
            </p:nvSpPr>
            <p:spPr>
              <a:xfrm>
                <a:off x="5534024" y="4595746"/>
                <a:ext cx="2466975" cy="18841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l"/>
                <a:r>
                  <a:rPr lang="it-IT" sz="1800" dirty="0"/>
                  <a:t>Efficiency:</a:t>
                </a:r>
              </a:p>
              <a:p>
                <a:pPr lvl="0" algn="l"/>
                <a:r>
                  <a:rPr lang="it-IT" sz="2400" dirty="0"/>
                  <a:t>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/>
                        <a:ea typeface="Cambria Math"/>
                      </a:rPr>
                      <m:t>𝜼</m:t>
                    </m:r>
                    <m:r>
                      <a:rPr lang="it-IT" sz="2400" i="1">
                        <a:latin typeface="Cambria Math"/>
                        <a:ea typeface="Cambria Math"/>
                      </a:rPr>
                      <m:t>=</m:t>
                    </m:r>
                    <m:r>
                      <a:rPr lang="it-IT" sz="2400" i="1">
                        <a:latin typeface="Cambria Math"/>
                        <a:ea typeface="Cambria Math"/>
                      </a:rPr>
                      <m:t>𝟏</m:t>
                    </m:r>
                    <m:r>
                      <a:rPr lang="it-IT" sz="2400" i="1">
                        <a:latin typeface="Cambria Math"/>
                        <a:ea typeface="Cambria Math"/>
                      </a:rPr>
                      <m:t>− </m:t>
                    </m:r>
                    <m:f>
                      <m:fPr>
                        <m:ctrlPr>
                          <a:rPr lang="it-IT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it-IT" sz="2400" i="1">
                            <a:latin typeface="Cambria Math"/>
                            <a:ea typeface="Cambria Math"/>
                          </a:rPr>
                          <m:t>𝑻</m:t>
                        </m:r>
                        <m:r>
                          <a:rPr lang="it-IT" sz="2400" i="1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it-IT" sz="2400" i="1">
                            <a:latin typeface="Cambria Math"/>
                            <a:ea typeface="Cambria Math"/>
                          </a:rPr>
                          <m:t>𝑶</m:t>
                        </m:r>
                        <m:r>
                          <a:rPr lang="it-IT" sz="2400" i="1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it-IT" sz="2400" i="1">
                            <a:latin typeface="Cambria Math"/>
                            <a:ea typeface="Cambria Math"/>
                          </a:rPr>
                          <m:t>𝑻</m:t>
                        </m:r>
                      </m:num>
                      <m:den>
                        <m:sSub>
                          <m:sSubPr>
                            <m:ctrlPr>
                              <a:rPr lang="it-IT" sz="2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it-IT" sz="2400" i="1">
                                <a:latin typeface="Cambria Math"/>
                                <a:ea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it-IT" sz="2400" i="1">
                                <a:latin typeface="Cambria Math"/>
                                <a:ea typeface="Cambria Math"/>
                              </a:rPr>
                              <m:t>𝒕𝒐𝒕𝒂𝒍</m:t>
                            </m:r>
                          </m:sub>
                        </m:sSub>
                      </m:den>
                    </m:f>
                  </m:oMath>
                </a14:m>
                <a:endParaRPr lang="it-IT" sz="2400" dirty="0"/>
              </a:p>
              <a:p>
                <a:pPr lvl="0" algn="l"/>
                <a:endParaRPr lang="it-IT" sz="1400" dirty="0" smtClean="0"/>
              </a:p>
              <a:p>
                <a:pPr lvl="0" algn="l"/>
                <a:r>
                  <a:rPr lang="it-IT" dirty="0" err="1" smtClean="0"/>
                  <a:t>Threshold</a:t>
                </a:r>
                <a:r>
                  <a:rPr lang="it-IT" dirty="0" smtClean="0"/>
                  <a:t>: 0.25 MIP</a:t>
                </a:r>
                <a:endParaRPr lang="it-IT" dirty="0"/>
              </a:p>
            </p:txBody>
          </p:sp>
        </mc:Choice>
        <mc:Fallback>
          <p:sp>
            <p:nvSpPr>
              <p:cNvPr id="61" name="Rettangolo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024" y="4595746"/>
                <a:ext cx="2466975" cy="188417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2228" t="-161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852421"/>
            <a:ext cx="4339871" cy="37433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83843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Efficiency</a:t>
            </a:r>
            <a:r>
              <a:rPr lang="it-IT" dirty="0"/>
              <a:t> </a:t>
            </a:r>
            <a:r>
              <a:rPr lang="it-IT" dirty="0" err="1" smtClean="0"/>
              <a:t>simulation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layers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shaper</a:t>
            </a:r>
            <a:r>
              <a:rPr lang="it-IT" dirty="0" smtClean="0"/>
              <a:t> (RC)</a:t>
            </a:r>
            <a:r>
              <a:rPr lang="it-IT" baseline="30000" dirty="0" smtClean="0"/>
              <a:t>2</a:t>
            </a:r>
            <a:r>
              <a:rPr lang="it-IT" dirty="0" smtClean="0"/>
              <a:t>-CR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45677544"/>
              </p:ext>
            </p:extLst>
          </p:nvPr>
        </p:nvGraphicFramePr>
        <p:xfrm>
          <a:off x="685800" y="868680"/>
          <a:ext cx="6781801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504"/>
                <a:gridCol w="1675504"/>
                <a:gridCol w="1914861"/>
                <a:gridCol w="1515932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r>
                        <a:rPr lang="it-IT" sz="1600" baseline="0" dirty="0" smtClean="0"/>
                        <a:t> rate [KHz]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Peaking</a:t>
                      </a:r>
                      <a:r>
                        <a:rPr lang="it-IT" sz="1600" baseline="0" dirty="0" smtClean="0"/>
                        <a:t> time [ns]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Efficiency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el-GR" sz="1600" baseline="0" dirty="0" smtClean="0"/>
                        <a:t>η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L0 (side</a:t>
                      </a:r>
                      <a:r>
                        <a:rPr lang="it-IT" sz="1600" baseline="0" dirty="0" smtClean="0"/>
                        <a:t> 1)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1210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25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95.7 %</a:t>
                      </a:r>
                      <a:endParaRPr lang="it-IT" sz="16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L1 Phi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724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91.0%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L2 Phi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525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92.6%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L3 phi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419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aseline="0" dirty="0" smtClean="0"/>
                        <a:t>200 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82.4%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500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91.4 %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54.4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1000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89.6 % 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graphicFrame>
        <p:nvGraphicFramePr>
          <p:cNvPr id="6" name="Segnaposto contenut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25072844"/>
              </p:ext>
            </p:extLst>
          </p:nvPr>
        </p:nvGraphicFramePr>
        <p:xfrm>
          <a:off x="685800" y="3505200"/>
          <a:ext cx="6781801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504"/>
                <a:gridCol w="1675504"/>
                <a:gridCol w="1914861"/>
                <a:gridCol w="1515932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r>
                        <a:rPr lang="it-IT" sz="1600" baseline="0" dirty="0" smtClean="0"/>
                        <a:t> rate [KHz]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Peaking</a:t>
                      </a:r>
                      <a:r>
                        <a:rPr lang="it-IT" sz="1600" baseline="0" dirty="0" smtClean="0"/>
                        <a:t> time [ns]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Efficiency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el-GR" sz="1600" baseline="0" dirty="0" smtClean="0"/>
                        <a:t>η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L0 (side 2)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1210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25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97.4%</a:t>
                      </a:r>
                      <a:endParaRPr lang="it-IT" sz="16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L1 z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473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90.8%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L2 z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454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91.4%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L3 z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aseline="0" dirty="0" smtClean="0"/>
                        <a:t>200 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89.3%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500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94.1 %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30.8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1000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92.5 % 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7467600" y="1295400"/>
            <a:ext cx="167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Foreseen peaking-times</a:t>
            </a:r>
          </a:p>
        </p:txBody>
      </p:sp>
      <p:cxnSp>
        <p:nvCxnSpPr>
          <p:cNvPr id="8" name="Connettore 2 7"/>
          <p:cNvCxnSpPr/>
          <p:nvPr/>
        </p:nvCxnSpPr>
        <p:spPr bwMode="auto">
          <a:xfrm flipH="1">
            <a:off x="7391400" y="1905000"/>
            <a:ext cx="762000" cy="9906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Connettore 2 8"/>
          <p:cNvCxnSpPr/>
          <p:nvPr/>
        </p:nvCxnSpPr>
        <p:spPr bwMode="auto">
          <a:xfrm flipH="1">
            <a:off x="7467600" y="1905000"/>
            <a:ext cx="914400" cy="13716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11765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Efficiency simulation for the different peaking time</a:t>
            </a:r>
            <a:endParaRPr lang="en-US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06306671"/>
              </p:ext>
            </p:extLst>
          </p:nvPr>
        </p:nvGraphicFramePr>
        <p:xfrm>
          <a:off x="2667000" y="1214048"/>
          <a:ext cx="6019800" cy="2071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123"/>
                <a:gridCol w="1677277"/>
                <a:gridCol w="1905000"/>
                <a:gridCol w="1676400"/>
              </a:tblGrid>
              <a:tr h="38100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r>
                        <a:rPr lang="it-IT" sz="1600" baseline="0" dirty="0" smtClean="0"/>
                        <a:t> rate [KHz]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Peaking</a:t>
                      </a:r>
                      <a:r>
                        <a:rPr lang="it-IT" sz="1600" baseline="0" dirty="0" smtClean="0"/>
                        <a:t> time [ns]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Efficiency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el-GR" sz="1600" baseline="0" dirty="0" smtClean="0"/>
                        <a:t>η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</a:tr>
              <a:tr h="349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250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96.1%</a:t>
                      </a:r>
                      <a:endParaRPr lang="it-IT" sz="1600" dirty="0"/>
                    </a:p>
                  </a:txBody>
                  <a:tcPr/>
                </a:tc>
              </a:tr>
              <a:tr h="306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smtClean="0"/>
                        <a:t>375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94.2%</a:t>
                      </a:r>
                      <a:endParaRPr lang="it-IT" sz="1600" dirty="0"/>
                    </a:p>
                  </a:txBody>
                  <a:tcPr/>
                </a:tc>
              </a:tr>
              <a:tr h="306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500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92.3%</a:t>
                      </a:r>
                      <a:endParaRPr lang="it-IT" sz="1600" dirty="0"/>
                    </a:p>
                  </a:txBody>
                  <a:tcPr/>
                </a:tc>
              </a:tr>
              <a:tr h="306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500</a:t>
                      </a:r>
                      <a:r>
                        <a:rPr lang="it-IT" sz="1600" baseline="0" dirty="0" smtClean="0"/>
                        <a:t> 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91.4%</a:t>
                      </a:r>
                      <a:endParaRPr lang="it-IT" sz="1600" dirty="0"/>
                    </a:p>
                  </a:txBody>
                  <a:tcPr/>
                </a:tc>
              </a:tr>
              <a:tr h="306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750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88.6%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graphicFrame>
        <p:nvGraphicFramePr>
          <p:cNvPr id="6" name="Segnaposto contenut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9458527"/>
              </p:ext>
            </p:extLst>
          </p:nvPr>
        </p:nvGraphicFramePr>
        <p:xfrm>
          <a:off x="2667000" y="3792497"/>
          <a:ext cx="60198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676400"/>
                <a:gridCol w="19050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r>
                        <a:rPr lang="it-IT" sz="1600" baseline="0" dirty="0" smtClean="0"/>
                        <a:t> rate [KHz]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Peaking</a:t>
                      </a:r>
                      <a:r>
                        <a:rPr lang="it-IT" sz="1600" baseline="0" dirty="0" smtClean="0"/>
                        <a:t> time [ns]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Efficiency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el-GR" sz="1600" baseline="0" dirty="0" smtClean="0"/>
                        <a:t>η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54.4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375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96.4%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54.4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500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95.2%</a:t>
                      </a:r>
                      <a:endParaRPr lang="it-IT" sz="1600" dirty="0"/>
                    </a:p>
                  </a:txBody>
                  <a:tcPr/>
                </a:tc>
              </a:tr>
              <a:tr h="401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750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93.0%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54.4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90.7%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phi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54.4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1000 (</a:t>
                      </a:r>
                      <a:r>
                        <a:rPr lang="it-IT" sz="1600" dirty="0" err="1" smtClean="0"/>
                        <a:t>real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poles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89.6%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685800" y="1295400"/>
            <a:ext cx="167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Available peaking-times</a:t>
            </a:r>
          </a:p>
        </p:txBody>
      </p:sp>
      <p:cxnSp>
        <p:nvCxnSpPr>
          <p:cNvPr id="11" name="Connettore 2 10"/>
          <p:cNvCxnSpPr/>
          <p:nvPr/>
        </p:nvCxnSpPr>
        <p:spPr bwMode="auto">
          <a:xfrm>
            <a:off x="1981200" y="1905000"/>
            <a:ext cx="685800" cy="2286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Connettore 2 13"/>
          <p:cNvCxnSpPr/>
          <p:nvPr/>
        </p:nvCxnSpPr>
        <p:spPr bwMode="auto">
          <a:xfrm>
            <a:off x="1828800" y="1981200"/>
            <a:ext cx="838200" cy="4572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ttore 2 16"/>
          <p:cNvCxnSpPr/>
          <p:nvPr/>
        </p:nvCxnSpPr>
        <p:spPr bwMode="auto">
          <a:xfrm>
            <a:off x="1676400" y="1981200"/>
            <a:ext cx="990600" cy="11430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ttangolo 18"/>
          <p:cNvSpPr/>
          <p:nvPr/>
        </p:nvSpPr>
        <p:spPr>
          <a:xfrm>
            <a:off x="533400" y="3810000"/>
            <a:ext cx="167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Available peaking-times</a:t>
            </a:r>
          </a:p>
        </p:txBody>
      </p:sp>
      <p:cxnSp>
        <p:nvCxnSpPr>
          <p:cNvPr id="21" name="Connettore 2 20"/>
          <p:cNvCxnSpPr/>
          <p:nvPr/>
        </p:nvCxnSpPr>
        <p:spPr bwMode="auto">
          <a:xfrm>
            <a:off x="1905000" y="4419600"/>
            <a:ext cx="685800" cy="3048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Connettore 2 21"/>
          <p:cNvCxnSpPr/>
          <p:nvPr/>
        </p:nvCxnSpPr>
        <p:spPr bwMode="auto">
          <a:xfrm>
            <a:off x="1676400" y="4419600"/>
            <a:ext cx="990600" cy="11430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ttore 2 27"/>
          <p:cNvCxnSpPr/>
          <p:nvPr/>
        </p:nvCxnSpPr>
        <p:spPr bwMode="auto">
          <a:xfrm>
            <a:off x="1828800" y="4419600"/>
            <a:ext cx="762000" cy="6858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117682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Efficiency simulation for the different peaking time</a:t>
            </a:r>
            <a:endParaRPr lang="en-US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06306671"/>
              </p:ext>
            </p:extLst>
          </p:nvPr>
        </p:nvGraphicFramePr>
        <p:xfrm>
          <a:off x="2667000" y="1214048"/>
          <a:ext cx="6019800" cy="2071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123"/>
                <a:gridCol w="1677277"/>
                <a:gridCol w="1905000"/>
                <a:gridCol w="1676400"/>
              </a:tblGrid>
              <a:tr h="38100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r>
                        <a:rPr lang="it-IT" sz="1600" baseline="0" dirty="0" smtClean="0"/>
                        <a:t> rate [KHz]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Peaking</a:t>
                      </a:r>
                      <a:r>
                        <a:rPr lang="it-IT" sz="1600" baseline="0" dirty="0" smtClean="0"/>
                        <a:t> time [ns]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Efficiency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el-GR" sz="1600" baseline="0" dirty="0" smtClean="0"/>
                        <a:t>η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</a:tr>
              <a:tr h="349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47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250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97.4%</a:t>
                      </a:r>
                      <a:endParaRPr lang="it-IT" sz="1600" dirty="0"/>
                    </a:p>
                  </a:txBody>
                  <a:tcPr/>
                </a:tc>
              </a:tr>
              <a:tr h="306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47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smtClean="0"/>
                        <a:t>375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96.1%</a:t>
                      </a:r>
                      <a:endParaRPr lang="it-IT" sz="1600" dirty="0"/>
                    </a:p>
                  </a:txBody>
                  <a:tcPr/>
                </a:tc>
              </a:tr>
              <a:tr h="306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47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500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94.8%</a:t>
                      </a:r>
                      <a:endParaRPr lang="it-IT" sz="1600" dirty="0"/>
                    </a:p>
                  </a:txBody>
                  <a:tcPr/>
                </a:tc>
              </a:tr>
              <a:tr h="306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47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500</a:t>
                      </a:r>
                      <a:r>
                        <a:rPr lang="it-IT" sz="1600" baseline="0" dirty="0" smtClean="0"/>
                        <a:t> (</a:t>
                      </a:r>
                      <a:r>
                        <a:rPr lang="it-IT" sz="1600" baseline="0" dirty="0" err="1" smtClean="0"/>
                        <a:t>real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poles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94.1%</a:t>
                      </a:r>
                      <a:endParaRPr lang="it-IT" sz="1600" dirty="0"/>
                    </a:p>
                  </a:txBody>
                  <a:tcPr/>
                </a:tc>
              </a:tr>
              <a:tr h="306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L4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47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750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92.4%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C3DD51-5CC7-4627-AE37-5FC8FBA9D192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  <p:graphicFrame>
        <p:nvGraphicFramePr>
          <p:cNvPr id="6" name="Segnaposto contenuto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9458527"/>
              </p:ext>
            </p:extLst>
          </p:nvPr>
        </p:nvGraphicFramePr>
        <p:xfrm>
          <a:off x="2667000" y="3792497"/>
          <a:ext cx="60198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676400"/>
                <a:gridCol w="19050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Strip</a:t>
                      </a:r>
                      <a:r>
                        <a:rPr lang="it-IT" sz="1600" baseline="0" dirty="0" smtClean="0"/>
                        <a:t> rate [KHz]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Peaking</a:t>
                      </a:r>
                      <a:r>
                        <a:rPr lang="it-IT" sz="1600" baseline="0" dirty="0" smtClean="0"/>
                        <a:t> time [ns]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Efficiency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baseline="0" dirty="0" smtClean="0"/>
                        <a:t>(</a:t>
                      </a:r>
                      <a:r>
                        <a:rPr lang="el-GR" sz="1600" baseline="0" dirty="0" smtClean="0"/>
                        <a:t>η</a:t>
                      </a:r>
                      <a:r>
                        <a:rPr lang="it-IT" sz="1600" baseline="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30.8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375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97.5%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30.8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500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96.7%</a:t>
                      </a:r>
                      <a:endParaRPr lang="it-IT" sz="1600" dirty="0"/>
                    </a:p>
                  </a:txBody>
                  <a:tcPr/>
                </a:tc>
              </a:tr>
              <a:tr h="401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30.8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750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95.1%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30.8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93.4%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L5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30.8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1000 (</a:t>
                      </a:r>
                      <a:r>
                        <a:rPr lang="it-IT" sz="1600" dirty="0" err="1" smtClean="0"/>
                        <a:t>real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poles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92.5%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685800" y="1295400"/>
            <a:ext cx="167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Available peaking-times</a:t>
            </a:r>
          </a:p>
        </p:txBody>
      </p:sp>
      <p:cxnSp>
        <p:nvCxnSpPr>
          <p:cNvPr id="11" name="Connettore 2 10"/>
          <p:cNvCxnSpPr/>
          <p:nvPr/>
        </p:nvCxnSpPr>
        <p:spPr bwMode="auto">
          <a:xfrm>
            <a:off x="1981200" y="1905000"/>
            <a:ext cx="685800" cy="2286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Connettore 2 13"/>
          <p:cNvCxnSpPr/>
          <p:nvPr/>
        </p:nvCxnSpPr>
        <p:spPr bwMode="auto">
          <a:xfrm>
            <a:off x="1828800" y="1905000"/>
            <a:ext cx="838200" cy="5334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ttore 2 16"/>
          <p:cNvCxnSpPr/>
          <p:nvPr/>
        </p:nvCxnSpPr>
        <p:spPr bwMode="auto">
          <a:xfrm>
            <a:off x="1676400" y="1905000"/>
            <a:ext cx="990600" cy="12192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ttangolo 18"/>
          <p:cNvSpPr/>
          <p:nvPr/>
        </p:nvSpPr>
        <p:spPr>
          <a:xfrm>
            <a:off x="533400" y="3810000"/>
            <a:ext cx="167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Available peaking-times</a:t>
            </a:r>
          </a:p>
        </p:txBody>
      </p:sp>
      <p:cxnSp>
        <p:nvCxnSpPr>
          <p:cNvPr id="21" name="Connettore 2 20"/>
          <p:cNvCxnSpPr/>
          <p:nvPr/>
        </p:nvCxnSpPr>
        <p:spPr bwMode="auto">
          <a:xfrm>
            <a:off x="1905000" y="4419600"/>
            <a:ext cx="685800" cy="3048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Connettore 2 21"/>
          <p:cNvCxnSpPr/>
          <p:nvPr/>
        </p:nvCxnSpPr>
        <p:spPr bwMode="auto">
          <a:xfrm>
            <a:off x="1676400" y="4419600"/>
            <a:ext cx="990600" cy="11430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onnettore 2 27"/>
          <p:cNvCxnSpPr/>
          <p:nvPr/>
        </p:nvCxnSpPr>
        <p:spPr bwMode="auto">
          <a:xfrm>
            <a:off x="1828800" y="4419600"/>
            <a:ext cx="762000" cy="685800"/>
          </a:xfrm>
          <a:prstGeom prst="straightConnector1">
            <a:avLst/>
          </a:prstGeom>
          <a:noFill/>
          <a:ln w="28575">
            <a:solidFill>
              <a:srgbClr val="C00000"/>
            </a:solidFill>
            <a:tailEnd type="arrow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117682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200" b="1" i="0" u="none" strike="noStrike" cap="none" normalizeH="0" baseline="0" smtClean="0">
            <a:ln>
              <a:noFill/>
            </a:ln>
            <a:solidFill>
              <a:srgbClr val="49695D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200" b="1" i="0" u="none" strike="noStrike" cap="none" normalizeH="0" baseline="0" smtClean="0">
            <a:ln>
              <a:noFill/>
            </a:ln>
            <a:solidFill>
              <a:srgbClr val="49695D"/>
            </a:solidFill>
            <a:effectLst/>
            <a:latin typeface="Arial" charset="0"/>
          </a:defRPr>
        </a:defPPr>
      </a:lstStyle>
    </a:lnDef>
    <a:txDef>
      <a:spPr>
        <a:blipFill rotWithShape="1">
          <a:blip xmlns:r="http://schemas.openxmlformats.org/officeDocument/2006/relationships" r:embed="rId1" cstate="print"/>
          <a:stretch>
            <a:fillRect l="-1778" t="-1597"/>
          </a:stretch>
        </a:blipFill>
      </a:spPr>
      <a:bodyPr/>
      <a:lstStyle>
        <a:defPPr>
          <a:defRPr dirty="0">
            <a:noFill/>
          </a:defRPr>
        </a:defPPr>
      </a:lstStyle>
    </a:tx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200" b="1" i="0" u="none" strike="noStrike" cap="none" normalizeH="0" baseline="0" smtClean="0">
            <a:ln>
              <a:noFill/>
            </a:ln>
            <a:solidFill>
              <a:srgbClr val="49695D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1200" b="1" i="0" u="none" strike="noStrike" cap="none" normalizeH="0" baseline="0" smtClean="0">
            <a:ln>
              <a:noFill/>
            </a:ln>
            <a:solidFill>
              <a:srgbClr val="49695D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7952</TotalTime>
  <Words>451</Words>
  <Application>Microsoft Office PowerPoint</Application>
  <PresentationFormat>Presentazione su schermo (4:3)</PresentationFormat>
  <Paragraphs>182</Paragraphs>
  <Slides>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Struttura predefinita</vt:lpstr>
      <vt:lpstr>1_Struttura predefinita</vt:lpstr>
      <vt:lpstr>Documento</vt:lpstr>
      <vt:lpstr>Diapositiva 1</vt:lpstr>
      <vt:lpstr>Efficiency simulation: background data used</vt:lpstr>
      <vt:lpstr>Efficiency simulation: Pulse shape and calculation</vt:lpstr>
      <vt:lpstr>Efficiency simulation for all layers shaper (RC)2-CR</vt:lpstr>
      <vt:lpstr>Efficiency simulation for the different peaking time</vt:lpstr>
      <vt:lpstr>Efficiency simulation for the different peaking time</vt:lpstr>
    </vt:vector>
  </TitlesOfParts>
  <Company>siwa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simon</dc:creator>
  <cp:lastModifiedBy>Bombelli</cp:lastModifiedBy>
  <cp:revision>650</cp:revision>
  <cp:lastPrinted>2012-03-05T14:42:54Z</cp:lastPrinted>
  <dcterms:created xsi:type="dcterms:W3CDTF">2003-06-16T09:31:13Z</dcterms:created>
  <dcterms:modified xsi:type="dcterms:W3CDTF">2012-03-08T18:19:51Z</dcterms:modified>
</cp:coreProperties>
</file>