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319" r:id="rId6"/>
    <p:sldId id="323" r:id="rId7"/>
    <p:sldId id="336" r:id="rId8"/>
    <p:sldId id="262" r:id="rId9"/>
    <p:sldId id="321" r:id="rId10"/>
    <p:sldId id="345" r:id="rId11"/>
    <p:sldId id="304" r:id="rId12"/>
    <p:sldId id="309" r:id="rId13"/>
    <p:sldId id="396" r:id="rId14"/>
    <p:sldId id="395" r:id="rId15"/>
    <p:sldId id="306" r:id="rId16"/>
    <p:sldId id="397" r:id="rId17"/>
    <p:sldId id="307" r:id="rId18"/>
    <p:sldId id="398" r:id="rId19"/>
    <p:sldId id="350" r:id="rId20"/>
    <p:sldId id="399" r:id="rId21"/>
    <p:sldId id="35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CFD5EA"/>
    <a:srgbClr val="C48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15/07/2025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84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4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646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A5668-99F0-07E0-765D-8B3A86901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1803A8-3F4C-14B7-9003-5C5B43698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70A3D74-6ACA-956B-1CD1-1BE92290D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371310-3D3D-66A5-5581-78E966301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280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91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3D7FD-BC48-A8FF-C2B7-5577CD27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8A8825-0B84-F6D4-809F-01CCBEE24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0AE5359-F3B2-B7CF-BD80-6FF0A51EB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1909CA-4948-C81A-5054-268EF833C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144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689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321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65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074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32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869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06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005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388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72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01-Feb-2023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01-Feb-2023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IRIS - L. Rossi - PSI Seminar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Letteratura/Novitski_2022_IOP_Conf._Ser.%20_Mater._Sci._Eng._1241_012049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fast-project.eu/news/news/physics/first-3d-printing-crucial-component-bring-accelerators-closer-society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hyperlink" Target="Produttori%20AMP/Roboze/TDS%20ULTEM-ITA.pdf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oduttori%20AMP/Roboze/TDS%20Helios&#8482;PEEK%202005%20-%20ITA.pdf" TargetMode="External"/><Relationship Id="rId5" Type="http://schemas.openxmlformats.org/officeDocument/2006/relationships/hyperlink" Target="Produttori%20AMP/Roboze/TDS%20CARBON%20PEEK%20-%20IT.pdf" TargetMode="External"/><Relationship Id="rId4" Type="http://schemas.openxmlformats.org/officeDocument/2006/relationships/hyperlink" Target="Produttori%20AMP/Roboze/TDS%20PEEK-ITA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3842DDB-A454-1ED8-27D9-980A9B09B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AM laboratory at LASA</a:t>
            </a:r>
            <a:endParaRPr lang="en-CH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8383CA-802D-C95B-544B-0844275C2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Massimiliano Cannavò</a:t>
            </a:r>
          </a:p>
          <a:p>
            <a:r>
              <a:rPr lang="en-US" dirty="0"/>
              <a:t>Dip. di Fisica UNIMI</a:t>
            </a:r>
            <a:endParaRPr lang="en-CH" dirty="0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77EC401F-8104-2E33-9211-AD5BF3FC71D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97" r="40919" b="5458"/>
          <a:stretch>
            <a:fillRect/>
          </a:stretch>
        </p:blipFill>
        <p:spPr>
          <a:xfrm rot="10800000">
            <a:off x="8021492" y="2484417"/>
            <a:ext cx="3087489" cy="3016400"/>
          </a:xfrm>
          <a:noFill/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B7F994-BC05-7243-D82D-3DC91E945BF0}"/>
              </a:ext>
            </a:extLst>
          </p:cNvPr>
          <p:cNvSpPr txBox="1">
            <a:spLocks/>
          </p:cNvSpPr>
          <p:nvPr/>
        </p:nvSpPr>
        <p:spPr>
          <a:xfrm>
            <a:off x="838200" y="5681663"/>
            <a:ext cx="3795444" cy="48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/>
              <a:t>PNRR - IRIS</a:t>
            </a:r>
            <a:br>
              <a:rPr lang="it-IT" sz="1400"/>
            </a:br>
            <a:r>
              <a:rPr lang="it-IT" sz="1400"/>
              <a:t>WP4 - Activity 4.5</a:t>
            </a:r>
          </a:p>
        </p:txBody>
      </p:sp>
      <p:sp>
        <p:nvSpPr>
          <p:cNvPr id="22" name="Slide Number Placeholder 3" hidden="1">
            <a:extLst>
              <a:ext uri="{FF2B5EF4-FFF2-40B4-BE49-F238E27FC236}">
                <a16:creationId xmlns:a16="http://schemas.microsoft.com/office/drawing/2014/main" id="{1C240301-63B9-778B-CB60-52801E6C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B13B172-409A-48BF-92CD-9E808051E234}" type="slidenum">
              <a:rPr lang="it-IT" smtClean="0"/>
              <a:pPr>
                <a:spcAft>
                  <a:spcPts val="600"/>
                </a:spcAft>
              </a:pPr>
              <a:t>1</a:t>
            </a:fld>
            <a:endParaRPr lang="it-IT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622DB5-1DFE-56F0-86FA-09D98C7C738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147C79B7-A7B2-5408-F95B-0F70DC5BA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11451" r="18889" b="18340"/>
          <a:stretch>
            <a:fillRect/>
          </a:stretch>
        </p:blipFill>
        <p:spPr>
          <a:xfrm>
            <a:off x="5005073" y="2484416"/>
            <a:ext cx="2913468" cy="30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5D541-500D-74BE-825B-D853D0B2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0C2FD1-6F95-15FC-6468-33DC576D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Massimiliano Cannavò – WP4</a:t>
            </a:r>
            <a:endParaRPr lang="it-IT" dirty="0"/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AB64A4AD-66DA-B961-CC32-8C624EE1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 dirty="0"/>
              <a:t>AM Metallica – </a:t>
            </a:r>
            <a:r>
              <a:rPr lang="en-GB" dirty="0" err="1"/>
              <a:t>Preparazione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stanza ed </a:t>
            </a:r>
            <a:r>
              <a:rPr lang="en-GB" dirty="0" err="1"/>
              <a:t>installazione</a:t>
            </a:r>
            <a:endParaRPr lang="en-GB" dirty="0"/>
          </a:p>
        </p:txBody>
      </p:sp>
      <p:pic>
        <p:nvPicPr>
          <p:cNvPr id="9" name="Immagine 8" descr="Immagine che contiene interno, pavimento, soffitto, arredo&#10;&#10;Descrizione generata automaticamente">
            <a:extLst>
              <a:ext uri="{FF2B5EF4-FFF2-40B4-BE49-F238E27FC236}">
                <a16:creationId xmlns:a16="http://schemas.microsoft.com/office/drawing/2014/main" id="{FD8370EB-F4F1-BC54-FDBB-4B6FA565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4" y="1909820"/>
            <a:ext cx="4172673" cy="4172673"/>
          </a:xfrm>
          <a:prstGeom prst="rect">
            <a:avLst/>
          </a:prstGeom>
        </p:spPr>
      </p:pic>
      <p:pic>
        <p:nvPicPr>
          <p:cNvPr id="11" name="Immagine 10" descr="Immagine che contiene interno, pavimento, Elettrodomestico, soffitto&#10;&#10;Descrizione generata automaticamente">
            <a:extLst>
              <a:ext uri="{FF2B5EF4-FFF2-40B4-BE49-F238E27FC236}">
                <a16:creationId xmlns:a16="http://schemas.microsoft.com/office/drawing/2014/main" id="{D0CFFED8-98C9-A811-EC3C-763D99510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63" y="1909820"/>
            <a:ext cx="4172673" cy="4172673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2DFA9790-9B56-D5A4-D625-7C9475ED5FEF}"/>
              </a:ext>
            </a:extLst>
          </p:cNvPr>
          <p:cNvSpPr txBox="1">
            <a:spLocks/>
          </p:cNvSpPr>
          <p:nvPr/>
        </p:nvSpPr>
        <p:spPr>
          <a:xfrm>
            <a:off x="4296137" y="1909820"/>
            <a:ext cx="3599725" cy="4430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Ordini </a:t>
            </a:r>
            <a:r>
              <a:rPr lang="en-GB" sz="1800" dirty="0" err="1"/>
              <a:t>allestimenti</a:t>
            </a:r>
            <a:r>
              <a:rPr lang="en-GB" sz="1800" dirty="0"/>
              <a:t> – 30k€</a:t>
            </a:r>
          </a:p>
          <a:p>
            <a:r>
              <a:rPr lang="en-GB" sz="1800" dirty="0" err="1"/>
              <a:t>Pulizia</a:t>
            </a:r>
            <a:r>
              <a:rPr lang="en-GB" sz="1800" dirty="0"/>
              <a:t> e </a:t>
            </a:r>
            <a:r>
              <a:rPr lang="en-GB" sz="1800" dirty="0" err="1"/>
              <a:t>dismissione</a:t>
            </a:r>
            <a:r>
              <a:rPr lang="en-GB" sz="1800" dirty="0"/>
              <a:t> </a:t>
            </a:r>
            <a:r>
              <a:rPr lang="en-GB" sz="1800" dirty="0" err="1"/>
              <a:t>macchinari</a:t>
            </a:r>
            <a:endParaRPr lang="en-GB" sz="1800" dirty="0"/>
          </a:p>
          <a:p>
            <a:r>
              <a:rPr lang="en-GB" sz="1800" dirty="0" err="1"/>
              <a:t>Valutazione</a:t>
            </a:r>
            <a:r>
              <a:rPr lang="en-GB" sz="1800" dirty="0"/>
              <a:t>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dirty="0" err="1"/>
              <a:t>rischi</a:t>
            </a:r>
            <a:r>
              <a:rPr lang="en-GB" sz="1800" dirty="0"/>
              <a:t> con RSPP</a:t>
            </a:r>
          </a:p>
          <a:p>
            <a:r>
              <a:rPr lang="en-GB" sz="1800" dirty="0" err="1"/>
              <a:t>Creazione</a:t>
            </a:r>
            <a:r>
              <a:rPr lang="en-GB" sz="1800" dirty="0"/>
              <a:t> </a:t>
            </a:r>
            <a:r>
              <a:rPr lang="en-GB" sz="1800" dirty="0" err="1"/>
              <a:t>dell’anticamera</a:t>
            </a:r>
            <a:endParaRPr lang="en-GB" sz="1800" u="sng" dirty="0"/>
          </a:p>
          <a:p>
            <a:r>
              <a:rPr lang="en-GB" sz="1800" dirty="0" err="1"/>
              <a:t>Installazione</a:t>
            </a:r>
            <a:r>
              <a:rPr lang="en-GB" sz="1800" dirty="0"/>
              <a:t> UTA e </a:t>
            </a:r>
            <a:r>
              <a:rPr lang="en-GB" sz="1800" dirty="0" err="1"/>
              <a:t>sensore</a:t>
            </a:r>
            <a:r>
              <a:rPr lang="en-GB" sz="1800" dirty="0"/>
              <a:t> O</a:t>
            </a:r>
            <a:r>
              <a:rPr lang="en-GB" sz="1800" baseline="-25000" dirty="0"/>
              <a:t>2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Installazione</a:t>
            </a:r>
            <a:r>
              <a:rPr lang="en-GB" sz="1800" dirty="0"/>
              <a:t> AM, FAT e training</a:t>
            </a:r>
          </a:p>
          <a:p>
            <a:r>
              <a:rPr lang="en-GB" sz="1800" dirty="0" err="1"/>
              <a:t>Instalalzione</a:t>
            </a:r>
            <a:r>
              <a:rPr lang="en-GB" sz="1800" dirty="0"/>
              <a:t> </a:t>
            </a:r>
            <a:r>
              <a:rPr lang="en-GB" sz="1800" dirty="0" err="1"/>
              <a:t>sistemi</a:t>
            </a:r>
            <a:r>
              <a:rPr lang="en-GB" sz="1800" dirty="0"/>
              <a:t> a support</a:t>
            </a:r>
          </a:p>
          <a:p>
            <a:r>
              <a:rPr lang="en-GB" sz="1800" dirty="0" err="1"/>
              <a:t>Inserimento</a:t>
            </a:r>
            <a:r>
              <a:rPr lang="en-GB" sz="1800" dirty="0"/>
              <a:t> del nuovo </a:t>
            </a:r>
            <a:r>
              <a:rPr lang="en-GB" sz="1800" dirty="0" err="1"/>
              <a:t>mobilio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66969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7258F-4FEC-3C34-D71D-1FF1DC87A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6F2EFA2-AB3D-8945-6576-FEE07354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Metallic AM – Room preparation and Machineries installation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2B2BC73-0E6A-F9DD-5839-782923D5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Massimiliano Cannavò – WP4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F0BFEB-674D-4205-4EB9-EB08C1BC0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936" y="1842020"/>
            <a:ext cx="6185591" cy="3680344"/>
          </a:xfrm>
        </p:spPr>
        <p:txBody>
          <a:bodyPr>
            <a:normAutofit/>
          </a:bodyPr>
          <a:lstStyle/>
          <a:p>
            <a:r>
              <a:rPr lang="en-GB" sz="1800" dirty="0"/>
              <a:t>UTA a cui è </a:t>
            </a:r>
            <a:r>
              <a:rPr lang="en-GB" sz="1800" dirty="0" err="1"/>
              <a:t>connesso</a:t>
            </a:r>
            <a:r>
              <a:rPr lang="en-GB" sz="1800" dirty="0"/>
              <a:t> il </a:t>
            </a:r>
            <a:r>
              <a:rPr lang="en-GB" sz="1800" dirty="0" err="1"/>
              <a:t>sensore</a:t>
            </a:r>
            <a:r>
              <a:rPr lang="en-GB" sz="1800" dirty="0"/>
              <a:t> </a:t>
            </a:r>
            <a:r>
              <a:rPr lang="en-GB" sz="1800" dirty="0" err="1"/>
              <a:t>d’ossigeno</a:t>
            </a:r>
            <a:endParaRPr lang="en-GB" sz="1800" dirty="0"/>
          </a:p>
          <a:p>
            <a:endParaRPr lang="en-GB" sz="1800" dirty="0"/>
          </a:p>
        </p:txBody>
      </p:sp>
      <p:pic>
        <p:nvPicPr>
          <p:cNvPr id="8" name="Immagine 7" descr="Immagine che contiene interno, soffitto, pavimento, muro&#10;&#10;Descrizione generata automaticamente">
            <a:extLst>
              <a:ext uri="{FF2B5EF4-FFF2-40B4-BE49-F238E27FC236}">
                <a16:creationId xmlns:a16="http://schemas.microsoft.com/office/drawing/2014/main" id="{39547E6D-8A1A-0904-CBEC-8DAB0DAB1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7" y="2368942"/>
            <a:ext cx="6185591" cy="3808004"/>
          </a:xfrm>
          <a:prstGeom prst="rect">
            <a:avLst/>
          </a:prstGeom>
        </p:spPr>
      </p:pic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5C917104-AA3F-5219-10A8-BC03CDDF8EDB}"/>
              </a:ext>
            </a:extLst>
          </p:cNvPr>
          <p:cNvSpPr/>
          <p:nvPr/>
        </p:nvSpPr>
        <p:spPr>
          <a:xfrm>
            <a:off x="2085055" y="3530278"/>
            <a:ext cx="2845756" cy="370390"/>
          </a:xfrm>
          <a:custGeom>
            <a:avLst/>
            <a:gdLst>
              <a:gd name="connsiteX0" fmla="*/ 2845756 w 2845756"/>
              <a:gd name="connsiteY0" fmla="*/ 1494 h 302435"/>
              <a:gd name="connsiteX1" fmla="*/ 1537817 w 2845756"/>
              <a:gd name="connsiteY1" fmla="*/ 36218 h 302435"/>
              <a:gd name="connsiteX2" fmla="*/ 33108 w 2845756"/>
              <a:gd name="connsiteY2" fmla="*/ 244562 h 302435"/>
              <a:gd name="connsiteX3" fmla="*/ 588693 w 2845756"/>
              <a:gd name="connsiteY3" fmla="*/ 302435 h 302435"/>
              <a:gd name="connsiteX4" fmla="*/ 1641989 w 2845756"/>
              <a:gd name="connsiteY4" fmla="*/ 244562 h 30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5756" h="302435">
                <a:moveTo>
                  <a:pt x="2845756" y="1494"/>
                </a:moveTo>
                <a:cubicBezTo>
                  <a:pt x="2426174" y="-1400"/>
                  <a:pt x="2006592" y="-4293"/>
                  <a:pt x="1537817" y="36218"/>
                </a:cubicBezTo>
                <a:cubicBezTo>
                  <a:pt x="1069042" y="76729"/>
                  <a:pt x="191295" y="200193"/>
                  <a:pt x="33108" y="244562"/>
                </a:cubicBezTo>
                <a:cubicBezTo>
                  <a:pt x="-125079" y="288931"/>
                  <a:pt x="320546" y="302435"/>
                  <a:pt x="588693" y="302435"/>
                </a:cubicBezTo>
                <a:cubicBezTo>
                  <a:pt x="856840" y="302435"/>
                  <a:pt x="1249414" y="273498"/>
                  <a:pt x="1641989" y="24456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E5E20D6A-DEE1-4C3A-1AAB-7D037F78F233}"/>
              </a:ext>
            </a:extLst>
          </p:cNvPr>
          <p:cNvSpPr/>
          <p:nvPr/>
        </p:nvSpPr>
        <p:spPr>
          <a:xfrm>
            <a:off x="2071868" y="3946967"/>
            <a:ext cx="1681985" cy="592482"/>
          </a:xfrm>
          <a:custGeom>
            <a:avLst/>
            <a:gdLst>
              <a:gd name="connsiteX0" fmla="*/ 0 w 1890112"/>
              <a:gd name="connsiteY0" fmla="*/ 0 h 592482"/>
              <a:gd name="connsiteX1" fmla="*/ 312517 w 1890112"/>
              <a:gd name="connsiteY1" fmla="*/ 532436 h 592482"/>
              <a:gd name="connsiteX2" fmla="*/ 1250066 w 1890112"/>
              <a:gd name="connsiteY2" fmla="*/ 578734 h 592482"/>
              <a:gd name="connsiteX3" fmla="*/ 1840375 w 1890112"/>
              <a:gd name="connsiteY3" fmla="*/ 520861 h 592482"/>
              <a:gd name="connsiteX4" fmla="*/ 1817226 w 1890112"/>
              <a:gd name="connsiteY4" fmla="*/ 532436 h 59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0112" h="592482">
                <a:moveTo>
                  <a:pt x="0" y="0"/>
                </a:moveTo>
                <a:cubicBezTo>
                  <a:pt x="52086" y="217990"/>
                  <a:pt x="104173" y="435980"/>
                  <a:pt x="312517" y="532436"/>
                </a:cubicBezTo>
                <a:cubicBezTo>
                  <a:pt x="520861" y="628892"/>
                  <a:pt x="995423" y="580663"/>
                  <a:pt x="1250066" y="578734"/>
                </a:cubicBezTo>
                <a:cubicBezTo>
                  <a:pt x="1504709" y="576805"/>
                  <a:pt x="1745849" y="528577"/>
                  <a:pt x="1840375" y="520861"/>
                </a:cubicBezTo>
                <a:cubicBezTo>
                  <a:pt x="1934901" y="513145"/>
                  <a:pt x="1876063" y="522790"/>
                  <a:pt x="1817226" y="532436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magine 16" descr="Immagine che contiene muro, macchina, interno, ingegneria&#10;&#10;Descrizione generata automaticamente">
            <a:extLst>
              <a:ext uri="{FF2B5EF4-FFF2-40B4-BE49-F238E27FC236}">
                <a16:creationId xmlns:a16="http://schemas.microsoft.com/office/drawing/2014/main" id="{BB7AFA3B-2E59-0169-2DA3-F0707BB65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8171" y="1841262"/>
            <a:ext cx="4335684" cy="4335684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8EE4D1C-13E8-33A3-6D6F-717BAEAC7D57}"/>
              </a:ext>
            </a:extLst>
          </p:cNvPr>
          <p:cNvCxnSpPr>
            <a:cxnSpLocks/>
          </p:cNvCxnSpPr>
          <p:nvPr/>
        </p:nvCxnSpPr>
        <p:spPr>
          <a:xfrm flipV="1">
            <a:off x="3589662" y="4427590"/>
            <a:ext cx="222268" cy="51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577374B-F815-89B0-CD2E-CD7BA6949F24}"/>
              </a:ext>
            </a:extLst>
          </p:cNvPr>
          <p:cNvCxnSpPr>
            <a:cxnSpLocks/>
          </p:cNvCxnSpPr>
          <p:nvPr/>
        </p:nvCxnSpPr>
        <p:spPr>
          <a:xfrm flipV="1">
            <a:off x="3589662" y="3794465"/>
            <a:ext cx="222268" cy="518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99AB22E-F4D0-EB70-5C33-2691D8251CC1}"/>
              </a:ext>
            </a:extLst>
          </p:cNvPr>
          <p:cNvCxnSpPr>
            <a:cxnSpLocks/>
          </p:cNvCxnSpPr>
          <p:nvPr/>
        </p:nvCxnSpPr>
        <p:spPr>
          <a:xfrm flipH="1" flipV="1">
            <a:off x="4930811" y="3526049"/>
            <a:ext cx="228184" cy="183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35F3C11-C04A-F09C-EB0D-E01D5A5F34E8}"/>
              </a:ext>
            </a:extLst>
          </p:cNvPr>
          <p:cNvSpPr txBox="1"/>
          <p:nvPr/>
        </p:nvSpPr>
        <p:spPr>
          <a:xfrm>
            <a:off x="3850731" y="3575473"/>
            <a:ext cx="135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AIR FLOW</a:t>
            </a:r>
          </a:p>
        </p:txBody>
      </p:sp>
      <p:sp>
        <p:nvSpPr>
          <p:cNvPr id="27" name="Freccia a sinistra 26">
            <a:extLst>
              <a:ext uri="{FF2B5EF4-FFF2-40B4-BE49-F238E27FC236}">
                <a16:creationId xmlns:a16="http://schemas.microsoft.com/office/drawing/2014/main" id="{9CEFC4CB-B0B8-5C27-1439-F298B985BE6D}"/>
              </a:ext>
            </a:extLst>
          </p:cNvPr>
          <p:cNvSpPr/>
          <p:nvPr/>
        </p:nvSpPr>
        <p:spPr>
          <a:xfrm>
            <a:off x="7301449" y="5266394"/>
            <a:ext cx="489285" cy="3987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</a:t>
            </a: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BBBF8145-4DCC-B498-3D0C-3D611B321495}"/>
              </a:ext>
            </a:extLst>
          </p:cNvPr>
          <p:cNvSpPr/>
          <p:nvPr/>
        </p:nvSpPr>
        <p:spPr>
          <a:xfrm>
            <a:off x="7301449" y="4272944"/>
            <a:ext cx="701420" cy="3987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</a:t>
            </a:r>
          </a:p>
        </p:txBody>
      </p:sp>
      <p:sp>
        <p:nvSpPr>
          <p:cNvPr id="30" name="Freccia a sinistra 29">
            <a:extLst>
              <a:ext uri="{FF2B5EF4-FFF2-40B4-BE49-F238E27FC236}">
                <a16:creationId xmlns:a16="http://schemas.microsoft.com/office/drawing/2014/main" id="{632075DC-943F-8725-441B-1F1B2623F8DC}"/>
              </a:ext>
            </a:extLst>
          </p:cNvPr>
          <p:cNvSpPr/>
          <p:nvPr/>
        </p:nvSpPr>
        <p:spPr>
          <a:xfrm>
            <a:off x="5768645" y="3395704"/>
            <a:ext cx="398400" cy="2307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IN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988A3B70-5D91-B6E2-6590-9AADA4C5CD07}"/>
              </a:ext>
            </a:extLst>
          </p:cNvPr>
          <p:cNvSpPr/>
          <p:nvPr/>
        </p:nvSpPr>
        <p:spPr>
          <a:xfrm rot="21392414">
            <a:off x="5096980" y="3143051"/>
            <a:ext cx="565709" cy="2314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OUT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3DF94BF-8C92-8D72-A23A-A6B8CE582600}"/>
              </a:ext>
            </a:extLst>
          </p:cNvPr>
          <p:cNvSpPr/>
          <p:nvPr/>
        </p:nvSpPr>
        <p:spPr>
          <a:xfrm>
            <a:off x="5892800" y="4671705"/>
            <a:ext cx="274245" cy="43877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E40884E-7F56-0ABF-21CF-3CBF87E143EA}"/>
              </a:ext>
            </a:extLst>
          </p:cNvPr>
          <p:cNvSpPr/>
          <p:nvPr/>
        </p:nvSpPr>
        <p:spPr>
          <a:xfrm>
            <a:off x="3200402" y="1808888"/>
            <a:ext cx="1830752" cy="35205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3740EC16-6879-A95B-CBE9-508B66FFB169}"/>
              </a:ext>
            </a:extLst>
          </p:cNvPr>
          <p:cNvCxnSpPr>
            <a:cxnSpLocks/>
            <a:stCxn id="5" idx="3"/>
            <a:endCxn id="4" idx="3"/>
          </p:cNvCxnSpPr>
          <p:nvPr/>
        </p:nvCxnSpPr>
        <p:spPr>
          <a:xfrm>
            <a:off x="5031154" y="1984917"/>
            <a:ext cx="1135891" cy="2906176"/>
          </a:xfrm>
          <a:prstGeom prst="bentConnector3">
            <a:avLst>
              <a:gd name="adj1" fmla="val 120125"/>
            </a:avLst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A7B4CCE-509C-7C82-8D33-27BF43392455}"/>
              </a:ext>
            </a:extLst>
          </p:cNvPr>
          <p:cNvSpPr txBox="1">
            <a:spLocks/>
          </p:cNvSpPr>
          <p:nvPr/>
        </p:nvSpPr>
        <p:spPr>
          <a:xfrm>
            <a:off x="390196" y="1362818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AM </a:t>
            </a:r>
            <a:r>
              <a:rPr lang="en-US" dirty="0" err="1"/>
              <a:t>Plastica</a:t>
            </a:r>
            <a:r>
              <a:rPr lang="en-US" dirty="0"/>
              <a:t> – </a:t>
            </a:r>
            <a:r>
              <a:rPr lang="en-US" dirty="0" err="1"/>
              <a:t>Installata</a:t>
            </a:r>
            <a:r>
              <a:rPr lang="en-US" dirty="0"/>
              <a:t> ed </a:t>
            </a:r>
            <a:r>
              <a:rPr lang="en-US" dirty="0" err="1"/>
              <a:t>operativa</a:t>
            </a:r>
            <a:endParaRPr lang="en-US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9FA827-9016-73D6-E39B-F54E2823B6C6}"/>
              </a:ext>
            </a:extLst>
          </p:cNvPr>
          <p:cNvSpPr txBox="1">
            <a:spLocks/>
          </p:cNvSpPr>
          <p:nvPr/>
        </p:nvSpPr>
        <p:spPr>
          <a:xfrm>
            <a:off x="390197" y="2424299"/>
            <a:ext cx="5613312" cy="4090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Volume di </a:t>
            </a:r>
            <a:r>
              <a:rPr lang="en-US" sz="1800" dirty="0" err="1"/>
              <a:t>stampa</a:t>
            </a:r>
            <a:r>
              <a:rPr lang="en-US" sz="1800" dirty="0"/>
              <a:t>: 500mm x 500mm x 500mm</a:t>
            </a:r>
          </a:p>
          <a:p>
            <a:r>
              <a:rPr lang="en-US" sz="1800" dirty="0"/>
              <a:t>Doppio </a:t>
            </a:r>
            <a:r>
              <a:rPr lang="en-US" sz="1800" dirty="0" err="1"/>
              <a:t>estrusore</a:t>
            </a:r>
            <a:r>
              <a:rPr lang="en-US" sz="1800" dirty="0"/>
              <a:t> (</a:t>
            </a:r>
            <a:r>
              <a:rPr lang="en-US" sz="1800" dirty="0" err="1"/>
              <a:t>supporti</a:t>
            </a:r>
            <a:r>
              <a:rPr lang="en-US" sz="1800" dirty="0"/>
              <a:t> </a:t>
            </a:r>
            <a:r>
              <a:rPr lang="en-US" sz="1800" dirty="0" err="1"/>
              <a:t>solubili</a:t>
            </a:r>
            <a:r>
              <a:rPr lang="en-US" sz="1800" dirty="0"/>
              <a:t>).</a:t>
            </a:r>
          </a:p>
          <a:p>
            <a:r>
              <a:rPr lang="en-US" sz="1800" dirty="0" err="1"/>
              <a:t>Materiali</a:t>
            </a:r>
            <a:r>
              <a:rPr lang="en-US" sz="1800" dirty="0"/>
              <a:t>: ABS, Nylon, PLA, </a:t>
            </a:r>
            <a:r>
              <a:rPr lang="en-US" sz="1800" dirty="0" err="1"/>
              <a:t>Ultem</a:t>
            </a:r>
            <a:r>
              <a:rPr lang="en-US" sz="1800" dirty="0"/>
              <a:t>, PEEK.</a:t>
            </a:r>
          </a:p>
          <a:p>
            <a:r>
              <a:rPr lang="en-US" sz="1800" dirty="0" err="1"/>
              <a:t>Parametri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aperti</a:t>
            </a:r>
            <a:r>
              <a:rPr lang="en-US" sz="1800" dirty="0"/>
              <a:t>.</a:t>
            </a:r>
          </a:p>
          <a:p>
            <a:r>
              <a:rPr lang="en-US" sz="1800" dirty="0"/>
              <a:t>Camera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riscaldata</a:t>
            </a:r>
            <a:r>
              <a:rPr lang="en-US" sz="1800" dirty="0"/>
              <a:t> </a:t>
            </a:r>
            <a:r>
              <a:rPr lang="en-US" sz="1800" dirty="0" err="1"/>
              <a:t>fino</a:t>
            </a:r>
            <a:r>
              <a:rPr lang="en-US" sz="1800" dirty="0"/>
              <a:t> a 180°C</a:t>
            </a:r>
          </a:p>
        </p:txBody>
      </p:sp>
      <p:sp>
        <p:nvSpPr>
          <p:cNvPr id="15" name="Segnaposto piè di pagina 3">
            <a:extLst>
              <a:ext uri="{FF2B5EF4-FFF2-40B4-BE49-F238E27FC236}">
                <a16:creationId xmlns:a16="http://schemas.microsoft.com/office/drawing/2014/main" id="{CDEFD569-15E9-292E-0F6E-2075FF87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03477" y="6430138"/>
            <a:ext cx="3250324" cy="365125"/>
          </a:xfrm>
        </p:spPr>
        <p:txBody>
          <a:bodyPr/>
          <a:lstStyle/>
          <a:p>
            <a:r>
              <a:rPr lang="en-GB" dirty="0"/>
              <a:t>PNRR_IRIS – Massimiliano </a:t>
            </a:r>
            <a:r>
              <a:rPr lang="en-GB" dirty="0" err="1"/>
              <a:t>Cannavò</a:t>
            </a:r>
            <a:r>
              <a:rPr lang="en-GB" dirty="0"/>
              <a:t> – WP4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3088C1-6231-47E4-0E08-303D2D74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  <p:pic>
        <p:nvPicPr>
          <p:cNvPr id="5" name="Immagine 4" descr="Immagine che contiene interno, pavimento, testo, muro&#10;&#10;Il contenuto generato dall'IA potrebbe non essere corretto.">
            <a:extLst>
              <a:ext uri="{FF2B5EF4-FFF2-40B4-BE49-F238E27FC236}">
                <a16:creationId xmlns:a16="http://schemas.microsoft.com/office/drawing/2014/main" id="{0F339271-58A9-327D-A85B-2FA8CD521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4" t="15510" r="13417" b="7124"/>
          <a:stretch>
            <a:fillRect/>
          </a:stretch>
        </p:blipFill>
        <p:spPr>
          <a:xfrm>
            <a:off x="8488412" y="1424460"/>
            <a:ext cx="3638939" cy="48573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B066E2-3167-EC86-2EE4-14431CCF5809}"/>
              </a:ext>
            </a:extLst>
          </p:cNvPr>
          <p:cNvSpPr txBox="1"/>
          <p:nvPr/>
        </p:nvSpPr>
        <p:spPr>
          <a:xfrm>
            <a:off x="390196" y="1879764"/>
            <a:ext cx="819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 err="1"/>
              <a:t>Roboze</a:t>
            </a:r>
            <a:r>
              <a:rPr lang="en-GB" sz="1800" dirty="0"/>
              <a:t> ARGO 500 – 170k€ di </a:t>
            </a:r>
            <a:r>
              <a:rPr lang="en-GB" sz="1800" dirty="0" err="1"/>
              <a:t>investimento</a:t>
            </a:r>
            <a:endParaRPr lang="en-GB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A9A31E-93A5-83FA-48C8-C6D9633D6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4"/>
          <a:stretch>
            <a:fillRect/>
          </a:stretch>
        </p:blipFill>
        <p:spPr>
          <a:xfrm>
            <a:off x="342122" y="4453646"/>
            <a:ext cx="1618135" cy="1828183"/>
          </a:xfrm>
          <a:prstGeom prst="rect">
            <a:avLst/>
          </a:prstGeom>
        </p:spPr>
      </p:pic>
      <p:pic>
        <p:nvPicPr>
          <p:cNvPr id="11" name="Immagine 10" descr="Immagine che contiene elettrodomestico, Elettrodomestico, interno&#10;&#10;Il contenuto generato dall'IA potrebbe non essere corretto.">
            <a:extLst>
              <a:ext uri="{FF2B5EF4-FFF2-40B4-BE49-F238E27FC236}">
                <a16:creationId xmlns:a16="http://schemas.microsoft.com/office/drawing/2014/main" id="{AD82DDAE-8917-DBE0-8967-1C5E75B06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 b="29915"/>
          <a:stretch>
            <a:fillRect/>
          </a:stretch>
        </p:blipFill>
        <p:spPr>
          <a:xfrm>
            <a:off x="2349784" y="4294527"/>
            <a:ext cx="2425642" cy="1987302"/>
          </a:xfrm>
          <a:prstGeom prst="rect">
            <a:avLst/>
          </a:prstGeom>
        </p:spPr>
      </p:pic>
      <p:pic>
        <p:nvPicPr>
          <p:cNvPr id="13" name="Immagine 12" descr="Immagine che contiene interno, bagno, muro, sagomato&#10;&#10;Il contenuto generato dall'IA potrebbe non essere corretto.">
            <a:extLst>
              <a:ext uri="{FF2B5EF4-FFF2-40B4-BE49-F238E27FC236}">
                <a16:creationId xmlns:a16="http://schemas.microsoft.com/office/drawing/2014/main" id="{1855C626-C38B-30F9-F933-013B95285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t="16736" b="11236"/>
          <a:stretch>
            <a:fillRect/>
          </a:stretch>
        </p:blipFill>
        <p:spPr>
          <a:xfrm>
            <a:off x="5167267" y="2630114"/>
            <a:ext cx="3214317" cy="36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622A-E4C0-CAD4-CD3D-0CF0D06B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422B6339-408D-ECF6-25DD-218CAB2EC622}"/>
              </a:ext>
            </a:extLst>
          </p:cNvPr>
          <p:cNvSpPr txBox="1">
            <a:spLocks/>
          </p:cNvSpPr>
          <p:nvPr/>
        </p:nvSpPr>
        <p:spPr>
          <a:xfrm>
            <a:off x="302703" y="1370701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 err="1"/>
              <a:t>Problemi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parmaetri</a:t>
            </a:r>
            <a:r>
              <a:rPr lang="en-US" dirty="0"/>
              <a:t> di </a:t>
            </a:r>
            <a:r>
              <a:rPr lang="en-US" dirty="0" err="1"/>
              <a:t>processo</a:t>
            </a:r>
            <a:endParaRPr lang="en-US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9C2161D-B671-0C1F-D6A0-A77743C2AC8B}"/>
              </a:ext>
            </a:extLst>
          </p:cNvPr>
          <p:cNvSpPr txBox="1">
            <a:spLocks/>
          </p:cNvSpPr>
          <p:nvPr/>
        </p:nvSpPr>
        <p:spPr>
          <a:xfrm>
            <a:off x="302703" y="1915236"/>
            <a:ext cx="6517483" cy="4245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/>
              <a:t>Principali</a:t>
            </a:r>
            <a:r>
              <a:rPr lang="en-US" sz="1800" dirty="0"/>
              <a:t> </a:t>
            </a:r>
            <a:r>
              <a:rPr lang="en-US" sz="1800" dirty="0" err="1"/>
              <a:t>parametri</a:t>
            </a:r>
            <a:r>
              <a:rPr lang="en-US" sz="1800" dirty="0"/>
              <a:t>: Potenza del laser (power), </a:t>
            </a:r>
            <a:r>
              <a:rPr lang="en-US" sz="1800" dirty="0" err="1"/>
              <a:t>velocità</a:t>
            </a:r>
            <a:r>
              <a:rPr lang="en-US" sz="1800" dirty="0"/>
              <a:t> di “passaggio”, </a:t>
            </a:r>
            <a:r>
              <a:rPr lang="en-US" sz="1800" dirty="0" err="1"/>
              <a:t>distanza</a:t>
            </a:r>
            <a:r>
              <a:rPr lang="en-US" sz="1800" dirty="0"/>
              <a:t> </a:t>
            </a:r>
            <a:r>
              <a:rPr lang="en-US" sz="1800" dirty="0" err="1"/>
              <a:t>tra</a:t>
            </a:r>
            <a:r>
              <a:rPr lang="en-US" sz="1800" dirty="0"/>
              <a:t> le </a:t>
            </a:r>
            <a:r>
              <a:rPr lang="en-US" sz="1800" dirty="0" err="1"/>
              <a:t>tracce</a:t>
            </a:r>
            <a:r>
              <a:rPr lang="en-US" sz="1800" dirty="0"/>
              <a:t>  (hatching distance) </a:t>
            </a:r>
            <a:r>
              <a:rPr lang="en-US" sz="1800" dirty="0">
                <a:sym typeface="Wingdings" panose="05000000000000000000" pitchFamily="2" charset="2"/>
              </a:rPr>
              <a:t> Exposure</a:t>
            </a:r>
          </a:p>
          <a:p>
            <a:pPr marL="0" indent="0">
              <a:buNone/>
            </a:pPr>
            <a:r>
              <a:rPr lang="en-US" sz="1800" dirty="0">
                <a:highlight>
                  <a:srgbClr val="FF0000"/>
                </a:highlight>
                <a:sym typeface="Wingdings" panose="05000000000000000000" pitchFamily="2" charset="2"/>
              </a:rPr>
              <a:t>DESIGN DEI SUPPORTI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 err="1">
                <a:sym typeface="Wingdings" panose="05000000000000000000" pitchFamily="2" charset="2"/>
              </a:rPr>
              <a:t>Altri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parametri</a:t>
            </a:r>
            <a:r>
              <a:rPr lang="en-US" sz="1800" dirty="0">
                <a:sym typeface="Wingdings" panose="05000000000000000000" pitchFamily="2" charset="2"/>
              </a:rPr>
              <a:t>:</a:t>
            </a:r>
          </a:p>
          <a:p>
            <a:pPr>
              <a:buFontTx/>
              <a:buChar char="-"/>
            </a:pPr>
            <a:r>
              <a:rPr lang="en-US" sz="1800" dirty="0">
                <a:sym typeface="Wingdings" panose="05000000000000000000" pitchFamily="2" charset="2"/>
              </a:rPr>
              <a:t>exposure </a:t>
            </a:r>
            <a:r>
              <a:rPr lang="en-US" sz="1800" dirty="0" err="1">
                <a:sym typeface="Wingdings" panose="05000000000000000000" pitchFamily="2" charset="2"/>
              </a:rPr>
              <a:t>dei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supporti</a:t>
            </a:r>
            <a:endParaRPr lang="en-US" sz="1800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US" sz="1800" dirty="0" err="1">
                <a:sym typeface="Wingdings" panose="05000000000000000000" pitchFamily="2" charset="2"/>
              </a:rPr>
              <a:t>Interfaccia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supporti</a:t>
            </a:r>
            <a:r>
              <a:rPr lang="en-US" sz="1800" dirty="0">
                <a:sym typeface="Wingdings" panose="05000000000000000000" pitchFamily="2" charset="2"/>
              </a:rPr>
              <a:t> / </a:t>
            </a:r>
            <a:r>
              <a:rPr lang="en-US" sz="1800" dirty="0" err="1">
                <a:sym typeface="Wingdings" panose="05000000000000000000" pitchFamily="2" charset="2"/>
              </a:rPr>
              <a:t>componente</a:t>
            </a:r>
            <a:endParaRPr lang="en-US" sz="1800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en-US" sz="1800" dirty="0" err="1">
                <a:sym typeface="Wingdings" panose="05000000000000000000" pitchFamily="2" charset="2"/>
              </a:rPr>
              <a:t>Spessore</a:t>
            </a:r>
            <a:r>
              <a:rPr lang="en-US" sz="1800" dirty="0">
                <a:sym typeface="Wingdings" panose="05000000000000000000" pitchFamily="2" charset="2"/>
              </a:rPr>
              <a:t> del layer</a:t>
            </a:r>
          </a:p>
          <a:p>
            <a:pPr>
              <a:buFontTx/>
              <a:buChar char="-"/>
            </a:pPr>
            <a:r>
              <a:rPr lang="en-US" sz="1800" dirty="0">
                <a:sym typeface="Wingdings" panose="05000000000000000000" pitchFamily="2" charset="2"/>
              </a:rPr>
              <a:t>Contorni vs </a:t>
            </a:r>
            <a:r>
              <a:rPr lang="en-US" sz="1800" dirty="0" err="1">
                <a:sym typeface="Wingdings" panose="05000000000000000000" pitchFamily="2" charset="2"/>
              </a:rPr>
              <a:t>interno</a:t>
            </a:r>
            <a:endParaRPr lang="en-US" sz="1800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 err="1">
                <a:sym typeface="Wingdings" panose="05000000000000000000" pitchFamily="2" charset="2"/>
              </a:rPr>
              <a:t>Collaborazione</a:t>
            </a:r>
            <a:r>
              <a:rPr lang="en-US" sz="1800" dirty="0">
                <a:sym typeface="Wingdings" panose="05000000000000000000" pitchFamily="2" charset="2"/>
              </a:rPr>
              <a:t> con INFN Padova (</a:t>
            </a:r>
            <a:r>
              <a:rPr lang="en-US" sz="1800" dirty="0" err="1">
                <a:sym typeface="Wingdings" panose="05000000000000000000" pitchFamily="2" charset="2"/>
              </a:rPr>
              <a:t>laboratorio</a:t>
            </a:r>
            <a:r>
              <a:rPr lang="en-US" sz="1800" dirty="0">
                <a:sym typeface="Wingdings" panose="05000000000000000000" pitchFamily="2" charset="2"/>
              </a:rPr>
              <a:t> DIAM)</a:t>
            </a:r>
            <a:endParaRPr lang="en-US" sz="1800" dirty="0"/>
          </a:p>
        </p:txBody>
      </p:sp>
      <p:sp>
        <p:nvSpPr>
          <p:cNvPr id="15" name="Segnaposto piè di pagina 3">
            <a:extLst>
              <a:ext uri="{FF2B5EF4-FFF2-40B4-BE49-F238E27FC236}">
                <a16:creationId xmlns:a16="http://schemas.microsoft.com/office/drawing/2014/main" id="{3B33169A-617B-DD8F-2BCD-2B16A5CBF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03477" y="6430138"/>
            <a:ext cx="3250324" cy="365125"/>
          </a:xfrm>
        </p:spPr>
        <p:txBody>
          <a:bodyPr/>
          <a:lstStyle/>
          <a:p>
            <a:r>
              <a:rPr lang="en-GB" dirty="0"/>
              <a:t>PNRR_IRIS – Massimiliano </a:t>
            </a:r>
            <a:r>
              <a:rPr lang="en-GB" dirty="0" err="1"/>
              <a:t>Cannavò</a:t>
            </a:r>
            <a:r>
              <a:rPr lang="en-GB" dirty="0"/>
              <a:t> – WP4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5A07789-6C83-3498-8595-1A4A1A7D4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  <p:pic>
        <p:nvPicPr>
          <p:cNvPr id="6" name="Immagine 5" descr="Immagine che contiene simbolo&#10;&#10;Il contenuto generato dall'IA potrebbe non essere corretto.">
            <a:extLst>
              <a:ext uri="{FF2B5EF4-FFF2-40B4-BE49-F238E27FC236}">
                <a16:creationId xmlns:a16="http://schemas.microsoft.com/office/drawing/2014/main" id="{0DB6FE24-DED6-FE64-074D-C3E4A9A50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5" b="32781"/>
          <a:stretch>
            <a:fillRect/>
          </a:stretch>
        </p:blipFill>
        <p:spPr>
          <a:xfrm>
            <a:off x="7762941" y="2013667"/>
            <a:ext cx="4191855" cy="40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2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A7B4CCE-509C-7C82-8D33-27BF43392455}"/>
              </a:ext>
            </a:extLst>
          </p:cNvPr>
          <p:cNvSpPr txBox="1">
            <a:spLocks/>
          </p:cNvSpPr>
          <p:nvPr/>
        </p:nvSpPr>
        <p:spPr>
          <a:xfrm>
            <a:off x="838200" y="1335635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Team &amp; Training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9FA827-9016-73D6-E39B-F54E2823B6C6}"/>
              </a:ext>
            </a:extLst>
          </p:cNvPr>
          <p:cNvSpPr txBox="1">
            <a:spLocks/>
          </p:cNvSpPr>
          <p:nvPr/>
        </p:nvSpPr>
        <p:spPr>
          <a:xfrm>
            <a:off x="302703" y="1915236"/>
            <a:ext cx="6517483" cy="3312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Massimiliano Cannavò</a:t>
            </a:r>
            <a:br>
              <a:rPr lang="en-US" sz="1800" dirty="0"/>
            </a:br>
            <a:r>
              <a:rPr lang="en-US" sz="1800" dirty="0"/>
              <a:t>Nicola Cavaliere</a:t>
            </a:r>
            <a:br>
              <a:rPr lang="en-US" sz="1800" dirty="0"/>
            </a:br>
            <a:r>
              <a:rPr lang="en-US" sz="1800" dirty="0"/>
              <a:t>Leonardo Carletto</a:t>
            </a:r>
            <a:br>
              <a:rPr lang="en-US" sz="1800" dirty="0"/>
            </a:br>
            <a:r>
              <a:rPr lang="en-US" sz="1800" dirty="0"/>
              <a:t>Nicola Ciarchi</a:t>
            </a:r>
          </a:p>
          <a:p>
            <a:pPr marL="0" indent="0">
              <a:buNone/>
            </a:pPr>
            <a:r>
              <a:rPr lang="en-US" sz="1800" dirty="0"/>
              <a:t>Corsi al dip. di </a:t>
            </a:r>
            <a:r>
              <a:rPr lang="en-US" sz="1800" dirty="0" err="1"/>
              <a:t>meccanica</a:t>
            </a:r>
            <a:r>
              <a:rPr lang="en-US" sz="1800" dirty="0"/>
              <a:t> POLIMI</a:t>
            </a:r>
          </a:p>
          <a:p>
            <a:r>
              <a:rPr lang="en-US" sz="1800" dirty="0"/>
              <a:t>Additive Manufacturing </a:t>
            </a:r>
          </a:p>
          <a:p>
            <a:r>
              <a:rPr lang="en-US" sz="1800" dirty="0"/>
              <a:t>Additive manufacturing for space and aerospace applications </a:t>
            </a:r>
          </a:p>
          <a:p>
            <a:r>
              <a:rPr lang="en-US" sz="1800" dirty="0"/>
              <a:t>Metallurgy and nonmetallic materials </a:t>
            </a:r>
          </a:p>
          <a:p>
            <a:r>
              <a:rPr lang="en-US" sz="1800" dirty="0"/>
              <a:t>Experimental methods for structural diagnostic and analysis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Training di </a:t>
            </a:r>
            <a:r>
              <a:rPr lang="en-US" sz="1800" dirty="0" err="1"/>
              <a:t>tutto</a:t>
            </a:r>
            <a:r>
              <a:rPr lang="en-US" sz="1800" dirty="0"/>
              <a:t> il </a:t>
            </a:r>
            <a:r>
              <a:rPr lang="en-US" sz="1800" dirty="0" err="1"/>
              <a:t>personale</a:t>
            </a:r>
            <a:r>
              <a:rPr lang="en-US" sz="1800" dirty="0"/>
              <a:t> sui </a:t>
            </a:r>
            <a:r>
              <a:rPr lang="en-US" sz="1800" dirty="0" err="1"/>
              <a:t>macchinari</a:t>
            </a:r>
            <a:r>
              <a:rPr lang="en-US" sz="1800" dirty="0"/>
              <a:t> ed </a:t>
            </a:r>
            <a:r>
              <a:rPr lang="en-US" sz="1800" dirty="0" err="1"/>
              <a:t>i</a:t>
            </a:r>
            <a:r>
              <a:rPr lang="en-US" sz="1800" dirty="0"/>
              <a:t> software </a:t>
            </a:r>
            <a:r>
              <a:rPr lang="en-US" sz="1800" dirty="0" err="1"/>
              <a:t>annessi</a:t>
            </a:r>
            <a:r>
              <a:rPr lang="en-US" sz="1800" dirty="0"/>
              <a:t>. </a:t>
            </a:r>
          </a:p>
        </p:txBody>
      </p:sp>
      <p:sp>
        <p:nvSpPr>
          <p:cNvPr id="15" name="Segnaposto piè di pagina 3">
            <a:extLst>
              <a:ext uri="{FF2B5EF4-FFF2-40B4-BE49-F238E27FC236}">
                <a16:creationId xmlns:a16="http://schemas.microsoft.com/office/drawing/2014/main" id="{CDEFD569-15E9-292E-0F6E-2075FF87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03477" y="6430138"/>
            <a:ext cx="3250324" cy="365125"/>
          </a:xfrm>
        </p:spPr>
        <p:txBody>
          <a:bodyPr/>
          <a:lstStyle/>
          <a:p>
            <a:r>
              <a:rPr lang="en-GB" dirty="0"/>
              <a:t>PNRR_IRIS – Massimiliano </a:t>
            </a:r>
            <a:r>
              <a:rPr lang="en-GB" dirty="0" err="1"/>
              <a:t>Cannavò</a:t>
            </a:r>
            <a:r>
              <a:rPr lang="en-GB" dirty="0"/>
              <a:t> – WP4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33088C1-6231-47E4-0E08-303D2D74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  <p:pic>
        <p:nvPicPr>
          <p:cNvPr id="5" name="Immagine 4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EDB9C0D7-8C63-1669-4612-15BC10B6B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t="1213" r="27104"/>
          <a:stretch/>
        </p:blipFill>
        <p:spPr>
          <a:xfrm>
            <a:off x="7067693" y="1880170"/>
            <a:ext cx="4995405" cy="38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30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F889C-1DD9-602C-6379-C53973C15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581C21BF-1E69-98F0-C843-E8BD19D2882D}"/>
              </a:ext>
            </a:extLst>
          </p:cNvPr>
          <p:cNvSpPr txBox="1">
            <a:spLocks/>
          </p:cNvSpPr>
          <p:nvPr/>
        </p:nvSpPr>
        <p:spPr>
          <a:xfrm>
            <a:off x="838200" y="1335635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 err="1"/>
              <a:t>Prototipazione</a:t>
            </a:r>
            <a:r>
              <a:rPr lang="en-US" dirty="0"/>
              <a:t> </a:t>
            </a:r>
            <a:r>
              <a:rPr lang="en-US" dirty="0" err="1"/>
              <a:t>rapida</a:t>
            </a:r>
            <a:endParaRPr lang="en-US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EA3A91D-2ED0-1468-E0A5-7571BD3F5F51}"/>
              </a:ext>
            </a:extLst>
          </p:cNvPr>
          <p:cNvSpPr txBox="1">
            <a:spLocks/>
          </p:cNvSpPr>
          <p:nvPr/>
        </p:nvSpPr>
        <p:spPr>
          <a:xfrm>
            <a:off x="302703" y="1915236"/>
            <a:ext cx="6517483" cy="33126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Alessandro Ruggiero</a:t>
            </a:r>
          </a:p>
          <a:p>
            <a:pPr marL="0" indent="0">
              <a:buNone/>
            </a:pPr>
            <a:r>
              <a:rPr lang="en-US" sz="1800" dirty="0"/>
              <a:t>2 </a:t>
            </a:r>
            <a:r>
              <a:rPr lang="en-US" sz="1800" dirty="0" err="1"/>
              <a:t>Sistemi</a:t>
            </a:r>
            <a:r>
              <a:rPr lang="en-US" sz="1800" dirty="0"/>
              <a:t> PRUSA MK4 con dryer</a:t>
            </a:r>
          </a:p>
          <a:p>
            <a:pPr marL="0" indent="0">
              <a:buNone/>
            </a:pPr>
            <a:r>
              <a:rPr lang="en-US" sz="1800" dirty="0"/>
              <a:t>Volume </a:t>
            </a:r>
            <a:r>
              <a:rPr lang="en-US" sz="1800" dirty="0" err="1"/>
              <a:t>stampa</a:t>
            </a:r>
            <a:r>
              <a:rPr lang="en-US" sz="1800" dirty="0"/>
              <a:t>: 250×210×220 mm</a:t>
            </a:r>
          </a:p>
          <a:p>
            <a:pPr marL="0" indent="0">
              <a:buNone/>
            </a:pPr>
            <a:r>
              <a:rPr lang="en-US" sz="1800" dirty="0" err="1"/>
              <a:t>Materiali</a:t>
            </a:r>
            <a:r>
              <a:rPr lang="en-US" sz="1800" dirty="0"/>
              <a:t>: ABS, PLA, Nylon, PP, PPGF, PETG, TPU</a:t>
            </a:r>
          </a:p>
        </p:txBody>
      </p:sp>
      <p:sp>
        <p:nvSpPr>
          <p:cNvPr id="15" name="Segnaposto piè di pagina 3">
            <a:extLst>
              <a:ext uri="{FF2B5EF4-FFF2-40B4-BE49-F238E27FC236}">
                <a16:creationId xmlns:a16="http://schemas.microsoft.com/office/drawing/2014/main" id="{D8B5A056-8744-9CD0-E6C5-8BDE87E2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03477" y="6430138"/>
            <a:ext cx="3250324" cy="365125"/>
          </a:xfrm>
        </p:spPr>
        <p:txBody>
          <a:bodyPr/>
          <a:lstStyle/>
          <a:p>
            <a:r>
              <a:rPr lang="en-GB" dirty="0"/>
              <a:t>PNRR_IRIS – Massimiliano </a:t>
            </a:r>
            <a:r>
              <a:rPr lang="en-GB" dirty="0" err="1"/>
              <a:t>Cannavò</a:t>
            </a:r>
            <a:r>
              <a:rPr lang="en-GB" dirty="0"/>
              <a:t> – WP4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B133637-E6E2-5FAF-9457-BC12670EC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D08C41-C31B-734F-5AE2-76212B46D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1428"/>
          <a:stretch/>
        </p:blipFill>
        <p:spPr>
          <a:xfrm>
            <a:off x="7067693" y="1880170"/>
            <a:ext cx="4995405" cy="385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7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4E5BEC-37B1-B4DA-DF38-AD256D39595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6D362-E578-D476-9C40-120659AD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F9AB84D5-9054-084B-B971-CEE5FF1C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699" y="1736430"/>
            <a:ext cx="8814601" cy="3990445"/>
          </a:xfrm>
        </p:spPr>
        <p:txBody>
          <a:bodyPr>
            <a:noAutofit/>
          </a:bodyPr>
          <a:lstStyle/>
          <a:p>
            <a:pPr algn="ctr"/>
            <a:br>
              <a:rPr lang="it-IT" sz="8800" dirty="0"/>
            </a:br>
            <a:r>
              <a:rPr lang="it-IT" sz="8800" dirty="0"/>
              <a:t>PROGETTI FUTURI</a:t>
            </a:r>
          </a:p>
        </p:txBody>
      </p:sp>
    </p:spTree>
    <p:extLst>
      <p:ext uri="{BB962C8B-B14F-4D97-AF65-F5344CB8AC3E}">
        <p14:creationId xmlns:p14="http://schemas.microsoft.com/office/powerpoint/2010/main" val="3939402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C3DD9-2DED-37F2-6CF8-11D5D679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01-Feb-2023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65459A-9C90-0D79-B5B7-8CF5311A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IRIS - L. Rossi - PSI Seminar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A3458F-B47D-4207-D554-63A79FBF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17</a:t>
            </a:fld>
            <a:endParaRPr lang="it-IT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CB0A405B-3D55-8063-95D7-51B153EE7F38}"/>
              </a:ext>
            </a:extLst>
          </p:cNvPr>
          <p:cNvSpPr txBox="1">
            <a:spLocks/>
          </p:cNvSpPr>
          <p:nvPr/>
        </p:nvSpPr>
        <p:spPr>
          <a:xfrm>
            <a:off x="1058038" y="1356486"/>
            <a:ext cx="10515600" cy="1085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4399B6"/>
                </a:solidFill>
                <a:latin typeface="Montserrat" panose="00000500000000000000" pitchFamily="2" charset="0"/>
              </a:rPr>
              <a:t>MAAT</a:t>
            </a:r>
            <a:r>
              <a:rPr lang="it-IT" dirty="0">
                <a:latin typeface="Montserrat" panose="00000500000000000000" pitchFamily="2" charset="0"/>
              </a:rPr>
              <a:t> </a:t>
            </a:r>
            <a:r>
              <a:rPr lang="it-IT" sz="2000" dirty="0">
                <a:latin typeface="Montserrat" panose="00000500000000000000" pitchFamily="2" charset="0"/>
              </a:rPr>
              <a:t>(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2" charset="0"/>
              </a:rPr>
              <a:t>M</a:t>
            </a:r>
            <a:r>
              <a:rPr lang="en-US" sz="2000" dirty="0">
                <a:latin typeface="Montserrat" panose="00000500000000000000" pitchFamily="2" charset="0"/>
              </a:rPr>
              <a:t>etal 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2" charset="0"/>
              </a:rPr>
              <a:t>A</a:t>
            </a:r>
            <a:r>
              <a:rPr lang="en-US" sz="2000" dirty="0">
                <a:latin typeface="Montserrat" panose="00000500000000000000" pitchFamily="2" charset="0"/>
              </a:rPr>
              <a:t>dditive manufacturing for 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2" charset="0"/>
              </a:rPr>
              <a:t>A</a:t>
            </a:r>
            <a:r>
              <a:rPr lang="en-US" sz="2000" dirty="0">
                <a:latin typeface="Montserrat" panose="00000500000000000000" pitchFamily="2" charset="0"/>
              </a:rPr>
              <a:t>ccelerator </a:t>
            </a:r>
            <a:r>
              <a:rPr lang="en-US" sz="2000" b="1" dirty="0">
                <a:solidFill>
                  <a:srgbClr val="4399B6"/>
                </a:solidFill>
                <a:latin typeface="Montserrat" panose="00000500000000000000" pitchFamily="2" charset="0"/>
              </a:rPr>
              <a:t>T</a:t>
            </a:r>
            <a:r>
              <a:rPr lang="en-US" sz="2000" dirty="0">
                <a:latin typeface="Montserrat" panose="00000500000000000000" pitchFamily="2" charset="0"/>
              </a:rPr>
              <a:t>echnologies)</a:t>
            </a:r>
            <a:endParaRPr lang="it-IT" sz="2000" dirty="0">
              <a:latin typeface="Montserrat" panose="00000500000000000000" pitchFamily="2" charset="0"/>
            </a:endParaRP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504AD0F-F365-0BB8-AE4F-4734A183625B}"/>
              </a:ext>
            </a:extLst>
          </p:cNvPr>
          <p:cNvSpPr txBox="1">
            <a:spLocks/>
          </p:cNvSpPr>
          <p:nvPr/>
        </p:nvSpPr>
        <p:spPr>
          <a:xfrm>
            <a:off x="280066" y="2918728"/>
            <a:ext cx="8233314" cy="383376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swald" panose="02000503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5600" b="1" dirty="0">
                <a:solidFill>
                  <a:srgbClr val="4399B6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WP1: Materials Research and Development (MI WP Leader)</a:t>
            </a:r>
            <a:endParaRPr lang="it-IT" sz="5600" b="1" dirty="0">
              <a:solidFill>
                <a:srgbClr val="4399B6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Montserrat" panose="00000500000000000000" pitchFamily="2" charset="0"/>
              </a:rPr>
              <a:t>Objective: tailor and validate advanced materials and novel copper-based alloys for additive manufacturing (AM).</a:t>
            </a:r>
            <a:endParaRPr lang="it-IT" sz="40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Task 1.2 - </a:t>
            </a:r>
            <a:r>
              <a:rPr lang="en-GB" sz="4000" b="1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Optimization of AM processing parameters </a:t>
            </a:r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(MI/PD)</a:t>
            </a:r>
            <a:endParaRPr lang="it-IT" sz="4000" dirty="0">
              <a:solidFill>
                <a:prstClr val="black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  <a:p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Task 1.3 - </a:t>
            </a:r>
            <a:r>
              <a:rPr lang="en-GB" sz="4000" b="1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Thermal, mechanical &amp; electrical testing</a:t>
            </a:r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 (MI/PD)</a:t>
            </a:r>
            <a:endParaRPr lang="it-IT" sz="4000" dirty="0">
              <a:solidFill>
                <a:prstClr val="black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prstClr val="black"/>
                </a:solidFill>
                <a:latin typeface="Montserrat" panose="00000500000000000000" pitchFamily="2" charset="0"/>
              </a:rPr>
              <a:t> </a:t>
            </a:r>
            <a:endParaRPr lang="it-IT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5600" b="1" dirty="0">
                <a:solidFill>
                  <a:srgbClr val="4399B6"/>
                </a:solidFill>
                <a:latin typeface="Montserrat" panose="00000500000000000000" pitchFamily="2" charset="0"/>
              </a:rPr>
              <a:t>WP2: – Process Engineering and Design for Additive Manufacturing (PD WP Leader)</a:t>
            </a:r>
            <a:endParaRPr lang="it-IT" sz="5600" b="1" dirty="0">
              <a:solidFill>
                <a:srgbClr val="4399B6"/>
              </a:solidFill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Montserrat" panose="00000500000000000000" pitchFamily="2" charset="0"/>
              </a:rPr>
              <a:t>Objective: develop and optimize AM workflows and component architectures with integrated thermal management.</a:t>
            </a:r>
            <a:endParaRPr lang="it-IT" sz="40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Task 2.2 - </a:t>
            </a:r>
            <a:r>
              <a:rPr lang="en-GB" sz="4000" b="1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LPBF process optimization </a:t>
            </a:r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(PD/MI)</a:t>
            </a:r>
            <a:endParaRPr lang="it-IT" sz="4000" dirty="0">
              <a:solidFill>
                <a:prstClr val="black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  <a:p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Task 2.3 – Simulation, design and construction of innovative cooling channel architectures – </a:t>
            </a:r>
            <a:r>
              <a:rPr lang="en-GB" sz="4000" b="1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current leads </a:t>
            </a:r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(PD/MI)</a:t>
            </a:r>
            <a:endParaRPr lang="it-IT" sz="4000" dirty="0">
              <a:solidFill>
                <a:prstClr val="black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prstClr val="black"/>
                </a:solidFill>
                <a:latin typeface="Montserrat" panose="00000500000000000000" pitchFamily="2" charset="0"/>
              </a:rPr>
              <a:t> </a:t>
            </a:r>
            <a:endParaRPr lang="it-IT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5600" b="1" dirty="0">
                <a:solidFill>
                  <a:srgbClr val="4399B6"/>
                </a:solidFill>
                <a:latin typeface="Montserrat" panose="00000500000000000000" pitchFamily="2" charset="0"/>
              </a:rPr>
              <a:t>WP3: Characterizations and post processing treatments (LNL WP Leader)</a:t>
            </a:r>
            <a:endParaRPr lang="it-IT" sz="5600" b="1" dirty="0">
              <a:solidFill>
                <a:srgbClr val="4399B6"/>
              </a:solidFill>
              <a:latin typeface="Montserrat" panose="000005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rgbClr val="002060"/>
                </a:solidFill>
                <a:latin typeface="Montserrat" panose="00000500000000000000" pitchFamily="2" charset="0"/>
              </a:rPr>
              <a:t>Objective: ensure final components meet stringent quality standards through inspection and finishing.</a:t>
            </a:r>
            <a:endParaRPr lang="it-IT" sz="40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Task 3.3 - Component </a:t>
            </a:r>
            <a:r>
              <a:rPr lang="en-GB" sz="4000" b="1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performance validation </a:t>
            </a:r>
            <a:r>
              <a:rPr lang="en-GB" sz="4000" dirty="0">
                <a:solidFill>
                  <a:prstClr val="black"/>
                </a:solidFill>
                <a:highlight>
                  <a:srgbClr val="00FF00"/>
                </a:highlight>
                <a:latin typeface="Montserrat" panose="00000500000000000000" pitchFamily="2" charset="0"/>
              </a:rPr>
              <a:t>(LNL/MI)</a:t>
            </a:r>
            <a:endParaRPr lang="it-IT" sz="4000" dirty="0">
              <a:solidFill>
                <a:prstClr val="black"/>
              </a:solidFill>
              <a:highlight>
                <a:srgbClr val="00FF00"/>
              </a:highlight>
              <a:latin typeface="Montserrat" panose="00000500000000000000" pitchFamily="2" charset="0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09465B1-3AD0-BE74-63BF-B0D2AF09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65" y="1184183"/>
            <a:ext cx="877450" cy="994443"/>
          </a:xfrm>
          <a:prstGeom prst="rect">
            <a:avLst/>
          </a:prstGeom>
        </p:spPr>
      </p:pic>
      <p:pic>
        <p:nvPicPr>
          <p:cNvPr id="25" name="Picture 4" descr="Tutto quello che c'è da sapere sulla stampa 3D del rame – 3Dnatives">
            <a:extLst>
              <a:ext uri="{FF2B5EF4-FFF2-40B4-BE49-F238E27FC236}">
                <a16:creationId xmlns:a16="http://schemas.microsoft.com/office/drawing/2014/main" id="{3015E025-F300-DCF0-52E4-BD979135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06" y="2583486"/>
            <a:ext cx="2955555" cy="147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47EC5E-926F-F80C-80BB-A744D84F4553}"/>
              </a:ext>
            </a:extLst>
          </p:cNvPr>
          <p:cNvGrpSpPr>
            <a:grpSpLocks noChangeAspect="1"/>
          </p:cNvGrpSpPr>
          <p:nvPr/>
        </p:nvGrpSpPr>
        <p:grpSpPr>
          <a:xfrm>
            <a:off x="8898263" y="4477678"/>
            <a:ext cx="2898698" cy="1557968"/>
            <a:chOff x="7889235" y="4276280"/>
            <a:chExt cx="3908815" cy="2100877"/>
          </a:xfrm>
        </p:grpSpPr>
        <p:pic>
          <p:nvPicPr>
            <p:cNvPr id="27" name="Immagine 26" descr="Immagine che contiene design&#10;&#10;Il contenuto generato dall&amp;#39;IA potrebbe non essere corretto.">
              <a:extLst>
                <a:ext uri="{FF2B5EF4-FFF2-40B4-BE49-F238E27FC236}">
                  <a16:creationId xmlns:a16="http://schemas.microsoft.com/office/drawing/2014/main" id="{2BF0D2F7-ED7F-CA6C-12C4-64C6C909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00502" y="4276280"/>
              <a:ext cx="1397548" cy="2100877"/>
            </a:xfrm>
            <a:prstGeom prst="rect">
              <a:avLst/>
            </a:prstGeom>
          </p:spPr>
        </p:pic>
        <p:pic>
          <p:nvPicPr>
            <p:cNvPr id="28" name="Immagine 27" descr="Immagine che contiene schizzo, diagramma, disegno, Disegno tecnico&#10;&#10;Il contenuto generato dall&amp;#39;IA potrebbe non essere corretto.">
              <a:extLst>
                <a:ext uri="{FF2B5EF4-FFF2-40B4-BE49-F238E27FC236}">
                  <a16:creationId xmlns:a16="http://schemas.microsoft.com/office/drawing/2014/main" id="{D64D70B6-2578-FE6D-BB79-ACB79448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1364" t="32199" r="9257" b="4514"/>
            <a:stretch>
              <a:fillRect/>
            </a:stretch>
          </p:blipFill>
          <p:spPr>
            <a:xfrm>
              <a:off x="7889235" y="4284067"/>
              <a:ext cx="1383216" cy="2093090"/>
            </a:xfrm>
            <a:prstGeom prst="rect">
              <a:avLst/>
            </a:prstGeom>
          </p:spPr>
        </p:pic>
        <p:sp>
          <p:nvSpPr>
            <p:cNvPr id="29" name="Freccia a destra 28">
              <a:extLst>
                <a:ext uri="{FF2B5EF4-FFF2-40B4-BE49-F238E27FC236}">
                  <a16:creationId xmlns:a16="http://schemas.microsoft.com/office/drawing/2014/main" id="{F3E1F160-B08E-3F1B-791A-6A921A6BE117}"/>
                </a:ext>
              </a:extLst>
            </p:cNvPr>
            <p:cNvSpPr/>
            <p:nvPr/>
          </p:nvSpPr>
          <p:spPr>
            <a:xfrm>
              <a:off x="9272451" y="5138188"/>
              <a:ext cx="1068119" cy="424673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76E6E30-3B28-FB2B-B609-71C91EFAC8CA}"/>
              </a:ext>
            </a:extLst>
          </p:cNvPr>
          <p:cNvSpPr txBox="1"/>
          <p:nvPr/>
        </p:nvSpPr>
        <p:spPr>
          <a:xfrm>
            <a:off x="280065" y="2050218"/>
            <a:ext cx="846664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/>
            <a:r>
              <a:rPr lang="en-US" sz="1400" b="1" dirty="0">
                <a:solidFill>
                  <a:srgbClr val="5B9BD5">
                    <a:lumMod val="50000"/>
                  </a:srgbClr>
                </a:solidFill>
                <a:latin typeface="Montserrat" panose="00000500000000000000" pitchFamily="2" charset="0"/>
              </a:rPr>
              <a:t>Milan LASA Goal</a:t>
            </a:r>
          </a:p>
          <a:p>
            <a:pPr marL="285750" indent="-285750" defTabSz="457200">
              <a:buFontTx/>
              <a:buChar char="-"/>
            </a:pP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Montserrat" panose="00000500000000000000" pitchFamily="2" charset="0"/>
              </a:rPr>
              <a:t>optimization of pure Cu parameters of AM process</a:t>
            </a:r>
          </a:p>
          <a:p>
            <a:pPr marL="285750" indent="-285750" defTabSz="457200">
              <a:buFontTx/>
              <a:buChar char="-"/>
            </a:pPr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Montserrat" panose="00000500000000000000" pitchFamily="2" charset="0"/>
              </a:rPr>
              <a:t>Thanks to AM technology, define new design to optimize current leads thermal behaviors </a:t>
            </a:r>
            <a:endParaRPr lang="en-US" sz="1400" dirty="0">
              <a:solidFill>
                <a:srgbClr val="5B9BD5">
                  <a:lumMod val="50000"/>
                </a:srgbClr>
              </a:solidFill>
              <a:latin typeface="Montserrat" panose="00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8863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1CC0-7FE5-5700-3598-9252BEB686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C47B67-EC22-7E46-4C3A-A8EA3340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E773E86B-4138-2B95-4A61-FB284AC7A9E4}"/>
              </a:ext>
            </a:extLst>
          </p:cNvPr>
          <p:cNvSpPr txBox="1">
            <a:spLocks/>
          </p:cNvSpPr>
          <p:nvPr/>
        </p:nvSpPr>
        <p:spPr>
          <a:xfrm>
            <a:off x="2372803" y="1736430"/>
            <a:ext cx="7446394" cy="399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600" b="1" kern="120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endParaRPr lang="it-IT" sz="8800" dirty="0"/>
          </a:p>
          <a:p>
            <a:r>
              <a:rPr lang="it-IT" sz="8800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4281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EFE78C-B435-1AD1-1348-0C66F42EAD8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3FF3CC-A199-F02E-3C9F-B63C639E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Scopo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presentazione</a:t>
            </a:r>
            <a:r>
              <a:rPr lang="en-US" dirty="0"/>
              <a:t> e </a:t>
            </a:r>
            <a:r>
              <a:rPr lang="en-US" dirty="0" err="1"/>
              <a:t>sommario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6E0E2-7AF1-9722-8E47-B9246AFAB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70"/>
            <a:ext cx="10515600" cy="4399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Presentazione del lavoro svolto per la creazione del laboratorio AM all’interno del progetto PNRR - IRIS</a:t>
            </a:r>
          </a:p>
          <a:p>
            <a:pPr>
              <a:buFontTx/>
              <a:buChar char="-"/>
            </a:pPr>
            <a:r>
              <a:rPr lang="it-IT" sz="1800" dirty="0"/>
              <a:t>Presentazione delle tecnologie AM impiegate (metallica LPBF e plastica FFF)</a:t>
            </a:r>
          </a:p>
          <a:p>
            <a:pPr>
              <a:buFontTx/>
              <a:buChar char="-"/>
            </a:pPr>
            <a:r>
              <a:rPr lang="it-IT" sz="1800" dirty="0"/>
              <a:t>Possibili utilizzi nell’ambito dei magneti superconduttori.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Il laboratorio AM del LASA</a:t>
            </a:r>
          </a:p>
          <a:p>
            <a:pPr>
              <a:buFontTx/>
              <a:buChar char="-"/>
            </a:pPr>
            <a:r>
              <a:rPr lang="it-IT" sz="1800" dirty="0"/>
              <a:t>I macchinari</a:t>
            </a:r>
          </a:p>
          <a:p>
            <a:pPr>
              <a:buFontTx/>
              <a:buChar char="-"/>
            </a:pPr>
            <a:r>
              <a:rPr lang="it-IT" sz="1800" dirty="0"/>
              <a:t>Allestimento del laboratorio</a:t>
            </a:r>
          </a:p>
          <a:p>
            <a:pPr>
              <a:buFontTx/>
              <a:buChar char="-"/>
            </a:pPr>
            <a:r>
              <a:rPr lang="it-IT" sz="1800" dirty="0"/>
              <a:t>Problemi nella definizione dei parametri di processo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Progetti futuri</a:t>
            </a:r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  <a:p>
            <a:pPr>
              <a:buFontTx/>
              <a:buChar char="-"/>
            </a:pPr>
            <a:endParaRPr lang="it-IT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81D81-4899-4BCF-ABE5-C157E829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552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1CC0-7FE5-5700-3598-9252BEB686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8D8F7A-BFD0-BE4D-AF93-09928359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33554"/>
            <a:ext cx="10515600" cy="780114"/>
          </a:xfrm>
        </p:spPr>
        <p:txBody>
          <a:bodyPr>
            <a:normAutofit/>
          </a:bodyPr>
          <a:lstStyle/>
          <a:p>
            <a:r>
              <a:rPr lang="it-IT" dirty="0"/>
              <a:t>AM metallica</a:t>
            </a:r>
            <a:endParaRPr lang="it-IT" sz="2800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69E0C45-9FE1-6D53-AD2B-0ADE2A281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55176"/>
            <a:ext cx="6094948" cy="1286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Low </a:t>
            </a:r>
            <a:r>
              <a:rPr lang="it-IT" sz="1600" dirty="0" err="1"/>
              <a:t>Powder</a:t>
            </a:r>
            <a:r>
              <a:rPr lang="it-IT" sz="1600" dirty="0"/>
              <a:t> Bed Fusion (LPBF)</a:t>
            </a:r>
          </a:p>
          <a:p>
            <a:pPr marL="0" indent="0">
              <a:buNone/>
            </a:pPr>
            <a:r>
              <a:rPr lang="it-IT" sz="1600" dirty="0"/>
              <a:t>Il processo LPBF usa l’energia termica, generata da una sorgente laser, per fondere la sezione di un oggetto su uno strato di polvere metallica; la polvere fusa si solidifica appena si raffredda per </a:t>
            </a:r>
            <a:r>
              <a:rPr lang="it-IT" sz="1600" dirty="0" err="1"/>
              <a:t>termalizzazione</a:t>
            </a:r>
            <a:r>
              <a:rPr lang="it-IT" sz="1600" dirty="0"/>
              <a:t> con l’ambiente circostante, creando così l’oggetto strato dopo strato.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C47B67-EC22-7E46-4C3A-A8EA3340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47F7B3-C822-760B-2874-035073289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97" r="1121" b="14049"/>
          <a:stretch/>
        </p:blipFill>
        <p:spPr>
          <a:xfrm>
            <a:off x="6908449" y="1279249"/>
            <a:ext cx="4521550" cy="30005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FC0CC3-35E7-DB30-FCA8-39CC72EBE7E8}"/>
              </a:ext>
            </a:extLst>
          </p:cNvPr>
          <p:cNvSpPr txBox="1"/>
          <p:nvPr/>
        </p:nvSpPr>
        <p:spPr>
          <a:xfrm>
            <a:off x="6375969" y="4600413"/>
            <a:ext cx="5586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600" dirty="0">
                <a:latin typeface="Titillium" pitchFamily="2" charset="77"/>
              </a:rPr>
              <a:t>Dopo aver fuso una sezione, la piattaforma si abbassa e viene steso un nuovo strato di polvere tramite il </a:t>
            </a:r>
            <a:r>
              <a:rPr lang="it-IT" sz="1600" dirty="0" err="1">
                <a:latin typeface="Titillium" pitchFamily="2" charset="77"/>
              </a:rPr>
              <a:t>Recoater</a:t>
            </a:r>
            <a:r>
              <a:rPr lang="it-IT" sz="1600" dirty="0">
                <a:latin typeface="Titillium" pitchFamily="2" charset="77"/>
              </a:rPr>
              <a:t>. Il processo si ripete fino a quando il componente viene realizzato completamente.</a:t>
            </a:r>
            <a:br>
              <a:rPr lang="it-IT" sz="1600" dirty="0">
                <a:latin typeface="Titillium" pitchFamily="2" charset="77"/>
              </a:rPr>
            </a:br>
            <a:r>
              <a:rPr lang="it-IT" sz="1600" dirty="0">
                <a:latin typeface="Titillium" pitchFamily="2" charset="77"/>
              </a:rPr>
              <a:t>Video a fianco (EOS AMCM installata presso il LASA).</a:t>
            </a:r>
            <a:endParaRPr lang="it-IT" sz="1600" u="sng" dirty="0">
              <a:latin typeface="Titillium" pitchFamily="2" charset="77"/>
            </a:endParaRPr>
          </a:p>
        </p:txBody>
      </p:sp>
      <p:pic>
        <p:nvPicPr>
          <p:cNvPr id="3" name="Video WhatsApp 2025-07-14 ore 10.31.35_4692f415">
            <a:hlinkClick r:id="" action="ppaction://media"/>
            <a:extLst>
              <a:ext uri="{FF2B5EF4-FFF2-40B4-BE49-F238E27FC236}">
                <a16:creationId xmlns:a16="http://schemas.microsoft.com/office/drawing/2014/main" id="{D37E9A87-9D9B-31DA-E2AA-B2D2BCA9F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199" y="3220001"/>
            <a:ext cx="5256879" cy="29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1CC0-7FE5-5700-3598-9252BEB686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8D8F7A-BFD0-BE4D-AF93-09928359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AM plastica</a:t>
            </a: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69E0C45-9FE1-6D53-AD2B-0ADE2A281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855176"/>
            <a:ext cx="6503439" cy="43350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 err="1"/>
              <a:t>L’additive</a:t>
            </a:r>
            <a:r>
              <a:rPr lang="it-IT" sz="1600" dirty="0"/>
              <a:t> manufacturing plastica presenta differenti tecnologie. Le più comuni sono le seguenti:</a:t>
            </a:r>
          </a:p>
          <a:p>
            <a:pPr>
              <a:buFontTx/>
              <a:buChar char="-"/>
            </a:pPr>
            <a:r>
              <a:rPr lang="it-IT" sz="1600" dirty="0" err="1"/>
              <a:t>Fused</a:t>
            </a:r>
            <a:r>
              <a:rPr lang="it-IT" sz="1600" dirty="0"/>
              <a:t> </a:t>
            </a:r>
            <a:r>
              <a:rPr lang="it-IT" sz="1600" dirty="0" err="1"/>
              <a:t>Deposition</a:t>
            </a:r>
            <a:r>
              <a:rPr lang="it-IT" sz="1600" dirty="0"/>
              <a:t> </a:t>
            </a:r>
            <a:r>
              <a:rPr lang="it-IT" sz="1600" dirty="0" err="1"/>
              <a:t>Modeling</a:t>
            </a:r>
            <a:r>
              <a:rPr lang="it-IT" sz="1600" dirty="0"/>
              <a:t>/</a:t>
            </a:r>
            <a:r>
              <a:rPr lang="it-IT" sz="1600" dirty="0" err="1"/>
              <a:t>Fused</a:t>
            </a:r>
            <a:r>
              <a:rPr lang="it-IT" sz="1600" dirty="0"/>
              <a:t> </a:t>
            </a:r>
            <a:r>
              <a:rPr lang="it-IT" sz="1600" dirty="0" err="1"/>
              <a:t>Filament</a:t>
            </a:r>
            <a:r>
              <a:rPr lang="it-IT" sz="1600" dirty="0"/>
              <a:t> </a:t>
            </a:r>
            <a:r>
              <a:rPr lang="it-IT" sz="1600" dirty="0" err="1"/>
              <a:t>Fabrication</a:t>
            </a:r>
            <a:r>
              <a:rPr lang="it-IT" sz="1600" dirty="0"/>
              <a:t> (FDM/FFF): tramite ugello riscaldato, il filo di materiale viene sciolto e depositato sul piatto di stampa</a:t>
            </a:r>
          </a:p>
          <a:p>
            <a:pPr>
              <a:buFontTx/>
              <a:buChar char="-"/>
            </a:pPr>
            <a:r>
              <a:rPr lang="it-IT" sz="1600" dirty="0" err="1"/>
              <a:t>Selective</a:t>
            </a:r>
            <a:r>
              <a:rPr lang="it-IT" sz="1600" dirty="0"/>
              <a:t> Laser </a:t>
            </a:r>
            <a:r>
              <a:rPr lang="it-IT" sz="1600" dirty="0" err="1"/>
              <a:t>Sintering</a:t>
            </a:r>
            <a:r>
              <a:rPr lang="it-IT" sz="1600" dirty="0"/>
              <a:t> (SLS): sinterizzazione di polveri tramite fascio laser</a:t>
            </a:r>
          </a:p>
          <a:p>
            <a:pPr>
              <a:buFontTx/>
              <a:buChar char="-"/>
            </a:pPr>
            <a:r>
              <a:rPr lang="it-IT" sz="1600" dirty="0"/>
              <a:t>Stereolitografia: polimerizzazione selettiva di resina</a:t>
            </a:r>
          </a:p>
          <a:p>
            <a:pPr>
              <a:buFontTx/>
              <a:buChar char="-"/>
            </a:pPr>
            <a:r>
              <a:rPr lang="it-IT" sz="1600" dirty="0" err="1"/>
              <a:t>VATPhotopolimerization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Binder </a:t>
            </a:r>
            <a:r>
              <a:rPr lang="it-IT" sz="1600" dirty="0" err="1"/>
              <a:t>Jetting</a:t>
            </a:r>
            <a:r>
              <a:rPr lang="it-IT" sz="1600" dirty="0"/>
              <a:t> (BJ): letto di polvere e deposizione selettiva dell’indurente</a:t>
            </a:r>
          </a:p>
          <a:p>
            <a:pPr>
              <a:buFontTx/>
              <a:buChar char="-"/>
            </a:pPr>
            <a:endParaRPr lang="it-IT" sz="1600" dirty="0"/>
          </a:p>
          <a:p>
            <a:pPr marL="0" indent="0">
              <a:buNone/>
            </a:pPr>
            <a:r>
              <a:rPr lang="it-IT" sz="1600" dirty="0">
                <a:latin typeface="Titillium" pitchFamily="2" charset="77"/>
              </a:rPr>
              <a:t>L’FDM/FFF è sicuramente la tecnologia di AMP più utilizzata, grazie al fatto che non necessita di sorgenti luminose o laser per fondere il materiale di stampa, ma solo di un ugello riscaldato.</a:t>
            </a:r>
          </a:p>
          <a:p>
            <a:pPr marL="0" indent="0">
              <a:buNone/>
            </a:pPr>
            <a:r>
              <a:rPr lang="it-IT" sz="1600" dirty="0"/>
              <a:t> </a:t>
            </a:r>
          </a:p>
          <a:p>
            <a:pPr>
              <a:buFontTx/>
              <a:buChar char="-"/>
            </a:pPr>
            <a:endParaRPr lang="it-IT" sz="16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C47B67-EC22-7E46-4C3A-A8EA3340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647F586B-B352-4E46-72B2-03DBE7A9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42" y="1630693"/>
            <a:ext cx="4559560" cy="45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9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1CC0-7FE5-5700-3598-9252BEB686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8D8F7A-BFD0-BE4D-AF93-09928359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AM metallica – possibili utilizzi </a:t>
            </a: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69E0C45-9FE1-6D53-AD2B-0ADE2A281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55176"/>
            <a:ext cx="7305742" cy="15962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I materiali principalmente utilizzati sono:</a:t>
            </a:r>
          </a:p>
          <a:p>
            <a:pPr>
              <a:buFontTx/>
              <a:buChar char="-"/>
            </a:pPr>
            <a:r>
              <a:rPr lang="it-IT" sz="1600" dirty="0"/>
              <a:t>Acciaio (AISI 316L, AlSi10Mg), per la creazione di </a:t>
            </a:r>
            <a:r>
              <a:rPr lang="it-IT" sz="1600" u="sng" dirty="0"/>
              <a:t>spaziatori di testa dei magneti SC</a:t>
            </a:r>
            <a:r>
              <a:rPr lang="it-IT" sz="1600" dirty="0"/>
              <a:t> </a:t>
            </a:r>
          </a:p>
          <a:p>
            <a:pPr>
              <a:buFontTx/>
              <a:buChar char="-"/>
            </a:pPr>
            <a:r>
              <a:rPr lang="it-IT" sz="1600" dirty="0"/>
              <a:t>Rame (Cu) e sue leghe (</a:t>
            </a:r>
            <a:r>
              <a:rPr lang="it-IT" sz="1600" dirty="0" err="1"/>
              <a:t>CuCrZr</a:t>
            </a:r>
            <a:r>
              <a:rPr lang="it-IT" sz="1600" dirty="0"/>
              <a:t>), per la creazione di </a:t>
            </a:r>
            <a:r>
              <a:rPr lang="it-IT" sz="1600" u="sng" dirty="0"/>
              <a:t>adduttori di corrente</a:t>
            </a:r>
          </a:p>
          <a:p>
            <a:pPr>
              <a:buFontTx/>
              <a:buChar char="-"/>
            </a:pPr>
            <a:r>
              <a:rPr lang="it-IT" sz="1600" dirty="0"/>
              <a:t>Titanio (Ti) e sue leghe (Ti64), spaziatori di testa magneti SC (documento </a:t>
            </a:r>
            <a:r>
              <a:rPr lang="it-IT" sz="1600" dirty="0">
                <a:hlinkClick r:id="rId3" action="ppaction://hlinkfile"/>
              </a:rPr>
              <a:t>A.2</a:t>
            </a:r>
            <a:r>
              <a:rPr lang="it-IT" sz="1600" dirty="0"/>
              <a:t>, immagine a destra)</a:t>
            </a:r>
          </a:p>
          <a:p>
            <a:pPr>
              <a:buFontTx/>
              <a:buChar char="-"/>
            </a:pPr>
            <a:endParaRPr lang="it-IT" sz="16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C47B67-EC22-7E46-4C3A-A8EA3340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257A82-C1A9-B927-EF5B-1B174750A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60"/>
          <a:stretch/>
        </p:blipFill>
        <p:spPr>
          <a:xfrm>
            <a:off x="8407054" y="1519533"/>
            <a:ext cx="2946746" cy="1968985"/>
          </a:xfrm>
          <a:prstGeom prst="rect">
            <a:avLst/>
          </a:prstGeom>
        </p:spPr>
      </p:pic>
      <p:pic>
        <p:nvPicPr>
          <p:cNvPr id="8" name="Immagine 7" descr="Immagine che contiene ruota, decorato, ingranaggio&#10;&#10;Descrizione generata automaticamente">
            <a:extLst>
              <a:ext uri="{FF2B5EF4-FFF2-40B4-BE49-F238E27FC236}">
                <a16:creationId xmlns:a16="http://schemas.microsoft.com/office/drawing/2014/main" id="{244222D7-5AB1-E18A-D5DA-7E8F67128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0" y="3694678"/>
            <a:ext cx="2946745" cy="221005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2ED326B-3C63-80F8-1C59-47D056746146}"/>
              </a:ext>
            </a:extLst>
          </p:cNvPr>
          <p:cNvSpPr txBox="1"/>
          <p:nvPr/>
        </p:nvSpPr>
        <p:spPr>
          <a:xfrm>
            <a:off x="4899923" y="4148237"/>
            <a:ext cx="6732931" cy="1713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Altri materiali ed applicazioni: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Rame puro (Cu), per le cavità risonanti (progetto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  <a:hlinkClick r:id="rId6"/>
              </a:rPr>
              <a:t>IFAST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, immagine a sinistra)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" pitchFamily="2" charset="77"/>
                <a:ea typeface="+mn-ea"/>
                <a:cs typeface="+mn-cs"/>
              </a:rPr>
              <a:t>Niobio puro (Nb), per le coil de magneti SC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it-IT" sz="1600" dirty="0"/>
              <a:t>Molibdeno (Mo), Tantalio (Ta), Tungsteno (W), Alluminio e leghe (Al)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it-IT" sz="1600" dirty="0"/>
              <a:t>Oro (</a:t>
            </a:r>
            <a:r>
              <a:rPr lang="it-IT" sz="1600" dirty="0" err="1"/>
              <a:t>Au</a:t>
            </a:r>
            <a:r>
              <a:rPr lang="it-IT" sz="1600" dirty="0"/>
              <a:t>), Argento (Ag), Nichel (Ni) per </a:t>
            </a:r>
            <a:r>
              <a:rPr lang="it-IT" sz="1600" dirty="0" err="1"/>
              <a:t>oreficieria</a:t>
            </a:r>
            <a:endParaRPr lang="it-IT" sz="16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E7ADAFB-FFCA-D870-C9E2-121EE756606B}"/>
              </a:ext>
            </a:extLst>
          </p:cNvPr>
          <p:cNvSpPr txBox="1"/>
          <p:nvPr/>
        </p:nvSpPr>
        <p:spPr>
          <a:xfrm>
            <a:off x="1425379" y="5904737"/>
            <a:ext cx="2946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Radio Frequency Quadrupole (RFQ) made by additive manufacturing </a:t>
            </a:r>
            <a:r>
              <a:rPr kumimoji="0" lang="it-IT" altLang="it-IT" sz="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kumimoji="0" lang="it-IT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it-IT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t-IT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Credit CERN</a:t>
            </a:r>
            <a:endParaRPr lang="it-IT" sz="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698C588-92B9-0A3F-A7D6-331C2F246600}"/>
              </a:ext>
            </a:extLst>
          </p:cNvPr>
          <p:cNvSpPr txBox="1"/>
          <p:nvPr/>
        </p:nvSpPr>
        <p:spPr>
          <a:xfrm>
            <a:off x="8407054" y="3488518"/>
            <a:ext cx="2946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 spacers printed on the SLM 280HL System using Ti6Al4V.</a:t>
            </a:r>
            <a:b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Credit </a:t>
            </a:r>
            <a:r>
              <a:rPr kumimoji="0" lang="en-US" altLang="it-IT" sz="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FermiLAB</a:t>
            </a:r>
            <a:endParaRPr lang="it-IT" sz="600" dirty="0"/>
          </a:p>
        </p:txBody>
      </p:sp>
    </p:spTree>
    <p:extLst>
      <p:ext uri="{BB962C8B-B14F-4D97-AF65-F5344CB8AC3E}">
        <p14:creationId xmlns:p14="http://schemas.microsoft.com/office/powerpoint/2010/main" val="346420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1CC0-7FE5-5700-3598-9252BEB6868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8D8F7A-BFD0-BE4D-AF93-09928359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AM plastica – possibili utilizzi</a:t>
            </a:r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969E0C45-9FE1-6D53-AD2B-0ADE2A281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855176"/>
            <a:ext cx="8365186" cy="2678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dirty="0"/>
              <a:t>I materiali di principale interesse sono:</a:t>
            </a:r>
          </a:p>
          <a:p>
            <a:pPr>
              <a:buFontTx/>
              <a:buChar char="-"/>
            </a:pPr>
            <a:r>
              <a:rPr lang="it-IT" sz="1600" dirty="0"/>
              <a:t>ABS: il polimero più utilizzato nell’ambito della manifattura additiva. Utile per la creazione di </a:t>
            </a:r>
            <a:r>
              <a:rPr lang="it-IT" sz="1600" u="sng" dirty="0"/>
              <a:t>campioni e provini per l’analisi dimensionale e meccanica</a:t>
            </a:r>
            <a:r>
              <a:rPr lang="it-IT" sz="1600" dirty="0"/>
              <a:t>, non ottimale per le basse temperature.</a:t>
            </a:r>
          </a:p>
          <a:p>
            <a:pPr>
              <a:buFontTx/>
              <a:buChar char="-"/>
            </a:pPr>
            <a:r>
              <a:rPr lang="it-IT" sz="1600" dirty="0" err="1">
                <a:hlinkClick r:id="rId3" action="ppaction://hlinkfile"/>
              </a:rPr>
              <a:t>Ultem</a:t>
            </a:r>
            <a:r>
              <a:rPr lang="it-IT" sz="1600" dirty="0">
                <a:hlinkClick r:id="rId3" action="ppaction://hlinkfile"/>
              </a:rPr>
              <a:t> AM9085F</a:t>
            </a:r>
            <a:r>
              <a:rPr lang="it-IT" sz="1600" dirty="0"/>
              <a:t>: tecnopolimero derivante da una miscela di polimeri termoplastici a base di </a:t>
            </a:r>
            <a:r>
              <a:rPr lang="it-IT" sz="1600" dirty="0" err="1"/>
              <a:t>polietereimmide</a:t>
            </a:r>
            <a:r>
              <a:rPr lang="it-IT" sz="1600" dirty="0"/>
              <a:t> amorfa addizionato con policarbonato. </a:t>
            </a:r>
            <a:r>
              <a:rPr lang="it-IT" sz="1600" u="sng" dirty="0"/>
              <a:t>Elevata resistenza alle radiazioni, coefficiente di contrazione a basse temperature simile a quello dei conduttori tipicamente utilizzati per i magneti SC</a:t>
            </a:r>
            <a:r>
              <a:rPr lang="it-IT" sz="1600" dirty="0"/>
              <a:t> (ampiamente utilizzato al CERN).</a:t>
            </a:r>
          </a:p>
          <a:p>
            <a:pPr>
              <a:buFontTx/>
              <a:buChar char="-"/>
            </a:pPr>
            <a:r>
              <a:rPr lang="it-IT" sz="1600" dirty="0">
                <a:hlinkClick r:id="rId4" action="ppaction://hlinkfile"/>
              </a:rPr>
              <a:t>PEEK</a:t>
            </a:r>
            <a:r>
              <a:rPr lang="it-IT" sz="1600" dirty="0"/>
              <a:t>: </a:t>
            </a:r>
            <a:r>
              <a:rPr lang="it-IT" sz="1600" dirty="0" err="1"/>
              <a:t>polietereeterechetone</a:t>
            </a:r>
            <a:r>
              <a:rPr lang="it-IT" sz="1600" dirty="0"/>
              <a:t> (immagine molecola qui sotto) è un tecnopolimero termoplastico semicristallino. Permette di essere ‘caricato’ con diversi materiali quali </a:t>
            </a:r>
            <a:r>
              <a:rPr lang="it-IT" sz="1600" dirty="0">
                <a:hlinkClick r:id="rId5" action="ppaction://hlinkfile"/>
              </a:rPr>
              <a:t>carbonio</a:t>
            </a:r>
            <a:r>
              <a:rPr lang="it-IT" sz="1600" dirty="0"/>
              <a:t>, vetro e </a:t>
            </a:r>
            <a:r>
              <a:rPr lang="it-IT" sz="1600" dirty="0">
                <a:hlinkClick r:id="rId6" action="ppaction://hlinkfile"/>
              </a:rPr>
              <a:t>ceramica</a:t>
            </a:r>
            <a:r>
              <a:rPr lang="it-IT" sz="1600" dirty="0"/>
              <a:t> per modificarne le caratteristiche. </a:t>
            </a:r>
            <a:r>
              <a:rPr lang="it-IT" sz="1600" u="sng" dirty="0"/>
              <a:t>Buone prestazione meccaniche alle temperature prossime allo 0 assoluto (coefficiente di contrazione simile a quello dei metalli dei magneti SC).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C47B67-EC22-7E46-4C3A-A8EA3340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8BAB80-15AD-B7C5-1893-E70A32E96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34" y="5053704"/>
            <a:ext cx="2399514" cy="11901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29A83CA-9A8B-64FB-FE49-EC4AA0EA8A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1907"/>
          <a:stretch/>
        </p:blipFill>
        <p:spPr>
          <a:xfrm>
            <a:off x="8914472" y="1463040"/>
            <a:ext cx="2668981" cy="411164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2269C9-8D48-E5DC-5060-C6A892D8EDFE}"/>
              </a:ext>
            </a:extLst>
          </p:cNvPr>
          <p:cNvSpPr txBox="1"/>
          <p:nvPr/>
        </p:nvSpPr>
        <p:spPr>
          <a:xfrm>
            <a:off x="8914472" y="5563591"/>
            <a:ext cx="2668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Plastic parts for stress management coils.</a:t>
            </a:r>
            <a:b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it-IT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Credit </a:t>
            </a:r>
            <a:r>
              <a:rPr kumimoji="0" lang="en-US" altLang="it-IT" sz="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FermiLAB</a:t>
            </a:r>
            <a:endParaRPr lang="it-IT" sz="600" dirty="0"/>
          </a:p>
        </p:txBody>
      </p:sp>
    </p:spTree>
    <p:extLst>
      <p:ext uri="{BB962C8B-B14F-4D97-AF65-F5344CB8AC3E}">
        <p14:creationId xmlns:p14="http://schemas.microsoft.com/office/powerpoint/2010/main" val="3031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4E5BEC-37B1-B4DA-DF38-AD256D39595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6D362-E578-D476-9C40-120659AD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F9AB84D5-9054-084B-B971-CEE5FF1C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803" y="1736430"/>
            <a:ext cx="7446394" cy="3990445"/>
          </a:xfrm>
        </p:spPr>
        <p:txBody>
          <a:bodyPr>
            <a:noAutofit/>
          </a:bodyPr>
          <a:lstStyle/>
          <a:p>
            <a:pPr algn="ctr"/>
            <a:br>
              <a:rPr lang="it-IT" sz="4400" dirty="0"/>
            </a:br>
            <a:r>
              <a:rPr lang="it-IT" sz="8800" dirty="0"/>
              <a:t> LABORATORIO AM LASA</a:t>
            </a:r>
          </a:p>
        </p:txBody>
      </p:sp>
    </p:spTree>
    <p:extLst>
      <p:ext uri="{BB962C8B-B14F-4D97-AF65-F5344CB8AC3E}">
        <p14:creationId xmlns:p14="http://schemas.microsoft.com/office/powerpoint/2010/main" val="252906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8A7B4CCE-509C-7C82-8D33-27BF43392455}"/>
              </a:ext>
            </a:extLst>
          </p:cNvPr>
          <p:cNvSpPr txBox="1">
            <a:spLocks/>
          </p:cNvSpPr>
          <p:nvPr/>
        </p:nvSpPr>
        <p:spPr>
          <a:xfrm>
            <a:off x="390196" y="1335229"/>
            <a:ext cx="10515600" cy="54453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 dirty="0"/>
              <a:t>AM Metallica – </a:t>
            </a:r>
            <a:r>
              <a:rPr lang="en-US" dirty="0" err="1"/>
              <a:t>Installata</a:t>
            </a:r>
            <a:r>
              <a:rPr lang="en-US" dirty="0"/>
              <a:t> ed </a:t>
            </a:r>
            <a:r>
              <a:rPr lang="en-US" dirty="0" err="1"/>
              <a:t>operativa</a:t>
            </a:r>
            <a:endParaRPr lang="en-US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9FA827-9016-73D6-E39B-F54E2823B6C6}"/>
              </a:ext>
            </a:extLst>
          </p:cNvPr>
          <p:cNvSpPr txBox="1">
            <a:spLocks/>
          </p:cNvSpPr>
          <p:nvPr/>
        </p:nvSpPr>
        <p:spPr>
          <a:xfrm>
            <a:off x="390196" y="2433356"/>
            <a:ext cx="4106129" cy="3497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Laser: IR –</a:t>
            </a:r>
            <a:r>
              <a:rPr lang="en-GB" sz="1800" u="sng" dirty="0"/>
              <a:t>1kW,</a:t>
            </a:r>
            <a:r>
              <a:rPr lang="en-GB" sz="1800" dirty="0"/>
              <a:t> con spot da 85μm</a:t>
            </a:r>
            <a:endParaRPr lang="en-GB" sz="1800" u="sng" dirty="0"/>
          </a:p>
          <a:p>
            <a:r>
              <a:rPr lang="en-GB" sz="1800" dirty="0" err="1"/>
              <a:t>Materiali</a:t>
            </a:r>
            <a:r>
              <a:rPr lang="en-GB" sz="1800" dirty="0"/>
              <a:t>: Cu e AISI 316L (</a:t>
            </a:r>
            <a:r>
              <a:rPr lang="en-GB" sz="1800" dirty="0" err="1"/>
              <a:t>potenzialmente</a:t>
            </a:r>
            <a:r>
              <a:rPr lang="en-GB" sz="1800" dirty="0"/>
              <a:t> Al, Ti, Mo, W)</a:t>
            </a:r>
          </a:p>
          <a:p>
            <a:r>
              <a:rPr lang="en-GB" sz="1800" dirty="0" err="1"/>
              <a:t>Parametri</a:t>
            </a:r>
            <a:r>
              <a:rPr lang="en-GB" sz="1800" dirty="0"/>
              <a:t> di </a:t>
            </a:r>
            <a:r>
              <a:rPr lang="en-GB" sz="1800" dirty="0" err="1"/>
              <a:t>stampa</a:t>
            </a:r>
            <a:r>
              <a:rPr lang="en-GB" sz="1800" dirty="0"/>
              <a:t> </a:t>
            </a:r>
            <a:r>
              <a:rPr lang="en-GB" sz="1800" dirty="0" err="1"/>
              <a:t>aperti</a:t>
            </a:r>
            <a:endParaRPr lang="en-GB" sz="1800" dirty="0"/>
          </a:p>
          <a:p>
            <a:r>
              <a:rPr lang="en-GB" sz="1800" dirty="0"/>
              <a:t>Volume di </a:t>
            </a:r>
            <a:r>
              <a:rPr lang="en-GB" sz="1800" dirty="0" err="1"/>
              <a:t>stampa</a:t>
            </a:r>
            <a:r>
              <a:rPr lang="en-GB" sz="1800" dirty="0"/>
              <a:t>: 250 x 250 x 325 mm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38" name="Segnaposto piè di pagina 3">
            <a:extLst>
              <a:ext uri="{FF2B5EF4-FFF2-40B4-BE49-F238E27FC236}">
                <a16:creationId xmlns:a16="http://schemas.microsoft.com/office/drawing/2014/main" id="{41F1CA9E-0634-EEC4-2B88-652633256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03477" y="6430138"/>
            <a:ext cx="3250324" cy="365125"/>
          </a:xfrm>
        </p:spPr>
        <p:txBody>
          <a:bodyPr/>
          <a:lstStyle/>
          <a:p>
            <a:r>
              <a:rPr lang="en-GB" dirty="0"/>
              <a:t>PNRR_IRIS – Massimiliano </a:t>
            </a:r>
            <a:r>
              <a:rPr lang="en-GB" dirty="0" err="1"/>
              <a:t>Cannavò</a:t>
            </a:r>
            <a:r>
              <a:rPr lang="en-GB" dirty="0"/>
              <a:t> – WP4</a:t>
            </a:r>
            <a:endParaRPr lang="it-IT" dirty="0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E76DFFBC-B1AE-4DB0-F381-EBA98A167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  <p:pic>
        <p:nvPicPr>
          <p:cNvPr id="2" name="Immagine 1" descr="Immagine che contiene pezzo degli scacchi, gioco da tavolo, Gioco da tavolo, scacchi&#10;&#10;Descrizione generata automaticamente">
            <a:extLst>
              <a:ext uri="{FF2B5EF4-FFF2-40B4-BE49-F238E27FC236}">
                <a16:creationId xmlns:a16="http://schemas.microsoft.com/office/drawing/2014/main" id="{91F13999-93E8-346B-6AAB-136E28FE0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9641" r="11938" b="40510"/>
          <a:stretch>
            <a:fillRect/>
          </a:stretch>
        </p:blipFill>
        <p:spPr>
          <a:xfrm>
            <a:off x="9567558" y="1217098"/>
            <a:ext cx="2418520" cy="2377440"/>
          </a:xfrm>
          <a:prstGeom prst="rect">
            <a:avLst/>
          </a:prstGeom>
        </p:spPr>
      </p:pic>
      <p:pic>
        <p:nvPicPr>
          <p:cNvPr id="5" name="Immagine 4" descr="Immagine che contiene interno, pavimento, Elettrodomestico, muro&#10;&#10;Descrizione generata automaticamente">
            <a:extLst>
              <a:ext uri="{FF2B5EF4-FFF2-40B4-BE49-F238E27FC236}">
                <a16:creationId xmlns:a16="http://schemas.microsoft.com/office/drawing/2014/main" id="{DD9981DA-B21D-E02E-3A2D-976A5D43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4737" r="5539" b="13747"/>
          <a:stretch>
            <a:fillRect/>
          </a:stretch>
        </p:blipFill>
        <p:spPr>
          <a:xfrm>
            <a:off x="4761187" y="2433356"/>
            <a:ext cx="4665629" cy="3812306"/>
          </a:xfrm>
          <a:prstGeom prst="rect">
            <a:avLst/>
          </a:prstGeom>
        </p:spPr>
      </p:pic>
      <p:pic>
        <p:nvPicPr>
          <p:cNvPr id="7" name="Immagine 6" descr="Immagine che contiene arte&#10;&#10;Il contenuto generato dall'IA potrebbe non essere corretto.">
            <a:extLst>
              <a:ext uri="{FF2B5EF4-FFF2-40B4-BE49-F238E27FC236}">
                <a16:creationId xmlns:a16="http://schemas.microsoft.com/office/drawing/2014/main" id="{73266FFC-4E46-C15C-B437-17053D894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8939" r="32506" b="12827"/>
          <a:stretch>
            <a:fillRect/>
          </a:stretch>
        </p:blipFill>
        <p:spPr>
          <a:xfrm>
            <a:off x="9567558" y="3803771"/>
            <a:ext cx="2418520" cy="24412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F458FB-341C-5178-B67A-22A84AADD2B4}"/>
              </a:ext>
            </a:extLst>
          </p:cNvPr>
          <p:cNvSpPr txBox="1"/>
          <p:nvPr/>
        </p:nvSpPr>
        <p:spPr>
          <a:xfrm>
            <a:off x="390196" y="1879764"/>
            <a:ext cx="819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/>
              <a:t>EOS AMCM M 290-1 1kW e </a:t>
            </a:r>
            <a:r>
              <a:rPr lang="en-GB" sz="1800" dirty="0" err="1"/>
              <a:t>sistemi</a:t>
            </a:r>
            <a:r>
              <a:rPr lang="en-GB" sz="1800" dirty="0"/>
              <a:t> a support – 800k€ di </a:t>
            </a:r>
            <a:r>
              <a:rPr lang="en-GB" sz="1800" dirty="0" err="1"/>
              <a:t>investimento</a:t>
            </a:r>
            <a:endParaRPr lang="en-GB" sz="1800" dirty="0"/>
          </a:p>
        </p:txBody>
      </p:sp>
      <p:pic>
        <p:nvPicPr>
          <p:cNvPr id="11" name="Immagine 10" descr="Immagine che contiene Modello in scala, strumento, interno, arte&#10;&#10;Il contenuto generato dall'IA potrebbe non essere corretto.">
            <a:extLst>
              <a:ext uri="{FF2B5EF4-FFF2-40B4-BE49-F238E27FC236}">
                <a16:creationId xmlns:a16="http://schemas.microsoft.com/office/drawing/2014/main" id="{B28EA139-5129-750D-1FB8-89C7B42A6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2" r="13640" b="15743"/>
          <a:stretch>
            <a:fillRect/>
          </a:stretch>
        </p:blipFill>
        <p:spPr>
          <a:xfrm>
            <a:off x="349378" y="4471101"/>
            <a:ext cx="4271067" cy="17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C827380-7650-1E1C-2E51-A1A3B4C3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AM Metallica – </a:t>
            </a:r>
            <a:r>
              <a:rPr lang="en-GB" dirty="0" err="1"/>
              <a:t>Identificazione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stanza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B7F47B-AEAA-2815-9197-E39767C62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Massimiliano Cannavò – WP4</a:t>
            </a:r>
            <a:endParaRPr lang="it-IT" dirty="0"/>
          </a:p>
        </p:txBody>
      </p:sp>
      <p:pic>
        <p:nvPicPr>
          <p:cNvPr id="17" name="Immagine 16" descr="Immagine che contiene interno, muro, pavimento, arredo&#10;&#10;Descrizione generata automaticamente">
            <a:extLst>
              <a:ext uri="{FF2B5EF4-FFF2-40B4-BE49-F238E27FC236}">
                <a16:creationId xmlns:a16="http://schemas.microsoft.com/office/drawing/2014/main" id="{6C35828B-A6BC-B7C2-AD44-A4A9CEDA4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61" y="2022993"/>
            <a:ext cx="5666772" cy="4250079"/>
          </a:xfrm>
          <a:prstGeom prst="rect">
            <a:avLst/>
          </a:prstGeom>
        </p:spPr>
      </p:pic>
      <p:pic>
        <p:nvPicPr>
          <p:cNvPr id="19" name="Immagine 18" descr="Immagine che contiene interno, arredo, muro, soffitto&#10;&#10;Descrizione generata automaticamente">
            <a:extLst>
              <a:ext uri="{FF2B5EF4-FFF2-40B4-BE49-F238E27FC236}">
                <a16:creationId xmlns:a16="http://schemas.microsoft.com/office/drawing/2014/main" id="{FA0F13AF-6844-64EA-3592-0686E847C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9" y="2022994"/>
            <a:ext cx="5666772" cy="42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21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E434A8755C949AA121474ADF4DE04" ma:contentTypeVersion="12" ma:contentTypeDescription="Create a new document." ma:contentTypeScope="" ma:versionID="b3e264a76285c0f3a17af8a141fdc265">
  <xsd:schema xmlns:xsd="http://www.w3.org/2001/XMLSchema" xmlns:xs="http://www.w3.org/2001/XMLSchema" xmlns:p="http://schemas.microsoft.com/office/2006/metadata/properties" xmlns:ns2="f619200c-25d8-4fd8-9a7d-93078850b615" xmlns:ns3="2875eef3-af9c-4ceb-8dfd-ceb1e4bba251" targetNamespace="http://schemas.microsoft.com/office/2006/metadata/properties" ma:root="true" ma:fieldsID="a3be2b4e7c0664815cd4f0367905e8d6" ns2:_="" ns3:_="">
    <xsd:import namespace="f619200c-25d8-4fd8-9a7d-93078850b615"/>
    <xsd:import namespace="2875eef3-af9c-4ceb-8dfd-ceb1e4bba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200c-25d8-4fd8-9a7d-93078850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5eef3-af9c-4ceb-8dfd-ceb1e4bba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1a53fd-bbcd-4fcd-9907-f66f50b4e8d4}" ma:internalName="TaxCatchAll" ma:showField="CatchAllData" ma:web="2875eef3-af9c-4ceb-8dfd-ceb1e4bba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9200c-25d8-4fd8-9a7d-93078850b615">
      <Terms xmlns="http://schemas.microsoft.com/office/infopath/2007/PartnerControls"/>
    </lcf76f155ced4ddcb4097134ff3c332f>
    <TaxCatchAll xmlns="2875eef3-af9c-4ceb-8dfd-ceb1e4bba2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1E42E-9D2A-4DB3-B1C0-F87AC4DCF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9200c-25d8-4fd8-9a7d-93078850b615"/>
    <ds:schemaRef ds:uri="2875eef3-af9c-4ceb-8dfd-ceb1e4bba2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  <ds:schemaRef ds:uri="f619200c-25d8-4fd8-9a7d-93078850b615"/>
    <ds:schemaRef ds:uri="2875eef3-af9c-4ceb-8dfd-ceb1e4bba251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27155</TotalTime>
  <Words>1246</Words>
  <Application>Microsoft Office PowerPoint</Application>
  <PresentationFormat>Widescreen</PresentationFormat>
  <Paragraphs>161</Paragraphs>
  <Slides>18</Slides>
  <Notes>16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Montserrat</vt:lpstr>
      <vt:lpstr>Titillium</vt:lpstr>
      <vt:lpstr>Titillium Bd</vt:lpstr>
      <vt:lpstr>Wingdings</vt:lpstr>
      <vt:lpstr>Tema di Office</vt:lpstr>
      <vt:lpstr>AM laboratory at LASA</vt:lpstr>
      <vt:lpstr>Scopo della presentazione e sommario</vt:lpstr>
      <vt:lpstr>AM metallica</vt:lpstr>
      <vt:lpstr>AM plastica</vt:lpstr>
      <vt:lpstr>AM metallica – possibili utilizzi </vt:lpstr>
      <vt:lpstr>AM plastica – possibili utilizzi</vt:lpstr>
      <vt:lpstr>  LABORATORIO AM LASA</vt:lpstr>
      <vt:lpstr>Presentazione standard di PowerPoint</vt:lpstr>
      <vt:lpstr>AM Metallica – Identificazione della stanza</vt:lpstr>
      <vt:lpstr>AM Metallica – Preparazione della stanza ed installazione</vt:lpstr>
      <vt:lpstr>Metallic AM – Room preparation and Machineries installation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PROGETTI FUTURI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lastModifiedBy>Massimiliano Maria Antonio Cannavo'</cp:lastModifiedBy>
  <cp:revision>73</cp:revision>
  <dcterms:created xsi:type="dcterms:W3CDTF">2022-11-09T11:12:29Z</dcterms:created>
  <dcterms:modified xsi:type="dcterms:W3CDTF">2025-07-15T16:31:31Z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0x0101006B5E434A8755C949AA121474ADF4DE04</vt:lpwstr>
  </property>
</Properties>
</file>