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8" r:id="rId6"/>
    <p:sldId id="299" r:id="rId7"/>
    <p:sldId id="275" r:id="rId8"/>
    <p:sldId id="293" r:id="rId9"/>
    <p:sldId id="280" r:id="rId10"/>
    <p:sldId id="290" r:id="rId11"/>
    <p:sldId id="273" r:id="rId12"/>
    <p:sldId id="274" r:id="rId13"/>
    <p:sldId id="276" r:id="rId14"/>
    <p:sldId id="277" r:id="rId15"/>
    <p:sldId id="278" r:id="rId16"/>
    <p:sldId id="292" r:id="rId17"/>
    <p:sldId id="297" r:id="rId18"/>
    <p:sldId id="288" r:id="rId19"/>
    <p:sldId id="289" r:id="rId20"/>
    <p:sldId id="296" r:id="rId21"/>
    <p:sldId id="295" r:id="rId22"/>
    <p:sldId id="298" r:id="rId23"/>
    <p:sldId id="284" r:id="rId24"/>
    <p:sldId id="269" r:id="rId25"/>
    <p:sldId id="281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2579D7-9C81-D80B-2A32-C01AD0B52D53}" name="Enrico Beneduce" initials="EB" userId="S::enrico.beneduce@unimi.it::3dc89fff-1305-4808-be1a-e0d3bc1ccb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509"/>
    <a:srgbClr val="C48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6" autoAdjust="0"/>
    <p:restoredTop sz="91404" autoAdjust="0"/>
  </p:normalViewPr>
  <p:slideViewPr>
    <p:cSldViewPr snapToGrid="0">
      <p:cViewPr varScale="1">
        <p:scale>
          <a:sx n="145" d="100"/>
          <a:sy n="145" d="100"/>
        </p:scale>
        <p:origin x="1404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442A1A7-BBAE-30EA-2E6D-ADD2C91002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F214994-1627-5C67-DE10-1463AFFBAE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2573D-DDF1-4F5E-A45D-99F20C7565FA}" type="datetime1">
              <a:rPr lang="it-IT" smtClean="0"/>
              <a:t>17/07/2025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7094A5-F62A-8726-4C8A-C0676AE44C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PNRR_IRIS-Enrico Beneduce-WP9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D897CE6-439F-4077-B21C-5339164800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3B83E-28AA-41D7-B2C0-265D1BB972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0301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902D2-26D2-4460-94ED-B09C809F99E9}" type="datetime1">
              <a:rPr lang="it-IT" smtClean="0"/>
              <a:t>17/07/2025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PNRR_IRIS-Enrico Beneduce-WP9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7355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0917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 dirty="0"/>
              <a:t>Click to edit Master title style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238794-7ED9-4FFE-93FB-45B762D61A48}" type="datetime1">
              <a:rPr lang="de-CH" smtClean="0"/>
              <a:t>17.07.2025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9" y="6430138"/>
            <a:ext cx="3361267" cy="365125"/>
          </a:xfrm>
        </p:spPr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it-IT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73E0CE-307F-C9EE-0757-AF770FC83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3A9C53-B7A7-1655-024B-BDF6B872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4724A-DE00-4B66-B815-64B9084E38B6}" type="datetime1">
              <a:rPr lang="de-CH" smtClean="0"/>
              <a:t>17.07.2025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8EFCBB-3BBE-FFF1-30CB-6F318D68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9" y="6430138"/>
            <a:ext cx="3090333" cy="365125"/>
          </a:xfrm>
        </p:spPr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F45A34-5BA1-790C-358A-2D40C074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733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6ECE33-F0C6-37FC-70F6-70058CF2F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22FCCD-2766-F92C-C5C7-281768062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889236-DDA6-D324-7721-6E37B81E8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24027-2702-46E0-ADA5-E2FBAA7704D7}" type="datetime1">
              <a:rPr lang="de-CH" smtClean="0"/>
              <a:t>17.07.2025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511D4B-E2FF-9E25-2D99-4F6765B9B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PNRR_IRIS – Enrico Beneduce – WP4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BE02CA-0F91-A80E-69B0-8872F6B1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40E0-20F2-4C08-BD11-FB59CEAC59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268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ABC61-96F3-49BA-A4A5-BCA670E63901}" type="datetime1">
              <a:rPr lang="de-CH" smtClean="0"/>
              <a:t>17.07.2025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397BE-EA87-48B2-A44D-75AC790A45EB}" type="datetime1">
              <a:rPr lang="de-CH" smtClean="0"/>
              <a:t>17.07.2025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3403600" cy="365125"/>
          </a:xfrm>
        </p:spPr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0A4A-F545-4B68-9936-7B2FB4E4F393}" type="datetime1">
              <a:rPr lang="de-CH" smtClean="0"/>
              <a:t>17.07.2025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4FA3-21EB-480D-AA46-1CEA8FE186C6}" type="datetime1">
              <a:rPr lang="de-CH" smtClean="0"/>
              <a:t>17.07.2025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9" y="6430138"/>
            <a:ext cx="3184003" cy="365125"/>
          </a:xfrm>
        </p:spPr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F598E-33BB-4E4A-B143-00BBB1261723}" type="datetime1">
              <a:rPr lang="de-CH" smtClean="0"/>
              <a:t>17.07.2025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6182-A16D-4250-9DC9-65E65B7E0BEF}" type="datetime1">
              <a:rPr lang="de-CH" smtClean="0"/>
              <a:t>17.07.2025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C1A-FC2D-4325-8E28-D69DA40DF6EC}" type="datetime1">
              <a:rPr lang="de-CH" smtClean="0"/>
              <a:t>17.07.2025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070-0244-456C-9DA0-A20F566656C6}" type="datetime1">
              <a:rPr lang="de-CH" smtClean="0"/>
              <a:t>17.07.2025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DFD7C89F-D3BE-469D-9C22-A829900758DD}" type="datetime1">
              <a:rPr lang="de-CH" smtClean="0"/>
              <a:t>17.07.2025</a:t>
            </a:fld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2F70C3-3DA6-4A14-D547-8AA0F60D1B4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776227" y="55362"/>
            <a:ext cx="1806873" cy="10567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D6BF01-1AEF-A9D8-3B3D-BC0B3918007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" y="6352350"/>
            <a:ext cx="508900" cy="50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4" r:id="rId3"/>
    <p:sldLayoutId id="2147483655" r:id="rId4"/>
    <p:sldLayoutId id="2147483650" r:id="rId5"/>
    <p:sldLayoutId id="2147483653" r:id="rId6"/>
    <p:sldLayoutId id="2147483651" r:id="rId7"/>
    <p:sldLayoutId id="2147483656" r:id="rId8"/>
    <p:sldLayoutId id="2147483657" r:id="rId9"/>
    <p:sldLayoutId id="2147483661" r:id="rId10"/>
    <p:sldLayoutId id="2147483662" r:id="rId11"/>
  </p:sldLayoutIdLst>
  <p:hf sldNum="0"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21.png"/><Relationship Id="rId7" Type="http://schemas.openxmlformats.org/officeDocument/2006/relationships/image" Target="../media/image26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46.png"/><Relationship Id="rId7" Type="http://schemas.openxmlformats.org/officeDocument/2006/relationships/image" Target="../media/image1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3842DDB-A454-1ED8-27D9-980A9B09BA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it-IT" dirty="0"/>
              <a:t>IRIS – WP4</a:t>
            </a:r>
            <a:br>
              <a:rPr lang="it-IT" dirty="0"/>
            </a:br>
            <a:r>
              <a:rPr lang="it-IT" dirty="0" err="1"/>
              <a:t>Superconducting</a:t>
            </a:r>
            <a:r>
              <a:rPr lang="it-IT" dirty="0"/>
              <a:t> </a:t>
            </a:r>
            <a:r>
              <a:rPr lang="it-IT" dirty="0" err="1"/>
              <a:t>Magnet</a:t>
            </a:r>
            <a:r>
              <a:rPr lang="it-IT" dirty="0"/>
              <a:t> Lab</a:t>
            </a:r>
            <a:endParaRPr lang="en-CH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8383CA-802D-C95B-544B-0844275C29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1913" y="3879437"/>
            <a:ext cx="3667028" cy="1655762"/>
          </a:xfrm>
        </p:spPr>
        <p:txBody>
          <a:bodyPr>
            <a:normAutofit/>
          </a:bodyPr>
          <a:lstStyle/>
          <a:p>
            <a:r>
              <a:rPr lang="it-IT" dirty="0"/>
              <a:t>Carlo Santini – Enrico Beneduce</a:t>
            </a:r>
            <a:endParaRPr lang="en-CH" dirty="0"/>
          </a:p>
        </p:txBody>
      </p:sp>
      <p:sp>
        <p:nvSpPr>
          <p:cNvPr id="7" name="Segnaposto piè di pagina 3">
            <a:extLst>
              <a:ext uri="{FF2B5EF4-FFF2-40B4-BE49-F238E27FC236}">
                <a16:creationId xmlns:a16="http://schemas.microsoft.com/office/drawing/2014/main" id="{9D5F6476-03F8-B050-12A7-48E3A36C4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6734" y="6476214"/>
            <a:ext cx="3077066" cy="319049"/>
          </a:xfrm>
        </p:spPr>
        <p:txBody>
          <a:bodyPr/>
          <a:lstStyle/>
          <a:p>
            <a:r>
              <a:rPr lang="en-GB"/>
              <a:t>PNRR_IRIS – Enrico Beneduce – WP4</a:t>
            </a:r>
            <a:endParaRPr lang="en-GB" dirty="0"/>
          </a:p>
        </p:txBody>
      </p:sp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7865E796-620E-A490-988A-A548A0646E81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DECD3BC7-0932-0DA6-C16C-F4D0736244A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it-IT" dirty="0"/>
              <a:t>14/07/2025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C5DDC07-D7A2-6A73-568C-3D46DBA75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" r="16898" b="-2"/>
          <a:stretch/>
        </p:blipFill>
        <p:spPr bwMode="auto">
          <a:xfrm>
            <a:off x="5188449" y="2106202"/>
            <a:ext cx="5712431" cy="375484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ADFF3E-37B7-9BC8-9E1C-8811868D4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9" t="1256" b="4596"/>
          <a:stretch/>
        </p:blipFill>
        <p:spPr>
          <a:xfrm>
            <a:off x="4434863" y="6369430"/>
            <a:ext cx="2924174" cy="48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1F5BA-B11D-F17F-C57D-1BCE1B7B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Current</a:t>
            </a:r>
            <a:r>
              <a:rPr lang="it-IT" dirty="0"/>
              <a:t> leads </a:t>
            </a:r>
            <a:r>
              <a:rPr lang="it-IT" dirty="0" err="1"/>
              <a:t>insulation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C5702C4-1E78-BF81-A63E-9E7AD832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43B0619-6571-3C6D-C175-62FECFF0AC86}"/>
              </a:ext>
            </a:extLst>
          </p:cNvPr>
          <p:cNvSpPr/>
          <p:nvPr/>
        </p:nvSpPr>
        <p:spPr>
          <a:xfrm>
            <a:off x="1554480" y="2115750"/>
            <a:ext cx="685800" cy="31420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1E9DBEE-73AC-3503-B451-BFB9D9D0E0E3}"/>
              </a:ext>
            </a:extLst>
          </p:cNvPr>
          <p:cNvSpPr/>
          <p:nvPr/>
        </p:nvSpPr>
        <p:spPr>
          <a:xfrm>
            <a:off x="2240280" y="2115750"/>
            <a:ext cx="129540" cy="3142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9468847-4466-C1ED-9472-C1991D8E1A01}"/>
              </a:ext>
            </a:extLst>
          </p:cNvPr>
          <p:cNvSpPr/>
          <p:nvPr/>
        </p:nvSpPr>
        <p:spPr>
          <a:xfrm>
            <a:off x="2369820" y="2115750"/>
            <a:ext cx="685800" cy="3142050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73F0F01-3E7A-59D6-DC09-0DA21C731F8A}"/>
                  </a:ext>
                </a:extLst>
              </p:cNvPr>
              <p:cNvSpPr txBox="1"/>
              <p:nvPr/>
            </p:nvSpPr>
            <p:spPr>
              <a:xfrm>
                <a:off x="1699260" y="1424649"/>
                <a:ext cx="20269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76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err="1"/>
                  <a:t>Kapton</a:t>
                </a:r>
                <a:r>
                  <a:rPr lang="it-IT" dirty="0"/>
                  <a:t> MT ®</a:t>
                </a: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73F0F01-3E7A-59D6-DC09-0DA21C731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260" y="1424649"/>
                <a:ext cx="2026920" cy="369332"/>
              </a:xfrm>
              <a:prstGeom prst="rect">
                <a:avLst/>
              </a:prstGeom>
              <a:blipFill>
                <a:blip r:embed="rId3"/>
                <a:stretch>
                  <a:fillRect l="-602" t="-10000" r="-904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0F769BAA-5A49-9FED-F56E-ADB28F9557B6}"/>
              </a:ext>
            </a:extLst>
          </p:cNvPr>
          <p:cNvSpPr txBox="1"/>
          <p:nvPr/>
        </p:nvSpPr>
        <p:spPr>
          <a:xfrm rot="16200000">
            <a:off x="1963936" y="3240524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Current</a:t>
            </a:r>
            <a:r>
              <a:rPr lang="it-IT" dirty="0"/>
              <a:t> lead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E94644-706B-E0D4-F1E1-F76C1A97A694}"/>
              </a:ext>
            </a:extLst>
          </p:cNvPr>
          <p:cNvSpPr txBox="1"/>
          <p:nvPr/>
        </p:nvSpPr>
        <p:spPr>
          <a:xfrm>
            <a:off x="1992630" y="5755709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Exchanger</a:t>
            </a:r>
            <a:endParaRPr lang="it-IT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2448312-667B-D871-1240-52BD97BD73E5}"/>
              </a:ext>
            </a:extLst>
          </p:cNvPr>
          <p:cNvCxnSpPr>
            <a:cxnSpLocks/>
            <a:stCxn id="8" idx="2"/>
            <a:endCxn id="5" idx="0"/>
          </p:cNvCxnSpPr>
          <p:nvPr/>
        </p:nvCxnSpPr>
        <p:spPr>
          <a:xfrm flipH="1">
            <a:off x="2305050" y="1793981"/>
            <a:ext cx="407670" cy="3217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A018F1B-552C-629A-674E-D5726FAF861C}"/>
              </a:ext>
            </a:extLst>
          </p:cNvPr>
          <p:cNvCxnSpPr>
            <a:cxnSpLocks/>
          </p:cNvCxnSpPr>
          <p:nvPr/>
        </p:nvCxnSpPr>
        <p:spPr>
          <a:xfrm>
            <a:off x="1440180" y="2287549"/>
            <a:ext cx="914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Rettangolo 17">
            <a:extLst>
              <a:ext uri="{FF2B5EF4-FFF2-40B4-BE49-F238E27FC236}">
                <a16:creationId xmlns:a16="http://schemas.microsoft.com/office/drawing/2014/main" id="{AB52052E-6122-E9C5-03E3-A43E8F8EF1EC}"/>
              </a:ext>
            </a:extLst>
          </p:cNvPr>
          <p:cNvSpPr/>
          <p:nvPr/>
        </p:nvSpPr>
        <p:spPr>
          <a:xfrm>
            <a:off x="3185160" y="2115750"/>
            <a:ext cx="685800" cy="31420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8D17446-5C13-433A-7252-BFD9D35F032B}"/>
              </a:ext>
            </a:extLst>
          </p:cNvPr>
          <p:cNvSpPr/>
          <p:nvPr/>
        </p:nvSpPr>
        <p:spPr>
          <a:xfrm>
            <a:off x="3055620" y="2115750"/>
            <a:ext cx="129540" cy="31420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55DD8DA6-F549-2D18-C328-82B337130520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2712720" y="1793981"/>
            <a:ext cx="407670" cy="32176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7C12D837-92D5-DD89-D4BB-68D4D2678D98}"/>
              </a:ext>
            </a:extLst>
          </p:cNvPr>
          <p:cNvCxnSpPr>
            <a:cxnSpLocks/>
            <a:stCxn id="10" idx="0"/>
            <a:endCxn id="4" idx="2"/>
          </p:cNvCxnSpPr>
          <p:nvPr/>
        </p:nvCxnSpPr>
        <p:spPr>
          <a:xfrm flipH="1" flipV="1">
            <a:off x="1897380" y="5257800"/>
            <a:ext cx="815340" cy="4979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2D52A042-938D-0893-FC55-E84FA96F3F2B}"/>
              </a:ext>
            </a:extLst>
          </p:cNvPr>
          <p:cNvCxnSpPr>
            <a:cxnSpLocks/>
            <a:stCxn id="10" idx="0"/>
            <a:endCxn id="18" idx="2"/>
          </p:cNvCxnSpPr>
          <p:nvPr/>
        </p:nvCxnSpPr>
        <p:spPr>
          <a:xfrm flipV="1">
            <a:off x="2712720" y="5257800"/>
            <a:ext cx="815340" cy="4979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B9DC308C-21DD-06E7-C477-AAAAF9FF07AE}"/>
              </a:ext>
            </a:extLst>
          </p:cNvPr>
          <p:cNvCxnSpPr>
            <a:cxnSpLocks/>
          </p:cNvCxnSpPr>
          <p:nvPr/>
        </p:nvCxnSpPr>
        <p:spPr>
          <a:xfrm>
            <a:off x="1421130" y="2942869"/>
            <a:ext cx="914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BFDD6F4B-3107-8B04-9CAB-A9977F7D04DD}"/>
              </a:ext>
            </a:extLst>
          </p:cNvPr>
          <p:cNvCxnSpPr>
            <a:cxnSpLocks/>
          </p:cNvCxnSpPr>
          <p:nvPr/>
        </p:nvCxnSpPr>
        <p:spPr>
          <a:xfrm>
            <a:off x="1421130" y="3880129"/>
            <a:ext cx="914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65C753A5-0049-F112-5A1D-2BE69B260B01}"/>
              </a:ext>
            </a:extLst>
          </p:cNvPr>
          <p:cNvCxnSpPr>
            <a:cxnSpLocks/>
          </p:cNvCxnSpPr>
          <p:nvPr/>
        </p:nvCxnSpPr>
        <p:spPr>
          <a:xfrm>
            <a:off x="1390650" y="4718329"/>
            <a:ext cx="91440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104925C8-41D0-EA76-22D4-D5C757D3BE5E}"/>
              </a:ext>
            </a:extLst>
          </p:cNvPr>
          <p:cNvCxnSpPr>
            <a:cxnSpLocks/>
          </p:cNvCxnSpPr>
          <p:nvPr/>
        </p:nvCxnSpPr>
        <p:spPr>
          <a:xfrm flipH="1">
            <a:off x="3120390" y="4786909"/>
            <a:ext cx="80391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E154D206-4D4D-DDBA-529D-287CC6E6008C}"/>
              </a:ext>
            </a:extLst>
          </p:cNvPr>
          <p:cNvCxnSpPr>
            <a:cxnSpLocks/>
          </p:cNvCxnSpPr>
          <p:nvPr/>
        </p:nvCxnSpPr>
        <p:spPr>
          <a:xfrm flipH="1">
            <a:off x="3120390" y="3941089"/>
            <a:ext cx="80391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E78A4E12-FA6C-B799-BBC8-5339CB8B4AA6}"/>
              </a:ext>
            </a:extLst>
          </p:cNvPr>
          <p:cNvCxnSpPr>
            <a:cxnSpLocks/>
          </p:cNvCxnSpPr>
          <p:nvPr/>
        </p:nvCxnSpPr>
        <p:spPr>
          <a:xfrm flipH="1">
            <a:off x="3120390" y="2952038"/>
            <a:ext cx="80391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89CC5708-800A-FBE9-7CE1-9C871A7274C1}"/>
              </a:ext>
            </a:extLst>
          </p:cNvPr>
          <p:cNvCxnSpPr>
            <a:cxnSpLocks/>
          </p:cNvCxnSpPr>
          <p:nvPr/>
        </p:nvCxnSpPr>
        <p:spPr>
          <a:xfrm flipH="1">
            <a:off x="3120390" y="2287549"/>
            <a:ext cx="80391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8B31BADD-125D-2B0A-DBD2-0009114FE13D}"/>
                  </a:ext>
                </a:extLst>
              </p:cNvPr>
              <p:cNvSpPr txBox="1"/>
              <p:nvPr/>
            </p:nvSpPr>
            <p:spPr>
              <a:xfrm>
                <a:off x="4000500" y="2216710"/>
                <a:ext cx="5280660" cy="3103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Pressure </a:t>
                </a:r>
                <a:r>
                  <a:rPr lang="it-IT" dirty="0" err="1"/>
                  <a:t>applied</a:t>
                </a:r>
                <a:r>
                  <a:rPr lang="it-IT" dirty="0"/>
                  <a:t> with 8 M8 </a:t>
                </a:r>
                <a:r>
                  <a:rPr lang="it-IT" dirty="0" err="1"/>
                  <a:t>bolts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Differential</a:t>
                </a:r>
                <a:r>
                  <a:rPr lang="it-IT" dirty="0"/>
                  <a:t> </a:t>
                </a:r>
                <a:r>
                  <a:rPr lang="it-IT" dirty="0" err="1"/>
                  <a:t>contractions</a:t>
                </a:r>
                <a:r>
                  <a:rPr lang="it-IT" dirty="0"/>
                  <a:t>: </a:t>
                </a:r>
                <a:r>
                  <a:rPr lang="it-IT" dirty="0" err="1"/>
                  <a:t>brass</a:t>
                </a:r>
                <a:r>
                  <a:rPr lang="it-IT" dirty="0"/>
                  <a:t> </a:t>
                </a:r>
                <a:r>
                  <a:rPr lang="it-IT" dirty="0" err="1"/>
                  <a:t>bolts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Resulting</a:t>
                </a:r>
                <a:r>
                  <a:rPr lang="it-IT" dirty="0"/>
                  <a:t> </a:t>
                </a:r>
                <a:r>
                  <a:rPr lang="it-IT" dirty="0" err="1"/>
                  <a:t>applied</a:t>
                </a:r>
                <a:r>
                  <a:rPr lang="it-IT" dirty="0"/>
                  <a:t> </a:t>
                </a:r>
                <a:r>
                  <a:rPr lang="it-IT" dirty="0" err="1"/>
                  <a:t>average</a:t>
                </a:r>
                <a:r>
                  <a:rPr lang="it-IT" dirty="0"/>
                  <a:t> pressure: 4MPa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Kapton</a:t>
                </a:r>
                <a:r>
                  <a:rPr lang="it-IT" dirty="0"/>
                  <a:t> MT ® </a:t>
                </a:r>
                <a:r>
                  <a:rPr lang="it-IT" dirty="0" err="1"/>
                  <a:t>total</a:t>
                </a:r>
                <a:r>
                  <a:rPr lang="it-IT" dirty="0"/>
                  <a:t> </a:t>
                </a:r>
                <a:r>
                  <a:rPr lang="it-IT" dirty="0" err="1"/>
                  <a:t>heat</a:t>
                </a:r>
                <a:r>
                  <a:rPr lang="it-IT" dirty="0"/>
                  <a:t> </a:t>
                </a:r>
                <a:r>
                  <a:rPr lang="it-IT" dirty="0" err="1"/>
                  <a:t>conductivity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</a:t>
                </a:r>
                <a:r>
                  <a:rPr lang="it-IT" dirty="0" err="1"/>
                  <a:t>this</a:t>
                </a:r>
                <a:r>
                  <a:rPr lang="it-IT" dirty="0"/>
                  <a:t> pressure, 40K: 390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it-IT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it-IT" dirty="0"/>
                  <a:t> (</a:t>
                </a:r>
                <a:r>
                  <a:rPr lang="it-IT" i="1" dirty="0" err="1"/>
                  <a:t>Cryogenics</a:t>
                </a:r>
                <a:r>
                  <a:rPr lang="it-IT" i="1" dirty="0"/>
                  <a:t> 39 (1999) 803-809</a:t>
                </a:r>
                <a:r>
                  <a:rPr lang="it-IT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Conductivity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zero </a:t>
                </a:r>
                <a:r>
                  <a:rPr lang="it-IT" dirty="0" err="1"/>
                  <a:t>applied</a:t>
                </a:r>
                <a:r>
                  <a:rPr lang="it-IT" dirty="0"/>
                  <a:t> pressure: 320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W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it-IT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it-IT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den>
                    </m:f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>
                <a:extLst>
                  <a:ext uri="{FF2B5EF4-FFF2-40B4-BE49-F238E27FC236}">
                    <a16:creationId xmlns:a16="http://schemas.microsoft.com/office/drawing/2014/main" id="{8B31BADD-125D-2B0A-DBD2-0009114FE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2216710"/>
                <a:ext cx="5280660" cy="3103285"/>
              </a:xfrm>
              <a:prstGeom prst="rect">
                <a:avLst/>
              </a:prstGeom>
              <a:blipFill>
                <a:blip r:embed="rId4"/>
                <a:stretch>
                  <a:fillRect l="-692" t="-1179" b="-3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1DADD69E-087C-6BFC-78CB-70C5E4497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822" y="1261888"/>
            <a:ext cx="3713374" cy="288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69FF4-7452-A477-34B2-0F23E8530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/>
              <a:t>Simulations</a:t>
            </a:r>
            <a:r>
              <a:rPr lang="it-IT" dirty="0"/>
              <a:t> - </a:t>
            </a:r>
            <a:r>
              <a:rPr lang="it-IT" dirty="0" err="1"/>
              <a:t>GHe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C787073-7FE1-D21E-555A-46DC91F0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pic>
        <p:nvPicPr>
          <p:cNvPr id="4" name="Immagine 3" descr="Immagine che contiene cavo&#10;&#10;Descrizione generata automaticamente">
            <a:extLst>
              <a:ext uri="{FF2B5EF4-FFF2-40B4-BE49-F238E27FC236}">
                <a16:creationId xmlns:a16="http://schemas.microsoft.com/office/drawing/2014/main" id="{1C7B2034-7661-2340-BA34-890C3C61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34" y="1905392"/>
            <a:ext cx="4209471" cy="39932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2A6766-A27C-3554-ECA9-D80E6055A55D}"/>
              </a:ext>
            </a:extLst>
          </p:cNvPr>
          <p:cNvSpPr txBox="1"/>
          <p:nvPr/>
        </p:nvSpPr>
        <p:spPr>
          <a:xfrm>
            <a:off x="730203" y="1541027"/>
            <a:ext cx="365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OLD design! </a:t>
            </a:r>
            <a:r>
              <a:rPr lang="it-IT" dirty="0" err="1"/>
              <a:t>Illustration</a:t>
            </a:r>
            <a:r>
              <a:rPr lang="it-IT" dirty="0"/>
              <a:t> </a:t>
            </a:r>
            <a:r>
              <a:rPr lang="it-IT" dirty="0" err="1"/>
              <a:t>purpose</a:t>
            </a:r>
            <a:r>
              <a:rPr lang="it-IT" dirty="0"/>
              <a:t> </a:t>
            </a:r>
            <a:r>
              <a:rPr lang="it-IT" dirty="0" err="1"/>
              <a:t>only</a:t>
            </a:r>
            <a:endParaRPr lang="it-IT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3790EFC-7956-2114-52AD-78270925161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012996" y="3829062"/>
            <a:ext cx="2815562" cy="1600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1679D6-E555-D3B0-7F4B-8B37A3126E99}"/>
              </a:ext>
            </a:extLst>
          </p:cNvPr>
          <p:cNvSpPr txBox="1"/>
          <p:nvPr/>
        </p:nvSpPr>
        <p:spPr>
          <a:xfrm>
            <a:off x="4828558" y="3804492"/>
            <a:ext cx="18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Optimized</a:t>
            </a:r>
            <a:r>
              <a:rPr lang="it-IT" dirty="0"/>
              <a:t> </a:t>
            </a:r>
            <a:r>
              <a:rPr lang="it-IT" dirty="0" err="1"/>
              <a:t>section</a:t>
            </a:r>
            <a:endParaRPr lang="it-IT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FA5AF2B6-2A11-379C-C068-FACCEB7FC50D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026071" y="2853047"/>
            <a:ext cx="1941729" cy="157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F58D330-FD2E-B994-C38C-351A568C191D}"/>
              </a:ext>
            </a:extLst>
          </p:cNvPr>
          <p:cNvSpPr txBox="1"/>
          <p:nvPr/>
        </p:nvSpPr>
        <p:spPr>
          <a:xfrm>
            <a:off x="4967800" y="2529881"/>
            <a:ext cx="136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Electrical</a:t>
            </a:r>
            <a:r>
              <a:rPr lang="it-IT" dirty="0"/>
              <a:t> </a:t>
            </a:r>
            <a:r>
              <a:rPr lang="it-IT" dirty="0" err="1"/>
              <a:t>feedthrough</a:t>
            </a:r>
            <a:endParaRPr lang="it-IT" dirty="0"/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E049673-7B30-5D79-BF6F-1FE252411CDB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1493014" y="4466959"/>
            <a:ext cx="1593972" cy="4057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A4DC2A2-78D4-3228-127A-EAD8AE216112}"/>
              </a:ext>
            </a:extLst>
          </p:cNvPr>
          <p:cNvSpPr txBox="1"/>
          <p:nvPr/>
        </p:nvSpPr>
        <p:spPr>
          <a:xfrm>
            <a:off x="3086986" y="4688040"/>
            <a:ext cx="260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Section</a:t>
            </a:r>
            <a:r>
              <a:rPr lang="it-IT" dirty="0"/>
              <a:t> for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exchange</a:t>
            </a:r>
            <a:endParaRPr lang="it-IT" dirty="0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FA927A5B-C22D-B519-E79B-581DB32F4365}"/>
              </a:ext>
            </a:extLst>
          </p:cNvPr>
          <p:cNvCxnSpPr>
            <a:cxnSpLocks/>
            <a:endCxn id="23" idx="2"/>
          </p:cNvCxnSpPr>
          <p:nvPr/>
        </p:nvCxnSpPr>
        <p:spPr>
          <a:xfrm flipH="1" flipV="1">
            <a:off x="852184" y="2847397"/>
            <a:ext cx="332991" cy="126037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1B75FFA-6DB7-89B7-42DD-F66CD45998DE}"/>
              </a:ext>
            </a:extLst>
          </p:cNvPr>
          <p:cNvSpPr txBox="1"/>
          <p:nvPr/>
        </p:nvSpPr>
        <p:spPr>
          <a:xfrm>
            <a:off x="211353" y="2201066"/>
            <a:ext cx="128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Exchangers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channels</a:t>
            </a:r>
            <a:endParaRPr lang="it-IT" dirty="0">
              <a:solidFill>
                <a:schemeClr val="accent1"/>
              </a:solidFill>
            </a:endParaRPr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35E53972-5612-D430-7B0B-DFCD0529FD07}"/>
              </a:ext>
            </a:extLst>
          </p:cNvPr>
          <p:cNvCxnSpPr>
            <a:cxnSpLocks/>
          </p:cNvCxnSpPr>
          <p:nvPr/>
        </p:nvCxnSpPr>
        <p:spPr>
          <a:xfrm>
            <a:off x="592058" y="4995326"/>
            <a:ext cx="2434013" cy="9888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C447427-4D98-5A2E-3836-52ED493E0064}"/>
              </a:ext>
            </a:extLst>
          </p:cNvPr>
          <p:cNvSpPr txBox="1"/>
          <p:nvPr/>
        </p:nvSpPr>
        <p:spPr>
          <a:xfrm>
            <a:off x="3026071" y="5727740"/>
            <a:ext cx="300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Contact with HTS </a:t>
            </a:r>
            <a:r>
              <a:rPr lang="it-IT" dirty="0" err="1"/>
              <a:t>current</a:t>
            </a:r>
            <a:r>
              <a:rPr lang="it-IT" dirty="0"/>
              <a:t> lead (must be T&lt;64K, target 60K)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793203ED-C809-7098-C409-6D512E220551}"/>
              </a:ext>
            </a:extLst>
          </p:cNvPr>
          <p:cNvCxnSpPr>
            <a:cxnSpLocks/>
          </p:cNvCxnSpPr>
          <p:nvPr/>
        </p:nvCxnSpPr>
        <p:spPr>
          <a:xfrm flipH="1">
            <a:off x="487850" y="2583018"/>
            <a:ext cx="2815562" cy="256593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6B51522D-00F1-8A76-391E-B452F46AA335}"/>
                  </a:ext>
                </a:extLst>
              </p:cNvPr>
              <p:cNvSpPr txBox="1"/>
              <p:nvPr/>
            </p:nvSpPr>
            <p:spPr>
              <a:xfrm>
                <a:off x="3303412" y="2377644"/>
                <a:ext cx="8649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dirty="0">
                    <a:solidFill>
                      <a:srgbClr val="FFC000"/>
                    </a:solidFill>
                  </a:rPr>
                  <a:t>=1000 A</a:t>
                </a:r>
              </a:p>
            </p:txBody>
          </p:sp>
        </mc:Choice>
        <mc:Fallback xmlns="">
          <p:sp>
            <p:nvSpPr>
              <p:cNvPr id="44" name="CasellaDiTesto 43">
                <a:extLst>
                  <a:ext uri="{FF2B5EF4-FFF2-40B4-BE49-F238E27FC236}">
                    <a16:creationId xmlns:a16="http://schemas.microsoft.com/office/drawing/2014/main" id="{6B51522D-00F1-8A76-391E-B452F46AA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412" y="2377644"/>
                <a:ext cx="864917" cy="276999"/>
              </a:xfrm>
              <a:prstGeom prst="rect">
                <a:avLst/>
              </a:prstGeom>
              <a:blipFill>
                <a:blip r:embed="rId3"/>
                <a:stretch>
                  <a:fillRect l="-9859" t="-28889" r="-15493" b="-5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41E0499-DB99-C711-83B9-37FD23465A73}"/>
              </a:ext>
            </a:extLst>
          </p:cNvPr>
          <p:cNvSpPr txBox="1"/>
          <p:nvPr/>
        </p:nvSpPr>
        <p:spPr>
          <a:xfrm>
            <a:off x="584905" y="5767037"/>
            <a:ext cx="181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Kapton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interfaces</a:t>
            </a:r>
            <a:endParaRPr lang="it-IT" dirty="0">
              <a:solidFill>
                <a:schemeClr val="accent1"/>
              </a:solidFill>
            </a:endParaRP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11FCAAB6-9D4F-D404-CFC2-866A8BD0E30E}"/>
              </a:ext>
            </a:extLst>
          </p:cNvPr>
          <p:cNvCxnSpPr>
            <a:cxnSpLocks/>
            <a:stCxn id="45" idx="0"/>
          </p:cNvCxnSpPr>
          <p:nvPr/>
        </p:nvCxnSpPr>
        <p:spPr>
          <a:xfrm flipH="1" flipV="1">
            <a:off x="1185891" y="4581049"/>
            <a:ext cx="307123" cy="1185988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89D15BAE-8ED9-3335-8FB7-F7017776392E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1493014" y="4466959"/>
            <a:ext cx="114943" cy="1300078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4147AD3B-A212-70E4-3584-9231B2FC1E37}"/>
                  </a:ext>
                </a:extLst>
              </p:cNvPr>
              <p:cNvSpPr txBox="1"/>
              <p:nvPr/>
            </p:nvSpPr>
            <p:spPr>
              <a:xfrm>
                <a:off x="7611397" y="2101629"/>
                <a:ext cx="3742403" cy="1776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Heat </a:t>
                </a:r>
                <a:r>
                  <a:rPr lang="it-IT" dirty="0" err="1"/>
                  <a:t>conduction</a:t>
                </a:r>
                <a:r>
                  <a:rPr lang="it-IT" dirty="0"/>
                  <a:t> </a:t>
                </a:r>
                <a:r>
                  <a:rPr lang="it-IT" dirty="0" err="1"/>
                  <a:t>through</a:t>
                </a:r>
                <a:r>
                  <a:rPr lang="it-IT" dirty="0"/>
                  <a:t> </a:t>
                </a:r>
                <a:r>
                  <a:rPr lang="it-IT" dirty="0" err="1"/>
                  <a:t>channels</a:t>
                </a:r>
                <a:r>
                  <a:rPr lang="it-IT" dirty="0"/>
                  <a:t> </a:t>
                </a:r>
                <a:r>
                  <a:rPr lang="it-IT" dirty="0" err="1"/>
                  <a:t>walls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𝑒𝑥𝑐𝑔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𝑤𝑎𝑙𝑙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𝑤𝑎𝑙𝑙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=57.5</m:t>
                    </m:r>
                    <m:r>
                      <m:rPr>
                        <m:sty m:val="p"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it-IT" b="0" dirty="0"/>
                  <a:t> (second lead)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Neglecting</a:t>
                </a:r>
                <a:r>
                  <a:rPr lang="it-IT" dirty="0"/>
                  <a:t> </a:t>
                </a:r>
                <a:r>
                  <a:rPr lang="it-IT" dirty="0" err="1"/>
                  <a:t>all</a:t>
                </a:r>
                <a:r>
                  <a:rPr lang="it-IT" dirty="0"/>
                  <a:t> </a:t>
                </a:r>
                <a:r>
                  <a:rPr lang="it-IT" dirty="0" err="1"/>
                  <a:t>electrical</a:t>
                </a:r>
                <a:r>
                  <a:rPr lang="it-IT" dirty="0"/>
                  <a:t> </a:t>
                </a:r>
                <a:r>
                  <a:rPr lang="it-IT" dirty="0" err="1"/>
                  <a:t>interface</a:t>
                </a:r>
                <a:r>
                  <a:rPr lang="it-IT" dirty="0"/>
                  <a:t> </a:t>
                </a:r>
                <a:r>
                  <a:rPr lang="it-IT" dirty="0" err="1"/>
                  <a:t>resistivities</a:t>
                </a:r>
                <a:endParaRPr lang="it-IT" dirty="0"/>
              </a:p>
            </p:txBody>
          </p:sp>
        </mc:Choice>
        <mc:Fallback xmlns=""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4147AD3B-A212-70E4-3584-9231B2FC1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397" y="2101629"/>
                <a:ext cx="3742403" cy="1776897"/>
              </a:xfrm>
              <a:prstGeom prst="rect">
                <a:avLst/>
              </a:prstGeom>
              <a:blipFill>
                <a:blip r:embed="rId4"/>
                <a:stretch>
                  <a:fillRect l="-1140" t="-2062" b="-48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FB12EC8E-4C8F-DAD9-7D6A-ED14802D8232}"/>
              </a:ext>
            </a:extLst>
          </p:cNvPr>
          <p:cNvSpPr txBox="1"/>
          <p:nvPr/>
        </p:nvSpPr>
        <p:spPr>
          <a:xfrm>
            <a:off x="7324025" y="4298030"/>
            <a:ext cx="446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(</a:t>
            </a:r>
            <a:r>
              <a:rPr lang="it-IT" dirty="0" err="1"/>
              <a:t>similar</a:t>
            </a:r>
            <a:r>
              <a:rPr lang="it-IT" dirty="0"/>
              <a:t> for SOLEMI and </a:t>
            </a:r>
            <a:r>
              <a:rPr lang="it-IT" dirty="0" err="1"/>
              <a:t>HiLumi</a:t>
            </a:r>
            <a:r>
              <a:rPr lang="it-IT" dirty="0"/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ella 61">
                <a:extLst>
                  <a:ext uri="{FF2B5EF4-FFF2-40B4-BE49-F238E27FC236}">
                    <a16:creationId xmlns:a16="http://schemas.microsoft.com/office/drawing/2014/main" id="{D7FF7AED-07A4-D5D2-08B3-F36FCEAA5C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5194347"/>
                  </p:ext>
                </p:extLst>
              </p:nvPr>
            </p:nvGraphicFramePr>
            <p:xfrm>
              <a:off x="6706188" y="4769677"/>
              <a:ext cx="5173386" cy="12911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74104">
                      <a:extLst>
                        <a:ext uri="{9D8B030D-6E8A-4147-A177-3AD203B41FA5}">
                          <a16:colId xmlns:a16="http://schemas.microsoft.com/office/drawing/2014/main" val="3433957694"/>
                        </a:ext>
                      </a:extLst>
                    </a:gridCol>
                    <a:gridCol w="1051060">
                      <a:extLst>
                        <a:ext uri="{9D8B030D-6E8A-4147-A177-3AD203B41FA5}">
                          <a16:colId xmlns:a16="http://schemas.microsoft.com/office/drawing/2014/main" val="3708749387"/>
                        </a:ext>
                      </a:extLst>
                    </a:gridCol>
                    <a:gridCol w="693191">
                      <a:extLst>
                        <a:ext uri="{9D8B030D-6E8A-4147-A177-3AD203B41FA5}">
                          <a16:colId xmlns:a16="http://schemas.microsoft.com/office/drawing/2014/main" val="669564071"/>
                        </a:ext>
                      </a:extLst>
                    </a:gridCol>
                    <a:gridCol w="1455031">
                      <a:extLst>
                        <a:ext uri="{9D8B030D-6E8A-4147-A177-3AD203B41FA5}">
                          <a16:colId xmlns:a16="http://schemas.microsoft.com/office/drawing/2014/main" val="369341294"/>
                        </a:ext>
                      </a:extLst>
                    </a:gridCol>
                  </a:tblGrid>
                  <a:tr h="309419">
                    <a:tc>
                      <a:txBody>
                        <a:bodyPr/>
                        <a:lstStyle/>
                        <a:p>
                          <a:endParaRPr lang="it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𝒃𝒐𝒕𝒕𝒐𝒎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 dirty="0"/>
                            <a:t> 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 dirty="0"/>
                            <a:t> 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 err="1"/>
                            <a:t>Heat</a:t>
                          </a:r>
                          <a:r>
                            <a:rPr lang="it-IT" sz="1400" dirty="0"/>
                            <a:t> to gas [W]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364416"/>
                      </a:ext>
                    </a:extLst>
                  </a:tr>
                  <a:tr h="4752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  <m:t>𝑲𝒂𝒑𝒕𝒐𝒏</m:t>
                                    </m:r>
                                  </m:sub>
                                </m:sSub>
                                <m:r>
                                  <a:rPr lang="it-IT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1400" b="1" i="1" smtClean="0">
                                    <a:latin typeface="Cambria Math" panose="02040503050406030204" pitchFamily="18" charset="0"/>
                                  </a:rPr>
                                  <m:t>𝟗𝟎𝟎</m:t>
                                </m:r>
                                <m:f>
                                  <m:fPr>
                                    <m:ctrlP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it-IT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1400" b="1" i="1" smtClean="0"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it-IT" sz="14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60.8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75-80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8201910"/>
                      </a:ext>
                    </a:extLst>
                  </a:tr>
                  <a:tr h="47529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  <m:t>𝑲𝒂𝒑𝒕𝒐𝒏</m:t>
                                    </m:r>
                                  </m:sub>
                                </m:sSub>
                                <m:r>
                                  <a:rPr lang="it-IT" sz="14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it-IT" sz="1400" b="1" i="1" smtClean="0">
                                    <a:latin typeface="Cambria Math" panose="02040503050406030204" pitchFamily="18" charset="0"/>
                                  </a:rPr>
                                  <m:t>𝟒𝟎𝟎</m:t>
                                </m:r>
                                <m:f>
                                  <m:fPr>
                                    <m:ctrlP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  <m:t>𝑾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it-IT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it-IT" sz="1400" b="1" i="1" smtClean="0">
                                            <a:latin typeface="Cambria Math" panose="02040503050406030204" pitchFamily="18" charset="0"/>
                                          </a:rPr>
                                          <m:t>𝒎</m:t>
                                        </m:r>
                                      </m:e>
                                      <m:sup>
                                        <m:r>
                                          <a:rPr lang="it-IT" sz="14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  <m:t>𝑲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/>
                            <a:t>75-80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0641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ella 61">
                <a:extLst>
                  <a:ext uri="{FF2B5EF4-FFF2-40B4-BE49-F238E27FC236}">
                    <a16:creationId xmlns:a16="http://schemas.microsoft.com/office/drawing/2014/main" id="{D7FF7AED-07A4-D5D2-08B3-F36FCEAA5CB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65194347"/>
                  </p:ext>
                </p:extLst>
              </p:nvPr>
            </p:nvGraphicFramePr>
            <p:xfrm>
              <a:off x="6706188" y="4769677"/>
              <a:ext cx="5173386" cy="129112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74104">
                      <a:extLst>
                        <a:ext uri="{9D8B030D-6E8A-4147-A177-3AD203B41FA5}">
                          <a16:colId xmlns:a16="http://schemas.microsoft.com/office/drawing/2014/main" val="3433957694"/>
                        </a:ext>
                      </a:extLst>
                    </a:gridCol>
                    <a:gridCol w="1051060">
                      <a:extLst>
                        <a:ext uri="{9D8B030D-6E8A-4147-A177-3AD203B41FA5}">
                          <a16:colId xmlns:a16="http://schemas.microsoft.com/office/drawing/2014/main" val="3708749387"/>
                        </a:ext>
                      </a:extLst>
                    </a:gridCol>
                    <a:gridCol w="693191">
                      <a:extLst>
                        <a:ext uri="{9D8B030D-6E8A-4147-A177-3AD203B41FA5}">
                          <a16:colId xmlns:a16="http://schemas.microsoft.com/office/drawing/2014/main" val="669564071"/>
                        </a:ext>
                      </a:extLst>
                    </a:gridCol>
                    <a:gridCol w="1455031">
                      <a:extLst>
                        <a:ext uri="{9D8B030D-6E8A-4147-A177-3AD203B41FA5}">
                          <a16:colId xmlns:a16="http://schemas.microsoft.com/office/drawing/2014/main" val="369341294"/>
                        </a:ext>
                      </a:extLst>
                    </a:gridCol>
                  </a:tblGrid>
                  <a:tr h="309419">
                    <a:tc>
                      <a:txBody>
                        <a:bodyPr/>
                        <a:lstStyle/>
                        <a:p>
                          <a:endParaRPr lang="it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188953" t="-1961" r="-207558" b="-3215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435965" t="-1961" r="-213158" b="-3215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 err="1"/>
                            <a:t>Heat</a:t>
                          </a:r>
                          <a:r>
                            <a:rPr lang="it-IT" sz="1400" dirty="0"/>
                            <a:t> to gas [W]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3364416"/>
                      </a:ext>
                    </a:extLst>
                  </a:tr>
                  <a:tr h="490855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309" t="-64198" r="-163272" b="-10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60.8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75-80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8201910"/>
                      </a:ext>
                    </a:extLst>
                  </a:tr>
                  <a:tr h="490855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5"/>
                          <a:stretch>
                            <a:fillRect l="-309" t="-164198" r="-163272" b="-2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63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dirty="0"/>
                            <a:t>75-80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06414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7B4074A6-DFA4-058D-C670-010B0CDA98A7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1384439" y="3380834"/>
            <a:ext cx="250743" cy="89104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5FB16380-EEF4-B306-0445-81EFB7FA25A6}"/>
                  </a:ext>
                </a:extLst>
              </p:cNvPr>
              <p:cNvSpPr txBox="1"/>
              <p:nvPr/>
            </p:nvSpPr>
            <p:spPr>
              <a:xfrm>
                <a:off x="1479705" y="3011502"/>
                <a:ext cx="310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5FB16380-EEF4-B306-0445-81EFB7FA2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705" y="3011502"/>
                <a:ext cx="310954" cy="369332"/>
              </a:xfrm>
              <a:prstGeom prst="rect">
                <a:avLst/>
              </a:prstGeom>
              <a:blipFill>
                <a:blip r:embed="rId6"/>
                <a:stretch>
                  <a:fillRect r="-137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0A9EC504-7E81-B4FA-B2E4-15986D851764}"/>
                  </a:ext>
                </a:extLst>
              </p:cNvPr>
              <p:cNvSpPr txBox="1"/>
              <p:nvPr/>
            </p:nvSpPr>
            <p:spPr>
              <a:xfrm>
                <a:off x="122895" y="5489748"/>
                <a:ext cx="310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𝑏𝑜𝑡𝑡𝑜𝑚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0A9EC504-7E81-B4FA-B2E4-15986D851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95" y="5489748"/>
                <a:ext cx="310954" cy="369332"/>
              </a:xfrm>
              <a:prstGeom prst="rect">
                <a:avLst/>
              </a:prstGeom>
              <a:blipFill>
                <a:blip r:embed="rId7"/>
                <a:stretch>
                  <a:fillRect r="-1803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Connettore diritto 71">
            <a:extLst>
              <a:ext uri="{FF2B5EF4-FFF2-40B4-BE49-F238E27FC236}">
                <a16:creationId xmlns:a16="http://schemas.microsoft.com/office/drawing/2014/main" id="{BEC485E4-4699-8BB0-0B0F-9E3A13EC2601}"/>
              </a:ext>
            </a:extLst>
          </p:cNvPr>
          <p:cNvCxnSpPr>
            <a:cxnSpLocks/>
            <a:stCxn id="71" idx="0"/>
          </p:cNvCxnSpPr>
          <p:nvPr/>
        </p:nvCxnSpPr>
        <p:spPr>
          <a:xfrm flipV="1">
            <a:off x="278372" y="5057372"/>
            <a:ext cx="349756" cy="43237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74">
            <a:extLst>
              <a:ext uri="{FF2B5EF4-FFF2-40B4-BE49-F238E27FC236}">
                <a16:creationId xmlns:a16="http://schemas.microsoft.com/office/drawing/2014/main" id="{8F1AF753-FAE8-8B69-47B4-877D9E7901CD}"/>
              </a:ext>
            </a:extLst>
          </p:cNvPr>
          <p:cNvCxnSpPr>
            <a:cxnSpLocks/>
            <a:endCxn id="76" idx="2"/>
          </p:cNvCxnSpPr>
          <p:nvPr/>
        </p:nvCxnSpPr>
        <p:spPr>
          <a:xfrm flipH="1" flipV="1">
            <a:off x="3039054" y="2405558"/>
            <a:ext cx="158057" cy="2555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99482230-A720-C869-A6D8-96EFD57BEF21}"/>
                  </a:ext>
                </a:extLst>
              </p:cNvPr>
              <p:cNvSpPr txBox="1"/>
              <p:nvPr/>
            </p:nvSpPr>
            <p:spPr>
              <a:xfrm>
                <a:off x="2398223" y="2036226"/>
                <a:ext cx="1281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=300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76" name="CasellaDiTesto 75">
                <a:extLst>
                  <a:ext uri="{FF2B5EF4-FFF2-40B4-BE49-F238E27FC236}">
                    <a16:creationId xmlns:a16="http://schemas.microsoft.com/office/drawing/2014/main" id="{99482230-A720-C869-A6D8-96EFD57BE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223" y="2036226"/>
                <a:ext cx="128166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541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DA6D71-860F-650F-2E78-E8708911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85262"/>
          </a:xfrm>
        </p:spPr>
        <p:txBody>
          <a:bodyPr/>
          <a:lstStyle/>
          <a:p>
            <a:pPr algn="ctr"/>
            <a:r>
              <a:rPr lang="it-IT" dirty="0" err="1"/>
              <a:t>Simulations</a:t>
            </a:r>
            <a:r>
              <a:rPr lang="it-IT" dirty="0"/>
              <a:t> - </a:t>
            </a:r>
            <a:r>
              <a:rPr lang="it-IT" dirty="0" err="1"/>
              <a:t>Cryocooler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81CAEA9-4359-6F2E-E7B9-379F7FB6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pic>
        <p:nvPicPr>
          <p:cNvPr id="4" name="Immagine 3" descr="Immagine che contiene diagramma, disegno, schizzo, Piano&#10;&#10;Descrizione generata automaticamente">
            <a:extLst>
              <a:ext uri="{FF2B5EF4-FFF2-40B4-BE49-F238E27FC236}">
                <a16:creationId xmlns:a16="http://schemas.microsoft.com/office/drawing/2014/main" id="{38DA64B3-6260-7BB3-6A9D-21004B40D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0" y="1920898"/>
            <a:ext cx="4536822" cy="352240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1430313-519D-C1FE-FDA6-23A1B19BF531}"/>
              </a:ext>
            </a:extLst>
          </p:cNvPr>
          <p:cNvSpPr txBox="1"/>
          <p:nvPr/>
        </p:nvSpPr>
        <p:spPr>
          <a:xfrm>
            <a:off x="2663686" y="5382237"/>
            <a:ext cx="10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accent1"/>
                </a:solidFill>
              </a:rPr>
              <a:t>Kapton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interface</a:t>
            </a:r>
            <a:endParaRPr lang="it-IT" dirty="0">
              <a:solidFill>
                <a:schemeClr val="accent1"/>
              </a:solidFill>
            </a:endParaRP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8F38A96A-4026-1E4F-6430-5D309C92044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196825" y="3795747"/>
            <a:ext cx="0" cy="158649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352E08-82BE-2E5F-AF94-5AB1C083E010}"/>
              </a:ext>
            </a:extLst>
          </p:cNvPr>
          <p:cNvSpPr txBox="1"/>
          <p:nvPr/>
        </p:nvSpPr>
        <p:spPr>
          <a:xfrm>
            <a:off x="1081315" y="1136420"/>
            <a:ext cx="106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Cu-In-Cu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29515BD-8382-28DE-915D-2035CA4BB1E5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1614454" y="1505752"/>
            <a:ext cx="398542" cy="192324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5071D435-E827-E9E2-801B-CDF76B6B468D}"/>
                  </a:ext>
                </a:extLst>
              </p:cNvPr>
              <p:cNvSpPr txBox="1"/>
              <p:nvPr/>
            </p:nvSpPr>
            <p:spPr>
              <a:xfrm>
                <a:off x="4080862" y="5627561"/>
                <a:ext cx="310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𝑏𝑜𝑡𝑡𝑜𝑚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5071D435-E827-E9E2-801B-CDF76B6B4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862" y="5627561"/>
                <a:ext cx="310954" cy="369332"/>
              </a:xfrm>
              <a:prstGeom prst="rect">
                <a:avLst/>
              </a:prstGeom>
              <a:blipFill>
                <a:blip r:embed="rId3"/>
                <a:stretch>
                  <a:fillRect r="-1803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1790AB8E-0E73-9CBF-A99E-64C81538CDCE}"/>
              </a:ext>
            </a:extLst>
          </p:cNvPr>
          <p:cNvCxnSpPr>
            <a:cxnSpLocks/>
            <a:stCxn id="18" idx="0"/>
          </p:cNvCxnSpPr>
          <p:nvPr/>
        </p:nvCxnSpPr>
        <p:spPr>
          <a:xfrm flipH="1" flipV="1">
            <a:off x="3721279" y="4795666"/>
            <a:ext cx="515060" cy="83189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C9FF9818-AC89-7D3E-506E-CA9CD16C76BF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124748" y="2796482"/>
            <a:ext cx="700482" cy="17618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DA6601E-C03A-DD3D-0F79-E644DA648ED0}"/>
                  </a:ext>
                </a:extLst>
              </p:cNvPr>
              <p:cNvSpPr txBox="1"/>
              <p:nvPr/>
            </p:nvSpPr>
            <p:spPr>
              <a:xfrm>
                <a:off x="3825230" y="2611816"/>
                <a:ext cx="3109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DA6601E-C03A-DD3D-0F79-E644DA648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230" y="2611816"/>
                <a:ext cx="310954" cy="369332"/>
              </a:xfrm>
              <a:prstGeom prst="rect">
                <a:avLst/>
              </a:prstGeom>
              <a:blipFill>
                <a:blip r:embed="rId4"/>
                <a:stretch>
                  <a:fillRect r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5C324E95-FE68-001D-C179-3B5975DB938C}"/>
              </a:ext>
            </a:extLst>
          </p:cNvPr>
          <p:cNvCxnSpPr>
            <a:cxnSpLocks/>
            <a:endCxn id="28" idx="2"/>
          </p:cNvCxnSpPr>
          <p:nvPr/>
        </p:nvCxnSpPr>
        <p:spPr>
          <a:xfrm flipH="1" flipV="1">
            <a:off x="2723290" y="1937292"/>
            <a:ext cx="158057" cy="25557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BAA2672A-58BA-D9DD-C08C-15839263B8EC}"/>
                  </a:ext>
                </a:extLst>
              </p:cNvPr>
              <p:cNvSpPr txBox="1"/>
              <p:nvPr/>
            </p:nvSpPr>
            <p:spPr>
              <a:xfrm>
                <a:off x="2082459" y="1567960"/>
                <a:ext cx="12816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=300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BAA2672A-58BA-D9DD-C08C-15839263B8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459" y="1567960"/>
                <a:ext cx="128166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45C715F-4F4C-D5D5-7D30-EAA61A5E6A29}"/>
              </a:ext>
            </a:extLst>
          </p:cNvPr>
          <p:cNvCxnSpPr>
            <a:cxnSpLocks/>
          </p:cNvCxnSpPr>
          <p:nvPr/>
        </p:nvCxnSpPr>
        <p:spPr>
          <a:xfrm>
            <a:off x="2857866" y="2151907"/>
            <a:ext cx="863413" cy="282932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AAEF429-8FA7-F041-203C-7D3DF288ABEB}"/>
                  </a:ext>
                </a:extLst>
              </p:cNvPr>
              <p:cNvSpPr txBox="1"/>
              <p:nvPr/>
            </p:nvSpPr>
            <p:spPr>
              <a:xfrm>
                <a:off x="3114424" y="2436314"/>
                <a:ext cx="74789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dirty="0">
                    <a:solidFill>
                      <a:srgbClr val="FFC000"/>
                    </a:solidFill>
                  </a:rPr>
                  <a:t>=500 A</a:t>
                </a: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AAEF429-8FA7-F041-203C-7D3DF288A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424" y="2436314"/>
                <a:ext cx="747897" cy="276999"/>
              </a:xfrm>
              <a:prstGeom prst="rect">
                <a:avLst/>
              </a:prstGeom>
              <a:blipFill>
                <a:blip r:embed="rId6"/>
                <a:stretch>
                  <a:fillRect l="-11382" t="-28889" r="-17886" b="-5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6EF6F11-70C0-5612-2136-7A732BD44B3B}"/>
                  </a:ext>
                </a:extLst>
              </p:cNvPr>
              <p:cNvSpPr txBox="1"/>
              <p:nvPr/>
            </p:nvSpPr>
            <p:spPr>
              <a:xfrm>
                <a:off x="138501" y="2386802"/>
                <a:ext cx="1125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it-IT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6EF6F11-70C0-5612-2136-7A732BD44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01" y="2386802"/>
                <a:ext cx="112514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0522CEFD-56B7-9973-5BB5-D9A558F8F6CD}"/>
              </a:ext>
            </a:extLst>
          </p:cNvPr>
          <p:cNvCxnSpPr>
            <a:cxnSpLocks/>
            <a:endCxn id="33" idx="2"/>
          </p:cNvCxnSpPr>
          <p:nvPr/>
        </p:nvCxnSpPr>
        <p:spPr>
          <a:xfrm flipH="1" flipV="1">
            <a:off x="701076" y="2756134"/>
            <a:ext cx="1167499" cy="54442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magine 37">
            <a:extLst>
              <a:ext uri="{FF2B5EF4-FFF2-40B4-BE49-F238E27FC236}">
                <a16:creationId xmlns:a16="http://schemas.microsoft.com/office/drawing/2014/main" id="{E2C255F6-D5BC-F7A5-52A4-751899CF5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784" y="2400260"/>
            <a:ext cx="4258149" cy="3024099"/>
          </a:xfrm>
          <a:prstGeom prst="rect">
            <a:avLst/>
          </a:prstGeom>
        </p:spPr>
      </p:pic>
      <p:sp>
        <p:nvSpPr>
          <p:cNvPr id="39" name="Ovale 38">
            <a:extLst>
              <a:ext uri="{FF2B5EF4-FFF2-40B4-BE49-F238E27FC236}">
                <a16:creationId xmlns:a16="http://schemas.microsoft.com/office/drawing/2014/main" id="{6314F5E6-B3E7-A690-6A22-3920EF3921E9}"/>
              </a:ext>
            </a:extLst>
          </p:cNvPr>
          <p:cNvSpPr/>
          <p:nvPr/>
        </p:nvSpPr>
        <p:spPr>
          <a:xfrm>
            <a:off x="9863187" y="2391018"/>
            <a:ext cx="65784" cy="75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DD36BB1-9135-C506-B815-CD76250A5505}"/>
              </a:ext>
            </a:extLst>
          </p:cNvPr>
          <p:cNvSpPr txBox="1"/>
          <p:nvPr/>
        </p:nvSpPr>
        <p:spPr>
          <a:xfrm>
            <a:off x="9863187" y="2120114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60W?</a:t>
            </a:r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FA6E02FD-CA87-106C-835F-47427EC90127}"/>
              </a:ext>
            </a:extLst>
          </p:cNvPr>
          <p:cNvSpPr/>
          <p:nvPr/>
        </p:nvSpPr>
        <p:spPr>
          <a:xfrm>
            <a:off x="9465406" y="4524375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24303DE4-E475-F726-0EFD-DF9214A2A426}"/>
              </a:ext>
            </a:extLst>
          </p:cNvPr>
          <p:cNvSpPr/>
          <p:nvPr/>
        </p:nvSpPr>
        <p:spPr>
          <a:xfrm>
            <a:off x="9465772" y="4314657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162DCBB0-14F5-99CE-4157-1E5C6000B3DC}"/>
              </a:ext>
            </a:extLst>
          </p:cNvPr>
          <p:cNvSpPr/>
          <p:nvPr/>
        </p:nvSpPr>
        <p:spPr>
          <a:xfrm>
            <a:off x="9465406" y="4104939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EAF8968B-9B2B-E2F8-3177-1B5429FD1B8A}"/>
              </a:ext>
            </a:extLst>
          </p:cNvPr>
          <p:cNvSpPr/>
          <p:nvPr/>
        </p:nvSpPr>
        <p:spPr>
          <a:xfrm>
            <a:off x="9465400" y="3895716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E953ECAE-54C3-912D-824D-447427CE9CCA}"/>
              </a:ext>
            </a:extLst>
          </p:cNvPr>
          <p:cNvSpPr/>
          <p:nvPr/>
        </p:nvSpPr>
        <p:spPr>
          <a:xfrm>
            <a:off x="9465766" y="3685998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80B6C1DE-552E-1955-9F9D-A1A06E9EA2F3}"/>
              </a:ext>
            </a:extLst>
          </p:cNvPr>
          <p:cNvSpPr/>
          <p:nvPr/>
        </p:nvSpPr>
        <p:spPr>
          <a:xfrm>
            <a:off x="9465400" y="3476280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83EC00FA-486D-A2BA-94D7-52825F61A07D}"/>
              </a:ext>
            </a:extLst>
          </p:cNvPr>
          <p:cNvSpPr/>
          <p:nvPr/>
        </p:nvSpPr>
        <p:spPr>
          <a:xfrm>
            <a:off x="9465396" y="3267051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22041AFD-C15D-180B-784E-4A6277789FBB}"/>
              </a:ext>
            </a:extLst>
          </p:cNvPr>
          <p:cNvSpPr/>
          <p:nvPr/>
        </p:nvSpPr>
        <p:spPr>
          <a:xfrm>
            <a:off x="9465762" y="3057333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ED5F633C-2961-21E2-7895-855EA9F1ADC0}"/>
              </a:ext>
            </a:extLst>
          </p:cNvPr>
          <p:cNvSpPr/>
          <p:nvPr/>
        </p:nvSpPr>
        <p:spPr>
          <a:xfrm>
            <a:off x="9465396" y="2847615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AE4929B6-1CF6-ED1F-7CBA-5AC3EC54EAB2}"/>
              </a:ext>
            </a:extLst>
          </p:cNvPr>
          <p:cNvSpPr/>
          <p:nvPr/>
        </p:nvSpPr>
        <p:spPr>
          <a:xfrm>
            <a:off x="9467777" y="2638391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BB2512FD-BB8C-2BCD-6E47-55C146BF82B5}"/>
              </a:ext>
            </a:extLst>
          </p:cNvPr>
          <p:cNvSpPr/>
          <p:nvPr/>
        </p:nvSpPr>
        <p:spPr>
          <a:xfrm>
            <a:off x="9468143" y="2428673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Rettangolo 64">
            <a:extLst>
              <a:ext uri="{FF2B5EF4-FFF2-40B4-BE49-F238E27FC236}">
                <a16:creationId xmlns:a16="http://schemas.microsoft.com/office/drawing/2014/main" id="{40A8B467-B823-6A19-7EB2-39CAD75ED658}"/>
              </a:ext>
            </a:extLst>
          </p:cNvPr>
          <p:cNvSpPr/>
          <p:nvPr/>
        </p:nvSpPr>
        <p:spPr>
          <a:xfrm>
            <a:off x="9467777" y="2218955"/>
            <a:ext cx="427597" cy="20971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44541432-FC1D-C157-7E70-8B3D29773D6A}"/>
              </a:ext>
            </a:extLst>
          </p:cNvPr>
          <p:cNvSpPr txBox="1"/>
          <p:nvPr/>
        </p:nvSpPr>
        <p:spPr>
          <a:xfrm>
            <a:off x="9799182" y="4691777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55K</a:t>
            </a:r>
          </a:p>
        </p:txBody>
      </p:sp>
      <p:grpSp>
        <p:nvGrpSpPr>
          <p:cNvPr id="75" name="Gruppo 74">
            <a:extLst>
              <a:ext uri="{FF2B5EF4-FFF2-40B4-BE49-F238E27FC236}">
                <a16:creationId xmlns:a16="http://schemas.microsoft.com/office/drawing/2014/main" id="{E3E3DD5F-24DE-251C-F1BD-84FD0B58A308}"/>
              </a:ext>
            </a:extLst>
          </p:cNvPr>
          <p:cNvGrpSpPr/>
          <p:nvPr/>
        </p:nvGrpSpPr>
        <p:grpSpPr>
          <a:xfrm>
            <a:off x="1170567" y="1985815"/>
            <a:ext cx="8722733" cy="712776"/>
            <a:chOff x="1170567" y="1985815"/>
            <a:chExt cx="8722733" cy="712776"/>
          </a:xfrm>
        </p:grpSpPr>
        <p:sp>
          <p:nvSpPr>
            <p:cNvPr id="73" name="Figura a mano libera: forma 72">
              <a:extLst>
                <a:ext uri="{FF2B5EF4-FFF2-40B4-BE49-F238E27FC236}">
                  <a16:creationId xmlns:a16="http://schemas.microsoft.com/office/drawing/2014/main" id="{7CA77F9D-FD69-784E-7182-46910B1536B4}"/>
                </a:ext>
              </a:extLst>
            </p:cNvPr>
            <p:cNvSpPr/>
            <p:nvPr/>
          </p:nvSpPr>
          <p:spPr>
            <a:xfrm>
              <a:off x="1206500" y="1985815"/>
              <a:ext cx="8686800" cy="697180"/>
            </a:xfrm>
            <a:custGeom>
              <a:avLst/>
              <a:gdLst>
                <a:gd name="connsiteX0" fmla="*/ 9214198 w 9214198"/>
                <a:gd name="connsiteY0" fmla="*/ 446235 h 697180"/>
                <a:gd name="connsiteX1" fmla="*/ 7353648 w 9214198"/>
                <a:gd name="connsiteY1" fmla="*/ 8085 h 697180"/>
                <a:gd name="connsiteX2" fmla="*/ 3651598 w 9214198"/>
                <a:gd name="connsiteY2" fmla="*/ 198585 h 697180"/>
                <a:gd name="connsiteX3" fmla="*/ 603598 w 9214198"/>
                <a:gd name="connsiteY3" fmla="*/ 649435 h 697180"/>
                <a:gd name="connsiteX4" fmla="*/ 348 w 9214198"/>
                <a:gd name="connsiteY4" fmla="*/ 662135 h 697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14198" h="697180">
                  <a:moveTo>
                    <a:pt x="9214198" y="446235"/>
                  </a:moveTo>
                  <a:cubicBezTo>
                    <a:pt x="8747473" y="247797"/>
                    <a:pt x="8280748" y="49360"/>
                    <a:pt x="7353648" y="8085"/>
                  </a:cubicBezTo>
                  <a:cubicBezTo>
                    <a:pt x="6426548" y="-33190"/>
                    <a:pt x="4776606" y="91693"/>
                    <a:pt x="3651598" y="198585"/>
                  </a:cubicBezTo>
                  <a:cubicBezTo>
                    <a:pt x="2526590" y="305477"/>
                    <a:pt x="1212140" y="572177"/>
                    <a:pt x="603598" y="649435"/>
                  </a:cubicBezTo>
                  <a:cubicBezTo>
                    <a:pt x="-4944" y="726693"/>
                    <a:pt x="-2298" y="694414"/>
                    <a:pt x="348" y="66213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Triangolo isoscele 73">
              <a:extLst>
                <a:ext uri="{FF2B5EF4-FFF2-40B4-BE49-F238E27FC236}">
                  <a16:creationId xmlns:a16="http://schemas.microsoft.com/office/drawing/2014/main" id="{9BA257B7-3221-948B-9238-F76ACBE08EA2}"/>
                </a:ext>
              </a:extLst>
            </p:cNvPr>
            <p:cNvSpPr/>
            <p:nvPr/>
          </p:nvSpPr>
          <p:spPr>
            <a:xfrm rot="16580457">
              <a:off x="1207551" y="2598107"/>
              <a:ext cx="63500" cy="137468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9BBECB2F-2723-6A09-FF1F-D143C3B55AE5}"/>
              </a:ext>
            </a:extLst>
          </p:cNvPr>
          <p:cNvSpPr txBox="1"/>
          <p:nvPr/>
        </p:nvSpPr>
        <p:spPr>
          <a:xfrm>
            <a:off x="5530489" y="5406442"/>
            <a:ext cx="4850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By </a:t>
            </a:r>
            <a:r>
              <a:rPr lang="it-IT" dirty="0" err="1"/>
              <a:t>reducing</a:t>
            </a:r>
            <a:r>
              <a:rPr lang="it-IT" dirty="0"/>
              <a:t> the </a:t>
            </a:r>
            <a:r>
              <a:rPr lang="it-IT" dirty="0" err="1"/>
              <a:t>current</a:t>
            </a:r>
            <a:r>
              <a:rPr lang="it-IT" dirty="0"/>
              <a:t> to 300 A (</a:t>
            </a:r>
            <a:r>
              <a:rPr lang="it-IT" dirty="0" err="1"/>
              <a:t>thermal</a:t>
            </a:r>
            <a:r>
              <a:rPr lang="it-IT" dirty="0"/>
              <a:t> load≈40W) </a:t>
            </a:r>
            <a:r>
              <a:rPr lang="it-IT" dirty="0" err="1"/>
              <a:t>temperatures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decrease</a:t>
            </a:r>
            <a:r>
              <a:rPr lang="it-IT" dirty="0"/>
              <a:t> by 10K!</a:t>
            </a:r>
          </a:p>
        </p:txBody>
      </p:sp>
    </p:spTree>
    <p:extLst>
      <p:ext uri="{BB962C8B-B14F-4D97-AF65-F5344CB8AC3E}">
        <p14:creationId xmlns:p14="http://schemas.microsoft.com/office/powerpoint/2010/main" val="509537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45B106-AB1D-A223-E35D-80DD90D5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Last updates from suppliers’ </a:t>
            </a:r>
            <a:r>
              <a:rPr lang="it-IT" dirty="0" err="1"/>
              <a:t>requests</a:t>
            </a:r>
            <a:endParaRPr lang="it-IT" dirty="0"/>
          </a:p>
        </p:txBody>
      </p:sp>
      <p:pic>
        <p:nvPicPr>
          <p:cNvPr id="7" name="Segnaposto contenuto 6" descr="Immagine che contiene cartone animato, arte&#10;&#10;Il contenuto generato dall'IA potrebbe non essere corretto.">
            <a:extLst>
              <a:ext uri="{FF2B5EF4-FFF2-40B4-BE49-F238E27FC236}">
                <a16:creationId xmlns:a16="http://schemas.microsoft.com/office/drawing/2014/main" id="{A520AEA1-B9D8-E591-A7A5-A48108C624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1" r="41222" b="19747"/>
          <a:stretch>
            <a:fillRect/>
          </a:stretch>
        </p:blipFill>
        <p:spPr>
          <a:xfrm>
            <a:off x="923825" y="1591984"/>
            <a:ext cx="3289955" cy="4771109"/>
          </a:xfrm>
        </p:spPr>
      </p:pic>
      <p:pic>
        <p:nvPicPr>
          <p:cNvPr id="9" name="Segnaposto contenuto 8" descr="Immagine che contiene giocattolo, cartone animato, spazzolino da denti&#10;&#10;Il contenuto generato dall'IA potrebbe non essere corretto.">
            <a:extLst>
              <a:ext uri="{FF2B5EF4-FFF2-40B4-BE49-F238E27FC236}">
                <a16:creationId xmlns:a16="http://schemas.microsoft.com/office/drawing/2014/main" id="{8B06D2CD-A631-A810-6320-ECD2983BFC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7" r="31186"/>
          <a:stretch>
            <a:fillRect/>
          </a:stretch>
        </p:blipFill>
        <p:spPr>
          <a:xfrm>
            <a:off x="7475455" y="2024515"/>
            <a:ext cx="3289955" cy="3906045"/>
          </a:xfr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9EA858-F9E5-CFC3-C556-E681C787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430138"/>
            <a:ext cx="3085826" cy="365125"/>
          </a:xfrm>
        </p:spPr>
        <p:txBody>
          <a:bodyPr/>
          <a:lstStyle/>
          <a:p>
            <a:r>
              <a:rPr lang="en-GB" dirty="0"/>
              <a:t>PNRR_IRIS – Enrico Beneduce – WP4</a:t>
            </a:r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879024C-7055-B8DA-043C-5F566BC5AE2C}"/>
              </a:ext>
            </a:extLst>
          </p:cNvPr>
          <p:cNvSpPr/>
          <p:nvPr/>
        </p:nvSpPr>
        <p:spPr>
          <a:xfrm>
            <a:off x="1225485" y="4308049"/>
            <a:ext cx="527901" cy="434202"/>
          </a:xfrm>
          <a:prstGeom prst="ellipse">
            <a:avLst/>
          </a:prstGeom>
          <a:noFill/>
          <a:ln w="38100">
            <a:solidFill>
              <a:srgbClr val="FF15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78CF6F6-6458-2C56-44CB-5CA4300A4FB3}"/>
              </a:ext>
            </a:extLst>
          </p:cNvPr>
          <p:cNvSpPr txBox="1"/>
          <p:nvPr/>
        </p:nvSpPr>
        <p:spPr>
          <a:xfrm>
            <a:off x="301263" y="3949778"/>
            <a:ext cx="115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Swagelock</a:t>
            </a:r>
            <a:r>
              <a:rPr lang="it-IT" dirty="0"/>
              <a:t> </a:t>
            </a:r>
            <a:r>
              <a:rPr lang="it-IT" dirty="0" err="1"/>
              <a:t>pipes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14F05A-5B90-0973-37C9-84C8187012DE}"/>
              </a:ext>
            </a:extLst>
          </p:cNvPr>
          <p:cNvSpPr txBox="1"/>
          <p:nvPr/>
        </p:nvSpPr>
        <p:spPr>
          <a:xfrm>
            <a:off x="772213" y="5284229"/>
            <a:ext cx="1612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Screw</a:t>
            </a:r>
            <a:r>
              <a:rPr lang="it-IT" dirty="0"/>
              <a:t>-on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exchanger</a:t>
            </a:r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D3535C8F-F2B4-EBFB-7E25-051DB9FA478A}"/>
              </a:ext>
            </a:extLst>
          </p:cNvPr>
          <p:cNvSpPr/>
          <p:nvPr/>
        </p:nvSpPr>
        <p:spPr>
          <a:xfrm rot="971367">
            <a:off x="1611548" y="4973870"/>
            <a:ext cx="881602" cy="434202"/>
          </a:xfrm>
          <a:prstGeom prst="ellipse">
            <a:avLst/>
          </a:prstGeom>
          <a:noFill/>
          <a:ln w="38100">
            <a:solidFill>
              <a:srgbClr val="FF15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2BF23D9-55F5-A566-7813-542286DBB644}"/>
              </a:ext>
            </a:extLst>
          </p:cNvPr>
          <p:cNvCxnSpPr>
            <a:cxnSpLocks/>
          </p:cNvCxnSpPr>
          <p:nvPr/>
        </p:nvCxnSpPr>
        <p:spPr>
          <a:xfrm>
            <a:off x="7815608" y="3806051"/>
            <a:ext cx="1177563" cy="171486"/>
          </a:xfrm>
          <a:prstGeom prst="straightConnector1">
            <a:avLst/>
          </a:prstGeom>
          <a:ln w="57150">
            <a:solidFill>
              <a:srgbClr val="FF150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9E123D2-1A19-1B04-4B32-81184B3E782F}"/>
              </a:ext>
            </a:extLst>
          </p:cNvPr>
          <p:cNvSpPr txBox="1"/>
          <p:nvPr/>
        </p:nvSpPr>
        <p:spPr>
          <a:xfrm>
            <a:off x="5457332" y="3429000"/>
            <a:ext cx="2441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Thermal contact on the </a:t>
            </a:r>
            <a:r>
              <a:rPr lang="it-IT" dirty="0" err="1"/>
              <a:t>donward</a:t>
            </a:r>
            <a:r>
              <a:rPr lang="it-IT" dirty="0"/>
              <a:t> </a:t>
            </a:r>
            <a:r>
              <a:rPr lang="it-IT" dirty="0" err="1"/>
              <a:t>surface</a:t>
            </a:r>
            <a:r>
              <a:rPr lang="it-IT" dirty="0"/>
              <a:t> of the </a:t>
            </a:r>
            <a:r>
              <a:rPr lang="it-IT" dirty="0" err="1"/>
              <a:t>cryocooler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144481A-276A-012A-5A6C-E99322F40E8A}"/>
              </a:ext>
            </a:extLst>
          </p:cNvPr>
          <p:cNvSpPr txBox="1"/>
          <p:nvPr/>
        </p:nvSpPr>
        <p:spPr>
          <a:xfrm>
            <a:off x="10016767" y="3765413"/>
            <a:ext cx="206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Commercial </a:t>
            </a:r>
            <a:r>
              <a:rPr lang="it-IT" dirty="0" err="1"/>
              <a:t>copper</a:t>
            </a:r>
            <a:r>
              <a:rPr lang="it-IT" dirty="0"/>
              <a:t> </a:t>
            </a:r>
            <a:r>
              <a:rPr lang="it-IT" dirty="0" err="1"/>
              <a:t>braids</a:t>
            </a:r>
            <a:r>
              <a:rPr lang="it-IT" dirty="0"/>
              <a:t> (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shown</a:t>
            </a:r>
            <a:r>
              <a:rPr lang="it-IT" dirty="0"/>
              <a:t>)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E50BD7F-9AE7-89B4-1AF1-0A203D6EBD84}"/>
              </a:ext>
            </a:extLst>
          </p:cNvPr>
          <p:cNvSpPr/>
          <p:nvPr/>
        </p:nvSpPr>
        <p:spPr>
          <a:xfrm>
            <a:off x="9529713" y="3872718"/>
            <a:ext cx="452487" cy="556234"/>
          </a:xfrm>
          <a:prstGeom prst="ellipse">
            <a:avLst/>
          </a:prstGeom>
          <a:noFill/>
          <a:ln w="38100">
            <a:solidFill>
              <a:srgbClr val="FF150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903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68FF5B-C011-B64F-936C-C518A461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u="sng" dirty="0" err="1"/>
              <a:t>Rescheduling</a:t>
            </a:r>
            <a:endParaRPr lang="it-IT" u="sng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596B033-A823-B17F-9B22-C5DC85BD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drawings</a:t>
            </a:r>
            <a:r>
              <a:rPr lang="it-IT" dirty="0"/>
              <a:t> INFN → SRV: </a:t>
            </a:r>
            <a:r>
              <a:rPr lang="it-IT" dirty="0" err="1"/>
              <a:t>officially</a:t>
            </a:r>
            <a:r>
              <a:rPr lang="it-IT" dirty="0"/>
              <a:t> on 31/01/2025 </a:t>
            </a:r>
          </a:p>
          <a:p>
            <a:r>
              <a:rPr lang="it-IT" dirty="0" err="1"/>
              <a:t>Original</a:t>
            </a:r>
            <a:r>
              <a:rPr lang="it-IT" dirty="0"/>
              <a:t> due delivery date: start production + 200gg = end of </a:t>
            </a:r>
            <a:r>
              <a:rPr lang="it-IT" dirty="0" err="1"/>
              <a:t>July</a:t>
            </a:r>
            <a:r>
              <a:rPr lang="it-IT" dirty="0"/>
              <a:t> 2025</a:t>
            </a:r>
          </a:p>
          <a:p>
            <a:r>
              <a:rPr lang="it-IT" dirty="0"/>
              <a:t>Due to last </a:t>
            </a:r>
            <a:r>
              <a:rPr lang="it-IT" dirty="0" err="1"/>
              <a:t>changes</a:t>
            </a:r>
            <a:r>
              <a:rPr lang="it-IT" dirty="0"/>
              <a:t>, </a:t>
            </a:r>
            <a:r>
              <a:rPr lang="it-IT" dirty="0" err="1"/>
              <a:t>significant</a:t>
            </a:r>
            <a:r>
              <a:rPr lang="it-IT" dirty="0"/>
              <a:t> delay → end of </a:t>
            </a:r>
            <a:r>
              <a:rPr lang="it-IT" dirty="0" err="1"/>
              <a:t>semptember</a:t>
            </a:r>
            <a:r>
              <a:rPr lang="it-IT" dirty="0"/>
              <a:t> 2025, </a:t>
            </a:r>
            <a:r>
              <a:rPr lang="it-IT" dirty="0" err="1"/>
              <a:t>not</a:t>
            </a:r>
            <a:r>
              <a:rPr lang="it-IT" dirty="0"/>
              <a:t> sure.</a:t>
            </a:r>
          </a:p>
          <a:p>
            <a:r>
              <a:rPr lang="it-IT" dirty="0"/>
              <a:t> </a:t>
            </a:r>
            <a:r>
              <a:rPr lang="it-IT" dirty="0" err="1"/>
              <a:t>Mitigations</a:t>
            </a:r>
            <a:r>
              <a:rPr lang="it-IT" dirty="0"/>
              <a:t> (tender </a:t>
            </a:r>
            <a:r>
              <a:rPr lang="it-IT" dirty="0" err="1"/>
              <a:t>objectives</a:t>
            </a:r>
            <a:r>
              <a:rPr lang="it-IT" dirty="0"/>
              <a:t> splitting)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applied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necessary</a:t>
            </a:r>
            <a:r>
              <a:rPr lang="it-IT" dirty="0"/>
              <a:t>, </a:t>
            </a:r>
            <a:r>
              <a:rPr lang="it-IT" dirty="0" err="1"/>
              <a:t>similar</a:t>
            </a:r>
            <a:r>
              <a:rPr lang="it-IT" dirty="0"/>
              <a:t> to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tenders</a:t>
            </a:r>
            <a:endParaRPr lang="it-IT" dirty="0"/>
          </a:p>
          <a:p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4E3488-53A5-A4E3-95D4-939CD517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0057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7CFCDD-C7B0-34EE-2E64-D71B22D6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 dirty="0" err="1"/>
              <a:t>Solemi</a:t>
            </a:r>
            <a:r>
              <a:rPr lang="it-IT" dirty="0"/>
              <a:t> 1 - </a:t>
            </a:r>
            <a:r>
              <a:rPr lang="it-IT" dirty="0" err="1"/>
              <a:t>cooldown</a:t>
            </a:r>
            <a:endParaRPr lang="it-IT" dirty="0"/>
          </a:p>
        </p:txBody>
      </p:sp>
      <p:pic>
        <p:nvPicPr>
          <p:cNvPr id="20" name="Segnaposto contenuto 19">
            <a:extLst>
              <a:ext uri="{FF2B5EF4-FFF2-40B4-BE49-F238E27FC236}">
                <a16:creationId xmlns:a16="http://schemas.microsoft.com/office/drawing/2014/main" id="{F7845165-AE6A-E651-8953-E978CD2A1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8266" y="2497138"/>
            <a:ext cx="6895467" cy="3679825"/>
          </a:xfr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F65094-5409-66BC-44A8-4FD38BEB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599" y="6430138"/>
            <a:ext cx="3184003" cy="365125"/>
          </a:xfrm>
        </p:spPr>
        <p:txBody>
          <a:bodyPr/>
          <a:lstStyle/>
          <a:p>
            <a:r>
              <a:rPr lang="en-GB" dirty="0"/>
              <a:t>PNRR_IRIS – Enrico Beneduce – WP4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D2565052-0C4A-5522-F9F5-309223ADB0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36E88BC-3B3A-D613-B3D2-1CE3DCB5B031}"/>
              </a:ext>
            </a:extLst>
          </p:cNvPr>
          <p:cNvSpPr txBox="1"/>
          <p:nvPr/>
        </p:nvSpPr>
        <p:spPr>
          <a:xfrm>
            <a:off x="9013386" y="1880170"/>
            <a:ext cx="185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 ~ 400h </a:t>
            </a:r>
            <a:r>
              <a:rPr lang="it-IT" dirty="0" err="1"/>
              <a:t>cooldown</a:t>
            </a:r>
            <a:endParaRPr lang="it-IT" dirty="0"/>
          </a:p>
        </p:txBody>
      </p:sp>
      <p:pic>
        <p:nvPicPr>
          <p:cNvPr id="23" name="Immagine 22" descr="Immagine che contiene tubo, acciaio, ingegneria, industria&#10;&#10;Il contenuto generato dall'IA potrebbe non essere corretto.">
            <a:extLst>
              <a:ext uri="{FF2B5EF4-FFF2-40B4-BE49-F238E27FC236}">
                <a16:creationId xmlns:a16="http://schemas.microsoft.com/office/drawing/2014/main" id="{D92B37C5-DAE0-CB49-CD28-CADA0FBEE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619" y="2283832"/>
            <a:ext cx="2806983" cy="37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1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618E54-9875-8E0D-86AF-697B25171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Temperature rise after stop </a:t>
            </a:r>
            <a:r>
              <a:rPr lang="it-IT" dirty="0" err="1"/>
              <a:t>cooling</a:t>
            </a:r>
            <a:r>
              <a:rPr lang="it-IT" dirty="0"/>
              <a:t> and vacuum leak</a:t>
            </a:r>
          </a:p>
        </p:txBody>
      </p:sp>
      <p:graphicFrame>
        <p:nvGraphicFramePr>
          <p:cNvPr id="11" name="Segnaposto contenuto 10">
            <a:extLst>
              <a:ext uri="{FF2B5EF4-FFF2-40B4-BE49-F238E27FC236}">
                <a16:creationId xmlns:a16="http://schemas.microsoft.com/office/drawing/2014/main" id="{FBF0D77F-B35B-75C9-368C-A67F1C5772B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14738204"/>
              </p:ext>
            </p:extLst>
          </p:nvPr>
        </p:nvGraphicFramePr>
        <p:xfrm>
          <a:off x="197963" y="2435572"/>
          <a:ext cx="6183987" cy="273377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87530">
                  <a:extLst>
                    <a:ext uri="{9D8B030D-6E8A-4147-A177-3AD203B41FA5}">
                      <a16:colId xmlns:a16="http://schemas.microsoft.com/office/drawing/2014/main" val="919943428"/>
                    </a:ext>
                  </a:extLst>
                </a:gridCol>
                <a:gridCol w="886064">
                  <a:extLst>
                    <a:ext uri="{9D8B030D-6E8A-4147-A177-3AD203B41FA5}">
                      <a16:colId xmlns:a16="http://schemas.microsoft.com/office/drawing/2014/main" val="1009365811"/>
                    </a:ext>
                  </a:extLst>
                </a:gridCol>
                <a:gridCol w="1052201">
                  <a:extLst>
                    <a:ext uri="{9D8B030D-6E8A-4147-A177-3AD203B41FA5}">
                      <a16:colId xmlns:a16="http://schemas.microsoft.com/office/drawing/2014/main" val="243181738"/>
                    </a:ext>
                  </a:extLst>
                </a:gridCol>
                <a:gridCol w="886064">
                  <a:extLst>
                    <a:ext uri="{9D8B030D-6E8A-4147-A177-3AD203B41FA5}">
                      <a16:colId xmlns:a16="http://schemas.microsoft.com/office/drawing/2014/main" val="1391931320"/>
                    </a:ext>
                  </a:extLst>
                </a:gridCol>
                <a:gridCol w="886064">
                  <a:extLst>
                    <a:ext uri="{9D8B030D-6E8A-4147-A177-3AD203B41FA5}">
                      <a16:colId xmlns:a16="http://schemas.microsoft.com/office/drawing/2014/main" val="2825049525"/>
                    </a:ext>
                  </a:extLst>
                </a:gridCol>
                <a:gridCol w="886064">
                  <a:extLst>
                    <a:ext uri="{9D8B030D-6E8A-4147-A177-3AD203B41FA5}">
                      <a16:colId xmlns:a16="http://schemas.microsoft.com/office/drawing/2014/main" val="3932736069"/>
                    </a:ext>
                  </a:extLst>
                </a:gridCol>
              </a:tblGrid>
              <a:tr h="53921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date time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frac day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hours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mbara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mbar/h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T [K]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68090380"/>
                  </a:ext>
                </a:extLst>
              </a:tr>
              <a:tr h="53921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30/06/2025 16:21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4,10E-03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120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8665736"/>
                  </a:ext>
                </a:extLst>
              </a:tr>
              <a:tr h="53921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01/07/2025 12:49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0,85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20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5,90E-03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8,79E-05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84212634"/>
                  </a:ext>
                </a:extLst>
              </a:tr>
              <a:tr h="53921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03/07/2025 10:32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2,75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66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1,20E-02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1,33E-04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8413221"/>
                  </a:ext>
                </a:extLst>
              </a:tr>
              <a:tr h="539213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>
                          <a:effectLst/>
                        </a:rPr>
                        <a:t>04/07/2025 11:56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3,82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92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1,80E-02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2,36E-04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it-IT" sz="1800" u="none" strike="noStrike" dirty="0">
                          <a:effectLst/>
                        </a:rPr>
                        <a:t>170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8931046"/>
                  </a:ext>
                </a:extLst>
              </a:tr>
            </a:tbl>
          </a:graphicData>
        </a:graphic>
      </p:graphicFrame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id="{8D178EE7-2197-6709-9171-8904A48F88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1950" y="2325861"/>
            <a:ext cx="5496665" cy="2953193"/>
          </a:xfr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D61B99-E585-05A9-57AF-1AE5F0B77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4274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D95AC-8031-4D8A-F948-B9A457EF5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Power supply </a:t>
            </a:r>
            <a:r>
              <a:rPr lang="it-IT" dirty="0" err="1"/>
              <a:t>tests</a:t>
            </a:r>
            <a:r>
              <a:rPr lang="it-IT" dirty="0"/>
              <a:t> with ITECH 32V – 480A</a:t>
            </a:r>
          </a:p>
        </p:txBody>
      </p:sp>
      <p:pic>
        <p:nvPicPr>
          <p:cNvPr id="6" name="Segnaposto contenuto 5" descr="Immagine che contiene testo, schizzo, disegno, calligrafia&#10;&#10;Il contenuto generato dall'IA potrebbe non essere corretto.">
            <a:extLst>
              <a:ext uri="{FF2B5EF4-FFF2-40B4-BE49-F238E27FC236}">
                <a16:creationId xmlns:a16="http://schemas.microsoft.com/office/drawing/2014/main" id="{A775B48F-D82C-B2F6-FBAD-26117F329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684" y="2601525"/>
            <a:ext cx="3886200" cy="2914650"/>
          </a:xfr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DF4DCA-544E-A04D-2843-948B8370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PNRR_IRIS – Enrico Beneduce – WP4</a:t>
            </a:r>
          </a:p>
        </p:txBody>
      </p:sp>
      <p:pic>
        <p:nvPicPr>
          <p:cNvPr id="7" name="Immagine 6" descr="Immagine che contiene elettronica, Impianto elettrico, Ingegneria elettronica, cavo&#10;&#10;Il contenuto generato dall'IA potrebbe non essere corretto.">
            <a:extLst>
              <a:ext uri="{FF2B5EF4-FFF2-40B4-BE49-F238E27FC236}">
                <a16:creationId xmlns:a16="http://schemas.microsoft.com/office/drawing/2014/main" id="{E1DE0C58-8C23-FC83-70F5-43C017EBB7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67" t="11738" r="12722" b="55011"/>
          <a:stretch>
            <a:fillRect/>
          </a:stretch>
        </p:blipFill>
        <p:spPr>
          <a:xfrm>
            <a:off x="5254622" y="2115749"/>
            <a:ext cx="5407093" cy="16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36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85DD95-D98C-E9BC-7BC4-1CD3205C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Power supply </a:t>
            </a:r>
            <a:r>
              <a:rPr lang="it-IT" dirty="0" err="1"/>
              <a:t>tests</a:t>
            </a:r>
            <a:r>
              <a:rPr lang="it-IT" dirty="0"/>
              <a:t> with ITECH 32V – 480A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27E6C4FF-7726-7820-0C41-E7505FAAA7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17498" y="2115750"/>
            <a:ext cx="4415790" cy="3679825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C330692-F703-E09B-F9AF-1D85D32961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3826" y="2275211"/>
            <a:ext cx="5181600" cy="3485343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E36C31-027F-B39F-8406-7B383F3E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527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D27066-6E7B-CD01-13CF-0016BCB1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Electrical</a:t>
            </a:r>
            <a:r>
              <a:rPr lang="it-IT" dirty="0"/>
              <a:t> </a:t>
            </a:r>
            <a:r>
              <a:rPr lang="it-IT" dirty="0" err="1"/>
              <a:t>insulation</a:t>
            </a:r>
            <a:r>
              <a:rPr lang="it-IT" dirty="0"/>
              <a:t> test</a:t>
            </a: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35485BFE-2FA8-B0F9-D7FA-06BF1E0A8A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885902"/>
              </p:ext>
            </p:extLst>
          </p:nvPr>
        </p:nvGraphicFramePr>
        <p:xfrm>
          <a:off x="838199" y="2115750"/>
          <a:ext cx="10869890" cy="1927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3978">
                  <a:extLst>
                    <a:ext uri="{9D8B030D-6E8A-4147-A177-3AD203B41FA5}">
                      <a16:colId xmlns:a16="http://schemas.microsoft.com/office/drawing/2014/main" val="3406939951"/>
                    </a:ext>
                  </a:extLst>
                </a:gridCol>
                <a:gridCol w="2173978">
                  <a:extLst>
                    <a:ext uri="{9D8B030D-6E8A-4147-A177-3AD203B41FA5}">
                      <a16:colId xmlns:a16="http://schemas.microsoft.com/office/drawing/2014/main" val="1451897945"/>
                    </a:ext>
                  </a:extLst>
                </a:gridCol>
                <a:gridCol w="2173978">
                  <a:extLst>
                    <a:ext uri="{9D8B030D-6E8A-4147-A177-3AD203B41FA5}">
                      <a16:colId xmlns:a16="http://schemas.microsoft.com/office/drawing/2014/main" val="2266478246"/>
                    </a:ext>
                  </a:extLst>
                </a:gridCol>
                <a:gridCol w="2173978">
                  <a:extLst>
                    <a:ext uri="{9D8B030D-6E8A-4147-A177-3AD203B41FA5}">
                      <a16:colId xmlns:a16="http://schemas.microsoft.com/office/drawing/2014/main" val="1546454731"/>
                    </a:ext>
                  </a:extLst>
                </a:gridCol>
                <a:gridCol w="2173978">
                  <a:extLst>
                    <a:ext uri="{9D8B030D-6E8A-4147-A177-3AD203B41FA5}">
                      <a16:colId xmlns:a16="http://schemas.microsoft.com/office/drawing/2014/main" val="3607002438"/>
                    </a:ext>
                  </a:extLst>
                </a:gridCol>
              </a:tblGrid>
              <a:tr h="703998">
                <a:tc>
                  <a:txBody>
                    <a:bodyPr/>
                    <a:lstStyle/>
                    <a:p>
                      <a:r>
                        <a:rPr lang="it-IT" dirty="0"/>
                        <a:t>Duration [s]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Nom</a:t>
                      </a:r>
                      <a:r>
                        <a:rPr lang="it-IT" dirty="0"/>
                        <a:t>. Voltage [V]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Peak </a:t>
                      </a:r>
                      <a:r>
                        <a:rPr lang="it-IT" dirty="0" err="1"/>
                        <a:t>voltage</a:t>
                      </a:r>
                      <a:r>
                        <a:rPr lang="it-IT" dirty="0"/>
                        <a:t> [V]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Avg</a:t>
                      </a:r>
                      <a:r>
                        <a:rPr lang="it-IT" dirty="0"/>
                        <a:t>. </a:t>
                      </a:r>
                      <a:r>
                        <a:rPr lang="it-IT" dirty="0" err="1"/>
                        <a:t>Resistance</a:t>
                      </a:r>
                      <a:r>
                        <a:rPr lang="it-IT" dirty="0"/>
                        <a:t> [G</a:t>
                      </a:r>
                      <a:r>
                        <a:rPr lang="el-GR" dirty="0"/>
                        <a:t>Ω</a:t>
                      </a:r>
                      <a:r>
                        <a:rPr lang="it-IT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Avg</a:t>
                      </a:r>
                      <a:r>
                        <a:rPr lang="it-IT" dirty="0"/>
                        <a:t>. </a:t>
                      </a:r>
                      <a:r>
                        <a:rPr lang="it-IT" dirty="0" err="1"/>
                        <a:t>Current</a:t>
                      </a:r>
                      <a:r>
                        <a:rPr lang="it-IT" dirty="0"/>
                        <a:t> [</a:t>
                      </a:r>
                      <a:r>
                        <a:rPr lang="it-IT" dirty="0" err="1"/>
                        <a:t>nA</a:t>
                      </a:r>
                      <a:r>
                        <a:rPr lang="it-IT" dirty="0"/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220686"/>
                  </a:ext>
                </a:extLst>
              </a:tr>
              <a:tr h="407872">
                <a:tc>
                  <a:txBody>
                    <a:bodyPr/>
                    <a:lstStyle/>
                    <a:p>
                      <a:r>
                        <a:rPr lang="it-IT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2.426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205331"/>
                  </a:ext>
                </a:extLst>
              </a:tr>
              <a:tr h="407872">
                <a:tc>
                  <a:txBody>
                    <a:bodyPr/>
                    <a:lstStyle/>
                    <a:p>
                      <a:r>
                        <a:rPr lang="it-IT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993387"/>
                  </a:ext>
                </a:extLst>
              </a:tr>
              <a:tr h="407872">
                <a:tc>
                  <a:txBody>
                    <a:bodyPr/>
                    <a:lstStyle/>
                    <a:p>
                      <a:r>
                        <a:rPr lang="it-IT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1811826"/>
                  </a:ext>
                </a:extLst>
              </a:tr>
            </a:tbl>
          </a:graphicData>
        </a:graphic>
      </p:graphicFrame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FE786DB-E766-A32D-CCDB-47378817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PNRR_IRIS – Enrico Beneduce – WP4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8A8954-A539-27AA-6884-2A52E2B5D433}"/>
              </a:ext>
            </a:extLst>
          </p:cNvPr>
          <p:cNvSpPr txBox="1"/>
          <p:nvPr/>
        </p:nvSpPr>
        <p:spPr>
          <a:xfrm>
            <a:off x="3648173" y="4638812"/>
            <a:ext cx="4539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Test with MEGGER. </a:t>
            </a:r>
            <a:r>
              <a:rPr lang="it-IT" dirty="0" err="1"/>
              <a:t>Insulation</a:t>
            </a:r>
            <a:r>
              <a:rPr lang="it-IT" dirty="0"/>
              <a:t> coils-to-ground. </a:t>
            </a:r>
          </a:p>
        </p:txBody>
      </p:sp>
    </p:spTree>
    <p:extLst>
      <p:ext uri="{BB962C8B-B14F-4D97-AF65-F5344CB8AC3E}">
        <p14:creationId xmlns:p14="http://schemas.microsoft.com/office/powerpoint/2010/main" val="2687345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5">
            <a:extLst>
              <a:ext uri="{FF2B5EF4-FFF2-40B4-BE49-F238E27FC236}">
                <a16:creationId xmlns:a16="http://schemas.microsoft.com/office/drawing/2014/main" id="{99023870-6336-686D-E7B0-B6F57EBAB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New cryostats</a:t>
            </a:r>
          </a:p>
        </p:txBody>
      </p:sp>
      <p:sp>
        <p:nvSpPr>
          <p:cNvPr id="43" name="Segnaposto piè di pagina 3">
            <a:extLst>
              <a:ext uri="{FF2B5EF4-FFF2-40B4-BE49-F238E27FC236}">
                <a16:creationId xmlns:a16="http://schemas.microsoft.com/office/drawing/2014/main" id="{C7538890-A936-1DA4-907E-F783C895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PNRR_IRIS – Enrico Beneduce – WP4</a:t>
            </a:r>
            <a:endParaRPr lang="it-IT" dirty="0"/>
          </a:p>
        </p:txBody>
      </p:sp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BB94AF5A-D91F-C4AC-965B-80DCC7041B0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116138"/>
            <a:ext cx="10515600" cy="3679825"/>
          </a:xfrm>
        </p:spPr>
        <p:txBody>
          <a:bodyPr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Thermal design of the new service flanges for inner SOLEMI and </a:t>
            </a:r>
            <a:r>
              <a:rPr lang="en-US" sz="1600" b="1" dirty="0" err="1">
                <a:solidFill>
                  <a:schemeClr val="tx1"/>
                </a:solidFill>
              </a:rPr>
              <a:t>Hilumi</a:t>
            </a:r>
            <a:r>
              <a:rPr lang="en-US" sz="1600" b="1" dirty="0">
                <a:solidFill>
                  <a:schemeClr val="tx1"/>
                </a:solidFill>
              </a:rPr>
              <a:t> cryostats </a:t>
            </a:r>
          </a:p>
          <a:p>
            <a:pPr lvl="1"/>
            <a:r>
              <a:rPr lang="en-US" sz="1600" dirty="0"/>
              <a:t>Final design of the gas-solid heat exchangers </a:t>
            </a:r>
          </a:p>
          <a:p>
            <a:pPr lvl="1"/>
            <a:r>
              <a:rPr lang="en-US" sz="1600" dirty="0"/>
              <a:t>Final dimensions of the optimized current leads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Redefinition of technical requests for the new 20K / 55K </a:t>
            </a:r>
            <a:r>
              <a:rPr lang="en-US" sz="1600" b="1" dirty="0" err="1">
                <a:solidFill>
                  <a:schemeClr val="tx1"/>
                </a:solidFill>
              </a:rPr>
              <a:t>GHe</a:t>
            </a:r>
            <a:r>
              <a:rPr lang="en-US" sz="1600" b="1" dirty="0">
                <a:solidFill>
                  <a:schemeClr val="tx1"/>
                </a:solidFill>
              </a:rPr>
              <a:t> cooling system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Calculations to support official communications with VS&amp;S/</a:t>
            </a:r>
            <a:r>
              <a:rPr lang="en-US" sz="1600" dirty="0" err="1">
                <a:solidFill>
                  <a:schemeClr val="tx1"/>
                </a:solidFill>
              </a:rPr>
              <a:t>CryoPride</a:t>
            </a:r>
            <a:r>
              <a:rPr lang="en-US" sz="1600" dirty="0">
                <a:solidFill>
                  <a:schemeClr val="tx1"/>
                </a:solidFill>
              </a:rPr>
              <a:t> for supply details </a:t>
            </a:r>
          </a:p>
          <a:p>
            <a:pPr lvl="1"/>
            <a:endParaRPr lang="en-US" sz="1600" b="1" dirty="0"/>
          </a:p>
          <a:p>
            <a:r>
              <a:rPr lang="en-US" sz="2000" b="1" dirty="0"/>
              <a:t>SOLEMI 1 revamping:</a:t>
            </a:r>
          </a:p>
          <a:p>
            <a:pPr lvl="1"/>
            <a:r>
              <a:rPr lang="en-US" sz="1600" dirty="0"/>
              <a:t>Cooldown in liquid nitrogen</a:t>
            </a:r>
          </a:p>
          <a:p>
            <a:pPr lvl="1"/>
            <a:r>
              <a:rPr lang="en-US" sz="1600" dirty="0"/>
              <a:t>Power supply test</a:t>
            </a:r>
          </a:p>
          <a:p>
            <a:pPr lvl="1"/>
            <a:r>
              <a:rPr lang="en-US" sz="1600" dirty="0"/>
              <a:t>Electrical insulation test</a:t>
            </a:r>
          </a:p>
          <a:p>
            <a:pPr lvl="1"/>
            <a:r>
              <a:rPr lang="en-US" sz="1600" dirty="0"/>
              <a:t>Vacuum issues</a:t>
            </a:r>
          </a:p>
          <a:p>
            <a:pPr marL="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pic>
        <p:nvPicPr>
          <p:cNvPr id="44" name="Immagine 43">
            <a:extLst>
              <a:ext uri="{FF2B5EF4-FFF2-40B4-BE49-F238E27FC236}">
                <a16:creationId xmlns:a16="http://schemas.microsoft.com/office/drawing/2014/main" id="{ACBDA6FE-329A-5716-3C0F-E08DFD514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9" t="1256" b="4596"/>
          <a:stretch/>
        </p:blipFill>
        <p:spPr>
          <a:xfrm>
            <a:off x="4434863" y="6369430"/>
            <a:ext cx="2924174" cy="48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FED5DE-A86E-902A-20C8-4026C72FE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DADF66-A7FA-6A1C-82B1-00D686207533}"/>
              </a:ext>
            </a:extLst>
          </p:cNvPr>
          <p:cNvSpPr txBox="1"/>
          <p:nvPr/>
        </p:nvSpPr>
        <p:spPr>
          <a:xfrm rot="20579395">
            <a:off x="3156753" y="2800527"/>
            <a:ext cx="59905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00B0F0"/>
                </a:solidFill>
                <a:latin typeface="Titillium"/>
              </a:rPr>
              <a:t>Thank </a:t>
            </a:r>
            <a:r>
              <a:rPr lang="it-IT" sz="4400" dirty="0" err="1">
                <a:solidFill>
                  <a:srgbClr val="00B0F0"/>
                </a:solidFill>
                <a:latin typeface="Titillium"/>
              </a:rPr>
              <a:t>you</a:t>
            </a:r>
            <a:r>
              <a:rPr lang="it-IT" sz="4400" dirty="0">
                <a:solidFill>
                  <a:srgbClr val="00B0F0"/>
                </a:solidFill>
                <a:latin typeface="Titillium"/>
              </a:rPr>
              <a:t> for </a:t>
            </a:r>
            <a:r>
              <a:rPr lang="it-IT" sz="4400" dirty="0" err="1">
                <a:solidFill>
                  <a:srgbClr val="00B0F0"/>
                </a:solidFill>
                <a:latin typeface="Titillium"/>
              </a:rPr>
              <a:t>attention</a:t>
            </a:r>
            <a:r>
              <a:rPr lang="it-IT" sz="4400" dirty="0">
                <a:solidFill>
                  <a:srgbClr val="00B0F0"/>
                </a:solidFill>
                <a:latin typeface="Titillium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31821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5759C537-2E71-C4CD-C5EC-3C854109D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Final thermal design of the new service flanges for inner </a:t>
            </a:r>
            <a:r>
              <a:rPr lang="en-US" sz="3100" dirty="0" err="1"/>
              <a:t>Solemi</a:t>
            </a:r>
            <a:r>
              <a:rPr lang="en-US" sz="3100" dirty="0"/>
              <a:t> and </a:t>
            </a:r>
            <a:r>
              <a:rPr lang="en-US" sz="3100" dirty="0" err="1"/>
              <a:t>Hilumi</a:t>
            </a:r>
            <a:r>
              <a:rPr lang="en-US" sz="3100" dirty="0"/>
              <a:t> cryostats</a:t>
            </a:r>
            <a:br>
              <a:rPr lang="en-US" sz="2800" dirty="0">
                <a:solidFill>
                  <a:schemeClr val="tx1"/>
                </a:solidFill>
              </a:rPr>
            </a:b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C3305E-00BC-544A-D670-ADDAFE3A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3A5601-CBCE-97D9-C1AA-74DD22BD4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442" y="2666875"/>
            <a:ext cx="7925886" cy="8790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1B9A745-6DB1-FA6E-5314-424797064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28" y="4225820"/>
            <a:ext cx="6963747" cy="117173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9F76E536-140F-11DC-2028-FA09A6F0A16F}"/>
              </a:ext>
            </a:extLst>
          </p:cNvPr>
          <p:cNvGrpSpPr/>
          <p:nvPr/>
        </p:nvGrpSpPr>
        <p:grpSpPr>
          <a:xfrm>
            <a:off x="210509" y="2299869"/>
            <a:ext cx="2519534" cy="1313250"/>
            <a:chOff x="210509" y="2299869"/>
            <a:chExt cx="2519534" cy="131325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495B9A8-4DBA-D97A-6C2B-06670CE95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037" y="2299869"/>
              <a:ext cx="1762070" cy="1129131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F8667C8-B1DE-60A4-9EB0-4921B03BF196}"/>
                </a:ext>
              </a:extLst>
            </p:cNvPr>
            <p:cNvSpPr txBox="1"/>
            <p:nvPr/>
          </p:nvSpPr>
          <p:spPr>
            <a:xfrm>
              <a:off x="210509" y="3336120"/>
              <a:ext cx="25195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MDC </a:t>
              </a:r>
              <a:r>
                <a:rPr lang="it-IT" sz="1200" dirty="0" err="1"/>
                <a:t>precision</a:t>
              </a:r>
              <a:r>
                <a:rPr lang="it-IT" sz="1200" dirty="0"/>
                <a:t> </a:t>
              </a:r>
              <a:r>
                <a:rPr lang="it-IT" sz="1200" dirty="0" err="1"/>
                <a:t>electrical</a:t>
              </a:r>
              <a:r>
                <a:rPr lang="it-IT" sz="1200" dirty="0"/>
                <a:t> </a:t>
              </a:r>
              <a:r>
                <a:rPr lang="it-IT" sz="1200" dirty="0" err="1"/>
                <a:t>feedthrough</a:t>
              </a:r>
              <a:endParaRPr lang="it-IT" sz="1200" dirty="0"/>
            </a:p>
          </p:txBody>
        </p:sp>
      </p:grp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1F013545-A79A-CFA9-06F0-B9D2B15E249E}"/>
              </a:ext>
            </a:extLst>
          </p:cNvPr>
          <p:cNvCxnSpPr>
            <a:cxnSpLocks/>
          </p:cNvCxnSpPr>
          <p:nvPr/>
        </p:nvCxnSpPr>
        <p:spPr>
          <a:xfrm flipH="1">
            <a:off x="2914571" y="3033250"/>
            <a:ext cx="900911" cy="16321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E6333A4-B11D-28C7-7BE1-20846C7281EA}"/>
              </a:ext>
            </a:extLst>
          </p:cNvPr>
          <p:cNvCxnSpPr>
            <a:cxnSpLocks/>
          </p:cNvCxnSpPr>
          <p:nvPr/>
        </p:nvCxnSpPr>
        <p:spPr>
          <a:xfrm>
            <a:off x="8913755" y="3069833"/>
            <a:ext cx="907520" cy="1595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8355400B-793F-A3DF-9D1A-38B994F95D13}"/>
              </a:ext>
            </a:extLst>
          </p:cNvPr>
          <p:cNvCxnSpPr>
            <a:cxnSpLocks/>
          </p:cNvCxnSpPr>
          <p:nvPr/>
        </p:nvCxnSpPr>
        <p:spPr>
          <a:xfrm>
            <a:off x="2857782" y="4665361"/>
            <a:ext cx="0" cy="25042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FC16DA31-6682-9131-DC0D-953F4F1B7C67}"/>
                  </a:ext>
                </a:extLst>
              </p:cNvPr>
              <p:cNvSpPr txBox="1"/>
              <p:nvPr/>
            </p:nvSpPr>
            <p:spPr>
              <a:xfrm rot="16200000">
                <a:off x="2119869" y="4657959"/>
                <a:ext cx="114127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19.1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FC16DA31-6682-9131-DC0D-953F4F1B7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19869" y="4657959"/>
                <a:ext cx="1141279" cy="276999"/>
              </a:xfrm>
              <a:prstGeom prst="rect">
                <a:avLst/>
              </a:prstGeom>
              <a:blipFill>
                <a:blip r:embed="rId5"/>
                <a:stretch>
                  <a:fillRect t="-3209" r="-15556" b="-32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0650CC31-21D9-4E99-7BB7-6826E00BA26D}"/>
              </a:ext>
            </a:extLst>
          </p:cNvPr>
          <p:cNvCxnSpPr>
            <a:cxnSpLocks/>
          </p:cNvCxnSpPr>
          <p:nvPr/>
        </p:nvCxnSpPr>
        <p:spPr>
          <a:xfrm flipH="1">
            <a:off x="3155950" y="5170512"/>
            <a:ext cx="155575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19EBA67F-EB16-843A-7687-27678AEEE2E4}"/>
                  </a:ext>
                </a:extLst>
              </p:cNvPr>
              <p:cNvSpPr txBox="1"/>
              <p:nvPr/>
            </p:nvSpPr>
            <p:spPr>
              <a:xfrm>
                <a:off x="3179612" y="5180541"/>
                <a:ext cx="15084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+85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mm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19EBA67F-EB16-843A-7687-27678AEEE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612" y="5180541"/>
                <a:ext cx="1508426" cy="276999"/>
              </a:xfrm>
              <a:prstGeom prst="rect">
                <a:avLst/>
              </a:prstGeom>
              <a:blipFill>
                <a:blip r:embed="rId6"/>
                <a:stretch>
                  <a:fillRect l="-3644" r="-2429" b="-111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3E1DB9CA-5029-3B4F-A4E7-DCBFDBF3F194}"/>
              </a:ext>
            </a:extLst>
          </p:cNvPr>
          <p:cNvCxnSpPr>
            <a:cxnSpLocks/>
          </p:cNvCxnSpPr>
          <p:nvPr/>
        </p:nvCxnSpPr>
        <p:spPr>
          <a:xfrm>
            <a:off x="4711700" y="5170512"/>
            <a:ext cx="3565525" cy="5553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298EE253-9C05-780E-01EA-6503AF01FD21}"/>
                  </a:ext>
                </a:extLst>
              </p:cNvPr>
              <p:cNvSpPr txBox="1"/>
              <p:nvPr/>
            </p:nvSpPr>
            <p:spPr>
              <a:xfrm>
                <a:off x="5740249" y="5180541"/>
                <a:ext cx="150842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298EE253-9C05-780E-01EA-6503AF01F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0249" y="5180541"/>
                <a:ext cx="1508426" cy="276999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AAF673AC-7BBC-67D3-6955-CDE47A68E92D}"/>
              </a:ext>
            </a:extLst>
          </p:cNvPr>
          <p:cNvCxnSpPr>
            <a:cxnSpLocks/>
          </p:cNvCxnSpPr>
          <p:nvPr/>
        </p:nvCxnSpPr>
        <p:spPr>
          <a:xfrm>
            <a:off x="8277225" y="5226050"/>
            <a:ext cx="14859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DD5E2CE0-2BA1-8DE3-1462-28DF2AA23925}"/>
              </a:ext>
            </a:extLst>
          </p:cNvPr>
          <p:cNvSpPr txBox="1"/>
          <p:nvPr/>
        </p:nvSpPr>
        <p:spPr>
          <a:xfrm>
            <a:off x="8051064" y="5168142"/>
            <a:ext cx="2166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200mm(</a:t>
            </a:r>
            <a:r>
              <a:rPr lang="it-IT" dirty="0" err="1"/>
              <a:t>GHe</a:t>
            </a:r>
            <a:r>
              <a:rPr lang="it-IT" dirty="0"/>
              <a:t>)</a:t>
            </a:r>
          </a:p>
          <a:p>
            <a:pPr algn="ctr"/>
            <a:r>
              <a:rPr lang="it-IT" dirty="0"/>
              <a:t>150mm (</a:t>
            </a:r>
            <a:r>
              <a:rPr lang="it-IT" dirty="0" err="1"/>
              <a:t>Cryocooler</a:t>
            </a:r>
            <a:r>
              <a:rPr lang="it-IT" dirty="0"/>
              <a:t>)</a:t>
            </a: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2AEF4FB6-9197-4014-73E3-0A5DCF28CC08}"/>
              </a:ext>
            </a:extLst>
          </p:cNvPr>
          <p:cNvCxnSpPr>
            <a:cxnSpLocks/>
          </p:cNvCxnSpPr>
          <p:nvPr/>
        </p:nvCxnSpPr>
        <p:spPr>
          <a:xfrm>
            <a:off x="6124776" y="4665361"/>
            <a:ext cx="0" cy="30668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ED0B3413-8227-38F5-E8AE-35B6DA93435B}"/>
                  </a:ext>
                </a:extLst>
              </p:cNvPr>
              <p:cNvSpPr txBox="1"/>
              <p:nvPr/>
            </p:nvSpPr>
            <p:spPr>
              <a:xfrm rot="16200000">
                <a:off x="5786268" y="4715559"/>
                <a:ext cx="3424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b="0" dirty="0"/>
                  <a:t>?</a:t>
                </a:r>
                <a:endParaRPr lang="it-IT" dirty="0"/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ED0B3413-8227-38F5-E8AE-35B6DA9343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786268" y="4715559"/>
                <a:ext cx="342466" cy="276999"/>
              </a:xfrm>
              <a:prstGeom prst="rect">
                <a:avLst/>
              </a:prstGeom>
              <a:blipFill>
                <a:blip r:embed="rId8"/>
                <a:stretch>
                  <a:fillRect l="-28889" t="-41071" r="-51111" b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4876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DADB3B-46E5-1560-03DB-D1059834D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2-materials </a:t>
            </a:r>
            <a:r>
              <a:rPr lang="it-IT" dirty="0" err="1"/>
              <a:t>optimization</a:t>
            </a:r>
            <a:r>
              <a:rPr lang="it-IT" dirty="0"/>
              <a:t>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A2F9A5A-BD4B-492F-68B5-0B4E0667C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637DBBF-87DA-24BF-C22D-0EF9E5C631D9}"/>
                  </a:ext>
                </a:extLst>
              </p:cNvPr>
              <p:cNvSpPr txBox="1"/>
              <p:nvPr/>
            </p:nvSpPr>
            <p:spPr>
              <a:xfrm>
                <a:off x="968011" y="3429000"/>
                <a:ext cx="2743200" cy="7507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(=0)</m:t>
                          </m:r>
                        </m:sub>
                        <m: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637DBBF-87DA-24BF-C22D-0EF9E5C63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11" y="3429000"/>
                <a:ext cx="2743200" cy="7507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B38C177-BB97-44EC-F1E7-DE70A8BE097D}"/>
                  </a:ext>
                </a:extLst>
              </p:cNvPr>
              <p:cNvSpPr txBox="1"/>
              <p:nvPr/>
            </p:nvSpPr>
            <p:spPr>
              <a:xfrm>
                <a:off x="901700" y="2374191"/>
                <a:ext cx="2743200" cy="7589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B38C177-BB97-44EC-F1E7-DE70A8BE0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700" y="2374191"/>
                <a:ext cx="2743200" cy="7589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DE96AD65-7DB7-914B-2508-B4EC11F63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621"/>
          <a:stretch/>
        </p:blipFill>
        <p:spPr>
          <a:xfrm rot="5400000">
            <a:off x="7526094" y="3204680"/>
            <a:ext cx="4603752" cy="100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C7ADD1F-A881-4C7A-1E43-E4E77B05B358}"/>
                  </a:ext>
                </a:extLst>
              </p:cNvPr>
              <p:cNvSpPr txBox="1"/>
              <p:nvPr/>
            </p:nvSpPr>
            <p:spPr>
              <a:xfrm>
                <a:off x="9786380" y="5742023"/>
                <a:ext cx="1184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=75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8C7ADD1F-A881-4C7A-1E43-E4E77B05B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380" y="5742023"/>
                <a:ext cx="118468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47640B7-93F8-73C7-757C-CB9D42CF1315}"/>
                  </a:ext>
                </a:extLst>
              </p:cNvPr>
              <p:cNvSpPr txBox="1"/>
              <p:nvPr/>
            </p:nvSpPr>
            <p:spPr>
              <a:xfrm>
                <a:off x="9903041" y="1469502"/>
                <a:ext cx="1289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=300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47640B7-93F8-73C7-757C-CB9D42CF1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3041" y="1469502"/>
                <a:ext cx="12899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B6FDE83-574B-3AE2-DBC0-EDB76D8B3C3A}"/>
                  </a:ext>
                </a:extLst>
              </p:cNvPr>
              <p:cNvSpPr txBox="1"/>
              <p:nvPr/>
            </p:nvSpPr>
            <p:spPr>
              <a:xfrm>
                <a:off x="9829056" y="2802401"/>
                <a:ext cx="457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B6FDE83-574B-3AE2-DBC0-EDB76D8B3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056" y="2802401"/>
                <a:ext cx="45794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D435BA0-727B-4C3E-3D44-FECE7647D86F}"/>
                  </a:ext>
                </a:extLst>
              </p:cNvPr>
              <p:cNvSpPr txBox="1"/>
              <p:nvPr/>
            </p:nvSpPr>
            <p:spPr>
              <a:xfrm>
                <a:off x="8792197" y="4311328"/>
                <a:ext cx="86247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r>
                  <a:rPr lang="it-IT" dirty="0"/>
                  <a:t>(</a:t>
                </a:r>
                <a:r>
                  <a:rPr lang="it-IT" dirty="0" err="1"/>
                  <a:t>brass</a:t>
                </a:r>
                <a:r>
                  <a:rPr lang="it-IT" dirty="0"/>
                  <a:t> /</a:t>
                </a:r>
                <a:r>
                  <a:rPr lang="it-IT" dirty="0" err="1"/>
                  <a:t>steel</a:t>
                </a:r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D435BA0-727B-4C3E-3D44-FECE7647D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197" y="4311328"/>
                <a:ext cx="862473" cy="923330"/>
              </a:xfrm>
              <a:prstGeom prst="rect">
                <a:avLst/>
              </a:prstGeom>
              <a:blipFill>
                <a:blip r:embed="rId8"/>
                <a:stretch>
                  <a:fillRect l="-5634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0DD317F-9792-40A6-6457-0C08B3520E88}"/>
                  </a:ext>
                </a:extLst>
              </p:cNvPr>
              <p:cNvSpPr txBox="1"/>
              <p:nvPr/>
            </p:nvSpPr>
            <p:spPr>
              <a:xfrm>
                <a:off x="8882059" y="2135910"/>
                <a:ext cx="6069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  <a:p>
                <a:r>
                  <a:rPr lang="it-IT" dirty="0"/>
                  <a:t>(Cu)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0DD317F-9792-40A6-6457-0C08B3520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2059" y="2135910"/>
                <a:ext cx="606925" cy="646331"/>
              </a:xfrm>
              <a:prstGeom prst="rect">
                <a:avLst/>
              </a:prstGeom>
              <a:blipFill>
                <a:blip r:embed="rId9"/>
                <a:stretch>
                  <a:fillRect l="-8000" r="-300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Parentesi graffa aperta 16">
            <a:extLst>
              <a:ext uri="{FF2B5EF4-FFF2-40B4-BE49-F238E27FC236}">
                <a16:creationId xmlns:a16="http://schemas.microsoft.com/office/drawing/2014/main" id="{7E7AA513-C190-7FB7-51B9-13C52C6E2AC8}"/>
              </a:ext>
            </a:extLst>
          </p:cNvPr>
          <p:cNvSpPr/>
          <p:nvPr/>
        </p:nvSpPr>
        <p:spPr>
          <a:xfrm>
            <a:off x="9327422" y="1682750"/>
            <a:ext cx="381730" cy="1304316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Parentesi graffa aperta 17">
            <a:extLst>
              <a:ext uri="{FF2B5EF4-FFF2-40B4-BE49-F238E27FC236}">
                <a16:creationId xmlns:a16="http://schemas.microsoft.com/office/drawing/2014/main" id="{07200ED0-596C-1AB1-807B-941F2B0DA99B}"/>
              </a:ext>
            </a:extLst>
          </p:cNvPr>
          <p:cNvSpPr/>
          <p:nvPr/>
        </p:nvSpPr>
        <p:spPr>
          <a:xfrm>
            <a:off x="9314042" y="3060100"/>
            <a:ext cx="381730" cy="294700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19EED60-41AD-F2CB-A76B-9D25EDC159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0296" y="1960988"/>
            <a:ext cx="5073003" cy="3935797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D94D674-C664-9E5D-E3BB-0E39F3EA521F}"/>
              </a:ext>
            </a:extLst>
          </p:cNvPr>
          <p:cNvSpPr txBox="1"/>
          <p:nvPr/>
        </p:nvSpPr>
        <p:spPr>
          <a:xfrm>
            <a:off x="5238750" y="1687593"/>
            <a:ext cx="285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Universal </a:t>
            </a:r>
            <a:r>
              <a:rPr lang="it-IT" dirty="0" err="1"/>
              <a:t>optimized</a:t>
            </a:r>
            <a:r>
              <a:rPr lang="it-IT" dirty="0"/>
              <a:t> </a:t>
            </a:r>
            <a:r>
              <a:rPr lang="it-IT" dirty="0" err="1"/>
              <a:t>solution</a:t>
            </a:r>
            <a:endParaRPr lang="it-IT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5D17E64-FB34-581E-FA45-1EE835882ED4}"/>
              </a:ext>
            </a:extLst>
          </p:cNvPr>
          <p:cNvCxnSpPr>
            <a:cxnSpLocks/>
          </p:cNvCxnSpPr>
          <p:nvPr/>
        </p:nvCxnSpPr>
        <p:spPr>
          <a:xfrm flipH="1" flipV="1">
            <a:off x="7578659" y="2538783"/>
            <a:ext cx="2151972" cy="4482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3FE02018-B966-55F6-58B5-F4B1655FF3BE}"/>
              </a:ext>
            </a:extLst>
          </p:cNvPr>
          <p:cNvCxnSpPr>
            <a:cxnSpLocks/>
          </p:cNvCxnSpPr>
          <p:nvPr/>
        </p:nvCxnSpPr>
        <p:spPr>
          <a:xfrm flipH="1">
            <a:off x="6732633" y="2530443"/>
            <a:ext cx="791529" cy="3036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6E82E287-B576-96DE-9E55-38B59366F0CC}"/>
                  </a:ext>
                </a:extLst>
              </p:cNvPr>
              <p:cNvSpPr txBox="1"/>
              <p:nvPr/>
            </p:nvSpPr>
            <p:spPr>
              <a:xfrm rot="20409253">
                <a:off x="6738951" y="2312873"/>
                <a:ext cx="77271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2→1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6E82E287-B576-96DE-9E55-38B59366F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09253">
                <a:off x="6738951" y="2312873"/>
                <a:ext cx="77271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657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0F3EAA-1649-A928-0A99-49E6FF20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3CC71B7-2AB6-4E58-72E6-5D58DAD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3738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6BA0A-FF44-88B9-4DD0-5AD77011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0650" y="1315887"/>
            <a:ext cx="10515600" cy="780114"/>
          </a:xfrm>
        </p:spPr>
        <p:txBody>
          <a:bodyPr/>
          <a:lstStyle/>
          <a:p>
            <a:pPr algn="ctr"/>
            <a:r>
              <a:rPr lang="it-IT" dirty="0"/>
              <a:t>New service </a:t>
            </a:r>
            <a:r>
              <a:rPr lang="it-IT" dirty="0" err="1"/>
              <a:t>flanges</a:t>
            </a:r>
            <a:r>
              <a:rPr lang="it-IT" dirty="0"/>
              <a:t> for VT Test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4BF629B-8310-6A4B-AED8-2891398A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8F006CF-B9F6-06A4-3DF8-A80EE96498D2}"/>
              </a:ext>
            </a:extLst>
          </p:cNvPr>
          <p:cNvSpPr txBox="1"/>
          <p:nvPr/>
        </p:nvSpPr>
        <p:spPr>
          <a:xfrm>
            <a:off x="1003955" y="6039515"/>
            <a:ext cx="16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HiLumi</a:t>
            </a:r>
            <a:r>
              <a:rPr lang="it-IT" dirty="0"/>
              <a:t> </a:t>
            </a:r>
            <a:r>
              <a:rPr lang="it-IT" dirty="0" err="1"/>
              <a:t>cryostat</a:t>
            </a:r>
            <a:endParaRPr lang="it-IT" dirty="0"/>
          </a:p>
        </p:txBody>
      </p:sp>
      <p:pic>
        <p:nvPicPr>
          <p:cNvPr id="6" name="Immagine 5" descr="Immagine che contiene macchina, ingegneria, acciaio, industria&#10;&#10;Il contenuto generato dall'IA potrebbe non essere corretto.">
            <a:extLst>
              <a:ext uri="{FF2B5EF4-FFF2-40B4-BE49-F238E27FC236}">
                <a16:creationId xmlns:a16="http://schemas.microsoft.com/office/drawing/2014/main" id="{D32E513E-A53A-0BC2-9D08-0986476F2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8120"/>
          <a:stretch>
            <a:fillRect/>
          </a:stretch>
        </p:blipFill>
        <p:spPr>
          <a:xfrm rot="5400000">
            <a:off x="-494106" y="2366222"/>
            <a:ext cx="4297301" cy="3006866"/>
          </a:xfrm>
          <a:prstGeom prst="rect">
            <a:avLst/>
          </a:prstGeom>
        </p:spPr>
      </p:pic>
      <p:pic>
        <p:nvPicPr>
          <p:cNvPr id="13" name="Immagine 12" descr="Immagine che contiene tubo, ingegneria, Alluminio, metallo&#10;&#10;Il contenuto generato dall'IA potrebbe non essere corretto.">
            <a:extLst>
              <a:ext uri="{FF2B5EF4-FFF2-40B4-BE49-F238E27FC236}">
                <a16:creationId xmlns:a16="http://schemas.microsoft.com/office/drawing/2014/main" id="{D8A59BD4-F713-4907-5E42-7B1C7BD2B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/>
          <a:stretch>
            <a:fillRect/>
          </a:stretch>
        </p:blipFill>
        <p:spPr>
          <a:xfrm rot="5400000">
            <a:off x="7699905" y="1698843"/>
            <a:ext cx="4206845" cy="393113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0D28A90-EE12-440F-6DF0-75FCD3679AC7}"/>
              </a:ext>
            </a:extLst>
          </p:cNvPr>
          <p:cNvSpPr txBox="1"/>
          <p:nvPr/>
        </p:nvSpPr>
        <p:spPr>
          <a:xfrm>
            <a:off x="9034024" y="5854849"/>
            <a:ext cx="220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Solemi</a:t>
            </a:r>
            <a:r>
              <a:rPr lang="it-IT" dirty="0"/>
              <a:t> </a:t>
            </a:r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cryostat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A9ECCD2-2B89-92AF-3909-6A0405CB55C9}"/>
              </a:ext>
            </a:extLst>
          </p:cNvPr>
          <p:cNvSpPr txBox="1"/>
          <p:nvPr/>
        </p:nvSpPr>
        <p:spPr>
          <a:xfrm>
            <a:off x="3884127" y="3226156"/>
            <a:ext cx="3553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Re-use of </a:t>
            </a:r>
            <a:r>
              <a:rPr lang="it-IT" sz="2400" dirty="0" err="1"/>
              <a:t>exhisting</a:t>
            </a:r>
            <a:r>
              <a:rPr lang="it-IT" sz="2400" dirty="0"/>
              <a:t> tanks with </a:t>
            </a:r>
            <a:r>
              <a:rPr lang="it-IT" sz="2400" dirty="0" err="1"/>
              <a:t>updated</a:t>
            </a:r>
            <a:r>
              <a:rPr lang="it-IT" sz="2400" dirty="0"/>
              <a:t> top </a:t>
            </a:r>
            <a:r>
              <a:rPr lang="it-IT" sz="2400" dirty="0" err="1"/>
              <a:t>flanges</a:t>
            </a:r>
            <a:endParaRPr lang="it-IT" sz="2400" dirty="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0B19C46-30F5-0926-771A-0C8092B65303}"/>
              </a:ext>
            </a:extLst>
          </p:cNvPr>
          <p:cNvCxnSpPr>
            <a:cxnSpLocks/>
          </p:cNvCxnSpPr>
          <p:nvPr/>
        </p:nvCxnSpPr>
        <p:spPr>
          <a:xfrm flipV="1">
            <a:off x="6861462" y="2958897"/>
            <a:ext cx="830811" cy="3260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8BF73696-C1F7-1BA8-CACF-AF03B6D0DAF5}"/>
              </a:ext>
            </a:extLst>
          </p:cNvPr>
          <p:cNvCxnSpPr>
            <a:cxnSpLocks/>
          </p:cNvCxnSpPr>
          <p:nvPr/>
        </p:nvCxnSpPr>
        <p:spPr>
          <a:xfrm flipH="1" flipV="1">
            <a:off x="3193046" y="2958897"/>
            <a:ext cx="823592" cy="3303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986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9B777-BE9C-C4E5-0D10-C930656C2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187B91EB-3485-07AF-3E0B-1423FCB94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1412" y="2271880"/>
            <a:ext cx="5143936" cy="2893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30DF8DF-E780-E87B-0DEB-211F3E12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0650" y="1315887"/>
            <a:ext cx="10515600" cy="780114"/>
          </a:xfrm>
        </p:spPr>
        <p:txBody>
          <a:bodyPr/>
          <a:lstStyle/>
          <a:p>
            <a:pPr algn="ctr"/>
            <a:r>
              <a:rPr lang="it-IT" dirty="0"/>
              <a:t>New service </a:t>
            </a:r>
            <a:r>
              <a:rPr lang="it-IT" dirty="0" err="1"/>
              <a:t>flanges</a:t>
            </a:r>
            <a:r>
              <a:rPr lang="it-IT" dirty="0"/>
              <a:t> for VT Test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27D06D1-FDC2-B811-0819-63485077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B5A414-C0D1-3D5B-3A65-F5B7AF2F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74" t="1654" r="4163" b="2393"/>
          <a:stretch/>
        </p:blipFill>
        <p:spPr>
          <a:xfrm>
            <a:off x="702438" y="891605"/>
            <a:ext cx="1806699" cy="51479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F324A7B-0FCE-F922-B046-2B70F2D62A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98" t="5111" r="9561" b="6223"/>
          <a:stretch/>
        </p:blipFill>
        <p:spPr>
          <a:xfrm>
            <a:off x="10234419" y="1232939"/>
            <a:ext cx="1589651" cy="37200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58017C-245F-008C-69B1-54E008BDFF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37" t="2556" r="7674" b="3000"/>
          <a:stretch/>
        </p:blipFill>
        <p:spPr>
          <a:xfrm>
            <a:off x="7850917" y="1249734"/>
            <a:ext cx="1760832" cy="368647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282D62-60FC-3B63-339E-B03150031A57}"/>
              </a:ext>
            </a:extLst>
          </p:cNvPr>
          <p:cNvSpPr txBox="1"/>
          <p:nvPr/>
        </p:nvSpPr>
        <p:spPr>
          <a:xfrm>
            <a:off x="1003955" y="6039515"/>
            <a:ext cx="143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HiLumi</a:t>
            </a:r>
            <a:r>
              <a:rPr lang="it-IT" dirty="0"/>
              <a:t> (</a:t>
            </a:r>
            <a:r>
              <a:rPr lang="it-IT" dirty="0" err="1"/>
              <a:t>GHe</a:t>
            </a:r>
            <a:r>
              <a:rPr lang="it-IT" dirty="0"/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C0B3339-DA32-27D7-61AA-0A54B0F56BF8}"/>
              </a:ext>
            </a:extLst>
          </p:cNvPr>
          <p:cNvSpPr txBox="1"/>
          <p:nvPr/>
        </p:nvSpPr>
        <p:spPr>
          <a:xfrm>
            <a:off x="8104605" y="4928934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SOLEMI </a:t>
            </a:r>
            <a:r>
              <a:rPr lang="it-IT" dirty="0" err="1"/>
              <a:t>GHe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272312E-509E-8E54-6AEF-A0B2C3C98F2D}"/>
              </a:ext>
            </a:extLst>
          </p:cNvPr>
          <p:cNvSpPr txBox="1"/>
          <p:nvPr/>
        </p:nvSpPr>
        <p:spPr>
          <a:xfrm>
            <a:off x="10063281" y="4928934"/>
            <a:ext cx="195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SOLEMI </a:t>
            </a:r>
            <a:r>
              <a:rPr lang="it-IT" dirty="0" err="1"/>
              <a:t>cryocooler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D56836E-9FED-8681-C930-518406A1919D}"/>
              </a:ext>
            </a:extLst>
          </p:cNvPr>
          <p:cNvSpPr txBox="1"/>
          <p:nvPr/>
        </p:nvSpPr>
        <p:spPr>
          <a:xfrm>
            <a:off x="4302700" y="4768334"/>
            <a:ext cx="232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GHe</a:t>
            </a:r>
            <a:r>
              <a:rPr lang="it-IT" dirty="0"/>
              <a:t> </a:t>
            </a:r>
            <a:r>
              <a:rPr lang="it-IT" dirty="0" err="1"/>
              <a:t>circulation</a:t>
            </a:r>
            <a:r>
              <a:rPr lang="it-IT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131947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7DBA59-19DC-9B6D-D85D-EA2DE81E1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278486"/>
            <a:ext cx="10515600" cy="780114"/>
          </a:xfrm>
        </p:spPr>
        <p:txBody>
          <a:bodyPr/>
          <a:lstStyle/>
          <a:p>
            <a:pPr algn="ctr"/>
            <a:r>
              <a:rPr lang="it-IT" dirty="0"/>
              <a:t>20K </a:t>
            </a:r>
            <a:r>
              <a:rPr lang="it-IT" dirty="0" err="1"/>
              <a:t>GHe</a:t>
            </a:r>
            <a:r>
              <a:rPr lang="it-IT" dirty="0"/>
              <a:t> </a:t>
            </a:r>
            <a:r>
              <a:rPr lang="it-IT" dirty="0" err="1"/>
              <a:t>cooling</a:t>
            </a:r>
            <a:r>
              <a:rPr lang="it-IT" dirty="0"/>
              <a:t> system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48A88E3-DA34-D336-C5C0-5A383A6B5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248ABBE5-18AF-5B2A-E1B2-BEAED29EE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156909"/>
              </p:ext>
            </p:extLst>
          </p:nvPr>
        </p:nvGraphicFramePr>
        <p:xfrm>
          <a:off x="304800" y="3241138"/>
          <a:ext cx="5499100" cy="1612431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2952148">
                  <a:extLst>
                    <a:ext uri="{9D8B030D-6E8A-4147-A177-3AD203B41FA5}">
                      <a16:colId xmlns:a16="http://schemas.microsoft.com/office/drawing/2014/main" val="654796947"/>
                    </a:ext>
                  </a:extLst>
                </a:gridCol>
                <a:gridCol w="471351">
                  <a:extLst>
                    <a:ext uri="{9D8B030D-6E8A-4147-A177-3AD203B41FA5}">
                      <a16:colId xmlns:a16="http://schemas.microsoft.com/office/drawing/2014/main" val="2809027770"/>
                    </a:ext>
                  </a:extLst>
                </a:gridCol>
                <a:gridCol w="1041935">
                  <a:extLst>
                    <a:ext uri="{9D8B030D-6E8A-4147-A177-3AD203B41FA5}">
                      <a16:colId xmlns:a16="http://schemas.microsoft.com/office/drawing/2014/main" val="705903421"/>
                    </a:ext>
                  </a:extLst>
                </a:gridCol>
                <a:gridCol w="1033666">
                  <a:extLst>
                    <a:ext uri="{9D8B030D-6E8A-4147-A177-3AD203B41FA5}">
                      <a16:colId xmlns:a16="http://schemas.microsoft.com/office/drawing/2014/main" val="2916626230"/>
                    </a:ext>
                  </a:extLst>
                </a:gridCol>
              </a:tblGrid>
              <a:tr h="270412"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Losses</a:t>
                      </a:r>
                      <a:r>
                        <a:rPr lang="it-IT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[W]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it-IT" sz="1400" b="1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Bize</a:t>
                      </a:r>
                      <a:endParaRPr lang="it-IT" sz="1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lang="it-IT" sz="1400" b="1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Bohmwind</a:t>
                      </a:r>
                      <a:endParaRPr lang="it-IT" sz="1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it-IT" sz="1400" b="1" u="none" strike="noStrike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Bohmwind</a:t>
                      </a:r>
                      <a:endParaRPr lang="it-IT" sz="14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22518482"/>
                  </a:ext>
                </a:extLst>
              </a:tr>
              <a:tr h="2201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From </a:t>
                      </a:r>
                      <a:r>
                        <a:rPr lang="it-IT" sz="1400" u="none" strike="noStrike" dirty="0" err="1">
                          <a:effectLst/>
                        </a:rPr>
                        <a:t>cryofan</a:t>
                      </a:r>
                      <a:r>
                        <a:rPr lang="it-IT" sz="1400" u="none" strike="noStrike" dirty="0">
                          <a:effectLst/>
                        </a:rPr>
                        <a:t> </a:t>
                      </a:r>
                      <a:r>
                        <a:rPr lang="it-IT" sz="1400" u="none" strike="noStrike" dirty="0" err="1">
                          <a:effectLst/>
                        </a:rPr>
                        <a:t>inefficiency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14,3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8,7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56686172"/>
                  </a:ext>
                </a:extLst>
              </a:tr>
              <a:tr h="241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From friction losses in the application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6,3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2,7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65604175"/>
                  </a:ext>
                </a:extLst>
              </a:tr>
              <a:tr h="2201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 err="1">
                          <a:effectLst/>
                        </a:rPr>
                        <a:t>Conduction</a:t>
                      </a:r>
                      <a:r>
                        <a:rPr lang="it-IT" sz="1400" u="none" strike="noStrike" dirty="0">
                          <a:effectLst/>
                        </a:rPr>
                        <a:t> inside the </a:t>
                      </a:r>
                      <a:r>
                        <a:rPr lang="it-IT" sz="1400" u="none" strike="noStrike" dirty="0" err="1">
                          <a:effectLst/>
                        </a:rPr>
                        <a:t>cryofan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16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8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23297835"/>
                  </a:ext>
                </a:extLst>
              </a:tr>
              <a:tr h="2201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From transfer lines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u="none" strike="noStrike" dirty="0">
                          <a:effectLst/>
                        </a:rPr>
                        <a:t>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19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37689860"/>
                  </a:ext>
                </a:extLst>
              </a:tr>
              <a:tr h="2201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>
                          <a:effectLst/>
                        </a:rPr>
                        <a:t>Application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20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20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13820356"/>
                  </a:ext>
                </a:extLst>
              </a:tr>
              <a:tr h="220153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u="none" strike="noStrike" dirty="0">
                          <a:effectLst/>
                        </a:rPr>
                        <a:t>Total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83,8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u="none" strike="noStrike" dirty="0">
                          <a:effectLst/>
                        </a:rPr>
                        <a:t>58,4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0485198"/>
                  </a:ext>
                </a:extLst>
              </a:tr>
            </a:tbl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B0D3278B-B136-C15A-8D96-1C0E014C1C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r="1344" b="18853"/>
          <a:stretch/>
        </p:blipFill>
        <p:spPr bwMode="auto">
          <a:xfrm>
            <a:off x="6063631" y="1778000"/>
            <a:ext cx="5747491" cy="353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E3085006-AACD-0381-4A5A-01DF4B6BAC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3979979"/>
                  </p:ext>
                </p:extLst>
              </p:nvPr>
            </p:nvGraphicFramePr>
            <p:xfrm>
              <a:off x="2340761" y="5274352"/>
              <a:ext cx="3467841" cy="9144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4191">
                      <a:extLst>
                        <a:ext uri="{9D8B030D-6E8A-4147-A177-3AD203B41FA5}">
                          <a16:colId xmlns:a16="http://schemas.microsoft.com/office/drawing/2014/main" val="768096563"/>
                        </a:ext>
                      </a:extLst>
                    </a:gridCol>
                    <a:gridCol w="514350">
                      <a:extLst>
                        <a:ext uri="{9D8B030D-6E8A-4147-A177-3AD203B41FA5}">
                          <a16:colId xmlns:a16="http://schemas.microsoft.com/office/drawing/2014/main" val="1944076889"/>
                        </a:ext>
                      </a:extLst>
                    </a:gridCol>
                    <a:gridCol w="1003300">
                      <a:extLst>
                        <a:ext uri="{9D8B030D-6E8A-4147-A177-3AD203B41FA5}">
                          <a16:colId xmlns:a16="http://schemas.microsoft.com/office/drawing/2014/main" val="6393788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508856362"/>
                        </a:ext>
                      </a:extLst>
                    </a:gridCol>
                  </a:tblGrid>
                  <a:tr h="193171">
                    <a:tc>
                      <a:txBody>
                        <a:bodyPr/>
                        <a:lstStyle/>
                        <a:p>
                          <a:endParaRPr lang="it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it-IT" sz="1400" b="1" u="none" strike="noStrike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</a:t>
                          </a:r>
                          <a:r>
                            <a:rPr lang="it-IT" sz="1400" b="1" u="none" strike="noStrike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Bize</a:t>
                          </a:r>
                          <a:endParaRPr lang="it-IT" sz="1400" b="1" u="none" strike="noStrike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it-IT" sz="1400" b="1" u="none" strike="noStrike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 </a:t>
                          </a:r>
                          <a:r>
                            <a:rPr lang="it-IT" sz="1400" b="1" u="none" strike="noStrike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Bohmwind</a:t>
                          </a:r>
                          <a:endParaRPr lang="it-IT" sz="1400" b="1" u="none" strike="noStrike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1" u="none" strike="noStrike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</a:t>
                          </a:r>
                          <a:r>
                            <a:rPr lang="it-IT" sz="1400" b="1" u="none" strike="noStrike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Bohmwind</a:t>
                          </a:r>
                          <a:endParaRPr lang="it-IT" sz="1400" b="1" u="none" strike="noStrike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val="2796415331"/>
                      </a:ext>
                    </a:extLst>
                  </a:tr>
                  <a:tr h="15240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𝒊𝒏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 dirty="0"/>
                            <a:t> 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24.3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21.9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20.3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83572"/>
                      </a:ext>
                    </a:extLst>
                  </a:tr>
                  <a:tr h="294525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b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𝒐𝒖𝒕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 b="1" dirty="0"/>
                            <a:t>[K]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26.0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23.4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21.9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46212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a 11">
                <a:extLst>
                  <a:ext uri="{FF2B5EF4-FFF2-40B4-BE49-F238E27FC236}">
                    <a16:creationId xmlns:a16="http://schemas.microsoft.com/office/drawing/2014/main" id="{E3085006-AACD-0381-4A5A-01DF4B6BAC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43979979"/>
                  </p:ext>
                </p:extLst>
              </p:nvPr>
            </p:nvGraphicFramePr>
            <p:xfrm>
              <a:off x="2340761" y="5274352"/>
              <a:ext cx="3467841" cy="9144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4191">
                      <a:extLst>
                        <a:ext uri="{9D8B030D-6E8A-4147-A177-3AD203B41FA5}">
                          <a16:colId xmlns:a16="http://schemas.microsoft.com/office/drawing/2014/main" val="768096563"/>
                        </a:ext>
                      </a:extLst>
                    </a:gridCol>
                    <a:gridCol w="514350">
                      <a:extLst>
                        <a:ext uri="{9D8B030D-6E8A-4147-A177-3AD203B41FA5}">
                          <a16:colId xmlns:a16="http://schemas.microsoft.com/office/drawing/2014/main" val="1944076889"/>
                        </a:ext>
                      </a:extLst>
                    </a:gridCol>
                    <a:gridCol w="1003300">
                      <a:extLst>
                        <a:ext uri="{9D8B030D-6E8A-4147-A177-3AD203B41FA5}">
                          <a16:colId xmlns:a16="http://schemas.microsoft.com/office/drawing/2014/main" val="63937888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508856362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endParaRPr lang="it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it-IT" sz="1400" b="1" u="none" strike="noStrike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</a:t>
                          </a:r>
                          <a:r>
                            <a:rPr lang="it-IT" sz="1400" b="1" u="none" strike="noStrike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Bize</a:t>
                          </a:r>
                          <a:endParaRPr lang="it-IT" sz="1400" b="1" u="none" strike="noStrike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it-IT" sz="1400" b="1" u="none" strike="noStrike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 </a:t>
                          </a:r>
                          <a:r>
                            <a:rPr lang="it-IT" sz="1400" b="1" u="none" strike="noStrike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Bohmwind</a:t>
                          </a:r>
                          <a:endParaRPr lang="it-IT" sz="1400" b="1" u="none" strike="noStrike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b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400" b="1" u="none" strike="noStrike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 </a:t>
                          </a:r>
                          <a:r>
                            <a:rPr lang="it-IT" sz="1400" b="1" u="none" strike="noStrike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Bohmwind</a:t>
                          </a:r>
                          <a:endParaRPr lang="it-IT" sz="1400" b="1" u="none" strike="noStrike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6350" marR="6350" marT="6350" marB="0" anchor="b"/>
                    </a:tc>
                    <a:extLst>
                      <a:ext uri="{0D108BD9-81ED-4DB2-BD59-A6C34878D82A}">
                        <a16:rowId xmlns:a16="http://schemas.microsoft.com/office/drawing/2014/main" val="279641533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49" t="-100000" r="-273377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24.3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21.9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20.3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28357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49" t="-204000" r="-273377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26.0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23.4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400" dirty="0"/>
                            <a:t>21.9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4621266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CE0E17D-152B-F240-25AB-1F6EF4FD5E3E}"/>
              </a:ext>
            </a:extLst>
          </p:cNvPr>
          <p:cNvCxnSpPr>
            <a:cxnSpLocks/>
          </p:cNvCxnSpPr>
          <p:nvPr/>
        </p:nvCxnSpPr>
        <p:spPr>
          <a:xfrm>
            <a:off x="4445000" y="4913400"/>
            <a:ext cx="0" cy="3011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745DBB5F-5F0E-6ACF-AD9F-72CC6E5F3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78" y="1180778"/>
            <a:ext cx="876422" cy="200052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59F71FA-DB58-F118-89AA-83FA482D7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7454" y="1171251"/>
            <a:ext cx="866896" cy="2010056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1DA4E04-CF39-9F56-03D8-4756C9CBEEC4}"/>
              </a:ext>
            </a:extLst>
          </p:cNvPr>
          <p:cNvSpPr txBox="1"/>
          <p:nvPr/>
        </p:nvSpPr>
        <p:spPr>
          <a:xfrm>
            <a:off x="1512095" y="1991613"/>
            <a:ext cx="42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VS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D07BB66-B8B5-E446-E1A3-0C519F3DF68A}"/>
              </a:ext>
            </a:extLst>
          </p:cNvPr>
          <p:cNvSpPr/>
          <p:nvPr/>
        </p:nvSpPr>
        <p:spPr>
          <a:xfrm>
            <a:off x="4787901" y="5080000"/>
            <a:ext cx="1054100" cy="12699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F39A5D23-7700-0FF3-76FA-A2B2E785C4B9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5676900" y="5038235"/>
            <a:ext cx="1014906" cy="22775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DAE2A84-D7B1-3E18-49E5-9BDB1907259E}"/>
              </a:ext>
            </a:extLst>
          </p:cNvPr>
          <p:cNvSpPr txBox="1"/>
          <p:nvPr/>
        </p:nvSpPr>
        <p:spPr>
          <a:xfrm>
            <a:off x="6691806" y="4853569"/>
            <a:ext cx="187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B050"/>
                </a:solidFill>
              </a:rPr>
              <a:t>Accepted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 err="1">
                <a:solidFill>
                  <a:srgbClr val="00B050"/>
                </a:solidFill>
              </a:rPr>
              <a:t>solution</a:t>
            </a: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330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19B1CBA-E6BA-5D27-6F02-DEBEE7A88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1325475"/>
            <a:ext cx="10515600" cy="544535"/>
          </a:xfrm>
        </p:spPr>
        <p:txBody>
          <a:bodyPr/>
          <a:lstStyle/>
          <a:p>
            <a:r>
              <a:rPr lang="it-IT" dirty="0"/>
              <a:t>Gas temperature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62B2813-061F-171F-5CAE-FBFC8DF17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8228" y="1709801"/>
            <a:ext cx="6827520" cy="2795885"/>
          </a:xfr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9FCF02A-852A-3058-D571-F642E556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95807" y="6345188"/>
            <a:ext cx="3184003" cy="365125"/>
          </a:xfrm>
        </p:spPr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5FF6E65-0FDD-7657-659C-CDC60E1B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77" y="2081166"/>
            <a:ext cx="4657725" cy="408622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8AE2CCE-1366-5187-C8A9-D06778529BEA}"/>
              </a:ext>
            </a:extLst>
          </p:cNvPr>
          <p:cNvSpPr txBox="1"/>
          <p:nvPr/>
        </p:nvSpPr>
        <p:spPr>
          <a:xfrm>
            <a:off x="5524107" y="4665894"/>
            <a:ext cx="607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With 52W /C.L. + 10 W load on the </a:t>
            </a:r>
            <a:r>
              <a:rPr lang="it-IT" dirty="0" err="1"/>
              <a:t>thermal</a:t>
            </a:r>
            <a:r>
              <a:rPr lang="it-IT" dirty="0"/>
              <a:t> </a:t>
            </a:r>
            <a:r>
              <a:rPr lang="it-IT" dirty="0" err="1"/>
              <a:t>shield</a:t>
            </a:r>
            <a:r>
              <a:rPr lang="it-IT" dirty="0"/>
              <a:t>, 4.3g/s flow:</a:t>
            </a:r>
          </a:p>
        </p:txBody>
      </p:sp>
      <p:graphicFrame>
        <p:nvGraphicFramePr>
          <p:cNvPr id="11" name="Tabella 10">
            <a:extLst>
              <a:ext uri="{FF2B5EF4-FFF2-40B4-BE49-F238E27FC236}">
                <a16:creationId xmlns:a16="http://schemas.microsoft.com/office/drawing/2014/main" id="{524CD595-0DD4-B8DA-8E72-F98E89B47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291662"/>
              </p:ext>
            </p:extLst>
          </p:nvPr>
        </p:nvGraphicFramePr>
        <p:xfrm>
          <a:off x="5077941" y="5195434"/>
          <a:ext cx="5040162" cy="859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054">
                  <a:extLst>
                    <a:ext uri="{9D8B030D-6E8A-4147-A177-3AD203B41FA5}">
                      <a16:colId xmlns:a16="http://schemas.microsoft.com/office/drawing/2014/main" val="39534656"/>
                    </a:ext>
                  </a:extLst>
                </a:gridCol>
                <a:gridCol w="1680054">
                  <a:extLst>
                    <a:ext uri="{9D8B030D-6E8A-4147-A177-3AD203B41FA5}">
                      <a16:colId xmlns:a16="http://schemas.microsoft.com/office/drawing/2014/main" val="3040400846"/>
                    </a:ext>
                  </a:extLst>
                </a:gridCol>
                <a:gridCol w="1680054">
                  <a:extLst>
                    <a:ext uri="{9D8B030D-6E8A-4147-A177-3AD203B41FA5}">
                      <a16:colId xmlns:a16="http://schemas.microsoft.com/office/drawing/2014/main" val="3963118935"/>
                    </a:ext>
                  </a:extLst>
                </a:gridCol>
              </a:tblGrid>
              <a:tr h="429949">
                <a:tc>
                  <a:txBody>
                    <a:bodyPr/>
                    <a:lstStyle/>
                    <a:p>
                      <a:r>
                        <a:rPr lang="it-IT" dirty="0"/>
                        <a:t>T </a:t>
                      </a:r>
                      <a:r>
                        <a:rPr lang="it-IT" dirty="0" err="1"/>
                        <a:t>cryocooler</a:t>
                      </a:r>
                      <a:r>
                        <a:rPr lang="it-IT" dirty="0"/>
                        <a:t> [K]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 gas </a:t>
                      </a:r>
                      <a:r>
                        <a:rPr lang="it-IT" dirty="0" err="1"/>
                        <a:t>inlet</a:t>
                      </a:r>
                      <a:r>
                        <a:rPr lang="it-IT" dirty="0"/>
                        <a:t> [K]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 gas outlet [K]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281280"/>
                  </a:ext>
                </a:extLst>
              </a:tr>
              <a:tr h="429949">
                <a:tc>
                  <a:txBody>
                    <a:bodyPr/>
                    <a:lstStyle/>
                    <a:p>
                      <a:r>
                        <a:rPr lang="it-IT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597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27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7EA03A7E-7186-022C-5E1A-9D2E15D41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5" t="29083" r="25359" b="27682"/>
          <a:stretch>
            <a:fillRect/>
          </a:stretch>
        </p:blipFill>
        <p:spPr>
          <a:xfrm>
            <a:off x="191099" y="1901156"/>
            <a:ext cx="4342777" cy="1992106"/>
          </a:xfrm>
          <a:prstGeom prst="rect">
            <a:avLst/>
          </a:prstGeom>
        </p:spPr>
      </p:pic>
      <p:pic>
        <p:nvPicPr>
          <p:cNvPr id="19" name="Immagine 18" descr="Immagine che contiene Rettangolo, armadio, cassettiera&#10;&#10;Il contenuto generato dall'IA potrebbe non essere corretto.">
            <a:extLst>
              <a:ext uri="{FF2B5EF4-FFF2-40B4-BE49-F238E27FC236}">
                <a16:creationId xmlns:a16="http://schemas.microsoft.com/office/drawing/2014/main" id="{87BF355F-1B50-A602-7C4F-472E3B431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9" t="25774" r="24644" b="21989"/>
          <a:stretch>
            <a:fillRect/>
          </a:stretch>
        </p:blipFill>
        <p:spPr>
          <a:xfrm>
            <a:off x="919651" y="4276673"/>
            <a:ext cx="3351689" cy="1906732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162C3780-8FA1-3308-49A3-DB49DC58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exchange</a:t>
            </a:r>
            <a:r>
              <a:rPr lang="it-IT" dirty="0"/>
              <a:t> </a:t>
            </a:r>
            <a:r>
              <a:rPr lang="it-IT" dirty="0" err="1"/>
              <a:t>plates</a:t>
            </a:r>
            <a:r>
              <a:rPr lang="it-IT" dirty="0"/>
              <a:t> for CL</a:t>
            </a:r>
            <a:br>
              <a:rPr lang="it-IT" dirty="0"/>
            </a:b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02C2B2-7096-ED2B-E372-11CCF2E8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PNRR_IRIS – Enrico Beneduce – WP4</a:t>
            </a:r>
            <a:endParaRPr lang="it-IT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1A3F588C-01D8-8DCB-D067-D345051C1B33}"/>
              </a:ext>
            </a:extLst>
          </p:cNvPr>
          <p:cNvSpPr txBox="1">
            <a:spLocks/>
          </p:cNvSpPr>
          <p:nvPr/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BFCC769-EA8D-77D8-5563-6A5EBF25DA62}"/>
              </a:ext>
            </a:extLst>
          </p:cNvPr>
          <p:cNvSpPr txBox="1"/>
          <p:nvPr/>
        </p:nvSpPr>
        <p:spPr>
          <a:xfrm>
            <a:off x="2105093" y="1541027"/>
            <a:ext cx="1052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Outer side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0961C9-C699-9A1C-088B-068DB830A848}"/>
              </a:ext>
            </a:extLst>
          </p:cNvPr>
          <p:cNvSpPr txBox="1"/>
          <p:nvPr/>
        </p:nvSpPr>
        <p:spPr>
          <a:xfrm>
            <a:off x="2007513" y="3848058"/>
            <a:ext cx="10086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Inner side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EF9BA9E7-006C-95D6-E81F-90E87C9D5142}"/>
              </a:ext>
            </a:extLst>
          </p:cNvPr>
          <p:cNvCxnSpPr>
            <a:cxnSpLocks/>
          </p:cNvCxnSpPr>
          <p:nvPr/>
        </p:nvCxnSpPr>
        <p:spPr>
          <a:xfrm flipH="1">
            <a:off x="1111753" y="3276052"/>
            <a:ext cx="3440512" cy="51929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E9871CCC-94C3-833F-2325-61858E61C112}"/>
              </a:ext>
            </a:extLst>
          </p:cNvPr>
          <p:cNvCxnSpPr>
            <a:cxnSpLocks/>
          </p:cNvCxnSpPr>
          <p:nvPr/>
        </p:nvCxnSpPr>
        <p:spPr>
          <a:xfrm flipH="1">
            <a:off x="1249899" y="2216902"/>
            <a:ext cx="3450930" cy="44398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0D5EA9E-A91F-C5FB-DC1C-09CE4ADA90F3}"/>
              </a:ext>
            </a:extLst>
          </p:cNvPr>
          <p:cNvCxnSpPr>
            <a:cxnSpLocks/>
          </p:cNvCxnSpPr>
          <p:nvPr/>
        </p:nvCxnSpPr>
        <p:spPr>
          <a:xfrm flipH="1">
            <a:off x="1164380" y="2786875"/>
            <a:ext cx="3453672" cy="17182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2E1CCA51-955C-7F1D-A7D0-E49DB2208FBE}"/>
              </a:ext>
            </a:extLst>
          </p:cNvPr>
          <p:cNvCxnSpPr>
            <a:cxnSpLocks/>
          </p:cNvCxnSpPr>
          <p:nvPr/>
        </p:nvCxnSpPr>
        <p:spPr>
          <a:xfrm flipV="1">
            <a:off x="4168824" y="2849125"/>
            <a:ext cx="32807" cy="874829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FFD9E06-5533-E909-D68B-B53CAC11ADFC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4174632" y="1929988"/>
            <a:ext cx="0" cy="286914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F97672E6-51C6-04C4-C0F3-1191DF359146}"/>
              </a:ext>
            </a:extLst>
          </p:cNvPr>
          <p:cNvCxnSpPr>
            <a:cxnSpLocks/>
          </p:cNvCxnSpPr>
          <p:nvPr/>
        </p:nvCxnSpPr>
        <p:spPr>
          <a:xfrm flipH="1" flipV="1">
            <a:off x="1311549" y="3347673"/>
            <a:ext cx="6318" cy="509775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A048BBFB-7985-25E7-824E-754B8536DEDB}"/>
              </a:ext>
            </a:extLst>
          </p:cNvPr>
          <p:cNvCxnSpPr>
            <a:cxnSpLocks/>
          </p:cNvCxnSpPr>
          <p:nvPr/>
        </p:nvCxnSpPr>
        <p:spPr>
          <a:xfrm flipH="1">
            <a:off x="1377896" y="1803367"/>
            <a:ext cx="92097" cy="974352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E491150-6588-02E4-520F-40A8BA7A1F73}"/>
              </a:ext>
            </a:extLst>
          </p:cNvPr>
          <p:cNvSpPr txBox="1"/>
          <p:nvPr/>
        </p:nvSpPr>
        <p:spPr>
          <a:xfrm>
            <a:off x="923084" y="3801747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0B0F0"/>
                </a:solidFill>
              </a:rPr>
              <a:t>GHe</a:t>
            </a:r>
            <a:r>
              <a:rPr lang="it-IT" sz="1400" dirty="0">
                <a:solidFill>
                  <a:srgbClr val="00B0F0"/>
                </a:solidFill>
              </a:rPr>
              <a:t> in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A5042B0-4861-18BD-AE61-818E18290FC7}"/>
              </a:ext>
            </a:extLst>
          </p:cNvPr>
          <p:cNvSpPr txBox="1"/>
          <p:nvPr/>
        </p:nvSpPr>
        <p:spPr>
          <a:xfrm>
            <a:off x="3779331" y="1622211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0B0F0"/>
                </a:solidFill>
              </a:rPr>
              <a:t>GHe</a:t>
            </a:r>
            <a:r>
              <a:rPr lang="it-IT" sz="1400" dirty="0">
                <a:solidFill>
                  <a:srgbClr val="00B0F0"/>
                </a:solidFill>
              </a:rPr>
              <a:t> out</a:t>
            </a:r>
          </a:p>
        </p:txBody>
      </p: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F3EADBD1-2E44-8BF8-8B46-9D48F036A7A5}"/>
              </a:ext>
            </a:extLst>
          </p:cNvPr>
          <p:cNvCxnSpPr>
            <a:cxnSpLocks/>
          </p:cNvCxnSpPr>
          <p:nvPr/>
        </p:nvCxnSpPr>
        <p:spPr>
          <a:xfrm>
            <a:off x="5936422" y="2640350"/>
            <a:ext cx="319155" cy="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8519447-17A9-C922-9FBC-C9BD3AEB799D}"/>
              </a:ext>
            </a:extLst>
          </p:cNvPr>
          <p:cNvSpPr txBox="1"/>
          <p:nvPr/>
        </p:nvSpPr>
        <p:spPr>
          <a:xfrm>
            <a:off x="5383591" y="2463709"/>
            <a:ext cx="2272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Drill</a:t>
            </a:r>
          </a:p>
          <a:p>
            <a:r>
              <a:rPr lang="it-IT" dirty="0"/>
              <a:t>Plug</a:t>
            </a:r>
          </a:p>
        </p:txBody>
      </p:sp>
      <p:sp>
        <p:nvSpPr>
          <p:cNvPr id="38" name="Ovale 37">
            <a:extLst>
              <a:ext uri="{FF2B5EF4-FFF2-40B4-BE49-F238E27FC236}">
                <a16:creationId xmlns:a16="http://schemas.microsoft.com/office/drawing/2014/main" id="{20CEA67E-CE9B-7895-5A25-C5EE97415514}"/>
              </a:ext>
            </a:extLst>
          </p:cNvPr>
          <p:cNvSpPr/>
          <p:nvPr/>
        </p:nvSpPr>
        <p:spPr>
          <a:xfrm>
            <a:off x="4438710" y="2136250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D2898D7D-8B8A-EAFD-D780-9F142ED8E3D6}"/>
              </a:ext>
            </a:extLst>
          </p:cNvPr>
          <p:cNvSpPr/>
          <p:nvPr/>
        </p:nvSpPr>
        <p:spPr>
          <a:xfrm>
            <a:off x="4263760" y="3216689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91159F9D-A224-169C-EE60-28B329216241}"/>
              </a:ext>
            </a:extLst>
          </p:cNvPr>
          <p:cNvSpPr/>
          <p:nvPr/>
        </p:nvSpPr>
        <p:spPr>
          <a:xfrm>
            <a:off x="4049059" y="3548373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6E6385C1-4D7A-E118-CAC0-BEE9FFFED15F}"/>
              </a:ext>
            </a:extLst>
          </p:cNvPr>
          <p:cNvSpPr/>
          <p:nvPr/>
        </p:nvSpPr>
        <p:spPr>
          <a:xfrm>
            <a:off x="4345913" y="2658233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Ovale 42">
            <a:extLst>
              <a:ext uri="{FF2B5EF4-FFF2-40B4-BE49-F238E27FC236}">
                <a16:creationId xmlns:a16="http://schemas.microsoft.com/office/drawing/2014/main" id="{F46A2524-A11E-C4A2-2898-D5A7288CFDA9}"/>
              </a:ext>
            </a:extLst>
          </p:cNvPr>
          <p:cNvSpPr/>
          <p:nvPr/>
        </p:nvSpPr>
        <p:spPr>
          <a:xfrm>
            <a:off x="1263381" y="1940337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Ovale 44">
            <a:extLst>
              <a:ext uri="{FF2B5EF4-FFF2-40B4-BE49-F238E27FC236}">
                <a16:creationId xmlns:a16="http://schemas.microsoft.com/office/drawing/2014/main" id="{3F7440C8-0FD7-685B-4EFB-3457E2116DDC}"/>
              </a:ext>
            </a:extLst>
          </p:cNvPr>
          <p:cNvSpPr/>
          <p:nvPr/>
        </p:nvSpPr>
        <p:spPr>
          <a:xfrm>
            <a:off x="5983989" y="2807216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89BDB1D9-C3DF-387B-9B01-5140F86D1328}"/>
              </a:ext>
            </a:extLst>
          </p:cNvPr>
          <p:cNvCxnSpPr>
            <a:cxnSpLocks/>
            <a:endCxn id="72" idx="5"/>
          </p:cNvCxnSpPr>
          <p:nvPr/>
        </p:nvCxnSpPr>
        <p:spPr>
          <a:xfrm flipH="1">
            <a:off x="1143291" y="5191576"/>
            <a:ext cx="2987134" cy="103051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1C12D3CF-52CE-A058-9666-82BD9A6DF4A4}"/>
              </a:ext>
            </a:extLst>
          </p:cNvPr>
          <p:cNvCxnSpPr>
            <a:cxnSpLocks/>
            <a:stCxn id="64" idx="6"/>
          </p:cNvCxnSpPr>
          <p:nvPr/>
        </p:nvCxnSpPr>
        <p:spPr>
          <a:xfrm flipH="1">
            <a:off x="1111753" y="4570405"/>
            <a:ext cx="3150322" cy="42558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4BB9762A-8FE7-D356-4283-17A6A1E70811}"/>
              </a:ext>
            </a:extLst>
          </p:cNvPr>
          <p:cNvCxnSpPr>
            <a:cxnSpLocks/>
          </p:cNvCxnSpPr>
          <p:nvPr/>
        </p:nvCxnSpPr>
        <p:spPr>
          <a:xfrm flipH="1" flipV="1">
            <a:off x="1183125" y="5794682"/>
            <a:ext cx="3007327" cy="3818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A608EB23-643A-9CE1-EEC2-E608F27DB2C0}"/>
              </a:ext>
            </a:extLst>
          </p:cNvPr>
          <p:cNvCxnSpPr>
            <a:cxnSpLocks/>
          </p:cNvCxnSpPr>
          <p:nvPr/>
        </p:nvCxnSpPr>
        <p:spPr>
          <a:xfrm flipH="1">
            <a:off x="1227052" y="4295887"/>
            <a:ext cx="42136" cy="989368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AE68FA55-BBC7-6D1C-3E38-7F21B19D1B02}"/>
              </a:ext>
            </a:extLst>
          </p:cNvPr>
          <p:cNvCxnSpPr>
            <a:cxnSpLocks/>
          </p:cNvCxnSpPr>
          <p:nvPr/>
        </p:nvCxnSpPr>
        <p:spPr>
          <a:xfrm flipV="1">
            <a:off x="3847016" y="5150135"/>
            <a:ext cx="12958" cy="921366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BD043194-9DB4-2147-4DEC-F8DA4C48E0FA}"/>
              </a:ext>
            </a:extLst>
          </p:cNvPr>
          <p:cNvCxnSpPr>
            <a:cxnSpLocks/>
          </p:cNvCxnSpPr>
          <p:nvPr/>
        </p:nvCxnSpPr>
        <p:spPr>
          <a:xfrm flipH="1">
            <a:off x="3857984" y="4067511"/>
            <a:ext cx="131767" cy="503207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e 63">
            <a:extLst>
              <a:ext uri="{FF2B5EF4-FFF2-40B4-BE49-F238E27FC236}">
                <a16:creationId xmlns:a16="http://schemas.microsoft.com/office/drawing/2014/main" id="{4EE0AE00-E07A-CA5C-BE88-3A1B0075F134}"/>
              </a:ext>
            </a:extLst>
          </p:cNvPr>
          <p:cNvSpPr/>
          <p:nvPr/>
        </p:nvSpPr>
        <p:spPr>
          <a:xfrm>
            <a:off x="4038056" y="4441158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5B17D9CD-E42A-ABDE-F811-3D7AFC9C5FD5}"/>
              </a:ext>
            </a:extLst>
          </p:cNvPr>
          <p:cNvSpPr/>
          <p:nvPr/>
        </p:nvSpPr>
        <p:spPr>
          <a:xfrm>
            <a:off x="3741485" y="5935901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6" name="Ovale 65">
            <a:extLst>
              <a:ext uri="{FF2B5EF4-FFF2-40B4-BE49-F238E27FC236}">
                <a16:creationId xmlns:a16="http://schemas.microsoft.com/office/drawing/2014/main" id="{E90A9716-1E1E-8086-462F-0DF41FA3E06E}"/>
              </a:ext>
            </a:extLst>
          </p:cNvPr>
          <p:cNvSpPr/>
          <p:nvPr/>
        </p:nvSpPr>
        <p:spPr>
          <a:xfrm>
            <a:off x="3739993" y="5446286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e 66">
            <a:extLst>
              <a:ext uri="{FF2B5EF4-FFF2-40B4-BE49-F238E27FC236}">
                <a16:creationId xmlns:a16="http://schemas.microsoft.com/office/drawing/2014/main" id="{F5C82B70-E5A2-6A8C-EB6C-E17C8349C17E}"/>
              </a:ext>
            </a:extLst>
          </p:cNvPr>
          <p:cNvSpPr/>
          <p:nvPr/>
        </p:nvSpPr>
        <p:spPr>
          <a:xfrm>
            <a:off x="4012394" y="5069311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Ovale 67">
            <a:extLst>
              <a:ext uri="{FF2B5EF4-FFF2-40B4-BE49-F238E27FC236}">
                <a16:creationId xmlns:a16="http://schemas.microsoft.com/office/drawing/2014/main" id="{E8A7CEFC-D507-045E-5626-088A8FBD0E79}"/>
              </a:ext>
            </a:extLst>
          </p:cNvPr>
          <p:cNvSpPr/>
          <p:nvPr/>
        </p:nvSpPr>
        <p:spPr>
          <a:xfrm>
            <a:off x="1093848" y="4258053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e 70">
            <a:extLst>
              <a:ext uri="{FF2B5EF4-FFF2-40B4-BE49-F238E27FC236}">
                <a16:creationId xmlns:a16="http://schemas.microsoft.com/office/drawing/2014/main" id="{B5C6B127-23FC-51F8-18DF-D27017AC795D}"/>
              </a:ext>
            </a:extLst>
          </p:cNvPr>
          <p:cNvSpPr/>
          <p:nvPr/>
        </p:nvSpPr>
        <p:spPr>
          <a:xfrm>
            <a:off x="4041252" y="5674169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0EC20C9D-57AE-C179-D5E4-CDFB60F68548}"/>
              </a:ext>
            </a:extLst>
          </p:cNvPr>
          <p:cNvSpPr/>
          <p:nvPr/>
        </p:nvSpPr>
        <p:spPr>
          <a:xfrm>
            <a:off x="952079" y="5073989"/>
            <a:ext cx="224019" cy="258493"/>
          </a:xfrm>
          <a:prstGeom prst="ellipse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68AB8C0B-27C8-6DFA-9E3E-4DA5FC2273F6}"/>
              </a:ext>
            </a:extLst>
          </p:cNvPr>
          <p:cNvCxnSpPr>
            <a:cxnSpLocks/>
          </p:cNvCxnSpPr>
          <p:nvPr/>
        </p:nvCxnSpPr>
        <p:spPr>
          <a:xfrm flipH="1" flipV="1">
            <a:off x="1248120" y="5911095"/>
            <a:ext cx="1779" cy="272310"/>
          </a:xfrm>
          <a:prstGeom prst="straightConnector1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F1A9985D-D298-89C7-E052-D042E2534412}"/>
              </a:ext>
            </a:extLst>
          </p:cNvPr>
          <p:cNvSpPr txBox="1"/>
          <p:nvPr/>
        </p:nvSpPr>
        <p:spPr>
          <a:xfrm>
            <a:off x="3989751" y="3941966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0B0F0"/>
                </a:solidFill>
              </a:rPr>
              <a:t>GHe</a:t>
            </a:r>
            <a:r>
              <a:rPr lang="it-IT" sz="1400" dirty="0">
                <a:solidFill>
                  <a:srgbClr val="00B0F0"/>
                </a:solidFill>
              </a:rPr>
              <a:t> in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58590A24-66C8-0162-C03A-D6F20A00B986}"/>
              </a:ext>
            </a:extLst>
          </p:cNvPr>
          <p:cNvSpPr txBox="1"/>
          <p:nvPr/>
        </p:nvSpPr>
        <p:spPr>
          <a:xfrm>
            <a:off x="1036996" y="6160105"/>
            <a:ext cx="676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rgbClr val="00B0F0"/>
                </a:solidFill>
              </a:rPr>
              <a:t>GHe</a:t>
            </a:r>
            <a:r>
              <a:rPr lang="it-IT" sz="1400" dirty="0">
                <a:solidFill>
                  <a:srgbClr val="00B0F0"/>
                </a:solidFill>
              </a:rPr>
              <a:t> in</a:t>
            </a:r>
          </a:p>
        </p:txBody>
      </p:sp>
      <p:pic>
        <p:nvPicPr>
          <p:cNvPr id="80" name="Immagine 79">
            <a:extLst>
              <a:ext uri="{FF2B5EF4-FFF2-40B4-BE49-F238E27FC236}">
                <a16:creationId xmlns:a16="http://schemas.microsoft.com/office/drawing/2014/main" id="{4922EC82-1B55-ED1A-FCB5-2F96106BF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696" y="4311062"/>
            <a:ext cx="1587142" cy="1678147"/>
          </a:xfrm>
          <a:prstGeom prst="rect">
            <a:avLst/>
          </a:prstGeom>
        </p:spPr>
      </p:pic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B0AEF584-9BA8-0B1B-4FC9-CAC5A6617844}"/>
              </a:ext>
            </a:extLst>
          </p:cNvPr>
          <p:cNvSpPr txBox="1"/>
          <p:nvPr/>
        </p:nvSpPr>
        <p:spPr>
          <a:xfrm>
            <a:off x="4947302" y="3713412"/>
            <a:ext cx="1981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Swagelock</a:t>
            </a:r>
            <a:r>
              <a:rPr lang="it-IT" sz="1600" dirty="0"/>
              <a:t> 90° mitre </a:t>
            </a:r>
            <a:r>
              <a:rPr lang="it-IT" sz="1600" dirty="0" err="1"/>
              <a:t>bend</a:t>
            </a:r>
            <a:r>
              <a:rPr lang="it-IT" sz="1600" dirty="0"/>
              <a:t> fitting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FD2446A-BCE2-01FD-336E-CCFF6D0086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15" t="18690" r="6632" b="44129"/>
          <a:stretch/>
        </p:blipFill>
        <p:spPr>
          <a:xfrm>
            <a:off x="8116981" y="3050789"/>
            <a:ext cx="2335420" cy="1897239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FF89EC1A-0F50-0C8A-360F-8EC982990D78}"/>
              </a:ext>
            </a:extLst>
          </p:cNvPr>
          <p:cNvSpPr/>
          <p:nvPr/>
        </p:nvSpPr>
        <p:spPr>
          <a:xfrm rot="532228">
            <a:off x="8569821" y="4393619"/>
            <a:ext cx="1234774" cy="39277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A24EAF0F-C565-B105-F998-80BB55281DE0}"/>
              </a:ext>
            </a:extLst>
          </p:cNvPr>
          <p:cNvCxnSpPr>
            <a:cxnSpLocks/>
            <a:stCxn id="3" idx="4"/>
            <a:endCxn id="17" idx="0"/>
          </p:cNvCxnSpPr>
          <p:nvPr/>
        </p:nvCxnSpPr>
        <p:spPr>
          <a:xfrm flipH="1">
            <a:off x="9021497" y="4784048"/>
            <a:ext cx="135428" cy="31654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17290D0-FB54-B938-9362-9E19703E9D68}"/>
              </a:ext>
            </a:extLst>
          </p:cNvPr>
          <p:cNvSpPr txBox="1"/>
          <p:nvPr/>
        </p:nvSpPr>
        <p:spPr>
          <a:xfrm>
            <a:off x="7331194" y="5100589"/>
            <a:ext cx="338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Current</a:t>
            </a:r>
            <a:r>
              <a:rPr lang="it-IT" dirty="0"/>
              <a:t> leads are </a:t>
            </a:r>
            <a:r>
              <a:rPr lang="it-IT" dirty="0" err="1"/>
              <a:t>cooled</a:t>
            </a:r>
            <a:r>
              <a:rPr lang="it-IT" dirty="0"/>
              <a:t> in </a:t>
            </a:r>
            <a:r>
              <a:rPr lang="it-IT" dirty="0" err="1"/>
              <a:t>series</a:t>
            </a:r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605DE20-8570-D7AA-B39A-414828653676}"/>
              </a:ext>
            </a:extLst>
          </p:cNvPr>
          <p:cNvSpPr txBox="1"/>
          <p:nvPr/>
        </p:nvSpPr>
        <p:spPr>
          <a:xfrm>
            <a:off x="7856323" y="1710304"/>
            <a:ext cx="284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Heat</a:t>
            </a:r>
            <a:r>
              <a:rPr lang="it-IT" dirty="0"/>
              <a:t> load for one </a:t>
            </a:r>
            <a:r>
              <a:rPr lang="it-IT" dirty="0" err="1"/>
              <a:t>optimized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lead 300K-60K: 46W</a:t>
            </a:r>
          </a:p>
        </p:txBody>
      </p:sp>
    </p:spTree>
    <p:extLst>
      <p:ext uri="{BB962C8B-B14F-4D97-AF65-F5344CB8AC3E}">
        <p14:creationId xmlns:p14="http://schemas.microsoft.com/office/powerpoint/2010/main" val="1606469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DC047EB-E311-D5C3-31B5-71FC00DE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85150" y="6430138"/>
            <a:ext cx="3168650" cy="365125"/>
          </a:xfrm>
        </p:spPr>
        <p:txBody>
          <a:bodyPr/>
          <a:lstStyle/>
          <a:p>
            <a:r>
              <a:rPr lang="en-GB"/>
              <a:t>PNRR_IRIS – Enrico Beneduce – WP4</a:t>
            </a:r>
            <a:endParaRPr lang="en-GB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1439108C-E53A-67D4-5970-749E328EF26C}"/>
              </a:ext>
            </a:extLst>
          </p:cNvPr>
          <p:cNvSpPr txBox="1">
            <a:spLocks/>
          </p:cNvSpPr>
          <p:nvPr/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it-IT"/>
              <a:t>Pressure drop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33C8ECB9-07A6-180C-D657-89B0CE20248A}"/>
                  </a:ext>
                </a:extLst>
              </p:cNvPr>
              <p:cNvSpPr txBox="1"/>
              <p:nvPr/>
            </p:nvSpPr>
            <p:spPr>
              <a:xfrm>
                <a:off x="5688248" y="2217360"/>
                <a:ext cx="5394960" cy="272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Hydraulic </a:t>
                </a:r>
                <a:r>
                  <a:rPr lang="it-IT" dirty="0" err="1"/>
                  <a:t>correlations</a:t>
                </a:r>
                <a:r>
                  <a:rPr lang="it-IT" dirty="0"/>
                  <a:t> (Miller, </a:t>
                </a:r>
                <a:r>
                  <a:rPr lang="it-IT" i="1" dirty="0" err="1"/>
                  <a:t>Internal</a:t>
                </a:r>
                <a:r>
                  <a:rPr lang="it-IT" i="1" dirty="0"/>
                  <a:t> flow systems</a:t>
                </a:r>
                <a:r>
                  <a:rPr lang="it-IT" dirty="0"/>
                  <a:t>), </a:t>
                </a:r>
                <a:r>
                  <a:rPr lang="it-IT" dirty="0" err="1"/>
                  <a:t>fixed-properties</a:t>
                </a:r>
                <a:r>
                  <a:rPr lang="it-IT" dirty="0"/>
                  <a:t> </a:t>
                </a:r>
                <a:r>
                  <a:rPr lang="it-IT" dirty="0" err="1"/>
                  <a:t>GHe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40K, 4bara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Main</a:t>
                </a:r>
                <a:r>
                  <a:rPr lang="it-IT" dirty="0"/>
                  <a:t> </a:t>
                </a:r>
                <a:r>
                  <a:rPr lang="it-IT" dirty="0" err="1"/>
                  <a:t>loss</a:t>
                </a:r>
                <a:r>
                  <a:rPr lang="it-IT" dirty="0"/>
                  <a:t> from 90° mitre </a:t>
                </a:r>
                <a:r>
                  <a:rPr lang="it-IT" dirty="0" err="1"/>
                  <a:t>bends</a:t>
                </a:r>
                <a:r>
                  <a:rPr lang="it-IT" dirty="0"/>
                  <a:t> inside the </a:t>
                </a:r>
                <a:r>
                  <a:rPr lang="it-IT" dirty="0" err="1"/>
                  <a:t>exchangers</a:t>
                </a:r>
                <a:r>
                  <a:rPr lang="it-IT" dirty="0"/>
                  <a:t> (“</a:t>
                </a:r>
                <a:r>
                  <a:rPr lang="it-IT" dirty="0" err="1"/>
                  <a:t>plates</a:t>
                </a:r>
                <a:r>
                  <a:rPr lang="it-IT" dirty="0"/>
                  <a:t>”) and </a:t>
                </a:r>
                <a:r>
                  <a:rPr lang="it-IT" dirty="0" err="1"/>
                  <a:t>corrugated</a:t>
                </a:r>
                <a:r>
                  <a:rPr lang="it-IT" dirty="0"/>
                  <a:t> ½ inch </a:t>
                </a:r>
                <a:r>
                  <a:rPr lang="it-IT" dirty="0" err="1"/>
                  <a:t>pipes</a:t>
                </a:r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𝑝h𝑒𝑎𝑑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𝐺𝐻𝑒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Resulting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𝑒𝑥𝑐h𝑔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∼320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 for a Ø16 mm </a:t>
                </a:r>
                <a:r>
                  <a:rPr lang="it-IT" dirty="0" err="1"/>
                  <a:t>channel</a:t>
                </a:r>
                <a:endParaRPr lang="it-IT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33C8ECB9-07A6-180C-D657-89B0CE202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248" y="2217360"/>
                <a:ext cx="5394960" cy="2723053"/>
              </a:xfrm>
              <a:prstGeom prst="rect">
                <a:avLst/>
              </a:prstGeom>
              <a:blipFill>
                <a:blip r:embed="rId2"/>
                <a:stretch>
                  <a:fillRect l="-678" t="-1345" r="-904" b="-6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93930BD-5200-EC07-C0FF-31E59B740083}"/>
              </a:ext>
            </a:extLst>
          </p:cNvPr>
          <p:cNvSpPr txBox="1"/>
          <p:nvPr/>
        </p:nvSpPr>
        <p:spPr>
          <a:xfrm>
            <a:off x="1249938" y="1179880"/>
            <a:ext cx="3016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Friction</a:t>
            </a:r>
            <a:r>
              <a:rPr lang="it-IT" sz="1600" dirty="0"/>
              <a:t> </a:t>
            </a:r>
            <a:r>
              <a:rPr lang="it-IT" sz="1600" dirty="0" err="1"/>
              <a:t>losses</a:t>
            </a:r>
            <a:r>
              <a:rPr lang="it-IT" sz="1600" dirty="0"/>
              <a:t> VS </a:t>
            </a:r>
            <a:r>
              <a:rPr lang="it-IT" sz="1600" dirty="0" err="1"/>
              <a:t>cryofan</a:t>
            </a:r>
            <a:r>
              <a:rPr lang="it-IT" sz="1600" dirty="0"/>
              <a:t> </a:t>
            </a:r>
            <a:r>
              <a:rPr lang="it-IT" sz="1600" dirty="0" err="1"/>
              <a:t>capacity</a:t>
            </a:r>
            <a:endParaRPr lang="it-IT" sz="16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631910E-1A0E-8418-8D73-1E36CCF70968}"/>
              </a:ext>
            </a:extLst>
          </p:cNvPr>
          <p:cNvSpPr txBox="1"/>
          <p:nvPr/>
        </p:nvSpPr>
        <p:spPr>
          <a:xfrm>
            <a:off x="913657" y="3697389"/>
            <a:ext cx="3116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Resulting</a:t>
            </a:r>
            <a:r>
              <a:rPr lang="it-IT" sz="1600" dirty="0"/>
              <a:t> </a:t>
            </a:r>
            <a:r>
              <a:rPr lang="it-IT" sz="1600" dirty="0" err="1"/>
              <a:t>heat</a:t>
            </a:r>
            <a:r>
              <a:rPr lang="it-IT" sz="1600" dirty="0"/>
              <a:t> </a:t>
            </a:r>
            <a:r>
              <a:rPr lang="it-IT" sz="1600" dirty="0" err="1"/>
              <a:t>exchange</a:t>
            </a:r>
            <a:r>
              <a:rPr lang="it-IT" sz="1600" dirty="0"/>
              <a:t> </a:t>
            </a:r>
            <a:r>
              <a:rPr lang="it-IT" sz="1600" dirty="0" err="1"/>
              <a:t>coefficient</a:t>
            </a:r>
            <a:endParaRPr lang="it-IT" sz="16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31A79BA-330A-F498-DAE7-AD7E6930E6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000"/>
          <a:stretch>
            <a:fillRect/>
          </a:stretch>
        </p:blipFill>
        <p:spPr>
          <a:xfrm>
            <a:off x="315970" y="4192369"/>
            <a:ext cx="4311995" cy="208588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13836CA-95E9-D04F-2BE5-337D954C88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1" t="-2047" r="-1131" b="49812"/>
          <a:stretch>
            <a:fillRect/>
          </a:stretch>
        </p:blipFill>
        <p:spPr>
          <a:xfrm>
            <a:off x="202254" y="1454133"/>
            <a:ext cx="4539428" cy="229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715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 IRIS" id="{5672FA09-EC2D-5942-9581-DD1E2ACE7710}" vid="{15CEEC1C-6EC8-E143-8D54-00D7C92B21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9200c-25d8-4fd8-9a7d-93078850b615">
      <Terms xmlns="http://schemas.microsoft.com/office/infopath/2007/PartnerControls"/>
    </lcf76f155ced4ddcb4097134ff3c332f>
    <TaxCatchAll xmlns="2875eef3-af9c-4ceb-8dfd-ceb1e4bba25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5E434A8755C949AA121474ADF4DE04" ma:contentTypeVersion="12" ma:contentTypeDescription="Create a new document." ma:contentTypeScope="" ma:versionID="b3e264a76285c0f3a17af8a141fdc265">
  <xsd:schema xmlns:xsd="http://www.w3.org/2001/XMLSchema" xmlns:xs="http://www.w3.org/2001/XMLSchema" xmlns:p="http://schemas.microsoft.com/office/2006/metadata/properties" xmlns:ns2="f619200c-25d8-4fd8-9a7d-93078850b615" xmlns:ns3="2875eef3-af9c-4ceb-8dfd-ceb1e4bba251" targetNamespace="http://schemas.microsoft.com/office/2006/metadata/properties" ma:root="true" ma:fieldsID="a3be2b4e7c0664815cd4f0367905e8d6" ns2:_="" ns3:_="">
    <xsd:import namespace="f619200c-25d8-4fd8-9a7d-93078850b615"/>
    <xsd:import namespace="2875eef3-af9c-4ceb-8dfd-ceb1e4bba2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9200c-25d8-4fd8-9a7d-93078850b6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75eef3-af9c-4ceb-8dfd-ceb1e4bba25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11a53fd-bbcd-4fcd-9907-f66f50b4e8d4}" ma:internalName="TaxCatchAll" ma:showField="CatchAllData" ma:web="2875eef3-af9c-4ceb-8dfd-ceb1e4bba2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467FBC-AEAE-4EC2-BF36-9EF027E22BDD}">
  <ds:schemaRefs>
    <ds:schemaRef ds:uri="f619200c-25d8-4fd8-9a7d-93078850b615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2875eef3-af9c-4ceb-8dfd-ceb1e4bba251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51E42E-9D2A-4DB3-B1C0-F87AC4DCF1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9200c-25d8-4fd8-9a7d-93078850b615"/>
    <ds:schemaRef ds:uri="2875eef3-af9c-4ceb-8dfd-ceb1e4bba2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3b55eef-7018-4674-a3d7-cc0db06d545c}" enabled="0" method="" siteId="{13b55eef-7018-4674-a3d7-cc0db06d545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12144</TotalTime>
  <Words>999</Words>
  <Application>Microsoft Office PowerPoint</Application>
  <PresentationFormat>Widescreen</PresentationFormat>
  <Paragraphs>253</Paragraphs>
  <Slides>22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Aptos</vt:lpstr>
      <vt:lpstr>Aptos Narrow</vt:lpstr>
      <vt:lpstr>Arial</vt:lpstr>
      <vt:lpstr>Calibri</vt:lpstr>
      <vt:lpstr>Cambria Math</vt:lpstr>
      <vt:lpstr>Titillium</vt:lpstr>
      <vt:lpstr>Titillium Bd</vt:lpstr>
      <vt:lpstr>Tema di Office</vt:lpstr>
      <vt:lpstr>IRIS – WP4 Superconducting Magnet Lab</vt:lpstr>
      <vt:lpstr>New cryostats</vt:lpstr>
      <vt:lpstr>Presentazione standard di PowerPoint</vt:lpstr>
      <vt:lpstr>New service flanges for VT Test</vt:lpstr>
      <vt:lpstr>New service flanges for VT Test</vt:lpstr>
      <vt:lpstr>20K GHe cooling system</vt:lpstr>
      <vt:lpstr>Gas temperature</vt:lpstr>
      <vt:lpstr>Heat exchange plates for CL </vt:lpstr>
      <vt:lpstr>Presentazione standard di PowerPoint</vt:lpstr>
      <vt:lpstr>Current leads insulation</vt:lpstr>
      <vt:lpstr>Simulations - GHe</vt:lpstr>
      <vt:lpstr>Simulations - Cryocooler</vt:lpstr>
      <vt:lpstr>Last updates from suppliers’ requests</vt:lpstr>
      <vt:lpstr>Rescheduling</vt:lpstr>
      <vt:lpstr>Solemi 1 - cooldown</vt:lpstr>
      <vt:lpstr>Temperature rise after stop cooling and vacuum leak</vt:lpstr>
      <vt:lpstr>Power supply tests with ITECH 32V – 480A</vt:lpstr>
      <vt:lpstr>Power supply tests with ITECH 32V – 480A</vt:lpstr>
      <vt:lpstr>Electrical insulation test</vt:lpstr>
      <vt:lpstr>Presentazione standard di PowerPoint</vt:lpstr>
      <vt:lpstr>Final thermal design of the new service flanges for inner Solemi and Hilumi cryostats </vt:lpstr>
      <vt:lpstr>2-materials optimization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Tiina Benson</dc:creator>
  <cp:lastModifiedBy>Enrico Beneduce</cp:lastModifiedBy>
  <cp:revision>47</cp:revision>
  <dcterms:created xsi:type="dcterms:W3CDTF">2022-11-09T11:12:29Z</dcterms:created>
  <dcterms:modified xsi:type="dcterms:W3CDTF">2025-07-17T09:20:00Z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0x0101006B5E434A8755C949AA121474ADF4DE04</vt:lpwstr>
  </property>
</Properties>
</file>