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36" r:id="rId2"/>
    <p:sldId id="1312" r:id="rId3"/>
    <p:sldId id="1299" r:id="rId4"/>
    <p:sldId id="1302" r:id="rId5"/>
    <p:sldId id="1295" r:id="rId6"/>
    <p:sldId id="1303" r:id="rId7"/>
    <p:sldId id="1304" r:id="rId8"/>
    <p:sldId id="1306" r:id="rId9"/>
    <p:sldId id="1300" r:id="rId10"/>
    <p:sldId id="1313" r:id="rId11"/>
    <p:sldId id="1298" r:id="rId12"/>
    <p:sldId id="1311" r:id="rId13"/>
    <p:sldId id="25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0AE"/>
    <a:srgbClr val="2CCEA4"/>
    <a:srgbClr val="22D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8E5CC-23C9-314F-A257-B187C84AAB8C}" v="7" dt="2025-07-02T21:13:45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22" autoAdjust="0"/>
    <p:restoredTop sz="95782" autoAdjust="0"/>
  </p:normalViewPr>
  <p:slideViewPr>
    <p:cSldViewPr snapToGrid="0">
      <p:cViewPr varScale="1">
        <p:scale>
          <a:sx n="103" d="100"/>
          <a:sy n="103" d="100"/>
        </p:scale>
        <p:origin x="184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e Leonora" userId="f6a6beb9-a5f7-40bd-af80-0cba7408e03f" providerId="ADAL" clId="{AD18E5CC-23C9-314F-A257-B187C84AAB8C}"/>
    <pc:docChg chg="addSld modSld">
      <pc:chgData name="Emanuele Leonora" userId="f6a6beb9-a5f7-40bd-af80-0cba7408e03f" providerId="ADAL" clId="{AD18E5CC-23C9-314F-A257-B187C84AAB8C}" dt="2025-07-02T21:13:45.410" v="23"/>
      <pc:docMkLst>
        <pc:docMk/>
      </pc:docMkLst>
      <pc:sldChg chg="add">
        <pc:chgData name="Emanuele Leonora" userId="f6a6beb9-a5f7-40bd-af80-0cba7408e03f" providerId="ADAL" clId="{AD18E5CC-23C9-314F-A257-B187C84AAB8C}" dt="2025-07-02T21:13:45.410" v="23"/>
        <pc:sldMkLst>
          <pc:docMk/>
          <pc:sldMk cId="2318259750" sldId="256"/>
        </pc:sldMkLst>
      </pc:sldChg>
      <pc:sldChg chg="modSp mod">
        <pc:chgData name="Emanuele Leonora" userId="f6a6beb9-a5f7-40bd-af80-0cba7408e03f" providerId="ADAL" clId="{AD18E5CC-23C9-314F-A257-B187C84AAB8C}" dt="2025-07-02T21:13:21.143" v="22" actId="20577"/>
        <pc:sldMkLst>
          <pc:docMk/>
          <pc:sldMk cId="2951346903" sldId="1300"/>
        </pc:sldMkLst>
        <pc:spChg chg="mod">
          <ac:chgData name="Emanuele Leonora" userId="f6a6beb9-a5f7-40bd-af80-0cba7408e03f" providerId="ADAL" clId="{AD18E5CC-23C9-314F-A257-B187C84AAB8C}" dt="2025-07-02T21:13:21.143" v="22" actId="20577"/>
          <ac:spMkLst>
            <pc:docMk/>
            <pc:sldMk cId="2951346903" sldId="1300"/>
            <ac:spMk id="5" creationId="{774D1833-0964-4396-244B-EFA74025CBAE}"/>
          </ac:spMkLst>
        </pc:spChg>
      </pc:sldChg>
      <pc:sldChg chg="modSp mod">
        <pc:chgData name="Emanuele Leonora" userId="f6a6beb9-a5f7-40bd-af80-0cba7408e03f" providerId="ADAL" clId="{AD18E5CC-23C9-314F-A257-B187C84AAB8C}" dt="2025-07-02T21:12:56.874" v="2" actId="20577"/>
        <pc:sldMkLst>
          <pc:docMk/>
          <pc:sldMk cId="373225455" sldId="1304"/>
        </pc:sldMkLst>
        <pc:spChg chg="mod">
          <ac:chgData name="Emanuele Leonora" userId="f6a6beb9-a5f7-40bd-af80-0cba7408e03f" providerId="ADAL" clId="{AD18E5CC-23C9-314F-A257-B187C84AAB8C}" dt="2025-07-02T21:12:56.874" v="2" actId="20577"/>
          <ac:spMkLst>
            <pc:docMk/>
            <pc:sldMk cId="373225455" sldId="1304"/>
            <ac:spMk id="5" creationId="{C8B2C4E1-FDF2-2F2D-80E8-8C33966DD078}"/>
          </ac:spMkLst>
        </pc:spChg>
      </pc:sldChg>
      <pc:sldChg chg="modSp mod">
        <pc:chgData name="Emanuele Leonora" userId="f6a6beb9-a5f7-40bd-af80-0cba7408e03f" providerId="ADAL" clId="{AD18E5CC-23C9-314F-A257-B187C84AAB8C}" dt="2025-07-02T21:13:00.749" v="5" actId="20577"/>
        <pc:sldMkLst>
          <pc:docMk/>
          <pc:sldMk cId="672746020" sldId="1306"/>
        </pc:sldMkLst>
        <pc:spChg chg="mod">
          <ac:chgData name="Emanuele Leonora" userId="f6a6beb9-a5f7-40bd-af80-0cba7408e03f" providerId="ADAL" clId="{AD18E5CC-23C9-314F-A257-B187C84AAB8C}" dt="2025-07-02T21:13:00.749" v="5" actId="20577"/>
          <ac:spMkLst>
            <pc:docMk/>
            <pc:sldMk cId="672746020" sldId="1306"/>
            <ac:spMk id="6" creationId="{1CA2ED25-0192-88B6-AE0B-2C1488A1AA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C529-8855-425E-BD4D-75A2DA8207FC}" type="datetimeFigureOut">
              <a:rPr lang="it-IT" smtClean="0"/>
              <a:t>02/07/25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09211-F0D8-4B66-B0ED-79C6160721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7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60C47-745A-3F78-6F95-CAFACF9EA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1295A7F-8984-AA78-75A1-58D46807A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4AEBAD-A8C9-E282-0816-A733D534C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51A3EB-4948-C439-BE05-6029F75D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8BB51-E729-5205-4DDC-6D8F4DAB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55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48409A-3293-1580-852C-B484D1A6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081536-1EDC-41B5-351F-356B20BCF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2505C8-6E55-0F24-C5D3-AF407351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13E270-4EA7-A588-233B-93213DAE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9393D1-C015-0186-5106-6025E3DCF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68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75B294C-610B-7C55-25C7-003465E80E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8B6DD5-9358-6D32-23B0-9FAEDCBA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D96FB9-1013-F6A0-2299-EFFA222E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E1912D-9014-D417-3474-0BF62B0B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D02E80-02B7-4387-9A59-37D5E30F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48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55901D-4F09-97B4-76AC-084EB2E4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8A27D-5A47-8ED5-660E-7321CE0C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F1C7DA-D994-0C50-4EC5-C642BB1DA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57971E-47B0-5F80-DA62-5F005E652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7D41FA-238E-7759-BC84-651D665F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1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EB8738-4CA7-606E-154A-059AA912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AA40B3-90A0-FCC1-D20B-3EF8F4789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218F6B-8B64-F7A4-BFEF-3CB2EDEC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E50896-B872-1C29-CD5E-DDEEC186C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9F44F-D7D5-B159-43EC-73147434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053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105B21-3901-B033-A1ED-CF31252F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9649F3-A63A-DD0A-314A-9DB163DE8E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12601C-9696-CE84-4CC6-CA76B99E5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B5F09A-E783-891F-2BDD-18528C63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EF389A0-1AE7-8334-4B3C-073E22F6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E3C91C-0665-B6C4-54EE-9001AF7E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8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285072-3E3A-D384-5E91-23B0E626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D728308-2401-4C40-9346-9E7596732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3F417C-7CCD-F920-913F-07671D39E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54D2B0-8C7B-7006-2800-6EC5895CB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BC6DF72-A61F-C75A-901C-728850CC2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C819C5-7207-68C6-A5E7-B73A273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C4ED12-3766-057E-A0A0-80E6E368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5336AB2-F4D2-167D-2733-EF100726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52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E45553-5B4D-C637-7841-060DF4E4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3A2C3EA-5A9B-7133-4A2B-E7D73F0E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EB78AF-D8CF-42C6-036E-6B4928E6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EA15625-C1C0-4597-63E6-3E4088A2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2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>
            <a:extLst>
              <a:ext uri="{FF2B5EF4-FFF2-40B4-BE49-F238E27FC236}">
                <a16:creationId xmlns:a16="http://schemas.microsoft.com/office/drawing/2014/main" id="{C44B17E4-657A-F7FE-EBC1-AE1EB8DC697C}"/>
              </a:ext>
            </a:extLst>
          </p:cNvPr>
          <p:cNvSpPr/>
          <p:nvPr userDrawn="1"/>
        </p:nvSpPr>
        <p:spPr>
          <a:xfrm>
            <a:off x="0" y="6419409"/>
            <a:ext cx="12192000" cy="452444"/>
          </a:xfrm>
          <a:prstGeom prst="rect">
            <a:avLst/>
          </a:prstGeom>
          <a:gradFill flip="none" rotWithShape="1">
            <a:gsLst>
              <a:gs pos="7000">
                <a:srgbClr val="0161AE"/>
              </a:gs>
              <a:gs pos="67000">
                <a:srgbClr val="63B0E1"/>
              </a:gs>
              <a:gs pos="9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443B61E-B0B6-60D7-849F-6291A18B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9308" y="6464234"/>
            <a:ext cx="3405240" cy="365125"/>
          </a:xfrm>
        </p:spPr>
        <p:txBody>
          <a:bodyPr/>
          <a:lstStyle>
            <a:lvl1pPr algn="r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D70F6A-B5C6-9D12-D57D-DC1CB447D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454" y="6464234"/>
            <a:ext cx="5486401" cy="365125"/>
          </a:xfrm>
        </p:spPr>
        <p:txBody>
          <a:bodyPr/>
          <a:lstStyle>
            <a:lvl1pPr algn="l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010D90-AFC3-F8D0-FD03-A75D498C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184" y="6464235"/>
            <a:ext cx="2743200" cy="365125"/>
          </a:xfrm>
        </p:spPr>
        <p:txBody>
          <a:bodyPr/>
          <a:lstStyle>
            <a:lvl1pPr>
              <a:defRPr sz="3200" b="0">
                <a:solidFill>
                  <a:srgbClr val="0160AE"/>
                </a:solidFill>
                <a:latin typeface="+mj-lt"/>
              </a:defRPr>
            </a:lvl1pPr>
          </a:lstStyle>
          <a:p>
            <a:fld id="{C7384DC6-E558-4E3C-8614-B6E0B7E1210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755BBCE1-5F14-56AE-CF40-F1FA1C6CBDCE}"/>
              </a:ext>
            </a:extLst>
          </p:cNvPr>
          <p:cNvSpPr/>
          <p:nvPr userDrawn="1"/>
        </p:nvSpPr>
        <p:spPr>
          <a:xfrm>
            <a:off x="-1" y="-4809"/>
            <a:ext cx="10300447" cy="604670"/>
          </a:xfrm>
          <a:prstGeom prst="rect">
            <a:avLst/>
          </a:prstGeom>
          <a:gradFill flip="none" rotWithShape="1">
            <a:gsLst>
              <a:gs pos="0">
                <a:srgbClr val="0161AE"/>
              </a:gs>
              <a:gs pos="43000">
                <a:srgbClr val="63B0E1"/>
              </a:gs>
              <a:gs pos="98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sz="28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9D5B917-0A90-FD70-A1D0-B82A43429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3435" y="28640"/>
            <a:ext cx="561844" cy="561282"/>
          </a:xfrm>
          <a:prstGeom prst="rect">
            <a:avLst/>
          </a:prstGeom>
        </p:spPr>
      </p:pic>
      <p:pic>
        <p:nvPicPr>
          <p:cNvPr id="5" name="Immagine 4" descr="LOGO_INFN_SIGLA.jpg">
            <a:extLst>
              <a:ext uri="{FF2B5EF4-FFF2-40B4-BE49-F238E27FC236}">
                <a16:creationId xmlns:a16="http://schemas.microsoft.com/office/drawing/2014/main" id="{AC125026-66D3-81AF-D27C-BFCF6E672B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091" y="-4808"/>
            <a:ext cx="985265" cy="6046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44F5D04-97D4-D6CA-4076-C64E6CA4D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3689" y="383027"/>
            <a:ext cx="591966" cy="2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28187F-EA16-D35A-0C3C-D1E8C12C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DF9351-DA57-0013-C981-6981B98FE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E367BC-0A10-6C35-61E3-A94C7DA12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528419E-5D22-274D-FC93-8A09BBFE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A08754-5017-C0B7-81AF-C2DC735A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E2DE48C-6A02-E8F7-5E67-744B7798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47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B4EA09-1FB9-BF06-02AB-F023E509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CA9AE9-34CC-8E08-4359-548BEB590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BEB8488-A9D1-9584-BBFE-D5D0BE19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20D61D8-DF86-2527-8FCC-1BEBFDC3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61AD6F-AA7A-D984-A347-F3088918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050987-9E10-BD94-69BC-C5D13FEA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001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F945F1E-5BD2-7407-3FEB-476FC05B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65ABBBE-6DF9-6F5D-EC64-24838AA2C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879C34-B15A-A90E-7799-CCBFF3CB7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23/04/24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05DF3F-2AC5-A84D-E47D-84EDAAA3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Emanuele Leonora. INFN sezione di Catania 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47745C-95D3-4609-83F9-99DAB617B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84DC6-E558-4E3C-8614-B6E0B7E1210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276F-8190-A44D-8D2F-6B280257422C}" type="slidenum">
              <a:rPr lang="it-IT" smtClean="0"/>
              <a:t>1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Emanuele Leonora. INFN sezione di Catania </a:t>
            </a:r>
            <a:endParaRPr lang="it-IT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CAE0D8-73BB-BE44-3A14-86E3E970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  <a:endParaRPr lang="it-IT" dirty="0"/>
          </a:p>
        </p:txBody>
      </p:sp>
      <p:pic>
        <p:nvPicPr>
          <p:cNvPr id="6" name="Immagine 5" descr="Immagine che contiene schermata, calore, fuochi d'artificio, fuoco&#10;&#10;Descrizione generata automaticamente">
            <a:extLst>
              <a:ext uri="{FF2B5EF4-FFF2-40B4-BE49-F238E27FC236}">
                <a16:creationId xmlns:a16="http://schemas.microsoft.com/office/drawing/2014/main" id="{115F6527-2FB0-6405-03EE-14D558D99A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232881" cy="257480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72E532-777D-587D-E137-1A8A8762F057}"/>
              </a:ext>
            </a:extLst>
          </p:cNvPr>
          <p:cNvSpPr txBox="1"/>
          <p:nvPr/>
        </p:nvSpPr>
        <p:spPr>
          <a:xfrm>
            <a:off x="2483556" y="3252143"/>
            <a:ext cx="66838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Meeting Gruppo 2</a:t>
            </a:r>
          </a:p>
          <a:p>
            <a:pPr algn="ctr"/>
            <a:r>
              <a:rPr lang="en-US" sz="3200" b="1" dirty="0"/>
              <a:t>INFN-</a:t>
            </a:r>
            <a:r>
              <a:rPr lang="en-US" sz="3200" b="1" dirty="0" err="1"/>
              <a:t>Sezione</a:t>
            </a:r>
            <a:r>
              <a:rPr lang="en-US" sz="3200" b="1" dirty="0"/>
              <a:t> di Catania</a:t>
            </a:r>
          </a:p>
          <a:p>
            <a:pPr algn="ctr"/>
            <a:r>
              <a:rPr lang="en-US" sz="3200" b="1" dirty="0"/>
              <a:t>3 07 2025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994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73C2E8-3F9B-7D61-40E7-44498A8C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D861FC-2D3D-5943-4940-B9D4DD7E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20D84BD-2F80-353F-27F0-C9A23911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79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6976422-CDCA-9084-91FA-CFC6E0BF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1988ED-81FB-4E75-3C17-8A0A61524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B41D7E-05EE-C875-1D4F-713773E4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A2827B-E3C4-22CF-F27B-271C890BF3CE}"/>
              </a:ext>
            </a:extLst>
          </p:cNvPr>
          <p:cNvSpPr txBox="1"/>
          <p:nvPr/>
        </p:nvSpPr>
        <p:spPr>
          <a:xfrm>
            <a:off x="81454" y="59635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OCRA anagrafica 2026</a:t>
            </a:r>
          </a:p>
        </p:txBody>
      </p:sp>
      <p:pic>
        <p:nvPicPr>
          <p:cNvPr id="8" name="Immagine 7" descr="Immagine che contiene grafica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77603FE-12F3-7982-465B-D5D9AC2EE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88" y="865019"/>
            <a:ext cx="4346612" cy="217330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F3011F-E1A3-FCB6-26B1-6FC4B696C760}"/>
              </a:ext>
            </a:extLst>
          </p:cNvPr>
          <p:cNvSpPr txBox="1"/>
          <p:nvPr/>
        </p:nvSpPr>
        <p:spPr>
          <a:xfrm>
            <a:off x="81454" y="649362"/>
            <a:ext cx="832185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u="none" strike="noStrike" dirty="0">
                <a:effectLst/>
                <a:latin typeface="Helvetica" pitchFamily="2" charset="0"/>
              </a:rPr>
              <a:t>Anagrafica 2025 (assenza PNRR…)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Helvetica" pitchFamily="2" charset="0"/>
              </a:rPr>
              <a:t>Leonora Emanuele			50 ore ( Resp. Locale)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Geraci Elena 				30 ore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Caruso Rossella				20 ore</a:t>
            </a:r>
            <a:endParaRPr lang="it-IT" b="0" i="0" u="none" strike="noStrike" dirty="0"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Helvetica" pitchFamily="2" charset="0"/>
              </a:rPr>
              <a:t>Randazzo Nunzio			20 ore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Helvetica" pitchFamily="2" charset="0"/>
              </a:rPr>
              <a:t>Petta Catia				20 ore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Helvetica" pitchFamily="2" charset="0"/>
              </a:rPr>
              <a:t>Longhitano Fabio			20 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Helvetica" pitchFamily="2" charset="0"/>
              </a:rPr>
              <a:t>Bruno Riccardo				20 ore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it-IT" b="0" i="0" u="none" strike="noStrike" dirty="0">
              <a:effectLst/>
              <a:latin typeface="Helvetica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u="none" strike="noStrike" dirty="0">
                <a:effectLst/>
                <a:latin typeface="Helvetica" pitchFamily="2" charset="0"/>
              </a:rPr>
              <a:t>Marsella</a:t>
            </a:r>
            <a:r>
              <a:rPr lang="it-IT" dirty="0">
                <a:latin typeface="Helvetica" pitchFamily="2" charset="0"/>
              </a:rPr>
              <a:t> Giovanni 	</a:t>
            </a:r>
            <a:r>
              <a:rPr lang="it-IT" dirty="0" err="1">
                <a:latin typeface="Helvetica" pitchFamily="2" charset="0"/>
              </a:rPr>
              <a:t>UniPA</a:t>
            </a:r>
            <a:r>
              <a:rPr lang="it-IT" dirty="0">
                <a:latin typeface="Helvetica" pitchFamily="2" charset="0"/>
              </a:rPr>
              <a:t>		</a:t>
            </a:r>
            <a:r>
              <a:rPr lang="it-IT" b="0" i="0" u="none" strike="noStrike" dirty="0">
                <a:effectLst/>
                <a:latin typeface="Helvetica" pitchFamily="2" charset="0"/>
              </a:rPr>
              <a:t>20 ore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Gloria Maria </a:t>
            </a:r>
            <a:r>
              <a:rPr lang="it-IT" dirty="0" err="1">
                <a:latin typeface="Helvetica" pitchFamily="2" charset="0"/>
              </a:rPr>
              <a:t>Cicciari</a:t>
            </a:r>
            <a:r>
              <a:rPr lang="it-IT" dirty="0">
                <a:latin typeface="Helvetica" pitchFamily="2" charset="0"/>
              </a:rPr>
              <a:t>	</a:t>
            </a:r>
            <a:r>
              <a:rPr lang="it-IT" dirty="0" err="1">
                <a:latin typeface="Helvetica" pitchFamily="2" charset="0"/>
              </a:rPr>
              <a:t>UniPA</a:t>
            </a:r>
            <a:r>
              <a:rPr lang="it-IT" dirty="0">
                <a:latin typeface="Helvetica" pitchFamily="2" charset="0"/>
              </a:rPr>
              <a:t>		20 ore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Manuale </a:t>
            </a:r>
            <a:r>
              <a:rPr lang="it-IT" dirty="0" err="1">
                <a:latin typeface="Helvetica" pitchFamily="2" charset="0"/>
              </a:rPr>
              <a:t>Mallamaci</a:t>
            </a:r>
            <a:r>
              <a:rPr lang="it-IT" dirty="0">
                <a:latin typeface="Helvetica" pitchFamily="2" charset="0"/>
              </a:rPr>
              <a:t> 	</a:t>
            </a:r>
            <a:r>
              <a:rPr lang="it-IT" dirty="0" err="1">
                <a:latin typeface="Helvetica" pitchFamily="2" charset="0"/>
              </a:rPr>
              <a:t>UniPA</a:t>
            </a:r>
            <a:r>
              <a:rPr lang="it-IT" dirty="0">
                <a:latin typeface="Helvetica" pitchFamily="2" charset="0"/>
              </a:rPr>
              <a:t>		20 ore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Tripodo Giovanni		</a:t>
            </a:r>
            <a:r>
              <a:rPr lang="it-IT" dirty="0" err="1">
                <a:latin typeface="Helvetica" pitchFamily="2" charset="0"/>
              </a:rPr>
              <a:t>UniPA</a:t>
            </a:r>
            <a:r>
              <a:rPr lang="it-IT" dirty="0">
                <a:latin typeface="Helvetica" pitchFamily="2" charset="0"/>
              </a:rPr>
              <a:t>		20 ore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latin typeface="Helvetica" pitchFamily="2" charset="0"/>
              </a:rPr>
              <a:t>Gaetano Fricano		Dottorando </a:t>
            </a:r>
            <a:r>
              <a:rPr lang="it-IT" dirty="0" err="1">
                <a:latin typeface="Helvetica" pitchFamily="2" charset="0"/>
              </a:rPr>
              <a:t>UniPA</a:t>
            </a:r>
            <a:r>
              <a:rPr lang="it-IT" dirty="0">
                <a:latin typeface="Helvetica" pitchFamily="2" charset="0"/>
              </a:rPr>
              <a:t> 20 ore</a:t>
            </a:r>
          </a:p>
        </p:txBody>
      </p:sp>
    </p:spTree>
    <p:extLst>
      <p:ext uri="{BB962C8B-B14F-4D97-AF65-F5344CB8AC3E}">
        <p14:creationId xmlns:p14="http://schemas.microsoft.com/office/powerpoint/2010/main" val="408962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A26184-D968-D703-CE0D-8D45CA72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Emanuele Leonora. INFN sezione di Catania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DBA28E1-49DB-DFDC-1180-B067A162ADF4}"/>
              </a:ext>
            </a:extLst>
          </p:cNvPr>
          <p:cNvSpPr txBox="1"/>
          <p:nvPr/>
        </p:nvSpPr>
        <p:spPr>
          <a:xfrm>
            <a:off x="4148948" y="660123"/>
            <a:ext cx="61336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ICD 2024. 26 novembre. </a:t>
            </a:r>
          </a:p>
          <a:p>
            <a:r>
              <a:rPr lang="it-IT" sz="2000" b="1" dirty="0"/>
              <a:t>Catania oltre 100 studenti. 5 scuole. </a:t>
            </a:r>
          </a:p>
          <a:p>
            <a:r>
              <a:rPr lang="it-IT" sz="2000" b="1" dirty="0"/>
              <a:t>Palermo oltre 50 studenti </a:t>
            </a:r>
          </a:p>
        </p:txBody>
      </p:sp>
      <p:pic>
        <p:nvPicPr>
          <p:cNvPr id="9" name="Immagine 8" descr="Immagine che contiene testo, schermata, Sito Web, design&#10;&#10;Il contenuto generato dall'IA potrebbe non essere corretto.">
            <a:extLst>
              <a:ext uri="{FF2B5EF4-FFF2-40B4-BE49-F238E27FC236}">
                <a16:creationId xmlns:a16="http://schemas.microsoft.com/office/drawing/2014/main" id="{BD7AFC5A-7B00-3D9C-53F3-453881D36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66"/>
            <a:ext cx="4064469" cy="5755001"/>
          </a:xfrm>
          <a:prstGeom prst="rect">
            <a:avLst/>
          </a:prstGeom>
        </p:spPr>
      </p:pic>
      <p:pic>
        <p:nvPicPr>
          <p:cNvPr id="12" name="Immagine 11" descr="Immagine che contiene testo, mappa, schermata, atlante&#10;&#10;Il contenuto generato dall'IA potrebbe non essere corretto.">
            <a:extLst>
              <a:ext uri="{FF2B5EF4-FFF2-40B4-BE49-F238E27FC236}">
                <a16:creationId xmlns:a16="http://schemas.microsoft.com/office/drawing/2014/main" id="{2395F3D1-EFE3-9A52-9FD7-3ECE5117C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76" y="630366"/>
            <a:ext cx="2631308" cy="286232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8B4CA55-5F98-6169-ACA0-974F185F8182}"/>
              </a:ext>
            </a:extLst>
          </p:cNvPr>
          <p:cNvSpPr txBox="1"/>
          <p:nvPr/>
        </p:nvSpPr>
        <p:spPr>
          <a:xfrm>
            <a:off x="5063348" y="3569932"/>
            <a:ext cx="69063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Programma</a:t>
            </a:r>
            <a:r>
              <a:rPr lang="en-US" b="1" dirty="0"/>
              <a:t> a Catania</a:t>
            </a:r>
          </a:p>
          <a:p>
            <a:r>
              <a:rPr lang="en-US" dirty="0"/>
              <a:t>08:30 	</a:t>
            </a:r>
            <a:r>
              <a:rPr lang="en-US" dirty="0" err="1"/>
              <a:t>Accoglienza</a:t>
            </a:r>
            <a:r>
              <a:rPr lang="en-US" dirty="0"/>
              <a:t> e </a:t>
            </a:r>
            <a:r>
              <a:rPr lang="en-US" dirty="0" err="1"/>
              <a:t>accettazione</a:t>
            </a:r>
            <a:endParaRPr lang="en-US" dirty="0"/>
          </a:p>
          <a:p>
            <a:r>
              <a:rPr lang="en-US" dirty="0"/>
              <a:t>09:15 	</a:t>
            </a:r>
            <a:r>
              <a:rPr lang="en-US" dirty="0" err="1"/>
              <a:t>Presentazione</a:t>
            </a:r>
            <a:r>
              <a:rPr lang="en-US" dirty="0"/>
              <a:t> </a:t>
            </a:r>
            <a:r>
              <a:rPr lang="en-US" dirty="0" err="1"/>
              <a:t>scuole</a:t>
            </a:r>
            <a:r>
              <a:rPr lang="en-US" dirty="0"/>
              <a:t> e </a:t>
            </a:r>
            <a:r>
              <a:rPr lang="en-US" dirty="0" err="1"/>
              <a:t>saluti</a:t>
            </a:r>
            <a:r>
              <a:rPr lang="en-US" dirty="0"/>
              <a:t> </a:t>
            </a:r>
            <a:r>
              <a:rPr lang="en-US" dirty="0" err="1"/>
              <a:t>istituzionali</a:t>
            </a:r>
            <a:r>
              <a:rPr lang="en-US" dirty="0"/>
              <a:t> </a:t>
            </a:r>
            <a:r>
              <a:rPr lang="en-US" dirty="0" err="1"/>
              <a:t>direttori</a:t>
            </a:r>
            <a:r>
              <a:rPr lang="en-US" dirty="0"/>
              <a:t> INFN e DFA</a:t>
            </a:r>
          </a:p>
          <a:p>
            <a:r>
              <a:rPr lang="en-US" dirty="0"/>
              <a:t>09:30 	</a:t>
            </a:r>
            <a:r>
              <a:rPr lang="en-US" dirty="0" err="1"/>
              <a:t>Introduzione</a:t>
            </a:r>
            <a:r>
              <a:rPr lang="en-US" dirty="0"/>
              <a:t> ad OCRA ed ICD</a:t>
            </a:r>
          </a:p>
          <a:p>
            <a:r>
              <a:rPr lang="en-US" dirty="0"/>
              <a:t>09:45 	</a:t>
            </a:r>
            <a:r>
              <a:rPr lang="en-US" dirty="0" err="1"/>
              <a:t>Intervista</a:t>
            </a:r>
            <a:r>
              <a:rPr lang="en-US" dirty="0"/>
              <a:t> </a:t>
            </a:r>
            <a:r>
              <a:rPr lang="en-US" dirty="0" err="1"/>
              <a:t>all’esperto</a:t>
            </a:r>
            <a:r>
              <a:rPr lang="en-US" dirty="0"/>
              <a:t>: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raggi</a:t>
            </a:r>
            <a:r>
              <a:rPr lang="en-US" dirty="0"/>
              <a:t> </a:t>
            </a:r>
            <a:r>
              <a:rPr lang="en-US" dirty="0" err="1"/>
              <a:t>cosmici</a:t>
            </a:r>
            <a:r>
              <a:rPr lang="en-US" dirty="0"/>
              <a:t> </a:t>
            </a:r>
          </a:p>
          <a:p>
            <a:r>
              <a:rPr lang="en-US" dirty="0"/>
              <a:t>10:45 	Coffee break</a:t>
            </a:r>
          </a:p>
          <a:p>
            <a:r>
              <a:rPr lang="en-US" dirty="0"/>
              <a:t>11:15 	Misura del </a:t>
            </a:r>
            <a:r>
              <a:rPr lang="en-US" dirty="0" err="1"/>
              <a:t>flusso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raggi</a:t>
            </a:r>
            <a:r>
              <a:rPr lang="en-US" dirty="0"/>
              <a:t> </a:t>
            </a:r>
            <a:r>
              <a:rPr lang="en-US" dirty="0" err="1"/>
              <a:t>cosmici</a:t>
            </a:r>
            <a:r>
              <a:rPr lang="en-US" dirty="0"/>
              <a:t> ed </a:t>
            </a:r>
            <a:r>
              <a:rPr lang="en-US" dirty="0" err="1"/>
              <a:t>analisi</a:t>
            </a:r>
            <a:endParaRPr lang="en-US" dirty="0"/>
          </a:p>
          <a:p>
            <a:r>
              <a:rPr lang="en-US" dirty="0"/>
              <a:t>12:00 	</a:t>
            </a:r>
            <a:r>
              <a:rPr lang="en-US" dirty="0" err="1"/>
              <a:t>Collegamento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endParaRPr lang="en-US" dirty="0"/>
          </a:p>
          <a:p>
            <a:r>
              <a:rPr lang="en-US" dirty="0"/>
              <a:t>12:30 	Gioco a QUIZ Kahoot</a:t>
            </a:r>
          </a:p>
          <a:p>
            <a:r>
              <a:rPr lang="en-US" dirty="0"/>
              <a:t>13:10 	</a:t>
            </a:r>
            <a:r>
              <a:rPr lang="en-US" dirty="0" err="1"/>
              <a:t>Conclusioni</a:t>
            </a:r>
            <a:r>
              <a:rPr lang="en-US" dirty="0"/>
              <a:t> e </a:t>
            </a:r>
            <a:r>
              <a:rPr lang="en-US" dirty="0" err="1"/>
              <a:t>saluti</a:t>
            </a: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72FC52-ED69-FA4E-C22C-16FAC44EC2D5}"/>
              </a:ext>
            </a:extLst>
          </p:cNvPr>
          <p:cNvSpPr txBox="1"/>
          <p:nvPr/>
        </p:nvSpPr>
        <p:spPr>
          <a:xfrm>
            <a:off x="4170505" y="1754653"/>
            <a:ext cx="482768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/>
              <a:t>La prossima sarà il 13 novembre 2025</a:t>
            </a:r>
          </a:p>
          <a:p>
            <a:endParaRPr lang="it-IT" sz="2000" b="1" dirty="0"/>
          </a:p>
          <a:p>
            <a:r>
              <a:rPr lang="it-IT" sz="2000" b="1" dirty="0"/>
              <a:t>Mi auguro la partecipazione di altri giovani operativi alla sigla. </a:t>
            </a:r>
          </a:p>
          <a:p>
            <a:r>
              <a:rPr lang="it-IT" sz="2400" b="1" dirty="0">
                <a:sym typeface="Wingdings" pitchFamily="2" charset="2"/>
              </a:rPr>
              <a:t> quando riteniamo utile venderci?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469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065D350-DEA1-304F-2A20-CE71543D3C6C}"/>
              </a:ext>
            </a:extLst>
          </p:cNvPr>
          <p:cNvSpPr txBox="1"/>
          <p:nvPr/>
        </p:nvSpPr>
        <p:spPr>
          <a:xfrm>
            <a:off x="185572" y="253232"/>
            <a:ext cx="1182085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b="1" dirty="0"/>
              <a:t>3M gruppo KM3NeT sezione Catania (luglio 2024-Luglio 2025)</a:t>
            </a:r>
          </a:p>
          <a:p>
            <a:pPr algn="just"/>
            <a:endParaRPr lang="it-IT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28 maggio 2025 c/o INFN – sez. di Catania. I.I.S. In visita “E. Medi - N. </a:t>
            </a:r>
            <a:r>
              <a:rPr lang="it-IT" dirty="0" err="1"/>
              <a:t>Vaccalluzzo</a:t>
            </a:r>
            <a:r>
              <a:rPr lang="it-IT" dirty="0"/>
              <a:t>” di Leonforte (EN) - 40 studenti.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8 maggio 2025 c/o I.I.S. "Concetto Marchesi" di Mascalucia (CT) - circa 40  studenti.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29 aprile 2025 c/o Convitto Nazionale Mario </a:t>
            </a:r>
            <a:r>
              <a:rPr lang="it-IT" dirty="0" err="1"/>
              <a:t>Cutelli</a:t>
            </a:r>
            <a:r>
              <a:rPr lang="it-IT" dirty="0"/>
              <a:t> di Catania (CT) - oltre 100  studenti.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2 aprile 2025 c/o INFN – sez. di Catania.  In visita Liceo Majorana di Scordia (CT) - 90 studenti.</a:t>
            </a:r>
          </a:p>
          <a:p>
            <a:pPr lvl="1"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28 marzo 2025 c/o INFN – sez. di Catania. In visita ISISS Antonio Scarpa di Motta di Livenza (TV)  - 70 studenti.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5 marzo 2025 c/o INFN – sez. di Catania. Seminario Studenti IV anno Liceo Classico N. Spedalieri Catania.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12 febbraio 2025 c/o DFA Catania.  KM3NeT annuncia una nuova scoperta sui neutrini cosmici – oltre 300 persone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21 gennaio 2025 c/o DFA Catania. Inaugurazione Laboratorio PNRR presso Ed. 10 - oltre 100 persone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26 novembre 2024 c/o INFN – sez. di Catania. International </a:t>
            </a:r>
            <a:r>
              <a:rPr lang="it-IT" dirty="0" err="1"/>
              <a:t>Cosmic</a:t>
            </a:r>
            <a:r>
              <a:rPr lang="it-IT" dirty="0"/>
              <a:t> Day 2024 – 5 scuole- oltre 100 studenti.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27 settembre 2024 c/o Cortile </a:t>
            </a:r>
            <a:r>
              <a:rPr lang="it-IT" dirty="0" err="1"/>
              <a:t>Platamone</a:t>
            </a:r>
            <a:r>
              <a:rPr lang="it-IT" dirty="0"/>
              <a:t>, Catania. SHARPER Night 2024 – oltre centinaia di visitatori.</a:t>
            </a:r>
          </a:p>
        </p:txBody>
      </p:sp>
    </p:spTree>
    <p:extLst>
      <p:ext uri="{BB962C8B-B14F-4D97-AF65-F5344CB8AC3E}">
        <p14:creationId xmlns:p14="http://schemas.microsoft.com/office/powerpoint/2010/main" val="2318259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18E7DBB-5E72-F250-4117-41E3AE0D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E7467D-CDC9-D047-D623-7E3804C8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5E4C82-0FF7-EA0B-D2F6-4A6FF1596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018E0D-2B52-6F01-3D2A-1AB95B774611}"/>
              </a:ext>
            </a:extLst>
          </p:cNvPr>
          <p:cNvSpPr txBox="1"/>
          <p:nvPr/>
        </p:nvSpPr>
        <p:spPr>
          <a:xfrm>
            <a:off x="290383" y="815546"/>
            <a:ext cx="108121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Congratulazioni</a:t>
            </a:r>
            <a:r>
              <a:rPr lang="en-US" sz="4400" dirty="0"/>
              <a:t> Giuseppe … e tanti </a:t>
            </a:r>
            <a:r>
              <a:rPr lang="en-US" sz="4400" dirty="0" err="1"/>
              <a:t>auguri</a:t>
            </a:r>
            <a:r>
              <a:rPr lang="en-US" sz="4400" dirty="0"/>
              <a:t> !!!!</a:t>
            </a:r>
          </a:p>
        </p:txBody>
      </p:sp>
      <p:pic>
        <p:nvPicPr>
          <p:cNvPr id="7" name="Immagine 6" descr="Immagine che contiene Viso umano, ritratto, Fronte, persona&#10;&#10;Il contenuto generato dall'IA potrebbe non essere corretto.">
            <a:extLst>
              <a:ext uri="{FF2B5EF4-FFF2-40B4-BE49-F238E27FC236}">
                <a16:creationId xmlns:a16="http://schemas.microsoft.com/office/drawing/2014/main" id="{BC5F8668-DFB4-3232-FF50-57402C19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14" y="1733269"/>
            <a:ext cx="4483442" cy="44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01202C-E6D1-CCF9-022C-A290ED86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05939AD-910C-AB08-1DF3-10AF6658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C0DE85-5E6D-8F39-C2EB-37A99F7CE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EE1F0B-C6AE-968C-CDDE-D40E388B311E}"/>
              </a:ext>
            </a:extLst>
          </p:cNvPr>
          <p:cNvSpPr txBox="1"/>
          <p:nvPr/>
        </p:nvSpPr>
        <p:spPr>
          <a:xfrm>
            <a:off x="45156" y="39644"/>
            <a:ext cx="8404363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Agenda del meeting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DFF5A3-37D1-0610-C896-B8217A32528A}"/>
              </a:ext>
            </a:extLst>
          </p:cNvPr>
          <p:cNvSpPr txBox="1"/>
          <p:nvPr/>
        </p:nvSpPr>
        <p:spPr>
          <a:xfrm>
            <a:off x="517966" y="1316637"/>
            <a:ext cx="1134608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/>
              <a:t>9:30   – 10:00 </a:t>
            </a:r>
            <a:r>
              <a:rPr lang="en-US" sz="2400" b="1" dirty="0" err="1"/>
              <a:t>Comunicazioni</a:t>
            </a:r>
            <a:r>
              <a:rPr lang="en-US" sz="2400" b="1" dirty="0"/>
              <a:t> del </a:t>
            </a:r>
            <a:r>
              <a:rPr lang="en-US" sz="2400" b="1" dirty="0" err="1"/>
              <a:t>coordinatore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10:00 – 10:20 AUGER 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10:20 – 10:40 CTA 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10:40 – 11:00 DARKSIDE 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11:00 – 11:20 JUNO </a:t>
            </a:r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11:20 – 11:50 Pausa</a:t>
            </a:r>
          </a:p>
          <a:p>
            <a:pPr marL="342900" indent="-342900">
              <a:buFontTx/>
              <a:buChar char="-"/>
            </a:pP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400" b="1" dirty="0"/>
              <a:t>11:50 – 12:10 KM3NeT 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12:10 – 12:30 SPB2 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12:30 – 12:40 OCRA </a:t>
            </a:r>
          </a:p>
          <a:p>
            <a:pPr marL="342900" indent="-342900">
              <a:buFontTx/>
              <a:buChar char="-"/>
            </a:pPr>
            <a:r>
              <a:rPr lang="en-US" sz="2400" b="1" dirty="0"/>
              <a:t>12:40 – 13:15 </a:t>
            </a:r>
            <a:r>
              <a:rPr lang="en-US" sz="2400" b="1" dirty="0" err="1"/>
              <a:t>Elezione</a:t>
            </a:r>
            <a:r>
              <a:rPr lang="en-US" sz="2400" b="1" dirty="0"/>
              <a:t> </a:t>
            </a:r>
            <a:r>
              <a:rPr lang="en-US" sz="2400" b="1" dirty="0" err="1"/>
              <a:t>presidente</a:t>
            </a:r>
            <a:r>
              <a:rPr lang="en-US" sz="2400" b="1" dirty="0"/>
              <a:t> CSN 2 </a:t>
            </a:r>
          </a:p>
        </p:txBody>
      </p:sp>
    </p:spTree>
    <p:extLst>
      <p:ext uri="{BB962C8B-B14F-4D97-AF65-F5344CB8AC3E}">
        <p14:creationId xmlns:p14="http://schemas.microsoft.com/office/powerpoint/2010/main" val="315832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3190145-3654-ECEF-DCD7-87F7F78E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90969C-A4AC-278B-CA08-2D683648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A6CF03-349B-BF08-169D-4F08C31AC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5834F1-C93E-8ABE-2FE4-A40DF6637E36}"/>
              </a:ext>
            </a:extLst>
          </p:cNvPr>
          <p:cNvSpPr txBox="1"/>
          <p:nvPr/>
        </p:nvSpPr>
        <p:spPr>
          <a:xfrm>
            <a:off x="45156" y="39644"/>
            <a:ext cx="8404363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Comunicazioni dalla Commissione 2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273E66-B8CC-B70E-2FA1-D8E1ECB8486E}"/>
              </a:ext>
            </a:extLst>
          </p:cNvPr>
          <p:cNvSpPr txBox="1"/>
          <p:nvPr/>
        </p:nvSpPr>
        <p:spPr>
          <a:xfrm>
            <a:off x="250784" y="3429000"/>
            <a:ext cx="116904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Applicazione</a:t>
            </a:r>
            <a:r>
              <a:rPr lang="en-US" sz="2800" b="1" dirty="0"/>
              <a:t> </a:t>
            </a:r>
            <a:r>
              <a:rPr lang="en-US" sz="2800" b="1" dirty="0" err="1"/>
              <a:t>circolare</a:t>
            </a:r>
            <a:r>
              <a:rPr lang="en-US" sz="2800" b="1" dirty="0"/>
              <a:t> Petronzio</a:t>
            </a:r>
          </a:p>
          <a:p>
            <a:endParaRPr lang="en-US" sz="2800" b="1" dirty="0"/>
          </a:p>
          <a:p>
            <a:r>
              <a:rPr lang="en-US" sz="2800" b="1" dirty="0"/>
              <a:t>Nelle </a:t>
            </a:r>
            <a:r>
              <a:rPr lang="en-US" sz="2800" b="1" dirty="0" err="1"/>
              <a:t>anagrfiche</a:t>
            </a:r>
            <a:r>
              <a:rPr lang="en-US" sz="2800" b="1" dirty="0"/>
              <a:t> </a:t>
            </a:r>
            <a:r>
              <a:rPr lang="en-US" sz="2800" b="1" dirty="0" err="1"/>
              <a:t>scompare</a:t>
            </a:r>
            <a:r>
              <a:rPr lang="en-US" sz="2800" b="1" dirty="0"/>
              <a:t> </a:t>
            </a:r>
            <a:r>
              <a:rPr lang="en-US" sz="2800" b="1" dirty="0" err="1"/>
              <a:t>quantizzazione</a:t>
            </a:r>
            <a:r>
              <a:rPr lang="en-US" sz="2800" b="1" dirty="0"/>
              <a:t> al 10%.</a:t>
            </a:r>
          </a:p>
          <a:p>
            <a:endParaRPr lang="en-US" sz="2800" b="1" dirty="0"/>
          </a:p>
          <a:p>
            <a:r>
              <a:rPr lang="en-US" sz="2800" b="1" dirty="0" err="1"/>
              <a:t>Rimane</a:t>
            </a:r>
            <a:r>
              <a:rPr lang="en-US" sz="2800" b="1" dirty="0"/>
              <a:t> </a:t>
            </a:r>
            <a:r>
              <a:rPr lang="en-US" sz="2800" b="1" dirty="0" err="1"/>
              <a:t>vincolo</a:t>
            </a:r>
            <a:r>
              <a:rPr lang="en-US" sz="2800" b="1" dirty="0"/>
              <a:t> </a:t>
            </a:r>
            <a:r>
              <a:rPr lang="en-US" sz="2800" b="1" dirty="0" err="1"/>
              <a:t>minimo</a:t>
            </a:r>
            <a:r>
              <a:rPr lang="en-US" sz="2800" b="1" dirty="0"/>
              <a:t> di 20% e max 2 </a:t>
            </a:r>
            <a:r>
              <a:rPr lang="en-US" sz="2800" b="1" dirty="0" err="1"/>
              <a:t>sigle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CSN 2</a:t>
            </a:r>
            <a:endParaRPr lang="en-US" sz="2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40A5932-2D40-013E-DC4C-4986760C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318"/>
            <a:ext cx="11726631" cy="130460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B983C9-6058-6252-7400-3E24B6444768}"/>
              </a:ext>
            </a:extLst>
          </p:cNvPr>
          <p:cNvSpPr txBox="1"/>
          <p:nvPr/>
        </p:nvSpPr>
        <p:spPr>
          <a:xfrm>
            <a:off x="250784" y="766119"/>
            <a:ext cx="610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Circolare</a:t>
            </a:r>
            <a:r>
              <a:rPr lang="en-US" sz="2800" b="1" dirty="0"/>
              <a:t> Petronzio 06/06/2011</a:t>
            </a:r>
          </a:p>
        </p:txBody>
      </p:sp>
    </p:spTree>
    <p:extLst>
      <p:ext uri="{BB962C8B-B14F-4D97-AF65-F5344CB8AC3E}">
        <p14:creationId xmlns:p14="http://schemas.microsoft.com/office/powerpoint/2010/main" val="361412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91460DB-98A7-5999-1AFA-00CBD938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9308" y="6464234"/>
            <a:ext cx="2381509" cy="365125"/>
          </a:xfrm>
        </p:spPr>
        <p:txBody>
          <a:bodyPr/>
          <a:lstStyle/>
          <a:p>
            <a:r>
              <a:rPr lang="it-IT"/>
              <a:t>23/04/24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F47603-488E-750C-3C2E-65B446F07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1C81584-964B-C7B2-0105-1088CBB92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B6954E45-F9E8-4314-A982-606886517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63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14FF59-8BDE-BF98-DA1E-43F53F347DB3}"/>
              </a:ext>
            </a:extLst>
          </p:cNvPr>
          <p:cNvSpPr txBox="1"/>
          <p:nvPr/>
        </p:nvSpPr>
        <p:spPr>
          <a:xfrm>
            <a:off x="81454" y="59635"/>
            <a:ext cx="61225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Regole in CSN 2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80F6E29-AA3D-80B7-F85F-F60657D14822}"/>
              </a:ext>
            </a:extLst>
          </p:cNvPr>
          <p:cNvSpPr txBox="1"/>
          <p:nvPr/>
        </p:nvSpPr>
        <p:spPr>
          <a:xfrm>
            <a:off x="7079184" y="1129243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Nel </a:t>
            </a:r>
            <a:r>
              <a:rPr lang="en-US" sz="2000" b="1" dirty="0" err="1"/>
              <a:t>sito</a:t>
            </a:r>
            <a:r>
              <a:rPr lang="en-US" sz="2000" b="1" dirty="0"/>
              <a:t> </a:t>
            </a:r>
            <a:r>
              <a:rPr lang="en-US" sz="2000" b="1" dirty="0" err="1"/>
              <a:t>della</a:t>
            </a:r>
            <a:r>
              <a:rPr lang="en-US" sz="2000" b="1" dirty="0"/>
              <a:t> CSN 2 </a:t>
            </a:r>
            <a:r>
              <a:rPr lang="en-US" sz="2000" b="1" dirty="0" err="1"/>
              <a:t>trovate</a:t>
            </a:r>
            <a:r>
              <a:rPr lang="en-US" sz="2000" b="1" dirty="0"/>
              <a:t> un </a:t>
            </a:r>
            <a:r>
              <a:rPr lang="en-US" sz="2000" b="1" dirty="0" err="1"/>
              <a:t>lungo</a:t>
            </a:r>
            <a:r>
              <a:rPr lang="en-US" sz="2000" b="1" dirty="0"/>
              <a:t> </a:t>
            </a:r>
            <a:r>
              <a:rPr lang="en-US" sz="2000" b="1" dirty="0" err="1"/>
              <a:t>elenco</a:t>
            </a:r>
            <a:r>
              <a:rPr lang="en-US" sz="2000" b="1" dirty="0"/>
              <a:t> di </a:t>
            </a:r>
            <a:r>
              <a:rPr lang="en-US" sz="2000" b="1" dirty="0" err="1"/>
              <a:t>documenti</a:t>
            </a:r>
            <a:r>
              <a:rPr lang="en-US" sz="2000" b="1" dirty="0"/>
              <a:t> di </a:t>
            </a:r>
            <a:r>
              <a:rPr lang="en-US" sz="2000" b="1" dirty="0" err="1"/>
              <a:t>recente</a:t>
            </a:r>
            <a:r>
              <a:rPr lang="en-US" sz="2000" b="1" dirty="0"/>
              <a:t> </a:t>
            </a:r>
            <a:r>
              <a:rPr lang="en-US" sz="2000" b="1" dirty="0" err="1"/>
              <a:t>revisione</a:t>
            </a:r>
            <a:r>
              <a:rPr lang="en-US" sz="2000" b="1" dirty="0"/>
              <a:t> in cui </a:t>
            </a:r>
            <a:r>
              <a:rPr lang="en-US" sz="2000" b="1" dirty="0" err="1"/>
              <a:t>sono</a:t>
            </a:r>
            <a:r>
              <a:rPr lang="en-US" sz="2000" b="1" dirty="0"/>
              <a:t> </a:t>
            </a:r>
            <a:r>
              <a:rPr lang="en-US" sz="2000" b="1" dirty="0" err="1"/>
              <a:t>descritte</a:t>
            </a:r>
            <a:r>
              <a:rPr lang="en-US" sz="2000" b="1" dirty="0"/>
              <a:t> le </a:t>
            </a:r>
            <a:r>
              <a:rPr lang="en-US" sz="2000" b="1" dirty="0" err="1"/>
              <a:t>regole</a:t>
            </a:r>
            <a:r>
              <a:rPr lang="en-US" sz="2000" b="1" dirty="0"/>
              <a:t> per le </a:t>
            </a:r>
            <a:r>
              <a:rPr lang="en-US" sz="2000" b="1" dirty="0" err="1"/>
              <a:t>anagrafiche</a:t>
            </a:r>
            <a:r>
              <a:rPr lang="en-US" sz="2000" b="1" dirty="0"/>
              <a:t>, le </a:t>
            </a:r>
            <a:r>
              <a:rPr lang="en-US" sz="2000" b="1" dirty="0" err="1"/>
              <a:t>richieste</a:t>
            </a:r>
            <a:r>
              <a:rPr lang="en-US" sz="2000" b="1" dirty="0"/>
              <a:t> </a:t>
            </a:r>
            <a:r>
              <a:rPr lang="en-US" sz="2000" b="1" dirty="0" err="1"/>
              <a:t>economiche</a:t>
            </a:r>
            <a:r>
              <a:rPr lang="en-US" sz="2000" b="1" dirty="0"/>
              <a:t>, </a:t>
            </a:r>
            <a:r>
              <a:rPr lang="en-US" sz="2000" b="1" dirty="0" err="1"/>
              <a:t>richieste</a:t>
            </a:r>
            <a:r>
              <a:rPr lang="en-US" sz="2000" b="1" dirty="0"/>
              <a:t> di </a:t>
            </a:r>
            <a:r>
              <a:rPr lang="en-US" sz="2000" b="1" dirty="0" err="1"/>
              <a:t>calcolo</a:t>
            </a:r>
            <a:r>
              <a:rPr lang="en-US" sz="2000" b="1" dirty="0"/>
              <a:t>, </a:t>
            </a:r>
            <a:r>
              <a:rPr lang="en-US" sz="2000" b="1" dirty="0" err="1"/>
              <a:t>licenze</a:t>
            </a:r>
            <a:r>
              <a:rPr lang="en-US" sz="2000" b="1" dirty="0"/>
              <a:t> di software, </a:t>
            </a:r>
            <a:r>
              <a:rPr lang="en-US" sz="2000" b="1" dirty="0" err="1"/>
              <a:t>etc</a:t>
            </a:r>
            <a:r>
              <a:rPr lang="en-US" sz="2000" b="1" dirty="0"/>
              <a:t>…</a:t>
            </a:r>
          </a:p>
        </p:txBody>
      </p:sp>
      <p:pic>
        <p:nvPicPr>
          <p:cNvPr id="10" name="Immagine 9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68A97585-84C0-D140-99CB-A5AD08F07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0" y="795170"/>
            <a:ext cx="6692422" cy="53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7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2B3E74A-FE53-72AB-6446-7C787A453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23FA033-1F8C-3AF1-21D9-73B314F5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F6419E-B8E6-C74C-7473-E248FEF0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2D04CB-F2DB-EA3B-E079-529E44EAB56A}"/>
              </a:ext>
            </a:extLst>
          </p:cNvPr>
          <p:cNvSpPr txBox="1"/>
          <p:nvPr/>
        </p:nvSpPr>
        <p:spPr>
          <a:xfrm>
            <a:off x="45156" y="39644"/>
            <a:ext cx="8404363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Comunicazioni dalla Commissione 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5B1103-A8A5-1BB7-55F8-386498E87705}"/>
              </a:ext>
            </a:extLst>
          </p:cNvPr>
          <p:cNvSpPr txBox="1"/>
          <p:nvPr/>
        </p:nvSpPr>
        <p:spPr>
          <a:xfrm>
            <a:off x="191427" y="797510"/>
            <a:ext cx="119169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Raccomandazioni:</a:t>
            </a:r>
          </a:p>
          <a:p>
            <a:endParaRPr lang="en-US" sz="2400" b="1" dirty="0"/>
          </a:p>
          <a:p>
            <a:r>
              <a:rPr lang="en-US" sz="2400" b="1" dirty="0"/>
              <a:t>A Catania ci </a:t>
            </a:r>
            <a:r>
              <a:rPr lang="en-US" sz="2400" b="1" dirty="0" err="1"/>
              <a:t>sono</a:t>
            </a:r>
            <a:r>
              <a:rPr lang="en-US" sz="2400" b="1" dirty="0"/>
              <a:t> </a:t>
            </a:r>
            <a:r>
              <a:rPr lang="en-US" sz="2400" b="1" dirty="0" err="1"/>
              <a:t>sigle</a:t>
            </a:r>
            <a:r>
              <a:rPr lang="en-US" sz="2400" b="1" dirty="0"/>
              <a:t> </a:t>
            </a:r>
            <a:r>
              <a:rPr lang="en-US" sz="2400" b="1" dirty="0" err="1"/>
              <a:t>che</a:t>
            </a:r>
            <a:r>
              <a:rPr lang="en-US" sz="2400" b="1" dirty="0"/>
              <a:t> </a:t>
            </a:r>
            <a:r>
              <a:rPr lang="en-US" sz="2400" b="1" dirty="0" err="1"/>
              <a:t>hanno</a:t>
            </a:r>
            <a:r>
              <a:rPr lang="en-US" sz="2400" b="1" dirty="0"/>
              <a:t> </a:t>
            </a:r>
            <a:r>
              <a:rPr lang="en-US" sz="2400" b="1" dirty="0" err="1"/>
              <a:t>capitoli</a:t>
            </a:r>
            <a:r>
              <a:rPr lang="en-US" sz="2400" b="1" dirty="0"/>
              <a:t> con </a:t>
            </a:r>
            <a:r>
              <a:rPr lang="en-US" sz="2400" b="1" dirty="0" err="1"/>
              <a:t>ancora</a:t>
            </a:r>
            <a:r>
              <a:rPr lang="en-US" sz="2400" b="1" dirty="0"/>
              <a:t> </a:t>
            </a:r>
            <a:r>
              <a:rPr lang="en-US" sz="2400" b="1" dirty="0" err="1"/>
              <a:t>tutto</a:t>
            </a:r>
            <a:r>
              <a:rPr lang="en-US" sz="2400" b="1" dirty="0"/>
              <a:t> </a:t>
            </a:r>
            <a:r>
              <a:rPr lang="en-US" sz="2400" b="1" dirty="0" err="1"/>
              <a:t>l’assegnato</a:t>
            </a:r>
            <a:r>
              <a:rPr lang="en-US" sz="2400" b="1" dirty="0"/>
              <a:t> del 2025</a:t>
            </a:r>
          </a:p>
          <a:p>
            <a:r>
              <a:rPr lang="en-US" sz="2400" b="1" dirty="0"/>
              <a:t>(per lo </a:t>
            </a:r>
            <a:r>
              <a:rPr lang="en-US" sz="2400" b="1" dirty="0" err="1"/>
              <a:t>più</a:t>
            </a:r>
            <a:r>
              <a:rPr lang="en-US" sz="2400" b="1" dirty="0"/>
              <a:t> non </a:t>
            </a:r>
            <a:r>
              <a:rPr lang="en-US" sz="2400" b="1" dirty="0" err="1"/>
              <a:t>missioni</a:t>
            </a:r>
            <a:r>
              <a:rPr lang="en-US" sz="2400" b="1" dirty="0"/>
              <a:t>…)</a:t>
            </a:r>
          </a:p>
          <a:p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Spendere</a:t>
            </a:r>
            <a:r>
              <a:rPr lang="en-US" sz="2400" b="1" dirty="0"/>
              <a:t> </a:t>
            </a:r>
            <a:r>
              <a:rPr lang="en-US" sz="2400" b="1" dirty="0" err="1"/>
              <a:t>appena</a:t>
            </a:r>
            <a:r>
              <a:rPr lang="en-US" sz="2400" b="1" dirty="0"/>
              <a:t> </a:t>
            </a:r>
            <a:r>
              <a:rPr lang="en-US" sz="2400" b="1" dirty="0" err="1"/>
              <a:t>possibile</a:t>
            </a:r>
            <a:r>
              <a:rPr lang="en-US" sz="2400" b="1" dirty="0"/>
              <a:t>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 dirty="0" err="1"/>
              <a:t>fondi</a:t>
            </a:r>
            <a:r>
              <a:rPr lang="en-US" sz="2400" b="1" dirty="0"/>
              <a:t> </a:t>
            </a:r>
            <a:r>
              <a:rPr lang="en-US" sz="2400" b="1" dirty="0" err="1"/>
              <a:t>assegnati</a:t>
            </a:r>
            <a:r>
              <a:rPr lang="en-US" sz="2400" b="1" dirty="0"/>
              <a:t> (</a:t>
            </a:r>
            <a:r>
              <a:rPr lang="en-US" sz="2400" b="1" dirty="0" err="1"/>
              <a:t>sopratutto</a:t>
            </a:r>
            <a:r>
              <a:rPr lang="en-US" sz="2400" b="1" dirty="0"/>
              <a:t> non-</a:t>
            </a:r>
            <a:r>
              <a:rPr lang="en-US" sz="2400" b="1" dirty="0" err="1"/>
              <a:t>missioni</a:t>
            </a:r>
            <a:r>
              <a:rPr lang="en-US" sz="2400" b="1" dirty="0"/>
              <a:t>)</a:t>
            </a:r>
            <a:endParaRPr lang="en-US" sz="2400" dirty="0"/>
          </a:p>
          <a:p>
            <a:r>
              <a:rPr lang="en-US" sz="2400" dirty="0"/>
              <a:t>(</a:t>
            </a:r>
            <a:r>
              <a:rPr lang="en-US" sz="2400" dirty="0" err="1"/>
              <a:t>l’amministrazione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sezione</a:t>
            </a:r>
            <a:r>
              <a:rPr lang="en-US" sz="2400" dirty="0"/>
              <a:t> non </a:t>
            </a:r>
            <a:r>
              <a:rPr lang="en-US" sz="2400" dirty="0" err="1"/>
              <a:t>accetterà</a:t>
            </a:r>
            <a:r>
              <a:rPr lang="en-US" sz="2400" dirty="0"/>
              <a:t> </a:t>
            </a:r>
            <a:r>
              <a:rPr lang="en-US" sz="2400" dirty="0" err="1"/>
              <a:t>ordini</a:t>
            </a:r>
            <a:r>
              <a:rPr lang="en-US" sz="2400" dirty="0"/>
              <a:t> </a:t>
            </a:r>
            <a:r>
              <a:rPr lang="en-US" sz="2400" dirty="0" err="1"/>
              <a:t>oltre</a:t>
            </a:r>
            <a:r>
              <a:rPr lang="en-US" sz="2400" dirty="0"/>
              <a:t> </a:t>
            </a:r>
            <a:r>
              <a:rPr lang="en-US" sz="2400" dirty="0" err="1"/>
              <a:t>ottobre</a:t>
            </a:r>
            <a:r>
              <a:rPr lang="en-US" sz="2400" dirty="0"/>
              <a:t> 2025)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Valutare</a:t>
            </a:r>
            <a:r>
              <a:rPr lang="en-US" sz="2400" b="1" dirty="0"/>
              <a:t> </a:t>
            </a:r>
            <a:r>
              <a:rPr lang="en-US" sz="2400" b="1" dirty="0" err="1"/>
              <a:t>restituzioni</a:t>
            </a:r>
            <a:r>
              <a:rPr lang="en-US" sz="2400" b="1" dirty="0"/>
              <a:t> di </a:t>
            </a:r>
            <a:r>
              <a:rPr lang="en-US" sz="2400" b="1" dirty="0" err="1"/>
              <a:t>missioni</a:t>
            </a:r>
            <a:r>
              <a:rPr lang="en-US" sz="2400" b="1" dirty="0"/>
              <a:t> e non </a:t>
            </a:r>
            <a:r>
              <a:rPr lang="en-US" sz="2400" b="1" dirty="0" err="1"/>
              <a:t>missioni</a:t>
            </a:r>
            <a:r>
              <a:rPr lang="en-US" sz="2400" b="1" dirty="0"/>
              <a:t> per la </a:t>
            </a:r>
            <a:r>
              <a:rPr lang="en-US" sz="2400" b="1" dirty="0" err="1"/>
              <a:t>riunione</a:t>
            </a:r>
            <a:r>
              <a:rPr lang="en-US" sz="2400" b="1" dirty="0"/>
              <a:t> di </a:t>
            </a:r>
            <a:r>
              <a:rPr lang="en-US" sz="2400" b="1" dirty="0" err="1"/>
              <a:t>luglio</a:t>
            </a:r>
            <a:r>
              <a:rPr lang="en-US" sz="2400" b="1" dirty="0"/>
              <a:t> </a:t>
            </a:r>
            <a:r>
              <a:rPr lang="en-US" sz="2400" b="1" dirty="0" err="1"/>
              <a:t>della</a:t>
            </a:r>
            <a:r>
              <a:rPr lang="en-US" sz="2400" b="1" dirty="0"/>
              <a:t> CSN 2</a:t>
            </a:r>
          </a:p>
          <a:p>
            <a:r>
              <a:rPr lang="en-US" sz="2400" dirty="0"/>
              <a:t>(16-18 </a:t>
            </a:r>
            <a:r>
              <a:rPr lang="en-US" sz="2400" dirty="0" err="1"/>
              <a:t>luglio</a:t>
            </a:r>
            <a:r>
              <a:rPr lang="en-US" sz="2400" dirty="0"/>
              <a:t>. DB </a:t>
            </a:r>
            <a:r>
              <a:rPr lang="en-US" sz="2400" dirty="0" err="1"/>
              <a:t>già</a:t>
            </a:r>
            <a:r>
              <a:rPr lang="en-US" sz="2400" dirty="0"/>
              <a:t> </a:t>
            </a:r>
            <a:r>
              <a:rPr lang="en-US" sz="2400" dirty="0" err="1"/>
              <a:t>aperto</a:t>
            </a:r>
            <a:r>
              <a:rPr lang="en-US" sz="24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o al </a:t>
            </a:r>
            <a:r>
              <a:rPr lang="en-US" sz="2400" b="1" dirty="0" err="1"/>
              <a:t>più</a:t>
            </a:r>
            <a:r>
              <a:rPr lang="en-US" sz="2400" b="1" dirty="0"/>
              <a:t> </a:t>
            </a:r>
            <a:r>
              <a:rPr lang="en-US" sz="2400" b="1" dirty="0" err="1"/>
              <a:t>tardi</a:t>
            </a:r>
            <a:r>
              <a:rPr lang="en-US" sz="2400" b="1" dirty="0"/>
              <a:t> per </a:t>
            </a:r>
            <a:r>
              <a:rPr lang="en-US" sz="2400" b="1" dirty="0" err="1"/>
              <a:t>quella</a:t>
            </a:r>
            <a:r>
              <a:rPr lang="en-US" sz="2400" b="1" dirty="0"/>
              <a:t> di Settembre </a:t>
            </a:r>
            <a:r>
              <a:rPr lang="en-US" sz="2400" b="1" dirty="0" err="1"/>
              <a:t>della</a:t>
            </a:r>
            <a:r>
              <a:rPr lang="en-US" sz="2400" b="1" dirty="0"/>
              <a:t> CSN 2</a:t>
            </a:r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Prima </a:t>
            </a:r>
            <a:r>
              <a:rPr lang="en-US" sz="2400" b="1" dirty="0" err="1"/>
              <a:t>delle</a:t>
            </a:r>
            <a:r>
              <a:rPr lang="en-US" sz="2400" b="1" dirty="0"/>
              <a:t> </a:t>
            </a:r>
            <a:r>
              <a:rPr lang="en-US" sz="2400" b="1" dirty="0" err="1"/>
              <a:t>restituzioni</a:t>
            </a:r>
            <a:r>
              <a:rPr lang="en-US" sz="2400" b="1" dirty="0"/>
              <a:t>, </a:t>
            </a:r>
            <a:r>
              <a:rPr lang="en-US" sz="2400" b="1" dirty="0" err="1"/>
              <a:t>valutare</a:t>
            </a:r>
            <a:r>
              <a:rPr lang="en-US" sz="2400" b="1" dirty="0"/>
              <a:t> </a:t>
            </a:r>
            <a:r>
              <a:rPr lang="en-US" sz="2400" b="1" dirty="0" err="1"/>
              <a:t>anche</a:t>
            </a:r>
            <a:r>
              <a:rPr lang="en-US" sz="2400" b="1" dirty="0"/>
              <a:t> </a:t>
            </a:r>
            <a:r>
              <a:rPr lang="en-US" sz="2400" b="1" dirty="0" err="1"/>
              <a:t>una</a:t>
            </a:r>
            <a:r>
              <a:rPr lang="en-US" sz="2400" b="1" dirty="0"/>
              <a:t> </a:t>
            </a:r>
            <a:r>
              <a:rPr lang="en-US" sz="2400" b="1" dirty="0" err="1"/>
              <a:t>condivisione</a:t>
            </a:r>
            <a:r>
              <a:rPr lang="en-US" sz="2400" b="1" dirty="0"/>
              <a:t> interna </a:t>
            </a:r>
            <a:r>
              <a:rPr lang="en-US" sz="2400" b="1" dirty="0" err="1"/>
              <a:t>tra</a:t>
            </a:r>
            <a:r>
              <a:rPr lang="en-US" sz="2400" b="1" dirty="0"/>
              <a:t> Ie </a:t>
            </a:r>
            <a:r>
              <a:rPr lang="en-US" sz="2400" b="1" dirty="0" err="1"/>
              <a:t>sigle</a:t>
            </a:r>
            <a:r>
              <a:rPr lang="en-US" sz="2400" b="1" dirty="0"/>
              <a:t> di Catania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l’anno</a:t>
            </a:r>
            <a:r>
              <a:rPr lang="en-US" sz="2400" i="1" dirty="0"/>
              <a:t> </a:t>
            </a:r>
            <a:r>
              <a:rPr lang="en-US" sz="2400" i="1" dirty="0" err="1"/>
              <a:t>scorso</a:t>
            </a:r>
            <a:r>
              <a:rPr lang="en-US" sz="2400" i="1" dirty="0"/>
              <a:t> </a:t>
            </a:r>
            <a:r>
              <a:rPr lang="en-US" sz="2400" i="1" dirty="0" err="1"/>
              <a:t>acquisto</a:t>
            </a:r>
            <a:r>
              <a:rPr lang="en-US" sz="2400" i="1" dirty="0"/>
              <a:t> del CRC, </a:t>
            </a:r>
            <a:r>
              <a:rPr lang="en-US" sz="2400" i="1" dirty="0" err="1"/>
              <a:t>acquisto</a:t>
            </a:r>
            <a:r>
              <a:rPr lang="en-US" sz="2400" i="1" dirty="0"/>
              <a:t> </a:t>
            </a:r>
            <a:r>
              <a:rPr lang="en-US" sz="2400" i="1" dirty="0" err="1"/>
              <a:t>della</a:t>
            </a:r>
            <a:r>
              <a:rPr lang="en-US" sz="2400" i="1" dirty="0"/>
              <a:t> </a:t>
            </a:r>
            <a:r>
              <a:rPr lang="en-US" sz="2400" i="1" dirty="0" err="1"/>
              <a:t>licenza</a:t>
            </a:r>
            <a:r>
              <a:rPr lang="en-US" sz="2400" i="1" dirty="0"/>
              <a:t> di Kahoot, </a:t>
            </a:r>
            <a:r>
              <a:rPr lang="en-US" sz="2400" i="1" dirty="0" err="1"/>
              <a:t>etc</a:t>
            </a:r>
            <a:r>
              <a:rPr lang="en-US" sz="2400" i="1" dirty="0"/>
              <a:t>…)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6080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7917ED-17C9-4503-3DEE-0B1BA6FF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6D3963E-F110-BAE4-AC27-2C2232A3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941F2C-8E3E-843E-4CBE-5B091B65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8B2C4E1-FDF2-2F2D-80E8-8C33966DD078}"/>
              </a:ext>
            </a:extLst>
          </p:cNvPr>
          <p:cNvSpPr txBox="1"/>
          <p:nvPr/>
        </p:nvSpPr>
        <p:spPr>
          <a:xfrm>
            <a:off x="45156" y="39644"/>
            <a:ext cx="8404363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Comunicazioni del coordinatore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F1FDBE-C2FB-4B0F-DBB3-9FEFA9B19988}"/>
              </a:ext>
            </a:extLst>
          </p:cNvPr>
          <p:cNvSpPr txBox="1"/>
          <p:nvPr/>
        </p:nvSpPr>
        <p:spPr>
          <a:xfrm>
            <a:off x="2473270" y="1388768"/>
            <a:ext cx="245746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Neutrino </a:t>
            </a:r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Physics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133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5EAAE16-0365-EF57-E0C1-82A4BEDF6601}"/>
              </a:ext>
            </a:extLst>
          </p:cNvPr>
          <p:cNvSpPr txBox="1"/>
          <p:nvPr/>
        </p:nvSpPr>
        <p:spPr>
          <a:xfrm>
            <a:off x="218129" y="2041007"/>
            <a:ext cx="2359508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Gravitational</a:t>
            </a:r>
            <a:r>
              <a:rPr lang="it-IT" sz="2133" b="1" dirty="0">
                <a:solidFill>
                  <a:prstClr val="black"/>
                </a:solidFill>
                <a:latin typeface="Calibri" charset="0"/>
              </a:rPr>
              <a:t> </a:t>
            </a:r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waves</a:t>
            </a:r>
            <a:r>
              <a:rPr lang="it-IT" sz="2133" b="1" dirty="0">
                <a:solidFill>
                  <a:prstClr val="black"/>
                </a:solidFill>
                <a:latin typeface="Calibri" charset="0"/>
              </a:rPr>
              <a:t>, </a:t>
            </a:r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gravitation</a:t>
            </a:r>
            <a:r>
              <a:rPr lang="it-IT" sz="2133" b="1" dirty="0">
                <a:solidFill>
                  <a:prstClr val="black"/>
                </a:solidFill>
                <a:latin typeface="Calibri" charset="0"/>
              </a:rPr>
              <a:t> and quantum </a:t>
            </a:r>
            <a:r>
              <a:rPr lang="it-IT" sz="2133" b="1" dirty="0" err="1">
                <a:solidFill>
                  <a:prstClr val="black"/>
                </a:solidFill>
                <a:latin typeface="Calibri" charset="0"/>
              </a:rPr>
              <a:t>mechanics</a:t>
            </a:r>
            <a:endParaRPr lang="it-IT" sz="2133" b="1" dirty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07D95A-217C-14A1-CF77-F117CDC98513}"/>
              </a:ext>
            </a:extLst>
          </p:cNvPr>
          <p:cNvSpPr txBox="1"/>
          <p:nvPr/>
        </p:nvSpPr>
        <p:spPr>
          <a:xfrm>
            <a:off x="2373743" y="3816748"/>
            <a:ext cx="2252536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Dark </a:t>
            </a:r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Universe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133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</a:t>
            </a:r>
            <a:endParaRPr lang="it-IT" sz="2133" b="1" dirty="0">
              <a:solidFill>
                <a:srgbClr val="000000"/>
              </a:solidFill>
              <a:latin typeface="Calibri" charset="0"/>
            </a:endParaRPr>
          </a:p>
          <a:p>
            <a:pPr defTabSz="457189"/>
            <a:endParaRPr lang="it-IT" sz="14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CD674F-1270-6700-0DF0-078E9F237B9A}"/>
              </a:ext>
            </a:extLst>
          </p:cNvPr>
          <p:cNvSpPr txBox="1"/>
          <p:nvPr/>
        </p:nvSpPr>
        <p:spPr>
          <a:xfrm>
            <a:off x="4332020" y="2286835"/>
            <a:ext cx="5073237" cy="69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Radiation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from the </a:t>
            </a:r>
            <a:r>
              <a:rPr lang="it-IT" sz="2133" b="1" dirty="0" err="1">
                <a:solidFill>
                  <a:srgbClr val="000000"/>
                </a:solidFill>
                <a:latin typeface="Calibri" charset="0"/>
              </a:rPr>
              <a:t>Universe</a:t>
            </a:r>
            <a:r>
              <a:rPr lang="it-IT" sz="2133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it-IT" sz="2133" b="1" dirty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</a:t>
            </a:r>
            <a:endParaRPr lang="it-IT" sz="2133" b="1" dirty="0">
              <a:solidFill>
                <a:srgbClr val="000000"/>
              </a:solidFill>
              <a:latin typeface="Calibri" charset="0"/>
            </a:endParaRPr>
          </a:p>
          <a:p>
            <a:pPr defTabSz="457189"/>
            <a:endParaRPr lang="it-IT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Croce 9">
            <a:extLst>
              <a:ext uri="{FF2B5EF4-FFF2-40B4-BE49-F238E27FC236}">
                <a16:creationId xmlns:a16="http://schemas.microsoft.com/office/drawing/2014/main" id="{4268A16A-ACBF-3C3A-F2D1-4CE679DAC0E2}"/>
              </a:ext>
            </a:extLst>
          </p:cNvPr>
          <p:cNvSpPr/>
          <p:nvPr/>
        </p:nvSpPr>
        <p:spPr>
          <a:xfrm>
            <a:off x="2563162" y="1913593"/>
            <a:ext cx="1673711" cy="1660079"/>
          </a:xfrm>
          <a:prstGeom prst="plu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276F6D1-8565-5F58-DD55-AF7C05DC8BFE}"/>
              </a:ext>
            </a:extLst>
          </p:cNvPr>
          <p:cNvSpPr/>
          <p:nvPr/>
        </p:nvSpPr>
        <p:spPr>
          <a:xfrm>
            <a:off x="2982112" y="3161968"/>
            <a:ext cx="830317" cy="44436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CB6C6E7-CB13-368A-DAF8-5C5CB0E17306}"/>
              </a:ext>
            </a:extLst>
          </p:cNvPr>
          <p:cNvSpPr/>
          <p:nvPr/>
        </p:nvSpPr>
        <p:spPr>
          <a:xfrm rot="5400000">
            <a:off x="2361611" y="2519228"/>
            <a:ext cx="830317" cy="4443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69F1FB5-9AAC-2201-3ED5-5616D94D4FFD}"/>
              </a:ext>
            </a:extLst>
          </p:cNvPr>
          <p:cNvSpPr/>
          <p:nvPr/>
        </p:nvSpPr>
        <p:spPr>
          <a:xfrm rot="5400000">
            <a:off x="3614924" y="2519228"/>
            <a:ext cx="830317" cy="44436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53D3FE8B-B92C-CB34-07CD-D1376227D1F4}"/>
              </a:ext>
            </a:extLst>
          </p:cNvPr>
          <p:cNvSpPr/>
          <p:nvPr/>
        </p:nvSpPr>
        <p:spPr>
          <a:xfrm>
            <a:off x="2982112" y="1915920"/>
            <a:ext cx="830317" cy="44436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8389CD9-3CF7-38D0-96E6-06D400AAC2C9}"/>
              </a:ext>
            </a:extLst>
          </p:cNvPr>
          <p:cNvSpPr txBox="1"/>
          <p:nvPr/>
        </p:nvSpPr>
        <p:spPr>
          <a:xfrm>
            <a:off x="5167982" y="2984398"/>
            <a:ext cx="5983289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it-IT" sz="2133" b="1" dirty="0"/>
              <a:t>AUGER </a:t>
            </a:r>
            <a:r>
              <a:rPr lang="it-IT" sz="2133" i="1" dirty="0"/>
              <a:t>(</a:t>
            </a:r>
            <a:r>
              <a:rPr lang="it-IT" sz="2133" i="1" dirty="0" err="1"/>
              <a:t>R</a:t>
            </a:r>
            <a:r>
              <a:rPr lang="it-IT" sz="2133" i="1" dirty="0"/>
              <a:t>. Caruso)</a:t>
            </a:r>
            <a:r>
              <a:rPr lang="it-IT" sz="2133" b="1" dirty="0"/>
              <a:t>: </a:t>
            </a:r>
            <a:r>
              <a:rPr lang="it-IT" sz="2133" dirty="0"/>
              <a:t>Radiazione dall’universo 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SPB2 </a:t>
            </a:r>
            <a:r>
              <a:rPr lang="it-IT" sz="2133" i="1" dirty="0"/>
              <a:t>(</a:t>
            </a:r>
            <a:r>
              <a:rPr lang="it-IT" sz="2133" i="1" dirty="0" err="1"/>
              <a:t>R</a:t>
            </a:r>
            <a:r>
              <a:rPr lang="it-IT" sz="2133" i="1" dirty="0"/>
              <a:t>. Caruso)</a:t>
            </a:r>
            <a:r>
              <a:rPr lang="it-IT" sz="2133" b="1" dirty="0"/>
              <a:t>:</a:t>
            </a:r>
            <a:r>
              <a:rPr lang="it-IT" sz="2133" dirty="0"/>
              <a:t> Radiazione dall’universo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CTA </a:t>
            </a:r>
            <a:r>
              <a:rPr lang="it-IT" sz="2133" i="1" dirty="0"/>
              <a:t>(G. Marsella)</a:t>
            </a:r>
            <a:r>
              <a:rPr lang="it-IT" sz="2133" b="1" dirty="0"/>
              <a:t>:</a:t>
            </a:r>
            <a:r>
              <a:rPr lang="it-IT" sz="2133" dirty="0"/>
              <a:t> Radiazione dall’universo 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KM3NeT </a:t>
            </a:r>
            <a:r>
              <a:rPr lang="it-IT" sz="2133" i="1" dirty="0"/>
              <a:t>(N. Randazzo)</a:t>
            </a:r>
            <a:r>
              <a:rPr lang="it-IT" sz="2133" b="1" dirty="0"/>
              <a:t>: </a:t>
            </a:r>
            <a:r>
              <a:rPr lang="it-IT" sz="2133" dirty="0"/>
              <a:t>Radiazione dall’universo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JUNO </a:t>
            </a:r>
            <a:r>
              <a:rPr lang="it-IT" sz="2133" i="1" dirty="0"/>
              <a:t>(G. Andronico)</a:t>
            </a:r>
            <a:r>
              <a:rPr lang="it-IT" sz="2133" b="1" dirty="0"/>
              <a:t>:</a:t>
            </a:r>
            <a:r>
              <a:rPr lang="it-IT" sz="2133" dirty="0"/>
              <a:t> Fisica del Neutrino </a:t>
            </a:r>
          </a:p>
          <a:p>
            <a:pPr marL="285744" indent="-285744">
              <a:buFont typeface="Arial"/>
              <a:buChar char="•"/>
            </a:pPr>
            <a:r>
              <a:rPr lang="it-IT" sz="2133" b="1" dirty="0"/>
              <a:t>DARK-SIDE </a:t>
            </a:r>
            <a:r>
              <a:rPr lang="it-IT" sz="2133" i="1" dirty="0"/>
              <a:t>(S. Albergo)</a:t>
            </a:r>
            <a:r>
              <a:rPr lang="it-IT" sz="2133" b="1" dirty="0"/>
              <a:t>: </a:t>
            </a:r>
            <a:r>
              <a:rPr lang="it-IT" sz="2133" dirty="0"/>
              <a:t>L’universo oscuro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8C71DDA-6D74-359F-1D1A-075D364E1E10}"/>
              </a:ext>
            </a:extLst>
          </p:cNvPr>
          <p:cNvSpPr txBox="1"/>
          <p:nvPr/>
        </p:nvSpPr>
        <p:spPr>
          <a:xfrm>
            <a:off x="81454" y="648180"/>
            <a:ext cx="997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 </a:t>
            </a:r>
            <a:r>
              <a:rPr lang="en-US" sz="2800" b="1" dirty="0" err="1"/>
              <a:t>sigle</a:t>
            </a:r>
            <a:r>
              <a:rPr lang="en-US" sz="2800" b="1" dirty="0"/>
              <a:t> </a:t>
            </a:r>
            <a:r>
              <a:rPr lang="en-US" sz="2800" b="1" dirty="0" err="1"/>
              <a:t>attive</a:t>
            </a:r>
            <a:r>
              <a:rPr lang="en-US" sz="2800" b="1" dirty="0"/>
              <a:t> in </a:t>
            </a:r>
            <a:r>
              <a:rPr lang="en-US" sz="2800" b="1" dirty="0" err="1"/>
              <a:t>sezione</a:t>
            </a:r>
            <a:r>
              <a:rPr lang="en-US" sz="2800" b="1" dirty="0"/>
              <a:t> </a:t>
            </a:r>
            <a:r>
              <a:rPr lang="en-US" sz="2800" b="1" dirty="0" err="1"/>
              <a:t>nel</a:t>
            </a:r>
            <a:r>
              <a:rPr lang="en-US" sz="2800" b="1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322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B98E514-C2AC-B964-3B7C-D4B009EF6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D18171E-6213-0F19-CF0F-50EC31D7B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5F3F2FF-BEA9-3EB8-FE21-712AEF6E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0D6003B-4A13-7DD8-FE72-D17E5D3A0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40308"/>
              </p:ext>
            </p:extLst>
          </p:nvPr>
        </p:nvGraphicFramePr>
        <p:xfrm>
          <a:off x="263840" y="839220"/>
          <a:ext cx="1164650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444">
                  <a:extLst>
                    <a:ext uri="{9D8B030D-6E8A-4147-A177-3AD203B41FA5}">
                      <a16:colId xmlns:a16="http://schemas.microsoft.com/office/drawing/2014/main" val="1427594312"/>
                    </a:ext>
                  </a:extLst>
                </a:gridCol>
                <a:gridCol w="2662177">
                  <a:extLst>
                    <a:ext uri="{9D8B030D-6E8A-4147-A177-3AD203B41FA5}">
                      <a16:colId xmlns:a16="http://schemas.microsoft.com/office/drawing/2014/main" val="3729137918"/>
                    </a:ext>
                  </a:extLst>
                </a:gridCol>
                <a:gridCol w="2728966">
                  <a:extLst>
                    <a:ext uri="{9D8B030D-6E8A-4147-A177-3AD203B41FA5}">
                      <a16:colId xmlns:a16="http://schemas.microsoft.com/office/drawing/2014/main" val="2278482043"/>
                    </a:ext>
                  </a:extLst>
                </a:gridCol>
                <a:gridCol w="2594919">
                  <a:extLst>
                    <a:ext uri="{9D8B030D-6E8A-4147-A177-3AD203B41FA5}">
                      <a16:colId xmlns:a16="http://schemas.microsoft.com/office/drawing/2014/main" val="887074643"/>
                    </a:ext>
                  </a:extLst>
                </a:gridCol>
                <a:gridCol w="2408003">
                  <a:extLst>
                    <a:ext uri="{9D8B030D-6E8A-4147-A177-3AD203B41FA5}">
                      <a16:colId xmlns:a16="http://schemas.microsoft.com/office/drawing/2014/main" val="1108235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SIGLA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Anagrafica del 2023     </a:t>
                      </a:r>
                    </a:p>
                    <a:p>
                      <a:r>
                        <a:rPr lang="it-IT" dirty="0"/>
                        <a:t>               [FTE  / persone]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Anagrafica del 2024 </a:t>
                      </a:r>
                    </a:p>
                    <a:p>
                      <a:r>
                        <a:rPr lang="it-IT" dirty="0"/>
                        <a:t>               [FTE / persone]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Anagrafica del 2025  </a:t>
                      </a:r>
                    </a:p>
                    <a:p>
                      <a:r>
                        <a:rPr lang="it-IT" dirty="0"/>
                        <a:t>               [FTE / persone]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2026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86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AUGER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4.5 /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3.9 /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3.6 /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35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4.5 /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4.1 /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2,7 /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1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SPB2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1.7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1,9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41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KM3NeT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4.6 /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3.9 /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4,1 /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43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Darkside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2.5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2.5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2,5 /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732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ICARUS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 / 0 . Gruppo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17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JUNO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2.8 /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1.5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1,5 /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98954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A2ED25-0192-88B6-AE0B-2C1488A1AAF2}"/>
              </a:ext>
            </a:extLst>
          </p:cNvPr>
          <p:cNvSpPr txBox="1"/>
          <p:nvPr/>
        </p:nvSpPr>
        <p:spPr>
          <a:xfrm>
            <a:off x="45156" y="39644"/>
            <a:ext cx="8404363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Comunicazioni del coordinatore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0841F5-2ED6-34BC-7A82-7FEDE0D29B5D}"/>
              </a:ext>
            </a:extLst>
          </p:cNvPr>
          <p:cNvSpPr txBox="1"/>
          <p:nvPr/>
        </p:nvSpPr>
        <p:spPr>
          <a:xfrm>
            <a:off x="263839" y="4351554"/>
            <a:ext cx="11646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Note:</a:t>
            </a:r>
          </a:p>
          <a:p>
            <a:pPr marL="342900" indent="-342900">
              <a:buFontTx/>
              <a:buChar char="-"/>
            </a:pPr>
            <a:r>
              <a:rPr lang="en-US" sz="2000" b="1" dirty="0"/>
              <a:t>Il </a:t>
            </a:r>
            <a:r>
              <a:rPr lang="en-US" sz="2000" b="1" dirty="0" err="1"/>
              <a:t>personale</a:t>
            </a:r>
            <a:r>
              <a:rPr lang="en-US" sz="2000" b="1" dirty="0"/>
              <a:t> </a:t>
            </a:r>
            <a:r>
              <a:rPr lang="en-US" sz="2000" b="1" dirty="0" err="1"/>
              <a:t>assunto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contratti</a:t>
            </a:r>
            <a:r>
              <a:rPr lang="en-US" sz="2000" b="1" dirty="0"/>
              <a:t> PNRR non ha </a:t>
            </a:r>
            <a:r>
              <a:rPr lang="en-US" sz="2000" b="1" dirty="0" err="1"/>
              <a:t>contribuito</a:t>
            </a:r>
            <a:r>
              <a:rPr lang="en-US" sz="2000" b="1" dirty="0"/>
              <a:t> </a:t>
            </a:r>
            <a:r>
              <a:rPr lang="en-US" sz="2000" b="1" dirty="0" err="1"/>
              <a:t>all’anagrafica</a:t>
            </a:r>
            <a:endParaRPr lang="en-US" sz="2000" b="1" dirty="0"/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b="1" dirty="0"/>
              <a:t>Si </a:t>
            </a:r>
            <a:r>
              <a:rPr lang="en-US" sz="2000" b="1" dirty="0" err="1"/>
              <a:t>è</a:t>
            </a:r>
            <a:r>
              <a:rPr lang="en-US" sz="2000" b="1" dirty="0"/>
              <a:t> </a:t>
            </a:r>
            <a:r>
              <a:rPr lang="en-US" sz="2000" b="1" dirty="0" err="1"/>
              <a:t>svolto</a:t>
            </a:r>
            <a:r>
              <a:rPr lang="en-US" sz="2000" b="1" dirty="0"/>
              <a:t> il </a:t>
            </a:r>
            <a:r>
              <a:rPr lang="en-US" sz="2000" b="1" dirty="0" err="1"/>
              <a:t>concorso</a:t>
            </a:r>
            <a:r>
              <a:rPr lang="en-US" sz="2000" b="1" dirty="0"/>
              <a:t> </a:t>
            </a:r>
            <a:r>
              <a:rPr lang="en-US" sz="2000" b="1" dirty="0" err="1"/>
              <a:t>ricercatori</a:t>
            </a:r>
            <a:r>
              <a:rPr lang="en-US" sz="2000" b="1" dirty="0"/>
              <a:t> III </a:t>
            </a:r>
            <a:r>
              <a:rPr lang="en-US" sz="2000" b="1" dirty="0" err="1"/>
              <a:t>livello</a:t>
            </a:r>
            <a:r>
              <a:rPr lang="en-US" sz="2000" b="1" dirty="0"/>
              <a:t> (40 </a:t>
            </a:r>
            <a:r>
              <a:rPr lang="en-US" sz="2000" b="1" dirty="0" err="1"/>
              <a:t>posti</a:t>
            </a:r>
            <a:r>
              <a:rPr lang="en-US" sz="2000" b="1" dirty="0"/>
              <a:t> GR 1, 2, 3, 5)</a:t>
            </a:r>
          </a:p>
        </p:txBody>
      </p:sp>
    </p:spTree>
    <p:extLst>
      <p:ext uri="{BB962C8B-B14F-4D97-AF65-F5344CB8AC3E}">
        <p14:creationId xmlns:p14="http://schemas.microsoft.com/office/powerpoint/2010/main" val="67274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0A2F6D8-4E74-E231-0B41-9F7DA471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23/04/24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AD3330-11C0-019F-D112-2A65293E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Emanuele Leonora. INFN sezione di Catania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F643E2-FE6A-F0F1-EAB7-BDD8E720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84DC6-E558-4E3C-8614-B6E0B7E12109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4D1833-0964-4396-244B-EFA74025CBAE}"/>
              </a:ext>
            </a:extLst>
          </p:cNvPr>
          <p:cNvSpPr txBox="1"/>
          <p:nvPr/>
        </p:nvSpPr>
        <p:spPr>
          <a:xfrm>
            <a:off x="45156" y="39644"/>
            <a:ext cx="8404363" cy="523202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Elezioni presidente della Commissione 2</a:t>
            </a:r>
          </a:p>
        </p:txBody>
      </p:sp>
      <p:pic>
        <p:nvPicPr>
          <p:cNvPr id="6" name="Immagine 5" descr="Immagine che contiene Viso umano, vestiti, persona, Fronte&#10;&#10;Il contenuto generato dall'IA potrebbe non essere corretto.">
            <a:extLst>
              <a:ext uri="{FF2B5EF4-FFF2-40B4-BE49-F238E27FC236}">
                <a16:creationId xmlns:a16="http://schemas.microsoft.com/office/drawing/2014/main" id="{85ACA81F-F6C7-33DF-A705-63C8F53C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10" y="741082"/>
            <a:ext cx="3183840" cy="265719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FB19C8B-402D-FDF5-EFB3-9073B0101024}"/>
              </a:ext>
            </a:extLst>
          </p:cNvPr>
          <p:cNvSpPr txBox="1"/>
          <p:nvPr/>
        </p:nvSpPr>
        <p:spPr>
          <a:xfrm>
            <a:off x="234550" y="741082"/>
            <a:ext cx="84043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Prof. Oliviero Cremonesi INFN MI Bicocca</a:t>
            </a:r>
          </a:p>
          <a:p>
            <a:endParaRPr lang="en-US" sz="2000" b="1" dirty="0"/>
          </a:p>
          <a:p>
            <a:r>
              <a:rPr lang="en-US" sz="2000" b="1" dirty="0"/>
              <a:t>Presidente di </a:t>
            </a:r>
            <a:r>
              <a:rPr lang="en-US" sz="2000" b="1" dirty="0" err="1"/>
              <a:t>Commissione</a:t>
            </a:r>
            <a:r>
              <a:rPr lang="en-US" sz="2000" b="1" dirty="0"/>
              <a:t> 2</a:t>
            </a:r>
          </a:p>
          <a:p>
            <a:endParaRPr lang="en-US" sz="2000" b="1" dirty="0"/>
          </a:p>
          <a:p>
            <a:r>
              <a:rPr lang="en-US" sz="2000" b="1" dirty="0"/>
              <a:t>Termine del secondo </a:t>
            </a:r>
            <a:r>
              <a:rPr lang="en-US" sz="2000" b="1" dirty="0" err="1"/>
              <a:t>mandato</a:t>
            </a:r>
            <a:r>
              <a:rPr lang="en-US" sz="2000" b="1" dirty="0"/>
              <a:t> come president CSN 2</a:t>
            </a:r>
          </a:p>
          <a:p>
            <a:endParaRPr lang="en-US" sz="2000" b="1" dirty="0"/>
          </a:p>
          <a:p>
            <a:r>
              <a:rPr lang="en-US" sz="2000" b="1" dirty="0"/>
              <a:t>A </a:t>
            </a:r>
            <a:r>
              <a:rPr lang="en-US" sz="2000" b="1" dirty="0" err="1"/>
              <a:t>novembre</a:t>
            </a:r>
            <a:r>
              <a:rPr lang="en-US" sz="2000" b="1" dirty="0"/>
              <a:t> 2025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terranno</a:t>
            </a:r>
            <a:r>
              <a:rPr lang="en-US" sz="2000" b="1" dirty="0"/>
              <a:t> le </a:t>
            </a:r>
            <a:r>
              <a:rPr lang="en-US" sz="2000" b="1" dirty="0" err="1"/>
              <a:t>elezioni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 err="1"/>
              <a:t>Già</a:t>
            </a:r>
            <a:r>
              <a:rPr lang="en-US" sz="2000" b="1" dirty="0"/>
              <a:t> in </a:t>
            </a:r>
            <a:r>
              <a:rPr lang="en-US" sz="2000" b="1" dirty="0" err="1"/>
              <a:t>corso</a:t>
            </a:r>
            <a:r>
              <a:rPr lang="en-US" sz="2000" b="1" dirty="0"/>
              <a:t> le procedure del </a:t>
            </a:r>
            <a:r>
              <a:rPr lang="it-IT" sz="2000" b="1" dirty="0" err="1"/>
              <a:t>search</a:t>
            </a:r>
            <a:r>
              <a:rPr lang="it-IT" sz="2000" b="1" dirty="0"/>
              <a:t> committee </a:t>
            </a:r>
          </a:p>
        </p:txBody>
      </p:sp>
      <p:pic>
        <p:nvPicPr>
          <p:cNvPr id="8" name="Immagine 7" descr="Immagine che contiene testo, Carattere, schermata, algebra&#10;&#10;Il contenuto generato dall'IA potrebbe non essere corretto.">
            <a:extLst>
              <a:ext uri="{FF2B5EF4-FFF2-40B4-BE49-F238E27FC236}">
                <a16:creationId xmlns:a16="http://schemas.microsoft.com/office/drawing/2014/main" id="{5E143F5C-4296-1707-C609-57DDE341D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4" y="3628808"/>
            <a:ext cx="9544838" cy="2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46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1077</Words>
  <Application>Microsoft Macintosh PowerPoint</Application>
  <PresentationFormat>Widescreen</PresentationFormat>
  <Paragraphs>191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Vivolo</dc:creator>
  <cp:lastModifiedBy>Emanuele Leonora</cp:lastModifiedBy>
  <cp:revision>59</cp:revision>
  <dcterms:created xsi:type="dcterms:W3CDTF">2023-02-24T14:29:51Z</dcterms:created>
  <dcterms:modified xsi:type="dcterms:W3CDTF">2025-07-02T21:13:55Z</dcterms:modified>
</cp:coreProperties>
</file>