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7.jpg" ContentType="image/jpeg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1" r:id="rId3"/>
    <p:sldId id="291" r:id="rId4"/>
    <p:sldId id="279" r:id="rId5"/>
    <p:sldId id="280" r:id="rId6"/>
    <p:sldId id="282" r:id="rId7"/>
    <p:sldId id="286" r:id="rId8"/>
    <p:sldId id="283" r:id="rId9"/>
    <p:sldId id="289" r:id="rId10"/>
    <p:sldId id="257" r:id="rId11"/>
    <p:sldId id="258" r:id="rId12"/>
    <p:sldId id="290" r:id="rId13"/>
    <p:sldId id="292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  <a:srgbClr val="B4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615" autoAdjust="0"/>
  </p:normalViewPr>
  <p:slideViewPr>
    <p:cSldViewPr snapToGrid="0">
      <p:cViewPr varScale="1">
        <p:scale>
          <a:sx n="100" d="100"/>
          <a:sy n="100" d="100"/>
        </p:scale>
        <p:origin x="75" y="26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AA9C3-3185-409A-B133-BDDB92DBBC3B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A496F-03BE-4660-8E89-632B71541AF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12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A496F-03BE-4660-8E89-632B71541AF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21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09D17-5288-53EF-AB9A-FDBF0041D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648C2-1EE0-C579-D3AC-2834D7193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9869D-E7E6-31FE-C3E0-1C901F3F5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EBE7-707C-48CE-8C3C-A10AC7866B34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078E2-6DA4-FAB1-911D-C63F1B66E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9311B-5580-AAD7-D1E3-19B933DF4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03C5-28EC-47FB-81C1-61AD4D7BDC7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83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CD24E-6F33-E5AF-AE97-766776E9F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B1D9B7-3C26-93F6-1BD3-4FC73B292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E1E7E-963A-19C0-A431-3FC3DA469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EBE7-707C-48CE-8C3C-A10AC7866B34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96A9E-CDB4-8C05-0542-1155D813D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055B2-F72F-6052-850B-642FECE0F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03C5-28EC-47FB-81C1-61AD4D7BDC7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24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83F488-A856-D6EC-CD3F-C3236A9361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62EEED-F8E3-700C-0FD3-D1A2FB51A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A00BC-7C35-46C0-5319-8E35FD8F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EBE7-707C-48CE-8C3C-A10AC7866B34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6FE66-E50D-0BA9-D006-B91FF5ED6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676CE-9A01-6762-06C9-D58AEDB37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03C5-28EC-47FB-81C1-61AD4D7BDC7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20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BE84E-F661-E5B9-2436-6F6205C8F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BD8F5-1F6E-8EFA-8409-C530C5FD9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7A049-7128-5089-4FCE-97F4A2E52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EBE7-707C-48CE-8C3C-A10AC7866B34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D730C-07C4-834F-6F1E-70943FF35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BA9E9-FA7F-70E8-F297-A5848116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03C5-28EC-47FB-81C1-61AD4D7BDC7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3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89FD9-94FD-E83D-EB7D-C07CFB90E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6D8C9-2C78-32AF-4A14-7E3E0273A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FB350-EB2A-80D7-85F3-4E0FA2E2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EBE7-707C-48CE-8C3C-A10AC7866B34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EA14C-9FD7-F79C-2357-43C837AB7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5F5ED-47C3-1E47-6D27-7A6DF8714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03C5-28EC-47FB-81C1-61AD4D7BDC7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04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3EEF7-05A6-5767-3519-77F4AE3F7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9986C-9124-7293-41E2-B6BB5DDCBF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C85931-2657-5134-D91A-5CA1C8D2C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2CD54-30ED-3AD6-7F25-A1B7F8394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EBE7-707C-48CE-8C3C-A10AC7866B34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B4C01-91A2-9BDD-AA7B-7D128EE19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ACE33-2F4C-5E90-D93F-049C4D2E3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03C5-28EC-47FB-81C1-61AD4D7BDC7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40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FD307-3D2B-F59E-42FC-6EA6E5223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46109-0106-608E-97A9-EDCFCD3BF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B58C74-944A-40B5-F37F-9C9866F24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541216-0AFE-FB97-2F7B-D4778F949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526937-21A3-E42C-644C-A7D75BC1D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22546-1AFB-0F83-CFAF-F79934C5C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EBE7-707C-48CE-8C3C-A10AC7866B34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40B2BD-3754-D0ED-5C6C-A04E861F5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A3865C-EB79-50F8-B657-9518E7C67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03C5-28EC-47FB-81C1-61AD4D7BDC7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4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8641D-D276-C214-48DE-146FDFD58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1E14B3-DA63-EB17-8124-E875DDE89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EBE7-707C-48CE-8C3C-A10AC7866B34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9A74A2-B255-EDE8-9059-B152F0E4D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01EAA-53BC-B847-EC33-A802BBFFC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03C5-28EC-47FB-81C1-61AD4D7BDC7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475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A38619-E85F-4C1F-F8F0-ADBD71ED7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EBE7-707C-48CE-8C3C-A10AC7866B34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572296-6F45-D2EC-B9E2-3F1CAB204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B0BA1-7520-5AFE-3283-2D7726BD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03C5-28EC-47FB-81C1-61AD4D7BDC7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67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13BB3-A942-236D-84B8-FD0C53C3C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248CB-F88E-4F6C-84B7-8BF0D70C9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352955-8218-3575-E38F-FAC62107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5D43A-52AF-AB9B-EC53-ABC0C8884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EBE7-707C-48CE-8C3C-A10AC7866B34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AEE7D-CE49-78AD-350D-5F1FED9E5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443BFA-B071-71CD-774B-E564A715E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03C5-28EC-47FB-81C1-61AD4D7BDC7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216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2D8AB-8044-694C-51EC-244A6E52C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39879B-2D37-041C-E353-766DF9905A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346852-1544-9D0A-B429-9FAA10B4C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CB20B-EA6A-193E-4E96-3CDF5A3B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EBE7-707C-48CE-8C3C-A10AC7866B34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9B58A3-561E-D43C-C048-8AC5499F3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1EFA9-3764-0C83-95F1-F7638B4D9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03C5-28EC-47FB-81C1-61AD4D7BDC7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4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9C9E-1E9E-1D10-DB9D-3EFD177A4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65E05-BE9A-00CA-7B56-A78FCE772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5A01B-8707-FF63-6D44-E802B2C3F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BEBE7-707C-48CE-8C3C-A10AC7866B34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CD4C0-BBC7-89C1-A7DD-1C3A7BE9F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01E12-A1B3-BD70-9773-43A049DB9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003C5-28EC-47FB-81C1-61AD4D7BDC7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30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hyperlink" Target="https://inspirehep.net/authors/1280464" TargetMode="External"/><Relationship Id="rId18" Type="http://schemas.openxmlformats.org/officeDocument/2006/relationships/hyperlink" Target="https://doi.org/10.1140/epjp/s13360-024-05830-8" TargetMode="External"/><Relationship Id="rId26" Type="http://schemas.openxmlformats.org/officeDocument/2006/relationships/hyperlink" Target="https://inspirehep.net/authors/1029288" TargetMode="External"/><Relationship Id="rId39" Type="http://schemas.openxmlformats.org/officeDocument/2006/relationships/hyperlink" Target="https://inspirehep.net/authors/1053198" TargetMode="External"/><Relationship Id="rId21" Type="http://schemas.openxmlformats.org/officeDocument/2006/relationships/hyperlink" Target="https://inspirehep.net/literature/2790864" TargetMode="External"/><Relationship Id="rId34" Type="http://schemas.openxmlformats.org/officeDocument/2006/relationships/hyperlink" Target="https://inspirehep.net/authors/1047065" TargetMode="External"/><Relationship Id="rId42" Type="http://schemas.openxmlformats.org/officeDocument/2006/relationships/hyperlink" Target="https://inspirehep.net/institutions/902797" TargetMode="External"/><Relationship Id="rId47" Type="http://schemas.openxmlformats.org/officeDocument/2006/relationships/hyperlink" Target="https://inspirehep.net/institutions/902884" TargetMode="External"/><Relationship Id="rId50" Type="http://schemas.openxmlformats.org/officeDocument/2006/relationships/hyperlink" Target="https://inspirehep.net/authors/1029829" TargetMode="External"/><Relationship Id="rId55" Type="http://schemas.openxmlformats.org/officeDocument/2006/relationships/hyperlink" Target="https://inspirehep.net/authors/1342389" TargetMode="External"/><Relationship Id="rId7" Type="http://schemas.openxmlformats.org/officeDocument/2006/relationships/hyperlink" Target="https://inspirehep.net/literature/2724992" TargetMode="External"/><Relationship Id="rId2" Type="http://schemas.openxmlformats.org/officeDocument/2006/relationships/hyperlink" Target="https://inspirehep.net/literature/2697186" TargetMode="External"/><Relationship Id="rId16" Type="http://schemas.openxmlformats.org/officeDocument/2006/relationships/hyperlink" Target="https://inspirehep.net/literature/2727870" TargetMode="External"/><Relationship Id="rId29" Type="http://schemas.openxmlformats.org/officeDocument/2006/relationships/hyperlink" Target="https://inspirehep.net/authors/1067268" TargetMode="External"/><Relationship Id="rId11" Type="http://schemas.openxmlformats.org/officeDocument/2006/relationships/hyperlink" Target="https://inspirehep.net/authors/1892756" TargetMode="External"/><Relationship Id="rId24" Type="http://schemas.openxmlformats.org/officeDocument/2006/relationships/hyperlink" Target="https://doi.org/10.1088/1674-1137/ad83aa" TargetMode="External"/><Relationship Id="rId32" Type="http://schemas.openxmlformats.org/officeDocument/2006/relationships/hyperlink" Target="https://inspirehep.net/authors/2678696" TargetMode="External"/><Relationship Id="rId37" Type="http://schemas.openxmlformats.org/officeDocument/2006/relationships/hyperlink" Target="https://inspirehep.net/authors/1879928" TargetMode="External"/><Relationship Id="rId40" Type="http://schemas.openxmlformats.org/officeDocument/2006/relationships/hyperlink" Target="https://inspirehep.net/authors/1224669" TargetMode="External"/><Relationship Id="rId45" Type="http://schemas.openxmlformats.org/officeDocument/2006/relationships/hyperlink" Target="https://inspirehep.net/authors/1867685" TargetMode="External"/><Relationship Id="rId53" Type="http://schemas.openxmlformats.org/officeDocument/2006/relationships/hyperlink" Target="https://inspirehep.net/literature/2870284" TargetMode="External"/><Relationship Id="rId5" Type="http://schemas.openxmlformats.org/officeDocument/2006/relationships/hyperlink" Target="https://inspirehep.net/institutions/904307" TargetMode="External"/><Relationship Id="rId19" Type="http://schemas.openxmlformats.org/officeDocument/2006/relationships/hyperlink" Target="https://inspirehep.net/literature/2790852" TargetMode="External"/><Relationship Id="rId4" Type="http://schemas.openxmlformats.org/officeDocument/2006/relationships/hyperlink" Target="https://inspirehep.net/institutions/904336" TargetMode="External"/><Relationship Id="rId9" Type="http://schemas.openxmlformats.org/officeDocument/2006/relationships/hyperlink" Target="https://inspirehep.net/institutions/902882" TargetMode="External"/><Relationship Id="rId14" Type="http://schemas.openxmlformats.org/officeDocument/2006/relationships/hyperlink" Target="https://inspirehep.net/authors/2724995" TargetMode="External"/><Relationship Id="rId22" Type="http://schemas.openxmlformats.org/officeDocument/2006/relationships/hyperlink" Target="https://doi.org/10.1088/1674-1137/ad7f3e" TargetMode="External"/><Relationship Id="rId27" Type="http://schemas.openxmlformats.org/officeDocument/2006/relationships/hyperlink" Target="https://inspirehep.net/institutions/903123" TargetMode="External"/><Relationship Id="rId30" Type="http://schemas.openxmlformats.org/officeDocument/2006/relationships/hyperlink" Target="https://inspirehep.net/institutions/903009" TargetMode="External"/><Relationship Id="rId35" Type="http://schemas.openxmlformats.org/officeDocument/2006/relationships/hyperlink" Target="https://doi.org/10.1016/j.nima.2024.169730" TargetMode="External"/><Relationship Id="rId43" Type="http://schemas.openxmlformats.org/officeDocument/2006/relationships/hyperlink" Target="https://doi.org/10.1016/j.nima.2024.169887" TargetMode="External"/><Relationship Id="rId48" Type="http://schemas.openxmlformats.org/officeDocument/2006/relationships/hyperlink" Target="https://inspirehep.net/authors/2098859" TargetMode="External"/><Relationship Id="rId56" Type="http://schemas.openxmlformats.org/officeDocument/2006/relationships/hyperlink" Target="https://inspirehep.net/authors/1791399" TargetMode="External"/><Relationship Id="rId8" Type="http://schemas.openxmlformats.org/officeDocument/2006/relationships/hyperlink" Target="https://inspirehep.net/authors/1879824" TargetMode="External"/><Relationship Id="rId51" Type="http://schemas.openxmlformats.org/officeDocument/2006/relationships/hyperlink" Target="https://inspirehep.net/authors/1029833" TargetMode="External"/><Relationship Id="rId3" Type="http://schemas.openxmlformats.org/officeDocument/2006/relationships/hyperlink" Target="https://inspirehep.net/authors/1469371" TargetMode="External"/><Relationship Id="rId12" Type="http://schemas.openxmlformats.org/officeDocument/2006/relationships/hyperlink" Target="https://inspirehep.net/authors/1384626" TargetMode="External"/><Relationship Id="rId17" Type="http://schemas.openxmlformats.org/officeDocument/2006/relationships/hyperlink" Target="https://inspirehep.net/institutions/907969" TargetMode="External"/><Relationship Id="rId25" Type="http://schemas.openxmlformats.org/officeDocument/2006/relationships/hyperlink" Target="https://inspirehep.net/literature/2791647" TargetMode="External"/><Relationship Id="rId33" Type="http://schemas.openxmlformats.org/officeDocument/2006/relationships/hyperlink" Target="https://inspirehep.net/institutions/903800" TargetMode="External"/><Relationship Id="rId38" Type="http://schemas.openxmlformats.org/officeDocument/2006/relationships/hyperlink" Target="https://inspirehep.net/authors/1029706" TargetMode="External"/><Relationship Id="rId46" Type="http://schemas.openxmlformats.org/officeDocument/2006/relationships/hyperlink" Target="https://inspirehep.net/institutions/903113" TargetMode="External"/><Relationship Id="rId20" Type="http://schemas.openxmlformats.org/officeDocument/2006/relationships/hyperlink" Target="https://doi.org/10.1140/epjc/s10052-024-13638-0" TargetMode="External"/><Relationship Id="rId41" Type="http://schemas.openxmlformats.org/officeDocument/2006/relationships/hyperlink" Target="https://inspirehep.net/institutions/905268" TargetMode="External"/><Relationship Id="rId54" Type="http://schemas.openxmlformats.org/officeDocument/2006/relationships/hyperlink" Target="https://inspirehep.net/authors/287028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88/1475-7516/2024/01/057" TargetMode="External"/><Relationship Id="rId15" Type="http://schemas.openxmlformats.org/officeDocument/2006/relationships/hyperlink" Target="https://doi.org/10.1140/epjp/s13360-024-05704-z" TargetMode="External"/><Relationship Id="rId23" Type="http://schemas.openxmlformats.org/officeDocument/2006/relationships/hyperlink" Target="https://inspirehep.net/literature/2790845" TargetMode="External"/><Relationship Id="rId28" Type="http://schemas.openxmlformats.org/officeDocument/2006/relationships/hyperlink" Target="https://inspirehep.net/institutions/2694363" TargetMode="External"/><Relationship Id="rId36" Type="http://schemas.openxmlformats.org/officeDocument/2006/relationships/hyperlink" Target="https://inspirehep.net/literature/2794052" TargetMode="External"/><Relationship Id="rId49" Type="http://schemas.openxmlformats.org/officeDocument/2006/relationships/hyperlink" Target="https://inspirehep.net/authors/1671353" TargetMode="External"/><Relationship Id="rId57" Type="http://schemas.openxmlformats.org/officeDocument/2006/relationships/hyperlink" Target="https://doi.org/10.1088/1748-0221/20/05/P05009" TargetMode="External"/><Relationship Id="rId10" Type="http://schemas.openxmlformats.org/officeDocument/2006/relationships/hyperlink" Target="https://inspirehep.net/institutions/907960" TargetMode="External"/><Relationship Id="rId31" Type="http://schemas.openxmlformats.org/officeDocument/2006/relationships/hyperlink" Target="https://inspirehep.net/authors/1882411" TargetMode="External"/><Relationship Id="rId44" Type="http://schemas.openxmlformats.org/officeDocument/2006/relationships/hyperlink" Target="https://inspirehep.net/literature/2800524" TargetMode="External"/><Relationship Id="rId52" Type="http://schemas.openxmlformats.org/officeDocument/2006/relationships/hyperlink" Target="https://doi.org/10.1016/j.physletb.2024.139141" TargetMode="Externa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hyperlink" Target="https://inspirehep.net/authors/1280464" TargetMode="External"/><Relationship Id="rId18" Type="http://schemas.openxmlformats.org/officeDocument/2006/relationships/hyperlink" Target="https://doi.org/10.1140/epjp/s13360-024-05830-8" TargetMode="External"/><Relationship Id="rId26" Type="http://schemas.openxmlformats.org/officeDocument/2006/relationships/hyperlink" Target="https://inspirehep.net/authors/1029288" TargetMode="External"/><Relationship Id="rId3" Type="http://schemas.openxmlformats.org/officeDocument/2006/relationships/hyperlink" Target="https://inspirehep.net/authors/1469371" TargetMode="External"/><Relationship Id="rId21" Type="http://schemas.openxmlformats.org/officeDocument/2006/relationships/hyperlink" Target="https://inspirehep.net/literature/2790864" TargetMode="External"/><Relationship Id="rId34" Type="http://schemas.openxmlformats.org/officeDocument/2006/relationships/hyperlink" Target="https://inspirehep.net/authors/1047065" TargetMode="External"/><Relationship Id="rId7" Type="http://schemas.openxmlformats.org/officeDocument/2006/relationships/hyperlink" Target="https://inspirehep.net/literature/2724992" TargetMode="External"/><Relationship Id="rId12" Type="http://schemas.openxmlformats.org/officeDocument/2006/relationships/hyperlink" Target="https://inspirehep.net/authors/1384626" TargetMode="External"/><Relationship Id="rId17" Type="http://schemas.openxmlformats.org/officeDocument/2006/relationships/hyperlink" Target="https://inspirehep.net/institutions/907969" TargetMode="External"/><Relationship Id="rId25" Type="http://schemas.openxmlformats.org/officeDocument/2006/relationships/hyperlink" Target="https://inspirehep.net/literature/2791647" TargetMode="External"/><Relationship Id="rId33" Type="http://schemas.openxmlformats.org/officeDocument/2006/relationships/hyperlink" Target="https://inspirehep.net/institutions/903800" TargetMode="External"/><Relationship Id="rId2" Type="http://schemas.openxmlformats.org/officeDocument/2006/relationships/hyperlink" Target="https://inspirehep.net/literature/2697186" TargetMode="External"/><Relationship Id="rId16" Type="http://schemas.openxmlformats.org/officeDocument/2006/relationships/hyperlink" Target="https://inspirehep.net/literature/2727870" TargetMode="External"/><Relationship Id="rId20" Type="http://schemas.openxmlformats.org/officeDocument/2006/relationships/hyperlink" Target="https://doi.org/10.1140/epjc/s10052-024-13638-0" TargetMode="External"/><Relationship Id="rId29" Type="http://schemas.openxmlformats.org/officeDocument/2006/relationships/hyperlink" Target="https://inspirehep.net/authors/106726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88/1475-7516/2024/01/057" TargetMode="External"/><Relationship Id="rId11" Type="http://schemas.openxmlformats.org/officeDocument/2006/relationships/hyperlink" Target="https://inspirehep.net/authors/1892756" TargetMode="External"/><Relationship Id="rId24" Type="http://schemas.openxmlformats.org/officeDocument/2006/relationships/hyperlink" Target="https://doi.org/10.1088/1674-1137/ad83aa" TargetMode="External"/><Relationship Id="rId32" Type="http://schemas.openxmlformats.org/officeDocument/2006/relationships/hyperlink" Target="https://inspirehep.net/authors/2678696" TargetMode="External"/><Relationship Id="rId5" Type="http://schemas.openxmlformats.org/officeDocument/2006/relationships/hyperlink" Target="https://inspirehep.net/institutions/904307" TargetMode="External"/><Relationship Id="rId15" Type="http://schemas.openxmlformats.org/officeDocument/2006/relationships/hyperlink" Target="https://doi.org/10.1140/epjp/s13360-024-05704-z" TargetMode="External"/><Relationship Id="rId23" Type="http://schemas.openxmlformats.org/officeDocument/2006/relationships/hyperlink" Target="https://inspirehep.net/literature/2790845" TargetMode="External"/><Relationship Id="rId28" Type="http://schemas.openxmlformats.org/officeDocument/2006/relationships/hyperlink" Target="https://inspirehep.net/institutions/2694363" TargetMode="External"/><Relationship Id="rId10" Type="http://schemas.openxmlformats.org/officeDocument/2006/relationships/hyperlink" Target="https://inspirehep.net/institutions/907960" TargetMode="External"/><Relationship Id="rId19" Type="http://schemas.openxmlformats.org/officeDocument/2006/relationships/hyperlink" Target="https://inspirehep.net/literature/2790852" TargetMode="External"/><Relationship Id="rId31" Type="http://schemas.openxmlformats.org/officeDocument/2006/relationships/hyperlink" Target="https://inspirehep.net/authors/1882411" TargetMode="External"/><Relationship Id="rId4" Type="http://schemas.openxmlformats.org/officeDocument/2006/relationships/hyperlink" Target="https://inspirehep.net/institutions/904336" TargetMode="External"/><Relationship Id="rId9" Type="http://schemas.openxmlformats.org/officeDocument/2006/relationships/hyperlink" Target="https://inspirehep.net/institutions/902882" TargetMode="External"/><Relationship Id="rId14" Type="http://schemas.openxmlformats.org/officeDocument/2006/relationships/hyperlink" Target="https://inspirehep.net/authors/2724995" TargetMode="External"/><Relationship Id="rId22" Type="http://schemas.openxmlformats.org/officeDocument/2006/relationships/hyperlink" Target="https://doi.org/10.1088/1674-1137/ad7f3e" TargetMode="External"/><Relationship Id="rId27" Type="http://schemas.openxmlformats.org/officeDocument/2006/relationships/hyperlink" Target="https://inspirehep.net/institutions/903123" TargetMode="External"/><Relationship Id="rId30" Type="http://schemas.openxmlformats.org/officeDocument/2006/relationships/hyperlink" Target="https://inspirehep.net/institutions/903009" TargetMode="External"/><Relationship Id="rId35" Type="http://schemas.openxmlformats.org/officeDocument/2006/relationships/hyperlink" Target="https://doi.org/10.1016/j.nima.2024.169730" TargetMode="External"/><Relationship Id="rId8" Type="http://schemas.openxmlformats.org/officeDocument/2006/relationships/hyperlink" Target="https://inspirehep.net/authors/187982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view-image.php?image=354617&amp;picture=zrobil-tekst-bialy-znaczek-na-zielono" TargetMode="External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vgsilh.com/de/image/2398780.html" TargetMode="Externa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25F4A-6483-7B72-43D0-F18E7884A3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JUNO Catania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5F7854-3179-9CB5-9602-E82F441BDA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Giuseppe Andronico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7769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04672-7A07-1A7F-E7FA-E1FD161AD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34"/>
            <a:ext cx="10515600" cy="1191300"/>
          </a:xfrm>
        </p:spPr>
        <p:txBody>
          <a:bodyPr/>
          <a:lstStyle/>
          <a:p>
            <a:r>
              <a:rPr lang="it-IT" dirty="0"/>
              <a:t>Richieste economiche</a:t>
            </a: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717E69B-7019-CF67-58C6-7250B59D40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527749"/>
              </p:ext>
            </p:extLst>
          </p:nvPr>
        </p:nvGraphicFramePr>
        <p:xfrm>
          <a:off x="121049" y="1144307"/>
          <a:ext cx="11949903" cy="4258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879">
                  <a:extLst>
                    <a:ext uri="{9D8B030D-6E8A-4147-A177-3AD203B41FA5}">
                      <a16:colId xmlns:a16="http://schemas.microsoft.com/office/drawing/2014/main" val="3336834370"/>
                    </a:ext>
                  </a:extLst>
                </a:gridCol>
                <a:gridCol w="9423350">
                  <a:extLst>
                    <a:ext uri="{9D8B030D-6E8A-4147-A177-3AD203B41FA5}">
                      <a16:colId xmlns:a16="http://schemas.microsoft.com/office/drawing/2014/main" val="4211474356"/>
                    </a:ext>
                  </a:extLst>
                </a:gridCol>
                <a:gridCol w="855272">
                  <a:extLst>
                    <a:ext uri="{9D8B030D-6E8A-4147-A177-3AD203B41FA5}">
                      <a16:colId xmlns:a16="http://schemas.microsoft.com/office/drawing/2014/main" val="353304110"/>
                    </a:ext>
                  </a:extLst>
                </a:gridCol>
                <a:gridCol w="790402">
                  <a:extLst>
                    <a:ext uri="{9D8B030D-6E8A-4147-A177-3AD203B41FA5}">
                      <a16:colId xmlns:a16="http://schemas.microsoft.com/office/drawing/2014/main" val="906787744"/>
                    </a:ext>
                  </a:extLst>
                </a:gridCol>
              </a:tblGrid>
              <a:tr h="603784">
                <a:tc>
                  <a:txBody>
                    <a:bodyPr/>
                    <a:lstStyle/>
                    <a:p>
                      <a:r>
                        <a:rPr lang="it-IT" sz="1400" dirty="0"/>
                        <a:t>Capitolo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Descrizione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Richiesta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S.J.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092667"/>
                  </a:ext>
                </a:extLst>
              </a:tr>
              <a:tr h="355167">
                <a:tc rowSpan="6">
                  <a:txBody>
                    <a:bodyPr/>
                    <a:lstStyle/>
                    <a:p>
                      <a:r>
                        <a:rPr lang="it-IT" sz="1400" dirty="0"/>
                        <a:t>Missioni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Meeting di collaborazione internazionale (Cina) 2 eventi, 2 persone in totale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/>
                        <a:t>10.4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791220"/>
                  </a:ext>
                </a:extLst>
              </a:tr>
              <a:tr h="35516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Meeting di collaborazione europea 2 eventi, 2 persone in totale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/>
                        <a:t>4.8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951102"/>
                  </a:ext>
                </a:extLst>
              </a:tr>
              <a:tr h="35516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Meeting di collaborazione italiana 1 evento, 2 persone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/>
                        <a:t>1.2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322670"/>
                  </a:ext>
                </a:extLst>
              </a:tr>
              <a:tr h="3551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1 turno di data </a:t>
                      </a:r>
                      <a:r>
                        <a:rPr lang="it-IT" sz="1400" dirty="0" err="1"/>
                        <a:t>taking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/>
                        <a:t>3.5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124130"/>
                  </a:ext>
                </a:extLst>
              </a:tr>
              <a:tr h="58441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 computing: partecipazione eventi LHCONE 3 meeting di cui almeno 2 in Europa, 1 persona </a:t>
                      </a:r>
                    </a:p>
                    <a:p>
                      <a:r>
                        <a:rPr lang="it-IT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N.B.: Giuseppe Andronico è L2 computing e rappresentante JUNO in LHCONE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/>
                        <a:t>2.5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263720"/>
                  </a:ext>
                </a:extLst>
              </a:tr>
              <a:tr h="58441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 computing meeting in Cina 2 sessioni di lavoro da 2 settimane su DCI e offline, 1 persona</a:t>
                      </a:r>
                    </a:p>
                    <a:p>
                      <a:r>
                        <a:rPr lang="it-IT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N.B.: Giuseppe Andronico è L2 computing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/>
                        <a:t>3.5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567616"/>
                  </a:ext>
                </a:extLst>
              </a:tr>
              <a:tr h="355167">
                <a:tc gridSpan="2">
                  <a:txBody>
                    <a:bodyPr/>
                    <a:lstStyle/>
                    <a:p>
                      <a:pPr algn="r"/>
                      <a:r>
                        <a:rPr lang="it-IT" sz="1400" dirty="0"/>
                        <a:t>Totali</a:t>
                      </a:r>
                      <a:endParaRPr lang="en-GB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/>
                        <a:t>25.9</a:t>
                      </a:r>
                      <a:endParaRPr lang="en-GB" sz="1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746167"/>
                  </a:ext>
                </a:extLst>
              </a:tr>
              <a:tr h="355167">
                <a:tc>
                  <a:txBody>
                    <a:bodyPr/>
                    <a:lstStyle/>
                    <a:p>
                      <a:r>
                        <a:rPr lang="it-IT" sz="1400" dirty="0"/>
                        <a:t>Consumo</a:t>
                      </a:r>
                      <a:endParaRPr lang="en-GB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Metabolismo per il gruppo di Catania</a:t>
                      </a:r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/>
                        <a:t>4</a:t>
                      </a:r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286883"/>
                  </a:ext>
                </a:extLst>
              </a:tr>
              <a:tr h="355167">
                <a:tc gridSpan="2">
                  <a:txBody>
                    <a:bodyPr/>
                    <a:lstStyle/>
                    <a:p>
                      <a:pPr algn="r"/>
                      <a:r>
                        <a:rPr lang="it-IT" sz="1400" dirty="0"/>
                        <a:t>Totali</a:t>
                      </a:r>
                      <a:endParaRPr lang="en-GB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400" dirty="0"/>
                        <a:t>4</a:t>
                      </a:r>
                      <a:endParaRPr lang="en-GB" sz="1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255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948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209D2-A3C9-240A-4CD8-D9B758B9D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8813"/>
            <a:ext cx="10515600" cy="1325563"/>
          </a:xfrm>
        </p:spPr>
        <p:txBody>
          <a:bodyPr/>
          <a:lstStyle/>
          <a:p>
            <a:r>
              <a:rPr lang="it-IT" dirty="0"/>
              <a:t>Anagrafica (da confermare)</a:t>
            </a: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FFC588D-98CF-6A89-5BE2-15FBC6C237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968124"/>
              </p:ext>
            </p:extLst>
          </p:nvPr>
        </p:nvGraphicFramePr>
        <p:xfrm>
          <a:off x="941614" y="1178008"/>
          <a:ext cx="8616043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457">
                  <a:extLst>
                    <a:ext uri="{9D8B030D-6E8A-4147-A177-3AD203B41FA5}">
                      <a16:colId xmlns:a16="http://schemas.microsoft.com/office/drawing/2014/main" val="3357328123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11500962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932676577"/>
                    </a:ext>
                  </a:extLst>
                </a:gridCol>
                <a:gridCol w="1006929">
                  <a:extLst>
                    <a:ext uri="{9D8B030D-6E8A-4147-A177-3AD203B41FA5}">
                      <a16:colId xmlns:a16="http://schemas.microsoft.com/office/drawing/2014/main" val="1329244233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130115925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221229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Nome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Contratto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Qualifica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Aff</a:t>
                      </a:r>
                      <a:r>
                        <a:rPr lang="it-IT" dirty="0"/>
                        <a:t>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% 2025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% 2026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042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Andronico Giuseppe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Dipendente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Primo Tecnologo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CSN II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60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97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Riccardo Bruno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Dipendente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Tecnologo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CSN II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433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Tuvè Cristina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Associato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Prof. Associato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CSN II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873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Pulvirenti</a:t>
                      </a:r>
                      <a:r>
                        <a:rPr lang="en-US" dirty="0"/>
                        <a:t> Alfredo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Associazione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tecnologica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Prof. </a:t>
                      </a:r>
                      <a:r>
                        <a:rPr lang="en-US" dirty="0" err="1"/>
                        <a:t>Associato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87452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r"/>
                      <a:r>
                        <a:rPr lang="it-IT" dirty="0"/>
                        <a:t>Totale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150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110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1704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6EB7ADA-9D28-9177-C297-C6B4B7AC1B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543701"/>
              </p:ext>
            </p:extLst>
          </p:nvPr>
        </p:nvGraphicFramePr>
        <p:xfrm>
          <a:off x="838200" y="4688414"/>
          <a:ext cx="507274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617">
                  <a:extLst>
                    <a:ext uri="{9D8B030D-6E8A-4147-A177-3AD203B41FA5}">
                      <a16:colId xmlns:a16="http://schemas.microsoft.com/office/drawing/2014/main" val="3349307859"/>
                    </a:ext>
                  </a:extLst>
                </a:gridCol>
                <a:gridCol w="1473563">
                  <a:extLst>
                    <a:ext uri="{9D8B030D-6E8A-4147-A177-3AD203B41FA5}">
                      <a16:colId xmlns:a16="http://schemas.microsoft.com/office/drawing/2014/main" val="1087354177"/>
                    </a:ext>
                  </a:extLst>
                </a:gridCol>
                <a:gridCol w="1473563">
                  <a:extLst>
                    <a:ext uri="{9D8B030D-6E8A-4147-A177-3AD203B41FA5}">
                      <a16:colId xmlns:a16="http://schemas.microsoft.com/office/drawing/2014/main" val="4853249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Servizio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MU 2025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MU 2026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86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Servizio Elettronica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470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Servizio Rivelatori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628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Servizio Calcolo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1,2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848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Totale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4,2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6960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D66D942-C08B-8285-03F3-4C536B2522E5}"/>
              </a:ext>
            </a:extLst>
          </p:cNvPr>
          <p:cNvSpPr txBox="1"/>
          <p:nvPr/>
        </p:nvSpPr>
        <p:spPr>
          <a:xfrm>
            <a:off x="760376" y="4298232"/>
            <a:ext cx="2196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Servizi tecnici</a:t>
            </a:r>
            <a:endParaRPr lang="en-GB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6D1294-83D1-B95D-8A6E-9A2FD5DFE9F1}"/>
              </a:ext>
            </a:extLst>
          </p:cNvPr>
          <p:cNvSpPr txBox="1"/>
          <p:nvPr/>
        </p:nvSpPr>
        <p:spPr>
          <a:xfrm>
            <a:off x="760376" y="793195"/>
            <a:ext cx="4667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Personale ricercatore e tecnologo</a:t>
            </a:r>
            <a:endParaRPr lang="en-GB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08E9CC-FB7F-8C44-7D4B-4DD1DDD637FF}"/>
              </a:ext>
            </a:extLst>
          </p:cNvPr>
          <p:cNvSpPr txBox="1"/>
          <p:nvPr/>
        </p:nvSpPr>
        <p:spPr>
          <a:xfrm>
            <a:off x="6863443" y="4971445"/>
            <a:ext cx="5306362" cy="120032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Note: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Associazione A. Pulvirenti in corso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Con questa anagrafica JUNO si pone sotto dotazione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328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005FD4-0997-12F7-F71B-68936DF57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7822"/>
            <a:ext cx="10515600" cy="717951"/>
          </a:xfrm>
        </p:spPr>
        <p:txBody>
          <a:bodyPr/>
          <a:lstStyle/>
          <a:p>
            <a:r>
              <a:rPr lang="en-US" dirty="0" err="1"/>
              <a:t>Pubblicazioni</a:t>
            </a:r>
            <a:r>
              <a:rPr lang="en-US" dirty="0"/>
              <a:t>/</a:t>
            </a:r>
            <a:r>
              <a:rPr lang="en-US" dirty="0" err="1"/>
              <a:t>Conferenze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8C79B0-8C78-0F74-536E-654A229B3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41035"/>
            <a:ext cx="12135775" cy="4351338"/>
          </a:xfrm>
        </p:spPr>
        <p:txBody>
          <a:bodyPr>
            <a:normAutofit fontScale="40000" lnSpcReduction="20000"/>
          </a:bodyPr>
          <a:lstStyle/>
          <a:p>
            <a:r>
              <a:rPr lang="en-GB" b="1" dirty="0">
                <a:hlinkClick r:id="rId2"/>
              </a:rPr>
              <a:t>Real-time monitoring for the next core-collapse supernova in JUNO</a:t>
            </a:r>
            <a:r>
              <a:rPr lang="en-GB" b="1" dirty="0"/>
              <a:t>, </a:t>
            </a:r>
            <a:r>
              <a:rPr lang="en-GB" dirty="0"/>
              <a:t>JUNO Collaboration • </a:t>
            </a:r>
            <a:r>
              <a:rPr lang="en-GB" dirty="0">
                <a:hlinkClick r:id="rId3"/>
              </a:rPr>
              <a:t>Angel </a:t>
            </a:r>
            <a:r>
              <a:rPr lang="en-GB" dirty="0" err="1">
                <a:hlinkClick r:id="rId3"/>
              </a:rPr>
              <a:t>Abusleme</a:t>
            </a:r>
            <a:r>
              <a:rPr lang="en-GB" dirty="0"/>
              <a:t> (</a:t>
            </a:r>
            <a:r>
              <a:rPr lang="en-GB" dirty="0">
                <a:hlinkClick r:id="rId4"/>
              </a:rPr>
              <a:t>Chile U., </a:t>
            </a:r>
            <a:r>
              <a:rPr lang="en-GB" dirty="0" err="1">
                <a:hlinkClick r:id="rId4"/>
              </a:rPr>
              <a:t>Catolica</a:t>
            </a:r>
            <a:r>
              <a:rPr lang="en-GB" dirty="0"/>
              <a:t> and </a:t>
            </a:r>
            <a:r>
              <a:rPr lang="en-GB" dirty="0">
                <a:hlinkClick r:id="rId5"/>
              </a:rPr>
              <a:t>Rio Grande do Norte U.</a:t>
            </a:r>
            <a:r>
              <a:rPr lang="en-GB" dirty="0"/>
              <a:t>) et al., DOI: </a:t>
            </a:r>
            <a:r>
              <a:rPr lang="en-GB" dirty="0">
                <a:hlinkClick r:id="rId6"/>
              </a:rPr>
              <a:t>10.1088/1475-7516/2024/01/057</a:t>
            </a:r>
            <a:endParaRPr lang="en-GB" dirty="0"/>
          </a:p>
          <a:p>
            <a:r>
              <a:rPr lang="en-GB" b="1" dirty="0">
                <a:hlinkClick r:id="rId7"/>
              </a:rPr>
              <a:t>Analysis of reactor burnup simulation uncertainties for antineutrino spectrum prediction</a:t>
            </a:r>
            <a:r>
              <a:rPr lang="en-GB" b="1" dirty="0"/>
              <a:t>, </a:t>
            </a:r>
            <a:r>
              <a:rPr lang="en-GB" dirty="0">
                <a:hlinkClick r:id="rId8"/>
              </a:rPr>
              <a:t>A. Barresi</a:t>
            </a:r>
            <a:r>
              <a:rPr lang="en-GB" dirty="0"/>
              <a:t> (</a:t>
            </a:r>
            <a:r>
              <a:rPr lang="en-GB" dirty="0">
                <a:hlinkClick r:id="rId9"/>
              </a:rPr>
              <a:t>INFN, Milan</a:t>
            </a:r>
            <a:r>
              <a:rPr lang="en-GB" dirty="0"/>
              <a:t> and </a:t>
            </a:r>
            <a:r>
              <a:rPr lang="en-GB" dirty="0">
                <a:hlinkClick r:id="rId10"/>
              </a:rPr>
              <a:t>Milan Bicocca U.</a:t>
            </a:r>
            <a:r>
              <a:rPr lang="en-GB" dirty="0"/>
              <a:t>), </a:t>
            </a:r>
            <a:r>
              <a:rPr lang="en-GB" dirty="0">
                <a:hlinkClick r:id="rId11"/>
              </a:rPr>
              <a:t>M. Borghesi</a:t>
            </a:r>
            <a:r>
              <a:rPr lang="en-GB" dirty="0"/>
              <a:t> (</a:t>
            </a:r>
            <a:r>
              <a:rPr lang="en-GB" dirty="0">
                <a:hlinkClick r:id="rId9"/>
              </a:rPr>
              <a:t>INFN, Milan</a:t>
            </a:r>
            <a:r>
              <a:rPr lang="en-GB" dirty="0"/>
              <a:t> and </a:t>
            </a:r>
            <a:r>
              <a:rPr lang="en-GB" dirty="0">
                <a:hlinkClick r:id="rId10"/>
              </a:rPr>
              <a:t>Milan Bicocca U.</a:t>
            </a:r>
            <a:r>
              <a:rPr lang="en-GB" dirty="0"/>
              <a:t>), </a:t>
            </a:r>
            <a:r>
              <a:rPr lang="en-GB" dirty="0">
                <a:hlinkClick r:id="rId12"/>
              </a:rPr>
              <a:t>A. Cammi</a:t>
            </a:r>
            <a:r>
              <a:rPr lang="en-GB" dirty="0"/>
              <a:t> (</a:t>
            </a:r>
            <a:r>
              <a:rPr lang="en-GB" dirty="0">
                <a:hlinkClick r:id="rId9"/>
              </a:rPr>
              <a:t>INFN, Milan</a:t>
            </a:r>
            <a:r>
              <a:rPr lang="en-GB" dirty="0"/>
              <a:t> and </a:t>
            </a:r>
            <a:r>
              <a:rPr lang="en-GB" dirty="0">
                <a:hlinkClick r:id="rId10"/>
              </a:rPr>
              <a:t>Milan Bicocca U.</a:t>
            </a:r>
            <a:r>
              <a:rPr lang="en-GB" dirty="0"/>
              <a:t>), </a:t>
            </a:r>
            <a:r>
              <a:rPr lang="en-GB" dirty="0">
                <a:hlinkClick r:id="rId13"/>
              </a:rPr>
              <a:t>D. Chiesa</a:t>
            </a:r>
            <a:r>
              <a:rPr lang="en-GB" dirty="0"/>
              <a:t> (</a:t>
            </a:r>
            <a:r>
              <a:rPr lang="en-GB" dirty="0">
                <a:hlinkClick r:id="rId9"/>
              </a:rPr>
              <a:t>INFN, Milan</a:t>
            </a:r>
            <a:r>
              <a:rPr lang="en-GB" dirty="0"/>
              <a:t> and </a:t>
            </a:r>
            <a:r>
              <a:rPr lang="en-GB" dirty="0">
                <a:hlinkClick r:id="rId10"/>
              </a:rPr>
              <a:t>Milan Bicocca U.</a:t>
            </a:r>
            <a:r>
              <a:rPr lang="en-GB" dirty="0"/>
              <a:t>), </a:t>
            </a:r>
            <a:r>
              <a:rPr lang="en-GB" dirty="0">
                <a:hlinkClick r:id="rId14"/>
              </a:rPr>
              <a:t>L. Loi</a:t>
            </a:r>
            <a:r>
              <a:rPr lang="en-GB" dirty="0"/>
              <a:t> (</a:t>
            </a:r>
            <a:r>
              <a:rPr lang="en-GB" dirty="0">
                <a:hlinkClick r:id="rId9"/>
              </a:rPr>
              <a:t>INFN, Milan</a:t>
            </a:r>
            <a:r>
              <a:rPr lang="en-GB" dirty="0"/>
              <a:t> and </a:t>
            </a:r>
            <a:r>
              <a:rPr lang="en-GB" dirty="0">
                <a:hlinkClick r:id="rId10"/>
              </a:rPr>
              <a:t>Milan Bicocca U.</a:t>
            </a:r>
            <a:r>
              <a:rPr lang="en-GB" dirty="0"/>
              <a:t>) et al., DOI: </a:t>
            </a:r>
            <a:r>
              <a:rPr lang="en-GB" dirty="0">
                <a:hlinkClick r:id="rId15"/>
              </a:rPr>
              <a:t>10.1140/</a:t>
            </a:r>
            <a:r>
              <a:rPr lang="en-GB" dirty="0" err="1">
                <a:hlinkClick r:id="rId15"/>
              </a:rPr>
              <a:t>epjp</a:t>
            </a:r>
            <a:r>
              <a:rPr lang="en-GB" dirty="0">
                <a:hlinkClick r:id="rId15"/>
              </a:rPr>
              <a:t>/s13360-024-05704-z</a:t>
            </a:r>
            <a:endParaRPr lang="en-GB" dirty="0"/>
          </a:p>
          <a:p>
            <a:r>
              <a:rPr lang="en-GB" b="1" dirty="0">
                <a:hlinkClick r:id="rId16"/>
              </a:rPr>
              <a:t>The design and technology development of the JUNO central detector</a:t>
            </a:r>
            <a:r>
              <a:rPr lang="en-GB" b="1" dirty="0"/>
              <a:t>, </a:t>
            </a:r>
            <a:r>
              <a:rPr lang="en-GB" dirty="0"/>
              <a:t>JUNO Collaboration • </a:t>
            </a:r>
            <a:r>
              <a:rPr lang="en-GB" dirty="0">
                <a:hlinkClick r:id="rId3"/>
              </a:rPr>
              <a:t>Angel </a:t>
            </a:r>
            <a:r>
              <a:rPr lang="en-GB" dirty="0" err="1">
                <a:hlinkClick r:id="rId3"/>
              </a:rPr>
              <a:t>Abusleme</a:t>
            </a:r>
            <a:r>
              <a:rPr lang="en-GB" dirty="0"/>
              <a:t> (</a:t>
            </a:r>
            <a:r>
              <a:rPr lang="en-GB" dirty="0">
                <a:hlinkClick r:id="rId4"/>
              </a:rPr>
              <a:t>Chile U., </a:t>
            </a:r>
            <a:r>
              <a:rPr lang="en-GB" dirty="0" err="1">
                <a:hlinkClick r:id="rId4"/>
              </a:rPr>
              <a:t>Catolica</a:t>
            </a:r>
            <a:r>
              <a:rPr lang="en-GB" dirty="0"/>
              <a:t> and </a:t>
            </a:r>
            <a:r>
              <a:rPr lang="en-GB" dirty="0">
                <a:hlinkClick r:id="rId17"/>
              </a:rPr>
              <a:t>Andres Bello Natl. U.</a:t>
            </a:r>
            <a:r>
              <a:rPr lang="en-GB" dirty="0"/>
              <a:t>) et al., DOI: </a:t>
            </a:r>
            <a:r>
              <a:rPr lang="en-GB" dirty="0">
                <a:hlinkClick r:id="rId18"/>
              </a:rPr>
              <a:t>10.1140/</a:t>
            </a:r>
            <a:r>
              <a:rPr lang="en-GB" dirty="0" err="1">
                <a:hlinkClick r:id="rId18"/>
              </a:rPr>
              <a:t>epjp</a:t>
            </a:r>
            <a:r>
              <a:rPr lang="en-GB" dirty="0">
                <a:hlinkClick r:id="rId18"/>
              </a:rPr>
              <a:t>/s13360-024-05830-8</a:t>
            </a:r>
            <a:endParaRPr lang="en-GB" dirty="0"/>
          </a:p>
          <a:p>
            <a:r>
              <a:rPr lang="en-GB" b="1" dirty="0">
                <a:hlinkClick r:id="rId19"/>
              </a:rPr>
              <a:t>JUNO sensitivity to invisible decay modes of neutrons</a:t>
            </a:r>
            <a:r>
              <a:rPr lang="en-GB" b="1" dirty="0"/>
              <a:t>, </a:t>
            </a:r>
            <a:r>
              <a:rPr lang="en-GB" dirty="0"/>
              <a:t>JUNO Collaboration • </a:t>
            </a:r>
            <a:r>
              <a:rPr lang="en-GB" dirty="0">
                <a:hlinkClick r:id="rId3"/>
              </a:rPr>
              <a:t>Angel </a:t>
            </a:r>
            <a:r>
              <a:rPr lang="en-GB" dirty="0" err="1">
                <a:hlinkClick r:id="rId3"/>
              </a:rPr>
              <a:t>Abusleme</a:t>
            </a:r>
            <a:r>
              <a:rPr lang="en-GB" dirty="0"/>
              <a:t> (</a:t>
            </a:r>
            <a:r>
              <a:rPr lang="en-GB" dirty="0">
                <a:hlinkClick r:id="rId4"/>
              </a:rPr>
              <a:t>Chile U., </a:t>
            </a:r>
            <a:r>
              <a:rPr lang="en-GB" dirty="0" err="1">
                <a:hlinkClick r:id="rId4"/>
              </a:rPr>
              <a:t>Catolica</a:t>
            </a:r>
            <a:r>
              <a:rPr lang="en-GB" dirty="0"/>
              <a:t> and </a:t>
            </a:r>
            <a:r>
              <a:rPr lang="en-GB" dirty="0">
                <a:hlinkClick r:id="rId17"/>
              </a:rPr>
              <a:t>Andres Bello Natl. U.</a:t>
            </a:r>
            <a:r>
              <a:rPr lang="en-GB" dirty="0"/>
              <a:t>) et al., DOI: </a:t>
            </a:r>
            <a:r>
              <a:rPr lang="en-GB" dirty="0">
                <a:hlinkClick r:id="rId20"/>
              </a:rPr>
              <a:t>10.1140/</a:t>
            </a:r>
            <a:r>
              <a:rPr lang="en-GB" dirty="0" err="1">
                <a:hlinkClick r:id="rId20"/>
              </a:rPr>
              <a:t>epjc</a:t>
            </a:r>
            <a:r>
              <a:rPr lang="en-GB" dirty="0">
                <a:hlinkClick r:id="rId20"/>
              </a:rPr>
              <a:t>/s10052-024-13638-0</a:t>
            </a:r>
            <a:endParaRPr lang="en-GB" dirty="0"/>
          </a:p>
          <a:p>
            <a:r>
              <a:rPr lang="en-GB" b="1" dirty="0">
                <a:hlinkClick r:id="rId21"/>
              </a:rPr>
              <a:t>Potential to identify neutrino mass ordering with reactor antineutrinos at JUNO</a:t>
            </a:r>
            <a:r>
              <a:rPr lang="en-GB" b="1" dirty="0"/>
              <a:t>, </a:t>
            </a:r>
            <a:r>
              <a:rPr lang="en-GB" dirty="0"/>
              <a:t>JUNO Collaboration • </a:t>
            </a:r>
            <a:r>
              <a:rPr lang="en-GB" dirty="0">
                <a:hlinkClick r:id="rId3"/>
              </a:rPr>
              <a:t>Angel </a:t>
            </a:r>
            <a:r>
              <a:rPr lang="en-GB" dirty="0" err="1">
                <a:hlinkClick r:id="rId3"/>
              </a:rPr>
              <a:t>Abusleme</a:t>
            </a:r>
            <a:r>
              <a:rPr lang="en-GB" dirty="0"/>
              <a:t> (</a:t>
            </a:r>
            <a:r>
              <a:rPr lang="en-GB" dirty="0">
                <a:hlinkClick r:id="rId4"/>
              </a:rPr>
              <a:t>Chile U., </a:t>
            </a:r>
            <a:r>
              <a:rPr lang="en-GB" dirty="0" err="1">
                <a:hlinkClick r:id="rId4"/>
              </a:rPr>
              <a:t>Catolica</a:t>
            </a:r>
            <a:r>
              <a:rPr lang="en-GB" dirty="0"/>
              <a:t> and </a:t>
            </a:r>
            <a:r>
              <a:rPr lang="en-GB" dirty="0">
                <a:hlinkClick r:id="rId17"/>
              </a:rPr>
              <a:t>Andres Bello Natl. U.</a:t>
            </a:r>
            <a:r>
              <a:rPr lang="en-GB" dirty="0"/>
              <a:t>) et al., DOI: </a:t>
            </a:r>
            <a:r>
              <a:rPr lang="en-GB" dirty="0">
                <a:hlinkClick r:id="rId22"/>
              </a:rPr>
              <a:t>10.1088/1674-1137/ad7f3e</a:t>
            </a:r>
            <a:endParaRPr lang="en-GB" dirty="0"/>
          </a:p>
          <a:p>
            <a:r>
              <a:rPr lang="en-GB" b="1" dirty="0">
                <a:hlinkClick r:id="rId23"/>
              </a:rPr>
              <a:t>Prediction of Energy Resolution in the JUNO Experiment</a:t>
            </a:r>
            <a:r>
              <a:rPr lang="en-GB" b="1" dirty="0"/>
              <a:t>, </a:t>
            </a:r>
            <a:r>
              <a:rPr lang="en-GB" dirty="0"/>
              <a:t>JUNO Collaboration • </a:t>
            </a:r>
            <a:r>
              <a:rPr lang="en-GB" dirty="0">
                <a:hlinkClick r:id="rId3"/>
              </a:rPr>
              <a:t>Angel </a:t>
            </a:r>
            <a:r>
              <a:rPr lang="en-GB" dirty="0" err="1">
                <a:hlinkClick r:id="rId3"/>
              </a:rPr>
              <a:t>Abusleme</a:t>
            </a:r>
            <a:r>
              <a:rPr lang="en-GB" dirty="0"/>
              <a:t> (</a:t>
            </a:r>
            <a:r>
              <a:rPr lang="en-GB" dirty="0">
                <a:hlinkClick r:id="rId4"/>
              </a:rPr>
              <a:t>Chile U., </a:t>
            </a:r>
            <a:r>
              <a:rPr lang="en-GB" dirty="0" err="1">
                <a:hlinkClick r:id="rId4"/>
              </a:rPr>
              <a:t>Catolica</a:t>
            </a:r>
            <a:r>
              <a:rPr lang="en-GB" dirty="0"/>
              <a:t> and </a:t>
            </a:r>
            <a:r>
              <a:rPr lang="en-GB" dirty="0">
                <a:hlinkClick r:id="rId17"/>
              </a:rPr>
              <a:t>Andres Bello Natl. U.</a:t>
            </a:r>
            <a:r>
              <a:rPr lang="en-GB" dirty="0"/>
              <a:t>) et al., DOI: </a:t>
            </a:r>
            <a:r>
              <a:rPr lang="en-GB" dirty="0">
                <a:hlinkClick r:id="rId24"/>
              </a:rPr>
              <a:t>10.1088/1674-1137/ad83aa</a:t>
            </a:r>
            <a:endParaRPr lang="en-GB" dirty="0"/>
          </a:p>
          <a:p>
            <a:r>
              <a:rPr lang="en-GB" b="1" dirty="0">
                <a:hlinkClick r:id="rId25"/>
              </a:rPr>
              <a:t>Refractive index in the JUNO liquid scintillator</a:t>
            </a:r>
            <a:r>
              <a:rPr lang="en-GB" b="1" dirty="0"/>
              <a:t>, </a:t>
            </a:r>
            <a:r>
              <a:rPr lang="en-GB" dirty="0">
                <a:hlinkClick r:id="rId26"/>
              </a:rPr>
              <a:t>H.S. Zhang</a:t>
            </a:r>
            <a:r>
              <a:rPr lang="en-GB" dirty="0"/>
              <a:t> (</a:t>
            </a:r>
            <a:r>
              <a:rPr lang="en-GB" dirty="0">
                <a:hlinkClick r:id="rId27"/>
              </a:rPr>
              <a:t>Beijing, Inst. High Energy Phys.</a:t>
            </a:r>
            <a:r>
              <a:rPr lang="en-GB" dirty="0"/>
              <a:t> and </a:t>
            </a:r>
            <a:r>
              <a:rPr lang="en-GB" dirty="0">
                <a:hlinkClick r:id="rId28"/>
              </a:rPr>
              <a:t>UCAS, Beijing</a:t>
            </a:r>
            <a:r>
              <a:rPr lang="en-GB" dirty="0"/>
              <a:t>), </a:t>
            </a:r>
            <a:r>
              <a:rPr lang="en-GB" dirty="0">
                <a:hlinkClick r:id="rId29"/>
              </a:rPr>
              <a:t>M. Beretta</a:t>
            </a:r>
            <a:r>
              <a:rPr lang="en-GB" dirty="0"/>
              <a:t> (</a:t>
            </a:r>
            <a:r>
              <a:rPr lang="en-GB" dirty="0">
                <a:hlinkClick r:id="rId30"/>
              </a:rPr>
              <a:t>Milan U.</a:t>
            </a:r>
            <a:r>
              <a:rPr lang="en-GB" dirty="0"/>
              <a:t>), </a:t>
            </a:r>
            <a:r>
              <a:rPr lang="en-GB" dirty="0">
                <a:hlinkClick r:id="rId31"/>
              </a:rPr>
              <a:t>S. </a:t>
            </a:r>
            <a:r>
              <a:rPr lang="en-GB" dirty="0" err="1">
                <a:hlinkClick r:id="rId31"/>
              </a:rPr>
              <a:t>Cialdi</a:t>
            </a:r>
            <a:r>
              <a:rPr lang="en-GB" dirty="0"/>
              <a:t> (</a:t>
            </a:r>
            <a:r>
              <a:rPr lang="en-GB" dirty="0">
                <a:hlinkClick r:id="rId30"/>
              </a:rPr>
              <a:t>Milan U.</a:t>
            </a:r>
            <a:r>
              <a:rPr lang="en-GB" dirty="0"/>
              <a:t>), </a:t>
            </a:r>
            <a:r>
              <a:rPr lang="en-GB" dirty="0">
                <a:hlinkClick r:id="rId32"/>
              </a:rPr>
              <a:t>C.X. Yang</a:t>
            </a:r>
            <a:r>
              <a:rPr lang="en-GB" dirty="0"/>
              <a:t> (</a:t>
            </a:r>
            <a:r>
              <a:rPr lang="en-GB" dirty="0">
                <a:hlinkClick r:id="rId27"/>
              </a:rPr>
              <a:t>Beijing, Inst. High Energy Phys.</a:t>
            </a:r>
            <a:r>
              <a:rPr lang="en-GB" dirty="0"/>
              <a:t> and </a:t>
            </a:r>
            <a:r>
              <a:rPr lang="en-GB" dirty="0">
                <a:hlinkClick r:id="rId33"/>
              </a:rPr>
              <a:t>Hefei, CUST</a:t>
            </a:r>
            <a:r>
              <a:rPr lang="en-GB" dirty="0"/>
              <a:t>), </a:t>
            </a:r>
            <a:r>
              <a:rPr lang="en-GB" dirty="0">
                <a:hlinkClick r:id="rId34"/>
              </a:rPr>
              <a:t>J.H. Huang</a:t>
            </a:r>
            <a:r>
              <a:rPr lang="en-GB" dirty="0"/>
              <a:t> (</a:t>
            </a:r>
            <a:r>
              <a:rPr lang="en-GB" dirty="0">
                <a:hlinkClick r:id="rId27"/>
              </a:rPr>
              <a:t>Beijing, Inst. High Energy Phys.</a:t>
            </a:r>
            <a:r>
              <a:rPr lang="en-GB" dirty="0"/>
              <a:t> and </a:t>
            </a:r>
            <a:r>
              <a:rPr lang="en-GB" dirty="0">
                <a:hlinkClick r:id="rId28"/>
              </a:rPr>
              <a:t>UCAS, Beijing</a:t>
            </a:r>
            <a:r>
              <a:rPr lang="en-GB" dirty="0"/>
              <a:t>) et al., DOI: </a:t>
            </a:r>
            <a:r>
              <a:rPr lang="en-GB" dirty="0">
                <a:hlinkClick r:id="rId35"/>
              </a:rPr>
              <a:t>10.1016/j.nima.2024.169730 </a:t>
            </a:r>
            <a:endParaRPr lang="en-GB" dirty="0"/>
          </a:p>
          <a:p>
            <a:r>
              <a:rPr lang="en-GB" b="1" dirty="0">
                <a:hlinkClick r:id="rId36"/>
              </a:rPr>
              <a:t>Distillation and gas stripping purification plants for the JUNO liquid scintillator</a:t>
            </a:r>
            <a:r>
              <a:rPr lang="en-GB" b="1" dirty="0"/>
              <a:t>, </a:t>
            </a:r>
            <a:r>
              <a:rPr lang="en-GB" dirty="0">
                <a:hlinkClick r:id="rId37"/>
              </a:rPr>
              <a:t>C. Landini</a:t>
            </a:r>
            <a:r>
              <a:rPr lang="en-GB" dirty="0"/>
              <a:t> (</a:t>
            </a:r>
            <a:r>
              <a:rPr lang="en-GB" dirty="0">
                <a:hlinkClick r:id="rId30"/>
              </a:rPr>
              <a:t>Milan U.</a:t>
            </a:r>
            <a:r>
              <a:rPr lang="en-GB" dirty="0"/>
              <a:t>), </a:t>
            </a:r>
            <a:r>
              <a:rPr lang="en-GB" dirty="0">
                <a:hlinkClick r:id="rId29"/>
              </a:rPr>
              <a:t>M. Beretta</a:t>
            </a:r>
            <a:r>
              <a:rPr lang="en-GB" dirty="0"/>
              <a:t> (</a:t>
            </a:r>
            <a:r>
              <a:rPr lang="en-GB" dirty="0">
                <a:hlinkClick r:id="rId30"/>
              </a:rPr>
              <a:t>Milan U.</a:t>
            </a:r>
            <a:r>
              <a:rPr lang="en-GB" dirty="0"/>
              <a:t>), </a:t>
            </a:r>
            <a:r>
              <a:rPr lang="en-GB" dirty="0">
                <a:hlinkClick r:id="rId38"/>
              </a:rPr>
              <a:t>P. Lombardi</a:t>
            </a:r>
            <a:r>
              <a:rPr lang="en-GB" dirty="0"/>
              <a:t> (</a:t>
            </a:r>
            <a:r>
              <a:rPr lang="en-GB" dirty="0">
                <a:hlinkClick r:id="rId30"/>
              </a:rPr>
              <a:t>Milan U.</a:t>
            </a:r>
            <a:r>
              <a:rPr lang="en-GB" dirty="0"/>
              <a:t>), </a:t>
            </a:r>
            <a:r>
              <a:rPr lang="en-GB" dirty="0">
                <a:hlinkClick r:id="rId39"/>
              </a:rPr>
              <a:t>A. </a:t>
            </a:r>
            <a:r>
              <a:rPr lang="en-GB" dirty="0" err="1">
                <a:hlinkClick r:id="rId39"/>
              </a:rPr>
              <a:t>Brigatti</a:t>
            </a:r>
            <a:r>
              <a:rPr lang="en-GB" dirty="0"/>
              <a:t> (</a:t>
            </a:r>
            <a:r>
              <a:rPr lang="en-GB" dirty="0">
                <a:hlinkClick r:id="rId30"/>
              </a:rPr>
              <a:t>Milan U.</a:t>
            </a:r>
            <a:r>
              <a:rPr lang="en-GB" dirty="0"/>
              <a:t>), </a:t>
            </a:r>
            <a:r>
              <a:rPr lang="en-GB" dirty="0">
                <a:hlinkClick r:id="rId40"/>
              </a:rPr>
              <a:t>M. </a:t>
            </a:r>
            <a:r>
              <a:rPr lang="en-GB" dirty="0" err="1">
                <a:hlinkClick r:id="rId40"/>
              </a:rPr>
              <a:t>Montuschi</a:t>
            </a:r>
            <a:r>
              <a:rPr lang="en-GB" dirty="0"/>
              <a:t> (</a:t>
            </a:r>
            <a:r>
              <a:rPr lang="en-GB" dirty="0">
                <a:hlinkClick r:id="rId41"/>
              </a:rPr>
              <a:t>INFN, Ferrara</a:t>
            </a:r>
            <a:r>
              <a:rPr lang="en-GB" dirty="0"/>
              <a:t> and </a:t>
            </a:r>
            <a:r>
              <a:rPr lang="en-GB" dirty="0">
                <a:hlinkClick r:id="rId42"/>
              </a:rPr>
              <a:t>Ferrara U.</a:t>
            </a:r>
            <a:r>
              <a:rPr lang="en-GB" dirty="0"/>
              <a:t>) et al., DOI: </a:t>
            </a:r>
            <a:r>
              <a:rPr lang="en-GB" dirty="0">
                <a:hlinkClick r:id="rId43"/>
              </a:rPr>
              <a:t>10.1016/j.nima.2024.169887</a:t>
            </a:r>
            <a:endParaRPr lang="en-GB" dirty="0"/>
          </a:p>
          <a:p>
            <a:r>
              <a:rPr lang="en-GB" b="1" dirty="0">
                <a:hlinkClick r:id="rId44"/>
              </a:rPr>
              <a:t>Interpretable machine learning approach for electron antineutrino selection in a large liquid scintillator detector</a:t>
            </a:r>
            <a:r>
              <a:rPr lang="en-GB" b="1" dirty="0"/>
              <a:t>, </a:t>
            </a:r>
            <a:r>
              <a:rPr lang="en-GB" dirty="0">
                <a:hlinkClick r:id="rId45"/>
              </a:rPr>
              <a:t>A. Gavrikov</a:t>
            </a:r>
            <a:r>
              <a:rPr lang="en-GB" dirty="0"/>
              <a:t> (</a:t>
            </a:r>
            <a:r>
              <a:rPr lang="en-GB" dirty="0">
                <a:hlinkClick r:id="rId46"/>
              </a:rPr>
              <a:t>Padua U.</a:t>
            </a:r>
            <a:r>
              <a:rPr lang="en-GB" dirty="0"/>
              <a:t> and </a:t>
            </a:r>
            <a:r>
              <a:rPr lang="en-GB" dirty="0">
                <a:hlinkClick r:id="rId47"/>
              </a:rPr>
              <a:t>INFN, Padua</a:t>
            </a:r>
            <a:r>
              <a:rPr lang="en-GB" dirty="0"/>
              <a:t>), </a:t>
            </a:r>
            <a:r>
              <a:rPr lang="en-GB" dirty="0">
                <a:hlinkClick r:id="rId48"/>
              </a:rPr>
              <a:t>V. Cerrone</a:t>
            </a:r>
            <a:r>
              <a:rPr lang="en-GB" dirty="0"/>
              <a:t> (</a:t>
            </a:r>
            <a:r>
              <a:rPr lang="en-GB" dirty="0">
                <a:hlinkClick r:id="rId46"/>
              </a:rPr>
              <a:t>Padua U.</a:t>
            </a:r>
            <a:r>
              <a:rPr lang="en-GB" dirty="0"/>
              <a:t> and </a:t>
            </a:r>
            <a:r>
              <a:rPr lang="en-GB" dirty="0">
                <a:hlinkClick r:id="rId47"/>
              </a:rPr>
              <a:t>INFN, Padua</a:t>
            </a:r>
            <a:r>
              <a:rPr lang="en-GB" dirty="0"/>
              <a:t>), </a:t>
            </a:r>
            <a:r>
              <a:rPr lang="en-GB" dirty="0">
                <a:hlinkClick r:id="rId49"/>
              </a:rPr>
              <a:t>A. Serafini</a:t>
            </a:r>
            <a:r>
              <a:rPr lang="en-GB" dirty="0"/>
              <a:t> (</a:t>
            </a:r>
            <a:r>
              <a:rPr lang="en-GB" dirty="0">
                <a:hlinkClick r:id="rId46"/>
              </a:rPr>
              <a:t>Padua U.</a:t>
            </a:r>
            <a:r>
              <a:rPr lang="en-GB" dirty="0"/>
              <a:t> and </a:t>
            </a:r>
            <a:r>
              <a:rPr lang="en-GB" dirty="0">
                <a:hlinkClick r:id="rId47"/>
              </a:rPr>
              <a:t>INFN, Padua</a:t>
            </a:r>
            <a:r>
              <a:rPr lang="en-GB" dirty="0"/>
              <a:t>), </a:t>
            </a:r>
            <a:r>
              <a:rPr lang="en-GB" dirty="0">
                <a:hlinkClick r:id="rId50"/>
              </a:rPr>
              <a:t>R. </a:t>
            </a:r>
            <a:r>
              <a:rPr lang="en-GB" dirty="0" err="1">
                <a:hlinkClick r:id="rId50"/>
              </a:rPr>
              <a:t>Brugnera</a:t>
            </a:r>
            <a:r>
              <a:rPr lang="en-GB" dirty="0"/>
              <a:t> (</a:t>
            </a:r>
            <a:r>
              <a:rPr lang="en-GB" dirty="0">
                <a:hlinkClick r:id="rId46"/>
              </a:rPr>
              <a:t>Padua U.</a:t>
            </a:r>
            <a:r>
              <a:rPr lang="en-GB" dirty="0"/>
              <a:t> and </a:t>
            </a:r>
            <a:r>
              <a:rPr lang="en-GB" dirty="0">
                <a:hlinkClick r:id="rId47"/>
              </a:rPr>
              <a:t>INFN, Padua</a:t>
            </a:r>
            <a:r>
              <a:rPr lang="en-GB" dirty="0"/>
              <a:t>), </a:t>
            </a:r>
            <a:r>
              <a:rPr lang="en-GB" dirty="0">
                <a:hlinkClick r:id="rId51"/>
              </a:rPr>
              <a:t>A. Garfagnini</a:t>
            </a:r>
            <a:r>
              <a:rPr lang="en-GB" dirty="0"/>
              <a:t> (</a:t>
            </a:r>
            <a:r>
              <a:rPr lang="en-GB" dirty="0">
                <a:hlinkClick r:id="rId46"/>
              </a:rPr>
              <a:t>Padua U.</a:t>
            </a:r>
            <a:r>
              <a:rPr lang="en-GB" dirty="0"/>
              <a:t> and </a:t>
            </a:r>
            <a:r>
              <a:rPr lang="en-GB" dirty="0">
                <a:hlinkClick r:id="rId47"/>
              </a:rPr>
              <a:t>INFN, Padua</a:t>
            </a:r>
            <a:r>
              <a:rPr lang="en-GB" dirty="0"/>
              <a:t>) et al., DOI: </a:t>
            </a:r>
            <a:r>
              <a:rPr lang="en-GB" dirty="0">
                <a:hlinkClick r:id="rId52"/>
              </a:rPr>
              <a:t>10.1016/j.physletb.2024.139141</a:t>
            </a:r>
            <a:endParaRPr lang="en-GB" dirty="0"/>
          </a:p>
          <a:p>
            <a:r>
              <a:rPr lang="en-GB" b="1" dirty="0">
                <a:hlinkClick r:id="rId53"/>
              </a:rPr>
              <a:t>Fluorescence emission of the JUNO liquid scintillator</a:t>
            </a:r>
            <a:r>
              <a:rPr lang="en-GB" b="1" dirty="0"/>
              <a:t>, </a:t>
            </a:r>
            <a:r>
              <a:rPr lang="en-GB" dirty="0">
                <a:hlinkClick r:id="rId29"/>
              </a:rPr>
              <a:t>M. Beretta</a:t>
            </a:r>
            <a:r>
              <a:rPr lang="en-GB" dirty="0"/>
              <a:t> (</a:t>
            </a:r>
            <a:r>
              <a:rPr lang="en-GB" dirty="0">
                <a:hlinkClick r:id="rId30"/>
              </a:rPr>
              <a:t>Milan U.</a:t>
            </a:r>
            <a:r>
              <a:rPr lang="en-GB" dirty="0"/>
              <a:t>), </a:t>
            </a:r>
            <a:r>
              <a:rPr lang="en-GB" dirty="0">
                <a:hlinkClick r:id="rId54"/>
              </a:rPr>
              <a:t>F. Houria</a:t>
            </a:r>
            <a:r>
              <a:rPr lang="en-GB" dirty="0"/>
              <a:t> (</a:t>
            </a:r>
            <a:r>
              <a:rPr lang="en-GB" dirty="0">
                <a:hlinkClick r:id="rId30"/>
              </a:rPr>
              <a:t>Milan U.</a:t>
            </a:r>
            <a:r>
              <a:rPr lang="en-GB" dirty="0"/>
              <a:t>), </a:t>
            </a:r>
            <a:r>
              <a:rPr lang="en-GB" dirty="0">
                <a:hlinkClick r:id="rId55"/>
              </a:rPr>
              <a:t>F. Ferraro</a:t>
            </a:r>
            <a:r>
              <a:rPr lang="en-GB" dirty="0"/>
              <a:t> (</a:t>
            </a:r>
            <a:r>
              <a:rPr lang="en-GB" dirty="0">
                <a:hlinkClick r:id="rId30"/>
              </a:rPr>
              <a:t>Milan U.</a:t>
            </a:r>
            <a:r>
              <a:rPr lang="en-GB" dirty="0"/>
              <a:t>), </a:t>
            </a:r>
            <a:r>
              <a:rPr lang="en-GB" dirty="0">
                <a:hlinkClick r:id="rId56"/>
              </a:rPr>
              <a:t>D. Basilico</a:t>
            </a:r>
            <a:r>
              <a:rPr lang="en-GB" dirty="0"/>
              <a:t> (</a:t>
            </a:r>
            <a:r>
              <a:rPr lang="en-GB" dirty="0">
                <a:hlinkClick r:id="rId30"/>
              </a:rPr>
              <a:t>Milan U.</a:t>
            </a:r>
            <a:r>
              <a:rPr lang="en-GB" dirty="0"/>
              <a:t>), </a:t>
            </a:r>
            <a:r>
              <a:rPr lang="en-GB" dirty="0">
                <a:hlinkClick r:id="rId39"/>
              </a:rPr>
              <a:t>A. </a:t>
            </a:r>
            <a:r>
              <a:rPr lang="en-GB" dirty="0" err="1">
                <a:hlinkClick r:id="rId39"/>
              </a:rPr>
              <a:t>Brigatti</a:t>
            </a:r>
            <a:r>
              <a:rPr lang="en-GB" dirty="0"/>
              <a:t> (</a:t>
            </a:r>
            <a:r>
              <a:rPr lang="en-GB" dirty="0">
                <a:hlinkClick r:id="rId30"/>
              </a:rPr>
              <a:t>Milan U.</a:t>
            </a:r>
            <a:r>
              <a:rPr lang="en-GB" dirty="0"/>
              <a:t>) et al., DOI: </a:t>
            </a:r>
            <a:r>
              <a:rPr lang="en-GB" dirty="0">
                <a:hlinkClick r:id="rId57"/>
              </a:rPr>
              <a:t>10.1088/1748-0221/20/05/P05009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 err="1"/>
              <a:t>Conferenze</a:t>
            </a:r>
            <a:endParaRPr lang="en-GB" dirty="0"/>
          </a:p>
          <a:p>
            <a:r>
              <a:rPr lang="en-GB" dirty="0"/>
              <a:t>ISGC 2024: </a:t>
            </a:r>
            <a:r>
              <a:rPr lang="en-GB" dirty="0" err="1"/>
              <a:t>Inernational</a:t>
            </a:r>
            <a:r>
              <a:rPr lang="en-GB" dirty="0"/>
              <a:t> Symposium on Grid and Cloud computing, Taipei, 24-29 Mar 2024</a:t>
            </a:r>
          </a:p>
        </p:txBody>
      </p:sp>
    </p:spTree>
    <p:extLst>
      <p:ext uri="{BB962C8B-B14F-4D97-AF65-F5344CB8AC3E}">
        <p14:creationId xmlns:p14="http://schemas.microsoft.com/office/powerpoint/2010/main" val="3412493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214E22-287C-1B90-A816-A02A7B773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05116C-6061-E5F8-0A1B-FAF3209CE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600" b="1" dirty="0">
                <a:hlinkClick r:id="rId2"/>
              </a:rPr>
              <a:t>Real-time monitoring for the next core-collapse supernova in JUNO</a:t>
            </a:r>
            <a:r>
              <a:rPr lang="en-GB" sz="1600" b="1" dirty="0"/>
              <a:t>, </a:t>
            </a:r>
            <a:r>
              <a:rPr lang="en-GB" sz="1600" dirty="0"/>
              <a:t>JUNO Collaboration • </a:t>
            </a:r>
            <a:r>
              <a:rPr lang="en-GB" sz="1600" dirty="0">
                <a:hlinkClick r:id="rId3"/>
              </a:rPr>
              <a:t>Angel </a:t>
            </a:r>
            <a:r>
              <a:rPr lang="en-GB" sz="1600" dirty="0" err="1">
                <a:hlinkClick r:id="rId3"/>
              </a:rPr>
              <a:t>Abusleme</a:t>
            </a:r>
            <a:r>
              <a:rPr lang="en-GB" sz="1600" dirty="0"/>
              <a:t> (</a:t>
            </a:r>
            <a:r>
              <a:rPr lang="en-GB" sz="1600" dirty="0">
                <a:hlinkClick r:id="rId4"/>
              </a:rPr>
              <a:t>Chile U., </a:t>
            </a:r>
            <a:r>
              <a:rPr lang="en-GB" sz="1600" dirty="0" err="1">
                <a:hlinkClick r:id="rId4"/>
              </a:rPr>
              <a:t>Catolica</a:t>
            </a:r>
            <a:r>
              <a:rPr lang="en-GB" sz="1600" dirty="0"/>
              <a:t> and </a:t>
            </a:r>
            <a:r>
              <a:rPr lang="en-GB" sz="1600" dirty="0">
                <a:hlinkClick r:id="rId5"/>
              </a:rPr>
              <a:t>Rio Grande do Norte U.</a:t>
            </a:r>
            <a:r>
              <a:rPr lang="en-GB" sz="1600" dirty="0"/>
              <a:t>) et al., DOI: </a:t>
            </a:r>
            <a:r>
              <a:rPr lang="en-GB" sz="1600" dirty="0">
                <a:hlinkClick r:id="rId6"/>
              </a:rPr>
              <a:t>10.1088/1475-7516/2024/01/057</a:t>
            </a:r>
            <a:endParaRPr lang="en-GB" sz="1600" dirty="0"/>
          </a:p>
          <a:p>
            <a:r>
              <a:rPr lang="en-GB" sz="1600" b="1" dirty="0">
                <a:hlinkClick r:id="rId7"/>
              </a:rPr>
              <a:t>Analysis of reactor burnup simulation uncertainties for antineutrino spectrum prediction</a:t>
            </a:r>
            <a:r>
              <a:rPr lang="en-GB" sz="1600" b="1" dirty="0"/>
              <a:t>, </a:t>
            </a:r>
            <a:r>
              <a:rPr lang="en-GB" sz="1600" dirty="0">
                <a:hlinkClick r:id="rId8"/>
              </a:rPr>
              <a:t>A. Barresi</a:t>
            </a:r>
            <a:r>
              <a:rPr lang="en-GB" sz="1600" dirty="0"/>
              <a:t> (</a:t>
            </a:r>
            <a:r>
              <a:rPr lang="en-GB" sz="1600" dirty="0">
                <a:hlinkClick r:id="rId9"/>
              </a:rPr>
              <a:t>INFN, Milan</a:t>
            </a:r>
            <a:r>
              <a:rPr lang="en-GB" sz="1600" dirty="0"/>
              <a:t> and </a:t>
            </a:r>
            <a:r>
              <a:rPr lang="en-GB" sz="1600" dirty="0">
                <a:hlinkClick r:id="rId10"/>
              </a:rPr>
              <a:t>Milan Bicocca U.</a:t>
            </a:r>
            <a:r>
              <a:rPr lang="en-GB" sz="1600" dirty="0"/>
              <a:t>), </a:t>
            </a:r>
            <a:r>
              <a:rPr lang="en-GB" sz="1600" dirty="0">
                <a:hlinkClick r:id="rId11"/>
              </a:rPr>
              <a:t>M. Borghesi</a:t>
            </a:r>
            <a:r>
              <a:rPr lang="en-GB" sz="1600" dirty="0"/>
              <a:t> (</a:t>
            </a:r>
            <a:r>
              <a:rPr lang="en-GB" sz="1600" dirty="0">
                <a:hlinkClick r:id="rId9"/>
              </a:rPr>
              <a:t>INFN, Milan</a:t>
            </a:r>
            <a:r>
              <a:rPr lang="en-GB" sz="1600" dirty="0"/>
              <a:t> and </a:t>
            </a:r>
            <a:r>
              <a:rPr lang="en-GB" sz="1600" dirty="0">
                <a:hlinkClick r:id="rId10"/>
              </a:rPr>
              <a:t>Milan Bicocca U.</a:t>
            </a:r>
            <a:r>
              <a:rPr lang="en-GB" sz="1600" dirty="0"/>
              <a:t>), </a:t>
            </a:r>
            <a:r>
              <a:rPr lang="en-GB" sz="1600" dirty="0">
                <a:hlinkClick r:id="rId12"/>
              </a:rPr>
              <a:t>A. Cammi</a:t>
            </a:r>
            <a:r>
              <a:rPr lang="en-GB" sz="1600" dirty="0"/>
              <a:t> (</a:t>
            </a:r>
            <a:r>
              <a:rPr lang="en-GB" sz="1600" dirty="0">
                <a:hlinkClick r:id="rId9"/>
              </a:rPr>
              <a:t>INFN, Milan</a:t>
            </a:r>
            <a:r>
              <a:rPr lang="en-GB" sz="1600" dirty="0"/>
              <a:t> and </a:t>
            </a:r>
            <a:r>
              <a:rPr lang="en-GB" sz="1600" dirty="0">
                <a:hlinkClick r:id="rId10"/>
              </a:rPr>
              <a:t>Milan Bicocca U.</a:t>
            </a:r>
            <a:r>
              <a:rPr lang="en-GB" sz="1600" dirty="0"/>
              <a:t>), </a:t>
            </a:r>
            <a:r>
              <a:rPr lang="en-GB" sz="1600" dirty="0">
                <a:hlinkClick r:id="rId13"/>
              </a:rPr>
              <a:t>D. Chiesa</a:t>
            </a:r>
            <a:r>
              <a:rPr lang="en-GB" sz="1600" dirty="0"/>
              <a:t> (</a:t>
            </a:r>
            <a:r>
              <a:rPr lang="en-GB" sz="1600" dirty="0">
                <a:hlinkClick r:id="rId9"/>
              </a:rPr>
              <a:t>INFN, Milan</a:t>
            </a:r>
            <a:r>
              <a:rPr lang="en-GB" sz="1600" dirty="0"/>
              <a:t> and </a:t>
            </a:r>
            <a:r>
              <a:rPr lang="en-GB" sz="1600" dirty="0">
                <a:hlinkClick r:id="rId10"/>
              </a:rPr>
              <a:t>Milan Bicocca U.</a:t>
            </a:r>
            <a:r>
              <a:rPr lang="en-GB" sz="1600" dirty="0"/>
              <a:t>), </a:t>
            </a:r>
            <a:r>
              <a:rPr lang="en-GB" sz="1600" dirty="0">
                <a:hlinkClick r:id="rId14"/>
              </a:rPr>
              <a:t>L. Loi</a:t>
            </a:r>
            <a:r>
              <a:rPr lang="en-GB" sz="1600" dirty="0"/>
              <a:t> (</a:t>
            </a:r>
            <a:r>
              <a:rPr lang="en-GB" sz="1600" dirty="0">
                <a:hlinkClick r:id="rId9"/>
              </a:rPr>
              <a:t>INFN, Milan</a:t>
            </a:r>
            <a:r>
              <a:rPr lang="en-GB" sz="1600" dirty="0"/>
              <a:t> and </a:t>
            </a:r>
            <a:r>
              <a:rPr lang="en-GB" sz="1600" dirty="0">
                <a:hlinkClick r:id="rId10"/>
              </a:rPr>
              <a:t>Milan Bicocca U.</a:t>
            </a:r>
            <a:r>
              <a:rPr lang="en-GB" sz="1600" dirty="0"/>
              <a:t>) et al., DOI: </a:t>
            </a:r>
            <a:r>
              <a:rPr lang="en-GB" sz="1600" dirty="0">
                <a:hlinkClick r:id="rId15"/>
              </a:rPr>
              <a:t>10.1140/</a:t>
            </a:r>
            <a:r>
              <a:rPr lang="en-GB" sz="1600" dirty="0" err="1">
                <a:hlinkClick r:id="rId15"/>
              </a:rPr>
              <a:t>epjp</a:t>
            </a:r>
            <a:r>
              <a:rPr lang="en-GB" sz="1600" dirty="0">
                <a:hlinkClick r:id="rId15"/>
              </a:rPr>
              <a:t>/s13360-024-05704-z</a:t>
            </a:r>
            <a:endParaRPr lang="en-GB" sz="1600" dirty="0"/>
          </a:p>
          <a:p>
            <a:r>
              <a:rPr lang="en-GB" sz="1600" b="1" dirty="0">
                <a:hlinkClick r:id="rId16"/>
              </a:rPr>
              <a:t>The design and technology development of the JUNO central detector</a:t>
            </a:r>
            <a:r>
              <a:rPr lang="en-GB" sz="1600" b="1" dirty="0"/>
              <a:t>, </a:t>
            </a:r>
            <a:r>
              <a:rPr lang="en-GB" sz="1600" dirty="0"/>
              <a:t>JUNO Collaboration • </a:t>
            </a:r>
            <a:r>
              <a:rPr lang="en-GB" sz="1600" dirty="0">
                <a:hlinkClick r:id="rId3"/>
              </a:rPr>
              <a:t>Angel </a:t>
            </a:r>
            <a:r>
              <a:rPr lang="en-GB" sz="1600" dirty="0" err="1">
                <a:hlinkClick r:id="rId3"/>
              </a:rPr>
              <a:t>Abusleme</a:t>
            </a:r>
            <a:r>
              <a:rPr lang="en-GB" sz="1600" dirty="0"/>
              <a:t> (</a:t>
            </a:r>
            <a:r>
              <a:rPr lang="en-GB" sz="1600" dirty="0">
                <a:hlinkClick r:id="rId4"/>
              </a:rPr>
              <a:t>Chile U., </a:t>
            </a:r>
            <a:r>
              <a:rPr lang="en-GB" sz="1600" dirty="0" err="1">
                <a:hlinkClick r:id="rId4"/>
              </a:rPr>
              <a:t>Catolica</a:t>
            </a:r>
            <a:r>
              <a:rPr lang="en-GB" sz="1600" dirty="0"/>
              <a:t> and </a:t>
            </a:r>
            <a:r>
              <a:rPr lang="en-GB" sz="1600" dirty="0">
                <a:hlinkClick r:id="rId17"/>
              </a:rPr>
              <a:t>Andres Bello Natl. U.</a:t>
            </a:r>
            <a:r>
              <a:rPr lang="en-GB" sz="1600" dirty="0"/>
              <a:t>) et al., DOI: </a:t>
            </a:r>
            <a:r>
              <a:rPr lang="en-GB" sz="1600" dirty="0">
                <a:hlinkClick r:id="rId18"/>
              </a:rPr>
              <a:t>10.1140/</a:t>
            </a:r>
            <a:r>
              <a:rPr lang="en-GB" sz="1600" dirty="0" err="1">
                <a:hlinkClick r:id="rId18"/>
              </a:rPr>
              <a:t>epjp</a:t>
            </a:r>
            <a:r>
              <a:rPr lang="en-GB" sz="1600" dirty="0">
                <a:hlinkClick r:id="rId18"/>
              </a:rPr>
              <a:t>/s13360-024-05830-8</a:t>
            </a:r>
            <a:endParaRPr lang="en-GB" sz="1600" dirty="0"/>
          </a:p>
          <a:p>
            <a:r>
              <a:rPr lang="en-GB" sz="1600" b="1" dirty="0">
                <a:hlinkClick r:id="rId19"/>
              </a:rPr>
              <a:t>JUNO sensitivity to invisible decay modes of neutrons</a:t>
            </a:r>
            <a:r>
              <a:rPr lang="en-GB" sz="1600" b="1" dirty="0"/>
              <a:t>, </a:t>
            </a:r>
            <a:r>
              <a:rPr lang="en-GB" sz="1600" dirty="0"/>
              <a:t>JUNO Collaboration • </a:t>
            </a:r>
            <a:r>
              <a:rPr lang="en-GB" sz="1600" dirty="0">
                <a:hlinkClick r:id="rId3"/>
              </a:rPr>
              <a:t>Angel </a:t>
            </a:r>
            <a:r>
              <a:rPr lang="en-GB" sz="1600" dirty="0" err="1">
                <a:hlinkClick r:id="rId3"/>
              </a:rPr>
              <a:t>Abusleme</a:t>
            </a:r>
            <a:r>
              <a:rPr lang="en-GB" sz="1600" dirty="0"/>
              <a:t> (</a:t>
            </a:r>
            <a:r>
              <a:rPr lang="en-GB" sz="1600" dirty="0">
                <a:hlinkClick r:id="rId4"/>
              </a:rPr>
              <a:t>Chile U., </a:t>
            </a:r>
            <a:r>
              <a:rPr lang="en-GB" sz="1600" dirty="0" err="1">
                <a:hlinkClick r:id="rId4"/>
              </a:rPr>
              <a:t>Catolica</a:t>
            </a:r>
            <a:r>
              <a:rPr lang="en-GB" sz="1600" dirty="0"/>
              <a:t> and </a:t>
            </a:r>
            <a:r>
              <a:rPr lang="en-GB" sz="1600" dirty="0">
                <a:hlinkClick r:id="rId17"/>
              </a:rPr>
              <a:t>Andres Bello Natl. U.</a:t>
            </a:r>
            <a:r>
              <a:rPr lang="en-GB" sz="1600" dirty="0"/>
              <a:t>) et al., DOI: </a:t>
            </a:r>
            <a:r>
              <a:rPr lang="en-GB" sz="1600" dirty="0">
                <a:hlinkClick r:id="rId20"/>
              </a:rPr>
              <a:t>10.1140/</a:t>
            </a:r>
            <a:r>
              <a:rPr lang="en-GB" sz="1600" dirty="0" err="1">
                <a:hlinkClick r:id="rId20"/>
              </a:rPr>
              <a:t>epjc</a:t>
            </a:r>
            <a:r>
              <a:rPr lang="en-GB" sz="1600" dirty="0">
                <a:hlinkClick r:id="rId20"/>
              </a:rPr>
              <a:t>/s10052-024-13638-0</a:t>
            </a:r>
            <a:endParaRPr lang="en-GB" sz="1600" dirty="0"/>
          </a:p>
          <a:p>
            <a:r>
              <a:rPr lang="en-GB" sz="1600" b="1" dirty="0">
                <a:hlinkClick r:id="rId21"/>
              </a:rPr>
              <a:t>Potential to identify neutrino mass ordering with reactor antineutrinos at JUNO</a:t>
            </a:r>
            <a:r>
              <a:rPr lang="en-GB" sz="1600" b="1" dirty="0"/>
              <a:t>, </a:t>
            </a:r>
            <a:r>
              <a:rPr lang="en-GB" sz="1600" dirty="0"/>
              <a:t>JUNO Collaboration • </a:t>
            </a:r>
            <a:r>
              <a:rPr lang="en-GB" sz="1600" dirty="0">
                <a:hlinkClick r:id="rId3"/>
              </a:rPr>
              <a:t>Angel </a:t>
            </a:r>
            <a:r>
              <a:rPr lang="en-GB" sz="1600" dirty="0" err="1">
                <a:hlinkClick r:id="rId3"/>
              </a:rPr>
              <a:t>Abusleme</a:t>
            </a:r>
            <a:r>
              <a:rPr lang="en-GB" sz="1600" dirty="0"/>
              <a:t> (</a:t>
            </a:r>
            <a:r>
              <a:rPr lang="en-GB" sz="1600" dirty="0">
                <a:hlinkClick r:id="rId4"/>
              </a:rPr>
              <a:t>Chile U., </a:t>
            </a:r>
            <a:r>
              <a:rPr lang="en-GB" sz="1600" dirty="0" err="1">
                <a:hlinkClick r:id="rId4"/>
              </a:rPr>
              <a:t>Catolica</a:t>
            </a:r>
            <a:r>
              <a:rPr lang="en-GB" sz="1600" dirty="0"/>
              <a:t> and </a:t>
            </a:r>
            <a:r>
              <a:rPr lang="en-GB" sz="1600" dirty="0">
                <a:hlinkClick r:id="rId17"/>
              </a:rPr>
              <a:t>Andres Bello Natl. U.</a:t>
            </a:r>
            <a:r>
              <a:rPr lang="en-GB" sz="1600" dirty="0"/>
              <a:t>) et al., DOI: </a:t>
            </a:r>
            <a:r>
              <a:rPr lang="en-GB" sz="1600" dirty="0">
                <a:hlinkClick r:id="rId22"/>
              </a:rPr>
              <a:t>10.1088/1674-1137/ad7f3e</a:t>
            </a:r>
            <a:endParaRPr lang="en-GB" sz="1600" dirty="0"/>
          </a:p>
          <a:p>
            <a:r>
              <a:rPr lang="en-GB" sz="1600" b="1" dirty="0">
                <a:hlinkClick r:id="rId23"/>
              </a:rPr>
              <a:t>Prediction of Energy Resolution in the JUNO Experiment</a:t>
            </a:r>
            <a:r>
              <a:rPr lang="en-GB" sz="1600" b="1" dirty="0"/>
              <a:t>, </a:t>
            </a:r>
            <a:r>
              <a:rPr lang="en-GB" sz="1600" dirty="0"/>
              <a:t>JUNO Collaboration • </a:t>
            </a:r>
            <a:r>
              <a:rPr lang="en-GB" sz="1600" dirty="0">
                <a:hlinkClick r:id="rId3"/>
              </a:rPr>
              <a:t>Angel </a:t>
            </a:r>
            <a:r>
              <a:rPr lang="en-GB" sz="1600" dirty="0" err="1">
                <a:hlinkClick r:id="rId3"/>
              </a:rPr>
              <a:t>Abusleme</a:t>
            </a:r>
            <a:r>
              <a:rPr lang="en-GB" sz="1600" dirty="0"/>
              <a:t> (</a:t>
            </a:r>
            <a:r>
              <a:rPr lang="en-GB" sz="1600" dirty="0">
                <a:hlinkClick r:id="rId4"/>
              </a:rPr>
              <a:t>Chile U., </a:t>
            </a:r>
            <a:r>
              <a:rPr lang="en-GB" sz="1600" dirty="0" err="1">
                <a:hlinkClick r:id="rId4"/>
              </a:rPr>
              <a:t>Catolica</a:t>
            </a:r>
            <a:r>
              <a:rPr lang="en-GB" sz="1600" dirty="0"/>
              <a:t> and </a:t>
            </a:r>
            <a:r>
              <a:rPr lang="en-GB" sz="1600" dirty="0">
                <a:hlinkClick r:id="rId17"/>
              </a:rPr>
              <a:t>Andres Bello Natl. U.</a:t>
            </a:r>
            <a:r>
              <a:rPr lang="en-GB" sz="1600" dirty="0"/>
              <a:t>) et al., DOI: </a:t>
            </a:r>
            <a:r>
              <a:rPr lang="en-GB" sz="1600" dirty="0">
                <a:hlinkClick r:id="rId24"/>
              </a:rPr>
              <a:t>10.1088/1674-1137/ad83aa</a:t>
            </a:r>
            <a:endParaRPr lang="en-GB" sz="1600" dirty="0"/>
          </a:p>
          <a:p>
            <a:r>
              <a:rPr lang="en-GB" sz="1600" b="1" dirty="0">
                <a:hlinkClick r:id="rId25"/>
              </a:rPr>
              <a:t>Refractive index in the JUNO liquid scintillator</a:t>
            </a:r>
            <a:r>
              <a:rPr lang="en-GB" sz="1600" b="1" dirty="0"/>
              <a:t>, </a:t>
            </a:r>
            <a:r>
              <a:rPr lang="en-GB" sz="1600" dirty="0">
                <a:hlinkClick r:id="rId26"/>
              </a:rPr>
              <a:t>H.S. Zhang</a:t>
            </a:r>
            <a:r>
              <a:rPr lang="en-GB" sz="1600" dirty="0"/>
              <a:t> (</a:t>
            </a:r>
            <a:r>
              <a:rPr lang="en-GB" sz="1600" dirty="0">
                <a:hlinkClick r:id="rId27"/>
              </a:rPr>
              <a:t>Beijing, Inst. High Energy Phys.</a:t>
            </a:r>
            <a:r>
              <a:rPr lang="en-GB" sz="1600" dirty="0"/>
              <a:t> and </a:t>
            </a:r>
            <a:r>
              <a:rPr lang="en-GB" sz="1600" dirty="0">
                <a:hlinkClick r:id="rId28"/>
              </a:rPr>
              <a:t>UCAS, Beijing</a:t>
            </a:r>
            <a:r>
              <a:rPr lang="en-GB" sz="1600" dirty="0"/>
              <a:t>), </a:t>
            </a:r>
            <a:r>
              <a:rPr lang="en-GB" sz="1600" dirty="0">
                <a:hlinkClick r:id="rId29"/>
              </a:rPr>
              <a:t>M. Beretta</a:t>
            </a:r>
            <a:r>
              <a:rPr lang="en-GB" sz="1600" dirty="0"/>
              <a:t> (</a:t>
            </a:r>
            <a:r>
              <a:rPr lang="en-GB" sz="1600" dirty="0">
                <a:hlinkClick r:id="rId30"/>
              </a:rPr>
              <a:t>Milan U.</a:t>
            </a:r>
            <a:r>
              <a:rPr lang="en-GB" sz="1600" dirty="0"/>
              <a:t>), </a:t>
            </a:r>
            <a:r>
              <a:rPr lang="en-GB" sz="1600" dirty="0">
                <a:hlinkClick r:id="rId31"/>
              </a:rPr>
              <a:t>S. </a:t>
            </a:r>
            <a:r>
              <a:rPr lang="en-GB" sz="1600" dirty="0" err="1">
                <a:hlinkClick r:id="rId31"/>
              </a:rPr>
              <a:t>Cialdi</a:t>
            </a:r>
            <a:r>
              <a:rPr lang="en-GB" sz="1600" dirty="0"/>
              <a:t> (</a:t>
            </a:r>
            <a:r>
              <a:rPr lang="en-GB" sz="1600" dirty="0">
                <a:hlinkClick r:id="rId30"/>
              </a:rPr>
              <a:t>Milan U.</a:t>
            </a:r>
            <a:r>
              <a:rPr lang="en-GB" sz="1600" dirty="0"/>
              <a:t>), </a:t>
            </a:r>
            <a:r>
              <a:rPr lang="en-GB" sz="1600" dirty="0">
                <a:hlinkClick r:id="rId32"/>
              </a:rPr>
              <a:t>C.X. Yang</a:t>
            </a:r>
            <a:r>
              <a:rPr lang="en-GB" sz="1600" dirty="0"/>
              <a:t> (</a:t>
            </a:r>
            <a:r>
              <a:rPr lang="en-GB" sz="1600" dirty="0">
                <a:hlinkClick r:id="rId27"/>
              </a:rPr>
              <a:t>Beijing, Inst. High Energy Phys.</a:t>
            </a:r>
            <a:r>
              <a:rPr lang="en-GB" sz="1600" dirty="0"/>
              <a:t> and </a:t>
            </a:r>
            <a:r>
              <a:rPr lang="en-GB" sz="1600" dirty="0">
                <a:hlinkClick r:id="rId33"/>
              </a:rPr>
              <a:t>Hefei, CUST</a:t>
            </a:r>
            <a:r>
              <a:rPr lang="en-GB" sz="1600" dirty="0"/>
              <a:t>), </a:t>
            </a:r>
            <a:r>
              <a:rPr lang="en-GB" sz="1600" dirty="0">
                <a:hlinkClick r:id="rId34"/>
              </a:rPr>
              <a:t>J.H. Huang</a:t>
            </a:r>
            <a:r>
              <a:rPr lang="en-GB" sz="1600" dirty="0"/>
              <a:t> (</a:t>
            </a:r>
            <a:r>
              <a:rPr lang="en-GB" sz="1600" dirty="0">
                <a:hlinkClick r:id="rId27"/>
              </a:rPr>
              <a:t>Beijing, Inst. High Energy Phys.</a:t>
            </a:r>
            <a:r>
              <a:rPr lang="en-GB" sz="1600" dirty="0"/>
              <a:t> and </a:t>
            </a:r>
            <a:r>
              <a:rPr lang="en-GB" sz="1600" dirty="0">
                <a:hlinkClick r:id="rId28"/>
              </a:rPr>
              <a:t>UCAS, Beijing</a:t>
            </a:r>
            <a:r>
              <a:rPr lang="en-GB" sz="1600" dirty="0"/>
              <a:t>) et al., DOI: </a:t>
            </a:r>
            <a:r>
              <a:rPr lang="en-GB" sz="1600" dirty="0">
                <a:hlinkClick r:id="rId35"/>
              </a:rPr>
              <a:t>10.1016/j.nima.2024.169730 </a:t>
            </a:r>
            <a:endParaRPr lang="en-GB" sz="1600" dirty="0"/>
          </a:p>
          <a:p>
            <a:br>
              <a:rPr lang="en-GB" sz="1600" dirty="0"/>
            </a:br>
            <a:endParaRPr lang="en-GB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49278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27A9B6C-37F7-6994-B7D5-72B28900A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662" y="2718816"/>
            <a:ext cx="2874351" cy="284613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Grazie</a:t>
            </a:r>
            <a:b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44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Domande</a:t>
            </a:r>
            <a:r>
              <a:rPr lang="en-US" sz="44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?</a:t>
            </a:r>
            <a:endParaRPr lang="en-US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Graphic 8" descr="Questions">
            <a:extLst>
              <a:ext uri="{FF2B5EF4-FFF2-40B4-BE49-F238E27FC236}">
                <a16:creationId xmlns:a16="http://schemas.microsoft.com/office/drawing/2014/main" id="{48BD58C5-ADB0-977A-EF19-224B56751C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9246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68478" y="5945632"/>
            <a:ext cx="11645053" cy="888153"/>
            <a:chOff x="201358" y="4459223"/>
            <a:chExt cx="8733790" cy="6661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77812" y="4718303"/>
              <a:ext cx="100582" cy="9905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84719" y="4674107"/>
              <a:ext cx="99059" cy="990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31607" y="4459223"/>
              <a:ext cx="99058" cy="9905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17600" y="146898"/>
            <a:ext cx="10895076" cy="693353"/>
          </a:xfrm>
          <a:prstGeom prst="rect">
            <a:avLst/>
          </a:prstGeom>
        </p:spPr>
        <p:txBody>
          <a:bodyPr vert="horz" wrap="square" lIns="0" tIns="16087" rIns="0" bIns="0" rtlCol="0" anchor="ctr">
            <a:spAutoFit/>
          </a:bodyPr>
          <a:lstStyle/>
          <a:p>
            <a:pPr marL="16933">
              <a:lnSpc>
                <a:spcPct val="100000"/>
              </a:lnSpc>
              <a:spcBef>
                <a:spcPts val="127"/>
              </a:spcBef>
            </a:pPr>
            <a:r>
              <a:rPr spc="-27" dirty="0"/>
              <a:t>JUNO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627227" y="1322832"/>
            <a:ext cx="2231813" cy="3676227"/>
            <a:chOff x="7220420" y="992124"/>
            <a:chExt cx="1673860" cy="275717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20420" y="2087848"/>
              <a:ext cx="856795" cy="166134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248144" y="2092198"/>
              <a:ext cx="799465" cy="1613535"/>
            </a:xfrm>
            <a:custGeom>
              <a:avLst/>
              <a:gdLst/>
              <a:ahLst/>
              <a:cxnLst/>
              <a:rect l="l" t="t" r="r" b="b"/>
              <a:pathLst>
                <a:path w="799465" h="1613535">
                  <a:moveTo>
                    <a:pt x="0" y="1528317"/>
                  </a:moveTo>
                  <a:lnTo>
                    <a:pt x="761" y="1613535"/>
                  </a:lnTo>
                  <a:lnTo>
                    <a:pt x="68120" y="1562099"/>
                  </a:lnTo>
                  <a:lnTo>
                    <a:pt x="40131" y="1562099"/>
                  </a:lnTo>
                  <a:lnTo>
                    <a:pt x="17272" y="1550923"/>
                  </a:lnTo>
                  <a:lnTo>
                    <a:pt x="22859" y="1539514"/>
                  </a:lnTo>
                  <a:lnTo>
                    <a:pt x="0" y="1528317"/>
                  </a:lnTo>
                  <a:close/>
                </a:path>
                <a:path w="799465" h="1613535">
                  <a:moveTo>
                    <a:pt x="22859" y="1539514"/>
                  </a:moveTo>
                  <a:lnTo>
                    <a:pt x="17272" y="1550923"/>
                  </a:lnTo>
                  <a:lnTo>
                    <a:pt x="40131" y="1562099"/>
                  </a:lnTo>
                  <a:lnTo>
                    <a:pt x="45710" y="1550706"/>
                  </a:lnTo>
                  <a:lnTo>
                    <a:pt x="22859" y="1539514"/>
                  </a:lnTo>
                  <a:close/>
                </a:path>
                <a:path w="799465" h="1613535">
                  <a:moveTo>
                    <a:pt x="45710" y="1550706"/>
                  </a:moveTo>
                  <a:lnTo>
                    <a:pt x="40131" y="1562099"/>
                  </a:lnTo>
                  <a:lnTo>
                    <a:pt x="68120" y="1562099"/>
                  </a:lnTo>
                  <a:lnTo>
                    <a:pt x="68452" y="1561845"/>
                  </a:lnTo>
                  <a:lnTo>
                    <a:pt x="45710" y="1550706"/>
                  </a:lnTo>
                  <a:close/>
                </a:path>
                <a:path w="799465" h="1613535">
                  <a:moveTo>
                    <a:pt x="776731" y="0"/>
                  </a:moveTo>
                  <a:lnTo>
                    <a:pt x="22859" y="1539514"/>
                  </a:lnTo>
                  <a:lnTo>
                    <a:pt x="45710" y="1550706"/>
                  </a:lnTo>
                  <a:lnTo>
                    <a:pt x="799464" y="11175"/>
                  </a:lnTo>
                  <a:lnTo>
                    <a:pt x="776731" y="0"/>
                  </a:lnTo>
                  <a:close/>
                </a:path>
              </a:pathLst>
            </a:custGeom>
            <a:solidFill>
              <a:srgbClr val="255F37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60226" y="992124"/>
              <a:ext cx="1133837" cy="1063752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7093204" y="1570700"/>
            <a:ext cx="2243667" cy="3318933"/>
            <a:chOff x="5319903" y="1178025"/>
            <a:chExt cx="1682750" cy="2489200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78970" y="1178025"/>
              <a:ext cx="423278" cy="2488987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613017" y="1190879"/>
              <a:ext cx="365125" cy="2433320"/>
            </a:xfrm>
            <a:custGeom>
              <a:avLst/>
              <a:gdLst/>
              <a:ahLst/>
              <a:cxnLst/>
              <a:rect l="l" t="t" r="r" b="b"/>
              <a:pathLst>
                <a:path w="365125" h="2433320">
                  <a:moveTo>
                    <a:pt x="314546" y="2358987"/>
                  </a:moveTo>
                  <a:lnTo>
                    <a:pt x="289432" y="2362327"/>
                  </a:lnTo>
                  <a:lnTo>
                    <a:pt x="337311" y="2432812"/>
                  </a:lnTo>
                  <a:lnTo>
                    <a:pt x="358263" y="2371598"/>
                  </a:lnTo>
                  <a:lnTo>
                    <a:pt x="316229" y="2371598"/>
                  </a:lnTo>
                  <a:lnTo>
                    <a:pt x="314546" y="2358987"/>
                  </a:lnTo>
                  <a:close/>
                </a:path>
                <a:path w="365125" h="2433320">
                  <a:moveTo>
                    <a:pt x="339686" y="2355643"/>
                  </a:moveTo>
                  <a:lnTo>
                    <a:pt x="314546" y="2358987"/>
                  </a:lnTo>
                  <a:lnTo>
                    <a:pt x="316229" y="2371598"/>
                  </a:lnTo>
                  <a:lnTo>
                    <a:pt x="341375" y="2368296"/>
                  </a:lnTo>
                  <a:lnTo>
                    <a:pt x="339686" y="2355643"/>
                  </a:lnTo>
                  <a:close/>
                </a:path>
                <a:path w="365125" h="2433320">
                  <a:moveTo>
                    <a:pt x="364871" y="2352294"/>
                  </a:moveTo>
                  <a:lnTo>
                    <a:pt x="339686" y="2355643"/>
                  </a:lnTo>
                  <a:lnTo>
                    <a:pt x="341375" y="2368296"/>
                  </a:lnTo>
                  <a:lnTo>
                    <a:pt x="316229" y="2371598"/>
                  </a:lnTo>
                  <a:lnTo>
                    <a:pt x="358263" y="2371598"/>
                  </a:lnTo>
                  <a:lnTo>
                    <a:pt x="364871" y="2352294"/>
                  </a:lnTo>
                  <a:close/>
                </a:path>
                <a:path w="365125" h="2433320">
                  <a:moveTo>
                    <a:pt x="25146" y="0"/>
                  </a:moveTo>
                  <a:lnTo>
                    <a:pt x="0" y="3301"/>
                  </a:lnTo>
                  <a:lnTo>
                    <a:pt x="314546" y="2358987"/>
                  </a:lnTo>
                  <a:lnTo>
                    <a:pt x="339686" y="2355643"/>
                  </a:lnTo>
                  <a:lnTo>
                    <a:pt x="25146" y="0"/>
                  </a:lnTo>
                  <a:close/>
                </a:path>
              </a:pathLst>
            </a:custGeom>
            <a:solidFill>
              <a:srgbClr val="255F37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4" name="object 14"/>
            <p:cNvSpPr/>
            <p:nvPr/>
          </p:nvSpPr>
          <p:spPr>
            <a:xfrm>
              <a:off x="5332603" y="1845310"/>
              <a:ext cx="483234" cy="1219835"/>
            </a:xfrm>
            <a:custGeom>
              <a:avLst/>
              <a:gdLst/>
              <a:ahLst/>
              <a:cxnLst/>
              <a:rect l="l" t="t" r="r" b="b"/>
              <a:pathLst>
                <a:path w="483235" h="1219835">
                  <a:moveTo>
                    <a:pt x="0" y="0"/>
                  </a:moveTo>
                  <a:lnTo>
                    <a:pt x="205994" y="397256"/>
                  </a:lnTo>
                </a:path>
                <a:path w="483235" h="1219835">
                  <a:moveTo>
                    <a:pt x="205994" y="397256"/>
                  </a:moveTo>
                  <a:lnTo>
                    <a:pt x="252857" y="548639"/>
                  </a:lnTo>
                </a:path>
                <a:path w="483235" h="1219835">
                  <a:moveTo>
                    <a:pt x="252857" y="548639"/>
                  </a:moveTo>
                  <a:lnTo>
                    <a:pt x="333629" y="1022857"/>
                  </a:lnTo>
                </a:path>
                <a:path w="483235" h="1219835">
                  <a:moveTo>
                    <a:pt x="333629" y="1022857"/>
                  </a:moveTo>
                  <a:lnTo>
                    <a:pt x="483108" y="1219708"/>
                  </a:lnTo>
                </a:path>
              </a:pathLst>
            </a:custGeom>
            <a:ln w="25400">
              <a:solidFill>
                <a:srgbClr val="255F37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5" name="object 15"/>
            <p:cNvSpPr/>
            <p:nvPr/>
          </p:nvSpPr>
          <p:spPr>
            <a:xfrm>
              <a:off x="5585460" y="2393950"/>
              <a:ext cx="664210" cy="1234440"/>
            </a:xfrm>
            <a:custGeom>
              <a:avLst/>
              <a:gdLst/>
              <a:ahLst/>
              <a:cxnLst/>
              <a:rect l="l" t="t" r="r" b="b"/>
              <a:pathLst>
                <a:path w="664210" h="1234439">
                  <a:moveTo>
                    <a:pt x="80772" y="474218"/>
                  </a:moveTo>
                  <a:lnTo>
                    <a:pt x="141731" y="1234440"/>
                  </a:lnTo>
                </a:path>
                <a:path w="664210" h="1234439">
                  <a:moveTo>
                    <a:pt x="80772" y="474218"/>
                  </a:moveTo>
                  <a:lnTo>
                    <a:pt x="321944" y="1209548"/>
                  </a:lnTo>
                </a:path>
                <a:path w="664210" h="1234439">
                  <a:moveTo>
                    <a:pt x="0" y="0"/>
                  </a:moveTo>
                  <a:lnTo>
                    <a:pt x="663955" y="1184148"/>
                  </a:lnTo>
                </a:path>
              </a:pathLst>
            </a:custGeom>
            <a:ln w="25400">
              <a:solidFill>
                <a:srgbClr val="255F37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6" name="object 16"/>
            <p:cNvSpPr/>
            <p:nvPr/>
          </p:nvSpPr>
          <p:spPr>
            <a:xfrm>
              <a:off x="5538597" y="2242566"/>
              <a:ext cx="534035" cy="763270"/>
            </a:xfrm>
            <a:custGeom>
              <a:avLst/>
              <a:gdLst/>
              <a:ahLst/>
              <a:cxnLst/>
              <a:rect l="l" t="t" r="r" b="b"/>
              <a:pathLst>
                <a:path w="534035" h="763269">
                  <a:moveTo>
                    <a:pt x="0" y="0"/>
                  </a:moveTo>
                  <a:lnTo>
                    <a:pt x="194563" y="205994"/>
                  </a:lnTo>
                </a:path>
                <a:path w="534035" h="763269">
                  <a:moveTo>
                    <a:pt x="195961" y="214629"/>
                  </a:moveTo>
                  <a:lnTo>
                    <a:pt x="533526" y="762761"/>
                  </a:lnTo>
                </a:path>
              </a:pathLst>
            </a:custGeom>
            <a:ln w="25400">
              <a:solidFill>
                <a:srgbClr val="255F37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7" name="object 17"/>
            <p:cNvSpPr/>
            <p:nvPr/>
          </p:nvSpPr>
          <p:spPr>
            <a:xfrm>
              <a:off x="6072378" y="3006089"/>
              <a:ext cx="92710" cy="158750"/>
            </a:xfrm>
            <a:custGeom>
              <a:avLst/>
              <a:gdLst/>
              <a:ahLst/>
              <a:cxnLst/>
              <a:rect l="l" t="t" r="r" b="b"/>
              <a:pathLst>
                <a:path w="92710" h="158750">
                  <a:moveTo>
                    <a:pt x="0" y="0"/>
                  </a:moveTo>
                  <a:lnTo>
                    <a:pt x="92583" y="158750"/>
                  </a:lnTo>
                </a:path>
              </a:pathLst>
            </a:custGeom>
            <a:ln w="25400">
              <a:solidFill>
                <a:srgbClr val="255F37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8" name="object 18"/>
            <p:cNvSpPr/>
            <p:nvPr/>
          </p:nvSpPr>
          <p:spPr>
            <a:xfrm>
              <a:off x="6071997" y="3005327"/>
              <a:ext cx="612775" cy="550545"/>
            </a:xfrm>
            <a:custGeom>
              <a:avLst/>
              <a:gdLst/>
              <a:ahLst/>
              <a:cxnLst/>
              <a:rect l="l" t="t" r="r" b="b"/>
              <a:pathLst>
                <a:path w="612775" h="550545">
                  <a:moveTo>
                    <a:pt x="0" y="0"/>
                  </a:moveTo>
                  <a:lnTo>
                    <a:pt x="612267" y="507619"/>
                  </a:lnTo>
                </a:path>
                <a:path w="612775" h="550545">
                  <a:moveTo>
                    <a:pt x="1524" y="8636"/>
                  </a:moveTo>
                  <a:lnTo>
                    <a:pt x="116204" y="550418"/>
                  </a:lnTo>
                </a:path>
              </a:pathLst>
            </a:custGeom>
            <a:ln w="25400">
              <a:solidFill>
                <a:srgbClr val="255F37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9" name="object 19"/>
            <p:cNvSpPr/>
            <p:nvPr/>
          </p:nvSpPr>
          <p:spPr>
            <a:xfrm>
              <a:off x="5721858" y="2442210"/>
              <a:ext cx="1065530" cy="1062355"/>
            </a:xfrm>
            <a:custGeom>
              <a:avLst/>
              <a:gdLst/>
              <a:ahLst/>
              <a:cxnLst/>
              <a:rect l="l" t="t" r="r" b="b"/>
              <a:pathLst>
                <a:path w="1065529" h="1062354">
                  <a:moveTo>
                    <a:pt x="0" y="0"/>
                  </a:moveTo>
                  <a:lnTo>
                    <a:pt x="1065530" y="1062227"/>
                  </a:lnTo>
                </a:path>
              </a:pathLst>
            </a:custGeom>
            <a:ln w="25400">
              <a:solidFill>
                <a:srgbClr val="255F37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729728" y="158495"/>
            <a:ext cx="1493520" cy="1296416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10328825" y="3653705"/>
            <a:ext cx="237913" cy="344475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>
              <a:spcBef>
                <a:spcPts val="127"/>
              </a:spcBef>
            </a:pPr>
            <a:r>
              <a:rPr lang="ml-IN" sz="2133" spc="-847" dirty="0">
                <a:solidFill>
                  <a:srgbClr val="505050"/>
                </a:solidFill>
                <a:latin typeface="Cambria Math"/>
                <a:cs typeface="Cambria Math"/>
              </a:rPr>
              <a:t>𝝂</a:t>
            </a:r>
            <a:endParaRPr sz="2133" dirty="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434614" y="3808137"/>
            <a:ext cx="159486" cy="235106"/>
          </a:xfrm>
          <a:prstGeom prst="rect">
            <a:avLst/>
          </a:prstGeom>
        </p:spPr>
        <p:txBody>
          <a:bodyPr vert="horz" wrap="square" lIns="0" tIns="19472" rIns="0" bIns="0" rtlCol="0">
            <a:spAutoFit/>
          </a:bodyPr>
          <a:lstStyle/>
          <a:p>
            <a:pPr marL="16933">
              <a:spcBef>
                <a:spcPts val="152"/>
              </a:spcBef>
            </a:pPr>
            <a:r>
              <a:rPr sz="1400" spc="-67" dirty="0">
                <a:solidFill>
                  <a:srgbClr val="505050"/>
                </a:solidFill>
                <a:latin typeface="Cambria Math"/>
                <a:cs typeface="Cambria Math"/>
              </a:rPr>
              <a:t>𝒆</a:t>
            </a:r>
            <a:endParaRPr sz="1400" dirty="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72062" y="4331479"/>
            <a:ext cx="259927" cy="221365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50799">
              <a:spcBef>
                <a:spcPts val="127"/>
              </a:spcBef>
            </a:pPr>
            <a:r>
              <a:rPr sz="1333" spc="-33" dirty="0">
                <a:solidFill>
                  <a:srgbClr val="255F37"/>
                </a:solidFill>
                <a:latin typeface="Cambria Math"/>
                <a:cs typeface="Cambria Math"/>
              </a:rPr>
              <a:t>𝝂</a:t>
            </a:r>
            <a:r>
              <a:rPr sz="1300" spc="-49" baseline="-21367" dirty="0">
                <a:solidFill>
                  <a:srgbClr val="255F37"/>
                </a:solidFill>
                <a:latin typeface="Cambria Math"/>
                <a:cs typeface="Cambria Math"/>
              </a:rPr>
              <a:t>𝒆</a:t>
            </a:r>
            <a:endParaRPr sz="1300" baseline="-21367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303007" y="4271434"/>
            <a:ext cx="259080" cy="221365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50799">
              <a:spcBef>
                <a:spcPts val="127"/>
              </a:spcBef>
            </a:pPr>
            <a:r>
              <a:rPr sz="1333" spc="-33" dirty="0">
                <a:solidFill>
                  <a:srgbClr val="255F37"/>
                </a:solidFill>
                <a:latin typeface="Cambria Math"/>
                <a:cs typeface="Cambria Math"/>
              </a:rPr>
              <a:t>𝝂</a:t>
            </a:r>
            <a:r>
              <a:rPr sz="1300" spc="-49" baseline="-21367" dirty="0">
                <a:solidFill>
                  <a:srgbClr val="255F37"/>
                </a:solidFill>
                <a:latin typeface="Cambria Math"/>
                <a:cs typeface="Cambria Math"/>
              </a:rPr>
              <a:t>µ</a:t>
            </a:r>
            <a:endParaRPr sz="1300" baseline="-21367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48717" y="3833367"/>
            <a:ext cx="259080" cy="221365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50799">
              <a:spcBef>
                <a:spcPts val="127"/>
              </a:spcBef>
            </a:pPr>
            <a:r>
              <a:rPr sz="1333" spc="-33" dirty="0">
                <a:solidFill>
                  <a:srgbClr val="255F37"/>
                </a:solidFill>
                <a:latin typeface="Cambria Math"/>
                <a:cs typeface="Cambria Math"/>
              </a:rPr>
              <a:t>𝝂</a:t>
            </a:r>
            <a:r>
              <a:rPr sz="1300" spc="-49" baseline="-21367" dirty="0">
                <a:solidFill>
                  <a:srgbClr val="255F37"/>
                </a:solidFill>
                <a:latin typeface="Cambria Math"/>
                <a:cs typeface="Cambria Math"/>
              </a:rPr>
              <a:t>µ</a:t>
            </a:r>
            <a:endParaRPr sz="1300" baseline="-21367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504259" y="4460003"/>
            <a:ext cx="259080" cy="221365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50799">
              <a:spcBef>
                <a:spcPts val="127"/>
              </a:spcBef>
            </a:pPr>
            <a:r>
              <a:rPr sz="1333" spc="-33" dirty="0">
                <a:solidFill>
                  <a:srgbClr val="255F37"/>
                </a:solidFill>
                <a:latin typeface="Cambria Math"/>
                <a:cs typeface="Cambria Math"/>
              </a:rPr>
              <a:t>𝝂</a:t>
            </a:r>
            <a:r>
              <a:rPr sz="1300" spc="-49" baseline="-21367" dirty="0">
                <a:solidFill>
                  <a:srgbClr val="255F37"/>
                </a:solidFill>
                <a:latin typeface="Cambria Math"/>
                <a:cs typeface="Cambria Math"/>
              </a:rPr>
              <a:t>µ</a:t>
            </a:r>
            <a:endParaRPr sz="1300" baseline="-21367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326714" y="3395979"/>
            <a:ext cx="126153" cy="221365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>
              <a:spcBef>
                <a:spcPts val="127"/>
              </a:spcBef>
            </a:pPr>
            <a:r>
              <a:rPr sz="1333" spc="-7" dirty="0">
                <a:solidFill>
                  <a:srgbClr val="255F37"/>
                </a:solidFill>
                <a:latin typeface="Cambria Math"/>
                <a:cs typeface="Cambria Math"/>
              </a:rPr>
              <a:t>µ</a:t>
            </a:r>
            <a:endParaRPr sz="1333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232395" y="3004649"/>
            <a:ext cx="135467" cy="221365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>
              <a:spcBef>
                <a:spcPts val="127"/>
              </a:spcBef>
            </a:pPr>
            <a:r>
              <a:rPr sz="1333" spc="-7" dirty="0">
                <a:solidFill>
                  <a:srgbClr val="255F37"/>
                </a:solidFill>
                <a:latin typeface="Cambria Math"/>
                <a:cs typeface="Cambria Math"/>
              </a:rPr>
              <a:t>π</a:t>
            </a:r>
            <a:endParaRPr sz="1333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556329" y="2932344"/>
            <a:ext cx="135467" cy="221365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>
              <a:spcBef>
                <a:spcPts val="127"/>
              </a:spcBef>
            </a:pPr>
            <a:r>
              <a:rPr sz="1333" spc="-7" dirty="0">
                <a:solidFill>
                  <a:srgbClr val="255F37"/>
                </a:solidFill>
                <a:latin typeface="Cambria Math"/>
                <a:cs typeface="Cambria Math"/>
              </a:rPr>
              <a:t>π</a:t>
            </a:r>
            <a:endParaRPr sz="1333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570045" y="3609035"/>
            <a:ext cx="308187" cy="476069"/>
          </a:xfrm>
          <a:prstGeom prst="rect">
            <a:avLst/>
          </a:prstGeom>
        </p:spPr>
        <p:txBody>
          <a:bodyPr vert="horz" wrap="square" lIns="0" tIns="39792" rIns="0" bIns="0" rtlCol="0">
            <a:spAutoFit/>
          </a:bodyPr>
          <a:lstStyle/>
          <a:p>
            <a:pPr marR="88898" algn="r">
              <a:spcBef>
                <a:spcPts val="312"/>
              </a:spcBef>
            </a:pPr>
            <a:r>
              <a:rPr sz="1333" spc="-33" dirty="0">
                <a:solidFill>
                  <a:srgbClr val="255F37"/>
                </a:solidFill>
                <a:latin typeface="Cambria Math"/>
                <a:cs typeface="Cambria Math"/>
              </a:rPr>
              <a:t>𝝂</a:t>
            </a:r>
            <a:r>
              <a:rPr sz="1300" spc="-49" baseline="-21367" dirty="0">
                <a:solidFill>
                  <a:srgbClr val="255F37"/>
                </a:solidFill>
                <a:latin typeface="Cambria Math"/>
                <a:cs typeface="Cambria Math"/>
              </a:rPr>
              <a:t>µ</a:t>
            </a:r>
            <a:endParaRPr sz="1300" baseline="-21367">
              <a:latin typeface="Cambria Math"/>
              <a:cs typeface="Cambria Math"/>
            </a:endParaRPr>
          </a:p>
          <a:p>
            <a:pPr marR="40639" algn="r">
              <a:spcBef>
                <a:spcPts val="173"/>
              </a:spcBef>
            </a:pPr>
            <a:r>
              <a:rPr sz="1333" spc="-67" dirty="0">
                <a:solidFill>
                  <a:srgbClr val="255F37"/>
                </a:solidFill>
                <a:latin typeface="Cambria Math"/>
                <a:cs typeface="Cambria Math"/>
              </a:rPr>
              <a:t>𝒆</a:t>
            </a:r>
            <a:endParaRPr sz="1333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167793" y="4111244"/>
            <a:ext cx="274320" cy="400965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50799">
              <a:lnSpc>
                <a:spcPts val="1460"/>
              </a:lnSpc>
              <a:spcBef>
                <a:spcPts val="127"/>
              </a:spcBef>
            </a:pPr>
            <a:r>
              <a:rPr sz="1333" spc="-67" dirty="0">
                <a:solidFill>
                  <a:srgbClr val="255F37"/>
                </a:solidFill>
                <a:latin typeface="Cambria Math"/>
                <a:cs typeface="Cambria Math"/>
              </a:rPr>
              <a:t>𝒆</a:t>
            </a:r>
            <a:endParaRPr sz="1333">
              <a:latin typeface="Cambria Math"/>
              <a:cs typeface="Cambria Math"/>
            </a:endParaRPr>
          </a:p>
          <a:p>
            <a:pPr marL="64345">
              <a:lnSpc>
                <a:spcPts val="1460"/>
              </a:lnSpc>
            </a:pPr>
            <a:r>
              <a:rPr sz="1333" spc="-33" dirty="0">
                <a:solidFill>
                  <a:srgbClr val="255F37"/>
                </a:solidFill>
                <a:latin typeface="Cambria Math"/>
                <a:cs typeface="Cambria Math"/>
              </a:rPr>
              <a:t>𝝂</a:t>
            </a:r>
            <a:r>
              <a:rPr sz="1300" spc="-49" baseline="-21367" dirty="0">
                <a:solidFill>
                  <a:srgbClr val="255F37"/>
                </a:solidFill>
                <a:latin typeface="Cambria Math"/>
                <a:cs typeface="Cambria Math"/>
              </a:rPr>
              <a:t>𝒆</a:t>
            </a:r>
            <a:endParaRPr sz="1300" baseline="-21367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900924" y="3773931"/>
            <a:ext cx="126153" cy="221365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>
              <a:spcBef>
                <a:spcPts val="127"/>
              </a:spcBef>
            </a:pPr>
            <a:r>
              <a:rPr sz="1333" spc="-7" dirty="0">
                <a:solidFill>
                  <a:srgbClr val="255F37"/>
                </a:solidFill>
                <a:latin typeface="Cambria Math"/>
                <a:cs typeface="Cambria Math"/>
              </a:rPr>
              <a:t>µ</a:t>
            </a:r>
            <a:endParaRPr sz="1333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99164" y="2098718"/>
            <a:ext cx="966893" cy="243721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6933">
              <a:spcBef>
                <a:spcPts val="140"/>
              </a:spcBef>
            </a:pPr>
            <a:r>
              <a:rPr sz="1467" dirty="0">
                <a:solidFill>
                  <a:srgbClr val="505050"/>
                </a:solidFill>
                <a:latin typeface="Arial"/>
                <a:cs typeface="Arial"/>
              </a:rPr>
              <a:t>Cosmic</a:t>
            </a:r>
            <a:r>
              <a:rPr sz="1467" spc="-27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1467" spc="-33" dirty="0">
                <a:solidFill>
                  <a:srgbClr val="505050"/>
                </a:solidFill>
                <a:latin typeface="Arial"/>
                <a:cs typeface="Arial"/>
              </a:rPr>
              <a:t>ray</a:t>
            </a:r>
            <a:endParaRPr sz="1467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351769" y="2695448"/>
            <a:ext cx="366607" cy="242866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>
              <a:spcBef>
                <a:spcPts val="133"/>
              </a:spcBef>
            </a:pPr>
            <a:r>
              <a:rPr sz="1467" spc="-33" dirty="0">
                <a:solidFill>
                  <a:srgbClr val="505050"/>
                </a:solidFill>
                <a:latin typeface="Arial"/>
                <a:cs typeface="Arial"/>
              </a:rPr>
              <a:t>Sun</a:t>
            </a:r>
            <a:endParaRPr sz="1467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386907" y="5810030"/>
            <a:ext cx="1016847" cy="534035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 marR="6773">
              <a:lnSpc>
                <a:spcPct val="120000"/>
              </a:lnSpc>
              <a:spcBef>
                <a:spcPts val="133"/>
              </a:spcBef>
            </a:pPr>
            <a:r>
              <a:rPr sz="1467" spc="-13" dirty="0">
                <a:solidFill>
                  <a:srgbClr val="505050"/>
                </a:solidFill>
                <a:latin typeface="Arial"/>
                <a:cs typeface="Arial"/>
              </a:rPr>
              <a:t>Natural radioactivity</a:t>
            </a:r>
            <a:endParaRPr sz="1467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115212" y="2688843"/>
            <a:ext cx="379307" cy="344475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50799">
              <a:spcBef>
                <a:spcPts val="127"/>
              </a:spcBef>
            </a:pPr>
            <a:r>
              <a:rPr sz="2133" spc="-33" dirty="0">
                <a:solidFill>
                  <a:srgbClr val="505050"/>
                </a:solidFill>
                <a:latin typeface="Cambria Math"/>
                <a:cs typeface="Cambria Math"/>
              </a:rPr>
              <a:t>𝝂</a:t>
            </a:r>
            <a:r>
              <a:rPr sz="2100" spc="-49" baseline="-21164" dirty="0">
                <a:solidFill>
                  <a:srgbClr val="505050"/>
                </a:solidFill>
                <a:latin typeface="Cambria Math"/>
                <a:cs typeface="Cambria Math"/>
              </a:rPr>
              <a:t>𝑿</a:t>
            </a:r>
            <a:endParaRPr sz="2100" baseline="-21164">
              <a:latin typeface="Cambria Math"/>
              <a:cs typeface="Cambria Math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9107425" y="5724144"/>
            <a:ext cx="927100" cy="587587"/>
            <a:chOff x="6830568" y="4293108"/>
            <a:chExt cx="695325" cy="440690"/>
          </a:xfrm>
        </p:grpSpPr>
        <p:pic>
          <p:nvPicPr>
            <p:cNvPr id="39" name="object 3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830568" y="4459224"/>
              <a:ext cx="234670" cy="274396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907276" y="4559046"/>
              <a:ext cx="76073" cy="11666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094220" y="4422648"/>
              <a:ext cx="237832" cy="277393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213854" y="4522470"/>
              <a:ext cx="79755" cy="119646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260336" y="4293108"/>
              <a:ext cx="265252" cy="237832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379970" y="4392930"/>
              <a:ext cx="106679" cy="80225"/>
            </a:xfrm>
            <a:prstGeom prst="rect">
              <a:avLst/>
            </a:prstGeom>
          </p:spPr>
        </p:pic>
      </p:grpSp>
      <p:graphicFrame>
        <p:nvGraphicFramePr>
          <p:cNvPr id="45" name="object 45"/>
          <p:cNvGraphicFramePr>
            <a:graphicFrameLocks noGrp="1"/>
          </p:cNvGraphicFramePr>
          <p:nvPr/>
        </p:nvGraphicFramePr>
        <p:xfrm>
          <a:off x="319210" y="986706"/>
          <a:ext cx="5980005" cy="28761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3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8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8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Neutrinos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Energy</a:t>
                      </a:r>
                      <a:r>
                        <a:rPr sz="19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range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Rate</a:t>
                      </a:r>
                      <a:r>
                        <a:rPr sz="19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9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JUNO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900" spc="-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Atmospheric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3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0.1</a:t>
                      </a:r>
                      <a:r>
                        <a:rPr sz="1900" spc="-2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900" spc="-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100</a:t>
                      </a:r>
                      <a:r>
                        <a:rPr sz="1900" spc="-2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2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GeV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3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100s</a:t>
                      </a:r>
                      <a:r>
                        <a:rPr sz="1900" spc="-3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900" spc="-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2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year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3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60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900" spc="-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Solar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418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1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900" spc="-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900" spc="-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16</a:t>
                      </a:r>
                      <a:r>
                        <a:rPr sz="1900" spc="-1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2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MeV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418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1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100s</a:t>
                      </a:r>
                      <a:r>
                        <a:rPr sz="1900" spc="-4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900" spc="-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1900" spc="-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37" baseline="24691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sz="1900" spc="-2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418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1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60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Supernova</a:t>
                      </a:r>
                      <a:r>
                        <a:rPr sz="1900" spc="-6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2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burst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418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3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900" spc="-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900" spc="-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100</a:t>
                      </a:r>
                      <a:r>
                        <a:rPr sz="1900" spc="-1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2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MeV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418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3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7500</a:t>
                      </a:r>
                      <a:r>
                        <a:rPr sz="1900" spc="-2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900" spc="-1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900" spc="-2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2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kpc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418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3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60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900" spc="-2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DSNB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418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1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900" spc="-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900" spc="-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100</a:t>
                      </a:r>
                      <a:r>
                        <a:rPr sz="1900" spc="-1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2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MeV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418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1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900" spc="-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2-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900" spc="-1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900" spc="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330" dirty="0">
                          <a:solidFill>
                            <a:srgbClr val="505050"/>
                          </a:solidFill>
                          <a:latin typeface="Cambria Math"/>
                          <a:cs typeface="Cambria Math"/>
                        </a:rPr>
                        <a:t>𝝂ഥ</a:t>
                      </a:r>
                      <a:r>
                        <a:rPr sz="1800" spc="-494" baseline="-21604" dirty="0">
                          <a:solidFill>
                            <a:srgbClr val="505050"/>
                          </a:solidFill>
                          <a:latin typeface="Cambria Math"/>
                          <a:cs typeface="Cambria Math"/>
                        </a:rPr>
                        <a:t>𝒆</a:t>
                      </a:r>
                      <a:r>
                        <a:rPr sz="1800" spc="277" baseline="-21604" dirty="0">
                          <a:solidFill>
                            <a:srgbClr val="505050"/>
                          </a:solidFill>
                          <a:latin typeface="Cambria Math"/>
                          <a:cs typeface="Cambria Math"/>
                        </a:rPr>
                        <a:t> </a:t>
                      </a:r>
                      <a:r>
                        <a:rPr sz="1900" spc="-2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year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418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1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900" spc="-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Geoneutrinos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418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3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900" spc="-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900" spc="-1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900" spc="-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2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MeV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418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3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400</a:t>
                      </a:r>
                      <a:r>
                        <a:rPr sz="1900" spc="-3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900" spc="-5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20" dirty="0">
                          <a:solidFill>
                            <a:srgbClr val="505050"/>
                          </a:solidFill>
                          <a:latin typeface="Arial"/>
                          <a:cs typeface="Arial"/>
                        </a:rPr>
                        <a:t>year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5418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55F37">
                        <a:alpha val="3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6" name="object 46"/>
          <p:cNvSpPr txBox="1"/>
          <p:nvPr/>
        </p:nvSpPr>
        <p:spPr>
          <a:xfrm>
            <a:off x="9243229" y="197239"/>
            <a:ext cx="2769447" cy="841449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6933">
              <a:spcBef>
                <a:spcPts val="480"/>
              </a:spcBef>
            </a:pPr>
            <a:r>
              <a:rPr sz="1467" dirty="0">
                <a:solidFill>
                  <a:srgbClr val="505050"/>
                </a:solidFill>
                <a:latin typeface="Arial"/>
                <a:cs typeface="Arial"/>
              </a:rPr>
              <a:t>Core</a:t>
            </a:r>
            <a:r>
              <a:rPr sz="1467" spc="-60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1467" dirty="0">
                <a:solidFill>
                  <a:srgbClr val="505050"/>
                </a:solidFill>
                <a:latin typeface="Arial"/>
                <a:cs typeface="Arial"/>
              </a:rPr>
              <a:t>Collapse</a:t>
            </a:r>
            <a:r>
              <a:rPr sz="1467" spc="-27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1467" spc="-13" dirty="0">
                <a:solidFill>
                  <a:srgbClr val="505050"/>
                </a:solidFill>
                <a:latin typeface="Arial"/>
                <a:cs typeface="Arial"/>
              </a:rPr>
              <a:t>Supernova</a:t>
            </a:r>
            <a:endParaRPr sz="1467">
              <a:latin typeface="Arial"/>
              <a:cs typeface="Arial"/>
            </a:endParaRPr>
          </a:p>
          <a:p>
            <a:pPr marL="323419">
              <a:spcBef>
                <a:spcPts val="353"/>
              </a:spcBef>
            </a:pPr>
            <a:r>
              <a:rPr sz="1467" dirty="0">
                <a:solidFill>
                  <a:srgbClr val="505050"/>
                </a:solidFill>
                <a:latin typeface="Arial"/>
                <a:cs typeface="Arial"/>
              </a:rPr>
              <a:t>+</a:t>
            </a:r>
            <a:endParaRPr sz="1467">
              <a:latin typeface="Arial"/>
              <a:cs typeface="Arial"/>
            </a:endParaRPr>
          </a:p>
          <a:p>
            <a:pPr marL="16933">
              <a:spcBef>
                <a:spcPts val="353"/>
              </a:spcBef>
            </a:pPr>
            <a:r>
              <a:rPr sz="1467" dirty="0">
                <a:solidFill>
                  <a:srgbClr val="505050"/>
                </a:solidFill>
                <a:latin typeface="Arial"/>
                <a:cs typeface="Arial"/>
              </a:rPr>
              <a:t>Diffuse</a:t>
            </a:r>
            <a:r>
              <a:rPr sz="1467" spc="-93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1467" dirty="0">
                <a:solidFill>
                  <a:srgbClr val="505050"/>
                </a:solidFill>
                <a:latin typeface="Arial"/>
                <a:cs typeface="Arial"/>
              </a:rPr>
              <a:t>Supernova</a:t>
            </a:r>
            <a:r>
              <a:rPr sz="1467" spc="-7" dirty="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sz="1467" dirty="0">
                <a:solidFill>
                  <a:srgbClr val="505050"/>
                </a:solidFill>
                <a:latin typeface="Cambria Math"/>
                <a:cs typeface="Cambria Math"/>
              </a:rPr>
              <a:t>𝜈</a:t>
            </a:r>
            <a:r>
              <a:rPr sz="1467" spc="113" dirty="0">
                <a:solidFill>
                  <a:srgbClr val="505050"/>
                </a:solidFill>
                <a:latin typeface="Cambria Math"/>
                <a:cs typeface="Cambria Math"/>
              </a:rPr>
              <a:t> </a:t>
            </a:r>
            <a:r>
              <a:rPr sz="1467" spc="-13" dirty="0">
                <a:solidFill>
                  <a:srgbClr val="505050"/>
                </a:solidFill>
                <a:latin typeface="Arial"/>
                <a:cs typeface="Arial"/>
              </a:rPr>
              <a:t>Background</a:t>
            </a:r>
            <a:endParaRPr sz="1467">
              <a:latin typeface="Arial"/>
              <a:cs typeface="Arial"/>
            </a:endParaRPr>
          </a:p>
        </p:txBody>
      </p:sp>
      <p:pic>
        <p:nvPicPr>
          <p:cNvPr id="47" name="object 4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261871" y="4271265"/>
            <a:ext cx="9674352" cy="1801351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79ADD986-D5A1-DEB9-8A4A-905D5CBE3457}"/>
              </a:ext>
            </a:extLst>
          </p:cNvPr>
          <p:cNvSpPr txBox="1"/>
          <p:nvPr/>
        </p:nvSpPr>
        <p:spPr>
          <a:xfrm>
            <a:off x="3047565" y="3243028"/>
            <a:ext cx="60951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933">
              <a:spcBef>
                <a:spcPts val="127"/>
              </a:spcBef>
            </a:pPr>
            <a:endParaRPr lang="ml-IN" sz="1800" dirty="0">
              <a:latin typeface="Cambria Math"/>
              <a:cs typeface="Cambria Math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1B5EFB8-26FA-05BD-D2DA-E1B75FB070A1}"/>
              </a:ext>
            </a:extLst>
          </p:cNvPr>
          <p:cNvSpPr txBox="1"/>
          <p:nvPr/>
        </p:nvSpPr>
        <p:spPr>
          <a:xfrm>
            <a:off x="10361533" y="347315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_</a:t>
            </a:r>
            <a:endParaRPr lang="en-GB" dirty="0"/>
          </a:p>
        </p:txBody>
      </p:sp>
      <p:sp>
        <p:nvSpPr>
          <p:cNvPr id="54" name="object 21">
            <a:extLst>
              <a:ext uri="{FF2B5EF4-FFF2-40B4-BE49-F238E27FC236}">
                <a16:creationId xmlns:a16="http://schemas.microsoft.com/office/drawing/2014/main" id="{0F42F369-1C4E-D251-250C-9A85DEA1ECBD}"/>
              </a:ext>
            </a:extLst>
          </p:cNvPr>
          <p:cNvSpPr txBox="1"/>
          <p:nvPr/>
        </p:nvSpPr>
        <p:spPr>
          <a:xfrm>
            <a:off x="8803967" y="5984980"/>
            <a:ext cx="237913" cy="344475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>
              <a:spcBef>
                <a:spcPts val="127"/>
              </a:spcBef>
            </a:pPr>
            <a:r>
              <a:rPr lang="ml-IN" sz="2133" spc="-847" dirty="0">
                <a:solidFill>
                  <a:srgbClr val="505050"/>
                </a:solidFill>
                <a:latin typeface="Cambria Math"/>
                <a:cs typeface="Cambria Math"/>
              </a:rPr>
              <a:t>𝝂</a:t>
            </a:r>
            <a:endParaRPr sz="2133" dirty="0">
              <a:latin typeface="Cambria Math"/>
              <a:cs typeface="Cambria Math"/>
            </a:endParaRPr>
          </a:p>
        </p:txBody>
      </p:sp>
      <p:sp>
        <p:nvSpPr>
          <p:cNvPr id="55" name="object 22">
            <a:extLst>
              <a:ext uri="{FF2B5EF4-FFF2-40B4-BE49-F238E27FC236}">
                <a16:creationId xmlns:a16="http://schemas.microsoft.com/office/drawing/2014/main" id="{CE23EFBF-0EA7-88B5-C052-0B74059EF569}"/>
              </a:ext>
            </a:extLst>
          </p:cNvPr>
          <p:cNvSpPr txBox="1"/>
          <p:nvPr/>
        </p:nvSpPr>
        <p:spPr>
          <a:xfrm>
            <a:off x="8909756" y="6139412"/>
            <a:ext cx="159486" cy="235106"/>
          </a:xfrm>
          <a:prstGeom prst="rect">
            <a:avLst/>
          </a:prstGeom>
        </p:spPr>
        <p:txBody>
          <a:bodyPr vert="horz" wrap="square" lIns="0" tIns="19472" rIns="0" bIns="0" rtlCol="0">
            <a:spAutoFit/>
          </a:bodyPr>
          <a:lstStyle/>
          <a:p>
            <a:pPr marL="16933">
              <a:spcBef>
                <a:spcPts val="152"/>
              </a:spcBef>
            </a:pPr>
            <a:r>
              <a:rPr sz="1400" spc="-67" dirty="0">
                <a:solidFill>
                  <a:srgbClr val="505050"/>
                </a:solidFill>
                <a:latin typeface="Cambria Math"/>
                <a:cs typeface="Cambria Math"/>
              </a:rPr>
              <a:t>𝒆</a:t>
            </a:r>
            <a:endParaRPr sz="1400" dirty="0">
              <a:latin typeface="Cambria Math"/>
              <a:cs typeface="Cambria Math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A7D47F3-1708-87DC-081E-AFB418DF045A}"/>
              </a:ext>
            </a:extLst>
          </p:cNvPr>
          <p:cNvSpPr txBox="1"/>
          <p:nvPr/>
        </p:nvSpPr>
        <p:spPr>
          <a:xfrm>
            <a:off x="8836675" y="580443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_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1496" y="9138"/>
            <a:ext cx="5251537" cy="700665"/>
          </a:xfrm>
          <a:prstGeom prst="rect">
            <a:avLst/>
          </a:prstGeom>
        </p:spPr>
        <p:txBody>
          <a:bodyPr vert="horz" wrap="square" lIns="0" tIns="33552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64"/>
              </a:spcBef>
            </a:pPr>
            <a:r>
              <a:rPr sz="4333" dirty="0">
                <a:solidFill>
                  <a:srgbClr val="FF0000"/>
                </a:solidFill>
                <a:latin typeface="Calibri Light"/>
                <a:cs typeface="Calibri Light"/>
              </a:rPr>
              <a:t>JUNO</a:t>
            </a:r>
            <a:r>
              <a:rPr sz="4333" spc="106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333" dirty="0">
                <a:solidFill>
                  <a:srgbClr val="FF0000"/>
                </a:solidFill>
                <a:latin typeface="Calibri Light"/>
                <a:cs typeface="Calibri Light"/>
              </a:rPr>
              <a:t>physics</a:t>
            </a:r>
            <a:r>
              <a:rPr sz="4333" spc="11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333" spc="-21" dirty="0">
                <a:solidFill>
                  <a:srgbClr val="FF0000"/>
                </a:solidFill>
                <a:latin typeface="Calibri Light"/>
                <a:cs typeface="Calibri Light"/>
              </a:rPr>
              <a:t>summary</a:t>
            </a:r>
            <a:endParaRPr sz="4333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6826" y="100653"/>
            <a:ext cx="4287928" cy="1590279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marL="483146" indent="-456305">
              <a:lnSpc>
                <a:spcPts val="2399"/>
              </a:lnSpc>
              <a:spcBef>
                <a:spcPts val="201"/>
              </a:spcBef>
              <a:buFont typeface="Wingdings"/>
              <a:buChar char=""/>
              <a:tabLst>
                <a:tab pos="483146" algn="l"/>
              </a:tabLst>
            </a:pPr>
            <a:r>
              <a:rPr sz="2008" b="1" dirty="0">
                <a:solidFill>
                  <a:srgbClr val="0000CC"/>
                </a:solidFill>
                <a:latin typeface="Calibri"/>
                <a:cs typeface="Calibri"/>
              </a:rPr>
              <a:t>20</a:t>
            </a:r>
            <a:r>
              <a:rPr sz="2008" b="1" spc="-74" dirty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2008" b="1" dirty="0">
                <a:solidFill>
                  <a:srgbClr val="0000CC"/>
                </a:solidFill>
                <a:latin typeface="Calibri"/>
                <a:cs typeface="Calibri"/>
              </a:rPr>
              <a:t>kton</a:t>
            </a:r>
            <a:r>
              <a:rPr sz="2008" b="1" spc="-42" dirty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2008" b="1" dirty="0">
                <a:solidFill>
                  <a:srgbClr val="0000CC"/>
                </a:solidFill>
                <a:latin typeface="Calibri"/>
                <a:cs typeface="Calibri"/>
              </a:rPr>
              <a:t>LS</a:t>
            </a:r>
            <a:r>
              <a:rPr sz="2008" b="1" spc="-53" dirty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2008" b="1" spc="-21" dirty="0">
                <a:solidFill>
                  <a:srgbClr val="0000CC"/>
                </a:solidFill>
                <a:latin typeface="Calibri"/>
                <a:cs typeface="Calibri"/>
              </a:rPr>
              <a:t>detector</a:t>
            </a:r>
            <a:endParaRPr sz="2008">
              <a:latin typeface="Calibri"/>
              <a:cs typeface="Calibri"/>
            </a:endParaRPr>
          </a:p>
          <a:p>
            <a:pPr marL="483146" marR="10737" indent="-457647">
              <a:lnSpc>
                <a:spcPts val="2409"/>
              </a:lnSpc>
              <a:spcBef>
                <a:spcPts val="74"/>
              </a:spcBef>
              <a:buFont typeface="Wingdings"/>
              <a:buChar char=""/>
              <a:tabLst>
                <a:tab pos="483146" algn="l"/>
              </a:tabLst>
            </a:pPr>
            <a:r>
              <a:rPr sz="2008" b="1" dirty="0">
                <a:solidFill>
                  <a:srgbClr val="0000CC"/>
                </a:solidFill>
                <a:latin typeface="Calibri"/>
                <a:cs typeface="Calibri"/>
              </a:rPr>
              <a:t>~3</a:t>
            </a:r>
            <a:r>
              <a:rPr sz="2008" b="1" spc="-53" dirty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2008" b="1" dirty="0">
                <a:solidFill>
                  <a:srgbClr val="0000CC"/>
                </a:solidFill>
                <a:latin typeface="Calibri"/>
                <a:cs typeface="Calibri"/>
              </a:rPr>
              <a:t>%</a:t>
            </a:r>
            <a:r>
              <a:rPr sz="2008" b="1" spc="-63" dirty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2008" b="1" dirty="0">
                <a:solidFill>
                  <a:srgbClr val="0000CC"/>
                </a:solidFill>
                <a:latin typeface="Calibri"/>
                <a:cs typeface="Calibri"/>
              </a:rPr>
              <a:t>energy</a:t>
            </a:r>
            <a:r>
              <a:rPr sz="2008" b="1" spc="-32" dirty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2008" b="1" spc="-21" dirty="0">
                <a:solidFill>
                  <a:srgbClr val="0000CC"/>
                </a:solidFill>
                <a:latin typeface="Calibri"/>
                <a:cs typeface="Calibri"/>
              </a:rPr>
              <a:t>resolution-</a:t>
            </a:r>
            <a:r>
              <a:rPr sz="2008" b="1" dirty="0">
                <a:solidFill>
                  <a:srgbClr val="0000CC"/>
                </a:solidFill>
                <a:latin typeface="Calibri"/>
                <a:cs typeface="Calibri"/>
              </a:rPr>
              <a:t>the</a:t>
            </a:r>
            <a:r>
              <a:rPr sz="2008" b="1" spc="32" dirty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2008" b="1" spc="-21" dirty="0">
                <a:solidFill>
                  <a:srgbClr val="0000CC"/>
                </a:solidFill>
                <a:latin typeface="Calibri"/>
                <a:cs typeface="Calibri"/>
              </a:rPr>
              <a:t>greatest </a:t>
            </a:r>
            <a:r>
              <a:rPr sz="2008" b="1" dirty="0">
                <a:solidFill>
                  <a:srgbClr val="0000CC"/>
                </a:solidFill>
                <a:latin typeface="Calibri"/>
                <a:cs typeface="Calibri"/>
              </a:rPr>
              <a:t>challenge</a:t>
            </a:r>
            <a:r>
              <a:rPr sz="2008" b="1" spc="-53" dirty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2008" b="1" dirty="0">
                <a:solidFill>
                  <a:srgbClr val="0000CC"/>
                </a:solidFill>
                <a:latin typeface="Calibri"/>
                <a:cs typeface="Calibri"/>
              </a:rPr>
              <a:t>for</a:t>
            </a:r>
            <a:r>
              <a:rPr sz="2008" b="1" spc="-74" dirty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2008" b="1" spc="-53" dirty="0">
                <a:solidFill>
                  <a:srgbClr val="0000CC"/>
                </a:solidFill>
                <a:latin typeface="Calibri"/>
                <a:cs typeface="Calibri"/>
              </a:rPr>
              <a:t>MH</a:t>
            </a:r>
            <a:endParaRPr sz="2008">
              <a:latin typeface="Calibri"/>
              <a:cs typeface="Calibri"/>
            </a:endParaRPr>
          </a:p>
          <a:p>
            <a:pPr marL="483146" marR="45630" indent="-457647">
              <a:lnSpc>
                <a:spcPts val="2388"/>
              </a:lnSpc>
              <a:spcBef>
                <a:spcPts val="63"/>
              </a:spcBef>
              <a:buFont typeface="Wingdings"/>
              <a:buChar char=""/>
              <a:tabLst>
                <a:tab pos="483146" algn="l"/>
              </a:tabLst>
            </a:pPr>
            <a:r>
              <a:rPr sz="2008" dirty="0">
                <a:solidFill>
                  <a:srgbClr val="0000CC"/>
                </a:solidFill>
                <a:latin typeface="Times New Roman"/>
                <a:cs typeface="Times New Roman"/>
              </a:rPr>
              <a:t>Rich</a:t>
            </a:r>
            <a:r>
              <a:rPr sz="2008" spc="-11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2008" dirty="0">
                <a:solidFill>
                  <a:srgbClr val="0000CC"/>
                </a:solidFill>
                <a:latin typeface="Times New Roman"/>
                <a:cs typeface="Times New Roman"/>
              </a:rPr>
              <a:t>physics</a:t>
            </a:r>
            <a:r>
              <a:rPr sz="2008" spc="21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2008" spc="-21" dirty="0">
                <a:solidFill>
                  <a:srgbClr val="0000CC"/>
                </a:solidFill>
                <a:latin typeface="Times New Roman"/>
                <a:cs typeface="Times New Roman"/>
              </a:rPr>
              <a:t>possibilities-</a:t>
            </a:r>
            <a:r>
              <a:rPr sz="2008" spc="-21" dirty="0">
                <a:solidFill>
                  <a:srgbClr val="C00000"/>
                </a:solidFill>
                <a:latin typeface="Times New Roman"/>
                <a:cs typeface="Times New Roman"/>
              </a:rPr>
              <a:t>neutrino oscillation</a:t>
            </a:r>
            <a:r>
              <a:rPr sz="2008" spc="32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8" dirty="0">
                <a:solidFill>
                  <a:srgbClr val="0000CC"/>
                </a:solidFill>
                <a:latin typeface="Times New Roman"/>
                <a:cs typeface="Times New Roman"/>
              </a:rPr>
              <a:t>and</a:t>
            </a:r>
            <a:r>
              <a:rPr sz="2008" spc="85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2008" spc="-21" dirty="0">
                <a:solidFill>
                  <a:srgbClr val="00AF50"/>
                </a:solidFill>
                <a:latin typeface="Times New Roman"/>
                <a:cs typeface="Times New Roman"/>
              </a:rPr>
              <a:t>astroparticle</a:t>
            </a:r>
            <a:r>
              <a:rPr sz="2008" spc="8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8" spc="-21" dirty="0">
                <a:solidFill>
                  <a:srgbClr val="00AF50"/>
                </a:solidFill>
                <a:latin typeface="Times New Roman"/>
                <a:cs typeface="Times New Roman"/>
              </a:rPr>
              <a:t>program</a:t>
            </a:r>
            <a:endParaRPr sz="2008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23678" y="1630619"/>
            <a:ext cx="3959119" cy="3077297"/>
          </a:xfrm>
          <a:prstGeom prst="rect">
            <a:avLst/>
          </a:prstGeom>
        </p:spPr>
        <p:txBody>
          <a:bodyPr vert="horz" wrap="square" lIns="0" tIns="26841" rIns="0" bIns="0" rtlCol="0">
            <a:spAutoFit/>
          </a:bodyPr>
          <a:lstStyle/>
          <a:p>
            <a:pPr marL="559644" indent="-452278">
              <a:spcBef>
                <a:spcPts val="211"/>
              </a:spcBef>
              <a:buClr>
                <a:srgbClr val="CC3399"/>
              </a:buClr>
              <a:buFont typeface="Wingdings"/>
              <a:buChar char=""/>
              <a:tabLst>
                <a:tab pos="559644" algn="l"/>
              </a:tabLst>
            </a:pPr>
            <a:r>
              <a:rPr sz="1796" b="1" dirty="0">
                <a:solidFill>
                  <a:srgbClr val="C00000"/>
                </a:solidFill>
                <a:latin typeface="Times New Roman"/>
                <a:cs typeface="Times New Roman"/>
              </a:rPr>
              <a:t>Mass</a:t>
            </a:r>
            <a:r>
              <a:rPr sz="1796" b="1" spc="-63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796" b="1" spc="-21" dirty="0">
                <a:solidFill>
                  <a:srgbClr val="C00000"/>
                </a:solidFill>
                <a:latin typeface="Times New Roman"/>
                <a:cs typeface="Times New Roman"/>
              </a:rPr>
              <a:t>hierarchy</a:t>
            </a:r>
            <a:endParaRPr sz="1796">
              <a:latin typeface="Times New Roman"/>
              <a:cs typeface="Times New Roman"/>
            </a:endParaRPr>
          </a:p>
          <a:p>
            <a:pPr marL="558302" marR="118102" indent="-452278">
              <a:lnSpc>
                <a:spcPts val="2177"/>
              </a:lnSpc>
              <a:spcBef>
                <a:spcPts val="53"/>
              </a:spcBef>
              <a:buClr>
                <a:srgbClr val="CC3399"/>
              </a:buClr>
              <a:buFont typeface="Wingdings"/>
              <a:buChar char=""/>
              <a:tabLst>
                <a:tab pos="560986" algn="l"/>
              </a:tabLst>
            </a:pPr>
            <a:r>
              <a:rPr sz="1796" b="1" dirty="0">
                <a:solidFill>
                  <a:srgbClr val="C00000"/>
                </a:solidFill>
                <a:latin typeface="Times New Roman"/>
                <a:cs typeface="Times New Roman"/>
              </a:rPr>
              <a:t>Precision</a:t>
            </a:r>
            <a:r>
              <a:rPr sz="1796" b="1" spc="-7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796" b="1" dirty="0">
                <a:solidFill>
                  <a:srgbClr val="C00000"/>
                </a:solidFill>
                <a:latin typeface="Times New Roman"/>
                <a:cs typeface="Times New Roman"/>
              </a:rPr>
              <a:t>measurement</a:t>
            </a:r>
            <a:r>
              <a:rPr sz="1796" b="1" spc="-7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796" b="1" dirty="0">
                <a:solidFill>
                  <a:srgbClr val="C00000"/>
                </a:solidFill>
                <a:latin typeface="Times New Roman"/>
                <a:cs typeface="Times New Roman"/>
              </a:rPr>
              <a:t>of </a:t>
            </a:r>
            <a:r>
              <a:rPr sz="1796" b="1" spc="-106" dirty="0">
                <a:solidFill>
                  <a:srgbClr val="C00000"/>
                </a:solidFill>
                <a:latin typeface="Times New Roman"/>
                <a:cs typeface="Times New Roman"/>
              </a:rPr>
              <a:t>3</a:t>
            </a:r>
            <a:r>
              <a:rPr sz="1796" b="1" dirty="0">
                <a:solidFill>
                  <a:srgbClr val="C00000"/>
                </a:solidFill>
                <a:latin typeface="Times New Roman"/>
                <a:cs typeface="Times New Roman"/>
              </a:rPr>
              <a:t> 	mixing</a:t>
            </a:r>
            <a:r>
              <a:rPr sz="1796" b="1" spc="11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796" b="1" dirty="0">
                <a:solidFill>
                  <a:srgbClr val="C00000"/>
                </a:solidFill>
                <a:latin typeface="Times New Roman"/>
                <a:cs typeface="Times New Roman"/>
              </a:rPr>
              <a:t>parameters</a:t>
            </a:r>
            <a:r>
              <a:rPr sz="1796" b="1" spc="-63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796" b="1" dirty="0">
                <a:solidFill>
                  <a:srgbClr val="C00000"/>
                </a:solidFill>
                <a:latin typeface="Symbol"/>
                <a:cs typeface="Symbol"/>
              </a:rPr>
              <a:t></a:t>
            </a:r>
            <a:r>
              <a:rPr sz="1796" b="1" dirty="0">
                <a:solidFill>
                  <a:srgbClr val="C00000"/>
                </a:solidFill>
                <a:latin typeface="Times New Roman"/>
                <a:cs typeface="Times New Roman"/>
              </a:rPr>
              <a:t>m</a:t>
            </a:r>
            <a:r>
              <a:rPr sz="1744" b="1" baseline="25252" dirty="0">
                <a:solidFill>
                  <a:srgbClr val="C00000"/>
                </a:solidFill>
                <a:latin typeface="Times New Roman"/>
                <a:cs typeface="Times New Roman"/>
              </a:rPr>
              <a:t>2</a:t>
            </a:r>
            <a:r>
              <a:rPr sz="1744" b="1" baseline="-20202" dirty="0">
                <a:solidFill>
                  <a:srgbClr val="C00000"/>
                </a:solidFill>
                <a:latin typeface="Times New Roman"/>
                <a:cs typeface="Times New Roman"/>
              </a:rPr>
              <a:t>atm</a:t>
            </a:r>
            <a:r>
              <a:rPr sz="1744" b="1" spc="459" baseline="-20202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796" b="1" dirty="0">
                <a:solidFill>
                  <a:srgbClr val="C00000"/>
                </a:solidFill>
                <a:latin typeface="Symbol"/>
                <a:cs typeface="Symbol"/>
              </a:rPr>
              <a:t></a:t>
            </a:r>
            <a:r>
              <a:rPr sz="1796" b="1" dirty="0">
                <a:solidFill>
                  <a:srgbClr val="C00000"/>
                </a:solidFill>
                <a:latin typeface="Times New Roman"/>
                <a:cs typeface="Times New Roman"/>
              </a:rPr>
              <a:t>m</a:t>
            </a:r>
            <a:r>
              <a:rPr sz="1744" b="1" baseline="25252" dirty="0">
                <a:solidFill>
                  <a:srgbClr val="C00000"/>
                </a:solidFill>
                <a:latin typeface="Times New Roman"/>
                <a:cs typeface="Times New Roman"/>
              </a:rPr>
              <a:t>2</a:t>
            </a:r>
            <a:r>
              <a:rPr sz="1744" b="1" spc="15" baseline="25252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744" b="1" spc="-78" baseline="-20202" dirty="0">
                <a:solidFill>
                  <a:srgbClr val="C00000"/>
                </a:solidFill>
                <a:latin typeface="Times New Roman"/>
                <a:cs typeface="Times New Roman"/>
              </a:rPr>
              <a:t>sol</a:t>
            </a:r>
            <a:endParaRPr sz="1744" baseline="-20202">
              <a:latin typeface="Times New Roman"/>
              <a:cs typeface="Times New Roman"/>
            </a:endParaRPr>
          </a:p>
          <a:p>
            <a:pPr marL="560986">
              <a:lnSpc>
                <a:spcPts val="1923"/>
              </a:lnSpc>
              <a:spcBef>
                <a:spcPts val="391"/>
              </a:spcBef>
            </a:pPr>
            <a:r>
              <a:rPr sz="2695" b="1" spc="-78" baseline="13071" dirty="0">
                <a:solidFill>
                  <a:srgbClr val="C00000"/>
                </a:solidFill>
                <a:latin typeface="Symbol"/>
                <a:cs typeface="Symbol"/>
              </a:rPr>
              <a:t></a:t>
            </a:r>
            <a:r>
              <a:rPr sz="1162" b="1" spc="-53" dirty="0">
                <a:solidFill>
                  <a:srgbClr val="C00000"/>
                </a:solidFill>
                <a:latin typeface="Times New Roman"/>
                <a:cs typeface="Times New Roman"/>
              </a:rPr>
              <a:t>12</a:t>
            </a:r>
            <a:endParaRPr sz="1162">
              <a:latin typeface="Times New Roman"/>
              <a:cs typeface="Times New Roman"/>
            </a:endParaRPr>
          </a:p>
          <a:p>
            <a:pPr marL="559644" indent="-452278">
              <a:lnSpc>
                <a:spcPts val="1923"/>
              </a:lnSpc>
              <a:buClr>
                <a:srgbClr val="CC3399"/>
              </a:buClr>
              <a:buFont typeface="Wingdings"/>
              <a:buChar char=""/>
              <a:tabLst>
                <a:tab pos="559644" algn="l"/>
              </a:tabLst>
            </a:pPr>
            <a:r>
              <a:rPr sz="1796" b="1" dirty="0">
                <a:solidFill>
                  <a:srgbClr val="00AF50"/>
                </a:solidFill>
                <a:latin typeface="Times New Roman"/>
                <a:cs typeface="Times New Roman"/>
              </a:rPr>
              <a:t>Supernova</a:t>
            </a:r>
            <a:r>
              <a:rPr sz="1796" b="1" spc="-8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796" b="1" spc="-21" dirty="0">
                <a:solidFill>
                  <a:srgbClr val="00AF50"/>
                </a:solidFill>
                <a:latin typeface="Times New Roman"/>
                <a:cs typeface="Times New Roman"/>
              </a:rPr>
              <a:t>neutrinos</a:t>
            </a:r>
            <a:endParaRPr sz="1796">
              <a:latin typeface="Times New Roman"/>
              <a:cs typeface="Times New Roman"/>
            </a:endParaRPr>
          </a:p>
          <a:p>
            <a:pPr marL="559644" indent="-452278">
              <a:buClr>
                <a:srgbClr val="CC3399"/>
              </a:buClr>
              <a:buFont typeface="Wingdings"/>
              <a:buChar char=""/>
              <a:tabLst>
                <a:tab pos="559644" algn="l"/>
              </a:tabLst>
            </a:pPr>
            <a:r>
              <a:rPr sz="1796" b="1" dirty="0">
                <a:solidFill>
                  <a:srgbClr val="00AF50"/>
                </a:solidFill>
                <a:latin typeface="Times New Roman"/>
                <a:cs typeface="Times New Roman"/>
              </a:rPr>
              <a:t>Diffuse</a:t>
            </a:r>
            <a:r>
              <a:rPr sz="1796" b="1" spc="-137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796" b="1" dirty="0">
                <a:solidFill>
                  <a:srgbClr val="00AF50"/>
                </a:solidFill>
                <a:latin typeface="Times New Roman"/>
                <a:cs typeface="Times New Roman"/>
              </a:rPr>
              <a:t>supernova</a:t>
            </a:r>
            <a:r>
              <a:rPr sz="1796" b="1" spc="-11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796" b="1" spc="-21" dirty="0">
                <a:solidFill>
                  <a:srgbClr val="00AF50"/>
                </a:solidFill>
                <a:latin typeface="Times New Roman"/>
                <a:cs typeface="Times New Roman"/>
              </a:rPr>
              <a:t>background</a:t>
            </a:r>
            <a:endParaRPr sz="1796">
              <a:latin typeface="Times New Roman"/>
              <a:cs typeface="Times New Roman"/>
            </a:endParaRPr>
          </a:p>
          <a:p>
            <a:pPr marL="559644" indent="-452278">
              <a:buClr>
                <a:srgbClr val="CC3399"/>
              </a:buClr>
              <a:buFont typeface="Wingdings"/>
              <a:buChar char=""/>
              <a:tabLst>
                <a:tab pos="559644" algn="l"/>
              </a:tabLst>
            </a:pPr>
            <a:r>
              <a:rPr sz="1796" b="1" spc="-21" dirty="0">
                <a:solidFill>
                  <a:srgbClr val="00AF50"/>
                </a:solidFill>
                <a:latin typeface="Times New Roman"/>
                <a:cs typeface="Times New Roman"/>
              </a:rPr>
              <a:t>Geo-neutrinos</a:t>
            </a:r>
            <a:endParaRPr sz="1796">
              <a:latin typeface="Times New Roman"/>
              <a:cs typeface="Times New Roman"/>
            </a:endParaRPr>
          </a:p>
          <a:p>
            <a:pPr marL="559644" indent="-452278">
              <a:buClr>
                <a:srgbClr val="CC3399"/>
              </a:buClr>
              <a:buFont typeface="Wingdings"/>
              <a:buChar char=""/>
              <a:tabLst>
                <a:tab pos="559644" algn="l"/>
              </a:tabLst>
            </a:pPr>
            <a:r>
              <a:rPr sz="1796" b="1" dirty="0">
                <a:solidFill>
                  <a:srgbClr val="00AF50"/>
                </a:solidFill>
                <a:latin typeface="Times New Roman"/>
                <a:cs typeface="Times New Roman"/>
              </a:rPr>
              <a:t>Solar</a:t>
            </a:r>
            <a:r>
              <a:rPr sz="1796" b="1" spc="-63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796" b="1" spc="-21" dirty="0">
                <a:solidFill>
                  <a:srgbClr val="00AF50"/>
                </a:solidFill>
                <a:latin typeface="Times New Roman"/>
                <a:cs typeface="Times New Roman"/>
              </a:rPr>
              <a:t>neutrinos</a:t>
            </a:r>
            <a:endParaRPr sz="1796">
              <a:latin typeface="Times New Roman"/>
              <a:cs typeface="Times New Roman"/>
            </a:endParaRPr>
          </a:p>
          <a:p>
            <a:pPr marL="559644" indent="-452278">
              <a:buClr>
                <a:srgbClr val="CC3399"/>
              </a:buClr>
              <a:buFont typeface="Wingdings"/>
              <a:buChar char=""/>
              <a:tabLst>
                <a:tab pos="559644" algn="l"/>
              </a:tabLst>
            </a:pPr>
            <a:r>
              <a:rPr sz="1796" b="1" dirty="0">
                <a:solidFill>
                  <a:srgbClr val="00AF50"/>
                </a:solidFill>
                <a:latin typeface="Times New Roman"/>
                <a:cs typeface="Times New Roman"/>
              </a:rPr>
              <a:t>Atmospheric</a:t>
            </a:r>
            <a:r>
              <a:rPr sz="1796" b="1" spc="-9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796" b="1" spc="-21" dirty="0">
                <a:solidFill>
                  <a:srgbClr val="00AF50"/>
                </a:solidFill>
                <a:latin typeface="Times New Roman"/>
                <a:cs typeface="Times New Roman"/>
              </a:rPr>
              <a:t>neutrinos</a:t>
            </a:r>
            <a:endParaRPr sz="1796">
              <a:latin typeface="Times New Roman"/>
              <a:cs typeface="Times New Roman"/>
            </a:endParaRPr>
          </a:p>
          <a:p>
            <a:pPr marL="559644" indent="-452278">
              <a:buClr>
                <a:srgbClr val="CC3399"/>
              </a:buClr>
              <a:buFont typeface="Wingdings"/>
              <a:buChar char=""/>
              <a:tabLst>
                <a:tab pos="559644" algn="l"/>
              </a:tabLst>
            </a:pPr>
            <a:r>
              <a:rPr sz="1796" b="1" dirty="0">
                <a:solidFill>
                  <a:srgbClr val="00AF50"/>
                </a:solidFill>
                <a:latin typeface="Times New Roman"/>
                <a:cs typeface="Times New Roman"/>
              </a:rPr>
              <a:t>Nucleon</a:t>
            </a:r>
            <a:r>
              <a:rPr sz="1796" b="1" spc="-42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796" b="1" spc="-21" dirty="0">
                <a:solidFill>
                  <a:srgbClr val="00AF50"/>
                </a:solidFill>
                <a:latin typeface="Times New Roman"/>
                <a:cs typeface="Times New Roman"/>
              </a:rPr>
              <a:t>Decay</a:t>
            </a:r>
            <a:endParaRPr sz="1796">
              <a:latin typeface="Times New Roman"/>
              <a:cs typeface="Times New Roman"/>
            </a:endParaRPr>
          </a:p>
          <a:p>
            <a:pPr marL="559644" indent="-452278">
              <a:buClr>
                <a:srgbClr val="CC3399"/>
              </a:buClr>
              <a:buFont typeface="Wingdings"/>
              <a:buChar char=""/>
              <a:tabLst>
                <a:tab pos="559644" algn="l"/>
              </a:tabLst>
            </a:pPr>
            <a:r>
              <a:rPr sz="1796" b="1" dirty="0">
                <a:solidFill>
                  <a:srgbClr val="00AF50"/>
                </a:solidFill>
                <a:latin typeface="Times New Roman"/>
                <a:cs typeface="Times New Roman"/>
              </a:rPr>
              <a:t>Exotic</a:t>
            </a:r>
            <a:r>
              <a:rPr sz="1796" b="1" spc="-74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796" b="1" spc="-21" dirty="0">
                <a:solidFill>
                  <a:srgbClr val="00AF50"/>
                </a:solidFill>
                <a:latin typeface="Times New Roman"/>
                <a:cs typeface="Times New Roman"/>
              </a:rPr>
              <a:t>searches</a:t>
            </a:r>
            <a:endParaRPr sz="1796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4516" y="4725173"/>
            <a:ext cx="9354258" cy="2107057"/>
            <a:chOff x="24383" y="2235707"/>
            <a:chExt cx="4425950" cy="99695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84701" y="2235707"/>
              <a:ext cx="1265360" cy="99643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4383" y="2737103"/>
              <a:ext cx="3093720" cy="486409"/>
            </a:xfrm>
            <a:custGeom>
              <a:avLst/>
              <a:gdLst/>
              <a:ahLst/>
              <a:cxnLst/>
              <a:rect l="l" t="t" r="r" b="b"/>
              <a:pathLst>
                <a:path w="3093720" h="486410">
                  <a:moveTo>
                    <a:pt x="3093720" y="0"/>
                  </a:moveTo>
                  <a:lnTo>
                    <a:pt x="0" y="0"/>
                  </a:lnTo>
                  <a:lnTo>
                    <a:pt x="0" y="486156"/>
                  </a:lnTo>
                  <a:lnTo>
                    <a:pt x="3093720" y="486156"/>
                  </a:lnTo>
                  <a:lnTo>
                    <a:pt x="309372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19591" y="5849044"/>
            <a:ext cx="6033966" cy="856176"/>
          </a:xfrm>
          <a:prstGeom prst="rect">
            <a:avLst/>
          </a:prstGeom>
        </p:spPr>
        <p:txBody>
          <a:bodyPr vert="horz" wrap="square" lIns="0" tIns="26841" rIns="0" bIns="0" rtlCol="0">
            <a:spAutoFit/>
          </a:bodyPr>
          <a:lstStyle/>
          <a:p>
            <a:pPr marL="26841" marR="10737">
              <a:spcBef>
                <a:spcPts val="211"/>
              </a:spcBef>
            </a:pPr>
            <a:r>
              <a:rPr sz="1796" i="1" dirty="0">
                <a:solidFill>
                  <a:srgbClr val="C10000"/>
                </a:solidFill>
                <a:latin typeface="Arial"/>
                <a:cs typeface="Arial"/>
              </a:rPr>
              <a:t>Neutrino Physics</a:t>
            </a:r>
            <a:r>
              <a:rPr sz="1796" i="1" spc="-95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i="1" dirty="0">
                <a:solidFill>
                  <a:srgbClr val="C10000"/>
                </a:solidFill>
                <a:latin typeface="Arial"/>
                <a:cs typeface="Arial"/>
              </a:rPr>
              <a:t>with</a:t>
            </a:r>
            <a:r>
              <a:rPr sz="1796" i="1" spc="-21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i="1" dirty="0">
                <a:solidFill>
                  <a:srgbClr val="C10000"/>
                </a:solidFill>
                <a:latin typeface="Arial"/>
                <a:cs typeface="Arial"/>
              </a:rPr>
              <a:t>JUNO</a:t>
            </a:r>
            <a:r>
              <a:rPr sz="1796" dirty="0">
                <a:solidFill>
                  <a:srgbClr val="C10000"/>
                </a:solidFill>
                <a:latin typeface="Arial"/>
                <a:cs typeface="Arial"/>
              </a:rPr>
              <a:t>,</a:t>
            </a:r>
            <a:r>
              <a:rPr sz="1796" spc="-42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dirty="0">
                <a:solidFill>
                  <a:srgbClr val="C10000"/>
                </a:solidFill>
                <a:latin typeface="Arial"/>
                <a:cs typeface="Arial"/>
              </a:rPr>
              <a:t>J.</a:t>
            </a:r>
            <a:r>
              <a:rPr sz="1796" spc="-53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dirty="0">
                <a:solidFill>
                  <a:srgbClr val="C10000"/>
                </a:solidFill>
                <a:latin typeface="Arial"/>
                <a:cs typeface="Arial"/>
              </a:rPr>
              <a:t>Phys.</a:t>
            </a:r>
            <a:r>
              <a:rPr sz="1796" spc="-21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dirty="0">
                <a:solidFill>
                  <a:srgbClr val="C10000"/>
                </a:solidFill>
                <a:latin typeface="Arial"/>
                <a:cs typeface="Arial"/>
              </a:rPr>
              <a:t>G</a:t>
            </a:r>
            <a:r>
              <a:rPr sz="1796" spc="-32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dirty="0">
                <a:solidFill>
                  <a:srgbClr val="C10000"/>
                </a:solidFill>
                <a:latin typeface="Arial"/>
                <a:cs typeface="Arial"/>
              </a:rPr>
              <a:t>43,</a:t>
            </a:r>
            <a:r>
              <a:rPr sz="1796" spc="-11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dirty="0">
                <a:solidFill>
                  <a:srgbClr val="C10000"/>
                </a:solidFill>
                <a:latin typeface="Arial"/>
                <a:cs typeface="Arial"/>
              </a:rPr>
              <a:t>030401</a:t>
            </a:r>
            <a:r>
              <a:rPr sz="1796" spc="42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spc="-21" dirty="0">
                <a:solidFill>
                  <a:srgbClr val="C10000"/>
                </a:solidFill>
                <a:latin typeface="Arial"/>
                <a:cs typeface="Arial"/>
              </a:rPr>
              <a:t>(2016) </a:t>
            </a:r>
            <a:r>
              <a:rPr sz="1796" i="1" dirty="0">
                <a:solidFill>
                  <a:srgbClr val="C10000"/>
                </a:solidFill>
                <a:latin typeface="Arial"/>
                <a:cs typeface="Arial"/>
              </a:rPr>
              <a:t>JUNO</a:t>
            </a:r>
            <a:r>
              <a:rPr sz="1796" i="1" spc="-63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i="1" dirty="0">
                <a:solidFill>
                  <a:srgbClr val="C10000"/>
                </a:solidFill>
                <a:latin typeface="Arial"/>
                <a:cs typeface="Arial"/>
              </a:rPr>
              <a:t>physics</a:t>
            </a:r>
            <a:r>
              <a:rPr sz="1796" i="1" spc="-42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i="1" dirty="0">
                <a:solidFill>
                  <a:srgbClr val="C10000"/>
                </a:solidFill>
                <a:latin typeface="Arial"/>
                <a:cs typeface="Arial"/>
              </a:rPr>
              <a:t>and</a:t>
            </a:r>
            <a:r>
              <a:rPr sz="1796" i="1" spc="-21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i="1" dirty="0">
                <a:solidFill>
                  <a:srgbClr val="C10000"/>
                </a:solidFill>
                <a:latin typeface="Arial"/>
                <a:cs typeface="Arial"/>
              </a:rPr>
              <a:t>detector</a:t>
            </a:r>
            <a:r>
              <a:rPr sz="1796" dirty="0">
                <a:solidFill>
                  <a:srgbClr val="C10000"/>
                </a:solidFill>
                <a:latin typeface="Arial"/>
                <a:cs typeface="Arial"/>
              </a:rPr>
              <a:t>, Progress</a:t>
            </a:r>
            <a:r>
              <a:rPr sz="1796" spc="-21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dirty="0">
                <a:solidFill>
                  <a:srgbClr val="C10000"/>
                </a:solidFill>
                <a:latin typeface="Arial"/>
                <a:cs typeface="Arial"/>
              </a:rPr>
              <a:t>in</a:t>
            </a:r>
            <a:r>
              <a:rPr sz="1796" spc="-42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dirty="0">
                <a:solidFill>
                  <a:srgbClr val="C10000"/>
                </a:solidFill>
                <a:latin typeface="Arial"/>
                <a:cs typeface="Arial"/>
              </a:rPr>
              <a:t>Particle</a:t>
            </a:r>
            <a:r>
              <a:rPr sz="1796" spc="-32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spc="-53" dirty="0">
                <a:solidFill>
                  <a:srgbClr val="C10000"/>
                </a:solidFill>
                <a:latin typeface="Arial"/>
                <a:cs typeface="Arial"/>
              </a:rPr>
              <a:t>and </a:t>
            </a:r>
            <a:r>
              <a:rPr sz="1796" dirty="0">
                <a:solidFill>
                  <a:srgbClr val="C10000"/>
                </a:solidFill>
                <a:latin typeface="Arial"/>
                <a:cs typeface="Arial"/>
              </a:rPr>
              <a:t>Nuclear</a:t>
            </a:r>
            <a:r>
              <a:rPr sz="1796" spc="-32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dirty="0">
                <a:solidFill>
                  <a:srgbClr val="C10000"/>
                </a:solidFill>
                <a:latin typeface="Arial"/>
                <a:cs typeface="Arial"/>
              </a:rPr>
              <a:t>Physics</a:t>
            </a:r>
            <a:r>
              <a:rPr sz="1796" spc="-85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dirty="0">
                <a:solidFill>
                  <a:srgbClr val="C10000"/>
                </a:solidFill>
                <a:latin typeface="Arial"/>
                <a:cs typeface="Arial"/>
              </a:rPr>
              <a:t>123</a:t>
            </a:r>
            <a:r>
              <a:rPr sz="1796" i="1" dirty="0">
                <a:solidFill>
                  <a:srgbClr val="C10000"/>
                </a:solidFill>
                <a:latin typeface="Arial"/>
                <a:cs typeface="Arial"/>
              </a:rPr>
              <a:t>,</a:t>
            </a:r>
            <a:r>
              <a:rPr sz="1796" i="1" spc="-42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dirty="0">
                <a:solidFill>
                  <a:srgbClr val="C10000"/>
                </a:solidFill>
                <a:latin typeface="Arial"/>
                <a:cs typeface="Arial"/>
              </a:rPr>
              <a:t>103927</a:t>
            </a:r>
            <a:r>
              <a:rPr sz="1796" spc="32" dirty="0">
                <a:solidFill>
                  <a:srgbClr val="C10000"/>
                </a:solidFill>
                <a:latin typeface="Arial"/>
                <a:cs typeface="Arial"/>
              </a:rPr>
              <a:t> </a:t>
            </a:r>
            <a:r>
              <a:rPr sz="1796" spc="-21" dirty="0">
                <a:solidFill>
                  <a:srgbClr val="C10000"/>
                </a:solidFill>
                <a:latin typeface="Arial"/>
                <a:cs typeface="Arial"/>
              </a:rPr>
              <a:t>(2022)</a:t>
            </a:r>
            <a:endParaRPr sz="1796" dirty="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02384" y="109513"/>
            <a:ext cx="6358748" cy="5663554"/>
            <a:chOff x="188976" y="51816"/>
            <a:chExt cx="3008630" cy="267970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8976" y="51816"/>
              <a:ext cx="489203" cy="39622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2628" y="483107"/>
              <a:ext cx="2744723" cy="224789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702308" y="327659"/>
              <a:ext cx="716280" cy="325120"/>
            </a:xfrm>
            <a:custGeom>
              <a:avLst/>
              <a:gdLst/>
              <a:ahLst/>
              <a:cxnLst/>
              <a:rect l="l" t="t" r="r" b="b"/>
              <a:pathLst>
                <a:path w="716280" h="325120">
                  <a:moveTo>
                    <a:pt x="716280" y="0"/>
                  </a:moveTo>
                  <a:lnTo>
                    <a:pt x="0" y="0"/>
                  </a:lnTo>
                  <a:lnTo>
                    <a:pt x="0" y="324612"/>
                  </a:lnTo>
                  <a:lnTo>
                    <a:pt x="716280" y="324612"/>
                  </a:lnTo>
                  <a:lnTo>
                    <a:pt x="7162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3" name="object 13"/>
            <p:cNvSpPr/>
            <p:nvPr/>
          </p:nvSpPr>
          <p:spPr>
            <a:xfrm>
              <a:off x="1702308" y="327659"/>
              <a:ext cx="716280" cy="325120"/>
            </a:xfrm>
            <a:custGeom>
              <a:avLst/>
              <a:gdLst/>
              <a:ahLst/>
              <a:cxnLst/>
              <a:rect l="l" t="t" r="r" b="b"/>
              <a:pathLst>
                <a:path w="716280" h="325120">
                  <a:moveTo>
                    <a:pt x="0" y="0"/>
                  </a:moveTo>
                  <a:lnTo>
                    <a:pt x="716280" y="0"/>
                  </a:lnTo>
                  <a:lnTo>
                    <a:pt x="716280" y="324612"/>
                  </a:lnTo>
                  <a:lnTo>
                    <a:pt x="0" y="32461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50629" y="2022157"/>
              <a:ext cx="82676" cy="8420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426208" y="467867"/>
              <a:ext cx="666115" cy="326390"/>
            </a:xfrm>
            <a:custGeom>
              <a:avLst/>
              <a:gdLst/>
              <a:ahLst/>
              <a:cxnLst/>
              <a:rect l="l" t="t" r="r" b="b"/>
              <a:pathLst>
                <a:path w="666114" h="326390">
                  <a:moveTo>
                    <a:pt x="665988" y="0"/>
                  </a:moveTo>
                  <a:lnTo>
                    <a:pt x="0" y="0"/>
                  </a:lnTo>
                  <a:lnTo>
                    <a:pt x="0" y="326136"/>
                  </a:lnTo>
                  <a:lnTo>
                    <a:pt x="665988" y="326136"/>
                  </a:lnTo>
                  <a:lnTo>
                    <a:pt x="6659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6" name="object 16"/>
            <p:cNvSpPr/>
            <p:nvPr/>
          </p:nvSpPr>
          <p:spPr>
            <a:xfrm>
              <a:off x="2426208" y="467867"/>
              <a:ext cx="666115" cy="326390"/>
            </a:xfrm>
            <a:custGeom>
              <a:avLst/>
              <a:gdLst/>
              <a:ahLst/>
              <a:cxnLst/>
              <a:rect l="l" t="t" r="r" b="b"/>
              <a:pathLst>
                <a:path w="666114" h="326390">
                  <a:moveTo>
                    <a:pt x="0" y="0"/>
                  </a:moveTo>
                  <a:lnTo>
                    <a:pt x="665988" y="0"/>
                  </a:lnTo>
                  <a:lnTo>
                    <a:pt x="665988" y="326136"/>
                  </a:lnTo>
                  <a:lnTo>
                    <a:pt x="0" y="32613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5297082" y="1053623"/>
            <a:ext cx="581118" cy="272372"/>
          </a:xfrm>
          <a:prstGeom prst="rect">
            <a:avLst/>
          </a:prstGeom>
        </p:spPr>
        <p:txBody>
          <a:bodyPr vert="horz" wrap="square" lIns="0" tIns="28184" rIns="0" bIns="0" rtlCol="0">
            <a:spAutoFit/>
          </a:bodyPr>
          <a:lstStyle/>
          <a:p>
            <a:pPr marL="26841">
              <a:spcBef>
                <a:spcPts val="222"/>
              </a:spcBef>
            </a:pPr>
            <a:r>
              <a:rPr sz="1585" b="1" dirty="0">
                <a:solidFill>
                  <a:srgbClr val="FF0000"/>
                </a:solidFill>
                <a:latin typeface="Times New Roman"/>
                <a:cs typeface="Times New Roman"/>
              </a:rPr>
              <a:t>53</a:t>
            </a:r>
            <a:r>
              <a:rPr sz="1585" b="1" spc="-2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585" b="1" spc="-53" dirty="0">
                <a:solidFill>
                  <a:srgbClr val="FF0000"/>
                </a:solidFill>
                <a:latin typeface="Times New Roman"/>
                <a:cs typeface="Times New Roman"/>
              </a:rPr>
              <a:t>km</a:t>
            </a:r>
            <a:endParaRPr sz="1585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97081" y="1298348"/>
            <a:ext cx="603933" cy="272372"/>
          </a:xfrm>
          <a:prstGeom prst="rect">
            <a:avLst/>
          </a:prstGeom>
        </p:spPr>
        <p:txBody>
          <a:bodyPr vert="horz" wrap="square" lIns="0" tIns="28184" rIns="0" bIns="0" rtlCol="0">
            <a:spAutoFit/>
          </a:bodyPr>
          <a:lstStyle/>
          <a:p>
            <a:pPr marL="26841">
              <a:spcBef>
                <a:spcPts val="222"/>
              </a:spcBef>
            </a:pPr>
            <a:r>
              <a:rPr sz="1585" b="1" spc="-42" dirty="0">
                <a:solidFill>
                  <a:srgbClr val="FF0000"/>
                </a:solidFill>
                <a:latin typeface="Times New Roman"/>
                <a:cs typeface="Times New Roman"/>
              </a:rPr>
              <a:t>JUNO</a:t>
            </a:r>
            <a:endParaRPr sz="1585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858722" y="702171"/>
            <a:ext cx="1195788" cy="1915138"/>
            <a:chOff x="2770632" y="332231"/>
            <a:chExt cx="565785" cy="906144"/>
          </a:xfrm>
        </p:grpSpPr>
        <p:sp>
          <p:nvSpPr>
            <p:cNvPr id="20" name="object 20"/>
            <p:cNvSpPr/>
            <p:nvPr/>
          </p:nvSpPr>
          <p:spPr>
            <a:xfrm>
              <a:off x="2998470" y="634745"/>
              <a:ext cx="0" cy="532130"/>
            </a:xfrm>
            <a:custGeom>
              <a:avLst/>
              <a:gdLst/>
              <a:ahLst/>
              <a:cxnLst/>
              <a:rect l="l" t="t" r="r" b="b"/>
              <a:pathLst>
                <a:path h="532130">
                  <a:moveTo>
                    <a:pt x="0" y="0"/>
                  </a:moveTo>
                  <a:lnTo>
                    <a:pt x="0" y="532066"/>
                  </a:lnTo>
                </a:path>
              </a:pathLst>
            </a:custGeom>
            <a:ln w="28575">
              <a:solidFill>
                <a:srgbClr val="0000CC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21" name="object 21"/>
            <p:cNvSpPr/>
            <p:nvPr/>
          </p:nvSpPr>
          <p:spPr>
            <a:xfrm>
              <a:off x="2955612" y="1152526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725" y="0"/>
                  </a:moveTo>
                  <a:lnTo>
                    <a:pt x="0" y="0"/>
                  </a:lnTo>
                  <a:lnTo>
                    <a:pt x="42862" y="8572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CC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22" name="object 22"/>
            <p:cNvSpPr/>
            <p:nvPr/>
          </p:nvSpPr>
          <p:spPr>
            <a:xfrm>
              <a:off x="2770632" y="332231"/>
              <a:ext cx="565785" cy="208915"/>
            </a:xfrm>
            <a:custGeom>
              <a:avLst/>
              <a:gdLst/>
              <a:ahLst/>
              <a:cxnLst/>
              <a:rect l="l" t="t" r="r" b="b"/>
              <a:pathLst>
                <a:path w="565785" h="208915">
                  <a:moveTo>
                    <a:pt x="565404" y="0"/>
                  </a:moveTo>
                  <a:lnTo>
                    <a:pt x="0" y="0"/>
                  </a:lnTo>
                  <a:lnTo>
                    <a:pt x="0" y="208787"/>
                  </a:lnTo>
                  <a:lnTo>
                    <a:pt x="565404" y="208787"/>
                  </a:lnTo>
                  <a:lnTo>
                    <a:pt x="565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768232" y="766609"/>
            <a:ext cx="3118981" cy="505030"/>
          </a:xfrm>
          <a:prstGeom prst="rect">
            <a:avLst/>
          </a:prstGeom>
        </p:spPr>
        <p:txBody>
          <a:bodyPr vert="horz" wrap="square" lIns="0" tIns="42946" rIns="0" bIns="0" rtlCol="0">
            <a:spAutoFit/>
          </a:bodyPr>
          <a:lstStyle/>
          <a:p>
            <a:pPr marL="26841" marR="12079">
              <a:lnSpc>
                <a:spcPts val="1837"/>
              </a:lnSpc>
              <a:spcBef>
                <a:spcPts val="338"/>
              </a:spcBef>
              <a:tabLst>
                <a:tab pos="2089605" algn="l"/>
              </a:tabLst>
            </a:pPr>
            <a:r>
              <a:rPr sz="2378" b="1" baseline="3703" dirty="0">
                <a:solidFill>
                  <a:srgbClr val="FF0000"/>
                </a:solidFill>
                <a:latin typeface="Times New Roman"/>
                <a:cs typeface="Times New Roman"/>
              </a:rPr>
              <a:t>Daya</a:t>
            </a:r>
            <a:r>
              <a:rPr sz="2378" b="1" spc="-46" baseline="3703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378" b="1" spc="-78" baseline="3703" dirty="0">
                <a:solidFill>
                  <a:srgbClr val="FF0000"/>
                </a:solidFill>
                <a:latin typeface="Times New Roman"/>
                <a:cs typeface="Times New Roman"/>
              </a:rPr>
              <a:t>Bay</a:t>
            </a:r>
            <a:r>
              <a:rPr sz="2378" b="1" baseline="3703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1585" b="1" spc="-21" dirty="0">
                <a:solidFill>
                  <a:srgbClr val="0000CC"/>
                </a:solidFill>
                <a:latin typeface="Times New Roman"/>
                <a:cs typeface="Times New Roman"/>
              </a:rPr>
              <a:t>KamLAND</a:t>
            </a:r>
            <a:r>
              <a:rPr sz="1585" b="1" spc="1057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sz="1585" b="1" spc="-21" dirty="0">
                <a:solidFill>
                  <a:srgbClr val="FF0000"/>
                </a:solidFill>
                <a:latin typeface="Times New Roman"/>
                <a:cs typeface="Times New Roman"/>
              </a:rPr>
              <a:t>&amp;Reno&amp;DC</a:t>
            </a:r>
            <a:endParaRPr sz="1585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5818066" y="1341536"/>
            <a:ext cx="6237962" cy="5393797"/>
            <a:chOff x="2751396" y="634745"/>
            <a:chExt cx="2951480" cy="2552065"/>
          </a:xfrm>
        </p:grpSpPr>
        <p:sp>
          <p:nvSpPr>
            <p:cNvPr id="25" name="object 25"/>
            <p:cNvSpPr/>
            <p:nvPr/>
          </p:nvSpPr>
          <p:spPr>
            <a:xfrm>
              <a:off x="2794254" y="634745"/>
              <a:ext cx="0" cy="1250315"/>
            </a:xfrm>
            <a:custGeom>
              <a:avLst/>
              <a:gdLst/>
              <a:ahLst/>
              <a:cxnLst/>
              <a:rect l="l" t="t" r="r" b="b"/>
              <a:pathLst>
                <a:path h="1250314">
                  <a:moveTo>
                    <a:pt x="0" y="0"/>
                  </a:moveTo>
                  <a:lnTo>
                    <a:pt x="0" y="1249870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26" name="object 26"/>
            <p:cNvSpPr/>
            <p:nvPr/>
          </p:nvSpPr>
          <p:spPr>
            <a:xfrm>
              <a:off x="2751391" y="1870341"/>
              <a:ext cx="2951480" cy="1316355"/>
            </a:xfrm>
            <a:custGeom>
              <a:avLst/>
              <a:gdLst/>
              <a:ahLst/>
              <a:cxnLst/>
              <a:rect l="l" t="t" r="r" b="b"/>
              <a:pathLst>
                <a:path w="2951479" h="1316355">
                  <a:moveTo>
                    <a:pt x="85725" y="0"/>
                  </a:moveTo>
                  <a:lnTo>
                    <a:pt x="0" y="0"/>
                  </a:lnTo>
                  <a:lnTo>
                    <a:pt x="42862" y="85725"/>
                  </a:lnTo>
                  <a:lnTo>
                    <a:pt x="85725" y="0"/>
                  </a:lnTo>
                  <a:close/>
                </a:path>
                <a:path w="2951479" h="1316355">
                  <a:moveTo>
                    <a:pt x="2951416" y="438518"/>
                  </a:moveTo>
                  <a:lnTo>
                    <a:pt x="1694116" y="438518"/>
                  </a:lnTo>
                  <a:lnTo>
                    <a:pt x="1694116" y="1316342"/>
                  </a:lnTo>
                  <a:lnTo>
                    <a:pt x="2951416" y="1316342"/>
                  </a:lnTo>
                  <a:lnTo>
                    <a:pt x="2951416" y="43851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9512868" y="4932123"/>
            <a:ext cx="2378156" cy="1683894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marL="80524" marR="64419">
              <a:lnSpc>
                <a:spcPct val="100400"/>
              </a:lnSpc>
              <a:spcBef>
                <a:spcPts val="201"/>
              </a:spcBef>
            </a:pPr>
            <a:r>
              <a:rPr sz="1796" dirty="0">
                <a:solidFill>
                  <a:srgbClr val="FFFFFF"/>
                </a:solidFill>
                <a:latin typeface="Calibri"/>
                <a:cs typeface="Calibri"/>
              </a:rPr>
              <a:t>Background</a:t>
            </a:r>
            <a:r>
              <a:rPr sz="1796" spc="-4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spc="-21" dirty="0">
                <a:solidFill>
                  <a:srgbClr val="FFFFFF"/>
                </a:solidFill>
                <a:latin typeface="Calibri"/>
                <a:cs typeface="Calibri"/>
              </a:rPr>
              <a:t>challenge</a:t>
            </a:r>
            <a:r>
              <a:rPr sz="1796" spc="105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dirty="0">
                <a:solidFill>
                  <a:srgbClr val="FFFFFF"/>
                </a:solidFill>
                <a:latin typeface="Calibri"/>
                <a:cs typeface="Calibri"/>
              </a:rPr>
              <a:t>especially</a:t>
            </a:r>
            <a:r>
              <a:rPr sz="1796" spc="1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1796" spc="-4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spc="-21" dirty="0">
                <a:solidFill>
                  <a:srgbClr val="FFFFFF"/>
                </a:solidFill>
                <a:latin typeface="Calibri"/>
                <a:cs typeface="Calibri"/>
              </a:rPr>
              <a:t>solar</a:t>
            </a:r>
            <a:r>
              <a:rPr sz="1796" spc="105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dirty="0">
                <a:solidFill>
                  <a:srgbClr val="FFFFFF"/>
                </a:solidFill>
                <a:latin typeface="Calibri"/>
                <a:cs typeface="Calibri"/>
              </a:rPr>
              <a:t>neutrinos</a:t>
            </a:r>
            <a:r>
              <a:rPr sz="1796" spc="3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1796" spc="-5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dirty="0">
                <a:solidFill>
                  <a:srgbClr val="FFFFFF"/>
                </a:solidFill>
                <a:latin typeface="Calibri"/>
                <a:cs typeface="Calibri"/>
              </a:rPr>
              <a:t>target</a:t>
            </a:r>
            <a:r>
              <a:rPr sz="1796" spc="-1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spc="-42" dirty="0">
                <a:solidFill>
                  <a:srgbClr val="FFFFFF"/>
                </a:solidFill>
                <a:latin typeface="Calibri"/>
                <a:cs typeface="Calibri"/>
              </a:rPr>
              <a:t>range</a:t>
            </a:r>
            <a:r>
              <a:rPr sz="1796" spc="105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spc="-21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sz="1744" spc="-32" baseline="25252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1744" baseline="25252" dirty="0">
                <a:solidFill>
                  <a:srgbClr val="FFFFFF"/>
                </a:solidFill>
                <a:latin typeface="Calibri"/>
                <a:cs typeface="Calibri"/>
              </a:rPr>
              <a:t>15</a:t>
            </a:r>
            <a:r>
              <a:rPr sz="1744" spc="173" baseline="2525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spc="-21" dirty="0">
                <a:solidFill>
                  <a:srgbClr val="FFFFFF"/>
                </a:solidFill>
                <a:latin typeface="Calibri"/>
                <a:cs typeface="Calibri"/>
              </a:rPr>
              <a:t>(minimum</a:t>
            </a:r>
            <a:endParaRPr sz="1796">
              <a:latin typeface="Calibri"/>
              <a:cs typeface="Calibri"/>
            </a:endParaRPr>
          </a:p>
          <a:p>
            <a:pPr marL="80524" marR="208021"/>
            <a:r>
              <a:rPr sz="1796" dirty="0">
                <a:solidFill>
                  <a:srgbClr val="FFFFFF"/>
                </a:solidFill>
                <a:latin typeface="Calibri"/>
                <a:cs typeface="Calibri"/>
              </a:rPr>
              <a:t>requirement)</a:t>
            </a:r>
            <a:r>
              <a:rPr sz="1796" spc="3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spc="-21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sz="1744" spc="-32" baseline="25252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1744" spc="-78" baseline="25252" dirty="0">
                <a:solidFill>
                  <a:srgbClr val="FFFFFF"/>
                </a:solidFill>
                <a:latin typeface="Calibri"/>
                <a:cs typeface="Calibri"/>
              </a:rPr>
              <a:t>17</a:t>
            </a:r>
            <a:r>
              <a:rPr sz="1744" spc="1585" baseline="2525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dirty="0">
                <a:solidFill>
                  <a:srgbClr val="FFFFFF"/>
                </a:solidFill>
                <a:latin typeface="Calibri"/>
                <a:cs typeface="Calibri"/>
              </a:rPr>
              <a:t>(ideal)</a:t>
            </a:r>
            <a:r>
              <a:rPr sz="1796" spc="2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dirty="0">
                <a:solidFill>
                  <a:srgbClr val="FFFFFF"/>
                </a:solidFill>
                <a:latin typeface="Calibri"/>
                <a:cs typeface="Calibri"/>
              </a:rPr>
              <a:t>g/g</a:t>
            </a:r>
            <a:r>
              <a:rPr sz="1796" spc="-4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796" spc="-2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796" spc="-2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796" spc="-1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96" spc="-53" dirty="0">
                <a:solidFill>
                  <a:srgbClr val="FFFFFF"/>
                </a:solidFill>
                <a:latin typeface="Calibri"/>
                <a:cs typeface="Calibri"/>
              </a:rPr>
              <a:t>Th</a:t>
            </a:r>
            <a:endParaRPr sz="1796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042467" y="6599730"/>
            <a:ext cx="244258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051">
              <a:lnSpc>
                <a:spcPts val="1342"/>
              </a:lnSpc>
            </a:pPr>
            <a:fld id="{81D60167-4931-47E6-BA6A-407CBD079E47}" type="slidenum">
              <a:rPr sz="1162" spc="11" dirty="0">
                <a:solidFill>
                  <a:srgbClr val="888888"/>
                </a:solidFill>
                <a:latin typeface="Calibri"/>
                <a:cs typeface="Calibri"/>
              </a:rPr>
              <a:pPr marL="59051">
                <a:lnSpc>
                  <a:spcPts val="1342"/>
                </a:lnSpc>
              </a:pPr>
              <a:t>3</a:t>
            </a:fld>
            <a:endParaRPr sz="1162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E0026-7AAD-AFA5-AACE-8BDD298B5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Attivita</a:t>
            </a:r>
            <a:r>
              <a:rPr lang="it-IT" dirty="0"/>
              <a:t> a Catania 2023-2025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350A9-4D78-544A-08C3-91A8C8904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JUNO TAO: stazione test SiPM </a:t>
            </a:r>
          </a:p>
          <a:p>
            <a:pPr lvl="1"/>
            <a:r>
              <a:rPr lang="it-IT" dirty="0"/>
              <a:t>G. Andronico, C. </a:t>
            </a:r>
            <a:r>
              <a:rPr lang="it-IT" dirty="0" err="1"/>
              <a:t>Tuve</a:t>
            </a:r>
            <a:r>
              <a:rPr lang="it-IT" dirty="0"/>
              <a:t>, </a:t>
            </a:r>
            <a:r>
              <a:rPr lang="it-IT" strike="sngStrike" dirty="0"/>
              <a:t>C. Lombardo</a:t>
            </a:r>
            <a:r>
              <a:rPr lang="it-IT" dirty="0"/>
              <a:t>, N. Guardone</a:t>
            </a:r>
          </a:p>
          <a:p>
            <a:r>
              <a:rPr lang="it-IT" dirty="0"/>
              <a:t>Studio di neutrini da Supernovae</a:t>
            </a:r>
          </a:p>
          <a:p>
            <a:pPr lvl="1"/>
            <a:r>
              <a:rPr lang="it-IT" dirty="0"/>
              <a:t>G. Verde, </a:t>
            </a:r>
            <a:r>
              <a:rPr lang="it-IT" strike="sngStrike" dirty="0"/>
              <a:t>C. Lombardo</a:t>
            </a:r>
          </a:p>
          <a:p>
            <a:r>
              <a:rPr lang="it-IT" dirty="0"/>
              <a:t>Offline: Coordinamento JUNO DCI</a:t>
            </a:r>
          </a:p>
          <a:p>
            <a:pPr lvl="1"/>
            <a:r>
              <a:rPr lang="it-IT" dirty="0"/>
              <a:t>G. Andronico, </a:t>
            </a:r>
            <a:r>
              <a:rPr lang="it-IT" strike="sngStrike" dirty="0"/>
              <a:t>R. Bruno</a:t>
            </a:r>
          </a:p>
          <a:p>
            <a:r>
              <a:rPr lang="it-IT" dirty="0"/>
              <a:t>Offline: Supporto all’analisi</a:t>
            </a:r>
          </a:p>
          <a:p>
            <a:pPr lvl="1"/>
            <a:r>
              <a:rPr lang="it-IT" dirty="0"/>
              <a:t>G. Andronico</a:t>
            </a:r>
          </a:p>
          <a:p>
            <a:r>
              <a:rPr lang="it-IT" dirty="0"/>
              <a:t>Offline: studio potenziamento del codice</a:t>
            </a:r>
          </a:p>
          <a:p>
            <a:pPr lvl="1"/>
            <a:r>
              <a:rPr lang="it-IT" dirty="0"/>
              <a:t>G. Andronico, </a:t>
            </a:r>
            <a:r>
              <a:rPr lang="it-IT" strike="sngStrike" dirty="0"/>
              <a:t>R. Bruno</a:t>
            </a:r>
            <a:r>
              <a:rPr lang="it-IT" dirty="0"/>
              <a:t>, </a:t>
            </a:r>
            <a:r>
              <a:rPr lang="it-IT" strike="sngStrike" dirty="0"/>
              <a:t>E. Tramontana</a:t>
            </a:r>
            <a:r>
              <a:rPr lang="it-IT" dirty="0"/>
              <a:t>, A. Pulvirenti</a:t>
            </a:r>
          </a:p>
        </p:txBody>
      </p:sp>
      <p:pic>
        <p:nvPicPr>
          <p:cNvPr id="5" name="Immagine 4" descr="Immagine che contiene testo, Carattere, logo, bianco&#10;&#10;Il contenuto generato dall'IA potrebbe non essere corretto.">
            <a:extLst>
              <a:ext uri="{FF2B5EF4-FFF2-40B4-BE49-F238E27FC236}">
                <a16:creationId xmlns:a16="http://schemas.microsoft.com/office/drawing/2014/main" id="{A8BE462D-908C-946F-0229-E032F7DCF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907895" y="1569678"/>
            <a:ext cx="1829418" cy="1222383"/>
          </a:xfrm>
          <a:prstGeom prst="rect">
            <a:avLst/>
          </a:prstGeom>
        </p:spPr>
      </p:pic>
      <p:pic>
        <p:nvPicPr>
          <p:cNvPr id="7" name="Elemento grafico 6">
            <a:extLst>
              <a:ext uri="{FF2B5EF4-FFF2-40B4-BE49-F238E27FC236}">
                <a16:creationId xmlns:a16="http://schemas.microsoft.com/office/drawing/2014/main" id="{08A5207B-7263-097C-E61C-1EFDE2F9EA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189257" y="5058366"/>
            <a:ext cx="764908" cy="764908"/>
          </a:xfrm>
          <a:prstGeom prst="rect">
            <a:avLst/>
          </a:prstGeom>
        </p:spPr>
      </p:pic>
      <p:pic>
        <p:nvPicPr>
          <p:cNvPr id="8" name="Elemento grafico 7">
            <a:extLst>
              <a:ext uri="{FF2B5EF4-FFF2-40B4-BE49-F238E27FC236}">
                <a16:creationId xmlns:a16="http://schemas.microsoft.com/office/drawing/2014/main" id="{68378433-309C-EBFC-DE54-77A7B25594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291408" y="2664092"/>
            <a:ext cx="764908" cy="76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96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A9B5C-9C8C-FB8D-D73B-1E17D01F0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JUNO TAO: stazione test SiPM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25F2C-C653-6B76-5974-4CAF21B3E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2023: gestione ordine PCB richieste</a:t>
            </a:r>
          </a:p>
          <a:p>
            <a:r>
              <a:rPr lang="it-IT" dirty="0"/>
              <a:t>2023-2024: Integrazione e configurazione varie parti (in corso)</a:t>
            </a:r>
          </a:p>
          <a:p>
            <a:pPr lvl="1"/>
            <a:r>
              <a:rPr lang="it-IT" dirty="0"/>
              <a:t>Configurazione parte acquisizione dati</a:t>
            </a:r>
          </a:p>
          <a:p>
            <a:pPr lvl="1"/>
            <a:r>
              <a:rPr lang="it-IT" dirty="0"/>
              <a:t>Integrazione con PCB</a:t>
            </a:r>
          </a:p>
          <a:p>
            <a:pPr lvl="1"/>
            <a:r>
              <a:rPr lang="it-IT" dirty="0"/>
              <a:t>Caratterizzazione elementi distribuzione luce (fibre, diffusori)</a:t>
            </a:r>
          </a:p>
          <a:p>
            <a:pPr lvl="1"/>
            <a:r>
              <a:rPr lang="it-IT" dirty="0"/>
              <a:t>Sviluppo SW necessario</a:t>
            </a:r>
          </a:p>
          <a:p>
            <a:r>
              <a:rPr lang="it-IT" dirty="0"/>
              <a:t>2024: misure sulle </a:t>
            </a:r>
            <a:r>
              <a:rPr lang="it-IT" dirty="0" err="1"/>
              <a:t>SiPM</a:t>
            </a:r>
            <a:r>
              <a:rPr lang="it-IT" dirty="0"/>
              <a:t> disponibili</a:t>
            </a:r>
          </a:p>
          <a:p>
            <a:r>
              <a:rPr lang="it-IT" dirty="0"/>
              <a:t>2025: una serie di intoppi hanno impedito i test; ora stiamo collaborando con altri gruppi che hanno chiesto di poterla usare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3272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40014-1337-5938-B24F-725D2A4AC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Offline: </a:t>
            </a:r>
            <a:r>
              <a:rPr lang="en-GB" dirty="0" err="1"/>
              <a:t>Coordinamento</a:t>
            </a:r>
            <a:r>
              <a:rPr lang="en-GB" dirty="0"/>
              <a:t> JUNO DCI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4450A-D291-1B20-4D3E-67F689DDA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Dopo diversi studi, nel 2018 la prima riunione in cui si definisce il </a:t>
            </a:r>
            <a:r>
              <a:rPr lang="it-IT" dirty="0" err="1"/>
              <a:t>testbed</a:t>
            </a:r>
            <a:r>
              <a:rPr lang="it-IT" dirty="0"/>
              <a:t> di partenza e un gruppo di lavoro</a:t>
            </a:r>
          </a:p>
          <a:p>
            <a:r>
              <a:rPr lang="it-IT" dirty="0"/>
              <a:t>In questi anni lavorato su diversi fronti (servizi generali, data centers, network, interazione con vari gruppi della collaborazione, formazione)</a:t>
            </a:r>
          </a:p>
          <a:p>
            <a:r>
              <a:rPr lang="it-IT" dirty="0"/>
              <a:t>Oggi la DCI è una infrastruttura funzionante, supporta diverse attività ed è un asset importante della collaborazione</a:t>
            </a:r>
          </a:p>
          <a:p>
            <a:r>
              <a:rPr lang="it-IT" dirty="0"/>
              <a:t>In corso:</a:t>
            </a:r>
          </a:p>
          <a:p>
            <a:pPr lvl="1"/>
            <a:r>
              <a:rPr lang="it-IT" dirty="0"/>
              <a:t>Gestione ordinaria tramite meeting periodici</a:t>
            </a:r>
          </a:p>
          <a:p>
            <a:pPr lvl="1"/>
            <a:r>
              <a:rPr lang="it-IT" dirty="0"/>
              <a:t>Test su nuovi servizi richiesti da WLCG</a:t>
            </a:r>
          </a:p>
          <a:p>
            <a:pPr lvl="1"/>
            <a:r>
              <a:rPr lang="it-IT" dirty="0"/>
              <a:t>Test e deployment di nuovi servizi</a:t>
            </a:r>
          </a:p>
          <a:p>
            <a:pPr lvl="1"/>
            <a:r>
              <a:rPr lang="it-IT" dirty="0"/>
              <a:t>Manca ancora del man power essenziale</a:t>
            </a:r>
          </a:p>
          <a:p>
            <a:pPr lvl="2"/>
            <a:endParaRPr lang="it-I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298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F37A9-9654-5AE8-514B-907A31CC2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Offline: </a:t>
            </a:r>
            <a:r>
              <a:rPr lang="en-GB" dirty="0" err="1"/>
              <a:t>Coordinamento</a:t>
            </a:r>
            <a:r>
              <a:rPr lang="en-GB" dirty="0"/>
              <a:t> JUNO DCI e CSG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36A-BEC5-1932-BDB0-62203338E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377"/>
            <a:ext cx="10515600" cy="5032498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Status</a:t>
            </a:r>
          </a:p>
          <a:p>
            <a:pPr lvl="1"/>
            <a:r>
              <a:rPr lang="it-IT" dirty="0"/>
              <a:t>DCI basata su VOMS,DIRAC, CVMFS</a:t>
            </a:r>
          </a:p>
          <a:p>
            <a:pPr lvl="1"/>
            <a:r>
              <a:rPr lang="it-IT" dirty="0"/>
              <a:t>Network: LHCONE</a:t>
            </a:r>
          </a:p>
          <a:p>
            <a:pPr lvl="1"/>
            <a:r>
              <a:rPr lang="it-IT" dirty="0"/>
              <a:t>Data center:</a:t>
            </a:r>
          </a:p>
          <a:p>
            <a:pPr lvl="2"/>
            <a:r>
              <a:rPr lang="it-IT" dirty="0"/>
              <a:t>WMS: </a:t>
            </a:r>
            <a:r>
              <a:rPr lang="it-IT" dirty="0" err="1"/>
              <a:t>HTCondor</a:t>
            </a:r>
            <a:r>
              <a:rPr lang="it-IT" dirty="0"/>
              <a:t>, SLURM</a:t>
            </a:r>
          </a:p>
          <a:p>
            <a:pPr lvl="2"/>
            <a:r>
              <a:rPr lang="it-IT" dirty="0"/>
              <a:t>DMS: EOS, </a:t>
            </a:r>
            <a:r>
              <a:rPr lang="it-IT" dirty="0" err="1"/>
              <a:t>dCache</a:t>
            </a:r>
            <a:r>
              <a:rPr lang="it-IT" dirty="0"/>
              <a:t>, </a:t>
            </a:r>
            <a:r>
              <a:rPr lang="it-IT" dirty="0" err="1"/>
              <a:t>StoRM</a:t>
            </a:r>
            <a:endParaRPr lang="it-IT" dirty="0"/>
          </a:p>
          <a:p>
            <a:pPr lvl="1"/>
            <a:r>
              <a:rPr lang="en-GB" dirty="0"/>
              <a:t>User training</a:t>
            </a:r>
          </a:p>
          <a:p>
            <a:pPr lvl="1"/>
            <a:r>
              <a:rPr lang="en-GB" dirty="0"/>
              <a:t>Automatic raw data replication</a:t>
            </a:r>
          </a:p>
          <a:p>
            <a:pPr lvl="1"/>
            <a:r>
              <a:rPr lang="en-GB" dirty="0"/>
              <a:t>Monitoring dashboard</a:t>
            </a:r>
          </a:p>
          <a:p>
            <a:pPr lvl="1"/>
            <a:r>
              <a:rPr lang="en-GB" dirty="0"/>
              <a:t>Support system and Operations</a:t>
            </a:r>
          </a:p>
          <a:p>
            <a:pPr lvl="1"/>
            <a:r>
              <a:rPr lang="en-GB" dirty="0"/>
              <a:t>In </a:t>
            </a:r>
            <a:r>
              <a:rPr lang="en-GB" dirty="0" err="1"/>
              <a:t>corso</a:t>
            </a:r>
            <a:r>
              <a:rPr lang="en-GB" dirty="0"/>
              <a:t> </a:t>
            </a:r>
            <a:r>
              <a:rPr lang="en-GB" dirty="0" err="1"/>
              <a:t>migrazione</a:t>
            </a:r>
            <a:r>
              <a:rPr lang="en-GB" dirty="0"/>
              <a:t> da VOMS-Admin a IAM-VOMS</a:t>
            </a:r>
          </a:p>
          <a:p>
            <a:r>
              <a:rPr lang="en-GB" dirty="0"/>
              <a:t>In </a:t>
            </a:r>
            <a:r>
              <a:rPr lang="en-GB" dirty="0" err="1"/>
              <a:t>Sviluppo</a:t>
            </a:r>
            <a:endParaRPr lang="en-GB" dirty="0"/>
          </a:p>
          <a:p>
            <a:pPr lvl="1"/>
            <a:r>
              <a:rPr lang="en-GB" dirty="0" err="1"/>
              <a:t>Integrazione</a:t>
            </a:r>
            <a:r>
              <a:rPr lang="en-GB" dirty="0"/>
              <a:t> di </a:t>
            </a:r>
            <a:r>
              <a:rPr lang="en-GB" dirty="0" err="1"/>
              <a:t>Rucio</a:t>
            </a:r>
            <a:r>
              <a:rPr lang="en-GB" dirty="0"/>
              <a:t> e </a:t>
            </a:r>
            <a:r>
              <a:rPr lang="en-GB" dirty="0" err="1"/>
              <a:t>contatti</a:t>
            </a:r>
            <a:r>
              <a:rPr lang="en-GB" dirty="0"/>
              <a:t> col CERN</a:t>
            </a:r>
          </a:p>
          <a:p>
            <a:r>
              <a:rPr lang="en-GB" dirty="0"/>
              <a:t>Computing Steering Group</a:t>
            </a:r>
          </a:p>
          <a:p>
            <a:pPr lvl="1"/>
            <a:r>
              <a:rPr lang="en-GB" dirty="0"/>
              <a:t>Chair: Giuseppe Andronico</a:t>
            </a:r>
          </a:p>
          <a:p>
            <a:pPr lvl="1"/>
            <a:r>
              <a:rPr lang="en-GB" dirty="0" err="1"/>
              <a:t>Obiettivi</a:t>
            </a:r>
            <a:r>
              <a:rPr lang="en-GB" dirty="0"/>
              <a:t>: </a:t>
            </a:r>
            <a:r>
              <a:rPr lang="en-GB" dirty="0" err="1"/>
              <a:t>documentare</a:t>
            </a:r>
            <a:r>
              <a:rPr lang="en-GB" dirty="0"/>
              <a:t> le </a:t>
            </a:r>
            <a:r>
              <a:rPr lang="en-GB" dirty="0" err="1"/>
              <a:t>richieste</a:t>
            </a:r>
            <a:r>
              <a:rPr lang="en-GB" dirty="0"/>
              <a:t> di computing </a:t>
            </a:r>
            <a:r>
              <a:rPr lang="en-GB" dirty="0" err="1"/>
              <a:t>dell’esperimento</a:t>
            </a:r>
            <a:r>
              <a:rPr lang="en-GB" dirty="0"/>
              <a:t>, </a:t>
            </a:r>
            <a:r>
              <a:rPr lang="en-GB" dirty="0" err="1"/>
              <a:t>proporre</a:t>
            </a:r>
            <a:r>
              <a:rPr lang="en-GB" dirty="0"/>
              <a:t> </a:t>
            </a:r>
            <a:r>
              <a:rPr lang="en-GB" dirty="0" err="1"/>
              <a:t>modifiche</a:t>
            </a:r>
            <a:r>
              <a:rPr lang="en-GB" dirty="0"/>
              <a:t> al piano di </a:t>
            </a:r>
            <a:r>
              <a:rPr lang="en-GB" dirty="0" err="1"/>
              <a:t>acquisizione</a:t>
            </a:r>
            <a:r>
              <a:rPr lang="en-GB" dirty="0"/>
              <a:t>, </a:t>
            </a:r>
            <a:r>
              <a:rPr lang="en-GB" dirty="0" err="1"/>
              <a:t>verificare</a:t>
            </a:r>
            <a:r>
              <a:rPr lang="en-GB" dirty="0"/>
              <a:t> </a:t>
            </a:r>
            <a:r>
              <a:rPr lang="en-GB" dirty="0" err="1"/>
              <a:t>l’uso</a:t>
            </a:r>
            <a:r>
              <a:rPr lang="en-GB" dirty="0"/>
              <a:t> delle </a:t>
            </a:r>
            <a:r>
              <a:rPr lang="en-GB" dirty="0" err="1"/>
              <a:t>risorse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735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A2C0C-3466-167C-11AC-9EED6680F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Offline: </a:t>
            </a:r>
            <a:r>
              <a:rPr lang="en-GB" dirty="0" err="1"/>
              <a:t>potenziamento</a:t>
            </a:r>
            <a:r>
              <a:rPr lang="en-GB" dirty="0"/>
              <a:t> del </a:t>
            </a:r>
            <a:r>
              <a:rPr lang="en-GB" dirty="0" err="1"/>
              <a:t>codice</a:t>
            </a:r>
            <a:r>
              <a:rPr lang="en-GB" dirty="0"/>
              <a:t> e AI based data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AB836-E726-6763-2032-24BC26137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Lavoro esplorativo da fine 2023</a:t>
            </a:r>
          </a:p>
          <a:p>
            <a:r>
              <a:rPr lang="it-IT" dirty="0"/>
              <a:t>Con i colleghi di IHEP studio su come modificare </a:t>
            </a:r>
            <a:r>
              <a:rPr lang="it-IT" dirty="0" err="1"/>
              <a:t>Sniper</a:t>
            </a:r>
            <a:r>
              <a:rPr lang="it-IT" dirty="0"/>
              <a:t> per adattarlo a un supercomputer</a:t>
            </a:r>
          </a:p>
          <a:p>
            <a:pPr lvl="1"/>
            <a:r>
              <a:rPr lang="it-IT" dirty="0"/>
              <a:t>Il metodo sotto esame può applicarsi anche ad altri SW basati su una specifica caratteristica</a:t>
            </a:r>
          </a:p>
          <a:p>
            <a:r>
              <a:rPr lang="it-IT" dirty="0"/>
              <a:t>Avviata una prima attività con E. Tramontana e lo studente Stefano Romeo</a:t>
            </a:r>
          </a:p>
          <a:p>
            <a:r>
              <a:rPr lang="it-IT" dirty="0"/>
              <a:t>Avviato studio su possibili soluzioni di AI </a:t>
            </a:r>
            <a:r>
              <a:rPr lang="it-IT" dirty="0" err="1"/>
              <a:t>based</a:t>
            </a:r>
            <a:r>
              <a:rPr lang="it-IT" dirty="0"/>
              <a:t> data </a:t>
            </a:r>
            <a:r>
              <a:rPr lang="it-IT" dirty="0" err="1"/>
              <a:t>analysis</a:t>
            </a:r>
            <a:r>
              <a:rPr lang="it-IT" dirty="0"/>
              <a:t> con A. Pulvirenti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655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75994C-FB9C-366C-B7B8-AB51FDE31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Attivita</a:t>
            </a:r>
            <a:r>
              <a:rPr lang="en-US" dirty="0"/>
              <a:t> 2026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D4B1DD-5545-6041-7D02-3BBADCA98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Collaborazione con altri gruppi per uso stazione di acquisizione </a:t>
            </a:r>
            <a:r>
              <a:rPr lang="it-IT" dirty="0" err="1"/>
              <a:t>SiPM</a:t>
            </a:r>
            <a:endParaRPr lang="it-IT" dirty="0"/>
          </a:p>
          <a:p>
            <a:pPr lvl="1"/>
            <a:r>
              <a:rPr lang="it-IT" dirty="0"/>
              <a:t>Cristina </a:t>
            </a:r>
            <a:r>
              <a:rPr lang="it-IT" dirty="0" err="1"/>
              <a:t>Tuvè</a:t>
            </a:r>
            <a:endParaRPr lang="it-IT" dirty="0"/>
          </a:p>
          <a:p>
            <a:r>
              <a:rPr lang="it-IT" dirty="0"/>
              <a:t>Offline: Coordinamento JUNO DCI</a:t>
            </a:r>
          </a:p>
          <a:p>
            <a:pPr lvl="1"/>
            <a:r>
              <a:rPr lang="it-IT" dirty="0"/>
              <a:t>G. Andronico</a:t>
            </a:r>
          </a:p>
          <a:p>
            <a:r>
              <a:rPr lang="it-IT" dirty="0"/>
              <a:t>Offline: studio potenziamento del codice</a:t>
            </a:r>
          </a:p>
          <a:p>
            <a:pPr lvl="1"/>
            <a:r>
              <a:rPr lang="it-IT" dirty="0"/>
              <a:t>G. Andronico, A. Pulvirenti</a:t>
            </a:r>
          </a:p>
          <a:p>
            <a:pPr marL="0" indent="0">
              <a:buNone/>
            </a:pPr>
            <a:endParaRPr lang="it-I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2479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1808</Words>
  <Application>Microsoft Office PowerPoint</Application>
  <PresentationFormat>Widescreen</PresentationFormat>
  <Paragraphs>229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Symbol</vt:lpstr>
      <vt:lpstr>Times New Roman</vt:lpstr>
      <vt:lpstr>Wingdings</vt:lpstr>
      <vt:lpstr>Office Theme</vt:lpstr>
      <vt:lpstr>JUNO Catania</vt:lpstr>
      <vt:lpstr>JUNO</vt:lpstr>
      <vt:lpstr>JUNO physics summary</vt:lpstr>
      <vt:lpstr>Attivita a Catania 2023-2025</vt:lpstr>
      <vt:lpstr>JUNO TAO: stazione test SiPM</vt:lpstr>
      <vt:lpstr>Offline: Coordinamento JUNO DCI</vt:lpstr>
      <vt:lpstr>Offline: Coordinamento JUNO DCI e CSG</vt:lpstr>
      <vt:lpstr>Offline: potenziamento del codice e AI based data analysis</vt:lpstr>
      <vt:lpstr>Attivita 2026</vt:lpstr>
      <vt:lpstr>Richieste economiche</vt:lpstr>
      <vt:lpstr>Anagrafica (da confermare)</vt:lpstr>
      <vt:lpstr>Pubblicazioni/Conferenze</vt:lpstr>
      <vt:lpstr>Presentazione standard di PowerPoint</vt:lpstr>
      <vt:lpstr>Grazie  Domande?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JUNO Catania</dc:title>
  <dc:creator>Giuseppe Andronico</dc:creator>
  <cp:lastModifiedBy>Giuseppe Andronico</cp:lastModifiedBy>
  <cp:revision>59</cp:revision>
  <dcterms:created xsi:type="dcterms:W3CDTF">2022-06-20T08:27:05Z</dcterms:created>
  <dcterms:modified xsi:type="dcterms:W3CDTF">2025-07-02T14:04:04Z</dcterms:modified>
</cp:coreProperties>
</file>