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19"/>
  </p:notesMasterIdLst>
  <p:sldIdLst>
    <p:sldId id="257" r:id="rId2"/>
    <p:sldId id="256" r:id="rId3"/>
    <p:sldId id="258" r:id="rId4"/>
    <p:sldId id="266" r:id="rId5"/>
    <p:sldId id="282" r:id="rId6"/>
    <p:sldId id="283" r:id="rId7"/>
    <p:sldId id="275" r:id="rId8"/>
    <p:sldId id="294" r:id="rId9"/>
    <p:sldId id="273" r:id="rId10"/>
    <p:sldId id="290" r:id="rId11"/>
    <p:sldId id="278" r:id="rId12"/>
    <p:sldId id="295" r:id="rId13"/>
    <p:sldId id="274" r:id="rId14"/>
    <p:sldId id="292" r:id="rId15"/>
    <p:sldId id="288" r:id="rId16"/>
    <p:sldId id="265" r:id="rId17"/>
    <p:sldId id="293" r:id="rId18"/>
  </p:sldIdLst>
  <p:sldSz cx="9144000" cy="6858000" type="screen4x3"/>
  <p:notesSz cx="6692900" cy="9867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5ABFC0-AFD9-4AC4-96D3-7AD44755DACA}" v="418" dt="2025-07-10T08:11:55.390"/>
    <p1510:client id="{C249F535-4CA1-4C31-8968-1FE2A84AC83D}" v="2157" dt="2025-07-10T05:33:49.2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25" autoAdjust="0"/>
    <p:restoredTop sz="94660" autoAdjust="0"/>
  </p:normalViewPr>
  <p:slideViewPr>
    <p:cSldViewPr>
      <p:cViewPr varScale="1">
        <p:scale>
          <a:sx n="82" d="100"/>
          <a:sy n="82" d="100"/>
        </p:scale>
        <p:origin x="33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3" d="100"/>
          <a:sy n="53" d="100"/>
        </p:scale>
        <p:origin x="-2388" y="-90"/>
      </p:cViewPr>
      <p:guideLst>
        <p:guide orient="horz" pos="3108"/>
        <p:guide pos="21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mberto D'Alesio" userId="c25386d6-e741-4908-b816-c5a6b48563be" providerId="ADAL" clId="{235ABFC0-AFD9-4AC4-96D3-7AD44755DACA}"/>
    <pc:docChg chg="undo custSel modSld">
      <pc:chgData name="Umberto D'Alesio" userId="c25386d6-e741-4908-b816-c5a6b48563be" providerId="ADAL" clId="{235ABFC0-AFD9-4AC4-96D3-7AD44755DACA}" dt="2025-07-10T08:11:55.377" v="421" actId="113"/>
      <pc:docMkLst>
        <pc:docMk/>
      </pc:docMkLst>
      <pc:sldChg chg="modSp mod modAnim">
        <pc:chgData name="Umberto D'Alesio" userId="c25386d6-e741-4908-b816-c5a6b48563be" providerId="ADAL" clId="{235ABFC0-AFD9-4AC4-96D3-7AD44755DACA}" dt="2025-07-10T08:11:55.377" v="421" actId="113"/>
        <pc:sldMkLst>
          <pc:docMk/>
          <pc:sldMk cId="4041100114" sldId="258"/>
        </pc:sldMkLst>
        <pc:spChg chg="mod">
          <ac:chgData name="Umberto D'Alesio" userId="c25386d6-e741-4908-b816-c5a6b48563be" providerId="ADAL" clId="{235ABFC0-AFD9-4AC4-96D3-7AD44755DACA}" dt="2025-07-10T08:11:55.377" v="421" actId="113"/>
          <ac:spMkLst>
            <pc:docMk/>
            <pc:sldMk cId="4041100114" sldId="258"/>
            <ac:spMk id="4" creationId="{00000000-0000-0000-0000-000000000000}"/>
          </ac:spMkLst>
        </pc:spChg>
      </pc:sldChg>
      <pc:sldChg chg="modSp mod modAnim">
        <pc:chgData name="Umberto D'Alesio" userId="c25386d6-e741-4908-b816-c5a6b48563be" providerId="ADAL" clId="{235ABFC0-AFD9-4AC4-96D3-7AD44755DACA}" dt="2025-07-10T07:45:13.756" v="212" actId="20577"/>
        <pc:sldMkLst>
          <pc:docMk/>
          <pc:sldMk cId="2962691553" sldId="266"/>
        </pc:sldMkLst>
        <pc:spChg chg="mod">
          <ac:chgData name="Umberto D'Alesio" userId="c25386d6-e741-4908-b816-c5a6b48563be" providerId="ADAL" clId="{235ABFC0-AFD9-4AC4-96D3-7AD44755DACA}" dt="2025-07-10T07:45:13.756" v="212" actId="20577"/>
          <ac:spMkLst>
            <pc:docMk/>
            <pc:sldMk cId="2962691553" sldId="266"/>
            <ac:spMk id="4" creationId="{00000000-0000-0000-0000-000000000000}"/>
          </ac:spMkLst>
        </pc:spChg>
      </pc:sldChg>
      <pc:sldChg chg="modSp">
        <pc:chgData name="Umberto D'Alesio" userId="c25386d6-e741-4908-b816-c5a6b48563be" providerId="ADAL" clId="{235ABFC0-AFD9-4AC4-96D3-7AD44755DACA}" dt="2025-07-10T07:23:56.546" v="17" actId="20577"/>
        <pc:sldMkLst>
          <pc:docMk/>
          <pc:sldMk cId="252066920" sldId="274"/>
        </pc:sldMkLst>
        <pc:spChg chg="mod">
          <ac:chgData name="Umberto D'Alesio" userId="c25386d6-e741-4908-b816-c5a6b48563be" providerId="ADAL" clId="{235ABFC0-AFD9-4AC4-96D3-7AD44755DACA}" dt="2025-07-10T07:23:56.546" v="17" actId="20577"/>
          <ac:spMkLst>
            <pc:docMk/>
            <pc:sldMk cId="252066920" sldId="274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00257" cy="493395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91095" y="1"/>
            <a:ext cx="2900257" cy="493395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F4A82FB2-C57D-4D19-BB68-4C08A655B068}" type="datetimeFigureOut">
              <a:rPr lang="it-IT" smtClean="0"/>
              <a:t>10/07/2025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9290" y="4687253"/>
            <a:ext cx="5354320" cy="4440555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2793"/>
            <a:ext cx="2900257" cy="493395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91095" y="9372793"/>
            <a:ext cx="2900257" cy="493395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DF79A5BA-CA0B-4005-AEAB-281C8D82E74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6338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9A5BA-CA0B-4005-AEAB-281C8D82E74E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0418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4ABC-371A-4AB5-9E15-EC09FC4B3BB5}" type="datetime1">
              <a:rPr lang="en-US" smtClean="0"/>
              <a:t>10-Jul-25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CdS - Preventivi 2026 Gr4 - U. D'Alesio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EC81C-265D-4254-94EC-D1F0840BA570}" type="datetime1">
              <a:rPr lang="en-US" smtClean="0"/>
              <a:t>10-Jul-25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CdS - Preventivi 2026 Gr4 - U. D'Alesio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FC61C-311B-42AD-9A5B-85DDFA3D974A}" type="datetime1">
              <a:rPr lang="en-US" smtClean="0"/>
              <a:t>10-Jul-25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CdS - Preventivi 2026 Gr4 - U. D'Alesio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63333-10AC-4ECC-B359-B89A884EDD88}" type="datetime1">
              <a:rPr lang="en-US" smtClean="0"/>
              <a:t>10-Jul-25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CdS - Preventivi 2026 Gr4 - U. D'Alesio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F6B2-E5AD-4BF5-8BEE-E8DB1CC20C81}" type="datetime1">
              <a:rPr lang="en-US" smtClean="0"/>
              <a:t>10-Jul-25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CdS - Preventivi 2026 Gr4 - U. D'Alesio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A6AC-7F49-436D-9C7E-0555DC1144B6}" type="datetime1">
              <a:rPr lang="en-US" smtClean="0"/>
              <a:t>10-Jul-25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CdS - Preventivi 2026 Gr4 - U. D'Alesio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AF65-7876-4A18-A0E0-D1751E695DD9}" type="datetime1">
              <a:rPr lang="en-US" smtClean="0"/>
              <a:t>10-Jul-25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CdS - Preventivi 2026 Gr4 - U. D'Alesio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8ED95-1C74-4DE3-9D73-0D3BE7D4EA7E}" type="datetime1">
              <a:rPr lang="en-US" smtClean="0"/>
              <a:t>10-Jul-25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CdS - Preventivi 2026 Gr4 - U. D'Alesio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B030-F087-4716-A261-F21EEC9CDFA3}" type="datetime1">
              <a:rPr lang="en-US" smtClean="0"/>
              <a:t>10-Jul-25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CdS - Preventivi 2026 Gr4 - U. D'Alesio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A7AE-3464-4836-8187-857FDDF845AD}" type="datetime1">
              <a:rPr lang="en-US" smtClean="0"/>
              <a:t>10-Jul-25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CdS - Preventivi 2026 Gr4 - U. D'Alesio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906B0-F45C-4448-8BC4-69AFB58BFBBA}" type="datetime1">
              <a:rPr lang="en-US" smtClean="0"/>
              <a:t>10-Jul-25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CdS - Preventivi 2026 Gr4 - U. D'Alesio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B591A24-2A50-4915-A9D6-AC14A475A303}" type="datetime1">
              <a:rPr lang="en-US" smtClean="0"/>
              <a:t>10-Jul-25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it-IT"/>
              <a:t>CdS - Preventivi 2026 Gr4 - U. D'Alesio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CdS - Preventivi 2026 Gr4 - U. D'Alesio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179885" y="1143000"/>
            <a:ext cx="6784230" cy="42165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4000" b="1" dirty="0">
                <a:solidFill>
                  <a:srgbClr val="C00000"/>
                </a:solidFill>
              </a:rPr>
              <a:t>Gruppo 4 </a:t>
            </a:r>
          </a:p>
          <a:p>
            <a:pPr algn="ctr"/>
            <a:r>
              <a:rPr lang="it-IT" sz="2800" b="1" i="1" dirty="0">
                <a:solidFill>
                  <a:srgbClr val="C00000"/>
                </a:solidFill>
              </a:rPr>
              <a:t>CAGLIARI</a:t>
            </a:r>
          </a:p>
          <a:p>
            <a:pPr algn="ctr"/>
            <a:r>
              <a:rPr lang="it-IT" sz="4000" b="1" dirty="0">
                <a:solidFill>
                  <a:srgbClr val="C00000"/>
                </a:solidFill>
              </a:rPr>
              <a:t>Preventivi 2026</a:t>
            </a:r>
          </a:p>
          <a:p>
            <a:pPr algn="ctr"/>
            <a:endParaRPr lang="it-IT" sz="4000" b="1" dirty="0">
              <a:solidFill>
                <a:srgbClr val="C00000"/>
              </a:solidFill>
            </a:endParaRPr>
          </a:p>
          <a:p>
            <a:pPr algn="ctr"/>
            <a:r>
              <a:rPr lang="it-IT" sz="3200" b="1" dirty="0">
                <a:solidFill>
                  <a:srgbClr val="C00000"/>
                </a:solidFill>
              </a:rPr>
              <a:t>Consiglio di Sezione –  10 Luglio 2025</a:t>
            </a:r>
          </a:p>
          <a:p>
            <a:pPr algn="ctr"/>
            <a:endParaRPr lang="it-IT" sz="3200" b="1" dirty="0">
              <a:solidFill>
                <a:srgbClr val="C00000"/>
              </a:solidFill>
            </a:endParaRPr>
          </a:p>
          <a:p>
            <a:pPr algn="ctr"/>
            <a:endParaRPr lang="it-IT" sz="3200" b="1" dirty="0">
              <a:solidFill>
                <a:srgbClr val="C00000"/>
              </a:solidFill>
            </a:endParaRPr>
          </a:p>
          <a:p>
            <a:pPr algn="ctr"/>
            <a:r>
              <a:rPr lang="it-IT" sz="2400" b="1" dirty="0">
                <a:solidFill>
                  <a:srgbClr val="002060"/>
                </a:solidFill>
              </a:rPr>
              <a:t>Umberto D’Alesio </a:t>
            </a:r>
          </a:p>
        </p:txBody>
      </p:sp>
    </p:spTree>
    <p:extLst>
      <p:ext uri="{BB962C8B-B14F-4D97-AF65-F5344CB8AC3E}">
        <p14:creationId xmlns:p14="http://schemas.microsoft.com/office/powerpoint/2010/main" val="1999008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F200659D-9A29-970D-CABF-C191A5C76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CdS - Preventivi 2026 Gr4 - U. D'Alesio</a:t>
            </a:r>
            <a:endParaRPr lang="en-US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67A7CBAC-6B07-7036-2850-6717CF2C5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2783E2A4-E007-D58F-10F2-0B21AA6EAA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445" y="1675949"/>
            <a:ext cx="8895110" cy="350610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9BE7FE43-0C15-CB8D-6929-14A4817CF000}"/>
                  </a:ext>
                </a:extLst>
              </p:cNvPr>
              <p:cNvSpPr txBox="1"/>
              <p:nvPr/>
            </p:nvSpPr>
            <p:spPr>
              <a:xfrm>
                <a:off x="2286000" y="762000"/>
                <a:ext cx="4572000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it-IT" sz="2400" b="1" dirty="0">
                    <a:solidFill>
                      <a:srgbClr val="C00000"/>
                    </a:solidFill>
                    <a:latin typeface="Times New Roman"/>
                  </a:rPr>
                  <a:t>Correlazioni spin-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  <m:sub>
                        <m:r>
                          <a:rPr lang="it-IT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sub>
                    </m:sSub>
                  </m:oMath>
                </a14:m>
                <a:endParaRPr lang="it-IT" sz="2000" dirty="0">
                  <a:solidFill>
                    <a:srgbClr val="C00000"/>
                  </a:solidFill>
                  <a:latin typeface="Times New Roman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it-IT" sz="2000" b="1" dirty="0" err="1">
                    <a:solidFill>
                      <a:srgbClr val="C00000"/>
                    </a:solidFill>
                    <a:latin typeface="Times New Roman"/>
                  </a:rPr>
                  <a:t>TMDs</a:t>
                </a:r>
                <a:r>
                  <a:rPr lang="it-IT" sz="2000" b="1" dirty="0">
                    <a:solidFill>
                      <a:srgbClr val="C00000"/>
                    </a:solidFill>
                    <a:latin typeface="Times New Roman"/>
                  </a:rPr>
                  <a:t> per adroni di spin-1/2</a:t>
                </a:r>
                <a:r>
                  <a:rPr lang="it-IT" sz="2000" dirty="0">
                    <a:solidFill>
                      <a:srgbClr val="C00000"/>
                    </a:solidFill>
                    <a:latin typeface="Times New Roman"/>
                  </a:rPr>
                  <a:t> </a:t>
                </a:r>
                <a:endParaRPr kumimoji="0" lang="it-IT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9BE7FE43-0C15-CB8D-6929-14A4817CF0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762000"/>
                <a:ext cx="4572000" cy="769441"/>
              </a:xfrm>
              <a:prstGeom prst="rect">
                <a:avLst/>
              </a:prstGeom>
              <a:blipFill>
                <a:blip r:embed="rId3"/>
                <a:stretch>
                  <a:fillRect t="-6349" b="-1349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629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srgbClr val="303030">
                    <a:lumMod val="90000"/>
                    <a:lumOff val="10000"/>
                  </a:srgbClr>
                </a:solidFill>
              </a:rPr>
              <a:t>CdS - Preventivi 2026 Gr4 - U. D'Alesio</a:t>
            </a:r>
            <a:endParaRPr lang="en-U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704195"/>
            <a:ext cx="8458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1400" b="1" dirty="0">
              <a:solidFill>
                <a:srgbClr val="C00000"/>
              </a:solidFill>
            </a:endParaRPr>
          </a:p>
          <a:p>
            <a:pPr algn="ctr"/>
            <a:r>
              <a:rPr lang="it-IT" sz="2800" b="1" dirty="0">
                <a:solidFill>
                  <a:srgbClr val="C00000"/>
                </a:solidFill>
              </a:rPr>
              <a:t>Gr4 – NINPHA</a:t>
            </a:r>
          </a:p>
          <a:p>
            <a:pPr algn="ctr"/>
            <a:r>
              <a:rPr lang="it-IT" sz="2800" b="1" dirty="0">
                <a:solidFill>
                  <a:srgbClr val="C00000"/>
                </a:solidFill>
              </a:rPr>
              <a:t>Attività di ricerca I</a:t>
            </a:r>
          </a:p>
          <a:p>
            <a:pPr algn="ctr">
              <a:lnSpc>
                <a:spcPts val="2400"/>
              </a:lnSpc>
            </a:pPr>
            <a:r>
              <a:rPr lang="it-IT" sz="2000" b="1" dirty="0">
                <a:solidFill>
                  <a:srgbClr val="0070C0"/>
                </a:solidFill>
              </a:rPr>
              <a:t>Fisica adronica e Struttura 3D del nucleone</a:t>
            </a:r>
          </a:p>
          <a:p>
            <a:pPr algn="ctr">
              <a:lnSpc>
                <a:spcPts val="2400"/>
              </a:lnSpc>
            </a:pPr>
            <a:endParaRPr lang="it-IT" sz="2000" dirty="0">
              <a:solidFill>
                <a:srgbClr val="0070C0"/>
              </a:solidFill>
            </a:endParaRP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C00000"/>
                </a:solidFill>
              </a:rPr>
              <a:t>Analisi (globali) di </a:t>
            </a:r>
            <a:r>
              <a:rPr lang="it-IT" sz="2000" b="1" dirty="0">
                <a:solidFill>
                  <a:srgbClr val="C00000"/>
                </a:solidFill>
              </a:rPr>
              <a:t>asimmetrie di spin</a:t>
            </a:r>
            <a:r>
              <a:rPr lang="it-IT" sz="2000" dirty="0">
                <a:solidFill>
                  <a:srgbClr val="C00000"/>
                </a:solidFill>
              </a:rPr>
              <a:t> per processi (semi-)inclusivi; </a:t>
            </a: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C00000"/>
                </a:solidFill>
              </a:rPr>
              <a:t>Polarizzazione trasversa di iperoni </a:t>
            </a:r>
            <a:r>
              <a:rPr lang="el-GR" sz="2000" b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Λ</a:t>
            </a:r>
            <a:r>
              <a:rPr lang="it-IT" sz="2000" b="1" dirty="0">
                <a:solidFill>
                  <a:srgbClr val="C00000"/>
                </a:solidFill>
              </a:rPr>
              <a:t> </a:t>
            </a:r>
            <a:r>
              <a:rPr lang="it-IT" sz="2000" dirty="0">
                <a:solidFill>
                  <a:srgbClr val="C00000"/>
                </a:solidFill>
              </a:rPr>
              <a:t>in processi (semi-)inclusivi;</a:t>
            </a: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C00000"/>
                </a:solidFill>
              </a:rPr>
              <a:t>Jet </a:t>
            </a:r>
            <a:r>
              <a:rPr lang="it-IT" sz="2000" b="1" dirty="0" err="1">
                <a:solidFill>
                  <a:srgbClr val="C00000"/>
                </a:solidFill>
              </a:rPr>
              <a:t>functions</a:t>
            </a:r>
            <a:r>
              <a:rPr lang="it-IT" sz="2000" b="1" dirty="0">
                <a:solidFill>
                  <a:srgbClr val="C00000"/>
                </a:solidFill>
              </a:rPr>
              <a:t> </a:t>
            </a:r>
            <a:r>
              <a:rPr lang="it-IT" sz="2000" dirty="0">
                <a:solidFill>
                  <a:srgbClr val="C00000"/>
                </a:solidFill>
              </a:rPr>
              <a:t>nella produzione di adroni e jet in collisioni </a:t>
            </a:r>
            <a:r>
              <a:rPr lang="it-IT" sz="2000" i="1" dirty="0">
                <a:solidFill>
                  <a:srgbClr val="C00000"/>
                </a:solidFill>
              </a:rPr>
              <a:t>pp</a:t>
            </a:r>
            <a:r>
              <a:rPr lang="it-IT" sz="2000" dirty="0">
                <a:solidFill>
                  <a:srgbClr val="C00000"/>
                </a:solidFill>
              </a:rPr>
              <a:t> ed </a:t>
            </a:r>
            <a:r>
              <a:rPr lang="it-IT" sz="2000" i="1" dirty="0" err="1">
                <a:solidFill>
                  <a:srgbClr val="C00000"/>
                </a:solidFill>
              </a:rPr>
              <a:t>ep</a:t>
            </a:r>
            <a:r>
              <a:rPr lang="it-IT" sz="2000" dirty="0">
                <a:solidFill>
                  <a:srgbClr val="C00000"/>
                </a:solidFill>
              </a:rPr>
              <a:t> </a:t>
            </a: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C00000"/>
                </a:solidFill>
              </a:rPr>
              <a:t>Asimmetrie azimutali </a:t>
            </a:r>
            <a:r>
              <a:rPr lang="it-IT" sz="2000" dirty="0">
                <a:solidFill>
                  <a:srgbClr val="C00000"/>
                </a:solidFill>
              </a:rPr>
              <a:t>nella produzione di due adroni </a:t>
            </a:r>
            <a:r>
              <a:rPr lang="it-IT" sz="2000" b="1" dirty="0">
                <a:solidFill>
                  <a:srgbClr val="C00000"/>
                </a:solidFill>
              </a:rPr>
              <a:t>in collisioni </a:t>
            </a:r>
            <a:r>
              <a:rPr lang="it-IT" sz="2000" b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𝛾𝛾</a:t>
            </a:r>
            <a:r>
              <a:rPr lang="it-IT" sz="20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;</a:t>
            </a:r>
            <a:endParaRPr lang="it-IT" sz="2000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2000" b="1" dirty="0" err="1">
                <a:solidFill>
                  <a:srgbClr val="C00000"/>
                </a:solidFill>
              </a:rPr>
              <a:t>Effetti</a:t>
            </a:r>
            <a:r>
              <a:rPr lang="en-US" sz="2000" b="1" dirty="0">
                <a:solidFill>
                  <a:srgbClr val="C00000"/>
                </a:solidFill>
              </a:rPr>
              <a:t> non </a:t>
            </a:r>
            <a:r>
              <a:rPr lang="en-US" sz="2000" b="1" dirty="0" err="1">
                <a:solidFill>
                  <a:srgbClr val="C00000"/>
                </a:solidFill>
              </a:rPr>
              <a:t>perturbativi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su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misure</a:t>
            </a:r>
            <a:r>
              <a:rPr lang="en-US" sz="2000" b="1" dirty="0">
                <a:solidFill>
                  <a:srgbClr val="C00000"/>
                </a:solidFill>
              </a:rPr>
              <a:t> di </a:t>
            </a:r>
            <a:r>
              <a:rPr lang="en-US" sz="2000" b="1" dirty="0" err="1">
                <a:solidFill>
                  <a:srgbClr val="C00000"/>
                </a:solidFill>
              </a:rPr>
              <a:t>precisione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elettrodeboli</a:t>
            </a:r>
            <a:r>
              <a:rPr lang="en-US" sz="2000" dirty="0">
                <a:solidFill>
                  <a:srgbClr val="C00000"/>
                </a:solidFill>
              </a:rPr>
              <a:t>;</a:t>
            </a: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2000" b="1" dirty="0" err="1">
                <a:solidFill>
                  <a:srgbClr val="C00000"/>
                </a:solidFill>
              </a:rPr>
              <a:t>Funzione</a:t>
            </a:r>
            <a:r>
              <a:rPr lang="en-US" sz="2000" b="1" dirty="0">
                <a:solidFill>
                  <a:srgbClr val="C00000"/>
                </a:solidFill>
              </a:rPr>
              <a:t> TMD </a:t>
            </a:r>
            <a:r>
              <a:rPr lang="en-US" sz="2000" b="1" dirty="0" err="1">
                <a:solidFill>
                  <a:srgbClr val="C00000"/>
                </a:solidFill>
              </a:rPr>
              <a:t>dei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gluoni</a:t>
            </a:r>
            <a:r>
              <a:rPr lang="en-US" sz="2000" b="1" dirty="0">
                <a:solidFill>
                  <a:srgbClr val="C00000"/>
                </a:solidFill>
              </a:rPr>
              <a:t> da </a:t>
            </a:r>
            <a:r>
              <a:rPr lang="en-US" sz="2000" b="1" dirty="0" err="1">
                <a:solidFill>
                  <a:srgbClr val="C00000"/>
                </a:solidFill>
              </a:rPr>
              <a:t>dati</a:t>
            </a:r>
            <a:r>
              <a:rPr lang="en-US" sz="2000" b="1" dirty="0">
                <a:solidFill>
                  <a:srgbClr val="C00000"/>
                </a:solidFill>
              </a:rPr>
              <a:t> di </a:t>
            </a:r>
            <a:r>
              <a:rPr lang="en-US" sz="2000" b="1" dirty="0" err="1">
                <a:solidFill>
                  <a:srgbClr val="C00000"/>
                </a:solidFill>
              </a:rPr>
              <a:t>produzione</a:t>
            </a:r>
            <a:r>
              <a:rPr lang="en-US" sz="2000" b="1" dirty="0">
                <a:solidFill>
                  <a:srgbClr val="C00000"/>
                </a:solidFill>
              </a:rPr>
              <a:t> di Higgs</a:t>
            </a:r>
            <a:r>
              <a:rPr lang="en-US" sz="2000" dirty="0">
                <a:solidFill>
                  <a:srgbClr val="C00000"/>
                </a:solidFill>
              </a:rPr>
              <a:t>; </a:t>
            </a: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C00000"/>
                </a:solidFill>
              </a:rPr>
              <a:t>Propagazione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incertezze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teoriche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nell’estrazione</a:t>
            </a:r>
            <a:r>
              <a:rPr lang="en-US" sz="2000" b="1" dirty="0">
                <a:solidFill>
                  <a:srgbClr val="C00000"/>
                </a:solidFill>
              </a:rPr>
              <a:t> di TMD;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endParaRPr lang="it-IT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059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2F56AE-2681-58B8-7B22-95060501F7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AF402F2-1FAB-125C-530B-1CEBBE7E2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srgbClr val="303030">
                    <a:lumMod val="90000"/>
                    <a:lumOff val="10000"/>
                  </a:srgbClr>
                </a:solidFill>
              </a:rPr>
              <a:t>CdS - Preventivi 2026 Gr4 - U. D'Alesio</a:t>
            </a:r>
            <a:endParaRPr lang="en-U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9DB604-7123-7FC6-DED0-F9FDEED82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F7B79C-0024-8AF0-E16B-506628C58E2A}"/>
              </a:ext>
            </a:extLst>
          </p:cNvPr>
          <p:cNvSpPr txBox="1"/>
          <p:nvPr/>
        </p:nvSpPr>
        <p:spPr>
          <a:xfrm>
            <a:off x="457200" y="704195"/>
            <a:ext cx="84582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1400" b="1" dirty="0">
              <a:solidFill>
                <a:srgbClr val="C00000"/>
              </a:solidFill>
            </a:endParaRPr>
          </a:p>
          <a:p>
            <a:pPr algn="ctr"/>
            <a:r>
              <a:rPr lang="it-IT" sz="2800" b="1" dirty="0">
                <a:solidFill>
                  <a:srgbClr val="C00000"/>
                </a:solidFill>
              </a:rPr>
              <a:t>Gr4 – NINPHA</a:t>
            </a:r>
          </a:p>
          <a:p>
            <a:pPr algn="ctr"/>
            <a:r>
              <a:rPr lang="it-IT" sz="2800" b="1" dirty="0">
                <a:solidFill>
                  <a:srgbClr val="C00000"/>
                </a:solidFill>
              </a:rPr>
              <a:t>Attività di ricerca II</a:t>
            </a:r>
          </a:p>
          <a:p>
            <a:pPr algn="ctr">
              <a:lnSpc>
                <a:spcPts val="2400"/>
              </a:lnSpc>
            </a:pPr>
            <a:r>
              <a:rPr lang="it-IT" sz="2000" b="1" dirty="0">
                <a:solidFill>
                  <a:srgbClr val="0070C0"/>
                </a:solidFill>
              </a:rPr>
              <a:t>Fisica adronica e Struttura 3D del nucleone</a:t>
            </a:r>
          </a:p>
          <a:p>
            <a:pPr algn="ctr">
              <a:lnSpc>
                <a:spcPts val="2400"/>
              </a:lnSpc>
            </a:pPr>
            <a:endParaRPr lang="it-IT" sz="2000" dirty="0">
              <a:solidFill>
                <a:srgbClr val="0070C0"/>
              </a:solidFill>
            </a:endParaRP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C00000"/>
                </a:solidFill>
              </a:rPr>
              <a:t>Effetti di polarizzazione dei quark nella </a:t>
            </a:r>
            <a:r>
              <a:rPr lang="it-IT" sz="2000" b="1" dirty="0">
                <a:solidFill>
                  <a:srgbClr val="C00000"/>
                </a:solidFill>
              </a:rPr>
              <a:t>produzione inclusiva di doppia J/𝜓</a:t>
            </a:r>
            <a:r>
              <a:rPr lang="it-IT" sz="2000" dirty="0">
                <a:solidFill>
                  <a:srgbClr val="C00000"/>
                </a:solidFill>
              </a:rPr>
              <a:t>;</a:t>
            </a: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C00000"/>
                </a:solidFill>
              </a:rPr>
              <a:t>GTMD dei gluoni </a:t>
            </a:r>
            <a:r>
              <a:rPr lang="it-IT" sz="2000" dirty="0">
                <a:solidFill>
                  <a:srgbClr val="C00000"/>
                </a:solidFill>
              </a:rPr>
              <a:t>nella produzione di quarkonio in processi esclusivi;</a:t>
            </a: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C00000"/>
                </a:solidFill>
              </a:rPr>
              <a:t>Studio teorico e fenomenologico delle </a:t>
            </a:r>
            <a:r>
              <a:rPr lang="it-IT" sz="2000" b="1" dirty="0">
                <a:solidFill>
                  <a:srgbClr val="C00000"/>
                </a:solidFill>
              </a:rPr>
              <a:t>ampiezze di distribuzione e delle </a:t>
            </a:r>
            <a:r>
              <a:rPr lang="it-IT" sz="2000" b="1" dirty="0" err="1">
                <a:solidFill>
                  <a:srgbClr val="C00000"/>
                </a:solidFill>
              </a:rPr>
              <a:t>shape</a:t>
            </a:r>
            <a:r>
              <a:rPr lang="it-IT" sz="2000" b="1" dirty="0">
                <a:solidFill>
                  <a:srgbClr val="C00000"/>
                </a:solidFill>
              </a:rPr>
              <a:t> </a:t>
            </a:r>
            <a:r>
              <a:rPr lang="it-IT" sz="2000" b="1" dirty="0" err="1">
                <a:solidFill>
                  <a:srgbClr val="C00000"/>
                </a:solidFill>
              </a:rPr>
              <a:t>function</a:t>
            </a:r>
            <a:r>
              <a:rPr lang="it-IT" sz="2000" b="1" dirty="0">
                <a:solidFill>
                  <a:srgbClr val="C00000"/>
                </a:solidFill>
              </a:rPr>
              <a:t> del quarkonio</a:t>
            </a:r>
            <a:r>
              <a:rPr lang="it-IT" sz="2000" dirty="0">
                <a:solidFill>
                  <a:srgbClr val="C00000"/>
                </a:solidFill>
              </a:rPr>
              <a:t>;</a:t>
            </a: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C00000"/>
                </a:solidFill>
              </a:rPr>
              <a:t>Calcolo dei </a:t>
            </a:r>
            <a:r>
              <a:rPr lang="it-IT" sz="2000" b="1" dirty="0">
                <a:solidFill>
                  <a:srgbClr val="C00000"/>
                </a:solidFill>
              </a:rPr>
              <a:t>coefficienti di matching delle TMD dei gluoni</a:t>
            </a:r>
            <a:r>
              <a:rPr lang="it-IT" sz="2000" dirty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583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srgbClr val="303030">
                    <a:lumMod val="90000"/>
                    <a:lumOff val="10000"/>
                  </a:srgbClr>
                </a:solidFill>
              </a:rPr>
              <a:t>CdS - Preventivi 2026 Gr4 - U. D'Alesio</a:t>
            </a:r>
            <a:endParaRPr lang="en-U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704195"/>
            <a:ext cx="82296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1400" b="1" dirty="0">
              <a:solidFill>
                <a:srgbClr val="C00000"/>
              </a:solidFill>
            </a:endParaRPr>
          </a:p>
          <a:p>
            <a:pPr algn="ctr"/>
            <a:r>
              <a:rPr lang="it-IT" sz="2800" b="1" dirty="0">
                <a:solidFill>
                  <a:srgbClr val="C00000"/>
                </a:solidFill>
              </a:rPr>
              <a:t>Gr4 – attività varie</a:t>
            </a:r>
            <a:endParaRPr lang="it-IT" sz="2000" b="1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2060"/>
                </a:solidFill>
              </a:rPr>
              <a:t>Partecipazione su invito a conferenze nazionali/internazionali</a:t>
            </a: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2060"/>
                </a:solidFill>
              </a:rPr>
              <a:t>Coinvolgimento in collaborazioni internazionali, teoriche e sperimentali:</a:t>
            </a:r>
          </a:p>
          <a:p>
            <a:pPr algn="just">
              <a:lnSpc>
                <a:spcPts val="2400"/>
              </a:lnSpc>
            </a:pPr>
            <a:r>
              <a:rPr lang="it-IT" sz="2000" dirty="0">
                <a:solidFill>
                  <a:srgbClr val="C00000"/>
                </a:solidFill>
              </a:rPr>
              <a:t>	EIC </a:t>
            </a:r>
            <a:r>
              <a:rPr lang="it-IT" sz="2000" dirty="0" err="1">
                <a:solidFill>
                  <a:srgbClr val="C00000"/>
                </a:solidFill>
              </a:rPr>
              <a:t>Institutional</a:t>
            </a:r>
            <a:r>
              <a:rPr lang="it-IT" sz="2000" dirty="0">
                <a:solidFill>
                  <a:srgbClr val="C00000"/>
                </a:solidFill>
              </a:rPr>
              <a:t> Board &amp; User Group</a:t>
            </a:r>
          </a:p>
          <a:p>
            <a:pPr algn="just">
              <a:lnSpc>
                <a:spcPts val="2400"/>
              </a:lnSpc>
            </a:pPr>
            <a:r>
              <a:rPr lang="it-IT" sz="2000" dirty="0">
                <a:solidFill>
                  <a:srgbClr val="C00000"/>
                </a:solidFill>
              </a:rPr>
              <a:t>     	LHC EWWG</a:t>
            </a:r>
          </a:p>
          <a:p>
            <a:pPr algn="just">
              <a:lnSpc>
                <a:spcPts val="2400"/>
              </a:lnSpc>
            </a:pPr>
            <a:r>
              <a:rPr lang="it-IT" sz="2000" dirty="0">
                <a:solidFill>
                  <a:srgbClr val="C00000"/>
                </a:solidFill>
              </a:rPr>
              <a:t>	</a:t>
            </a:r>
            <a:r>
              <a:rPr lang="it-IT" sz="2000" dirty="0" err="1">
                <a:solidFill>
                  <a:srgbClr val="C00000"/>
                </a:solidFill>
              </a:rPr>
              <a:t>ThAG</a:t>
            </a:r>
            <a:r>
              <a:rPr lang="it-IT" sz="2000" dirty="0">
                <a:solidFill>
                  <a:srgbClr val="C00000"/>
                </a:solidFill>
              </a:rPr>
              <a:t>-PANDA @GSI</a:t>
            </a:r>
          </a:p>
          <a:p>
            <a:pPr algn="just">
              <a:lnSpc>
                <a:spcPts val="2400"/>
              </a:lnSpc>
            </a:pPr>
            <a:r>
              <a:rPr lang="it-IT" sz="2000" dirty="0">
                <a:solidFill>
                  <a:srgbClr val="C00000"/>
                </a:solidFill>
              </a:rPr>
              <a:t>	</a:t>
            </a:r>
            <a:r>
              <a:rPr lang="it-IT" sz="2000" dirty="0" err="1">
                <a:solidFill>
                  <a:srgbClr val="C00000"/>
                </a:solidFill>
              </a:rPr>
              <a:t>LHCSpin</a:t>
            </a:r>
            <a:endParaRPr lang="it-IT" sz="2000" dirty="0">
              <a:solidFill>
                <a:srgbClr val="C00000"/>
              </a:solidFill>
            </a:endParaRPr>
          </a:p>
          <a:p>
            <a:pPr algn="just">
              <a:lnSpc>
                <a:spcPts val="2400"/>
              </a:lnSpc>
            </a:pPr>
            <a:r>
              <a:rPr lang="it-IT" sz="2000" dirty="0">
                <a:solidFill>
                  <a:srgbClr val="C00000"/>
                </a:solidFill>
              </a:rPr>
              <a:t>	MAP Collaboration</a:t>
            </a:r>
          </a:p>
          <a:p>
            <a:pPr algn="just">
              <a:lnSpc>
                <a:spcPts val="2400"/>
              </a:lnSpc>
            </a:pPr>
            <a:r>
              <a:rPr lang="it-IT" sz="2000" dirty="0">
                <a:solidFill>
                  <a:srgbClr val="C00000"/>
                </a:solidFill>
              </a:rPr>
              <a:t>	</a:t>
            </a:r>
            <a:r>
              <a:rPr lang="it-IT" sz="2000" dirty="0" err="1">
                <a:solidFill>
                  <a:srgbClr val="C00000"/>
                </a:solidFill>
              </a:rPr>
              <a:t>SoLID</a:t>
            </a:r>
            <a:r>
              <a:rPr lang="it-IT" sz="2000" dirty="0">
                <a:solidFill>
                  <a:srgbClr val="C00000"/>
                </a:solidFill>
              </a:rPr>
              <a:t> Collaboration @Jlab</a:t>
            </a:r>
          </a:p>
          <a:p>
            <a:pPr algn="just">
              <a:lnSpc>
                <a:spcPts val="2400"/>
              </a:lnSpc>
            </a:pPr>
            <a:r>
              <a:rPr lang="en-US" sz="2000" dirty="0">
                <a:solidFill>
                  <a:srgbClr val="C00000"/>
                </a:solidFill>
              </a:rPr>
              <a:t>	ET Observational Science Board (Cosmology Division)</a:t>
            </a:r>
          </a:p>
          <a:p>
            <a:pPr algn="just">
              <a:lnSpc>
                <a:spcPts val="2400"/>
              </a:lnSpc>
            </a:pPr>
            <a:r>
              <a:rPr lang="en-US" sz="2000" dirty="0">
                <a:solidFill>
                  <a:srgbClr val="C00000"/>
                </a:solidFill>
              </a:rPr>
              <a:t>	SKAO Cosmology Science Working Group</a:t>
            </a:r>
            <a:endParaRPr lang="it-IT" sz="2000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2060"/>
                </a:solidFill>
              </a:rPr>
              <a:t>Partecipazione</a:t>
            </a:r>
            <a:r>
              <a:rPr lang="it-IT" sz="2000">
                <a:solidFill>
                  <a:srgbClr val="002060"/>
                </a:solidFill>
              </a:rPr>
              <a:t>/Coordinamento </a:t>
            </a:r>
            <a:r>
              <a:rPr lang="it-IT" sz="2000" dirty="0">
                <a:solidFill>
                  <a:srgbClr val="002060"/>
                </a:solidFill>
              </a:rPr>
              <a:t>progetti</a:t>
            </a:r>
          </a:p>
          <a:p>
            <a:pPr algn="just">
              <a:lnSpc>
                <a:spcPts val="2400"/>
              </a:lnSpc>
            </a:pPr>
            <a:r>
              <a:rPr lang="it-IT" sz="2000" dirty="0">
                <a:solidFill>
                  <a:srgbClr val="C00000"/>
                </a:solidFill>
              </a:rPr>
              <a:t>	PRIN22 </a:t>
            </a:r>
            <a:r>
              <a:rPr lang="en-US" i="1" dirty="0" err="1">
                <a:solidFill>
                  <a:srgbClr val="C00000"/>
                </a:solidFill>
              </a:rPr>
              <a:t>Prototaste</a:t>
            </a:r>
            <a:r>
              <a:rPr lang="en-US" i="1" dirty="0">
                <a:solidFill>
                  <a:srgbClr val="C00000"/>
                </a:solidFill>
              </a:rPr>
              <a:t> - Tasting the flavor of the proton in its full dimensions</a:t>
            </a:r>
          </a:p>
          <a:p>
            <a:pPr algn="just">
              <a:lnSpc>
                <a:spcPts val="2400"/>
              </a:lnSpc>
            </a:pPr>
            <a:r>
              <a:rPr lang="en-US" sz="1600" dirty="0">
                <a:solidFill>
                  <a:srgbClr val="C00000"/>
                </a:solidFill>
              </a:rPr>
              <a:t>	</a:t>
            </a:r>
            <a:r>
              <a:rPr lang="en-US" sz="2000" dirty="0" err="1">
                <a:solidFill>
                  <a:srgbClr val="C00000"/>
                </a:solidFill>
              </a:rPr>
              <a:t>FdS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i="1" dirty="0">
                <a:solidFill>
                  <a:srgbClr val="C00000"/>
                </a:solidFill>
              </a:rPr>
              <a:t>Journey to the center of the proton</a:t>
            </a:r>
            <a:endParaRPr lang="it-IT" i="1" dirty="0">
              <a:solidFill>
                <a:srgbClr val="C00000"/>
              </a:solidFill>
            </a:endParaRPr>
          </a:p>
          <a:p>
            <a:pPr algn="just">
              <a:lnSpc>
                <a:spcPts val="2400"/>
              </a:lnSpc>
            </a:pPr>
            <a:r>
              <a:rPr lang="it-IT" sz="2000" dirty="0">
                <a:solidFill>
                  <a:srgbClr val="C00000"/>
                </a:solidFill>
              </a:rPr>
              <a:t>	Einstein </a:t>
            </a:r>
            <a:r>
              <a:rPr lang="it-IT" sz="2000" dirty="0" err="1">
                <a:solidFill>
                  <a:srgbClr val="C00000"/>
                </a:solidFill>
              </a:rPr>
              <a:t>Telescope</a:t>
            </a:r>
            <a:endParaRPr lang="it-IT" sz="2000" dirty="0">
              <a:solidFill>
                <a:srgbClr val="C00000"/>
              </a:solidFill>
            </a:endParaRPr>
          </a:p>
          <a:p>
            <a:pPr algn="just">
              <a:lnSpc>
                <a:spcPts val="2400"/>
              </a:lnSpc>
            </a:pPr>
            <a:r>
              <a:rPr lang="it-IT" sz="2000" dirty="0">
                <a:solidFill>
                  <a:srgbClr val="C00000"/>
                </a:solidFill>
              </a:rPr>
              <a:t> 	COST Action </a:t>
            </a:r>
            <a:r>
              <a:rPr lang="en-US" i="1" dirty="0">
                <a:solidFill>
                  <a:srgbClr val="C00000"/>
                </a:solidFill>
              </a:rPr>
              <a:t>Bridging high and low energies in search of quantum gravity</a:t>
            </a:r>
            <a:r>
              <a:rPr lang="it-IT" sz="2000" dirty="0">
                <a:solidFill>
                  <a:srgbClr val="C00000"/>
                </a:solidFill>
              </a:rPr>
              <a:t>			</a:t>
            </a:r>
            <a:endParaRPr lang="it-IT" sz="2000" i="1" dirty="0">
              <a:solidFill>
                <a:srgbClr val="C00000"/>
              </a:solidFill>
            </a:endParaRPr>
          </a:p>
          <a:p>
            <a:pPr algn="just">
              <a:lnSpc>
                <a:spcPts val="2400"/>
              </a:lnSpc>
            </a:pPr>
            <a:r>
              <a:rPr lang="it-IT" sz="2000" dirty="0">
                <a:solidFill>
                  <a:srgbClr val="C00000"/>
                </a:solidFill>
              </a:rPr>
              <a:t>	</a:t>
            </a:r>
            <a:endParaRPr lang="it-IT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6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F6B975-075D-EAB1-EA86-16B76FEA4A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6A1D366-FEEA-9F7A-1BCB-C2CB859DF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srgbClr val="303030">
                    <a:lumMod val="90000"/>
                    <a:lumOff val="10000"/>
                  </a:srgbClr>
                </a:solidFill>
              </a:rPr>
              <a:t>CdS - Preventivi 2026 Gr4 - U. D'Alesio</a:t>
            </a:r>
            <a:endParaRPr lang="en-U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EF69BE-6F7E-7A90-9F81-51E7C7F87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CF308EA-EF12-C101-1F1A-B86646D52CD8}"/>
                  </a:ext>
                </a:extLst>
              </p:cNvPr>
              <p:cNvSpPr txBox="1"/>
              <p:nvPr/>
            </p:nvSpPr>
            <p:spPr>
              <a:xfrm>
                <a:off x="457200" y="704195"/>
                <a:ext cx="8229600" cy="35086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it-IT" sz="1400" b="1" dirty="0">
                  <a:solidFill>
                    <a:srgbClr val="C00000"/>
                  </a:solidFill>
                </a:endParaRPr>
              </a:p>
              <a:p>
                <a:pPr algn="ctr"/>
                <a:r>
                  <a:rPr lang="it-IT" sz="2800" b="1" dirty="0">
                    <a:solidFill>
                      <a:srgbClr val="C00000"/>
                    </a:solidFill>
                  </a:rPr>
                  <a:t>Gr4 – attività varie</a:t>
                </a:r>
              </a:p>
              <a:p>
                <a:pPr algn="just">
                  <a:lnSpc>
                    <a:spcPts val="2400"/>
                  </a:lnSpc>
                </a:pPr>
                <a:endParaRPr lang="it-IT" sz="2000" dirty="0">
                  <a:solidFill>
                    <a:srgbClr val="C00000"/>
                  </a:solidFill>
                </a:endParaRPr>
              </a:p>
              <a:p>
                <a:pPr marL="342900" indent="-342900" algn="just">
                  <a:lnSpc>
                    <a:spcPts val="2400"/>
                  </a:lnSpc>
                  <a:buFont typeface="Arial" panose="020B0604020202020204" pitchFamily="34" charset="0"/>
                  <a:buChar char="•"/>
                </a:pPr>
                <a:r>
                  <a:rPr lang="it-IT" sz="2000" dirty="0">
                    <a:solidFill>
                      <a:srgbClr val="002060"/>
                    </a:solidFill>
                  </a:rPr>
                  <a:t>Studi di fattibilità/</a:t>
                </a:r>
                <a:r>
                  <a:rPr lang="it-IT" sz="2000" dirty="0" err="1">
                    <a:solidFill>
                      <a:srgbClr val="002060"/>
                    </a:solidFill>
                  </a:rPr>
                  <a:t>proposal</a:t>
                </a:r>
                <a:r>
                  <a:rPr lang="it-IT" sz="2000" dirty="0">
                    <a:solidFill>
                      <a:srgbClr val="002060"/>
                    </a:solidFill>
                  </a:rPr>
                  <a:t>:</a:t>
                </a:r>
              </a:p>
              <a:p>
                <a:pPr algn="just">
                  <a:lnSpc>
                    <a:spcPts val="2400"/>
                  </a:lnSpc>
                </a:pPr>
                <a:r>
                  <a:rPr lang="it-IT" sz="2000" dirty="0">
                    <a:solidFill>
                      <a:srgbClr val="C00000"/>
                    </a:solidFill>
                  </a:rPr>
                  <a:t>	</a:t>
                </a:r>
                <a:r>
                  <a:rPr lang="it-IT" sz="2000" dirty="0" err="1">
                    <a:solidFill>
                      <a:srgbClr val="C00000"/>
                    </a:solidFill>
                  </a:rPr>
                  <a:t>Quarkonium@EIC</a:t>
                </a:r>
                <a:r>
                  <a:rPr lang="it-IT" sz="2000" dirty="0">
                    <a:solidFill>
                      <a:srgbClr val="C00000"/>
                    </a:solidFill>
                  </a:rPr>
                  <a:t>			</a:t>
                </a:r>
                <a:endParaRPr lang="it-IT" sz="2000" i="1" dirty="0">
                  <a:solidFill>
                    <a:srgbClr val="C00000"/>
                  </a:solidFill>
                </a:endParaRPr>
              </a:p>
              <a:p>
                <a:pPr algn="just">
                  <a:lnSpc>
                    <a:spcPts val="2400"/>
                  </a:lnSpc>
                </a:pPr>
                <a:r>
                  <a:rPr lang="it-IT" sz="2000" dirty="0">
                    <a:solidFill>
                      <a:srgbClr val="C00000"/>
                    </a:solidFill>
                  </a:rPr>
                  <a:t>	Review su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sub>
                    </m:sSub>
                  </m:oMath>
                </a14:m>
                <a:r>
                  <a:rPr lang="it-IT" sz="2000" dirty="0">
                    <a:solidFill>
                      <a:srgbClr val="C00000"/>
                    </a:solidFill>
                  </a:rPr>
                  <a:t> e futuro del </a:t>
                </a:r>
                <a:r>
                  <a:rPr lang="it-IT" sz="2000" dirty="0" err="1">
                    <a:solidFill>
                      <a:srgbClr val="C00000"/>
                    </a:solidFill>
                  </a:rPr>
                  <a:t>fit</a:t>
                </a:r>
                <a:r>
                  <a:rPr lang="it-IT" sz="2000" dirty="0">
                    <a:solidFill>
                      <a:srgbClr val="C00000"/>
                    </a:solidFill>
                  </a:rPr>
                  <a:t> elettrodebole (2506.01887) </a:t>
                </a:r>
              </a:p>
              <a:p>
                <a:pPr algn="just">
                  <a:lnSpc>
                    <a:spcPts val="2400"/>
                  </a:lnSpc>
                </a:pPr>
                <a:r>
                  <a:rPr lang="it-IT" sz="2000" dirty="0">
                    <a:solidFill>
                      <a:srgbClr val="C00000"/>
                    </a:solidFill>
                  </a:rPr>
                  <a:t>	FCC Report (2505.00272)</a:t>
                </a:r>
              </a:p>
              <a:p>
                <a:pPr algn="just">
                  <a:lnSpc>
                    <a:spcPts val="2400"/>
                  </a:lnSpc>
                </a:pPr>
                <a:r>
                  <a:rPr lang="it-IT" sz="2000" dirty="0">
                    <a:solidFill>
                      <a:srgbClr val="C00000"/>
                    </a:solidFill>
                  </a:rPr>
                  <a:t>	</a:t>
                </a:r>
                <a:r>
                  <a:rPr lang="en-US" dirty="0">
                    <a:solidFill>
                      <a:srgbClr val="C00000"/>
                    </a:solidFill>
                  </a:rPr>
                  <a:t>PRODY, Precision Research on Origins of Drell-Yan (</a:t>
                </a:r>
                <a:r>
                  <a:rPr lang="en-US" dirty="0" err="1">
                    <a:solidFill>
                      <a:srgbClr val="C00000"/>
                    </a:solidFill>
                  </a:rPr>
                  <a:t>LoI</a:t>
                </a:r>
                <a:r>
                  <a:rPr lang="en-US" dirty="0">
                    <a:solidFill>
                      <a:srgbClr val="C00000"/>
                    </a:solidFill>
                  </a:rPr>
                  <a:t>)</a:t>
                </a:r>
                <a:endParaRPr lang="it-IT" sz="2000" dirty="0">
                  <a:solidFill>
                    <a:srgbClr val="C00000"/>
                  </a:solidFill>
                </a:endParaRPr>
              </a:p>
              <a:p>
                <a:pPr algn="just">
                  <a:lnSpc>
                    <a:spcPts val="2400"/>
                  </a:lnSpc>
                </a:pPr>
                <a:r>
                  <a:rPr lang="it-IT" sz="2000" dirty="0">
                    <a:solidFill>
                      <a:srgbClr val="C00000"/>
                    </a:solidFill>
                  </a:rPr>
                  <a:t>	</a:t>
                </a:r>
                <a:r>
                  <a:rPr lang="en-US" sz="2000" dirty="0">
                    <a:solidFill>
                      <a:srgbClr val="C00000"/>
                    </a:solidFill>
                  </a:rPr>
                  <a:t>Unpolarized SIDIS Cross Section from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20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𝐻𝑒</m:t>
                        </m:r>
                      </m:e>
                    </m:sPre>
                    <m:r>
                      <a:rPr lang="en-US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rgbClr val="C00000"/>
                    </a:solidFill>
                  </a:rPr>
                  <a:t>Target with </a:t>
                </a:r>
                <a:r>
                  <a:rPr lang="en-US" sz="2000" dirty="0" err="1">
                    <a:solidFill>
                      <a:srgbClr val="C00000"/>
                    </a:solidFill>
                  </a:rPr>
                  <a:t>SoLID@JLab</a:t>
                </a:r>
                <a:endParaRPr lang="en-US" sz="2000" dirty="0">
                  <a:solidFill>
                    <a:srgbClr val="C00000"/>
                  </a:solidFill>
                </a:endParaRPr>
              </a:p>
              <a:p>
                <a:pPr algn="just">
                  <a:lnSpc>
                    <a:spcPts val="2400"/>
                  </a:lnSpc>
                </a:pPr>
                <a:r>
                  <a:rPr lang="en-US" sz="2400" dirty="0">
                    <a:solidFill>
                      <a:srgbClr val="C00000"/>
                    </a:solidFill>
                  </a:rPr>
                  <a:t> 	</a:t>
                </a:r>
                <a:r>
                  <a:rPr lang="en-US" sz="2000" dirty="0">
                    <a:solidFill>
                      <a:srgbClr val="C00000"/>
                    </a:solidFill>
                  </a:rPr>
                  <a:t>ET Bluebook </a:t>
                </a:r>
              </a:p>
              <a:p>
                <a:pPr algn="just">
                  <a:lnSpc>
                    <a:spcPts val="2400"/>
                  </a:lnSpc>
                </a:pPr>
                <a:r>
                  <a:rPr lang="en-US" sz="2000" dirty="0">
                    <a:solidFill>
                      <a:srgbClr val="C00000"/>
                    </a:solidFill>
                  </a:rPr>
                  <a:t>	SKAO Science Book</a:t>
                </a:r>
                <a:endParaRPr lang="it-IT" sz="2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CF308EA-EF12-C101-1F1A-B86646D52C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704195"/>
                <a:ext cx="8229600" cy="3508653"/>
              </a:xfrm>
              <a:prstGeom prst="rect">
                <a:avLst/>
              </a:prstGeom>
              <a:blipFill>
                <a:blip r:embed="rId2"/>
                <a:stretch>
                  <a:fillRect l="-667" r="-444" b="-2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0527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CdS - Preventivi 2026 Gr4 - U. D'Alesio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19954" y="381000"/>
            <a:ext cx="47041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solidFill>
                  <a:srgbClr val="C00000"/>
                </a:solidFill>
              </a:rPr>
              <a:t>Richieste finanziarie Gr4-CA 2026</a:t>
            </a:r>
          </a:p>
          <a:p>
            <a:pPr algn="ctr"/>
            <a:r>
              <a:rPr lang="it-IT" sz="1600" b="1" dirty="0">
                <a:solidFill>
                  <a:srgbClr val="C00000"/>
                </a:solidFill>
              </a:rPr>
              <a:t>[In corso di inserimento, dati provvisori]</a:t>
            </a:r>
          </a:p>
        </p:txBody>
      </p:sp>
      <p:graphicFrame>
        <p:nvGraphicFramePr>
          <p:cNvPr id="7" name="Group 3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808200"/>
              </p:ext>
            </p:extLst>
          </p:nvPr>
        </p:nvGraphicFramePr>
        <p:xfrm>
          <a:off x="457200" y="1219200"/>
          <a:ext cx="8305800" cy="373829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626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Missioni</a:t>
                      </a:r>
                      <a:r>
                        <a:rPr kumimoji="0" lang="en-US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Inviti</a:t>
                      </a:r>
                      <a:endParaRPr kumimoji="0" lang="en-GB" altLang="it-IT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Licenze</a:t>
                      </a:r>
                      <a:endParaRPr kumimoji="0" lang="en-GB" altLang="it-IT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Consumo</a:t>
                      </a:r>
                      <a:endParaRPr kumimoji="0" lang="en-US" altLang="it-IT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altLang="it-IT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Semin</a:t>
                      </a:r>
                      <a:r>
                        <a:rPr kumimoji="0" lang="en-US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.</a:t>
                      </a:r>
                      <a:endParaRPr kumimoji="0" lang="en-GB" altLang="it-IT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Invent.</a:t>
                      </a:r>
                      <a:endParaRPr kumimoji="0" lang="en-GB" altLang="it-IT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TOT</a:t>
                      </a:r>
                      <a:endParaRPr kumimoji="0" lang="en-GB" altLang="it-IT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3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DOT4 (16.8)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3.0</a:t>
                      </a:r>
                      <a:endParaRPr kumimoji="0" lang="en-GB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3.0</a:t>
                      </a:r>
                      <a:endParaRPr kumimoji="0" lang="en-GB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3.0</a:t>
                      </a:r>
                      <a:endParaRPr kumimoji="0" lang="en-GB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4.0</a:t>
                      </a:r>
                      <a:endParaRPr kumimoji="0" lang="en-GB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30.0</a:t>
                      </a:r>
                      <a:endParaRPr kumimoji="0" lang="en-GB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16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QUAGRAP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(6.4)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26900"/>
                        </a:buClr>
                        <a:buSzPct val="120000"/>
                        <a:buFontTx/>
                        <a:buNone/>
                        <a:tabLst/>
                        <a:defRPr/>
                      </a:pPr>
                      <a:r>
                        <a:rPr kumimoji="0" lang="en-GB" altLang="it-IT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16.0</a:t>
                      </a:r>
                      <a:endParaRPr kumimoji="0" lang="en-GB" altLang="it-IT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16.0</a:t>
                      </a:r>
                      <a:endParaRPr kumimoji="0" lang="en-GB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16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NINPHA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(6.0)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26900"/>
                        </a:buClr>
                        <a:buSzPct val="120000"/>
                        <a:buFontTx/>
                        <a:buNone/>
                        <a:tabLst/>
                        <a:defRPr/>
                      </a:pPr>
                      <a:r>
                        <a:rPr kumimoji="0" lang="en-GB" altLang="it-IT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15.0</a:t>
                      </a:r>
                      <a:endParaRPr kumimoji="0" lang="en-GB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77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TEONGRAV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(4.4)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26900"/>
                        </a:buClr>
                        <a:buSzPct val="120000"/>
                        <a:buFontTx/>
                        <a:buNone/>
                        <a:tabLst/>
                        <a:defRPr/>
                      </a:pPr>
                      <a:r>
                        <a:rPr kumimoji="0" lang="en-GB" altLang="it-IT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it-IT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40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26900"/>
                        </a:buClr>
                        <a:buSzPct val="120000"/>
                        <a:buFontTx/>
                        <a:buNone/>
                        <a:tabLst/>
                        <a:defRPr/>
                      </a:pPr>
                      <a:r>
                        <a:rPr kumimoji="0" lang="en-GB" altLang="it-IT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kumimoji="0" lang="en-GB" altLang="it-IT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</a:rPr>
                        <a:t>4.0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</a:rPr>
                        <a:t>3.0</a:t>
                      </a:r>
                      <a:endParaRPr kumimoji="0" lang="en-GB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</a:rPr>
                        <a:t>4.0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</a:rPr>
                        <a:t>72.0</a:t>
                      </a:r>
                      <a:endParaRPr kumimoji="0" lang="en-GB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B2B7A1F9-D643-950E-3ED7-4379FDE88AD9}"/>
              </a:ext>
            </a:extLst>
          </p:cNvPr>
          <p:cNvSpPr txBox="1"/>
          <p:nvPr/>
        </p:nvSpPr>
        <p:spPr>
          <a:xfrm>
            <a:off x="457200" y="5814369"/>
            <a:ext cx="7215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DOT4: 0.6kE/FTE + 2.0kE GLV[VQR] + 1.0kE </a:t>
            </a:r>
            <a:r>
              <a:rPr lang="it-IT" dirty="0" err="1"/>
              <a:t>ThAG</a:t>
            </a:r>
            <a:r>
              <a:rPr lang="it-IT" dirty="0"/>
              <a:t>         IS: 2.5 </a:t>
            </a:r>
            <a:r>
              <a:rPr lang="it-IT" dirty="0" err="1"/>
              <a:t>kE</a:t>
            </a:r>
            <a:r>
              <a:rPr lang="it-IT" dirty="0"/>
              <a:t>/FTE</a:t>
            </a:r>
          </a:p>
        </p:txBody>
      </p:sp>
    </p:spTree>
    <p:extLst>
      <p:ext uri="{BB962C8B-B14F-4D97-AF65-F5344CB8AC3E}">
        <p14:creationId xmlns:p14="http://schemas.microsoft.com/office/powerpoint/2010/main" val="540769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CdS - Preventivi 2026 Gr4 - U. D'Alesio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14400" y="647263"/>
            <a:ext cx="7315200" cy="4258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C00000"/>
                </a:solidFill>
              </a:rPr>
              <a:t>Richieste supporto Sezione/servizi</a:t>
            </a:r>
          </a:p>
          <a:p>
            <a:endParaRPr lang="it-IT" b="1" dirty="0">
              <a:solidFill>
                <a:srgbClr val="C00000"/>
              </a:solidFill>
            </a:endParaRPr>
          </a:p>
          <a:p>
            <a:endParaRPr lang="it-IT" b="1" dirty="0">
              <a:solidFill>
                <a:srgbClr val="C00000"/>
              </a:solidFill>
            </a:endParaRPr>
          </a:p>
          <a:p>
            <a:endParaRPr lang="it-IT" b="1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2800"/>
              </a:lnSpc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rgbClr val="C00000"/>
                </a:solidFill>
              </a:rPr>
              <a:t>Conferenze (attrezzature, stampanti, proiettori, etc. supporto informatico; finanziario da valutare)</a:t>
            </a:r>
            <a:endParaRPr lang="it-IT" sz="2000" b="1" dirty="0">
              <a:solidFill>
                <a:srgbClr val="C00000"/>
              </a:solidFill>
            </a:endParaRPr>
          </a:p>
          <a:p>
            <a:pPr algn="just">
              <a:lnSpc>
                <a:spcPts val="2800"/>
              </a:lnSpc>
            </a:pPr>
            <a:endParaRPr lang="it-IT" sz="800" dirty="0"/>
          </a:p>
          <a:p>
            <a:pPr marL="342900" indent="-342900" algn="just">
              <a:lnSpc>
                <a:spcPts val="2800"/>
              </a:lnSpc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rgbClr val="C00000"/>
                </a:solidFill>
              </a:rPr>
              <a:t>Acquisto/upgrade licenze software</a:t>
            </a:r>
          </a:p>
          <a:p>
            <a:pPr marL="285750" indent="-285750" algn="just">
              <a:lnSpc>
                <a:spcPts val="2800"/>
              </a:lnSpc>
              <a:buBlip>
                <a:blip r:embed="rId2"/>
              </a:buBlip>
            </a:pPr>
            <a:endParaRPr lang="it-IT" sz="800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2800"/>
              </a:lnSpc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rgbClr val="C00000"/>
                </a:solidFill>
              </a:rPr>
              <a:t>Supporto servizio calcolo per gestione hardware/software cluster PC e storage (da definire…???)</a:t>
            </a:r>
          </a:p>
          <a:p>
            <a:pPr marL="285750" indent="-285750" algn="just">
              <a:lnSpc>
                <a:spcPts val="2800"/>
              </a:lnSpc>
              <a:buBlip>
                <a:blip r:embed="rId2"/>
              </a:buBlip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186604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1093942-D8BE-BF49-8A8C-366C6EE79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CdS - Preventivi 2026 Gr4 - U. D'Alesio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14C297D-F20C-2C6E-286D-FB6A162A7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CasellaDiTesto 8">
            <a:extLst>
              <a:ext uri="{FF2B5EF4-FFF2-40B4-BE49-F238E27FC236}">
                <a16:creationId xmlns:a16="http://schemas.microsoft.com/office/drawing/2014/main" id="{BD3F96BB-4052-A427-00CD-735AFAEF31E9}"/>
              </a:ext>
            </a:extLst>
          </p:cNvPr>
          <p:cNvSpPr txBox="1"/>
          <p:nvPr/>
        </p:nvSpPr>
        <p:spPr>
          <a:xfrm>
            <a:off x="1714500" y="420617"/>
            <a:ext cx="571500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200" b="1" dirty="0">
                <a:solidFill>
                  <a:srgbClr val="C00000"/>
                </a:solidFill>
                <a:latin typeface="Times New Roman"/>
              </a:rPr>
              <a:t>Fine della presentazione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200" b="1" dirty="0">
                <a:solidFill>
                  <a:srgbClr val="C00000"/>
                </a:solidFill>
                <a:latin typeface="Times New Roman"/>
              </a:rPr>
              <a:t>Fine del mio mandato come Coordinatore di Gr4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Buon</a:t>
            </a:r>
            <a:r>
              <a:rPr kumimoji="0" lang="it-IT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lavoro a </a:t>
            </a:r>
            <a:r>
              <a:rPr kumimoji="0" lang="it-IT" sz="3200" i="1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Giuseppe</a:t>
            </a:r>
            <a:r>
              <a:rPr kumimoji="0" lang="it-IT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e…</a:t>
            </a:r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CasellaDiTesto 8">
            <a:extLst>
              <a:ext uri="{FF2B5EF4-FFF2-40B4-BE49-F238E27FC236}">
                <a16:creationId xmlns:a16="http://schemas.microsoft.com/office/drawing/2014/main" id="{DA0D8D57-5CD7-B31A-259C-C0318324FA76}"/>
              </a:ext>
            </a:extLst>
          </p:cNvPr>
          <p:cNvSpPr txBox="1"/>
          <p:nvPr/>
        </p:nvSpPr>
        <p:spPr>
          <a:xfrm>
            <a:off x="381000" y="3068475"/>
            <a:ext cx="80772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200" b="1" dirty="0">
                <a:solidFill>
                  <a:srgbClr val="C00000"/>
                </a:solidFill>
                <a:latin typeface="Times New Roman"/>
              </a:rPr>
              <a:t>Grazie 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200" i="1" dirty="0">
                <a:solidFill>
                  <a:srgbClr val="0070C0"/>
                </a:solidFill>
                <a:latin typeface="Times New Roman"/>
              </a:rPr>
              <a:t>Alessandro &amp; Alberto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200" i="1" dirty="0">
                <a:solidFill>
                  <a:srgbClr val="0070C0"/>
                </a:solidFill>
                <a:latin typeface="Times New Roman"/>
              </a:rPr>
              <a:t>Assunta</a:t>
            </a:r>
            <a:endParaRPr lang="it-IT" sz="3200" dirty="0">
              <a:solidFill>
                <a:srgbClr val="C00000"/>
              </a:solidFill>
              <a:latin typeface="Times New Roman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200" i="1" dirty="0">
                <a:solidFill>
                  <a:srgbClr val="0070C0"/>
                </a:solidFill>
                <a:latin typeface="Times New Roman"/>
              </a:rPr>
              <a:t>Annalisa, Eloisa, Maria Grazia, Paola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200" i="1" dirty="0">
                <a:solidFill>
                  <a:srgbClr val="0070C0"/>
                </a:solidFill>
                <a:latin typeface="Times New Roman"/>
              </a:rPr>
              <a:t>Carlo e Daniele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200" b="1" dirty="0">
                <a:solidFill>
                  <a:srgbClr val="C00000"/>
                </a:solidFill>
                <a:latin typeface="Times New Roman"/>
              </a:rPr>
              <a:t>…e a tutti voi</a:t>
            </a:r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508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CdS - Preventivi 2026 Gr4 - U. D'Alesio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709203" y="533400"/>
            <a:ext cx="56052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>
                <a:solidFill>
                  <a:srgbClr val="C00000"/>
                </a:solidFill>
              </a:rPr>
              <a:t>Composizione del gruppo di ricerca (20)  </a:t>
            </a:r>
            <a:endParaRPr lang="it-IT" sz="24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295400"/>
            <a:ext cx="8534400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1600" b="1" dirty="0">
                <a:solidFill>
                  <a:srgbClr val="C00000"/>
                </a:solidFill>
              </a:rPr>
              <a:t>13 Staff – Università</a:t>
            </a:r>
          </a:p>
          <a:p>
            <a:r>
              <a:rPr lang="it-IT" sz="1600" dirty="0"/>
              <a:t>      	</a:t>
            </a:r>
            <a:r>
              <a:rPr lang="it-IT" sz="1600" b="1" dirty="0"/>
              <a:t>G. Bozzi</a:t>
            </a:r>
            <a:r>
              <a:rPr lang="it-IT" sz="1600" dirty="0"/>
              <a:t>, L. Burderi [</a:t>
            </a:r>
            <a:r>
              <a:rPr lang="it-IT" sz="1600" dirty="0">
                <a:solidFill>
                  <a:srgbClr val="0070C0"/>
                </a:solidFill>
              </a:rPr>
              <a:t>90% Gr4</a:t>
            </a:r>
            <a:r>
              <a:rPr lang="it-IT" sz="1600" dirty="0"/>
              <a:t>, 10% Gr2], </a:t>
            </a:r>
            <a:r>
              <a:rPr lang="it-IT" sz="1600" b="1" dirty="0"/>
              <a:t>M. Cadoni </a:t>
            </a:r>
            <a:r>
              <a:rPr lang="it-IT" sz="1600" dirty="0"/>
              <a:t>[</a:t>
            </a:r>
            <a:r>
              <a:rPr lang="it-IT" sz="1600" dirty="0">
                <a:solidFill>
                  <a:srgbClr val="0070C0"/>
                </a:solidFill>
              </a:rPr>
              <a:t>60% Gr4</a:t>
            </a:r>
            <a:r>
              <a:rPr lang="it-IT" sz="1600" dirty="0"/>
              <a:t>, 40%  Gr2], </a:t>
            </a:r>
          </a:p>
          <a:p>
            <a:r>
              <a:rPr lang="it-IT" sz="1600" b="1" dirty="0"/>
              <a:t>                  U. D’Alesio</a:t>
            </a:r>
            <a:r>
              <a:rPr lang="it-IT" sz="1600" dirty="0"/>
              <a:t>,  G. D’</a:t>
            </a:r>
            <a:r>
              <a:rPr lang="it-IT" sz="1600" dirty="0" err="1"/>
              <a:t>Appollonio</a:t>
            </a:r>
            <a:r>
              <a:rPr lang="it-IT" sz="1600" dirty="0"/>
              <a:t>, T. Di Salvo (</a:t>
            </a:r>
            <a:r>
              <a:rPr lang="it-IT" sz="1600" dirty="0">
                <a:solidFill>
                  <a:srgbClr val="0070C0"/>
                </a:solidFill>
              </a:rPr>
              <a:t>50% Gr4</a:t>
            </a:r>
            <a:r>
              <a:rPr lang="it-IT" sz="1600" dirty="0"/>
              <a:t>), </a:t>
            </a:r>
            <a:r>
              <a:rPr lang="it-IT" sz="1600" b="1" dirty="0"/>
              <a:t>S. Mignemi</a:t>
            </a:r>
            <a:r>
              <a:rPr lang="it-IT" sz="1600" dirty="0"/>
              <a:t>, </a:t>
            </a:r>
            <a:r>
              <a:rPr lang="it-IT" sz="1600" b="1" dirty="0"/>
              <a:t>L. Modesto</a:t>
            </a:r>
            <a:r>
              <a:rPr lang="it-IT" sz="1600" dirty="0"/>
              <a:t>, </a:t>
            </a:r>
          </a:p>
          <a:p>
            <a:r>
              <a:rPr lang="it-IT" sz="1600" dirty="0"/>
              <a:t>	R. Murgia (</a:t>
            </a:r>
            <a:r>
              <a:rPr lang="it-IT" sz="1600" dirty="0">
                <a:solidFill>
                  <a:srgbClr val="0070C0"/>
                </a:solidFill>
              </a:rPr>
              <a:t>80% Gr4</a:t>
            </a:r>
            <a:r>
              <a:rPr lang="it-IT" sz="1600" dirty="0"/>
              <a:t>, 20% Gr2), </a:t>
            </a:r>
            <a:r>
              <a:rPr lang="it-IT" sz="1600" b="1" dirty="0"/>
              <a:t>C. Pisano,</a:t>
            </a:r>
            <a:r>
              <a:rPr lang="it-IT" sz="1600" dirty="0"/>
              <a:t> A. Riggio [</a:t>
            </a:r>
            <a:r>
              <a:rPr lang="it-IT" sz="1600" dirty="0">
                <a:solidFill>
                  <a:srgbClr val="0070C0"/>
                </a:solidFill>
              </a:rPr>
              <a:t>30% Gr4</a:t>
            </a:r>
            <a:r>
              <a:rPr lang="it-IT" sz="1600" dirty="0"/>
              <a:t>],  G. Rosati, </a:t>
            </a:r>
          </a:p>
          <a:p>
            <a:r>
              <a:rPr lang="it-IT" sz="1600" dirty="0"/>
              <a:t>	A. Sanna [</a:t>
            </a:r>
            <a:r>
              <a:rPr lang="it-IT" sz="1600" dirty="0">
                <a:solidFill>
                  <a:srgbClr val="0070C0"/>
                </a:solidFill>
              </a:rPr>
              <a:t>30% Gr4</a:t>
            </a:r>
            <a:r>
              <a:rPr lang="it-IT" sz="1600" dirty="0"/>
              <a:t>, 30% Gr2]</a:t>
            </a:r>
            <a:endParaRPr lang="it-IT" sz="1600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it-IT" sz="900" dirty="0">
              <a:solidFill>
                <a:srgbClr val="3366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1600" b="1" dirty="0">
                <a:solidFill>
                  <a:srgbClr val="C00000"/>
                </a:solidFill>
              </a:rPr>
              <a:t>1  Staff -  INFN</a:t>
            </a:r>
          </a:p>
          <a:p>
            <a:r>
              <a:rPr lang="it-IT" sz="1600" dirty="0"/>
              <a:t>      	</a:t>
            </a:r>
            <a:r>
              <a:rPr lang="it-IT" sz="1600" b="1" dirty="0"/>
              <a:t>F. Murgia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it-IT" sz="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1600" b="1" dirty="0">
                <a:solidFill>
                  <a:srgbClr val="C00000"/>
                </a:solidFill>
              </a:rPr>
              <a:t>1 Staff – CNR</a:t>
            </a:r>
          </a:p>
          <a:p>
            <a:r>
              <a:rPr lang="it-IT" sz="1600" dirty="0"/>
              <a:t>      	P. Olla [</a:t>
            </a:r>
            <a:r>
              <a:rPr lang="it-IT" sz="1600" dirty="0">
                <a:solidFill>
                  <a:srgbClr val="0070C0"/>
                </a:solidFill>
              </a:rPr>
              <a:t>40% Gr4</a:t>
            </a:r>
            <a:r>
              <a:rPr lang="it-IT" sz="1600" dirty="0"/>
              <a:t>, 10% Gr2]</a:t>
            </a:r>
          </a:p>
          <a:p>
            <a:endParaRPr lang="it-IT" sz="1600" b="1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1600" b="1" dirty="0">
                <a:solidFill>
                  <a:srgbClr val="C00000"/>
                </a:solidFill>
              </a:rPr>
              <a:t>1 </a:t>
            </a:r>
            <a:r>
              <a:rPr lang="it-IT" sz="1600" b="1" dirty="0" err="1">
                <a:solidFill>
                  <a:srgbClr val="C00000"/>
                </a:solidFill>
              </a:rPr>
              <a:t>AdR</a:t>
            </a:r>
            <a:r>
              <a:rPr lang="it-IT" sz="1600" b="1" dirty="0">
                <a:solidFill>
                  <a:srgbClr val="C00000"/>
                </a:solidFill>
              </a:rPr>
              <a:t> - Università</a:t>
            </a:r>
          </a:p>
          <a:p>
            <a:r>
              <a:rPr lang="it-IT" sz="1600" b="1" dirty="0">
                <a:solidFill>
                  <a:srgbClr val="C00000"/>
                </a:solidFill>
              </a:rPr>
              <a:t>	</a:t>
            </a:r>
            <a:r>
              <a:rPr lang="it-IT" sz="1600" dirty="0"/>
              <a:t>C. Flore</a:t>
            </a:r>
          </a:p>
          <a:p>
            <a:endParaRPr lang="it-IT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1600" b="1" dirty="0">
                <a:solidFill>
                  <a:srgbClr val="C00000"/>
                </a:solidFill>
              </a:rPr>
              <a:t>4 Dottorandi</a:t>
            </a:r>
            <a:endParaRPr lang="it-IT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it-IT" sz="1600" dirty="0"/>
              <a:t>	</a:t>
            </a:r>
            <a:r>
              <a:rPr lang="it-IT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S. Anedda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(XXXVIII – fino a giugno 2026) </a:t>
            </a:r>
          </a:p>
          <a:p>
            <a:r>
              <a:rPr lang="it-IT" sz="1600" dirty="0"/>
              <a:t>	N. Kato, M. Pitzalis (XXXIX – III anno)</a:t>
            </a:r>
          </a:p>
          <a:p>
            <a:r>
              <a:rPr lang="it-IT" sz="1600" dirty="0"/>
              <a:t>	L. </a:t>
            </a:r>
            <a:r>
              <a:rPr lang="it-IT" sz="1600" dirty="0" err="1"/>
              <a:t>Herres</a:t>
            </a:r>
            <a:r>
              <a:rPr lang="it-IT" sz="1600" dirty="0"/>
              <a:t>, L. Orlando (XL – II anno)</a:t>
            </a:r>
          </a:p>
          <a:p>
            <a:r>
              <a:rPr lang="it-IT" sz="1600" b="1" dirty="0">
                <a:solidFill>
                  <a:srgbClr val="C00000"/>
                </a:solidFill>
              </a:rPr>
              <a:t>	</a:t>
            </a:r>
          </a:p>
          <a:p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022865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CdS - Preventivi 2026 Gr4 - U. D'Alesio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57200" y="533400"/>
            <a:ext cx="82296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C00000"/>
                </a:solidFill>
              </a:rPr>
              <a:t>Gr4 – Progetti di ricerca</a:t>
            </a:r>
          </a:p>
          <a:p>
            <a:pPr>
              <a:lnSpc>
                <a:spcPts val="2400"/>
              </a:lnSpc>
            </a:pPr>
            <a:endParaRPr lang="it-IT" sz="800" b="1" dirty="0">
              <a:solidFill>
                <a:srgbClr val="C00000"/>
              </a:solidFill>
            </a:endParaRPr>
          </a:p>
          <a:p>
            <a:pPr algn="ctr">
              <a:lnSpc>
                <a:spcPts val="2400"/>
              </a:lnSpc>
            </a:pPr>
            <a:r>
              <a:rPr lang="it-IT" sz="2800" b="1" dirty="0">
                <a:solidFill>
                  <a:srgbClr val="C00000"/>
                </a:solidFill>
              </a:rPr>
              <a:t>2025/26 </a:t>
            </a:r>
            <a:endParaRPr lang="it-IT" sz="800" b="1" dirty="0">
              <a:solidFill>
                <a:srgbClr val="C00000"/>
              </a:solidFill>
            </a:endParaRPr>
          </a:p>
          <a:p>
            <a:pPr algn="just">
              <a:lnSpc>
                <a:spcPts val="2400"/>
              </a:lnSpc>
            </a:pPr>
            <a:endParaRPr lang="it-IT" sz="800" b="1" dirty="0">
              <a:solidFill>
                <a:srgbClr val="C00000"/>
              </a:solidFill>
            </a:endParaRPr>
          </a:p>
          <a:p>
            <a:pPr algn="just">
              <a:lnSpc>
                <a:spcPts val="2400"/>
              </a:lnSpc>
            </a:pPr>
            <a:endParaRPr lang="it-IT" sz="2000" b="1" dirty="0">
              <a:solidFill>
                <a:srgbClr val="C00000"/>
              </a:solidFill>
            </a:endParaRPr>
          </a:p>
          <a:p>
            <a:pPr algn="just">
              <a:lnSpc>
                <a:spcPts val="2400"/>
              </a:lnSpc>
            </a:pPr>
            <a:r>
              <a:rPr lang="it-IT" sz="2000" b="1" dirty="0">
                <a:solidFill>
                  <a:srgbClr val="C00000"/>
                </a:solidFill>
              </a:rPr>
              <a:t>QUAGRAP</a:t>
            </a:r>
            <a:r>
              <a:rPr lang="it-IT" sz="2000" dirty="0"/>
              <a:t> (RL  </a:t>
            </a:r>
            <a:r>
              <a:rPr lang="it-IT" sz="2000" i="1" dirty="0"/>
              <a:t>S. Mignemi</a:t>
            </a:r>
            <a:r>
              <a:rPr lang="it-IT" sz="2000" dirty="0"/>
              <a:t>, 2025: 10 p / 6.6 FTE – </a:t>
            </a:r>
            <a:r>
              <a:rPr lang="it-IT" sz="2000" b="1" dirty="0"/>
              <a:t>2026: 9 p / 6.4 FTE</a:t>
            </a:r>
            <a:r>
              <a:rPr lang="it-IT" sz="2000" dirty="0"/>
              <a:t>) </a:t>
            </a:r>
          </a:p>
          <a:p>
            <a:pPr algn="just">
              <a:lnSpc>
                <a:spcPts val="2400"/>
              </a:lnSpc>
            </a:pPr>
            <a:r>
              <a:rPr lang="it-IT" sz="2000" b="1" dirty="0">
                <a:solidFill>
                  <a:srgbClr val="C00000"/>
                </a:solidFill>
              </a:rPr>
              <a:t>NINPHA     </a:t>
            </a:r>
            <a:r>
              <a:rPr lang="it-IT" sz="2000" dirty="0"/>
              <a:t> (RL</a:t>
            </a:r>
            <a:r>
              <a:rPr lang="it-IT" sz="2000" i="1" dirty="0"/>
              <a:t> U. D’Alesio</a:t>
            </a:r>
            <a:r>
              <a:rPr lang="it-IT" sz="2000" dirty="0"/>
              <a:t>, 2025:  7 p / 7.0 FTE  – </a:t>
            </a:r>
            <a:r>
              <a:rPr lang="it-IT" sz="2000" b="1" dirty="0"/>
              <a:t>2026: 6 p / 6.0 FTE</a:t>
            </a:r>
            <a:r>
              <a:rPr lang="it-IT" sz="2000" dirty="0"/>
              <a:t>)</a:t>
            </a:r>
          </a:p>
          <a:p>
            <a:pPr algn="just">
              <a:lnSpc>
                <a:spcPts val="2400"/>
              </a:lnSpc>
            </a:pPr>
            <a:r>
              <a:rPr lang="it-IT" sz="2000" b="1" dirty="0">
                <a:solidFill>
                  <a:srgbClr val="C00000"/>
                </a:solidFill>
              </a:rPr>
              <a:t>TEONGRAV </a:t>
            </a:r>
            <a:r>
              <a:rPr lang="it-IT" sz="2000" dirty="0">
                <a:solidFill>
                  <a:prstClr val="black"/>
                </a:solidFill>
              </a:rPr>
              <a:t>(RL  </a:t>
            </a:r>
            <a:r>
              <a:rPr lang="it-IT" sz="2000" i="1" dirty="0">
                <a:solidFill>
                  <a:srgbClr val="C00000"/>
                </a:solidFill>
              </a:rPr>
              <a:t>M. Cadoni</a:t>
            </a:r>
            <a:r>
              <a:rPr lang="it-IT" sz="2000" i="1" dirty="0"/>
              <a:t>,</a:t>
            </a:r>
            <a:r>
              <a:rPr lang="it-IT" sz="2000" i="1" dirty="0">
                <a:solidFill>
                  <a:srgbClr val="C00000"/>
                </a:solidFill>
              </a:rPr>
              <a:t> </a:t>
            </a:r>
            <a:r>
              <a:rPr lang="it-IT" sz="2000" dirty="0"/>
              <a:t>2025: 3 p / 2.4 FTE  – </a:t>
            </a:r>
            <a:r>
              <a:rPr lang="it-IT" sz="2000" b="1" dirty="0"/>
              <a:t>2026: 5 p / 4.4 FTE</a:t>
            </a:r>
            <a:r>
              <a:rPr lang="it-IT" sz="2000" dirty="0">
                <a:solidFill>
                  <a:prstClr val="black"/>
                </a:solidFill>
              </a:rPr>
              <a:t>)</a:t>
            </a:r>
            <a:endParaRPr lang="it-IT" sz="2000" b="1" dirty="0">
              <a:solidFill>
                <a:srgbClr val="C00000"/>
              </a:solidFill>
            </a:endParaRPr>
          </a:p>
          <a:p>
            <a:pPr algn="just">
              <a:lnSpc>
                <a:spcPts val="2400"/>
              </a:lnSpc>
            </a:pPr>
            <a:endParaRPr lang="it-IT" sz="2000" dirty="0"/>
          </a:p>
          <a:p>
            <a:pPr algn="just">
              <a:lnSpc>
                <a:spcPts val="2400"/>
              </a:lnSpc>
            </a:pPr>
            <a:r>
              <a:rPr lang="it-IT" sz="2000" b="1" dirty="0">
                <a:solidFill>
                  <a:srgbClr val="0070C0"/>
                </a:solidFill>
              </a:rPr>
              <a:t>RN</a:t>
            </a:r>
            <a:r>
              <a:rPr lang="it-IT" sz="2000" dirty="0">
                <a:solidFill>
                  <a:srgbClr val="0070C0"/>
                </a:solidFill>
              </a:rPr>
              <a:t> </a:t>
            </a:r>
            <a:r>
              <a:rPr lang="it-IT" sz="2000" b="1" dirty="0">
                <a:solidFill>
                  <a:srgbClr val="0070C0"/>
                </a:solidFill>
              </a:rPr>
              <a:t>NINPHA</a:t>
            </a:r>
            <a:r>
              <a:rPr lang="it-IT" sz="2000" dirty="0">
                <a:solidFill>
                  <a:srgbClr val="0070C0"/>
                </a:solidFill>
              </a:rPr>
              <a:t>: </a:t>
            </a:r>
            <a:r>
              <a:rPr lang="it-IT" sz="2000" i="1" dirty="0">
                <a:solidFill>
                  <a:srgbClr val="0070C0"/>
                </a:solidFill>
              </a:rPr>
              <a:t>Francesco Murgia</a:t>
            </a:r>
          </a:p>
          <a:p>
            <a:pPr algn="just">
              <a:lnSpc>
                <a:spcPts val="2400"/>
              </a:lnSpc>
            </a:pPr>
            <a:endParaRPr lang="it-IT" sz="2000" dirty="0"/>
          </a:p>
          <a:p>
            <a:pPr algn="just">
              <a:lnSpc>
                <a:spcPts val="2400"/>
              </a:lnSpc>
            </a:pPr>
            <a:r>
              <a:rPr lang="it-IT" sz="2000" b="1" dirty="0"/>
              <a:t>Regole CSN4: </a:t>
            </a:r>
          </a:p>
          <a:p>
            <a:pPr algn="just">
              <a:lnSpc>
                <a:spcPts val="2400"/>
              </a:lnSpc>
            </a:pPr>
            <a:r>
              <a:rPr lang="it-IT" sz="2000" b="1" dirty="0"/>
              <a:t>-    FTE staff  &gt; 1 stabilmente per attivare sigla IS in una sede</a:t>
            </a:r>
          </a:p>
          <a:p>
            <a:pPr marL="342900" indent="-342900" algn="just">
              <a:lnSpc>
                <a:spcPts val="2400"/>
              </a:lnSpc>
              <a:buFontTx/>
              <a:buChar char="-"/>
            </a:pPr>
            <a:r>
              <a:rPr lang="it-IT" sz="2000" b="1" dirty="0"/>
              <a:t>Afferenti alla CSN4 con percentuale su una IS inferiore al 40%: fondi assegnati su DOT4 e non sulle IS  </a:t>
            </a:r>
          </a:p>
          <a:p>
            <a:pPr marL="342900" indent="-342900" algn="just">
              <a:lnSpc>
                <a:spcPts val="2400"/>
              </a:lnSpc>
              <a:buFontTx/>
              <a:buChar char="-"/>
            </a:pPr>
            <a:r>
              <a:rPr lang="it-IT" sz="2000" b="1" dirty="0"/>
              <a:t>Sistema bonus/</a:t>
            </a:r>
            <a:r>
              <a:rPr lang="it-IT" sz="2000" b="1" dirty="0" err="1"/>
              <a:t>malus</a:t>
            </a:r>
            <a:r>
              <a:rPr lang="it-IT" sz="2000" b="1" dirty="0"/>
              <a:t>: penalizzazione con avanzi superiori alla media</a:t>
            </a:r>
          </a:p>
          <a:p>
            <a:pPr marL="342900" indent="-342900" algn="just">
              <a:lnSpc>
                <a:spcPts val="2400"/>
              </a:lnSpc>
              <a:buFontTx/>
              <a:buChar char="-"/>
            </a:pPr>
            <a:r>
              <a:rPr lang="it-IT" sz="2000" b="1" dirty="0"/>
              <a:t>Sedi disagiate (</a:t>
            </a:r>
            <a:r>
              <a:rPr lang="fr-FR" sz="2000" b="1" dirty="0"/>
              <a:t>CA, CT, LNS, CS, LE, TS) </a:t>
            </a:r>
            <a:r>
              <a:rPr lang="it-IT" sz="2000" b="1" dirty="0">
                <a:solidFill>
                  <a:srgbClr val="C00000"/>
                </a:solidFill>
              </a:rPr>
              <a:t>virtuose</a:t>
            </a:r>
            <a:r>
              <a:rPr lang="it-IT" sz="2000" b="1" dirty="0"/>
              <a:t>: +3KE </a:t>
            </a:r>
          </a:p>
        </p:txBody>
      </p:sp>
    </p:spTree>
    <p:extLst>
      <p:ext uri="{BB962C8B-B14F-4D97-AF65-F5344CB8AC3E}">
        <p14:creationId xmlns:p14="http://schemas.microsoft.com/office/powerpoint/2010/main" val="4041100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srgbClr val="303030">
                    <a:lumMod val="90000"/>
                    <a:lumOff val="10000"/>
                  </a:srgbClr>
                </a:solidFill>
              </a:rPr>
              <a:t>CdS - Preventivi 2026 Gr4 - U. D'Alesio</a:t>
            </a:r>
            <a:endParaRPr lang="en-U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704195"/>
            <a:ext cx="754380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1400" b="1" dirty="0">
              <a:solidFill>
                <a:srgbClr val="C00000"/>
              </a:solidFill>
            </a:endParaRPr>
          </a:p>
          <a:p>
            <a:pPr algn="ctr"/>
            <a:r>
              <a:rPr lang="it-IT" sz="2800" b="1" dirty="0">
                <a:solidFill>
                  <a:srgbClr val="C00000"/>
                </a:solidFill>
              </a:rPr>
              <a:t>Gr4 – news</a:t>
            </a:r>
          </a:p>
          <a:p>
            <a:pPr algn="just">
              <a:lnSpc>
                <a:spcPts val="2400"/>
              </a:lnSpc>
            </a:pPr>
            <a:endParaRPr lang="it-IT" sz="2000" b="1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C00000"/>
                </a:solidFill>
              </a:rPr>
              <a:t>Nuovo Presidente di CSN4: Giuseppe Degrassi</a:t>
            </a: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endParaRPr lang="it-IT" sz="2000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C00000"/>
                </a:solidFill>
              </a:rPr>
              <a:t>Riccardo Murgia: RTT da ottobre 2024</a:t>
            </a: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C00000"/>
                </a:solidFill>
              </a:rPr>
              <a:t>Giacomo Rosati: </a:t>
            </a:r>
            <a:r>
              <a:rPr lang="it-IT" sz="2000" dirty="0" err="1">
                <a:solidFill>
                  <a:srgbClr val="C00000"/>
                </a:solidFill>
              </a:rPr>
              <a:t>PA@Dip_Mat</a:t>
            </a:r>
            <a:r>
              <a:rPr lang="it-IT" sz="2000" dirty="0">
                <a:solidFill>
                  <a:srgbClr val="C00000"/>
                </a:solidFill>
              </a:rPr>
              <a:t> da ottobre 2024</a:t>
            </a: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C00000"/>
                </a:solidFill>
              </a:rPr>
              <a:t>Carlo Flore: </a:t>
            </a:r>
            <a:r>
              <a:rPr lang="it-IT" sz="2000" dirty="0" err="1">
                <a:solidFill>
                  <a:srgbClr val="C00000"/>
                </a:solidFill>
              </a:rPr>
              <a:t>AdR</a:t>
            </a:r>
            <a:r>
              <a:rPr lang="it-IT" sz="2000" dirty="0">
                <a:solidFill>
                  <a:srgbClr val="C00000"/>
                </a:solidFill>
              </a:rPr>
              <a:t> </a:t>
            </a:r>
            <a:r>
              <a:rPr lang="it-IT" sz="2000" dirty="0" err="1">
                <a:solidFill>
                  <a:srgbClr val="C00000"/>
                </a:solidFill>
              </a:rPr>
              <a:t>UniCA</a:t>
            </a:r>
            <a:r>
              <a:rPr lang="it-IT" sz="2000" dirty="0">
                <a:solidFill>
                  <a:srgbClr val="C00000"/>
                </a:solidFill>
              </a:rPr>
              <a:t> [PRIN] → Contratto </a:t>
            </a:r>
            <a:r>
              <a:rPr lang="it-IT" sz="2000" dirty="0" err="1">
                <a:solidFill>
                  <a:srgbClr val="C00000"/>
                </a:solidFill>
              </a:rPr>
              <a:t>Ric</a:t>
            </a:r>
            <a:r>
              <a:rPr lang="it-IT" sz="2000" dirty="0">
                <a:solidFill>
                  <a:srgbClr val="C00000"/>
                </a:solidFill>
              </a:rPr>
              <a:t> da 01/09/2025</a:t>
            </a: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endParaRPr lang="it-IT" sz="200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>
                <a:solidFill>
                  <a:srgbClr val="C00000"/>
                </a:solidFill>
              </a:rPr>
              <a:t>Avvicendamento </a:t>
            </a:r>
            <a:r>
              <a:rPr lang="it-IT" sz="2000" dirty="0">
                <a:solidFill>
                  <a:srgbClr val="C00000"/>
                </a:solidFill>
              </a:rPr>
              <a:t>RL TEONGRAV: L. Modesto → M. Cadoni </a:t>
            </a:r>
          </a:p>
          <a:p>
            <a:pPr algn="just">
              <a:lnSpc>
                <a:spcPts val="2400"/>
              </a:lnSpc>
            </a:pPr>
            <a:endParaRPr lang="it-IT" sz="2000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C00000"/>
                </a:solidFill>
              </a:rPr>
              <a:t>Marcello </a:t>
            </a:r>
            <a:r>
              <a:rPr lang="it-IT" sz="2000" dirty="0" err="1">
                <a:solidFill>
                  <a:srgbClr val="C00000"/>
                </a:solidFill>
              </a:rPr>
              <a:t>Lissia</a:t>
            </a:r>
            <a:r>
              <a:rPr lang="it-IT" sz="2000" dirty="0">
                <a:solidFill>
                  <a:srgbClr val="C00000"/>
                </a:solidFill>
              </a:rPr>
              <a:t> si sposta completamente su Gr2 </a:t>
            </a: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endParaRPr lang="it-IT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691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srgbClr val="303030">
                    <a:lumMod val="90000"/>
                    <a:lumOff val="10000"/>
                  </a:srgbClr>
                </a:solidFill>
              </a:rPr>
              <a:t>CdS - Preventivi 2026 Gr4 - U. D'Alesio</a:t>
            </a:r>
            <a:endParaRPr lang="en-U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704195"/>
            <a:ext cx="82296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1400" b="1" dirty="0">
              <a:solidFill>
                <a:srgbClr val="C00000"/>
              </a:solidFill>
            </a:endParaRPr>
          </a:p>
          <a:p>
            <a:pPr algn="ctr"/>
            <a:r>
              <a:rPr lang="it-IT" sz="2800" b="1" dirty="0">
                <a:solidFill>
                  <a:srgbClr val="C00000"/>
                </a:solidFill>
              </a:rPr>
              <a:t>Gr4 – TEONGRAV </a:t>
            </a:r>
          </a:p>
          <a:p>
            <a:pPr algn="ctr"/>
            <a:r>
              <a:rPr lang="en-US" sz="2400" dirty="0">
                <a:solidFill>
                  <a:srgbClr val="C00000"/>
                </a:solidFill>
              </a:rPr>
              <a:t>Theory of Gravitational Wave Sources</a:t>
            </a:r>
          </a:p>
          <a:p>
            <a:pPr algn="ctr"/>
            <a:r>
              <a:rPr lang="it-IT" sz="2800" b="1" dirty="0">
                <a:solidFill>
                  <a:srgbClr val="C00000"/>
                </a:solidFill>
              </a:rPr>
              <a:t>Attività di ricerca (I)</a:t>
            </a: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endParaRPr lang="it-IT" sz="2000" b="1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C00000"/>
                </a:solidFill>
              </a:rPr>
              <a:t>GW and multi-</a:t>
            </a:r>
            <a:r>
              <a:rPr lang="it-IT" sz="2000" b="1" dirty="0" err="1">
                <a:solidFill>
                  <a:srgbClr val="C00000"/>
                </a:solidFill>
              </a:rPr>
              <a:t>messenger</a:t>
            </a:r>
            <a:r>
              <a:rPr lang="it-IT" sz="2000" b="1" dirty="0">
                <a:solidFill>
                  <a:srgbClr val="C00000"/>
                </a:solidFill>
              </a:rPr>
              <a:t> </a:t>
            </a:r>
            <a:r>
              <a:rPr lang="it-IT" sz="2000" b="1" dirty="0" err="1">
                <a:solidFill>
                  <a:srgbClr val="C00000"/>
                </a:solidFill>
              </a:rPr>
              <a:t>cosmology</a:t>
            </a:r>
            <a:r>
              <a:rPr lang="it-IT" sz="2000" b="1" dirty="0">
                <a:solidFill>
                  <a:srgbClr val="C00000"/>
                </a:solidFill>
              </a:rPr>
              <a:t> </a:t>
            </a:r>
            <a:r>
              <a:rPr lang="it-IT" sz="2000" dirty="0">
                <a:solidFill>
                  <a:srgbClr val="C00000"/>
                </a:solidFill>
              </a:rPr>
              <a:t>with model-</a:t>
            </a:r>
            <a:r>
              <a:rPr lang="it-IT" sz="2000" dirty="0" err="1">
                <a:solidFill>
                  <a:srgbClr val="C00000"/>
                </a:solidFill>
              </a:rPr>
              <a:t>independent</a:t>
            </a:r>
            <a:r>
              <a:rPr lang="it-IT" sz="2000" dirty="0">
                <a:solidFill>
                  <a:srgbClr val="C00000"/>
                </a:solidFill>
              </a:rPr>
              <a:t> </a:t>
            </a:r>
            <a:r>
              <a:rPr lang="it-IT" sz="2000" dirty="0" err="1">
                <a:solidFill>
                  <a:srgbClr val="C00000"/>
                </a:solidFill>
              </a:rPr>
              <a:t>statistical</a:t>
            </a:r>
            <a:r>
              <a:rPr lang="it-IT" sz="2000" dirty="0">
                <a:solidFill>
                  <a:srgbClr val="C00000"/>
                </a:solidFill>
              </a:rPr>
              <a:t> </a:t>
            </a:r>
            <a:r>
              <a:rPr lang="it-IT" sz="2000" dirty="0" err="1">
                <a:solidFill>
                  <a:srgbClr val="C00000"/>
                </a:solidFill>
              </a:rPr>
              <a:t>methods</a:t>
            </a:r>
            <a:endParaRPr lang="it-IT" sz="2000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C00000"/>
                </a:solidFill>
              </a:rPr>
              <a:t>Multi-probe </a:t>
            </a:r>
            <a:r>
              <a:rPr lang="it-IT" sz="2000" b="1" dirty="0" err="1">
                <a:solidFill>
                  <a:srgbClr val="C00000"/>
                </a:solidFill>
              </a:rPr>
              <a:t>cosmology</a:t>
            </a:r>
            <a:r>
              <a:rPr lang="it-IT" sz="2000" b="1" dirty="0">
                <a:solidFill>
                  <a:srgbClr val="C00000"/>
                </a:solidFill>
              </a:rPr>
              <a:t> </a:t>
            </a:r>
            <a:r>
              <a:rPr lang="it-IT" sz="2000" dirty="0">
                <a:solidFill>
                  <a:srgbClr val="C00000"/>
                </a:solidFill>
              </a:rPr>
              <a:t>with cross-</a:t>
            </a:r>
            <a:r>
              <a:rPr lang="it-IT" sz="2000" dirty="0" err="1">
                <a:solidFill>
                  <a:srgbClr val="C00000"/>
                </a:solidFill>
              </a:rPr>
              <a:t>correlation</a:t>
            </a:r>
            <a:r>
              <a:rPr lang="it-IT" sz="2000" dirty="0">
                <a:solidFill>
                  <a:srgbClr val="C00000"/>
                </a:solidFill>
              </a:rPr>
              <a:t> techniques </a:t>
            </a:r>
            <a:r>
              <a:rPr lang="it-IT" sz="2000" dirty="0" err="1">
                <a:solidFill>
                  <a:srgbClr val="C00000"/>
                </a:solidFill>
              </a:rPr>
              <a:t>among</a:t>
            </a:r>
            <a:r>
              <a:rPr lang="it-IT" sz="2000" dirty="0">
                <a:solidFill>
                  <a:srgbClr val="C00000"/>
                </a:solidFill>
              </a:rPr>
              <a:t> </a:t>
            </a:r>
            <a:r>
              <a:rPr lang="it-IT" sz="2000" dirty="0" err="1">
                <a:solidFill>
                  <a:srgbClr val="C00000"/>
                </a:solidFill>
              </a:rPr>
              <a:t>GWs</a:t>
            </a:r>
            <a:r>
              <a:rPr lang="it-IT" sz="2000" dirty="0">
                <a:solidFill>
                  <a:srgbClr val="C00000"/>
                </a:solidFill>
              </a:rPr>
              <a:t> and large-scale </a:t>
            </a:r>
            <a:r>
              <a:rPr lang="it-IT" sz="2000" dirty="0" err="1">
                <a:solidFill>
                  <a:srgbClr val="C00000"/>
                </a:solidFill>
              </a:rPr>
              <a:t>structure</a:t>
            </a:r>
            <a:r>
              <a:rPr lang="it-IT" sz="2000" dirty="0">
                <a:solidFill>
                  <a:srgbClr val="C00000"/>
                </a:solidFill>
              </a:rPr>
              <a:t> surveys, </a:t>
            </a:r>
            <a:r>
              <a:rPr lang="it-IT" sz="2000" b="1" dirty="0">
                <a:solidFill>
                  <a:srgbClr val="C00000"/>
                </a:solidFill>
              </a:rPr>
              <a:t>in </a:t>
            </a:r>
            <a:r>
              <a:rPr lang="it-IT" sz="2000" b="1" dirty="0" err="1">
                <a:solidFill>
                  <a:srgbClr val="C00000"/>
                </a:solidFill>
              </a:rPr>
              <a:t>view</a:t>
            </a:r>
            <a:r>
              <a:rPr lang="it-IT" sz="2000" b="1" dirty="0">
                <a:solidFill>
                  <a:srgbClr val="C00000"/>
                </a:solidFill>
              </a:rPr>
              <a:t> of ET and SKAO</a:t>
            </a: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C00000"/>
                </a:solidFill>
              </a:rPr>
              <a:t>Neutrino </a:t>
            </a:r>
            <a:r>
              <a:rPr lang="it-IT" sz="2000" b="1" dirty="0" err="1">
                <a:solidFill>
                  <a:srgbClr val="C00000"/>
                </a:solidFill>
              </a:rPr>
              <a:t>cosmology</a:t>
            </a:r>
            <a:r>
              <a:rPr lang="it-IT" sz="2000" b="1" dirty="0">
                <a:solidFill>
                  <a:srgbClr val="C00000"/>
                </a:solidFill>
              </a:rPr>
              <a:t> </a:t>
            </a:r>
            <a:r>
              <a:rPr lang="it-IT" sz="2000" dirty="0">
                <a:solidFill>
                  <a:srgbClr val="C00000"/>
                </a:solidFill>
              </a:rPr>
              <a:t>and </a:t>
            </a:r>
            <a:r>
              <a:rPr lang="it-IT" sz="2000" dirty="0" err="1">
                <a:solidFill>
                  <a:srgbClr val="C00000"/>
                </a:solidFill>
              </a:rPr>
              <a:t>synergies</a:t>
            </a:r>
            <a:r>
              <a:rPr lang="it-IT" sz="2000" dirty="0">
                <a:solidFill>
                  <a:srgbClr val="C00000"/>
                </a:solidFill>
              </a:rPr>
              <a:t> with </a:t>
            </a:r>
            <a:r>
              <a:rPr lang="it-IT" sz="2000" dirty="0" err="1">
                <a:solidFill>
                  <a:srgbClr val="C00000"/>
                </a:solidFill>
              </a:rPr>
              <a:t>GWs</a:t>
            </a:r>
            <a:r>
              <a:rPr lang="it-IT" sz="2000" dirty="0">
                <a:solidFill>
                  <a:srgbClr val="C00000"/>
                </a:solidFill>
              </a:rPr>
              <a:t> in </a:t>
            </a:r>
            <a:r>
              <a:rPr lang="it-IT" sz="2000" dirty="0" err="1">
                <a:solidFill>
                  <a:srgbClr val="C00000"/>
                </a:solidFill>
              </a:rPr>
              <a:t>view</a:t>
            </a:r>
            <a:r>
              <a:rPr lang="it-IT" sz="2000" dirty="0">
                <a:solidFill>
                  <a:srgbClr val="C00000"/>
                </a:solidFill>
              </a:rPr>
              <a:t> of ET</a:t>
            </a: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C00000"/>
                </a:solidFill>
              </a:rPr>
              <a:t>Black </a:t>
            </a:r>
            <a:r>
              <a:rPr lang="it-IT" sz="2000" b="1" dirty="0" err="1">
                <a:solidFill>
                  <a:srgbClr val="C00000"/>
                </a:solidFill>
              </a:rPr>
              <a:t>holes</a:t>
            </a:r>
            <a:r>
              <a:rPr lang="it-IT" sz="2000" b="1" dirty="0">
                <a:solidFill>
                  <a:srgbClr val="C00000"/>
                </a:solidFill>
              </a:rPr>
              <a:t> </a:t>
            </a:r>
            <a:r>
              <a:rPr lang="it-IT" sz="2000" dirty="0">
                <a:solidFill>
                  <a:srgbClr val="C00000"/>
                </a:solidFill>
              </a:rPr>
              <a:t>mass </a:t>
            </a:r>
            <a:r>
              <a:rPr lang="it-IT" sz="2000" dirty="0" err="1">
                <a:solidFill>
                  <a:srgbClr val="C00000"/>
                </a:solidFill>
              </a:rPr>
              <a:t>spectrum</a:t>
            </a:r>
            <a:r>
              <a:rPr lang="it-IT" sz="2000" dirty="0">
                <a:solidFill>
                  <a:srgbClr val="C00000"/>
                </a:solidFill>
              </a:rPr>
              <a:t> from GW events and black hole </a:t>
            </a:r>
            <a:r>
              <a:rPr lang="it-IT" sz="2000" dirty="0" err="1">
                <a:solidFill>
                  <a:srgbClr val="C00000"/>
                </a:solidFill>
              </a:rPr>
              <a:t>cosmological</a:t>
            </a:r>
            <a:r>
              <a:rPr lang="it-IT" sz="2000" dirty="0">
                <a:solidFill>
                  <a:srgbClr val="C00000"/>
                </a:solidFill>
              </a:rPr>
              <a:t> </a:t>
            </a:r>
            <a:r>
              <a:rPr lang="it-IT" sz="2000" dirty="0" err="1">
                <a:solidFill>
                  <a:srgbClr val="C00000"/>
                </a:solidFill>
              </a:rPr>
              <a:t>coupling</a:t>
            </a:r>
            <a:endParaRPr lang="it-IT" sz="2000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dirty="0" err="1">
                <a:solidFill>
                  <a:srgbClr val="C00000"/>
                </a:solidFill>
              </a:rPr>
              <a:t>Cosmological</a:t>
            </a:r>
            <a:r>
              <a:rPr lang="it-IT" sz="2000" dirty="0">
                <a:solidFill>
                  <a:srgbClr val="C00000"/>
                </a:solidFill>
              </a:rPr>
              <a:t> </a:t>
            </a:r>
            <a:r>
              <a:rPr lang="it-IT" sz="2000" dirty="0" err="1">
                <a:solidFill>
                  <a:srgbClr val="C00000"/>
                </a:solidFill>
              </a:rPr>
              <a:t>coupling</a:t>
            </a:r>
            <a:r>
              <a:rPr lang="it-IT" sz="2000" dirty="0">
                <a:solidFill>
                  <a:srgbClr val="C00000"/>
                </a:solidFill>
              </a:rPr>
              <a:t> of black </a:t>
            </a:r>
            <a:r>
              <a:rPr lang="it-IT" sz="2000" dirty="0" err="1">
                <a:solidFill>
                  <a:srgbClr val="C00000"/>
                </a:solidFill>
              </a:rPr>
              <a:t>holes</a:t>
            </a:r>
            <a:r>
              <a:rPr lang="it-IT" sz="2000" dirty="0">
                <a:solidFill>
                  <a:srgbClr val="C00000"/>
                </a:solidFill>
              </a:rPr>
              <a:t> and </a:t>
            </a:r>
            <a:r>
              <a:rPr lang="it-IT" sz="2000" dirty="0" err="1">
                <a:solidFill>
                  <a:srgbClr val="C00000"/>
                </a:solidFill>
              </a:rPr>
              <a:t>local</a:t>
            </a:r>
            <a:r>
              <a:rPr lang="it-IT" sz="2000" dirty="0">
                <a:solidFill>
                  <a:srgbClr val="C00000"/>
                </a:solidFill>
              </a:rPr>
              <a:t> </a:t>
            </a:r>
            <a:r>
              <a:rPr lang="it-IT" sz="2000" dirty="0" err="1">
                <a:solidFill>
                  <a:srgbClr val="C00000"/>
                </a:solidFill>
              </a:rPr>
              <a:t>astrophysical</a:t>
            </a:r>
            <a:r>
              <a:rPr lang="it-IT" sz="2000" dirty="0">
                <a:solidFill>
                  <a:srgbClr val="C00000"/>
                </a:solidFill>
              </a:rPr>
              <a:t> </a:t>
            </a:r>
            <a:r>
              <a:rPr lang="it-IT" sz="2000" dirty="0" err="1">
                <a:solidFill>
                  <a:srgbClr val="C00000"/>
                </a:solidFill>
              </a:rPr>
              <a:t>structures</a:t>
            </a:r>
            <a:endParaRPr lang="it-IT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46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srgbClr val="303030">
                    <a:lumMod val="90000"/>
                    <a:lumOff val="10000"/>
                  </a:srgbClr>
                </a:solidFill>
              </a:rPr>
              <a:t>CdS - Preventivi 2026 Gr4 - U. D'Alesio</a:t>
            </a:r>
            <a:endParaRPr lang="en-U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704195"/>
            <a:ext cx="82296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1400" b="1" dirty="0">
              <a:solidFill>
                <a:srgbClr val="C00000"/>
              </a:solidFill>
            </a:endParaRPr>
          </a:p>
          <a:p>
            <a:pPr algn="ctr"/>
            <a:r>
              <a:rPr lang="it-IT" sz="2800" b="1" dirty="0">
                <a:solidFill>
                  <a:srgbClr val="C00000"/>
                </a:solidFill>
              </a:rPr>
              <a:t>Gr4 – TEONGRAV </a:t>
            </a:r>
          </a:p>
          <a:p>
            <a:pPr algn="ctr"/>
            <a:r>
              <a:rPr lang="en-US" sz="2400" dirty="0">
                <a:solidFill>
                  <a:srgbClr val="C00000"/>
                </a:solidFill>
              </a:rPr>
              <a:t>Theory of Gravitational Wave Sources</a:t>
            </a:r>
            <a:endParaRPr lang="it-IT" sz="2400" b="1" dirty="0">
              <a:solidFill>
                <a:srgbClr val="C00000"/>
              </a:solidFill>
            </a:endParaRPr>
          </a:p>
          <a:p>
            <a:pPr algn="ctr"/>
            <a:r>
              <a:rPr lang="it-IT" sz="2800" b="1" dirty="0">
                <a:solidFill>
                  <a:srgbClr val="C00000"/>
                </a:solidFill>
              </a:rPr>
              <a:t>Attività di ricerca (II)</a:t>
            </a:r>
          </a:p>
          <a:p>
            <a:pPr algn="just">
              <a:lnSpc>
                <a:spcPts val="2400"/>
              </a:lnSpc>
            </a:pPr>
            <a:endParaRPr lang="it-IT" sz="2000" b="1" dirty="0">
              <a:solidFill>
                <a:srgbClr val="C00000"/>
              </a:solidFill>
            </a:endParaRPr>
          </a:p>
          <a:p>
            <a:pPr algn="just">
              <a:lnSpc>
                <a:spcPts val="2400"/>
              </a:lnSpc>
            </a:pPr>
            <a:endParaRPr lang="it-IT" sz="2000" b="1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b="1" dirty="0" err="1">
                <a:solidFill>
                  <a:srgbClr val="C00000"/>
                </a:solidFill>
              </a:rPr>
              <a:t>Nucleation</a:t>
            </a:r>
            <a:r>
              <a:rPr lang="it-IT" sz="2000" b="1" dirty="0">
                <a:solidFill>
                  <a:srgbClr val="C00000"/>
                </a:solidFill>
              </a:rPr>
              <a:t> of de Sitter </a:t>
            </a:r>
            <a:r>
              <a:rPr lang="it-IT" sz="2000" b="1" dirty="0" err="1">
                <a:solidFill>
                  <a:srgbClr val="C00000"/>
                </a:solidFill>
              </a:rPr>
              <a:t>spacetime</a:t>
            </a:r>
            <a:endParaRPr lang="it-IT" sz="2000" b="1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C00000"/>
                </a:solidFill>
              </a:rPr>
              <a:t>Quantum </a:t>
            </a:r>
            <a:r>
              <a:rPr lang="it-IT" sz="2000" b="1" dirty="0" err="1">
                <a:solidFill>
                  <a:srgbClr val="C00000"/>
                </a:solidFill>
              </a:rPr>
              <a:t>geometries</a:t>
            </a:r>
            <a:r>
              <a:rPr lang="it-IT" sz="2000" b="1" dirty="0">
                <a:solidFill>
                  <a:srgbClr val="C00000"/>
                </a:solidFill>
              </a:rPr>
              <a:t> </a:t>
            </a:r>
            <a:r>
              <a:rPr lang="it-IT" sz="2000" dirty="0">
                <a:solidFill>
                  <a:srgbClr val="C00000"/>
                </a:solidFill>
              </a:rPr>
              <a:t>from </a:t>
            </a:r>
            <a:r>
              <a:rPr lang="it-IT" sz="2000" dirty="0" err="1">
                <a:solidFill>
                  <a:srgbClr val="C00000"/>
                </a:solidFill>
              </a:rPr>
              <a:t>functional</a:t>
            </a:r>
            <a:r>
              <a:rPr lang="it-IT" sz="2000" dirty="0">
                <a:solidFill>
                  <a:srgbClr val="C00000"/>
                </a:solidFill>
              </a:rPr>
              <a:t> </a:t>
            </a:r>
            <a:r>
              <a:rPr lang="it-IT" sz="2000" dirty="0" err="1">
                <a:solidFill>
                  <a:srgbClr val="C00000"/>
                </a:solidFill>
              </a:rPr>
              <a:t>renormalization</a:t>
            </a:r>
            <a:r>
              <a:rPr lang="it-IT" sz="2000" dirty="0">
                <a:solidFill>
                  <a:srgbClr val="C00000"/>
                </a:solidFill>
              </a:rPr>
              <a:t> group</a:t>
            </a: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dirty="0" err="1">
                <a:solidFill>
                  <a:srgbClr val="C00000"/>
                </a:solidFill>
              </a:rPr>
              <a:t>Conformal</a:t>
            </a:r>
            <a:r>
              <a:rPr lang="it-IT" sz="2000" dirty="0">
                <a:solidFill>
                  <a:srgbClr val="C00000"/>
                </a:solidFill>
              </a:rPr>
              <a:t> </a:t>
            </a:r>
            <a:r>
              <a:rPr lang="it-IT" sz="2000" dirty="0" err="1">
                <a:solidFill>
                  <a:srgbClr val="C00000"/>
                </a:solidFill>
              </a:rPr>
              <a:t>instabilities</a:t>
            </a:r>
            <a:r>
              <a:rPr lang="it-IT" sz="2000" dirty="0">
                <a:solidFill>
                  <a:srgbClr val="C00000"/>
                </a:solidFill>
              </a:rPr>
              <a:t> in </a:t>
            </a:r>
            <a:r>
              <a:rPr lang="it-IT" sz="2000" dirty="0" err="1">
                <a:solidFill>
                  <a:srgbClr val="C00000"/>
                </a:solidFill>
              </a:rPr>
              <a:t>nonlocal</a:t>
            </a:r>
            <a:r>
              <a:rPr lang="it-IT" sz="2000" dirty="0">
                <a:solidFill>
                  <a:srgbClr val="C00000"/>
                </a:solidFill>
              </a:rPr>
              <a:t> quantum </a:t>
            </a:r>
            <a:r>
              <a:rPr lang="it-IT" sz="2000" dirty="0" err="1">
                <a:solidFill>
                  <a:srgbClr val="C00000"/>
                </a:solidFill>
              </a:rPr>
              <a:t>gravity</a:t>
            </a:r>
            <a:endParaRPr lang="it-IT" sz="2000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C00000"/>
                </a:solidFill>
              </a:rPr>
              <a:t>Scattering </a:t>
            </a:r>
            <a:r>
              <a:rPr lang="it-IT" sz="2000" dirty="0" err="1">
                <a:solidFill>
                  <a:srgbClr val="C00000"/>
                </a:solidFill>
              </a:rPr>
              <a:t>amplitudes</a:t>
            </a:r>
            <a:r>
              <a:rPr lang="it-IT" sz="2000" dirty="0">
                <a:solidFill>
                  <a:srgbClr val="C00000"/>
                </a:solidFill>
              </a:rPr>
              <a:t> in field theories with </a:t>
            </a:r>
            <a:r>
              <a:rPr lang="it-IT" sz="2000" dirty="0" err="1">
                <a:solidFill>
                  <a:srgbClr val="C00000"/>
                </a:solidFill>
              </a:rPr>
              <a:t>complex</a:t>
            </a:r>
            <a:r>
              <a:rPr lang="it-IT" sz="2000" dirty="0">
                <a:solidFill>
                  <a:srgbClr val="C00000"/>
                </a:solidFill>
              </a:rPr>
              <a:t> </a:t>
            </a:r>
            <a:r>
              <a:rPr lang="it-IT" sz="2000" dirty="0" err="1">
                <a:solidFill>
                  <a:srgbClr val="C00000"/>
                </a:solidFill>
              </a:rPr>
              <a:t>poles</a:t>
            </a:r>
            <a:endParaRPr lang="it-IT" sz="2000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C00000"/>
                </a:solidFill>
              </a:rPr>
              <a:t>Regular black </a:t>
            </a:r>
            <a:r>
              <a:rPr lang="it-IT" sz="2000" b="1" dirty="0" err="1">
                <a:solidFill>
                  <a:srgbClr val="C00000"/>
                </a:solidFill>
              </a:rPr>
              <a:t>holes</a:t>
            </a:r>
            <a:r>
              <a:rPr lang="it-IT" sz="2000" b="1" dirty="0">
                <a:solidFill>
                  <a:srgbClr val="C00000"/>
                </a:solidFill>
              </a:rPr>
              <a:t> </a:t>
            </a:r>
            <a:r>
              <a:rPr lang="it-IT" sz="2000" dirty="0">
                <a:solidFill>
                  <a:srgbClr val="C00000"/>
                </a:solidFill>
              </a:rPr>
              <a:t>in non </a:t>
            </a:r>
            <a:r>
              <a:rPr lang="it-IT" sz="2000" dirty="0" err="1">
                <a:solidFill>
                  <a:srgbClr val="C00000"/>
                </a:solidFill>
              </a:rPr>
              <a:t>local</a:t>
            </a:r>
            <a:r>
              <a:rPr lang="it-IT" sz="2000" dirty="0">
                <a:solidFill>
                  <a:srgbClr val="C00000"/>
                </a:solidFill>
              </a:rPr>
              <a:t> quantum </a:t>
            </a:r>
            <a:r>
              <a:rPr lang="it-IT" sz="2000" dirty="0" err="1">
                <a:solidFill>
                  <a:srgbClr val="C00000"/>
                </a:solidFill>
              </a:rPr>
              <a:t>gravity</a:t>
            </a:r>
            <a:endParaRPr lang="it-IT" sz="2000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dirty="0" err="1">
                <a:solidFill>
                  <a:srgbClr val="C00000"/>
                </a:solidFill>
              </a:rPr>
              <a:t>Early</a:t>
            </a:r>
            <a:r>
              <a:rPr lang="it-IT" sz="2000" dirty="0">
                <a:solidFill>
                  <a:srgbClr val="C00000"/>
                </a:solidFill>
              </a:rPr>
              <a:t> </a:t>
            </a:r>
            <a:r>
              <a:rPr lang="it-IT" sz="2000" dirty="0" err="1">
                <a:solidFill>
                  <a:srgbClr val="C00000"/>
                </a:solidFill>
              </a:rPr>
              <a:t>Universe</a:t>
            </a:r>
            <a:r>
              <a:rPr lang="it-IT" sz="2000" dirty="0">
                <a:solidFill>
                  <a:srgbClr val="C00000"/>
                </a:solidFill>
              </a:rPr>
              <a:t> in </a:t>
            </a:r>
            <a:r>
              <a:rPr lang="it-IT" sz="2000" b="1" dirty="0" err="1">
                <a:solidFill>
                  <a:srgbClr val="C00000"/>
                </a:solidFill>
              </a:rPr>
              <a:t>nonlocal</a:t>
            </a:r>
            <a:r>
              <a:rPr lang="it-IT" sz="2000" b="1" dirty="0">
                <a:solidFill>
                  <a:srgbClr val="C00000"/>
                </a:solidFill>
              </a:rPr>
              <a:t> quantum </a:t>
            </a:r>
            <a:r>
              <a:rPr lang="it-IT" sz="2000" b="1" dirty="0" err="1">
                <a:solidFill>
                  <a:srgbClr val="C00000"/>
                </a:solidFill>
              </a:rPr>
              <a:t>gravity</a:t>
            </a:r>
            <a:endParaRPr lang="it-IT" sz="2000" b="1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C00000"/>
                </a:solidFill>
              </a:rPr>
              <a:t>Black hole </a:t>
            </a:r>
            <a:r>
              <a:rPr lang="it-IT" sz="2000" b="1" dirty="0" err="1">
                <a:solidFill>
                  <a:srgbClr val="C00000"/>
                </a:solidFill>
              </a:rPr>
              <a:t>mimickers</a:t>
            </a:r>
            <a:r>
              <a:rPr lang="it-IT" sz="2000" b="1" dirty="0">
                <a:solidFill>
                  <a:srgbClr val="C00000"/>
                </a:solidFill>
              </a:rPr>
              <a:t> </a:t>
            </a:r>
            <a:r>
              <a:rPr lang="it-IT" sz="2000" dirty="0">
                <a:solidFill>
                  <a:srgbClr val="C00000"/>
                </a:solidFill>
              </a:rPr>
              <a:t>in </a:t>
            </a:r>
            <a:r>
              <a:rPr lang="it-IT" sz="2000" dirty="0" err="1">
                <a:solidFill>
                  <a:srgbClr val="C00000"/>
                </a:solidFill>
              </a:rPr>
              <a:t>conformal</a:t>
            </a:r>
            <a:r>
              <a:rPr lang="it-IT" sz="2000" dirty="0">
                <a:solidFill>
                  <a:srgbClr val="C00000"/>
                </a:solidFill>
              </a:rPr>
              <a:t> </a:t>
            </a:r>
            <a:r>
              <a:rPr lang="it-IT" sz="2000" dirty="0" err="1">
                <a:solidFill>
                  <a:srgbClr val="C00000"/>
                </a:solidFill>
              </a:rPr>
              <a:t>gravity</a:t>
            </a:r>
            <a:endParaRPr lang="it-IT" sz="2000" dirty="0">
              <a:solidFill>
                <a:srgbClr val="C00000"/>
              </a:solidFill>
            </a:endParaRPr>
          </a:p>
          <a:p>
            <a:pPr algn="just">
              <a:lnSpc>
                <a:spcPts val="2400"/>
              </a:lnSpc>
            </a:pPr>
            <a:endParaRPr lang="it-IT" sz="2000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endParaRPr lang="it-IT" sz="2000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endParaRPr lang="it-IT" sz="2000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endParaRPr lang="it-IT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217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srgbClr val="303030">
                    <a:lumMod val="90000"/>
                    <a:lumOff val="10000"/>
                  </a:srgbClr>
                </a:solidFill>
              </a:rPr>
              <a:t>CdS - Preventivi 2026 Gr4 - U. D'Alesio</a:t>
            </a:r>
            <a:endParaRPr lang="en-US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762000"/>
            <a:ext cx="82296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1400" b="1" dirty="0">
              <a:solidFill>
                <a:srgbClr val="C00000"/>
              </a:solidFill>
            </a:endParaRPr>
          </a:p>
          <a:p>
            <a:pPr algn="ctr"/>
            <a:r>
              <a:rPr lang="it-IT" sz="2800" b="1" dirty="0">
                <a:solidFill>
                  <a:srgbClr val="C00000"/>
                </a:solidFill>
              </a:rPr>
              <a:t>Gr4 – QUAGRAP</a:t>
            </a:r>
            <a:endParaRPr lang="en-US" sz="2800" dirty="0">
              <a:solidFill>
                <a:srgbClr val="C00000"/>
              </a:solidFill>
            </a:endParaRPr>
          </a:p>
          <a:p>
            <a:pPr algn="ctr"/>
            <a:r>
              <a:rPr lang="en-US" sz="2400" dirty="0">
                <a:solidFill>
                  <a:srgbClr val="C00000"/>
                </a:solidFill>
              </a:rPr>
              <a:t>The interface of gravity and quantum mechanics</a:t>
            </a:r>
            <a:endParaRPr lang="it-IT" sz="2400" dirty="0">
              <a:solidFill>
                <a:srgbClr val="C00000"/>
              </a:solidFill>
            </a:endParaRPr>
          </a:p>
          <a:p>
            <a:pPr algn="ctr"/>
            <a:r>
              <a:rPr lang="it-IT" sz="2800" b="1" dirty="0">
                <a:solidFill>
                  <a:srgbClr val="C00000"/>
                </a:solidFill>
              </a:rPr>
              <a:t>Attività di ricerca I</a:t>
            </a:r>
          </a:p>
          <a:p>
            <a:pPr algn="ctr"/>
            <a:r>
              <a:rPr lang="it-IT" sz="2000" b="1" dirty="0">
                <a:solidFill>
                  <a:srgbClr val="0070C0"/>
                </a:solidFill>
              </a:rPr>
              <a:t>Teorie della gravitazione, Fisica matematica e stringhe</a:t>
            </a: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endParaRPr lang="it-IT" sz="2000" dirty="0">
              <a:solidFill>
                <a:srgbClr val="C00000"/>
              </a:solidFill>
            </a:endParaRPr>
          </a:p>
          <a:p>
            <a:pPr algn="just">
              <a:lnSpc>
                <a:spcPts val="2400"/>
              </a:lnSpc>
            </a:pPr>
            <a:r>
              <a:rPr lang="it-IT" sz="2000" b="1" dirty="0">
                <a:solidFill>
                  <a:srgbClr val="C00000"/>
                </a:solidFill>
              </a:rPr>
              <a:t>2025</a:t>
            </a:r>
          </a:p>
          <a:p>
            <a:pPr algn="just">
              <a:lnSpc>
                <a:spcPts val="2400"/>
              </a:lnSpc>
            </a:pPr>
            <a:endParaRPr lang="it-IT" sz="2000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C00000"/>
                </a:solidFill>
              </a:rPr>
              <a:t>Hopf algebras </a:t>
            </a:r>
            <a:r>
              <a:rPr lang="en-US" sz="2000" dirty="0">
                <a:solidFill>
                  <a:srgbClr val="C00000"/>
                </a:solidFill>
              </a:rPr>
              <a:t>related to the kappa deformations of Yang model of noncommutative geometry and their physical properties.</a:t>
            </a: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C00000"/>
                </a:solidFill>
              </a:rPr>
              <a:t>Solutions of higher-derivative gravity </a:t>
            </a:r>
            <a:r>
              <a:rPr lang="en-US" sz="2000" dirty="0">
                <a:solidFill>
                  <a:srgbClr val="C00000"/>
                </a:solidFill>
              </a:rPr>
              <a:t>coupled to Maxwell fields presenting the phenomenon of spontaneous scalarization.</a:t>
            </a: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C00000"/>
                </a:solidFill>
              </a:rPr>
              <a:t>Exact wormhole solutions</a:t>
            </a:r>
            <a:r>
              <a:rPr lang="en-US" sz="2000" dirty="0">
                <a:solidFill>
                  <a:srgbClr val="C00000"/>
                </a:solidFill>
              </a:rPr>
              <a:t> in conformal gravity.</a:t>
            </a:r>
          </a:p>
          <a:p>
            <a:pPr algn="just">
              <a:lnSpc>
                <a:spcPts val="2400"/>
              </a:lnSpc>
            </a:pP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40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90521B-9381-2B98-B20A-72764C5AA6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B2EF796-57D1-BCA7-308B-D69C42B48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srgbClr val="303030">
                    <a:lumMod val="90000"/>
                    <a:lumOff val="10000"/>
                  </a:srgbClr>
                </a:solidFill>
              </a:rPr>
              <a:t>CdS - Preventivi 2026 Gr4 - U. D'Alesio</a:t>
            </a:r>
            <a:endParaRPr lang="en-US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685AED-A5FC-9ABA-800F-5766F8A45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8F7BCE-7C7C-5C4D-3660-9919F176CF65}"/>
              </a:ext>
            </a:extLst>
          </p:cNvPr>
          <p:cNvSpPr txBox="1"/>
          <p:nvPr/>
        </p:nvSpPr>
        <p:spPr>
          <a:xfrm>
            <a:off x="457200" y="704195"/>
            <a:ext cx="82296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1400" b="1" dirty="0">
              <a:solidFill>
                <a:srgbClr val="C00000"/>
              </a:solidFill>
            </a:endParaRPr>
          </a:p>
          <a:p>
            <a:pPr algn="ctr"/>
            <a:r>
              <a:rPr lang="it-IT" sz="2800" b="1" dirty="0">
                <a:solidFill>
                  <a:srgbClr val="C00000"/>
                </a:solidFill>
              </a:rPr>
              <a:t>Gr4 – QUAGRAP</a:t>
            </a:r>
            <a:endParaRPr lang="en-US" sz="2800" dirty="0">
              <a:solidFill>
                <a:srgbClr val="C00000"/>
              </a:solidFill>
            </a:endParaRPr>
          </a:p>
          <a:p>
            <a:pPr algn="ctr"/>
            <a:r>
              <a:rPr lang="en-US" sz="2400" dirty="0">
                <a:solidFill>
                  <a:srgbClr val="C00000"/>
                </a:solidFill>
              </a:rPr>
              <a:t>The interface of gravity and quantum mechanics</a:t>
            </a:r>
            <a:endParaRPr lang="it-IT" sz="2400" dirty="0">
              <a:solidFill>
                <a:srgbClr val="C00000"/>
              </a:solidFill>
            </a:endParaRPr>
          </a:p>
          <a:p>
            <a:pPr algn="ctr"/>
            <a:r>
              <a:rPr lang="it-IT" sz="2800" b="1" dirty="0">
                <a:solidFill>
                  <a:srgbClr val="C00000"/>
                </a:solidFill>
              </a:rPr>
              <a:t>Attività di ricerca II</a:t>
            </a:r>
          </a:p>
          <a:p>
            <a:pPr algn="ctr"/>
            <a:r>
              <a:rPr lang="it-IT" sz="2000" b="1" dirty="0">
                <a:solidFill>
                  <a:srgbClr val="0070C0"/>
                </a:solidFill>
              </a:rPr>
              <a:t>Teorie della gravitazione, Fisica matematica e stringhe</a:t>
            </a: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endParaRPr lang="it-IT" sz="2000" dirty="0">
              <a:solidFill>
                <a:srgbClr val="C00000"/>
              </a:solidFill>
            </a:endParaRPr>
          </a:p>
          <a:p>
            <a:pPr algn="just">
              <a:lnSpc>
                <a:spcPts val="2400"/>
              </a:lnSpc>
            </a:pPr>
            <a:r>
              <a:rPr lang="en-US" sz="2000" b="1" dirty="0">
                <a:solidFill>
                  <a:srgbClr val="C00000"/>
                </a:solidFill>
              </a:rPr>
              <a:t>2026</a:t>
            </a: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00000"/>
                </a:solidFill>
              </a:rPr>
              <a:t>Investigation of models of </a:t>
            </a:r>
            <a:r>
              <a:rPr lang="en-US" sz="2000" b="1" dirty="0">
                <a:solidFill>
                  <a:srgbClr val="C00000"/>
                </a:solidFill>
              </a:rPr>
              <a:t>deformed relativistic symmetries </a:t>
            </a:r>
            <a:r>
              <a:rPr lang="en-US" sz="2000" dirty="0">
                <a:solidFill>
                  <a:srgbClr val="C00000"/>
                </a:solidFill>
              </a:rPr>
              <a:t>based on quantum groups with IR and UV scales and their </a:t>
            </a:r>
            <a:r>
              <a:rPr lang="en-US" sz="2000" b="1" dirty="0">
                <a:solidFill>
                  <a:srgbClr val="C00000"/>
                </a:solidFill>
              </a:rPr>
              <a:t>relations with quantum gravity theories</a:t>
            </a:r>
            <a:endParaRPr lang="en-US" sz="2000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C00000"/>
                </a:solidFill>
              </a:rPr>
              <a:t>CPT invariance in noncommutative theories</a:t>
            </a:r>
            <a:endParaRPr lang="en-US" sz="2000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C00000"/>
                </a:solidFill>
              </a:rPr>
              <a:t>Gauge theories of gravity </a:t>
            </a:r>
            <a:r>
              <a:rPr lang="en-US" sz="2000" dirty="0">
                <a:solidFill>
                  <a:srgbClr val="C00000"/>
                </a:solidFill>
              </a:rPr>
              <a:t>based on the Yang algebra</a:t>
            </a:r>
            <a:endParaRPr lang="it-IT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84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srgbClr val="303030">
                    <a:lumMod val="90000"/>
                    <a:lumOff val="10000"/>
                  </a:srgbClr>
                </a:solidFill>
              </a:rPr>
              <a:t>CdS - Preventivi 2026 Gr4 - U. D'Alesio</a:t>
            </a:r>
            <a:endParaRPr lang="en-U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704195"/>
            <a:ext cx="82296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1400" b="1" dirty="0">
              <a:solidFill>
                <a:srgbClr val="C00000"/>
              </a:solidFill>
            </a:endParaRPr>
          </a:p>
          <a:p>
            <a:pPr algn="ctr"/>
            <a:r>
              <a:rPr lang="it-IT" sz="2800" b="1" dirty="0">
                <a:solidFill>
                  <a:srgbClr val="C00000"/>
                </a:solidFill>
              </a:rPr>
              <a:t>Gr4 –NINPHA</a:t>
            </a:r>
          </a:p>
          <a:p>
            <a:pPr algn="ctr"/>
            <a:r>
              <a:rPr lang="en-US" sz="2400" dirty="0">
                <a:solidFill>
                  <a:srgbClr val="C00000"/>
                </a:solidFill>
              </a:rPr>
              <a:t>National Initiative on the Physics of Hadrons</a:t>
            </a:r>
            <a:endParaRPr lang="it-IT" sz="2400" dirty="0">
              <a:solidFill>
                <a:srgbClr val="C00000"/>
              </a:solidFill>
            </a:endParaRPr>
          </a:p>
          <a:p>
            <a:pPr algn="ctr"/>
            <a:r>
              <a:rPr lang="it-IT" sz="2800" b="1" dirty="0">
                <a:solidFill>
                  <a:srgbClr val="C00000"/>
                </a:solidFill>
              </a:rPr>
              <a:t>Attività di ricerca</a:t>
            </a:r>
          </a:p>
          <a:p>
            <a:pPr algn="ctr"/>
            <a:endParaRPr lang="it-IT" sz="2800" b="1" dirty="0">
              <a:solidFill>
                <a:srgbClr val="C00000"/>
              </a:solidFill>
            </a:endParaRPr>
          </a:p>
          <a:p>
            <a:pPr algn="ctr">
              <a:lnSpc>
                <a:spcPts val="2400"/>
              </a:lnSpc>
            </a:pPr>
            <a:r>
              <a:rPr lang="it-IT" sz="2000" b="1" dirty="0">
                <a:solidFill>
                  <a:srgbClr val="0070C0"/>
                </a:solidFill>
              </a:rPr>
              <a:t>Fisica adronica e Struttura 3D del nucleone</a:t>
            </a:r>
            <a:endParaRPr lang="it-IT" sz="2000" dirty="0">
              <a:solidFill>
                <a:srgbClr val="0070C0"/>
              </a:solidFill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6B20CB28-4AD8-CCDA-AC31-09E8312A53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5523" y="3124200"/>
            <a:ext cx="2212954" cy="1981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914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1352</Words>
  <Application>Microsoft Office PowerPoint</Application>
  <PresentationFormat>On-screen Show (4:3)</PresentationFormat>
  <Paragraphs>254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Cambria Math</vt:lpstr>
      <vt:lpstr>Impact</vt:lpstr>
      <vt:lpstr>Tahoma</vt:lpstr>
      <vt:lpstr>Times New Roman</vt:lpstr>
      <vt:lpstr>Wingdings</vt:lpstr>
      <vt:lpstr>NewsPrint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Francesco</dc:creator>
  <cp:lastModifiedBy>Umberto D'Alesio</cp:lastModifiedBy>
  <cp:revision>219</cp:revision>
  <cp:lastPrinted>2017-07-12T10:58:33Z</cp:lastPrinted>
  <dcterms:created xsi:type="dcterms:W3CDTF">2006-08-16T00:00:00Z</dcterms:created>
  <dcterms:modified xsi:type="dcterms:W3CDTF">2025-07-10T08:11:59Z</dcterms:modified>
</cp:coreProperties>
</file>