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1A83B1-374B-A20A-9B18-C6D9A2DCD790}" v="90" dt="2024-06-20T16:10:09.229"/>
    <p1510:client id="{51F21F47-43D2-43D8-894A-95DDD64F0A73}" v="6" dt="2024-06-20T16:18:02.438"/>
    <p1510:client id="{94E5A71A-E2AB-1A73-2548-16154FCA72D7}" v="148" dt="2024-06-21T06:56:44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7926" autoAdjust="0"/>
  </p:normalViewPr>
  <p:slideViewPr>
    <p:cSldViewPr snapToGrid="0">
      <p:cViewPr varScale="1">
        <p:scale>
          <a:sx n="72" d="100"/>
          <a:sy n="72" d="100"/>
        </p:scale>
        <p:origin x="1027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1DD1D-9472-484E-8EFB-3B0A40F8D3D4}" type="datetimeFigureOut">
              <a:rPr lang="it-IT" smtClean="0"/>
              <a:t>04/07/2025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ED1D8-EF32-46C5-B815-AAC4B0699A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98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effectLst/>
                <a:latin typeface="Open Sans" panose="020B0604020202020204" pitchFamily="34" charset="0"/>
              </a:rPr>
              <a:t>effetti all’esposizione alla radiazione ionizzante</a:t>
            </a:r>
          </a:p>
          <a:p>
            <a:r>
              <a:rPr lang="it-IT" dirty="0">
                <a:effectLst/>
                <a:latin typeface="Open Sans" panose="020B0604020202020204" pitchFamily="34" charset="0"/>
              </a:rPr>
              <a:t>lo sviluppo di magneti superconduttori ad alta temperatura  </a:t>
            </a:r>
          </a:p>
          <a:p>
            <a:r>
              <a:rPr lang="it-IT" dirty="0">
                <a:effectLst/>
                <a:latin typeface="Open Sans" panose="020B0604020202020204" pitchFamily="34" charset="0"/>
              </a:rPr>
              <a:t>nanotecnologie, con particolare riferimento a nanotubi e nanofili</a:t>
            </a:r>
            <a:endParaRPr lang="en-US" i="1" dirty="0"/>
          </a:p>
          <a:p>
            <a:r>
              <a:rPr lang="en-US" i="1" dirty="0"/>
              <a:t>Trento Institute for Fundamental Physics and Application</a:t>
            </a:r>
            <a:r>
              <a:rPr lang="en-US" dirty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BED1D8-EF32-46C5-B815-AAC4B0699AA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60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EB294-DEA0-3C45-0105-E8BA7982D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0DCFF5-9652-EC88-8CE0-AA79ECA47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C6A809-3F56-93EE-C6E6-95AF58C4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974-3888-433D-9581-204AD4F9E89C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F399C7-B3D5-09FF-A6C3-FEDBD6727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56CAE7-DD7C-FF1A-3E86-4137A226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23129410-D4A2-C180-21F9-BD951FEEE73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225413" y="152400"/>
            <a:ext cx="7505700" cy="0"/>
          </a:xfrm>
          <a:prstGeom prst="line">
            <a:avLst/>
          </a:prstGeom>
          <a:noFill/>
          <a:ln w="7620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8" name="Line 20">
            <a:extLst>
              <a:ext uri="{FF2B5EF4-FFF2-40B4-BE49-F238E27FC236}">
                <a16:creationId xmlns:a16="http://schemas.microsoft.com/office/drawing/2014/main" id="{0A25EE6A-CCF7-12FC-8901-3FA2702E1B6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339713" y="304800"/>
            <a:ext cx="71628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2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5CF455-0F83-9190-68D8-D8608F71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9FF337-FC4B-27FA-D480-A8A59BCFB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D7CAB4-2565-83BC-7E5C-85EF9C8C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977C-9815-4242-ABEC-2F96ECB2CD66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80E852-0E6F-EA22-40F1-B9CFE75CA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7FFBCA-5F52-F142-74B8-624A3A08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45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EC205BC-BF46-FCFF-5603-FA86D7119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545E138-7568-3BEE-A195-773707FE5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C2FF90-C5E1-A0CC-947E-160010703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74FB-9E31-4C52-A0C3-400F96F9FE3A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3FB92E-53C7-93BC-BD6D-D5194F18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C70CEA-2540-91CF-4130-0CB1F7D9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69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F50DB1-9478-D4B4-C958-D5BB46AAD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06DA84-92FE-90AE-97E2-15E647442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EFF64C-B3FD-C715-6CFB-E697EAE8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27FE-77A9-413A-9AEB-7DD249965134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0EEA89-D452-8AC9-0996-5E0646276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2EEB74-C559-5EE6-82BF-BC45A1B6A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91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A5BEF-58C4-1E86-D92A-F1EE9A764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E4C700-AF74-D574-C870-6750F6770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AF4741-1166-3959-CFF2-8F53B267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B8D-637E-49B5-A649-656FEA36439C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4B5BD3-250E-B90E-9B27-F30366C2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FC47E0-7EDA-34A2-EA5F-977FEF45E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8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6ED27-E820-A4F6-425B-680F564D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801149-B4A5-904E-98CD-112EE88AF5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22BE5C-88B5-CDA6-4424-49F178E53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8EE1BD-E92D-6482-2AE4-679D8B93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701-56D4-4393-93A2-8C4B742E598D}" type="datetime1">
              <a:rPr lang="it-IT" smtClean="0"/>
              <a:t>04/07/2025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AE0996-00A1-526C-A6F2-EA012DF45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6718F6-D378-A14E-4BFC-57CA4E51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9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5CA6E-DAF3-A799-2486-F50B9B7EB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393815-5DD9-B261-940D-BD254E6B8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C9FEC93-13AD-5069-5879-FF8B7CC4B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F7BBDB-71AB-FA79-23FF-8F5326980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ECBC04-3011-E7DE-6793-1EB8F18AD9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B33A662-B50A-B2A2-A946-075E9AD7B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F38D-AF6A-484C-A445-2C76B6017A8D}" type="datetime1">
              <a:rPr lang="it-IT" smtClean="0"/>
              <a:t>04/07/2025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8EA9970-99D7-0CEA-2661-B8B740C7E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79CE6A-62B8-7EB4-7DD1-32D0F4813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88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87760-7434-73E4-DA19-B9CEF899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C20ECF-3840-3C98-3BEF-A89791B5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D0F4-7947-4AEA-9FA9-5920E28A51B1}" type="datetime1">
              <a:rPr lang="it-IT" smtClean="0"/>
              <a:t>04/07/2025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4854053-1873-857A-F777-889B03DED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8A1FA6-AB92-7C82-9BE3-BE3344F5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86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1EF5B43-8896-2332-F41C-EB282191A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CA4B-D458-4DAF-9D01-A9358E50BC73}" type="datetime1">
              <a:rPr lang="it-IT" smtClean="0"/>
              <a:t>04/07/2025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AA693B-2728-5BFD-69B1-43B15582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D3EB88-A941-0DD7-EA9B-A2FBF6A0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01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52C18B-6A50-62B3-8114-8E13C5F2B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610CDB-719D-78A5-8D31-871393DCE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67CBCA-0DE8-190E-5512-3E0B8E7C8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7BF5A1-BD5C-3BE6-DDC1-29875CD2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6D5D-2B3E-4ED1-90B5-0C407326D30D}" type="datetime1">
              <a:rPr lang="it-IT" smtClean="0"/>
              <a:t>04/07/2025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BD7D281-EB1B-DE26-8416-C6E28DCD4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3DF704-6AE2-3E49-15E1-FE29F45E7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62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00F69D-370C-10C4-53C8-0F7B2511A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6EE642B-9D40-87CD-BA67-DDB9BAE140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39928BE-65C1-F62E-AB0F-FE3989E63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5FFDC3-B9FF-F1C9-821B-ABB197C2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5A-B0F6-438C-BEDF-76AD8D4A56F0}" type="datetime1">
              <a:rPr lang="it-IT" smtClean="0"/>
              <a:t>04/07/2025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B7460E-2A27-F0CD-9819-956091CE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CA73E2-E700-F3C8-0BAC-3E3CAD9E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55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F04314A-DA10-5A69-084D-70B39224B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BF6074-0ECF-7AA6-8EAC-6ED90BA4D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3F3834-30DA-D2FB-6C2A-34B95D530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2D480-0B52-4C50-9272-A09D700DD13F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3BD0CD-F651-404B-F15B-AB44739D5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96032F-5BF7-F428-630E-736BD3E54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76B63F-CC10-8A49-6B35-2339CC80191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120" y="12700"/>
            <a:ext cx="2089694" cy="1282472"/>
          </a:xfrm>
          <a:prstGeom prst="rect">
            <a:avLst/>
          </a:prstGeom>
        </p:spPr>
      </p:pic>
      <p:sp>
        <p:nvSpPr>
          <p:cNvPr id="8" name="Line 20">
            <a:extLst>
              <a:ext uri="{FF2B5EF4-FFF2-40B4-BE49-F238E27FC236}">
                <a16:creationId xmlns:a16="http://schemas.microsoft.com/office/drawing/2014/main" id="{4DDA2397-C482-8D43-20BA-1D6AE05A006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339713" y="304800"/>
            <a:ext cx="71628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9" name="Line 19">
            <a:extLst>
              <a:ext uri="{FF2B5EF4-FFF2-40B4-BE49-F238E27FC236}">
                <a16:creationId xmlns:a16="http://schemas.microsoft.com/office/drawing/2014/main" id="{92B6A235-3B37-82C5-E3B8-9301E2C3A4E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225413" y="152400"/>
            <a:ext cx="7505700" cy="0"/>
          </a:xfrm>
          <a:prstGeom prst="line">
            <a:avLst/>
          </a:prstGeom>
          <a:noFill/>
          <a:ln w="7620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7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infn.it/csn5/index.php/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infn.it/csn5/images/PDFDocuments/Template_proposal_grant_giovani_2025.pdf" TargetMode="External"/><Relationship Id="rId2" Type="http://schemas.openxmlformats.org/officeDocument/2006/relationships/hyperlink" Target="https://preventivi.dsi.infn.i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.infn.it/csn5/images/PDFDocuments/BandoCall2024.pdf" TargetMode="External"/><Relationship Id="rId4" Type="http://schemas.openxmlformats.org/officeDocument/2006/relationships/hyperlink" Target="https://web.infn.it/csn5/images/PDFDocuments/BandoCall2025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C7DFDF-4A55-A6E2-F5D2-5081CD7EC0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Riunione locale CSN5@CNAF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AE52BB-DC06-6017-C37B-494D9CA599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Alessandro Costantini</a:t>
            </a:r>
          </a:p>
          <a:p>
            <a:endParaRPr lang="it-IT" dirty="0"/>
          </a:p>
          <a:p>
            <a:r>
              <a:rPr lang="it-IT" dirty="0"/>
              <a:t>CNAF, 4 luglio 2025</a:t>
            </a:r>
            <a:endParaRPr lang="it-IT" dirty="0">
              <a:ea typeface="Calibri"/>
              <a:cs typeface="Calibri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985164-42E9-5F0B-5A46-4ACA96E1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E044-C9CB-411E-9DAB-370BF9665E56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2213AD-782F-006C-D6F9-3725B560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C85ADF-35FA-24CB-BE01-D438932E6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4A4E9-127D-2188-0082-225526892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CSN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38C4F-33D7-2B58-9BBB-6D3BDC796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Cos’è una CSN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L’INFN basa la propria attività di ricerca sulle proposte elaborate da componenti della comunità scientifica di riferimento e la organizza, di norma, in linee scientifiche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CSN1: Fisica subnucleare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CSN2: Fisica </a:t>
            </a:r>
            <a:r>
              <a:rPr lang="it-IT" dirty="0" err="1">
                <a:effectLst/>
                <a:latin typeface="Arial" panose="020B0604020202020204" pitchFamily="34" charset="0"/>
              </a:rPr>
              <a:t>astroparticellare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CSN3: Fisica nucleare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CSN4: Fisica teorica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CSN5: Ricerca tecnologica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I membri di una CSN sono i coordinatori locali delle rispettive linee scientifiche, il Presidente della CSN, un membro di Giunta, osservatori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Le CSN 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elaborano proposte di programmazione scientifica e relativi preventivi</a:t>
            </a:r>
            <a:r>
              <a:rPr lang="it-IT" dirty="0">
                <a:latin typeface="Arial" panose="020B0604020202020204" pitchFamily="34" charset="0"/>
              </a:rPr>
              <a:t> </a:t>
            </a:r>
            <a:r>
              <a:rPr lang="it-IT" dirty="0">
                <a:effectLst/>
                <a:latin typeface="Arial" panose="020B0604020202020204" pitchFamily="34" charset="0"/>
              </a:rPr>
              <a:t>finanziari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valutazione e consuntivo annuale dell’attività svolta da ogni singola iniziativa di ricerca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4A4991-AFE6-099F-63F9-1D54F2C4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CFF9-B116-4B6D-BBA9-175EF6160F92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A7FF8E-B71F-46D4-3C63-50DBE5BB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FD2249-7ED2-C3AE-1B8A-52A12E12C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22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4206CC-9B5B-DCFE-EF2F-D7D9FB818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CSN5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E3E277-A9A1-3EEC-4071-C0B7D458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La Commissione Scientifica Nazionale 5 (Gruppo 5) coordina le ricerche tecnologiche e lo sviluppo di applicazioni in altri settori di strumenti, metodi e tecnologie della fisica fondamentale</a:t>
            </a:r>
          </a:p>
          <a:p>
            <a:pPr marL="0" indent="0">
              <a:buNone/>
            </a:pPr>
            <a:r>
              <a:rPr lang="it-IT" dirty="0">
                <a:effectLst/>
                <a:latin typeface="Arial" panose="020B0604020202020204" pitchFamily="34" charset="0"/>
              </a:rPr>
              <a:t>		</a:t>
            </a:r>
            <a:r>
              <a:rPr lang="it-IT" dirty="0">
                <a:effectLst/>
                <a:latin typeface="Arial" panose="020B0604020202020204" pitchFamily="34" charset="0"/>
                <a:hlinkClick r:id="rId3"/>
              </a:rPr>
              <a:t>https://web.infn.it/csn5/index.php/it/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r>
              <a:rPr lang="it-IT" dirty="0">
                <a:effectLst/>
                <a:latin typeface="Arial" panose="020B0604020202020204" pitchFamily="34" charset="0"/>
              </a:rPr>
              <a:t>Ambiti di ricerca</a:t>
            </a: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rivelatori, acceleratori, elettronica</a:t>
            </a: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Interdisciplinare: informatica, conservazione del CH, AI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Sono membri della CSN5</a:t>
            </a: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il Presidente (Alberto Quaranta, INFN TIFPA e </a:t>
            </a:r>
            <a:r>
              <a:rPr lang="it-IT" dirty="0" err="1">
                <a:effectLst/>
                <a:latin typeface="Arial"/>
                <a:cs typeface="Arial"/>
              </a:rPr>
              <a:t>UniTrento</a:t>
            </a:r>
            <a:r>
              <a:rPr lang="it-IT" dirty="0">
                <a:effectLst/>
                <a:latin typeface="Arial"/>
                <a:cs typeface="Arial"/>
              </a:rPr>
              <a:t>)</a:t>
            </a:r>
            <a:r>
              <a:rPr lang="it-IT" dirty="0">
                <a:latin typeface="Arial"/>
                <a:cs typeface="Arial"/>
              </a:rPr>
              <a:t> - in scadenza</a:t>
            </a:r>
            <a:endParaRPr lang="it-IT" dirty="0">
              <a:effectLst/>
              <a:latin typeface="Arial" panose="020B0604020202020204" pitchFamily="34" charset="0"/>
              <a:cs typeface="Arial"/>
            </a:endParaRP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un membro di Giunta Esecutiva (</a:t>
            </a:r>
            <a:r>
              <a:rPr lang="it-IT" dirty="0">
                <a:ea typeface="+mn-lt"/>
                <a:cs typeface="+mn-lt"/>
              </a:rPr>
              <a:t>Oscar ADRIANI</a:t>
            </a:r>
            <a:r>
              <a:rPr lang="it-IT" dirty="0">
                <a:effectLst/>
                <a:latin typeface="Arial"/>
                <a:cs typeface="Arial"/>
              </a:rPr>
              <a:t>)</a:t>
            </a: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i coordinatori locali, LNGS</a:t>
            </a:r>
          </a:p>
          <a:p>
            <a:pPr lvl="1"/>
            <a:r>
              <a:rPr lang="it-IT">
                <a:effectLst/>
                <a:latin typeface="Arial"/>
                <a:cs typeface="Arial"/>
              </a:rPr>
              <a:t>gli osservatori dalle altre CSN</a:t>
            </a:r>
            <a:r>
              <a:rPr lang="it-IT">
                <a:latin typeface="Arial"/>
                <a:cs typeface="Arial"/>
              </a:rPr>
              <a:t>,</a:t>
            </a:r>
            <a:r>
              <a:rPr lang="it-IT">
                <a:effectLst/>
                <a:latin typeface="Arial"/>
                <a:cs typeface="Arial"/>
              </a:rPr>
              <a:t> Comitato INFN_A, </a:t>
            </a:r>
            <a:r>
              <a:rPr lang="it-IT">
                <a:latin typeface="Arial"/>
                <a:cs typeface="Arial"/>
              </a:rPr>
              <a:t>C3SN,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CNAF 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8A2782-E0BA-5B5A-4D6E-EBBEDADF4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FC1-C58B-45AB-8F8D-0D186D42A33D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787A14-A862-DC60-627B-F9164762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4081A2-8F66-67F6-344A-BFE7CED90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22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4B1349-5BB1-BD96-4985-8C34B94A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progetti di CSN5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3730E5-37DD-6807-FC00-D87A6F81A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L’attività della Commissione si esprime in </a:t>
            </a:r>
            <a:r>
              <a:rPr lang="it-IT" b="1" dirty="0">
                <a:effectLst/>
                <a:latin typeface="Arial" panose="020B0604020202020204" pitchFamily="34" charset="0"/>
              </a:rPr>
              <a:t>progetti</a:t>
            </a:r>
          </a:p>
          <a:p>
            <a:r>
              <a:rPr lang="it-IT" b="1" dirty="0">
                <a:latin typeface="Arial" panose="020B0604020202020204" pitchFamily="34" charset="0"/>
              </a:rPr>
              <a:t>S</a:t>
            </a:r>
            <a:r>
              <a:rPr lang="it-IT" b="1" dirty="0">
                <a:effectLst/>
                <a:latin typeface="Arial" panose="020B0604020202020204" pitchFamily="34" charset="0"/>
              </a:rPr>
              <a:t>tandard</a:t>
            </a:r>
            <a:r>
              <a:rPr lang="it-IT" dirty="0">
                <a:effectLst/>
                <a:latin typeface="Arial" panose="020B0604020202020204" pitchFamily="34" charset="0"/>
              </a:rPr>
              <a:t> (2-3 anni) Rispondono a tutti gli ambiti di competenza della Commissione e seguono l’iter normale di approvazione</a:t>
            </a:r>
          </a:p>
          <a:p>
            <a:r>
              <a:rPr lang="it-IT" b="1" dirty="0">
                <a:latin typeface="Arial" panose="020B0604020202020204" pitchFamily="34" charset="0"/>
              </a:rPr>
              <a:t>C</a:t>
            </a:r>
            <a:r>
              <a:rPr lang="it-IT" b="1" dirty="0">
                <a:effectLst/>
                <a:latin typeface="Arial" panose="020B0604020202020204" pitchFamily="34" charset="0"/>
              </a:rPr>
              <a:t>all</a:t>
            </a:r>
            <a:r>
              <a:rPr lang="it-IT" dirty="0">
                <a:effectLst/>
                <a:latin typeface="Arial" panose="020B0604020202020204" pitchFamily="34" charset="0"/>
              </a:rPr>
              <a:t> (3 anni) Esperimenti di maggiori dimensioni e con</a:t>
            </a:r>
            <a:br>
              <a:rPr lang="it-IT" dirty="0"/>
            </a:br>
            <a:r>
              <a:rPr lang="it-IT" dirty="0">
                <a:effectLst/>
                <a:latin typeface="Arial" panose="020B0604020202020204" pitchFamily="34" charset="0"/>
              </a:rPr>
              <a:t>finanziamento maggiore (</a:t>
            </a:r>
            <a:r>
              <a:rPr lang="it-IT" b="1" dirty="0">
                <a:effectLst/>
                <a:latin typeface="Arial" panose="020B0604020202020204" pitchFamily="34" charset="0"/>
              </a:rPr>
              <a:t>fino a 1Meuro</a:t>
            </a:r>
            <a:r>
              <a:rPr lang="it-IT" dirty="0">
                <a:effectLst/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it-IT" dirty="0">
                <a:latin typeface="Arial" panose="020B0604020202020204" pitchFamily="34" charset="0"/>
              </a:rPr>
              <a:t>Assunzione di personale, in genere </a:t>
            </a:r>
            <a:r>
              <a:rPr lang="it-IT" dirty="0" err="1">
                <a:latin typeface="Arial" panose="020B0604020202020204" pitchFamily="34" charset="0"/>
              </a:rPr>
              <a:t>AdR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r>
              <a:rPr lang="it-IT" b="1" dirty="0">
                <a:latin typeface="Arial" panose="020B0604020202020204" pitchFamily="34" charset="0"/>
              </a:rPr>
              <a:t>G</a:t>
            </a:r>
            <a:r>
              <a:rPr lang="it-IT" b="1" dirty="0">
                <a:effectLst/>
                <a:latin typeface="Arial" panose="020B0604020202020204" pitchFamily="34" charset="0"/>
              </a:rPr>
              <a:t>rant </a:t>
            </a:r>
            <a:r>
              <a:rPr lang="it-IT" b="1" dirty="0">
                <a:latin typeface="Arial" panose="020B0604020202020204" pitchFamily="34" charset="0"/>
              </a:rPr>
              <a:t>G</a:t>
            </a:r>
            <a:r>
              <a:rPr lang="it-IT" b="1" dirty="0">
                <a:effectLst/>
                <a:latin typeface="Arial" panose="020B0604020202020204" pitchFamily="34" charset="0"/>
              </a:rPr>
              <a:t>iovani </a:t>
            </a:r>
            <a:r>
              <a:rPr lang="it-IT" dirty="0">
                <a:effectLst/>
                <a:latin typeface="Arial" panose="020B0604020202020204" pitchFamily="34" charset="0"/>
              </a:rPr>
              <a:t>(2 anni)</a:t>
            </a:r>
            <a:r>
              <a:rPr lang="it-IT" b="1" dirty="0">
                <a:effectLst/>
                <a:latin typeface="Arial" panose="020B0604020202020204" pitchFamily="34" charset="0"/>
              </a:rPr>
              <a:t> </a:t>
            </a:r>
            <a:r>
              <a:rPr lang="it-IT" dirty="0">
                <a:effectLst/>
                <a:latin typeface="Arial" panose="020B0604020202020204" pitchFamily="34" charset="0"/>
              </a:rPr>
              <a:t>Rivolto a giovani ricercatori (</a:t>
            </a:r>
            <a:r>
              <a:rPr lang="it-IT" strike="sngStrike" dirty="0" err="1">
                <a:effectLst/>
                <a:latin typeface="Arial" panose="020B0604020202020204" pitchFamily="34" charset="0"/>
              </a:rPr>
              <a:t>AdR</a:t>
            </a:r>
            <a:r>
              <a:rPr lang="it-IT" strike="sngStrike" dirty="0">
                <a:effectLst/>
                <a:latin typeface="Arial" panose="020B0604020202020204" pitchFamily="34" charset="0"/>
              </a:rPr>
              <a:t> Senior</a:t>
            </a:r>
            <a:r>
              <a:rPr lang="it-IT" dirty="0">
                <a:effectLst/>
                <a:latin typeface="Arial" panose="020B0604020202020204" pitchFamily="34" charset="0"/>
              </a:rPr>
              <a:t>)</a:t>
            </a:r>
            <a:r>
              <a:rPr lang="it-IT" dirty="0">
                <a:latin typeface="Arial" panose="020B0604020202020204" pitchFamily="34" charset="0"/>
              </a:rPr>
              <a:t> con finanziamento fino a 75Keuro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Come partecipare alle attività CSN5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>
                <a:effectLst/>
                <a:latin typeface="Arial" panose="020B0604020202020204" pitchFamily="34" charset="0"/>
              </a:rPr>
              <a:t>Si partecipa a esperimenti esistenti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>
                <a:effectLst/>
                <a:latin typeface="Arial" panose="020B0604020202020204" pitchFamily="34" charset="0"/>
              </a:rPr>
              <a:t>Si propongono nuovi esperimenti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131B3C-8A96-A7D8-1BE6-DEA8780AF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B36F-EF7E-4699-A8C1-9AD4B99C80AF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AE4BD9-037C-B2CE-6F0F-B20117BE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ED78E1-E28E-D56D-0841-8C7237DD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45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89C0DB-141C-8A96-F4BD-E809E4F0D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Riunioni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132735-48B2-C47E-8D3E-15418F44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Durante l’anno ci sono circa 4 riunioni di persona e</a:t>
            </a:r>
            <a:br>
              <a:rPr lang="it-IT" dirty="0">
                <a:effectLst/>
                <a:latin typeface="Courier New" panose="02070309020205020404" pitchFamily="49" charset="0"/>
              </a:rPr>
            </a:br>
            <a:r>
              <a:rPr lang="it-IT" dirty="0">
                <a:effectLst/>
                <a:latin typeface="Arial" panose="020B0604020202020204" pitchFamily="34" charset="0"/>
              </a:rPr>
              <a:t>alcune telefoniche</a:t>
            </a:r>
            <a:endParaRPr lang="it-IT" dirty="0">
              <a:latin typeface="Courier New" panose="02070309020205020404" pitchFamily="49" charset="0"/>
            </a:endParaRPr>
          </a:p>
          <a:p>
            <a:r>
              <a:rPr lang="it-IT" dirty="0">
                <a:latin typeface="Arial" panose="020B0604020202020204" pitchFamily="34" charset="0"/>
              </a:rPr>
              <a:t>3</a:t>
            </a:r>
            <a:r>
              <a:rPr lang="it-IT" dirty="0">
                <a:effectLst/>
                <a:latin typeface="Arial" panose="020B0604020202020204" pitchFamily="34" charset="0"/>
              </a:rPr>
              <a:t> sono particolarmente importanti</a:t>
            </a:r>
            <a:endParaRPr lang="it-IT" dirty="0">
              <a:latin typeface="Courier New" panose="02070309020205020404" pitchFamily="49" charset="0"/>
            </a:endParaRPr>
          </a:p>
          <a:p>
            <a:pPr lvl="1"/>
            <a:r>
              <a:rPr lang="it-IT" b="1" dirty="0">
                <a:effectLst/>
                <a:latin typeface="Arial" panose="020B0604020202020204" pitchFamily="34" charset="0"/>
              </a:rPr>
              <a:t>Aprile</a:t>
            </a:r>
            <a:r>
              <a:rPr lang="it-IT" dirty="0">
                <a:effectLst/>
                <a:latin typeface="Arial" panose="020B0604020202020204" pitchFamily="34" charset="0"/>
              </a:rPr>
              <a:t> - consuntivi dei progetti in chiusura </a:t>
            </a:r>
          </a:p>
          <a:p>
            <a:pPr lvl="1"/>
            <a:r>
              <a:rPr lang="it-IT" b="1" dirty="0">
                <a:solidFill>
                  <a:schemeClr val="accent1"/>
                </a:solidFill>
                <a:latin typeface="Arial"/>
                <a:cs typeface="Arial"/>
              </a:rPr>
              <a:t>L</a:t>
            </a:r>
            <a:r>
              <a:rPr lang="it-IT" b="1" dirty="0">
                <a:solidFill>
                  <a:schemeClr val="accent1"/>
                </a:solidFill>
                <a:effectLst/>
                <a:latin typeface="Arial"/>
                <a:cs typeface="Arial"/>
              </a:rPr>
              <a:t>uglio</a:t>
            </a:r>
            <a:r>
              <a:rPr lang="it-IT" dirty="0">
                <a:solidFill>
                  <a:schemeClr val="accent1"/>
                </a:solidFill>
                <a:effectLst/>
                <a:latin typeface="Arial"/>
                <a:cs typeface="Arial"/>
              </a:rPr>
              <a:t> </a:t>
            </a:r>
            <a:r>
              <a:rPr lang="it-IT" dirty="0">
                <a:effectLst/>
                <a:latin typeface="Arial"/>
                <a:cs typeface="Arial"/>
              </a:rPr>
              <a:t>- valutazione delle nuove proposte di esperimento, status</a:t>
            </a:r>
            <a:br>
              <a:rPr lang="it-IT" dirty="0">
                <a:effectLst/>
                <a:latin typeface="Courier New" panose="02070309020205020404" pitchFamily="49" charset="0"/>
              </a:rPr>
            </a:br>
            <a:r>
              <a:rPr lang="it-IT" dirty="0">
                <a:effectLst/>
                <a:latin typeface="Arial"/>
                <a:cs typeface="Arial"/>
              </a:rPr>
              <a:t>report dei progetti di tipo call</a:t>
            </a:r>
            <a:r>
              <a:rPr lang="it-IT" dirty="0">
                <a:latin typeface="Arial"/>
                <a:cs typeface="Arial"/>
              </a:rPr>
              <a:t> 14-18 - @LNF</a:t>
            </a:r>
          </a:p>
          <a:p>
            <a:pPr lvl="1"/>
            <a:r>
              <a:rPr lang="it-IT" b="1" dirty="0">
                <a:latin typeface="Arial" panose="020B0604020202020204" pitchFamily="34" charset="0"/>
              </a:rPr>
              <a:t>S</a:t>
            </a:r>
            <a:r>
              <a:rPr lang="it-IT" b="1" dirty="0">
                <a:effectLst/>
                <a:latin typeface="Arial" panose="020B0604020202020204" pitchFamily="34" charset="0"/>
              </a:rPr>
              <a:t>ettembre</a:t>
            </a:r>
            <a:r>
              <a:rPr lang="it-IT" dirty="0">
                <a:effectLst/>
                <a:latin typeface="Arial" panose="020B0604020202020204" pitchFamily="34" charset="0"/>
              </a:rPr>
              <a:t> - dedicata al bilancio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D48DA-54B2-C03F-10A5-A11DE989D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69C7-78A9-47EA-924A-410E9040908B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5A90FF-F7D8-F5B1-D595-5CEFB82A7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780A5C-B850-0C3D-CE52-65646E65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03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456830-E7A2-0DA5-2A06-2FDFA0138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Scadenze per il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7C35C5-C17B-3A08-239D-C2E974014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490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Le proposte di nuovi </a:t>
            </a:r>
            <a:r>
              <a:rPr lang="it-IT" b="1" dirty="0">
                <a:effectLst/>
                <a:latin typeface="Arial" panose="020B0604020202020204" pitchFamily="34" charset="0"/>
              </a:rPr>
              <a:t>progetti</a:t>
            </a:r>
            <a:r>
              <a:rPr lang="it-IT" dirty="0">
                <a:effectLst/>
                <a:latin typeface="Arial" panose="020B0604020202020204" pitchFamily="34" charset="0"/>
              </a:rPr>
              <a:t> nonché le proposte di finanziamento per quelli pluriennali in corso vanno</a:t>
            </a:r>
            <a:br>
              <a:rPr lang="it-IT" dirty="0"/>
            </a:br>
            <a:r>
              <a:rPr lang="it-IT" dirty="0">
                <a:effectLst/>
                <a:latin typeface="Arial" panose="020B0604020202020204" pitchFamily="34" charset="0"/>
              </a:rPr>
              <a:t>presentate entro il </a:t>
            </a:r>
            <a:r>
              <a:rPr lang="it-IT" b="1" dirty="0">
                <a:latin typeface="Arial" panose="020B0604020202020204" pitchFamily="34" charset="0"/>
              </a:rPr>
              <a:t>5</a:t>
            </a:r>
            <a:r>
              <a:rPr lang="it-IT" b="1" dirty="0">
                <a:effectLst/>
                <a:latin typeface="Arial" panose="020B0604020202020204" pitchFamily="34" charset="0"/>
              </a:rPr>
              <a:t> luglio</a:t>
            </a:r>
          </a:p>
          <a:p>
            <a:pPr lvl="1"/>
            <a:r>
              <a:rPr lang="it-IT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https://preventivi.dsi.infn.it/</a:t>
            </a:r>
            <a:endParaRPr lang="it-IT" dirty="0"/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Le proposte di nuovi esperimenti devono seguire un</a:t>
            </a:r>
            <a:br>
              <a:rPr lang="it-IT" dirty="0"/>
            </a:br>
            <a:r>
              <a:rPr lang="it-IT" dirty="0">
                <a:effectLst/>
                <a:latin typeface="Arial" panose="020B0604020202020204" pitchFamily="34" charset="0"/>
              </a:rPr>
              <a:t>template</a:t>
            </a:r>
            <a:endParaRPr lang="it-IT" dirty="0">
              <a:latin typeface="Arial" panose="020B0604020202020204" pitchFamily="34" charset="0"/>
            </a:endParaRPr>
          </a:p>
          <a:p>
            <a:r>
              <a:rPr lang="it-IT" b="1" dirty="0">
                <a:latin typeface="Arial"/>
                <a:cs typeface="Arial"/>
              </a:rPr>
              <a:t>G</a:t>
            </a:r>
            <a:r>
              <a:rPr lang="it-IT" b="1" dirty="0">
                <a:effectLst/>
                <a:latin typeface="Arial"/>
                <a:cs typeface="Arial"/>
              </a:rPr>
              <a:t>rant </a:t>
            </a:r>
            <a:r>
              <a:rPr lang="it-IT" b="1" dirty="0">
                <a:latin typeface="Arial"/>
                <a:cs typeface="Arial"/>
              </a:rPr>
              <a:t>G</a:t>
            </a:r>
            <a:r>
              <a:rPr lang="it-IT" b="1" dirty="0">
                <a:effectLst/>
                <a:latin typeface="Arial"/>
                <a:cs typeface="Arial"/>
              </a:rPr>
              <a:t>iovani </a:t>
            </a:r>
            <a:endParaRPr lang="it-IT" sz="3600" b="1" dirty="0">
              <a:latin typeface="Arial"/>
              <a:cs typeface="Arial"/>
            </a:endParaRPr>
          </a:p>
          <a:p>
            <a:pPr lvl="1"/>
            <a:r>
              <a:rPr lang="it-IT" dirty="0">
                <a:latin typeface="Arial"/>
                <a:cs typeface="Arial"/>
                <a:hlinkClick r:id="rId3"/>
              </a:rPr>
              <a:t>https://web.infn.it/csn5/images/PDFDocuments/Template_proposal_grant_giovani_2025.pdf</a:t>
            </a:r>
            <a:endParaRPr lang="it-IT" dirty="0">
              <a:effectLst/>
              <a:latin typeface="Arial"/>
              <a:cs typeface="Arial"/>
            </a:endParaRPr>
          </a:p>
          <a:p>
            <a:pPr lvl="1"/>
            <a:endParaRPr lang="it-IT" b="1" dirty="0">
              <a:effectLst/>
              <a:latin typeface="Arial"/>
              <a:cs typeface="Arial"/>
            </a:endParaRPr>
          </a:p>
          <a:p>
            <a:r>
              <a:rPr lang="it-IT" b="1" dirty="0">
                <a:latin typeface="Arial" panose="020B0604020202020204" pitchFamily="34" charset="0"/>
              </a:rPr>
              <a:t>Call 31 maggio</a:t>
            </a:r>
          </a:p>
          <a:p>
            <a:pPr lvl="1"/>
            <a:r>
              <a:rPr lang="it-IT" dirty="0">
                <a:hlinkClick r:id="rId4"/>
              </a:rPr>
              <a:t>https://web.infn.it/csn5/images/PDFDocuments/BandoCall2025.pdf</a:t>
            </a:r>
            <a:endParaRPr lang="it-IT" dirty="0">
              <a:hlinkClick r:id="rId5"/>
            </a:endParaRPr>
          </a:p>
          <a:p>
            <a:pPr lvl="1"/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A0837A-F87D-6357-EA8E-44AD8F6E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DDA4-A4A2-4000-AD53-AFBD16475492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E69582-8A5C-194B-214B-4D5D8D8E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17D855-44C6-0061-507F-E652E393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39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80150F-CFDE-1FCC-8433-9E5700D6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Ruolo del CNAF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153D1A-C03E-9849-F0CB-54F9C9121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latin typeface="Arial"/>
                <a:cs typeface="Arial"/>
              </a:rPr>
              <a:t>Aumento degli</a:t>
            </a:r>
            <a:r>
              <a:rPr lang="it-IT" dirty="0">
                <a:effectLst/>
                <a:latin typeface="Arial"/>
                <a:cs typeface="Arial"/>
              </a:rPr>
              <a:t> esperimenti con componente legata al calcolo</a:t>
            </a:r>
          </a:p>
          <a:p>
            <a:pPr lvl="1"/>
            <a:r>
              <a:rPr lang="it-IT" dirty="0">
                <a:latin typeface="Arial"/>
                <a:cs typeface="Arial"/>
              </a:rPr>
              <a:t>In particolare biomedicale</a:t>
            </a:r>
          </a:p>
          <a:p>
            <a:r>
              <a:rPr lang="it-IT" dirty="0">
                <a:latin typeface="Arial"/>
                <a:cs typeface="Arial"/>
              </a:rPr>
              <a:t>Temi legati alle attività che facciamo al CNAF, </a:t>
            </a:r>
            <a:r>
              <a:rPr lang="it-IT" dirty="0" err="1">
                <a:latin typeface="Arial"/>
                <a:cs typeface="Arial"/>
              </a:rPr>
              <a:t>c'e'</a:t>
            </a:r>
            <a:r>
              <a:rPr lang="it-IT" dirty="0">
                <a:latin typeface="Arial"/>
                <a:cs typeface="Arial"/>
              </a:rPr>
              <a:t> spazio (?) per:</a:t>
            </a:r>
          </a:p>
          <a:p>
            <a:pPr lvl="1"/>
            <a:r>
              <a:rPr lang="it-IT" dirty="0">
                <a:latin typeface="Arial"/>
                <a:cs typeface="Arial"/>
              </a:rPr>
              <a:t>Partecipare a esperimenti </a:t>
            </a:r>
          </a:p>
          <a:p>
            <a:pPr lvl="1"/>
            <a:r>
              <a:rPr lang="it-IT" dirty="0">
                <a:latin typeface="Arial"/>
                <a:cs typeface="Arial"/>
              </a:rPr>
              <a:t>Proporre</a:t>
            </a:r>
            <a:r>
              <a:rPr lang="it-IT" dirty="0">
                <a:effectLst/>
                <a:latin typeface="Arial"/>
                <a:cs typeface="Arial"/>
              </a:rPr>
              <a:t> esperimenti</a:t>
            </a:r>
            <a:endParaRPr lang="it-IT" dirty="0">
              <a:cs typeface="Calibri"/>
            </a:endParaRPr>
          </a:p>
          <a:p>
            <a:endParaRPr lang="it-IT" dirty="0">
              <a:latin typeface="Arial"/>
              <a:cs typeface="Arial"/>
            </a:endParaRPr>
          </a:p>
          <a:p>
            <a:r>
              <a:rPr lang="it-IT" dirty="0">
                <a:ea typeface="+mn-lt"/>
                <a:cs typeface="+mn-lt"/>
              </a:rPr>
              <a:t>Risorse assegnate alle sigle e raccolta richieste di calcolo per le nuove sigle</a:t>
            </a:r>
          </a:p>
          <a:p>
            <a:pPr lvl="1"/>
            <a:r>
              <a:rPr lang="it-IT" dirty="0">
                <a:latin typeface="Calibri"/>
                <a:cs typeface="Calibri"/>
              </a:rPr>
              <a:t>Retico (C3SN) e Lonardo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7DA847-6855-A3A6-93F1-508E2E7A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B078-E414-4089-A9CB-92E57C1E7731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627272-A460-2BEC-2836-787C8875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6793F7-921A-A81F-236E-95298D3F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32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1DB3F-429C-5DCA-2BC5-4200BE3ED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Esperimenti e attività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883250-57EC-3BC4-55B7-19CEEF643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Esperimenti con coinvolgimento CNAF</a:t>
            </a:r>
          </a:p>
          <a:p>
            <a:pPr lvl="1"/>
            <a:r>
              <a:rPr lang="it-IT" dirty="0"/>
              <a:t>AI_INFN (Machine Learning @INFN), Stefano </a:t>
            </a:r>
          </a:p>
          <a:p>
            <a:pPr lvl="1"/>
            <a:r>
              <a:rPr lang="it-IT" dirty="0"/>
              <a:t>RIPTIDE (</a:t>
            </a:r>
            <a:r>
              <a:rPr lang="it-IT" dirty="0" err="1"/>
              <a:t>RecoIl</a:t>
            </a:r>
            <a:r>
              <a:rPr lang="it-IT" dirty="0"/>
              <a:t> Proton Track Imaging </a:t>
            </a:r>
            <a:r>
              <a:rPr lang="it-IT" dirty="0" err="1"/>
              <a:t>DEtector</a:t>
            </a:r>
            <a:r>
              <a:rPr lang="it-IT" dirty="0"/>
              <a:t>), Samuele </a:t>
            </a:r>
          </a:p>
          <a:p>
            <a:pPr lvl="1"/>
            <a:r>
              <a:rPr lang="it-IT" dirty="0"/>
              <a:t>VITA-5, Barbara (Alessandro) </a:t>
            </a:r>
            <a:endParaRPr lang="it-IT" dirty="0">
              <a:latin typeface="Arial" panose="020B0604020202020204" pitchFamily="34" charset="0"/>
              <a:cs typeface="Arial"/>
            </a:endParaRPr>
          </a:p>
          <a:p>
            <a:endParaRPr lang="it-IT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EBD848-1181-CF87-1FA7-85D126A9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60F-34E0-4C2E-888B-FA3FC287C5C0}" type="datetime1">
              <a:rPr lang="it-IT" smtClean="0"/>
              <a:t>04/07/2025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50F2A9-2CD7-0472-34CC-0D136D026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60F37B-1F83-54AF-ED41-A2822414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817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EDC4959F94C54980851577AE6FCCAC" ma:contentTypeVersion="13" ma:contentTypeDescription="Create a new document." ma:contentTypeScope="" ma:versionID="a88951f08b26498448769925d78e21d6">
  <xsd:schema xmlns:xsd="http://www.w3.org/2001/XMLSchema" xmlns:xs="http://www.w3.org/2001/XMLSchema" xmlns:p="http://schemas.microsoft.com/office/2006/metadata/properties" xmlns:ns3="ff0c68dd-7975-4915-9c96-7a0112ba5f25" xmlns:ns4="458bf4a6-2b0d-4f83-944c-24e2353c356e" targetNamespace="http://schemas.microsoft.com/office/2006/metadata/properties" ma:root="true" ma:fieldsID="e793b566225846ac548f2589dd0879c4" ns3:_="" ns4:_="">
    <xsd:import namespace="ff0c68dd-7975-4915-9c96-7a0112ba5f25"/>
    <xsd:import namespace="458bf4a6-2b0d-4f83-944c-24e2353c35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0c68dd-7975-4915-9c96-7a0112ba5f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bf4a6-2b0d-4f83-944c-24e2353c35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A19984-D3D6-44E8-92AE-4DBD0B0299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0c68dd-7975-4915-9c96-7a0112ba5f25"/>
    <ds:schemaRef ds:uri="458bf4a6-2b0d-4f83-944c-24e2353c3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D772AE-0C9B-475C-8478-A8DD3A9276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3A99A6-AAFB-4DC0-B7E6-1D198FF34EF8}">
  <ds:schemaRefs>
    <ds:schemaRef ds:uri="http://schemas.microsoft.com/office/2006/documentManagement/types"/>
    <ds:schemaRef ds:uri="ff0c68dd-7975-4915-9c96-7a0112ba5f25"/>
    <ds:schemaRef ds:uri="http://www.w3.org/XML/1998/namespace"/>
    <ds:schemaRef ds:uri="458bf4a6-2b0d-4f83-944c-24e2353c356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637</Words>
  <Application>Microsoft Office PowerPoint</Application>
  <PresentationFormat>Widescreen</PresentationFormat>
  <Paragraphs>94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Open Sans</vt:lpstr>
      <vt:lpstr>Tema di Office</vt:lpstr>
      <vt:lpstr>Riunione locale CSN5@CNAF</vt:lpstr>
      <vt:lpstr>CSN</vt:lpstr>
      <vt:lpstr>La CSN5</vt:lpstr>
      <vt:lpstr>I progetti di CSN5</vt:lpstr>
      <vt:lpstr>Riunioni</vt:lpstr>
      <vt:lpstr>Scadenze per il 2023</vt:lpstr>
      <vt:lpstr>Ruolo del CNAF</vt:lpstr>
      <vt:lpstr>Esperimenti e attività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Riunione locale CSN5@CNAF</dc:title>
  <dc:creator>Alessandro Costantini</dc:creator>
  <cp:lastModifiedBy>Alessandro Costantini</cp:lastModifiedBy>
  <cp:revision>80</cp:revision>
  <dcterms:created xsi:type="dcterms:W3CDTF">2022-06-30T05:14:47Z</dcterms:created>
  <dcterms:modified xsi:type="dcterms:W3CDTF">2025-07-04T11:57:31Z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0x01010080EDC4959F94C54980851577AE6FCCAC</vt:lpwstr>
  </property>
</Properties>
</file>