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modernComment_164_C81D0246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52" r:id="rId3"/>
    <p:sldId id="353" r:id="rId4"/>
    <p:sldId id="363" r:id="rId5"/>
    <p:sldId id="354" r:id="rId6"/>
    <p:sldId id="283" r:id="rId7"/>
    <p:sldId id="268" r:id="rId8"/>
    <p:sldId id="358" r:id="rId9"/>
    <p:sldId id="359" r:id="rId10"/>
    <p:sldId id="360" r:id="rId11"/>
    <p:sldId id="361" r:id="rId12"/>
    <p:sldId id="362" r:id="rId13"/>
    <p:sldId id="308" r:id="rId14"/>
    <p:sldId id="356" r:id="rId15"/>
    <p:sldId id="366" r:id="rId16"/>
    <p:sldId id="269" r:id="rId17"/>
    <p:sldId id="367" r:id="rId18"/>
    <p:sldId id="368" r:id="rId19"/>
    <p:sldId id="309" r:id="rId20"/>
    <p:sldId id="351" r:id="rId21"/>
    <p:sldId id="365" r:id="rId22"/>
    <p:sldId id="3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6C8528-08AC-FC69-3D62-418C5108C380}" name="Emiliano  De Santis" initials="EDS" userId="S::7331.DeSantis@uniroma2.onmicrosoft.com::51b64a1e-525f-4314-bd56-4294af4cd7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82"/>
    <a:srgbClr val="A6A6A6"/>
    <a:srgbClr val="DDE9F7"/>
    <a:srgbClr val="0055A5"/>
    <a:srgbClr val="437AAB"/>
    <a:srgbClr val="385273"/>
    <a:srgbClr val="EF3723"/>
    <a:srgbClr val="33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2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97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modernComment_164_C81D02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3D3726-5A6C-C847-B511-78E45D208353}" authorId="{4F6C8528-08AC-FC69-3D62-418C5108C380}" created="2025-07-14T13:31:30.60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57344326" sldId="356"/>
      <ac:spMk id="7" creationId="{711D49D5-05DB-83AB-A492-8E82BF868E71}"/>
      <ac:txMk cp="166" len="82">
        <ac:context len="349" hash="1798058857"/>
      </ac:txMk>
    </ac:txMkLst>
    <p188:pos x="11344721" y="2074772"/>
    <p188:replyLst>
      <p188:reply id="{E30FAE9E-7603-444F-8887-9941441533FB}" authorId="{4F6C8528-08AC-FC69-3D62-418C5108C380}" created="2025-07-14T13:33:08.886">
        <p188:txBody>
          <a:bodyPr/>
          <a:lstStyle/>
          <a:p>
            <a:r>
              <a:rPr lang="en-IT"/>
              <a:t>non mi ricordo che avevamo scritto nel documento finale</a:t>
            </a:r>
          </a:p>
        </p188:txBody>
      </p188:reply>
    </p188:replyLst>
    <p188:txBody>
      <a:bodyPr/>
      <a:lstStyle/>
      <a:p>
        <a:r>
          <a:rPr lang="en-IT"/>
          <a:t>vogliamo aggiungere qualcosa sui paesi sottosviluppati, numero di donne? 
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Relationship Id="rId22" Type="http://schemas.openxmlformats.org/officeDocument/2006/relationships/image" Target="../media/image2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2661400" y="2693691"/>
            <a:ext cx="1152130" cy="588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 dirty="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16" name="Picture 15" descr="Shape, background pattern, rectangle&#10;&#10;Description automatically generated">
            <a:extLst>
              <a:ext uri="{FF2B5EF4-FFF2-40B4-BE49-F238E27FC236}">
                <a16:creationId xmlns:a16="http://schemas.microsoft.com/office/drawing/2014/main" id="{EB353F2C-276C-46A5-BFB4-EDBF3952D3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43" y="520438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B40DA2FC-500E-4637-AD7D-89070242F1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5B92E49D-42F5-4F3F-87B5-89E4F6938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05" y="520438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3025C6F-90C7-462A-8C0E-8079D07BC39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67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5EEF9B71-7283-4C50-AF40-4C42338F61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1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181E05-6FC8-4FE7-96E3-22D4AE603C7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53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1B7B7ABD-7FF4-416E-82E5-F7D825396BD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6" name="Picture 35" descr="Shape, rectangle&#10;&#10;Description automatically generated">
            <a:extLst>
              <a:ext uri="{FF2B5EF4-FFF2-40B4-BE49-F238E27FC236}">
                <a16:creationId xmlns:a16="http://schemas.microsoft.com/office/drawing/2014/main" id="{0E6B17BD-38E6-40E8-81B9-61656C20CE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9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 descr="A picture containing logo&#10;&#10;Description automatically generated">
            <a:extLst>
              <a:ext uri="{FF2B5EF4-FFF2-40B4-BE49-F238E27FC236}">
                <a16:creationId xmlns:a16="http://schemas.microsoft.com/office/drawing/2014/main" id="{AFBA9081-7D6A-4386-BE99-3B9915CAF34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07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EF4B1B9E-9C34-41AA-BA3F-19A5FC834B1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76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DAFE8E6F-FDE1-40AB-A91E-75B4752808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8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4" name="Picture 43" descr="Background pattern&#10;&#10;Description automatically generated">
            <a:extLst>
              <a:ext uri="{FF2B5EF4-FFF2-40B4-BE49-F238E27FC236}">
                <a16:creationId xmlns:a16="http://schemas.microsoft.com/office/drawing/2014/main" id="{6DC76842-022A-455A-913E-9A58E2CB996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4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5" name="Picture 4" descr="A black background with white text and yellow stars&#10;&#10;Description automatically generated">
            <a:extLst>
              <a:ext uri="{FF2B5EF4-FFF2-40B4-BE49-F238E27FC236}">
                <a16:creationId xmlns:a16="http://schemas.microsoft.com/office/drawing/2014/main" id="{9E2716B7-B9F2-45DB-9777-073DE14175D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2" y="114716"/>
            <a:ext cx="2242632" cy="1415562"/>
          </a:xfrm>
          <a:prstGeom prst="rect">
            <a:avLst/>
          </a:prstGeom>
        </p:spPr>
      </p:pic>
      <p:pic>
        <p:nvPicPr>
          <p:cNvPr id="10" name="Picture 9" descr="A red and white flag&#10;&#10;Description automatically generated">
            <a:extLst>
              <a:ext uri="{FF2B5EF4-FFF2-40B4-BE49-F238E27FC236}">
                <a16:creationId xmlns:a16="http://schemas.microsoft.com/office/drawing/2014/main" id="{A432073E-30D0-1321-D61C-19FE02D74C2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2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 descr="A flag with a star&#10;&#10;Description automatically generated">
            <a:extLst>
              <a:ext uri="{FF2B5EF4-FFF2-40B4-BE49-F238E27FC236}">
                <a16:creationId xmlns:a16="http://schemas.microsoft.com/office/drawing/2014/main" id="{8F882AFF-47C1-56E6-A6EE-53B6BD8437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44" y="5204384"/>
            <a:ext cx="540211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 descr="A red circle with white background&#10;&#10;Description automatically generated">
            <a:extLst>
              <a:ext uri="{FF2B5EF4-FFF2-40B4-BE49-F238E27FC236}">
                <a16:creationId xmlns:a16="http://schemas.microsoft.com/office/drawing/2014/main" id="{86656072-735B-1CC6-9FD3-2B2E5BE0D9D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06" y="5204384"/>
            <a:ext cx="540211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17" descr="A red and white flag&#10;&#10;Description automatically generated">
            <a:extLst>
              <a:ext uri="{FF2B5EF4-FFF2-40B4-BE49-F238E27FC236}">
                <a16:creationId xmlns:a16="http://schemas.microsoft.com/office/drawing/2014/main" id="{D6DDA5FD-EF50-ADF7-ACCA-929B0C6727E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17" y="5703104"/>
            <a:ext cx="540000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Picture 20" descr="A flag with a red blue and white stripe&#10;&#10;Description automatically generated">
            <a:extLst>
              <a:ext uri="{FF2B5EF4-FFF2-40B4-BE49-F238E27FC236}">
                <a16:creationId xmlns:a16="http://schemas.microsoft.com/office/drawing/2014/main" id="{2F8C4F3E-377C-0CC5-10FD-5F12E137FAF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996" y="5204384"/>
            <a:ext cx="540000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Picture 23" descr="A blue and yellow flag&#10;&#10;Description automatically generated">
            <a:extLst>
              <a:ext uri="{FF2B5EF4-FFF2-40B4-BE49-F238E27FC236}">
                <a16:creationId xmlns:a16="http://schemas.microsoft.com/office/drawing/2014/main" id="{57BFDC14-E866-AD12-B5F8-AF5AAEFE1F2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1" y="5703104"/>
            <a:ext cx="539520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14/07/2025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8E6A3-D10E-BEBC-CDF4-2DC37BE2810D}"/>
              </a:ext>
            </a:extLst>
          </p:cNvPr>
          <p:cNvSpPr txBox="1"/>
          <p:nvPr userDrawn="1"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C3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56F66-AA74-C0C7-C412-B189A98C9334}"/>
              </a:ext>
            </a:extLst>
          </p:cNvPr>
          <p:cNvSpPr txBox="1"/>
          <p:nvPr userDrawn="1"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297382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14/07/2025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14/07/2025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14/07/2025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14/07/2025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14/07/2025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14/07/2025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64_C81D024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surveys.infn.it/index.php/718177?lang=en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WP5: user strategy and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Emiliano </a:t>
            </a:r>
            <a:r>
              <a:rPr lang="en-GB" dirty="0" err="1"/>
              <a:t>Principi</a:t>
            </a:r>
            <a:r>
              <a:rPr lang="en-GB" dirty="0"/>
              <a:t> – </a:t>
            </a:r>
            <a:r>
              <a:rPr lang="en-GB" dirty="0" err="1"/>
              <a:t>Elettra-Sincrotrone</a:t>
            </a:r>
            <a:r>
              <a:rPr lang="en-GB" dirty="0"/>
              <a:t> Trieste </a:t>
            </a:r>
            <a:r>
              <a:rPr lang="en-GB" dirty="0" err="1"/>
              <a:t>S.C.p.A</a:t>
            </a:r>
            <a:r>
              <a:rPr lang="en-GB" dirty="0"/>
              <a:t>.</a:t>
            </a:r>
          </a:p>
          <a:p>
            <a:r>
              <a:rPr lang="en-GB" dirty="0"/>
              <a:t>Francesco </a:t>
            </a:r>
            <a:r>
              <a:rPr lang="en-GB" dirty="0" err="1"/>
              <a:t>Stellato</a:t>
            </a:r>
            <a:r>
              <a:rPr lang="en-GB" dirty="0"/>
              <a:t> – </a:t>
            </a:r>
            <a:r>
              <a:rPr lang="en-GB" dirty="0" err="1"/>
              <a:t>Università</a:t>
            </a:r>
            <a:r>
              <a:rPr lang="en-GB" dirty="0"/>
              <a:t> Tor </a:t>
            </a:r>
            <a:r>
              <a:rPr lang="en-GB" dirty="0" err="1"/>
              <a:t>Vergata</a:t>
            </a:r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A9835D-8DE6-3643-E5D9-588487DB1DE9}"/>
              </a:ext>
            </a:extLst>
          </p:cNvPr>
          <p:cNvSpPr txBox="1"/>
          <p:nvPr/>
        </p:nvSpPr>
        <p:spPr>
          <a:xfrm>
            <a:off x="3290780" y="30995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i="0" u="none" strike="noStrike" baseline="0" dirty="0" err="1">
                <a:solidFill>
                  <a:schemeClr val="bg1"/>
                </a:solidFill>
                <a:latin typeface="+mj-lt"/>
              </a:rPr>
              <a:t>EuPRAXIA</a:t>
            </a:r>
            <a:r>
              <a:rPr lang="it-IT" sz="3600" b="1" i="0" u="none" strike="noStrike" baseline="0" dirty="0">
                <a:solidFill>
                  <a:schemeClr val="bg1"/>
                </a:solidFill>
                <a:latin typeface="+mj-lt"/>
              </a:rPr>
              <a:t>-PP </a:t>
            </a:r>
          </a:p>
          <a:p>
            <a:r>
              <a:rPr lang="it-IT" sz="3600" b="1" i="0" u="none" strike="noStrike" baseline="0" dirty="0">
                <a:solidFill>
                  <a:schemeClr val="bg1"/>
                </a:solidFill>
                <a:latin typeface="+mj-lt"/>
              </a:rPr>
              <a:t>Technical Review Meeting </a:t>
            </a:r>
            <a:endParaRPr lang="it-IT" sz="3600" b="0" i="0" u="none" strike="noStrike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334038-EB9C-9AB7-DBB6-4808BCF8BF42}"/>
              </a:ext>
            </a:extLst>
          </p:cNvPr>
          <p:cNvSpPr txBox="1"/>
          <p:nvPr/>
        </p:nvSpPr>
        <p:spPr>
          <a:xfrm>
            <a:off x="3980209" y="4330841"/>
            <a:ext cx="2725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i="0" u="none" strike="noStrike" baseline="0" dirty="0">
                <a:solidFill>
                  <a:schemeClr val="bg1"/>
                </a:solidFill>
                <a:latin typeface="+mj-lt"/>
              </a:rPr>
              <a:t>15</a:t>
            </a:r>
            <a:r>
              <a:rPr lang="it-IT" sz="3600" b="1" dirty="0">
                <a:solidFill>
                  <a:schemeClr val="bg1"/>
                </a:solidFill>
                <a:latin typeface="+mj-lt"/>
              </a:rPr>
              <a:t>/</a:t>
            </a:r>
            <a:r>
              <a:rPr lang="it-IT" sz="3600" b="1" i="0" u="none" strike="noStrike" baseline="0" dirty="0">
                <a:solidFill>
                  <a:schemeClr val="bg1"/>
                </a:solidFill>
                <a:latin typeface="+mj-lt"/>
              </a:rPr>
              <a:t>07/2025 </a:t>
            </a:r>
            <a:endParaRPr lang="it-IT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863FD-323F-DCC1-CA4A-179CB5C6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63E96A-7C80-476D-59AE-B50280B8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54F82B-C0A7-C023-9E91-1C6E9BE9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 5.2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21172-E1E2-A604-16B2-5D0DE69085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9A4D8C-45DA-81E5-B2BE-3EC103107C65}"/>
              </a:ext>
            </a:extLst>
          </p:cNvPr>
          <p:cNvSpPr txBox="1"/>
          <p:nvPr/>
        </p:nvSpPr>
        <p:spPr>
          <a:xfrm>
            <a:off x="125790" y="791375"/>
            <a:ext cx="11451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	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egnaposto contenuto 1">
            <a:extLst>
              <a:ext uri="{FF2B5EF4-FFF2-40B4-BE49-F238E27FC236}">
                <a16:creationId xmlns:a16="http://schemas.microsoft.com/office/drawing/2014/main" id="{93BB90B0-3B1B-B806-ABB0-182F4838E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17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>
                <a:solidFill>
                  <a:schemeClr val="bg1"/>
                </a:solidFill>
              </a:rPr>
              <a:t>ESRF</a:t>
            </a:r>
            <a:r>
              <a:rPr lang="it-IT" dirty="0">
                <a:solidFill>
                  <a:schemeClr val="bg1"/>
                </a:solidFill>
              </a:rPr>
              <a:t>   </a:t>
            </a:r>
            <a:r>
              <a:rPr lang="it-IT" dirty="0"/>
              <a:t>&amp;</a:t>
            </a:r>
            <a:r>
              <a:rPr lang="it-IT" dirty="0">
                <a:solidFill>
                  <a:schemeClr val="bg1"/>
                </a:solidFill>
              </a:rPr>
              <a:t>  </a:t>
            </a:r>
            <a:r>
              <a:rPr lang="it-IT" b="1" dirty="0">
                <a:solidFill>
                  <a:schemeClr val="bg1"/>
                </a:solidFill>
              </a:rPr>
              <a:t>Eu-XFEL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/>
              <a:t>policies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sz="2400" dirty="0" err="1">
                <a:solidFill>
                  <a:schemeClr val="bg1"/>
                </a:solidFill>
              </a:rPr>
              <a:t>Why</a:t>
            </a:r>
            <a:r>
              <a:rPr lang="it-IT" sz="2400" dirty="0">
                <a:solidFill>
                  <a:schemeClr val="bg1"/>
                </a:solidFill>
              </a:rPr>
              <a:t>   </a:t>
            </a:r>
            <a:r>
              <a:rPr lang="it-IT" sz="2400" b="1" dirty="0">
                <a:solidFill>
                  <a:schemeClr val="bg1"/>
                </a:solidFill>
              </a:rPr>
              <a:t>ESRF</a:t>
            </a:r>
            <a:r>
              <a:rPr lang="it-IT" sz="2400" dirty="0">
                <a:solidFill>
                  <a:schemeClr val="bg1"/>
                </a:solidFill>
              </a:rPr>
              <a:t> &amp;  </a:t>
            </a:r>
            <a:r>
              <a:rPr lang="it-IT" sz="2400" b="1" dirty="0">
                <a:solidFill>
                  <a:schemeClr val="bg1"/>
                </a:solidFill>
              </a:rPr>
              <a:t>Eu-XFEL</a:t>
            </a:r>
            <a:r>
              <a:rPr lang="it-IT" sz="2400" dirty="0">
                <a:solidFill>
                  <a:schemeClr val="bg1"/>
                </a:solidFill>
              </a:rPr>
              <a:t> ? </a:t>
            </a:r>
          </a:p>
          <a:p>
            <a:pPr marL="0" indent="0">
              <a:buNone/>
            </a:pPr>
            <a:r>
              <a:rPr lang="it-IT" sz="2400" dirty="0" err="1">
                <a:solidFill>
                  <a:schemeClr val="bg1"/>
                </a:solidFill>
              </a:rPr>
              <a:t>Both</a:t>
            </a:r>
            <a:r>
              <a:rPr lang="it-IT" sz="2400" dirty="0">
                <a:solidFill>
                  <a:schemeClr val="bg1"/>
                </a:solidFill>
              </a:rPr>
              <a:t> are </a:t>
            </a:r>
            <a:r>
              <a:rPr lang="it-IT" sz="2400" b="1" dirty="0" err="1">
                <a:solidFill>
                  <a:schemeClr val="bg1"/>
                </a:solidFill>
              </a:rPr>
              <a:t>multinational</a:t>
            </a:r>
            <a:r>
              <a:rPr lang="it-IT" sz="2400" b="1" dirty="0">
                <a:solidFill>
                  <a:schemeClr val="bg1"/>
                </a:solidFill>
              </a:rPr>
              <a:t> projects </a:t>
            </a:r>
            <a:r>
              <a:rPr lang="it-IT" sz="2400" b="1" dirty="0" err="1">
                <a:solidFill>
                  <a:schemeClr val="bg1"/>
                </a:solidFill>
              </a:rPr>
              <a:t>involving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European</a:t>
            </a:r>
            <a:r>
              <a:rPr lang="it-IT" sz="2400" b="1" dirty="0">
                <a:solidFill>
                  <a:schemeClr val="bg1"/>
                </a:solidFill>
              </a:rPr>
              <a:t> countries </a:t>
            </a:r>
            <a:r>
              <a:rPr lang="it-IT" sz="2400" b="0" i="0" dirty="0" err="1">
                <a:solidFill>
                  <a:schemeClr val="bg1"/>
                </a:solidFill>
                <a:effectLst/>
              </a:rPr>
              <a:t>that</a:t>
            </a:r>
            <a:r>
              <a:rPr lang="it-IT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</a:rPr>
              <a:t>commit</a:t>
            </a:r>
            <a:r>
              <a:rPr lang="it-IT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</a:rPr>
              <a:t>themselves</a:t>
            </a:r>
            <a:r>
              <a:rPr lang="it-IT" sz="2400" b="0" i="0" dirty="0">
                <a:solidFill>
                  <a:schemeClr val="bg1"/>
                </a:solidFill>
                <a:effectLst/>
              </a:rPr>
              <a:t> in an </a:t>
            </a:r>
            <a:r>
              <a:rPr lang="it-IT" sz="2400" b="0" i="0" dirty="0" err="1">
                <a:solidFill>
                  <a:schemeClr val="bg1"/>
                </a:solidFill>
                <a:effectLst/>
              </a:rPr>
              <a:t>intergovernmental</a:t>
            </a:r>
            <a:r>
              <a:rPr lang="it-IT" sz="2400" b="0" i="0" dirty="0">
                <a:solidFill>
                  <a:schemeClr val="bg1"/>
                </a:solidFill>
                <a:effectLst/>
              </a:rPr>
              <a:t> convention</a:t>
            </a:r>
            <a:r>
              <a:rPr lang="it-IT" sz="2400" dirty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it-IT" sz="2400" dirty="0" err="1">
                <a:solidFill>
                  <a:schemeClr val="bg1"/>
                </a:solidFill>
              </a:rPr>
              <a:t>Their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collaboration</a:t>
            </a:r>
            <a:r>
              <a:rPr lang="it-IT" sz="2400" dirty="0">
                <a:solidFill>
                  <a:schemeClr val="bg1"/>
                </a:solidFill>
              </a:rPr>
              <a:t> and funding </a:t>
            </a:r>
            <a:r>
              <a:rPr lang="it-IT" sz="2400" dirty="0" err="1">
                <a:solidFill>
                  <a:schemeClr val="bg1"/>
                </a:solidFill>
              </a:rPr>
              <a:t>mechanisms</a:t>
            </a:r>
            <a:r>
              <a:rPr lang="it-IT" sz="2400" dirty="0">
                <a:solidFill>
                  <a:schemeClr val="bg1"/>
                </a:solidFill>
              </a:rPr>
              <a:t> involve a </a:t>
            </a:r>
            <a:r>
              <a:rPr lang="it-IT" sz="2400" dirty="0" err="1">
                <a:solidFill>
                  <a:schemeClr val="bg1"/>
                </a:solidFill>
              </a:rPr>
              <a:t>broad</a:t>
            </a:r>
            <a:r>
              <a:rPr lang="it-IT" sz="2400" dirty="0">
                <a:solidFill>
                  <a:schemeClr val="bg1"/>
                </a:solidFill>
              </a:rPr>
              <a:t> international community.</a:t>
            </a:r>
          </a:p>
          <a:p>
            <a:pPr marL="0" indent="0">
              <a:buNone/>
            </a:pPr>
            <a:r>
              <a:rPr lang="it-IT" sz="2400" dirty="0" err="1">
                <a:solidFill>
                  <a:schemeClr val="bg1"/>
                </a:solidFill>
              </a:rPr>
              <a:t>Other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research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infrastructures</a:t>
            </a:r>
            <a:r>
              <a:rPr lang="it-IT" sz="2400" dirty="0">
                <a:solidFill>
                  <a:schemeClr val="bg1"/>
                </a:solidFill>
              </a:rPr>
              <a:t> to look </a:t>
            </a:r>
            <a:r>
              <a:rPr lang="it-IT" sz="2400" dirty="0" err="1">
                <a:solidFill>
                  <a:schemeClr val="bg1"/>
                </a:solidFill>
              </a:rPr>
              <a:t>at</a:t>
            </a:r>
            <a:r>
              <a:rPr lang="it-IT" sz="2400" dirty="0">
                <a:solidFill>
                  <a:schemeClr val="bg1"/>
                </a:solidFill>
              </a:rPr>
              <a:t>: FERMI/Elettra                           , …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" name="Picture 2" descr="Press room">
            <a:extLst>
              <a:ext uri="{FF2B5EF4-FFF2-40B4-BE49-F238E27FC236}">
                <a16:creationId xmlns:a16="http://schemas.microsoft.com/office/drawing/2014/main" id="{48A3CC73-5550-39C9-48E8-80B9BD1A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02" y="1848459"/>
            <a:ext cx="937609" cy="116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ogo European XFEL (JPG)">
            <a:extLst>
              <a:ext uri="{FF2B5EF4-FFF2-40B4-BE49-F238E27FC236}">
                <a16:creationId xmlns:a16="http://schemas.microsoft.com/office/drawing/2014/main" id="{44EE8395-4822-EC62-4D24-FA1229428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1826" r="3334" b="2748"/>
          <a:stretch/>
        </p:blipFill>
        <p:spPr bwMode="auto">
          <a:xfrm>
            <a:off x="2272582" y="1848459"/>
            <a:ext cx="1161695" cy="116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lettra_logo(trasparent)">
            <a:extLst>
              <a:ext uri="{FF2B5EF4-FFF2-40B4-BE49-F238E27FC236}">
                <a16:creationId xmlns:a16="http://schemas.microsoft.com/office/drawing/2014/main" id="{825CEB11-02E1-BEBB-684A-355075DEC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419" y="4916096"/>
            <a:ext cx="1494110" cy="82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933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32ADA-2899-1253-29F8-0A9106B0C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1512AC-958B-8884-143D-018B366F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7D1272-8737-0E7C-D813-50F79E6E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 5.2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D251F-5D3C-40D3-3BDF-DA50DB7195C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7D73D8-46C3-02FF-1DA1-9D1289D5ECFD}"/>
              </a:ext>
            </a:extLst>
          </p:cNvPr>
          <p:cNvSpPr txBox="1"/>
          <p:nvPr/>
        </p:nvSpPr>
        <p:spPr>
          <a:xfrm>
            <a:off x="335360" y="1502097"/>
            <a:ext cx="1141827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 dirty="0">
                <a:solidFill>
                  <a:srgbClr val="FFC000"/>
                </a:solidFill>
                <a:effectLst/>
                <a:cs typeface="Arial" panose="020B0604020202020204" pitchFamily="34" charset="0"/>
              </a:rPr>
              <a:t>Access policy - </a:t>
            </a:r>
            <a:r>
              <a:rPr lang="it-IT" sz="2400" b="1" i="0" dirty="0" err="1">
                <a:solidFill>
                  <a:srgbClr val="FFC000"/>
                </a:solidFill>
                <a:effectLst/>
                <a:cs typeface="Arial" panose="020B0604020202020204" pitchFamily="34" charset="0"/>
              </a:rPr>
              <a:t>Questions</a:t>
            </a:r>
            <a:endParaRPr lang="it-IT" sz="2400" b="1" i="0" dirty="0">
              <a:solidFill>
                <a:srgbClr val="FFC000"/>
              </a:solidFill>
              <a:effectLst/>
              <a:cs typeface="Arial" panose="020B0604020202020204" pitchFamily="34" charset="0"/>
            </a:endParaRPr>
          </a:p>
          <a:p>
            <a:pPr algn="l"/>
            <a:endParaRPr lang="it-IT" sz="2400" b="0" i="0" dirty="0">
              <a:solidFill>
                <a:srgbClr val="FFC000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Is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there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any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official </a:t>
            </a:r>
            <a:r>
              <a:rPr lang="it-IT" sz="2400" b="1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documentation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about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the "Access policy"</a:t>
            </a:r>
          </a:p>
          <a:p>
            <a:pPr algn="l"/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How to </a:t>
            </a:r>
            <a:r>
              <a:rPr lang="it-IT" sz="2400" b="1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get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access 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to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beamtime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?</a:t>
            </a:r>
            <a:b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</a:b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Scientific </a:t>
            </a:r>
            <a:r>
              <a:rPr lang="it-IT" sz="2400" b="1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proposals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selection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: procedure,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critical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aspects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acceptance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rate, calls per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year</a:t>
            </a:r>
            <a:b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</a:b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How </a:t>
            </a:r>
            <a:r>
              <a:rPr lang="it-IT" sz="2400" b="1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many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proposals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received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/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accepted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every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year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Do users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complain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about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limited access 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to the facility?</a:t>
            </a:r>
          </a:p>
          <a:p>
            <a:pPr algn="l"/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Proposals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review panels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composition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, duration of the panel, budget for travels, in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person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sessions or ZOOM sessions</a:t>
            </a:r>
          </a:p>
          <a:p>
            <a:pPr algn="l"/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Industrial users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how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many</a:t>
            </a: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,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access policies,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evaluation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of industrial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experimental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proposals</a:t>
            </a: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,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access costs for industrial users</a:t>
            </a:r>
          </a:p>
        </p:txBody>
      </p:sp>
    </p:spTree>
    <p:extLst>
      <p:ext uri="{BB962C8B-B14F-4D97-AF65-F5344CB8AC3E}">
        <p14:creationId xmlns:p14="http://schemas.microsoft.com/office/powerpoint/2010/main" val="248603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B6F1C-4A44-36A5-CEC8-B13EA3E96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B15E8E-160E-2EC8-D492-AA9B25095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601427-300B-ADC4-3E18-BE58B0EC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 5.2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5098-F797-CD60-47B9-5A3DD2764EC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1A71BB-B2EA-7731-CAE6-060838F4D395}"/>
              </a:ext>
            </a:extLst>
          </p:cNvPr>
          <p:cNvSpPr txBox="1"/>
          <p:nvPr/>
        </p:nvSpPr>
        <p:spPr>
          <a:xfrm>
            <a:off x="278272" y="1303833"/>
            <a:ext cx="1191372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dirty="0">
                <a:solidFill>
                  <a:srgbClr val="FFC000"/>
                </a:solidFill>
                <a:effectLst/>
                <a:cs typeface="Arial" panose="020B0604020202020204" pitchFamily="34" charset="0"/>
              </a:rPr>
              <a:t>User services</a:t>
            </a:r>
            <a:r>
              <a:rPr lang="it-IT" sz="2400" b="1" dirty="0">
                <a:solidFill>
                  <a:srgbClr val="FFC000"/>
                </a:solidFill>
                <a:cs typeface="Arial" panose="020B0604020202020204" pitchFamily="34" charset="0"/>
              </a:rPr>
              <a:t> - </a:t>
            </a:r>
            <a:r>
              <a:rPr lang="it-IT" sz="2400" b="1" dirty="0" err="1">
                <a:solidFill>
                  <a:srgbClr val="FFC000"/>
                </a:solidFill>
                <a:cs typeface="Arial" panose="020B0604020202020204" pitchFamily="34" charset="0"/>
              </a:rPr>
              <a:t>Questions</a:t>
            </a:r>
            <a:endParaRPr lang="it-IT" sz="2400" b="1" i="0" dirty="0">
              <a:solidFill>
                <a:srgbClr val="FFC000"/>
              </a:solidFill>
              <a:effectLst/>
              <a:cs typeface="Arial" panose="020B0604020202020204" pitchFamily="34" charset="0"/>
            </a:endParaRPr>
          </a:p>
          <a:p>
            <a:pPr algn="l"/>
            <a:endParaRPr lang="it-IT" sz="2400" b="0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 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Is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there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any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official </a:t>
            </a:r>
            <a:r>
              <a:rPr lang="it-IT" sz="2400" b="1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documentation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about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the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offered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«User services»?</a:t>
            </a:r>
          </a:p>
          <a:p>
            <a:pPr algn="l"/>
            <a:endParaRPr lang="it-IT" sz="2400" b="0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What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is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needed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to operate a user office?</a:t>
            </a:r>
          </a:p>
          <a:p>
            <a:pPr marL="342900" indent="-342900" algn="l">
              <a:buFontTx/>
              <a:buChar char="-"/>
            </a:pPr>
            <a:endParaRPr lang="it-IT" sz="2400" b="0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  <a:p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Support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offered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to users: </a:t>
            </a:r>
            <a:r>
              <a:rPr lang="it-IT" sz="2400" dirty="0" err="1">
                <a:solidFill>
                  <a:schemeClr val="bg1"/>
                </a:solidFill>
                <a:cs typeface="Arial" panose="020B0604020202020204" pitchFamily="34" charset="0"/>
              </a:rPr>
              <a:t>Canteen</a:t>
            </a: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Guest House, travel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organization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and/or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reimbursement</a:t>
            </a:r>
            <a:endParaRPr lang="it-IT" sz="2400" b="0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  <a:p>
            <a:pPr algn="l"/>
            <a:endParaRPr lang="it-IT" sz="2400" b="0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What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are the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most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required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sz="2400" b="1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services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?</a:t>
            </a:r>
          </a:p>
          <a:p>
            <a:pPr algn="l"/>
            <a:endParaRPr lang="it-IT" sz="2400" b="0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Monitoring users'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satisfaction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(</a:t>
            </a: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post-</a:t>
            </a:r>
            <a:r>
              <a:rPr lang="it-IT" sz="2400" dirty="0" err="1">
                <a:solidFill>
                  <a:schemeClr val="bg1"/>
                </a:solidFill>
                <a:cs typeface="Arial" panose="020B0604020202020204" pitchFamily="34" charset="0"/>
              </a:rPr>
              <a:t>beamtime</a:t>
            </a:r>
            <a:r>
              <a:rPr lang="it-IT" sz="2400" dirty="0">
                <a:solidFill>
                  <a:schemeClr val="bg1"/>
                </a:solidFill>
                <a:cs typeface="Arial" panose="020B0604020202020204" pitchFamily="34" charset="0"/>
              </a:rPr>
              <a:t> surveys, …)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 </a:t>
            </a:r>
          </a:p>
          <a:p>
            <a:pPr algn="l"/>
            <a:endParaRPr lang="it-IT" sz="2400" b="0" i="0" dirty="0">
              <a:solidFill>
                <a:schemeClr val="bg1"/>
              </a:solidFill>
              <a:effectLst/>
              <a:cs typeface="Arial" panose="020B0604020202020204" pitchFamily="34" charset="0"/>
            </a:endParaRPr>
          </a:p>
          <a:p>
            <a:pPr algn="l"/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- </a:t>
            </a:r>
            <a:r>
              <a:rPr lang="it-IT" sz="2400" b="0" i="0" dirty="0" err="1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Annual</a:t>
            </a:r>
            <a:r>
              <a:rPr lang="it-IT" sz="2400" b="0" i="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budget for users services</a:t>
            </a:r>
          </a:p>
        </p:txBody>
      </p:sp>
    </p:spTree>
    <p:extLst>
      <p:ext uri="{BB962C8B-B14F-4D97-AF65-F5344CB8AC3E}">
        <p14:creationId xmlns:p14="http://schemas.microsoft.com/office/powerpoint/2010/main" val="133972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03A49-0F78-EF06-27F9-597CB066C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44D3C4-FF90-E5AD-5D51-508BF6AB6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561" y="819302"/>
            <a:ext cx="5789991" cy="63696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EuPRAXIA</a:t>
            </a:r>
            <a:r>
              <a:rPr lang="en-GB" dirty="0"/>
              <a:t> Report on access policy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408B6A-3201-89C9-FD7C-96185187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6D40D1-21F8-B930-B2A6-F4197D4D2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 5.2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A3A29-CB57-1208-16CE-81C47D6E96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B4A2E6-CB74-77F6-493A-9CF781AB118F}"/>
              </a:ext>
            </a:extLst>
          </p:cNvPr>
          <p:cNvSpPr txBox="1"/>
          <p:nvPr/>
        </p:nvSpPr>
        <p:spPr>
          <a:xfrm>
            <a:off x="125790" y="1565466"/>
            <a:ext cx="1194525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Access Policy Highlights</a:t>
            </a:r>
          </a:p>
          <a:p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	Peer-reviewed Proposal System:</a:t>
            </a:r>
            <a:r>
              <a:rPr lang="en-US" sz="2400" dirty="0">
                <a:solidFill>
                  <a:schemeClr val="bg1"/>
                </a:solidFill>
              </a:rPr>
              <a:t> Based on scientific merit, innovation, and feasibility.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Proposal Review Panel:</a:t>
            </a:r>
            <a:r>
              <a:rPr lang="en-US" sz="2400" dirty="0">
                <a:solidFill>
                  <a:schemeClr val="bg1"/>
                </a:solidFill>
              </a:rPr>
              <a:t> Rotating experts; hybrid meetings to reduce travel.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Commissioning Phase Priority:</a:t>
            </a:r>
            <a:r>
              <a:rPr lang="en-US" sz="2400" dirty="0">
                <a:solidFill>
                  <a:schemeClr val="bg1"/>
                </a:solidFill>
              </a:rPr>
              <a:t> In-house R&amp;D and experiments suited to early-stage 	beam conditions.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Standard &amp; Rolling Calls:</a:t>
            </a:r>
            <a:r>
              <a:rPr lang="en-US" sz="2400" dirty="0">
                <a:solidFill>
                  <a:schemeClr val="bg1"/>
                </a:solidFill>
              </a:rPr>
              <a:t> Issued regularly; fast-access options planned.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0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D34AE-9FBB-24EB-47F7-0F1BDA89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B90068-6AD3-3634-FF35-66E734FCC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561" y="819302"/>
            <a:ext cx="5789991" cy="63696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EuPRAXIA</a:t>
            </a:r>
            <a:r>
              <a:rPr lang="en-GB" dirty="0"/>
              <a:t> Report on access policy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700E23-0BDF-2CB1-472D-73997CE8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CD21EC-AE6C-C73B-0F77-47E5CD61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 5.2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4EF03-56A0-CC12-85E5-13607038CE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11D49D5-05DB-83AB-A492-8E82BF868E71}"/>
              </a:ext>
            </a:extLst>
          </p:cNvPr>
          <p:cNvSpPr txBox="1"/>
          <p:nvPr/>
        </p:nvSpPr>
        <p:spPr>
          <a:xfrm>
            <a:off x="125790" y="1565466"/>
            <a:ext cx="1194525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User Support &amp; Inclusivity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</a:p>
          <a:p>
            <a:r>
              <a:rPr lang="en-US" sz="2400" dirty="0">
                <a:solidFill>
                  <a:schemeClr val="bg1"/>
                </a:solidFill>
              </a:rPr>
              <a:t>	Financial/logistical support for travel, lodging, and meals.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	Support services: Sample handling, data analysis tools, and training.</a:t>
            </a:r>
          </a:p>
          <a:p>
            <a:r>
              <a:rPr lang="en-US" sz="2400" dirty="0">
                <a:solidFill>
                  <a:schemeClr val="bg1"/>
                </a:solidFill>
              </a:rPr>
              <a:t>	</a:t>
            </a:r>
          </a:p>
          <a:p>
            <a:r>
              <a:rPr lang="en-US" sz="2400" dirty="0">
                <a:solidFill>
                  <a:schemeClr val="bg1"/>
                </a:solidFill>
              </a:rPr>
              <a:t>	Reserved beamtime for early-career researchers, EU institutions, and internal R&amp;D.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Portal Access: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	Centralized user web portal for proposals, documentation, and support services.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443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D34AE-9FBB-24EB-47F7-0F1BDA89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B90068-6AD3-3634-FF35-66E734FCC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561" y="819302"/>
            <a:ext cx="5789991" cy="636965"/>
          </a:xfrm>
        </p:spPr>
        <p:txBody>
          <a:bodyPr/>
          <a:lstStyle/>
          <a:p>
            <a:pPr marL="0" indent="0">
              <a:buNone/>
            </a:pPr>
            <a:r>
              <a:rPr lang="en-GB" dirty="0" err="1"/>
              <a:t>EuPRAXIA</a:t>
            </a:r>
            <a:r>
              <a:rPr lang="en-GB" dirty="0"/>
              <a:t> Report on access policy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700E23-0BDF-2CB1-472D-73997CE8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CD21EC-AE6C-C73B-0F77-47E5CD611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 5.2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4EF03-56A0-CC12-85E5-13607038CE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11D49D5-05DB-83AB-A492-8E82BF868E71}"/>
              </a:ext>
            </a:extLst>
          </p:cNvPr>
          <p:cNvSpPr txBox="1"/>
          <p:nvPr/>
        </p:nvSpPr>
        <p:spPr>
          <a:xfrm>
            <a:off x="438378" y="1657389"/>
            <a:ext cx="119452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Industrial Access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Fee-based, with simplified review for feasibility and commercial impact.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44364B-71A3-CAB5-6102-44C57FD217EF}"/>
              </a:ext>
            </a:extLst>
          </p:cNvPr>
          <p:cNvSpPr txBox="1"/>
          <p:nvPr/>
        </p:nvSpPr>
        <p:spPr>
          <a:xfrm>
            <a:off x="410544" y="2765046"/>
            <a:ext cx="58753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kern="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GB" sz="24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Programs to </a:t>
            </a:r>
            <a:r>
              <a:rPr lang="en-US" sz="2400" kern="0" dirty="0">
                <a:solidFill>
                  <a:schemeClr val="bg1"/>
                </a:solidFill>
                <a:ea typeface="Times New Roman" panose="02020603050405020304" pitchFamily="18" charset="0"/>
              </a:rPr>
              <a:t>e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nhancing SME access to European research and technology infrastructures are being developed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</a:rPr>
              <a:t>https://www.esrf.fr/home/Industry/industry-news/content-news/esrf-news-list/enhancing-sme-access-to-european-research-and-technology-infrastructures.html</a:t>
            </a:r>
          </a:p>
          <a:p>
            <a:endParaRPr lang="en-GB" kern="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93D02A2-3649-FA32-CCDF-4C26B12F9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101" y="3077081"/>
            <a:ext cx="5503498" cy="313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10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8810E-1101-27F1-97C4-9F2742614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16FF8C-0571-D5CD-4768-A0310378C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41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Report on </a:t>
            </a:r>
            <a:r>
              <a:rPr lang="en-GB" dirty="0" err="1"/>
              <a:t>EuPRAXIA</a:t>
            </a:r>
            <a:r>
              <a:rPr lang="en-GB" dirty="0"/>
              <a:t>-RI demand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B5BA6A-321F-DB27-BF7F-D2D4DE89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245D7F-C60C-D2E8-63DE-9B7B21627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Deliverable 5.1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16C48-7F65-9EAA-7FB0-5C8395E33F5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4D2A09-C50F-B801-4157-2C30A6F8B2E6}"/>
              </a:ext>
            </a:extLst>
          </p:cNvPr>
          <p:cNvSpPr txBox="1"/>
          <p:nvPr/>
        </p:nvSpPr>
        <p:spPr>
          <a:xfrm>
            <a:off x="348341" y="1714792"/>
            <a:ext cx="6507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chemeClr val="bg1"/>
                </a:solidFill>
              </a:rPr>
              <a:t>User web-survey to </a:t>
            </a:r>
            <a:r>
              <a:rPr lang="en-US" sz="2400" b="1" dirty="0" err="1">
                <a:solidFill>
                  <a:schemeClr val="bg1"/>
                </a:solidFill>
              </a:rPr>
              <a:t>analyse</a:t>
            </a:r>
            <a:r>
              <a:rPr lang="en-US" sz="2400" b="1" dirty="0">
                <a:solidFill>
                  <a:schemeClr val="bg1"/>
                </a:solidFill>
              </a:rPr>
              <a:t> expectations and requirements of the potential user community</a:t>
            </a:r>
          </a:p>
          <a:p>
            <a:pPr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GB" sz="2400" u="sng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https://surveys.infn.it/index.php/718177?lang=en</a:t>
            </a:r>
            <a:endParaRPr lang="en-US" sz="2400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25E0355-40D6-F79D-0180-8E8267DAC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44" y="3781824"/>
            <a:ext cx="7044961" cy="219537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E55FA58-4A6F-062B-7A1A-A94472658516}"/>
              </a:ext>
            </a:extLst>
          </p:cNvPr>
          <p:cNvSpPr txBox="1"/>
          <p:nvPr/>
        </p:nvSpPr>
        <p:spPr>
          <a:xfrm>
            <a:off x="7693417" y="1359564"/>
            <a:ext cx="41614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More than 2000 invitation emails sent, 300 r</a:t>
            </a:r>
            <a:r>
              <a:rPr lang="en-US" sz="2400" b="1" dirty="0" err="1">
                <a:solidFill>
                  <a:schemeClr val="bg1"/>
                </a:solidFill>
              </a:rPr>
              <a:t>esponses</a:t>
            </a:r>
            <a:r>
              <a:rPr lang="en-US" sz="2400" dirty="0">
                <a:solidFill>
                  <a:schemeClr val="bg1"/>
                </a:solidFill>
              </a:rPr>
              <a:t> (163 complete, 167 partial)</a:t>
            </a:r>
          </a:p>
          <a:p>
            <a:pPr algn="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Participants:</a:t>
            </a:r>
            <a:r>
              <a:rPr lang="en-US" sz="2400" dirty="0">
                <a:solidFill>
                  <a:schemeClr val="bg1"/>
                </a:solidFill>
              </a:rPr>
              <a:t> Mostly academic researchers 35–44 y/o</a:t>
            </a:r>
          </a:p>
          <a:p>
            <a:pPr algn="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algn="r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Awareness of </a:t>
            </a:r>
            <a:r>
              <a:rPr lang="en-US" sz="2400" b="1" dirty="0" err="1">
                <a:solidFill>
                  <a:schemeClr val="bg1"/>
                </a:solidFill>
              </a:rPr>
              <a:t>EuPRAXIA</a:t>
            </a:r>
            <a:r>
              <a:rPr lang="en-US" sz="2400" b="1" dirty="0">
                <a:solidFill>
                  <a:schemeClr val="bg1"/>
                </a:solidFill>
              </a:rPr>
              <a:t>:</a:t>
            </a:r>
            <a:endParaRPr lang="en-US" sz="2400" dirty="0">
              <a:solidFill>
                <a:schemeClr val="bg1"/>
              </a:solidFill>
            </a:endParaRPr>
          </a:p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48% partial knowledge</a:t>
            </a:r>
          </a:p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35% no prior knowledge</a:t>
            </a:r>
          </a:p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17% full knowledge</a:t>
            </a:r>
          </a:p>
        </p:txBody>
      </p:sp>
    </p:spTree>
    <p:extLst>
      <p:ext uri="{BB962C8B-B14F-4D97-AF65-F5344CB8AC3E}">
        <p14:creationId xmlns:p14="http://schemas.microsoft.com/office/powerpoint/2010/main" val="3697856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0E55B-B4BE-647E-A359-BAEA2BDD9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6AC333-4B86-293A-4C62-7920792A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A4A55A-FA60-24B6-49C1-A8502113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Deliverable 5.1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54CAB-BDB3-6000-AED2-275415EF62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Insert author and occasion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C55D0-C9FF-3D8C-47BD-00B15509029D}"/>
              </a:ext>
            </a:extLst>
          </p:cNvPr>
          <p:cNvSpPr txBox="1">
            <a:spLocks/>
          </p:cNvSpPr>
          <p:nvPr/>
        </p:nvSpPr>
        <p:spPr>
          <a:xfrm>
            <a:off x="838200" y="1198812"/>
            <a:ext cx="10515600" cy="5001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</a:rPr>
              <a:t>A </a:t>
            </a:r>
            <a:r>
              <a:rPr lang="it-IT" sz="2400" dirty="0" err="1">
                <a:solidFill>
                  <a:schemeClr val="bg1"/>
                </a:solidFill>
              </a:rPr>
              <a:t>few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representative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figures</a:t>
            </a:r>
            <a:endParaRPr lang="it-IT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solidFill>
                  <a:schemeClr val="bg1"/>
                </a:solidFill>
              </a:rPr>
              <a:t>                Scientific area                                                      </a:t>
            </a:r>
            <a:r>
              <a:rPr lang="it-IT" sz="2400" dirty="0" err="1">
                <a:solidFill>
                  <a:schemeClr val="bg1"/>
                </a:solidFill>
              </a:rPr>
              <a:t>Experimental</a:t>
            </a:r>
            <a:r>
              <a:rPr lang="it-IT" sz="2400" dirty="0">
                <a:solidFill>
                  <a:schemeClr val="bg1"/>
                </a:solidFill>
              </a:rPr>
              <a:t> technique</a:t>
            </a:r>
            <a:endParaRPr lang="en-IT" sz="2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en-IT" sz="2400" dirty="0">
              <a:solidFill>
                <a:schemeClr val="bg1"/>
              </a:solidFill>
            </a:endParaRPr>
          </a:p>
          <a:p>
            <a:endParaRPr lang="en-IT" sz="2400" dirty="0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0CBCAA0-D99A-0CF4-9A36-6E1EFE9B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106"/>
          <a:stretch>
            <a:fillRect/>
          </a:stretch>
        </p:blipFill>
        <p:spPr>
          <a:xfrm>
            <a:off x="6096000" y="1795139"/>
            <a:ext cx="5321905" cy="37595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78CAABD-F49A-289E-06C1-FA2BD126FD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80"/>
          <a:stretch>
            <a:fillRect/>
          </a:stretch>
        </p:blipFill>
        <p:spPr>
          <a:xfrm>
            <a:off x="252440" y="1795140"/>
            <a:ext cx="5238798" cy="37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36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88F3F-E228-EFC3-F466-81BDDBF3A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8B9225-E8FC-DDF6-6B04-40B9DD4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DBCBA-9D17-6694-85DF-E8CC1489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Deliverable 5.1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027E5-BD81-50E3-C229-894D732629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Insert author and occasion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201151-3B36-D2AD-63B4-C8DC56F5A966}"/>
              </a:ext>
            </a:extLst>
          </p:cNvPr>
          <p:cNvSpPr txBox="1">
            <a:spLocks/>
          </p:cNvSpPr>
          <p:nvPr/>
        </p:nvSpPr>
        <p:spPr>
          <a:xfrm>
            <a:off x="838200" y="1198812"/>
            <a:ext cx="10515600" cy="5001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dirty="0">
                <a:solidFill>
                  <a:schemeClr val="bg1"/>
                </a:solidFill>
              </a:rPr>
              <a:t>A </a:t>
            </a:r>
            <a:r>
              <a:rPr lang="it-IT" sz="2400" dirty="0" err="1">
                <a:solidFill>
                  <a:schemeClr val="bg1"/>
                </a:solidFill>
              </a:rPr>
              <a:t>few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representative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figures</a:t>
            </a:r>
            <a:endParaRPr lang="it-IT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400" dirty="0" err="1">
                <a:solidFill>
                  <a:schemeClr val="bg1"/>
                </a:solidFill>
              </a:rPr>
              <a:t>Allocation</a:t>
            </a:r>
            <a:r>
              <a:rPr lang="it-IT" sz="2400" dirty="0">
                <a:solidFill>
                  <a:schemeClr val="bg1"/>
                </a:solidFill>
              </a:rPr>
              <a:t> Policy                                                              </a:t>
            </a:r>
            <a:r>
              <a:rPr lang="it-IT" sz="2400" dirty="0" err="1">
                <a:solidFill>
                  <a:schemeClr val="bg1"/>
                </a:solidFill>
              </a:rPr>
              <a:t>Requested</a:t>
            </a:r>
            <a:r>
              <a:rPr lang="it-IT" sz="2400" dirty="0">
                <a:solidFill>
                  <a:schemeClr val="bg1"/>
                </a:solidFill>
              </a:rPr>
              <a:t> support</a:t>
            </a:r>
            <a:endParaRPr lang="en-IT" sz="2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endParaRPr lang="en-IT" sz="2400" dirty="0">
              <a:solidFill>
                <a:schemeClr val="bg1"/>
              </a:solidFill>
            </a:endParaRPr>
          </a:p>
          <a:p>
            <a:endParaRPr lang="en-IT" sz="2400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336A7A7-ECFD-2E7D-AB1D-55EA5607C4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133"/>
          <a:stretch>
            <a:fillRect/>
          </a:stretch>
        </p:blipFill>
        <p:spPr>
          <a:xfrm>
            <a:off x="1007533" y="2036317"/>
            <a:ext cx="4348237" cy="362287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BEAD540-B7BF-2EC6-85A2-FAB7AD82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32"/>
          <a:stretch>
            <a:fillRect/>
          </a:stretch>
        </p:blipFill>
        <p:spPr>
          <a:xfrm>
            <a:off x="7096854" y="2036317"/>
            <a:ext cx="4306536" cy="36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92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2E42B-BAB6-0FA7-4693-B43A4A706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56E8E8-2CF6-920C-953E-BF0A672B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4121"/>
            <a:ext cx="10515600" cy="4351338"/>
          </a:xfrm>
        </p:spPr>
        <p:txBody>
          <a:bodyPr/>
          <a:lstStyle/>
          <a:p>
            <a:r>
              <a:rPr lang="en-GB" dirty="0"/>
              <a:t>Report on </a:t>
            </a:r>
            <a:r>
              <a:rPr lang="en-GB" dirty="0" err="1"/>
              <a:t>EuPRAXIA</a:t>
            </a:r>
            <a:r>
              <a:rPr lang="en-GB" dirty="0"/>
              <a:t>-RI demand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31618-2E0D-E4EA-ED76-590E7ED2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7DF49F-A880-30DD-A3FA-BEBFE5A4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Deliverable 5.1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67D062A-7199-DEFF-3594-DC241BC7B761}"/>
              </a:ext>
            </a:extLst>
          </p:cNvPr>
          <p:cNvSpPr txBox="1"/>
          <p:nvPr/>
        </p:nvSpPr>
        <p:spPr>
          <a:xfrm>
            <a:off x="6315254" y="1705116"/>
            <a:ext cx="587674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b="1" dirty="0">
                <a:solidFill>
                  <a:schemeClr val="bg1"/>
                </a:solidFill>
              </a:rPr>
              <a:t>Key User </a:t>
            </a:r>
            <a:r>
              <a:rPr lang="it-IT" sz="2000" b="1" dirty="0" err="1">
                <a:solidFill>
                  <a:schemeClr val="bg1"/>
                </a:solidFill>
              </a:rPr>
              <a:t>Preferences</a:t>
            </a:r>
            <a:endParaRPr lang="it-IT" sz="2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bg1"/>
                </a:solidFill>
              </a:rPr>
              <a:t>Photon</a:t>
            </a:r>
            <a:r>
              <a:rPr lang="it-IT" sz="2000" b="1" dirty="0">
                <a:solidFill>
                  <a:schemeClr val="bg1"/>
                </a:solidFill>
              </a:rPr>
              <a:t> Sources:</a:t>
            </a:r>
            <a:endParaRPr lang="it-IT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Soft X-rays (47%), EUV (33%), Hard X-rays (20%)</a:t>
            </a:r>
            <a:endParaRPr lang="it-IT" sz="2000" b="1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bg1"/>
                </a:solidFill>
              </a:rPr>
              <a:t>Other</a:t>
            </a:r>
            <a:r>
              <a:rPr lang="it-IT" sz="2000" b="1" dirty="0">
                <a:solidFill>
                  <a:schemeClr val="bg1"/>
                </a:solidFill>
              </a:rPr>
              <a:t> sources:</a:t>
            </a:r>
            <a:endParaRPr lang="it-IT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Electrons</a:t>
            </a:r>
            <a:endParaRPr lang="it-IT" sz="2000" dirty="0">
              <a:solidFill>
                <a:schemeClr val="bg1"/>
              </a:solidFill>
            </a:endParaRPr>
          </a:p>
          <a:p>
            <a:pPr lvl="1"/>
            <a:endParaRPr lang="it-IT" sz="2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bg1"/>
                </a:solidFill>
              </a:rPr>
              <a:t>Beam</a:t>
            </a:r>
            <a:r>
              <a:rPr lang="it-IT" sz="2000" b="1" dirty="0">
                <a:solidFill>
                  <a:schemeClr val="bg1"/>
                </a:solidFill>
              </a:rPr>
              <a:t> </a:t>
            </a:r>
            <a:r>
              <a:rPr lang="it-IT" sz="2000" b="1" dirty="0" err="1">
                <a:solidFill>
                  <a:schemeClr val="bg1"/>
                </a:solidFill>
              </a:rPr>
              <a:t>Parameters</a:t>
            </a:r>
            <a:r>
              <a:rPr lang="it-IT" sz="2000" b="1" dirty="0">
                <a:solidFill>
                  <a:schemeClr val="bg1"/>
                </a:solidFill>
              </a:rPr>
              <a:t>:</a:t>
            </a:r>
            <a:endParaRPr lang="it-IT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Repetition</a:t>
            </a:r>
            <a:r>
              <a:rPr lang="it-IT" sz="2000" dirty="0">
                <a:solidFill>
                  <a:schemeClr val="bg1"/>
                </a:solidFill>
              </a:rPr>
              <a:t> rate: 100–10,000 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</a:rPr>
              <a:t>Pulse</a:t>
            </a:r>
            <a:r>
              <a:rPr lang="it-IT" sz="2000" dirty="0">
                <a:solidFill>
                  <a:schemeClr val="bg1"/>
                </a:solidFill>
              </a:rPr>
              <a:t> duration: 1–10 </a:t>
            </a:r>
            <a:r>
              <a:rPr lang="it-IT" sz="2000" dirty="0" err="1">
                <a:solidFill>
                  <a:schemeClr val="bg1"/>
                </a:solidFill>
              </a:rPr>
              <a:t>fs</a:t>
            </a:r>
            <a:endParaRPr lang="it-IT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Spot size: 1–5 µm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</a:rPr>
              <a:t>Support:</a:t>
            </a:r>
            <a:endParaRPr lang="it-IT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Demand for full </a:t>
            </a:r>
            <a:r>
              <a:rPr lang="it-IT" sz="2000" dirty="0" err="1">
                <a:solidFill>
                  <a:schemeClr val="bg1"/>
                </a:solidFill>
              </a:rPr>
              <a:t>experimental</a:t>
            </a:r>
            <a:r>
              <a:rPr lang="it-IT" sz="2000" dirty="0">
                <a:solidFill>
                  <a:schemeClr val="bg1"/>
                </a:solidFill>
              </a:rPr>
              <a:t> setups and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Strong </a:t>
            </a:r>
            <a:r>
              <a:rPr lang="it-IT" sz="2000" dirty="0" err="1">
                <a:solidFill>
                  <a:schemeClr val="bg1"/>
                </a:solidFill>
              </a:rPr>
              <a:t>need</a:t>
            </a:r>
            <a:r>
              <a:rPr lang="it-IT" sz="2000" dirty="0">
                <a:solidFill>
                  <a:schemeClr val="bg1"/>
                </a:solidFill>
              </a:rPr>
              <a:t> for data storage and </a:t>
            </a:r>
            <a:r>
              <a:rPr lang="it-IT" sz="2000" dirty="0" err="1">
                <a:solidFill>
                  <a:schemeClr val="bg1"/>
                </a:solidFill>
              </a:rPr>
              <a:t>analysis</a:t>
            </a:r>
            <a:r>
              <a:rPr lang="it-IT" sz="2000" dirty="0">
                <a:solidFill>
                  <a:schemeClr val="bg1"/>
                </a:solidFill>
              </a:rPr>
              <a:t> services</a:t>
            </a:r>
          </a:p>
        </p:txBody>
      </p:sp>
      <p:pic>
        <p:nvPicPr>
          <p:cNvPr id="6" name="Picture 2" descr="Immagine output">
            <a:extLst>
              <a:ext uri="{FF2B5EF4-FFF2-40B4-BE49-F238E27FC236}">
                <a16:creationId xmlns:a16="http://schemas.microsoft.com/office/drawing/2014/main" id="{754CB423-C32D-D70B-76A1-EDE03C2C1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4" y="2462694"/>
            <a:ext cx="5742114" cy="294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FD92C9A-5DFA-358C-908A-B560EF3CA9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</p:spTree>
    <p:extLst>
      <p:ext uri="{BB962C8B-B14F-4D97-AF65-F5344CB8AC3E}">
        <p14:creationId xmlns:p14="http://schemas.microsoft.com/office/powerpoint/2010/main" val="264096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9767C-40C6-35D3-5585-BDE3F3B2E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1B77D-EF4D-6344-C45C-5E4507B2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FE0A77-EEED-E6A0-B391-E462BA29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WP5 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EC216-D0B9-7D14-0BB2-9B969D0A43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676D84-A8E6-9BD5-4CEA-2DFD7950C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657" y="1259975"/>
            <a:ext cx="8916610" cy="497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03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FD601-64CD-1959-B8E9-6663BCC80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2EED99-57C9-336E-E600-1C7AE1E4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D81B4D-12E9-65BF-A104-F57BDFA5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91495-EA7E-FD5B-9B3D-7AEEFC4CF2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4A38A7C-04F6-F888-05F2-7B4A5CF6E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51" y="1053377"/>
            <a:ext cx="11546326" cy="4481711"/>
          </a:xfrm>
        </p:spPr>
        <p:txBody>
          <a:bodyPr>
            <a:noAutofit/>
          </a:bodyPr>
          <a:lstStyle/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Presentation of </a:t>
            </a:r>
            <a:r>
              <a:rPr lang="en-GB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EuPRAXIA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-PP</a:t>
            </a:r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at National and International conferences in various fields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 </a:t>
            </a:r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 bidirectional interactions with the users’ community</a:t>
            </a:r>
            <a:endParaRPr lang="en-GB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endParaRPr lang="en-GB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EBSA 2023 - Stockholm (Biophysics)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EEAC2023 (Accelerators)</a:t>
            </a:r>
            <a:endParaRPr lang="it-IT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CMD-</a:t>
            </a:r>
            <a:r>
              <a:rPr lang="en-GB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Fismat</a:t>
            </a:r>
            <a:r>
              <a:rPr lang="en-GB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2023 (Condensed matter physics)</a:t>
            </a:r>
            <a:endParaRPr lang="it-IT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Italian-Swedish workshop sponsored by the Italian Ministry of Foreign Affairs and International Cooperation (Bilateral cooperation </a:t>
            </a:r>
            <a:r>
              <a:rPr lang="en-GB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engagement of the Swedish community)</a:t>
            </a:r>
            <a:endParaRPr lang="en-GB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SILS 2023 &amp; 2024 (Synchrotron radiation)</a:t>
            </a:r>
            <a:endParaRPr lang="it-IT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Big Science Business Forum 2024 (Industry)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XFEL users meeting 2023 &amp; 2024 (FELs)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SIBPA 2024 </a:t>
            </a:r>
            <a:r>
              <a:rPr lang="en-GB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(Biophysics)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LNF-INFN workshop (Physics)</a:t>
            </a:r>
            <a:endParaRPr lang="en-GB" sz="1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it-IT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Science@FELs</a:t>
            </a:r>
            <a:r>
              <a:rPr lang="it-IT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2024 (</a:t>
            </a:r>
            <a:r>
              <a:rPr lang="it-IT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FELs</a:t>
            </a:r>
            <a:r>
              <a:rPr lang="it-IT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r>
              <a:rPr lang="en-GB" sz="18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EBSA 2025 (Biophysics)</a:t>
            </a:r>
          </a:p>
          <a:p>
            <a:pPr marL="742950" lvl="1" indent="-285750" algn="just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3575685" algn="l"/>
                <a:tab pos="3575685" algn="l"/>
              </a:tabLst>
            </a:pPr>
            <a:endParaRPr lang="it-IT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spcAft>
                <a:spcPts val="1000"/>
              </a:spcAft>
              <a:buNone/>
            </a:pPr>
            <a:endParaRPr lang="it-IT" sz="24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19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31AB72-05D1-8121-F9D9-6AEAF5704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F </a:t>
            </a:r>
            <a:r>
              <a:rPr lang="en-GB" sz="2000" dirty="0" err="1">
                <a:solidFill>
                  <a:schemeClr val="bg1"/>
                </a:solidFill>
              </a:rPr>
              <a:t>Galdenzi</a:t>
            </a:r>
            <a:r>
              <a:rPr lang="en-GB" sz="2000" dirty="0">
                <a:solidFill>
                  <a:schemeClr val="bg1"/>
                </a:solidFill>
              </a:rPr>
              <a:t>, MP Anania, A </a:t>
            </a:r>
            <a:r>
              <a:rPr lang="en-GB" sz="2000" dirty="0" err="1">
                <a:solidFill>
                  <a:schemeClr val="bg1"/>
                </a:solidFill>
              </a:rPr>
              <a:t>Balerna</a:t>
            </a:r>
            <a:r>
              <a:rPr lang="en-GB" sz="2000" dirty="0">
                <a:solidFill>
                  <a:schemeClr val="bg1"/>
                </a:solidFill>
              </a:rPr>
              <a:t>, RJ Bean, A Biagioni, C </a:t>
            </a:r>
            <a:r>
              <a:rPr lang="en-GB" sz="2000" dirty="0" err="1">
                <a:solidFill>
                  <a:schemeClr val="bg1"/>
                </a:solidFill>
              </a:rPr>
              <a:t>Bortolin</a:t>
            </a:r>
            <a:r>
              <a:rPr lang="en-GB" sz="2000" dirty="0">
                <a:solidFill>
                  <a:schemeClr val="bg1"/>
                </a:solidFill>
              </a:rPr>
              <a:t>, L Brombal, F Brun, M Coreno, G Costa, L Crincoli, A Curcio, M Del Giorno, E Di Pasquale, G di </a:t>
            </a:r>
            <a:r>
              <a:rPr lang="en-GB" sz="2000" dirty="0" err="1">
                <a:solidFill>
                  <a:schemeClr val="bg1"/>
                </a:solidFill>
              </a:rPr>
              <a:t>Raddo</a:t>
            </a:r>
            <a:r>
              <a:rPr lang="en-GB" sz="2000" dirty="0">
                <a:solidFill>
                  <a:schemeClr val="bg1"/>
                </a:solidFill>
              </a:rPr>
              <a:t>, V </a:t>
            </a:r>
            <a:r>
              <a:rPr lang="en-GB" sz="2000" dirty="0" err="1">
                <a:solidFill>
                  <a:schemeClr val="bg1"/>
                </a:solidFill>
              </a:rPr>
              <a:t>Dompè</a:t>
            </a:r>
            <a:r>
              <a:rPr lang="en-GB" sz="2000" dirty="0">
                <a:solidFill>
                  <a:schemeClr val="bg1"/>
                </a:solidFill>
              </a:rPr>
              <a:t>, S Donato, Z Ebrahimpour, A Falone, A Frazzitta, M Galletti, A Ghigo, S </a:t>
            </a:r>
            <a:r>
              <a:rPr lang="en-GB" sz="2000" dirty="0" err="1">
                <a:solidFill>
                  <a:schemeClr val="bg1"/>
                </a:solidFill>
              </a:rPr>
              <a:t>Lauciani</a:t>
            </a:r>
            <a:r>
              <a:rPr lang="en-GB" sz="2000" dirty="0">
                <a:solidFill>
                  <a:schemeClr val="bg1"/>
                </a:solidFill>
              </a:rPr>
              <a:t>, A Liedl, V Lollo, A Marcelli, E Principi, A R Rossi, F </a:t>
            </a:r>
            <a:r>
              <a:rPr lang="en-GB" sz="2000" dirty="0" err="1">
                <a:solidFill>
                  <a:schemeClr val="bg1"/>
                </a:solidFill>
              </a:rPr>
              <a:t>Stocchi</a:t>
            </a:r>
            <a:r>
              <a:rPr lang="en-GB" sz="2000" dirty="0">
                <a:solidFill>
                  <a:schemeClr val="bg1"/>
                </a:solidFill>
              </a:rPr>
              <a:t>, F Villa, M Zottola, A </a:t>
            </a:r>
            <a:r>
              <a:rPr lang="en-GB" sz="2000" dirty="0" err="1">
                <a:solidFill>
                  <a:schemeClr val="bg1"/>
                </a:solidFill>
              </a:rPr>
              <a:t>Cianchi</a:t>
            </a:r>
            <a:r>
              <a:rPr lang="en-GB" sz="2000" dirty="0">
                <a:solidFill>
                  <a:schemeClr val="bg1"/>
                </a:solidFill>
              </a:rPr>
              <a:t>, F Stellato, M Ferrario, </a:t>
            </a:r>
            <a:r>
              <a:rPr lang="en-GB" sz="2000" dirty="0"/>
              <a:t>“</a:t>
            </a:r>
            <a:r>
              <a:rPr lang="en-GB" sz="2000" b="1" dirty="0"/>
              <a:t>The </a:t>
            </a:r>
            <a:r>
              <a:rPr lang="en-GB" sz="2000" b="1" dirty="0" err="1"/>
              <a:t>EuAPS</a:t>
            </a:r>
            <a:r>
              <a:rPr lang="en-GB" sz="2000" b="1" dirty="0"/>
              <a:t> </a:t>
            </a:r>
            <a:r>
              <a:rPr lang="en-GB" sz="2000" b="1" dirty="0" err="1"/>
              <a:t>Betatron</a:t>
            </a:r>
            <a:r>
              <a:rPr lang="en-GB" sz="2000" b="1" dirty="0"/>
              <a:t> Radiation Source: Status Update and Photon Science Perspectives</a:t>
            </a:r>
            <a:r>
              <a:rPr lang="en-GB" sz="2000" dirty="0"/>
              <a:t>”</a:t>
            </a:r>
            <a:r>
              <a:rPr lang="en-GB" sz="2000" dirty="0">
                <a:solidFill>
                  <a:schemeClr val="bg1"/>
                </a:solidFill>
              </a:rPr>
              <a:t>,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i="1" dirty="0">
                <a:solidFill>
                  <a:schemeClr val="bg1"/>
                </a:solidFill>
              </a:rPr>
              <a:t>Condensed Matter</a:t>
            </a:r>
            <a:r>
              <a:rPr lang="en-GB" sz="2000" dirty="0">
                <a:solidFill>
                  <a:schemeClr val="bg1"/>
                </a:solidFill>
              </a:rPr>
              <a:t>, 2024</a:t>
            </a:r>
          </a:p>
          <a:p>
            <a:endParaRPr lang="en-IT" sz="2000" dirty="0">
              <a:solidFill>
                <a:schemeClr val="bg1"/>
              </a:solidFill>
            </a:endParaRPr>
          </a:p>
          <a:p>
            <a:r>
              <a:rPr lang="en-IT" sz="2000" dirty="0">
                <a:solidFill>
                  <a:schemeClr val="bg1"/>
                </a:solidFill>
              </a:rPr>
              <a:t>E De Santis, T Andrè, S Alleva, RJ Bean, M Ferrario, A Marcelli, V Minicozzi, E Principi, N Timneanu, C Caleman, F Stellato, </a:t>
            </a:r>
            <a:r>
              <a:rPr lang="en-IT" sz="2000" dirty="0"/>
              <a:t>“</a:t>
            </a:r>
            <a:r>
              <a:rPr lang="en-GB" sz="2000" b="1" dirty="0"/>
              <a:t>Biological Applications at the AQUA Beamline of the </a:t>
            </a:r>
            <a:r>
              <a:rPr lang="en-GB" sz="2000" b="1" dirty="0" err="1"/>
              <a:t>EuPRAXIA@SPARC</a:t>
            </a:r>
            <a:r>
              <a:rPr lang="en-GB" sz="2000" b="1" dirty="0"/>
              <a:t> LAB Free Electron Laser</a:t>
            </a:r>
            <a:r>
              <a:rPr lang="en-IT" sz="2000" dirty="0"/>
              <a:t>”</a:t>
            </a:r>
            <a:r>
              <a:rPr lang="en-IT" sz="2000" dirty="0">
                <a:solidFill>
                  <a:schemeClr val="bg1"/>
                </a:solidFill>
              </a:rPr>
              <a:t>,</a:t>
            </a:r>
            <a:r>
              <a:rPr lang="en-IT" sz="2000" dirty="0"/>
              <a:t> </a:t>
            </a:r>
            <a:r>
              <a:rPr lang="en-IT" sz="2000" i="1" dirty="0">
                <a:solidFill>
                  <a:schemeClr val="bg1"/>
                </a:solidFill>
              </a:rPr>
              <a:t>accepted</a:t>
            </a:r>
            <a:r>
              <a:rPr lang="en-IT" sz="2000" dirty="0">
                <a:solidFill>
                  <a:schemeClr val="bg1"/>
                </a:solidFill>
              </a:rPr>
              <a:t> in </a:t>
            </a:r>
            <a:r>
              <a:rPr lang="en-IT" sz="2000" i="1" dirty="0">
                <a:solidFill>
                  <a:schemeClr val="bg1"/>
                </a:solidFill>
              </a:rPr>
              <a:t>European Biophysical Journal</a:t>
            </a:r>
            <a:r>
              <a:rPr lang="en-IT" sz="2000" dirty="0">
                <a:solidFill>
                  <a:schemeClr val="bg1"/>
                </a:solidFill>
              </a:rPr>
              <a:t>,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04E3B8-A8B7-5E76-5F0F-2B61CF7A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0B146A-0BBA-3DA1-4344-A48918C6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Pubblications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DD88D2-81C9-7F6D-88CF-AF70431EA2E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</p:spTree>
    <p:extLst>
      <p:ext uri="{BB962C8B-B14F-4D97-AF65-F5344CB8AC3E}">
        <p14:creationId xmlns:p14="http://schemas.microsoft.com/office/powerpoint/2010/main" val="2765456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591A1-6C4D-C2A2-4541-0A33F9D28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E522AB-FFC6-F248-63BF-7530AC27A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87" y="1633077"/>
            <a:ext cx="11089426" cy="44158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</a:rPr>
              <a:t>Building up the</a:t>
            </a:r>
            <a:r>
              <a:rPr lang="en-GB" sz="2400" dirty="0"/>
              <a:t> </a:t>
            </a:r>
            <a:r>
              <a:rPr lang="en-GB" sz="2400" b="1" dirty="0" err="1"/>
              <a:t>EuPRAXIA</a:t>
            </a:r>
            <a:r>
              <a:rPr lang="en-GB" sz="2400" b="1" dirty="0"/>
              <a:t> users’ community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en-GB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</a:rPr>
              <a:t>Establishing connections with </a:t>
            </a:r>
            <a:r>
              <a:rPr lang="en-GB" sz="2400" b="1" dirty="0"/>
              <a:t>European Research Infrastructures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en-GB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</a:rPr>
              <a:t>Collecting the needs of the </a:t>
            </a:r>
            <a:r>
              <a:rPr lang="en-GB" sz="2400" b="1" dirty="0"/>
              <a:t>users’ community </a:t>
            </a:r>
            <a:r>
              <a:rPr lang="en-GB" sz="2400" dirty="0">
                <a:solidFill>
                  <a:schemeClr val="bg1"/>
                </a:solidFill>
              </a:rPr>
              <a:t>and integrating them in the</a:t>
            </a:r>
            <a:r>
              <a:rPr lang="en-GB" sz="2400" b="1" dirty="0"/>
              <a:t> Demand Analysis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en-GB"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</a:rPr>
              <a:t>Merge users </a:t>
            </a:r>
            <a:r>
              <a:rPr lang="en-GB" sz="2400" i="1" dirty="0">
                <a:solidFill>
                  <a:schemeClr val="bg1"/>
                </a:solidFill>
              </a:rPr>
              <a:t>desiderata</a:t>
            </a:r>
            <a:r>
              <a:rPr lang="en-GB" sz="2400" dirty="0">
                <a:solidFill>
                  <a:schemeClr val="bg1"/>
                </a:solidFill>
              </a:rPr>
              <a:t> and existing RI policies to design the </a:t>
            </a:r>
            <a:r>
              <a:rPr lang="en-GB" sz="2400" b="1" dirty="0" err="1"/>
              <a:t>EuPRAXIA</a:t>
            </a:r>
            <a:r>
              <a:rPr lang="en-GB" sz="2400" b="1" dirty="0"/>
              <a:t> Access Policy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E87F28-4D58-63C7-0642-B7BEA7FD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6945D1-032B-6AC0-A93F-D7933FA8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B46489-2C7B-2D28-6280-03F505461CA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</p:spTree>
    <p:extLst>
      <p:ext uri="{BB962C8B-B14F-4D97-AF65-F5344CB8AC3E}">
        <p14:creationId xmlns:p14="http://schemas.microsoft.com/office/powerpoint/2010/main" val="1435544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551C8-A54F-14EA-BACC-9AC909A04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94EAA8-D500-A35B-E716-3AF6FDB8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A268B-566A-BAF2-0316-6DB467D24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People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B94AA-822D-6D08-32E7-10C52C5DD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4A38A7C-04F6-F888-05F2-7B4A5CF6E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85" y="1350773"/>
            <a:ext cx="10050119" cy="4530931"/>
          </a:xfrm>
        </p:spPr>
        <p:txBody>
          <a:bodyPr>
            <a:normAutofit/>
          </a:bodyPr>
          <a:lstStyle/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 leaders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Emiliano Principi (Elettra)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Francesco Stellato (Uni </a:t>
            </a:r>
            <a:r>
              <a:rPr lang="it-IT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ToV</a:t>
            </a:r>
            <a:r>
              <a:rPr lang="it-IT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endParaRPr lang="it-IT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 </a:t>
            </a:r>
            <a:r>
              <a:rPr lang="it-IT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members</a:t>
            </a:r>
            <a:endParaRPr lang="it-IT" b="1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Davide </a:t>
            </a:r>
            <a:r>
              <a:rPr lang="it-IT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Bleiner</a:t>
            </a:r>
            <a:r>
              <a:rPr lang="it-IT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(EMPA)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Gianluca Sarri (</a:t>
            </a:r>
            <a:r>
              <a:rPr lang="it-IT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Queen’s</a:t>
            </a:r>
            <a:r>
              <a:rPr lang="it-IT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University Belfast)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endParaRPr lang="it-IT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EuPRAXIA</a:t>
            </a:r>
            <a:r>
              <a:rPr lang="it-IT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-PP post-</a:t>
            </a:r>
            <a:r>
              <a:rPr lang="it-IT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doctoral</a:t>
            </a:r>
            <a:r>
              <a:rPr lang="it-IT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fellows</a:t>
            </a:r>
            <a:endParaRPr lang="it-IT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Emiliano De Santis (Uni </a:t>
            </a:r>
            <a:r>
              <a:rPr lang="it-IT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ToV</a:t>
            </a:r>
            <a:r>
              <a:rPr lang="it-IT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from </a:t>
            </a:r>
            <a:r>
              <a:rPr lang="it-IT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it-IT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it-IT" baseline="30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it-IT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2024)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Zeinab </a:t>
            </a:r>
            <a:r>
              <a:rPr lang="it-IT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Ebrahimpour</a:t>
            </a:r>
            <a:r>
              <a:rPr lang="it-IT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(Elettra</a:t>
            </a:r>
            <a:r>
              <a:rPr lang="it-IT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from November 1</a:t>
            </a:r>
            <a:r>
              <a:rPr lang="it-IT" baseline="30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it-IT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2024)</a:t>
            </a:r>
            <a:endParaRPr lang="it-IT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34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EBFA3-4DEA-CDC6-D165-65AAC8F9D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B2F59-364B-955F-43A6-5D8BF050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02BAAD-EAC5-0DA0-2555-A7C41A6B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173E7-3EDD-6116-80D9-A0B14743D5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8532769-3681-A548-73E7-A3C23E2DD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85" y="1350773"/>
            <a:ext cx="10050119" cy="4530931"/>
          </a:xfrm>
        </p:spPr>
        <p:txBody>
          <a:bodyPr>
            <a:normAutofit/>
          </a:bodyPr>
          <a:lstStyle/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Connections with </a:t>
            </a:r>
            <a:r>
              <a:rPr lang="it-IT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it-IT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WPs</a:t>
            </a:r>
            <a:endParaRPr lang="it-IT" b="1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endParaRPr lang="it-IT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en-GB" dirty="0"/>
              <a:t>WP2: </a:t>
            </a:r>
            <a:r>
              <a:rPr lang="en-GB" dirty="0">
                <a:solidFill>
                  <a:schemeClr val="bg1"/>
                </a:solidFill>
              </a:rPr>
              <a:t>Dissemination and Public Relations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dirty="0"/>
              <a:t>WP3: </a:t>
            </a:r>
            <a:r>
              <a:rPr lang="it-IT" dirty="0">
                <a:solidFill>
                  <a:schemeClr val="bg1"/>
                </a:solidFill>
              </a:rPr>
              <a:t>Organization &amp; Rules</a:t>
            </a:r>
            <a:endParaRPr lang="en-GB" sz="2800" dirty="0">
              <a:solidFill>
                <a:schemeClr val="bg1"/>
              </a:solidFill>
            </a:endParaRP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en-GB" sz="2400" dirty="0"/>
              <a:t>WP</a:t>
            </a:r>
            <a:r>
              <a:rPr lang="it-IT" sz="2400" dirty="0"/>
              <a:t>6:</a:t>
            </a:r>
            <a:r>
              <a:rPr lang="it-IT" sz="2400" dirty="0">
                <a:solidFill>
                  <a:schemeClr val="bg1"/>
                </a:solidFill>
              </a:rPr>
              <a:t> Membership Extension Strategy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en-US" dirty="0"/>
              <a:t>WP7:</a:t>
            </a:r>
            <a:r>
              <a:rPr lang="en-US" dirty="0">
                <a:solidFill>
                  <a:schemeClr val="bg1"/>
                </a:solidFill>
              </a:rPr>
              <a:t> E-needs and Data Policy 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WP11:</a:t>
            </a:r>
            <a:r>
              <a:rPr lang="en-US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Applications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WP15:</a:t>
            </a:r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bg1"/>
                </a:solidFill>
              </a:rPr>
              <a:t>TDR </a:t>
            </a:r>
            <a:r>
              <a:rPr lang="it-IT" sz="2400" dirty="0" err="1">
                <a:solidFill>
                  <a:schemeClr val="bg1"/>
                </a:solidFill>
              </a:rPr>
              <a:t>EuPRAXIA</a:t>
            </a:r>
            <a:r>
              <a:rPr lang="it-IT" sz="2400" dirty="0">
                <a:solidFill>
                  <a:schemeClr val="bg1"/>
                </a:solidFill>
              </a:rPr>
              <a:t> @SPARC_LAB (</a:t>
            </a:r>
            <a:r>
              <a:rPr lang="it-IT" sz="2400" dirty="0" err="1">
                <a:solidFill>
                  <a:schemeClr val="bg1"/>
                </a:solidFill>
              </a:rPr>
              <a:t>beam-driven</a:t>
            </a:r>
            <a:r>
              <a:rPr lang="it-IT" sz="2400" dirty="0">
                <a:solidFill>
                  <a:schemeClr val="bg1"/>
                </a:solidFill>
              </a:rPr>
              <a:t> plasma)</a:t>
            </a:r>
          </a:p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endParaRPr lang="it-IT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15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8C4A9-D5A9-F1F5-9BFA-B7CE2A94D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C12761-8F9C-6666-5CAC-0F8CDA21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359BA3-831F-8E35-188B-D175921B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Milestones &amp; Deliverables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989-040F-2161-1523-8F20433EF38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69207DC-D436-4630-8F00-A94AB124AA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3"/>
          <a:stretch>
            <a:fillRect/>
          </a:stretch>
        </p:blipFill>
        <p:spPr>
          <a:xfrm>
            <a:off x="58057" y="4430376"/>
            <a:ext cx="12075886" cy="9581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23856A6-19D9-BC29-AE03-02EA8F1ED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8"/>
          <a:stretch>
            <a:fillRect/>
          </a:stretch>
        </p:blipFill>
        <p:spPr>
          <a:xfrm>
            <a:off x="179010" y="1693737"/>
            <a:ext cx="12012990" cy="9763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83A25F6-7FA1-0712-0BCC-B5AC7B1DA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60"/>
          <a:stretch>
            <a:fillRect/>
          </a:stretch>
        </p:blipFill>
        <p:spPr>
          <a:xfrm>
            <a:off x="179010" y="2254338"/>
            <a:ext cx="12012990" cy="799677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2ECEAF3-D59D-B30D-4AA5-5215AF2C9AA9}"/>
              </a:ext>
            </a:extLst>
          </p:cNvPr>
          <p:cNvSpPr/>
          <p:nvPr/>
        </p:nvSpPr>
        <p:spPr>
          <a:xfrm>
            <a:off x="328990" y="1790095"/>
            <a:ext cx="11790439" cy="745067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6DACAF-BAFC-A9A3-F2D0-3C4017D9A59B}"/>
              </a:ext>
            </a:extLst>
          </p:cNvPr>
          <p:cNvSpPr txBox="1"/>
          <p:nvPr/>
        </p:nvSpPr>
        <p:spPr>
          <a:xfrm>
            <a:off x="179010" y="1188891"/>
            <a:ext cx="6141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sz="2400" b="1" i="1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 5 Milestones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F2EA3E2-8C27-5B93-8B4E-FCDB669A2DD7}"/>
              </a:ext>
            </a:extLst>
          </p:cNvPr>
          <p:cNvSpPr txBox="1"/>
          <p:nvPr/>
        </p:nvSpPr>
        <p:spPr>
          <a:xfrm>
            <a:off x="328990" y="3926132"/>
            <a:ext cx="6141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just">
              <a:spcBef>
                <a:spcPts val="600"/>
              </a:spcBef>
              <a:buNone/>
              <a:tabLst>
                <a:tab pos="3575685" algn="l"/>
                <a:tab pos="3575685" algn="l"/>
              </a:tabLst>
            </a:pPr>
            <a:r>
              <a:rPr lang="it-IT" sz="2400" b="1" i="1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WP 5 Deliverables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475C2D6-811F-1F6D-B64D-37628828014A}"/>
              </a:ext>
            </a:extLst>
          </p:cNvPr>
          <p:cNvSpPr/>
          <p:nvPr/>
        </p:nvSpPr>
        <p:spPr>
          <a:xfrm>
            <a:off x="229809" y="4469057"/>
            <a:ext cx="11904134" cy="499668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185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57B9-21A4-F45E-8DCB-98A0E1819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D5F053-EFAE-A26C-992C-BED4BF1BD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8A441C-4291-5441-CB82-1B58F7B0F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 5.1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A425E-2887-E933-8127-3BE95179B90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087DDDE-A890-FCEF-1DE2-D620808F6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92" y="2957664"/>
            <a:ext cx="4799354" cy="260959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2195DC0C-E8B2-5956-34A4-F6558F755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2531" y="2571541"/>
            <a:ext cx="659892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WP5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focused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on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identifying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the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potential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EuPRAXIA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user base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and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their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needs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through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the design,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implementation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, and promotion of a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survey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Outreach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efforts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at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international meetings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and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conferences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helped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raise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awareness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of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EuPRAXIA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and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foster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dialogue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with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prospective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users to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better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understand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their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requirements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and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expectations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WP5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complemented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the survey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analysis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by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examining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user policies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from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similar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European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research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infrastructures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,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allowing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for the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refinement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of strategies and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alignment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with international best practices.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23856A6-19D9-BC29-AE03-02EA8F1ED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737"/>
            <a:ext cx="12192000" cy="976337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82ECEAF3-D59D-B30D-4AA5-5215AF2C9AA9}"/>
              </a:ext>
            </a:extLst>
          </p:cNvPr>
          <p:cNvSpPr/>
          <p:nvPr/>
        </p:nvSpPr>
        <p:spPr>
          <a:xfrm>
            <a:off x="328990" y="1790095"/>
            <a:ext cx="11790439" cy="464243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50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F3045B-3F82-D68C-1E0E-7950F2A0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D24A51-A21C-E2CC-3A0D-EDC593C4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 5.2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80CC8-7069-899F-09B0-8D0E5C62D2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DE65BC-D2EC-B616-AD3B-7595ED0CF3B0}"/>
              </a:ext>
            </a:extLst>
          </p:cNvPr>
          <p:cNvSpPr txBox="1"/>
          <p:nvPr/>
        </p:nvSpPr>
        <p:spPr>
          <a:xfrm>
            <a:off x="125790" y="1565466"/>
            <a:ext cx="1145177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C000"/>
                </a:solidFill>
              </a:rPr>
              <a:t>Goal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</a:rPr>
              <a:t>Develop</a:t>
            </a:r>
            <a:r>
              <a:rPr lang="it-IT" sz="2400" dirty="0">
                <a:solidFill>
                  <a:schemeClr val="bg1"/>
                </a:solidFill>
              </a:rPr>
              <a:t> a </a:t>
            </a:r>
            <a:r>
              <a:rPr lang="it-IT" sz="2400" dirty="0" err="1">
                <a:solidFill>
                  <a:schemeClr val="bg1"/>
                </a:solidFill>
              </a:rPr>
              <a:t>comprehensive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user access policy </a:t>
            </a:r>
            <a:r>
              <a:rPr lang="it-IT" sz="2400" dirty="0">
                <a:solidFill>
                  <a:schemeClr val="bg1"/>
                </a:solidFill>
              </a:rPr>
              <a:t>for the </a:t>
            </a:r>
            <a:r>
              <a:rPr lang="it-IT" sz="2400" dirty="0" err="1">
                <a:solidFill>
                  <a:schemeClr val="bg1"/>
                </a:solidFill>
              </a:rPr>
              <a:t>EuPRAXIA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infrastructure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  <a:p>
            <a:endParaRPr lang="it-IT" sz="2400" b="1" dirty="0">
              <a:solidFill>
                <a:schemeClr val="bg1"/>
              </a:solidFill>
            </a:endParaRPr>
          </a:p>
          <a:p>
            <a:r>
              <a:rPr lang="it-IT" sz="2400" b="1" dirty="0">
                <a:solidFill>
                  <a:schemeClr val="bg1"/>
                </a:solidFill>
              </a:rPr>
              <a:t>	</a:t>
            </a:r>
            <a:r>
              <a:rPr lang="it-IT" sz="2400" b="1" dirty="0" err="1">
                <a:solidFill>
                  <a:srgbClr val="FFC000"/>
                </a:solidFill>
              </a:rPr>
              <a:t>Motivation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	</a:t>
            </a:r>
            <a:r>
              <a:rPr lang="it-IT" sz="2400" dirty="0" err="1">
                <a:solidFill>
                  <a:schemeClr val="bg1"/>
                </a:solidFill>
              </a:rPr>
              <a:t>Ensure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transparent</a:t>
            </a:r>
            <a:r>
              <a:rPr lang="it-IT" sz="2400" dirty="0">
                <a:solidFill>
                  <a:schemeClr val="bg1"/>
                </a:solidFill>
              </a:rPr>
              <a:t>, </a:t>
            </a:r>
            <a:r>
              <a:rPr lang="it-IT" sz="2400" b="1" dirty="0">
                <a:solidFill>
                  <a:schemeClr val="bg1"/>
                </a:solidFill>
              </a:rPr>
              <a:t>inclusive</a:t>
            </a:r>
            <a:r>
              <a:rPr lang="it-IT" sz="2400" dirty="0">
                <a:solidFill>
                  <a:schemeClr val="bg1"/>
                </a:solidFill>
              </a:rPr>
              <a:t>, and </a:t>
            </a:r>
            <a:r>
              <a:rPr lang="it-IT" sz="2400" b="1" dirty="0" err="1">
                <a:solidFill>
                  <a:schemeClr val="bg1"/>
                </a:solidFill>
              </a:rPr>
              <a:t>effective</a:t>
            </a:r>
            <a:r>
              <a:rPr lang="it-IT" sz="2400" dirty="0">
                <a:solidFill>
                  <a:schemeClr val="bg1"/>
                </a:solidFill>
              </a:rPr>
              <a:t> user access.</a:t>
            </a:r>
          </a:p>
          <a:p>
            <a:r>
              <a:rPr lang="it-IT" sz="2400" dirty="0">
                <a:solidFill>
                  <a:schemeClr val="bg1"/>
                </a:solidFill>
              </a:rPr>
              <a:t>	</a:t>
            </a:r>
            <a:r>
              <a:rPr lang="it-IT" sz="2400" dirty="0" err="1">
                <a:solidFill>
                  <a:schemeClr val="bg1"/>
                </a:solidFill>
              </a:rPr>
              <a:t>Align</a:t>
            </a:r>
            <a:r>
              <a:rPr lang="it-IT" sz="2400" dirty="0">
                <a:solidFill>
                  <a:schemeClr val="bg1"/>
                </a:solidFill>
              </a:rPr>
              <a:t> policies with </a:t>
            </a:r>
            <a:r>
              <a:rPr lang="it-IT" sz="2400" dirty="0" err="1">
                <a:solidFill>
                  <a:schemeClr val="bg1"/>
                </a:solidFill>
              </a:rPr>
              <a:t>leading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European</a:t>
            </a:r>
            <a:r>
              <a:rPr lang="it-IT" sz="2400" dirty="0">
                <a:solidFill>
                  <a:schemeClr val="bg1"/>
                </a:solidFill>
              </a:rPr>
              <a:t> light source facilities.</a:t>
            </a:r>
          </a:p>
          <a:p>
            <a:endParaRPr lang="it-IT" sz="2400" b="1" dirty="0">
              <a:solidFill>
                <a:schemeClr val="bg1"/>
              </a:solidFill>
            </a:endParaRPr>
          </a:p>
          <a:p>
            <a:r>
              <a:rPr lang="it-IT" sz="2400" b="1" dirty="0">
                <a:solidFill>
                  <a:schemeClr val="bg1"/>
                </a:solidFill>
              </a:rPr>
              <a:t>		</a:t>
            </a:r>
            <a:r>
              <a:rPr lang="it-IT" sz="2400" b="1" dirty="0" err="1">
                <a:solidFill>
                  <a:srgbClr val="FFC000"/>
                </a:solidFill>
              </a:rPr>
              <a:t>Methodology</a:t>
            </a: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		</a:t>
            </a:r>
            <a:r>
              <a:rPr lang="it-IT" sz="2400" dirty="0" err="1">
                <a:solidFill>
                  <a:schemeClr val="bg1"/>
                </a:solidFill>
              </a:rPr>
              <a:t>Reviewed</a:t>
            </a:r>
            <a:r>
              <a:rPr lang="it-IT" sz="2400" dirty="0">
                <a:solidFill>
                  <a:schemeClr val="bg1"/>
                </a:solidFill>
              </a:rPr>
              <a:t> user policies from </a:t>
            </a:r>
            <a:r>
              <a:rPr lang="it-IT" sz="2400" b="1" dirty="0">
                <a:solidFill>
                  <a:schemeClr val="bg1"/>
                </a:solidFill>
              </a:rPr>
              <a:t>major EU </a:t>
            </a:r>
            <a:r>
              <a:rPr lang="it-IT" sz="2400" b="1" dirty="0" err="1">
                <a:solidFill>
                  <a:schemeClr val="bg1"/>
                </a:solidFill>
              </a:rPr>
              <a:t>research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infrastructures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  <a:p>
            <a:r>
              <a:rPr lang="it-IT" sz="2400" dirty="0">
                <a:solidFill>
                  <a:schemeClr val="bg1"/>
                </a:solidFill>
              </a:rPr>
              <a:t>		</a:t>
            </a:r>
            <a:r>
              <a:rPr lang="it-IT" sz="2400" dirty="0" err="1">
                <a:solidFill>
                  <a:schemeClr val="bg1"/>
                </a:solidFill>
              </a:rPr>
              <a:t>Conducted</a:t>
            </a:r>
            <a:r>
              <a:rPr lang="it-IT" sz="2400" dirty="0">
                <a:solidFill>
                  <a:schemeClr val="bg1"/>
                </a:solidFill>
              </a:rPr>
              <a:t> a </a:t>
            </a:r>
            <a:r>
              <a:rPr lang="it-IT" sz="2400" dirty="0" err="1">
                <a:solidFill>
                  <a:schemeClr val="bg1"/>
                </a:solidFill>
              </a:rPr>
              <a:t>detailed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web-</a:t>
            </a:r>
            <a:r>
              <a:rPr lang="it-IT" sz="2400" b="1" dirty="0" err="1">
                <a:solidFill>
                  <a:schemeClr val="bg1"/>
                </a:solidFill>
              </a:rPr>
              <a:t>based</a:t>
            </a:r>
            <a:r>
              <a:rPr lang="it-IT" sz="2400" b="1" dirty="0">
                <a:solidFill>
                  <a:schemeClr val="bg1"/>
                </a:solidFill>
              </a:rPr>
              <a:t> user survey</a:t>
            </a:r>
            <a:r>
              <a:rPr lang="it-IT" sz="2400" dirty="0">
                <a:solidFill>
                  <a:schemeClr val="bg1"/>
                </a:solidFill>
              </a:rPr>
              <a:t>.</a:t>
            </a:r>
          </a:p>
          <a:p>
            <a:r>
              <a:rPr lang="it-IT" sz="2400" dirty="0">
                <a:solidFill>
                  <a:schemeClr val="bg1"/>
                </a:solidFill>
              </a:rPr>
              <a:t>		</a:t>
            </a:r>
            <a:r>
              <a:rPr lang="it-IT" sz="2400" dirty="0" err="1">
                <a:solidFill>
                  <a:schemeClr val="bg1"/>
                </a:solidFill>
              </a:rPr>
              <a:t>Held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in-</a:t>
            </a:r>
            <a:r>
              <a:rPr lang="it-IT" sz="2400" b="1" dirty="0" err="1">
                <a:solidFill>
                  <a:schemeClr val="bg1"/>
                </a:solidFill>
              </a:rPr>
              <a:t>person</a:t>
            </a:r>
            <a:r>
              <a:rPr lang="it-IT" sz="2400" b="1" dirty="0">
                <a:solidFill>
                  <a:schemeClr val="bg1"/>
                </a:solidFill>
              </a:rPr>
              <a:t> interviews </a:t>
            </a:r>
            <a:r>
              <a:rPr lang="it-IT" sz="2400" dirty="0">
                <a:solidFill>
                  <a:schemeClr val="bg1"/>
                </a:solidFill>
              </a:rPr>
              <a:t>with ESRF and </a:t>
            </a:r>
            <a:r>
              <a:rPr lang="it-IT" sz="2400" dirty="0" err="1">
                <a:solidFill>
                  <a:schemeClr val="bg1"/>
                </a:solidFill>
              </a:rPr>
              <a:t>EuXFEL</a:t>
            </a:r>
            <a:r>
              <a:rPr lang="it-IT" sz="2400" dirty="0">
                <a:solidFill>
                  <a:schemeClr val="bg1"/>
                </a:solidFill>
              </a:rPr>
              <a:t> user offices.</a:t>
            </a:r>
          </a:p>
          <a:p>
            <a:r>
              <a:rPr lang="it-IT" sz="2400" dirty="0">
                <a:solidFill>
                  <a:schemeClr val="bg1"/>
                </a:solidFill>
              </a:rPr>
              <a:t>		</a:t>
            </a:r>
            <a:r>
              <a:rPr lang="it-IT" sz="2400" dirty="0" err="1">
                <a:solidFill>
                  <a:schemeClr val="bg1"/>
                </a:solidFill>
              </a:rPr>
              <a:t>Engaged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with </a:t>
            </a:r>
            <a:r>
              <a:rPr lang="it-IT" sz="2400" b="1" dirty="0" err="1">
                <a:solidFill>
                  <a:schemeClr val="bg1"/>
                </a:solidFill>
              </a:rPr>
              <a:t>scientific</a:t>
            </a:r>
            <a:r>
              <a:rPr lang="it-IT" sz="2400" b="1" dirty="0">
                <a:solidFill>
                  <a:schemeClr val="bg1"/>
                </a:solidFill>
              </a:rPr>
              <a:t> community </a:t>
            </a:r>
            <a:r>
              <a:rPr lang="it-IT" sz="2400" dirty="0" err="1">
                <a:solidFill>
                  <a:schemeClr val="bg1"/>
                </a:solidFill>
              </a:rPr>
              <a:t>through</a:t>
            </a:r>
            <a:r>
              <a:rPr lang="it-IT" sz="2400" dirty="0">
                <a:solidFill>
                  <a:schemeClr val="bg1"/>
                </a:solidFill>
              </a:rPr>
              <a:t> conferences and meetings.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DA51A52-C22C-ADEF-D598-DCDD577D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9" r="760" b="62172"/>
          <a:stretch>
            <a:fillRect/>
          </a:stretch>
        </p:blipFill>
        <p:spPr>
          <a:xfrm>
            <a:off x="217716" y="923870"/>
            <a:ext cx="11863010" cy="30250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39631C04-E921-E317-0B24-8A8638FDFB28}"/>
              </a:ext>
            </a:extLst>
          </p:cNvPr>
          <p:cNvSpPr/>
          <p:nvPr/>
        </p:nvSpPr>
        <p:spPr>
          <a:xfrm>
            <a:off x="217716" y="902193"/>
            <a:ext cx="11790439" cy="3025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541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225A6-A245-645E-F633-A5EB0E4A0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357F5F-7DA3-7FFF-63D7-29392732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C565AF-E4BB-F639-795D-143CC304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 5.2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1F6A8-6482-2DFA-F6F0-80382D7E8F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940A1D4-4575-BE2A-9A0E-F165394E0841}"/>
              </a:ext>
            </a:extLst>
          </p:cNvPr>
          <p:cNvSpPr txBox="1"/>
          <p:nvPr/>
        </p:nvSpPr>
        <p:spPr>
          <a:xfrm>
            <a:off x="125790" y="791375"/>
            <a:ext cx="11451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C000"/>
                </a:solidFill>
              </a:rPr>
              <a:t>‘</a:t>
            </a:r>
            <a:r>
              <a:rPr lang="it-IT" sz="2400" b="1" dirty="0" err="1">
                <a:solidFill>
                  <a:srgbClr val="FFC000"/>
                </a:solidFill>
              </a:rPr>
              <a:t>Similar</a:t>
            </a:r>
            <a:r>
              <a:rPr lang="it-IT" sz="2400" b="1" dirty="0">
                <a:solidFill>
                  <a:srgbClr val="FFC000"/>
                </a:solidFill>
              </a:rPr>
              <a:t>’ </a:t>
            </a:r>
            <a:r>
              <a:rPr lang="it-IT" sz="2400" b="1" dirty="0" err="1">
                <a:solidFill>
                  <a:srgbClr val="FFC000"/>
                </a:solidFill>
              </a:rPr>
              <a:t>European</a:t>
            </a:r>
            <a:r>
              <a:rPr lang="it-IT" sz="2400" b="1" dirty="0">
                <a:solidFill>
                  <a:srgbClr val="FFC000"/>
                </a:solidFill>
              </a:rPr>
              <a:t> (and </a:t>
            </a:r>
            <a:r>
              <a:rPr lang="it-IT" sz="2400" b="1" dirty="0" err="1">
                <a:solidFill>
                  <a:srgbClr val="FFC000"/>
                </a:solidFill>
              </a:rPr>
              <a:t>not</a:t>
            </a:r>
            <a:r>
              <a:rPr lang="it-IT" sz="2400" b="1" dirty="0">
                <a:solidFill>
                  <a:srgbClr val="FFC000"/>
                </a:solidFill>
              </a:rPr>
              <a:t>) </a:t>
            </a:r>
            <a:r>
              <a:rPr lang="it-IT" sz="2400" b="1" dirty="0" err="1">
                <a:solidFill>
                  <a:srgbClr val="FFC000"/>
                </a:solidFill>
              </a:rPr>
              <a:t>RIs</a:t>
            </a:r>
            <a:r>
              <a:rPr lang="it-IT" sz="2400" b="1" dirty="0">
                <a:solidFill>
                  <a:srgbClr val="FFC000"/>
                </a:solidFill>
              </a:rPr>
              <a:t> – </a:t>
            </a:r>
            <a:r>
              <a:rPr lang="it-IT" sz="2400" b="1" dirty="0" err="1">
                <a:solidFill>
                  <a:srgbClr val="FFC000"/>
                </a:solidFill>
              </a:rPr>
              <a:t>Synchrotrons</a:t>
            </a:r>
            <a:endParaRPr lang="it-IT" sz="2400" b="1" dirty="0">
              <a:solidFill>
                <a:srgbClr val="FFC000"/>
              </a:solidFill>
            </a:endParaRPr>
          </a:p>
          <a:p>
            <a:endParaRPr lang="it-IT" sz="2400" b="1" dirty="0">
              <a:solidFill>
                <a:schemeClr val="bg1"/>
              </a:solidFill>
            </a:endParaRPr>
          </a:p>
          <a:p>
            <a:r>
              <a:rPr lang="it-IT" sz="2400" b="1" dirty="0">
                <a:solidFill>
                  <a:schemeClr val="bg1"/>
                </a:solidFill>
              </a:rPr>
              <a:t>	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8" name="Picture 4" descr="Synchrotron - Simple English Wikipedia, the free encyclopedia">
            <a:extLst>
              <a:ext uri="{FF2B5EF4-FFF2-40B4-BE49-F238E27FC236}">
                <a16:creationId xmlns:a16="http://schemas.microsoft.com/office/drawing/2014/main" id="{7CC631BF-60F6-4E52-F14F-A96E828E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004" y="1175844"/>
            <a:ext cx="1822850" cy="113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0BC79D9-F727-A3C1-00E9-3178AD482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349" y="2541546"/>
            <a:ext cx="3581507" cy="216572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46CAE9-151A-C626-9250-17F537721773}"/>
              </a:ext>
            </a:extLst>
          </p:cNvPr>
          <p:cNvSpPr txBox="1"/>
          <p:nvPr/>
        </p:nvSpPr>
        <p:spPr>
          <a:xfrm>
            <a:off x="39479" y="1305646"/>
            <a:ext cx="620615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🇫🇷</a:t>
            </a:r>
          </a:p>
          <a:p>
            <a:endParaRPr lang="it-IT" sz="11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🇺🇸</a:t>
            </a:r>
            <a:endParaRPr lang="it-IT" sz="2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4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🇬🇧</a:t>
            </a:r>
          </a:p>
          <a:p>
            <a:endParaRPr lang="it-IT" sz="1400" dirty="0">
              <a:solidFill>
                <a:schemeClr val="bg1"/>
              </a:solidFill>
            </a:endParaRPr>
          </a:p>
          <a:p>
            <a:endParaRPr lang="it-IT" sz="3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🇦🇺</a:t>
            </a:r>
          </a:p>
          <a:p>
            <a:endParaRPr lang="it-IT" sz="11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🇹🇭</a:t>
            </a:r>
          </a:p>
          <a:p>
            <a:endParaRPr lang="it-IT" sz="14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🇮🇹</a:t>
            </a:r>
          </a:p>
          <a:p>
            <a:endParaRPr lang="it-IT" sz="28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🇩🇪</a:t>
            </a:r>
            <a:endParaRPr lang="it-IT" sz="2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092427-B7AB-5B31-16EA-F2A6B334175E}"/>
              </a:ext>
            </a:extLst>
          </p:cNvPr>
          <p:cNvSpPr txBox="1"/>
          <p:nvPr/>
        </p:nvSpPr>
        <p:spPr>
          <a:xfrm>
            <a:off x="631196" y="1295208"/>
            <a:ext cx="780715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Synchrotron Radiation Facility (ESRF, France) 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Grenoble, ESRF is one of the most powerful synchrotrons, providing high-energy X-rays for a broad range of scientific fields.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Photon Source (APS, USA)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at Argonne National Laboratory in Illinois, APS is a leading source of high-brightness X-rays for research in materials science, chemistry, and biology.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it-IT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Diamond Light Source (UK)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Oxfordshire, Diamond is the UK's national synchrotron facility and supports a wide range of scientific research with its versatile X-ray beamlines.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it-IT" sz="14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</a:t>
            </a:r>
            <a:r>
              <a:rPr lang="it-IT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Synchrotron</a:t>
            </a:r>
            <a:r>
              <a:rPr lang="it-IT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(Australia)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Melbourne, this facility provides a variety of X-ray techniques for research in materials </a:t>
            </a: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science, biology, and medicine.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Synchrotron Light Research Institute (SLRI, Thailand)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in Nakhon Ratchasima, this facility offers synchrotron radiation for research and industrial applications.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Elettra</a:t>
            </a:r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Sincrotrone</a:t>
            </a:r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Trieste (Italy)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Trieste, </a:t>
            </a:r>
            <a:r>
              <a:rPr lang="en-US" sz="14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Elettra</a:t>
            </a:r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cutting-edge research facility offering a range of synchrotron radiation techniques for studies in materials science, environmental science, and life sciences. It plays a key role in advancing scientific knowledge and industrial applications in Europe.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938"/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PETRA III (Germany)</a:t>
            </a:r>
            <a:b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at DESY in Hamburg, PETRA III is one of the most brilliant X-ray sources worldwide. It supports a wide array of scientific disciplines, including physics, chemistry, biology, and nanotechnology, offering high-resolution imaging and structural analysis capabilities.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0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DDB2F-28C0-DED2-9685-2B305F1BA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7B43F4-F85F-12DB-6292-12B67970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224595-E760-9133-729F-CB1C77099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Milestone 5.2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4BDC-CEBB-DA86-3DB8-0B0455CBAC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F. Stellato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316D3D-1501-967B-6F8B-FB6A810A6262}"/>
              </a:ext>
            </a:extLst>
          </p:cNvPr>
          <p:cNvSpPr txBox="1"/>
          <p:nvPr/>
        </p:nvSpPr>
        <p:spPr>
          <a:xfrm>
            <a:off x="125790" y="791375"/>
            <a:ext cx="11451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C000"/>
                </a:solidFill>
              </a:rPr>
              <a:t>‘</a:t>
            </a:r>
            <a:r>
              <a:rPr lang="it-IT" sz="2400" b="1" dirty="0" err="1">
                <a:solidFill>
                  <a:srgbClr val="FFC000"/>
                </a:solidFill>
              </a:rPr>
              <a:t>Similar</a:t>
            </a:r>
            <a:r>
              <a:rPr lang="it-IT" sz="2400" b="1" dirty="0">
                <a:solidFill>
                  <a:srgbClr val="FFC000"/>
                </a:solidFill>
              </a:rPr>
              <a:t>’ </a:t>
            </a:r>
            <a:r>
              <a:rPr lang="it-IT" sz="2400" b="1" dirty="0" err="1">
                <a:solidFill>
                  <a:srgbClr val="FFC000"/>
                </a:solidFill>
              </a:rPr>
              <a:t>European</a:t>
            </a:r>
            <a:r>
              <a:rPr lang="it-IT" sz="2400" b="1" dirty="0">
                <a:solidFill>
                  <a:srgbClr val="FFC000"/>
                </a:solidFill>
              </a:rPr>
              <a:t> (and </a:t>
            </a:r>
            <a:r>
              <a:rPr lang="it-IT" sz="2400" b="1" dirty="0" err="1">
                <a:solidFill>
                  <a:srgbClr val="FFC000"/>
                </a:solidFill>
              </a:rPr>
              <a:t>not</a:t>
            </a:r>
            <a:r>
              <a:rPr lang="it-IT" sz="2400" b="1" dirty="0">
                <a:solidFill>
                  <a:srgbClr val="FFC000"/>
                </a:solidFill>
              </a:rPr>
              <a:t>) </a:t>
            </a:r>
            <a:r>
              <a:rPr lang="it-IT" sz="2400" b="1" dirty="0" err="1">
                <a:solidFill>
                  <a:srgbClr val="FFC000"/>
                </a:solidFill>
              </a:rPr>
              <a:t>RIs</a:t>
            </a:r>
            <a:r>
              <a:rPr lang="it-IT" sz="2400" b="1" dirty="0">
                <a:solidFill>
                  <a:srgbClr val="FFC000"/>
                </a:solidFill>
              </a:rPr>
              <a:t> – Free </a:t>
            </a:r>
            <a:r>
              <a:rPr lang="it-IT" sz="2400" b="1" dirty="0" err="1">
                <a:solidFill>
                  <a:srgbClr val="FFC000"/>
                </a:solidFill>
              </a:rPr>
              <a:t>Electon</a:t>
            </a:r>
            <a:r>
              <a:rPr lang="it-IT" sz="2400" b="1" dirty="0">
                <a:solidFill>
                  <a:srgbClr val="FFC000"/>
                </a:solidFill>
              </a:rPr>
              <a:t> </a:t>
            </a:r>
            <a:r>
              <a:rPr lang="it-IT" sz="2400" b="1" dirty="0" err="1">
                <a:solidFill>
                  <a:srgbClr val="FFC000"/>
                </a:solidFill>
              </a:rPr>
              <a:t>Lasers</a:t>
            </a:r>
            <a:endParaRPr lang="it-IT" sz="2400" b="1" dirty="0">
              <a:solidFill>
                <a:srgbClr val="FFC000"/>
              </a:solidFill>
            </a:endParaRPr>
          </a:p>
          <a:p>
            <a:endParaRPr lang="it-IT" sz="2400" b="1" dirty="0">
              <a:solidFill>
                <a:schemeClr val="bg1"/>
              </a:solidFill>
            </a:endParaRPr>
          </a:p>
          <a:p>
            <a:r>
              <a:rPr lang="it-IT" sz="2400" b="1" dirty="0">
                <a:solidFill>
                  <a:schemeClr val="bg1"/>
                </a:solidFill>
              </a:rPr>
              <a:t>	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1BCC9B9-906C-F41B-15B2-10F88BA8E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86" y="2926207"/>
            <a:ext cx="3531025" cy="147898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89B39C-76B0-65ED-BEE3-08C0EA6290B6}"/>
              </a:ext>
            </a:extLst>
          </p:cNvPr>
          <p:cNvSpPr txBox="1"/>
          <p:nvPr/>
        </p:nvSpPr>
        <p:spPr>
          <a:xfrm>
            <a:off x="410544" y="1059127"/>
            <a:ext cx="118781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2800" b="1" dirty="0">
              <a:solidFill>
                <a:schemeClr val="bg1"/>
              </a:solidFill>
            </a:endParaRPr>
          </a:p>
          <a:p>
            <a:pPr algn="ctr"/>
            <a:endParaRPr lang="it-IT" sz="2800" b="1" dirty="0">
              <a:solidFill>
                <a:schemeClr val="bg1"/>
              </a:solidFill>
            </a:endParaRPr>
          </a:p>
          <a:p>
            <a:pPr algn="ctr"/>
            <a:endParaRPr lang="it-IT" sz="2800" b="1" dirty="0">
              <a:solidFill>
                <a:schemeClr val="bg1"/>
              </a:solidFill>
            </a:endParaRPr>
          </a:p>
          <a:p>
            <a:pPr algn="ctr"/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A03502F-0C49-3394-96FA-DA689BE4DFC1}"/>
              </a:ext>
            </a:extLst>
          </p:cNvPr>
          <p:cNvSpPr txBox="1"/>
          <p:nvPr/>
        </p:nvSpPr>
        <p:spPr>
          <a:xfrm>
            <a:off x="635994" y="1152703"/>
            <a:ext cx="883229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it-IT" sz="14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it-IT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XFEL (Germany)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in Hamburg, the European XFEL is one of the most powerful X-ray lasers in the world, capable of generating extremely short and intense X-ray 	pulses.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Coherent Light Source (LCLS, USA)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at SLAC National Accelerator Laboratory in California, LCLS was the first FEL to produce hard X-rays and is widely used for research in molecular and atomic physics.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it-IT" sz="14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SwissFEL</a:t>
            </a:r>
            <a:r>
              <a:rPr lang="it-IT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4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Switzerland</a:t>
            </a:r>
            <a:r>
              <a:rPr lang="it-IT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at the Paul Scherrer Institute, </a:t>
            </a:r>
            <a:r>
              <a:rPr lang="en-US" sz="14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SwissFEL</a:t>
            </a:r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 cutting-edge facility that provides ultra-short X-ray pulses for a wide range of experiments.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SACLA (Japan)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in Harima, SACLA is one of the most compact XFELs in the world, producing </a:t>
            </a: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intense X-ray beams for high-resolution imaging and other applications.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 (Germany)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Operated by DESY in Hamburg, FLASH is primarily used for soft X-ray and ultraviolet experiments.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FERMI (Italy)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in Trieste, FERMI  is a state-of-the-art free electron laser facility specializing in soft X-rays and extreme ultraviolet light, offering advanced capabilities for ultrafast spectroscopy and imaging</a:t>
            </a:r>
            <a:endParaRPr lang="it-IT" sz="14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938"/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Pohang Accelerator Laboratory X-ray Free Electron Laser (PAL-XFEL, South Korea)</a:t>
            </a:r>
            <a:b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Located in Pohang, PAL-XFEL is a state-of-the-art facility providing hard and soft X-ray laser pulses for various scientific applications.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supports 	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biology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chemistry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materials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science by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offering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ultrafast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imaging capabilities.</a:t>
            </a:r>
          </a:p>
          <a:p>
            <a:pPr marL="7938"/>
            <a:r>
              <a:rPr lang="it-IT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Shanghai </a:t>
            </a:r>
            <a:r>
              <a:rPr lang="it-IT" sz="1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Coherent</a:t>
            </a:r>
            <a:r>
              <a:rPr lang="it-IT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Light Facility (SCLF, China)</a:t>
            </a:r>
            <a:b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Located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Shanghai, SCLF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major free electron laser facility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designed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produce high-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brilliance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X-rays for cutting-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edge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research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aims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advance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studies in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physics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chemistry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and life sciences with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its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powerful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versatile X-ray </a:t>
            </a:r>
            <a:r>
              <a:rPr lang="it-IT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beams</a:t>
            </a:r>
            <a:r>
              <a:rPr lang="it-IT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650CCBC-6E2E-F839-ED98-722565760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7" y="1849818"/>
            <a:ext cx="3115187" cy="106974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A32F50-C091-30C7-E449-18AA1B99EC77}"/>
              </a:ext>
            </a:extLst>
          </p:cNvPr>
          <p:cNvSpPr txBox="1"/>
          <p:nvPr/>
        </p:nvSpPr>
        <p:spPr>
          <a:xfrm>
            <a:off x="39479" y="1173027"/>
            <a:ext cx="620615" cy="537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🇩🇪</a:t>
            </a:r>
          </a:p>
          <a:p>
            <a:endParaRPr lang="it-IT" sz="105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🇺🇸</a:t>
            </a:r>
            <a:endParaRPr lang="it-IT" sz="2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400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🇨🇭</a:t>
            </a:r>
          </a:p>
          <a:p>
            <a:endParaRPr lang="it-IT" sz="12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🇯🇵</a:t>
            </a:r>
          </a:p>
          <a:p>
            <a:endParaRPr lang="it-IT" sz="16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🇩🇪</a:t>
            </a:r>
            <a:endParaRPr lang="it-IT" sz="28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🇮🇹</a:t>
            </a:r>
          </a:p>
          <a:p>
            <a:endParaRPr lang="it-IT" sz="14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🇰🇷</a:t>
            </a:r>
          </a:p>
          <a:p>
            <a:endParaRPr lang="it-IT" sz="1200" dirty="0">
              <a:solidFill>
                <a:schemeClr val="bg1"/>
              </a:solidFill>
            </a:endParaRPr>
          </a:p>
          <a:p>
            <a:r>
              <a:rPr lang="it-IT" sz="2800" dirty="0">
                <a:solidFill>
                  <a:schemeClr val="bg1"/>
                </a:solidFill>
              </a:rPr>
              <a:t>🇨🇳</a:t>
            </a:r>
          </a:p>
          <a:p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21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1914</Words>
  <Application>Microsoft Office PowerPoint</Application>
  <PresentationFormat>Widescreen</PresentationFormat>
  <Paragraphs>309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Arial Rounded MT Bold</vt:lpstr>
      <vt:lpstr>Calibri</vt:lpstr>
      <vt:lpstr>Calibri Light</vt:lpstr>
      <vt:lpstr>Courier New</vt:lpstr>
      <vt:lpstr>Times New Roman</vt:lpstr>
      <vt:lpstr>Office Theme</vt:lpstr>
      <vt:lpstr>WP5: user strategy and services</vt:lpstr>
      <vt:lpstr>WP5 Overview</vt:lpstr>
      <vt:lpstr>People</vt:lpstr>
      <vt:lpstr>Connections</vt:lpstr>
      <vt:lpstr>Milestones &amp; Deliverables</vt:lpstr>
      <vt:lpstr>Milestone 5.1</vt:lpstr>
      <vt:lpstr>Milestone 5.2</vt:lpstr>
      <vt:lpstr>Milestone 5.2</vt:lpstr>
      <vt:lpstr>Milestone 5.2</vt:lpstr>
      <vt:lpstr>Milestone 5.2</vt:lpstr>
      <vt:lpstr>Milestone 5.2</vt:lpstr>
      <vt:lpstr>Milestone 5.2</vt:lpstr>
      <vt:lpstr>Milestone 5.2</vt:lpstr>
      <vt:lpstr>Milestone 5.2</vt:lpstr>
      <vt:lpstr>Milestone 5.2</vt:lpstr>
      <vt:lpstr>Deliverable 5.1</vt:lpstr>
      <vt:lpstr>Deliverable 5.1</vt:lpstr>
      <vt:lpstr>Deliverable 5.1</vt:lpstr>
      <vt:lpstr>Deliverable 5.1</vt:lpstr>
      <vt:lpstr>Dissemination</vt:lpstr>
      <vt:lpstr>Pubblications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Francesco Stellato</cp:lastModifiedBy>
  <cp:revision>65</cp:revision>
  <dcterms:created xsi:type="dcterms:W3CDTF">2018-02-09T13:41:45Z</dcterms:created>
  <dcterms:modified xsi:type="dcterms:W3CDTF">2025-07-14T19:24:27Z</dcterms:modified>
</cp:coreProperties>
</file>