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680" r:id="rId4"/>
    <p:sldMasterId id="2147484706" r:id="rId5"/>
    <p:sldMasterId id="2147484718" r:id="rId6"/>
  </p:sldMasterIdLst>
  <p:notesMasterIdLst>
    <p:notesMasterId r:id="rId32"/>
  </p:notesMasterIdLst>
  <p:handoutMasterIdLst>
    <p:handoutMasterId r:id="rId33"/>
  </p:handoutMasterIdLst>
  <p:sldIdLst>
    <p:sldId id="256" r:id="rId7"/>
    <p:sldId id="21357" r:id="rId8"/>
    <p:sldId id="21370" r:id="rId9"/>
    <p:sldId id="21356" r:id="rId10"/>
    <p:sldId id="4325" r:id="rId11"/>
    <p:sldId id="21335" r:id="rId12"/>
    <p:sldId id="21345" r:id="rId13"/>
    <p:sldId id="21359" r:id="rId14"/>
    <p:sldId id="21334" r:id="rId15"/>
    <p:sldId id="21332" r:id="rId16"/>
    <p:sldId id="21352" r:id="rId17"/>
    <p:sldId id="21366" r:id="rId18"/>
    <p:sldId id="21365" r:id="rId19"/>
    <p:sldId id="21368" r:id="rId20"/>
    <p:sldId id="3787" r:id="rId21"/>
    <p:sldId id="3789" r:id="rId22"/>
    <p:sldId id="3862" r:id="rId23"/>
    <p:sldId id="21361" r:id="rId24"/>
    <p:sldId id="21362" r:id="rId25"/>
    <p:sldId id="4286" r:id="rId26"/>
    <p:sldId id="733" r:id="rId27"/>
    <p:sldId id="263" r:id="rId28"/>
    <p:sldId id="21358" r:id="rId29"/>
    <p:sldId id="21367" r:id="rId30"/>
    <p:sldId id="21369" r:id="rId31"/>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88"/>
    <a:srgbClr val="ED9E0B"/>
    <a:srgbClr val="A5A5A5"/>
    <a:srgbClr val="FCAF18"/>
    <a:srgbClr val="BB8880"/>
    <a:srgbClr val="473E81"/>
    <a:srgbClr val="FF40FF"/>
    <a:srgbClr val="4472C4"/>
    <a:srgbClr val="4B568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56" autoAdjust="0"/>
    <p:restoredTop sz="91250" autoAdjust="0"/>
  </p:normalViewPr>
  <p:slideViewPr>
    <p:cSldViewPr snapToGrid="0">
      <p:cViewPr varScale="1">
        <p:scale>
          <a:sx n="114" d="100"/>
          <a:sy n="114" d="100"/>
        </p:scale>
        <p:origin x="1344" y="176"/>
      </p:cViewPr>
      <p:guideLst>
        <p:guide orient="horz" pos="799"/>
        <p:guide pos="3840"/>
      </p:guideLst>
    </p:cSldViewPr>
  </p:slideViewPr>
  <p:outlineViewPr>
    <p:cViewPr>
      <p:scale>
        <a:sx n="33" d="100"/>
        <a:sy n="33" d="100"/>
      </p:scale>
      <p:origin x="0" y="-6024"/>
    </p:cViewPr>
  </p:outlineViewPr>
  <p:notesTextViewPr>
    <p:cViewPr>
      <p:scale>
        <a:sx n="25" d="100"/>
        <a:sy n="25" d="100"/>
      </p:scale>
      <p:origin x="0" y="0"/>
    </p:cViewPr>
  </p:notesTextViewPr>
  <p:sorterViewPr>
    <p:cViewPr>
      <p:scale>
        <a:sx n="1" d="1"/>
        <a:sy n="1" d="1"/>
      </p:scale>
      <p:origin x="0" y="0"/>
    </p:cViewPr>
  </p:sorterViewPr>
  <p:notesViewPr>
    <p:cSldViewPr snapToGrid="0">
      <p:cViewPr varScale="1">
        <p:scale>
          <a:sx n="96" d="100"/>
          <a:sy n="96" d="100"/>
        </p:scale>
        <p:origin x="28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7/14/25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218695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7</a:t>
            </a:fld>
            <a:endParaRPr lang="en-GB"/>
          </a:p>
        </p:txBody>
      </p:sp>
    </p:spTree>
    <p:extLst>
      <p:ext uri="{BB962C8B-B14F-4D97-AF65-F5344CB8AC3E}">
        <p14:creationId xmlns:p14="http://schemas.microsoft.com/office/powerpoint/2010/main" val="109692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image" Target="../media/image26.jpeg"/><Relationship Id="rId16"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14/07/25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14/07/25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0" y="5210346"/>
            <a:ext cx="3736126"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pic>
        <p:nvPicPr>
          <p:cNvPr id="6" name="Picture 5">
            <a:extLst>
              <a:ext uri="{FF2B5EF4-FFF2-40B4-BE49-F238E27FC236}">
                <a16:creationId xmlns:a16="http://schemas.microsoft.com/office/drawing/2014/main" id="{FE2A91CB-2AEA-71F9-99B4-FE84A7C35B0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543995" y="273553"/>
            <a:ext cx="2788151" cy="1261233"/>
          </a:xfrm>
          <a:prstGeom prst="rect">
            <a:avLst/>
          </a:prstGeom>
        </p:spPr>
      </p:pic>
    </p:spTree>
    <p:extLst>
      <p:ext uri="{BB962C8B-B14F-4D97-AF65-F5344CB8AC3E}">
        <p14:creationId xmlns:p14="http://schemas.microsoft.com/office/powerpoint/2010/main" val="3733840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3" y="6462572"/>
            <a:ext cx="5180359" cy="365125"/>
          </a:xfrm>
        </p:spPr>
        <p:txBody>
          <a:bodyPr/>
          <a:lstStyle>
            <a:lvl1pPr>
              <a:defRPr i="1">
                <a:solidFill>
                  <a:srgbClr val="334186"/>
                </a:solidFill>
              </a:defRPr>
            </a:lvl1pPr>
          </a:lstStyle>
          <a:p>
            <a:pPr algn="l"/>
            <a:r>
              <a:rPr lang="en-GB" dirty="0"/>
              <a:t>IV EuPRAXIA@SPARC_LAB Review Committee Meeting, LNF, November 30, 2022</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grpSp>
        <p:nvGrpSpPr>
          <p:cNvPr id="4" name="Group 3">
            <a:extLst>
              <a:ext uri="{FF2B5EF4-FFF2-40B4-BE49-F238E27FC236}">
                <a16:creationId xmlns:a16="http://schemas.microsoft.com/office/drawing/2014/main" id="{8C2C8A98-6E54-60B4-EC66-130DC0080D27}"/>
              </a:ext>
            </a:extLst>
          </p:cNvPr>
          <p:cNvGrpSpPr/>
          <p:nvPr userDrawn="1"/>
        </p:nvGrpSpPr>
        <p:grpSpPr>
          <a:xfrm>
            <a:off x="220133" y="-59851"/>
            <a:ext cx="1943100" cy="872190"/>
            <a:chOff x="3888739" y="2944556"/>
            <a:chExt cx="1943100" cy="872190"/>
          </a:xfrm>
        </p:grpSpPr>
        <p:pic>
          <p:nvPicPr>
            <p:cNvPr id="8" name="Picture 7">
              <a:extLst>
                <a:ext uri="{FF2B5EF4-FFF2-40B4-BE49-F238E27FC236}">
                  <a16:creationId xmlns:a16="http://schemas.microsoft.com/office/drawing/2014/main" id="{14D20BC6-6005-1522-DEB8-7EE6010AF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117" y="2944556"/>
              <a:ext cx="1421141" cy="610580"/>
            </a:xfrm>
            <a:prstGeom prst="rect">
              <a:avLst/>
            </a:prstGeom>
          </p:spPr>
        </p:pic>
        <p:sp>
          <p:nvSpPr>
            <p:cNvPr id="9" name="TextBox 8">
              <a:extLst>
                <a:ext uri="{FF2B5EF4-FFF2-40B4-BE49-F238E27FC236}">
                  <a16:creationId xmlns:a16="http://schemas.microsoft.com/office/drawing/2014/main" id="{9093E76B-2A09-B4AC-611C-36DEBEBF12D0}"/>
                </a:ext>
              </a:extLst>
            </p:cNvPr>
            <p:cNvSpPr txBox="1"/>
            <p:nvPr/>
          </p:nvSpPr>
          <p:spPr>
            <a:xfrm>
              <a:off x="3888739" y="3555136"/>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grpSp>
    </p:spTree>
    <p:extLst>
      <p:ext uri="{BB962C8B-B14F-4D97-AF65-F5344CB8AC3E}">
        <p14:creationId xmlns:p14="http://schemas.microsoft.com/office/powerpoint/2010/main" val="845941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14/07/2025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52417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14/07/2025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22879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14/07/2025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71332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14/07/2025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6892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14/07/2025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73247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14/07/2025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3708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14/07/2025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18887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14/07/2025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75036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14/07/2025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45305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author / institute</a:t>
            </a:r>
            <a:r>
              <a:rPr lang="en-GB"/>
              <a:t> and occasion</a:t>
            </a:r>
            <a:endParaRPr lang="en-US"/>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36061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a:t>Click to edit Master title style</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1941756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135476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11380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1387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80811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74431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39691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086976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96674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88221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82731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Tree>
    <p:extLst>
      <p:ext uri="{BB962C8B-B14F-4D97-AF65-F5344CB8AC3E}">
        <p14:creationId xmlns:p14="http://schemas.microsoft.com/office/powerpoint/2010/main" val="3209208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5391006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2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0.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6.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7/14/25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14/07/2025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135007985"/>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511825630"/>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 id="2147484730" r:id="rId12"/>
    <p:sldLayoutId id="2147484731" r:id="rId13"/>
    <p:sldLayoutId id="2147484732"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xml"/><Relationship Id="rId6" Type="http://schemas.openxmlformats.org/officeDocument/2006/relationships/image" Target="../media/image54.jpeg"/><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1.jpeg"/><Relationship Id="rId2" Type="http://schemas.openxmlformats.org/officeDocument/2006/relationships/image" Target="../media/image78.jpg"/><Relationship Id="rId1" Type="http://schemas.openxmlformats.org/officeDocument/2006/relationships/slideLayout" Target="../slideLayouts/slideLayout21.xml"/><Relationship Id="rId6" Type="http://schemas.openxmlformats.org/officeDocument/2006/relationships/image" Target="../media/image80.JPG"/><Relationship Id="rId5" Type="http://schemas.microsoft.com/office/2007/relationships/hdphoto" Target="../media/hdphoto1.wdp"/><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56.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8.xml"/><Relationship Id="rId6" Type="http://schemas.openxmlformats.org/officeDocument/2006/relationships/image" Target="../media/image100.png"/><Relationship Id="rId5" Type="http://schemas.openxmlformats.org/officeDocument/2006/relationships/image" Target="../media/image1.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6.xml"/><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6.xml"/><Relationship Id="rId5" Type="http://schemas.openxmlformats.org/officeDocument/2006/relationships/image" Target="../media/image58.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1349921" y="2379027"/>
            <a:ext cx="9873487"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GB" sz="4000" b="1" dirty="0">
                  <a:solidFill>
                    <a:srgbClr val="FCAF18"/>
                  </a:solidFill>
                  <a:ea typeface="Helvetica Neue"/>
                  <a:cs typeface="Helvetica Neue"/>
                </a:rPr>
                <a:t>WP.15</a:t>
              </a:r>
            </a:p>
            <a:p>
              <a:pPr algn="ctr" defTabSz="914400">
                <a:defRPr/>
              </a:pPr>
              <a:r>
                <a:rPr lang="en-GB" sz="4000" b="1" dirty="0" err="1">
                  <a:solidFill>
                    <a:srgbClr val="FCAF18"/>
                  </a:solidFill>
                  <a:ea typeface="Helvetica Neue"/>
                  <a:cs typeface="Helvetica Neue"/>
                </a:rPr>
                <a:t>EuPRAXIA@SPARC_LAB</a:t>
              </a:r>
              <a:r>
                <a:rPr lang="en-GB" sz="4000" b="1" dirty="0">
                  <a:solidFill>
                    <a:srgbClr val="FCAF18"/>
                  </a:solidFill>
                  <a:ea typeface="Helvetica Neue"/>
                  <a:cs typeface="Helvetica Neue"/>
                </a:rPr>
                <a:t> TDR status </a:t>
              </a:r>
              <a:r>
                <a:rPr lang="en-IT" sz="4000" b="1" dirty="0">
                  <a:solidFill>
                    <a:srgbClr val="FCAF18"/>
                  </a:solidFill>
                  <a:ea typeface="Helvetica Neue"/>
                  <a:cs typeface="Helvetica Neue"/>
                </a:rPr>
                <a:t> </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Massimo Ferrario, </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On behalf of: </a:t>
              </a: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C. </a:t>
              </a:r>
              <a:r>
                <a:rPr kumimoji="0" lang="en-GB" sz="2800" b="0" i="0" u="none" strike="noStrike" kern="1200" cap="none" spc="0" normalizeH="0" baseline="0" noProof="0" dirty="0" err="1">
                  <a:ln>
                    <a:noFill/>
                  </a:ln>
                  <a:solidFill>
                    <a:schemeClr val="bg1"/>
                  </a:solidFill>
                  <a:effectLst/>
                  <a:uLnTx/>
                  <a:uFillTx/>
                  <a:latin typeface="Calibri"/>
                  <a:ea typeface="+mn-ea"/>
                  <a:cs typeface="+mn-cs"/>
                  <a:sym typeface="Calibri"/>
                </a:rPr>
                <a:t>Vaccarezza</a:t>
              </a:r>
              <a:r>
                <a:rPr lang="en-GB" sz="2800" dirty="0">
                  <a:solidFill>
                    <a:schemeClr val="bg1"/>
                  </a:solidFill>
                  <a:ea typeface="+mn-ea"/>
                  <a:cs typeface="+mn-cs"/>
                </a:rPr>
                <a:t> and</a:t>
              </a: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 R. </a:t>
              </a:r>
              <a:r>
                <a:rPr kumimoji="0" lang="en-GB" sz="2800" b="0" i="0" u="none" strike="noStrike" kern="1200" cap="none" spc="0" normalizeH="0" baseline="0" noProof="0" dirty="0" err="1">
                  <a:ln>
                    <a:noFill/>
                  </a:ln>
                  <a:solidFill>
                    <a:schemeClr val="bg1"/>
                  </a:solidFill>
                  <a:effectLst/>
                  <a:uLnTx/>
                  <a:uFillTx/>
                  <a:latin typeface="Calibri"/>
                  <a:ea typeface="+mn-ea"/>
                  <a:cs typeface="+mn-cs"/>
                  <a:sym typeface="Calibri"/>
                </a:rPr>
                <a:t>Pompili</a:t>
              </a:r>
              <a:endPar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endParaRP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INFN-LNF</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513CBF-C0A3-974C-06EC-0B493B2DC357}"/>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a:solidFill>
                  <a:srgbClr val="473E81"/>
                </a:solidFill>
                <a:latin typeface="Times New Roman" panose="02020603050405020304" pitchFamily="18" charset="0"/>
                <a:cs typeface="Times New Roman" panose="02020603050405020304" pitchFamily="18" charset="0"/>
              </a:rPr>
              <a:t>EuPRAXIA-PP Technical Review Meeting</a:t>
            </a: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July 15, 2025</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E73D-CAAC-D696-BE47-300C6FEB8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825102-7A8B-376B-AD2F-3267AF74E1C8}"/>
              </a:ext>
            </a:extLst>
          </p:cNvPr>
          <p:cNvSpPr>
            <a:spLocks noGrp="1"/>
          </p:cNvSpPr>
          <p:nvPr>
            <p:ph type="title"/>
          </p:nvPr>
        </p:nvSpPr>
        <p:spPr/>
        <p:txBody>
          <a:bodyPr>
            <a:normAutofit/>
          </a:bodyPr>
          <a:lstStyle/>
          <a:p>
            <a:r>
              <a:rPr lang="en-IT" sz="3200" dirty="0">
                <a:latin typeface="+mn-lt"/>
              </a:rPr>
              <a:t>Scientific Case and Applications  </a:t>
            </a:r>
          </a:p>
        </p:txBody>
      </p:sp>
      <p:graphicFrame>
        <p:nvGraphicFramePr>
          <p:cNvPr id="7" name="Table 6">
            <a:extLst>
              <a:ext uri="{FF2B5EF4-FFF2-40B4-BE49-F238E27FC236}">
                <a16:creationId xmlns:a16="http://schemas.microsoft.com/office/drawing/2014/main" id="{89C29F6D-989E-21CB-7729-127A489A96B3}"/>
              </a:ext>
            </a:extLst>
          </p:cNvPr>
          <p:cNvGraphicFramePr>
            <a:graphicFrameLocks noGrp="1"/>
          </p:cNvGraphicFramePr>
          <p:nvPr/>
        </p:nvGraphicFramePr>
        <p:xfrm>
          <a:off x="140506" y="831881"/>
          <a:ext cx="8046720" cy="5554980"/>
        </p:xfrm>
        <a:graphic>
          <a:graphicData uri="http://schemas.openxmlformats.org/drawingml/2006/table">
            <a:tbl>
              <a:tblPr firstRow="1" bandRow="1"/>
              <a:tblGrid>
                <a:gridCol w="164592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62865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Application Area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rPr dirty="0"/>
                        <a:t>Scientific Focus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Techniques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Key Impact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Renewable Energy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Charge transport in solar cells &amp; catalysts</a:t>
                      </a:r>
                    </a:p>
                    <a:p>
                      <a:r>
                        <a:t>• Photocatalytic H₂ production</a:t>
                      </a:r>
                    </a:p>
                    <a:p>
                      <a:r>
                        <a:t>• PFAS/PClAS analysis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XES, PI-MS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Efficient solar materials</a:t>
                      </a:r>
                    </a:p>
                    <a:p>
                      <a:r>
                        <a:t>• Clean hydrogen production</a:t>
                      </a:r>
                    </a:p>
                    <a:p>
                      <a:r>
                        <a:t>• Environmental remediation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Warm Dense Matter (WDM)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Extreme temperature/density</a:t>
                      </a:r>
                    </a:p>
                    <a:p>
                      <a:r>
                        <a:t>• Astrophysics &amp; fusion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Time-resolved XAS, TR-XES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Stellar/planetary modeling</a:t>
                      </a:r>
                    </a:p>
                    <a:p>
                      <a:r>
                        <a:t>• Fusion research support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Battery Technology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Ion migration &amp; interfaces</a:t>
                      </a:r>
                    </a:p>
                    <a:p>
                      <a:r>
                        <a:rPr dirty="0"/>
                        <a:t>• Solid-state battery study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non-linear X-ray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Safer, longer-life batteries</a:t>
                      </a:r>
                    </a:p>
                    <a:p>
                      <a:r>
                        <a:t>• High energy density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Structural 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Live-cell imaging</a:t>
                      </a:r>
                    </a:p>
                    <a:p>
                      <a:r>
                        <a:t>• Cellular processes (stress, DNA damage)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CDI, XAS, CEI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Real-time biomolecular studies</a:t>
                      </a:r>
                    </a:p>
                    <a:p>
                      <a:r>
                        <a:t>• Disease mechanism insight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Health &amp; Radiobiology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DNA damage by radiation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X-ray pump–probe, photo-fragmentation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Radioprotection</a:t>
                      </a:r>
                    </a:p>
                    <a:p>
                      <a:r>
                        <a:rPr dirty="0"/>
                        <a:t>• Cancer treatment improvement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Atmospheric 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VOC/NOx oxidation</a:t>
                      </a:r>
                    </a:p>
                    <a:p>
                      <a:r>
                        <a:t>• Aerosol dynamics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PI-MS, ion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Pollution models</a:t>
                      </a:r>
                    </a:p>
                    <a:p>
                      <a:r>
                        <a:t>• Climate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Astrochemistry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Radiation chemistry in space</a:t>
                      </a:r>
                    </a:p>
                    <a:p>
                      <a:r>
                        <a:t>• Organic molecule 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photochemistry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Space molecular evolution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24A25328-F9AB-8097-C589-9277DDE23F3B}"/>
              </a:ext>
            </a:extLst>
          </p:cNvPr>
          <p:cNvPicPr>
            <a:picLocks noChangeAspect="1"/>
          </p:cNvPicPr>
          <p:nvPr/>
        </p:nvPicPr>
        <p:blipFill>
          <a:blip r:embed="rId2"/>
          <a:srcRect l="6409" r="47356" b="31334"/>
          <a:stretch/>
        </p:blipFill>
        <p:spPr>
          <a:xfrm>
            <a:off x="8293850" y="4762749"/>
            <a:ext cx="1676400" cy="1458125"/>
          </a:xfrm>
          <a:prstGeom prst="rect">
            <a:avLst/>
          </a:prstGeom>
        </p:spPr>
      </p:pic>
      <p:pic>
        <p:nvPicPr>
          <p:cNvPr id="10" name="Picture 9" descr="A diagram of a cell scale&#10;&#10;Description automatically generated">
            <a:extLst>
              <a:ext uri="{FF2B5EF4-FFF2-40B4-BE49-F238E27FC236}">
                <a16:creationId xmlns:a16="http://schemas.microsoft.com/office/drawing/2014/main" id="{CA81FF2C-DF42-15D1-8E10-EA68017B434C}"/>
              </a:ext>
            </a:extLst>
          </p:cNvPr>
          <p:cNvPicPr>
            <a:picLocks noChangeAspect="1"/>
          </p:cNvPicPr>
          <p:nvPr/>
        </p:nvPicPr>
        <p:blipFill>
          <a:blip r:embed="rId3"/>
          <a:stretch>
            <a:fillRect/>
          </a:stretch>
        </p:blipFill>
        <p:spPr>
          <a:xfrm>
            <a:off x="8395271" y="851497"/>
            <a:ext cx="3686565" cy="997541"/>
          </a:xfrm>
          <a:prstGeom prst="rect">
            <a:avLst/>
          </a:prstGeom>
        </p:spPr>
      </p:pic>
      <p:pic>
        <p:nvPicPr>
          <p:cNvPr id="2" name="Picture 1032">
            <a:extLst>
              <a:ext uri="{FF2B5EF4-FFF2-40B4-BE49-F238E27FC236}">
                <a16:creationId xmlns:a16="http://schemas.microsoft.com/office/drawing/2014/main" id="{DBE741B2-299F-4396-DB7C-745BE48B2D21}"/>
              </a:ext>
            </a:extLst>
          </p:cNvPr>
          <p:cNvPicPr>
            <a:picLocks noChangeAspect="1"/>
          </p:cNvPicPr>
          <p:nvPr/>
        </p:nvPicPr>
        <p:blipFill>
          <a:blip r:embed="rId4">
            <a:extLst>
              <a:ext uri="{28A0092B-C50C-407E-A947-70E740481C1C}">
                <a14:useLocalDpi xmlns:a14="http://schemas.microsoft.com/office/drawing/2010/main" val="0"/>
              </a:ext>
            </a:extLst>
          </a:blip>
          <a:srcRect b="18273"/>
          <a:stretch/>
        </p:blipFill>
        <p:spPr bwMode="auto">
          <a:xfrm>
            <a:off x="10209163" y="4738971"/>
            <a:ext cx="1842331" cy="150568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C0439E8F-F9ED-CBDA-261D-2BF64DDDB4FA}"/>
              </a:ext>
            </a:extLst>
          </p:cNvPr>
          <p:cNvPicPr>
            <a:picLocks noChangeAspect="1"/>
          </p:cNvPicPr>
          <p:nvPr/>
        </p:nvPicPr>
        <p:blipFill>
          <a:blip r:embed="rId5"/>
          <a:stretch>
            <a:fillRect/>
          </a:stretch>
        </p:blipFill>
        <p:spPr>
          <a:xfrm>
            <a:off x="8561035" y="1883181"/>
            <a:ext cx="3296256" cy="2797870"/>
          </a:xfrm>
          <a:prstGeom prst="rect">
            <a:avLst/>
          </a:prstGeom>
        </p:spPr>
      </p:pic>
    </p:spTree>
    <p:extLst>
      <p:ext uri="{BB962C8B-B14F-4D97-AF65-F5344CB8AC3E}">
        <p14:creationId xmlns:p14="http://schemas.microsoft.com/office/powerpoint/2010/main" val="406982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3200" u="none" strike="noStrike" dirty="0">
                <a:solidFill>
                  <a:srgbClr val="0070C0"/>
                </a:solidFill>
                <a:effectLst/>
                <a:latin typeface="+mn-lt"/>
              </a:rPr>
              <a:t>Technological Readiness Level</a:t>
            </a:r>
            <a:endParaRPr lang="en-GB" sz="3200" b="0" i="0" u="none" strike="noStrike" dirty="0">
              <a:solidFill>
                <a:srgbClr val="0070C0"/>
              </a:solidFill>
              <a:effectLst/>
              <a:latin typeface="+mn-lt"/>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extLst>
              <p:ext uri="{D42A27DB-BD31-4B8C-83A1-F6EECF244321}">
                <p14:modId xmlns:p14="http://schemas.microsoft.com/office/powerpoint/2010/main" val="4059055850"/>
              </p:ext>
            </p:extLst>
          </p:nvPr>
        </p:nvGraphicFramePr>
        <p:xfrm>
          <a:off x="331950" y="836422"/>
          <a:ext cx="6161444" cy="4770233"/>
        </p:xfrm>
        <a:graphic>
          <a:graphicData uri="http://schemas.openxmlformats.org/drawingml/2006/table">
            <a:tbl>
              <a:tblPr>
                <a:tableStyleId>{5C22544A-7EE6-4342-B048-85BDC9FD1C3A}</a:tableStyleId>
              </a:tblPr>
              <a:tblGrid>
                <a:gridCol w="895164">
                  <a:extLst>
                    <a:ext uri="{9D8B030D-6E8A-4147-A177-3AD203B41FA5}">
                      <a16:colId xmlns:a16="http://schemas.microsoft.com/office/drawing/2014/main" val="2549708162"/>
                    </a:ext>
                  </a:extLst>
                </a:gridCol>
                <a:gridCol w="465024">
                  <a:extLst>
                    <a:ext uri="{9D8B030D-6E8A-4147-A177-3AD203B41FA5}">
                      <a16:colId xmlns:a16="http://schemas.microsoft.com/office/drawing/2014/main" val="2234510333"/>
                    </a:ext>
                  </a:extLst>
                </a:gridCol>
                <a:gridCol w="685169">
                  <a:extLst>
                    <a:ext uri="{9D8B030D-6E8A-4147-A177-3AD203B41FA5}">
                      <a16:colId xmlns:a16="http://schemas.microsoft.com/office/drawing/2014/main" val="459689667"/>
                    </a:ext>
                  </a:extLst>
                </a:gridCol>
                <a:gridCol w="441553">
                  <a:extLst>
                    <a:ext uri="{9D8B030D-6E8A-4147-A177-3AD203B41FA5}">
                      <a16:colId xmlns:a16="http://schemas.microsoft.com/office/drawing/2014/main" val="3061607853"/>
                    </a:ext>
                  </a:extLst>
                </a:gridCol>
                <a:gridCol w="441553">
                  <a:extLst>
                    <a:ext uri="{9D8B030D-6E8A-4147-A177-3AD203B41FA5}">
                      <a16:colId xmlns:a16="http://schemas.microsoft.com/office/drawing/2014/main" val="2667825462"/>
                    </a:ext>
                  </a:extLst>
                </a:gridCol>
                <a:gridCol w="441553">
                  <a:extLst>
                    <a:ext uri="{9D8B030D-6E8A-4147-A177-3AD203B41FA5}">
                      <a16:colId xmlns:a16="http://schemas.microsoft.com/office/drawing/2014/main" val="508030897"/>
                    </a:ext>
                  </a:extLst>
                </a:gridCol>
                <a:gridCol w="441553">
                  <a:extLst>
                    <a:ext uri="{9D8B030D-6E8A-4147-A177-3AD203B41FA5}">
                      <a16:colId xmlns:a16="http://schemas.microsoft.com/office/drawing/2014/main" val="4290141733"/>
                    </a:ext>
                  </a:extLst>
                </a:gridCol>
                <a:gridCol w="441553">
                  <a:extLst>
                    <a:ext uri="{9D8B030D-6E8A-4147-A177-3AD203B41FA5}">
                      <a16:colId xmlns:a16="http://schemas.microsoft.com/office/drawing/2014/main" val="4162994904"/>
                    </a:ext>
                  </a:extLst>
                </a:gridCol>
                <a:gridCol w="441553">
                  <a:extLst>
                    <a:ext uri="{9D8B030D-6E8A-4147-A177-3AD203B41FA5}">
                      <a16:colId xmlns:a16="http://schemas.microsoft.com/office/drawing/2014/main" val="3646892904"/>
                    </a:ext>
                  </a:extLst>
                </a:gridCol>
                <a:gridCol w="1466769">
                  <a:extLst>
                    <a:ext uri="{9D8B030D-6E8A-4147-A177-3AD203B41FA5}">
                      <a16:colId xmlns:a16="http://schemas.microsoft.com/office/drawing/2014/main" val="2677205780"/>
                    </a:ext>
                  </a:extLst>
                </a:gridCol>
              </a:tblGrid>
              <a:tr h="186311">
                <a:tc>
                  <a:txBody>
                    <a:bodyPr/>
                    <a:lstStyle/>
                    <a:p>
                      <a:pPr algn="ctr" fontAlgn="b"/>
                      <a:r>
                        <a:rPr lang="en-GB" sz="1400" b="1" u="none" strike="noStrike" dirty="0">
                          <a:effectLst/>
                        </a:rPr>
                        <a:t>Sub - systems</a:t>
                      </a:r>
                      <a:endParaRPr lang="en-GB" sz="14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400" b="1" u="none" strike="noStrike" dirty="0">
                          <a:effectLst/>
                        </a:rPr>
                        <a:t>TRL</a:t>
                      </a:r>
                      <a:endParaRPr lang="en-GB" sz="1400" b="1" i="0" u="none" strike="noStrike" dirty="0">
                        <a:solidFill>
                          <a:srgbClr val="FFFFFF"/>
                        </a:solidFill>
                        <a:effectLst/>
                        <a:latin typeface="Aptos Narrow" panose="020B0004020202020204" pitchFamily="34" charset="0"/>
                      </a:endParaRPr>
                    </a:p>
                  </a:txBody>
                  <a:tcPr marL="7354" marR="7354" marT="7354" marB="0" anchor="ctr"/>
                </a:tc>
                <a:tc gridSpan="8">
                  <a:txBody>
                    <a:bodyPr/>
                    <a:lstStyle/>
                    <a:p>
                      <a:pPr algn="ctr" fontAlgn="b"/>
                      <a:r>
                        <a:rPr lang="en-GB" sz="1400" b="1" u="none" strike="noStrike" dirty="0">
                          <a:effectLst/>
                        </a:rPr>
                        <a:t>Comments</a:t>
                      </a:r>
                      <a:endParaRPr lang="en-GB" sz="1400" b="1" i="0" u="none" strike="noStrike" dirty="0">
                        <a:solidFill>
                          <a:srgbClr val="FFFFFF"/>
                        </a:solidFill>
                        <a:effectLst/>
                        <a:latin typeface="Aptos Narrow" panose="020B0004020202020204" pitchFamily="34" charset="0"/>
                      </a:endParaRPr>
                    </a:p>
                  </a:txBody>
                  <a:tcPr marL="7354" marR="7354" marT="7354" marB="0" anchor="b"/>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821334404"/>
                  </a:ext>
                </a:extLst>
              </a:tr>
              <a:tr h="421651">
                <a:tc>
                  <a:txBody>
                    <a:bodyPr/>
                    <a:lstStyle/>
                    <a:p>
                      <a:pPr algn="ctr" fontAlgn="ctr"/>
                      <a:r>
                        <a:rPr lang="en-GB" sz="1200" b="1" u="none" strike="noStrike" dirty="0">
                          <a:solidFill>
                            <a:srgbClr val="0070C0"/>
                          </a:solidFill>
                          <a:effectLst/>
                        </a:rPr>
                        <a:t>Injector</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S-Band injectors are widely used in many facilities including SPARC_LAB. S-Band technology is fully available in the market.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699625964"/>
                  </a:ext>
                </a:extLst>
              </a:tr>
              <a:tr h="421651">
                <a:tc>
                  <a:txBody>
                    <a:bodyPr/>
                    <a:lstStyle/>
                    <a:p>
                      <a:pPr algn="ctr" fontAlgn="ctr"/>
                      <a:r>
                        <a:rPr lang="en-GB" sz="1200" b="1" u="none" strike="noStrike" dirty="0">
                          <a:solidFill>
                            <a:srgbClr val="0070C0"/>
                          </a:solidFill>
                          <a:effectLst/>
                        </a:rPr>
                        <a:t>X-Band </a:t>
                      </a:r>
                      <a:r>
                        <a:rPr lang="en-GB" sz="1200" b="1" u="none" strike="noStrike" dirty="0" err="1">
                          <a:solidFill>
                            <a:srgbClr val="0070C0"/>
                          </a:solidFill>
                          <a:effectLst/>
                        </a:rPr>
                        <a:t>Linac</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6</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X-Band Linacs are relatively new. Impressive progress has been made and the final testing of the acc. section full prototype will upscale the corresponding TRL level in the upcoming months.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796027771"/>
                  </a:ext>
                </a:extLst>
              </a:tr>
              <a:tr h="421651">
                <a:tc>
                  <a:txBody>
                    <a:bodyPr/>
                    <a:lstStyle/>
                    <a:p>
                      <a:pPr algn="ctr" fontAlgn="ctr"/>
                      <a:r>
                        <a:rPr lang="en-GB" sz="1200" b="1" u="none" strike="noStrike" dirty="0">
                          <a:solidFill>
                            <a:srgbClr val="0070C0"/>
                          </a:solidFill>
                          <a:effectLst/>
                        </a:rPr>
                        <a:t>Plasma Module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5</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452760410"/>
                  </a:ext>
                </a:extLst>
              </a:tr>
              <a:tr h="421651">
                <a:tc>
                  <a:txBody>
                    <a:bodyPr/>
                    <a:lstStyle/>
                    <a:p>
                      <a:pPr algn="ctr" fontAlgn="ctr"/>
                      <a:r>
                        <a:rPr lang="en-GB" sz="1200" b="1" u="none" strike="noStrike" dirty="0">
                          <a:solidFill>
                            <a:srgbClr val="0070C0"/>
                          </a:solidFill>
                          <a:effectLst/>
                        </a:rPr>
                        <a:t>AQUA Undulators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7</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Technology demonstrated in other facilities (FERMI, </a:t>
                      </a:r>
                      <a:r>
                        <a:rPr lang="en-GB" sz="1200" u="none" strike="noStrike" dirty="0" err="1">
                          <a:effectLst/>
                        </a:rPr>
                        <a:t>SwissFEL</a:t>
                      </a:r>
                      <a:r>
                        <a:rPr lang="en-GB" sz="1200" u="none" strike="noStrike" dirty="0">
                          <a:effectLst/>
                        </a:rPr>
                        <a:t>, etc.)</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84368239"/>
                  </a:ext>
                </a:extLst>
              </a:tr>
              <a:tr h="421651">
                <a:tc>
                  <a:txBody>
                    <a:bodyPr/>
                    <a:lstStyle/>
                    <a:p>
                      <a:pPr algn="ctr" fontAlgn="ctr"/>
                      <a:r>
                        <a:rPr lang="en-GB" sz="1200" b="1" u="none" strike="noStrike" dirty="0">
                          <a:solidFill>
                            <a:srgbClr val="0070C0"/>
                          </a:solidFill>
                          <a:effectLst/>
                        </a:rPr>
                        <a:t>FEL Beamline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Most of the components of the photon beamline are implemented at other facilities  are commercially available,   few systems (needed only for a subset of possible experiments) are still in development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627156218"/>
                  </a:ext>
                </a:extLst>
              </a:tr>
              <a:tr h="421651">
                <a:tc>
                  <a:txBody>
                    <a:bodyPr/>
                    <a:lstStyle/>
                    <a:p>
                      <a:pPr algn="ctr" fontAlgn="ctr"/>
                      <a:r>
                        <a:rPr lang="en-GB" sz="1200" b="1" u="none" strike="noStrike" dirty="0">
                          <a:solidFill>
                            <a:srgbClr val="0070C0"/>
                          </a:solidFill>
                          <a:effectLst/>
                        </a:rPr>
                        <a:t>RF power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X-Band RF power system has been already tested and operated in normal condition in the test-stand. The final operational test will prove the validity and reproducibility of the technical choices in the real setting</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461601666"/>
                  </a:ext>
                </a:extLst>
              </a:tr>
              <a:tr h="421651">
                <a:tc>
                  <a:txBody>
                    <a:bodyPr/>
                    <a:lstStyle/>
                    <a:p>
                      <a:pPr algn="ctr" fontAlgn="ctr"/>
                      <a:r>
                        <a:rPr lang="en-GB" sz="1200" b="1" u="none" strike="noStrike" dirty="0">
                          <a:solidFill>
                            <a:srgbClr val="0070C0"/>
                          </a:solidFill>
                          <a:effectLst/>
                        </a:rPr>
                        <a:t>Laser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Photocathode laser is now a proven technology tested in real facilities (including SPARC_LAB). The systems are full available in the market almost as off-the shelf products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345999797"/>
                  </a:ext>
                </a:extLst>
              </a:tr>
              <a:tr h="421651">
                <a:tc>
                  <a:txBody>
                    <a:bodyPr/>
                    <a:lstStyle/>
                    <a:p>
                      <a:pPr algn="ctr" fontAlgn="ctr"/>
                      <a:r>
                        <a:rPr lang="en-GB" sz="1200" b="1" u="none" strike="noStrike" dirty="0">
                          <a:solidFill>
                            <a:srgbClr val="0070C0"/>
                          </a:solidFill>
                          <a:effectLst/>
                        </a:rPr>
                        <a:t>General elements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Other elements (Control, mechanics etc) are based on standardized components daily used in other facilities and in other context (e.g. industrial context)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96947973"/>
                  </a:ext>
                </a:extLst>
              </a:tr>
              <a:tr h="156893">
                <a:tc>
                  <a:txBody>
                    <a:bodyPr/>
                    <a:lstStyle/>
                    <a:p>
                      <a:pPr algn="ctr"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just"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dirty="0">
                        <a:solidFill>
                          <a:srgbClr val="000000"/>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695250189"/>
                  </a:ext>
                </a:extLst>
              </a:tr>
            </a:tbl>
          </a:graphicData>
        </a:graphic>
      </p:graphicFrame>
      <p:graphicFrame>
        <p:nvGraphicFramePr>
          <p:cNvPr id="6" name="Table 5">
            <a:extLst>
              <a:ext uri="{FF2B5EF4-FFF2-40B4-BE49-F238E27FC236}">
                <a16:creationId xmlns:a16="http://schemas.microsoft.com/office/drawing/2014/main" id="{08F2D25D-7D76-C8AD-9763-3547569CF6E9}"/>
              </a:ext>
            </a:extLst>
          </p:cNvPr>
          <p:cNvGraphicFramePr>
            <a:graphicFrameLocks noGrp="1"/>
          </p:cNvGraphicFramePr>
          <p:nvPr>
            <p:extLst>
              <p:ext uri="{D42A27DB-BD31-4B8C-83A1-F6EECF244321}">
                <p14:modId xmlns:p14="http://schemas.microsoft.com/office/powerpoint/2010/main" val="2519460106"/>
              </p:ext>
            </p:extLst>
          </p:nvPr>
        </p:nvGraphicFramePr>
        <p:xfrm>
          <a:off x="6921662" y="811472"/>
          <a:ext cx="4791918" cy="4759173"/>
        </p:xfrm>
        <a:graphic>
          <a:graphicData uri="http://schemas.openxmlformats.org/drawingml/2006/table">
            <a:tbl>
              <a:tblPr>
                <a:tableStyleId>{5C22544A-7EE6-4342-B048-85BDC9FD1C3A}</a:tableStyleId>
              </a:tblPr>
              <a:tblGrid>
                <a:gridCol w="753315">
                  <a:extLst>
                    <a:ext uri="{9D8B030D-6E8A-4147-A177-3AD203B41FA5}">
                      <a16:colId xmlns:a16="http://schemas.microsoft.com/office/drawing/2014/main" val="745148256"/>
                    </a:ext>
                  </a:extLst>
                </a:gridCol>
                <a:gridCol w="4038603">
                  <a:extLst>
                    <a:ext uri="{9D8B030D-6E8A-4147-A177-3AD203B41FA5}">
                      <a16:colId xmlns:a16="http://schemas.microsoft.com/office/drawing/2014/main" val="4280729167"/>
                    </a:ext>
                  </a:extLst>
                </a:gridCol>
              </a:tblGrid>
              <a:tr h="381573">
                <a:tc>
                  <a:txBody>
                    <a:bodyPr/>
                    <a:lstStyle/>
                    <a:p>
                      <a:pPr algn="ctr" fontAlgn="b"/>
                      <a:r>
                        <a:rPr lang="en-GB" sz="1400" b="1" u="none" strike="noStrike" dirty="0">
                          <a:effectLst/>
                        </a:rPr>
                        <a:t>TRL LEVEL</a:t>
                      </a:r>
                      <a:endParaRPr lang="en-GB" sz="1400" b="1" i="0" u="none" strike="noStrike" dirty="0">
                        <a:solidFill>
                          <a:srgbClr val="FFFFFF"/>
                        </a:solidFill>
                        <a:effectLst/>
                        <a:latin typeface="Aptos Narrow" panose="020B0004020202020204" pitchFamily="34" charset="0"/>
                      </a:endParaRPr>
                    </a:p>
                  </a:txBody>
                  <a:tcPr marL="8676" marR="8676" marT="8676" marB="0" anchor="b"/>
                </a:tc>
                <a:tc>
                  <a:txBody>
                    <a:bodyPr/>
                    <a:lstStyle/>
                    <a:p>
                      <a:pPr algn="ctr" fontAlgn="ctr"/>
                      <a:r>
                        <a:rPr lang="en-GB" sz="1400" b="1" u="none" strike="noStrike" dirty="0">
                          <a:effectLst/>
                        </a:rPr>
                        <a:t>TRL Description</a:t>
                      </a:r>
                      <a:endParaRPr lang="en-GB" sz="1400" b="1" i="0" u="none" strike="noStrike" dirty="0">
                        <a:solidFill>
                          <a:srgbClr val="FFFFFF"/>
                        </a:solidFill>
                        <a:effectLst/>
                        <a:latin typeface="Aptos Narrow" panose="020B0004020202020204" pitchFamily="34" charset="0"/>
                      </a:endParaRPr>
                    </a:p>
                  </a:txBody>
                  <a:tcPr marL="8676" marR="8676" marT="8676" marB="0" anchor="ctr"/>
                </a:tc>
                <a:extLst>
                  <a:ext uri="{0D108BD9-81ED-4DB2-BD59-A6C34878D82A}">
                    <a16:rowId xmlns:a16="http://schemas.microsoft.com/office/drawing/2014/main" val="4082458884"/>
                  </a:ext>
                </a:extLst>
              </a:tr>
              <a:tr h="450942">
                <a:tc>
                  <a:txBody>
                    <a:bodyPr/>
                    <a:lstStyle/>
                    <a:p>
                      <a:pPr algn="ctr" fontAlgn="b"/>
                      <a:r>
                        <a:rPr lang="en-GB" sz="1200" u="none" strike="noStrike" dirty="0">
                          <a:effectLst/>
                        </a:rPr>
                        <a:t>TRL 1</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Basic principles observed – Scientific research begins to be translated into applied research and development (R&amp;D).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3044451045"/>
                  </a:ext>
                </a:extLst>
              </a:tr>
              <a:tr h="450942">
                <a:tc>
                  <a:txBody>
                    <a:bodyPr/>
                    <a:lstStyle/>
                    <a:p>
                      <a:pPr algn="ctr" fontAlgn="b"/>
                      <a:r>
                        <a:rPr lang="en-GB" sz="1200" u="none" strike="noStrike" dirty="0">
                          <a:effectLst/>
                        </a:rPr>
                        <a:t>TRL 2</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Technology concept formulated – The basic principles are explored and practical applications are identified.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617262157"/>
                  </a:ext>
                </a:extLst>
              </a:tr>
              <a:tr h="450942">
                <a:tc>
                  <a:txBody>
                    <a:bodyPr/>
                    <a:lstStyle/>
                    <a:p>
                      <a:pPr algn="ctr" fontAlgn="b"/>
                      <a:r>
                        <a:rPr lang="en-GB" sz="1200" u="none" strike="noStrike" dirty="0">
                          <a:effectLst/>
                        </a:rPr>
                        <a:t>TRL 3</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dirty="0">
                          <a:effectLst/>
                        </a:rPr>
                        <a:t>Experimental proof of concept – Active R&amp;D is initiated, including analytical and laboratory studies to validate predictions.</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68993721"/>
                  </a:ext>
                </a:extLst>
              </a:tr>
              <a:tr h="450942">
                <a:tc>
                  <a:txBody>
                    <a:bodyPr/>
                    <a:lstStyle/>
                    <a:p>
                      <a:pPr algn="ctr" fontAlgn="b"/>
                      <a:r>
                        <a:rPr lang="en-GB" sz="1200" u="none" strike="noStrike" dirty="0">
                          <a:effectLst/>
                        </a:rPr>
                        <a:t>TRL 4</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validated in lab – Basic technological components are integrated to establish that they work together.</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442551653"/>
                  </a:ext>
                </a:extLst>
              </a:tr>
              <a:tr h="450942">
                <a:tc>
                  <a:txBody>
                    <a:bodyPr/>
                    <a:lstStyle/>
                    <a:p>
                      <a:pPr algn="ctr" fontAlgn="b"/>
                      <a:r>
                        <a:rPr lang="en-GB" sz="1200" u="none" strike="noStrike" dirty="0">
                          <a:effectLst/>
                        </a:rPr>
                        <a:t>TRL 5</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dirty="0">
                          <a:effectLst/>
                        </a:rPr>
                        <a:t>Technology validated in relevant environment – The technology is tested in a simulated or relevant environment</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535511024"/>
                  </a:ext>
                </a:extLst>
              </a:tr>
              <a:tr h="450942">
                <a:tc>
                  <a:txBody>
                    <a:bodyPr/>
                    <a:lstStyle/>
                    <a:p>
                      <a:pPr algn="ctr" fontAlgn="b"/>
                      <a:r>
                        <a:rPr lang="en-GB" sz="1200" u="none" strike="noStrike" dirty="0">
                          <a:effectLst/>
                        </a:rPr>
                        <a:t>TRL 6</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demonstrated in relevant environment – A prototype system is tested in an environment similar to the operational one.</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1023230"/>
                  </a:ext>
                </a:extLst>
              </a:tr>
              <a:tr h="450942">
                <a:tc>
                  <a:txBody>
                    <a:bodyPr/>
                    <a:lstStyle/>
                    <a:p>
                      <a:pPr algn="ctr" fontAlgn="b"/>
                      <a:r>
                        <a:rPr lang="en-GB" sz="1200" u="none" strike="noStrike" dirty="0">
                          <a:effectLst/>
                        </a:rPr>
                        <a:t>TRL 7</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prototype demonstration in operational environment – A working prototype is demonstrated in a real operational setting.</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2288157"/>
                  </a:ext>
                </a:extLst>
              </a:tr>
              <a:tr h="450942">
                <a:tc>
                  <a:txBody>
                    <a:bodyPr/>
                    <a:lstStyle/>
                    <a:p>
                      <a:pPr algn="ctr" fontAlgn="b"/>
                      <a:r>
                        <a:rPr lang="en-GB" sz="1200" u="none" strike="noStrike" dirty="0">
                          <a:effectLst/>
                        </a:rPr>
                        <a:t>TRL 8</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complete and qualified – The technology is proven to work in its final form and under expected conditions.</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56220620"/>
                  </a:ext>
                </a:extLst>
              </a:tr>
              <a:tr h="450942">
                <a:tc>
                  <a:txBody>
                    <a:bodyPr/>
                    <a:lstStyle/>
                    <a:p>
                      <a:pPr algn="ctr" fontAlgn="b"/>
                      <a:r>
                        <a:rPr lang="en-GB" sz="1200" u="none" strike="noStrike" dirty="0">
                          <a:effectLst/>
                        </a:rPr>
                        <a:t>TRL 9</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dirty="0">
                          <a:effectLst/>
                        </a:rPr>
                        <a:t>Actual system proven in operational environment – The technology is fully commercialized and operational in its intended setting.</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4255169"/>
                  </a:ext>
                </a:extLst>
              </a:tr>
            </a:tbl>
          </a:graphicData>
        </a:graphic>
      </p:graphicFrame>
      <p:sp>
        <p:nvSpPr>
          <p:cNvPr id="4" name="TextBox 3">
            <a:extLst>
              <a:ext uri="{FF2B5EF4-FFF2-40B4-BE49-F238E27FC236}">
                <a16:creationId xmlns:a16="http://schemas.microsoft.com/office/drawing/2014/main" id="{53846875-FD88-202C-35D5-C9A68C1858F0}"/>
              </a:ext>
            </a:extLst>
          </p:cNvPr>
          <p:cNvSpPr txBox="1"/>
          <p:nvPr/>
        </p:nvSpPr>
        <p:spPr>
          <a:xfrm>
            <a:off x="70757" y="5631029"/>
            <a:ext cx="12050486" cy="830997"/>
          </a:xfrm>
          <a:prstGeom prst="rect">
            <a:avLst/>
          </a:prstGeom>
          <a:noFill/>
        </p:spPr>
        <p:txBody>
          <a:bodyPr wrap="square">
            <a:spAutoFit/>
          </a:bodyPr>
          <a:lstStyle/>
          <a:p>
            <a:pPr algn="just"/>
            <a:r>
              <a:rPr lang="en-IT" sz="1600" dirty="0"/>
              <a:t>Two dedicated test facilities, SPARC_LAB and PLASMA_LAB, are actively supporting the development and validation of plasma acceleration concepts, while the TeX facility is dedicated to high power testing of X-band performance.  Achieving a Technology Readiness Level (TRL) above 7 for these subsystems will only be possible following the successful construction and operation of the EuPRAXIA@SPARC_LAB facility.</a:t>
            </a:r>
          </a:p>
        </p:txBody>
      </p:sp>
    </p:spTree>
    <p:extLst>
      <p:ext uri="{BB962C8B-B14F-4D97-AF65-F5344CB8AC3E}">
        <p14:creationId xmlns:p14="http://schemas.microsoft.com/office/powerpoint/2010/main" val="303192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29B93-3003-9226-E7A7-C995153CC2E7}"/>
              </a:ext>
            </a:extLst>
          </p:cNvPr>
          <p:cNvSpPr>
            <a:spLocks noGrp="1"/>
          </p:cNvSpPr>
          <p:nvPr>
            <p:ph type="title"/>
          </p:nvPr>
        </p:nvSpPr>
        <p:spPr/>
        <p:txBody>
          <a:bodyPr>
            <a:normAutofit/>
          </a:bodyPr>
          <a:lstStyle/>
          <a:p>
            <a:r>
              <a:rPr lang="en-GB" sz="2800" dirty="0"/>
              <a:t>X-band </a:t>
            </a:r>
            <a:r>
              <a:rPr lang="en-GB" sz="2800" dirty="0" err="1"/>
              <a:t>linac</a:t>
            </a:r>
            <a:r>
              <a:rPr lang="en-GB" sz="2800" dirty="0"/>
              <a:t> structures</a:t>
            </a:r>
          </a:p>
        </p:txBody>
      </p:sp>
      <p:pic>
        <p:nvPicPr>
          <p:cNvPr id="6" name="Immagine 5">
            <a:extLst>
              <a:ext uri="{FF2B5EF4-FFF2-40B4-BE49-F238E27FC236}">
                <a16:creationId xmlns:a16="http://schemas.microsoft.com/office/drawing/2014/main" id="{B99C5294-CDC0-C6EB-91C8-D99DBF8A2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0" y="884315"/>
            <a:ext cx="3578345" cy="2161145"/>
          </a:xfrm>
          <a:prstGeom prst="rect">
            <a:avLst/>
          </a:prstGeom>
        </p:spPr>
      </p:pic>
      <p:pic>
        <p:nvPicPr>
          <p:cNvPr id="8" name="Immagine 7">
            <a:extLst>
              <a:ext uri="{FF2B5EF4-FFF2-40B4-BE49-F238E27FC236}">
                <a16:creationId xmlns:a16="http://schemas.microsoft.com/office/drawing/2014/main" id="{94B0F300-649F-CD6C-C3FF-331A90171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 y="3235920"/>
            <a:ext cx="3599257" cy="2842300"/>
          </a:xfrm>
          <a:prstGeom prst="rect">
            <a:avLst/>
          </a:prstGeom>
        </p:spPr>
      </p:pic>
      <p:pic>
        <p:nvPicPr>
          <p:cNvPr id="10" name="Immagine 9">
            <a:extLst>
              <a:ext uri="{FF2B5EF4-FFF2-40B4-BE49-F238E27FC236}">
                <a16:creationId xmlns:a16="http://schemas.microsoft.com/office/drawing/2014/main" id="{E689B5D8-40E3-AA32-5495-53FEB710F40A}"/>
              </a:ext>
            </a:extLst>
          </p:cNvPr>
          <p:cNvPicPr>
            <a:picLocks noChangeAspect="1"/>
          </p:cNvPicPr>
          <p:nvPr/>
        </p:nvPicPr>
        <p:blipFill>
          <a:blip r:embed="rId4"/>
          <a:stretch>
            <a:fillRect/>
          </a:stretch>
        </p:blipFill>
        <p:spPr>
          <a:xfrm>
            <a:off x="8068345" y="873560"/>
            <a:ext cx="4048690" cy="2857899"/>
          </a:xfrm>
          <a:prstGeom prst="rect">
            <a:avLst/>
          </a:prstGeom>
        </p:spPr>
      </p:pic>
      <p:pic>
        <p:nvPicPr>
          <p:cNvPr id="12" name="Immagine 11">
            <a:extLst>
              <a:ext uri="{FF2B5EF4-FFF2-40B4-BE49-F238E27FC236}">
                <a16:creationId xmlns:a16="http://schemas.microsoft.com/office/drawing/2014/main" id="{1E8830FF-D083-7CE5-0F3B-1FD474A827AC}"/>
              </a:ext>
            </a:extLst>
          </p:cNvPr>
          <p:cNvPicPr>
            <a:picLocks noChangeAspect="1"/>
          </p:cNvPicPr>
          <p:nvPr/>
        </p:nvPicPr>
        <p:blipFill>
          <a:blip r:embed="rId5"/>
          <a:stretch>
            <a:fillRect/>
          </a:stretch>
        </p:blipFill>
        <p:spPr>
          <a:xfrm>
            <a:off x="9599994" y="3800690"/>
            <a:ext cx="2500566" cy="1017290"/>
          </a:xfrm>
          <a:prstGeom prst="rect">
            <a:avLst/>
          </a:prstGeom>
        </p:spPr>
      </p:pic>
      <p:pic>
        <p:nvPicPr>
          <p:cNvPr id="14" name="Immagine 13">
            <a:extLst>
              <a:ext uri="{FF2B5EF4-FFF2-40B4-BE49-F238E27FC236}">
                <a16:creationId xmlns:a16="http://schemas.microsoft.com/office/drawing/2014/main" id="{40E58BFA-92F0-D3BD-E697-B96D24CA4478}"/>
              </a:ext>
            </a:extLst>
          </p:cNvPr>
          <p:cNvPicPr>
            <a:picLocks noChangeAspect="1"/>
          </p:cNvPicPr>
          <p:nvPr/>
        </p:nvPicPr>
        <p:blipFill>
          <a:blip r:embed="rId6"/>
          <a:stretch>
            <a:fillRect/>
          </a:stretch>
        </p:blipFill>
        <p:spPr>
          <a:xfrm>
            <a:off x="7093507" y="5076825"/>
            <a:ext cx="2521585" cy="1320165"/>
          </a:xfrm>
          <a:prstGeom prst="rect">
            <a:avLst/>
          </a:prstGeom>
        </p:spPr>
      </p:pic>
      <p:pic>
        <p:nvPicPr>
          <p:cNvPr id="16" name="Immagine 15">
            <a:extLst>
              <a:ext uri="{FF2B5EF4-FFF2-40B4-BE49-F238E27FC236}">
                <a16:creationId xmlns:a16="http://schemas.microsoft.com/office/drawing/2014/main" id="{49F91CA6-A7C6-0B31-F5F7-627E51980AEC}"/>
              </a:ext>
            </a:extLst>
          </p:cNvPr>
          <p:cNvPicPr>
            <a:picLocks noChangeAspect="1"/>
          </p:cNvPicPr>
          <p:nvPr/>
        </p:nvPicPr>
        <p:blipFill>
          <a:blip r:embed="rId7"/>
          <a:stretch>
            <a:fillRect/>
          </a:stretch>
        </p:blipFill>
        <p:spPr>
          <a:xfrm>
            <a:off x="9658122" y="4917336"/>
            <a:ext cx="2533878" cy="1502649"/>
          </a:xfrm>
          <a:prstGeom prst="rect">
            <a:avLst/>
          </a:prstGeom>
        </p:spPr>
      </p:pic>
      <p:sp>
        <p:nvSpPr>
          <p:cNvPr id="17" name="CasellaDiTesto 16">
            <a:extLst>
              <a:ext uri="{FF2B5EF4-FFF2-40B4-BE49-F238E27FC236}">
                <a16:creationId xmlns:a16="http://schemas.microsoft.com/office/drawing/2014/main" id="{67B7399A-52C8-D536-87F9-2A2AAB218720}"/>
              </a:ext>
            </a:extLst>
          </p:cNvPr>
          <p:cNvSpPr txBox="1"/>
          <p:nvPr/>
        </p:nvSpPr>
        <p:spPr>
          <a:xfrm>
            <a:off x="3619500" y="873760"/>
            <a:ext cx="4457700" cy="4770537"/>
          </a:xfrm>
          <a:prstGeom prst="rect">
            <a:avLst/>
          </a:prstGeom>
          <a:noFill/>
        </p:spPr>
        <p:txBody>
          <a:bodyPr wrap="square" rtlCol="0">
            <a:spAutoFit/>
          </a:bodyPr>
          <a:lstStyle/>
          <a:p>
            <a:pPr marL="342900" marR="0" lvl="0" indent="-342900" algn="just" defTabSz="914264"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Describe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X-band accelerating module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we want to implement in terms of:</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RF structure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design and parameters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(electromagnetic design, cooling,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Waveguide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(DC, pumping,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Expected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(RF, vacuum,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Supports</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Parameters of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power sources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reference to the dedicated chapter)</a:t>
            </a:r>
          </a:p>
          <a:p>
            <a:pPr marL="457131" marR="0" lvl="1"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Magnetic chicane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layout and main parameters.</a:t>
            </a: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Quadrupoles and diagnostics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discussed in other chapters and not repeated here.</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FE88C6D9-FC16-F994-A6A3-CD816A1AD54E}"/>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24532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999B0-2A75-366B-1500-2E8A3C9173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EB3189-B3F4-5ACA-CDFB-A0E2E7270089}"/>
              </a:ext>
            </a:extLst>
          </p:cNvPr>
          <p:cNvSpPr>
            <a:spLocks noGrp="1"/>
          </p:cNvSpPr>
          <p:nvPr>
            <p:ph type="title"/>
          </p:nvPr>
        </p:nvSpPr>
        <p:spPr>
          <a:xfrm>
            <a:off x="1651820" y="-272186"/>
            <a:ext cx="9512710" cy="1325563"/>
          </a:xfrm>
        </p:spPr>
        <p:txBody>
          <a:bodyPr/>
          <a:lstStyle/>
          <a:p>
            <a:r>
              <a:rPr lang="en-GB" sz="2800" dirty="0"/>
              <a:t>1</a:t>
            </a:r>
            <a:r>
              <a:rPr lang="en-GB" sz="2800" baseline="30000" dirty="0"/>
              <a:t>st</a:t>
            </a:r>
            <a:r>
              <a:rPr lang="en-GB" sz="2800" dirty="0"/>
              <a:t> X band full scale structure ready for high power test</a:t>
            </a:r>
            <a:endParaRPr lang="en-IT" dirty="0"/>
          </a:p>
        </p:txBody>
      </p:sp>
      <p:pic>
        <p:nvPicPr>
          <p:cNvPr id="2" name="Immagine 1">
            <a:extLst>
              <a:ext uri="{FF2B5EF4-FFF2-40B4-BE49-F238E27FC236}">
                <a16:creationId xmlns:a16="http://schemas.microsoft.com/office/drawing/2014/main" id="{004E8B48-8E17-581C-B467-4EDB0842F98A}"/>
              </a:ext>
            </a:extLst>
          </p:cNvPr>
          <p:cNvPicPr>
            <a:picLocks noChangeAspect="1"/>
          </p:cNvPicPr>
          <p:nvPr/>
        </p:nvPicPr>
        <p:blipFill>
          <a:blip r:embed="rId2"/>
          <a:stretch>
            <a:fillRect/>
          </a:stretch>
        </p:blipFill>
        <p:spPr>
          <a:xfrm>
            <a:off x="103133" y="3835129"/>
            <a:ext cx="3972910" cy="2484160"/>
          </a:xfrm>
          <a:prstGeom prst="rect">
            <a:avLst/>
          </a:prstGeom>
        </p:spPr>
      </p:pic>
      <p:pic>
        <p:nvPicPr>
          <p:cNvPr id="4" name="Immagine 3">
            <a:extLst>
              <a:ext uri="{FF2B5EF4-FFF2-40B4-BE49-F238E27FC236}">
                <a16:creationId xmlns:a16="http://schemas.microsoft.com/office/drawing/2014/main" id="{74F727FA-E46E-8CB0-E274-8A37550B5421}"/>
              </a:ext>
            </a:extLst>
          </p:cNvPr>
          <p:cNvPicPr>
            <a:picLocks noChangeAspect="1"/>
          </p:cNvPicPr>
          <p:nvPr/>
        </p:nvPicPr>
        <p:blipFill>
          <a:blip r:embed="rId3"/>
          <a:stretch>
            <a:fillRect/>
          </a:stretch>
        </p:blipFill>
        <p:spPr>
          <a:xfrm>
            <a:off x="7181849" y="859939"/>
            <a:ext cx="4639331" cy="2809182"/>
          </a:xfrm>
          <a:prstGeom prst="rect">
            <a:avLst/>
          </a:prstGeom>
        </p:spPr>
      </p:pic>
      <p:pic>
        <p:nvPicPr>
          <p:cNvPr id="5" name="Immagine 4">
            <a:extLst>
              <a:ext uri="{FF2B5EF4-FFF2-40B4-BE49-F238E27FC236}">
                <a16:creationId xmlns:a16="http://schemas.microsoft.com/office/drawing/2014/main" id="{C048CD60-CD65-DC2B-2C45-6925ADC1767B}"/>
              </a:ext>
            </a:extLst>
          </p:cNvPr>
          <p:cNvPicPr>
            <a:picLocks noChangeAspect="1"/>
          </p:cNvPicPr>
          <p:nvPr/>
        </p:nvPicPr>
        <p:blipFill>
          <a:blip r:embed="rId4"/>
          <a:stretch>
            <a:fillRect/>
          </a:stretch>
        </p:blipFill>
        <p:spPr>
          <a:xfrm>
            <a:off x="4133850" y="3849517"/>
            <a:ext cx="3981450" cy="2439125"/>
          </a:xfrm>
          <a:prstGeom prst="rect">
            <a:avLst/>
          </a:prstGeom>
        </p:spPr>
      </p:pic>
      <p:pic>
        <p:nvPicPr>
          <p:cNvPr id="6" name="Immagine 5">
            <a:extLst>
              <a:ext uri="{FF2B5EF4-FFF2-40B4-BE49-F238E27FC236}">
                <a16:creationId xmlns:a16="http://schemas.microsoft.com/office/drawing/2014/main" id="{1C08F6AA-AA35-D308-69B8-371481EF64E1}"/>
              </a:ext>
            </a:extLst>
          </p:cNvPr>
          <p:cNvPicPr>
            <a:picLocks noChangeAspect="1"/>
          </p:cNvPicPr>
          <p:nvPr/>
        </p:nvPicPr>
        <p:blipFill>
          <a:blip r:embed="rId5"/>
          <a:stretch>
            <a:fillRect/>
          </a:stretch>
        </p:blipFill>
        <p:spPr>
          <a:xfrm>
            <a:off x="8639175" y="3754997"/>
            <a:ext cx="3181350" cy="2521978"/>
          </a:xfrm>
          <a:prstGeom prst="rect">
            <a:avLst/>
          </a:prstGeom>
        </p:spPr>
      </p:pic>
      <p:pic>
        <p:nvPicPr>
          <p:cNvPr id="7" name="Immagine 6" descr="Immagine che contiene macchina, ingegneria, interno, industria&#10;&#10;Il contenuto generato dall'IA potrebbe non essere corretto.">
            <a:extLst>
              <a:ext uri="{FF2B5EF4-FFF2-40B4-BE49-F238E27FC236}">
                <a16:creationId xmlns:a16="http://schemas.microsoft.com/office/drawing/2014/main" id="{92D35A8C-C6FC-A6AF-5630-A5A6EA8CD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74" y="843985"/>
            <a:ext cx="4943385" cy="2851715"/>
          </a:xfrm>
          <a:prstGeom prst="rect">
            <a:avLst/>
          </a:prstGeom>
        </p:spPr>
      </p:pic>
      <p:sp>
        <p:nvSpPr>
          <p:cNvPr id="9" name="CasellaDiTesto 8">
            <a:extLst>
              <a:ext uri="{FF2B5EF4-FFF2-40B4-BE49-F238E27FC236}">
                <a16:creationId xmlns:a16="http://schemas.microsoft.com/office/drawing/2014/main" id="{C080C0D2-41CB-D08C-155B-B00204684939}"/>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135689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Carattere, numero">
            <a:extLst>
              <a:ext uri="{FF2B5EF4-FFF2-40B4-BE49-F238E27FC236}">
                <a16:creationId xmlns:a16="http://schemas.microsoft.com/office/drawing/2014/main" id="{A150F3D6-93D4-337C-7ACD-C6FC6BBBE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 y="944651"/>
            <a:ext cx="6939002" cy="4773970"/>
          </a:xfrm>
          <a:prstGeom prst="rect">
            <a:avLst/>
          </a:prstGeom>
        </p:spPr>
      </p:pic>
      <p:pic>
        <p:nvPicPr>
          <p:cNvPr id="11" name="Immagine 10">
            <a:extLst>
              <a:ext uri="{FF2B5EF4-FFF2-40B4-BE49-F238E27FC236}">
                <a16:creationId xmlns:a16="http://schemas.microsoft.com/office/drawing/2014/main" id="{3ECC84EA-292F-CD4B-3668-EA2A7E62B7EE}"/>
              </a:ext>
            </a:extLst>
          </p:cNvPr>
          <p:cNvPicPr>
            <a:picLocks noChangeAspect="1"/>
          </p:cNvPicPr>
          <p:nvPr/>
        </p:nvPicPr>
        <p:blipFill>
          <a:blip r:embed="rId3"/>
          <a:stretch>
            <a:fillRect/>
          </a:stretch>
        </p:blipFill>
        <p:spPr>
          <a:xfrm>
            <a:off x="7350524" y="932781"/>
            <a:ext cx="4436055" cy="1156834"/>
          </a:xfrm>
          <a:prstGeom prst="rect">
            <a:avLst/>
          </a:prstGeom>
          <a:effectLst/>
        </p:spPr>
      </p:pic>
      <p:grpSp>
        <p:nvGrpSpPr>
          <p:cNvPr id="12" name="Gruppo 11">
            <a:extLst>
              <a:ext uri="{FF2B5EF4-FFF2-40B4-BE49-F238E27FC236}">
                <a16:creationId xmlns:a16="http://schemas.microsoft.com/office/drawing/2014/main" id="{03129D26-3B11-BA27-D528-1E2539FAC6D6}"/>
              </a:ext>
            </a:extLst>
          </p:cNvPr>
          <p:cNvGrpSpPr/>
          <p:nvPr/>
        </p:nvGrpSpPr>
        <p:grpSpPr>
          <a:xfrm>
            <a:off x="5537200" y="3105813"/>
            <a:ext cx="3807573" cy="1883699"/>
            <a:chOff x="5463914" y="3229595"/>
            <a:chExt cx="3807573" cy="1883699"/>
          </a:xfrm>
        </p:grpSpPr>
        <p:pic>
          <p:nvPicPr>
            <p:cNvPr id="13" name="Immagine 12" descr="Immagine che contiene interno, giocattolo, pavimento, presa&#10;&#10;Descrizione generata automaticamente">
              <a:extLst>
                <a:ext uri="{FF2B5EF4-FFF2-40B4-BE49-F238E27FC236}">
                  <a16:creationId xmlns:a16="http://schemas.microsoft.com/office/drawing/2014/main" id="{DC39E4A7-DA43-B831-C8D5-AD86D75CBF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Effect>
                        <a14:brightnessContrast bright="20000" contrast="-4000"/>
                      </a14:imgEffect>
                    </a14:imgLayer>
                  </a14:imgProps>
                </a:ext>
                <a:ext uri="{28A0092B-C50C-407E-A947-70E740481C1C}">
                  <a14:useLocalDpi xmlns:a14="http://schemas.microsoft.com/office/drawing/2010/main" val="0"/>
                </a:ext>
              </a:extLst>
            </a:blip>
            <a:srcRect l="37964" t="32186" r="26058" b="32639"/>
            <a:stretch/>
          </p:blipFill>
          <p:spPr>
            <a:xfrm>
              <a:off x="7826467" y="3229595"/>
              <a:ext cx="1445020" cy="1883699"/>
            </a:xfrm>
            <a:prstGeom prst="rect">
              <a:avLst/>
            </a:prstGeom>
            <a:ln>
              <a:solidFill>
                <a:schemeClr val="accent1"/>
              </a:solidFill>
            </a:ln>
          </p:spPr>
        </p:pic>
        <p:cxnSp>
          <p:nvCxnSpPr>
            <p:cNvPr id="14" name="Connettore 2 13">
              <a:extLst>
                <a:ext uri="{FF2B5EF4-FFF2-40B4-BE49-F238E27FC236}">
                  <a16:creationId xmlns:a16="http://schemas.microsoft.com/office/drawing/2014/main" id="{DC3FA245-48FC-B9D4-438A-1374F28C2148}"/>
                </a:ext>
              </a:extLst>
            </p:cNvPr>
            <p:cNvCxnSpPr>
              <a:cxnSpLocks/>
              <a:endCxn id="13" idx="1"/>
            </p:cNvCxnSpPr>
            <p:nvPr/>
          </p:nvCxnSpPr>
          <p:spPr>
            <a:xfrm flipV="1">
              <a:off x="5463914" y="4171445"/>
              <a:ext cx="2362553" cy="36347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CDF70A68-D0B3-B943-5C4B-F014C04E4E2B}"/>
              </a:ext>
            </a:extLst>
          </p:cNvPr>
          <p:cNvGrpSpPr/>
          <p:nvPr/>
        </p:nvGrpSpPr>
        <p:grpSpPr>
          <a:xfrm>
            <a:off x="6748055" y="2280861"/>
            <a:ext cx="4792331" cy="1310924"/>
            <a:chOff x="5912940" y="2552689"/>
            <a:chExt cx="4792331" cy="1310924"/>
          </a:xfrm>
        </p:grpSpPr>
        <p:pic>
          <p:nvPicPr>
            <p:cNvPr id="16" name="Picture 126">
              <a:extLst>
                <a:ext uri="{FF2B5EF4-FFF2-40B4-BE49-F238E27FC236}">
                  <a16:creationId xmlns:a16="http://schemas.microsoft.com/office/drawing/2014/main" id="{7D61FC5D-E0A4-6563-D441-042FC414F528}"/>
                </a:ext>
              </a:extLst>
            </p:cNvPr>
            <p:cNvPicPr>
              <a:picLocks noChangeAspect="1"/>
            </p:cNvPicPr>
            <p:nvPr/>
          </p:nvPicPr>
          <p:blipFill rotWithShape="1">
            <a:blip r:embed="rId6">
              <a:extLst>
                <a:ext uri="{28A0092B-C50C-407E-A947-70E740481C1C}">
                  <a14:useLocalDpi xmlns:a14="http://schemas.microsoft.com/office/drawing/2010/main" val="0"/>
                </a:ext>
              </a:extLst>
            </a:blip>
            <a:srcRect r="12659"/>
            <a:stretch/>
          </p:blipFill>
          <p:spPr>
            <a:xfrm>
              <a:off x="9141038" y="2552689"/>
              <a:ext cx="1564233" cy="1310924"/>
            </a:xfrm>
            <a:prstGeom prst="rect">
              <a:avLst/>
            </a:prstGeom>
          </p:spPr>
        </p:pic>
        <p:cxnSp>
          <p:nvCxnSpPr>
            <p:cNvPr id="17" name="Connettore 2 16">
              <a:extLst>
                <a:ext uri="{FF2B5EF4-FFF2-40B4-BE49-F238E27FC236}">
                  <a16:creationId xmlns:a16="http://schemas.microsoft.com/office/drawing/2014/main" id="{2504D9D7-5CFC-60B6-9F67-B62046BE9DF9}"/>
                </a:ext>
              </a:extLst>
            </p:cNvPr>
            <p:cNvCxnSpPr>
              <a:cxnSpLocks/>
              <a:endCxn id="16" idx="1"/>
            </p:cNvCxnSpPr>
            <p:nvPr/>
          </p:nvCxnSpPr>
          <p:spPr>
            <a:xfrm>
              <a:off x="5912940" y="3161603"/>
              <a:ext cx="3228098" cy="4654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7553C9A3-7286-76A0-0300-AB7220FBF2F0}"/>
              </a:ext>
            </a:extLst>
          </p:cNvPr>
          <p:cNvGrpSpPr/>
          <p:nvPr/>
        </p:nvGrpSpPr>
        <p:grpSpPr>
          <a:xfrm>
            <a:off x="4665134" y="4493377"/>
            <a:ext cx="6875253" cy="1431842"/>
            <a:chOff x="5520723" y="4924903"/>
            <a:chExt cx="6604263" cy="1325563"/>
          </a:xfrm>
        </p:grpSpPr>
        <p:pic>
          <p:nvPicPr>
            <p:cNvPr id="19" name="Immagine 18" descr="Immagine che contiene testo, Carattere, schermata, linea&#10;&#10;Descrizione generata automaticamente">
              <a:extLst>
                <a:ext uri="{FF2B5EF4-FFF2-40B4-BE49-F238E27FC236}">
                  <a16:creationId xmlns:a16="http://schemas.microsoft.com/office/drawing/2014/main" id="{38CCE279-AD01-4A3C-35CC-5F7C825D7DB1}"/>
                </a:ext>
              </a:extLst>
            </p:cNvPr>
            <p:cNvPicPr>
              <a:picLocks noChangeAspect="1"/>
            </p:cNvPicPr>
            <p:nvPr/>
          </p:nvPicPr>
          <p:blipFill>
            <a:blip r:embed="rId7">
              <a:extLst>
                <a:ext uri="{28A0092B-C50C-407E-A947-70E740481C1C}">
                  <a14:useLocalDpi xmlns:a14="http://schemas.microsoft.com/office/drawing/2010/main" val="0"/>
                </a:ext>
              </a:extLst>
            </a:blip>
            <a:srcRect l="6486" t="4297" r="12068" b="2667"/>
            <a:stretch/>
          </p:blipFill>
          <p:spPr>
            <a:xfrm>
              <a:off x="10483273" y="4924903"/>
              <a:ext cx="1641713" cy="1325563"/>
            </a:xfrm>
            <a:prstGeom prst="rect">
              <a:avLst/>
            </a:prstGeom>
          </p:spPr>
        </p:pic>
        <p:cxnSp>
          <p:nvCxnSpPr>
            <p:cNvPr id="20" name="Connettore 2 19">
              <a:extLst>
                <a:ext uri="{FF2B5EF4-FFF2-40B4-BE49-F238E27FC236}">
                  <a16:creationId xmlns:a16="http://schemas.microsoft.com/office/drawing/2014/main" id="{A8C358F2-CBBF-CB94-97DB-52284634DA40}"/>
                </a:ext>
              </a:extLst>
            </p:cNvPr>
            <p:cNvCxnSpPr>
              <a:cxnSpLocks/>
            </p:cNvCxnSpPr>
            <p:nvPr/>
          </p:nvCxnSpPr>
          <p:spPr>
            <a:xfrm>
              <a:off x="5520723" y="5384212"/>
              <a:ext cx="5482558" cy="2749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2" name="Connettore 2 21">
            <a:extLst>
              <a:ext uri="{FF2B5EF4-FFF2-40B4-BE49-F238E27FC236}">
                <a16:creationId xmlns:a16="http://schemas.microsoft.com/office/drawing/2014/main" id="{5A055FD0-C945-6CFC-54FA-49CFD2310E0D}"/>
              </a:ext>
            </a:extLst>
          </p:cNvPr>
          <p:cNvCxnSpPr>
            <a:cxnSpLocks/>
            <a:endCxn id="11" idx="1"/>
          </p:cNvCxnSpPr>
          <p:nvPr/>
        </p:nvCxnSpPr>
        <p:spPr>
          <a:xfrm flipV="1">
            <a:off x="5994400" y="1511198"/>
            <a:ext cx="1356124" cy="377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092F3255-FBB0-B238-E377-94FE137DF3E4}"/>
              </a:ext>
            </a:extLst>
          </p:cNvPr>
          <p:cNvSpPr>
            <a:spLocks noGrp="1"/>
          </p:cNvSpPr>
          <p:nvPr>
            <p:ph type="title"/>
          </p:nvPr>
        </p:nvSpPr>
        <p:spPr>
          <a:xfrm>
            <a:off x="2115128" y="-272186"/>
            <a:ext cx="7961747" cy="1325563"/>
          </a:xfrm>
        </p:spPr>
        <p:txBody>
          <a:bodyPr>
            <a:normAutofit/>
          </a:bodyPr>
          <a:lstStyle/>
          <a:p>
            <a:r>
              <a:rPr lang="en-GB" sz="2800" dirty="0"/>
              <a:t>Plasma Accelerating Module</a:t>
            </a:r>
          </a:p>
        </p:txBody>
      </p:sp>
    </p:spTree>
    <p:extLst>
      <p:ext uri="{BB962C8B-B14F-4D97-AF65-F5344CB8AC3E}">
        <p14:creationId xmlns:p14="http://schemas.microsoft.com/office/powerpoint/2010/main" val="2816639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chine with boxes and boxes on it&#10;&#10;Description automatically generated with medium confidence">
            <a:extLst>
              <a:ext uri="{FF2B5EF4-FFF2-40B4-BE49-F238E27FC236}">
                <a16:creationId xmlns:a16="http://schemas.microsoft.com/office/drawing/2014/main" id="{898B0F5A-267A-C270-3E51-5D1914BEC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72" y="929641"/>
            <a:ext cx="11400199" cy="5463330"/>
          </a:xfrm>
          <a:prstGeom prst="rect">
            <a:avLst/>
          </a:prstGeom>
        </p:spPr>
      </p:pic>
      <p:sp>
        <p:nvSpPr>
          <p:cNvPr id="5" name="Title 2">
            <a:extLst>
              <a:ext uri="{FF2B5EF4-FFF2-40B4-BE49-F238E27FC236}">
                <a16:creationId xmlns:a16="http://schemas.microsoft.com/office/drawing/2014/main" id="{CF0C7448-80BF-FF03-4301-674509E1134D}"/>
              </a:ext>
            </a:extLst>
          </p:cNvPr>
          <p:cNvSpPr txBox="1">
            <a:spLocks/>
          </p:cNvSpPr>
          <p:nvPr/>
        </p:nvSpPr>
        <p:spPr>
          <a:xfrm>
            <a:off x="2115128" y="-272186"/>
            <a:ext cx="796174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500" b="1" kern="1200">
                <a:solidFill>
                  <a:srgbClr val="334186"/>
                </a:solidFill>
                <a:latin typeface="+mj-lt"/>
                <a:ea typeface="+mj-ea"/>
                <a:cs typeface="+mj-cs"/>
              </a:defRPr>
            </a:lvl1pPr>
          </a:lstStyle>
          <a:p>
            <a:r>
              <a:rPr lang="en-GB" sz="2800"/>
              <a:t>Plasma Accelerating Module</a:t>
            </a:r>
            <a:endParaRPr lang="en-GB" sz="2800" dirty="0"/>
          </a:p>
        </p:txBody>
      </p:sp>
    </p:spTree>
    <p:extLst>
      <p:ext uri="{BB962C8B-B14F-4D97-AF65-F5344CB8AC3E}">
        <p14:creationId xmlns:p14="http://schemas.microsoft.com/office/powerpoint/2010/main" val="123864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egnaposto numero diapositiva 26">
            <a:extLst>
              <a:ext uri="{FF2B5EF4-FFF2-40B4-BE49-F238E27FC236}">
                <a16:creationId xmlns:a16="http://schemas.microsoft.com/office/drawing/2014/main" id="{79676367-B737-C110-0DF0-A225F422A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noProof="0">
                <a:latin typeface="+mn-lt"/>
              </a:rPr>
              <a:t>AQUA beamline: Undulators</a:t>
            </a:r>
            <a:endParaRPr lang="en-US" sz="3600" b="0" i="1" noProof="0">
              <a:latin typeface="+mn-lt"/>
            </a:endParaRPr>
          </a:p>
        </p:txBody>
      </p:sp>
      <p:pic>
        <p:nvPicPr>
          <p:cNvPr id="3" name="Picture 2" descr="A group of black crates&#10;&#10;AI-generated content may be incorrect.">
            <a:extLst>
              <a:ext uri="{FF2B5EF4-FFF2-40B4-BE49-F238E27FC236}">
                <a16:creationId xmlns:a16="http://schemas.microsoft.com/office/drawing/2014/main" id="{E18B6DE3-44E4-4252-4047-D43EB047C2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7" t="17976" r="8512" b="5742"/>
          <a:stretch>
            <a:fillRect/>
          </a:stretch>
        </p:blipFill>
        <p:spPr>
          <a:xfrm>
            <a:off x="625251" y="1301593"/>
            <a:ext cx="10477885" cy="2019300"/>
          </a:xfrm>
          <a:prstGeom prst="rect">
            <a:avLst/>
          </a:prstGeom>
        </p:spPr>
      </p:pic>
      <p:pic>
        <p:nvPicPr>
          <p:cNvPr id="5" name="Immagine 9">
            <a:extLst>
              <a:ext uri="{FF2B5EF4-FFF2-40B4-BE49-F238E27FC236}">
                <a16:creationId xmlns:a16="http://schemas.microsoft.com/office/drawing/2014/main" id="{5280F94C-5E31-423A-0416-1FB0F9AACFFC}"/>
              </a:ext>
            </a:extLst>
          </p:cNvPr>
          <p:cNvPicPr>
            <a:picLocks noChangeAspect="1"/>
          </p:cNvPicPr>
          <p:nvPr/>
        </p:nvPicPr>
        <p:blipFill>
          <a:blip r:embed="rId3"/>
          <a:srcRect t="6135"/>
          <a:stretch>
            <a:fillRect/>
          </a:stretch>
        </p:blipFill>
        <p:spPr>
          <a:xfrm>
            <a:off x="8272124" y="2620652"/>
            <a:ext cx="3880324" cy="3765220"/>
          </a:xfrm>
          <a:prstGeom prst="rect">
            <a:avLst/>
          </a:prstGeom>
          <a:ln>
            <a:solidFill>
              <a:schemeClr val="tx1"/>
            </a:solidFill>
          </a:ln>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376978">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245036">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−3</m:t>
                                    </m:r>
                                  </m:sup>
                                </m:sSup>
                              </m:oMath>
                            </m:oMathPara>
                          </a14:m>
                          <a:endParaRPr lang="en-US" sz="1800" noProof="0"/>
                        </a:p>
                      </a:txBody>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245036">
                    <a:tc>
                      <a:txBody>
                        <a:bodyPr/>
                        <a:lstStyle/>
                        <a:p>
                          <a:r>
                            <a:rPr lang="en-US" sz="1800" noProof="0"/>
                            <a:t>Saturation length</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𝑚</m:t>
                                </m:r>
                              </m:oMath>
                            </m:oMathPara>
                          </a14:m>
                          <a:endParaRPr lang="en-US" sz="1800" noProof="0"/>
                        </a:p>
                      </a:txBody>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245036">
                    <a:tc>
                      <a:txBody>
                        <a:bodyPr/>
                        <a:lstStyle/>
                        <a:p>
                          <a:r>
                            <a:rPr lang="en-US" sz="1800" noProof="0"/>
                            <a:t>Radiation wavelength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𝑛𝑚</m:t>
                                </m:r>
                              </m:oMath>
                            </m:oMathPara>
                          </a14:m>
                          <a:endParaRPr lang="en-US" sz="1800" noProof="0"/>
                        </a:p>
                      </a:txBody>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245036">
                    <a:tc>
                      <a:txBody>
                        <a:bodyPr/>
                        <a:lstStyle/>
                        <a:p>
                          <a:r>
                            <a:rPr lang="en-US" sz="1800" noProof="0"/>
                            <a:t>Photon Pulse Energy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𝜇</m:t>
                                </m:r>
                                <m:r>
                                  <a:rPr lang="en-US" sz="1800" b="0" i="1" noProof="0" smtClean="0">
                                    <a:latin typeface="Cambria Math" panose="02040503050406030204" pitchFamily="18" charset="0"/>
                                  </a:rPr>
                                  <m:t>𝐽</m:t>
                                </m:r>
                              </m:oMath>
                            </m:oMathPara>
                          </a14:m>
                          <a:endParaRPr lang="en-US" sz="1800" noProof="0"/>
                        </a:p>
                      </a:txBody>
                      <a:tcPr/>
                    </a:tc>
                    <a:tc>
                      <a:txBody>
                        <a:bodyPr/>
                        <a:lstStyle/>
                        <a:p>
                          <a:pPr algn="ctr"/>
                          <a:r>
                            <a:rPr lang="en-US" sz="1800" b="1" noProof="0" dirty="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245036">
                    <a:tc>
                      <a:txBody>
                        <a:bodyPr/>
                        <a:lstStyle/>
                        <a:p>
                          <a:r>
                            <a:rPr lang="en-US" sz="1800" noProof="0"/>
                            <a:t>Photon per pulse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11</m:t>
                                    </m:r>
                                  </m:sup>
                                </m:sSup>
                              </m:oMath>
                            </m:oMathPara>
                          </a14:m>
                          <a:endParaRPr lang="en-US" sz="1800" noProof="0"/>
                        </a:p>
                      </a:txBody>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245036">
                    <a:tc>
                      <a:txBody>
                        <a:bodyPr/>
                        <a:lstStyle/>
                        <a:p>
                          <a:r>
                            <a:rPr lang="en-US" sz="1800" noProof="0" dirty="0"/>
                            <a:t>Photon Bandwidth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m:t>
                                </m:r>
                              </m:oMath>
                            </m:oMathPara>
                          </a14:m>
                          <a:endParaRPr lang="en-US" sz="1800" noProof="0"/>
                        </a:p>
                      </a:txBody>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245036">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dirty="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Choice>
        <mc:Fallback xmlns="">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extLst>
                  <p:ext uri="{D42A27DB-BD31-4B8C-83A1-F6EECF244321}">
                    <p14:modId xmlns:p14="http://schemas.microsoft.com/office/powerpoint/2010/main" val="2863878285"/>
                  </p:ext>
                </p:extLst>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457200">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365760">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endParaRPr lang="it-IT"/>
                        </a:p>
                      </a:txBody>
                      <a:tcPr>
                        <a:blipFill>
                          <a:blip r:embed="rId4"/>
                          <a:stretch>
                            <a:fillRect l="-236923" t="-136667" r="-258462" b="-628333"/>
                          </a:stretch>
                        </a:blipFill>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365760">
                    <a:tc>
                      <a:txBody>
                        <a:bodyPr/>
                        <a:lstStyle/>
                        <a:p>
                          <a:r>
                            <a:rPr lang="en-US" sz="1800" noProof="0"/>
                            <a:t>Saturation length</a:t>
                          </a:r>
                        </a:p>
                      </a:txBody>
                      <a:tcPr/>
                    </a:tc>
                    <a:tc>
                      <a:txBody>
                        <a:bodyPr/>
                        <a:lstStyle/>
                        <a:p>
                          <a:endParaRPr lang="it-IT"/>
                        </a:p>
                      </a:txBody>
                      <a:tcPr>
                        <a:blipFill>
                          <a:blip r:embed="rId4"/>
                          <a:stretch>
                            <a:fillRect l="-236923" t="-236667" r="-258462" b="-528333"/>
                          </a:stretch>
                        </a:blipFill>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365760">
                    <a:tc>
                      <a:txBody>
                        <a:bodyPr/>
                        <a:lstStyle/>
                        <a:p>
                          <a:r>
                            <a:rPr lang="en-US" sz="1800" noProof="0"/>
                            <a:t>Radiation wavelength</a:t>
                          </a:r>
                        </a:p>
                      </a:txBody>
                      <a:tcPr/>
                    </a:tc>
                    <a:tc>
                      <a:txBody>
                        <a:bodyPr/>
                        <a:lstStyle/>
                        <a:p>
                          <a:endParaRPr lang="it-IT"/>
                        </a:p>
                      </a:txBody>
                      <a:tcPr>
                        <a:blipFill>
                          <a:blip r:embed="rId4"/>
                          <a:stretch>
                            <a:fillRect l="-236923" t="-331148" r="-258462" b="-419672"/>
                          </a:stretch>
                        </a:blipFill>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365760">
                    <a:tc>
                      <a:txBody>
                        <a:bodyPr/>
                        <a:lstStyle/>
                        <a:p>
                          <a:r>
                            <a:rPr lang="en-US" sz="1800" noProof="0"/>
                            <a:t>Photon Pulse Energy</a:t>
                          </a:r>
                        </a:p>
                      </a:txBody>
                      <a:tcPr/>
                    </a:tc>
                    <a:tc>
                      <a:txBody>
                        <a:bodyPr/>
                        <a:lstStyle/>
                        <a:p>
                          <a:endParaRPr lang="it-IT"/>
                        </a:p>
                      </a:txBody>
                      <a:tcPr>
                        <a:blipFill>
                          <a:blip r:embed="rId4"/>
                          <a:stretch>
                            <a:fillRect l="-236923" t="-438333" r="-258462" b="-326667"/>
                          </a:stretch>
                        </a:blipFill>
                      </a:tcPr>
                    </a:tc>
                    <a:tc>
                      <a:txBody>
                        <a:bodyPr/>
                        <a:lstStyle/>
                        <a:p>
                          <a:pPr algn="ctr"/>
                          <a:r>
                            <a:rPr lang="en-US" sz="1800" b="1" noProof="0" dirty="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365760">
                    <a:tc>
                      <a:txBody>
                        <a:bodyPr/>
                        <a:lstStyle/>
                        <a:p>
                          <a:r>
                            <a:rPr lang="en-US" sz="1800" noProof="0"/>
                            <a:t>Photon per pulse</a:t>
                          </a:r>
                        </a:p>
                      </a:txBody>
                      <a:tcPr/>
                    </a:tc>
                    <a:tc>
                      <a:txBody>
                        <a:bodyPr/>
                        <a:lstStyle/>
                        <a:p>
                          <a:endParaRPr lang="it-IT"/>
                        </a:p>
                      </a:txBody>
                      <a:tcPr>
                        <a:blipFill>
                          <a:blip r:embed="rId4"/>
                          <a:stretch>
                            <a:fillRect l="-236923" t="-538333" r="-258462" b="-226667"/>
                          </a:stretch>
                        </a:blipFill>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365760">
                    <a:tc>
                      <a:txBody>
                        <a:bodyPr/>
                        <a:lstStyle/>
                        <a:p>
                          <a:r>
                            <a:rPr lang="en-US" sz="1800" noProof="0" dirty="0"/>
                            <a:t>Photon Bandwidth</a:t>
                          </a:r>
                        </a:p>
                      </a:txBody>
                      <a:tcPr/>
                    </a:tc>
                    <a:tc>
                      <a:txBody>
                        <a:bodyPr/>
                        <a:lstStyle/>
                        <a:p>
                          <a:endParaRPr lang="it-IT"/>
                        </a:p>
                      </a:txBody>
                      <a:tcPr>
                        <a:blipFill>
                          <a:blip r:embed="rId4"/>
                          <a:stretch>
                            <a:fillRect l="-236923" t="-638333" r="-258462" b="-126667"/>
                          </a:stretch>
                        </a:blipFill>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365760">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dirty="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Fallback>
      </mc:AlternateContent>
      <p:sp>
        <p:nvSpPr>
          <p:cNvPr id="4" name="CasellaDiTesto 3">
            <a:extLst>
              <a:ext uri="{FF2B5EF4-FFF2-40B4-BE49-F238E27FC236}">
                <a16:creationId xmlns:a16="http://schemas.microsoft.com/office/drawing/2014/main" id="{EEA30FA7-6717-5F85-8027-3D858C179DFD}"/>
              </a:ext>
            </a:extLst>
          </p:cNvPr>
          <p:cNvSpPr txBox="1"/>
          <p:nvPr/>
        </p:nvSpPr>
        <p:spPr>
          <a:xfrm>
            <a:off x="-55367" y="828710"/>
            <a:ext cx="123027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Apple 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undulators for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SASE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FEL in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water window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variable polarization</a:t>
            </a:r>
          </a:p>
        </p:txBody>
      </p:sp>
    </p:spTree>
    <p:extLst>
      <p:ext uri="{BB962C8B-B14F-4D97-AF65-F5344CB8AC3E}">
        <p14:creationId xmlns:p14="http://schemas.microsoft.com/office/powerpoint/2010/main" val="66064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bot&#10;&#10;Description automatically generated">
            <a:extLst>
              <a:ext uri="{FF2B5EF4-FFF2-40B4-BE49-F238E27FC236}">
                <a16:creationId xmlns:a16="http://schemas.microsoft.com/office/drawing/2014/main" id="{902171B3-57A6-7279-1AD0-98F07F069118}"/>
              </a:ext>
            </a:extLst>
          </p:cNvPr>
          <p:cNvPicPr>
            <a:picLocks noChangeAspect="1"/>
          </p:cNvPicPr>
          <p:nvPr/>
        </p:nvPicPr>
        <p:blipFill>
          <a:blip r:embed="rId2">
            <a:extLst>
              <a:ext uri="{28A0092B-C50C-407E-A947-70E740481C1C}">
                <a14:useLocalDpi xmlns:a14="http://schemas.microsoft.com/office/drawing/2010/main" val="0"/>
              </a:ext>
            </a:extLst>
          </a:blip>
          <a:srcRect t="16639"/>
          <a:stretch>
            <a:fillRect/>
          </a:stretch>
        </p:blipFill>
        <p:spPr>
          <a:xfrm>
            <a:off x="15298" y="1198511"/>
            <a:ext cx="12176702" cy="4848317"/>
          </a:xfrm>
          <a:prstGeom prst="rect">
            <a:avLst/>
          </a:prstGeom>
        </p:spPr>
      </p:pic>
      <p:sp>
        <p:nvSpPr>
          <p:cNvPr id="27" name="Segnaposto numero diapositiva 26">
            <a:extLst>
              <a:ext uri="{FF2B5EF4-FFF2-40B4-BE49-F238E27FC236}">
                <a16:creationId xmlns:a16="http://schemas.microsoft.com/office/drawing/2014/main" id="{65B1F2AA-0073-53FF-707F-881414DF9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3" name="Title 2">
            <a:extLst>
              <a:ext uri="{FF2B5EF4-FFF2-40B4-BE49-F238E27FC236}">
                <a16:creationId xmlns:a16="http://schemas.microsoft.com/office/drawing/2014/main" id="{038A3BA8-703F-7800-22B8-C1291BDF15AC}"/>
              </a:ext>
            </a:extLst>
          </p:cNvPr>
          <p:cNvSpPr>
            <a:spLocks noGrp="1"/>
          </p:cNvSpPr>
          <p:nvPr>
            <p:ph type="title"/>
          </p:nvPr>
        </p:nvSpPr>
        <p:spPr/>
        <p:txBody>
          <a:bodyPr>
            <a:normAutofit/>
          </a:bodyPr>
          <a:lstStyle/>
          <a:p>
            <a:r>
              <a:rPr lang="en-US" sz="3600" noProof="0">
                <a:latin typeface="+mn-lt"/>
              </a:rPr>
              <a:t>AQUA Beamline: Photon Beamline</a:t>
            </a:r>
          </a:p>
        </p:txBody>
      </p:sp>
      <p:sp>
        <p:nvSpPr>
          <p:cNvPr id="7" name="TextBox 8">
            <a:extLst>
              <a:ext uri="{FF2B5EF4-FFF2-40B4-BE49-F238E27FC236}">
                <a16:creationId xmlns:a16="http://schemas.microsoft.com/office/drawing/2014/main" id="{C4EF0891-8A06-9CAE-69B1-94B710788050}"/>
              </a:ext>
            </a:extLst>
          </p:cNvPr>
          <p:cNvSpPr txBox="1"/>
          <p:nvPr/>
        </p:nvSpPr>
        <p:spPr>
          <a:xfrm rot="4299408">
            <a:off x="156925" y="4112023"/>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8" name="TextBox 9">
            <a:extLst>
              <a:ext uri="{FF2B5EF4-FFF2-40B4-BE49-F238E27FC236}">
                <a16:creationId xmlns:a16="http://schemas.microsoft.com/office/drawing/2014/main" id="{31B3280D-4182-50B9-FAA7-73894719D0FF}"/>
              </a:ext>
            </a:extLst>
          </p:cNvPr>
          <p:cNvSpPr txBox="1"/>
          <p:nvPr/>
        </p:nvSpPr>
        <p:spPr>
          <a:xfrm rot="4110595">
            <a:off x="2593906" y="3301135"/>
            <a:ext cx="7279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Mirror</a:t>
            </a:r>
          </a:p>
        </p:txBody>
      </p:sp>
      <p:sp>
        <p:nvSpPr>
          <p:cNvPr id="9" name="TextBox 10">
            <a:extLst>
              <a:ext uri="{FF2B5EF4-FFF2-40B4-BE49-F238E27FC236}">
                <a16:creationId xmlns:a16="http://schemas.microsoft.com/office/drawing/2014/main" id="{395D3D3C-F70F-E3A3-3EE1-1E6F6B8D4BA1}"/>
              </a:ext>
            </a:extLst>
          </p:cNvPr>
          <p:cNvSpPr txBox="1"/>
          <p:nvPr/>
        </p:nvSpPr>
        <p:spPr>
          <a:xfrm rot="4115474">
            <a:off x="2248170" y="3245329"/>
            <a:ext cx="9337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Aperture</a:t>
            </a:r>
          </a:p>
        </p:txBody>
      </p:sp>
      <p:sp>
        <p:nvSpPr>
          <p:cNvPr id="10" name="TextBox 11">
            <a:extLst>
              <a:ext uri="{FF2B5EF4-FFF2-40B4-BE49-F238E27FC236}">
                <a16:creationId xmlns:a16="http://schemas.microsoft.com/office/drawing/2014/main" id="{313EB717-7329-8C16-8324-81F030568F32}"/>
              </a:ext>
            </a:extLst>
          </p:cNvPr>
          <p:cNvSpPr txBox="1"/>
          <p:nvPr/>
        </p:nvSpPr>
        <p:spPr>
          <a:xfrm rot="4345573">
            <a:off x="5889557" y="2634858"/>
            <a:ext cx="13290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Spectrometer</a:t>
            </a:r>
          </a:p>
        </p:txBody>
      </p:sp>
      <p:sp>
        <p:nvSpPr>
          <p:cNvPr id="11" name="TextBox 12">
            <a:extLst>
              <a:ext uri="{FF2B5EF4-FFF2-40B4-BE49-F238E27FC236}">
                <a16:creationId xmlns:a16="http://schemas.microsoft.com/office/drawing/2014/main" id="{B55B2CF0-0CDB-02DE-0115-4C9AF4B979B6}"/>
              </a:ext>
            </a:extLst>
          </p:cNvPr>
          <p:cNvSpPr txBox="1"/>
          <p:nvPr/>
        </p:nvSpPr>
        <p:spPr>
          <a:xfrm rot="3663685">
            <a:off x="3785692" y="3268190"/>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sp>
        <p:nvSpPr>
          <p:cNvPr id="12" name="TextBox 13">
            <a:extLst>
              <a:ext uri="{FF2B5EF4-FFF2-40B4-BE49-F238E27FC236}">
                <a16:creationId xmlns:a16="http://schemas.microsoft.com/office/drawing/2014/main" id="{5AFC7E88-6A76-60F5-B7F5-E9200BC7250B}"/>
              </a:ext>
            </a:extLst>
          </p:cNvPr>
          <p:cNvSpPr txBox="1"/>
          <p:nvPr/>
        </p:nvSpPr>
        <p:spPr>
          <a:xfrm rot="4113807">
            <a:off x="9241102" y="4457586"/>
            <a:ext cx="22738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70C0"/>
                </a:solidFill>
                <a:effectLst/>
                <a:uLnTx/>
                <a:uFillTx/>
                <a:latin typeface="Calibri"/>
                <a:ea typeface="+mn-ea"/>
                <a:cs typeface="+mn-cs"/>
              </a:rPr>
              <a:t>Radial ion. chamber area</a:t>
            </a:r>
          </a:p>
        </p:txBody>
      </p:sp>
      <p:sp>
        <p:nvSpPr>
          <p:cNvPr id="13" name="TextBox 14">
            <a:extLst>
              <a:ext uri="{FF2B5EF4-FFF2-40B4-BE49-F238E27FC236}">
                <a16:creationId xmlns:a16="http://schemas.microsoft.com/office/drawing/2014/main" id="{E329A9BB-644D-7E2F-177B-200A4542D0CD}"/>
              </a:ext>
            </a:extLst>
          </p:cNvPr>
          <p:cNvSpPr txBox="1"/>
          <p:nvPr/>
        </p:nvSpPr>
        <p:spPr>
          <a:xfrm rot="20895323">
            <a:off x="4543399" y="4120482"/>
            <a:ext cx="1978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Monochromator area</a:t>
            </a:r>
          </a:p>
        </p:txBody>
      </p:sp>
      <p:sp>
        <p:nvSpPr>
          <p:cNvPr id="14" name="TextBox 15">
            <a:extLst>
              <a:ext uri="{FF2B5EF4-FFF2-40B4-BE49-F238E27FC236}">
                <a16:creationId xmlns:a16="http://schemas.microsoft.com/office/drawing/2014/main" id="{11AC62FB-ECDB-ABE9-E299-65EE17967B37}"/>
              </a:ext>
            </a:extLst>
          </p:cNvPr>
          <p:cNvSpPr txBox="1"/>
          <p:nvPr/>
        </p:nvSpPr>
        <p:spPr>
          <a:xfrm rot="21126591">
            <a:off x="7643522" y="3705795"/>
            <a:ext cx="1987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Split &amp; delay line area</a:t>
            </a:r>
          </a:p>
        </p:txBody>
      </p:sp>
      <p:sp>
        <p:nvSpPr>
          <p:cNvPr id="15" name="TextBox 16">
            <a:extLst>
              <a:ext uri="{FF2B5EF4-FFF2-40B4-BE49-F238E27FC236}">
                <a16:creationId xmlns:a16="http://schemas.microsoft.com/office/drawing/2014/main" id="{E11ED1BB-FC9B-30BE-2332-7C6F0E299724}"/>
              </a:ext>
            </a:extLst>
          </p:cNvPr>
          <p:cNvSpPr txBox="1"/>
          <p:nvPr/>
        </p:nvSpPr>
        <p:spPr>
          <a:xfrm rot="20791303">
            <a:off x="996375" y="4337137"/>
            <a:ext cx="12865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Gas absorber</a:t>
            </a:r>
          </a:p>
        </p:txBody>
      </p:sp>
      <p:sp>
        <p:nvSpPr>
          <p:cNvPr id="16" name="TextBox 17">
            <a:extLst>
              <a:ext uri="{FF2B5EF4-FFF2-40B4-BE49-F238E27FC236}">
                <a16:creationId xmlns:a16="http://schemas.microsoft.com/office/drawing/2014/main" id="{1FE33DD8-063C-A16D-B9FD-A712062200B0}"/>
              </a:ext>
            </a:extLst>
          </p:cNvPr>
          <p:cNvSpPr txBox="1"/>
          <p:nvPr/>
        </p:nvSpPr>
        <p:spPr>
          <a:xfrm rot="3782389">
            <a:off x="9777996" y="1772091"/>
            <a:ext cx="11219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K-B mirrors</a:t>
            </a:r>
          </a:p>
        </p:txBody>
      </p:sp>
      <p:sp>
        <p:nvSpPr>
          <p:cNvPr id="17" name="TextBox 18">
            <a:extLst>
              <a:ext uri="{FF2B5EF4-FFF2-40B4-BE49-F238E27FC236}">
                <a16:creationId xmlns:a16="http://schemas.microsoft.com/office/drawing/2014/main" id="{3F0B0D3A-96D8-6628-E0A3-E9B6A9F1C65A}"/>
              </a:ext>
            </a:extLst>
          </p:cNvPr>
          <p:cNvSpPr txBox="1"/>
          <p:nvPr/>
        </p:nvSpPr>
        <p:spPr>
          <a:xfrm rot="20870189">
            <a:off x="10492206" y="1579447"/>
            <a:ext cx="17529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a:ea typeface="+mn-ea"/>
                <a:cs typeface="+mn-cs"/>
              </a:rPr>
              <a:t>Exp. Chamber area</a:t>
            </a:r>
          </a:p>
        </p:txBody>
      </p:sp>
      <p:sp>
        <p:nvSpPr>
          <p:cNvPr id="41" name="TextBox 20">
            <a:extLst>
              <a:ext uri="{FF2B5EF4-FFF2-40B4-BE49-F238E27FC236}">
                <a16:creationId xmlns:a16="http://schemas.microsoft.com/office/drawing/2014/main" id="{9CA4EDA9-2B35-46B1-8398-F9064529068E}"/>
              </a:ext>
            </a:extLst>
          </p:cNvPr>
          <p:cNvSpPr txBox="1"/>
          <p:nvPr/>
        </p:nvSpPr>
        <p:spPr>
          <a:xfrm rot="4495044">
            <a:off x="7062505" y="2618989"/>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5" name="TextBox 8">
            <a:extLst>
              <a:ext uri="{FF2B5EF4-FFF2-40B4-BE49-F238E27FC236}">
                <a16:creationId xmlns:a16="http://schemas.microsoft.com/office/drawing/2014/main" id="{3B5C69BE-8F01-9B1C-0C1D-71AD68A26E5B}"/>
              </a:ext>
            </a:extLst>
          </p:cNvPr>
          <p:cNvSpPr txBox="1"/>
          <p:nvPr/>
        </p:nvSpPr>
        <p:spPr>
          <a:xfrm rot="4287926">
            <a:off x="2075617" y="3229995"/>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6" name="TextBox 20">
            <a:extLst>
              <a:ext uri="{FF2B5EF4-FFF2-40B4-BE49-F238E27FC236}">
                <a16:creationId xmlns:a16="http://schemas.microsoft.com/office/drawing/2014/main" id="{81D00A0E-3471-AC69-622B-B7E564C48B50}"/>
              </a:ext>
            </a:extLst>
          </p:cNvPr>
          <p:cNvSpPr txBox="1"/>
          <p:nvPr/>
        </p:nvSpPr>
        <p:spPr>
          <a:xfrm rot="4495044">
            <a:off x="5786097" y="2762977"/>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18" name="TextBox 8">
            <a:extLst>
              <a:ext uri="{FF2B5EF4-FFF2-40B4-BE49-F238E27FC236}">
                <a16:creationId xmlns:a16="http://schemas.microsoft.com/office/drawing/2014/main" id="{969EF6B0-4FB0-29B1-423A-D822AA98183C}"/>
              </a:ext>
            </a:extLst>
          </p:cNvPr>
          <p:cNvSpPr txBox="1"/>
          <p:nvPr/>
        </p:nvSpPr>
        <p:spPr>
          <a:xfrm rot="3797274">
            <a:off x="9817503" y="2153596"/>
            <a:ext cx="734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19" name="TextBox 12">
            <a:extLst>
              <a:ext uri="{FF2B5EF4-FFF2-40B4-BE49-F238E27FC236}">
                <a16:creationId xmlns:a16="http://schemas.microsoft.com/office/drawing/2014/main" id="{EEC5E5F4-B017-C68F-73D1-23AB34635C5F}"/>
              </a:ext>
            </a:extLst>
          </p:cNvPr>
          <p:cNvSpPr txBox="1"/>
          <p:nvPr/>
        </p:nvSpPr>
        <p:spPr>
          <a:xfrm rot="3937168">
            <a:off x="9521333" y="2153596"/>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grpSp>
        <p:nvGrpSpPr>
          <p:cNvPr id="28" name="Gruppo 27">
            <a:extLst>
              <a:ext uri="{FF2B5EF4-FFF2-40B4-BE49-F238E27FC236}">
                <a16:creationId xmlns:a16="http://schemas.microsoft.com/office/drawing/2014/main" id="{282BDC07-105A-6F7A-4F2F-A19CB6340BAA}"/>
              </a:ext>
            </a:extLst>
          </p:cNvPr>
          <p:cNvGrpSpPr/>
          <p:nvPr/>
        </p:nvGrpSpPr>
        <p:grpSpPr>
          <a:xfrm>
            <a:off x="18881" y="376767"/>
            <a:ext cx="9881686" cy="2678885"/>
            <a:chOff x="18881" y="376767"/>
            <a:chExt cx="9881686" cy="2678885"/>
          </a:xfrm>
        </p:grpSpPr>
        <p:pic>
          <p:nvPicPr>
            <p:cNvPr id="20" name="Immagine 1" descr="Immagine che contiene testo, schermata, software, Software multimediale&#10;&#10;Descrizione generata automaticamente">
              <a:extLst>
                <a:ext uri="{FF2B5EF4-FFF2-40B4-BE49-F238E27FC236}">
                  <a16:creationId xmlns:a16="http://schemas.microsoft.com/office/drawing/2014/main" id="{C0AA91B3-77D1-CCDF-5A5D-771D48D69F7A}"/>
                </a:ext>
              </a:extLst>
            </p:cNvPr>
            <p:cNvPicPr>
              <a:picLocks noChangeAspect="1"/>
            </p:cNvPicPr>
            <p:nvPr/>
          </p:nvPicPr>
          <p:blipFill rotWithShape="1">
            <a:blip r:embed="rId3"/>
            <a:srcRect l="31962" t="28033" r="21401" b="21515"/>
            <a:stretch/>
          </p:blipFill>
          <p:spPr>
            <a:xfrm>
              <a:off x="18881" y="1694322"/>
              <a:ext cx="2237224" cy="1361330"/>
            </a:xfrm>
            <a:prstGeom prst="rect">
              <a:avLst/>
            </a:prstGeom>
          </p:spPr>
        </p:pic>
        <p:pic>
          <p:nvPicPr>
            <p:cNvPr id="21" name="Picture 4">
              <a:extLst>
                <a:ext uri="{FF2B5EF4-FFF2-40B4-BE49-F238E27FC236}">
                  <a16:creationId xmlns:a16="http://schemas.microsoft.com/office/drawing/2014/main" id="{D9F2E07D-96C5-FA69-2830-A91756D07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02" r="15283" b="25189"/>
            <a:stretch/>
          </p:blipFill>
          <p:spPr bwMode="auto">
            <a:xfrm>
              <a:off x="6502196" y="1075448"/>
              <a:ext cx="1342110"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6B03DF6F-0B85-FCEE-848B-F7507E8D801F}"/>
                </a:ext>
              </a:extLst>
            </p:cNvPr>
            <p:cNvPicPr>
              <a:picLocks noChangeAspect="1"/>
            </p:cNvPicPr>
            <p:nvPr/>
          </p:nvPicPr>
          <p:blipFill>
            <a:blip r:embed="rId5"/>
            <a:stretch>
              <a:fillRect/>
            </a:stretch>
          </p:blipFill>
          <p:spPr>
            <a:xfrm>
              <a:off x="8322779" y="376767"/>
              <a:ext cx="1577788" cy="1676400"/>
            </a:xfrm>
            <a:prstGeom prst="rect">
              <a:avLst/>
            </a:prstGeom>
          </p:spPr>
        </p:pic>
        <p:pic>
          <p:nvPicPr>
            <p:cNvPr id="25" name="Immagine 1" descr="Immagine che contiene ingegneria, macchina, interno, acciaio&#10;&#10;Descrizione generata automaticamente">
              <a:extLst>
                <a:ext uri="{FF2B5EF4-FFF2-40B4-BE49-F238E27FC236}">
                  <a16:creationId xmlns:a16="http://schemas.microsoft.com/office/drawing/2014/main" id="{9745289E-E86F-CF51-C9D4-5220553D06FE}"/>
                </a:ext>
              </a:extLst>
            </p:cNvPr>
            <p:cNvPicPr>
              <a:picLocks noChangeAspect="1"/>
            </p:cNvPicPr>
            <p:nvPr/>
          </p:nvPicPr>
          <p:blipFill>
            <a:blip r:embed="rId6"/>
            <a:stretch>
              <a:fillRect/>
            </a:stretch>
          </p:blipFill>
          <p:spPr>
            <a:xfrm>
              <a:off x="3721984" y="830234"/>
              <a:ext cx="2381665" cy="1815989"/>
            </a:xfrm>
            <a:prstGeom prst="rect">
              <a:avLst/>
            </a:prstGeom>
          </p:spPr>
        </p:pic>
        <p:pic>
          <p:nvPicPr>
            <p:cNvPr id="24" name="Picture 3">
              <a:extLst>
                <a:ext uri="{FF2B5EF4-FFF2-40B4-BE49-F238E27FC236}">
                  <a16:creationId xmlns:a16="http://schemas.microsoft.com/office/drawing/2014/main" id="{55229AC0-BD32-7090-314B-C4688F49AD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3766260" y="2183540"/>
              <a:ext cx="46990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o 36">
            <a:extLst>
              <a:ext uri="{FF2B5EF4-FFF2-40B4-BE49-F238E27FC236}">
                <a16:creationId xmlns:a16="http://schemas.microsoft.com/office/drawing/2014/main" id="{99F78C31-DF34-A99A-A4F7-A2755C6B2A7C}"/>
              </a:ext>
            </a:extLst>
          </p:cNvPr>
          <p:cNvGrpSpPr/>
          <p:nvPr/>
        </p:nvGrpSpPr>
        <p:grpSpPr>
          <a:xfrm>
            <a:off x="1998338" y="4114957"/>
            <a:ext cx="9123529" cy="2705260"/>
            <a:chOff x="1998338" y="4114957"/>
            <a:chExt cx="9123529" cy="2705260"/>
          </a:xfrm>
        </p:grpSpPr>
        <p:pic>
          <p:nvPicPr>
            <p:cNvPr id="22" name="Immagine 21">
              <a:extLst>
                <a:ext uri="{FF2B5EF4-FFF2-40B4-BE49-F238E27FC236}">
                  <a16:creationId xmlns:a16="http://schemas.microsoft.com/office/drawing/2014/main" id="{061186B3-9891-BB7E-90AC-AD0931279CEC}"/>
                </a:ext>
              </a:extLst>
            </p:cNvPr>
            <p:cNvPicPr>
              <a:picLocks noChangeAspect="1"/>
            </p:cNvPicPr>
            <p:nvPr/>
          </p:nvPicPr>
          <p:blipFill>
            <a:blip r:embed="rId8"/>
            <a:stretch>
              <a:fillRect/>
            </a:stretch>
          </p:blipFill>
          <p:spPr>
            <a:xfrm>
              <a:off x="8540449" y="4114957"/>
              <a:ext cx="2581418" cy="2134000"/>
            </a:xfrm>
            <a:prstGeom prst="rect">
              <a:avLst/>
            </a:prstGeom>
          </p:spPr>
        </p:pic>
        <p:pic>
          <p:nvPicPr>
            <p:cNvPr id="26" name="Picture 3">
              <a:extLst>
                <a:ext uri="{FF2B5EF4-FFF2-40B4-BE49-F238E27FC236}">
                  <a16:creationId xmlns:a16="http://schemas.microsoft.com/office/drawing/2014/main" id="{7BB05E7E-305B-1B73-2722-1466023826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10579706" y="4277799"/>
              <a:ext cx="4699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a:extLst>
                <a:ext uri="{FF2B5EF4-FFF2-40B4-BE49-F238E27FC236}">
                  <a16:creationId xmlns:a16="http://schemas.microsoft.com/office/drawing/2014/main" id="{5E0E3824-BCE2-D8B7-B501-19E6FAD33079}"/>
                </a:ext>
              </a:extLst>
            </p:cNvPr>
            <p:cNvPicPr>
              <a:picLocks noChangeAspect="1"/>
            </p:cNvPicPr>
            <p:nvPr/>
          </p:nvPicPr>
          <p:blipFill>
            <a:blip r:embed="rId9"/>
            <a:srcRect l="27408" t="17320" r="22860" b="10908"/>
            <a:stretch>
              <a:fillRect/>
            </a:stretch>
          </p:blipFill>
          <p:spPr>
            <a:xfrm>
              <a:off x="1998338" y="4809626"/>
              <a:ext cx="2089489" cy="1536720"/>
            </a:xfrm>
            <a:prstGeom prst="rect">
              <a:avLst/>
            </a:prstGeom>
          </p:spPr>
        </p:pic>
        <p:pic>
          <p:nvPicPr>
            <p:cNvPr id="1030" name="Picture 6">
              <a:extLst>
                <a:ext uri="{FF2B5EF4-FFF2-40B4-BE49-F238E27FC236}">
                  <a16:creationId xmlns:a16="http://schemas.microsoft.com/office/drawing/2014/main" id="{3446C1A9-7D7E-D9D0-616E-1FA6094842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1210" y="4902726"/>
              <a:ext cx="2153626" cy="1917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87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1544-BCA5-392E-B0FB-FCC7C7E744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6C026B-24E2-5036-DCF3-3406BDB6F4C1}"/>
              </a:ext>
            </a:extLst>
          </p:cNvPr>
          <p:cNvSpPr>
            <a:spLocks noGrp="1"/>
          </p:cNvSpPr>
          <p:nvPr>
            <p:ph type="title"/>
          </p:nvPr>
        </p:nvSpPr>
        <p:spPr/>
        <p:txBody>
          <a:bodyPr>
            <a:normAutofit/>
          </a:bodyPr>
          <a:lstStyle/>
          <a:p>
            <a:r>
              <a:rPr lang="en-IT" sz="3200" dirty="0">
                <a:latin typeface="+mn-lt"/>
              </a:rPr>
              <a:t>The Building</a:t>
            </a:r>
          </a:p>
        </p:txBody>
      </p:sp>
      <p:pic>
        <p:nvPicPr>
          <p:cNvPr id="5" name="Picture 4" descr="A collage of a building and a map&#10;&#10;AI-generated content may be incorrect.">
            <a:extLst>
              <a:ext uri="{FF2B5EF4-FFF2-40B4-BE49-F238E27FC236}">
                <a16:creationId xmlns:a16="http://schemas.microsoft.com/office/drawing/2014/main" id="{85EB7854-1681-BC35-190D-430E331DE6A6}"/>
              </a:ext>
            </a:extLst>
          </p:cNvPr>
          <p:cNvPicPr>
            <a:picLocks noChangeAspect="1"/>
          </p:cNvPicPr>
          <p:nvPr/>
        </p:nvPicPr>
        <p:blipFill rotWithShape="1">
          <a:blip r:embed="rId2"/>
          <a:srcRect b="-430"/>
          <a:stretch/>
        </p:blipFill>
        <p:spPr bwMode="auto">
          <a:xfrm>
            <a:off x="482071" y="1053377"/>
            <a:ext cx="5171440" cy="530771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C47C00-3A86-11AE-8B45-47EFADA805B9}"/>
              </a:ext>
            </a:extLst>
          </p:cNvPr>
          <p:cNvSpPr txBox="1"/>
          <p:nvPr/>
        </p:nvSpPr>
        <p:spPr>
          <a:xfrm>
            <a:off x="5851566" y="1022831"/>
            <a:ext cx="6097978" cy="1846659"/>
          </a:xfrm>
          <a:prstGeom prst="rect">
            <a:avLst/>
          </a:prstGeom>
          <a:noFill/>
        </p:spPr>
        <p:txBody>
          <a:bodyPr wrap="square">
            <a:spAutoFit/>
          </a:bodyPr>
          <a:lstStyle/>
          <a:p>
            <a:pPr algn="just"/>
            <a:r>
              <a:rPr lang="en-IT" dirty="0"/>
              <a:t>The </a:t>
            </a:r>
            <a:r>
              <a:rPr lang="en-IT" b="1" dirty="0"/>
              <a:t>maximum expected power demand </a:t>
            </a:r>
            <a:r>
              <a:rPr lang="en-IT" dirty="0"/>
              <a:t>of the project, used for the electrical installation design, </a:t>
            </a:r>
            <a:r>
              <a:rPr lang="en-IT" b="1" dirty="0"/>
              <a:t>is about 2.8 MVA </a:t>
            </a:r>
            <a:r>
              <a:rPr lang="en-IT" dirty="0"/>
              <a:t>for all the site. </a:t>
            </a:r>
          </a:p>
          <a:p>
            <a:r>
              <a:rPr lang="en-GB" dirty="0"/>
              <a:t>The </a:t>
            </a:r>
            <a:r>
              <a:rPr lang="en-GB" b="1" dirty="0"/>
              <a:t>expected power consumption </a:t>
            </a:r>
            <a:r>
              <a:rPr lang="en-GB" dirty="0"/>
              <a:t>for the AQUA operation at 100 Hz repetition rate, delivering up to 1.2 GeV electron beams </a:t>
            </a:r>
            <a:r>
              <a:rPr lang="en-GB" b="1" dirty="0"/>
              <a:t>is 1.32 MW</a:t>
            </a:r>
            <a:endParaRPr lang="en-IT" b="1" dirty="0"/>
          </a:p>
        </p:txBody>
      </p:sp>
      <p:graphicFrame>
        <p:nvGraphicFramePr>
          <p:cNvPr id="9" name="Table 8">
            <a:extLst>
              <a:ext uri="{FF2B5EF4-FFF2-40B4-BE49-F238E27FC236}">
                <a16:creationId xmlns:a16="http://schemas.microsoft.com/office/drawing/2014/main" id="{86525E8F-03F7-7156-EEC2-EAB62AEAD162}"/>
              </a:ext>
            </a:extLst>
          </p:cNvPr>
          <p:cNvGraphicFramePr>
            <a:graphicFrameLocks noGrp="1"/>
          </p:cNvGraphicFramePr>
          <p:nvPr>
            <p:extLst>
              <p:ext uri="{D42A27DB-BD31-4B8C-83A1-F6EECF244321}">
                <p14:modId xmlns:p14="http://schemas.microsoft.com/office/powerpoint/2010/main" val="1866503667"/>
              </p:ext>
            </p:extLst>
          </p:nvPr>
        </p:nvGraphicFramePr>
        <p:xfrm>
          <a:off x="6596742" y="3088278"/>
          <a:ext cx="4607626" cy="3017520"/>
        </p:xfrm>
        <a:graphic>
          <a:graphicData uri="http://schemas.openxmlformats.org/drawingml/2006/table">
            <a:tbl>
              <a:tblPr firstRow="1" firstCol="1" bandRow="1">
                <a:tableStyleId>{5C22544A-7EE6-4342-B048-85BDC9FD1C3A}</a:tableStyleId>
              </a:tblPr>
              <a:tblGrid>
                <a:gridCol w="2651381">
                  <a:extLst>
                    <a:ext uri="{9D8B030D-6E8A-4147-A177-3AD203B41FA5}">
                      <a16:colId xmlns:a16="http://schemas.microsoft.com/office/drawing/2014/main" val="1332912775"/>
                    </a:ext>
                  </a:extLst>
                </a:gridCol>
                <a:gridCol w="1956245">
                  <a:extLst>
                    <a:ext uri="{9D8B030D-6E8A-4147-A177-3AD203B41FA5}">
                      <a16:colId xmlns:a16="http://schemas.microsoft.com/office/drawing/2014/main" val="2749384792"/>
                    </a:ext>
                  </a:extLst>
                </a:gridCol>
              </a:tblGrid>
              <a:tr h="111013">
                <a:tc>
                  <a:txBody>
                    <a:bodyPr/>
                    <a:lstStyle/>
                    <a:p>
                      <a:pPr algn="ctr"/>
                      <a:r>
                        <a:rPr lang="en-US" sz="1800">
                          <a:effectLst/>
                        </a:rPr>
                        <a:t>Electrical loads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kW</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8025867"/>
                  </a:ext>
                </a:extLst>
              </a:tr>
              <a:tr h="190500">
                <a:tc>
                  <a:txBody>
                    <a:bodyPr/>
                    <a:lstStyle/>
                    <a:p>
                      <a:pPr algn="ctr"/>
                      <a:r>
                        <a:rPr lang="en-US" sz="1800" dirty="0">
                          <a:effectLst/>
                        </a:rPr>
                        <a:t>RF Modulators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575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2161329"/>
                  </a:ext>
                </a:extLst>
              </a:tr>
              <a:tr h="190500">
                <a:tc>
                  <a:txBody>
                    <a:bodyPr/>
                    <a:lstStyle/>
                    <a:p>
                      <a:pPr algn="ctr"/>
                      <a:r>
                        <a:rPr lang="en-US" sz="1800">
                          <a:effectLst/>
                        </a:rPr>
                        <a:t>Magnet PSU</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360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1849080"/>
                  </a:ext>
                </a:extLst>
              </a:tr>
              <a:tr h="190500">
                <a:tc>
                  <a:txBody>
                    <a:bodyPr/>
                    <a:lstStyle/>
                    <a:p>
                      <a:pPr algn="ctr"/>
                      <a:r>
                        <a:rPr lang="en-US" sz="1800">
                          <a:effectLst/>
                        </a:rPr>
                        <a:t>Laser</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8209497"/>
                  </a:ext>
                </a:extLst>
              </a:tr>
              <a:tr h="190500">
                <a:tc>
                  <a:txBody>
                    <a:bodyPr/>
                    <a:lstStyle/>
                    <a:p>
                      <a:pPr algn="ctr"/>
                      <a:r>
                        <a:rPr lang="en-US" sz="1800">
                          <a:effectLst/>
                        </a:rPr>
                        <a:t>Experimental users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8584143"/>
                  </a:ext>
                </a:extLst>
              </a:tr>
              <a:tr h="190500">
                <a:tc>
                  <a:txBody>
                    <a:bodyPr/>
                    <a:lstStyle/>
                    <a:p>
                      <a:pPr algn="ctr"/>
                      <a:r>
                        <a:rPr lang="en-US" sz="1800" dirty="0">
                          <a:effectLst/>
                        </a:rPr>
                        <a:t>Vacuum, electronics and controls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30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137789"/>
                  </a:ext>
                </a:extLst>
              </a:tr>
              <a:tr h="190500">
                <a:tc>
                  <a:txBody>
                    <a:bodyPr/>
                    <a:lstStyle/>
                    <a:p>
                      <a:pPr algn="ctr"/>
                      <a:r>
                        <a:rPr lang="en-US" sz="1800">
                          <a:effectLst/>
                        </a:rPr>
                        <a:t>Cooling magnet + RF</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180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9407728"/>
                  </a:ext>
                </a:extLst>
              </a:tr>
              <a:tr h="190500">
                <a:tc>
                  <a:txBody>
                    <a:bodyPr/>
                    <a:lstStyle/>
                    <a:p>
                      <a:pPr algn="ctr"/>
                      <a:r>
                        <a:rPr lang="en-US" sz="1800">
                          <a:effectLst/>
                        </a:rPr>
                        <a:t>HVAC</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6694413"/>
                  </a:ext>
                </a:extLst>
              </a:tr>
              <a:tr h="190500">
                <a:tc>
                  <a:txBody>
                    <a:bodyPr/>
                    <a:lstStyle/>
                    <a:p>
                      <a:pPr algn="ctr"/>
                      <a:r>
                        <a:rPr lang="en-US" sz="1800">
                          <a:effectLst/>
                        </a:rPr>
                        <a:t>Total Expected power consumption</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1320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8156547"/>
                  </a:ext>
                </a:extLst>
              </a:tr>
            </a:tbl>
          </a:graphicData>
        </a:graphic>
      </p:graphicFrame>
    </p:spTree>
    <p:extLst>
      <p:ext uri="{BB962C8B-B14F-4D97-AF65-F5344CB8AC3E}">
        <p14:creationId xmlns:p14="http://schemas.microsoft.com/office/powerpoint/2010/main" val="191580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EB540-EC20-B6FB-2034-7DBC032E8194}"/>
              </a:ext>
            </a:extLst>
          </p:cNvPr>
          <p:cNvSpPr>
            <a:spLocks noGrp="1"/>
          </p:cNvSpPr>
          <p:nvPr>
            <p:ph type="title"/>
          </p:nvPr>
        </p:nvSpPr>
        <p:spPr/>
        <p:txBody>
          <a:bodyPr>
            <a:normAutofit/>
          </a:bodyPr>
          <a:lstStyle/>
          <a:p>
            <a:r>
              <a:rPr lang="en-IT" sz="3200" b="1" dirty="0">
                <a:effectLst/>
                <a:latin typeface="+mn-lt"/>
                <a:ea typeface="Times New Roman" panose="02020603050405020304" pitchFamily="18" charset="0"/>
                <a:cs typeface="Times New Roman" panose="02020603050405020304" pitchFamily="18" charset="0"/>
              </a:rPr>
              <a:t>Project Cost, Timeline, and Management</a:t>
            </a:r>
          </a:p>
        </p:txBody>
      </p:sp>
      <p:pic>
        <p:nvPicPr>
          <p:cNvPr id="6" name="Picture 5">
            <a:extLst>
              <a:ext uri="{FF2B5EF4-FFF2-40B4-BE49-F238E27FC236}">
                <a16:creationId xmlns:a16="http://schemas.microsoft.com/office/drawing/2014/main" id="{8DB7A885-1086-76E9-E56B-2C879BB5C3D5}"/>
              </a:ext>
            </a:extLst>
          </p:cNvPr>
          <p:cNvPicPr>
            <a:picLocks noChangeAspect="1"/>
          </p:cNvPicPr>
          <p:nvPr/>
        </p:nvPicPr>
        <p:blipFill>
          <a:blip r:embed="rId2"/>
          <a:stretch>
            <a:fillRect/>
          </a:stretch>
        </p:blipFill>
        <p:spPr>
          <a:xfrm>
            <a:off x="5141530" y="957108"/>
            <a:ext cx="6626376" cy="3521922"/>
          </a:xfrm>
          <a:prstGeom prst="rect">
            <a:avLst/>
          </a:prstGeom>
        </p:spPr>
      </p:pic>
      <p:pic>
        <p:nvPicPr>
          <p:cNvPr id="2" name="Picture 1">
            <a:extLst>
              <a:ext uri="{FF2B5EF4-FFF2-40B4-BE49-F238E27FC236}">
                <a16:creationId xmlns:a16="http://schemas.microsoft.com/office/drawing/2014/main" id="{19B2F3BF-9D84-F0E2-F02F-8068AB75970E}"/>
              </a:ext>
            </a:extLst>
          </p:cNvPr>
          <p:cNvPicPr>
            <a:picLocks noChangeAspect="1"/>
          </p:cNvPicPr>
          <p:nvPr/>
        </p:nvPicPr>
        <p:blipFill>
          <a:blip r:embed="rId3"/>
          <a:srcRect l="2461" r="19208"/>
          <a:stretch/>
        </p:blipFill>
        <p:spPr>
          <a:xfrm>
            <a:off x="424095" y="957108"/>
            <a:ext cx="4158339" cy="3521922"/>
          </a:xfrm>
          <a:prstGeom prst="rect">
            <a:avLst/>
          </a:prstGeom>
        </p:spPr>
      </p:pic>
      <p:sp>
        <p:nvSpPr>
          <p:cNvPr id="9" name="TextBox 8">
            <a:extLst>
              <a:ext uri="{FF2B5EF4-FFF2-40B4-BE49-F238E27FC236}">
                <a16:creationId xmlns:a16="http://schemas.microsoft.com/office/drawing/2014/main" id="{CFC9896C-0333-4473-AFF1-4F7EB7C7EFAF}"/>
              </a:ext>
            </a:extLst>
          </p:cNvPr>
          <p:cNvSpPr txBox="1"/>
          <p:nvPr/>
        </p:nvSpPr>
        <p:spPr>
          <a:xfrm>
            <a:off x="424095" y="4589591"/>
            <a:ext cx="11180076" cy="1846659"/>
          </a:xfrm>
          <a:prstGeom prst="rect">
            <a:avLst/>
          </a:prstGeom>
          <a:noFill/>
        </p:spPr>
        <p:txBody>
          <a:bodyPr wrap="square">
            <a:spAutoFit/>
          </a:bodyPr>
          <a:lstStyle/>
          <a:p>
            <a:pPr algn="just"/>
            <a:r>
              <a:rPr lang="en-IT" dirty="0"/>
              <a:t>As expected, the cost of the </a:t>
            </a:r>
            <a:r>
              <a:rPr lang="en-IT" b="1" dirty="0"/>
              <a:t>Plasma Module is significantly lower </a:t>
            </a:r>
            <a:r>
              <a:rPr lang="en-IT" dirty="0"/>
              <a:t>than that of the High Energy Line, almost one fifth, despite delivering the same energy gain, underscoring the economic advantage of plasma-based acceleration technologies in comparison to conventional radio-frequency systems.</a:t>
            </a:r>
          </a:p>
          <a:p>
            <a:pPr algn="just"/>
            <a:endParaRPr lang="en-IT" dirty="0"/>
          </a:p>
          <a:p>
            <a:pPr algn="just"/>
            <a:r>
              <a:rPr lang="en-GB" dirty="0"/>
              <a:t>The implementation timeline targets </a:t>
            </a:r>
            <a:r>
              <a:rPr lang="en-GB" b="1" dirty="0"/>
              <a:t>2029 for building readiness </a:t>
            </a:r>
            <a:r>
              <a:rPr lang="en-GB" dirty="0"/>
              <a:t>and </a:t>
            </a:r>
            <a:r>
              <a:rPr lang="en-GB" b="1" dirty="0"/>
              <a:t>2031 for minimum operational status</a:t>
            </a:r>
            <a:r>
              <a:rPr lang="en-GB" dirty="0"/>
              <a:t>, aligned with ESFRI Landmark designation requirements. </a:t>
            </a:r>
            <a:r>
              <a:rPr lang="en-GB" b="1" dirty="0"/>
              <a:t>EuAPS</a:t>
            </a:r>
            <a:r>
              <a:rPr lang="en-GB" dirty="0"/>
              <a:t> is expected to run as User Facility </a:t>
            </a:r>
            <a:r>
              <a:rPr lang="en-GB" b="1" dirty="0"/>
              <a:t>from 2026</a:t>
            </a:r>
            <a:endParaRPr lang="en-IT" b="1" dirty="0"/>
          </a:p>
        </p:txBody>
      </p:sp>
    </p:spTree>
    <p:extLst>
      <p:ext uri="{BB962C8B-B14F-4D97-AF65-F5344CB8AC3E}">
        <p14:creationId xmlns:p14="http://schemas.microsoft.com/office/powerpoint/2010/main" val="448334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934C-A030-5D9C-C844-3A34880D76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66213D-77EE-3E83-A324-3646B8370D5B}"/>
              </a:ext>
            </a:extLst>
          </p:cNvPr>
          <p:cNvSpPr>
            <a:spLocks noGrp="1"/>
          </p:cNvSpPr>
          <p:nvPr>
            <p:ph type="title"/>
          </p:nvPr>
        </p:nvSpPr>
        <p:spPr>
          <a:xfrm>
            <a:off x="2115128" y="-272186"/>
            <a:ext cx="8983796" cy="1325563"/>
          </a:xfrm>
        </p:spPr>
        <p:txBody>
          <a:bodyPr>
            <a:normAutofit/>
          </a:bodyPr>
          <a:lstStyle/>
          <a:p>
            <a:r>
              <a:rPr lang="en-GB" sz="3200" dirty="0">
                <a:latin typeface="+mn-lt"/>
              </a:rPr>
              <a:t>WP.15 Objectives, Milestones and Deliverables</a:t>
            </a:r>
            <a:endParaRPr lang="en-IT" sz="3200" dirty="0">
              <a:latin typeface="+mn-lt"/>
            </a:endParaRPr>
          </a:p>
        </p:txBody>
      </p:sp>
      <p:pic>
        <p:nvPicPr>
          <p:cNvPr id="9" name="Picture 8">
            <a:extLst>
              <a:ext uri="{FF2B5EF4-FFF2-40B4-BE49-F238E27FC236}">
                <a16:creationId xmlns:a16="http://schemas.microsoft.com/office/drawing/2014/main" id="{5FB14F2A-01C5-B1C8-CDAA-B15968732CCB}"/>
              </a:ext>
            </a:extLst>
          </p:cNvPr>
          <p:cNvPicPr>
            <a:picLocks noChangeAspect="1"/>
          </p:cNvPicPr>
          <p:nvPr/>
        </p:nvPicPr>
        <p:blipFill>
          <a:blip r:embed="rId2"/>
          <a:srcRect t="45439"/>
          <a:stretch/>
        </p:blipFill>
        <p:spPr>
          <a:xfrm>
            <a:off x="4325004" y="4649726"/>
            <a:ext cx="7772400" cy="1755499"/>
          </a:xfrm>
          <a:prstGeom prst="rect">
            <a:avLst/>
          </a:prstGeom>
        </p:spPr>
      </p:pic>
      <p:pic>
        <p:nvPicPr>
          <p:cNvPr id="10" name="Picture 9">
            <a:extLst>
              <a:ext uri="{FF2B5EF4-FFF2-40B4-BE49-F238E27FC236}">
                <a16:creationId xmlns:a16="http://schemas.microsoft.com/office/drawing/2014/main" id="{6AE076FB-E2EC-BB34-C04B-851AC34F6B4C}"/>
              </a:ext>
            </a:extLst>
          </p:cNvPr>
          <p:cNvPicPr>
            <a:picLocks noChangeAspect="1"/>
          </p:cNvPicPr>
          <p:nvPr/>
        </p:nvPicPr>
        <p:blipFill>
          <a:blip r:embed="rId3"/>
          <a:stretch>
            <a:fillRect/>
          </a:stretch>
        </p:blipFill>
        <p:spPr>
          <a:xfrm>
            <a:off x="160283" y="885914"/>
            <a:ext cx="7772400" cy="3684985"/>
          </a:xfrm>
          <a:prstGeom prst="rect">
            <a:avLst/>
          </a:prstGeom>
        </p:spPr>
      </p:pic>
      <p:sp>
        <p:nvSpPr>
          <p:cNvPr id="11" name="TextBox 10">
            <a:extLst>
              <a:ext uri="{FF2B5EF4-FFF2-40B4-BE49-F238E27FC236}">
                <a16:creationId xmlns:a16="http://schemas.microsoft.com/office/drawing/2014/main" id="{3591D200-E06E-29F5-0D33-36750BA10973}"/>
              </a:ext>
            </a:extLst>
          </p:cNvPr>
          <p:cNvSpPr txBox="1"/>
          <p:nvPr/>
        </p:nvSpPr>
        <p:spPr>
          <a:xfrm>
            <a:off x="8675650" y="6119750"/>
            <a:ext cx="934871" cy="307777"/>
          </a:xfrm>
          <a:prstGeom prst="rect">
            <a:avLst/>
          </a:prstGeom>
          <a:noFill/>
        </p:spPr>
        <p:txBody>
          <a:bodyPr wrap="none" rtlCol="0">
            <a:spAutoFit/>
          </a:bodyPr>
          <a:lstStyle/>
          <a:p>
            <a:r>
              <a:rPr lang="en-IT" sz="1400" dirty="0">
                <a:highlight>
                  <a:srgbClr val="FFFF00"/>
                </a:highlight>
              </a:rPr>
              <a:t>April 2026</a:t>
            </a:r>
          </a:p>
        </p:txBody>
      </p:sp>
      <p:sp>
        <p:nvSpPr>
          <p:cNvPr id="12" name="TextBox 11">
            <a:extLst>
              <a:ext uri="{FF2B5EF4-FFF2-40B4-BE49-F238E27FC236}">
                <a16:creationId xmlns:a16="http://schemas.microsoft.com/office/drawing/2014/main" id="{36F5EC48-B326-A3F1-BA7C-A690C4075267}"/>
              </a:ext>
            </a:extLst>
          </p:cNvPr>
          <p:cNvSpPr txBox="1"/>
          <p:nvPr/>
        </p:nvSpPr>
        <p:spPr>
          <a:xfrm>
            <a:off x="11217304" y="5407039"/>
            <a:ext cx="898579" cy="307777"/>
          </a:xfrm>
          <a:prstGeom prst="rect">
            <a:avLst/>
          </a:prstGeom>
          <a:noFill/>
        </p:spPr>
        <p:txBody>
          <a:bodyPr wrap="none" rtlCol="0">
            <a:spAutoFit/>
          </a:bodyPr>
          <a:lstStyle/>
          <a:p>
            <a:r>
              <a:rPr lang="en-IT" sz="1400" dirty="0">
                <a:highlight>
                  <a:srgbClr val="FFFF00"/>
                </a:highlight>
              </a:rPr>
              <a:t>Feb. 2026</a:t>
            </a:r>
          </a:p>
        </p:txBody>
      </p:sp>
      <p:sp>
        <p:nvSpPr>
          <p:cNvPr id="13" name="TextBox 12">
            <a:extLst>
              <a:ext uri="{FF2B5EF4-FFF2-40B4-BE49-F238E27FC236}">
                <a16:creationId xmlns:a16="http://schemas.microsoft.com/office/drawing/2014/main" id="{253B8E89-8168-5B7A-BC1F-35B72E590A4F}"/>
              </a:ext>
            </a:extLst>
          </p:cNvPr>
          <p:cNvSpPr txBox="1"/>
          <p:nvPr/>
        </p:nvSpPr>
        <p:spPr>
          <a:xfrm>
            <a:off x="11197004" y="5210207"/>
            <a:ext cx="911340" cy="307777"/>
          </a:xfrm>
          <a:prstGeom prst="rect">
            <a:avLst/>
          </a:prstGeom>
          <a:noFill/>
        </p:spPr>
        <p:txBody>
          <a:bodyPr wrap="none" rtlCol="0">
            <a:spAutoFit/>
          </a:bodyPr>
          <a:lstStyle/>
          <a:p>
            <a:r>
              <a:rPr lang="en-IT" sz="1400" dirty="0">
                <a:highlight>
                  <a:srgbClr val="FFFF00"/>
                </a:highlight>
              </a:rPr>
              <a:t>Nov. 2025</a:t>
            </a:r>
          </a:p>
        </p:txBody>
      </p:sp>
    </p:spTree>
    <p:extLst>
      <p:ext uri="{BB962C8B-B14F-4D97-AF65-F5344CB8AC3E}">
        <p14:creationId xmlns:p14="http://schemas.microsoft.com/office/powerpoint/2010/main" val="71750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utline"/>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p:cNvSpPr txBox="1">
            <a:spLocks noGrp="1"/>
          </p:cNvSpPr>
          <p:nvPr>
            <p:ph type="sldNum" sz="quarter" idx="2"/>
          </p:nvPr>
        </p:nvSpPr>
        <p:spPr>
          <a:xfrm>
            <a:off x="5977460" y="6486708"/>
            <a:ext cx="230832" cy="241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20</a:t>
            </a:fld>
            <a:endParaRPr kumimoji="0" sz="900" b="0" i="0" u="none" strike="noStrike" kern="0" cap="none" spc="0" normalizeH="0" baseline="0" noProof="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C5451795-DE85-8B9A-4F31-7C290E18F1D8}"/>
              </a:ext>
            </a:extLst>
          </p:cNvPr>
          <p:cNvPicPr>
            <a:picLocks noChangeAspect="1"/>
          </p:cNvPicPr>
          <p:nvPr/>
        </p:nvPicPr>
        <p:blipFill>
          <a:blip r:embed="rId6"/>
          <a:stretch>
            <a:fillRect/>
          </a:stretch>
        </p:blipFill>
        <p:spPr>
          <a:xfrm>
            <a:off x="496357" y="1166276"/>
            <a:ext cx="3583681" cy="5029200"/>
          </a:xfrm>
          <a:prstGeom prst="rect">
            <a:avLst/>
          </a:prstGeom>
          <a:ln>
            <a:solidFill>
              <a:schemeClr val="tx1"/>
            </a:solidFill>
          </a:ln>
        </p:spPr>
      </p:pic>
      <p:sp>
        <p:nvSpPr>
          <p:cNvPr id="2" name="TextBox 1">
            <a:extLst>
              <a:ext uri="{FF2B5EF4-FFF2-40B4-BE49-F238E27FC236}">
                <a16:creationId xmlns:a16="http://schemas.microsoft.com/office/drawing/2014/main" id="{EF1F47DE-80A6-3036-19CB-196AAFF3F8F0}"/>
              </a:ext>
            </a:extLst>
          </p:cNvPr>
          <p:cNvSpPr txBox="1"/>
          <p:nvPr/>
        </p:nvSpPr>
        <p:spPr>
          <a:xfrm>
            <a:off x="4454364" y="1167369"/>
            <a:ext cx="7315200" cy="5027017"/>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IT" sz="2000" b="1" i="0" u="none" strike="noStrike" cap="none" spc="0" normalizeH="0" baseline="0" dirty="0">
                <a:ln>
                  <a:noFill/>
                </a:ln>
                <a:solidFill>
                  <a:srgbClr val="5E5E5E"/>
                </a:solidFill>
                <a:effectLst/>
                <a:uFillTx/>
                <a:latin typeface="+mj-lt"/>
                <a:ea typeface="+mj-ea"/>
                <a:cs typeface="+mj-cs"/>
                <a:sym typeface="Helvetica Neue"/>
              </a:rPr>
              <a:t>2025</a:t>
            </a:r>
          </a:p>
          <a:p>
            <a:pPr marL="0" marR="0" indent="0" algn="just" defTabSz="2438337" rtl="0" fontAlgn="auto" latinLnBrk="0" hangingPunct="0">
              <a:lnSpc>
                <a:spcPct val="100000"/>
              </a:lnSpc>
              <a:spcBef>
                <a:spcPts val="0"/>
              </a:spcBef>
              <a:spcAft>
                <a:spcPts val="0"/>
              </a:spcAft>
              <a:buClrTx/>
              <a:buSzTx/>
              <a:buFontTx/>
              <a:buNone/>
              <a:tabLst/>
            </a:pPr>
            <a:endParaRPr kumimoji="0" lang="en-IT" sz="2000" b="1" i="0" u="none" strike="noStrike" cap="none" spc="0" normalizeH="0" baseline="0" dirty="0">
              <a:ln>
                <a:noFill/>
              </a:ln>
              <a:solidFill>
                <a:srgbClr val="5E5E5E"/>
              </a:solidFill>
              <a:effectLst/>
              <a:uFillTx/>
              <a:latin typeface="+mj-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5E5E5E"/>
                </a:solidFill>
                <a:effectLst/>
                <a:uFillTx/>
                <a:latin typeface="+mj-lt"/>
                <a:ea typeface="+mj-ea"/>
                <a:cs typeface="+mj-cs"/>
                <a:sym typeface="Helvetica Neue"/>
              </a:rPr>
              <a:t>June 20 - TDR first draft has been delivered for first review</a:t>
            </a:r>
          </a:p>
          <a:p>
            <a:pPr marL="0" marR="0" indent="0" algn="just" defTabSz="2438337" rtl="0" fontAlgn="auto" latinLnBrk="0" hangingPunct="0">
              <a:lnSpc>
                <a:spcPct val="100000"/>
              </a:lnSpc>
              <a:spcBef>
                <a:spcPts val="0"/>
              </a:spcBef>
              <a:spcAft>
                <a:spcPts val="0"/>
              </a:spcAft>
              <a:buClrTx/>
              <a:buSzTx/>
              <a:buFontTx/>
              <a:buNone/>
              <a:tabLst/>
            </a:pPr>
            <a:r>
              <a:rPr lang="en-IT" sz="2000" dirty="0">
                <a:solidFill>
                  <a:srgbClr val="5E5E5E"/>
                </a:solidFill>
                <a:latin typeface="+mj-lt"/>
                <a:ea typeface="+mj-ea"/>
                <a:cs typeface="+mj-cs"/>
                <a:sym typeface="Helvetica Neue"/>
              </a:rPr>
              <a:t>October 21 – TDR </a:t>
            </a:r>
            <a:r>
              <a:rPr lang="en-GB" sz="2000" dirty="0">
                <a:solidFill>
                  <a:srgbClr val="5E5E5E"/>
                </a:solidFill>
                <a:latin typeface="+mj-lt"/>
                <a:ea typeface="+mj-ea"/>
                <a:cs typeface="+mj-cs"/>
              </a:rPr>
              <a:t>Final version ready for evaluation</a:t>
            </a:r>
            <a:endParaRPr lang="en-IT" sz="2000" dirty="0">
              <a:solidFill>
                <a:srgbClr val="5E5E5E"/>
              </a:solidFill>
              <a:latin typeface="+mj-lt"/>
              <a:ea typeface="+mj-ea"/>
              <a:cs typeface="+mj-cs"/>
              <a:sym typeface="Helvetica Neue"/>
            </a:endParaRPr>
          </a:p>
          <a:p>
            <a:pPr algn="just"/>
            <a:r>
              <a:rPr lang="en-GB" sz="2000" dirty="0">
                <a:solidFill>
                  <a:srgbClr val="5E5E5E"/>
                </a:solidFill>
                <a:latin typeface="+mj-lt"/>
                <a:ea typeface="+mj-ea"/>
                <a:cs typeface="+mj-cs"/>
              </a:rPr>
              <a:t>November 3-5 – Last TDR Review Committee Meeting</a:t>
            </a:r>
          </a:p>
          <a:p>
            <a:pPr algn="just"/>
            <a:endParaRPr lang="en-GB" sz="2000" dirty="0">
              <a:solidFill>
                <a:srgbClr val="5E5E5E"/>
              </a:solidFill>
              <a:latin typeface="+mj-lt"/>
              <a:ea typeface="+mj-ea"/>
              <a:cs typeface="+mj-cs"/>
            </a:endParaRPr>
          </a:p>
          <a:p>
            <a:pPr algn="just"/>
            <a:r>
              <a:rPr lang="en-GB" sz="2000" dirty="0">
                <a:latin typeface="+mj-lt"/>
                <a:ea typeface="+mj-ea"/>
                <a:cs typeface="+mj-cs"/>
              </a:rPr>
              <a:t>November </a:t>
            </a:r>
            <a:r>
              <a:rPr lang="en-GB" sz="2000" dirty="0">
                <a:highlight>
                  <a:srgbClr val="FFFF00"/>
                </a:highlight>
                <a:latin typeface="+mj-lt"/>
                <a:ea typeface="+mj-ea"/>
                <a:cs typeface="+mj-cs"/>
              </a:rPr>
              <a:t>(M36)</a:t>
            </a:r>
            <a:r>
              <a:rPr lang="en-GB" sz="2000" dirty="0">
                <a:latin typeface="+mj-lt"/>
                <a:ea typeface="+mj-ea"/>
                <a:cs typeface="+mj-cs"/>
              </a:rPr>
              <a:t> - </a:t>
            </a:r>
            <a:r>
              <a:rPr lang="en-GB" sz="2000" dirty="0">
                <a:highlight>
                  <a:srgbClr val="FFFF00"/>
                </a:highlight>
                <a:latin typeface="+mj-lt"/>
                <a:ea typeface="+mj-ea"/>
                <a:cs typeface="+mj-cs"/>
              </a:rPr>
              <a:t>M15.3</a:t>
            </a:r>
            <a:r>
              <a:rPr lang="en-GB" sz="2000" dirty="0">
                <a:latin typeface="+mj-lt"/>
                <a:ea typeface="+mj-ea"/>
                <a:cs typeface="+mj-cs"/>
              </a:rPr>
              <a:t> Report on “</a:t>
            </a:r>
            <a:r>
              <a:rPr lang="en-GB" sz="2000" i="1" dirty="0">
                <a:latin typeface="+mj-lt"/>
                <a:ea typeface="+mj-ea"/>
                <a:cs typeface="+mj-cs"/>
              </a:rPr>
              <a:t>R&amp;D achievements supporting </a:t>
            </a:r>
            <a:r>
              <a:rPr lang="en-GB" sz="2000" i="1" dirty="0" err="1">
                <a:latin typeface="+mj-lt"/>
                <a:ea typeface="+mj-ea"/>
                <a:cs typeface="+mj-cs"/>
              </a:rPr>
              <a:t>EuPRAXIA@SPARC_LAB</a:t>
            </a:r>
            <a:r>
              <a:rPr lang="en-GB" sz="2000" i="1" dirty="0">
                <a:latin typeface="+mj-lt"/>
                <a:ea typeface="+mj-ea"/>
                <a:cs typeface="+mj-cs"/>
              </a:rPr>
              <a:t> technical design” </a:t>
            </a:r>
          </a:p>
          <a:p>
            <a:pPr algn="just"/>
            <a:endParaRPr lang="en-GB" sz="2000" dirty="0">
              <a:effectLst/>
              <a:latin typeface="Helvetica" pitchFamily="2" charset="0"/>
            </a:endParaRPr>
          </a:p>
          <a:p>
            <a:pPr algn="just"/>
            <a:r>
              <a:rPr lang="en-GB" sz="2000" b="1" dirty="0">
                <a:latin typeface="+mj-lt"/>
                <a:ea typeface="+mj-ea"/>
                <a:cs typeface="+mj-cs"/>
              </a:rPr>
              <a:t>2026</a:t>
            </a:r>
          </a:p>
          <a:p>
            <a:pPr algn="just"/>
            <a:endParaRPr lang="en-GB" sz="2000" b="1" dirty="0">
              <a:latin typeface="+mj-lt"/>
              <a:ea typeface="+mj-ea"/>
              <a:cs typeface="+mj-cs"/>
            </a:endParaRPr>
          </a:p>
          <a:p>
            <a:pPr algn="just"/>
            <a:r>
              <a:rPr lang="en-GB" sz="2000" dirty="0">
                <a:latin typeface="+mj-lt"/>
                <a:ea typeface="+mj-ea"/>
                <a:cs typeface="+mj-cs"/>
              </a:rPr>
              <a:t>February </a:t>
            </a:r>
            <a:r>
              <a:rPr lang="en-GB" sz="2000" dirty="0">
                <a:highlight>
                  <a:srgbClr val="FFFF00"/>
                </a:highlight>
                <a:latin typeface="+mj-lt"/>
                <a:ea typeface="+mj-ea"/>
                <a:cs typeface="+mj-cs"/>
              </a:rPr>
              <a:t>(M40</a:t>
            </a:r>
            <a:r>
              <a:rPr lang="en-GB" sz="2000" dirty="0">
                <a:latin typeface="+mj-lt"/>
                <a:ea typeface="+mj-ea"/>
                <a:cs typeface="+mj-cs"/>
              </a:rPr>
              <a:t>)  - </a:t>
            </a:r>
            <a:r>
              <a:rPr lang="en-GB" sz="2000" dirty="0">
                <a:highlight>
                  <a:srgbClr val="FFFF00"/>
                </a:highlight>
                <a:latin typeface="+mj-lt"/>
                <a:ea typeface="+mj-ea"/>
                <a:cs typeface="+mj-cs"/>
              </a:rPr>
              <a:t>M15.4</a:t>
            </a:r>
            <a:r>
              <a:rPr lang="en-GB" sz="2000" dirty="0">
                <a:latin typeface="+mj-lt"/>
                <a:ea typeface="+mj-ea"/>
                <a:cs typeface="+mj-cs"/>
              </a:rPr>
              <a:t> Report on the </a:t>
            </a:r>
            <a:r>
              <a:rPr lang="en-GB" sz="2000" i="1" dirty="0">
                <a:latin typeface="+mj-lt"/>
                <a:ea typeface="+mj-ea"/>
                <a:cs typeface="+mj-cs"/>
              </a:rPr>
              <a:t>“Integration of </a:t>
            </a:r>
            <a:r>
              <a:rPr lang="en-GB" sz="2000" i="1" dirty="0" err="1">
                <a:latin typeface="+mj-lt"/>
                <a:ea typeface="+mj-ea"/>
                <a:cs typeface="+mj-cs"/>
              </a:rPr>
              <a:t>EuPRAXIA@SPARC_LAB</a:t>
            </a:r>
            <a:r>
              <a:rPr lang="en-GB" sz="2000" i="1" dirty="0">
                <a:latin typeface="+mj-lt"/>
                <a:ea typeface="+mj-ea"/>
                <a:cs typeface="+mj-cs"/>
              </a:rPr>
              <a:t> activities in the EuPRAXIA context”</a:t>
            </a:r>
          </a:p>
          <a:p>
            <a:pPr algn="just"/>
            <a:endParaRPr lang="en-GB" sz="2000" i="1" dirty="0">
              <a:latin typeface="+mj-lt"/>
              <a:ea typeface="+mj-ea"/>
              <a:cs typeface="+mj-cs"/>
            </a:endParaRPr>
          </a:p>
          <a:p>
            <a:pPr algn="just"/>
            <a:r>
              <a:rPr lang="en-GB" sz="2000" dirty="0">
                <a:latin typeface="+mj-lt"/>
                <a:ea typeface="+mj-ea"/>
                <a:cs typeface="+mj-cs"/>
              </a:rPr>
              <a:t>April </a:t>
            </a:r>
            <a:r>
              <a:rPr lang="en-GB" sz="2000" dirty="0">
                <a:highlight>
                  <a:srgbClr val="FFFF00"/>
                </a:highlight>
                <a:latin typeface="+mj-lt"/>
                <a:ea typeface="+mj-ea"/>
                <a:cs typeface="+mj-cs"/>
              </a:rPr>
              <a:t>(M42) </a:t>
            </a:r>
            <a:r>
              <a:rPr lang="en-GB" sz="2000" dirty="0">
                <a:latin typeface="+mj-lt"/>
                <a:ea typeface="+mj-ea"/>
                <a:cs typeface="+mj-cs"/>
              </a:rPr>
              <a:t>- </a:t>
            </a:r>
            <a:r>
              <a:rPr lang="en-GB" sz="2000" dirty="0">
                <a:highlight>
                  <a:srgbClr val="FFFF00"/>
                </a:highlight>
                <a:latin typeface="+mj-lt"/>
                <a:ea typeface="+mj-ea"/>
                <a:cs typeface="+mj-cs"/>
              </a:rPr>
              <a:t>D15.2</a:t>
            </a:r>
            <a:r>
              <a:rPr lang="en-GB" sz="2000" dirty="0">
                <a:latin typeface="+mj-lt"/>
                <a:ea typeface="+mj-ea"/>
                <a:cs typeface="+mj-cs"/>
              </a:rPr>
              <a:t> Report on “</a:t>
            </a:r>
            <a:r>
              <a:rPr lang="en-GB" sz="2000" i="1" dirty="0">
                <a:latin typeface="+mj-lt"/>
                <a:ea typeface="+mj-ea"/>
                <a:cs typeface="+mj-cs"/>
              </a:rPr>
              <a:t>TDR status for </a:t>
            </a:r>
            <a:r>
              <a:rPr lang="en-GB" sz="2000" i="1" dirty="0" err="1">
                <a:latin typeface="+mj-lt"/>
                <a:ea typeface="+mj-ea"/>
                <a:cs typeface="+mj-cs"/>
              </a:rPr>
              <a:t>EuPRAXIA@SPARC_LAB</a:t>
            </a:r>
            <a:r>
              <a:rPr lang="en-GB" sz="2000" dirty="0">
                <a:latin typeface="+mj-lt"/>
                <a:ea typeface="+mj-ea"/>
                <a:cs typeface="+mj-cs"/>
              </a:rPr>
              <a:t>”</a:t>
            </a:r>
          </a:p>
          <a:p>
            <a:pPr algn="just"/>
            <a:endParaRPr lang="en-GB" sz="2000" dirty="0">
              <a:solidFill>
                <a:srgbClr val="5E5E5E"/>
              </a:solidFill>
              <a:latin typeface="+mj-lt"/>
              <a:ea typeface="+mj-ea"/>
              <a:cs typeface="+mj-cs"/>
            </a:endParaRPr>
          </a:p>
        </p:txBody>
      </p:sp>
    </p:spTree>
    <p:extLst>
      <p:ext uri="{BB962C8B-B14F-4D97-AF65-F5344CB8AC3E}">
        <p14:creationId xmlns:p14="http://schemas.microsoft.com/office/powerpoint/2010/main" val="35393140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rotWithShape="1">
          <a:blip r:embed="rId2">
            <a:extLst>
              <a:ext uri="{28A0092B-C50C-407E-A947-70E740481C1C}">
                <a14:useLocalDpi xmlns:a14="http://schemas.microsoft.com/office/drawing/2010/main" val="0"/>
              </a:ext>
            </a:extLst>
          </a:blip>
          <a:srcRect l="3361" t="15849" r="2973" b="15849"/>
          <a:stretch/>
        </p:blipFill>
        <p:spPr>
          <a:xfrm>
            <a:off x="0" y="-1"/>
            <a:ext cx="12192000" cy="6858001"/>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a:ea typeface="ヒラギノ明朝 Pro W3" charset="0"/>
                <a:cs typeface="ヒラギノ明朝 Pro W3" charset="0"/>
                <a:sym typeface="American Typewriter" charset="0"/>
              </a:rPr>
              <a:t>Thanks for your attention</a:t>
            </a:r>
          </a:p>
        </p:txBody>
      </p:sp>
      <p:sp>
        <p:nvSpPr>
          <p:cNvPr id="3" name="Slide Number Placeholder 2">
            <a:extLst>
              <a:ext uri="{FF2B5EF4-FFF2-40B4-BE49-F238E27FC236}">
                <a16:creationId xmlns:a16="http://schemas.microsoft.com/office/drawing/2014/main" id="{F68D949A-7E57-E65E-5102-9E21583D78F8}"/>
              </a:ext>
            </a:extLst>
          </p:cNvPr>
          <p:cNvSpPr>
            <a:spLocks noGrp="1"/>
          </p:cNvSpPr>
          <p:nvPr>
            <p:ph type="sldNum" sz="quarter" idx="12"/>
          </p:nvPr>
        </p:nvSpPr>
        <p:spPr/>
        <p:txBody>
          <a:bodyPr/>
          <a:lstStyle/>
          <a:p>
            <a:pPr marL="0" marR="0" lvl="0" indent="0" algn="r" defTabSz="635681" rtl="0" eaLnBrk="1" fontAlgn="base" latinLnBrk="0" hangingPunct="1">
              <a:lnSpc>
                <a:spcPct val="100000"/>
              </a:lnSpc>
              <a:spcBef>
                <a:spcPct val="0"/>
              </a:spcBef>
              <a:spcAft>
                <a:spcPct val="0"/>
              </a:spcAft>
              <a:buClrTx/>
              <a:buSzTx/>
              <a:buFontTx/>
              <a:buNone/>
              <a:tabLst/>
              <a:defRPr/>
            </a:pPr>
            <a:fld id="{9B8D71CB-B80D-834A-841D-917FD3F1A684}" type="slidenum">
              <a:rPr kumimoji="0" lang="en-US" sz="1200" b="0" i="0" u="none" strike="noStrike" kern="1200" cap="none" spc="0" normalizeH="0" baseline="0" noProof="0" smtClean="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6485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dirty="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BC17-ACAF-0C3A-B632-7FE799C879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C05F10-C9FB-CF63-0EA4-9C966BE7945A}"/>
              </a:ext>
            </a:extLst>
          </p:cNvPr>
          <p:cNvSpPr>
            <a:spLocks noGrp="1"/>
          </p:cNvSpPr>
          <p:nvPr>
            <p:ph type="title"/>
          </p:nvPr>
        </p:nvSpPr>
        <p:spPr/>
        <p:txBody>
          <a:bodyPr>
            <a:normAutofit/>
          </a:bodyPr>
          <a:lstStyle/>
          <a:p>
            <a:r>
              <a:rPr lang="en-IT" sz="3200" dirty="0">
                <a:latin typeface="+mn-lt"/>
              </a:rPr>
              <a:t>The pan-European EuPRAXIA Project</a:t>
            </a:r>
          </a:p>
        </p:txBody>
      </p:sp>
      <p:pic>
        <p:nvPicPr>
          <p:cNvPr id="6" name="Picture 5" descr="A diagram of a red and blue energy&#10;&#10;AI-generated content may be incorrect.">
            <a:extLst>
              <a:ext uri="{FF2B5EF4-FFF2-40B4-BE49-F238E27FC236}">
                <a16:creationId xmlns:a16="http://schemas.microsoft.com/office/drawing/2014/main" id="{386915ED-7062-558E-F5BA-1527F4B53039}"/>
              </a:ext>
            </a:extLst>
          </p:cNvPr>
          <p:cNvPicPr>
            <a:picLocks noChangeAspect="1"/>
          </p:cNvPicPr>
          <p:nvPr/>
        </p:nvPicPr>
        <p:blipFill>
          <a:blip r:embed="rId2"/>
          <a:stretch>
            <a:fillRect/>
          </a:stretch>
        </p:blipFill>
        <p:spPr>
          <a:xfrm>
            <a:off x="141790" y="2012645"/>
            <a:ext cx="6043129" cy="3322760"/>
          </a:xfrm>
          <a:prstGeom prst="rect">
            <a:avLst/>
          </a:prstGeom>
        </p:spPr>
      </p:pic>
      <p:pic>
        <p:nvPicPr>
          <p:cNvPr id="7" name="Picture 6" descr="A map of europe with different colored circles and white text&#10;&#10;AI-generated content may be incorrect.">
            <a:extLst>
              <a:ext uri="{FF2B5EF4-FFF2-40B4-BE49-F238E27FC236}">
                <a16:creationId xmlns:a16="http://schemas.microsoft.com/office/drawing/2014/main" id="{CA85639F-D5AF-1D61-93A0-EDDD1C0EEF72}"/>
              </a:ext>
            </a:extLst>
          </p:cNvPr>
          <p:cNvPicPr>
            <a:picLocks noChangeAspect="1"/>
          </p:cNvPicPr>
          <p:nvPr/>
        </p:nvPicPr>
        <p:blipFill>
          <a:blip r:embed="rId3"/>
          <a:stretch>
            <a:fillRect/>
          </a:stretch>
        </p:blipFill>
        <p:spPr>
          <a:xfrm>
            <a:off x="6358177" y="2012645"/>
            <a:ext cx="5641441" cy="3322760"/>
          </a:xfrm>
          <a:prstGeom prst="rect">
            <a:avLst/>
          </a:prstGeom>
        </p:spPr>
      </p:pic>
      <p:sp>
        <p:nvSpPr>
          <p:cNvPr id="4" name="TextBox 3">
            <a:extLst>
              <a:ext uri="{FF2B5EF4-FFF2-40B4-BE49-F238E27FC236}">
                <a16:creationId xmlns:a16="http://schemas.microsoft.com/office/drawing/2014/main" id="{53AF4979-CAA1-745F-57AC-FB5AC4AC0D9B}"/>
              </a:ext>
            </a:extLst>
          </p:cNvPr>
          <p:cNvSpPr txBox="1"/>
          <p:nvPr/>
        </p:nvSpPr>
        <p:spPr>
          <a:xfrm>
            <a:off x="78057" y="828075"/>
            <a:ext cx="11999618" cy="1077218"/>
          </a:xfrm>
          <a:prstGeom prst="rect">
            <a:avLst/>
          </a:prstGeom>
          <a:noFill/>
        </p:spPr>
        <p:txBody>
          <a:bodyPr wrap="square">
            <a:spAutoFit/>
          </a:bodyPr>
          <a:lstStyle/>
          <a:p>
            <a:pPr algn="just"/>
            <a:r>
              <a:rPr lang="en-IT" sz="1600" dirty="0"/>
              <a:t>To match the dimensions of the plasma bubble—typically 100–300 µm in length and 10–30 µm in width—both the driver and witness beams must be significantly shorter and narrower than the plasma wavelength, while maintaining high charge densities. This demands beams of exceptional quality: ultrashort duration, low emittance, narrow energy spread, and high peak current</a:t>
            </a:r>
            <a:r>
              <a:rPr lang="en-IT" sz="1600" b="1" dirty="0"/>
              <a:t>. Achieving and maintaining these beam parameters represents one of the key technological challenges at the heart of the EuPRAXIA project.</a:t>
            </a:r>
          </a:p>
        </p:txBody>
      </p:sp>
      <p:sp>
        <p:nvSpPr>
          <p:cNvPr id="8" name="TextBox 7">
            <a:extLst>
              <a:ext uri="{FF2B5EF4-FFF2-40B4-BE49-F238E27FC236}">
                <a16:creationId xmlns:a16="http://schemas.microsoft.com/office/drawing/2014/main" id="{E3FE53F3-F843-A1E8-3DE2-2AF62059BFF2}"/>
              </a:ext>
            </a:extLst>
          </p:cNvPr>
          <p:cNvSpPr txBox="1"/>
          <p:nvPr/>
        </p:nvSpPr>
        <p:spPr>
          <a:xfrm>
            <a:off x="130639" y="5403188"/>
            <a:ext cx="11908420" cy="1077218"/>
          </a:xfrm>
          <a:prstGeom prst="rect">
            <a:avLst/>
          </a:prstGeom>
          <a:noFill/>
        </p:spPr>
        <p:txBody>
          <a:bodyPr wrap="square">
            <a:spAutoFit/>
          </a:bodyPr>
          <a:lstStyle/>
          <a:p>
            <a:pPr algn="just"/>
            <a:r>
              <a:rPr lang="en-IT" sz="1600" b="1" dirty="0"/>
              <a:t>The first EuPRAXIA User Site </a:t>
            </a:r>
            <a:r>
              <a:rPr lang="en-IT" sz="1600" dirty="0"/>
              <a:t>is under development </a:t>
            </a:r>
            <a:r>
              <a:rPr lang="en-IT" sz="1600" b="1" dirty="0"/>
              <a:t>at INFN- LNF in Italy. </a:t>
            </a:r>
            <a:r>
              <a:rPr lang="en-IT" sz="1600" dirty="0"/>
              <a:t>This site will host EuPRAXIA@SPARC_LAB, a plasma–beam-driven (PWFA) free-electron laser (FEL) user facility. </a:t>
            </a:r>
            <a:r>
              <a:rPr lang="en-IT" sz="1600" b="1" dirty="0"/>
              <a:t>The second User Site </a:t>
            </a:r>
            <a:r>
              <a:rPr lang="en-IT" sz="1600" dirty="0"/>
              <a:t>has recently been awarded to </a:t>
            </a:r>
            <a:r>
              <a:rPr lang="en-IT" sz="1600" b="1" dirty="0"/>
              <a:t>the ELI Beamlines facility in Dolní Břežany, Czech Republic, </a:t>
            </a:r>
            <a:r>
              <a:rPr lang="en-IT" sz="1600" dirty="0"/>
              <a:t>which will focus on the laser-driven (LWFA) branch of the project. </a:t>
            </a:r>
            <a:r>
              <a:rPr lang="en-IT" sz="1600" b="1" dirty="0"/>
              <a:t>Additional Nodes </a:t>
            </a:r>
            <a:r>
              <a:rPr lang="en-IT" sz="1600" dirty="0"/>
              <a:t>distributed across Europe will contribute to the two User Sites through R&amp;D, component prototyping, training, and technical support. </a:t>
            </a:r>
          </a:p>
        </p:txBody>
      </p:sp>
    </p:spTree>
    <p:extLst>
      <p:ext uri="{BB962C8B-B14F-4D97-AF65-F5344CB8AC3E}">
        <p14:creationId xmlns:p14="http://schemas.microsoft.com/office/powerpoint/2010/main" val="21494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2800" dirty="0"/>
              <a:t>Achievements:</a:t>
            </a:r>
            <a:br>
              <a:rPr lang="en-GB" sz="2800" dirty="0"/>
            </a:br>
            <a:r>
              <a:rPr lang="en-GB" sz="2800" u="none" strike="noStrike" dirty="0">
                <a:solidFill>
                  <a:srgbClr val="0070C0"/>
                </a:solidFill>
                <a:effectLst/>
              </a:rPr>
              <a:t>Only referred to the X band accelerating module components</a:t>
            </a:r>
            <a:endParaRPr lang="en-GB" sz="2800" b="0" i="0" u="none" strike="noStrike" dirty="0">
              <a:solidFill>
                <a:srgbClr val="0070C0"/>
              </a:solidFill>
              <a:effectLst/>
              <a:latin typeface="Aptos Narrow" panose="020B0004020202020204" pitchFamily="34" charset="0"/>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nvGraphicFramePr>
        <p:xfrm>
          <a:off x="138910" y="1093333"/>
          <a:ext cx="11768610" cy="5194180"/>
        </p:xfrm>
        <a:graphic>
          <a:graphicData uri="http://schemas.openxmlformats.org/drawingml/2006/table">
            <a:tbl>
              <a:tblPr>
                <a:tableStyleId>{5C22544A-7EE6-4342-B048-85BDC9FD1C3A}</a:tableStyleId>
              </a:tblPr>
              <a:tblGrid>
                <a:gridCol w="2512850">
                  <a:extLst>
                    <a:ext uri="{9D8B030D-6E8A-4147-A177-3AD203B41FA5}">
                      <a16:colId xmlns:a16="http://schemas.microsoft.com/office/drawing/2014/main" val="2549708162"/>
                    </a:ext>
                  </a:extLst>
                </a:gridCol>
                <a:gridCol w="650240">
                  <a:extLst>
                    <a:ext uri="{9D8B030D-6E8A-4147-A177-3AD203B41FA5}">
                      <a16:colId xmlns:a16="http://schemas.microsoft.com/office/drawing/2014/main" val="2234510333"/>
                    </a:ext>
                  </a:extLst>
                </a:gridCol>
                <a:gridCol w="8605520">
                  <a:extLst>
                    <a:ext uri="{9D8B030D-6E8A-4147-A177-3AD203B41FA5}">
                      <a16:colId xmlns:a16="http://schemas.microsoft.com/office/drawing/2014/main" val="459689667"/>
                    </a:ext>
                  </a:extLst>
                </a:gridCol>
              </a:tblGrid>
              <a:tr h="186311">
                <a:tc>
                  <a:txBody>
                    <a:bodyPr/>
                    <a:lstStyle/>
                    <a:p>
                      <a:pPr algn="ctr" fontAlgn="b"/>
                      <a:r>
                        <a:rPr lang="en-GB" sz="1600" b="1" u="none" strike="noStrike" dirty="0">
                          <a:effectLst/>
                          <a:latin typeface="+mn-lt"/>
                        </a:rPr>
                        <a:t>Sub - systems</a:t>
                      </a:r>
                      <a:endParaRPr lang="en-GB" sz="1600" b="1" i="0" u="none" strike="noStrike" dirty="0">
                        <a:solidFill>
                          <a:srgbClr val="FFFFFF"/>
                        </a:solidFill>
                        <a:effectLst/>
                        <a:latin typeface="+mn-lt"/>
                      </a:endParaRPr>
                    </a:p>
                  </a:txBody>
                  <a:tcPr marL="7354" marR="7354" marT="7354" marB="0" anchor="b"/>
                </a:tc>
                <a:tc>
                  <a:txBody>
                    <a:bodyPr/>
                    <a:lstStyle/>
                    <a:p>
                      <a:pPr algn="ctr" fontAlgn="ctr"/>
                      <a:r>
                        <a:rPr lang="en-GB" sz="1600" b="1" u="none" strike="noStrike" dirty="0">
                          <a:effectLst/>
                          <a:latin typeface="+mn-lt"/>
                        </a:rPr>
                        <a:t>TRL</a:t>
                      </a:r>
                      <a:endParaRPr lang="en-GB" sz="1600" b="1" i="0" u="none" strike="noStrike" dirty="0">
                        <a:solidFill>
                          <a:srgbClr val="FFFFFF"/>
                        </a:solidFill>
                        <a:effectLst/>
                        <a:latin typeface="+mn-lt"/>
                      </a:endParaRPr>
                    </a:p>
                  </a:txBody>
                  <a:tcPr marL="7354" marR="7354" marT="7354" marB="0" anchor="ctr"/>
                </a:tc>
                <a:tc>
                  <a:txBody>
                    <a:bodyPr/>
                    <a:lstStyle/>
                    <a:p>
                      <a:pPr algn="ctr" fontAlgn="b"/>
                      <a:r>
                        <a:rPr lang="en-GB" sz="1600" b="1" u="none" strike="noStrike" dirty="0">
                          <a:effectLst/>
                          <a:latin typeface="+mn-lt"/>
                        </a:rPr>
                        <a:t>Comments</a:t>
                      </a:r>
                      <a:endParaRPr lang="en-GB" sz="1600" b="1" i="0" u="none" strike="noStrike" dirty="0">
                        <a:solidFill>
                          <a:srgbClr val="FFFFFF"/>
                        </a:solidFill>
                        <a:effectLst/>
                        <a:latin typeface="+mn-lt"/>
                      </a:endParaRPr>
                    </a:p>
                  </a:txBody>
                  <a:tcPr marL="7354" marR="7354" marT="7354" marB="0" anchor="b"/>
                </a:tc>
                <a:extLst>
                  <a:ext uri="{0D108BD9-81ED-4DB2-BD59-A6C34878D82A}">
                    <a16:rowId xmlns:a16="http://schemas.microsoft.com/office/drawing/2014/main" val="1821334404"/>
                  </a:ext>
                </a:extLst>
              </a:tr>
              <a:tr h="421651">
                <a:tc>
                  <a:txBody>
                    <a:bodyPr/>
                    <a:lstStyle/>
                    <a:p>
                      <a:pPr algn="ctr" fontAlgn="ctr"/>
                      <a:r>
                        <a:rPr lang="en-GB" sz="1600" b="1" u="none" strike="noStrike" dirty="0">
                          <a:solidFill>
                            <a:srgbClr val="0070C0"/>
                          </a:solidFill>
                          <a:effectLst/>
                          <a:latin typeface="+mn-lt"/>
                        </a:rPr>
                        <a:t>X band Power Source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b="0" i="0" u="none" strike="noStrike" dirty="0">
                          <a:solidFill>
                            <a:srgbClr val="000000"/>
                          </a:solidFill>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The </a:t>
                      </a:r>
                      <a:r>
                        <a:rPr lang="en-US" sz="1600" b="1" u="none" strike="noStrike" dirty="0">
                          <a:effectLst/>
                          <a:latin typeface="+mn-lt"/>
                        </a:rPr>
                        <a:t>nominal X-band power source has been acquired </a:t>
                      </a:r>
                      <a:r>
                        <a:rPr lang="en-US" sz="1600" u="none" strike="noStrike" dirty="0">
                          <a:effectLst/>
                          <a:latin typeface="+mn-lt"/>
                        </a:rPr>
                        <a:t>and is ready to be tested at TEX to reach the nominal parameters.</a:t>
                      </a:r>
                    </a:p>
                  </a:txBody>
                  <a:tcPr marL="7354" marR="7354" marT="7354" marB="0" anchor="ctr"/>
                </a:tc>
                <a:extLst>
                  <a:ext uri="{0D108BD9-81ED-4DB2-BD59-A6C34878D82A}">
                    <a16:rowId xmlns:a16="http://schemas.microsoft.com/office/drawing/2014/main" val="3699625964"/>
                  </a:ext>
                </a:extLst>
              </a:tr>
              <a:tr h="421651">
                <a:tc>
                  <a:txBody>
                    <a:bodyPr/>
                    <a:lstStyle/>
                    <a:p>
                      <a:pPr algn="ctr" fontAlgn="ctr"/>
                      <a:r>
                        <a:rPr lang="en-GB" sz="1600" b="1" u="none" strike="noStrike" dirty="0">
                          <a:solidFill>
                            <a:srgbClr val="0070C0"/>
                          </a:solidFill>
                          <a:effectLst/>
                          <a:latin typeface="+mn-lt"/>
                        </a:rPr>
                        <a:t>X band structure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The </a:t>
                      </a:r>
                      <a:r>
                        <a:rPr lang="en-US" sz="1600" b="1" u="none" strike="noStrike" dirty="0">
                          <a:effectLst/>
                          <a:latin typeface="+mn-lt"/>
                        </a:rPr>
                        <a:t>final full-scale prototype is ready to be tested</a:t>
                      </a:r>
                      <a:r>
                        <a:rPr lang="en-US" sz="1600" u="none" strike="noStrike" dirty="0">
                          <a:effectLst/>
                          <a:latin typeface="+mn-lt"/>
                        </a:rPr>
                        <a:t>. The tuning-free fabrication has been successfully completed, except for a relatively small detuning with respect to the nominal parameters (which can be corrected by setting the operating temperature to 18 °C).</a:t>
                      </a:r>
                    </a:p>
                    <a:p>
                      <a:pPr algn="just" fontAlgn="ctr"/>
                      <a:r>
                        <a:rPr lang="en-US" sz="1600" u="none" strike="noStrike" dirty="0">
                          <a:effectLst/>
                          <a:latin typeface="+mn-lt"/>
                        </a:rPr>
                        <a:t>A </a:t>
                      </a:r>
                      <a:r>
                        <a:rPr lang="en-US" sz="1600" b="1" u="none" strike="noStrike" dirty="0">
                          <a:effectLst/>
                          <a:latin typeface="+mn-lt"/>
                        </a:rPr>
                        <a:t>20-cell prototype </a:t>
                      </a:r>
                      <a:r>
                        <a:rPr lang="en-US" sz="1600" u="none" strike="noStrike" dirty="0">
                          <a:effectLst/>
                          <a:latin typeface="+mn-lt"/>
                        </a:rPr>
                        <a:t>has been successfully tested with uncompressed pulse at </a:t>
                      </a:r>
                      <a:r>
                        <a:rPr lang="en-US" sz="1600" b="1" u="none" strike="noStrike" dirty="0">
                          <a:effectLst/>
                          <a:latin typeface="+mn-lt"/>
                        </a:rPr>
                        <a:t>50 Hz, 60 MV/m</a:t>
                      </a:r>
                      <a:r>
                        <a:rPr lang="en-US" sz="1600" u="none" strike="noStrike" dirty="0">
                          <a:effectLst/>
                          <a:latin typeface="+mn-lt"/>
                        </a:rPr>
                        <a:t>, reaching the nominal performance in terms of accelerating field.</a:t>
                      </a:r>
                    </a:p>
                  </a:txBody>
                  <a:tcPr marL="7354" marR="7354" marT="7354" marB="0" anchor="ctr"/>
                </a:tc>
                <a:extLst>
                  <a:ext uri="{0D108BD9-81ED-4DB2-BD59-A6C34878D82A}">
                    <a16:rowId xmlns:a16="http://schemas.microsoft.com/office/drawing/2014/main" val="3796027771"/>
                  </a:ext>
                </a:extLst>
              </a:tr>
              <a:tr h="421651">
                <a:tc>
                  <a:txBody>
                    <a:bodyPr/>
                    <a:lstStyle/>
                    <a:p>
                      <a:pPr algn="ctr" fontAlgn="ctr"/>
                      <a:r>
                        <a:rPr lang="en-GB" sz="1600" b="1" u="none" strike="noStrike" dirty="0">
                          <a:solidFill>
                            <a:srgbClr val="0070C0"/>
                          </a:solidFill>
                          <a:effectLst/>
                          <a:latin typeface="+mn-lt"/>
                        </a:rPr>
                        <a:t>Mode converter rectangular to Circular waveguide </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fabricated and </a:t>
                      </a:r>
                      <a:r>
                        <a:rPr lang="en-US" sz="1600" b="1" u="none" strike="noStrike" dirty="0">
                          <a:effectLst/>
                          <a:latin typeface="+mn-lt"/>
                        </a:rPr>
                        <a:t>tested at 21 MW, 50 Hz, 1 us </a:t>
                      </a:r>
                      <a:r>
                        <a:rPr lang="en-US" sz="1600" u="none" strike="noStrike" dirty="0">
                          <a:effectLst/>
                          <a:latin typeface="+mn-lt"/>
                        </a:rPr>
                        <a:t>(nominal 25 MW, 100 Hz, 1.5 us).</a:t>
                      </a:r>
                    </a:p>
                  </a:txBody>
                  <a:tcPr marL="7354" marR="7354" marT="7354" marB="0" anchor="ctr"/>
                </a:tc>
                <a:extLst>
                  <a:ext uri="{0D108BD9-81ED-4DB2-BD59-A6C34878D82A}">
                    <a16:rowId xmlns:a16="http://schemas.microsoft.com/office/drawing/2014/main" val="2452760410"/>
                  </a:ext>
                </a:extLst>
              </a:tr>
              <a:tr h="421651">
                <a:tc>
                  <a:txBody>
                    <a:bodyPr/>
                    <a:lstStyle/>
                    <a:p>
                      <a:pPr algn="ctr" fontAlgn="ctr"/>
                      <a:r>
                        <a:rPr lang="en-GB" sz="1600" b="1" u="none" strike="noStrike" dirty="0">
                          <a:solidFill>
                            <a:srgbClr val="0070C0"/>
                          </a:solidFill>
                          <a:effectLst/>
                          <a:latin typeface="+mn-lt"/>
                        </a:rPr>
                        <a:t>Pumping unit circular waveguide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fabricated and </a:t>
                      </a:r>
                      <a:r>
                        <a:rPr lang="en-US" sz="1600" b="1" u="none" strike="noStrike" dirty="0">
                          <a:effectLst/>
                          <a:latin typeface="+mn-lt"/>
                        </a:rPr>
                        <a:t>tested at 21 MW, 50 Hz, 1 us </a:t>
                      </a:r>
                      <a:r>
                        <a:rPr lang="en-US" sz="1600" u="none" strike="noStrike" dirty="0">
                          <a:effectLst/>
                          <a:latin typeface="+mn-lt"/>
                        </a:rPr>
                        <a:t>(nominal 25 MW, 100 Hz, 1.5 us).</a:t>
                      </a:r>
                    </a:p>
                  </a:txBody>
                  <a:tcPr marL="7354" marR="7354" marT="7354" marB="0" anchor="ctr"/>
                </a:tc>
                <a:extLst>
                  <a:ext uri="{0D108BD9-81ED-4DB2-BD59-A6C34878D82A}">
                    <a16:rowId xmlns:a16="http://schemas.microsoft.com/office/drawing/2014/main" val="3884368239"/>
                  </a:ext>
                </a:extLst>
              </a:tr>
              <a:tr h="421651">
                <a:tc>
                  <a:txBody>
                    <a:bodyPr/>
                    <a:lstStyle/>
                    <a:p>
                      <a:pPr algn="ctr" fontAlgn="ctr"/>
                      <a:r>
                        <a:rPr lang="en-GB" sz="1600" b="1" i="0" u="none" strike="noStrike" dirty="0">
                          <a:solidFill>
                            <a:srgbClr val="0070C0"/>
                          </a:solidFill>
                          <a:effectLst/>
                          <a:latin typeface="+mn-lt"/>
                        </a:rPr>
                        <a:t>Pumping unit rectangular waveguide</a:t>
                      </a:r>
                    </a:p>
                  </a:txBody>
                  <a:tcPr marL="7354" marR="7354" marT="7354" marB="0" anchor="ctr"/>
                </a:tc>
                <a:tc>
                  <a:txBody>
                    <a:bodyPr/>
                    <a:lstStyle/>
                    <a:p>
                      <a:pPr algn="ctr" fontAlgn="ctr"/>
                      <a:r>
                        <a:rPr lang="it-IT" sz="1600" u="none" strike="noStrike" dirty="0">
                          <a:effectLst/>
                          <a:latin typeface="+mn-lt"/>
                        </a:rPr>
                        <a:t>7</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tested at </a:t>
                      </a:r>
                      <a:r>
                        <a:rPr lang="en-US" sz="1600" b="1" u="none" strike="noStrike" dirty="0">
                          <a:effectLst/>
                          <a:latin typeface="+mn-lt"/>
                        </a:rPr>
                        <a:t>45 MW, 1 us, uncompressed pulse, 50 Hz</a:t>
                      </a:r>
                      <a:r>
                        <a:rPr lang="en-US" sz="1600" u="none" strike="noStrike" dirty="0">
                          <a:effectLst/>
                          <a:latin typeface="+mn-lt"/>
                        </a:rPr>
                        <a:t>. Needs to be tested at 100 Hz with compressed pulse 70-35 MW, 0.13 us.</a:t>
                      </a:r>
                    </a:p>
                  </a:txBody>
                  <a:tcPr marL="7354" marR="7354" marT="7354" marB="0" anchor="ctr"/>
                </a:tc>
                <a:extLst>
                  <a:ext uri="{0D108BD9-81ED-4DB2-BD59-A6C34878D82A}">
                    <a16:rowId xmlns:a16="http://schemas.microsoft.com/office/drawing/2014/main" val="627156218"/>
                  </a:ext>
                </a:extLst>
              </a:tr>
              <a:tr h="421651">
                <a:tc>
                  <a:txBody>
                    <a:bodyPr/>
                    <a:lstStyle/>
                    <a:p>
                      <a:pPr algn="ctr" fontAlgn="ctr"/>
                      <a:r>
                        <a:rPr lang="en-GB" sz="1600" b="1" u="none" strike="noStrike" dirty="0">
                          <a:solidFill>
                            <a:srgbClr val="0070C0"/>
                          </a:solidFill>
                          <a:effectLst/>
                          <a:latin typeface="+mn-lt"/>
                        </a:rPr>
                        <a:t>Directional coupler</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7</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tested at </a:t>
                      </a:r>
                      <a:r>
                        <a:rPr lang="en-US" sz="1600" b="1" u="none" strike="noStrike" dirty="0">
                          <a:effectLst/>
                          <a:latin typeface="+mn-lt"/>
                        </a:rPr>
                        <a:t>45 MW, 1 us, uncompressed pulse, 50 Hz. </a:t>
                      </a:r>
                      <a:r>
                        <a:rPr lang="en-US" sz="1600" u="none" strike="noStrike" dirty="0">
                          <a:effectLst/>
                          <a:latin typeface="+mn-lt"/>
                        </a:rPr>
                        <a:t>Needs to be tested at 100 Hz with compressed pulse 70-35 MW, 0.13 us.</a:t>
                      </a:r>
                    </a:p>
                  </a:txBody>
                  <a:tcPr marL="7354" marR="7354" marT="7354" marB="0" anchor="ctr"/>
                </a:tc>
                <a:extLst>
                  <a:ext uri="{0D108BD9-81ED-4DB2-BD59-A6C34878D82A}">
                    <a16:rowId xmlns:a16="http://schemas.microsoft.com/office/drawing/2014/main" val="1461601666"/>
                  </a:ext>
                </a:extLst>
              </a:tr>
              <a:tr h="165011">
                <a:tc>
                  <a:txBody>
                    <a:bodyPr/>
                    <a:lstStyle/>
                    <a:p>
                      <a:pPr algn="ctr" fontAlgn="ctr"/>
                      <a:r>
                        <a:rPr lang="en-GB" sz="1600" b="1" u="none" strike="noStrike" dirty="0">
                          <a:solidFill>
                            <a:srgbClr val="0070C0"/>
                          </a:solidFill>
                          <a:effectLst/>
                          <a:latin typeface="+mn-lt"/>
                        </a:rPr>
                        <a:t>BOC pulse compressor</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Device ready </a:t>
                      </a:r>
                      <a:r>
                        <a:rPr lang="en-US" sz="1600" b="1" u="none" strike="noStrike" dirty="0">
                          <a:effectLst/>
                          <a:latin typeface="+mn-lt"/>
                        </a:rPr>
                        <a:t>to be tested </a:t>
                      </a:r>
                      <a:r>
                        <a:rPr lang="en-US" sz="1600" u="none" strike="noStrike" dirty="0">
                          <a:effectLst/>
                          <a:latin typeface="+mn-lt"/>
                        </a:rPr>
                        <a:t>with the nominal power source now installed at TEX.</a:t>
                      </a:r>
                    </a:p>
                    <a:p>
                      <a:pPr algn="just" fontAlgn="ctr"/>
                      <a:r>
                        <a:rPr lang="en-US" sz="1600" u="none" strike="noStrike" dirty="0">
                          <a:effectLst/>
                          <a:latin typeface="+mn-lt"/>
                        </a:rPr>
                        <a:t>Device already tested in other laboratories, but at reduced repetition rate and peak power.</a:t>
                      </a:r>
                    </a:p>
                  </a:txBody>
                  <a:tcPr marL="7354" marR="7354" marT="7354" marB="0" anchor="ctr"/>
                </a:tc>
                <a:extLst>
                  <a:ext uri="{0D108BD9-81ED-4DB2-BD59-A6C34878D82A}">
                    <a16:rowId xmlns:a16="http://schemas.microsoft.com/office/drawing/2014/main" val="3345999797"/>
                  </a:ext>
                </a:extLst>
              </a:tr>
              <a:tr h="330023">
                <a:tc>
                  <a:txBody>
                    <a:bodyPr/>
                    <a:lstStyle/>
                    <a:p>
                      <a:pPr algn="ctr" fontAlgn="ctr"/>
                      <a:r>
                        <a:rPr lang="en-GB" sz="1600" b="1" i="0" u="none" strike="noStrike" dirty="0">
                          <a:solidFill>
                            <a:srgbClr val="0070C0"/>
                          </a:solidFill>
                          <a:effectLst/>
                          <a:latin typeface="+mn-lt"/>
                        </a:rPr>
                        <a:t>3dB splitter</a:t>
                      </a:r>
                    </a:p>
                  </a:txBody>
                  <a:tcPr marL="7354" marR="7354" marT="7354" marB="0" anchor="ctr"/>
                </a:tc>
                <a:tc>
                  <a:txBody>
                    <a:bodyPr/>
                    <a:lstStyle/>
                    <a:p>
                      <a:pPr algn="ctr" fontAlgn="ctr"/>
                      <a:r>
                        <a:rPr lang="it-IT" sz="1600" b="0" i="0" u="none" strike="noStrike" dirty="0">
                          <a:solidFill>
                            <a:srgbClr val="000000"/>
                          </a:solidFill>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Fabricated but still </a:t>
                      </a:r>
                      <a:r>
                        <a:rPr lang="en-US" sz="1600" b="1" u="none" strike="noStrike" dirty="0">
                          <a:effectLst/>
                          <a:latin typeface="+mn-lt"/>
                        </a:rPr>
                        <a:t>to be tested</a:t>
                      </a:r>
                      <a:r>
                        <a:rPr lang="en-US" sz="1600" u="none" strike="noStrike" dirty="0">
                          <a:effectLst/>
                          <a:latin typeface="+mn-lt"/>
                        </a:rPr>
                        <a:t> at TEX at nominal full power. Already tested in other lab but at a reduced power. </a:t>
                      </a:r>
                    </a:p>
                  </a:txBody>
                  <a:tcPr marL="7354" marR="7354" marT="7354" marB="0" anchor="ctr"/>
                </a:tc>
                <a:extLst>
                  <a:ext uri="{0D108BD9-81ED-4DB2-BD59-A6C34878D82A}">
                    <a16:rowId xmlns:a16="http://schemas.microsoft.com/office/drawing/2014/main" val="2455048413"/>
                  </a:ext>
                </a:extLst>
              </a:tr>
              <a:tr h="165011">
                <a:tc>
                  <a:txBody>
                    <a:bodyPr/>
                    <a:lstStyle/>
                    <a:p>
                      <a:pPr algn="ctr" fontAlgn="ctr"/>
                      <a:r>
                        <a:rPr lang="en-GB" sz="1600" b="1" i="0" u="none" strike="noStrike" dirty="0">
                          <a:solidFill>
                            <a:srgbClr val="0070C0"/>
                          </a:solidFill>
                          <a:effectLst/>
                          <a:latin typeface="+mn-lt"/>
                        </a:rPr>
                        <a:t>Rf load</a:t>
                      </a:r>
                    </a:p>
                  </a:txBody>
                  <a:tcPr marL="7354" marR="7354" marT="7354" marB="0" anchor="ctr"/>
                </a:tc>
                <a:tc>
                  <a:txBody>
                    <a:bodyPr/>
                    <a:lstStyle/>
                    <a:p>
                      <a:pPr algn="ctr" fontAlgn="ctr"/>
                      <a:r>
                        <a:rPr lang="it-IT" sz="1600" b="0" i="0" u="none" strike="noStrike" dirty="0">
                          <a:solidFill>
                            <a:srgbClr val="000000"/>
                          </a:solidFill>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Fabricated and </a:t>
                      </a:r>
                      <a:r>
                        <a:rPr lang="en-US" sz="1600" b="1" u="none" strike="noStrike" dirty="0">
                          <a:effectLst/>
                          <a:latin typeface="+mn-lt"/>
                        </a:rPr>
                        <a:t>tested at nominal peak and average power </a:t>
                      </a:r>
                      <a:r>
                        <a:rPr lang="en-US" sz="1600" u="none" strike="noStrike" dirty="0">
                          <a:effectLst/>
                          <a:latin typeface="+mn-lt"/>
                        </a:rPr>
                        <a:t>(50 Hz, 0.6 us)</a:t>
                      </a:r>
                    </a:p>
                  </a:txBody>
                  <a:tcPr marL="7354" marR="7354" marT="7354" marB="0" anchor="ctr"/>
                </a:tc>
                <a:extLst>
                  <a:ext uri="{0D108BD9-81ED-4DB2-BD59-A6C34878D82A}">
                    <a16:rowId xmlns:a16="http://schemas.microsoft.com/office/drawing/2014/main" val="2645996368"/>
                  </a:ext>
                </a:extLst>
              </a:tr>
            </a:tbl>
          </a:graphicData>
        </a:graphic>
      </p:graphicFrame>
      <p:sp>
        <p:nvSpPr>
          <p:cNvPr id="4" name="CasellaDiTesto 3">
            <a:extLst>
              <a:ext uri="{FF2B5EF4-FFF2-40B4-BE49-F238E27FC236}">
                <a16:creationId xmlns:a16="http://schemas.microsoft.com/office/drawing/2014/main" id="{C671CC85-97BB-18E8-D460-F31B5F7CF580}"/>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3795094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BAFF8C-0E1E-CD29-A2E0-35593C2BDA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A82517-51DC-4A40-1266-2017DC798199}"/>
              </a:ext>
            </a:extLst>
          </p:cNvPr>
          <p:cNvSpPr>
            <a:spLocks noGrp="1"/>
          </p:cNvSpPr>
          <p:nvPr>
            <p:ph type="title"/>
          </p:nvPr>
        </p:nvSpPr>
        <p:spPr>
          <a:xfrm>
            <a:off x="1851950" y="-272186"/>
            <a:ext cx="9294470" cy="1325563"/>
          </a:xfrm>
        </p:spPr>
        <p:txBody>
          <a:bodyPr>
            <a:normAutofit/>
          </a:bodyPr>
          <a:lstStyle/>
          <a:p>
            <a:pPr algn="ctr" fontAlgn="ctr"/>
            <a:r>
              <a:rPr lang="en-GB" sz="2800" dirty="0">
                <a:solidFill>
                  <a:srgbClr val="0070C0"/>
                </a:solidFill>
              </a:rPr>
              <a:t>Achievements:</a:t>
            </a:r>
            <a:br>
              <a:rPr lang="en-GB" sz="2800" dirty="0"/>
            </a:br>
            <a:r>
              <a:rPr lang="en-GB" sz="2800" u="none" strike="noStrike" dirty="0">
                <a:solidFill>
                  <a:srgbClr val="0070C0"/>
                </a:solidFill>
                <a:effectLst/>
              </a:rPr>
              <a:t>Technological Readiness Level </a:t>
            </a:r>
            <a:r>
              <a:rPr lang="en-GB" sz="2800" dirty="0">
                <a:solidFill>
                  <a:srgbClr val="0070C0"/>
                </a:solidFill>
              </a:rPr>
              <a:t>(Sub-Components) </a:t>
            </a:r>
            <a:endParaRPr lang="en-GB" sz="2800" b="0" i="0" u="none" strike="noStrike" dirty="0">
              <a:solidFill>
                <a:srgbClr val="0070C0"/>
              </a:solidFill>
              <a:effectLst/>
              <a:latin typeface="Aptos Narrow" panose="020B0004020202020204" pitchFamily="34" charset="0"/>
            </a:endParaRPr>
          </a:p>
        </p:txBody>
      </p:sp>
      <p:graphicFrame>
        <p:nvGraphicFramePr>
          <p:cNvPr id="5" name="Table 4">
            <a:extLst>
              <a:ext uri="{FF2B5EF4-FFF2-40B4-BE49-F238E27FC236}">
                <a16:creationId xmlns:a16="http://schemas.microsoft.com/office/drawing/2014/main" id="{7FCCA00D-D966-008B-62AC-3B12AC798BF6}"/>
              </a:ext>
            </a:extLst>
          </p:cNvPr>
          <p:cNvGraphicFramePr>
            <a:graphicFrameLocks noGrp="1"/>
          </p:cNvGraphicFramePr>
          <p:nvPr/>
        </p:nvGraphicFramePr>
        <p:xfrm>
          <a:off x="257474" y="2327601"/>
          <a:ext cx="11677052" cy="3822639"/>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2549708162"/>
                    </a:ext>
                  </a:extLst>
                </a:gridCol>
                <a:gridCol w="881305">
                  <a:extLst>
                    <a:ext uri="{9D8B030D-6E8A-4147-A177-3AD203B41FA5}">
                      <a16:colId xmlns:a16="http://schemas.microsoft.com/office/drawing/2014/main" val="2234510333"/>
                    </a:ext>
                  </a:extLst>
                </a:gridCol>
                <a:gridCol w="9099249">
                  <a:extLst>
                    <a:ext uri="{9D8B030D-6E8A-4147-A177-3AD203B41FA5}">
                      <a16:colId xmlns:a16="http://schemas.microsoft.com/office/drawing/2014/main" val="459689667"/>
                    </a:ext>
                  </a:extLst>
                </a:gridCol>
              </a:tblGrid>
              <a:tr h="191291">
                <a:tc>
                  <a:txBody>
                    <a:bodyPr/>
                    <a:lstStyle/>
                    <a:p>
                      <a:pPr algn="ctr" fontAlgn="b"/>
                      <a:r>
                        <a:rPr lang="en-GB" sz="1600" b="1" u="none" strike="noStrike" dirty="0">
                          <a:effectLst/>
                        </a:rPr>
                        <a:t>Sub - systems</a:t>
                      </a:r>
                      <a:endParaRPr lang="en-GB" sz="16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600" b="1" u="none" strike="noStrike" dirty="0">
                          <a:effectLst/>
                        </a:rPr>
                        <a:t>TRL</a:t>
                      </a:r>
                      <a:endParaRPr lang="en-GB" sz="1600" b="1" i="0" u="none" strike="noStrike" dirty="0">
                        <a:solidFill>
                          <a:srgbClr val="FFFFFF"/>
                        </a:solidFill>
                        <a:effectLst/>
                        <a:latin typeface="Aptos Narrow" panose="020B0004020202020204" pitchFamily="34" charset="0"/>
                      </a:endParaRPr>
                    </a:p>
                  </a:txBody>
                  <a:tcPr marL="7354" marR="7354" marT="7354" marB="0" anchor="ctr"/>
                </a:tc>
                <a:tc>
                  <a:txBody>
                    <a:bodyPr/>
                    <a:lstStyle/>
                    <a:p>
                      <a:pPr algn="ctr" fontAlgn="b"/>
                      <a:r>
                        <a:rPr lang="en-GB" sz="1600" b="1" u="none" strike="noStrike" dirty="0">
                          <a:effectLst/>
                        </a:rPr>
                        <a:t>Comments</a:t>
                      </a:r>
                      <a:endParaRPr lang="en-GB" sz="1600" b="1" i="0" u="none" strike="noStrike" dirty="0">
                        <a:solidFill>
                          <a:srgbClr val="FFFFFF"/>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1821334404"/>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chamber</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US" sz="1600" u="none" strike="noStrike" dirty="0">
                          <a:effectLst/>
                        </a:rPr>
                        <a:t>Plasma chambers designed for differential pumping are widely used in many facilities, including SPARC_LAB. </a:t>
                      </a:r>
                      <a:r>
                        <a:rPr lang="en-GB" sz="1600" u="none" strike="noStrike" dirty="0">
                          <a:effectLst/>
                        </a:rPr>
                        <a:t>Actual system proven in operational environment </a:t>
                      </a:r>
                      <a:r>
                        <a:rPr lang="en-GB" sz="1600" i="0" u="none" strike="noStrike" dirty="0">
                          <a:solidFill>
                            <a:srgbClr val="FF0000"/>
                          </a:solidFill>
                          <a:effectLst/>
                        </a:rPr>
                        <a:t>(System complete and qualified – The technology is proven to work in its final form and under expected conditions)</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699625964"/>
                  </a:ext>
                </a:extLst>
              </a:tr>
              <a:tr h="564861">
                <a:tc>
                  <a:txBody>
                    <a:bodyPr/>
                    <a:lstStyle/>
                    <a:p>
                      <a:pPr algn="ctr" fontAlgn="ctr"/>
                      <a:r>
                        <a:rPr lang="en-GB" sz="1600" b="1" i="0" u="none" strike="noStrike" dirty="0">
                          <a:solidFill>
                            <a:srgbClr val="0070C0"/>
                          </a:solidFill>
                          <a:effectLst/>
                          <a:latin typeface="Aptos Narrow" panose="020B0004020202020204" pitchFamily="34" charset="0"/>
                        </a:rPr>
                        <a:t>Vacuum pumping system</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algn="just" fontAlgn="ctr"/>
                      <a:r>
                        <a:rPr lang="en-US" sz="1600" u="none" strike="noStrike" dirty="0">
                          <a:effectLst/>
                        </a:rPr>
                        <a:t>Pumping systems appropriate to the gas quantities required for plasma formation in acceleration experiments have already been tested at the SPARC_LAB and other facilities.</a:t>
                      </a:r>
                      <a:endParaRPr lang="en-GB" sz="1600" b="0" i="0" u="none" strike="noStrike" dirty="0">
                        <a:solidFill>
                          <a:srgbClr val="00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3796027771"/>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HV source</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en-US" sz="1600" u="none" strike="noStrike" dirty="0">
                          <a:effectLst/>
                        </a:rPr>
                        <a:t>The high voltage system to produce ionization of 60 cm long gas columns in thin capillaries has been fully designed and tested in the laboratory at the operating frequencies</a:t>
                      </a:r>
                      <a:endParaRPr lang="en-GB" sz="1600" b="0" i="0" u="none" strike="noStrike" dirty="0">
                        <a:solidFill>
                          <a:srgbClr val="FF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2452760410"/>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source (Gas-filled capillary)</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884368239"/>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Magnetic separation</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ptos Narrow" panose="020B0004020202020204" pitchFamily="34" charset="0"/>
                        </a:rPr>
                        <a:t>The separation chicane between the driver and witness in plasma accelerators has never been experimentally tested and, although it exists at the design level, it has not yet been technically implemented</a:t>
                      </a:r>
                    </a:p>
                  </a:txBody>
                  <a:tcPr marL="7354" marR="7354" marT="7354" marB="0" anchor="ctr"/>
                </a:tc>
                <a:extLst>
                  <a:ext uri="{0D108BD9-81ED-4DB2-BD59-A6C34878D82A}">
                    <a16:rowId xmlns:a16="http://schemas.microsoft.com/office/drawing/2014/main" val="2305810418"/>
                  </a:ext>
                </a:extLst>
              </a:tr>
            </a:tbl>
          </a:graphicData>
        </a:graphic>
      </p:graphicFrame>
      <p:graphicFrame>
        <p:nvGraphicFramePr>
          <p:cNvPr id="4" name="Tabella 3">
            <a:extLst>
              <a:ext uri="{FF2B5EF4-FFF2-40B4-BE49-F238E27FC236}">
                <a16:creationId xmlns:a16="http://schemas.microsoft.com/office/drawing/2014/main" id="{31B5A8D8-DA8E-8BC0-4A66-2FE91EE98332}"/>
              </a:ext>
            </a:extLst>
          </p:cNvPr>
          <p:cNvGraphicFramePr>
            <a:graphicFrameLocks noGrp="1"/>
          </p:cNvGraphicFramePr>
          <p:nvPr/>
        </p:nvGraphicFramePr>
        <p:xfrm>
          <a:off x="257474" y="1082675"/>
          <a:ext cx="11677052" cy="982714"/>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770370698"/>
                    </a:ext>
                  </a:extLst>
                </a:gridCol>
                <a:gridCol w="881305">
                  <a:extLst>
                    <a:ext uri="{9D8B030D-6E8A-4147-A177-3AD203B41FA5}">
                      <a16:colId xmlns:a16="http://schemas.microsoft.com/office/drawing/2014/main" val="3309788317"/>
                    </a:ext>
                  </a:extLst>
                </a:gridCol>
                <a:gridCol w="9099249">
                  <a:extLst>
                    <a:ext uri="{9D8B030D-6E8A-4147-A177-3AD203B41FA5}">
                      <a16:colId xmlns:a16="http://schemas.microsoft.com/office/drawing/2014/main" val="643225014"/>
                    </a:ext>
                  </a:extLst>
                </a:gridCol>
              </a:tblGrid>
              <a:tr h="421651">
                <a:tc>
                  <a:txBody>
                    <a:bodyPr/>
                    <a:lstStyle/>
                    <a:p>
                      <a:pPr algn="ctr" fontAlgn="ctr"/>
                      <a:r>
                        <a:rPr lang="en-GB" sz="1600" b="1" u="none" strike="noStrike" dirty="0">
                          <a:solidFill>
                            <a:srgbClr val="0070C0"/>
                          </a:solidFill>
                          <a:effectLst/>
                        </a:rPr>
                        <a:t>Plasma Module</a:t>
                      </a:r>
                      <a:endParaRPr lang="en-GB" sz="16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600" u="none" strike="noStrike" dirty="0">
                          <a:effectLst/>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algn="just" fontAlgn="ct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 </a:t>
                      </a:r>
                      <a:r>
                        <a:rPr lang="en-GB" sz="1600" u="none" strike="noStrike" dirty="0">
                          <a:solidFill>
                            <a:srgbClr val="FF0000"/>
                          </a:solidFill>
                          <a:effectLst/>
                        </a:rPr>
                        <a:t>(</a:t>
                      </a:r>
                      <a:r>
                        <a:rPr lang="en-GB" sz="1600" i="1" u="none" strike="noStrike" dirty="0">
                          <a:solidFill>
                            <a:srgbClr val="FF0000"/>
                          </a:solidFill>
                          <a:effectLst/>
                        </a:rPr>
                        <a:t>Technology validated in relevant environment – The technology is tested in a simulated or relevant environment</a:t>
                      </a:r>
                      <a:r>
                        <a:rPr lang="en-GB" sz="1600" u="none" strike="noStrike" dirty="0">
                          <a:solidFill>
                            <a:srgbClr val="FF0000"/>
                          </a:solidFill>
                          <a:effectLst/>
                        </a:rPr>
                        <a:t>)</a:t>
                      </a:r>
                      <a:endParaRPr lang="en-GB" sz="1600" b="0" i="0" u="none" strike="noStrike" dirty="0">
                        <a:solidFill>
                          <a:srgbClr val="00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1136661491"/>
                  </a:ext>
                </a:extLst>
              </a:tr>
            </a:tbl>
          </a:graphicData>
        </a:graphic>
      </p:graphicFrame>
    </p:spTree>
    <p:extLst>
      <p:ext uri="{BB962C8B-B14F-4D97-AF65-F5344CB8AC3E}">
        <p14:creationId xmlns:p14="http://schemas.microsoft.com/office/powerpoint/2010/main" val="22412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577EC-2221-F756-1E36-2FD569860D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D15DC5-EFBA-7C6A-E468-8A004D553371}"/>
              </a:ext>
            </a:extLst>
          </p:cNvPr>
          <p:cNvSpPr>
            <a:spLocks noGrp="1"/>
          </p:cNvSpPr>
          <p:nvPr>
            <p:ph type="title"/>
          </p:nvPr>
        </p:nvSpPr>
        <p:spPr/>
        <p:txBody>
          <a:bodyPr>
            <a:normAutofit/>
          </a:bodyPr>
          <a:lstStyle/>
          <a:p>
            <a:r>
              <a:rPr lang="en-GB" sz="3200" dirty="0">
                <a:latin typeface="+mn-lt"/>
              </a:rPr>
              <a:t>The TDR structure</a:t>
            </a:r>
            <a:endParaRPr lang="en-IT" sz="3200" dirty="0">
              <a:latin typeface="+mn-lt"/>
            </a:endParaRPr>
          </a:p>
        </p:txBody>
      </p:sp>
      <p:sp>
        <p:nvSpPr>
          <p:cNvPr id="4" name="Content Placeholder 3">
            <a:extLst>
              <a:ext uri="{FF2B5EF4-FFF2-40B4-BE49-F238E27FC236}">
                <a16:creationId xmlns:a16="http://schemas.microsoft.com/office/drawing/2014/main" id="{AD41F7AD-D911-6AE5-9E9C-3FEA65C85A41}"/>
              </a:ext>
            </a:extLst>
          </p:cNvPr>
          <p:cNvSpPr>
            <a:spLocks noGrp="1"/>
          </p:cNvSpPr>
          <p:nvPr>
            <p:ph idx="1"/>
          </p:nvPr>
        </p:nvSpPr>
        <p:spPr>
          <a:xfrm>
            <a:off x="124524" y="863724"/>
            <a:ext cx="8116227" cy="5501449"/>
          </a:xfrm>
        </p:spPr>
        <p:txBody>
          <a:bodyPr>
            <a:noAutofit/>
          </a:bodyPr>
          <a:lstStyle/>
          <a:p>
            <a:pPr marL="0" indent="0" algn="just">
              <a:buNone/>
            </a:pPr>
            <a:r>
              <a:rPr lang="en-GB" sz="1800" b="1" dirty="0">
                <a:solidFill>
                  <a:srgbClr val="2E3C88"/>
                </a:solidFill>
              </a:rPr>
              <a:t>The Technical Design Report (TDR) for the </a:t>
            </a:r>
            <a:r>
              <a:rPr lang="en-GB" sz="1800" b="1" dirty="0" err="1">
                <a:solidFill>
                  <a:srgbClr val="2E3C88"/>
                </a:solidFill>
              </a:rPr>
              <a:t>EuPRAXIA@SPARC_LAB</a:t>
            </a:r>
            <a:r>
              <a:rPr lang="en-GB" sz="1800" b="1" dirty="0">
                <a:solidFill>
                  <a:srgbClr val="2E3C88"/>
                </a:solidFill>
              </a:rPr>
              <a:t> facility presents a comprehensive technical framework for the construction and the scientific exploitation as user facility.</a:t>
            </a:r>
          </a:p>
          <a:p>
            <a:pPr marL="0" indent="0">
              <a:buNone/>
            </a:pPr>
            <a:r>
              <a:rPr lang="en-GB" sz="1800" b="1" dirty="0">
                <a:solidFill>
                  <a:srgbClr val="2E3C88"/>
                </a:solidFill>
              </a:rPr>
              <a:t>The TDR is structured to:</a:t>
            </a:r>
            <a:endParaRPr lang="en-GB" sz="1800" dirty="0">
              <a:solidFill>
                <a:srgbClr val="2E3C88"/>
              </a:solidFill>
            </a:endParaRPr>
          </a:p>
          <a:p>
            <a:pPr marL="342900" indent="-342900">
              <a:buFont typeface="+mj-lt"/>
              <a:buAutoNum type="arabicPeriod"/>
            </a:pPr>
            <a:r>
              <a:rPr lang="en-GB" sz="1800" dirty="0"/>
              <a:t>	Define the scientific and technological objectives of the facility </a:t>
            </a:r>
          </a:p>
          <a:p>
            <a:pPr marL="0" indent="0">
              <a:buNone/>
            </a:pPr>
            <a:r>
              <a:rPr lang="en-GB" sz="1800" dirty="0"/>
              <a:t>	(Ch: Executive Summary, 1-3)</a:t>
            </a:r>
          </a:p>
          <a:p>
            <a:pPr marL="0" indent="0">
              <a:buNone/>
            </a:pPr>
            <a:endParaRPr lang="en-GB" sz="1800" dirty="0"/>
          </a:p>
          <a:p>
            <a:pPr marL="342900" indent="-342900">
              <a:buFont typeface="+mj-lt"/>
              <a:buAutoNum type="arabicPeriod"/>
            </a:pPr>
            <a:r>
              <a:rPr lang="en-GB" sz="1800" dirty="0"/>
              <a:t>	Outline the scientific use cases and user applications (Ch: 4)</a:t>
            </a:r>
          </a:p>
          <a:p>
            <a:pPr marL="342900" indent="-342900">
              <a:buFont typeface="+mj-lt"/>
              <a:buAutoNum type="arabicPeriod"/>
            </a:pPr>
            <a:endParaRPr lang="en-GB" sz="1800" dirty="0"/>
          </a:p>
          <a:p>
            <a:pPr marL="342900" indent="-342900">
              <a:buFont typeface="+mj-lt"/>
              <a:buAutoNum type="arabicPeriod"/>
            </a:pPr>
            <a:r>
              <a:rPr lang="en-GB" sz="1800" dirty="0"/>
              <a:t>	Demonstrate feasibility through simulations and design studies (Ch: 5-6)</a:t>
            </a:r>
          </a:p>
          <a:p>
            <a:pPr marL="342900" indent="-342900">
              <a:buFont typeface="+mj-lt"/>
              <a:buAutoNum type="arabicPeriod"/>
            </a:pPr>
            <a:endParaRPr lang="en-GB" sz="1800" dirty="0"/>
          </a:p>
          <a:p>
            <a:pPr marL="342900" indent="-342900">
              <a:buFont typeface="+mj-lt"/>
              <a:buAutoNum type="arabicPeriod"/>
            </a:pPr>
            <a:r>
              <a:rPr lang="en-GB" sz="1800" dirty="0"/>
              <a:t>	Deliver a technical description of all facility components (Ch: 7-23)</a:t>
            </a:r>
          </a:p>
          <a:p>
            <a:pPr marL="342900" indent="-342900">
              <a:buFont typeface="+mj-lt"/>
              <a:buAutoNum type="arabicPeriod"/>
            </a:pPr>
            <a:endParaRPr lang="en-GB" sz="1800" dirty="0"/>
          </a:p>
          <a:p>
            <a:pPr marL="342900" indent="-342900">
              <a:buFont typeface="+mj-lt"/>
              <a:buAutoNum type="arabicPeriod"/>
            </a:pPr>
            <a:r>
              <a:rPr lang="en-GB" sz="1800" dirty="0"/>
              <a:t>	Establish technical readiness and assess potential risks (Ch: 24-25)</a:t>
            </a:r>
          </a:p>
          <a:p>
            <a:pPr marL="342900" indent="-342900">
              <a:buFont typeface="+mj-lt"/>
              <a:buAutoNum type="arabicPeriod"/>
            </a:pPr>
            <a:endParaRPr lang="en-GB" sz="1800" dirty="0"/>
          </a:p>
          <a:p>
            <a:pPr marL="342900" indent="-342900">
              <a:buFont typeface="+mj-lt"/>
              <a:buAutoNum type="arabicPeriod"/>
            </a:pPr>
            <a:r>
              <a:rPr lang="en-GB" sz="1800" dirty="0"/>
              <a:t>	Support funding efforts and stakeholder engagement (Ch: 26)</a:t>
            </a:r>
          </a:p>
          <a:p>
            <a:endParaRPr lang="en-GB" sz="1800" dirty="0"/>
          </a:p>
          <a:p>
            <a:endParaRPr lang="en-GB" sz="1800" dirty="0"/>
          </a:p>
          <a:p>
            <a:endParaRPr lang="en-IT" sz="1800" dirty="0"/>
          </a:p>
        </p:txBody>
      </p:sp>
      <p:pic>
        <p:nvPicPr>
          <p:cNvPr id="2" name="Picture 1">
            <a:extLst>
              <a:ext uri="{FF2B5EF4-FFF2-40B4-BE49-F238E27FC236}">
                <a16:creationId xmlns:a16="http://schemas.microsoft.com/office/drawing/2014/main" id="{B206B95B-D99A-DEE8-0E31-C470D3985A73}"/>
              </a:ext>
            </a:extLst>
          </p:cNvPr>
          <p:cNvPicPr>
            <a:picLocks noChangeAspect="1"/>
          </p:cNvPicPr>
          <p:nvPr/>
        </p:nvPicPr>
        <p:blipFill>
          <a:blip r:embed="rId2"/>
          <a:stretch>
            <a:fillRect/>
          </a:stretch>
        </p:blipFill>
        <p:spPr>
          <a:xfrm>
            <a:off x="8447234" y="850550"/>
            <a:ext cx="3633253" cy="5529906"/>
          </a:xfrm>
          <a:prstGeom prst="rect">
            <a:avLst/>
          </a:prstGeom>
          <a:ln w="57150">
            <a:solidFill>
              <a:schemeClr val="accent1"/>
            </a:solidFill>
          </a:ln>
        </p:spPr>
      </p:pic>
    </p:spTree>
    <p:extLst>
      <p:ext uri="{BB962C8B-B14F-4D97-AF65-F5344CB8AC3E}">
        <p14:creationId xmlns:p14="http://schemas.microsoft.com/office/powerpoint/2010/main" val="1230442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2A5B6-3620-48A5-6FE4-50A5E9A5EF0F}"/>
              </a:ext>
            </a:extLst>
          </p:cNvPr>
          <p:cNvSpPr>
            <a:spLocks noGrp="1"/>
          </p:cNvSpPr>
          <p:nvPr>
            <p:ph type="title"/>
          </p:nvPr>
        </p:nvSpPr>
        <p:spPr/>
        <p:txBody>
          <a:bodyPr>
            <a:normAutofit/>
          </a:bodyPr>
          <a:lstStyle/>
          <a:p>
            <a:r>
              <a:rPr lang="en-IT" sz="3200" dirty="0">
                <a:latin typeface="+mn-lt"/>
              </a:rPr>
              <a:t>Introduction</a:t>
            </a:r>
          </a:p>
        </p:txBody>
      </p:sp>
      <p:sp>
        <p:nvSpPr>
          <p:cNvPr id="7" name="Content Placeholder 6">
            <a:extLst>
              <a:ext uri="{FF2B5EF4-FFF2-40B4-BE49-F238E27FC236}">
                <a16:creationId xmlns:a16="http://schemas.microsoft.com/office/drawing/2014/main" id="{9ECD6AD5-5860-4594-BEC2-BEFDCD481EB2}"/>
              </a:ext>
            </a:extLst>
          </p:cNvPr>
          <p:cNvSpPr>
            <a:spLocks noGrp="1"/>
          </p:cNvSpPr>
          <p:nvPr>
            <p:ph idx="1"/>
          </p:nvPr>
        </p:nvSpPr>
        <p:spPr>
          <a:xfrm>
            <a:off x="653143" y="819398"/>
            <a:ext cx="11139053" cy="5569527"/>
          </a:xfrm>
        </p:spPr>
        <p:txBody>
          <a:bodyPr>
            <a:noAutofit/>
          </a:bodyPr>
          <a:lstStyle/>
          <a:p>
            <a:pPr algn="just"/>
            <a:r>
              <a:rPr lang="en-GB" sz="1400" b="1" dirty="0">
                <a:highlight>
                  <a:srgbClr val="FFFF00"/>
                </a:highlight>
              </a:rPr>
              <a:t>The purpose of the </a:t>
            </a:r>
            <a:r>
              <a:rPr lang="en-GB" sz="1400" b="1" dirty="0" err="1">
                <a:highlight>
                  <a:srgbClr val="FFFF00"/>
                </a:highlight>
              </a:rPr>
              <a:t>EuPRAXIA@SPARC_LAB</a:t>
            </a:r>
            <a:r>
              <a:rPr lang="en-GB" sz="1400" b="1" dirty="0">
                <a:highlight>
                  <a:srgbClr val="FFFF00"/>
                </a:highlight>
              </a:rPr>
              <a:t> User Facility is to establish a research infrastructure that pioneers the use of plasma </a:t>
            </a:r>
            <a:r>
              <a:rPr lang="en-GB" sz="1400" b="1" dirty="0" err="1">
                <a:highlight>
                  <a:srgbClr val="FFFF00"/>
                </a:highlight>
              </a:rPr>
              <a:t>wakefield</a:t>
            </a:r>
            <a:r>
              <a:rPr lang="en-GB" sz="1400" b="1" dirty="0">
                <a:highlight>
                  <a:srgbClr val="FFFF00"/>
                </a:highlight>
              </a:rPr>
              <a:t> acceleration (PWFA</a:t>
            </a:r>
            <a:r>
              <a:rPr lang="en-GB" sz="1400" b="1" dirty="0"/>
              <a:t>) </a:t>
            </a:r>
            <a:r>
              <a:rPr lang="en-GB" sz="1400" dirty="0"/>
              <a:t>for driving a high-brightness Free-Electron Laser (FEL) in the soft X-ray regime. </a:t>
            </a:r>
          </a:p>
          <a:p>
            <a:pPr algn="just"/>
            <a:endParaRPr lang="en-GB" sz="1400" dirty="0"/>
          </a:p>
          <a:p>
            <a:pPr algn="just"/>
            <a:r>
              <a:rPr lang="en-GB" sz="1400" b="1" dirty="0"/>
              <a:t>Its first user beamline, AQUA</a:t>
            </a:r>
            <a:r>
              <a:rPr lang="en-GB" sz="1400" dirty="0"/>
              <a:t>, will deliver ultrashort femtosecond </a:t>
            </a:r>
            <a:r>
              <a:rPr lang="en-GB" sz="1400" b="1" dirty="0">
                <a:highlight>
                  <a:srgbClr val="FFFF00"/>
                </a:highlight>
              </a:rPr>
              <a:t>soft X-ray pulses </a:t>
            </a:r>
            <a:r>
              <a:rPr lang="en-GB" sz="1400" dirty="0"/>
              <a:t>within the biologically relevant “water window” spectrum, enabling real-time imaging, advanced materials development and investigation of chemical processes with unprecedented spatial and temporal resolution. </a:t>
            </a:r>
          </a:p>
          <a:p>
            <a:pPr algn="just"/>
            <a:endParaRPr lang="en-GB" sz="1400" dirty="0"/>
          </a:p>
          <a:p>
            <a:pPr algn="just"/>
            <a:r>
              <a:rPr lang="en-GB" sz="1400" dirty="0"/>
              <a:t>As one of the two core pillars of the pan-European Plasma Research Accelerator with </a:t>
            </a:r>
            <a:r>
              <a:rPr lang="en-GB" sz="1400" dirty="0" err="1"/>
              <a:t>eXcellence</a:t>
            </a:r>
            <a:r>
              <a:rPr lang="en-GB" sz="1400" dirty="0"/>
              <a:t> In Applications (EuPRAXIA) Research Infrastructure, </a:t>
            </a:r>
            <a:r>
              <a:rPr lang="en-GB" sz="1400" dirty="0" err="1"/>
              <a:t>EuPRAXIA@SPARC_LAB</a:t>
            </a:r>
            <a:r>
              <a:rPr lang="en-GB" sz="1400" dirty="0"/>
              <a:t> will be located at the INFN Frascati National Laboratories (LNF) </a:t>
            </a:r>
            <a:r>
              <a:rPr lang="en-GB" sz="1400" b="1" dirty="0"/>
              <a:t>and will serve a dual role as both a scientific instrument for users and a technological demonstrator.</a:t>
            </a:r>
            <a:r>
              <a:rPr lang="en-GB" sz="1400" dirty="0"/>
              <a:t> It will validate the integration of high-gradient plasma acceleration and X-band RF technology, into a user-grade light source, laying the groundwork for </a:t>
            </a:r>
            <a:r>
              <a:rPr lang="en-GB" sz="1400" b="1" dirty="0"/>
              <a:t>future </a:t>
            </a:r>
            <a:r>
              <a:rPr lang="en-GB" sz="1400" b="1" dirty="0">
                <a:highlight>
                  <a:srgbClr val="FFFF00"/>
                </a:highlight>
              </a:rPr>
              <a:t>compact user facilities</a:t>
            </a:r>
            <a:r>
              <a:rPr lang="en-GB" sz="1400" dirty="0"/>
              <a:t>. This will enhance </a:t>
            </a:r>
            <a:r>
              <a:rPr lang="en-GB" sz="1400" b="1" dirty="0">
                <a:highlight>
                  <a:srgbClr val="FFFF00"/>
                </a:highlight>
              </a:rPr>
              <a:t>their sustainability </a:t>
            </a:r>
            <a:r>
              <a:rPr lang="en-GB" sz="1400" dirty="0"/>
              <a:t>by significantly reducing the size, energy consumption, and operational costs typically associated with conventional accelerator-based light sources, making advanced photon science more accessible and environmentally responsible in the long term. </a:t>
            </a:r>
            <a:r>
              <a:rPr lang="en-GB" sz="1400" b="1" dirty="0"/>
              <a:t>The user facility is expected to begin operations in 2031. </a:t>
            </a:r>
          </a:p>
          <a:p>
            <a:pPr algn="just"/>
            <a:endParaRPr lang="en-GB" sz="1400" dirty="0"/>
          </a:p>
          <a:p>
            <a:pPr algn="just"/>
            <a:r>
              <a:rPr lang="en-GB" sz="1400" dirty="0"/>
              <a:t>By transitioning plasma-based accelerators from proof-of-concept to operational systems and validating them under real user facility conditions, </a:t>
            </a:r>
            <a:r>
              <a:rPr lang="en-GB" sz="1400" b="1" dirty="0" err="1">
                <a:highlight>
                  <a:srgbClr val="FFFF00"/>
                </a:highlight>
              </a:rPr>
              <a:t>EuPRAXIA@SPARC_LAB</a:t>
            </a:r>
            <a:r>
              <a:rPr lang="en-GB" sz="1400" b="1" dirty="0">
                <a:highlight>
                  <a:srgbClr val="FFFF00"/>
                </a:highlight>
              </a:rPr>
              <a:t> closes a critical gap in the technology readiness level (final TRL &gt; 7) chain</a:t>
            </a:r>
            <a:r>
              <a:rPr lang="en-GB" sz="1400" b="1" dirty="0"/>
              <a:t>. </a:t>
            </a:r>
            <a:r>
              <a:rPr lang="en-GB" sz="1400" dirty="0"/>
              <a:t>This will position Europe at the forefront of global innovation in compact accelerators and strengthens its capacity to lead future high-energy physics, photon science, and interdisciplinary research programs. </a:t>
            </a:r>
            <a:r>
              <a:rPr lang="en-GB" sz="1400" b="1" dirty="0"/>
              <a:t>The inclusion in </a:t>
            </a:r>
            <a:r>
              <a:rPr lang="en-GB" sz="1400" b="1" dirty="0">
                <a:highlight>
                  <a:srgbClr val="FFFF00"/>
                </a:highlight>
              </a:rPr>
              <a:t>the ESFRI roadmap since 2021 </a:t>
            </a:r>
            <a:r>
              <a:rPr lang="en-GB" sz="1400" b="1" dirty="0"/>
              <a:t>marks the the strategic importance of the project at the European level. </a:t>
            </a:r>
          </a:p>
          <a:p>
            <a:pPr algn="just"/>
            <a:endParaRPr lang="en-GB" sz="1400" b="1" dirty="0"/>
          </a:p>
          <a:p>
            <a:pPr algn="just"/>
            <a:r>
              <a:rPr lang="en-GB" sz="1400" dirty="0"/>
              <a:t>The realization of the facility entails the construction of </a:t>
            </a:r>
            <a:r>
              <a:rPr lang="en-GB" sz="1400" b="1" dirty="0">
                <a:highlight>
                  <a:srgbClr val="FFFF00"/>
                </a:highlight>
              </a:rPr>
              <a:t>new buildings </a:t>
            </a:r>
            <a:r>
              <a:rPr lang="en-GB" sz="1400" dirty="0"/>
              <a:t>to host the accelerator systems, experimental halls, and support laboratories. This new infrastructure, to be built within the INFN LNF site, represents the project's first major challenge. From the outset, the design and construction will prioritize </a:t>
            </a:r>
            <a:r>
              <a:rPr lang="en-GB" sz="1400" b="1" dirty="0"/>
              <a:t>incorporating energy-efficient solutions, environmentally responsible materials, and infrastructure choices aligned with long-term ecological and operational resilience</a:t>
            </a:r>
            <a:r>
              <a:rPr lang="en-GB" sz="1400" dirty="0"/>
              <a:t>.</a:t>
            </a:r>
          </a:p>
          <a:p>
            <a:pPr algn="just"/>
            <a:endParaRPr lang="en-GB" sz="1400" dirty="0"/>
          </a:p>
        </p:txBody>
      </p:sp>
    </p:spTree>
    <p:extLst>
      <p:ext uri="{BB962C8B-B14F-4D97-AF65-F5344CB8AC3E}">
        <p14:creationId xmlns:p14="http://schemas.microsoft.com/office/powerpoint/2010/main" val="350350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F3FCED-3E30-BB9D-D097-1750F0AA6C23}"/>
              </a:ext>
            </a:extLst>
          </p:cNvPr>
          <p:cNvPicPr>
            <a:picLocks noChangeAspect="1"/>
          </p:cNvPicPr>
          <p:nvPr/>
        </p:nvPicPr>
        <p:blipFill>
          <a:blip r:embed="rId2"/>
          <a:stretch>
            <a:fillRect/>
          </a:stretch>
        </p:blipFill>
        <p:spPr>
          <a:xfrm>
            <a:off x="6638524" y="1406717"/>
            <a:ext cx="4392531" cy="2927526"/>
          </a:xfrm>
          <a:prstGeom prst="rect">
            <a:avLst/>
          </a:prstGeom>
        </p:spPr>
      </p:pic>
      <p:sp>
        <p:nvSpPr>
          <p:cNvPr id="11" name="Title 10">
            <a:extLst>
              <a:ext uri="{FF2B5EF4-FFF2-40B4-BE49-F238E27FC236}">
                <a16:creationId xmlns:a16="http://schemas.microsoft.com/office/drawing/2014/main" id="{59F86BCB-6749-4762-2145-038C77CF14FA}"/>
              </a:ext>
            </a:extLst>
          </p:cNvPr>
          <p:cNvSpPr txBox="1">
            <a:spLocks noGrp="1"/>
          </p:cNvSpPr>
          <p:nvPr>
            <p:ph type="title"/>
          </p:nvPr>
        </p:nvSpPr>
        <p:spPr>
          <a:xfrm>
            <a:off x="2115128" y="-79483"/>
            <a:ext cx="7961747" cy="940158"/>
          </a:xfrm>
          <a:prstGeom prst="rect">
            <a:avLst/>
          </a:prstGeom>
          <a:noFill/>
          <a:ln>
            <a:solidFill>
              <a:srgbClr val="FFFF00"/>
            </a:solidFill>
          </a:ln>
        </p:spPr>
        <p:txBody>
          <a:bodyPr wrap="square" lIns="77626" tIns="38813" rIns="77626" bIns="38813" rtlCol="0">
            <a:spAutoFit/>
          </a:bodyPr>
          <a:lstStyle/>
          <a:p>
            <a:pPr marL="0" marR="0" lvl="0" indent="0" algn="ctr" defTabSz="914118" rtl="0" eaLnBrk="1" fontAlgn="base" latinLnBrk="0" hangingPunct="1">
              <a:lnSpc>
                <a:spcPct val="100000"/>
              </a:lnSpc>
              <a:spcBef>
                <a:spcPct val="0"/>
              </a:spcBef>
              <a:spcAft>
                <a:spcPct val="0"/>
              </a:spcAft>
              <a:buClrTx/>
              <a:buSzTx/>
              <a:buFontTx/>
              <a:buNone/>
              <a:tabLst/>
              <a:defRPr/>
            </a:pPr>
            <a:r>
              <a:rPr lang="en-US" sz="3600" dirty="0">
                <a:latin typeface="+mn-lt"/>
                <a:sym typeface="American Typewriter" charset="0"/>
              </a:rPr>
              <a:t>FEL is a well established technology</a:t>
            </a:r>
          </a:p>
          <a:p>
            <a:pPr marL="0" marR="0" lvl="0" indent="0" algn="ctr" defTabSz="914118" rtl="0" eaLnBrk="1" fontAlgn="base" latinLnBrk="0" hangingPunct="1">
              <a:lnSpc>
                <a:spcPct val="100000"/>
              </a:lnSpc>
              <a:spcBef>
                <a:spcPct val="0"/>
              </a:spcBef>
              <a:spcAft>
                <a:spcPct val="0"/>
              </a:spcAft>
              <a:buClrTx/>
              <a:buSzTx/>
              <a:buFontTx/>
              <a:buNone/>
              <a:tabLst/>
              <a:defRPr/>
            </a:pPr>
            <a:r>
              <a:rPr lang="en-US" sz="2000" dirty="0">
                <a:latin typeface="+mn-lt"/>
                <a:sym typeface="American Typewriter" charset="0"/>
              </a:rPr>
              <a:t>(But a widespread use of FEL is partially limited by its size and costs)</a:t>
            </a:r>
          </a:p>
        </p:txBody>
      </p:sp>
      <p:pic>
        <p:nvPicPr>
          <p:cNvPr id="6" name="Picture 5">
            <a:extLst>
              <a:ext uri="{FF2B5EF4-FFF2-40B4-BE49-F238E27FC236}">
                <a16:creationId xmlns:a16="http://schemas.microsoft.com/office/drawing/2014/main" id="{45880E08-0729-6C4F-0350-6273B335E27D}"/>
              </a:ext>
            </a:extLst>
          </p:cNvPr>
          <p:cNvPicPr>
            <a:picLocks noChangeAspect="1"/>
          </p:cNvPicPr>
          <p:nvPr/>
        </p:nvPicPr>
        <p:blipFill>
          <a:blip r:embed="rId3"/>
          <a:stretch>
            <a:fillRect/>
          </a:stretch>
        </p:blipFill>
        <p:spPr>
          <a:xfrm>
            <a:off x="8481157" y="1806767"/>
            <a:ext cx="1471495" cy="559169"/>
          </a:xfrm>
          <a:prstGeom prst="rect">
            <a:avLst/>
          </a:prstGeom>
        </p:spPr>
      </p:pic>
      <p:pic>
        <p:nvPicPr>
          <p:cNvPr id="9" name="Picture 8">
            <a:extLst>
              <a:ext uri="{FF2B5EF4-FFF2-40B4-BE49-F238E27FC236}">
                <a16:creationId xmlns:a16="http://schemas.microsoft.com/office/drawing/2014/main" id="{D89B4174-C849-ED4B-E63F-D139C4D963A8}"/>
              </a:ext>
            </a:extLst>
          </p:cNvPr>
          <p:cNvPicPr>
            <a:picLocks noChangeAspect="1"/>
          </p:cNvPicPr>
          <p:nvPr/>
        </p:nvPicPr>
        <p:blipFill>
          <a:blip r:embed="rId4"/>
          <a:stretch>
            <a:fillRect/>
          </a:stretch>
        </p:blipFill>
        <p:spPr>
          <a:xfrm>
            <a:off x="1604932" y="1366883"/>
            <a:ext cx="3948545" cy="2932545"/>
          </a:xfrm>
          <a:prstGeom prst="rect">
            <a:avLst/>
          </a:prstGeom>
        </p:spPr>
      </p:pic>
      <p:sp>
        <p:nvSpPr>
          <p:cNvPr id="3" name="TextBox 2">
            <a:extLst>
              <a:ext uri="{FF2B5EF4-FFF2-40B4-BE49-F238E27FC236}">
                <a16:creationId xmlns:a16="http://schemas.microsoft.com/office/drawing/2014/main" id="{C71DAC76-3875-20CD-C72D-004D1357BE6A}"/>
              </a:ext>
            </a:extLst>
          </p:cNvPr>
          <p:cNvSpPr txBox="1"/>
          <p:nvPr/>
        </p:nvSpPr>
        <p:spPr>
          <a:xfrm>
            <a:off x="346710" y="5165230"/>
            <a:ext cx="11498579" cy="1077218"/>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choice of using a Free-Electron Laser (FEL) as the first application has been determined by the fact that </a:t>
            </a:r>
            <a:r>
              <a:rPr kumimoji="0" lang="en-IT" sz="16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FELs are extremely sensitive to the quality of the electron beam</a:t>
            </a: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making them an ideal testbed to demonstrate the capabilities of plasma-based accelerators. In addition a plasma-driven </a:t>
            </a:r>
            <a:r>
              <a:rPr kumimoji="0" lang="en-IT" sz="16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FEL is immediately attractive to a broad scientific user base</a:t>
            </a: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facilitating the transition from accelerator R&amp;D to real-world applications and justifying further investment. </a:t>
            </a:r>
            <a:endParaRPr kumimoji="0" lang="en-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A211F9-E8B2-7EE2-341C-93A117E4339F}"/>
              </a:ext>
            </a:extLst>
          </p:cNvPr>
          <p:cNvPicPr>
            <a:picLocks noChangeAspect="1"/>
          </p:cNvPicPr>
          <p:nvPr/>
        </p:nvPicPr>
        <p:blipFill rotWithShape="1">
          <a:blip r:embed="rId5"/>
          <a:srcRect l="5842" t="24605" r="11513" b="3463"/>
          <a:stretch/>
        </p:blipFill>
        <p:spPr>
          <a:xfrm>
            <a:off x="10792443" y="3429000"/>
            <a:ext cx="477225" cy="273270"/>
          </a:xfrm>
          <a:prstGeom prst="rect">
            <a:avLst/>
          </a:prstGeom>
        </p:spPr>
      </p:pic>
    </p:spTree>
    <p:extLst>
      <p:ext uri="{BB962C8B-B14F-4D97-AF65-F5344CB8AC3E}">
        <p14:creationId xmlns:p14="http://schemas.microsoft.com/office/powerpoint/2010/main" val="22501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497A-71A5-C8D5-A1F9-C6D5F4D55D83}"/>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8B1EDBB8-F657-C483-846E-224DCEEEE6C2}"/>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EB3424BB-79B0-131D-0A7E-C99399A054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Rectangle 52">
            <a:extLst>
              <a:ext uri="{FF2B5EF4-FFF2-40B4-BE49-F238E27FC236}">
                <a16:creationId xmlns:a16="http://schemas.microsoft.com/office/drawing/2014/main" id="{1DA09D33-2786-5EE6-2373-056D29D8464D}"/>
              </a:ext>
            </a:extLst>
          </p:cNvPr>
          <p:cNvSpPr/>
          <p:nvPr/>
        </p:nvSpPr>
        <p:spPr>
          <a:xfrm>
            <a:off x="17171" y="5971460"/>
            <a:ext cx="12139582" cy="501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black and yellow object with a white background&#10;&#10;AI-generated content may be incorrect.">
            <a:extLst>
              <a:ext uri="{FF2B5EF4-FFF2-40B4-BE49-F238E27FC236}">
                <a16:creationId xmlns:a16="http://schemas.microsoft.com/office/drawing/2014/main" id="{BA4CA8C2-1BAD-A374-CD24-32D751A9EB85}"/>
              </a:ext>
            </a:extLst>
          </p:cNvPr>
          <p:cNvPicPr>
            <a:picLocks noChangeAspect="1"/>
          </p:cNvPicPr>
          <p:nvPr/>
        </p:nvPicPr>
        <p:blipFill>
          <a:blip r:embed="rId2">
            <a:extLst>
              <a:ext uri="{28A0092B-C50C-407E-A947-70E740481C1C}">
                <a14:useLocalDpi xmlns:a14="http://schemas.microsoft.com/office/drawing/2010/main" val="0"/>
              </a:ext>
            </a:extLst>
          </a:blip>
          <a:srcRect l="22871" r="25317"/>
          <a:stretch>
            <a:fillRect/>
          </a:stretch>
        </p:blipFill>
        <p:spPr>
          <a:xfrm>
            <a:off x="15298" y="795316"/>
            <a:ext cx="12141455" cy="5232743"/>
          </a:xfrm>
          <a:prstGeom prst="rect">
            <a:avLst/>
          </a:prstGeom>
        </p:spPr>
      </p:pic>
      <p:sp>
        <p:nvSpPr>
          <p:cNvPr id="28" name="Left Brace 27">
            <a:extLst>
              <a:ext uri="{FF2B5EF4-FFF2-40B4-BE49-F238E27FC236}">
                <a16:creationId xmlns:a16="http://schemas.microsoft.com/office/drawing/2014/main" id="{9C18583D-D5EA-9AEC-6867-BAC64954D56B}"/>
              </a:ext>
            </a:extLst>
          </p:cNvPr>
          <p:cNvSpPr/>
          <p:nvPr/>
        </p:nvSpPr>
        <p:spPr>
          <a:xfrm rot="14828809">
            <a:off x="1092822" y="5137797"/>
            <a:ext cx="178313" cy="138662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120AFE1-0DB9-2C9B-8066-3FAB1ED86055}"/>
              </a:ext>
            </a:extLst>
          </p:cNvPr>
          <p:cNvSpPr txBox="1"/>
          <p:nvPr/>
        </p:nvSpPr>
        <p:spPr>
          <a:xfrm rot="20208248">
            <a:off x="613007" y="5778944"/>
            <a:ext cx="16139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S-band Injector</a:t>
            </a:r>
          </a:p>
        </p:txBody>
      </p:sp>
      <p:sp>
        <p:nvSpPr>
          <p:cNvPr id="30" name="TextBox 29">
            <a:extLst>
              <a:ext uri="{FF2B5EF4-FFF2-40B4-BE49-F238E27FC236}">
                <a16:creationId xmlns:a16="http://schemas.microsoft.com/office/drawing/2014/main" id="{9C70CDBE-10EC-EF9C-2BAF-43BDE2695366}"/>
              </a:ext>
            </a:extLst>
          </p:cNvPr>
          <p:cNvSpPr txBox="1"/>
          <p:nvPr/>
        </p:nvSpPr>
        <p:spPr>
          <a:xfrm rot="20208248">
            <a:off x="2681112" y="5010425"/>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X-band Linac</a:t>
            </a:r>
          </a:p>
        </p:txBody>
      </p:sp>
      <p:sp>
        <p:nvSpPr>
          <p:cNvPr id="31" name="TextBox 30">
            <a:extLst>
              <a:ext uri="{FF2B5EF4-FFF2-40B4-BE49-F238E27FC236}">
                <a16:creationId xmlns:a16="http://schemas.microsoft.com/office/drawing/2014/main" id="{98E506C5-DE24-23C2-90F3-90E9959D7DB3}"/>
              </a:ext>
            </a:extLst>
          </p:cNvPr>
          <p:cNvSpPr txBox="1"/>
          <p:nvPr/>
        </p:nvSpPr>
        <p:spPr>
          <a:xfrm rot="20208248">
            <a:off x="4782712" y="4248202"/>
            <a:ext cx="9044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module</a:t>
            </a:r>
          </a:p>
        </p:txBody>
      </p:sp>
      <p:sp>
        <p:nvSpPr>
          <p:cNvPr id="7" name="TextBox 31">
            <a:extLst>
              <a:ext uri="{FF2B5EF4-FFF2-40B4-BE49-F238E27FC236}">
                <a16:creationId xmlns:a16="http://schemas.microsoft.com/office/drawing/2014/main" id="{AB99FDEA-6550-8E1D-074A-988E266A4F86}"/>
              </a:ext>
            </a:extLst>
          </p:cNvPr>
          <p:cNvSpPr txBox="1"/>
          <p:nvPr/>
        </p:nvSpPr>
        <p:spPr>
          <a:xfrm rot="20208248">
            <a:off x="6320877" y="3677769"/>
            <a:ext cx="1221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Undulators</a:t>
            </a:r>
          </a:p>
        </p:txBody>
      </p:sp>
      <p:sp>
        <p:nvSpPr>
          <p:cNvPr id="33" name="TextBox 32">
            <a:extLst>
              <a:ext uri="{FF2B5EF4-FFF2-40B4-BE49-F238E27FC236}">
                <a16:creationId xmlns:a16="http://schemas.microsoft.com/office/drawing/2014/main" id="{12D94726-2D43-5C3C-DAD2-D7002D6B9901}"/>
              </a:ext>
            </a:extLst>
          </p:cNvPr>
          <p:cNvSpPr txBox="1"/>
          <p:nvPr/>
        </p:nvSpPr>
        <p:spPr>
          <a:xfrm rot="20208248">
            <a:off x="8666486" y="1557934"/>
            <a:ext cx="1677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AQUA Beamline</a:t>
            </a:r>
          </a:p>
        </p:txBody>
      </p:sp>
      <p:sp>
        <p:nvSpPr>
          <p:cNvPr id="34" name="TextBox 33">
            <a:extLst>
              <a:ext uri="{FF2B5EF4-FFF2-40B4-BE49-F238E27FC236}">
                <a16:creationId xmlns:a16="http://schemas.microsoft.com/office/drawing/2014/main" id="{7B0DA32C-A3B4-2426-82BC-16459FA6482C}"/>
              </a:ext>
            </a:extLst>
          </p:cNvPr>
          <p:cNvSpPr txBox="1"/>
          <p:nvPr/>
        </p:nvSpPr>
        <p:spPr>
          <a:xfrm rot="20551046">
            <a:off x="9078108" y="2123646"/>
            <a:ext cx="1564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ARIA Beamline</a:t>
            </a:r>
          </a:p>
        </p:txBody>
      </p:sp>
      <p:sp>
        <p:nvSpPr>
          <p:cNvPr id="8" name="Left Brace 34">
            <a:extLst>
              <a:ext uri="{FF2B5EF4-FFF2-40B4-BE49-F238E27FC236}">
                <a16:creationId xmlns:a16="http://schemas.microsoft.com/office/drawing/2014/main" id="{7183FFA9-D655-D00D-8853-B9362A17F5FC}"/>
              </a:ext>
            </a:extLst>
          </p:cNvPr>
          <p:cNvSpPr/>
          <p:nvPr/>
        </p:nvSpPr>
        <p:spPr>
          <a:xfrm rot="14828809">
            <a:off x="3108000" y="3492168"/>
            <a:ext cx="167668" cy="297935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eft Brace 35">
            <a:extLst>
              <a:ext uri="{FF2B5EF4-FFF2-40B4-BE49-F238E27FC236}">
                <a16:creationId xmlns:a16="http://schemas.microsoft.com/office/drawing/2014/main" id="{704615EE-E7DE-1019-3C7B-4844B0EE9E03}"/>
              </a:ext>
            </a:extLst>
          </p:cNvPr>
          <p:cNvSpPr/>
          <p:nvPr/>
        </p:nvSpPr>
        <p:spPr>
          <a:xfrm rot="14828809">
            <a:off x="4910023" y="3774064"/>
            <a:ext cx="166079" cy="917117"/>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e 39">
            <a:extLst>
              <a:ext uri="{FF2B5EF4-FFF2-40B4-BE49-F238E27FC236}">
                <a16:creationId xmlns:a16="http://schemas.microsoft.com/office/drawing/2014/main" id="{93F34392-D719-70BE-CF6A-2E7A97C95BD3}"/>
              </a:ext>
            </a:extLst>
          </p:cNvPr>
          <p:cNvSpPr/>
          <p:nvPr/>
        </p:nvSpPr>
        <p:spPr>
          <a:xfrm rot="14828809">
            <a:off x="6435365" y="2425212"/>
            <a:ext cx="176923" cy="2378255"/>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eft Brace 40">
            <a:extLst>
              <a:ext uri="{FF2B5EF4-FFF2-40B4-BE49-F238E27FC236}">
                <a16:creationId xmlns:a16="http://schemas.microsoft.com/office/drawing/2014/main" id="{D94603A7-213C-89C4-3346-7A70726AFE82}"/>
              </a:ext>
            </a:extLst>
          </p:cNvPr>
          <p:cNvSpPr/>
          <p:nvPr/>
        </p:nvSpPr>
        <p:spPr>
          <a:xfrm rot="15112153">
            <a:off x="9719080" y="156375"/>
            <a:ext cx="325837" cy="4680506"/>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41">
            <a:extLst>
              <a:ext uri="{FF2B5EF4-FFF2-40B4-BE49-F238E27FC236}">
                <a16:creationId xmlns:a16="http://schemas.microsoft.com/office/drawing/2014/main" id="{C902B85D-57C9-6B50-5DE5-2BDA0AB6B4F3}"/>
              </a:ext>
            </a:extLst>
          </p:cNvPr>
          <p:cNvSpPr txBox="1"/>
          <p:nvPr/>
        </p:nvSpPr>
        <p:spPr>
          <a:xfrm rot="20462664">
            <a:off x="8918155" y="2629884"/>
            <a:ext cx="1883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Photon beamlines</a:t>
            </a:r>
          </a:p>
        </p:txBody>
      </p:sp>
      <p:sp>
        <p:nvSpPr>
          <p:cNvPr id="11" name="TextBox 42">
            <a:extLst>
              <a:ext uri="{FF2B5EF4-FFF2-40B4-BE49-F238E27FC236}">
                <a16:creationId xmlns:a16="http://schemas.microsoft.com/office/drawing/2014/main" id="{DB691FE1-8E66-EC60-00E7-BC59C6EBEFBF}"/>
              </a:ext>
            </a:extLst>
          </p:cNvPr>
          <p:cNvSpPr txBox="1"/>
          <p:nvPr/>
        </p:nvSpPr>
        <p:spPr>
          <a:xfrm rot="20208248">
            <a:off x="310279" y="462422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17.5 m</a:t>
            </a:r>
          </a:p>
        </p:txBody>
      </p:sp>
      <p:sp>
        <p:nvSpPr>
          <p:cNvPr id="12" name="TextBox 44">
            <a:extLst>
              <a:ext uri="{FF2B5EF4-FFF2-40B4-BE49-F238E27FC236}">
                <a16:creationId xmlns:a16="http://schemas.microsoft.com/office/drawing/2014/main" id="{11BF7C45-B66F-3942-DFF1-BFB5708B54D6}"/>
              </a:ext>
            </a:extLst>
          </p:cNvPr>
          <p:cNvSpPr txBox="1"/>
          <p:nvPr/>
        </p:nvSpPr>
        <p:spPr>
          <a:xfrm rot="20208248">
            <a:off x="2273576" y="37668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33.5 m</a:t>
            </a:r>
          </a:p>
        </p:txBody>
      </p:sp>
      <p:sp>
        <p:nvSpPr>
          <p:cNvPr id="14" name="TextBox 45">
            <a:extLst>
              <a:ext uri="{FF2B5EF4-FFF2-40B4-BE49-F238E27FC236}">
                <a16:creationId xmlns:a16="http://schemas.microsoft.com/office/drawing/2014/main" id="{800DE5F3-E71C-34B8-A3D7-5FED389C0FCE}"/>
              </a:ext>
            </a:extLst>
          </p:cNvPr>
          <p:cNvSpPr txBox="1"/>
          <p:nvPr/>
        </p:nvSpPr>
        <p:spPr>
          <a:xfrm rot="20208248">
            <a:off x="4183064" y="3029953"/>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 m</a:t>
            </a:r>
          </a:p>
        </p:txBody>
      </p:sp>
      <p:sp>
        <p:nvSpPr>
          <p:cNvPr id="15" name="TextBox 46">
            <a:extLst>
              <a:ext uri="{FF2B5EF4-FFF2-40B4-BE49-F238E27FC236}">
                <a16:creationId xmlns:a16="http://schemas.microsoft.com/office/drawing/2014/main" id="{BEE1A037-220B-A051-4EC7-7E281384E9AB}"/>
              </a:ext>
            </a:extLst>
          </p:cNvPr>
          <p:cNvSpPr txBox="1"/>
          <p:nvPr/>
        </p:nvSpPr>
        <p:spPr>
          <a:xfrm rot="20208248">
            <a:off x="5494098" y="23945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28.5 m</a:t>
            </a:r>
          </a:p>
        </p:txBody>
      </p:sp>
      <p:sp>
        <p:nvSpPr>
          <p:cNvPr id="16" name="TextBox 47">
            <a:extLst>
              <a:ext uri="{FF2B5EF4-FFF2-40B4-BE49-F238E27FC236}">
                <a16:creationId xmlns:a16="http://schemas.microsoft.com/office/drawing/2014/main" id="{F8BD9ECB-F57C-0788-2D3D-B669F0C5EF1D}"/>
              </a:ext>
            </a:extLst>
          </p:cNvPr>
          <p:cNvSpPr txBox="1"/>
          <p:nvPr/>
        </p:nvSpPr>
        <p:spPr>
          <a:xfrm rot="20208248">
            <a:off x="8823102" y="1050386"/>
            <a:ext cx="6559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54 m</a:t>
            </a:r>
          </a:p>
        </p:txBody>
      </p:sp>
      <p:pic>
        <p:nvPicPr>
          <p:cNvPr id="65" name="Immagine 6" descr="Immagine che contiene macchina, ingegneria, interno, industria&#10;&#10;Il contenuto generato dall'IA potrebbe non essere corretto.">
            <a:extLst>
              <a:ext uri="{FF2B5EF4-FFF2-40B4-BE49-F238E27FC236}">
                <a16:creationId xmlns:a16="http://schemas.microsoft.com/office/drawing/2014/main" id="{90A8FFC5-F9DA-ADB2-9326-0FE9256134F9}"/>
              </a:ext>
            </a:extLst>
          </p:cNvPr>
          <p:cNvPicPr>
            <a:picLocks noChangeAspect="1"/>
          </p:cNvPicPr>
          <p:nvPr/>
        </p:nvPicPr>
        <p:blipFill>
          <a:blip r:embed="rId3">
            <a:extLst>
              <a:ext uri="{28A0092B-C50C-407E-A947-70E740481C1C}">
                <a14:useLocalDpi xmlns:a14="http://schemas.microsoft.com/office/drawing/2010/main" val="0"/>
              </a:ext>
            </a:extLst>
          </a:blip>
          <a:srcRect l="29886" r="4155" b="3170"/>
          <a:stretch>
            <a:fillRect/>
          </a:stretch>
        </p:blipFill>
        <p:spPr>
          <a:xfrm>
            <a:off x="4078928" y="4924950"/>
            <a:ext cx="2194390" cy="1858327"/>
          </a:xfrm>
          <a:prstGeom prst="rect">
            <a:avLst/>
          </a:prstGeom>
        </p:spPr>
      </p:pic>
      <p:pic>
        <p:nvPicPr>
          <p:cNvPr id="66" name="Picture 65">
            <a:extLst>
              <a:ext uri="{FF2B5EF4-FFF2-40B4-BE49-F238E27FC236}">
                <a16:creationId xmlns:a16="http://schemas.microsoft.com/office/drawing/2014/main" id="{1C342236-AEAD-37A4-F72B-852FA26D6A61}"/>
              </a:ext>
            </a:extLst>
          </p:cNvPr>
          <p:cNvPicPr>
            <a:picLocks noChangeAspect="1"/>
          </p:cNvPicPr>
          <p:nvPr/>
        </p:nvPicPr>
        <p:blipFill>
          <a:blip r:embed="rId4"/>
          <a:srcRect t="11382" b="5213"/>
          <a:stretch>
            <a:fillRect/>
          </a:stretch>
        </p:blipFill>
        <p:spPr>
          <a:xfrm>
            <a:off x="7517452" y="3423763"/>
            <a:ext cx="1951334" cy="2892079"/>
          </a:xfrm>
          <a:prstGeom prst="rect">
            <a:avLst/>
          </a:prstGeom>
        </p:spPr>
      </p:pic>
      <p:grpSp>
        <p:nvGrpSpPr>
          <p:cNvPr id="19" name="Gruppo 18">
            <a:extLst>
              <a:ext uri="{FF2B5EF4-FFF2-40B4-BE49-F238E27FC236}">
                <a16:creationId xmlns:a16="http://schemas.microsoft.com/office/drawing/2014/main" id="{EFCB12C3-981B-8A3C-3C7D-4765D35C55E9}"/>
              </a:ext>
            </a:extLst>
          </p:cNvPr>
          <p:cNvGrpSpPr/>
          <p:nvPr/>
        </p:nvGrpSpPr>
        <p:grpSpPr>
          <a:xfrm>
            <a:off x="1997646" y="1072315"/>
            <a:ext cx="5772455" cy="3212548"/>
            <a:chOff x="1997646" y="1072315"/>
            <a:chExt cx="5772455" cy="3212548"/>
          </a:xfrm>
        </p:grpSpPr>
        <p:sp>
          <p:nvSpPr>
            <p:cNvPr id="39" name="TextBox 38">
              <a:extLst>
                <a:ext uri="{FF2B5EF4-FFF2-40B4-BE49-F238E27FC236}">
                  <a16:creationId xmlns:a16="http://schemas.microsoft.com/office/drawing/2014/main" id="{91287BBA-8EDC-B0CF-166B-86443F147919}"/>
                </a:ext>
              </a:extLst>
            </p:cNvPr>
            <p:cNvSpPr txBox="1"/>
            <p:nvPr/>
          </p:nvSpPr>
          <p:spPr>
            <a:xfrm>
              <a:off x="2198145" y="2803681"/>
              <a:ext cx="16674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chamber: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3.5 m</a:t>
              </a:r>
            </a:p>
          </p:txBody>
        </p:sp>
        <p:cxnSp>
          <p:nvCxnSpPr>
            <p:cNvPr id="55" name="Straight Arrow Connector 54">
              <a:extLst>
                <a:ext uri="{FF2B5EF4-FFF2-40B4-BE49-F238E27FC236}">
                  <a16:creationId xmlns:a16="http://schemas.microsoft.com/office/drawing/2014/main" id="{EB2F0C79-AB99-D07C-DF5F-396B7A7C82C9}"/>
                </a:ext>
              </a:extLst>
            </p:cNvPr>
            <p:cNvCxnSpPr>
              <a:cxnSpLocks/>
            </p:cNvCxnSpPr>
            <p:nvPr/>
          </p:nvCxnSpPr>
          <p:spPr>
            <a:xfrm>
              <a:off x="3915441" y="3255261"/>
              <a:ext cx="560234" cy="65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Immagine 2">
              <a:extLst>
                <a:ext uri="{FF2B5EF4-FFF2-40B4-BE49-F238E27FC236}">
                  <a16:creationId xmlns:a16="http://schemas.microsoft.com/office/drawing/2014/main" id="{08B9F39E-F36D-5CD4-8419-03E79E02A9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646" y="1121331"/>
              <a:ext cx="2379593" cy="1634872"/>
            </a:xfrm>
            <a:prstGeom prst="rect">
              <a:avLst/>
            </a:prstGeom>
            <a:noFill/>
            <a:ln>
              <a:noFill/>
            </a:ln>
          </p:spPr>
        </p:pic>
        <p:pic>
          <p:nvPicPr>
            <p:cNvPr id="62" name="Immagine 10">
              <a:extLst>
                <a:ext uri="{FF2B5EF4-FFF2-40B4-BE49-F238E27FC236}">
                  <a16:creationId xmlns:a16="http://schemas.microsoft.com/office/drawing/2014/main" id="{F7F32675-2E7F-2E98-B956-D4BA6C64C67A}"/>
                </a:ext>
              </a:extLst>
            </p:cNvPr>
            <p:cNvPicPr>
              <a:picLocks noChangeAspect="1"/>
            </p:cNvPicPr>
            <p:nvPr/>
          </p:nvPicPr>
          <p:blipFill>
            <a:blip r:embed="rId6"/>
            <a:stretch>
              <a:fillRect/>
            </a:stretch>
          </p:blipFill>
          <p:spPr>
            <a:xfrm>
              <a:off x="4498304" y="1343015"/>
              <a:ext cx="3271797" cy="853219"/>
            </a:xfrm>
            <a:prstGeom prst="rect">
              <a:avLst/>
            </a:prstGeom>
            <a:effectLst/>
          </p:spPr>
        </p:pic>
        <p:cxnSp>
          <p:nvCxnSpPr>
            <p:cNvPr id="64" name="Straight Arrow Connector 63">
              <a:extLst>
                <a:ext uri="{FF2B5EF4-FFF2-40B4-BE49-F238E27FC236}">
                  <a16:creationId xmlns:a16="http://schemas.microsoft.com/office/drawing/2014/main" id="{FD5DAF9C-BE2F-1C84-F1EF-F8319AE87649}"/>
                </a:ext>
              </a:extLst>
            </p:cNvPr>
            <p:cNvCxnSpPr/>
            <p:nvPr/>
          </p:nvCxnSpPr>
          <p:spPr>
            <a:xfrm>
              <a:off x="3301423" y="2012879"/>
              <a:ext cx="1174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a16="http://schemas.microsoft.com/office/drawing/2014/main" id="{76034C34-A848-C1D8-2186-39D68F6421F7}"/>
                </a:ext>
              </a:extLst>
            </p:cNvPr>
            <p:cNvSpPr/>
            <p:nvPr/>
          </p:nvSpPr>
          <p:spPr>
            <a:xfrm>
              <a:off x="4377239" y="3877056"/>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38">
              <a:extLst>
                <a:ext uri="{FF2B5EF4-FFF2-40B4-BE49-F238E27FC236}">
                  <a16:creationId xmlns:a16="http://schemas.microsoft.com/office/drawing/2014/main" id="{F2B4E5B3-14F2-C7AA-3E14-36875548DC92}"/>
                </a:ext>
              </a:extLst>
            </p:cNvPr>
            <p:cNvSpPr txBox="1"/>
            <p:nvPr/>
          </p:nvSpPr>
          <p:spPr>
            <a:xfrm>
              <a:off x="4881837" y="1072315"/>
              <a:ext cx="2379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capillary: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0.6 m</a:t>
              </a:r>
            </a:p>
          </p:txBody>
        </p:sp>
        <p:sp>
          <p:nvSpPr>
            <p:cNvPr id="18" name="Ovale 17">
              <a:extLst>
                <a:ext uri="{FF2B5EF4-FFF2-40B4-BE49-F238E27FC236}">
                  <a16:creationId xmlns:a16="http://schemas.microsoft.com/office/drawing/2014/main" id="{8B810ADF-BF49-9475-6328-A9ABC0640F26}"/>
                </a:ext>
              </a:extLst>
            </p:cNvPr>
            <p:cNvSpPr/>
            <p:nvPr/>
          </p:nvSpPr>
          <p:spPr>
            <a:xfrm>
              <a:off x="2876689" y="1723744"/>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34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4634-C59D-9173-4287-7728BFB2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89228-D8F0-B03B-7FB8-67AB8F9C7111}"/>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p>
        </p:txBody>
      </p:sp>
      <p:pic>
        <p:nvPicPr>
          <p:cNvPr id="4" name="Picture 3">
            <a:extLst>
              <a:ext uri="{FF2B5EF4-FFF2-40B4-BE49-F238E27FC236}">
                <a16:creationId xmlns:a16="http://schemas.microsoft.com/office/drawing/2014/main" id="{88E68D00-31BD-10BA-6178-64583E1D5F0D}"/>
              </a:ext>
            </a:extLst>
          </p:cNvPr>
          <p:cNvPicPr>
            <a:picLocks noChangeAspect="1"/>
          </p:cNvPicPr>
          <p:nvPr/>
        </p:nvPicPr>
        <p:blipFill>
          <a:blip r:embed="rId3"/>
          <a:srcRect t="18316" b="26000"/>
          <a:stretch/>
        </p:blipFill>
        <p:spPr>
          <a:xfrm>
            <a:off x="189047" y="2222230"/>
            <a:ext cx="5839519" cy="1917147"/>
          </a:xfrm>
          <a:prstGeom prst="rect">
            <a:avLst/>
          </a:prstGeom>
        </p:spPr>
      </p:pic>
      <p:sp>
        <p:nvSpPr>
          <p:cNvPr id="2" name="TextBox 1">
            <a:extLst>
              <a:ext uri="{FF2B5EF4-FFF2-40B4-BE49-F238E27FC236}">
                <a16:creationId xmlns:a16="http://schemas.microsoft.com/office/drawing/2014/main" id="{02ABAD15-9CA3-CCE3-B3E8-385519223815}"/>
              </a:ext>
            </a:extLst>
          </p:cNvPr>
          <p:cNvSpPr txBox="1"/>
          <p:nvPr/>
        </p:nvSpPr>
        <p:spPr>
          <a:xfrm>
            <a:off x="78629" y="1053377"/>
            <a:ext cx="11844157" cy="923330"/>
          </a:xfrm>
          <a:prstGeom prst="rect">
            <a:avLst/>
          </a:prstGeom>
          <a:noFill/>
        </p:spPr>
        <p:txBody>
          <a:bodyPr wrap="square">
            <a:spAutoFit/>
          </a:bodyPr>
          <a:lstStyle/>
          <a:p>
            <a:pPr algn="just"/>
            <a:r>
              <a:rPr lang="en-IT" sz="1800" b="1" dirty="0"/>
              <a:t>The facility aims to operate in two modes: </a:t>
            </a:r>
            <a:r>
              <a:rPr lang="en-IT" sz="1800" dirty="0"/>
              <a:t>a full-RF mode for initial commissioning, and a hybrid RF+PWFA mode that serves as a demonstrator for plasma-driven FELs user operation. Full-RF mode user operation is also possible.</a:t>
            </a:r>
          </a:p>
          <a:p>
            <a:pPr algn="just"/>
            <a:r>
              <a:rPr lang="en-IT" sz="1800" dirty="0"/>
              <a:t>The facility is expected to begin operations </a:t>
            </a:r>
            <a:r>
              <a:rPr lang="en-IT" sz="1800" b="1" dirty="0"/>
              <a:t>in 2031</a:t>
            </a:r>
          </a:p>
        </p:txBody>
      </p:sp>
      <p:pic>
        <p:nvPicPr>
          <p:cNvPr id="6" name="Picture 5">
            <a:extLst>
              <a:ext uri="{FF2B5EF4-FFF2-40B4-BE49-F238E27FC236}">
                <a16:creationId xmlns:a16="http://schemas.microsoft.com/office/drawing/2014/main" id="{6573B1CC-A7B5-4CCA-D5BB-5B507B3BF561}"/>
              </a:ext>
            </a:extLst>
          </p:cNvPr>
          <p:cNvPicPr>
            <a:picLocks noChangeAspect="1"/>
          </p:cNvPicPr>
          <p:nvPr/>
        </p:nvPicPr>
        <p:blipFill>
          <a:blip r:embed="rId4"/>
          <a:stretch>
            <a:fillRect/>
          </a:stretch>
        </p:blipFill>
        <p:spPr>
          <a:xfrm>
            <a:off x="6619352" y="1732121"/>
            <a:ext cx="5303434" cy="4684105"/>
          </a:xfrm>
          <a:prstGeom prst="rect">
            <a:avLst/>
          </a:prstGeom>
        </p:spPr>
      </p:pic>
      <p:sp>
        <p:nvSpPr>
          <p:cNvPr id="5" name="TextBox 4">
            <a:extLst>
              <a:ext uri="{FF2B5EF4-FFF2-40B4-BE49-F238E27FC236}">
                <a16:creationId xmlns:a16="http://schemas.microsoft.com/office/drawing/2014/main" id="{F6174454-CB5F-C2E8-4A64-40456FFC0503}"/>
              </a:ext>
            </a:extLst>
          </p:cNvPr>
          <p:cNvSpPr txBox="1"/>
          <p:nvPr/>
        </p:nvSpPr>
        <p:spPr>
          <a:xfrm>
            <a:off x="78629" y="4384900"/>
            <a:ext cx="6017371" cy="2031325"/>
          </a:xfrm>
          <a:prstGeom prst="rect">
            <a:avLst/>
          </a:prstGeom>
          <a:noFill/>
        </p:spPr>
        <p:txBody>
          <a:bodyPr wrap="square">
            <a:spAutoFit/>
          </a:bodyPr>
          <a:lstStyle/>
          <a:p>
            <a:pPr algn="just"/>
            <a:r>
              <a:rPr lang="en-IT" sz="1400" dirty="0"/>
              <a:t>•</a:t>
            </a:r>
            <a:r>
              <a:rPr lang="en-IT" sz="1400" b="1" dirty="0"/>
              <a:t>Moderate Energy with High Impact: </a:t>
            </a:r>
            <a:r>
              <a:rPr lang="en-IT" sz="1400" dirty="0"/>
              <a:t>Operating at around 1 GeV, will deliver Soft X-rays radiation in the “water window”. </a:t>
            </a:r>
          </a:p>
          <a:p>
            <a:pPr algn="just"/>
            <a:endParaRPr lang="en-IT" sz="1400" dirty="0"/>
          </a:p>
          <a:p>
            <a:pPr algn="just"/>
            <a:r>
              <a:rPr lang="en-IT" sz="1400" dirty="0"/>
              <a:t>•</a:t>
            </a:r>
            <a:r>
              <a:rPr lang="en-IT" sz="1400" b="1" dirty="0"/>
              <a:t>Compact Design:</a:t>
            </a:r>
            <a:r>
              <a:rPr lang="en-IT" sz="1400" dirty="0"/>
              <a:t> With an accelerating length shorter than 50 meters, it is the most compact facility in the soft X-rays list, at least by a factor 3. </a:t>
            </a:r>
          </a:p>
          <a:p>
            <a:pPr algn="just"/>
            <a:endParaRPr lang="en-IT" sz="1400" dirty="0"/>
          </a:p>
          <a:p>
            <a:pPr algn="just"/>
            <a:r>
              <a:rPr lang="en-IT" sz="1400" dirty="0"/>
              <a:t>•</a:t>
            </a:r>
            <a:r>
              <a:rPr lang="en-IT" sz="1400" b="1" dirty="0"/>
              <a:t>Technology Demonstrator:</a:t>
            </a:r>
            <a:r>
              <a:rPr lang="en-IT" sz="1400" dirty="0"/>
              <a:t> it will be also a strategic testbed for integrating advanced acceleration schemes and short period undulators into user-oriented FELs marking a paradigm shift toward compact and cost-effective light sources.</a:t>
            </a:r>
          </a:p>
        </p:txBody>
      </p:sp>
    </p:spTree>
    <p:extLst>
      <p:ext uri="{BB962C8B-B14F-4D97-AF65-F5344CB8AC3E}">
        <p14:creationId xmlns:p14="http://schemas.microsoft.com/office/powerpoint/2010/main" val="33192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6550B-2B8C-EBBE-CAE5-76F4E22558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29A22C-BFBD-1248-FDE7-D550AFCE02C3}"/>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endParaRPr lang="en-IT" dirty="0">
              <a:latin typeface="+mn-lt"/>
            </a:endParaRPr>
          </a:p>
        </p:txBody>
      </p:sp>
      <p:graphicFrame>
        <p:nvGraphicFramePr>
          <p:cNvPr id="8" name="Table 7">
            <a:extLst>
              <a:ext uri="{FF2B5EF4-FFF2-40B4-BE49-F238E27FC236}">
                <a16:creationId xmlns:a16="http://schemas.microsoft.com/office/drawing/2014/main" id="{225FB601-E225-F0E8-2214-225E56284CEA}"/>
              </a:ext>
            </a:extLst>
          </p:cNvPr>
          <p:cNvGraphicFramePr>
            <a:graphicFrameLocks noGrp="1"/>
          </p:cNvGraphicFramePr>
          <p:nvPr>
            <p:extLst>
              <p:ext uri="{D42A27DB-BD31-4B8C-83A1-F6EECF244321}">
                <p14:modId xmlns:p14="http://schemas.microsoft.com/office/powerpoint/2010/main" val="787617279"/>
              </p:ext>
            </p:extLst>
          </p:nvPr>
        </p:nvGraphicFramePr>
        <p:xfrm>
          <a:off x="174725" y="968454"/>
          <a:ext cx="4994771" cy="5302273"/>
        </p:xfrm>
        <a:graphic>
          <a:graphicData uri="http://schemas.openxmlformats.org/drawingml/2006/table">
            <a:tbl>
              <a:tblPr firstRow="1" firstCol="1" bandRow="1">
                <a:tableStyleId>{5C22544A-7EE6-4342-B048-85BDC9FD1C3A}</a:tableStyleId>
              </a:tblPr>
              <a:tblGrid>
                <a:gridCol w="575595">
                  <a:extLst>
                    <a:ext uri="{9D8B030D-6E8A-4147-A177-3AD203B41FA5}">
                      <a16:colId xmlns:a16="http://schemas.microsoft.com/office/drawing/2014/main" val="2046751725"/>
                    </a:ext>
                  </a:extLst>
                </a:gridCol>
                <a:gridCol w="743454">
                  <a:extLst>
                    <a:ext uri="{9D8B030D-6E8A-4147-A177-3AD203B41FA5}">
                      <a16:colId xmlns:a16="http://schemas.microsoft.com/office/drawing/2014/main" val="3146292002"/>
                    </a:ext>
                  </a:extLst>
                </a:gridCol>
                <a:gridCol w="201115">
                  <a:extLst>
                    <a:ext uri="{9D8B030D-6E8A-4147-A177-3AD203B41FA5}">
                      <a16:colId xmlns:a16="http://schemas.microsoft.com/office/drawing/2014/main" val="2107192671"/>
                    </a:ext>
                  </a:extLst>
                </a:gridCol>
                <a:gridCol w="485278">
                  <a:extLst>
                    <a:ext uri="{9D8B030D-6E8A-4147-A177-3AD203B41FA5}">
                      <a16:colId xmlns:a16="http://schemas.microsoft.com/office/drawing/2014/main" val="765512235"/>
                    </a:ext>
                  </a:extLst>
                </a:gridCol>
                <a:gridCol w="495821">
                  <a:extLst>
                    <a:ext uri="{9D8B030D-6E8A-4147-A177-3AD203B41FA5}">
                      <a16:colId xmlns:a16="http://schemas.microsoft.com/office/drawing/2014/main" val="1954593389"/>
                    </a:ext>
                  </a:extLst>
                </a:gridCol>
                <a:gridCol w="526291">
                  <a:extLst>
                    <a:ext uri="{9D8B030D-6E8A-4147-A177-3AD203B41FA5}">
                      <a16:colId xmlns:a16="http://schemas.microsoft.com/office/drawing/2014/main" val="1507765814"/>
                    </a:ext>
                  </a:extLst>
                </a:gridCol>
                <a:gridCol w="824890">
                  <a:extLst>
                    <a:ext uri="{9D8B030D-6E8A-4147-A177-3AD203B41FA5}">
                      <a16:colId xmlns:a16="http://schemas.microsoft.com/office/drawing/2014/main" val="586646477"/>
                    </a:ext>
                  </a:extLst>
                </a:gridCol>
                <a:gridCol w="1142327">
                  <a:extLst>
                    <a:ext uri="{9D8B030D-6E8A-4147-A177-3AD203B41FA5}">
                      <a16:colId xmlns:a16="http://schemas.microsoft.com/office/drawing/2014/main" val="2010633904"/>
                    </a:ext>
                  </a:extLst>
                </a:gridCol>
              </a:tblGrid>
              <a:tr h="536448">
                <a:tc>
                  <a:txBody>
                    <a:bodyPr/>
                    <a:lstStyle/>
                    <a:p>
                      <a:pPr algn="ctr"/>
                      <a:r>
                        <a:rPr lang="en-US" sz="900">
                          <a:effectLst/>
                        </a:rPr>
                        <a:t>Facility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Location</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r>
                        <a:rPr lang="en-US" sz="800">
                          <a:effectLst/>
                        </a:rPr>
                        <a:t>Wavelength Range</a:t>
                      </a:r>
                      <a:endParaRPr lang="en-IT" sz="1000">
                        <a:effectLst/>
                      </a:endParaRPr>
                    </a:p>
                    <a:p>
                      <a:pPr algn="ctr"/>
                      <a:r>
                        <a:rPr lang="en-US" sz="800">
                          <a:effectLst/>
                        </a:rPr>
                        <a:t>[nm]</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Wavelength Range</a:t>
                      </a:r>
                      <a:endParaRPr lang="en-IT" sz="1100" dirty="0">
                        <a:effectLst/>
                      </a:endParaRPr>
                    </a:p>
                    <a:p>
                      <a:pPr algn="ctr"/>
                      <a:r>
                        <a:rPr lang="en-US" sz="900" dirty="0">
                          <a:effectLst/>
                        </a:rPr>
                        <a:t>[nm]</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err="1">
                          <a:effectLst/>
                        </a:rPr>
                        <a:t>Linac</a:t>
                      </a:r>
                      <a:r>
                        <a:rPr lang="en-US" sz="900" dirty="0">
                          <a:effectLst/>
                        </a:rPr>
                        <a:t> Length</a:t>
                      </a:r>
                      <a:endParaRPr lang="en-IT" sz="1100" dirty="0">
                        <a:effectLst/>
                      </a:endParaRPr>
                    </a:p>
                    <a:p>
                      <a:pPr algn="ctr"/>
                      <a:r>
                        <a:rPr lang="en-US" sz="900" dirty="0">
                          <a:effectLst/>
                        </a:rPr>
                        <a:t>[km]</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Electron Energy</a:t>
                      </a:r>
                      <a:endParaRPr lang="en-IT" sz="1100">
                        <a:effectLst/>
                      </a:endParaRPr>
                    </a:p>
                    <a:p>
                      <a:pPr algn="ctr"/>
                      <a:r>
                        <a:rPr lang="en-US" sz="900">
                          <a:effectLst/>
                        </a:rPr>
                        <a:t>[GeV]</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RF Band</a:t>
                      </a:r>
                      <a:endParaRPr lang="en-IT" sz="1100">
                        <a:effectLst/>
                      </a:endParaRPr>
                    </a:p>
                    <a:p>
                      <a:pPr algn="ctr"/>
                      <a:r>
                        <a:rPr lang="en-US" sz="900">
                          <a:effectLst/>
                        </a:rPr>
                        <a:t>And Gradient</a:t>
                      </a:r>
                      <a:endParaRPr lang="en-IT" sz="1100">
                        <a:effectLst/>
                      </a:endParaRPr>
                    </a:p>
                    <a:p>
                      <a:pPr algn="ctr"/>
                      <a:r>
                        <a:rPr lang="en-US" sz="900">
                          <a:effectLst/>
                        </a:rPr>
                        <a:t>[MV/m]</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Key Features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982682314"/>
                  </a:ext>
                </a:extLst>
              </a:tr>
              <a:tr h="134112">
                <a:tc gridSpan="8">
                  <a:txBody>
                    <a:bodyPr/>
                    <a:lstStyle/>
                    <a:p>
                      <a:pPr algn="ctr"/>
                      <a:r>
                        <a:rPr lang="en-US" sz="900" dirty="0">
                          <a:effectLst/>
                        </a:rPr>
                        <a:t> </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123910659"/>
                  </a:ext>
                </a:extLst>
              </a:tr>
              <a:tr h="134112">
                <a:tc gridSpan="8">
                  <a:txBody>
                    <a:bodyPr/>
                    <a:lstStyle/>
                    <a:p>
                      <a:pPr algn="ctr"/>
                      <a:r>
                        <a:rPr lang="en-US" sz="900" dirty="0">
                          <a:effectLst/>
                        </a:rPr>
                        <a:t>Soft X-rays radiations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311836741"/>
                  </a:ext>
                </a:extLst>
              </a:tr>
              <a:tr h="536448">
                <a:tc>
                  <a:txBody>
                    <a:bodyPr/>
                    <a:lstStyle/>
                    <a:p>
                      <a:pPr algn="ctr"/>
                      <a:r>
                        <a:rPr lang="en-US" sz="900" dirty="0">
                          <a:effectLst/>
                        </a:rPr>
                        <a:t>AQUA</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noFill/>
                  </a:tcPr>
                </a:tc>
                <a:tc>
                  <a:txBody>
                    <a:bodyPr/>
                    <a:lstStyle/>
                    <a:p>
                      <a:pPr algn="ctr"/>
                      <a:r>
                        <a:rPr lang="en-US" sz="900">
                          <a:effectLst/>
                          <a:highlight>
                            <a:srgbClr val="FFFF00"/>
                          </a:highlight>
                        </a:rPr>
                        <a:t>Frascati, Italy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gridSpan="2">
                  <a:txBody>
                    <a:bodyPr/>
                    <a:lstStyle/>
                    <a:p>
                      <a:pPr algn="ctr"/>
                      <a:r>
                        <a:rPr lang="en-US" sz="900">
                          <a:effectLst/>
                          <a:highlight>
                            <a:srgbClr val="FFFF00"/>
                          </a:highlight>
                        </a:rPr>
                        <a:t>4–10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900">
                          <a:effectLst/>
                          <a:highlight>
                            <a:srgbClr val="FFFF00"/>
                          </a:highlight>
                        </a:rPr>
                        <a:t>&lt; 0.05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highlight>
                            <a:srgbClr val="FFFF00"/>
                          </a:highlight>
                        </a:rPr>
                        <a:t>1.0 – 1.2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dirty="0">
                          <a:effectLst/>
                          <a:highlight>
                            <a:srgbClr val="FFFF00"/>
                          </a:highlight>
                        </a:rPr>
                        <a:t>X/Plasma</a:t>
                      </a:r>
                      <a:endParaRPr lang="en-IT" sz="1100" dirty="0">
                        <a:effectLst/>
                      </a:endParaRPr>
                    </a:p>
                    <a:p>
                      <a:pPr algn="ctr"/>
                      <a:r>
                        <a:rPr lang="en-US" sz="900" dirty="0">
                          <a:effectLst/>
                          <a:highlight>
                            <a:srgbClr val="FFFF00"/>
                          </a:highlight>
                        </a:rPr>
                        <a:t> </a:t>
                      </a:r>
                      <a:endParaRPr lang="en-IT" sz="1100" dirty="0">
                        <a:effectLst/>
                      </a:endParaRPr>
                    </a:p>
                    <a:p>
                      <a:pPr algn="ctr"/>
                      <a:r>
                        <a:rPr lang="en-US" sz="900" dirty="0">
                          <a:effectLst/>
                          <a:highlight>
                            <a:srgbClr val="FFFF00"/>
                          </a:highlight>
                        </a:rPr>
                        <a:t>60/1000</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dirty="0">
                          <a:effectLst/>
                          <a:highlight>
                            <a:srgbClr val="FFFF00"/>
                          </a:highlight>
                        </a:rPr>
                        <a:t>Compactness. </a:t>
                      </a:r>
                      <a:endParaRPr lang="en-IT" sz="1100" dirty="0">
                        <a:effectLst/>
                      </a:endParaRPr>
                    </a:p>
                    <a:p>
                      <a:pPr algn="ctr"/>
                      <a:r>
                        <a:rPr lang="en-US" sz="900" dirty="0">
                          <a:effectLst/>
                          <a:highlight>
                            <a:srgbClr val="FFFF00"/>
                          </a:highlight>
                        </a:rPr>
                        <a:t>Targets the water window; </a:t>
                      </a:r>
                      <a:endParaRPr lang="en-IT" sz="1100" dirty="0">
                        <a:effectLst/>
                      </a:endParaRPr>
                    </a:p>
                    <a:p>
                      <a:pPr algn="ctr"/>
                      <a:r>
                        <a:rPr lang="en-US" sz="900" dirty="0">
                          <a:effectLst/>
                          <a:highlight>
                            <a:srgbClr val="FFFF00"/>
                          </a:highlight>
                        </a:rPr>
                        <a:t>3D bio-imaging.</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extLst>
                  <a:ext uri="{0D108BD9-81ED-4DB2-BD59-A6C34878D82A}">
                    <a16:rowId xmlns:a16="http://schemas.microsoft.com/office/drawing/2014/main" val="3347245833"/>
                  </a:ext>
                </a:extLst>
              </a:tr>
              <a:tr h="664787">
                <a:tc>
                  <a:txBody>
                    <a:bodyPr/>
                    <a:lstStyle/>
                    <a:p>
                      <a:pPr algn="ctr"/>
                      <a:r>
                        <a:rPr lang="en-US" sz="900">
                          <a:effectLst/>
                        </a:rPr>
                        <a:t>FLASH</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Hamburg, Germany</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4.1–45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0.2</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rPr>
                        <a:t>1.25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L</a:t>
                      </a:r>
                      <a:endParaRPr lang="en-IT" sz="1100">
                        <a:effectLst/>
                      </a:endParaRPr>
                    </a:p>
                    <a:p>
                      <a:pPr algn="ctr"/>
                      <a:r>
                        <a:rPr lang="en-US" sz="900">
                          <a:effectLst/>
                        </a:rPr>
                        <a:t> </a:t>
                      </a:r>
                      <a:endParaRPr lang="en-IT" sz="1100">
                        <a:effectLst/>
                      </a:endParaRPr>
                    </a:p>
                    <a:p>
                      <a:pPr algn="ctr"/>
                      <a:r>
                        <a:rPr lang="en-US" sz="900">
                          <a:effectLst/>
                        </a:rPr>
                        <a:t>30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Pioneering SASE FEL; test facility for RF Super-Conductivity and FEL technologies.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351964651"/>
                  </a:ext>
                </a:extLst>
              </a:tr>
              <a:tr h="531830">
                <a:tc>
                  <a:txBody>
                    <a:bodyPr/>
                    <a:lstStyle/>
                    <a:p>
                      <a:pPr algn="ctr"/>
                      <a:r>
                        <a:rPr lang="en-US" sz="900">
                          <a:effectLst/>
                        </a:rPr>
                        <a:t>FERMI</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Trieste, Italy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10–100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0.15</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rPr>
                        <a:t>1.67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Seeded FEL; high spectral purity in VUV–soft X-ray range.</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2833354372"/>
                  </a:ext>
                </a:extLst>
              </a:tr>
              <a:tr h="134112">
                <a:tc gridSpan="8">
                  <a:txBody>
                    <a:bodyPr/>
                    <a:lstStyle/>
                    <a:p>
                      <a:pPr algn="ctr"/>
                      <a:r>
                        <a:rPr lang="en-US" sz="900" dirty="0">
                          <a:effectLst/>
                        </a:rPr>
                        <a:t> </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4235981737"/>
                  </a:ext>
                </a:extLst>
              </a:tr>
              <a:tr h="134112">
                <a:tc gridSpan="8">
                  <a:txBody>
                    <a:bodyPr/>
                    <a:lstStyle/>
                    <a:p>
                      <a:pPr algn="ctr"/>
                      <a:r>
                        <a:rPr lang="en-US" sz="900" dirty="0">
                          <a:effectLst/>
                        </a:rPr>
                        <a:t>Hard X-rays radiation</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5139688"/>
                  </a:ext>
                </a:extLst>
              </a:tr>
              <a:tr h="402336">
                <a:tc>
                  <a:txBody>
                    <a:bodyPr/>
                    <a:lstStyle/>
                    <a:p>
                      <a:pPr algn="ctr"/>
                      <a:r>
                        <a:rPr lang="en-US" sz="900" dirty="0">
                          <a:effectLst/>
                        </a:rPr>
                        <a:t>LCLS 1</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SLAC, USA</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0.13–6.2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a:effectLst/>
                        </a:rPr>
                        <a:t>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First hard X-ray FEL; ultrafast imaging capabilities.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270159657"/>
                  </a:ext>
                </a:extLst>
              </a:tr>
              <a:tr h="402336">
                <a:tc>
                  <a:txBody>
                    <a:bodyPr/>
                    <a:lstStyle/>
                    <a:p>
                      <a:pPr algn="ctr"/>
                      <a:r>
                        <a:rPr lang="en-US" sz="900">
                          <a:effectLst/>
                        </a:rPr>
                        <a:t>European XFEL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Hamburg, Germany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0.05–4.7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2.1</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17.5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L</a:t>
                      </a:r>
                      <a:endParaRPr lang="en-IT" sz="1100">
                        <a:effectLst/>
                      </a:endParaRPr>
                    </a:p>
                    <a:p>
                      <a:pPr algn="ctr"/>
                      <a:r>
                        <a:rPr lang="en-US" sz="900">
                          <a:effectLst/>
                        </a:rPr>
                        <a:t> </a:t>
                      </a:r>
                      <a:endParaRPr lang="en-IT" sz="1100">
                        <a:effectLst/>
                      </a:endParaRPr>
                    </a:p>
                    <a:p>
                      <a:pPr algn="ctr"/>
                      <a:r>
                        <a:rPr lang="en-US" sz="900">
                          <a:effectLst/>
                        </a:rPr>
                        <a:t>24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High repetition rate; multiple beamlines.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2724191430"/>
                  </a:ext>
                </a:extLst>
              </a:tr>
              <a:tr h="402336">
                <a:tc>
                  <a:txBody>
                    <a:bodyPr/>
                    <a:lstStyle/>
                    <a:p>
                      <a:pPr algn="ctr"/>
                      <a:r>
                        <a:rPr lang="en-US" sz="900">
                          <a:effectLst/>
                        </a:rPr>
                        <a:t>SACLA</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Harima, Japan</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0.06–0.2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0.4</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8.5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C</a:t>
                      </a:r>
                      <a:endParaRPr lang="en-IT" sz="1100">
                        <a:effectLst/>
                      </a:endParaRPr>
                    </a:p>
                    <a:p>
                      <a:pPr algn="ctr"/>
                      <a:r>
                        <a:rPr lang="en-US" sz="900">
                          <a:effectLst/>
                        </a:rPr>
                        <a:t> </a:t>
                      </a:r>
                      <a:endParaRPr lang="en-IT" sz="1100">
                        <a:effectLst/>
                      </a:endParaRPr>
                    </a:p>
                    <a:p>
                      <a:pPr algn="ctr"/>
                      <a:r>
                        <a:rPr lang="en-US" sz="900">
                          <a:effectLst/>
                        </a:rPr>
                        <a:t>38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More compact design; operates in hard X-ray regime.</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1301067884"/>
                  </a:ext>
                </a:extLst>
              </a:tr>
              <a:tr h="402336">
                <a:tc>
                  <a:txBody>
                    <a:bodyPr/>
                    <a:lstStyle/>
                    <a:p>
                      <a:pPr algn="ctr"/>
                      <a:r>
                        <a:rPr lang="en-US" sz="900">
                          <a:effectLst/>
                        </a:rPr>
                        <a:t>SwissFEL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Villigen, Switzerland</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0.1–5.0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0.5</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5.8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C</a:t>
                      </a:r>
                      <a:endParaRPr lang="en-IT" sz="1100">
                        <a:effectLst/>
                      </a:endParaRPr>
                    </a:p>
                    <a:p>
                      <a:pPr algn="ctr"/>
                      <a:r>
                        <a:rPr lang="en-US" sz="900">
                          <a:effectLst/>
                        </a:rPr>
                        <a:t> </a:t>
                      </a:r>
                      <a:endParaRPr lang="en-IT" sz="1100">
                        <a:effectLst/>
                      </a:endParaRPr>
                    </a:p>
                    <a:p>
                      <a:pPr algn="ctr"/>
                      <a:r>
                        <a:rPr lang="en-US" sz="900">
                          <a:effectLst/>
                        </a:rPr>
                        <a:t>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Two beamlines covering hard and soft X-rays.</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490689031"/>
                  </a:ext>
                </a:extLst>
              </a:tr>
              <a:tr h="402336">
                <a:tc>
                  <a:txBody>
                    <a:bodyPr/>
                    <a:lstStyle/>
                    <a:p>
                      <a:pPr algn="ctr"/>
                      <a:r>
                        <a:rPr lang="en-US" sz="900">
                          <a:effectLst/>
                        </a:rPr>
                        <a:t>PAL-XFEL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Pohang, South Korea</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0.06–4.5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a:effectLst/>
                        </a:rPr>
                        <a:t>0.78</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27</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Covers both hard and soft X-rays.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4135036094"/>
                  </a:ext>
                </a:extLst>
              </a:tr>
            </a:tbl>
          </a:graphicData>
        </a:graphic>
      </p:graphicFrame>
      <p:grpSp>
        <p:nvGrpSpPr>
          <p:cNvPr id="2" name="Group 1">
            <a:extLst>
              <a:ext uri="{FF2B5EF4-FFF2-40B4-BE49-F238E27FC236}">
                <a16:creationId xmlns:a16="http://schemas.microsoft.com/office/drawing/2014/main" id="{F9BF4D27-1F0F-8EF7-2191-61ACD5E73B39}"/>
              </a:ext>
            </a:extLst>
          </p:cNvPr>
          <p:cNvGrpSpPr/>
          <p:nvPr/>
        </p:nvGrpSpPr>
        <p:grpSpPr>
          <a:xfrm>
            <a:off x="5366417" y="1539524"/>
            <a:ext cx="6744832" cy="4166036"/>
            <a:chOff x="1524000" y="1143000"/>
            <a:chExt cx="6744832" cy="4166036"/>
          </a:xfrm>
        </p:grpSpPr>
        <p:grpSp>
          <p:nvGrpSpPr>
            <p:cNvPr id="4" name="Group 3">
              <a:extLst>
                <a:ext uri="{FF2B5EF4-FFF2-40B4-BE49-F238E27FC236}">
                  <a16:creationId xmlns:a16="http://schemas.microsoft.com/office/drawing/2014/main" id="{CDEC9BA5-D353-75C7-DDCF-F18DAEDB5497}"/>
                </a:ext>
              </a:extLst>
            </p:cNvPr>
            <p:cNvGrpSpPr/>
            <p:nvPr/>
          </p:nvGrpSpPr>
          <p:grpSpPr>
            <a:xfrm>
              <a:off x="1524000" y="1143000"/>
              <a:ext cx="6744832" cy="4166036"/>
              <a:chOff x="304800" y="1143000"/>
              <a:chExt cx="8351839" cy="5237163"/>
            </a:xfrm>
          </p:grpSpPr>
          <p:pic>
            <p:nvPicPr>
              <p:cNvPr id="7" name="Picture 29" descr="neocreo_Blue_World_Map.png">
                <a:extLst>
                  <a:ext uri="{FF2B5EF4-FFF2-40B4-BE49-F238E27FC236}">
                    <a16:creationId xmlns:a16="http://schemas.microsoft.com/office/drawing/2014/main" id="{ADE0FB57-C4E1-2767-EA38-3DE4142CA616}"/>
                  </a:ext>
                </a:extLst>
              </p:cNvPr>
              <p:cNvPicPr>
                <a:picLocks noChangeAspect="1"/>
              </p:cNvPicPr>
              <p:nvPr/>
            </p:nvPicPr>
            <p:blipFill>
              <a:blip r:embed="rId2"/>
              <a:srcRect/>
              <a:stretch>
                <a:fillRect/>
              </a:stretch>
            </p:blipFill>
            <p:spPr bwMode="auto">
              <a:xfrm>
                <a:off x="304800" y="1143000"/>
                <a:ext cx="8351839" cy="5237163"/>
              </a:xfrm>
              <a:prstGeom prst="rect">
                <a:avLst/>
              </a:prstGeom>
              <a:noFill/>
              <a:ln w="9525">
                <a:noFill/>
                <a:miter lim="800000"/>
                <a:headEnd/>
                <a:tailEnd/>
              </a:ln>
            </p:spPr>
          </p:pic>
          <p:sp>
            <p:nvSpPr>
              <p:cNvPr id="9" name="Rectangle 56">
                <a:extLst>
                  <a:ext uri="{FF2B5EF4-FFF2-40B4-BE49-F238E27FC236}">
                    <a16:creationId xmlns:a16="http://schemas.microsoft.com/office/drawing/2014/main" id="{3330897C-9DE6-F08E-8E8F-633352579896}"/>
                  </a:ext>
                </a:extLst>
              </p:cNvPr>
              <p:cNvSpPr>
                <a:spLocks noChangeArrowheads="1"/>
              </p:cNvSpPr>
              <p:nvPr/>
            </p:nvSpPr>
            <p:spPr bwMode="auto">
              <a:xfrm>
                <a:off x="594362" y="2903221"/>
                <a:ext cx="1295400"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LCLS</a:t>
                </a:r>
              </a:p>
            </p:txBody>
          </p:sp>
          <p:cxnSp>
            <p:nvCxnSpPr>
              <p:cNvPr id="10" name="Straight Connector 32">
                <a:extLst>
                  <a:ext uri="{FF2B5EF4-FFF2-40B4-BE49-F238E27FC236}">
                    <a16:creationId xmlns:a16="http://schemas.microsoft.com/office/drawing/2014/main" id="{E3758D99-79D4-34CA-B4FB-9A415C78006C}"/>
                  </a:ext>
                </a:extLst>
              </p:cNvPr>
              <p:cNvCxnSpPr>
                <a:cxnSpLocks noChangeShapeType="1"/>
              </p:cNvCxnSpPr>
              <p:nvPr/>
            </p:nvCxnSpPr>
            <p:spPr bwMode="auto">
              <a:xfrm rot="10800000" flipV="1">
                <a:off x="1371600" y="2590800"/>
                <a:ext cx="457200" cy="304800"/>
              </a:xfrm>
              <a:prstGeom prst="line">
                <a:avLst/>
              </a:prstGeom>
              <a:noFill/>
              <a:ln w="9525">
                <a:solidFill>
                  <a:srgbClr val="FF0000"/>
                </a:solidFill>
                <a:round/>
                <a:headEnd/>
                <a:tailEnd/>
              </a:ln>
            </p:spPr>
          </p:cxnSp>
          <p:sp>
            <p:nvSpPr>
              <p:cNvPr id="12" name="Rectangle 56">
                <a:extLst>
                  <a:ext uri="{FF2B5EF4-FFF2-40B4-BE49-F238E27FC236}">
                    <a16:creationId xmlns:a16="http://schemas.microsoft.com/office/drawing/2014/main" id="{AF26BB36-EA6F-2446-2E90-9CE217B3BA4A}"/>
                  </a:ext>
                </a:extLst>
              </p:cNvPr>
              <p:cNvSpPr>
                <a:spLocks noChangeArrowheads="1"/>
              </p:cNvSpPr>
              <p:nvPr/>
            </p:nvSpPr>
            <p:spPr bwMode="auto">
              <a:xfrm>
                <a:off x="1219200" y="3428999"/>
                <a:ext cx="1143001"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LCLS-II</a:t>
                </a:r>
              </a:p>
            </p:txBody>
          </p:sp>
          <p:cxnSp>
            <p:nvCxnSpPr>
              <p:cNvPr id="13" name="Straight Connector 38">
                <a:extLst>
                  <a:ext uri="{FF2B5EF4-FFF2-40B4-BE49-F238E27FC236}">
                    <a16:creationId xmlns:a16="http://schemas.microsoft.com/office/drawing/2014/main" id="{459FE73A-E9F5-6628-10C4-4BCFEE90A174}"/>
                  </a:ext>
                </a:extLst>
              </p:cNvPr>
              <p:cNvCxnSpPr>
                <a:cxnSpLocks noChangeShapeType="1"/>
                <a:endCxn id="12" idx="0"/>
              </p:cNvCxnSpPr>
              <p:nvPr/>
            </p:nvCxnSpPr>
            <p:spPr bwMode="auto">
              <a:xfrm flipH="1">
                <a:off x="1790700" y="2590802"/>
                <a:ext cx="91443" cy="838198"/>
              </a:xfrm>
              <a:prstGeom prst="line">
                <a:avLst/>
              </a:prstGeom>
              <a:noFill/>
              <a:ln w="9525">
                <a:solidFill>
                  <a:srgbClr val="FF0000"/>
                </a:solidFill>
                <a:round/>
                <a:headEnd/>
                <a:tailEnd/>
              </a:ln>
            </p:spPr>
          </p:cxnSp>
          <p:sp>
            <p:nvSpPr>
              <p:cNvPr id="14" name="Rectangle 56">
                <a:extLst>
                  <a:ext uri="{FF2B5EF4-FFF2-40B4-BE49-F238E27FC236}">
                    <a16:creationId xmlns:a16="http://schemas.microsoft.com/office/drawing/2014/main" id="{B82BFEFD-F3A5-907F-0916-54EF3B2FDAFE}"/>
                  </a:ext>
                </a:extLst>
              </p:cNvPr>
              <p:cNvSpPr>
                <a:spLocks noChangeArrowheads="1"/>
              </p:cNvSpPr>
              <p:nvPr/>
            </p:nvSpPr>
            <p:spPr bwMode="auto">
              <a:xfrm>
                <a:off x="7292341" y="3029584"/>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SACLA</a:t>
                </a:r>
              </a:p>
            </p:txBody>
          </p:sp>
          <p:cxnSp>
            <p:nvCxnSpPr>
              <p:cNvPr id="15" name="Straight Connector 43">
                <a:extLst>
                  <a:ext uri="{FF2B5EF4-FFF2-40B4-BE49-F238E27FC236}">
                    <a16:creationId xmlns:a16="http://schemas.microsoft.com/office/drawing/2014/main" id="{113A9E58-6BA5-B7A9-6AF6-7FBA0F97E9D5}"/>
                  </a:ext>
                </a:extLst>
              </p:cNvPr>
              <p:cNvCxnSpPr>
                <a:cxnSpLocks noChangeShapeType="1"/>
              </p:cNvCxnSpPr>
              <p:nvPr/>
            </p:nvCxnSpPr>
            <p:spPr bwMode="auto">
              <a:xfrm rot="16200000" flipH="1">
                <a:off x="7353300" y="2781300"/>
                <a:ext cx="381000" cy="152400"/>
              </a:xfrm>
              <a:prstGeom prst="line">
                <a:avLst/>
              </a:prstGeom>
              <a:noFill/>
              <a:ln w="9525">
                <a:solidFill>
                  <a:srgbClr val="FF0000"/>
                </a:solidFill>
                <a:round/>
                <a:headEnd/>
                <a:tailEnd/>
              </a:ln>
            </p:spPr>
          </p:cxnSp>
          <p:sp>
            <p:nvSpPr>
              <p:cNvPr id="16" name="Rectangle 56">
                <a:extLst>
                  <a:ext uri="{FF2B5EF4-FFF2-40B4-BE49-F238E27FC236}">
                    <a16:creationId xmlns:a16="http://schemas.microsoft.com/office/drawing/2014/main" id="{12E2A88C-452A-1BC2-DCF8-E954EB726228}"/>
                  </a:ext>
                </a:extLst>
              </p:cNvPr>
              <p:cNvSpPr>
                <a:spLocks noChangeArrowheads="1"/>
              </p:cNvSpPr>
              <p:nvPr/>
            </p:nvSpPr>
            <p:spPr bwMode="auto">
              <a:xfrm>
                <a:off x="5852160" y="3627119"/>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Calibri" panose="020F0502020204030204"/>
                    <a:ea typeface="+mn-ea"/>
                    <a:cs typeface="+mn-cs"/>
                  </a:rPr>
                  <a:t>SHINE</a:t>
                </a:r>
              </a:p>
            </p:txBody>
          </p:sp>
          <p:cxnSp>
            <p:nvCxnSpPr>
              <p:cNvPr id="17" name="Straight Connector 53">
                <a:extLst>
                  <a:ext uri="{FF2B5EF4-FFF2-40B4-BE49-F238E27FC236}">
                    <a16:creationId xmlns:a16="http://schemas.microsoft.com/office/drawing/2014/main" id="{52128C3E-F0B6-F003-AA00-A296E3F7CCE6}"/>
                  </a:ext>
                </a:extLst>
              </p:cNvPr>
              <p:cNvCxnSpPr>
                <a:cxnSpLocks noChangeShapeType="1"/>
              </p:cNvCxnSpPr>
              <p:nvPr/>
            </p:nvCxnSpPr>
            <p:spPr bwMode="auto">
              <a:xfrm rot="5400000">
                <a:off x="6515100" y="3002280"/>
                <a:ext cx="685800" cy="609600"/>
              </a:xfrm>
              <a:prstGeom prst="line">
                <a:avLst/>
              </a:prstGeom>
              <a:noFill/>
              <a:ln w="9525">
                <a:solidFill>
                  <a:srgbClr val="FF0000"/>
                </a:solidFill>
                <a:round/>
                <a:headEnd/>
                <a:tailEnd/>
              </a:ln>
            </p:spPr>
          </p:cxnSp>
          <p:sp>
            <p:nvSpPr>
              <p:cNvPr id="18" name="Rectangle 56">
                <a:extLst>
                  <a:ext uri="{FF2B5EF4-FFF2-40B4-BE49-F238E27FC236}">
                    <a16:creationId xmlns:a16="http://schemas.microsoft.com/office/drawing/2014/main" id="{B48FCB47-A6D4-0AFE-B71E-236706449CFA}"/>
                  </a:ext>
                </a:extLst>
              </p:cNvPr>
              <p:cNvSpPr>
                <a:spLocks noChangeArrowheads="1"/>
              </p:cNvSpPr>
              <p:nvPr/>
            </p:nvSpPr>
            <p:spPr bwMode="auto">
              <a:xfrm>
                <a:off x="3252711" y="1947043"/>
                <a:ext cx="1143001"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FLASH </a:t>
                </a:r>
              </a:p>
            </p:txBody>
          </p:sp>
          <p:sp>
            <p:nvSpPr>
              <p:cNvPr id="19" name="Rectangle 56">
                <a:extLst>
                  <a:ext uri="{FF2B5EF4-FFF2-40B4-BE49-F238E27FC236}">
                    <a16:creationId xmlns:a16="http://schemas.microsoft.com/office/drawing/2014/main" id="{D56702DE-E675-7485-F2B4-FF0E0DD0607C}"/>
                  </a:ext>
                </a:extLst>
              </p:cNvPr>
              <p:cNvSpPr>
                <a:spLocks noChangeArrowheads="1"/>
              </p:cNvSpPr>
              <p:nvPr/>
            </p:nvSpPr>
            <p:spPr bwMode="auto">
              <a:xfrm>
                <a:off x="3101340" y="2209799"/>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E-XFEL</a:t>
                </a:r>
              </a:p>
            </p:txBody>
          </p:sp>
          <p:sp>
            <p:nvSpPr>
              <p:cNvPr id="20" name="Rectangle 56">
                <a:extLst>
                  <a:ext uri="{FF2B5EF4-FFF2-40B4-BE49-F238E27FC236}">
                    <a16:creationId xmlns:a16="http://schemas.microsoft.com/office/drawing/2014/main" id="{1B222EC4-E256-1667-DD0B-0F1919E88073}"/>
                  </a:ext>
                </a:extLst>
              </p:cNvPr>
              <p:cNvSpPr>
                <a:spLocks noChangeArrowheads="1"/>
              </p:cNvSpPr>
              <p:nvPr/>
            </p:nvSpPr>
            <p:spPr bwMode="auto">
              <a:xfrm>
                <a:off x="3200400" y="2740025"/>
                <a:ext cx="1371600" cy="328872"/>
              </a:xfrm>
              <a:prstGeom prst="rect">
                <a:avLst/>
              </a:prstGeom>
              <a:noFill/>
              <a:ln w="9525">
                <a:noFill/>
                <a:miter lim="800000"/>
                <a:headEnd/>
                <a:tailEnd/>
              </a:ln>
            </p:spPr>
            <p:txBody>
              <a:bodyPr>
                <a:prstTxWarp prst="textNoShape">
                  <a:avLst/>
                </a:prstTxWarp>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panose="020F0502020204030204"/>
                    <a:ea typeface="+mn-ea"/>
                    <a:cs typeface="+mn-cs"/>
                  </a:rPr>
                  <a:t>SwissFEL</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56">
                <a:extLst>
                  <a:ext uri="{FF2B5EF4-FFF2-40B4-BE49-F238E27FC236}">
                    <a16:creationId xmlns:a16="http://schemas.microsoft.com/office/drawing/2014/main" id="{D8AA76B8-4C1B-A9F3-38A8-F0676FEF22EA}"/>
                  </a:ext>
                </a:extLst>
              </p:cNvPr>
              <p:cNvSpPr>
                <a:spLocks noChangeArrowheads="1"/>
              </p:cNvSpPr>
              <p:nvPr/>
            </p:nvSpPr>
            <p:spPr bwMode="auto">
              <a:xfrm>
                <a:off x="4572000" y="1863725"/>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FERMI</a:t>
                </a:r>
              </a:p>
            </p:txBody>
          </p:sp>
          <p:cxnSp>
            <p:nvCxnSpPr>
              <p:cNvPr id="22" name="Straight Connector 66">
                <a:extLst>
                  <a:ext uri="{FF2B5EF4-FFF2-40B4-BE49-F238E27FC236}">
                    <a16:creationId xmlns:a16="http://schemas.microsoft.com/office/drawing/2014/main" id="{7DC7A9C5-03C9-BDEE-983F-91045E8885FF}"/>
                  </a:ext>
                </a:extLst>
              </p:cNvPr>
              <p:cNvCxnSpPr>
                <a:cxnSpLocks noChangeShapeType="1"/>
              </p:cNvCxnSpPr>
              <p:nvPr/>
            </p:nvCxnSpPr>
            <p:spPr bwMode="auto">
              <a:xfrm rot="10800000" flipV="1">
                <a:off x="4191000" y="2057400"/>
                <a:ext cx="533400" cy="76200"/>
              </a:xfrm>
              <a:prstGeom prst="line">
                <a:avLst/>
              </a:prstGeom>
              <a:noFill/>
              <a:ln w="9525">
                <a:solidFill>
                  <a:srgbClr val="FF0000"/>
                </a:solidFill>
                <a:round/>
                <a:headEnd/>
                <a:tailEnd/>
              </a:ln>
            </p:spPr>
          </p:cxnSp>
          <p:cxnSp>
            <p:nvCxnSpPr>
              <p:cNvPr id="23" name="Straight Connector 69">
                <a:extLst>
                  <a:ext uri="{FF2B5EF4-FFF2-40B4-BE49-F238E27FC236}">
                    <a16:creationId xmlns:a16="http://schemas.microsoft.com/office/drawing/2014/main" id="{36E7BFBA-858D-A7D1-2381-C6F3209CED3F}"/>
                  </a:ext>
                </a:extLst>
              </p:cNvPr>
              <p:cNvCxnSpPr>
                <a:cxnSpLocks noChangeShapeType="1"/>
              </p:cNvCxnSpPr>
              <p:nvPr/>
            </p:nvCxnSpPr>
            <p:spPr bwMode="auto">
              <a:xfrm rot="10800000" flipV="1">
                <a:off x="4114800" y="2057400"/>
                <a:ext cx="609600" cy="228600"/>
              </a:xfrm>
              <a:prstGeom prst="line">
                <a:avLst/>
              </a:prstGeom>
              <a:noFill/>
              <a:ln w="9525">
                <a:solidFill>
                  <a:srgbClr val="FF0000"/>
                </a:solidFill>
                <a:round/>
                <a:headEnd/>
                <a:tailEnd/>
              </a:ln>
            </p:spPr>
          </p:cxnSp>
          <p:cxnSp>
            <p:nvCxnSpPr>
              <p:cNvPr id="24" name="Straight Connector 75">
                <a:extLst>
                  <a:ext uri="{FF2B5EF4-FFF2-40B4-BE49-F238E27FC236}">
                    <a16:creationId xmlns:a16="http://schemas.microsoft.com/office/drawing/2014/main" id="{79054CA0-4FE6-B91C-031F-2EBD44FA9359}"/>
                  </a:ext>
                </a:extLst>
              </p:cNvPr>
              <p:cNvCxnSpPr>
                <a:cxnSpLocks noChangeShapeType="1"/>
              </p:cNvCxnSpPr>
              <p:nvPr/>
            </p:nvCxnSpPr>
            <p:spPr bwMode="auto">
              <a:xfrm rot="10800000" flipV="1">
                <a:off x="4038600" y="2286000"/>
                <a:ext cx="609600" cy="533400"/>
              </a:xfrm>
              <a:prstGeom prst="line">
                <a:avLst/>
              </a:prstGeom>
              <a:noFill/>
              <a:ln w="9525">
                <a:solidFill>
                  <a:srgbClr val="FF0000"/>
                </a:solidFill>
                <a:round/>
                <a:headEnd/>
                <a:tailEnd/>
              </a:ln>
            </p:spPr>
          </p:cxnSp>
          <p:cxnSp>
            <p:nvCxnSpPr>
              <p:cNvPr id="25" name="Straight Connector 81">
                <a:extLst>
                  <a:ext uri="{FF2B5EF4-FFF2-40B4-BE49-F238E27FC236}">
                    <a16:creationId xmlns:a16="http://schemas.microsoft.com/office/drawing/2014/main" id="{6AC50C38-F692-352B-1C02-AFCC824F34B6}"/>
                  </a:ext>
                </a:extLst>
              </p:cNvPr>
              <p:cNvCxnSpPr>
                <a:cxnSpLocks noChangeShapeType="1"/>
              </p:cNvCxnSpPr>
              <p:nvPr/>
            </p:nvCxnSpPr>
            <p:spPr bwMode="auto">
              <a:xfrm flipV="1">
                <a:off x="4724400" y="2133600"/>
                <a:ext cx="304800" cy="153988"/>
              </a:xfrm>
              <a:prstGeom prst="line">
                <a:avLst/>
              </a:prstGeom>
              <a:noFill/>
              <a:ln w="9525">
                <a:solidFill>
                  <a:srgbClr val="FF0000"/>
                </a:solidFill>
                <a:round/>
                <a:headEnd/>
                <a:tailEnd/>
              </a:ln>
            </p:spPr>
          </p:cxnSp>
          <p:sp>
            <p:nvSpPr>
              <p:cNvPr id="26" name="Rectangle 56">
                <a:extLst>
                  <a:ext uri="{FF2B5EF4-FFF2-40B4-BE49-F238E27FC236}">
                    <a16:creationId xmlns:a16="http://schemas.microsoft.com/office/drawing/2014/main" id="{F7441D0F-7AA2-E7B0-F437-3093E310CB7A}"/>
                  </a:ext>
                </a:extLst>
              </p:cNvPr>
              <p:cNvSpPr>
                <a:spLocks noChangeArrowheads="1"/>
              </p:cNvSpPr>
              <p:nvPr/>
            </p:nvSpPr>
            <p:spPr bwMode="auto">
              <a:xfrm>
                <a:off x="7391400" y="2124232"/>
                <a:ext cx="916933" cy="5416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PAL</a:t>
                </a:r>
              </a:p>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XFEL</a:t>
                </a:r>
              </a:p>
            </p:txBody>
          </p:sp>
          <p:cxnSp>
            <p:nvCxnSpPr>
              <p:cNvPr id="27" name="Straight Connector 53">
                <a:extLst>
                  <a:ext uri="{FF2B5EF4-FFF2-40B4-BE49-F238E27FC236}">
                    <a16:creationId xmlns:a16="http://schemas.microsoft.com/office/drawing/2014/main" id="{E399A961-B2BB-F101-498E-F1EB24781059}"/>
                  </a:ext>
                </a:extLst>
              </p:cNvPr>
              <p:cNvCxnSpPr>
                <a:cxnSpLocks noChangeShapeType="1"/>
              </p:cNvCxnSpPr>
              <p:nvPr/>
            </p:nvCxnSpPr>
            <p:spPr bwMode="auto">
              <a:xfrm flipV="1">
                <a:off x="7246620" y="2438402"/>
                <a:ext cx="266700" cy="152398"/>
              </a:xfrm>
              <a:prstGeom prst="line">
                <a:avLst/>
              </a:prstGeom>
              <a:noFill/>
              <a:ln w="9525">
                <a:solidFill>
                  <a:srgbClr val="FF0000"/>
                </a:solidFill>
                <a:round/>
                <a:headEnd/>
                <a:tailEnd/>
              </a:ln>
            </p:spPr>
          </p:cxnSp>
        </p:grpSp>
        <p:sp>
          <p:nvSpPr>
            <p:cNvPr id="5" name="TextBox 4">
              <a:extLst>
                <a:ext uri="{FF2B5EF4-FFF2-40B4-BE49-F238E27FC236}">
                  <a16:creationId xmlns:a16="http://schemas.microsoft.com/office/drawing/2014/main" id="{EC97D6FC-84B1-3519-FD59-2ADBD0010B25}"/>
                </a:ext>
              </a:extLst>
            </p:cNvPr>
            <p:cNvSpPr txBox="1"/>
            <p:nvPr/>
          </p:nvSpPr>
          <p:spPr>
            <a:xfrm>
              <a:off x="5136286" y="2253223"/>
              <a:ext cx="748923" cy="261610"/>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a:t>
              </a:r>
            </a:p>
          </p:txBody>
        </p:sp>
        <p:cxnSp>
          <p:nvCxnSpPr>
            <p:cNvPr id="6" name="Straight Arrow Connector 5">
              <a:extLst>
                <a:ext uri="{FF2B5EF4-FFF2-40B4-BE49-F238E27FC236}">
                  <a16:creationId xmlns:a16="http://schemas.microsoft.com/office/drawing/2014/main" id="{05A783B9-1397-A8E1-9FFB-353A0CD59CEE}"/>
                </a:ext>
              </a:extLst>
            </p:cNvPr>
            <p:cNvCxnSpPr>
              <a:cxnSpLocks/>
              <a:stCxn id="5" idx="0"/>
            </p:cNvCxnSpPr>
            <p:nvPr/>
          </p:nvCxnSpPr>
          <p:spPr>
            <a:xfrm flipH="1" flipV="1">
              <a:off x="5093209" y="2138989"/>
              <a:ext cx="417539" cy="11423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A5AA92A7-9F1D-016F-29F8-D1B7887087B5}"/>
                </a:ext>
              </a:extLst>
            </p:cNvPr>
            <p:cNvCxnSpPr>
              <a:cxnSpLocks/>
              <a:stCxn id="5" idx="0"/>
            </p:cNvCxnSpPr>
            <p:nvPr/>
          </p:nvCxnSpPr>
          <p:spPr>
            <a:xfrm flipH="1" flipV="1">
              <a:off x="5167144" y="1957912"/>
              <a:ext cx="343604" cy="29531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41257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6A5D-3ACA-CE24-7B9C-D144D04AD37A}"/>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218C8232-5FF0-D98E-70B4-00C64225D2EB}"/>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DB1A1C39-6CAA-C32F-82A8-725EF97B0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pic>
        <p:nvPicPr>
          <p:cNvPr id="3" name="Immagine 10">
            <a:extLst>
              <a:ext uri="{FF2B5EF4-FFF2-40B4-BE49-F238E27FC236}">
                <a16:creationId xmlns:a16="http://schemas.microsoft.com/office/drawing/2014/main" id="{37D94CC1-4F46-73A7-BFA0-976FA3E7E369}"/>
              </a:ext>
            </a:extLst>
          </p:cNvPr>
          <p:cNvPicPr>
            <a:picLocks noChangeAspect="1"/>
          </p:cNvPicPr>
          <p:nvPr/>
        </p:nvPicPr>
        <p:blipFill rotWithShape="1">
          <a:blip r:embed="rId2"/>
          <a:srcRect l="1462" t="151" r="53091" b="51563"/>
          <a:stretch>
            <a:fillRect/>
          </a:stretch>
        </p:blipFill>
        <p:spPr>
          <a:xfrm>
            <a:off x="1154339" y="795315"/>
            <a:ext cx="10024357" cy="5685475"/>
          </a:xfrm>
          <a:prstGeom prst="rect">
            <a:avLst/>
          </a:prstGeom>
        </p:spPr>
      </p:pic>
      <p:pic>
        <p:nvPicPr>
          <p:cNvPr id="13" name="Immagine 10">
            <a:extLst>
              <a:ext uri="{FF2B5EF4-FFF2-40B4-BE49-F238E27FC236}">
                <a16:creationId xmlns:a16="http://schemas.microsoft.com/office/drawing/2014/main" id="{8D38275B-C54E-531D-99AC-8A4D1ABD5E0E}"/>
              </a:ext>
            </a:extLst>
          </p:cNvPr>
          <p:cNvPicPr>
            <a:picLocks noChangeAspect="1"/>
          </p:cNvPicPr>
          <p:nvPr/>
        </p:nvPicPr>
        <p:blipFill rotWithShape="1">
          <a:blip r:embed="rId2"/>
          <a:srcRect l="51466" t="51062" r="4170" b="8346"/>
          <a:stretch>
            <a:fillRect/>
          </a:stretch>
        </p:blipFill>
        <p:spPr>
          <a:xfrm rot="10800000">
            <a:off x="687844" y="1128748"/>
            <a:ext cx="10957346" cy="5352042"/>
          </a:xfrm>
          <a:prstGeom prst="rect">
            <a:avLst/>
          </a:prstGeom>
        </p:spPr>
      </p:pic>
      <p:grpSp>
        <p:nvGrpSpPr>
          <p:cNvPr id="6" name="Gruppo 5">
            <a:extLst>
              <a:ext uri="{FF2B5EF4-FFF2-40B4-BE49-F238E27FC236}">
                <a16:creationId xmlns:a16="http://schemas.microsoft.com/office/drawing/2014/main" id="{EEDE996F-7261-052C-B18E-F6E6EA3BF778}"/>
              </a:ext>
            </a:extLst>
          </p:cNvPr>
          <p:cNvGrpSpPr/>
          <p:nvPr/>
        </p:nvGrpSpPr>
        <p:grpSpPr>
          <a:xfrm>
            <a:off x="6802523" y="795314"/>
            <a:ext cx="5331550" cy="2324044"/>
            <a:chOff x="6802523" y="795314"/>
            <a:chExt cx="5331550" cy="2324044"/>
          </a:xfrm>
        </p:grpSpPr>
        <p:grpSp>
          <p:nvGrpSpPr>
            <p:cNvPr id="15" name="Gruppo 14">
              <a:extLst>
                <a:ext uri="{FF2B5EF4-FFF2-40B4-BE49-F238E27FC236}">
                  <a16:creationId xmlns:a16="http://schemas.microsoft.com/office/drawing/2014/main" id="{EB76C8E4-6BFE-A512-C330-769363C09F53}"/>
                </a:ext>
              </a:extLst>
            </p:cNvPr>
            <p:cNvGrpSpPr/>
            <p:nvPr/>
          </p:nvGrpSpPr>
          <p:grpSpPr>
            <a:xfrm>
              <a:off x="6802523" y="795314"/>
              <a:ext cx="5331550" cy="2324044"/>
              <a:chOff x="6802523" y="795314"/>
              <a:chExt cx="5331550" cy="2324044"/>
            </a:xfrm>
          </p:grpSpPr>
          <p:grpSp>
            <p:nvGrpSpPr>
              <p:cNvPr id="14" name="Gruppo 13">
                <a:extLst>
                  <a:ext uri="{FF2B5EF4-FFF2-40B4-BE49-F238E27FC236}">
                    <a16:creationId xmlns:a16="http://schemas.microsoft.com/office/drawing/2014/main" id="{A451D818-C0F9-B3CC-EB70-3D041992706F}"/>
                  </a:ext>
                </a:extLst>
              </p:cNvPr>
              <p:cNvGrpSpPr/>
              <p:nvPr/>
            </p:nvGrpSpPr>
            <p:grpSpPr>
              <a:xfrm>
                <a:off x="6802523" y="795314"/>
                <a:ext cx="5331550" cy="2324044"/>
                <a:chOff x="6802523" y="795314"/>
                <a:chExt cx="5331550" cy="2324044"/>
              </a:xfrm>
            </p:grpSpPr>
            <p:pic>
              <p:nvPicPr>
                <p:cNvPr id="5" name="Immagine 4">
                  <a:extLst>
                    <a:ext uri="{FF2B5EF4-FFF2-40B4-BE49-F238E27FC236}">
                      <a16:creationId xmlns:a16="http://schemas.microsoft.com/office/drawing/2014/main" id="{FC85FB6F-E1B0-A5F6-6B66-DE2CB2C5E4A3}"/>
                    </a:ext>
                  </a:extLst>
                </p:cNvPr>
                <p:cNvPicPr>
                  <a:picLocks noChangeAspect="1"/>
                </p:cNvPicPr>
                <p:nvPr/>
              </p:nvPicPr>
              <p:blipFill>
                <a:blip r:embed="rId3"/>
                <a:stretch>
                  <a:fillRect/>
                </a:stretch>
              </p:blipFill>
              <p:spPr>
                <a:xfrm>
                  <a:off x="6992835" y="795314"/>
                  <a:ext cx="5141238" cy="1186880"/>
                </a:xfrm>
                <a:prstGeom prst="rect">
                  <a:avLst/>
                </a:prstGeom>
              </p:spPr>
            </p:pic>
            <p:pic>
              <p:nvPicPr>
                <p:cNvPr id="9" name="Immagine 8">
                  <a:extLst>
                    <a:ext uri="{FF2B5EF4-FFF2-40B4-BE49-F238E27FC236}">
                      <a16:creationId xmlns:a16="http://schemas.microsoft.com/office/drawing/2014/main" id="{08049C18-90B9-0245-5F83-E3DB36A79DD5}"/>
                    </a:ext>
                  </a:extLst>
                </p:cNvPr>
                <p:cNvPicPr>
                  <a:picLocks noChangeAspect="1"/>
                </p:cNvPicPr>
                <p:nvPr/>
              </p:nvPicPr>
              <p:blipFill>
                <a:blip r:embed="rId4"/>
                <a:stretch>
                  <a:fillRect/>
                </a:stretch>
              </p:blipFill>
              <p:spPr>
                <a:xfrm>
                  <a:off x="6802523" y="2021987"/>
                  <a:ext cx="5320356" cy="1097371"/>
                </a:xfrm>
                <a:prstGeom prst="rect">
                  <a:avLst/>
                </a:prstGeom>
              </p:spPr>
            </p:pic>
            <p:cxnSp>
              <p:nvCxnSpPr>
                <p:cNvPr id="10" name="Straight Arrow Connector 11">
                  <a:extLst>
                    <a:ext uri="{FF2B5EF4-FFF2-40B4-BE49-F238E27FC236}">
                      <a16:creationId xmlns:a16="http://schemas.microsoft.com/office/drawing/2014/main" id="{9B2B8C65-2EE1-1A3C-9546-3F5872F2A9BD}"/>
                    </a:ext>
                  </a:extLst>
                </p:cNvPr>
                <p:cNvCxnSpPr>
                  <a:cxnSpLocks/>
                </p:cNvCxnSpPr>
                <p:nvPr/>
              </p:nvCxnSpPr>
              <p:spPr bwMode="auto">
                <a:xfrm>
                  <a:off x="6886575" y="2692459"/>
                  <a:ext cx="5127009"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12" name="TextBox 12">
                <a:extLst>
                  <a:ext uri="{FF2B5EF4-FFF2-40B4-BE49-F238E27FC236}">
                    <a16:creationId xmlns:a16="http://schemas.microsoft.com/office/drawing/2014/main" id="{1DAA53E6-AE0E-C7A0-49DE-3EA0650BF3DE}"/>
                  </a:ext>
                </a:extLst>
              </p:cNvPr>
              <p:cNvSpPr txBox="1"/>
              <p:nvPr/>
            </p:nvSpPr>
            <p:spPr>
              <a:xfrm>
                <a:off x="9164395" y="2638106"/>
                <a:ext cx="7072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365 m</a:t>
                </a:r>
              </a:p>
            </p:txBody>
          </p:sp>
        </p:grpSp>
        <p:sp>
          <p:nvSpPr>
            <p:cNvPr id="2" name="TextBox 12">
              <a:extLst>
                <a:ext uri="{FF2B5EF4-FFF2-40B4-BE49-F238E27FC236}">
                  <a16:creationId xmlns:a16="http://schemas.microsoft.com/office/drawing/2014/main" id="{8E81787E-88FC-E758-D4FB-C40C887D0C28}"/>
                </a:ext>
              </a:extLst>
            </p:cNvPr>
            <p:cNvSpPr txBox="1"/>
            <p:nvPr/>
          </p:nvSpPr>
          <p:spPr>
            <a:xfrm>
              <a:off x="8826001" y="2269759"/>
              <a:ext cx="6767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1.7 GeV</a:t>
              </a:r>
            </a:p>
          </p:txBody>
        </p:sp>
      </p:grpSp>
      <p:grpSp>
        <p:nvGrpSpPr>
          <p:cNvPr id="8" name="Gruppo 7">
            <a:extLst>
              <a:ext uri="{FF2B5EF4-FFF2-40B4-BE49-F238E27FC236}">
                <a16:creationId xmlns:a16="http://schemas.microsoft.com/office/drawing/2014/main" id="{C248F73B-393C-4638-1FED-81A136BDCCA9}"/>
              </a:ext>
            </a:extLst>
          </p:cNvPr>
          <p:cNvGrpSpPr/>
          <p:nvPr/>
        </p:nvGrpSpPr>
        <p:grpSpPr>
          <a:xfrm>
            <a:off x="1547464" y="3143018"/>
            <a:ext cx="8929012" cy="2809726"/>
            <a:chOff x="1547464" y="3143018"/>
            <a:chExt cx="8929012" cy="2809726"/>
          </a:xfrm>
        </p:grpSpPr>
        <p:grpSp>
          <p:nvGrpSpPr>
            <p:cNvPr id="54" name="Gruppo 53">
              <a:extLst>
                <a:ext uri="{FF2B5EF4-FFF2-40B4-BE49-F238E27FC236}">
                  <a16:creationId xmlns:a16="http://schemas.microsoft.com/office/drawing/2014/main" id="{9F77141C-C6F4-60CE-9436-3FA2A6CF14BD}"/>
                </a:ext>
              </a:extLst>
            </p:cNvPr>
            <p:cNvGrpSpPr/>
            <p:nvPr/>
          </p:nvGrpSpPr>
          <p:grpSpPr>
            <a:xfrm>
              <a:off x="1547464" y="3143018"/>
              <a:ext cx="8929012" cy="2809726"/>
              <a:chOff x="1442623" y="2919314"/>
              <a:chExt cx="8929012" cy="2809726"/>
            </a:xfrm>
          </p:grpSpPr>
          <p:pic>
            <p:nvPicPr>
              <p:cNvPr id="32" name="Picture 11">
                <a:extLst>
                  <a:ext uri="{FF2B5EF4-FFF2-40B4-BE49-F238E27FC236}">
                    <a16:creationId xmlns:a16="http://schemas.microsoft.com/office/drawing/2014/main" id="{B2A76157-C7DF-57CE-2628-80686C145C9F}"/>
                  </a:ext>
                </a:extLst>
              </p:cNvPr>
              <p:cNvPicPr>
                <a:picLocks noChangeAspect="1"/>
              </p:cNvPicPr>
              <p:nvPr/>
            </p:nvPicPr>
            <p:blipFill>
              <a:blip r:embed="rId5">
                <a:alphaModFix/>
              </a:blip>
              <a:srcRect t="20857" r="6274" b="28379"/>
              <a:stretch>
                <a:fillRect/>
              </a:stretch>
            </p:blipFill>
            <p:spPr>
              <a:xfrm>
                <a:off x="1442623" y="2942448"/>
                <a:ext cx="8929012" cy="2786592"/>
              </a:xfrm>
              <a:prstGeom prst="rect">
                <a:avLst/>
              </a:prstGeom>
            </p:spPr>
          </p:pic>
          <p:sp>
            <p:nvSpPr>
              <p:cNvPr id="35" name="TextBox 15">
                <a:extLst>
                  <a:ext uri="{FF2B5EF4-FFF2-40B4-BE49-F238E27FC236}">
                    <a16:creationId xmlns:a16="http://schemas.microsoft.com/office/drawing/2014/main" id="{B2AE2824-3417-56B2-56C2-38B91B4C0B5B}"/>
                  </a:ext>
                </a:extLst>
              </p:cNvPr>
              <p:cNvSpPr txBox="1">
                <a:spLocks/>
              </p:cNvSpPr>
              <p:nvPr/>
            </p:nvSpPr>
            <p:spPr>
              <a:xfrm>
                <a:off x="6096000" y="4080218"/>
                <a:ext cx="15839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Undulator hall</a:t>
                </a:r>
              </a:p>
            </p:txBody>
          </p:sp>
          <p:grpSp>
            <p:nvGrpSpPr>
              <p:cNvPr id="40" name="Group 39">
                <a:extLst>
                  <a:ext uri="{FF2B5EF4-FFF2-40B4-BE49-F238E27FC236}">
                    <a16:creationId xmlns:a16="http://schemas.microsoft.com/office/drawing/2014/main" id="{BE4F4FC3-7378-EDD1-6D35-A6001870BBEC}"/>
                  </a:ext>
                </a:extLst>
              </p:cNvPr>
              <p:cNvGrpSpPr>
                <a:grpSpLocks noChangeAspect="1"/>
              </p:cNvGrpSpPr>
              <p:nvPr/>
            </p:nvGrpSpPr>
            <p:grpSpPr>
              <a:xfrm>
                <a:off x="1605203" y="2919314"/>
                <a:ext cx="8706768" cy="2467313"/>
                <a:chOff x="5894862" y="4634591"/>
                <a:chExt cx="21141156" cy="5990956"/>
              </a:xfrm>
            </p:grpSpPr>
            <p:cxnSp>
              <p:nvCxnSpPr>
                <p:cNvPr id="42" name="Straight Arrow Connector 11">
                  <a:extLst>
                    <a:ext uri="{FF2B5EF4-FFF2-40B4-BE49-F238E27FC236}">
                      <a16:creationId xmlns:a16="http://schemas.microsoft.com/office/drawing/2014/main" id="{821F0B95-00FD-FFE2-50A6-852281DFF607}"/>
                    </a:ext>
                  </a:extLst>
                </p:cNvPr>
                <p:cNvCxnSpPr>
                  <a:cxnSpLocks/>
                </p:cNvCxnSpPr>
                <p:nvPr/>
              </p:nvCxnSpPr>
              <p:spPr bwMode="auto">
                <a:xfrm>
                  <a:off x="6053040" y="4812612"/>
                  <a:ext cx="20982978"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3" name="TextBox 12">
                  <a:extLst>
                    <a:ext uri="{FF2B5EF4-FFF2-40B4-BE49-F238E27FC236}">
                      <a16:creationId xmlns:a16="http://schemas.microsoft.com/office/drawing/2014/main" id="{B05DDF0C-4895-8B6F-25C9-9F17AF75E488}"/>
                    </a:ext>
                  </a:extLst>
                </p:cNvPr>
                <p:cNvSpPr txBox="1"/>
                <p:nvPr/>
              </p:nvSpPr>
              <p:spPr>
                <a:xfrm>
                  <a:off x="16799097" y="4634591"/>
                  <a:ext cx="8413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159 m</a:t>
                  </a:r>
                </a:p>
              </p:txBody>
            </p:sp>
            <p:cxnSp>
              <p:nvCxnSpPr>
                <p:cNvPr id="45" name="Straight Arrow Connector 13">
                  <a:extLst>
                    <a:ext uri="{FF2B5EF4-FFF2-40B4-BE49-F238E27FC236}">
                      <a16:creationId xmlns:a16="http://schemas.microsoft.com/office/drawing/2014/main" id="{4B23E75E-DDE3-330C-F955-9D4B05197D40}"/>
                    </a:ext>
                  </a:extLst>
                </p:cNvPr>
                <p:cNvCxnSpPr>
                  <a:cxnSpLocks/>
                </p:cNvCxnSpPr>
                <p:nvPr/>
              </p:nvCxnSpPr>
              <p:spPr bwMode="auto">
                <a:xfrm>
                  <a:off x="6053040" y="4706462"/>
                  <a:ext cx="0" cy="5919085"/>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6" name="TextBox 14">
                  <a:extLst>
                    <a:ext uri="{FF2B5EF4-FFF2-40B4-BE49-F238E27FC236}">
                      <a16:creationId xmlns:a16="http://schemas.microsoft.com/office/drawing/2014/main" id="{C9C7FBF5-A9AD-8AA6-1136-412524A615F6}"/>
                    </a:ext>
                  </a:extLst>
                </p:cNvPr>
                <p:cNvSpPr txBox="1">
                  <a:spLocks/>
                </p:cNvSpPr>
                <p:nvPr/>
              </p:nvSpPr>
              <p:spPr>
                <a:xfrm>
                  <a:off x="5894862" y="7329824"/>
                  <a:ext cx="71741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45 m</a:t>
                  </a:r>
                </a:p>
              </p:txBody>
            </p:sp>
            <p:sp>
              <p:nvSpPr>
                <p:cNvPr id="47" name="TextBox 15">
                  <a:extLst>
                    <a:ext uri="{FF2B5EF4-FFF2-40B4-BE49-F238E27FC236}">
                      <a16:creationId xmlns:a16="http://schemas.microsoft.com/office/drawing/2014/main" id="{DE57EBAB-D640-50FD-6D58-C06A96036065}"/>
                    </a:ext>
                  </a:extLst>
                </p:cNvPr>
                <p:cNvSpPr txBox="1">
                  <a:spLocks/>
                </p:cNvSpPr>
                <p:nvPr/>
              </p:nvSpPr>
              <p:spPr>
                <a:xfrm>
                  <a:off x="10766374" y="7453416"/>
                  <a:ext cx="3604737" cy="822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Accelerator hall</a:t>
                  </a:r>
                </a:p>
              </p:txBody>
            </p:sp>
            <p:sp>
              <p:nvSpPr>
                <p:cNvPr id="48" name="TextBox 19">
                  <a:extLst>
                    <a:ext uri="{FF2B5EF4-FFF2-40B4-BE49-F238E27FC236}">
                      <a16:creationId xmlns:a16="http://schemas.microsoft.com/office/drawing/2014/main" id="{BEF455B0-F8F6-24B0-FD94-FBBB078345F9}"/>
                    </a:ext>
                  </a:extLst>
                </p:cNvPr>
                <p:cNvSpPr txBox="1">
                  <a:spLocks/>
                </p:cNvSpPr>
                <p:nvPr/>
              </p:nvSpPr>
              <p:spPr>
                <a:xfrm>
                  <a:off x="21012184" y="7997371"/>
                  <a:ext cx="19383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Experimental hall</a:t>
                  </a:r>
                </a:p>
              </p:txBody>
            </p:sp>
            <p:sp>
              <p:nvSpPr>
                <p:cNvPr id="49" name="TextBox 20">
                  <a:extLst>
                    <a:ext uri="{FF2B5EF4-FFF2-40B4-BE49-F238E27FC236}">
                      <a16:creationId xmlns:a16="http://schemas.microsoft.com/office/drawing/2014/main" id="{F6324EEC-8859-69E0-2EF0-A84E55DD0115}"/>
                    </a:ext>
                  </a:extLst>
                </p:cNvPr>
                <p:cNvSpPr txBox="1">
                  <a:spLocks/>
                </p:cNvSpPr>
                <p:nvPr/>
              </p:nvSpPr>
              <p:spPr>
                <a:xfrm>
                  <a:off x="9364151" y="9632202"/>
                  <a:ext cx="2099453"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Lasers clean rooms</a:t>
                  </a:r>
                </a:p>
              </p:txBody>
            </p:sp>
            <p:sp>
              <p:nvSpPr>
                <p:cNvPr id="50" name="TextBox 21">
                  <a:extLst>
                    <a:ext uri="{FF2B5EF4-FFF2-40B4-BE49-F238E27FC236}">
                      <a16:creationId xmlns:a16="http://schemas.microsoft.com/office/drawing/2014/main" id="{3CF1614B-8DD6-EC81-2B52-776355D55FB1}"/>
                    </a:ext>
                  </a:extLst>
                </p:cNvPr>
                <p:cNvSpPr txBox="1">
                  <a:spLocks/>
                </p:cNvSpPr>
                <p:nvPr/>
              </p:nvSpPr>
              <p:spPr>
                <a:xfrm>
                  <a:off x="13896108" y="9632202"/>
                  <a:ext cx="31448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 and particle user rooms</a:t>
                  </a:r>
                </a:p>
              </p:txBody>
            </p:sp>
            <p:sp>
              <p:nvSpPr>
                <p:cNvPr id="51" name="TextBox 22">
                  <a:extLst>
                    <a:ext uri="{FF2B5EF4-FFF2-40B4-BE49-F238E27FC236}">
                      <a16:creationId xmlns:a16="http://schemas.microsoft.com/office/drawing/2014/main" id="{93811F4C-BD61-0AF2-BA89-C198313EA609}"/>
                    </a:ext>
                  </a:extLst>
                </p:cNvPr>
                <p:cNvSpPr txBox="1">
                  <a:spLocks/>
                </p:cNvSpPr>
                <p:nvPr/>
              </p:nvSpPr>
              <p:spPr>
                <a:xfrm>
                  <a:off x="9930209" y="5564463"/>
                  <a:ext cx="9279675" cy="822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Klystron &amp; power supplies hall</a:t>
                  </a:r>
                </a:p>
              </p:txBody>
            </p:sp>
            <p:sp>
              <p:nvSpPr>
                <p:cNvPr id="52" name="TextBox 23">
                  <a:extLst>
                    <a:ext uri="{FF2B5EF4-FFF2-40B4-BE49-F238E27FC236}">
                      <a16:creationId xmlns:a16="http://schemas.microsoft.com/office/drawing/2014/main" id="{3DBFE8A0-F5E5-D3B0-8A44-C6F8FA734E61}"/>
                    </a:ext>
                  </a:extLst>
                </p:cNvPr>
                <p:cNvSpPr txBox="1">
                  <a:spLocks/>
                </p:cNvSpPr>
                <p:nvPr/>
              </p:nvSpPr>
              <p:spPr>
                <a:xfrm>
                  <a:off x="8339869" y="4690766"/>
                  <a:ext cx="181103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Technical rooms</a:t>
                  </a:r>
                </a:p>
              </p:txBody>
            </p:sp>
            <p:sp>
              <p:nvSpPr>
                <p:cNvPr id="53" name="TextBox 24">
                  <a:extLst>
                    <a:ext uri="{FF2B5EF4-FFF2-40B4-BE49-F238E27FC236}">
                      <a16:creationId xmlns:a16="http://schemas.microsoft.com/office/drawing/2014/main" id="{F863AD37-D84D-3A29-318A-7B4B53663495}"/>
                    </a:ext>
                  </a:extLst>
                </p:cNvPr>
                <p:cNvSpPr txBox="1">
                  <a:spLocks/>
                </p:cNvSpPr>
                <p:nvPr/>
              </p:nvSpPr>
              <p:spPr>
                <a:xfrm>
                  <a:off x="20645226" y="5822389"/>
                  <a:ext cx="19280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Preparations labs</a:t>
                  </a:r>
                </a:p>
              </p:txBody>
            </p:sp>
          </p:grpSp>
        </p:grpSp>
        <p:sp>
          <p:nvSpPr>
            <p:cNvPr id="7" name="TextBox 12">
              <a:extLst>
                <a:ext uri="{FF2B5EF4-FFF2-40B4-BE49-F238E27FC236}">
                  <a16:creationId xmlns:a16="http://schemas.microsoft.com/office/drawing/2014/main" id="{BE26F86B-89FC-4756-5550-ED5EAC042F8E}"/>
                </a:ext>
              </a:extLst>
            </p:cNvPr>
            <p:cNvSpPr txBox="1"/>
            <p:nvPr/>
          </p:nvSpPr>
          <p:spPr>
            <a:xfrm>
              <a:off x="4120219" y="4550770"/>
              <a:ext cx="9973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(=&gt;2+) GeV</a:t>
              </a:r>
            </a:p>
          </p:txBody>
        </p:sp>
      </p:grpSp>
    </p:spTree>
    <p:extLst>
      <p:ext uri="{BB962C8B-B14F-4D97-AF65-F5344CB8AC3E}">
        <p14:creationId xmlns:p14="http://schemas.microsoft.com/office/powerpoint/2010/main" val="36496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6" presetClass="entr" presetSubtype="32"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21737</TotalTime>
  <Words>3665</Words>
  <Application>Microsoft Macintosh PowerPoint</Application>
  <PresentationFormat>Widescreen</PresentationFormat>
  <Paragraphs>468</Paragraphs>
  <Slides>25</Slides>
  <Notes>2</Notes>
  <HiddenSlides>3</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25</vt:i4>
      </vt:variant>
    </vt:vector>
  </HeadingPairs>
  <TitlesOfParts>
    <vt:vector size="51" baseType="lpstr">
      <vt:lpstr>Aptos Narrow</vt:lpstr>
      <vt:lpstr>Arial</vt:lpstr>
      <vt:lpstr>Arial Narrow</vt:lpstr>
      <vt:lpstr>Arial Rounded MT Bold</vt:lpstr>
      <vt:lpstr>Arimo Bold</vt:lpstr>
      <vt:lpstr>Calibri</vt:lpstr>
      <vt:lpstr>Calibri Light</vt:lpstr>
      <vt:lpstr>Cambria Math</vt:lpstr>
      <vt:lpstr>Helvetica</vt:lpstr>
      <vt:lpstr>Helvetica Neue</vt:lpstr>
      <vt:lpstr>Helvetica Neue Light</vt:lpstr>
      <vt:lpstr>Helvetica Neue Medium</vt:lpstr>
      <vt:lpstr>Open Sans Semibold</vt:lpstr>
      <vt:lpstr>Times New Roman</vt:lpstr>
      <vt:lpstr>Titillium</vt:lpstr>
      <vt:lpstr>Titillium Bd</vt:lpstr>
      <vt:lpstr>TT Rounds Condensed</vt:lpstr>
      <vt:lpstr>TT Rounds Condensed Bold</vt:lpstr>
      <vt:lpstr>TT Rounds Condensed Bold Italics</vt:lpstr>
      <vt:lpstr>TT Rounds Condensed Italics</vt:lpstr>
      <vt:lpstr>2_Tema di Office</vt:lpstr>
      <vt:lpstr>21_BasicWhite</vt:lpstr>
      <vt:lpstr>10_Office Theme</vt:lpstr>
      <vt:lpstr>Tema di Office</vt:lpstr>
      <vt:lpstr>Office Theme</vt:lpstr>
      <vt:lpstr>11_Office Theme</vt:lpstr>
      <vt:lpstr>PowerPoint Presentation</vt:lpstr>
      <vt:lpstr>WP.15 Objectives, Milestones and Deliverables</vt:lpstr>
      <vt:lpstr>The TDR structure</vt:lpstr>
      <vt:lpstr>Introduction</vt:lpstr>
      <vt:lpstr>FEL is a well established technology (But a widespread use of FEL is partially limited by its size and costs)</vt:lpstr>
      <vt:lpstr>PowerPoint Presentation</vt:lpstr>
      <vt:lpstr>The Italian Pillar:  EuPRAXIA@SPARC_LAB User Facility </vt:lpstr>
      <vt:lpstr>The Italian Pillar:  EuPRAXIA@SPARC_LAB User Facility </vt:lpstr>
      <vt:lpstr>PowerPoint Presentation</vt:lpstr>
      <vt:lpstr>Scientific Case and Applications  </vt:lpstr>
      <vt:lpstr>Technological Readiness Level</vt:lpstr>
      <vt:lpstr>X-band linac structures</vt:lpstr>
      <vt:lpstr>1st X band full scale structure ready for high power test</vt:lpstr>
      <vt:lpstr>Plasma Accelerating Module</vt:lpstr>
      <vt:lpstr>PowerPoint Presentation</vt:lpstr>
      <vt:lpstr>AQUA beamline: Undulators</vt:lpstr>
      <vt:lpstr>AQUA Beamline: Photon Beamline</vt:lpstr>
      <vt:lpstr>The Building</vt:lpstr>
      <vt:lpstr>Project Cost, Timeline, and Management</vt:lpstr>
      <vt:lpstr>TDR Status and Plans </vt:lpstr>
      <vt:lpstr>PowerPoint Presentation</vt:lpstr>
      <vt:lpstr>PowerPoint Presentation</vt:lpstr>
      <vt:lpstr>The pan-European EuPRAXIA Project</vt:lpstr>
      <vt:lpstr>Achievements: Only referred to the X band accelerating module components</vt:lpstr>
      <vt:lpstr>Achievements: Technological Readiness Level (Sub-Components)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3521</cp:revision>
  <cp:lastPrinted>2025-06-15T15:35:30Z</cp:lastPrinted>
  <dcterms:created xsi:type="dcterms:W3CDTF">2018-02-09T13:41:45Z</dcterms:created>
  <dcterms:modified xsi:type="dcterms:W3CDTF">2025-07-14T15:54:23Z</dcterms:modified>
</cp:coreProperties>
</file>