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680" r:id="rId4"/>
    <p:sldMasterId id="2147484694" r:id="rId5"/>
    <p:sldMasterId id="2147484710" r:id="rId6"/>
    <p:sldMasterId id="2147484723" r:id="rId7"/>
  </p:sldMasterIdLst>
  <p:notesMasterIdLst>
    <p:notesMasterId r:id="rId35"/>
  </p:notesMasterIdLst>
  <p:handoutMasterIdLst>
    <p:handoutMasterId r:id="rId36"/>
  </p:handoutMasterIdLst>
  <p:sldIdLst>
    <p:sldId id="256" r:id="rId8"/>
    <p:sldId id="21392" r:id="rId9"/>
    <p:sldId id="21412" r:id="rId10"/>
    <p:sldId id="263" r:id="rId11"/>
    <p:sldId id="21394" r:id="rId12"/>
    <p:sldId id="21397" r:id="rId13"/>
    <p:sldId id="324" r:id="rId14"/>
    <p:sldId id="273" r:id="rId15"/>
    <p:sldId id="328" r:id="rId16"/>
    <p:sldId id="21408" r:id="rId17"/>
    <p:sldId id="285" r:id="rId18"/>
    <p:sldId id="21398" r:id="rId19"/>
    <p:sldId id="272" r:id="rId20"/>
    <p:sldId id="21407" r:id="rId21"/>
    <p:sldId id="274" r:id="rId22"/>
    <p:sldId id="21402" r:id="rId23"/>
    <p:sldId id="21400" r:id="rId24"/>
    <p:sldId id="278" r:id="rId25"/>
    <p:sldId id="21401" r:id="rId26"/>
    <p:sldId id="276" r:id="rId27"/>
    <p:sldId id="270" r:id="rId28"/>
    <p:sldId id="21404" r:id="rId29"/>
    <p:sldId id="258" r:id="rId30"/>
    <p:sldId id="21406" r:id="rId31"/>
    <p:sldId id="21405" r:id="rId32"/>
    <p:sldId id="733" r:id="rId33"/>
    <p:sldId id="21395" r:id="rId34"/>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CAF18"/>
    <a:srgbClr val="2E3C88"/>
    <a:srgbClr val="ED9E0B"/>
    <a:srgbClr val="A5A5A5"/>
    <a:srgbClr val="BB8880"/>
    <a:srgbClr val="473E81"/>
    <a:srgbClr val="FF40FF"/>
    <a:srgbClr val="4B568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218" autoAdjust="0"/>
    <p:restoredTop sz="91233" autoAdjust="0"/>
  </p:normalViewPr>
  <p:slideViewPr>
    <p:cSldViewPr snapToGrid="0">
      <p:cViewPr>
        <p:scale>
          <a:sx n="97" d="100"/>
          <a:sy n="97" d="100"/>
        </p:scale>
        <p:origin x="2000" y="592"/>
      </p:cViewPr>
      <p:guideLst>
        <p:guide orient="horz" pos="799"/>
        <p:guide pos="3840"/>
      </p:guideLst>
    </p:cSldViewPr>
  </p:slideViewPr>
  <p:outlineViewPr>
    <p:cViewPr>
      <p:scale>
        <a:sx n="33" d="100"/>
        <a:sy n="33" d="100"/>
      </p:scale>
      <p:origin x="0" y="-6024"/>
    </p:cViewPr>
  </p:outlineViewPr>
  <p:notesTextViewPr>
    <p:cViewPr>
      <p:scale>
        <a:sx n="25" d="100"/>
        <a:sy n="25" d="100"/>
      </p:scale>
      <p:origin x="0" y="0"/>
    </p:cViewPr>
  </p:notesTextViewPr>
  <p:sorterViewPr>
    <p:cViewPr>
      <p:scale>
        <a:sx n="1" d="1"/>
        <a:sy n="1" d="1"/>
      </p:scale>
      <p:origin x="0" y="0"/>
    </p:cViewPr>
  </p:sorterViewPr>
  <p:notesViewPr>
    <p:cSldViewPr snapToGrid="0">
      <p:cViewPr varScale="1">
        <p:scale>
          <a:sx n="96" d="100"/>
          <a:sy n="96" d="100"/>
        </p:scale>
        <p:origin x="28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7/15/25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dirty="0"/>
          </a:p>
        </p:txBody>
      </p:sp>
    </p:spTree>
    <p:extLst>
      <p:ext uri="{BB962C8B-B14F-4D97-AF65-F5344CB8AC3E}">
        <p14:creationId xmlns:p14="http://schemas.microsoft.com/office/powerpoint/2010/main" val="218695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BE95-D09A-A933-BBFE-FDE96BABF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9494C-CAB4-A2A9-AFC5-E56A14047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AE13F-17BC-0E50-F1D4-82546F5110E2}"/>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AF2FA7AB-A899-E355-EB14-6292274EB42E}"/>
              </a:ext>
            </a:extLst>
          </p:cNvPr>
          <p:cNvSpPr>
            <a:spLocks noGrp="1"/>
          </p:cNvSpPr>
          <p:nvPr>
            <p:ph type="sldNum" sz="quarter" idx="5"/>
          </p:nvPr>
        </p:nvSpPr>
        <p:spPr/>
        <p:txBody>
          <a:bodyPr/>
          <a:lstStyle/>
          <a:p>
            <a:fld id="{27428567-BDF5-451C-8737-F40313BC91EE}" type="slidenum">
              <a:rPr lang="en-GB" smtClean="0"/>
              <a:t>6</a:t>
            </a:fld>
            <a:endParaRPr lang="en-GB" dirty="0"/>
          </a:p>
        </p:txBody>
      </p:sp>
    </p:spTree>
    <p:extLst>
      <p:ext uri="{BB962C8B-B14F-4D97-AF65-F5344CB8AC3E}">
        <p14:creationId xmlns:p14="http://schemas.microsoft.com/office/powerpoint/2010/main" val="213596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491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5E10-D2D3-7CF1-4CBC-8CB6FB82A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16295-BEC8-7058-FE5E-65B61726A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385D8-39EB-2C12-F802-993C58F847A8}"/>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5563E675-C9A2-F3AF-E3F2-5480EB57933A}"/>
              </a:ext>
            </a:extLst>
          </p:cNvPr>
          <p:cNvSpPr>
            <a:spLocks noGrp="1"/>
          </p:cNvSpPr>
          <p:nvPr>
            <p:ph type="sldNum" sz="quarter" idx="5"/>
          </p:nvPr>
        </p:nvSpPr>
        <p:spPr/>
        <p:txBody>
          <a:bodyPr/>
          <a:lstStyle/>
          <a:p>
            <a:fld id="{27428567-BDF5-451C-8737-F40313BC91EE}" type="slidenum">
              <a:rPr lang="en-GB" smtClean="0"/>
              <a:t>10</a:t>
            </a:fld>
            <a:endParaRPr lang="en-GB" dirty="0"/>
          </a:p>
        </p:txBody>
      </p:sp>
    </p:spTree>
    <p:extLst>
      <p:ext uri="{BB962C8B-B14F-4D97-AF65-F5344CB8AC3E}">
        <p14:creationId xmlns:p14="http://schemas.microsoft.com/office/powerpoint/2010/main" val="167012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A1E9B-43CE-7884-0BE1-79F0DE257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19D-AD49-1518-DF8D-75BB30B1B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A5370-7952-2E62-A038-EBECAE898A04}"/>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07A5B43F-A03D-F962-FE09-28759FB67CD2}"/>
              </a:ext>
            </a:extLst>
          </p:cNvPr>
          <p:cNvSpPr>
            <a:spLocks noGrp="1"/>
          </p:cNvSpPr>
          <p:nvPr>
            <p:ph type="sldNum" sz="quarter" idx="5"/>
          </p:nvPr>
        </p:nvSpPr>
        <p:spPr/>
        <p:txBody>
          <a:bodyPr/>
          <a:lstStyle/>
          <a:p>
            <a:fld id="{27428567-BDF5-451C-8737-F40313BC91EE}" type="slidenum">
              <a:rPr lang="en-GB" smtClean="0"/>
              <a:t>12</a:t>
            </a:fld>
            <a:endParaRPr lang="en-GB" dirty="0"/>
          </a:p>
        </p:txBody>
      </p:sp>
    </p:spTree>
    <p:extLst>
      <p:ext uri="{BB962C8B-B14F-4D97-AF65-F5344CB8AC3E}">
        <p14:creationId xmlns:p14="http://schemas.microsoft.com/office/powerpoint/2010/main" val="74262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D955-0AC6-AAD7-6AED-D26826C03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D4B8E-6BB0-9250-54D5-16588BA7A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5A100-C088-7003-7AF2-62CB5B41E9EB}"/>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173B9DE6-F4DD-8509-DF07-D69C4AF1226E}"/>
              </a:ext>
            </a:extLst>
          </p:cNvPr>
          <p:cNvSpPr>
            <a:spLocks noGrp="1"/>
          </p:cNvSpPr>
          <p:nvPr>
            <p:ph type="sldNum" sz="quarter" idx="5"/>
          </p:nvPr>
        </p:nvSpPr>
        <p:spPr/>
        <p:txBody>
          <a:bodyPr/>
          <a:lstStyle/>
          <a:p>
            <a:fld id="{27428567-BDF5-451C-8737-F40313BC91EE}" type="slidenum">
              <a:rPr lang="en-GB" smtClean="0"/>
              <a:t>16</a:t>
            </a:fld>
            <a:endParaRPr lang="en-GB" dirty="0"/>
          </a:p>
        </p:txBody>
      </p:sp>
    </p:spTree>
    <p:extLst>
      <p:ext uri="{BB962C8B-B14F-4D97-AF65-F5344CB8AC3E}">
        <p14:creationId xmlns:p14="http://schemas.microsoft.com/office/powerpoint/2010/main" val="209333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F2ED-8DB5-0421-1B93-E66090530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8321D-4AD1-404E-C520-A52467AA8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10203-D406-BD4A-171C-CA269445C536}"/>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D47129C4-E089-4239-81CB-40EFD98124D9}"/>
              </a:ext>
            </a:extLst>
          </p:cNvPr>
          <p:cNvSpPr>
            <a:spLocks noGrp="1"/>
          </p:cNvSpPr>
          <p:nvPr>
            <p:ph type="sldNum" sz="quarter" idx="5"/>
          </p:nvPr>
        </p:nvSpPr>
        <p:spPr/>
        <p:txBody>
          <a:bodyPr/>
          <a:lstStyle/>
          <a:p>
            <a:fld id="{27428567-BDF5-451C-8737-F40313BC91EE}" type="slidenum">
              <a:rPr lang="en-GB" smtClean="0"/>
              <a:t>22</a:t>
            </a:fld>
            <a:endParaRPr lang="en-GB" dirty="0"/>
          </a:p>
        </p:txBody>
      </p:sp>
    </p:spTree>
    <p:extLst>
      <p:ext uri="{BB962C8B-B14F-4D97-AF65-F5344CB8AC3E}">
        <p14:creationId xmlns:p14="http://schemas.microsoft.com/office/powerpoint/2010/main" val="414010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43C82-7353-FC55-9858-C434628CF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F1F6E-B268-768B-5F14-A79720405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6489B-534C-D730-EC0A-2997F5E37AD7}"/>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527815D4-BC80-55A6-876F-79BFBCA5677D}"/>
              </a:ext>
            </a:extLst>
          </p:cNvPr>
          <p:cNvSpPr>
            <a:spLocks noGrp="1"/>
          </p:cNvSpPr>
          <p:nvPr>
            <p:ph type="sldNum" sz="quarter" idx="5"/>
          </p:nvPr>
        </p:nvSpPr>
        <p:spPr/>
        <p:txBody>
          <a:bodyPr/>
          <a:lstStyle/>
          <a:p>
            <a:fld id="{27428567-BDF5-451C-8737-F40313BC91EE}" type="slidenum">
              <a:rPr lang="en-GB" smtClean="0"/>
              <a:t>24</a:t>
            </a:fld>
            <a:endParaRPr lang="en-GB" dirty="0"/>
          </a:p>
        </p:txBody>
      </p:sp>
    </p:spTree>
    <p:extLst>
      <p:ext uri="{BB962C8B-B14F-4D97-AF65-F5344CB8AC3E}">
        <p14:creationId xmlns:p14="http://schemas.microsoft.com/office/powerpoint/2010/main" val="226350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jpg"/><Relationship Id="rId17" Type="http://schemas.openxmlformats.org/officeDocument/2006/relationships/image" Target="../media/image40.png"/><Relationship Id="rId2" Type="http://schemas.openxmlformats.org/officeDocument/2006/relationships/image" Target="../media/image3.JP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Master" Target="../slideMasters/slideMaster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g"/><Relationship Id="rId15" Type="http://schemas.openxmlformats.org/officeDocument/2006/relationships/image" Target="../media/image38.jpe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g"/><Relationship Id="rId22" Type="http://schemas.openxmlformats.org/officeDocument/2006/relationships/image" Target="../media/image4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38.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38.jpe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30.png"/><Relationship Id="rId12" Type="http://schemas.openxmlformats.org/officeDocument/2006/relationships/image" Target="../media/image51.jpeg"/><Relationship Id="rId2" Type="http://schemas.openxmlformats.org/officeDocument/2006/relationships/image" Target="../media/image3.JPG"/><Relationship Id="rId16" Type="http://schemas.openxmlformats.org/officeDocument/2006/relationships/image" Target="../media/image55.png"/><Relationship Id="rId1" Type="http://schemas.openxmlformats.org/officeDocument/2006/relationships/slideMaster" Target="../slideMasters/slideMaster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48.jpeg"/><Relationship Id="rId15" Type="http://schemas.openxmlformats.org/officeDocument/2006/relationships/image" Target="../media/image54.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50.png"/><Relationship Id="rId14" Type="http://schemas.openxmlformats.org/officeDocument/2006/relationships/image" Target="../media/image53.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30.png"/><Relationship Id="rId12" Type="http://schemas.openxmlformats.org/officeDocument/2006/relationships/image" Target="../media/image51.jpeg"/><Relationship Id="rId2" Type="http://schemas.openxmlformats.org/officeDocument/2006/relationships/image" Target="../media/image5.jpeg"/><Relationship Id="rId16" Type="http://schemas.openxmlformats.org/officeDocument/2006/relationships/image" Target="../media/image55.png"/><Relationship Id="rId1" Type="http://schemas.openxmlformats.org/officeDocument/2006/relationships/slideMaster" Target="../slideMasters/slideMaster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48.jpeg"/><Relationship Id="rId15" Type="http://schemas.openxmlformats.org/officeDocument/2006/relationships/image" Target="../media/image54.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50.png"/><Relationship Id="rId14" Type="http://schemas.openxmlformats.org/officeDocument/2006/relationships/image" Target="../media/image5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88216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15/07/25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15/07/25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2661400" y="2693691"/>
            <a:ext cx="1152130" cy="588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143" y="5204384"/>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2005" y="5204384"/>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31867"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91953" y="5204384"/>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pic>
        <p:nvPicPr>
          <p:cNvPr id="10" name="Picture 9" descr="A red and white flag&#10;&#10;Description automatically generated">
            <a:extLst>
              <a:ext uri="{FF2B5EF4-FFF2-40B4-BE49-F238E27FC236}">
                <a16:creationId xmlns:a16="http://schemas.microsoft.com/office/drawing/2014/main" id="{A432073E-30D0-1321-D61C-19FE02D74C2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22752" y="5703104"/>
            <a:ext cx="539895" cy="360000"/>
          </a:xfrm>
          <a:prstGeom prst="rect">
            <a:avLst/>
          </a:prstGeom>
          <a:ln w="3175">
            <a:solidFill>
              <a:schemeClr val="bg1">
                <a:lumMod val="85000"/>
              </a:schemeClr>
            </a:solidFill>
          </a:ln>
        </p:spPr>
      </p:pic>
      <p:pic>
        <p:nvPicPr>
          <p:cNvPr id="13" name="Picture 12" descr="A flag with a star&#10;&#10;Description automatically generated">
            <a:extLst>
              <a:ext uri="{FF2B5EF4-FFF2-40B4-BE49-F238E27FC236}">
                <a16:creationId xmlns:a16="http://schemas.microsoft.com/office/drawing/2014/main" id="{8F882AFF-47C1-56E6-A6EE-53B6BD8437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852144" y="5204384"/>
            <a:ext cx="540211" cy="360000"/>
          </a:xfrm>
          <a:prstGeom prst="rect">
            <a:avLst/>
          </a:prstGeom>
          <a:ln w="3175">
            <a:solidFill>
              <a:schemeClr val="bg1">
                <a:lumMod val="85000"/>
              </a:schemeClr>
            </a:solidFill>
          </a:ln>
        </p:spPr>
      </p:pic>
      <p:pic>
        <p:nvPicPr>
          <p:cNvPr id="15" name="Picture 14" descr="A red circle with white background&#10;&#10;Description automatically generated">
            <a:extLst>
              <a:ext uri="{FF2B5EF4-FFF2-40B4-BE49-F238E27FC236}">
                <a16:creationId xmlns:a16="http://schemas.microsoft.com/office/drawing/2014/main" id="{86656072-735B-1CC6-9FD3-2B2E5BE0D9D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82506" y="5204384"/>
            <a:ext cx="540211" cy="360000"/>
          </a:xfrm>
          <a:prstGeom prst="rect">
            <a:avLst/>
          </a:prstGeom>
          <a:ln w="3175">
            <a:solidFill>
              <a:schemeClr val="bg1">
                <a:lumMod val="85000"/>
              </a:schemeClr>
            </a:solidFill>
          </a:ln>
        </p:spPr>
      </p:pic>
      <p:pic>
        <p:nvPicPr>
          <p:cNvPr id="18" name="Picture 17" descr="A red and white flag&#10;&#10;Description automatically generated">
            <a:extLst>
              <a:ext uri="{FF2B5EF4-FFF2-40B4-BE49-F238E27FC236}">
                <a16:creationId xmlns:a16="http://schemas.microsoft.com/office/drawing/2014/main" id="{D6DDA5FD-EF50-ADF7-ACCA-929B0C6727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482717" y="5703104"/>
            <a:ext cx="540000" cy="360000"/>
          </a:xfrm>
          <a:prstGeom prst="rect">
            <a:avLst/>
          </a:prstGeom>
          <a:ln w="3175">
            <a:solidFill>
              <a:schemeClr val="bg1">
                <a:lumMod val="85000"/>
              </a:schemeClr>
            </a:solidFill>
          </a:ln>
        </p:spPr>
      </p:pic>
      <p:pic>
        <p:nvPicPr>
          <p:cNvPr id="21" name="Picture 20" descr="A flag with a red blue and white stripe&#10;&#10;Description automatically generated">
            <a:extLst>
              <a:ext uri="{FF2B5EF4-FFF2-40B4-BE49-F238E27FC236}">
                <a16:creationId xmlns:a16="http://schemas.microsoft.com/office/drawing/2014/main" id="{2F8C4F3E-377C-0CC5-10FD-5F12E137FAF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221996" y="5204384"/>
            <a:ext cx="540000" cy="360000"/>
          </a:xfrm>
          <a:prstGeom prst="rect">
            <a:avLst/>
          </a:prstGeom>
          <a:ln w="3175">
            <a:solidFill>
              <a:schemeClr val="bg1">
                <a:lumMod val="85000"/>
              </a:schemeClr>
            </a:solidFill>
          </a:ln>
        </p:spPr>
      </p:pic>
      <p:pic>
        <p:nvPicPr>
          <p:cNvPr id="24" name="Picture 23" descr="A blue and yellow flag&#10;&#10;Description automatically generated">
            <a:extLst>
              <a:ext uri="{FF2B5EF4-FFF2-40B4-BE49-F238E27FC236}">
                <a16:creationId xmlns:a16="http://schemas.microsoft.com/office/drawing/2014/main" id="{57BFDC14-E866-AD12-B5F8-AF5AAEFE1F2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852921" y="5703104"/>
            <a:ext cx="539520" cy="360000"/>
          </a:xfrm>
          <a:prstGeom prst="rect">
            <a:avLst/>
          </a:prstGeom>
          <a:ln w="3175">
            <a:solidFill>
              <a:schemeClr val="bg1">
                <a:lumMod val="85000"/>
              </a:schemeClr>
            </a:solidFill>
          </a:ln>
        </p:spPr>
      </p:pic>
    </p:spTree>
    <p:extLst>
      <p:ext uri="{BB962C8B-B14F-4D97-AF65-F5344CB8AC3E}">
        <p14:creationId xmlns:p14="http://schemas.microsoft.com/office/powerpoint/2010/main" val="1852783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844031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778201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15/07/2025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22609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15/07/2025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28760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15/07/2025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0123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15/07/2025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212653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15/07/2025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15958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15/07/2025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67856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15/07/2025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07342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15/07/2025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131167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15/07/2025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26717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RT">
    <p:spTree>
      <p:nvGrpSpPr>
        <p:cNvPr id="1" name=""/>
        <p:cNvGrpSpPr/>
        <p:nvPr/>
      </p:nvGrpSpPr>
      <p:grpSpPr>
        <a:xfrm>
          <a:off x="0" y="0"/>
          <a:ext cx="0" cy="0"/>
          <a:chOff x="0" y="0"/>
          <a:chExt cx="0" cy="0"/>
        </a:xfrm>
      </p:grpSpPr>
      <p:pic>
        <p:nvPicPr>
          <p:cNvPr id="119" name="IST_A_RGB_NEG.png" descr="IST_A_RGB_NEG.png"/>
          <p:cNvPicPr>
            <a:picLocks noChangeAspect="1"/>
          </p:cNvPicPr>
          <p:nvPr/>
        </p:nvPicPr>
        <p:blipFill>
          <a:blip r:embed="rId2"/>
          <a:srcRect l="17253" t="30113" r="17253" b="30113"/>
          <a:stretch>
            <a:fillRect/>
          </a:stretch>
        </p:blipFill>
        <p:spPr>
          <a:xfrm>
            <a:off x="10350000" y="126000"/>
            <a:ext cx="1620001" cy="695232"/>
          </a:xfrm>
          <a:prstGeom prst="rect">
            <a:avLst/>
          </a:prstGeom>
          <a:ln w="12700">
            <a:miter lim="400000"/>
          </a:ln>
        </p:spPr>
      </p:pic>
      <p:sp>
        <p:nvSpPr>
          <p:cNvPr id="120" name="Slide Number"/>
          <p:cNvSpPr txBox="1">
            <a:spLocks noGrp="1"/>
          </p:cNvSpPr>
          <p:nvPr>
            <p:ph type="sldNum" sz="quarter" idx="2"/>
          </p:nvPr>
        </p:nvSpPr>
        <p:spPr>
          <a:xfrm>
            <a:off x="5989836" y="6518672"/>
            <a:ext cx="212329" cy="231379"/>
          </a:xfrm>
          <a:prstGeom prst="rect">
            <a:avLst/>
          </a:prstGeom>
        </p:spPr>
        <p:txBody>
          <a:bodyPr lIns="53578" tIns="53578" rIns="53578" bIns="53578"/>
          <a:lstStyle>
            <a:lvl1pPr defTabSz="321469">
              <a:lnSpc>
                <a:spcPts val="1400"/>
              </a:lnSpc>
              <a:tabLst>
                <a:tab pos="749300" algn="l"/>
              </a:tabLst>
              <a:defRPr>
                <a:latin typeface="Gill Sans"/>
                <a:ea typeface="Gill Sans"/>
                <a:cs typeface="Gill Sans"/>
                <a:sym typeface="Gill Sans"/>
              </a:defRPr>
            </a:lvl1pPr>
          </a:lstStyle>
          <a:p>
            <a:fld id="{86CB4B4D-7CA3-9044-876B-883B54F8677D}" type="slidenum">
              <a:t>‹#›</a:t>
            </a:fld>
            <a:endParaRPr/>
          </a:p>
        </p:txBody>
      </p:sp>
      <p:sp>
        <p:nvSpPr>
          <p:cNvPr id="2" name="Rectangle 1">
            <a:extLst>
              <a:ext uri="{FF2B5EF4-FFF2-40B4-BE49-F238E27FC236}">
                <a16:creationId xmlns:a16="http://schemas.microsoft.com/office/drawing/2014/main" id="{2EFD229B-389A-AFE1-7E60-DA1E73F4ADC7}"/>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pic>
        <p:nvPicPr>
          <p:cNvPr id="3" name="Picture 2">
            <a:extLst>
              <a:ext uri="{FF2B5EF4-FFF2-40B4-BE49-F238E27FC236}">
                <a16:creationId xmlns:a16="http://schemas.microsoft.com/office/drawing/2014/main" id="{B529B8FD-BC92-42C1-BD7C-E14FD3756A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4" name="Title 1">
            <a:extLst>
              <a:ext uri="{FF2B5EF4-FFF2-40B4-BE49-F238E27FC236}">
                <a16:creationId xmlns:a16="http://schemas.microsoft.com/office/drawing/2014/main" id="{8B85446F-84F7-BDF3-0C40-118DF9307B2D}"/>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pic>
        <p:nvPicPr>
          <p:cNvPr id="5" name="Picture 4" descr="A blue background with yellow stars&#10;&#10;Description automatically generated with low confidence">
            <a:extLst>
              <a:ext uri="{FF2B5EF4-FFF2-40B4-BE49-F238E27FC236}">
                <a16:creationId xmlns:a16="http://schemas.microsoft.com/office/drawing/2014/main" id="{866DBBAF-9A96-0857-7390-58651DBA4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6" name="TextBox 5">
            <a:extLst>
              <a:ext uri="{FF2B5EF4-FFF2-40B4-BE49-F238E27FC236}">
                <a16:creationId xmlns:a16="http://schemas.microsoft.com/office/drawing/2014/main" id="{8D9B4E11-70E0-C912-C21E-4CFBEFB7D317}"/>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9" name="Rectangle 8">
            <a:extLst>
              <a:ext uri="{FF2B5EF4-FFF2-40B4-BE49-F238E27FC236}">
                <a16:creationId xmlns:a16="http://schemas.microsoft.com/office/drawing/2014/main" id="{4967C38D-BC13-D6AC-145F-192FA24210B8}"/>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5">
            <a:extLst>
              <a:ext uri="{FF2B5EF4-FFF2-40B4-BE49-F238E27FC236}">
                <a16:creationId xmlns:a16="http://schemas.microsoft.com/office/drawing/2014/main" id="{55D53153-89EA-DC8E-8AA5-8B19FEC10C1A}"/>
              </a:ext>
            </a:extLst>
          </p:cNvPr>
          <p:cNvSpPr txBox="1">
            <a:spLocks/>
          </p:cNvSpPr>
          <p:nvPr userDrawn="1"/>
        </p:nvSpPr>
        <p:spPr>
          <a:xfrm>
            <a:off x="9111673" y="648078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33418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3A6714-3D1F-4857-9904-D935B84167FA}" type="slidenum">
              <a:rPr lang="en-GB" smtClean="0"/>
              <a:pPr/>
              <a:t>‹#›</a:t>
            </a:fld>
            <a:endParaRPr lang="en-GB"/>
          </a:p>
        </p:txBody>
      </p:sp>
      <p:sp>
        <p:nvSpPr>
          <p:cNvPr id="11" name="Footer Placeholder 19">
            <a:extLst>
              <a:ext uri="{FF2B5EF4-FFF2-40B4-BE49-F238E27FC236}">
                <a16:creationId xmlns:a16="http://schemas.microsoft.com/office/drawing/2014/main" id="{453E71F4-0C8E-155B-A714-86544CDAACD3}"/>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sp>
        <p:nvSpPr>
          <p:cNvPr id="12" name="TextBox 11">
            <a:extLst>
              <a:ext uri="{FF2B5EF4-FFF2-40B4-BE49-F238E27FC236}">
                <a16:creationId xmlns:a16="http://schemas.microsoft.com/office/drawing/2014/main" id="{8DBA545E-4700-E27B-CD21-432A7E0E1653}"/>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00234406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MRT">
    <p:spTree>
      <p:nvGrpSpPr>
        <p:cNvPr id="1" name=""/>
        <p:cNvGrpSpPr/>
        <p:nvPr/>
      </p:nvGrpSpPr>
      <p:grpSpPr>
        <a:xfrm>
          <a:off x="0" y="0"/>
          <a:ext cx="0" cy="0"/>
          <a:chOff x="0" y="0"/>
          <a:chExt cx="0" cy="0"/>
        </a:xfrm>
      </p:grpSpPr>
      <p:pic>
        <p:nvPicPr>
          <p:cNvPr id="121" name="IST_A_RGB_NEG.png" descr="IST_A_RGB_NEG.png"/>
          <p:cNvPicPr>
            <a:picLocks noChangeAspect="1"/>
          </p:cNvPicPr>
          <p:nvPr/>
        </p:nvPicPr>
        <p:blipFill>
          <a:blip r:embed="rId2"/>
          <a:srcRect l="17253" t="30113" r="17253" b="30113"/>
          <a:stretch>
            <a:fillRect/>
          </a:stretch>
        </p:blipFill>
        <p:spPr>
          <a:xfrm>
            <a:off x="10350000" y="126000"/>
            <a:ext cx="1620001" cy="695232"/>
          </a:xfrm>
          <a:prstGeom prst="rect">
            <a:avLst/>
          </a:prstGeom>
          <a:ln w="12700">
            <a:miter lim="400000"/>
          </a:ln>
        </p:spPr>
      </p:pic>
      <p:sp>
        <p:nvSpPr>
          <p:cNvPr id="122" name="Slide Number"/>
          <p:cNvSpPr txBox="1">
            <a:spLocks noGrp="1"/>
          </p:cNvSpPr>
          <p:nvPr>
            <p:ph type="sldNum" sz="quarter" idx="2"/>
          </p:nvPr>
        </p:nvSpPr>
        <p:spPr>
          <a:xfrm>
            <a:off x="5989836" y="6518672"/>
            <a:ext cx="212329" cy="230942"/>
          </a:xfrm>
          <a:prstGeom prst="rect">
            <a:avLst/>
          </a:prstGeom>
        </p:spPr>
        <p:txBody>
          <a:bodyPr lIns="53577" tIns="53577" rIns="53577" bIns="53577"/>
          <a:lstStyle>
            <a:lvl1pPr defTabSz="321469">
              <a:lnSpc>
                <a:spcPts val="1400"/>
              </a:lnSpc>
              <a:tabLst>
                <a:tab pos="749300" algn="l"/>
              </a:tabLst>
              <a:defRPr>
                <a:latin typeface="Gill Sans"/>
                <a:ea typeface="Gill Sans"/>
                <a:cs typeface="Gill Sans"/>
                <a:sym typeface="Gill Sans"/>
              </a:defRPr>
            </a:lvl1pPr>
          </a:lstStyle>
          <a:p>
            <a:fld id="{86CB4B4D-7CA3-9044-876B-883B54F8677D}" type="slidenum">
              <a:t>‹#›</a:t>
            </a:fld>
            <a:endParaRPr/>
          </a:p>
        </p:txBody>
      </p:sp>
      <p:sp>
        <p:nvSpPr>
          <p:cNvPr id="2" name="Rectangle 1">
            <a:extLst>
              <a:ext uri="{FF2B5EF4-FFF2-40B4-BE49-F238E27FC236}">
                <a16:creationId xmlns:a16="http://schemas.microsoft.com/office/drawing/2014/main" id="{FA740912-BEC2-A9C7-6041-5656CBF5BC9D}"/>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pic>
        <p:nvPicPr>
          <p:cNvPr id="3" name="Picture 2">
            <a:extLst>
              <a:ext uri="{FF2B5EF4-FFF2-40B4-BE49-F238E27FC236}">
                <a16:creationId xmlns:a16="http://schemas.microsoft.com/office/drawing/2014/main" id="{7267FC49-DDB0-FBDC-1F06-56FD7A5445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4" name="Title 1">
            <a:extLst>
              <a:ext uri="{FF2B5EF4-FFF2-40B4-BE49-F238E27FC236}">
                <a16:creationId xmlns:a16="http://schemas.microsoft.com/office/drawing/2014/main" id="{2B96DCD1-FFC1-2754-4E57-3D2DF0F3432C}"/>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pic>
        <p:nvPicPr>
          <p:cNvPr id="5" name="Picture 4" descr="A blue background with yellow stars&#10;&#10;Description automatically generated with low confidence">
            <a:extLst>
              <a:ext uri="{FF2B5EF4-FFF2-40B4-BE49-F238E27FC236}">
                <a16:creationId xmlns:a16="http://schemas.microsoft.com/office/drawing/2014/main" id="{F46ED2E8-F0FA-F558-2AA4-0196656899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6" name="TextBox 5">
            <a:extLst>
              <a:ext uri="{FF2B5EF4-FFF2-40B4-BE49-F238E27FC236}">
                <a16:creationId xmlns:a16="http://schemas.microsoft.com/office/drawing/2014/main" id="{59211DA5-0679-79D5-672F-8D4012A148D4}"/>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9" name="Rectangle 8">
            <a:extLst>
              <a:ext uri="{FF2B5EF4-FFF2-40B4-BE49-F238E27FC236}">
                <a16:creationId xmlns:a16="http://schemas.microsoft.com/office/drawing/2014/main" id="{81D87FE2-CDE2-C901-EBDB-F06A1868C6F9}"/>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5">
            <a:extLst>
              <a:ext uri="{FF2B5EF4-FFF2-40B4-BE49-F238E27FC236}">
                <a16:creationId xmlns:a16="http://schemas.microsoft.com/office/drawing/2014/main" id="{42C09859-4B39-A526-E486-DA2297F95E23}"/>
              </a:ext>
            </a:extLst>
          </p:cNvPr>
          <p:cNvSpPr txBox="1">
            <a:spLocks/>
          </p:cNvSpPr>
          <p:nvPr userDrawn="1"/>
        </p:nvSpPr>
        <p:spPr>
          <a:xfrm>
            <a:off x="9111673" y="648078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33418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3A6714-3D1F-4857-9904-D935B84167FA}" type="slidenum">
              <a:rPr lang="en-GB" smtClean="0"/>
              <a:pPr/>
              <a:t>‹#›</a:t>
            </a:fld>
            <a:endParaRPr lang="en-GB"/>
          </a:p>
        </p:txBody>
      </p:sp>
      <p:sp>
        <p:nvSpPr>
          <p:cNvPr id="11" name="Footer Placeholder 19">
            <a:extLst>
              <a:ext uri="{FF2B5EF4-FFF2-40B4-BE49-F238E27FC236}">
                <a16:creationId xmlns:a16="http://schemas.microsoft.com/office/drawing/2014/main" id="{9A8D728C-18FB-39C5-4ADD-5B1C436F3087}"/>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sp>
        <p:nvSpPr>
          <p:cNvPr id="12" name="TextBox 11">
            <a:extLst>
              <a:ext uri="{FF2B5EF4-FFF2-40B4-BE49-F238E27FC236}">
                <a16:creationId xmlns:a16="http://schemas.microsoft.com/office/drawing/2014/main" id="{83ACFEC8-7A86-9400-10D4-4592012DF3BC}"/>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124838999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3856610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271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2343489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15/07/2025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821084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15/07/2025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6044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15/07/2025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44744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15/07/2025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85894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15/07/2025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60032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15/07/2025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054041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15/07/2025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398832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15/07/2025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6914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15/07/2025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1867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3769801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039611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1628770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15/07/2025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65331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15/07/2025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407442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15/07/2025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477761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15/07/2025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335791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15/07/2025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78469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15/07/2025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3486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15/07/2025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315812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15/07/2025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82609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15/07/2025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2598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2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0.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7/15/25</a:t>
            </a:fld>
            <a:endParaRPr lang="en-US"/>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R. </a:t>
            </a:r>
            <a:r>
              <a:rPr lang="en-GB" err="1"/>
              <a:t>Assmann</a:t>
            </a:r>
            <a:r>
              <a:rPr lang="en-GB"/>
              <a:t> - EuAPS </a:t>
            </a:r>
            <a:r>
              <a:rPr lang="en-GB" err="1"/>
              <a:t>Kickoff</a:t>
            </a:r>
            <a:r>
              <a:rPr lang="en-GB"/>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15/07/2025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448687256"/>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 id="2147484709"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15/07/2025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682127980"/>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15/07/2025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2590197212"/>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 id="214748473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9.xml"/><Relationship Id="rId6" Type="http://schemas.openxmlformats.org/officeDocument/2006/relationships/image" Target="../media/image84.emf"/><Relationship Id="rId5" Type="http://schemas.openxmlformats.org/officeDocument/2006/relationships/image" Target="../media/image83.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hyperlink" Target="https://arxiv.org/abs/2412.16910" TargetMode="External"/><Relationship Id="rId2" Type="http://schemas.openxmlformats.org/officeDocument/2006/relationships/image" Target="../media/image86.jpeg"/><Relationship Id="rId1" Type="http://schemas.openxmlformats.org/officeDocument/2006/relationships/slideLayout" Target="../slideLayouts/slideLayout7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7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15.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hyperlink" Target="https://arxiv:2506.18047v1" TargetMode="External"/><Relationship Id="rId17" Type="http://schemas.openxmlformats.org/officeDocument/2006/relationships/image" Target="../media/image113.png"/><Relationship Id="rId2" Type="http://schemas.openxmlformats.org/officeDocument/2006/relationships/image" Target="../media/image99.png"/><Relationship Id="rId16" Type="http://schemas.openxmlformats.org/officeDocument/2006/relationships/image" Target="../media/image112.png"/><Relationship Id="rId1" Type="http://schemas.openxmlformats.org/officeDocument/2006/relationships/slideLayout" Target="../slideLayouts/slideLayout7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5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emf"/></Relationships>
</file>

<file path=ppt/slides/_rels/slide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9.xml"/><Relationship Id="rId6" Type="http://schemas.openxmlformats.org/officeDocument/2006/relationships/image" Target="../media/image130.emf"/><Relationship Id="rId5" Type="http://schemas.openxmlformats.org/officeDocument/2006/relationships/image" Target="../media/image129.pn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5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88/1742-6596/2687/4/042004" TargetMode="External"/><Relationship Id="rId3" Type="http://schemas.openxmlformats.org/officeDocument/2006/relationships/hyperlink" Target="https://doi.org/10.1088/1361-6587/acfbf6" TargetMode="External"/><Relationship Id="rId7" Type="http://schemas.openxmlformats.org/officeDocument/2006/relationships/hyperlink" Target="https://doi.org/10.1088/1742-6596/2687/4/042008" TargetMode="External"/><Relationship Id="rId2" Type="http://schemas.openxmlformats.org/officeDocument/2006/relationships/hyperlink" Target="https://doi.org/10.1103/PhysRevAccelBeams.26.091301" TargetMode="External"/><Relationship Id="rId1" Type="http://schemas.openxmlformats.org/officeDocument/2006/relationships/slideLayout" Target="../slideLayouts/slideLayout21.xml"/><Relationship Id="rId6" Type="http://schemas.openxmlformats.org/officeDocument/2006/relationships/hyperlink" Target="https://doi.org/10.3390/condmat9030030" TargetMode="External"/><Relationship Id="rId11" Type="http://schemas.openxmlformats.org/officeDocument/2006/relationships/hyperlink" Target="https://doi.org/10.1016/j.nima.2025.170291" TargetMode="External"/><Relationship Id="rId5" Type="http://schemas.openxmlformats.org/officeDocument/2006/relationships/hyperlink" Target="https://doi.org/10.1038/s42005-024-01739-x" TargetMode="External"/><Relationship Id="rId10" Type="http://schemas.openxmlformats.org/officeDocument/2006/relationships/hyperlink" Target="https://doi.org/10.1038/s41598-025-96882-y" TargetMode="External"/><Relationship Id="rId4" Type="http://schemas.openxmlformats.org/officeDocument/2006/relationships/hyperlink" Target="https://doi.org/10.3390/ijms25052546" TargetMode="External"/><Relationship Id="rId9" Type="http://schemas.openxmlformats.org/officeDocument/2006/relationships/hyperlink" Target="https://doi.org/10.1016/j.nima.2024.17015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slideLayout" Target="../slideLayouts/slideLayout56.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notesSlide" Target="../notesSlides/notesSlide3.xml"/><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5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GB" sz="4000" b="1" dirty="0">
                  <a:solidFill>
                    <a:srgbClr val="FCAF18"/>
                  </a:solidFill>
                  <a:ea typeface="Helvetica Neue"/>
                  <a:cs typeface="Helvetica Neue"/>
                </a:rPr>
                <a:t>General status on scientific advancement </a:t>
              </a:r>
              <a:r>
                <a:rPr lang="en-IT" sz="4000" b="1">
                  <a:solidFill>
                    <a:srgbClr val="FCAF18"/>
                  </a:solidFill>
                  <a:ea typeface="Helvetica Neue"/>
                  <a:cs typeface="Helvetica Neue"/>
                </a:rPr>
                <a:t> </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Massimo Ferrario, </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INFN-LNF</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513CBF-C0A3-974C-06EC-0B493B2DC357}"/>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31CA8-EB1B-6072-CCD5-7C9088AD8A4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07E2F59-4DE4-F9F7-2167-8E5E52631F1B}"/>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610A9694-42FD-E90F-0395-808A4AA936D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WP.9 RF, Magnets &amp; Beamline Components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48657254-AF79-371B-7BD7-EF082CCEB3B9}"/>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algn="ctr" defTabSz="457200">
                <a:spcBef>
                  <a:spcPts val="500"/>
                </a:spcBef>
                <a:defRPr/>
              </a:pPr>
              <a:r>
                <a:rPr lang="en-GB" sz="2800" dirty="0">
                  <a:solidFill>
                    <a:schemeClr val="bg1"/>
                  </a:solidFill>
                  <a:ea typeface="+mn-ea"/>
                  <a:cs typeface="+mn-cs"/>
                </a:rPr>
                <a:t>Sergey </a:t>
              </a:r>
              <a:r>
                <a:rPr lang="en-GB" sz="2800" dirty="0" err="1">
                  <a:solidFill>
                    <a:schemeClr val="bg1"/>
                  </a:solidFill>
                  <a:ea typeface="+mn-ea"/>
                  <a:cs typeface="+mn-cs"/>
                </a:rPr>
                <a:t>Antipov</a:t>
              </a:r>
              <a:r>
                <a:rPr lang="en-GB" sz="2800" dirty="0">
                  <a:solidFill>
                    <a:schemeClr val="bg1"/>
                  </a:solidFill>
                  <a:ea typeface="+mn-ea"/>
                  <a:cs typeface="+mn-cs"/>
                </a:rPr>
                <a:t> (DESY) </a:t>
              </a:r>
            </a:p>
            <a:p>
              <a:pPr algn="ctr" defTabSz="457200">
                <a:spcBef>
                  <a:spcPts val="500"/>
                </a:spcBef>
                <a:defRPr/>
              </a:pPr>
              <a:r>
                <a:rPr lang="en-GB" sz="2800" dirty="0">
                  <a:solidFill>
                    <a:schemeClr val="bg1"/>
                  </a:solidFill>
                  <a:ea typeface="+mn-ea"/>
                  <a:cs typeface="+mn-cs"/>
                </a:rPr>
                <a:t>Federico Nguyen (ENEA)</a:t>
              </a:r>
            </a:p>
            <a:p>
              <a:pPr marL="0" marR="0" lvl="0" indent="0" algn="ctr" defTabSz="457200" rtl="0" eaLnBrk="1" fontAlgn="auto" latinLnBrk="0" hangingPunct="1">
                <a:lnSpc>
                  <a:spcPct val="90000"/>
                </a:lnSpc>
                <a:spcBef>
                  <a:spcPts val="500"/>
                </a:spcBef>
                <a:spcAft>
                  <a:spcPts val="0"/>
                </a:spcAft>
                <a:buClrTx/>
                <a:buSzTx/>
                <a:buFontTx/>
                <a:buNone/>
                <a:tabLst/>
                <a:defRPr/>
              </a:pPr>
              <a:endParaRPr lang="en-GB" sz="2800" dirty="0">
                <a:solidFill>
                  <a:schemeClr val="bg1"/>
                </a:solidFill>
                <a:ea typeface="+mn-ea"/>
                <a:cs typeface="+mn-cs"/>
              </a:endParaRPr>
            </a:p>
          </p:txBody>
        </p:sp>
      </p:grpSp>
      <p:sp>
        <p:nvSpPr>
          <p:cNvPr id="4" name="Freeform 3" descr="A blue background with yellow stars  Description automatically generated with low confidence">
            <a:extLst>
              <a:ext uri="{FF2B5EF4-FFF2-40B4-BE49-F238E27FC236}">
                <a16:creationId xmlns:a16="http://schemas.microsoft.com/office/drawing/2014/main" id="{D7CBC7B6-7C5F-20F9-DF7B-4A6F60DD7BA8}"/>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44F6F483-CFF3-0581-3A2C-6F064687ADB6}"/>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F1A1C4C3-C7B6-87B6-2318-9E0F83850B3B}"/>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2360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WP9</a:t>
            </a:r>
          </a:p>
        </p:txBody>
      </p:sp>
      <p:pic>
        <p:nvPicPr>
          <p:cNvPr id="10" name="Immagine 9">
            <a:extLst>
              <a:ext uri="{FF2B5EF4-FFF2-40B4-BE49-F238E27FC236}">
                <a16:creationId xmlns:a16="http://schemas.microsoft.com/office/drawing/2014/main" id="{366D823B-F38A-AB04-5032-969005CE25C9}"/>
              </a:ext>
            </a:extLst>
          </p:cNvPr>
          <p:cNvPicPr>
            <a:picLocks noChangeAspect="1"/>
          </p:cNvPicPr>
          <p:nvPr/>
        </p:nvPicPr>
        <p:blipFill>
          <a:blip r:embed="rId2"/>
          <a:stretch>
            <a:fillRect/>
          </a:stretch>
        </p:blipFill>
        <p:spPr>
          <a:xfrm>
            <a:off x="116221" y="3581400"/>
            <a:ext cx="9192879" cy="2906572"/>
          </a:xfrm>
          <a:prstGeom prst="rect">
            <a:avLst/>
          </a:prstGeom>
        </p:spPr>
      </p:pic>
      <p:pic>
        <p:nvPicPr>
          <p:cNvPr id="8" name="Immagine 7">
            <a:extLst>
              <a:ext uri="{FF2B5EF4-FFF2-40B4-BE49-F238E27FC236}">
                <a16:creationId xmlns:a16="http://schemas.microsoft.com/office/drawing/2014/main" id="{7F05CBE3-9B7B-5B74-E522-9308AD504CCC}"/>
              </a:ext>
            </a:extLst>
          </p:cNvPr>
          <p:cNvPicPr>
            <a:picLocks noChangeAspect="1"/>
          </p:cNvPicPr>
          <p:nvPr/>
        </p:nvPicPr>
        <p:blipFill rotWithShape="1">
          <a:blip r:embed="rId3"/>
          <a:srcRect r="38337"/>
          <a:stretch/>
        </p:blipFill>
        <p:spPr>
          <a:xfrm>
            <a:off x="52050" y="955580"/>
            <a:ext cx="4712710" cy="2200742"/>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9B6BC895-77E6-A784-B12E-E0FCC0A9EF6C}"/>
              </a:ext>
            </a:extLst>
          </p:cNvPr>
          <p:cNvPicPr>
            <a:picLocks noChangeAspect="1"/>
          </p:cNvPicPr>
          <p:nvPr/>
        </p:nvPicPr>
        <p:blipFill>
          <a:blip r:embed="rId4"/>
          <a:stretch>
            <a:fillRect/>
          </a:stretch>
        </p:blipFill>
        <p:spPr>
          <a:xfrm>
            <a:off x="4484249" y="768784"/>
            <a:ext cx="1611752" cy="1468069"/>
          </a:xfrm>
          <a:prstGeom prst="rect">
            <a:avLst/>
          </a:prstGeom>
        </p:spPr>
      </p:pic>
      <p:pic>
        <p:nvPicPr>
          <p:cNvPr id="6" name="Immagine 5">
            <a:extLst>
              <a:ext uri="{FF2B5EF4-FFF2-40B4-BE49-F238E27FC236}">
                <a16:creationId xmlns:a16="http://schemas.microsoft.com/office/drawing/2014/main" id="{FAD7CA14-D69F-16EF-940F-0C54E921DA51}"/>
              </a:ext>
            </a:extLst>
          </p:cNvPr>
          <p:cNvPicPr>
            <a:picLocks noChangeAspect="1"/>
          </p:cNvPicPr>
          <p:nvPr/>
        </p:nvPicPr>
        <p:blipFill rotWithShape="1">
          <a:blip r:embed="rId5"/>
          <a:srcRect b="4159"/>
          <a:stretch/>
        </p:blipFill>
        <p:spPr>
          <a:xfrm>
            <a:off x="5990719" y="804042"/>
            <a:ext cx="6170097" cy="1948213"/>
          </a:xfrm>
          <a:prstGeom prst="rect">
            <a:avLst/>
          </a:prstGeom>
        </p:spPr>
      </p:pic>
      <p:pic>
        <p:nvPicPr>
          <p:cNvPr id="9" name="Immagine 8">
            <a:extLst>
              <a:ext uri="{FF2B5EF4-FFF2-40B4-BE49-F238E27FC236}">
                <a16:creationId xmlns:a16="http://schemas.microsoft.com/office/drawing/2014/main" id="{C37C450C-7FF6-73E1-8680-2A387D9B0ADC}"/>
              </a:ext>
            </a:extLst>
          </p:cNvPr>
          <p:cNvPicPr>
            <a:picLocks noChangeAspect="1"/>
          </p:cNvPicPr>
          <p:nvPr/>
        </p:nvPicPr>
        <p:blipFill>
          <a:blip r:embed="rId6"/>
          <a:stretch>
            <a:fillRect/>
          </a:stretch>
        </p:blipFill>
        <p:spPr>
          <a:xfrm>
            <a:off x="9384226" y="3110197"/>
            <a:ext cx="2766678" cy="3295421"/>
          </a:xfrm>
          <a:prstGeom prst="rect">
            <a:avLst/>
          </a:prstGeom>
        </p:spPr>
      </p:pic>
      <p:sp>
        <p:nvSpPr>
          <p:cNvPr id="12" name="CasellaDiTesto 11">
            <a:extLst>
              <a:ext uri="{FF2B5EF4-FFF2-40B4-BE49-F238E27FC236}">
                <a16:creationId xmlns:a16="http://schemas.microsoft.com/office/drawing/2014/main" id="{D706282B-1F72-17DB-BAF4-6082597A72DF}"/>
              </a:ext>
            </a:extLst>
          </p:cNvPr>
          <p:cNvSpPr txBox="1"/>
          <p:nvPr/>
        </p:nvSpPr>
        <p:spPr>
          <a:xfrm>
            <a:off x="8075482" y="3003300"/>
            <a:ext cx="1219245"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APPLE-X und.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cross </a:t>
            </a:r>
            <a:r>
              <a:rPr kumimoji="0" lang="it-IT" sz="1500" b="0" i="0" u="none" strike="noStrike" kern="1200" cap="none" spc="0" normalizeH="0" baseline="0" noProof="0" dirty="0" err="1">
                <a:ln>
                  <a:noFill/>
                </a:ln>
                <a:solidFill>
                  <a:prstClr val="black"/>
                </a:solidFill>
                <a:effectLst/>
                <a:uLnTx/>
                <a:uFillTx/>
                <a:latin typeface="Calibri" panose="020F0502020204030204"/>
                <a:ea typeface="+mn-ea"/>
                <a:cs typeface="+mn-cs"/>
              </a:rPr>
              <a:t>section</a:t>
            </a:r>
            <a:endPar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Immagine 13">
            <a:extLst>
              <a:ext uri="{FF2B5EF4-FFF2-40B4-BE49-F238E27FC236}">
                <a16:creationId xmlns:a16="http://schemas.microsoft.com/office/drawing/2014/main" id="{70B29EA3-E1AF-571A-F6FC-0F99E8D41B69}"/>
              </a:ext>
            </a:extLst>
          </p:cNvPr>
          <p:cNvPicPr>
            <a:picLocks noChangeAspect="1"/>
          </p:cNvPicPr>
          <p:nvPr/>
        </p:nvPicPr>
        <p:blipFill rotWithShape="1">
          <a:blip r:embed="rId7"/>
          <a:srcRect l="19289" t="21860" r="7938" b="17114"/>
          <a:stretch/>
        </p:blipFill>
        <p:spPr>
          <a:xfrm>
            <a:off x="4194855" y="2329319"/>
            <a:ext cx="1735666" cy="1248394"/>
          </a:xfrm>
          <a:prstGeom prst="rect">
            <a:avLst/>
          </a:prstGeom>
        </p:spPr>
      </p:pic>
      <p:sp>
        <p:nvSpPr>
          <p:cNvPr id="15" name="CasellaDiTesto 14">
            <a:extLst>
              <a:ext uri="{FF2B5EF4-FFF2-40B4-BE49-F238E27FC236}">
                <a16:creationId xmlns:a16="http://schemas.microsoft.com/office/drawing/2014/main" id="{ABE8EEEF-719F-8C48-E731-12395E03193A}"/>
              </a:ext>
            </a:extLst>
          </p:cNvPr>
          <p:cNvSpPr txBox="1"/>
          <p:nvPr/>
        </p:nvSpPr>
        <p:spPr>
          <a:xfrm>
            <a:off x="5951070" y="2973602"/>
            <a:ext cx="10580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prstClr val="black"/>
                </a:solidFill>
                <a:effectLst/>
                <a:uLnTx/>
                <a:uFillTx/>
                <a:latin typeface="Calibri" panose="020F0502020204030204"/>
                <a:ea typeface="+mn-ea"/>
                <a:cs typeface="+mn-cs"/>
              </a:rPr>
              <a:t>Magnet</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the gun</a:t>
            </a:r>
          </a:p>
        </p:txBody>
      </p:sp>
    </p:spTree>
    <p:extLst>
      <p:ext uri="{BB962C8B-B14F-4D97-AF65-F5344CB8AC3E}">
        <p14:creationId xmlns:p14="http://schemas.microsoft.com/office/powerpoint/2010/main" val="276588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B1BEA-8A02-B902-71B2-43E1C927868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4A875ED-CF8F-C689-36A7-D763643BE450}"/>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6A5A01C4-845E-FBD7-ED43-9138FFF5845E}"/>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WP.10 Plasma Components and Systems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FDB2B57C-B49B-01E5-B855-FDF327A3A078}"/>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Kevin </a:t>
              </a:r>
              <a:r>
                <a:rPr lang="en-GB" sz="2800" dirty="0" err="1">
                  <a:solidFill>
                    <a:schemeClr val="bg1"/>
                  </a:solidFill>
                  <a:ea typeface="+mn-ea"/>
                  <a:cs typeface="+mn-cs"/>
                </a:rPr>
                <a:t>Cassou</a:t>
              </a:r>
              <a:r>
                <a:rPr lang="en-GB" sz="2800" dirty="0">
                  <a:solidFill>
                    <a:schemeClr val="bg1"/>
                  </a:solidFill>
                  <a:ea typeface="+mn-ea"/>
                  <a:cs typeface="+mn-cs"/>
                </a:rPr>
                <a:t> (CNRS)</a:t>
              </a:r>
              <a:br>
                <a:rPr lang="en-GB" sz="2800" dirty="0">
                  <a:solidFill>
                    <a:schemeClr val="bg1"/>
                  </a:solidFill>
                  <a:ea typeface="+mn-ea"/>
                  <a:cs typeface="+mn-cs"/>
                </a:rPr>
              </a:br>
              <a:r>
                <a:rPr lang="en-GB" sz="2800" dirty="0">
                  <a:solidFill>
                    <a:schemeClr val="bg1"/>
                  </a:solidFill>
                  <a:ea typeface="+mn-ea"/>
                  <a:cs typeface="+mn-cs"/>
                </a:rPr>
                <a:t>Rob </a:t>
              </a:r>
              <a:r>
                <a:rPr lang="en-GB" sz="2800" dirty="0" err="1">
                  <a:solidFill>
                    <a:schemeClr val="bg1"/>
                  </a:solidFill>
                  <a:ea typeface="+mn-ea"/>
                  <a:cs typeface="+mn-cs"/>
                </a:rPr>
                <a:t>Shalloo</a:t>
              </a:r>
              <a:r>
                <a:rPr lang="en-GB" sz="2800" dirty="0">
                  <a:solidFill>
                    <a:schemeClr val="bg1"/>
                  </a:solidFill>
                  <a:ea typeface="+mn-ea"/>
                  <a:cs typeface="+mn-cs"/>
                </a:rPr>
                <a:t> (DESY)</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C0F95C68-70EF-1ED6-50E6-F3BCAD6589F6}"/>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9F4BB638-D19A-DD11-1424-C9AC2A861166}"/>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A715F613-26AA-1F13-8288-BA6AFA660A08}"/>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81554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09B1-02A8-D141-66E7-DB95488586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2E55B9-BB6A-0C33-4DF5-EC858BDE0989}"/>
              </a:ext>
            </a:extLst>
          </p:cNvPr>
          <p:cNvSpPr>
            <a:spLocks noGrp="1"/>
          </p:cNvSpPr>
          <p:nvPr>
            <p:ph type="title"/>
          </p:nvPr>
        </p:nvSpPr>
        <p:spPr>
          <a:xfrm>
            <a:off x="2115127" y="-272186"/>
            <a:ext cx="8304220" cy="1325563"/>
          </a:xfrm>
        </p:spPr>
        <p:txBody>
          <a:bodyPr/>
          <a:lstStyle/>
          <a:p>
            <a:r>
              <a:rPr lang="en-GB" dirty="0"/>
              <a:t>Last update on WP10 - plasma systems</a:t>
            </a:r>
          </a:p>
        </p:txBody>
      </p:sp>
      <p:sp>
        <p:nvSpPr>
          <p:cNvPr id="4" name="Slide Number Placeholder 3">
            <a:extLst>
              <a:ext uri="{FF2B5EF4-FFF2-40B4-BE49-F238E27FC236}">
                <a16:creationId xmlns:a16="http://schemas.microsoft.com/office/drawing/2014/main" id="{B5E64460-2B95-A7E5-8FED-3BAC21B21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99158E-4691-EDC7-B719-E8DC04B929AB}"/>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K. Cassou, R. </a:t>
            </a:r>
            <a:r>
              <a:rPr kumimoji="0" lang="en-GB" sz="1200" b="0" i="1" u="none" strike="noStrike" kern="1200" cap="none" spc="0" normalizeH="0" baseline="0" noProof="0" dirty="0" err="1">
                <a:ln>
                  <a:noFill/>
                </a:ln>
                <a:solidFill>
                  <a:srgbClr val="334186"/>
                </a:solidFill>
                <a:effectLst/>
                <a:uLnTx/>
                <a:uFillTx/>
                <a:latin typeface="Calibri" panose="020F0502020204030204"/>
                <a:ea typeface="+mn-ea"/>
                <a:cs typeface="+mn-cs"/>
              </a:rPr>
              <a:t>Shalloo</a:t>
            </a: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 A. Biagioni on behalf of WP10</a:t>
            </a:r>
          </a:p>
        </p:txBody>
      </p:sp>
      <p:sp>
        <p:nvSpPr>
          <p:cNvPr id="7" name="TextBox 6">
            <a:extLst>
              <a:ext uri="{FF2B5EF4-FFF2-40B4-BE49-F238E27FC236}">
                <a16:creationId xmlns:a16="http://schemas.microsoft.com/office/drawing/2014/main" id="{79C873BC-0DE4-1DF3-FAB2-56F8E44584BC}"/>
              </a:ext>
            </a:extLst>
          </p:cNvPr>
          <p:cNvSpPr txBox="1"/>
          <p:nvPr/>
        </p:nvSpPr>
        <p:spPr>
          <a:xfrm>
            <a:off x="287317" y="1053377"/>
            <a:ext cx="674921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Workshop on plasma system and components for EuPRAXIA 27-28/01/2025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 attendees on-site and up to 6 online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Presentation of the WP10 review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discussion group tried to evaluate the TRL level of various plasma components for EuPRAXIA.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ffiche_EuPraxia_PP_2501-V5-2K.jpg" descr="affiche_EuPraxia_PP_2501-V5-2K.jpg">
            <a:extLst>
              <a:ext uri="{FF2B5EF4-FFF2-40B4-BE49-F238E27FC236}">
                <a16:creationId xmlns:a16="http://schemas.microsoft.com/office/drawing/2014/main" id="{8237444E-578B-3192-3F71-7D2464453E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48177" y="896437"/>
            <a:ext cx="1789714" cy="2684572"/>
          </a:xfrm>
          <a:prstGeom prst="rect">
            <a:avLst/>
          </a:prstGeom>
          <a:ln w="12700">
            <a:miter lim="400000"/>
          </a:ln>
        </p:spPr>
      </p:pic>
      <p:pic>
        <p:nvPicPr>
          <p:cNvPr id="8" name="Screenshot 2025-03-14 at 14.48.37.png" descr="Screenshot 2025-03-14 at 14.48.37.png">
            <a:extLst>
              <a:ext uri="{FF2B5EF4-FFF2-40B4-BE49-F238E27FC236}">
                <a16:creationId xmlns:a16="http://schemas.microsoft.com/office/drawing/2014/main" id="{11E07D09-514C-8E07-EAE2-6B3AE53DA08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655072" y="2417994"/>
            <a:ext cx="1489207" cy="1098232"/>
          </a:xfrm>
          <a:prstGeom prst="rect">
            <a:avLst/>
          </a:prstGeom>
          <a:ln w="12700">
            <a:miter lim="400000"/>
          </a:ln>
        </p:spPr>
      </p:pic>
      <p:pic>
        <p:nvPicPr>
          <p:cNvPr id="10" name="Screenshot 2025-03-14 at 14.49.12.png" descr="Screenshot 2025-03-14 at 14.49.12.png">
            <a:extLst>
              <a:ext uri="{FF2B5EF4-FFF2-40B4-BE49-F238E27FC236}">
                <a16:creationId xmlns:a16="http://schemas.microsoft.com/office/drawing/2014/main" id="{D416389C-177E-7456-6757-47EE46BDBFCA}"/>
              </a:ext>
            </a:extLst>
          </p:cNvPr>
          <p:cNvPicPr>
            <a:picLocks noChangeAspect="1"/>
          </p:cNvPicPr>
          <p:nvPr/>
        </p:nvPicPr>
        <p:blipFill>
          <a:blip r:embed="rId4"/>
          <a:stretch>
            <a:fillRect/>
          </a:stretch>
        </p:blipFill>
        <p:spPr>
          <a:xfrm>
            <a:off x="8092518" y="896437"/>
            <a:ext cx="2032926" cy="1521557"/>
          </a:xfrm>
          <a:prstGeom prst="rect">
            <a:avLst/>
          </a:prstGeom>
          <a:ln w="12700">
            <a:miter lim="400000"/>
          </a:ln>
        </p:spPr>
      </p:pic>
      <p:pic>
        <p:nvPicPr>
          <p:cNvPr id="11" name="Screenshot 2025-03-14 at 14.48.50.png" descr="Screenshot 2025-03-14 at 14.48.50.png">
            <a:extLst>
              <a:ext uri="{FF2B5EF4-FFF2-40B4-BE49-F238E27FC236}">
                <a16:creationId xmlns:a16="http://schemas.microsoft.com/office/drawing/2014/main" id="{29CA5005-E0C3-3B77-2B72-3E0AFDCCCF8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7251604" y="886507"/>
            <a:ext cx="840914" cy="1412047"/>
          </a:xfrm>
          <a:prstGeom prst="rect">
            <a:avLst/>
          </a:prstGeom>
          <a:ln w="12700">
            <a:miter lim="400000"/>
          </a:ln>
        </p:spPr>
      </p:pic>
      <p:pic>
        <p:nvPicPr>
          <p:cNvPr id="9" name="Screenshot 2025-03-14 at 14.49.07.png" descr="Screenshot 2025-03-14 at 14.49.07.png">
            <a:extLst>
              <a:ext uri="{FF2B5EF4-FFF2-40B4-BE49-F238E27FC236}">
                <a16:creationId xmlns:a16="http://schemas.microsoft.com/office/drawing/2014/main" id="{B225E702-E8F1-E36E-D9E8-4AA0739B1F6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6925136" y="2187085"/>
            <a:ext cx="1729936" cy="1309215"/>
          </a:xfrm>
          <a:prstGeom prst="rect">
            <a:avLst/>
          </a:prstGeom>
          <a:ln w="12700">
            <a:miter lim="400000"/>
          </a:ln>
        </p:spPr>
      </p:pic>
      <p:sp>
        <p:nvSpPr>
          <p:cNvPr id="12" name="TextBox 6">
            <a:extLst>
              <a:ext uri="{FF2B5EF4-FFF2-40B4-BE49-F238E27FC236}">
                <a16:creationId xmlns:a16="http://schemas.microsoft.com/office/drawing/2014/main" id="{CC7507F2-2A44-4285-5DAB-836EF0E327B5}"/>
              </a:ext>
            </a:extLst>
          </p:cNvPr>
          <p:cNvSpPr txBox="1"/>
          <p:nvPr/>
        </p:nvSpPr>
        <p:spPr>
          <a:xfrm>
            <a:off x="232957" y="2841692"/>
            <a:ext cx="669217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Technical Status Report on Plasma Components and Systems in the context of EuPRAXIA [1] has been submitted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Milestone M10.1 has been delivered.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Last deliverable on TRL level of plasma component and system in preparation for the end of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Activities slowly being merged with WP4 of PACRI INFRATECH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ZoneTexte 12">
            <a:extLst>
              <a:ext uri="{FF2B5EF4-FFF2-40B4-BE49-F238E27FC236}">
                <a16:creationId xmlns:a16="http://schemas.microsoft.com/office/drawing/2014/main" id="{677B510A-CAE9-1F0A-8AE2-3E457D618B0E}"/>
              </a:ext>
            </a:extLst>
          </p:cNvPr>
          <p:cNvSpPr txBox="1"/>
          <p:nvPr/>
        </p:nvSpPr>
        <p:spPr>
          <a:xfrm>
            <a:off x="148590" y="6020563"/>
            <a:ext cx="29040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[1] https://arxiv.org/abs/2412.16910</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Capture d’écran 2025-03-17 à 08.19.18.png" descr="Capture d’écran 2025-03-17 à 08.19.18.png">
            <a:extLst>
              <a:ext uri="{FF2B5EF4-FFF2-40B4-BE49-F238E27FC236}">
                <a16:creationId xmlns:a16="http://schemas.microsoft.com/office/drawing/2014/main" id="{6FCFFE42-1293-31E2-0E70-024A042A935F}"/>
              </a:ext>
            </a:extLst>
          </p:cNvPr>
          <p:cNvPicPr>
            <a:picLocks noChangeAspect="1"/>
          </p:cNvPicPr>
          <p:nvPr/>
        </p:nvPicPr>
        <p:blipFill>
          <a:blip r:embed="rId8"/>
          <a:stretch>
            <a:fillRect/>
          </a:stretch>
        </p:blipFill>
        <p:spPr>
          <a:xfrm>
            <a:off x="9959125" y="3691045"/>
            <a:ext cx="1915090" cy="2703976"/>
          </a:xfrm>
          <a:prstGeom prst="rect">
            <a:avLst/>
          </a:prstGeom>
          <a:ln w="12700">
            <a:miter lim="400000"/>
          </a:ln>
        </p:spPr>
      </p:pic>
      <p:pic>
        <p:nvPicPr>
          <p:cNvPr id="16" name="Image 15" descr="Une image contenant texte, papier, Police, Publication&#10;&#10;Le contenu généré par l’IA peut être incorrect.">
            <a:extLst>
              <a:ext uri="{FF2B5EF4-FFF2-40B4-BE49-F238E27FC236}">
                <a16:creationId xmlns:a16="http://schemas.microsoft.com/office/drawing/2014/main" id="{CEC60558-D8A0-BF3D-6BAE-FC7B16E635E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37414" y="3691045"/>
            <a:ext cx="2067780" cy="2637295"/>
          </a:xfrm>
          <a:prstGeom prst="rect">
            <a:avLst/>
          </a:prstGeom>
        </p:spPr>
      </p:pic>
    </p:spTree>
    <p:extLst>
      <p:ext uri="{BB962C8B-B14F-4D97-AF65-F5344CB8AC3E}">
        <p14:creationId xmlns:p14="http://schemas.microsoft.com/office/powerpoint/2010/main" val="332316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D8610DB-84DF-5C5D-05EB-1C51ACA1F5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99629582-FA47-43E8-C51C-9AD8B7CD240A}"/>
              </a:ext>
            </a:extLst>
          </p:cNvPr>
          <p:cNvSpPr>
            <a:spLocks noGrp="1"/>
          </p:cNvSpPr>
          <p:nvPr>
            <p:ph type="title"/>
          </p:nvPr>
        </p:nvSpPr>
        <p:spPr/>
        <p:txBody>
          <a:bodyPr/>
          <a:lstStyle/>
          <a:p>
            <a:r>
              <a:rPr lang="en-GB" dirty="0"/>
              <a:t>Beam driven plasma components</a:t>
            </a:r>
          </a:p>
        </p:txBody>
      </p:sp>
      <p:sp>
        <p:nvSpPr>
          <p:cNvPr id="7" name="ZoneTexte 6">
            <a:extLst>
              <a:ext uri="{FF2B5EF4-FFF2-40B4-BE49-F238E27FC236}">
                <a16:creationId xmlns:a16="http://schemas.microsoft.com/office/drawing/2014/main" id="{180D0526-6CE2-F1B5-CEB6-3CFF1EC49225}"/>
              </a:ext>
            </a:extLst>
          </p:cNvPr>
          <p:cNvSpPr txBox="1"/>
          <p:nvPr/>
        </p:nvSpPr>
        <p:spPr>
          <a:xfrm>
            <a:off x="410544" y="1048527"/>
            <a:ext cx="4717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Test of meter-scale plasma discharge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Potentially ~ 1 GeV energy gain @ 10</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16</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cm</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Immagine 25" descr="Immagine che contiene schermata, bianco e nero, stereo">
            <a:extLst>
              <a:ext uri="{FF2B5EF4-FFF2-40B4-BE49-F238E27FC236}">
                <a16:creationId xmlns:a16="http://schemas.microsoft.com/office/drawing/2014/main" id="{F5614D1B-0F69-C595-7276-E1E594635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06" y="1782342"/>
            <a:ext cx="4277497" cy="1383645"/>
          </a:xfrm>
          <a:prstGeom prst="rect">
            <a:avLst/>
          </a:prstGeom>
        </p:spPr>
      </p:pic>
      <p:grpSp>
        <p:nvGrpSpPr>
          <p:cNvPr id="9" name="Gruppo 22">
            <a:extLst>
              <a:ext uri="{FF2B5EF4-FFF2-40B4-BE49-F238E27FC236}">
                <a16:creationId xmlns:a16="http://schemas.microsoft.com/office/drawing/2014/main" id="{2AA2CBF9-7084-050D-FD27-269168FAF944}"/>
              </a:ext>
            </a:extLst>
          </p:cNvPr>
          <p:cNvGrpSpPr/>
          <p:nvPr/>
        </p:nvGrpSpPr>
        <p:grpSpPr>
          <a:xfrm>
            <a:off x="217953" y="4629368"/>
            <a:ext cx="2969342" cy="1767894"/>
            <a:chOff x="7268675" y="2992284"/>
            <a:chExt cx="4374130" cy="3499892"/>
          </a:xfrm>
        </p:grpSpPr>
        <p:pic>
          <p:nvPicPr>
            <p:cNvPr id="10" name="Immagine 23" descr="Immagine che contiene testo, Carattere, schermata, linea&#10;&#10;Descrizione generata automaticamente">
              <a:extLst>
                <a:ext uri="{FF2B5EF4-FFF2-40B4-BE49-F238E27FC236}">
                  <a16:creationId xmlns:a16="http://schemas.microsoft.com/office/drawing/2014/main" id="{3A425B92-0798-26CD-6405-F91733546D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68675" y="3148345"/>
              <a:ext cx="4374130" cy="3343831"/>
            </a:xfrm>
            <a:prstGeom prst="rect">
              <a:avLst/>
            </a:prstGeom>
          </p:spPr>
        </p:pic>
        <p:sp>
          <p:nvSpPr>
            <p:cNvPr id="11" name="CasellaDiTesto 24">
              <a:extLst>
                <a:ext uri="{FF2B5EF4-FFF2-40B4-BE49-F238E27FC236}">
                  <a16:creationId xmlns:a16="http://schemas.microsoft.com/office/drawing/2014/main" id="{B0D36C18-FBB0-6710-E414-BA5A1FD9EC86}"/>
                </a:ext>
              </a:extLst>
            </p:cNvPr>
            <p:cNvSpPr txBox="1"/>
            <p:nvPr/>
          </p:nvSpPr>
          <p:spPr>
            <a:xfrm>
              <a:off x="7761726" y="2992284"/>
              <a:ext cx="819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endPar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2" name="Immagine 19" descr="Immagine che contiene macchina, elettronica, interno, automobile">
            <a:extLst>
              <a:ext uri="{FF2B5EF4-FFF2-40B4-BE49-F238E27FC236}">
                <a16:creationId xmlns:a16="http://schemas.microsoft.com/office/drawing/2014/main" id="{CEC7779D-90B7-A8D4-4E67-1AA29B326E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7194" y="3192909"/>
            <a:ext cx="4269810" cy="1400500"/>
          </a:xfrm>
          <a:prstGeom prst="rect">
            <a:avLst/>
          </a:prstGeom>
        </p:spPr>
      </p:pic>
      <p:cxnSp>
        <p:nvCxnSpPr>
          <p:cNvPr id="14" name="Connecteur droit avec flèche 13">
            <a:extLst>
              <a:ext uri="{FF2B5EF4-FFF2-40B4-BE49-F238E27FC236}">
                <a16:creationId xmlns:a16="http://schemas.microsoft.com/office/drawing/2014/main" id="{D4AED3D1-CD68-2BB7-05B4-D7FBC3C0FE32}"/>
              </a:ext>
            </a:extLst>
          </p:cNvPr>
          <p:cNvCxnSpPr>
            <a:cxnSpLocks/>
          </p:cNvCxnSpPr>
          <p:nvPr/>
        </p:nvCxnSpPr>
        <p:spPr>
          <a:xfrm flipH="1">
            <a:off x="1702624" y="3893159"/>
            <a:ext cx="596855" cy="126877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88971496-5FC4-1088-88ED-810B25D8EA69}"/>
              </a:ext>
            </a:extLst>
          </p:cNvPr>
          <p:cNvSpPr txBox="1"/>
          <p:nvPr/>
        </p:nvSpPr>
        <p:spPr>
          <a:xfrm>
            <a:off x="6749308" y="5923612"/>
            <a:ext cx="42037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 L. Crincoli et al. Scientific Reports volume 15,  12456 (2025) </a:t>
            </a:r>
          </a:p>
        </p:txBody>
      </p:sp>
      <p:sp>
        <p:nvSpPr>
          <p:cNvPr id="17" name="ZoneTexte 16">
            <a:extLst>
              <a:ext uri="{FF2B5EF4-FFF2-40B4-BE49-F238E27FC236}">
                <a16:creationId xmlns:a16="http://schemas.microsoft.com/office/drawing/2014/main" id="{EE31EF67-D29F-6586-9954-0ACB7883C47B}"/>
              </a:ext>
            </a:extLst>
          </p:cNvPr>
          <p:cNvSpPr txBox="1"/>
          <p:nvPr/>
        </p:nvSpPr>
        <p:spPr>
          <a:xfrm>
            <a:off x="5913573" y="1053377"/>
            <a:ext cx="56070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Advanced short plasma discharge for high repetition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up to 150Hz using ceramic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43DC2713-9084-5A31-AB1B-42841E5EA0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5949" y="1957478"/>
            <a:ext cx="4650498" cy="1550166"/>
          </a:xfrm>
          <a:prstGeom prst="rect">
            <a:avLst/>
          </a:prstGeom>
        </p:spPr>
      </p:pic>
      <p:pic>
        <p:nvPicPr>
          <p:cNvPr id="23" name="Image 22" descr="Une image contenant texte, Tracé, ligne, diagramme&#10;&#10;Le contenu généré par l’IA peut être incorrect.">
            <a:extLst>
              <a:ext uri="{FF2B5EF4-FFF2-40B4-BE49-F238E27FC236}">
                <a16:creationId xmlns:a16="http://schemas.microsoft.com/office/drawing/2014/main" id="{54D9C734-1AB9-8394-AB22-CFB6656C0D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96725" y="3693463"/>
            <a:ext cx="4650497" cy="2027276"/>
          </a:xfrm>
          <a:prstGeom prst="rect">
            <a:avLst/>
          </a:prstGeom>
        </p:spPr>
      </p:pic>
      <p:pic>
        <p:nvPicPr>
          <p:cNvPr id="24" name="Picture 425" descr="http://www.lnf.infn.it/logo/logo_infn_lnf_1_sigla_lnf.png">
            <a:extLst>
              <a:ext uri="{FF2B5EF4-FFF2-40B4-BE49-F238E27FC236}">
                <a16:creationId xmlns:a16="http://schemas.microsoft.com/office/drawing/2014/main" id="{5C7A2B04-71FE-A294-F223-77D083A251F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82000"/>
                    </a14:imgEffect>
                  </a14:imgLayer>
                </a14:imgProps>
              </a:ext>
              <a:ext uri="{28A0092B-C50C-407E-A947-70E740481C1C}">
                <a14:useLocalDpi xmlns:a14="http://schemas.microsoft.com/office/drawing/2010/main"/>
              </a:ext>
            </a:extLst>
          </a:blip>
          <a:srcRect/>
          <a:stretch>
            <a:fillRect/>
          </a:stretch>
        </p:blipFill>
        <p:spPr bwMode="auto">
          <a:xfrm>
            <a:off x="10019666" y="138165"/>
            <a:ext cx="731439" cy="463162"/>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25" name="Footer Placeholder 4">
            <a:extLst>
              <a:ext uri="{FF2B5EF4-FFF2-40B4-BE49-F238E27FC236}">
                <a16:creationId xmlns:a16="http://schemas.microsoft.com/office/drawing/2014/main" id="{57388B49-CDBB-8D8B-A0A4-EF79A65598DB}"/>
              </a:ext>
            </a:extLst>
          </p:cNvPr>
          <p:cNvSpPr>
            <a:spLocks noGrp="1"/>
          </p:cNvSpPr>
          <p:nvPr>
            <p:ph type="ftr" sz="quarter" idx="13"/>
          </p:nvPr>
        </p:nvSpPr>
        <p:spPr>
          <a:xfrm>
            <a:off x="410544" y="6462572"/>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K. Cassou, R. </a:t>
            </a:r>
            <a:r>
              <a:rPr kumimoji="0" lang="en-GB" sz="1200" b="0" i="1" u="none" strike="noStrike" kern="1200" cap="none" spc="0" normalizeH="0" baseline="0" noProof="0" dirty="0" err="1">
                <a:ln>
                  <a:noFill/>
                </a:ln>
                <a:solidFill>
                  <a:srgbClr val="334186"/>
                </a:solidFill>
                <a:effectLst/>
                <a:uLnTx/>
                <a:uFillTx/>
                <a:latin typeface="Calibri" panose="020F0502020204030204"/>
                <a:ea typeface="+mn-ea"/>
                <a:cs typeface="+mn-cs"/>
              </a:rPr>
              <a:t>Shalloo</a:t>
            </a: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 A. Biagioni on behalf of WP10</a:t>
            </a:r>
          </a:p>
        </p:txBody>
      </p:sp>
    </p:spTree>
    <p:extLst>
      <p:ext uri="{BB962C8B-B14F-4D97-AF65-F5344CB8AC3E}">
        <p14:creationId xmlns:p14="http://schemas.microsoft.com/office/powerpoint/2010/main" val="1033814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3C60C-FD14-1780-9D4E-5289F759D027}"/>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65E80E1-8461-BBAC-26AF-95C6269F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88C80811-81B4-A0CC-0FC0-6CDC35711FEF}"/>
              </a:ext>
            </a:extLst>
          </p:cNvPr>
          <p:cNvSpPr>
            <a:spLocks noGrp="1"/>
          </p:cNvSpPr>
          <p:nvPr>
            <p:ph type="title"/>
          </p:nvPr>
        </p:nvSpPr>
        <p:spPr/>
        <p:txBody>
          <a:bodyPr/>
          <a:lstStyle/>
          <a:p>
            <a:r>
              <a:rPr lang="en-GB" dirty="0"/>
              <a:t>laser-driven plasma components</a:t>
            </a:r>
          </a:p>
        </p:txBody>
      </p:sp>
      <p:sp>
        <p:nvSpPr>
          <p:cNvPr id="5" name="Espace réservé du pied de page 4">
            <a:extLst>
              <a:ext uri="{FF2B5EF4-FFF2-40B4-BE49-F238E27FC236}">
                <a16:creationId xmlns:a16="http://schemas.microsoft.com/office/drawing/2014/main" id="{6FA61D71-B89B-402D-94B1-8DA198EC802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K. Cassou, R. </a:t>
            </a:r>
            <a:r>
              <a:rPr kumimoji="0" lang="en-GB" sz="1200" b="0" i="1" u="none" strike="noStrike" kern="1200" cap="none" spc="0" normalizeH="0" baseline="0" noProof="0" dirty="0" err="1">
                <a:ln>
                  <a:noFill/>
                </a:ln>
                <a:solidFill>
                  <a:srgbClr val="334186"/>
                </a:solidFill>
                <a:effectLst/>
                <a:uLnTx/>
                <a:uFillTx/>
                <a:latin typeface="Calibri" panose="020F0502020204030204"/>
                <a:ea typeface="+mn-ea"/>
                <a:cs typeface="+mn-cs"/>
              </a:rPr>
              <a:t>Shalloo</a:t>
            </a: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 A. Biagioni on behalf of WP10</a:t>
            </a:r>
          </a:p>
        </p:txBody>
      </p:sp>
      <p:sp>
        <p:nvSpPr>
          <p:cNvPr id="6" name="ZoneTexte 5">
            <a:extLst>
              <a:ext uri="{FF2B5EF4-FFF2-40B4-BE49-F238E27FC236}">
                <a16:creationId xmlns:a16="http://schemas.microsoft.com/office/drawing/2014/main" id="{379251F4-2C58-2EAA-C4A7-A832C409B8B1}"/>
              </a:ext>
            </a:extLst>
          </p:cNvPr>
          <p:cNvSpPr txBox="1"/>
          <p:nvPr/>
        </p:nvSpPr>
        <p:spPr>
          <a:xfrm>
            <a:off x="327050" y="981867"/>
            <a:ext cx="40701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High repetition rate operation gas target </a:t>
            </a:r>
          </a:p>
        </p:txBody>
      </p:sp>
      <p:sp>
        <p:nvSpPr>
          <p:cNvPr id="7" name="ZoneTexte 6">
            <a:extLst>
              <a:ext uri="{FF2B5EF4-FFF2-40B4-BE49-F238E27FC236}">
                <a16:creationId xmlns:a16="http://schemas.microsoft.com/office/drawing/2014/main" id="{C3D522BE-FF16-48E5-F145-FB195876062B}"/>
              </a:ext>
            </a:extLst>
          </p:cNvPr>
          <p:cNvSpPr txBox="1"/>
          <p:nvPr/>
        </p:nvSpPr>
        <p:spPr>
          <a:xfrm>
            <a:off x="7067914" y="1011397"/>
            <a:ext cx="3521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GeV laser-plasma injector scheme  </a:t>
            </a:r>
          </a:p>
        </p:txBody>
      </p:sp>
      <p:pic>
        <p:nvPicPr>
          <p:cNvPr id="8" name="Google Shape;288;p28">
            <a:extLst>
              <a:ext uri="{FF2B5EF4-FFF2-40B4-BE49-F238E27FC236}">
                <a16:creationId xmlns:a16="http://schemas.microsoft.com/office/drawing/2014/main" id="{4F1A4DC7-BD46-D718-E580-D49B71924254}"/>
              </a:ext>
            </a:extLst>
          </p:cNvPr>
          <p:cNvPicPr preferRelativeResize="0"/>
          <p:nvPr/>
        </p:nvPicPr>
        <p:blipFill rotWithShape="1">
          <a:blip r:embed="rId2">
            <a:alphaModFix/>
          </a:blip>
          <a:srcRect/>
          <a:stretch/>
        </p:blipFill>
        <p:spPr>
          <a:xfrm>
            <a:off x="582505" y="1646010"/>
            <a:ext cx="1594775" cy="974428"/>
          </a:xfrm>
          <a:prstGeom prst="rect">
            <a:avLst/>
          </a:prstGeom>
          <a:noFill/>
          <a:ln>
            <a:noFill/>
          </a:ln>
        </p:spPr>
      </p:pic>
      <p:pic>
        <p:nvPicPr>
          <p:cNvPr id="9" name="Google Shape;289;p28">
            <a:extLst>
              <a:ext uri="{FF2B5EF4-FFF2-40B4-BE49-F238E27FC236}">
                <a16:creationId xmlns:a16="http://schemas.microsoft.com/office/drawing/2014/main" id="{18B9F460-A35A-749A-CD66-F587EF2F52C9}"/>
              </a:ext>
            </a:extLst>
          </p:cNvPr>
          <p:cNvPicPr preferRelativeResize="0"/>
          <p:nvPr/>
        </p:nvPicPr>
        <p:blipFill rotWithShape="1">
          <a:blip r:embed="rId3">
            <a:alphaModFix/>
            <a:extLst>
              <a:ext uri="{28A0092B-C50C-407E-A947-70E740481C1C}">
                <a14:useLocalDpi xmlns:a14="http://schemas.microsoft.com/office/drawing/2010/main"/>
              </a:ext>
            </a:extLst>
          </a:blip>
          <a:srcRect t="6023"/>
          <a:stretch/>
        </p:blipFill>
        <p:spPr>
          <a:xfrm>
            <a:off x="76008" y="2605252"/>
            <a:ext cx="2311914" cy="956231"/>
          </a:xfrm>
          <a:prstGeom prst="rect">
            <a:avLst/>
          </a:prstGeom>
          <a:noFill/>
          <a:ln>
            <a:noFill/>
          </a:ln>
        </p:spPr>
      </p:pic>
      <p:pic>
        <p:nvPicPr>
          <p:cNvPr id="11" name="Image 10" descr="Une image contenant machine, ingénierie, Instrument scientifique, microscope&#10;&#10;Le contenu généré par l’IA peut être incorrect.">
            <a:extLst>
              <a:ext uri="{FF2B5EF4-FFF2-40B4-BE49-F238E27FC236}">
                <a16:creationId xmlns:a16="http://schemas.microsoft.com/office/drawing/2014/main" id="{054A42BC-C3AD-0240-017C-BB93A7880E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9239" y="1646010"/>
            <a:ext cx="2228486" cy="1277842"/>
          </a:xfrm>
          <a:prstGeom prst="rect">
            <a:avLst/>
          </a:prstGeom>
        </p:spPr>
      </p:pic>
      <p:grpSp>
        <p:nvGrpSpPr>
          <p:cNvPr id="19" name="Google Shape;242;p25">
            <a:extLst>
              <a:ext uri="{FF2B5EF4-FFF2-40B4-BE49-F238E27FC236}">
                <a16:creationId xmlns:a16="http://schemas.microsoft.com/office/drawing/2014/main" id="{61698084-6BF3-BE41-50BD-353334DACAC8}"/>
              </a:ext>
            </a:extLst>
          </p:cNvPr>
          <p:cNvGrpSpPr/>
          <p:nvPr/>
        </p:nvGrpSpPr>
        <p:grpSpPr>
          <a:xfrm>
            <a:off x="429871" y="3966823"/>
            <a:ext cx="1182086" cy="1657027"/>
            <a:chOff x="1206500" y="2726475"/>
            <a:chExt cx="8401349" cy="8773600"/>
          </a:xfrm>
        </p:grpSpPr>
        <p:pic>
          <p:nvPicPr>
            <p:cNvPr id="20" name="Google Shape;243;p25">
              <a:extLst>
                <a:ext uri="{FF2B5EF4-FFF2-40B4-BE49-F238E27FC236}">
                  <a16:creationId xmlns:a16="http://schemas.microsoft.com/office/drawing/2014/main" id="{86D6CF68-B271-AF65-EA47-25795200F448}"/>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1206500" y="7230950"/>
              <a:ext cx="8401349" cy="4269126"/>
            </a:xfrm>
            <a:prstGeom prst="rect">
              <a:avLst/>
            </a:prstGeom>
            <a:noFill/>
            <a:ln>
              <a:noFill/>
            </a:ln>
          </p:spPr>
        </p:pic>
        <p:pic>
          <p:nvPicPr>
            <p:cNvPr id="21" name="Google Shape;244;p25">
              <a:extLst>
                <a:ext uri="{FF2B5EF4-FFF2-40B4-BE49-F238E27FC236}">
                  <a16:creationId xmlns:a16="http://schemas.microsoft.com/office/drawing/2014/main" id="{D57655FA-5CD6-4CB2-DD8E-C3468D2BD00A}"/>
                </a:ext>
              </a:extLst>
            </p:cNvPr>
            <p:cNvPicPr preferRelativeResize="0"/>
            <p:nvPr/>
          </p:nvPicPr>
          <p:blipFill rotWithShape="1">
            <a:blip r:embed="rId6">
              <a:alphaModFix/>
              <a:extLst>
                <a:ext uri="{28A0092B-C50C-407E-A947-70E740481C1C}">
                  <a14:useLocalDpi xmlns:a14="http://schemas.microsoft.com/office/drawing/2010/main"/>
                </a:ext>
              </a:extLst>
            </a:blip>
            <a:srcRect l="-1112"/>
            <a:stretch/>
          </p:blipFill>
          <p:spPr>
            <a:xfrm>
              <a:off x="1206500" y="2726475"/>
              <a:ext cx="7901425" cy="4612101"/>
            </a:xfrm>
            <a:prstGeom prst="rect">
              <a:avLst/>
            </a:prstGeom>
            <a:noFill/>
            <a:ln>
              <a:noFill/>
            </a:ln>
          </p:spPr>
        </p:pic>
      </p:grpSp>
      <p:sp>
        <p:nvSpPr>
          <p:cNvPr id="22" name="ZoneTexte 21">
            <a:extLst>
              <a:ext uri="{FF2B5EF4-FFF2-40B4-BE49-F238E27FC236}">
                <a16:creationId xmlns:a16="http://schemas.microsoft.com/office/drawing/2014/main" id="{D5817E1C-501B-6C67-335B-3B13B3172262}"/>
              </a:ext>
            </a:extLst>
          </p:cNvPr>
          <p:cNvSpPr txBox="1"/>
          <p:nvPr/>
        </p:nvSpPr>
        <p:spPr>
          <a:xfrm>
            <a:off x="380976" y="1289283"/>
            <a:ext cx="4105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gas flow jet of H</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N</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[1,2]</a:t>
            </a:r>
            <a:endPar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11C09742-74E8-4909-B252-DC51EA552007}"/>
              </a:ext>
            </a:extLst>
          </p:cNvPr>
          <p:cNvSpPr txBox="1"/>
          <p:nvPr/>
        </p:nvSpPr>
        <p:spPr>
          <a:xfrm>
            <a:off x="234113" y="3571664"/>
            <a:ext cx="51329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Pulsed and continuous gas flow gas cell target [3,4,5]</a:t>
            </a:r>
            <a:endPar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pic>
        <p:nvPicPr>
          <p:cNvPr id="25" name="Image 24" descr="Une image contenant obscurité, léger, sombre&#10;&#10;Le contenu généré par l’IA peut être incorrect.">
            <a:extLst>
              <a:ext uri="{FF2B5EF4-FFF2-40B4-BE49-F238E27FC236}">
                <a16:creationId xmlns:a16="http://schemas.microsoft.com/office/drawing/2014/main" id="{4B4F3B61-51E5-7E51-3729-8C9DB6DEE61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086" y="4765967"/>
            <a:ext cx="742195" cy="773176"/>
          </a:xfrm>
          <a:prstGeom prst="rect">
            <a:avLst/>
          </a:prstGeom>
        </p:spPr>
      </p:pic>
      <p:pic>
        <p:nvPicPr>
          <p:cNvPr id="27" name="Image 26" descr="Une image contenant tuyau, machine, Pièce auto, acier&#10;&#10;Le contenu généré par l’IA peut être incorrect.">
            <a:extLst>
              <a:ext uri="{FF2B5EF4-FFF2-40B4-BE49-F238E27FC236}">
                <a16:creationId xmlns:a16="http://schemas.microsoft.com/office/drawing/2014/main" id="{9050722A-2000-05E6-9EFC-29AA1032B9F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70600" y="4029265"/>
            <a:ext cx="857278" cy="688794"/>
          </a:xfrm>
          <a:prstGeom prst="rect">
            <a:avLst/>
          </a:prstGeom>
        </p:spPr>
      </p:pic>
      <p:pic>
        <p:nvPicPr>
          <p:cNvPr id="31" name="Image 30" descr="Une image contenant Police, logo, Graphique, symbole&#10;&#10;Le contenu généré par l’IA peut être incorrect.">
            <a:extLst>
              <a:ext uri="{FF2B5EF4-FFF2-40B4-BE49-F238E27FC236}">
                <a16:creationId xmlns:a16="http://schemas.microsoft.com/office/drawing/2014/main" id="{A546F3C9-421A-9E48-185C-70EFFF724F1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87234" y="1686891"/>
            <a:ext cx="807376" cy="369332"/>
          </a:xfrm>
          <a:prstGeom prst="rect">
            <a:avLst/>
          </a:prstGeom>
        </p:spPr>
      </p:pic>
      <p:pic>
        <p:nvPicPr>
          <p:cNvPr id="32" name="Image 31" descr="Une image contenant Police, logo, Graphique, symbole&#10;&#10;Le contenu généré par l’IA peut être incorrect.">
            <a:extLst>
              <a:ext uri="{FF2B5EF4-FFF2-40B4-BE49-F238E27FC236}">
                <a16:creationId xmlns:a16="http://schemas.microsoft.com/office/drawing/2014/main" id="{D9334644-356B-3D23-FECD-F1909D00FE7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33124" y="-13526"/>
            <a:ext cx="807376" cy="369332"/>
          </a:xfrm>
          <a:prstGeom prst="rect">
            <a:avLst/>
          </a:prstGeom>
        </p:spPr>
      </p:pic>
      <p:pic>
        <p:nvPicPr>
          <p:cNvPr id="34" name="Image 33" descr="Une image contenant Graphique, cercle, Police, logo&#10;&#10;Le contenu généré par l’IA peut être incorrect.">
            <a:extLst>
              <a:ext uri="{FF2B5EF4-FFF2-40B4-BE49-F238E27FC236}">
                <a16:creationId xmlns:a16="http://schemas.microsoft.com/office/drawing/2014/main" id="{FDE86603-B687-EE9B-13A5-E81E6B185E1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26358" y="394350"/>
            <a:ext cx="369332" cy="369332"/>
          </a:xfrm>
          <a:prstGeom prst="rect">
            <a:avLst/>
          </a:prstGeom>
        </p:spPr>
      </p:pic>
      <p:pic>
        <p:nvPicPr>
          <p:cNvPr id="36" name="Image 35" descr="Une image contenant cercle, Graphique, Police, logo&#10;&#10;Le contenu généré par l’IA peut être incorrect.">
            <a:extLst>
              <a:ext uri="{FF2B5EF4-FFF2-40B4-BE49-F238E27FC236}">
                <a16:creationId xmlns:a16="http://schemas.microsoft.com/office/drawing/2014/main" id="{C103C8F2-D5B4-5367-AB5A-8916D4515B5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133124" y="360085"/>
            <a:ext cx="436984" cy="437863"/>
          </a:xfrm>
          <a:prstGeom prst="rect">
            <a:avLst/>
          </a:prstGeom>
        </p:spPr>
      </p:pic>
      <p:sp>
        <p:nvSpPr>
          <p:cNvPr id="37" name="ZoneTexte 36">
            <a:extLst>
              <a:ext uri="{FF2B5EF4-FFF2-40B4-BE49-F238E27FC236}">
                <a16:creationId xmlns:a16="http://schemas.microsoft.com/office/drawing/2014/main" id="{D0B0BD1D-D3B5-EBEA-C26F-1FD1957EEA6C}"/>
              </a:ext>
            </a:extLst>
          </p:cNvPr>
          <p:cNvSpPr txBox="1"/>
          <p:nvPr/>
        </p:nvSpPr>
        <p:spPr>
          <a:xfrm>
            <a:off x="2299239" y="2939106"/>
            <a:ext cx="334586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 J. </a:t>
            </a:r>
            <a:r>
              <a:rPr kumimoji="0" lang="en-US" sz="1050" b="0"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Monzac</a:t>
            </a:r>
            <a:r>
              <a:rPr kumimoji="0" lang="en-US" sz="10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et al.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Rev</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Sci</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Instrum</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96, 043302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[2] S. Lorenz, ELI-BL LPAW2025 </a:t>
            </a:r>
          </a:p>
        </p:txBody>
      </p:sp>
      <p:sp>
        <p:nvSpPr>
          <p:cNvPr id="38" name="ZoneTexte 37">
            <a:extLst>
              <a:ext uri="{FF2B5EF4-FFF2-40B4-BE49-F238E27FC236}">
                <a16:creationId xmlns:a16="http://schemas.microsoft.com/office/drawing/2014/main" id="{2C70D444-D3C2-4835-9B75-8FF8C3DF946F}"/>
              </a:ext>
            </a:extLst>
          </p:cNvPr>
          <p:cNvSpPr txBox="1"/>
          <p:nvPr/>
        </p:nvSpPr>
        <p:spPr>
          <a:xfrm>
            <a:off x="100756" y="5598740"/>
            <a:ext cx="515557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[3] M. Kirchen, PhD Thesis University of Hamburg (2021)</a:t>
            </a:r>
            <a:endParaRPr kumimoji="0" lang="en-US" sz="10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M. Kirchen et al PRL 126, 174801 (2021) S. Jalas et al PRAB  26, 7, 071302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[4] P. </a:t>
            </a:r>
            <a:r>
              <a:rPr kumimoji="0" lang="en-US" sz="1050" b="0" i="0" u="none" strike="noStrike" kern="1200" cap="none" spc="0" normalizeH="0" baseline="0" noProof="0" dirty="0" err="1">
                <a:ln>
                  <a:noFill/>
                </a:ln>
                <a:solidFill>
                  <a:srgbClr val="231F20"/>
                </a:solidFill>
                <a:effectLst/>
                <a:uLnTx/>
                <a:uFillTx/>
                <a:latin typeface="Helvetica Neue"/>
                <a:ea typeface="Helvetica Neue"/>
                <a:cs typeface="Helvetica Neue"/>
                <a:sym typeface="Helvetica Neue"/>
              </a:rPr>
              <a:t>Drobniak</a:t>
            </a: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 et al.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Rev</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Sci</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1" u="none" strike="noStrike" kern="1200" cap="none" spc="0" normalizeH="0" baseline="0" noProof="0" dirty="0" err="1">
                <a:ln>
                  <a:noFill/>
                </a:ln>
                <a:solidFill>
                  <a:prstClr val="black"/>
                </a:solidFill>
                <a:effectLst/>
                <a:uLnTx/>
                <a:uFillTx/>
                <a:latin typeface="Calibri" panose="020F0502020204030204"/>
                <a:ea typeface="+mn-ea"/>
                <a:cs typeface="+mn-cs"/>
              </a:rPr>
              <a:t>Instrum</a:t>
            </a: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96, 033304 (2025)</a:t>
            </a:r>
            <a:endPar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[5] Tl. Steyn et al. </a:t>
            </a: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hlinkClick r:id="rId12"/>
              </a:rPr>
              <a:t>arxiv:2506.18047v1</a:t>
            </a:r>
            <a:r>
              <a:rPr kumimoji="0" lang="en-US" sz="1050" b="0" i="0" u="none" strike="noStrike" kern="1200" cap="none" spc="0" normalizeH="0" baseline="0" noProof="0" dirty="0">
                <a:ln>
                  <a:noFill/>
                </a:ln>
                <a:solidFill>
                  <a:srgbClr val="231F20"/>
                </a:solidFill>
                <a:effectLst/>
                <a:uLnTx/>
                <a:uFillTx/>
                <a:latin typeface="Helvetica Neue"/>
                <a:ea typeface="Helvetica Neue"/>
                <a:cs typeface="Helvetica Neue"/>
                <a:sym typeface="Helvetica Neue"/>
              </a:rPr>
              <a:t> (2025)</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Google Shape;306;p29">
            <a:extLst>
              <a:ext uri="{FF2B5EF4-FFF2-40B4-BE49-F238E27FC236}">
                <a16:creationId xmlns:a16="http://schemas.microsoft.com/office/drawing/2014/main" id="{DF0CA00B-A03B-1037-95BB-6BA62A17D60E}"/>
              </a:ext>
            </a:extLst>
          </p:cNvPr>
          <p:cNvPicPr preferRelativeResize="0"/>
          <p:nvPr/>
        </p:nvPicPr>
        <p:blipFill>
          <a:blip r:embed="rId13">
            <a:alphaModFix/>
          </a:blip>
          <a:stretch>
            <a:fillRect/>
          </a:stretch>
        </p:blipFill>
        <p:spPr>
          <a:xfrm>
            <a:off x="9165212" y="1750756"/>
            <a:ext cx="2743200" cy="1270497"/>
          </a:xfrm>
          <a:prstGeom prst="rect">
            <a:avLst/>
          </a:prstGeom>
          <a:noFill/>
          <a:ln>
            <a:noFill/>
          </a:ln>
        </p:spPr>
      </p:pic>
      <p:pic>
        <p:nvPicPr>
          <p:cNvPr id="40" name="Google Shape;308;p29">
            <a:extLst>
              <a:ext uri="{FF2B5EF4-FFF2-40B4-BE49-F238E27FC236}">
                <a16:creationId xmlns:a16="http://schemas.microsoft.com/office/drawing/2014/main" id="{BB2FE4CA-746F-0FD6-EE96-40E00B6F9C10}"/>
              </a:ext>
            </a:extLst>
          </p:cNvPr>
          <p:cNvPicPr preferRelativeResize="0"/>
          <p:nvPr/>
        </p:nvPicPr>
        <p:blipFill>
          <a:blip r:embed="rId14">
            <a:alphaModFix/>
          </a:blip>
          <a:stretch>
            <a:fillRect/>
          </a:stretch>
        </p:blipFill>
        <p:spPr>
          <a:xfrm>
            <a:off x="5926933" y="1750756"/>
            <a:ext cx="3128856" cy="1426784"/>
          </a:xfrm>
          <a:prstGeom prst="rect">
            <a:avLst/>
          </a:prstGeom>
          <a:noFill/>
          <a:ln>
            <a:noFill/>
          </a:ln>
        </p:spPr>
      </p:pic>
      <p:pic>
        <p:nvPicPr>
          <p:cNvPr id="41" name="Google Shape;345;p32">
            <a:extLst>
              <a:ext uri="{FF2B5EF4-FFF2-40B4-BE49-F238E27FC236}">
                <a16:creationId xmlns:a16="http://schemas.microsoft.com/office/drawing/2014/main" id="{A67552BC-4680-2FCB-31B0-5DB2D88E35B3}"/>
              </a:ext>
            </a:extLst>
          </p:cNvPr>
          <p:cNvPicPr preferRelativeResize="0"/>
          <p:nvPr/>
        </p:nvPicPr>
        <p:blipFill rotWithShape="1">
          <a:blip r:embed="rId15">
            <a:alphaModFix/>
            <a:extLst>
              <a:ext uri="{28A0092B-C50C-407E-A947-70E740481C1C}">
                <a14:useLocalDpi xmlns:a14="http://schemas.microsoft.com/office/drawing/2010/main"/>
              </a:ext>
            </a:extLst>
          </a:blip>
          <a:srcRect t="1970"/>
          <a:stretch/>
        </p:blipFill>
        <p:spPr>
          <a:xfrm>
            <a:off x="5985061" y="3391280"/>
            <a:ext cx="3209585" cy="1121633"/>
          </a:xfrm>
          <a:prstGeom prst="rect">
            <a:avLst/>
          </a:prstGeom>
          <a:noFill/>
          <a:ln>
            <a:noFill/>
          </a:ln>
        </p:spPr>
      </p:pic>
      <p:sp>
        <p:nvSpPr>
          <p:cNvPr id="42" name="ZoneTexte 41">
            <a:extLst>
              <a:ext uri="{FF2B5EF4-FFF2-40B4-BE49-F238E27FC236}">
                <a16:creationId xmlns:a16="http://schemas.microsoft.com/office/drawing/2014/main" id="{7AE1F38B-05BF-B7CB-A1D3-720020C1CABA}"/>
              </a:ext>
            </a:extLst>
          </p:cNvPr>
          <p:cNvSpPr txBox="1"/>
          <p:nvPr/>
        </p:nvSpPr>
        <p:spPr>
          <a:xfrm>
            <a:off x="6543345" y="1329669"/>
            <a:ext cx="27969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HOFI plasma waveguide [6,]</a:t>
            </a:r>
            <a:endPar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nvGrpSpPr>
          <p:cNvPr id="46" name="Google Shape;347;p32">
            <a:extLst>
              <a:ext uri="{FF2B5EF4-FFF2-40B4-BE49-F238E27FC236}">
                <a16:creationId xmlns:a16="http://schemas.microsoft.com/office/drawing/2014/main" id="{56774D31-AD0C-873F-E0A5-C439C7419734}"/>
              </a:ext>
            </a:extLst>
          </p:cNvPr>
          <p:cNvGrpSpPr/>
          <p:nvPr/>
        </p:nvGrpSpPr>
        <p:grpSpPr>
          <a:xfrm>
            <a:off x="9249851" y="3165928"/>
            <a:ext cx="2813984" cy="1992609"/>
            <a:chOff x="13631950" y="2991200"/>
            <a:chExt cx="10633573" cy="7558176"/>
          </a:xfrm>
        </p:grpSpPr>
        <p:pic>
          <p:nvPicPr>
            <p:cNvPr id="47" name="Google Shape;348;p32">
              <a:extLst>
                <a:ext uri="{FF2B5EF4-FFF2-40B4-BE49-F238E27FC236}">
                  <a16:creationId xmlns:a16="http://schemas.microsoft.com/office/drawing/2014/main" id="{8723BA46-6B7C-5630-BB13-9802B195F417}"/>
                </a:ext>
              </a:extLst>
            </p:cNvPr>
            <p:cNvPicPr preferRelativeResize="0"/>
            <p:nvPr/>
          </p:nvPicPr>
          <p:blipFill rotWithShape="1">
            <a:blip r:embed="rId16">
              <a:alphaModFix/>
              <a:extLst>
                <a:ext uri="{28A0092B-C50C-407E-A947-70E740481C1C}">
                  <a14:useLocalDpi xmlns:a14="http://schemas.microsoft.com/office/drawing/2010/main"/>
                </a:ext>
              </a:extLst>
            </a:blip>
            <a:srcRect/>
            <a:stretch/>
          </p:blipFill>
          <p:spPr>
            <a:xfrm>
              <a:off x="13777725" y="2991200"/>
              <a:ext cx="10487798" cy="7558176"/>
            </a:xfrm>
            <a:prstGeom prst="rect">
              <a:avLst/>
            </a:prstGeom>
            <a:noFill/>
            <a:ln>
              <a:noFill/>
            </a:ln>
          </p:spPr>
        </p:pic>
        <p:sp>
          <p:nvSpPr>
            <p:cNvPr id="48" name="Google Shape;349;p32">
              <a:extLst>
                <a:ext uri="{FF2B5EF4-FFF2-40B4-BE49-F238E27FC236}">
                  <a16:creationId xmlns:a16="http://schemas.microsoft.com/office/drawing/2014/main" id="{B7A12369-2AC9-C6EE-9ACF-AE9CE7763CFC}"/>
                </a:ext>
              </a:extLst>
            </p:cNvPr>
            <p:cNvSpPr txBox="1"/>
            <p:nvPr/>
          </p:nvSpPr>
          <p:spPr>
            <a:xfrm>
              <a:off x="13631950" y="2991200"/>
              <a:ext cx="818100" cy="627900"/>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Helvetica Neue"/>
                  <a:ea typeface="Helvetica Neue"/>
                  <a:cs typeface="Helvetica Neue"/>
                  <a:sym typeface="Helvetica Neue"/>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Google Shape;343;p32">
            <a:extLst>
              <a:ext uri="{FF2B5EF4-FFF2-40B4-BE49-F238E27FC236}">
                <a16:creationId xmlns:a16="http://schemas.microsoft.com/office/drawing/2014/main" id="{3C1F993E-CA0F-6E4D-006E-A761698627A6}"/>
              </a:ext>
            </a:extLst>
          </p:cNvPr>
          <p:cNvSpPr txBox="1"/>
          <p:nvPr/>
        </p:nvSpPr>
        <p:spPr>
          <a:xfrm>
            <a:off x="5849714" y="5023744"/>
            <a:ext cx="8882400" cy="12464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[6]   R. J.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Shalloo</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PRAB </a:t>
            </a:r>
            <a:r>
              <a:rPr kumimoji="0" lang="en-US" sz="10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22</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041302 (2019</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   B. Miao et al., PRX </a:t>
            </a:r>
            <a:r>
              <a:rPr kumimoji="0" lang="en-US" sz="10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12</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031038 (2022)</a:t>
            </a: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[8]   K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Oubrerie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Light Sci. Appl. </a:t>
            </a:r>
            <a:r>
              <a:rPr kumimoji="0" lang="en-US" sz="10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180 (2022)</a:t>
            </a: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[9]   A. Picksley et al., PRL </a:t>
            </a:r>
            <a:r>
              <a:rPr kumimoji="0" lang="en-US" sz="10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131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245001 (2023)</a:t>
            </a: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[10]   A. Picksley et al., arXiv:2408.00740 (2024)</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[11] E. Rockafellow, et al.  Phys. Plasmas 32, 053102 (2025)</a:t>
            </a:r>
          </a:p>
        </p:txBody>
      </p:sp>
      <p:pic>
        <p:nvPicPr>
          <p:cNvPr id="51" name="Image 50" descr="Une image contenant texte, diagramme, capture d’écran, Plan&#10;&#10;Le contenu généré par l’IA peut être incorrect.">
            <a:extLst>
              <a:ext uri="{FF2B5EF4-FFF2-40B4-BE49-F238E27FC236}">
                <a16:creationId xmlns:a16="http://schemas.microsoft.com/office/drawing/2014/main" id="{9F8BA92E-3AB5-44D9-02C1-AA96FCD67F7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885657" y="4054936"/>
            <a:ext cx="2023413" cy="1484207"/>
          </a:xfrm>
          <a:prstGeom prst="rect">
            <a:avLst/>
          </a:prstGeom>
        </p:spPr>
      </p:pic>
    </p:spTree>
    <p:extLst>
      <p:ext uri="{BB962C8B-B14F-4D97-AF65-F5344CB8AC3E}">
        <p14:creationId xmlns:p14="http://schemas.microsoft.com/office/powerpoint/2010/main" val="83319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D8FE-9BCB-F337-1484-5257B83C40D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A9F10A1-04E6-6902-F8A9-027BA7704976}"/>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609FA52B-91EA-206C-A137-9150D7739619}"/>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WP.11 Applications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7BDCC5CA-C0D6-AC9C-EEE1-4A2A8EA7F742}"/>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Gianluca Sarri (University of Belfast)</a:t>
              </a:r>
              <a:br>
                <a:rPr lang="en-GB" sz="2800" dirty="0">
                  <a:solidFill>
                    <a:schemeClr val="bg1"/>
                  </a:solidFill>
                  <a:ea typeface="+mn-ea"/>
                  <a:cs typeface="+mn-cs"/>
                </a:rPr>
              </a:br>
              <a:r>
                <a:rPr lang="en-GB" sz="2800" dirty="0" err="1">
                  <a:solidFill>
                    <a:schemeClr val="bg1"/>
                  </a:solidFill>
                  <a:ea typeface="+mn-ea"/>
                  <a:cs typeface="+mn-cs"/>
                </a:rPr>
                <a:t>Enrica</a:t>
              </a:r>
              <a:r>
                <a:rPr lang="en-GB" sz="2800" dirty="0">
                  <a:solidFill>
                    <a:schemeClr val="bg1"/>
                  </a:solidFill>
                  <a:ea typeface="+mn-ea"/>
                  <a:cs typeface="+mn-cs"/>
                </a:rPr>
                <a:t> </a:t>
              </a:r>
              <a:r>
                <a:rPr lang="en-GB" sz="2800" dirty="0" err="1">
                  <a:solidFill>
                    <a:schemeClr val="bg1"/>
                  </a:solidFill>
                  <a:ea typeface="+mn-ea"/>
                  <a:cs typeface="+mn-cs"/>
                </a:rPr>
                <a:t>Chiadroni</a:t>
              </a:r>
              <a:r>
                <a:rPr lang="en-GB" sz="2800" dirty="0">
                  <a:solidFill>
                    <a:schemeClr val="bg1"/>
                  </a:solidFill>
                  <a:ea typeface="+mn-ea"/>
                  <a:cs typeface="+mn-cs"/>
                </a:rPr>
                <a:t> (Sapienza,  University of Rome)</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B6EEC42E-F498-4153-0067-A17ED27DDFC4}"/>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FE46965A-A652-05E4-D73B-54D6F442B30A}"/>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4071E871-B329-B827-8E92-FAB336982FFE}"/>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9132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44AE8-1AAA-CB21-5F27-E4021F0350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B2B658-EA44-873B-54B3-0B29DE5EA876}"/>
              </a:ext>
            </a:extLst>
          </p:cNvPr>
          <p:cNvSpPr>
            <a:spLocks noGrp="1"/>
          </p:cNvSpPr>
          <p:nvPr>
            <p:ph type="title"/>
          </p:nvPr>
        </p:nvSpPr>
        <p:spPr>
          <a:xfrm>
            <a:off x="2115127" y="-272186"/>
            <a:ext cx="8304220" cy="1325563"/>
          </a:xfrm>
        </p:spPr>
        <p:txBody>
          <a:bodyPr/>
          <a:lstStyle/>
          <a:p>
            <a:r>
              <a:rPr lang="en-GB" dirty="0" err="1"/>
              <a:t>Betatron</a:t>
            </a:r>
            <a:r>
              <a:rPr lang="en-GB" dirty="0"/>
              <a:t> sources</a:t>
            </a:r>
          </a:p>
        </p:txBody>
      </p:sp>
      <p:sp>
        <p:nvSpPr>
          <p:cNvPr id="4" name="Slide Number Placeholder 3">
            <a:extLst>
              <a:ext uri="{FF2B5EF4-FFF2-40B4-BE49-F238E27FC236}">
                <a16:creationId xmlns:a16="http://schemas.microsoft.com/office/drawing/2014/main" id="{94CD532C-52C2-A308-4982-ADAC04FEA56F}"/>
              </a:ext>
            </a:extLst>
          </p:cNvPr>
          <p:cNvSpPr>
            <a:spLocks noGrp="1"/>
          </p:cNvSpPr>
          <p:nvPr>
            <p:ph type="sldNum" sz="quarter" idx="12"/>
          </p:nvPr>
        </p:nvSpPr>
        <p:spPr>
          <a:xfrm>
            <a:off x="9761027" y="64807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661340-7C06-799C-D0C9-37CAC7BDAE24}"/>
              </a:ext>
            </a:extLst>
          </p:cNvPr>
          <p:cNvSpPr>
            <a:spLocks noGrp="1"/>
          </p:cNvSpPr>
          <p:nvPr>
            <p:ph type="ftr" sz="quarter" idx="13"/>
          </p:nvPr>
        </p:nvSpPr>
        <p:spPr>
          <a:xfrm>
            <a:off x="1059898" y="6462572"/>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G. Sarri</a:t>
            </a:r>
          </a:p>
        </p:txBody>
      </p:sp>
      <p:pic>
        <p:nvPicPr>
          <p:cNvPr id="7" name="Picture 6" descr="A diagram of a laser beam&#10;&#10;Description automatically generated">
            <a:extLst>
              <a:ext uri="{FF2B5EF4-FFF2-40B4-BE49-F238E27FC236}">
                <a16:creationId xmlns:a16="http://schemas.microsoft.com/office/drawing/2014/main" id="{F3DC2A34-C7F4-30D8-D896-ADA3945B571C}"/>
              </a:ext>
            </a:extLst>
          </p:cNvPr>
          <p:cNvPicPr>
            <a:picLocks noChangeAspect="1"/>
          </p:cNvPicPr>
          <p:nvPr/>
        </p:nvPicPr>
        <p:blipFill>
          <a:blip r:embed="rId4"/>
          <a:stretch>
            <a:fillRect/>
          </a:stretch>
        </p:blipFill>
        <p:spPr>
          <a:xfrm>
            <a:off x="649354" y="2031963"/>
            <a:ext cx="7772400" cy="2898182"/>
          </a:xfrm>
          <a:prstGeom prst="rect">
            <a:avLst/>
          </a:prstGeom>
        </p:spPr>
      </p:pic>
      <p:sp>
        <p:nvSpPr>
          <p:cNvPr id="10" name="Oval 9">
            <a:extLst>
              <a:ext uri="{FF2B5EF4-FFF2-40B4-BE49-F238E27FC236}">
                <a16:creationId xmlns:a16="http://schemas.microsoft.com/office/drawing/2014/main" id="{B8162F71-2432-5048-62F3-E4CB342B71AD}"/>
              </a:ext>
            </a:extLst>
          </p:cNvPr>
          <p:cNvSpPr/>
          <p:nvPr/>
        </p:nvSpPr>
        <p:spPr>
          <a:xfrm>
            <a:off x="5345451" y="1963131"/>
            <a:ext cx="2664823" cy="2952206"/>
          </a:xfrm>
          <a:prstGeom prst="ellipse">
            <a:avLst/>
          </a:prstGeom>
          <a:solidFill>
            <a:srgbClr val="C00000">
              <a:alpha val="17379"/>
            </a:srgbClr>
          </a:solidFill>
          <a:ln w="254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5FA2BB0-FABD-AA47-32A1-F1625263C918}"/>
              </a:ext>
            </a:extLst>
          </p:cNvPr>
          <p:cNvSpPr/>
          <p:nvPr/>
        </p:nvSpPr>
        <p:spPr>
          <a:xfrm>
            <a:off x="943265" y="2067635"/>
            <a:ext cx="2612571" cy="141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FDEDBE5-94F0-A5BC-501C-E228CFDE5F0B}"/>
              </a:ext>
            </a:extLst>
          </p:cNvPr>
          <p:cNvSpPr/>
          <p:nvPr/>
        </p:nvSpPr>
        <p:spPr>
          <a:xfrm>
            <a:off x="2275676" y="3256355"/>
            <a:ext cx="700677" cy="535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A4CEA3A-7CC9-4AC9-BE87-814B814C6E41}"/>
              </a:ext>
            </a:extLst>
          </p:cNvPr>
          <p:cNvSpPr txBox="1"/>
          <p:nvPr/>
        </p:nvSpPr>
        <p:spPr>
          <a:xfrm>
            <a:off x="228601" y="915553"/>
            <a:ext cx="11741726" cy="129266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Single-shot XANES and EXAFS have been demonstrated with a laser-driven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betatron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source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Careful consideration of the noise produced during the x-ray generation allows to </a:t>
            </a:r>
            <a:r>
              <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rPr>
              <a:t>dramatically increase the signal-to-noise at the detector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graph of a graph of a graph&#10;&#10;Description automatically generated with medium confidence">
            <a:extLst>
              <a:ext uri="{FF2B5EF4-FFF2-40B4-BE49-F238E27FC236}">
                <a16:creationId xmlns:a16="http://schemas.microsoft.com/office/drawing/2014/main" id="{958944CB-0FE6-0570-4084-6D71E156213C}"/>
              </a:ext>
            </a:extLst>
          </p:cNvPr>
          <p:cNvPicPr>
            <a:picLocks noChangeAspect="1"/>
          </p:cNvPicPr>
          <p:nvPr/>
        </p:nvPicPr>
        <p:blipFill>
          <a:blip r:embed="rId5"/>
          <a:srcRect l="48785"/>
          <a:stretch>
            <a:fillRect/>
          </a:stretch>
        </p:blipFill>
        <p:spPr>
          <a:xfrm>
            <a:off x="8593939" y="4137807"/>
            <a:ext cx="2544289" cy="2098345"/>
          </a:xfrm>
          <a:prstGeom prst="rect">
            <a:avLst/>
          </a:prstGeom>
        </p:spPr>
      </p:pic>
      <p:sp>
        <p:nvSpPr>
          <p:cNvPr id="15" name="TextBox 14">
            <a:extLst>
              <a:ext uri="{FF2B5EF4-FFF2-40B4-BE49-F238E27FC236}">
                <a16:creationId xmlns:a16="http://schemas.microsoft.com/office/drawing/2014/main" id="{DF4D415D-04B3-2601-868B-EB494D08D9D9}"/>
              </a:ext>
            </a:extLst>
          </p:cNvPr>
          <p:cNvSpPr txBox="1"/>
          <p:nvPr/>
        </p:nvSpPr>
        <p:spPr>
          <a:xfrm>
            <a:off x="6323894" y="6565612"/>
            <a:ext cx="2502032"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B. Kettle et al., Comm. Phys. 2024 </a:t>
            </a:r>
          </a:p>
        </p:txBody>
      </p:sp>
      <p:sp>
        <p:nvSpPr>
          <p:cNvPr id="16" name="TextBox 15">
            <a:extLst>
              <a:ext uri="{FF2B5EF4-FFF2-40B4-BE49-F238E27FC236}">
                <a16:creationId xmlns:a16="http://schemas.microsoft.com/office/drawing/2014/main" id="{20E34EFC-5003-03D3-562E-71B2C079C656}"/>
              </a:ext>
            </a:extLst>
          </p:cNvPr>
          <p:cNvSpPr txBox="1"/>
          <p:nvPr/>
        </p:nvSpPr>
        <p:spPr>
          <a:xfrm>
            <a:off x="1052356" y="5406849"/>
            <a:ext cx="6270930" cy="646331"/>
          </a:xfrm>
          <a:prstGeom prst="rect">
            <a:avLst/>
          </a:prstGeom>
          <a:solidFill>
            <a:srgbClr val="138A50">
              <a:alpha val="21000"/>
            </a:srgbClr>
          </a:solidFill>
          <a:ln>
            <a:solidFill>
              <a:schemeClr val="tx1">
                <a:lumMod val="65000"/>
                <a:lumOff val="35000"/>
              </a:schemeClr>
            </a:solidFill>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XANES and EXAFS features on femtosecond timescales.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Pump-probe experiments in extreme conditions</a:t>
            </a:r>
            <a:endPar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pic>
        <p:nvPicPr>
          <p:cNvPr id="17" name="Picture 16" descr="A graph of a graph of a graph&#10;&#10;Description automatically generated with medium confidence">
            <a:extLst>
              <a:ext uri="{FF2B5EF4-FFF2-40B4-BE49-F238E27FC236}">
                <a16:creationId xmlns:a16="http://schemas.microsoft.com/office/drawing/2014/main" id="{6D4E3982-B261-1EE5-AA02-E63CF9CA4A2D}"/>
              </a:ext>
            </a:extLst>
          </p:cNvPr>
          <p:cNvPicPr>
            <a:picLocks noChangeAspect="1"/>
          </p:cNvPicPr>
          <p:nvPr/>
        </p:nvPicPr>
        <p:blipFill>
          <a:blip r:embed="rId5"/>
          <a:srcRect r="51175"/>
          <a:stretch>
            <a:fillRect/>
          </a:stretch>
        </p:blipFill>
        <p:spPr>
          <a:xfrm>
            <a:off x="8349301" y="1840304"/>
            <a:ext cx="2663074" cy="2303811"/>
          </a:xfrm>
          <a:prstGeom prst="rect">
            <a:avLst/>
          </a:prstGeom>
        </p:spPr>
      </p:pic>
      <p:sp>
        <p:nvSpPr>
          <p:cNvPr id="18" name="TextBox 17">
            <a:extLst>
              <a:ext uri="{FF2B5EF4-FFF2-40B4-BE49-F238E27FC236}">
                <a16:creationId xmlns:a16="http://schemas.microsoft.com/office/drawing/2014/main" id="{5A1E7491-C24B-14E8-09CE-26966BB8AEEC}"/>
              </a:ext>
            </a:extLst>
          </p:cNvPr>
          <p:cNvSpPr txBox="1"/>
          <p:nvPr/>
        </p:nvSpPr>
        <p:spPr>
          <a:xfrm>
            <a:off x="9476662" y="6217609"/>
            <a:ext cx="2502032"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B. Kettle et al., Comm. Phys. 2024 </a:t>
            </a:r>
          </a:p>
        </p:txBody>
      </p:sp>
      <p:pic>
        <p:nvPicPr>
          <p:cNvPr id="2" name="lwfa-movie-140646.mp4">
            <a:hlinkClick r:id="" action="ppaction://media"/>
            <a:extLst>
              <a:ext uri="{FF2B5EF4-FFF2-40B4-BE49-F238E27FC236}">
                <a16:creationId xmlns:a16="http://schemas.microsoft.com/office/drawing/2014/main" id="{BF4B9DC4-4B60-085B-283C-557184B0D5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54879" y="2186156"/>
            <a:ext cx="2257407" cy="1354444"/>
          </a:xfrm>
          <a:prstGeom prst="rect">
            <a:avLst/>
          </a:prstGeom>
        </p:spPr>
      </p:pic>
    </p:spTree>
    <p:extLst>
      <p:ext uri="{BB962C8B-B14F-4D97-AF65-F5344CB8AC3E}">
        <p14:creationId xmlns:p14="http://schemas.microsoft.com/office/powerpoint/2010/main" val="17529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FD8D7-4F78-7C76-071E-BD3C4D8AAC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279417-3F61-4C41-5476-8A0AD888AC52}"/>
              </a:ext>
            </a:extLst>
          </p:cNvPr>
          <p:cNvSpPr>
            <a:spLocks noGrp="1"/>
          </p:cNvSpPr>
          <p:nvPr>
            <p:ph type="title"/>
          </p:nvPr>
        </p:nvSpPr>
        <p:spPr>
          <a:xfrm>
            <a:off x="2115127" y="-272186"/>
            <a:ext cx="8304220" cy="1325563"/>
          </a:xfrm>
        </p:spPr>
        <p:txBody>
          <a:bodyPr/>
          <a:lstStyle/>
          <a:p>
            <a:r>
              <a:rPr lang="en-GB" dirty="0"/>
              <a:t>Compton sources</a:t>
            </a:r>
          </a:p>
        </p:txBody>
      </p:sp>
      <p:sp>
        <p:nvSpPr>
          <p:cNvPr id="4" name="Slide Number Placeholder 3">
            <a:extLst>
              <a:ext uri="{FF2B5EF4-FFF2-40B4-BE49-F238E27FC236}">
                <a16:creationId xmlns:a16="http://schemas.microsoft.com/office/drawing/2014/main" id="{38505E12-2158-E398-EA81-138D2C6F8D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1FFFE-E418-86B3-A6DE-B8CD97D6960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G. Sarri</a:t>
            </a:r>
          </a:p>
        </p:txBody>
      </p:sp>
      <p:sp>
        <p:nvSpPr>
          <p:cNvPr id="2" name="TextBox 1">
            <a:extLst>
              <a:ext uri="{FF2B5EF4-FFF2-40B4-BE49-F238E27FC236}">
                <a16:creationId xmlns:a16="http://schemas.microsoft.com/office/drawing/2014/main" id="{CE96A6C6-7080-A28E-252E-54BC9C0A777D}"/>
              </a:ext>
            </a:extLst>
          </p:cNvPr>
          <p:cNvSpPr txBox="1"/>
          <p:nvPr/>
        </p:nvSpPr>
        <p:spPr>
          <a:xfrm>
            <a:off x="228601" y="856177"/>
            <a:ext cx="11801103"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rPr>
              <a:t>Self-aligned and synchronized ultra-high brilliance Compton sources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have been demonstrated using a single laser beam</a:t>
            </a:r>
          </a:p>
        </p:txBody>
      </p:sp>
      <p:sp>
        <p:nvSpPr>
          <p:cNvPr id="8" name="TextBox 7">
            <a:extLst>
              <a:ext uri="{FF2B5EF4-FFF2-40B4-BE49-F238E27FC236}">
                <a16:creationId xmlns:a16="http://schemas.microsoft.com/office/drawing/2014/main" id="{28DB2908-4F63-EF92-B10A-2FCCBE8ABFE9}"/>
              </a:ext>
            </a:extLst>
          </p:cNvPr>
          <p:cNvSpPr txBox="1"/>
          <p:nvPr/>
        </p:nvSpPr>
        <p:spPr>
          <a:xfrm>
            <a:off x="8113399" y="6032673"/>
            <a:ext cx="3950120"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Gerstmayr</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submitted</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arXiv:2506.23718 (2025) </a:t>
            </a:r>
          </a:p>
        </p:txBody>
      </p:sp>
      <p:pic>
        <p:nvPicPr>
          <p:cNvPr id="11" name="Picture 10">
            <a:extLst>
              <a:ext uri="{FF2B5EF4-FFF2-40B4-BE49-F238E27FC236}">
                <a16:creationId xmlns:a16="http://schemas.microsoft.com/office/drawing/2014/main" id="{3E3AE06A-3BFE-89A6-7CC9-88BEACAA5890}"/>
              </a:ext>
            </a:extLst>
          </p:cNvPr>
          <p:cNvPicPr>
            <a:picLocks noChangeAspect="1"/>
          </p:cNvPicPr>
          <p:nvPr/>
        </p:nvPicPr>
        <p:blipFill>
          <a:blip r:embed="rId2"/>
          <a:stretch>
            <a:fillRect/>
          </a:stretch>
        </p:blipFill>
        <p:spPr>
          <a:xfrm>
            <a:off x="628487" y="1435100"/>
            <a:ext cx="8264688" cy="1965711"/>
          </a:xfrm>
          <a:prstGeom prst="rect">
            <a:avLst/>
          </a:prstGeom>
        </p:spPr>
      </p:pic>
      <p:pic>
        <p:nvPicPr>
          <p:cNvPr id="13" name="Picture 12">
            <a:extLst>
              <a:ext uri="{FF2B5EF4-FFF2-40B4-BE49-F238E27FC236}">
                <a16:creationId xmlns:a16="http://schemas.microsoft.com/office/drawing/2014/main" id="{E8D41285-2291-F98D-D0B1-D8CB71F43093}"/>
              </a:ext>
            </a:extLst>
          </p:cNvPr>
          <p:cNvPicPr>
            <a:picLocks noChangeAspect="1"/>
          </p:cNvPicPr>
          <p:nvPr/>
        </p:nvPicPr>
        <p:blipFill>
          <a:blip r:embed="rId3"/>
          <a:stretch>
            <a:fillRect/>
          </a:stretch>
        </p:blipFill>
        <p:spPr>
          <a:xfrm>
            <a:off x="558800" y="3574068"/>
            <a:ext cx="4152900" cy="2487238"/>
          </a:xfrm>
          <a:prstGeom prst="rect">
            <a:avLst/>
          </a:prstGeom>
        </p:spPr>
      </p:pic>
      <p:cxnSp>
        <p:nvCxnSpPr>
          <p:cNvPr id="14" name="Straight Arrow Connector 13">
            <a:extLst>
              <a:ext uri="{FF2B5EF4-FFF2-40B4-BE49-F238E27FC236}">
                <a16:creationId xmlns:a16="http://schemas.microsoft.com/office/drawing/2014/main" id="{7B44F4D1-AF06-E62E-288D-FDA7DE15BB06}"/>
              </a:ext>
            </a:extLst>
          </p:cNvPr>
          <p:cNvCxnSpPr/>
          <p:nvPr/>
        </p:nvCxnSpPr>
        <p:spPr>
          <a:xfrm flipV="1">
            <a:off x="2540000" y="3860800"/>
            <a:ext cx="1333500" cy="1663700"/>
          </a:xfrm>
          <a:prstGeom prst="straightConnector1">
            <a:avLst/>
          </a:prstGeom>
          <a:ln>
            <a:solidFill>
              <a:schemeClr val="tx1">
                <a:lumMod val="65000"/>
                <a:lumOff val="3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42710DD-44CB-B50C-DB04-C1D79AEF1C66}"/>
              </a:ext>
            </a:extLst>
          </p:cNvPr>
          <p:cNvSpPr txBox="1"/>
          <p:nvPr/>
        </p:nvSpPr>
        <p:spPr>
          <a:xfrm>
            <a:off x="4787900" y="3619500"/>
            <a:ext cx="4105275" cy="1754326"/>
          </a:xfrm>
          <a:prstGeom prst="rect">
            <a:avLst/>
          </a:prstGeom>
          <a:solidFill>
            <a:srgbClr val="138A50">
              <a:alpha val="32840"/>
            </a:srgbClr>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Easy to use and reproducible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High spectral brightness for multi-MeV energies, ideal for photonuclear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Strong scaling with laser power (results in the multi-PW regime also reported)</a:t>
            </a:r>
          </a:p>
        </p:txBody>
      </p:sp>
      <p:sp>
        <p:nvSpPr>
          <p:cNvPr id="16" name="TextBox 15">
            <a:extLst>
              <a:ext uri="{FF2B5EF4-FFF2-40B4-BE49-F238E27FC236}">
                <a16:creationId xmlns:a16="http://schemas.microsoft.com/office/drawing/2014/main" id="{55F8100D-9561-3F7C-D555-86CC931CC688}"/>
              </a:ext>
            </a:extLst>
          </p:cNvPr>
          <p:cNvSpPr txBox="1"/>
          <p:nvPr/>
        </p:nvSpPr>
        <p:spPr>
          <a:xfrm>
            <a:off x="9258799" y="5684923"/>
            <a:ext cx="2789482" cy="292388"/>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A.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Matheron</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arXiv</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 2412.19337 (2024)</a:t>
            </a:r>
          </a:p>
        </p:txBody>
      </p:sp>
      <p:sp>
        <p:nvSpPr>
          <p:cNvPr id="17" name="TextBox 16">
            <a:extLst>
              <a:ext uri="{FF2B5EF4-FFF2-40B4-BE49-F238E27FC236}">
                <a16:creationId xmlns:a16="http://schemas.microsoft.com/office/drawing/2014/main" id="{1CF32D6F-601D-AD50-96C8-4E73EDA39B07}"/>
              </a:ext>
            </a:extLst>
          </p:cNvPr>
          <p:cNvSpPr txBox="1"/>
          <p:nvPr/>
        </p:nvSpPr>
        <p:spPr>
          <a:xfrm>
            <a:off x="9507450" y="5356061"/>
            <a:ext cx="2531078" cy="292388"/>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Baskerville" panose="02020502070401020303" pitchFamily="18" charset="0"/>
                <a:cs typeface="Calibri" panose="020F0502020204030204" pitchFamily="34" charset="0"/>
              </a:rPr>
              <a:t>M. Mirzaie et al., Nat. Phot. (2024)</a:t>
            </a:r>
          </a:p>
        </p:txBody>
      </p:sp>
    </p:spTree>
    <p:extLst>
      <p:ext uri="{BB962C8B-B14F-4D97-AF65-F5344CB8AC3E}">
        <p14:creationId xmlns:p14="http://schemas.microsoft.com/office/powerpoint/2010/main" val="3716751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E7C8017-76BE-90F7-E51C-1B1FE0531512}"/>
              </a:ext>
            </a:extLst>
          </p:cNvPr>
          <p:cNvSpPr/>
          <p:nvPr/>
        </p:nvSpPr>
        <p:spPr>
          <a:xfrm>
            <a:off x="9023685" y="1046747"/>
            <a:ext cx="2995863" cy="1215190"/>
          </a:xfrm>
          <a:prstGeom prst="rect">
            <a:avLst/>
          </a:prstGeom>
          <a:solidFill>
            <a:srgbClr val="138A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a:xfrm>
            <a:off x="2115127" y="-272186"/>
            <a:ext cx="8304220" cy="1325563"/>
          </a:xfrm>
        </p:spPr>
        <p:txBody>
          <a:bodyPr/>
          <a:lstStyle/>
          <a:p>
            <a:r>
              <a:rPr lang="en-GB" dirty="0"/>
              <a:t>Positron beamline designed and simulated</a:t>
            </a:r>
          </a:p>
        </p:txBody>
      </p:sp>
      <p:sp>
        <p:nvSpPr>
          <p:cNvPr id="4" name="Slide Number Placeholder 3">
            <a:extLst>
              <a:ext uri="{FF2B5EF4-FFF2-40B4-BE49-F238E27FC236}">
                <a16:creationId xmlns:a16="http://schemas.microsoft.com/office/drawing/2014/main" id="{73C7AB29-16B1-4D8E-90A0-A0495ECCC5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0AD0C7-5E00-4708-B044-120893627FD6}"/>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G. Sarri</a:t>
            </a:r>
          </a:p>
        </p:txBody>
      </p:sp>
      <p:sp>
        <p:nvSpPr>
          <p:cNvPr id="9" name="TextBox 8">
            <a:extLst>
              <a:ext uri="{FF2B5EF4-FFF2-40B4-BE49-F238E27FC236}">
                <a16:creationId xmlns:a16="http://schemas.microsoft.com/office/drawing/2014/main" id="{8CD10115-4F6A-F023-3BD7-C4525F767F41}"/>
              </a:ext>
            </a:extLst>
          </p:cNvPr>
          <p:cNvSpPr txBox="1"/>
          <p:nvPr/>
        </p:nvSpPr>
        <p:spPr>
          <a:xfrm>
            <a:off x="9001243" y="1047535"/>
            <a:ext cx="2974188" cy="48628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mn-cs"/>
              </a:rPr>
              <a:t>High-energy positron beamline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mn-cs"/>
              </a:rPr>
              <a:t>(Flagship application)</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60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Beamline designed for a 200 TW system</a:t>
            </a:r>
          </a:p>
          <a:p>
            <a:pPr marL="342900" marR="0" lvl="0" indent="-342900" algn="just" defTabSz="914400" rtl="0" eaLnBrk="1" fontAlgn="auto" latinLnBrk="0" hangingPunct="1">
              <a:lnSpc>
                <a:spcPct val="100000"/>
              </a:lnSpc>
              <a:spcBef>
                <a:spcPts val="0"/>
              </a:spcBef>
              <a:spcAft>
                <a:spcPts val="60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Suitable for beam-driven and laser-driven studies</a:t>
            </a:r>
          </a:p>
          <a:p>
            <a:pPr marL="342900" marR="0" lvl="0" indent="-342900" algn="just" defTabSz="914400" rtl="0" eaLnBrk="1" fontAlgn="auto" latinLnBrk="0" hangingPunct="1">
              <a:lnSpc>
                <a:spcPct val="100000"/>
              </a:lnSpc>
              <a:spcBef>
                <a:spcPts val="0"/>
              </a:spcBef>
              <a:spcAft>
                <a:spcPts val="60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First facility of this kind worldwide</a:t>
            </a:r>
          </a:p>
          <a:p>
            <a:pPr marL="342900" marR="0" lvl="0" indent="-342900" algn="just" defTabSz="914400" rtl="0" eaLnBrk="1" fontAlgn="auto" latinLnBrk="0" hangingPunct="1">
              <a:lnSpc>
                <a:spcPct val="100000"/>
              </a:lnSpc>
              <a:spcBef>
                <a:spcPts val="0"/>
              </a:spcBef>
              <a:spcAft>
                <a:spcPts val="60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Necessary stepping stone for plasma-based collider studies</a:t>
            </a:r>
          </a:p>
        </p:txBody>
      </p:sp>
      <p:pic>
        <p:nvPicPr>
          <p:cNvPr id="2" name="Picture 1">
            <a:extLst>
              <a:ext uri="{FF2B5EF4-FFF2-40B4-BE49-F238E27FC236}">
                <a16:creationId xmlns:a16="http://schemas.microsoft.com/office/drawing/2014/main" id="{98016156-EB97-45FC-F6CE-2DCC659A583E}"/>
              </a:ext>
            </a:extLst>
          </p:cNvPr>
          <p:cNvPicPr>
            <a:picLocks noChangeAspect="1"/>
          </p:cNvPicPr>
          <p:nvPr/>
        </p:nvPicPr>
        <p:blipFill>
          <a:blip r:embed="rId2"/>
          <a:stretch>
            <a:fillRect/>
          </a:stretch>
        </p:blipFill>
        <p:spPr>
          <a:xfrm>
            <a:off x="215018" y="784248"/>
            <a:ext cx="8685639" cy="1560600"/>
          </a:xfrm>
          <a:prstGeom prst="rect">
            <a:avLst/>
          </a:prstGeom>
        </p:spPr>
      </p:pic>
      <p:sp>
        <p:nvSpPr>
          <p:cNvPr id="6" name="TextBox 5">
            <a:extLst>
              <a:ext uri="{FF2B5EF4-FFF2-40B4-BE49-F238E27FC236}">
                <a16:creationId xmlns:a16="http://schemas.microsoft.com/office/drawing/2014/main" id="{9EDA1C1E-E9D4-FF4D-E7C0-A21E7B9D6115}"/>
              </a:ext>
            </a:extLst>
          </p:cNvPr>
          <p:cNvSpPr txBox="1"/>
          <p:nvPr/>
        </p:nvSpPr>
        <p:spPr>
          <a:xfrm>
            <a:off x="624688" y="1167897"/>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Q1</a:t>
            </a:r>
          </a:p>
        </p:txBody>
      </p:sp>
      <p:sp>
        <p:nvSpPr>
          <p:cNvPr id="8" name="TextBox 7">
            <a:extLst>
              <a:ext uri="{FF2B5EF4-FFF2-40B4-BE49-F238E27FC236}">
                <a16:creationId xmlns:a16="http://schemas.microsoft.com/office/drawing/2014/main" id="{8BB20A0E-B041-E48C-747C-BE6FFEDD1990}"/>
              </a:ext>
            </a:extLst>
          </p:cNvPr>
          <p:cNvSpPr txBox="1"/>
          <p:nvPr/>
        </p:nvSpPr>
        <p:spPr>
          <a:xfrm>
            <a:off x="1193548" y="1066800"/>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Q2</a:t>
            </a:r>
          </a:p>
        </p:txBody>
      </p:sp>
      <p:sp>
        <p:nvSpPr>
          <p:cNvPr id="10" name="TextBox 9">
            <a:extLst>
              <a:ext uri="{FF2B5EF4-FFF2-40B4-BE49-F238E27FC236}">
                <a16:creationId xmlns:a16="http://schemas.microsoft.com/office/drawing/2014/main" id="{C5C9B4AB-1719-387D-77E0-211E04044230}"/>
              </a:ext>
            </a:extLst>
          </p:cNvPr>
          <p:cNvSpPr txBox="1"/>
          <p:nvPr/>
        </p:nvSpPr>
        <p:spPr>
          <a:xfrm>
            <a:off x="1934423" y="956650"/>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Q3</a:t>
            </a:r>
          </a:p>
        </p:txBody>
      </p:sp>
      <p:sp>
        <p:nvSpPr>
          <p:cNvPr id="13" name="TextBox 12">
            <a:extLst>
              <a:ext uri="{FF2B5EF4-FFF2-40B4-BE49-F238E27FC236}">
                <a16:creationId xmlns:a16="http://schemas.microsoft.com/office/drawing/2014/main" id="{10A3DE0D-2F2B-3F59-72EA-32C6A596B15C}"/>
              </a:ext>
            </a:extLst>
          </p:cNvPr>
          <p:cNvSpPr txBox="1"/>
          <p:nvPr/>
        </p:nvSpPr>
        <p:spPr>
          <a:xfrm>
            <a:off x="8372946" y="1193548"/>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Q1</a:t>
            </a:r>
          </a:p>
        </p:txBody>
      </p:sp>
      <p:sp>
        <p:nvSpPr>
          <p:cNvPr id="14" name="TextBox 13">
            <a:extLst>
              <a:ext uri="{FF2B5EF4-FFF2-40B4-BE49-F238E27FC236}">
                <a16:creationId xmlns:a16="http://schemas.microsoft.com/office/drawing/2014/main" id="{CC36FF5F-2D51-E554-DEEF-5EA9BC28FDAD}"/>
              </a:ext>
            </a:extLst>
          </p:cNvPr>
          <p:cNvSpPr txBox="1"/>
          <p:nvPr/>
        </p:nvSpPr>
        <p:spPr>
          <a:xfrm>
            <a:off x="7819176" y="1065291"/>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Q2</a:t>
            </a:r>
          </a:p>
        </p:txBody>
      </p:sp>
      <p:sp>
        <p:nvSpPr>
          <p:cNvPr id="15" name="TextBox 14">
            <a:extLst>
              <a:ext uri="{FF2B5EF4-FFF2-40B4-BE49-F238E27FC236}">
                <a16:creationId xmlns:a16="http://schemas.microsoft.com/office/drawing/2014/main" id="{E9FDF9EB-6D37-ECB4-511F-8A771CF90535}"/>
              </a:ext>
            </a:extLst>
          </p:cNvPr>
          <p:cNvSpPr txBox="1"/>
          <p:nvPr/>
        </p:nvSpPr>
        <p:spPr>
          <a:xfrm>
            <a:off x="7075282" y="955141"/>
            <a:ext cx="396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Q3</a:t>
            </a:r>
          </a:p>
        </p:txBody>
      </p:sp>
      <p:sp>
        <p:nvSpPr>
          <p:cNvPr id="16" name="TextBox 15">
            <a:extLst>
              <a:ext uri="{FF2B5EF4-FFF2-40B4-BE49-F238E27FC236}">
                <a16:creationId xmlns:a16="http://schemas.microsoft.com/office/drawing/2014/main" id="{774DAA1D-7232-64B4-CEC6-48FA1BD41F5E}"/>
              </a:ext>
            </a:extLst>
          </p:cNvPr>
          <p:cNvSpPr txBox="1"/>
          <p:nvPr/>
        </p:nvSpPr>
        <p:spPr>
          <a:xfrm>
            <a:off x="2845805" y="1533055"/>
            <a:ext cx="3914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D1</a:t>
            </a:r>
          </a:p>
        </p:txBody>
      </p:sp>
      <p:sp>
        <p:nvSpPr>
          <p:cNvPr id="17" name="TextBox 16">
            <a:extLst>
              <a:ext uri="{FF2B5EF4-FFF2-40B4-BE49-F238E27FC236}">
                <a16:creationId xmlns:a16="http://schemas.microsoft.com/office/drawing/2014/main" id="{4F36F703-A010-9B56-463F-9F28D0B90767}"/>
              </a:ext>
            </a:extLst>
          </p:cNvPr>
          <p:cNvSpPr txBox="1"/>
          <p:nvPr/>
        </p:nvSpPr>
        <p:spPr>
          <a:xfrm>
            <a:off x="4180546" y="1775989"/>
            <a:ext cx="3914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D2</a:t>
            </a:r>
          </a:p>
        </p:txBody>
      </p:sp>
      <p:sp>
        <p:nvSpPr>
          <p:cNvPr id="18" name="TextBox 17">
            <a:extLst>
              <a:ext uri="{FF2B5EF4-FFF2-40B4-BE49-F238E27FC236}">
                <a16:creationId xmlns:a16="http://schemas.microsoft.com/office/drawing/2014/main" id="{D30FCF0C-8567-7E4A-342A-A3C7D509A464}"/>
              </a:ext>
            </a:extLst>
          </p:cNvPr>
          <p:cNvSpPr txBox="1"/>
          <p:nvPr/>
        </p:nvSpPr>
        <p:spPr>
          <a:xfrm>
            <a:off x="4821833" y="1783533"/>
            <a:ext cx="3914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D3</a:t>
            </a:r>
          </a:p>
        </p:txBody>
      </p:sp>
      <p:sp>
        <p:nvSpPr>
          <p:cNvPr id="19" name="TextBox 18">
            <a:extLst>
              <a:ext uri="{FF2B5EF4-FFF2-40B4-BE49-F238E27FC236}">
                <a16:creationId xmlns:a16="http://schemas.microsoft.com/office/drawing/2014/main" id="{2BEC73EF-0680-E535-1013-0F7BB98816FA}"/>
              </a:ext>
            </a:extLst>
          </p:cNvPr>
          <p:cNvSpPr txBox="1"/>
          <p:nvPr/>
        </p:nvSpPr>
        <p:spPr>
          <a:xfrm>
            <a:off x="6169291" y="1519474"/>
            <a:ext cx="3914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D4</a:t>
            </a:r>
          </a:p>
        </p:txBody>
      </p:sp>
      <p:sp>
        <p:nvSpPr>
          <p:cNvPr id="20" name="Rectangle 19">
            <a:extLst>
              <a:ext uri="{FF2B5EF4-FFF2-40B4-BE49-F238E27FC236}">
                <a16:creationId xmlns:a16="http://schemas.microsoft.com/office/drawing/2014/main" id="{03A464C2-426C-0295-0AFD-5DBBAAB0E217}"/>
              </a:ext>
            </a:extLst>
          </p:cNvPr>
          <p:cNvSpPr/>
          <p:nvPr/>
        </p:nvSpPr>
        <p:spPr>
          <a:xfrm>
            <a:off x="3657601" y="1285593"/>
            <a:ext cx="1973654" cy="316870"/>
          </a:xfrm>
          <a:prstGeom prst="rect">
            <a:avLst/>
          </a:prstGeom>
          <a:solidFill>
            <a:schemeClr val="bg1">
              <a:lumMod val="85000"/>
            </a:schemeClr>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4BB9F34-493A-18B1-3E5C-DB7E6DC42240}"/>
              </a:ext>
            </a:extLst>
          </p:cNvPr>
          <p:cNvSpPr txBox="1"/>
          <p:nvPr/>
        </p:nvSpPr>
        <p:spPr>
          <a:xfrm>
            <a:off x="3592245" y="1330860"/>
            <a:ext cx="979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Shielding</a:t>
            </a:r>
          </a:p>
        </p:txBody>
      </p:sp>
      <p:sp>
        <p:nvSpPr>
          <p:cNvPr id="22" name="Rectangle 21">
            <a:extLst>
              <a:ext uri="{FF2B5EF4-FFF2-40B4-BE49-F238E27FC236}">
                <a16:creationId xmlns:a16="http://schemas.microsoft.com/office/drawing/2014/main" id="{91816552-445E-BC00-01E4-27A73AB6A843}"/>
              </a:ext>
            </a:extLst>
          </p:cNvPr>
          <p:cNvSpPr/>
          <p:nvPr/>
        </p:nvSpPr>
        <p:spPr>
          <a:xfrm>
            <a:off x="6833859" y="1305963"/>
            <a:ext cx="45719" cy="441356"/>
          </a:xfrm>
          <a:prstGeom prst="rect">
            <a:avLst/>
          </a:prstGeom>
          <a:solidFill>
            <a:schemeClr val="bg1">
              <a:lumMod val="85000"/>
            </a:schemeClr>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7C37F8C-BB49-D170-E7FC-4DFD9ADC9032}"/>
              </a:ext>
            </a:extLst>
          </p:cNvPr>
          <p:cNvSpPr/>
          <p:nvPr/>
        </p:nvSpPr>
        <p:spPr>
          <a:xfrm>
            <a:off x="4659518" y="1639432"/>
            <a:ext cx="45719" cy="441356"/>
          </a:xfrm>
          <a:prstGeom prst="rect">
            <a:avLst/>
          </a:prstGeom>
          <a:solidFill>
            <a:schemeClr val="bg1">
              <a:lumMod val="85000"/>
            </a:schemeClr>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CA18041-4623-AF27-6DA8-F1CB06041F5C}"/>
              </a:ext>
            </a:extLst>
          </p:cNvPr>
          <p:cNvSpPr/>
          <p:nvPr/>
        </p:nvSpPr>
        <p:spPr>
          <a:xfrm>
            <a:off x="3481061" y="1321052"/>
            <a:ext cx="45719" cy="441356"/>
          </a:xfrm>
          <a:prstGeom prst="rect">
            <a:avLst/>
          </a:prstGeom>
          <a:solidFill>
            <a:schemeClr val="bg1">
              <a:lumMod val="85000"/>
            </a:schemeClr>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BF28D6C-B511-9348-C8A4-FA02C8DAF681}"/>
              </a:ext>
            </a:extLst>
          </p:cNvPr>
          <p:cNvSpPr/>
          <p:nvPr/>
        </p:nvSpPr>
        <p:spPr>
          <a:xfrm>
            <a:off x="8697364" y="1503631"/>
            <a:ext cx="220299" cy="98832"/>
          </a:xfrm>
          <a:prstGeom prst="rect">
            <a:avLst/>
          </a:prstGeom>
          <a:solidFill>
            <a:schemeClr val="bg1">
              <a:lumMod val="85000"/>
            </a:schemeClr>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0A570E-1585-3F18-D81C-F69B838F13A0}"/>
              </a:ext>
            </a:extLst>
          </p:cNvPr>
          <p:cNvSpPr txBox="1"/>
          <p:nvPr/>
        </p:nvSpPr>
        <p:spPr>
          <a:xfrm>
            <a:off x="3379959" y="1714123"/>
            <a:ext cx="6238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BPM1</a:t>
            </a:r>
          </a:p>
        </p:txBody>
      </p:sp>
      <p:sp>
        <p:nvSpPr>
          <p:cNvPr id="27" name="TextBox 26">
            <a:extLst>
              <a:ext uri="{FF2B5EF4-FFF2-40B4-BE49-F238E27FC236}">
                <a16:creationId xmlns:a16="http://schemas.microsoft.com/office/drawing/2014/main" id="{782FB922-797C-D03E-F07D-AF657459D293}"/>
              </a:ext>
            </a:extLst>
          </p:cNvPr>
          <p:cNvSpPr txBox="1"/>
          <p:nvPr/>
        </p:nvSpPr>
        <p:spPr>
          <a:xfrm>
            <a:off x="4572000" y="2038539"/>
            <a:ext cx="6238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BPM2</a:t>
            </a:r>
          </a:p>
        </p:txBody>
      </p:sp>
      <p:sp>
        <p:nvSpPr>
          <p:cNvPr id="28" name="TextBox 27">
            <a:extLst>
              <a:ext uri="{FF2B5EF4-FFF2-40B4-BE49-F238E27FC236}">
                <a16:creationId xmlns:a16="http://schemas.microsoft.com/office/drawing/2014/main" id="{298B2AC4-CFEA-DDD0-3605-3D465A3F51A4}"/>
              </a:ext>
            </a:extLst>
          </p:cNvPr>
          <p:cNvSpPr txBox="1"/>
          <p:nvPr/>
        </p:nvSpPr>
        <p:spPr>
          <a:xfrm>
            <a:off x="6526040" y="1711105"/>
            <a:ext cx="6238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BPM3</a:t>
            </a:r>
          </a:p>
        </p:txBody>
      </p:sp>
      <p:sp>
        <p:nvSpPr>
          <p:cNvPr id="29" name="TextBox 28">
            <a:extLst>
              <a:ext uri="{FF2B5EF4-FFF2-40B4-BE49-F238E27FC236}">
                <a16:creationId xmlns:a16="http://schemas.microsoft.com/office/drawing/2014/main" id="{DD3DC97D-3836-B5FF-04FB-DA7963A39A63}"/>
              </a:ext>
            </a:extLst>
          </p:cNvPr>
          <p:cNvSpPr txBox="1"/>
          <p:nvPr/>
        </p:nvSpPr>
        <p:spPr>
          <a:xfrm>
            <a:off x="8643042" y="1564741"/>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PL</a:t>
            </a:r>
          </a:p>
        </p:txBody>
      </p:sp>
      <p:sp>
        <p:nvSpPr>
          <p:cNvPr id="30" name="Rectangle 29">
            <a:extLst>
              <a:ext uri="{FF2B5EF4-FFF2-40B4-BE49-F238E27FC236}">
                <a16:creationId xmlns:a16="http://schemas.microsoft.com/office/drawing/2014/main" id="{1A098AD5-3244-9D54-D5FC-E62CAAD29F48}"/>
              </a:ext>
            </a:extLst>
          </p:cNvPr>
          <p:cNvSpPr/>
          <p:nvPr/>
        </p:nvSpPr>
        <p:spPr>
          <a:xfrm>
            <a:off x="591496" y="1337649"/>
            <a:ext cx="45719" cy="441356"/>
          </a:xfrm>
          <a:prstGeom prst="rect">
            <a:avLst/>
          </a:prstGeom>
          <a:solidFill>
            <a:schemeClr val="tx1"/>
          </a:solidFill>
          <a:ln>
            <a:solidFill>
              <a:schemeClr val="tx1">
                <a:alpha val="9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F00FEC64-DB87-0BFE-601A-F078EFCDDB89}"/>
              </a:ext>
            </a:extLst>
          </p:cNvPr>
          <p:cNvPicPr>
            <a:picLocks noChangeAspect="1"/>
          </p:cNvPicPr>
          <p:nvPr/>
        </p:nvPicPr>
        <p:blipFill>
          <a:blip r:embed="rId3"/>
          <a:stretch>
            <a:fillRect/>
          </a:stretch>
        </p:blipFill>
        <p:spPr>
          <a:xfrm>
            <a:off x="445255" y="1491558"/>
            <a:ext cx="88900" cy="190500"/>
          </a:xfrm>
          <a:prstGeom prst="rect">
            <a:avLst/>
          </a:prstGeom>
        </p:spPr>
      </p:pic>
      <p:sp>
        <p:nvSpPr>
          <p:cNvPr id="32" name="TextBox 31">
            <a:extLst>
              <a:ext uri="{FF2B5EF4-FFF2-40B4-BE49-F238E27FC236}">
                <a16:creationId xmlns:a16="http://schemas.microsoft.com/office/drawing/2014/main" id="{81473D89-E70E-FF9B-4E00-3A8E15005FC6}"/>
              </a:ext>
            </a:extLst>
          </p:cNvPr>
          <p:cNvSpPr txBox="1"/>
          <p:nvPr/>
        </p:nvSpPr>
        <p:spPr>
          <a:xfrm>
            <a:off x="289710" y="1656784"/>
            <a:ext cx="3658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GJ</a:t>
            </a:r>
          </a:p>
        </p:txBody>
      </p:sp>
      <p:sp>
        <p:nvSpPr>
          <p:cNvPr id="33" name="TextBox 32">
            <a:extLst>
              <a:ext uri="{FF2B5EF4-FFF2-40B4-BE49-F238E27FC236}">
                <a16:creationId xmlns:a16="http://schemas.microsoft.com/office/drawing/2014/main" id="{F77C5971-47C5-9E6C-6D5B-B654F057AD39}"/>
              </a:ext>
            </a:extLst>
          </p:cNvPr>
          <p:cNvSpPr txBox="1"/>
          <p:nvPr/>
        </p:nvSpPr>
        <p:spPr>
          <a:xfrm>
            <a:off x="505485" y="1736756"/>
            <a:ext cx="3770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Pb</a:t>
            </a:r>
          </a:p>
        </p:txBody>
      </p:sp>
      <p:sp>
        <p:nvSpPr>
          <p:cNvPr id="34" name="Triangle 33">
            <a:extLst>
              <a:ext uri="{FF2B5EF4-FFF2-40B4-BE49-F238E27FC236}">
                <a16:creationId xmlns:a16="http://schemas.microsoft.com/office/drawing/2014/main" id="{04A2CCD8-E6DE-B776-FC85-E716C3692E91}"/>
              </a:ext>
            </a:extLst>
          </p:cNvPr>
          <p:cNvSpPr/>
          <p:nvPr/>
        </p:nvSpPr>
        <p:spPr>
          <a:xfrm rot="5400000">
            <a:off x="205966" y="1419130"/>
            <a:ext cx="176541" cy="298765"/>
          </a:xfrm>
          <a:prstGeom prst="triangle">
            <a:avLst/>
          </a:prstGeom>
          <a:solidFill>
            <a:schemeClr val="accent2">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AC88CD3-F6FB-DF27-1B97-F9B1A773425F}"/>
              </a:ext>
            </a:extLst>
          </p:cNvPr>
          <p:cNvSpPr txBox="1"/>
          <p:nvPr/>
        </p:nvSpPr>
        <p:spPr>
          <a:xfrm>
            <a:off x="0" y="1220709"/>
            <a:ext cx="5966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Laser</a:t>
            </a:r>
          </a:p>
        </p:txBody>
      </p:sp>
      <p:pic>
        <p:nvPicPr>
          <p:cNvPr id="36" name="Picture 35">
            <a:extLst>
              <a:ext uri="{FF2B5EF4-FFF2-40B4-BE49-F238E27FC236}">
                <a16:creationId xmlns:a16="http://schemas.microsoft.com/office/drawing/2014/main" id="{01936EEF-C0C4-44C0-45CF-9A0971F4B41C}"/>
              </a:ext>
            </a:extLst>
          </p:cNvPr>
          <p:cNvPicPr>
            <a:picLocks noChangeAspect="1"/>
          </p:cNvPicPr>
          <p:nvPr/>
        </p:nvPicPr>
        <p:blipFill>
          <a:blip r:embed="rId4"/>
          <a:stretch>
            <a:fillRect/>
          </a:stretch>
        </p:blipFill>
        <p:spPr>
          <a:xfrm>
            <a:off x="222250" y="2387600"/>
            <a:ext cx="4616450" cy="3760094"/>
          </a:xfrm>
          <a:prstGeom prst="rect">
            <a:avLst/>
          </a:prstGeom>
        </p:spPr>
      </p:pic>
      <p:pic>
        <p:nvPicPr>
          <p:cNvPr id="37" name="Picture 36">
            <a:extLst>
              <a:ext uri="{FF2B5EF4-FFF2-40B4-BE49-F238E27FC236}">
                <a16:creationId xmlns:a16="http://schemas.microsoft.com/office/drawing/2014/main" id="{CD3D3D35-71ED-1A87-3893-9DCBD08BF9E6}"/>
              </a:ext>
            </a:extLst>
          </p:cNvPr>
          <p:cNvPicPr>
            <a:picLocks noChangeAspect="1"/>
          </p:cNvPicPr>
          <p:nvPr/>
        </p:nvPicPr>
        <p:blipFill>
          <a:blip r:embed="rId5"/>
          <a:stretch>
            <a:fillRect/>
          </a:stretch>
        </p:blipFill>
        <p:spPr>
          <a:xfrm>
            <a:off x="6841447" y="2582376"/>
            <a:ext cx="2159280" cy="1693248"/>
          </a:xfrm>
          <a:prstGeom prst="rect">
            <a:avLst/>
          </a:prstGeom>
        </p:spPr>
      </p:pic>
      <p:pic>
        <p:nvPicPr>
          <p:cNvPr id="38" name="Picture 37">
            <a:extLst>
              <a:ext uri="{FF2B5EF4-FFF2-40B4-BE49-F238E27FC236}">
                <a16:creationId xmlns:a16="http://schemas.microsoft.com/office/drawing/2014/main" id="{881212E4-8CE6-F443-B785-B1F825C5EE1D}"/>
              </a:ext>
            </a:extLst>
          </p:cNvPr>
          <p:cNvPicPr>
            <a:picLocks noChangeAspect="1"/>
          </p:cNvPicPr>
          <p:nvPr/>
        </p:nvPicPr>
        <p:blipFill>
          <a:blip r:embed="rId6"/>
          <a:stretch>
            <a:fillRect/>
          </a:stretch>
        </p:blipFill>
        <p:spPr>
          <a:xfrm>
            <a:off x="4728220" y="2583084"/>
            <a:ext cx="2177181" cy="1742632"/>
          </a:xfrm>
          <a:prstGeom prst="rect">
            <a:avLst/>
          </a:prstGeom>
        </p:spPr>
      </p:pic>
      <p:sp>
        <p:nvSpPr>
          <p:cNvPr id="39" name="TextBox 38">
            <a:extLst>
              <a:ext uri="{FF2B5EF4-FFF2-40B4-BE49-F238E27FC236}">
                <a16:creationId xmlns:a16="http://schemas.microsoft.com/office/drawing/2014/main" id="{71AF83B8-FFD1-3FED-7648-7E1AF5AFA832}"/>
              </a:ext>
            </a:extLst>
          </p:cNvPr>
          <p:cNvSpPr txBox="1"/>
          <p:nvPr/>
        </p:nvSpPr>
        <p:spPr>
          <a:xfrm>
            <a:off x="4930803" y="4517445"/>
            <a:ext cx="3562194" cy="1200329"/>
          </a:xfrm>
          <a:prstGeom prst="rect">
            <a:avLst/>
          </a:prstGeom>
          <a:solidFill>
            <a:schemeClr val="accent1">
              <a:lumMod val="20000"/>
              <a:lumOff val="80000"/>
            </a:schemeClr>
          </a:solidFill>
          <a:ln>
            <a:solidFill>
              <a:schemeClr val="tx1">
                <a:lumMod val="85000"/>
                <a:lumOff val="1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Positron energy:	460 ± 8% MeV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Positron charge:	2.1 </a:t>
            </a:r>
            <a:r>
              <a:rPr kumimoji="0" lang="en-US" sz="1800" b="0" i="0" u="none" strike="noStrike" kern="1200" cap="none" spc="0" normalizeH="0" baseline="0" noProof="0" dirty="0" err="1">
                <a:ln>
                  <a:noFill/>
                </a:ln>
                <a:solidFill>
                  <a:prstClr val="black"/>
                </a:solidFill>
                <a:effectLst/>
                <a:uLnTx/>
                <a:uFillTx/>
                <a:latin typeface="Baskerville" panose="02020502070401020303" pitchFamily="18" charset="0"/>
                <a:ea typeface="Baskerville" panose="02020502070401020303" pitchFamily="18" charset="0"/>
                <a:cs typeface="+mn-cs"/>
              </a:rPr>
              <a:t>pC</a:t>
            </a:r>
            <a:endPar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Symbol" pitchFamily="2" charset="2"/>
                <a:ea typeface="Baskerville" panose="02020502070401020303" pitchFamily="18" charset="0"/>
                <a:cs typeface="+mn-cs"/>
              </a:rPr>
              <a:t>s</a:t>
            </a:r>
            <a:r>
              <a:rPr kumimoji="0" lang="en-US" sz="1800" b="0" i="0" u="none" strike="noStrike" kern="1200" cap="none" spc="0" normalizeH="0" baseline="-25000" noProof="0" dirty="0" err="1">
                <a:ln>
                  <a:noFill/>
                </a:ln>
                <a:solidFill>
                  <a:prstClr val="black"/>
                </a:solidFill>
                <a:effectLst/>
                <a:uLnTx/>
                <a:uFillTx/>
                <a:latin typeface="Baskerville" panose="02020502070401020303" pitchFamily="18" charset="0"/>
                <a:ea typeface="Baskerville" panose="02020502070401020303" pitchFamily="18" charset="0"/>
                <a:cs typeface="+mn-cs"/>
              </a:rPr>
              <a:t>z</a:t>
            </a: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		50 </a:t>
            </a:r>
            <a:r>
              <a:rPr kumimoji="0" lang="en-US" sz="1800" b="0" i="0" u="none" strike="noStrike" kern="1200" cap="none" spc="0" normalizeH="0" baseline="0" noProof="0" dirty="0">
                <a:ln>
                  <a:noFill/>
                </a:ln>
                <a:solidFill>
                  <a:prstClr val="black"/>
                </a:solidFill>
                <a:effectLst/>
                <a:uLnTx/>
                <a:uFillTx/>
                <a:latin typeface="Symbol" pitchFamily="2" charset="2"/>
                <a:ea typeface="Baskerville" panose="02020502070401020303" pitchFamily="18" charset="0"/>
                <a:cs typeface="+mn-cs"/>
              </a:rPr>
              <a:t>m</a:t>
            </a: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Symbol" pitchFamily="2" charset="2"/>
                <a:ea typeface="Baskerville" panose="02020502070401020303" pitchFamily="18" charset="0"/>
                <a:cs typeface="+mn-cs"/>
              </a:rPr>
              <a:t>s</a:t>
            </a:r>
            <a:r>
              <a:rPr kumimoji="0" lang="en-US" sz="1800" b="0" i="0" u="none" strike="noStrike" kern="1200" cap="none" spc="0" normalizeH="0" baseline="-25000" noProof="0" dirty="0" err="1">
                <a:ln>
                  <a:noFill/>
                </a:ln>
                <a:solidFill>
                  <a:prstClr val="black"/>
                </a:solidFill>
                <a:effectLst/>
                <a:uLnTx/>
                <a:uFillTx/>
                <a:latin typeface="Baskerville" panose="02020502070401020303" pitchFamily="18" charset="0"/>
                <a:ea typeface="Baskerville" panose="02020502070401020303" pitchFamily="18" charset="0"/>
                <a:cs typeface="+mn-cs"/>
              </a:rPr>
              <a:t>x</a:t>
            </a:r>
            <a:r>
              <a:rPr kumimoji="0" lang="en-US" sz="1800" b="0" i="0" u="none" strike="noStrike" kern="1200" cap="none" spc="0" normalizeH="0" baseline="0" noProof="0" dirty="0" err="1">
                <a:ln>
                  <a:noFill/>
                </a:ln>
                <a:solidFill>
                  <a:prstClr val="black"/>
                </a:solidFill>
                <a:effectLst/>
                <a:uLnTx/>
                <a:uFillTx/>
                <a:latin typeface="Baskerville" panose="02020502070401020303" pitchFamily="18" charset="0"/>
                <a:ea typeface="Baskerville" panose="02020502070401020303" pitchFamily="18" charset="0"/>
                <a:cs typeface="+mn-cs"/>
              </a:rPr>
              <a:t>,</a:t>
            </a:r>
            <a:r>
              <a:rPr kumimoji="0" lang="en-US" sz="1800" b="0" i="0" u="none" strike="noStrike" kern="1200" cap="none" spc="0" normalizeH="0" baseline="0" noProof="0" dirty="0" err="1">
                <a:ln>
                  <a:noFill/>
                </a:ln>
                <a:solidFill>
                  <a:prstClr val="black"/>
                </a:solidFill>
                <a:effectLst/>
                <a:uLnTx/>
                <a:uFillTx/>
                <a:latin typeface="Symbol" pitchFamily="2" charset="2"/>
                <a:ea typeface="Baskerville" panose="02020502070401020303" pitchFamily="18" charset="0"/>
                <a:cs typeface="+mn-cs"/>
              </a:rPr>
              <a:t>s</a:t>
            </a:r>
            <a:r>
              <a:rPr kumimoji="0" lang="en-US" sz="1800" b="0" i="0" u="none" strike="noStrike" kern="1200" cap="none" spc="0" normalizeH="0" baseline="-25000" noProof="0" dirty="0" err="1">
                <a:ln>
                  <a:noFill/>
                </a:ln>
                <a:solidFill>
                  <a:prstClr val="black"/>
                </a:solidFill>
                <a:effectLst/>
                <a:uLnTx/>
                <a:uFillTx/>
                <a:latin typeface="Baskerville" panose="02020502070401020303" pitchFamily="18" charset="0"/>
                <a:ea typeface="Baskerville" panose="02020502070401020303" pitchFamily="18" charset="0"/>
                <a:cs typeface="+mn-cs"/>
              </a:rPr>
              <a:t>y</a:t>
            </a: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		20 </a:t>
            </a:r>
            <a:r>
              <a:rPr kumimoji="0" lang="en-US" sz="1800" b="0" i="0" u="none" strike="noStrike" kern="1200" cap="none" spc="0" normalizeH="0" baseline="0" noProof="0" dirty="0">
                <a:ln>
                  <a:noFill/>
                </a:ln>
                <a:solidFill>
                  <a:prstClr val="black"/>
                </a:solidFill>
                <a:effectLst/>
                <a:uLnTx/>
                <a:uFillTx/>
                <a:latin typeface="Symbol" pitchFamily="2" charset="2"/>
                <a:ea typeface="Baskerville" panose="02020502070401020303" pitchFamily="18" charset="0"/>
                <a:cs typeface="+mn-cs"/>
              </a:rPr>
              <a:t>m</a:t>
            </a: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m</a:t>
            </a:r>
          </a:p>
        </p:txBody>
      </p:sp>
      <p:cxnSp>
        <p:nvCxnSpPr>
          <p:cNvPr id="40" name="Straight Arrow Connector 39">
            <a:extLst>
              <a:ext uri="{FF2B5EF4-FFF2-40B4-BE49-F238E27FC236}">
                <a16:creationId xmlns:a16="http://schemas.microsoft.com/office/drawing/2014/main" id="{2F3CEEF7-345E-946C-3D8C-D2754BA5C6C8}"/>
              </a:ext>
            </a:extLst>
          </p:cNvPr>
          <p:cNvCxnSpPr/>
          <p:nvPr/>
        </p:nvCxnSpPr>
        <p:spPr>
          <a:xfrm flipV="1">
            <a:off x="3924300" y="3606800"/>
            <a:ext cx="838200" cy="41910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331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DEAD2E-3D99-222F-5384-CFBBAB088E2B}"/>
              </a:ext>
            </a:extLst>
          </p:cNvPr>
          <p:cNvSpPr>
            <a:spLocks noGrp="1"/>
          </p:cNvSpPr>
          <p:nvPr>
            <p:ph type="title"/>
          </p:nvPr>
        </p:nvSpPr>
        <p:spPr/>
        <p:txBody>
          <a:bodyPr/>
          <a:lstStyle/>
          <a:p>
            <a:r>
              <a:rPr lang="en-IT" dirty="0"/>
              <a:t>EuPRAXIA_PP Structure</a:t>
            </a:r>
          </a:p>
        </p:txBody>
      </p:sp>
      <p:sp>
        <p:nvSpPr>
          <p:cNvPr id="5" name="TextBox 4">
            <a:extLst>
              <a:ext uri="{FF2B5EF4-FFF2-40B4-BE49-F238E27FC236}">
                <a16:creationId xmlns:a16="http://schemas.microsoft.com/office/drawing/2014/main" id="{0005E530-641F-F46F-AEDD-AC4ADD134B79}"/>
              </a:ext>
            </a:extLst>
          </p:cNvPr>
          <p:cNvSpPr txBox="1"/>
          <p:nvPr/>
        </p:nvSpPr>
        <p:spPr>
          <a:xfrm>
            <a:off x="374573" y="874542"/>
            <a:ext cx="11578728" cy="707886"/>
          </a:xfrm>
          <a:prstGeom prst="rect">
            <a:avLst/>
          </a:prstGeom>
          <a:noFill/>
        </p:spPr>
        <p:txBody>
          <a:bodyPr wrap="square" rtlCol="0">
            <a:spAutoFit/>
          </a:bodyPr>
          <a:lstStyle/>
          <a:p>
            <a:pPr algn="just"/>
            <a:r>
              <a:rPr lang="en-GB" sz="2000" b="1" dirty="0"/>
              <a:t>Overall Mission: </a:t>
            </a:r>
            <a:r>
              <a:rPr lang="en-GB" sz="2000" dirty="0" err="1"/>
              <a:t>EuPRAXIA_PP</a:t>
            </a:r>
            <a:r>
              <a:rPr lang="en-GB" sz="2000" dirty="0"/>
              <a:t> advances the organizational, </a:t>
            </a:r>
            <a:r>
              <a:rPr lang="en-GB" sz="2000" b="1" dirty="0">
                <a:highlight>
                  <a:srgbClr val="FFFF00"/>
                </a:highlight>
              </a:rPr>
              <a:t>technical</a:t>
            </a:r>
            <a:r>
              <a:rPr lang="en-GB" sz="2000" dirty="0"/>
              <a:t>, legal, and financial maturity of EuPRAXIA project, preparing for its transition into a distributed Research Infrastructure (</a:t>
            </a:r>
            <a:r>
              <a:rPr lang="en-GB" sz="2000" b="1" dirty="0">
                <a:highlight>
                  <a:srgbClr val="FFFF00"/>
                </a:highlight>
              </a:rPr>
              <a:t>User Facility</a:t>
            </a:r>
            <a:r>
              <a:rPr lang="en-GB" sz="2000" dirty="0"/>
              <a:t>).</a:t>
            </a:r>
          </a:p>
        </p:txBody>
      </p:sp>
      <p:pic>
        <p:nvPicPr>
          <p:cNvPr id="6" name="Picture 5">
            <a:extLst>
              <a:ext uri="{FF2B5EF4-FFF2-40B4-BE49-F238E27FC236}">
                <a16:creationId xmlns:a16="http://schemas.microsoft.com/office/drawing/2014/main" id="{314C2EF8-A410-C346-AFA5-80B8668AEB57}"/>
              </a:ext>
            </a:extLst>
          </p:cNvPr>
          <p:cNvPicPr>
            <a:picLocks noChangeAspect="1"/>
          </p:cNvPicPr>
          <p:nvPr/>
        </p:nvPicPr>
        <p:blipFill>
          <a:blip r:embed="rId2"/>
          <a:srcRect t="11762" b="1578"/>
          <a:stretch/>
        </p:blipFill>
        <p:spPr>
          <a:xfrm>
            <a:off x="1393697" y="1704061"/>
            <a:ext cx="9404604" cy="4581447"/>
          </a:xfrm>
          <a:prstGeom prst="rect">
            <a:avLst/>
          </a:prstGeom>
        </p:spPr>
      </p:pic>
    </p:spTree>
    <p:extLst>
      <p:ext uri="{BB962C8B-B14F-4D97-AF65-F5344CB8AC3E}">
        <p14:creationId xmlns:p14="http://schemas.microsoft.com/office/powerpoint/2010/main" val="376527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533D-3E09-1E72-CF63-829B7DD55A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F45597-674D-8188-46C0-0FCAC422286E}"/>
              </a:ext>
            </a:extLst>
          </p:cNvPr>
          <p:cNvSpPr>
            <a:spLocks noGrp="1"/>
          </p:cNvSpPr>
          <p:nvPr>
            <p:ph type="title"/>
          </p:nvPr>
        </p:nvSpPr>
        <p:spPr>
          <a:xfrm>
            <a:off x="2115127" y="-272186"/>
            <a:ext cx="8304220" cy="1325563"/>
          </a:xfrm>
        </p:spPr>
        <p:txBody>
          <a:bodyPr/>
          <a:lstStyle/>
          <a:p>
            <a:r>
              <a:rPr lang="en-GB" dirty="0"/>
              <a:t>Novel radiobiology beyond FLASH</a:t>
            </a:r>
          </a:p>
        </p:txBody>
      </p:sp>
      <p:sp>
        <p:nvSpPr>
          <p:cNvPr id="4" name="Slide Number Placeholder 3">
            <a:extLst>
              <a:ext uri="{FF2B5EF4-FFF2-40B4-BE49-F238E27FC236}">
                <a16:creationId xmlns:a16="http://schemas.microsoft.com/office/drawing/2014/main" id="{C2045859-06BB-DE82-1837-2BC884221E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D86A73-786D-3CEB-1850-3C96981A417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G. Sarri</a:t>
            </a:r>
          </a:p>
        </p:txBody>
      </p:sp>
      <p:sp>
        <p:nvSpPr>
          <p:cNvPr id="6" name="TextBox 5">
            <a:extLst>
              <a:ext uri="{FF2B5EF4-FFF2-40B4-BE49-F238E27FC236}">
                <a16:creationId xmlns:a16="http://schemas.microsoft.com/office/drawing/2014/main" id="{62718B4F-3702-27B7-F906-18736D27465D}"/>
              </a:ext>
            </a:extLst>
          </p:cNvPr>
          <p:cNvSpPr txBox="1"/>
          <p:nvPr/>
        </p:nvSpPr>
        <p:spPr>
          <a:xfrm>
            <a:off x="305789" y="943629"/>
            <a:ext cx="11735789" cy="175432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High-charge and broadband laser-</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wakefield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electron beams can be used to study </a:t>
            </a:r>
            <a:r>
              <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rPr>
              <a:t>radiobiology in the femtosecond regime.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Novel regimes where </a:t>
            </a:r>
            <a:r>
              <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rPr>
              <a:t>Gy-scale doses can be delivered in a single shot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thus directly accessing the early stages of cellular response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38A50"/>
              </a:solidFill>
              <a:effectLst/>
              <a:uLnTx/>
              <a:uFillTx/>
              <a:latin typeface="Calibri" panose="020F0502020204030204"/>
              <a:ea typeface="+mn-ea"/>
              <a:cs typeface="+mn-cs"/>
            </a:endParaRPr>
          </a:p>
        </p:txBody>
      </p:sp>
      <p:pic>
        <p:nvPicPr>
          <p:cNvPr id="8" name="Picture 7" descr="A diagram of a stage&#10;&#10;AI-generated content may be incorrect.">
            <a:extLst>
              <a:ext uri="{FF2B5EF4-FFF2-40B4-BE49-F238E27FC236}">
                <a16:creationId xmlns:a16="http://schemas.microsoft.com/office/drawing/2014/main" id="{451D4696-89D5-7858-32F3-8E6891D8FA46}"/>
              </a:ext>
            </a:extLst>
          </p:cNvPr>
          <p:cNvPicPr>
            <a:picLocks noChangeAspect="1"/>
          </p:cNvPicPr>
          <p:nvPr/>
        </p:nvPicPr>
        <p:blipFill>
          <a:blip r:embed="rId2"/>
          <a:srcRect l="2350" r="58763"/>
          <a:stretch>
            <a:fillRect/>
          </a:stretch>
        </p:blipFill>
        <p:spPr>
          <a:xfrm>
            <a:off x="548409" y="2612791"/>
            <a:ext cx="3467099" cy="3094292"/>
          </a:xfrm>
          <a:prstGeom prst="rect">
            <a:avLst/>
          </a:prstGeom>
        </p:spPr>
      </p:pic>
      <p:pic>
        <p:nvPicPr>
          <p:cNvPr id="9" name="Picture 8" descr="A diagram of a stage&#10;&#10;AI-generated content may be incorrect.">
            <a:extLst>
              <a:ext uri="{FF2B5EF4-FFF2-40B4-BE49-F238E27FC236}">
                <a16:creationId xmlns:a16="http://schemas.microsoft.com/office/drawing/2014/main" id="{059639EE-DB5F-2342-3DB0-20969B773204}"/>
              </a:ext>
            </a:extLst>
          </p:cNvPr>
          <p:cNvPicPr>
            <a:picLocks noChangeAspect="1"/>
          </p:cNvPicPr>
          <p:nvPr/>
        </p:nvPicPr>
        <p:blipFill>
          <a:blip r:embed="rId2"/>
          <a:srcRect l="41522" t="83993" r="53635" b="-1334"/>
          <a:stretch>
            <a:fillRect/>
          </a:stretch>
        </p:blipFill>
        <p:spPr>
          <a:xfrm>
            <a:off x="4040909" y="5199082"/>
            <a:ext cx="431800" cy="536575"/>
          </a:xfrm>
          <a:prstGeom prst="rect">
            <a:avLst/>
          </a:prstGeom>
        </p:spPr>
      </p:pic>
      <p:pic>
        <p:nvPicPr>
          <p:cNvPr id="10" name="Picture 9">
            <a:extLst>
              <a:ext uri="{FF2B5EF4-FFF2-40B4-BE49-F238E27FC236}">
                <a16:creationId xmlns:a16="http://schemas.microsoft.com/office/drawing/2014/main" id="{109ECEFE-62FD-CAD8-1D93-1ED56E66203A}"/>
              </a:ext>
            </a:extLst>
          </p:cNvPr>
          <p:cNvPicPr>
            <a:picLocks noChangeAspect="1"/>
          </p:cNvPicPr>
          <p:nvPr/>
        </p:nvPicPr>
        <p:blipFill rotWithShape="1">
          <a:blip r:embed="rId3"/>
          <a:srcRect b="1145"/>
          <a:stretch>
            <a:fillRect/>
          </a:stretch>
        </p:blipFill>
        <p:spPr bwMode="auto">
          <a:xfrm>
            <a:off x="3969154" y="2659083"/>
            <a:ext cx="5312131" cy="289560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1343C63-4307-D1F3-888A-5FD663708A1A}"/>
              </a:ext>
            </a:extLst>
          </p:cNvPr>
          <p:cNvSpPr txBox="1"/>
          <p:nvPr/>
        </p:nvSpPr>
        <p:spPr>
          <a:xfrm>
            <a:off x="8111170" y="6021268"/>
            <a:ext cx="3948966"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 McAnespie et al., </a:t>
            </a: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accepted</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arXiv:2409.01717 (2025) </a:t>
            </a:r>
          </a:p>
        </p:txBody>
      </p:sp>
    </p:spTree>
    <p:extLst>
      <p:ext uri="{BB962C8B-B14F-4D97-AF65-F5344CB8AC3E}">
        <p14:creationId xmlns:p14="http://schemas.microsoft.com/office/powerpoint/2010/main" val="59004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25133-960B-4CD5-B4D2-06EF5AB501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E29DD3-7A86-C3B7-3585-02474BA7973B}"/>
              </a:ext>
            </a:extLst>
          </p:cNvPr>
          <p:cNvSpPr>
            <a:spLocks noGrp="1"/>
          </p:cNvSpPr>
          <p:nvPr>
            <p:ph type="title"/>
          </p:nvPr>
        </p:nvSpPr>
        <p:spPr/>
        <p:txBody>
          <a:bodyPr/>
          <a:lstStyle/>
          <a:p>
            <a:r>
              <a:rPr lang="en-GB" dirty="0"/>
              <a:t>Proof-of-principle muon production</a:t>
            </a:r>
          </a:p>
        </p:txBody>
      </p:sp>
      <p:sp>
        <p:nvSpPr>
          <p:cNvPr id="4" name="Slide Number Placeholder 3">
            <a:extLst>
              <a:ext uri="{FF2B5EF4-FFF2-40B4-BE49-F238E27FC236}">
                <a16:creationId xmlns:a16="http://schemas.microsoft.com/office/drawing/2014/main" id="{A8EE7CB7-BE66-0A89-62E9-1B4A3A045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FAE110C-B357-C999-C9E3-550F3B7A1DE3}"/>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G. Sarri</a:t>
            </a:r>
          </a:p>
        </p:txBody>
      </p:sp>
      <p:sp>
        <p:nvSpPr>
          <p:cNvPr id="12" name="TextBox 11">
            <a:extLst>
              <a:ext uri="{FF2B5EF4-FFF2-40B4-BE49-F238E27FC236}">
                <a16:creationId xmlns:a16="http://schemas.microsoft.com/office/drawing/2014/main" id="{9FBD4851-0AE8-29F1-0DA2-563F0B5BDDFA}"/>
              </a:ext>
            </a:extLst>
          </p:cNvPr>
          <p:cNvSpPr txBox="1"/>
          <p:nvPr/>
        </p:nvSpPr>
        <p:spPr>
          <a:xfrm>
            <a:off x="192502" y="893683"/>
            <a:ext cx="8635999" cy="46166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Demonstration of muons generated by 100s TW – PW lasers reported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4D874B2-B078-9225-6F3B-1CE5EAF2CE69}"/>
              </a:ext>
            </a:extLst>
          </p:cNvPr>
          <p:cNvSpPr txBox="1"/>
          <p:nvPr/>
        </p:nvSpPr>
        <p:spPr>
          <a:xfrm>
            <a:off x="488928" y="3268697"/>
            <a:ext cx="2249014"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 Zhang et al., Nat. Phys. 2025</a:t>
            </a:r>
          </a:p>
        </p:txBody>
      </p:sp>
      <p:sp>
        <p:nvSpPr>
          <p:cNvPr id="24" name="TextBox 23">
            <a:extLst>
              <a:ext uri="{FF2B5EF4-FFF2-40B4-BE49-F238E27FC236}">
                <a16:creationId xmlns:a16="http://schemas.microsoft.com/office/drawing/2014/main" id="{687A17DE-9207-1FBE-8403-EC201AD6166D}"/>
              </a:ext>
            </a:extLst>
          </p:cNvPr>
          <p:cNvSpPr txBox="1"/>
          <p:nvPr/>
        </p:nvSpPr>
        <p:spPr>
          <a:xfrm>
            <a:off x="9504948" y="4686879"/>
            <a:ext cx="2439790" cy="1200329"/>
          </a:xfrm>
          <a:prstGeom prst="rect">
            <a:avLst/>
          </a:prstGeom>
          <a:solidFill>
            <a:srgbClr val="138A50">
              <a:alpha val="21000"/>
            </a:srgbClr>
          </a:solidFill>
          <a:ln>
            <a:solidFill>
              <a:schemeClr val="tx1">
                <a:lumMod val="65000"/>
                <a:lumOff val="3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Muon radiographies of extended objects achievable in 10s of s at Eupraxia.</a:t>
            </a:r>
            <a:endPar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sp>
        <p:nvSpPr>
          <p:cNvPr id="2" name="TextBox 1">
            <a:extLst>
              <a:ext uri="{FF2B5EF4-FFF2-40B4-BE49-F238E27FC236}">
                <a16:creationId xmlns:a16="http://schemas.microsoft.com/office/drawing/2014/main" id="{01CAE694-0015-558C-7054-AFDFA92E6A95}"/>
              </a:ext>
            </a:extLst>
          </p:cNvPr>
          <p:cNvSpPr txBox="1"/>
          <p:nvPr/>
        </p:nvSpPr>
        <p:spPr>
          <a:xfrm>
            <a:off x="4395180" y="3240623"/>
            <a:ext cx="2015360"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Terzani</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Arxiv</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sp>
        <p:nvSpPr>
          <p:cNvPr id="8" name="TextBox 7">
            <a:extLst>
              <a:ext uri="{FF2B5EF4-FFF2-40B4-BE49-F238E27FC236}">
                <a16:creationId xmlns:a16="http://schemas.microsoft.com/office/drawing/2014/main" id="{8F9F32EE-4810-E79F-FAA1-B45508572CB1}"/>
              </a:ext>
            </a:extLst>
          </p:cNvPr>
          <p:cNvSpPr txBox="1"/>
          <p:nvPr/>
        </p:nvSpPr>
        <p:spPr>
          <a:xfrm>
            <a:off x="8337527" y="3236613"/>
            <a:ext cx="1918217"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L. Calvin et al.,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Arxiv</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pic>
        <p:nvPicPr>
          <p:cNvPr id="13" name="Picture 12" descr="A diagram of a magnetic field&#10;&#10;AI-generated content may be incorrect.">
            <a:extLst>
              <a:ext uri="{FF2B5EF4-FFF2-40B4-BE49-F238E27FC236}">
                <a16:creationId xmlns:a16="http://schemas.microsoft.com/office/drawing/2014/main" id="{54A79E0A-6F9B-3A4F-5623-B91D8B60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4" y="1742573"/>
            <a:ext cx="3365500" cy="1447800"/>
          </a:xfrm>
          <a:prstGeom prst="rect">
            <a:avLst/>
          </a:prstGeom>
        </p:spPr>
      </p:pic>
      <p:pic>
        <p:nvPicPr>
          <p:cNvPr id="17" name="Picture 16" descr="A diagram of a scientific experiment&#10;&#10;AI-generated content may be incorrect.">
            <a:extLst>
              <a:ext uri="{FF2B5EF4-FFF2-40B4-BE49-F238E27FC236}">
                <a16:creationId xmlns:a16="http://schemas.microsoft.com/office/drawing/2014/main" id="{944558ED-C4C6-4C83-66DA-827631B1F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385" y="1739567"/>
            <a:ext cx="3835400" cy="1333500"/>
          </a:xfrm>
          <a:prstGeom prst="rect">
            <a:avLst/>
          </a:prstGeom>
        </p:spPr>
      </p:pic>
      <p:sp>
        <p:nvSpPr>
          <p:cNvPr id="18" name="TextBox 17">
            <a:extLst>
              <a:ext uri="{FF2B5EF4-FFF2-40B4-BE49-F238E27FC236}">
                <a16:creationId xmlns:a16="http://schemas.microsoft.com/office/drawing/2014/main" id="{CC1B1095-5F1A-B1CE-9D32-3F794A81C86E}"/>
              </a:ext>
            </a:extLst>
          </p:cNvPr>
          <p:cNvSpPr txBox="1"/>
          <p:nvPr/>
        </p:nvSpPr>
        <p:spPr>
          <a:xfrm>
            <a:off x="481263" y="1335505"/>
            <a:ext cx="1465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SULF (CHINA)</a:t>
            </a:r>
          </a:p>
        </p:txBody>
      </p:sp>
      <p:sp>
        <p:nvSpPr>
          <p:cNvPr id="20" name="TextBox 19">
            <a:extLst>
              <a:ext uri="{FF2B5EF4-FFF2-40B4-BE49-F238E27FC236}">
                <a16:creationId xmlns:a16="http://schemas.microsoft.com/office/drawing/2014/main" id="{57C6CB68-E10B-091A-3029-2B236C47B949}"/>
              </a:ext>
            </a:extLst>
          </p:cNvPr>
          <p:cNvSpPr txBox="1"/>
          <p:nvPr/>
        </p:nvSpPr>
        <p:spPr>
          <a:xfrm>
            <a:off x="4074695" y="1343524"/>
            <a:ext cx="1606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BERKLEY (USA)</a:t>
            </a:r>
          </a:p>
        </p:txBody>
      </p:sp>
      <p:sp>
        <p:nvSpPr>
          <p:cNvPr id="21" name="TextBox 20">
            <a:extLst>
              <a:ext uri="{FF2B5EF4-FFF2-40B4-BE49-F238E27FC236}">
                <a16:creationId xmlns:a16="http://schemas.microsoft.com/office/drawing/2014/main" id="{02391953-1491-E528-267F-39B7607EE77A}"/>
              </a:ext>
            </a:extLst>
          </p:cNvPr>
          <p:cNvSpPr txBox="1"/>
          <p:nvPr/>
        </p:nvSpPr>
        <p:spPr>
          <a:xfrm>
            <a:off x="8137359" y="1339513"/>
            <a:ext cx="2331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ELI-NP &amp; QUB (Eu, UK)</a:t>
            </a:r>
          </a:p>
        </p:txBody>
      </p:sp>
      <p:pic>
        <p:nvPicPr>
          <p:cNvPr id="23" name="Picture 22" descr="A diagram of a scientific experiment&#10;&#10;AI-generated content may be incorrect.">
            <a:extLst>
              <a:ext uri="{FF2B5EF4-FFF2-40B4-BE49-F238E27FC236}">
                <a16:creationId xmlns:a16="http://schemas.microsoft.com/office/drawing/2014/main" id="{3F23F33E-4830-8ADD-469C-A35FBE808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531" y="1734554"/>
            <a:ext cx="3904598" cy="1381627"/>
          </a:xfrm>
          <a:prstGeom prst="rect">
            <a:avLst/>
          </a:prstGeom>
        </p:spPr>
      </p:pic>
      <p:sp>
        <p:nvSpPr>
          <p:cNvPr id="25" name="TextBox 24">
            <a:extLst>
              <a:ext uri="{FF2B5EF4-FFF2-40B4-BE49-F238E27FC236}">
                <a16:creationId xmlns:a16="http://schemas.microsoft.com/office/drawing/2014/main" id="{B6A6D94B-30A8-7D7E-B74A-51F945354FF2}"/>
              </a:ext>
            </a:extLst>
          </p:cNvPr>
          <p:cNvSpPr txBox="1"/>
          <p:nvPr/>
        </p:nvSpPr>
        <p:spPr>
          <a:xfrm>
            <a:off x="236618" y="3849443"/>
            <a:ext cx="11157287" cy="46166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Beamline modelling indicates sizeable muon beams to be produced by PW-scale lasers (EPAC,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EuPRAXIA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0C2A3C0-60FE-FA64-CB77-D2BCE18745F5}"/>
              </a:ext>
            </a:extLst>
          </p:cNvPr>
          <p:cNvSpPr txBox="1"/>
          <p:nvPr/>
        </p:nvSpPr>
        <p:spPr>
          <a:xfrm>
            <a:off x="9572769" y="6047992"/>
            <a:ext cx="2374240" cy="292388"/>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L. Calvin et al., Front. Phys. 2023</a:t>
            </a:r>
          </a:p>
        </p:txBody>
      </p:sp>
      <p:pic>
        <p:nvPicPr>
          <p:cNvPr id="28" name="Picture 27" descr="A close-up of a graph&#10;&#10;AI-generated content may be incorrect.">
            <a:extLst>
              <a:ext uri="{FF2B5EF4-FFF2-40B4-BE49-F238E27FC236}">
                <a16:creationId xmlns:a16="http://schemas.microsoft.com/office/drawing/2014/main" id="{012A6634-C7E8-4AF7-FE8E-F95F520F31C1}"/>
              </a:ext>
            </a:extLst>
          </p:cNvPr>
          <p:cNvPicPr>
            <a:picLocks noChangeAspect="1"/>
          </p:cNvPicPr>
          <p:nvPr/>
        </p:nvPicPr>
        <p:blipFill>
          <a:blip r:embed="rId5"/>
          <a:srcRect l="32241" t="18934" r="2839" b="12322"/>
          <a:stretch>
            <a:fillRect/>
          </a:stretch>
        </p:blipFill>
        <p:spPr>
          <a:xfrm>
            <a:off x="3934324" y="4331369"/>
            <a:ext cx="4752475" cy="2058723"/>
          </a:xfrm>
          <a:prstGeom prst="rect">
            <a:avLst/>
          </a:prstGeom>
        </p:spPr>
      </p:pic>
      <p:pic>
        <p:nvPicPr>
          <p:cNvPr id="29" name="Picture 28">
            <a:extLst>
              <a:ext uri="{FF2B5EF4-FFF2-40B4-BE49-F238E27FC236}">
                <a16:creationId xmlns:a16="http://schemas.microsoft.com/office/drawing/2014/main" id="{835B7E9A-736C-7D39-4ACA-C244A9EEB3D6}"/>
              </a:ext>
            </a:extLst>
          </p:cNvPr>
          <p:cNvPicPr>
            <a:picLocks noChangeAspect="1"/>
          </p:cNvPicPr>
          <p:nvPr/>
        </p:nvPicPr>
        <p:blipFill>
          <a:blip r:embed="rId6"/>
          <a:srcRect r="41279"/>
          <a:stretch>
            <a:fillRect/>
          </a:stretch>
        </p:blipFill>
        <p:spPr>
          <a:xfrm>
            <a:off x="260686" y="4261909"/>
            <a:ext cx="3465374" cy="2078733"/>
          </a:xfrm>
          <a:prstGeom prst="rect">
            <a:avLst/>
          </a:prstGeom>
        </p:spPr>
      </p:pic>
    </p:spTree>
    <p:extLst>
      <p:ext uri="{BB962C8B-B14F-4D97-AF65-F5344CB8AC3E}">
        <p14:creationId xmlns:p14="http://schemas.microsoft.com/office/powerpoint/2010/main" val="379226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153A-F989-3877-DE74-37F2B8E40A2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635676B-EC68-F4E8-FDBC-08A9455D5AB7}"/>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BF8E73A9-C4C6-F8FC-6018-04EF03FA3BE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WP.13 Diagnostics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A5C575BF-7D74-449A-B6D9-C0FFD7495549}"/>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Alessandro </a:t>
              </a:r>
              <a:r>
                <a:rPr lang="en-GB" sz="2800" dirty="0" err="1">
                  <a:solidFill>
                    <a:schemeClr val="bg1"/>
                  </a:solidFill>
                  <a:ea typeface="+mn-ea"/>
                  <a:cs typeface="+mn-cs"/>
                </a:rPr>
                <a:t>Cianchi</a:t>
              </a:r>
              <a:r>
                <a:rPr lang="en-GB" sz="2800" dirty="0">
                  <a:solidFill>
                    <a:schemeClr val="bg1"/>
                  </a:solidFill>
                  <a:ea typeface="+mn-ea"/>
                  <a:cs typeface="+mn-cs"/>
                </a:rPr>
                <a:t> (University of Rome "Tor </a:t>
              </a:r>
              <a:r>
                <a:rPr lang="en-GB" sz="2800" dirty="0" err="1">
                  <a:solidFill>
                    <a:schemeClr val="bg1"/>
                  </a:solidFill>
                  <a:ea typeface="+mn-ea"/>
                  <a:cs typeface="+mn-cs"/>
                </a:rPr>
                <a:t>Vergata</a:t>
              </a:r>
              <a:r>
                <a:rPr lang="en-GB" sz="2800" dirty="0">
                  <a:solidFill>
                    <a:schemeClr val="bg1"/>
                  </a:solidFill>
                  <a:ea typeface="+mn-ea"/>
                  <a:cs typeface="+mn-cs"/>
                </a:rPr>
                <a:t>")</a:t>
              </a:r>
              <a:br>
                <a:rPr lang="en-GB" sz="2800" dirty="0">
                  <a:solidFill>
                    <a:schemeClr val="bg1"/>
                  </a:solidFill>
                  <a:ea typeface="+mn-ea"/>
                  <a:cs typeface="+mn-cs"/>
                </a:rPr>
              </a:br>
              <a:r>
                <a:rPr lang="en-GB" sz="2800" dirty="0">
                  <a:solidFill>
                    <a:schemeClr val="bg1"/>
                  </a:solidFill>
                  <a:ea typeface="+mn-ea"/>
                  <a:cs typeface="+mn-cs"/>
                </a:rPr>
                <a:t>Rasmus </a:t>
              </a:r>
              <a:r>
                <a:rPr lang="en-GB" sz="2800" dirty="0" err="1">
                  <a:solidFill>
                    <a:schemeClr val="bg1"/>
                  </a:solidFill>
                  <a:ea typeface="+mn-ea"/>
                  <a:cs typeface="+mn-cs"/>
                </a:rPr>
                <a:t>Ischebeck</a:t>
              </a:r>
              <a:r>
                <a:rPr lang="en-GB" sz="2800" dirty="0">
                  <a:solidFill>
                    <a:schemeClr val="bg1"/>
                  </a:solidFill>
                  <a:ea typeface="+mn-ea"/>
                  <a:cs typeface="+mn-cs"/>
                </a:rPr>
                <a:t> (EPFL)</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7F43695F-5650-0310-AAEB-22B785817BFE}"/>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12C90D12-2BE6-C278-742A-A1426D22EFD8}"/>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6D8F0A04-4DBA-9253-AAEB-6ABCA1E52D12}"/>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5669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B58078-7931-54B1-C015-2804E9508609}"/>
              </a:ext>
            </a:extLst>
          </p:cNvPr>
          <p:cNvSpPr>
            <a:spLocks noGrp="1"/>
          </p:cNvSpPr>
          <p:nvPr>
            <p:ph idx="1"/>
          </p:nvPr>
        </p:nvSpPr>
        <p:spPr>
          <a:xfrm>
            <a:off x="838200" y="1177391"/>
            <a:ext cx="3851135" cy="4999572"/>
          </a:xfrm>
        </p:spPr>
        <p:txBody>
          <a:bodyPr>
            <a:normAutofit fontScale="92500" lnSpcReduction="10000"/>
          </a:bodyPr>
          <a:lstStyle/>
          <a:p>
            <a:r>
              <a:rPr lang="en-CA" sz="2000" dirty="0"/>
              <a:t>When the beam travels through structure centre, the structure can</a:t>
            </a:r>
          </a:p>
          <a:p>
            <a:pPr marL="514350" indent="-514350">
              <a:buFont typeface="+mj-lt"/>
              <a:buAutoNum type="arabicPeriod"/>
            </a:pPr>
            <a:r>
              <a:rPr lang="en-CA" sz="2000" dirty="0"/>
              <a:t>Decrease beam’s projected energy spread if the tail has higher energy than the head</a:t>
            </a:r>
          </a:p>
          <a:p>
            <a:pPr marL="514350" indent="-514350">
              <a:buFont typeface="+mj-lt"/>
              <a:buAutoNum type="arabicPeriod"/>
            </a:pPr>
            <a:r>
              <a:rPr lang="en-CA" sz="2000" dirty="0"/>
              <a:t>Increase beam’s projected energy spread if the tail has lower energy than the head</a:t>
            </a:r>
          </a:p>
          <a:p>
            <a:r>
              <a:rPr lang="en-CA" sz="2000" dirty="0"/>
              <a:t>Top: measured photon spectra for different structure gap settings</a:t>
            </a:r>
          </a:p>
          <a:p>
            <a:r>
              <a:rPr lang="en-CA" sz="2000" dirty="0"/>
              <a:t>Bottom left: simulated longitudinal phase space of </a:t>
            </a:r>
            <a:r>
              <a:rPr lang="en-CA" sz="2000" dirty="0" err="1"/>
              <a:t>dechirped</a:t>
            </a:r>
            <a:r>
              <a:rPr lang="en-CA" sz="2000" dirty="0"/>
              <a:t> beam</a:t>
            </a:r>
          </a:p>
          <a:p>
            <a:r>
              <a:rPr lang="en-CA" sz="2000" dirty="0"/>
              <a:t>Bottom right: photon spectra for  </a:t>
            </a:r>
          </a:p>
          <a:p>
            <a:pPr lvl="1"/>
            <a:r>
              <a:rPr lang="en-CA" sz="1600" dirty="0">
                <a:solidFill>
                  <a:srgbClr val="2CA02C"/>
                </a:solidFill>
              </a:rPr>
              <a:t>beam with small energy spread</a:t>
            </a:r>
          </a:p>
          <a:p>
            <a:pPr lvl="1"/>
            <a:r>
              <a:rPr lang="en-CA" sz="1600" dirty="0">
                <a:solidFill>
                  <a:srgbClr val="1F77B4"/>
                </a:solidFill>
              </a:rPr>
              <a:t>beam with large energy spread </a:t>
            </a:r>
          </a:p>
          <a:p>
            <a:pPr lvl="1"/>
            <a:r>
              <a:rPr lang="en-CA" sz="1600" dirty="0">
                <a:solidFill>
                  <a:srgbClr val="FF7F0E"/>
                </a:solidFill>
              </a:rPr>
              <a:t>beam with large energy </a:t>
            </a:r>
            <a:r>
              <a:rPr lang="en-CA" sz="1600">
                <a:solidFill>
                  <a:srgbClr val="FF7F0E"/>
                </a:solidFill>
              </a:rPr>
              <a:t>spread + </a:t>
            </a:r>
            <a:r>
              <a:rPr lang="en-CA" sz="1600" dirty="0">
                <a:solidFill>
                  <a:srgbClr val="FF7F0E"/>
                </a:solidFill>
              </a:rPr>
              <a:t>dielectric </a:t>
            </a:r>
            <a:r>
              <a:rPr lang="en-CA" sz="1600" dirty="0" err="1">
                <a:solidFill>
                  <a:srgbClr val="FF7F0E"/>
                </a:solidFill>
              </a:rPr>
              <a:t>wakefield</a:t>
            </a:r>
            <a:r>
              <a:rPr lang="en-CA" sz="1600" dirty="0">
                <a:solidFill>
                  <a:srgbClr val="FF7F0E"/>
                </a:solidFill>
              </a:rPr>
              <a:t> structure</a:t>
            </a:r>
            <a:endParaRPr lang="en-CH" sz="1600" dirty="0">
              <a:solidFill>
                <a:srgbClr val="FF7F0E"/>
              </a:solidFill>
            </a:endParaRPr>
          </a:p>
        </p:txBody>
      </p:sp>
      <p:sp>
        <p:nvSpPr>
          <p:cNvPr id="3" name="Slide Number Placeholder 2">
            <a:extLst>
              <a:ext uri="{FF2B5EF4-FFF2-40B4-BE49-F238E27FC236}">
                <a16:creationId xmlns:a16="http://schemas.microsoft.com/office/drawing/2014/main" id="{23C5195E-6DB1-5433-8F64-EB42A015CC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3D4ED88-9784-010F-FF79-545D2D498FC9}"/>
              </a:ext>
            </a:extLst>
          </p:cNvPr>
          <p:cNvSpPr>
            <a:spLocks noGrp="1"/>
          </p:cNvSpPr>
          <p:nvPr>
            <p:ph type="title"/>
          </p:nvPr>
        </p:nvSpPr>
        <p:spPr/>
        <p:txBody>
          <a:bodyPr/>
          <a:lstStyle/>
          <a:p>
            <a:r>
              <a:rPr lang="en-CA" dirty="0"/>
              <a:t>Dielectric </a:t>
            </a:r>
            <a:r>
              <a:rPr lang="en-CA" dirty="0" err="1"/>
              <a:t>wakefield</a:t>
            </a:r>
            <a:r>
              <a:rPr lang="en-CA" dirty="0"/>
              <a:t> structure</a:t>
            </a:r>
            <a:endParaRPr lang="en-CH" dirty="0"/>
          </a:p>
        </p:txBody>
      </p:sp>
      <p:sp>
        <p:nvSpPr>
          <p:cNvPr id="5" name="Footer Placeholder 4">
            <a:extLst>
              <a:ext uri="{FF2B5EF4-FFF2-40B4-BE49-F238E27FC236}">
                <a16:creationId xmlns:a16="http://schemas.microsoft.com/office/drawing/2014/main" id="{631E6038-B64A-E7A8-EB0C-DF41A4DCAE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rPr>
              <a:t>Evan Ericson, EPFL</a:t>
            </a:r>
          </a:p>
        </p:txBody>
      </p:sp>
      <p:pic>
        <p:nvPicPr>
          <p:cNvPr id="8" name="Picture 7" descr="A graph of a graph of a graph&#10;&#10;AI-generated content may be incorrect.">
            <a:extLst>
              <a:ext uri="{FF2B5EF4-FFF2-40B4-BE49-F238E27FC236}">
                <a16:creationId xmlns:a16="http://schemas.microsoft.com/office/drawing/2014/main" id="{5B514DA6-5DAE-77AF-BB71-CAD1C8E34116}"/>
              </a:ext>
            </a:extLst>
          </p:cNvPr>
          <p:cNvPicPr>
            <a:picLocks noChangeAspect="1"/>
          </p:cNvPicPr>
          <p:nvPr/>
        </p:nvPicPr>
        <p:blipFill>
          <a:blip r:embed="rId2"/>
          <a:stretch>
            <a:fillRect/>
          </a:stretch>
        </p:blipFill>
        <p:spPr>
          <a:xfrm>
            <a:off x="4626525" y="1268960"/>
            <a:ext cx="2332242" cy="1931440"/>
          </a:xfrm>
          <a:prstGeom prst="rect">
            <a:avLst/>
          </a:prstGeom>
        </p:spPr>
      </p:pic>
      <p:pic>
        <p:nvPicPr>
          <p:cNvPr id="9" name="Picture 8" descr="A graph of a graph of a number of objects&#10;&#10;AI-generated content may be incorrect.">
            <a:extLst>
              <a:ext uri="{FF2B5EF4-FFF2-40B4-BE49-F238E27FC236}">
                <a16:creationId xmlns:a16="http://schemas.microsoft.com/office/drawing/2014/main" id="{A685B7AA-DF86-B7C8-669E-C9C0B701260C}"/>
              </a:ext>
            </a:extLst>
          </p:cNvPr>
          <p:cNvPicPr>
            <a:picLocks noChangeAspect="1"/>
          </p:cNvPicPr>
          <p:nvPr/>
        </p:nvPicPr>
        <p:blipFill>
          <a:blip r:embed="rId3"/>
          <a:stretch>
            <a:fillRect/>
          </a:stretch>
        </p:blipFill>
        <p:spPr>
          <a:xfrm>
            <a:off x="9537684" y="1268960"/>
            <a:ext cx="2332242" cy="1931440"/>
          </a:xfrm>
          <a:prstGeom prst="rect">
            <a:avLst/>
          </a:prstGeom>
        </p:spPr>
      </p:pic>
      <p:pic>
        <p:nvPicPr>
          <p:cNvPr id="10" name="Picture 9" descr="A graph with a line&#10;&#10;AI-generated content may be incorrect.">
            <a:extLst>
              <a:ext uri="{FF2B5EF4-FFF2-40B4-BE49-F238E27FC236}">
                <a16:creationId xmlns:a16="http://schemas.microsoft.com/office/drawing/2014/main" id="{F91CAC38-9B78-3498-6902-07D518DEFC76}"/>
              </a:ext>
            </a:extLst>
          </p:cNvPr>
          <p:cNvPicPr>
            <a:picLocks noChangeAspect="1"/>
          </p:cNvPicPr>
          <p:nvPr/>
        </p:nvPicPr>
        <p:blipFill>
          <a:blip r:embed="rId4"/>
          <a:stretch>
            <a:fillRect/>
          </a:stretch>
        </p:blipFill>
        <p:spPr>
          <a:xfrm>
            <a:off x="7047230" y="1268960"/>
            <a:ext cx="2401991" cy="1931440"/>
          </a:xfrm>
          <a:prstGeom prst="rect">
            <a:avLst/>
          </a:prstGeom>
        </p:spPr>
      </p:pic>
      <p:pic>
        <p:nvPicPr>
          <p:cNvPr id="15" name="Picture 14" descr="A graph of a person's body&#10;&#10;AI-generated content may be incorrect.">
            <a:extLst>
              <a:ext uri="{FF2B5EF4-FFF2-40B4-BE49-F238E27FC236}">
                <a16:creationId xmlns:a16="http://schemas.microsoft.com/office/drawing/2014/main" id="{1D26EA38-B78F-A0DD-EE28-6B6E82DE7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837" y="3590881"/>
            <a:ext cx="3591810" cy="2160000"/>
          </a:xfrm>
          <a:prstGeom prst="rect">
            <a:avLst/>
          </a:prstGeom>
        </p:spPr>
      </p:pic>
      <p:sp>
        <p:nvSpPr>
          <p:cNvPr id="14" name="Rectangle 13">
            <a:extLst>
              <a:ext uri="{FF2B5EF4-FFF2-40B4-BE49-F238E27FC236}">
                <a16:creationId xmlns:a16="http://schemas.microsoft.com/office/drawing/2014/main" id="{ADC1A449-709A-DC05-E6D7-5F91CB3A53E0}"/>
              </a:ext>
            </a:extLst>
          </p:cNvPr>
          <p:cNvSpPr/>
          <p:nvPr/>
        </p:nvSpPr>
        <p:spPr>
          <a:xfrm>
            <a:off x="5678312" y="3590881"/>
            <a:ext cx="1483139" cy="193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11">
            <a:extLst>
              <a:ext uri="{FF2B5EF4-FFF2-40B4-BE49-F238E27FC236}">
                <a16:creationId xmlns:a16="http://schemas.microsoft.com/office/drawing/2014/main" id="{09C35414-565C-37A9-FC41-14E8A0A835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6190" y="3560943"/>
            <a:ext cx="4489496" cy="2334105"/>
          </a:xfrm>
          <a:prstGeom prst="rect">
            <a:avLst/>
          </a:prstGeom>
        </p:spPr>
      </p:pic>
      <p:sp>
        <p:nvSpPr>
          <p:cNvPr id="16" name="Rectangle 15">
            <a:extLst>
              <a:ext uri="{FF2B5EF4-FFF2-40B4-BE49-F238E27FC236}">
                <a16:creationId xmlns:a16="http://schemas.microsoft.com/office/drawing/2014/main" id="{8BA11423-100B-0C76-BD42-1C6E86FC5414}"/>
              </a:ext>
            </a:extLst>
          </p:cNvPr>
          <p:cNvSpPr/>
          <p:nvPr/>
        </p:nvSpPr>
        <p:spPr>
          <a:xfrm>
            <a:off x="7628534" y="1228044"/>
            <a:ext cx="1483139" cy="193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042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2A41-819C-8993-3E80-A344DBC3F0D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405F813-474C-FD4C-DA37-334643AAAF9E}"/>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E3A9F947-043A-EEB1-E3DB-60FF9D30B989}"/>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WP.14 Transformative Innovation Paths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36596AFF-635C-53A9-07B6-C82A3C1FF4EA}"/>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algn="ctr" defTabSz="457200">
                <a:spcBef>
                  <a:spcPts val="500"/>
                </a:spcBef>
                <a:defRPr/>
              </a:pPr>
              <a:r>
                <a:rPr lang="en-GB" sz="2800" dirty="0">
                  <a:solidFill>
                    <a:schemeClr val="bg1"/>
                  </a:solidFill>
                  <a:ea typeface="+mn-ea"/>
                  <a:cs typeface="+mn-cs"/>
                </a:rPr>
                <a:t>Bernhard </a:t>
              </a:r>
              <a:r>
                <a:rPr lang="en-GB" sz="2800" dirty="0" err="1">
                  <a:solidFill>
                    <a:schemeClr val="bg1"/>
                  </a:solidFill>
                  <a:ea typeface="+mn-ea"/>
                  <a:cs typeface="+mn-cs"/>
                </a:rPr>
                <a:t>Hidding</a:t>
              </a:r>
              <a:r>
                <a:rPr lang="en-GB" sz="2800" dirty="0">
                  <a:solidFill>
                    <a:schemeClr val="bg1"/>
                  </a:solidFill>
                  <a:ea typeface="+mn-ea"/>
                  <a:cs typeface="+mn-cs"/>
                </a:rPr>
                <a:t> (HHU)</a:t>
              </a:r>
              <a:br>
                <a:rPr lang="en-GB" sz="2800" dirty="0">
                  <a:solidFill>
                    <a:schemeClr val="bg1"/>
                  </a:solidFill>
                  <a:ea typeface="+mn-ea"/>
                  <a:cs typeface="+mn-cs"/>
                </a:rPr>
              </a:br>
              <a:r>
                <a:rPr lang="en-GB" sz="2800" dirty="0">
                  <a:solidFill>
                    <a:schemeClr val="bg1"/>
                  </a:solidFill>
                  <a:ea typeface="+mn-ea"/>
                  <a:cs typeface="+mn-cs"/>
                </a:rPr>
                <a:t>Stefan  </a:t>
              </a:r>
              <a:r>
                <a:rPr lang="en-GB" sz="2800" dirty="0" err="1">
                  <a:solidFill>
                    <a:schemeClr val="bg1"/>
                  </a:solidFill>
                  <a:ea typeface="+mn-ea"/>
                  <a:cs typeface="+mn-cs"/>
                </a:rPr>
                <a:t>Karsch</a:t>
              </a:r>
              <a:r>
                <a:rPr lang="en-GB" sz="2800" dirty="0">
                  <a:solidFill>
                    <a:schemeClr val="bg1"/>
                  </a:solidFill>
                  <a:ea typeface="+mn-ea"/>
                  <a:cs typeface="+mn-cs"/>
                </a:rPr>
                <a:t> (LMU)</a:t>
              </a:r>
            </a:p>
            <a:p>
              <a:pPr marL="0" marR="0" lvl="0" indent="0" algn="ctr" defTabSz="457200" rtl="0" eaLnBrk="1" fontAlgn="auto" latinLnBrk="0" hangingPunct="1">
                <a:lnSpc>
                  <a:spcPct val="90000"/>
                </a:lnSpc>
                <a:spcBef>
                  <a:spcPts val="500"/>
                </a:spcBef>
                <a:spcAft>
                  <a:spcPts val="0"/>
                </a:spcAft>
                <a:buClrTx/>
                <a:buSzTx/>
                <a:buFontTx/>
                <a:buNone/>
                <a:tabLst/>
                <a:defRPr/>
              </a:pPr>
              <a:endParaRPr lang="en-GB" sz="2800" dirty="0">
                <a:solidFill>
                  <a:schemeClr val="bg1"/>
                </a:solidFill>
                <a:ea typeface="+mn-ea"/>
                <a:cs typeface="+mn-cs"/>
              </a:endParaRPr>
            </a:p>
          </p:txBody>
        </p:sp>
      </p:grpSp>
      <p:sp>
        <p:nvSpPr>
          <p:cNvPr id="4" name="Freeform 3" descr="A blue background with yellow stars  Description automatically generated with low confidence">
            <a:extLst>
              <a:ext uri="{FF2B5EF4-FFF2-40B4-BE49-F238E27FC236}">
                <a16:creationId xmlns:a16="http://schemas.microsoft.com/office/drawing/2014/main" id="{24A88290-9F96-5018-FF6A-E3EEE4CCF375}"/>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6CE6A50E-833C-B351-9809-ED5C558D4EE2}"/>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1B565FDF-E1BB-B4BE-E524-4576F536721A}"/>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05533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42D35-60F7-5811-A4CE-CCF350C5DCD1}"/>
              </a:ext>
            </a:extLst>
          </p:cNvPr>
          <p:cNvSpPr>
            <a:spLocks noGrp="1"/>
          </p:cNvSpPr>
          <p:nvPr>
            <p:ph type="sldNum" sz="quarter" idx="12"/>
          </p:nvPr>
        </p:nvSpPr>
        <p:spPr/>
        <p:txBody>
          <a:bodyPr/>
          <a:lstStyle/>
          <a:p>
            <a:fld id="{3A3A6714-3D1F-4857-9904-D935B84167FA}" type="slidenum">
              <a:rPr lang="en-GB" smtClean="0"/>
              <a:pPr/>
              <a:t>25</a:t>
            </a:fld>
            <a:endParaRPr lang="en-GB"/>
          </a:p>
        </p:txBody>
      </p:sp>
      <p:sp>
        <p:nvSpPr>
          <p:cNvPr id="4" name="Title 3">
            <a:extLst>
              <a:ext uri="{FF2B5EF4-FFF2-40B4-BE49-F238E27FC236}">
                <a16:creationId xmlns:a16="http://schemas.microsoft.com/office/drawing/2014/main" id="{948E9292-EEC7-7C9E-2395-F1F16EE1E14A}"/>
              </a:ext>
            </a:extLst>
          </p:cNvPr>
          <p:cNvSpPr>
            <a:spLocks noGrp="1"/>
          </p:cNvSpPr>
          <p:nvPr>
            <p:ph type="title"/>
          </p:nvPr>
        </p:nvSpPr>
        <p:spPr>
          <a:xfrm>
            <a:off x="1873957" y="-272186"/>
            <a:ext cx="9403645" cy="1325563"/>
          </a:xfrm>
        </p:spPr>
        <p:txBody>
          <a:bodyPr>
            <a:normAutofit/>
          </a:bodyPr>
          <a:lstStyle/>
          <a:p>
            <a:r>
              <a:rPr lang="en-GB" dirty="0"/>
              <a:t>Hybrid Laser-Electron-Beam Driven Acceleration</a:t>
            </a:r>
            <a:endParaRPr lang="en-IT" dirty="0"/>
          </a:p>
        </p:txBody>
      </p:sp>
      <p:sp>
        <p:nvSpPr>
          <p:cNvPr id="5" name="Footer Placeholder 4">
            <a:extLst>
              <a:ext uri="{FF2B5EF4-FFF2-40B4-BE49-F238E27FC236}">
                <a16:creationId xmlns:a16="http://schemas.microsoft.com/office/drawing/2014/main" id="{2926E314-0932-DFBD-E489-7EFA47640277}"/>
              </a:ext>
            </a:extLst>
          </p:cNvPr>
          <p:cNvSpPr>
            <a:spLocks noGrp="1"/>
          </p:cNvSpPr>
          <p:nvPr>
            <p:ph type="ftr" sz="quarter" idx="13"/>
          </p:nvPr>
        </p:nvSpPr>
        <p:spPr/>
        <p:txBody>
          <a:bodyPr/>
          <a:lstStyle/>
          <a:p>
            <a:pPr algn="l"/>
            <a:r>
              <a:rPr lang="en-GB"/>
              <a:t>Insert author and occasion</a:t>
            </a:r>
          </a:p>
        </p:txBody>
      </p:sp>
      <p:pic>
        <p:nvPicPr>
          <p:cNvPr id="6" name="Picture 5">
            <a:extLst>
              <a:ext uri="{FF2B5EF4-FFF2-40B4-BE49-F238E27FC236}">
                <a16:creationId xmlns:a16="http://schemas.microsoft.com/office/drawing/2014/main" id="{27E721CE-55D9-8D55-A734-42B1F0811C4A}"/>
              </a:ext>
            </a:extLst>
          </p:cNvPr>
          <p:cNvPicPr>
            <a:picLocks noChangeAspect="1"/>
          </p:cNvPicPr>
          <p:nvPr/>
        </p:nvPicPr>
        <p:blipFill>
          <a:blip r:embed="rId2"/>
          <a:stretch>
            <a:fillRect/>
          </a:stretch>
        </p:blipFill>
        <p:spPr>
          <a:xfrm>
            <a:off x="406215" y="1646772"/>
            <a:ext cx="11379570" cy="4753177"/>
          </a:xfrm>
          <a:prstGeom prst="rect">
            <a:avLst/>
          </a:prstGeom>
          <a:ln>
            <a:solidFill>
              <a:schemeClr val="accent1"/>
            </a:solidFill>
          </a:ln>
        </p:spPr>
      </p:pic>
      <p:sp>
        <p:nvSpPr>
          <p:cNvPr id="7" name="TextBox 6">
            <a:extLst>
              <a:ext uri="{FF2B5EF4-FFF2-40B4-BE49-F238E27FC236}">
                <a16:creationId xmlns:a16="http://schemas.microsoft.com/office/drawing/2014/main" id="{687F84AB-FF3F-72AE-F818-5FCBB3331C24}"/>
              </a:ext>
            </a:extLst>
          </p:cNvPr>
          <p:cNvSpPr txBox="1"/>
          <p:nvPr/>
        </p:nvSpPr>
        <p:spPr>
          <a:xfrm>
            <a:off x="376968" y="981157"/>
            <a:ext cx="11477905" cy="584775"/>
          </a:xfrm>
          <a:prstGeom prst="rect">
            <a:avLst/>
          </a:prstGeom>
          <a:noFill/>
        </p:spPr>
        <p:txBody>
          <a:bodyPr wrap="square">
            <a:spAutoFit/>
          </a:bodyPr>
          <a:lstStyle/>
          <a:p>
            <a:pPr algn="just"/>
            <a:r>
              <a:rPr lang="en-GB" sz="1600" dirty="0"/>
              <a:t>In the </a:t>
            </a:r>
            <a:r>
              <a:rPr lang="en-GB" sz="1600" b="1" dirty="0"/>
              <a:t>hybrid scheme</a:t>
            </a:r>
            <a:r>
              <a:rPr lang="en-GB" sz="1600" dirty="0"/>
              <a:t>, </a:t>
            </a:r>
            <a:r>
              <a:rPr lang="en-GB" sz="1600" b="1" dirty="0"/>
              <a:t>LWFA provides a compact injector</a:t>
            </a:r>
            <a:r>
              <a:rPr lang="en-GB" sz="1600" dirty="0"/>
              <a:t>, while </a:t>
            </a:r>
            <a:r>
              <a:rPr lang="en-GB" sz="1600" b="1" dirty="0"/>
              <a:t>PWFA offers precision beam shaping and acceleration</a:t>
            </a:r>
            <a:r>
              <a:rPr lang="en-GB" sz="1600" dirty="0"/>
              <a:t>, ideally producing beams with high current, low emittance, and narrow energy spread — suitable for </a:t>
            </a:r>
            <a:r>
              <a:rPr lang="en-GB" sz="1600" b="1" dirty="0"/>
              <a:t>X-ray FELs or collider R&amp;D</a:t>
            </a:r>
            <a:endParaRPr lang="en-IT" sz="1600" dirty="0"/>
          </a:p>
        </p:txBody>
      </p:sp>
    </p:spTree>
    <p:extLst>
      <p:ext uri="{BB962C8B-B14F-4D97-AF65-F5344CB8AC3E}">
        <p14:creationId xmlns:p14="http://schemas.microsoft.com/office/powerpoint/2010/main" val="668419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rotWithShape="1">
          <a:blip r:embed="rId2">
            <a:extLst>
              <a:ext uri="{28A0092B-C50C-407E-A947-70E740481C1C}">
                <a14:useLocalDpi xmlns:a14="http://schemas.microsoft.com/office/drawing/2010/main" val="0"/>
              </a:ext>
            </a:extLst>
          </a:blip>
          <a:srcRect l="3361" t="15849" r="2973" b="15849"/>
          <a:stretch/>
        </p:blipFill>
        <p:spPr>
          <a:xfrm>
            <a:off x="0" y="-1"/>
            <a:ext cx="12192000" cy="6858001"/>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a:ea typeface="ヒラギノ明朝 Pro W3" charset="0"/>
                <a:cs typeface="ヒラギノ明朝 Pro W3" charset="0"/>
                <a:sym typeface="American Typewriter" charset="0"/>
              </a:rPr>
              <a:t>Thanks for your attention</a:t>
            </a:r>
          </a:p>
        </p:txBody>
      </p:sp>
      <p:sp>
        <p:nvSpPr>
          <p:cNvPr id="3" name="Slide Number Placeholder 2">
            <a:extLst>
              <a:ext uri="{FF2B5EF4-FFF2-40B4-BE49-F238E27FC236}">
                <a16:creationId xmlns:a16="http://schemas.microsoft.com/office/drawing/2014/main" id="{F68D949A-7E57-E65E-5102-9E21583D78F8}"/>
              </a:ext>
            </a:extLst>
          </p:cNvPr>
          <p:cNvSpPr>
            <a:spLocks noGrp="1"/>
          </p:cNvSpPr>
          <p:nvPr>
            <p:ph type="sldNum" sz="quarter" idx="12"/>
          </p:nvPr>
        </p:nvSpPr>
        <p:spPr/>
        <p:txBody>
          <a:bodyPr/>
          <a:lstStyle/>
          <a:p>
            <a:pPr marL="0" marR="0" lvl="0" indent="0" algn="r" defTabSz="635681" rtl="0" eaLnBrk="1" fontAlgn="base" latinLnBrk="0" hangingPunct="1">
              <a:lnSpc>
                <a:spcPct val="100000"/>
              </a:lnSpc>
              <a:spcBef>
                <a:spcPct val="0"/>
              </a:spcBef>
              <a:spcAft>
                <a:spcPct val="0"/>
              </a:spcAft>
              <a:buClrTx/>
              <a:buSzTx/>
              <a:buFontTx/>
              <a:buNone/>
              <a:tabLst/>
              <a:defRPr/>
            </a:pPr>
            <a:fld id="{9B8D71CB-B80D-834A-841D-917FD3F1A684}" type="slidenum">
              <a:rPr kumimoji="0" lang="en-US" sz="1200" b="0" i="0" u="none" strike="noStrike" kern="1200" cap="none" spc="0" normalizeH="0" baseline="0" noProof="0" smtClean="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6485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336F8-622B-74FB-D34D-88D3A1F992FE}"/>
              </a:ext>
            </a:extLst>
          </p:cNvPr>
          <p:cNvSpPr>
            <a:spLocks noGrp="1"/>
          </p:cNvSpPr>
          <p:nvPr>
            <p:ph type="title"/>
          </p:nvPr>
        </p:nvSpPr>
        <p:spPr>
          <a:xfrm>
            <a:off x="2172278" y="-260756"/>
            <a:ext cx="7961747" cy="1325563"/>
          </a:xfrm>
        </p:spPr>
        <p:txBody>
          <a:bodyPr/>
          <a:lstStyle/>
          <a:p>
            <a:r>
              <a:rPr lang="en-IT" dirty="0"/>
              <a:t>Publications</a:t>
            </a:r>
          </a:p>
        </p:txBody>
      </p:sp>
      <p:graphicFrame>
        <p:nvGraphicFramePr>
          <p:cNvPr id="5" name="Table 4">
            <a:extLst>
              <a:ext uri="{FF2B5EF4-FFF2-40B4-BE49-F238E27FC236}">
                <a16:creationId xmlns:a16="http://schemas.microsoft.com/office/drawing/2014/main" id="{23362631-7005-70E9-6584-B25E3966DFB8}"/>
              </a:ext>
            </a:extLst>
          </p:cNvPr>
          <p:cNvGraphicFramePr>
            <a:graphicFrameLocks noGrp="1"/>
          </p:cNvGraphicFramePr>
          <p:nvPr>
            <p:extLst>
              <p:ext uri="{D42A27DB-BD31-4B8C-83A1-F6EECF244321}">
                <p14:modId xmlns:p14="http://schemas.microsoft.com/office/powerpoint/2010/main" val="3384977501"/>
              </p:ext>
            </p:extLst>
          </p:nvPr>
        </p:nvGraphicFramePr>
        <p:xfrm>
          <a:off x="125730" y="862330"/>
          <a:ext cx="11738610" cy="5489176"/>
        </p:xfrm>
        <a:graphic>
          <a:graphicData uri="http://schemas.openxmlformats.org/drawingml/2006/table">
            <a:tbl>
              <a:tblPr firstRow="1" firstCol="1" bandRow="1">
                <a:tableStyleId>{5C22544A-7EE6-4342-B048-85BDC9FD1C3A}</a:tableStyleId>
              </a:tblPr>
              <a:tblGrid>
                <a:gridCol w="617220">
                  <a:extLst>
                    <a:ext uri="{9D8B030D-6E8A-4147-A177-3AD203B41FA5}">
                      <a16:colId xmlns:a16="http://schemas.microsoft.com/office/drawing/2014/main" val="4108335976"/>
                    </a:ext>
                  </a:extLst>
                </a:gridCol>
                <a:gridCol w="514350">
                  <a:extLst>
                    <a:ext uri="{9D8B030D-6E8A-4147-A177-3AD203B41FA5}">
                      <a16:colId xmlns:a16="http://schemas.microsoft.com/office/drawing/2014/main" val="2066323760"/>
                    </a:ext>
                  </a:extLst>
                </a:gridCol>
                <a:gridCol w="7680960">
                  <a:extLst>
                    <a:ext uri="{9D8B030D-6E8A-4147-A177-3AD203B41FA5}">
                      <a16:colId xmlns:a16="http://schemas.microsoft.com/office/drawing/2014/main" val="1455666571"/>
                    </a:ext>
                  </a:extLst>
                </a:gridCol>
                <a:gridCol w="2926080">
                  <a:extLst>
                    <a:ext uri="{9D8B030D-6E8A-4147-A177-3AD203B41FA5}">
                      <a16:colId xmlns:a16="http://schemas.microsoft.com/office/drawing/2014/main" val="4144541741"/>
                    </a:ext>
                  </a:extLst>
                </a:gridCol>
              </a:tblGrid>
              <a:tr h="175024">
                <a:tc>
                  <a:txBody>
                    <a:bodyPr/>
                    <a:lstStyle/>
                    <a:p>
                      <a:pPr marL="186690" algn="ctr">
                        <a:spcBef>
                          <a:spcPts val="715"/>
                        </a:spcBef>
                      </a:pPr>
                      <a:r>
                        <a:rPr lang="en-GB" sz="1200">
                          <a:effectLst/>
                        </a:rPr>
                        <a:t>WP</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ctr">
                        <a:spcBef>
                          <a:spcPts val="715"/>
                        </a:spcBef>
                      </a:pPr>
                      <a:r>
                        <a:rPr lang="en-GB" sz="1200">
                          <a:effectLst/>
                        </a:rPr>
                        <a:t>#</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ctr">
                        <a:spcBef>
                          <a:spcPts val="715"/>
                        </a:spcBef>
                      </a:pPr>
                      <a:r>
                        <a:rPr lang="en-GB" sz="1200">
                          <a:effectLst/>
                        </a:rPr>
                        <a:t>Reference</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ctr">
                        <a:spcBef>
                          <a:spcPts val="715"/>
                        </a:spcBef>
                      </a:pPr>
                      <a:r>
                        <a:rPr lang="en-GB" sz="1200" dirty="0">
                          <a:effectLst/>
                        </a:rPr>
                        <a:t>PID</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extLst>
                  <a:ext uri="{0D108BD9-81ED-4DB2-BD59-A6C34878D82A}">
                    <a16:rowId xmlns:a16="http://schemas.microsoft.com/office/drawing/2014/main" val="1609652270"/>
                  </a:ext>
                </a:extLst>
              </a:tr>
              <a:tr h="590111">
                <a:tc>
                  <a:txBody>
                    <a:bodyPr/>
                    <a:lstStyle/>
                    <a:p>
                      <a:pPr marL="186690" algn="just">
                        <a:spcBef>
                          <a:spcPts val="715"/>
                        </a:spcBef>
                      </a:pPr>
                      <a:r>
                        <a:rPr lang="en-US" sz="1200" u="sng">
                          <a:effectLst/>
                        </a:rPr>
                        <a:t>8</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GB" sz="1200">
                          <a:effectLst/>
                        </a:rPr>
                        <a:t>1</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dirty="0">
                          <a:effectLst/>
                        </a:rPr>
                        <a:t>Silva, T.; Vieira, J., </a:t>
                      </a:r>
                      <a:r>
                        <a:rPr lang="en-IT" sz="1200" dirty="0">
                          <a:effectLst/>
                        </a:rPr>
                        <a:t> </a:t>
                      </a:r>
                      <a:r>
                        <a:rPr lang="en-GB" sz="1200" dirty="0">
                          <a:effectLst/>
                        </a:rPr>
                        <a:t>Positron acceleration in plasma waves driven by non-neutral fireball beams, </a:t>
                      </a:r>
                      <a:r>
                        <a:rPr lang="en-IT" sz="1200" dirty="0">
                          <a:effectLst/>
                        </a:rPr>
                        <a:t> </a:t>
                      </a:r>
                      <a:r>
                        <a:rPr lang="en-GB" sz="1200" dirty="0">
                          <a:effectLst/>
                        </a:rPr>
                        <a:t>PHYSICAL REVIEW ACCELERATORS AND BEAMS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2"/>
                        </a:rPr>
                        <a:t>https://doi.org/10.1103/PhysRevAccelBeams.26.091301</a:t>
                      </a:r>
                      <a:endParaRPr lang="en-IT" sz="1200" dirty="0">
                        <a:effectLst/>
                      </a:endParaRPr>
                    </a:p>
                  </a:txBody>
                  <a:tcPr marL="40808" marR="40808" marT="0" marB="0"/>
                </a:tc>
                <a:extLst>
                  <a:ext uri="{0D108BD9-81ED-4DB2-BD59-A6C34878D82A}">
                    <a16:rowId xmlns:a16="http://schemas.microsoft.com/office/drawing/2014/main" val="156483131"/>
                  </a:ext>
                </a:extLst>
              </a:tr>
              <a:tr h="420836">
                <a:tc>
                  <a:txBody>
                    <a:bodyPr/>
                    <a:lstStyle/>
                    <a:p>
                      <a:pPr marL="186690" algn="just">
                        <a:spcBef>
                          <a:spcPts val="715"/>
                        </a:spcBef>
                      </a:pPr>
                      <a:r>
                        <a:rPr lang="en-GB" sz="1200">
                          <a:effectLst/>
                        </a:rPr>
                        <a:t>8</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US" sz="1200">
                          <a:effectLst/>
                        </a:rPr>
                        <a:t>2</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dirty="0">
                          <a:effectLst/>
                        </a:rPr>
                        <a:t>Romeo S. et al., </a:t>
                      </a:r>
                      <a:r>
                        <a:rPr lang="en-IT" sz="1200" dirty="0">
                          <a:effectLst/>
                        </a:rPr>
                        <a:t> </a:t>
                      </a:r>
                      <a:r>
                        <a:rPr lang="en-GB" sz="1200" dirty="0">
                          <a:effectLst/>
                        </a:rPr>
                        <a:t>Evaluation of the transfer matrix of a plasma ramp with squared cosine shape via an approximate solution of Mathieu differential equation</a:t>
                      </a:r>
                      <a:r>
                        <a:rPr lang="en-IT" sz="1200" dirty="0">
                          <a:effectLst/>
                        </a:rPr>
                        <a:t> </a:t>
                      </a:r>
                      <a:r>
                        <a:rPr lang="en-GB" sz="1200" dirty="0">
                          <a:effectLst/>
                        </a:rPr>
                        <a:t>PLASMA PHYSICS AND CONTROLLED FUSION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3"/>
                        </a:rPr>
                        <a:t>https://doi.org/10.1088/1361-6587/acfbf6</a:t>
                      </a:r>
                      <a:endParaRPr lang="en-IT" sz="1200" dirty="0">
                        <a:effectLst/>
                      </a:endParaRPr>
                    </a:p>
                  </a:txBody>
                  <a:tcPr marL="40808" marR="40808" marT="0" marB="0"/>
                </a:tc>
                <a:extLst>
                  <a:ext uri="{0D108BD9-81ED-4DB2-BD59-A6C34878D82A}">
                    <a16:rowId xmlns:a16="http://schemas.microsoft.com/office/drawing/2014/main" val="3672144267"/>
                  </a:ext>
                </a:extLst>
              </a:tr>
              <a:tr h="420836">
                <a:tc>
                  <a:txBody>
                    <a:bodyPr/>
                    <a:lstStyle/>
                    <a:p>
                      <a:pPr marL="186690" algn="just">
                        <a:spcBef>
                          <a:spcPts val="715"/>
                        </a:spcBef>
                      </a:pPr>
                      <a:r>
                        <a:rPr lang="en-GB" sz="1200">
                          <a:effectLst/>
                        </a:rPr>
                        <a:t>11</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dirty="0">
                          <a:effectLst/>
                        </a:rPr>
                        <a:t>3</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err="1">
                          <a:effectLst/>
                        </a:rPr>
                        <a:t>Borghini</a:t>
                      </a:r>
                      <a:r>
                        <a:rPr lang="en-IE" sz="1200" dirty="0">
                          <a:effectLst/>
                        </a:rPr>
                        <a:t>, A. et al.,</a:t>
                      </a:r>
                      <a:r>
                        <a:rPr lang="en-IT" sz="1200" dirty="0">
                          <a:effectLst/>
                        </a:rPr>
                        <a:t> </a:t>
                      </a:r>
                      <a:r>
                        <a:rPr lang="en-GB" sz="1200" dirty="0">
                          <a:effectLst/>
                        </a:rPr>
                        <a:t>FLASH Radiotherapy: Expectations, Challenges, and Current Knowledge </a:t>
                      </a:r>
                      <a:r>
                        <a:rPr lang="en-IT" sz="1200" dirty="0">
                          <a:effectLst/>
                        </a:rPr>
                        <a:t> </a:t>
                      </a:r>
                      <a:r>
                        <a:rPr lang="en-GB" sz="1200" dirty="0">
                          <a:effectLst/>
                        </a:rPr>
                        <a:t>INTERNATIONAL JOURNAL OF MOLECULAR SCIENCES</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4"/>
                        </a:rPr>
                        <a:t>https://doi.org/10.3390/ijms25052546</a:t>
                      </a:r>
                      <a:endParaRPr lang="en-IT" sz="1200" dirty="0">
                        <a:effectLst/>
                      </a:endParaRPr>
                    </a:p>
                  </a:txBody>
                  <a:tcPr marL="40808" marR="40808" marT="0" marB="0"/>
                </a:tc>
                <a:extLst>
                  <a:ext uri="{0D108BD9-81ED-4DB2-BD59-A6C34878D82A}">
                    <a16:rowId xmlns:a16="http://schemas.microsoft.com/office/drawing/2014/main" val="3949158329"/>
                  </a:ext>
                </a:extLst>
              </a:tr>
              <a:tr h="420836">
                <a:tc>
                  <a:txBody>
                    <a:bodyPr/>
                    <a:lstStyle/>
                    <a:p>
                      <a:pPr marL="186690" algn="just">
                        <a:spcBef>
                          <a:spcPts val="715"/>
                        </a:spcBef>
                      </a:pPr>
                      <a:r>
                        <a:rPr lang="en-GB" sz="1200">
                          <a:effectLst/>
                        </a:rPr>
                        <a:t>15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4</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err="1">
                          <a:effectLst/>
                        </a:rPr>
                        <a:t>Pompili</a:t>
                      </a:r>
                      <a:r>
                        <a:rPr lang="en-IE" sz="1200" dirty="0">
                          <a:effectLst/>
                        </a:rPr>
                        <a:t> R. et al., </a:t>
                      </a:r>
                      <a:r>
                        <a:rPr lang="en-IT" sz="1200" dirty="0">
                          <a:effectLst/>
                        </a:rPr>
                        <a:t> </a:t>
                      </a:r>
                      <a:r>
                        <a:rPr lang="en-GB" sz="1200" dirty="0">
                          <a:effectLst/>
                        </a:rPr>
                        <a:t>Recovery of hydrogen plasma at the sub-nanosecond timescale in a plasma-</a:t>
                      </a:r>
                      <a:r>
                        <a:rPr lang="en-GB" sz="1200" dirty="0" err="1">
                          <a:effectLst/>
                        </a:rPr>
                        <a:t>wakefield</a:t>
                      </a:r>
                      <a:r>
                        <a:rPr lang="en-GB" sz="1200" dirty="0">
                          <a:effectLst/>
                        </a:rPr>
                        <a:t> accelerator</a:t>
                      </a:r>
                      <a:endParaRPr lang="en-IT" sz="1200" dirty="0">
                        <a:effectLst/>
                      </a:endParaRPr>
                    </a:p>
                    <a:p>
                      <a:pPr algn="just"/>
                      <a:r>
                        <a:rPr lang="en-GB" sz="1200" dirty="0">
                          <a:effectLst/>
                        </a:rPr>
                        <a:t>COMMUNICATIONS PHYSICS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5"/>
                        </a:rPr>
                        <a:t>https://doi.org/10.1038/s42005-024-01739-x</a:t>
                      </a:r>
                      <a:endParaRPr lang="en-IT" sz="1200" dirty="0">
                        <a:effectLst/>
                      </a:endParaRPr>
                    </a:p>
                  </a:txBody>
                  <a:tcPr marL="40808" marR="40808" marT="0" marB="0"/>
                </a:tc>
                <a:extLst>
                  <a:ext uri="{0D108BD9-81ED-4DB2-BD59-A6C34878D82A}">
                    <a16:rowId xmlns:a16="http://schemas.microsoft.com/office/drawing/2014/main" val="935827689"/>
                  </a:ext>
                </a:extLst>
              </a:tr>
              <a:tr h="420836">
                <a:tc>
                  <a:txBody>
                    <a:bodyPr/>
                    <a:lstStyle/>
                    <a:p>
                      <a:pPr marL="186690" algn="just">
                        <a:spcBef>
                          <a:spcPts val="715"/>
                        </a:spcBef>
                      </a:pPr>
                      <a:r>
                        <a:rPr lang="en-GB" sz="1200">
                          <a:effectLst/>
                        </a:rPr>
                        <a:t>11</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err="1">
                          <a:effectLst/>
                        </a:rPr>
                        <a:t>Galdenzi</a:t>
                      </a:r>
                      <a:r>
                        <a:rPr lang="en-IE" sz="1200" dirty="0">
                          <a:effectLst/>
                        </a:rPr>
                        <a:t> F. et al., </a:t>
                      </a:r>
                      <a:r>
                        <a:rPr lang="en-IT" sz="1200" dirty="0">
                          <a:effectLst/>
                        </a:rPr>
                        <a:t> </a:t>
                      </a:r>
                      <a:r>
                        <a:rPr lang="en-GB" sz="1200" dirty="0">
                          <a:effectLst/>
                        </a:rPr>
                        <a:t>The EuAPS Betatron Radiation Source: Status Update and Photon Science Perspectives</a:t>
                      </a:r>
                      <a:r>
                        <a:rPr lang="en-IT" sz="1200" dirty="0">
                          <a:effectLst/>
                        </a:rPr>
                        <a:t> </a:t>
                      </a:r>
                      <a:r>
                        <a:rPr lang="en-GB" sz="1200" dirty="0">
                          <a:effectLst/>
                        </a:rPr>
                        <a:t>CONDENSED MATTER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6"/>
                        </a:rPr>
                        <a:t>https://doi.org/10.3390/condmat9030030</a:t>
                      </a:r>
                      <a:endParaRPr lang="en-IT" sz="1200" dirty="0">
                        <a:effectLst/>
                      </a:endParaRPr>
                    </a:p>
                  </a:txBody>
                  <a:tcPr marL="40808" marR="40808" marT="0" marB="0"/>
                </a:tc>
                <a:extLst>
                  <a:ext uri="{0D108BD9-81ED-4DB2-BD59-A6C34878D82A}">
                    <a16:rowId xmlns:a16="http://schemas.microsoft.com/office/drawing/2014/main" val="2503869422"/>
                  </a:ext>
                </a:extLst>
              </a:tr>
              <a:tr h="590111">
                <a:tc>
                  <a:txBody>
                    <a:bodyPr/>
                    <a:lstStyle/>
                    <a:p>
                      <a:pPr marL="186690" algn="just">
                        <a:spcBef>
                          <a:spcPts val="715"/>
                        </a:spcBef>
                      </a:pPr>
                      <a:r>
                        <a:rPr lang="en-GB" sz="1200">
                          <a:effectLst/>
                        </a:rPr>
                        <a:t>8</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6</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a:effectLst/>
                        </a:rPr>
                        <a:t>Romeo S. et al., </a:t>
                      </a:r>
                      <a:r>
                        <a:rPr lang="en-IT" sz="1200" dirty="0">
                          <a:effectLst/>
                        </a:rPr>
                        <a:t> </a:t>
                      </a:r>
                      <a:r>
                        <a:rPr lang="en-GB" sz="1200" dirty="0">
                          <a:effectLst/>
                        </a:rPr>
                        <a:t>Numerical studies for </a:t>
                      </a:r>
                      <a:r>
                        <a:rPr lang="en-GB" sz="1200" dirty="0" err="1">
                          <a:effectLst/>
                        </a:rPr>
                        <a:t>EuPRAXIA@SPARC</a:t>
                      </a:r>
                      <a:r>
                        <a:rPr lang="en-GB" sz="1200" dirty="0">
                          <a:effectLst/>
                        </a:rPr>
                        <a:t> LAB plasma beam driven working point</a:t>
                      </a:r>
                      <a:endParaRPr lang="en-IT" sz="1200" dirty="0">
                        <a:effectLst/>
                      </a:endParaRPr>
                    </a:p>
                    <a:p>
                      <a:pPr algn="just"/>
                      <a:r>
                        <a:rPr lang="en-GB" sz="1200" dirty="0">
                          <a:effectLst/>
                        </a:rPr>
                        <a:t>IPAC23 PROCEEDINGS, Journal of Physics Conference Series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7"/>
                        </a:rPr>
                        <a:t>https://doi.org/10.1088/1742-6596/2687/4/042008</a:t>
                      </a:r>
                      <a:endParaRPr lang="en-IT" sz="1200" dirty="0">
                        <a:effectLst/>
                      </a:endParaRPr>
                    </a:p>
                  </a:txBody>
                  <a:tcPr marL="40808" marR="40808" marT="0" marB="0"/>
                </a:tc>
                <a:extLst>
                  <a:ext uri="{0D108BD9-81ED-4DB2-BD59-A6C34878D82A}">
                    <a16:rowId xmlns:a16="http://schemas.microsoft.com/office/drawing/2014/main" val="830501086"/>
                  </a:ext>
                </a:extLst>
              </a:tr>
              <a:tr h="590111">
                <a:tc>
                  <a:txBody>
                    <a:bodyPr/>
                    <a:lstStyle/>
                    <a:p>
                      <a:pPr marL="186690" algn="just">
                        <a:spcBef>
                          <a:spcPts val="715"/>
                        </a:spcBef>
                      </a:pPr>
                      <a:r>
                        <a:rPr lang="en-GB" sz="1200">
                          <a:effectLst/>
                        </a:rPr>
                        <a:t>15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7</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a:effectLst/>
                        </a:rPr>
                        <a:t>Iovine P. et al.,</a:t>
                      </a:r>
                      <a:r>
                        <a:rPr lang="en-IT" sz="1200" dirty="0">
                          <a:effectLst/>
                        </a:rPr>
                        <a:t> </a:t>
                      </a:r>
                      <a:r>
                        <a:rPr lang="en-GB" sz="1200" dirty="0">
                          <a:effectLst/>
                        </a:rPr>
                        <a:t>Study of the transfer and matching line for a PWFA-driven FEL</a:t>
                      </a:r>
                      <a:r>
                        <a:rPr lang="en-IT" sz="1200" dirty="0">
                          <a:effectLst/>
                        </a:rPr>
                        <a:t> </a:t>
                      </a:r>
                      <a:r>
                        <a:rPr lang="en-GB" sz="1200" dirty="0">
                          <a:effectLst/>
                        </a:rPr>
                        <a:t>IPAC23 PROCEEDINGS, Journal of Physics Conference Series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8"/>
                        </a:rPr>
                        <a:t>https://doi.org/10.1088/1742-6596/2687/4/042004</a:t>
                      </a:r>
                      <a:r>
                        <a:rPr lang="en-GB" sz="1200" dirty="0">
                          <a:effectLst/>
                        </a:rPr>
                        <a:t>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extLst>
                  <a:ext uri="{0D108BD9-81ED-4DB2-BD59-A6C34878D82A}">
                    <a16:rowId xmlns:a16="http://schemas.microsoft.com/office/drawing/2014/main" val="2666830038"/>
                  </a:ext>
                </a:extLst>
              </a:tr>
              <a:tr h="420836">
                <a:tc>
                  <a:txBody>
                    <a:bodyPr/>
                    <a:lstStyle/>
                    <a:p>
                      <a:pPr marL="186690" algn="just">
                        <a:spcBef>
                          <a:spcPts val="715"/>
                        </a:spcBef>
                      </a:pPr>
                      <a:r>
                        <a:rPr lang="en-GB" sz="1200">
                          <a:effectLst/>
                        </a:rPr>
                        <a:t>15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8</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a:effectLst/>
                        </a:rPr>
                        <a:t>Verra L. et al.,</a:t>
                      </a:r>
                      <a:r>
                        <a:rPr lang="en-IT" sz="1200" dirty="0">
                          <a:effectLst/>
                        </a:rPr>
                        <a:t> </a:t>
                      </a:r>
                      <a:r>
                        <a:rPr lang="en-GB" sz="1200" dirty="0">
                          <a:effectLst/>
                        </a:rPr>
                        <a:t>IPAC23 PROCEEDINGS, Journal of Physics Conference Series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9"/>
                        </a:rPr>
                        <a:t>https://doi.org/10.1016/j.nima.2024.170157</a:t>
                      </a:r>
                      <a:endParaRPr lang="en-IT" sz="1200" dirty="0">
                        <a:effectLst/>
                      </a:endParaRPr>
                    </a:p>
                  </a:txBody>
                  <a:tcPr marL="40808" marR="40808" marT="0" marB="0"/>
                </a:tc>
                <a:extLst>
                  <a:ext uri="{0D108BD9-81ED-4DB2-BD59-A6C34878D82A}">
                    <a16:rowId xmlns:a16="http://schemas.microsoft.com/office/drawing/2014/main" val="1318139145"/>
                  </a:ext>
                </a:extLst>
              </a:tr>
              <a:tr h="420836">
                <a:tc>
                  <a:txBody>
                    <a:bodyPr/>
                    <a:lstStyle/>
                    <a:p>
                      <a:pPr marL="186690" algn="just">
                        <a:spcBef>
                          <a:spcPts val="715"/>
                        </a:spcBef>
                      </a:pPr>
                      <a:r>
                        <a:rPr lang="en-GB" sz="1200">
                          <a:effectLst/>
                        </a:rPr>
                        <a:t>15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9</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err="1">
                          <a:effectLst/>
                        </a:rPr>
                        <a:t>Crincoli</a:t>
                      </a:r>
                      <a:r>
                        <a:rPr lang="en-IE" sz="1200" dirty="0">
                          <a:effectLst/>
                        </a:rPr>
                        <a:t> L. et al., </a:t>
                      </a:r>
                      <a:r>
                        <a:rPr lang="en-IT" sz="1200" dirty="0">
                          <a:effectLst/>
                        </a:rPr>
                        <a:t> </a:t>
                      </a:r>
                      <a:r>
                        <a:rPr lang="en-GB" sz="1200" dirty="0">
                          <a:effectLst/>
                        </a:rPr>
                        <a:t>Advanced ceramic plasma discharge capillaries for high repetition rate operation</a:t>
                      </a:r>
                      <a:endParaRPr lang="en-IT" sz="1200" dirty="0">
                        <a:effectLst/>
                      </a:endParaRPr>
                    </a:p>
                    <a:p>
                      <a:pPr algn="just"/>
                      <a:r>
                        <a:rPr lang="en-GB" sz="1200" dirty="0">
                          <a:effectLst/>
                        </a:rPr>
                        <a:t>SCIENTIFIC REPORTS </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10"/>
                        </a:rPr>
                        <a:t>https://doi.org/10.1038/s41598-025-96882-y</a:t>
                      </a:r>
                      <a:endParaRPr lang="en-IT" sz="1200" dirty="0">
                        <a:effectLst/>
                      </a:endParaRPr>
                    </a:p>
                  </a:txBody>
                  <a:tcPr marL="40808" marR="40808" marT="0" marB="0"/>
                </a:tc>
                <a:extLst>
                  <a:ext uri="{0D108BD9-81ED-4DB2-BD59-A6C34878D82A}">
                    <a16:rowId xmlns:a16="http://schemas.microsoft.com/office/drawing/2014/main" val="1262547366"/>
                  </a:ext>
                </a:extLst>
              </a:tr>
              <a:tr h="420836">
                <a:tc>
                  <a:txBody>
                    <a:bodyPr/>
                    <a:lstStyle/>
                    <a:p>
                      <a:pPr marL="186690" algn="just">
                        <a:spcBef>
                          <a:spcPts val="715"/>
                        </a:spcBef>
                      </a:pPr>
                      <a:r>
                        <a:rPr lang="en-GB" sz="1200">
                          <a:effectLst/>
                        </a:rPr>
                        <a:t>12</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10</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a:effectLst/>
                        </a:rPr>
                        <a:t>Fregosi A. et al., </a:t>
                      </a:r>
                      <a:r>
                        <a:rPr lang="en-IT" sz="1200" dirty="0">
                          <a:effectLst/>
                        </a:rPr>
                        <a:t> </a:t>
                      </a:r>
                      <a:r>
                        <a:rPr lang="en-GB" sz="1200" dirty="0">
                          <a:effectLst/>
                        </a:rPr>
                        <a:t>A study of cross-relaxation and temporal dynamics of lasing at 2 microns in Thulium doped ceramic</a:t>
                      </a:r>
                      <a:endParaRPr lang="en-IT" sz="1200" dirty="0">
                        <a:effectLst/>
                      </a:endParaRPr>
                    </a:p>
                    <a:p>
                      <a:pPr algn="just"/>
                      <a:r>
                        <a:rPr lang="en-GB" sz="1200" dirty="0">
                          <a:effectLst/>
                        </a:rPr>
                        <a:t>HIGH POWER LASER SCIENCE AND ENGINEERING</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11"/>
                        </a:rPr>
                        <a:t>https://doi.org/10.1016/j.nima.2025.170291</a:t>
                      </a:r>
                      <a:endParaRPr lang="en-IT" sz="1200" dirty="0">
                        <a:effectLst/>
                      </a:endParaRPr>
                    </a:p>
                  </a:txBody>
                  <a:tcPr marL="40808" marR="40808" marT="0" marB="0"/>
                </a:tc>
                <a:extLst>
                  <a:ext uri="{0D108BD9-81ED-4DB2-BD59-A6C34878D82A}">
                    <a16:rowId xmlns:a16="http://schemas.microsoft.com/office/drawing/2014/main" val="738428427"/>
                  </a:ext>
                </a:extLst>
              </a:tr>
              <a:tr h="590111">
                <a:tc>
                  <a:txBody>
                    <a:bodyPr/>
                    <a:lstStyle/>
                    <a:p>
                      <a:pPr marL="186690" algn="just">
                        <a:spcBef>
                          <a:spcPts val="715"/>
                        </a:spcBef>
                      </a:pPr>
                      <a:r>
                        <a:rPr lang="en-GB" sz="1200">
                          <a:effectLst/>
                        </a:rPr>
                        <a:t>15</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marL="186690" algn="just">
                        <a:spcBef>
                          <a:spcPts val="715"/>
                        </a:spcBef>
                      </a:pPr>
                      <a:r>
                        <a:rPr lang="en-IE" sz="1200">
                          <a:effectLst/>
                        </a:rPr>
                        <a:t>11</a:t>
                      </a:r>
                      <a:endParaRPr lang="en-IT" sz="120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spcBef>
                          <a:spcPts val="715"/>
                        </a:spcBef>
                      </a:pPr>
                      <a:r>
                        <a:rPr lang="en-IE" sz="1200" dirty="0">
                          <a:effectLst/>
                        </a:rPr>
                        <a:t>Nguyen F. et al., </a:t>
                      </a:r>
                      <a:r>
                        <a:rPr lang="en-IT" sz="1200" dirty="0">
                          <a:effectLst/>
                        </a:rPr>
                        <a:t> </a:t>
                      </a:r>
                      <a:r>
                        <a:rPr lang="en-GB" sz="1200" dirty="0">
                          <a:effectLst/>
                        </a:rPr>
                        <a:t>FEL performance and tolerance studies of the </a:t>
                      </a:r>
                      <a:r>
                        <a:rPr lang="en-GB" sz="1200" dirty="0" err="1">
                          <a:effectLst/>
                        </a:rPr>
                        <a:t>EuPRAXIA@SPARC_LAB</a:t>
                      </a:r>
                      <a:r>
                        <a:rPr lang="en-GB" sz="1200" dirty="0">
                          <a:effectLst/>
                        </a:rPr>
                        <a:t> beamline AQUA</a:t>
                      </a:r>
                      <a:endParaRPr lang="en-IT" sz="1200" dirty="0">
                        <a:effectLst/>
                      </a:endParaRPr>
                    </a:p>
                    <a:p>
                      <a:pPr algn="just"/>
                      <a:r>
                        <a:rPr lang="en-GB" sz="1200" dirty="0">
                          <a:effectLst/>
                        </a:rPr>
                        <a:t>NIM-A</a:t>
                      </a:r>
                      <a:endParaRPr lang="en-IT" sz="1200" dirty="0">
                        <a:effectLst/>
                        <a:latin typeface="Arial" panose="020B0604020202020204" pitchFamily="34" charset="0"/>
                        <a:ea typeface="Arial" panose="020B0604020202020204" pitchFamily="34" charset="0"/>
                        <a:cs typeface="Times New Roman" panose="02020603050405020304" pitchFamily="18" charset="0"/>
                      </a:endParaRPr>
                    </a:p>
                  </a:txBody>
                  <a:tcPr marL="40808" marR="40808" marT="0" marB="0"/>
                </a:tc>
                <a:tc>
                  <a:txBody>
                    <a:bodyPr/>
                    <a:lstStyle/>
                    <a:p>
                      <a:pPr algn="just"/>
                      <a:r>
                        <a:rPr lang="en-GB" sz="1200" u="sng" dirty="0">
                          <a:effectLst/>
                          <a:hlinkClick r:id="rId11"/>
                        </a:rPr>
                        <a:t>https://doi.org/10.1016/j.nima.2025.170291</a:t>
                      </a:r>
                      <a:endParaRPr lang="en-IT" sz="1200" dirty="0">
                        <a:effectLst/>
                      </a:endParaRPr>
                    </a:p>
                  </a:txBody>
                  <a:tcPr marL="40808" marR="40808" marT="0" marB="0"/>
                </a:tc>
                <a:extLst>
                  <a:ext uri="{0D108BD9-81ED-4DB2-BD59-A6C34878D82A}">
                    <a16:rowId xmlns:a16="http://schemas.microsoft.com/office/drawing/2014/main" val="3274496367"/>
                  </a:ext>
                </a:extLst>
              </a:tr>
            </a:tbl>
          </a:graphicData>
        </a:graphic>
      </p:graphicFrame>
    </p:spTree>
    <p:extLst>
      <p:ext uri="{BB962C8B-B14F-4D97-AF65-F5344CB8AC3E}">
        <p14:creationId xmlns:p14="http://schemas.microsoft.com/office/powerpoint/2010/main" val="21923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4A99D-9BD2-6100-5E5E-5F88EAA9E9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F05DE7-C0AB-E7A9-2F50-1114BEF2A95C}"/>
              </a:ext>
            </a:extLst>
          </p:cNvPr>
          <p:cNvSpPr>
            <a:spLocks noGrp="1"/>
          </p:cNvSpPr>
          <p:nvPr>
            <p:ph type="title"/>
          </p:nvPr>
        </p:nvSpPr>
        <p:spPr/>
        <p:txBody>
          <a:bodyPr>
            <a:normAutofit/>
          </a:bodyPr>
          <a:lstStyle/>
          <a:p>
            <a:r>
              <a:rPr lang="en-US" sz="2800" spc="-21" dirty="0">
                <a:latin typeface="TT Rounds Condensed Bold"/>
              </a:rPr>
              <a:t>The Concept of User Facility </a:t>
            </a:r>
            <a:br>
              <a:rPr lang="en-US" sz="2800" spc="-21" dirty="0">
                <a:latin typeface="TT Rounds Condensed Bold"/>
              </a:rPr>
            </a:br>
            <a:r>
              <a:rPr lang="en-US" sz="2800" spc="-21" dirty="0">
                <a:latin typeface="TT Rounds Condensed Bold"/>
              </a:rPr>
              <a:t>in the EuPRAXIA Project</a:t>
            </a:r>
            <a:endParaRPr lang="en-IT" sz="2800" spc="-21" dirty="0">
              <a:latin typeface="TT Rounds Condensed Bold"/>
            </a:endParaRPr>
          </a:p>
        </p:txBody>
      </p:sp>
      <p:sp>
        <p:nvSpPr>
          <p:cNvPr id="6" name="TextBox 5">
            <a:extLst>
              <a:ext uri="{FF2B5EF4-FFF2-40B4-BE49-F238E27FC236}">
                <a16:creationId xmlns:a16="http://schemas.microsoft.com/office/drawing/2014/main" id="{A5D60A65-7AC3-FC2C-C96B-DA6116E21090}"/>
              </a:ext>
            </a:extLst>
          </p:cNvPr>
          <p:cNvSpPr txBox="1"/>
          <p:nvPr/>
        </p:nvSpPr>
        <p:spPr>
          <a:xfrm>
            <a:off x="265289" y="827600"/>
            <a:ext cx="11565468" cy="1767087"/>
          </a:xfrm>
          <a:prstGeom prst="rect">
            <a:avLst/>
          </a:prstGeom>
          <a:noFill/>
          <a:ln>
            <a:solidFill>
              <a:schemeClr val="bg1"/>
            </a:solidFill>
          </a:ln>
        </p:spPr>
        <p:txBody>
          <a:bodyPr wrap="square">
            <a:spAutoFit/>
          </a:bodyPr>
          <a:lstStyle/>
          <a:p>
            <a:pPr marL="0" marR="0" lvl="0" indent="0" algn="just" defTabSz="91426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In the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EuPRAXIA</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project, the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user facility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is conceived as a cutting-edge, distributed European research infrastructure that provides open access to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advanced plasma-based accelerator technologies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and associated beamlines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It is designed not only to serve the needs of the scientific community but also </a:t>
            </a:r>
            <a:r>
              <a:rPr kumimoji="0" lang="en-US" sz="1600" b="1"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to act as a platform for innovation</a:t>
            </a:r>
            <a:r>
              <a:rPr kumimoji="0" lang="en-US" sz="1600" b="0"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integrating academia, industry, and technology developers.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 distinctive element of the EuPRAXIA user facility is its commitment to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open innovation</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where collaboration between research institutions, industrial partners, and technology providers is central to the development and application of new accelerator concepts</a:t>
            </a:r>
            <a:r>
              <a:rPr kumimoji="0" lang="en-IT"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6957E335-7C49-2168-D14A-824225AEC6E2}"/>
              </a:ext>
            </a:extLst>
          </p:cNvPr>
          <p:cNvGraphicFramePr>
            <a:graphicFrameLocks noGrp="1"/>
          </p:cNvGraphicFramePr>
          <p:nvPr>
            <p:extLst>
              <p:ext uri="{D42A27DB-BD31-4B8C-83A1-F6EECF244321}">
                <p14:modId xmlns:p14="http://schemas.microsoft.com/office/powerpoint/2010/main" val="1542817782"/>
              </p:ext>
            </p:extLst>
          </p:nvPr>
        </p:nvGraphicFramePr>
        <p:xfrm>
          <a:off x="2115128" y="2682765"/>
          <a:ext cx="9673841" cy="3690225"/>
        </p:xfrm>
        <a:graphic>
          <a:graphicData uri="http://schemas.openxmlformats.org/drawingml/2006/table">
            <a:tbl>
              <a:tblPr/>
              <a:tblGrid>
                <a:gridCol w="1775191">
                  <a:extLst>
                    <a:ext uri="{9D8B030D-6E8A-4147-A177-3AD203B41FA5}">
                      <a16:colId xmlns:a16="http://schemas.microsoft.com/office/drawing/2014/main" val="1354748826"/>
                    </a:ext>
                  </a:extLst>
                </a:gridCol>
                <a:gridCol w="7898650">
                  <a:extLst>
                    <a:ext uri="{9D8B030D-6E8A-4147-A177-3AD203B41FA5}">
                      <a16:colId xmlns:a16="http://schemas.microsoft.com/office/drawing/2014/main" val="3991554020"/>
                    </a:ext>
                  </a:extLst>
                </a:gridCol>
              </a:tblGrid>
              <a:tr h="636281">
                <a:tc>
                  <a:txBody>
                    <a:bodyPr/>
                    <a:lstStyle/>
                    <a:p>
                      <a:pPr algn="just"/>
                      <a:r>
                        <a:rPr lang="en-GB" sz="1400" b="1" dirty="0">
                          <a:solidFill>
                            <a:schemeClr val="bg1"/>
                          </a:solidFill>
                        </a:rPr>
                        <a:t>Mission</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Serve a </a:t>
                      </a:r>
                      <a:r>
                        <a:rPr lang="en-GB" sz="1400" b="1" dirty="0"/>
                        <a:t>broad community </a:t>
                      </a:r>
                      <a:r>
                        <a:rPr lang="en-GB" sz="1400" dirty="0"/>
                        <a:t>of users in physics, material science, biology, medicine, and industrial applications through </a:t>
                      </a:r>
                      <a:r>
                        <a:rPr lang="en-GB" sz="1400" b="1" dirty="0"/>
                        <a:t>plasma-based electron beams </a:t>
                      </a:r>
                      <a:r>
                        <a:rPr lang="en-GB" sz="1400" b="0" dirty="0"/>
                        <a:t>and</a:t>
                      </a:r>
                      <a:r>
                        <a:rPr lang="en-GB" sz="1400" b="1" dirty="0"/>
                        <a:t> associated radiation sources.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081123743"/>
                  </a:ext>
                </a:extLst>
              </a:tr>
              <a:tr h="636281">
                <a:tc>
                  <a:txBody>
                    <a:bodyPr/>
                    <a:lstStyle/>
                    <a:p>
                      <a:pPr algn="just"/>
                      <a:r>
                        <a:rPr lang="en-GB" sz="1400" b="1" dirty="0">
                          <a:solidFill>
                            <a:schemeClr val="bg1"/>
                          </a:solidFill>
                        </a:rPr>
                        <a:t>Access</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Open to external users (academic and industrial) through </a:t>
                      </a:r>
                      <a:r>
                        <a:rPr lang="en-GB" sz="1400" b="1" dirty="0"/>
                        <a:t>peer-reviewed proposals</a:t>
                      </a:r>
                      <a:r>
                        <a:rPr lang="en-GB" sz="1400" dirty="0"/>
                        <a:t>, ensuring scientific excellence and societal impact. Pilot user access is foreseen from </a:t>
                      </a:r>
                      <a:r>
                        <a:rPr lang="en-GB" sz="1400" b="1" dirty="0"/>
                        <a:t>2031</a:t>
                      </a:r>
                      <a:r>
                        <a:rPr lang="en-GB" sz="1400" dirty="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318824886"/>
                  </a:ext>
                </a:extLst>
              </a:tr>
              <a:tr h="636281">
                <a:tc>
                  <a:txBody>
                    <a:bodyPr/>
                    <a:lstStyle/>
                    <a:p>
                      <a:pPr algn="just"/>
                      <a:r>
                        <a:rPr lang="en-GB" sz="1400" b="1" dirty="0">
                          <a:solidFill>
                            <a:schemeClr val="bg1"/>
                          </a:solidFill>
                        </a:rPr>
                        <a:t>Distributed Model</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400" dirty="0"/>
                        <a:t>EuPRAXIA is a </a:t>
                      </a:r>
                      <a:r>
                        <a:rPr lang="en-GB" sz="1400" b="1" dirty="0"/>
                        <a:t>distributed research infrastructure</a:t>
                      </a:r>
                      <a:r>
                        <a:rPr lang="en-GB" sz="1400" dirty="0"/>
                        <a:t> </a:t>
                      </a:r>
                      <a:r>
                        <a:rPr lang="en-GB" sz="1400" dirty="0" err="1"/>
                        <a:t>wich</a:t>
                      </a:r>
                      <a:r>
                        <a:rPr lang="en-GB" sz="1400" dirty="0"/>
                        <a:t> will </a:t>
                      </a:r>
                      <a:r>
                        <a:rPr lang="en-US" sz="1400" dirty="0">
                          <a:effectLst/>
                        </a:rPr>
                        <a:t>operate through multiple nodes under a unified governance framework (AISBL) </a:t>
                      </a:r>
                      <a:r>
                        <a:rPr lang="en-GB" sz="1400" dirty="0"/>
                        <a:t>and coordinated access policy</a:t>
                      </a:r>
                      <a:r>
                        <a:rPr lang="en-US" sz="1400" dirty="0">
                          <a:effectLst/>
                        </a:rPr>
                        <a:t>.</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773674715"/>
                  </a:ext>
                </a:extLst>
              </a:tr>
              <a:tr h="636281">
                <a:tc>
                  <a:txBody>
                    <a:bodyPr/>
                    <a:lstStyle/>
                    <a:p>
                      <a:pPr algn="just"/>
                      <a:r>
                        <a:rPr lang="en-GB" sz="1400" b="1" dirty="0">
                          <a:solidFill>
                            <a:schemeClr val="bg1"/>
                          </a:solidFill>
                        </a:rPr>
                        <a:t>Beamlines &amp; Instruments</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Users will access beamlines including </a:t>
                      </a:r>
                      <a:r>
                        <a:rPr lang="en-GB" sz="1400" b="1" dirty="0"/>
                        <a:t>plasma-driven FELs</a:t>
                      </a:r>
                      <a:r>
                        <a:rPr lang="en-GB" sz="1400" dirty="0"/>
                        <a:t>, </a:t>
                      </a:r>
                      <a:r>
                        <a:rPr lang="en-GB" sz="1400" b="1" dirty="0"/>
                        <a:t>betatron and ICS X-ray sources</a:t>
                      </a:r>
                      <a:r>
                        <a:rPr lang="en-GB" sz="1400" dirty="0"/>
                        <a:t>, and </a:t>
                      </a:r>
                      <a:r>
                        <a:rPr lang="en-GB" sz="1400" b="1" dirty="0"/>
                        <a:t>ultrashort electron and positron  beams</a:t>
                      </a:r>
                      <a:r>
                        <a:rPr lang="en-GB" sz="1400" dirty="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0050305"/>
                  </a:ext>
                </a:extLst>
              </a:tr>
              <a:tr h="451554">
                <a:tc>
                  <a:txBody>
                    <a:bodyPr/>
                    <a:lstStyle/>
                    <a:p>
                      <a:pPr algn="just"/>
                      <a:r>
                        <a:rPr lang="en-GB" sz="1400" b="1" dirty="0">
                          <a:solidFill>
                            <a:schemeClr val="bg1"/>
                          </a:solidFill>
                        </a:rPr>
                        <a:t>Sustainability</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Focus on energy efficiency (e.g., high-efficiency laser systems and RF modules), minimization of physical footprint through </a:t>
                      </a:r>
                      <a:r>
                        <a:rPr lang="en-GB" sz="1400" b="1" dirty="0"/>
                        <a:t>compact accelerator designs</a:t>
                      </a:r>
                      <a:r>
                        <a:rPr lang="en-GB" sz="1400" dirty="0"/>
                        <a:t>, and adherence to EU green transition objectives.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38687859"/>
                  </a:ext>
                </a:extLst>
              </a:tr>
              <a:tr h="636281">
                <a:tc>
                  <a:txBody>
                    <a:bodyPr/>
                    <a:lstStyle/>
                    <a:p>
                      <a:pPr algn="just"/>
                      <a:r>
                        <a:rPr lang="en-GB" sz="1400" b="1" dirty="0">
                          <a:solidFill>
                            <a:schemeClr val="bg1"/>
                          </a:solidFill>
                        </a:rPr>
                        <a:t>Data &amp; Open Science</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EuPRAXIA promotes </a:t>
                      </a:r>
                      <a:r>
                        <a:rPr lang="en-GB" sz="1400" b="1" dirty="0"/>
                        <a:t>open data policies</a:t>
                      </a:r>
                      <a:r>
                        <a:rPr lang="en-GB" sz="1400" dirty="0"/>
                        <a:t> and integration with the </a:t>
                      </a:r>
                      <a:r>
                        <a:rPr lang="en-GB" sz="1400" b="1" dirty="0"/>
                        <a:t>European Open Science Cloud (EOSC)</a:t>
                      </a:r>
                      <a:r>
                        <a:rPr lang="en-GB" sz="1400" dirty="0"/>
                        <a:t>, enabling FAIR access to results and infrastructure services.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61786917"/>
                  </a:ext>
                </a:extLst>
              </a:tr>
            </a:tbl>
          </a:graphicData>
        </a:graphic>
      </p:graphicFrame>
      <p:sp>
        <p:nvSpPr>
          <p:cNvPr id="4" name="Freeform 13">
            <a:extLst>
              <a:ext uri="{FF2B5EF4-FFF2-40B4-BE49-F238E27FC236}">
                <a16:creationId xmlns:a16="http://schemas.microsoft.com/office/drawing/2014/main" id="{D6CA99A8-45C0-5DCB-7E59-DB140B682AEB}"/>
              </a:ext>
            </a:extLst>
          </p:cNvPr>
          <p:cNvSpPr/>
          <p:nvPr/>
        </p:nvSpPr>
        <p:spPr>
          <a:xfrm>
            <a:off x="-48451" y="3212530"/>
            <a:ext cx="2047783"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3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dirty="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F43F-5B22-42A3-DCD7-3F2E58EDED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6CA7C7-AF53-60FE-1F09-6EE0ABBD0EF1}"/>
              </a:ext>
            </a:extLst>
          </p:cNvPr>
          <p:cNvSpPr>
            <a:spLocks noGrp="1"/>
          </p:cNvSpPr>
          <p:nvPr>
            <p:ph type="title"/>
          </p:nvPr>
        </p:nvSpPr>
        <p:spPr/>
        <p:txBody>
          <a:bodyPr/>
          <a:lstStyle/>
          <a:p>
            <a:r>
              <a:rPr lang="en-IT"/>
              <a:t>Scientific and Technical WPs Advancements</a:t>
            </a:r>
          </a:p>
        </p:txBody>
      </p:sp>
      <p:graphicFrame>
        <p:nvGraphicFramePr>
          <p:cNvPr id="2" name="Table 1">
            <a:extLst>
              <a:ext uri="{FF2B5EF4-FFF2-40B4-BE49-F238E27FC236}">
                <a16:creationId xmlns:a16="http://schemas.microsoft.com/office/drawing/2014/main" id="{21425936-B841-3B57-3EF0-A6CC0695CB1E}"/>
              </a:ext>
            </a:extLst>
          </p:cNvPr>
          <p:cNvGraphicFramePr>
            <a:graphicFrameLocks noGrp="1"/>
          </p:cNvGraphicFramePr>
          <p:nvPr>
            <p:extLst>
              <p:ext uri="{D42A27DB-BD31-4B8C-83A1-F6EECF244321}">
                <p14:modId xmlns:p14="http://schemas.microsoft.com/office/powerpoint/2010/main" val="3541204595"/>
              </p:ext>
            </p:extLst>
          </p:nvPr>
        </p:nvGraphicFramePr>
        <p:xfrm>
          <a:off x="335280" y="836207"/>
          <a:ext cx="11521440" cy="5608072"/>
        </p:xfrm>
        <a:graphic>
          <a:graphicData uri="http://schemas.openxmlformats.org/drawingml/2006/table">
            <a:tbl>
              <a:tblPr firstRow="1" firstCol="1" bandRow="1">
                <a:tableStyleId>{5C22544A-7EE6-4342-B048-85BDC9FD1C3A}</a:tableStyleId>
              </a:tblPr>
              <a:tblGrid>
                <a:gridCol w="2465070">
                  <a:extLst>
                    <a:ext uri="{9D8B030D-6E8A-4147-A177-3AD203B41FA5}">
                      <a16:colId xmlns:a16="http://schemas.microsoft.com/office/drawing/2014/main" val="2122896156"/>
                    </a:ext>
                  </a:extLst>
                </a:gridCol>
                <a:gridCol w="5989320">
                  <a:extLst>
                    <a:ext uri="{9D8B030D-6E8A-4147-A177-3AD203B41FA5}">
                      <a16:colId xmlns:a16="http://schemas.microsoft.com/office/drawing/2014/main" val="25054205"/>
                    </a:ext>
                  </a:extLst>
                </a:gridCol>
                <a:gridCol w="3067050">
                  <a:extLst>
                    <a:ext uri="{9D8B030D-6E8A-4147-A177-3AD203B41FA5}">
                      <a16:colId xmlns:a16="http://schemas.microsoft.com/office/drawing/2014/main" val="2391601506"/>
                    </a:ext>
                  </a:extLst>
                </a:gridCol>
              </a:tblGrid>
              <a:tr h="160031">
                <a:tc>
                  <a:txBody>
                    <a:bodyPr/>
                    <a:lstStyle/>
                    <a:p>
                      <a:pPr algn="ctr">
                        <a:lnSpc>
                          <a:spcPct val="115000"/>
                        </a:lnSpc>
                        <a:spcAft>
                          <a:spcPts val="1000"/>
                        </a:spcAft>
                      </a:pPr>
                      <a:r>
                        <a:rPr lang="en-US" sz="1400" dirty="0">
                          <a:effectLst/>
                        </a:rPr>
                        <a:t>Area</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ctr">
                        <a:lnSpc>
                          <a:spcPct val="115000"/>
                        </a:lnSpc>
                        <a:spcAft>
                          <a:spcPts val="1000"/>
                        </a:spcAft>
                      </a:pPr>
                      <a:r>
                        <a:rPr lang="en-US" sz="1400" dirty="0">
                          <a:effectLst/>
                        </a:rPr>
                        <a:t>Progress Highlights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ctr">
                        <a:lnSpc>
                          <a:spcPct val="115000"/>
                        </a:lnSpc>
                        <a:spcAft>
                          <a:spcPts val="1000"/>
                        </a:spcAft>
                      </a:pPr>
                      <a:r>
                        <a:rPr lang="en-US" sz="1400" dirty="0">
                          <a:effectLst/>
                        </a:rPr>
                        <a:t>Deliverables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3357948710"/>
                  </a:ext>
                </a:extLst>
              </a:tr>
              <a:tr h="410773">
                <a:tc>
                  <a:txBody>
                    <a:bodyPr/>
                    <a:lstStyle/>
                    <a:p>
                      <a:pPr algn="just">
                        <a:lnSpc>
                          <a:spcPct val="115000"/>
                        </a:lnSpc>
                        <a:spcAft>
                          <a:spcPts val="1000"/>
                        </a:spcAft>
                      </a:pPr>
                      <a:r>
                        <a:rPr lang="en-US" sz="1400" b="1" kern="1200" dirty="0">
                          <a:solidFill>
                            <a:schemeClr val="lt1"/>
                          </a:solidFill>
                          <a:effectLst/>
                          <a:latin typeface="+mn-lt"/>
                          <a:ea typeface="+mn-ea"/>
                          <a:cs typeface="+mn-cs"/>
                        </a:rPr>
                        <a:t>(WP7) E-needs &amp; Data Policy</a:t>
                      </a:r>
                      <a:endParaRPr lang="en-IT" sz="1400" b="1" kern="1200" dirty="0">
                        <a:solidFill>
                          <a:schemeClr val="lt1"/>
                        </a:solidFill>
                        <a:effectLst/>
                        <a:latin typeface="+mn-lt"/>
                        <a:ea typeface="+mn-ea"/>
                        <a:cs typeface="+mn-cs"/>
                      </a:endParaRPr>
                    </a:p>
                  </a:txBody>
                  <a:tcPr marL="68580" marR="68580" marT="0" marB="0">
                    <a:solidFill>
                      <a:srgbClr val="92D050"/>
                    </a:solidFill>
                  </a:tcPr>
                </a:tc>
                <a:tc>
                  <a:txBody>
                    <a:bodyPr/>
                    <a:lstStyle/>
                    <a:p>
                      <a:pPr algn="just">
                        <a:lnSpc>
                          <a:spcPct val="115000"/>
                        </a:lnSpc>
                        <a:spcAft>
                          <a:spcPts val="1000"/>
                        </a:spcAft>
                      </a:pPr>
                      <a:r>
                        <a:rPr lang="en-US" sz="1400" kern="1200" dirty="0">
                          <a:solidFill>
                            <a:schemeClr val="dk1"/>
                          </a:solidFill>
                          <a:effectLst/>
                          <a:latin typeface="+mn-lt"/>
                          <a:ea typeface="+mn-ea"/>
                          <a:cs typeface="+mn-cs"/>
                        </a:rPr>
                        <a:t>Defined e-needs and proposed data policy for EuPRAXIA; benchmarked with existing infrastructures; initiated work on data management and European Open Science Cloud integration.</a:t>
                      </a:r>
                      <a:endParaRPr lang="en-IT" sz="1400" kern="1200" dirty="0">
                        <a:solidFill>
                          <a:schemeClr val="dk1"/>
                        </a:solidFill>
                        <a:effectLst/>
                        <a:latin typeface="+mn-lt"/>
                        <a:ea typeface="+mn-ea"/>
                        <a:cs typeface="+mn-cs"/>
                      </a:endParaRPr>
                    </a:p>
                  </a:txBody>
                  <a:tcPr marL="68580" marR="68580" marT="0" marB="0"/>
                </a:tc>
                <a:tc>
                  <a:txBody>
                    <a:bodyPr/>
                    <a:lstStyle/>
                    <a:p>
                      <a:pPr algn="just">
                        <a:lnSpc>
                          <a:spcPct val="115000"/>
                        </a:lnSpc>
                        <a:spcAft>
                          <a:spcPts val="1000"/>
                        </a:spcAft>
                      </a:pPr>
                      <a:r>
                        <a:rPr lang="en-US" sz="1200" kern="1200" dirty="0">
                          <a:solidFill>
                            <a:schemeClr val="dk1"/>
                          </a:solidFill>
                          <a:effectLst/>
                          <a:latin typeface="+mn-lt"/>
                          <a:ea typeface="+mn-ea"/>
                          <a:cs typeface="+mn-cs"/>
                        </a:rPr>
                        <a:t>D7.2: Report on integration into European facility landscape and standards - M7.1: Benchmark within existing facilities on e-needs and data policy</a:t>
                      </a:r>
                      <a:endParaRPr lang="en-IT"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61691775"/>
                  </a:ext>
                </a:extLst>
              </a:tr>
              <a:tr h="410773">
                <a:tc>
                  <a:txBody>
                    <a:bodyPr/>
                    <a:lstStyle/>
                    <a:p>
                      <a:pPr algn="just">
                        <a:lnSpc>
                          <a:spcPct val="115000"/>
                        </a:lnSpc>
                        <a:spcAft>
                          <a:spcPts val="1000"/>
                        </a:spcAft>
                      </a:pPr>
                      <a:r>
                        <a:rPr lang="en-US" sz="1400" dirty="0">
                          <a:effectLst/>
                        </a:rPr>
                        <a:t>(WP8) Theory &amp; Simulation</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4472C4"/>
                    </a:solidFill>
                  </a:tcPr>
                </a:tc>
                <a:tc>
                  <a:txBody>
                    <a:bodyPr/>
                    <a:lstStyle/>
                    <a:p>
                      <a:pPr algn="just">
                        <a:lnSpc>
                          <a:spcPct val="115000"/>
                        </a:lnSpc>
                        <a:spcAft>
                          <a:spcPts val="1000"/>
                        </a:spcAft>
                      </a:pPr>
                      <a:r>
                        <a:rPr lang="en-US" sz="1400" dirty="0">
                          <a:effectLst/>
                        </a:rPr>
                        <a:t>Developed advanced laser injection models, 3D PIC simulations, and optimized plasma structures for high-rep-rate FEL-quality beams.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D8.2: Results in theory and simulations</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1679406321"/>
                  </a:ext>
                </a:extLst>
              </a:tr>
              <a:tr h="327192">
                <a:tc>
                  <a:txBody>
                    <a:bodyPr/>
                    <a:lstStyle/>
                    <a:p>
                      <a:pPr algn="just">
                        <a:lnSpc>
                          <a:spcPct val="115000"/>
                        </a:lnSpc>
                        <a:spcAft>
                          <a:spcPts val="1000"/>
                        </a:spcAft>
                      </a:pPr>
                      <a:r>
                        <a:rPr lang="en-US" sz="1400" dirty="0">
                          <a:effectLst/>
                        </a:rPr>
                        <a:t>(WP9) RF, Magnets, Beamlines Components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4472C4"/>
                    </a:solidFill>
                  </a:tcPr>
                </a:tc>
                <a:tc>
                  <a:txBody>
                    <a:bodyPr/>
                    <a:lstStyle/>
                    <a:p>
                      <a:pPr algn="just">
                        <a:lnSpc>
                          <a:spcPct val="115000"/>
                        </a:lnSpc>
                        <a:spcAft>
                          <a:spcPts val="1000"/>
                        </a:spcAft>
                      </a:pPr>
                      <a:r>
                        <a:rPr lang="en-US" sz="1400" dirty="0">
                          <a:effectLst/>
                        </a:rPr>
                        <a:t>Designed compact RF/magnet components and assessed undulator technologies for FELs.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D9.2: Technical results on RF, magnets, beamlines</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2832137162"/>
                  </a:ext>
                </a:extLst>
              </a:tr>
              <a:tr h="494353">
                <a:tc>
                  <a:txBody>
                    <a:bodyPr/>
                    <a:lstStyle/>
                    <a:p>
                      <a:pPr algn="just">
                        <a:lnSpc>
                          <a:spcPct val="115000"/>
                        </a:lnSpc>
                        <a:spcAft>
                          <a:spcPts val="1000"/>
                        </a:spcAft>
                      </a:pPr>
                      <a:r>
                        <a:rPr lang="en-US" sz="1400" dirty="0">
                          <a:effectLst/>
                        </a:rPr>
                        <a:t>(WP10) Plasma Components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4472C4"/>
                    </a:solidFill>
                  </a:tcPr>
                </a:tc>
                <a:tc>
                  <a:txBody>
                    <a:bodyPr/>
                    <a:lstStyle/>
                    <a:p>
                      <a:pPr algn="just">
                        <a:lnSpc>
                          <a:spcPct val="115000"/>
                        </a:lnSpc>
                        <a:spcAft>
                          <a:spcPts val="1000"/>
                        </a:spcAft>
                      </a:pPr>
                      <a:r>
                        <a:rPr lang="en-US" sz="1400" dirty="0">
                          <a:effectLst/>
                        </a:rPr>
                        <a:t>Published a technical report on plasma systems; held a workshop at DESY assessing readiness.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D10.2: Technical results on plasma components </a:t>
                      </a:r>
                    </a:p>
                    <a:p>
                      <a:pPr algn="just">
                        <a:lnSpc>
                          <a:spcPct val="115000"/>
                        </a:lnSpc>
                        <a:spcAft>
                          <a:spcPts val="1000"/>
                        </a:spcAft>
                      </a:pPr>
                      <a:r>
                        <a:rPr lang="en-US" sz="1200" dirty="0">
                          <a:effectLst/>
                        </a:rPr>
                        <a:t>M10.1: Workshop on EuPRAXIA plasma concept</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2565257852"/>
                  </a:ext>
                </a:extLst>
              </a:tr>
              <a:tr h="494353">
                <a:tc>
                  <a:txBody>
                    <a:bodyPr/>
                    <a:lstStyle/>
                    <a:p>
                      <a:pPr algn="just">
                        <a:lnSpc>
                          <a:spcPct val="115000"/>
                        </a:lnSpc>
                        <a:spcAft>
                          <a:spcPts val="1000"/>
                        </a:spcAft>
                      </a:pPr>
                      <a:r>
                        <a:rPr lang="en-US" sz="1400" dirty="0">
                          <a:effectLst/>
                        </a:rPr>
                        <a:t>(WP11) Applications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400" dirty="0">
                          <a:effectLst/>
                        </a:rPr>
                        <a:t>Completed beamline concept surveys; demonstrated x-ray spectroscopy and positron beamline use cases.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M11.1: Survey of user facilities to test equipment and/or advanced beamlines</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1960719201"/>
                  </a:ext>
                </a:extLst>
              </a:tr>
              <a:tr h="410773">
                <a:tc>
                  <a:txBody>
                    <a:bodyPr/>
                    <a:lstStyle/>
                    <a:p>
                      <a:pPr algn="just">
                        <a:lnSpc>
                          <a:spcPct val="115000"/>
                        </a:lnSpc>
                        <a:spcAft>
                          <a:spcPts val="1000"/>
                        </a:spcAft>
                      </a:pPr>
                      <a:r>
                        <a:rPr lang="en-US" sz="1400" dirty="0">
                          <a:effectLst/>
                        </a:rPr>
                        <a:t>(WP12) Laser Technology &amp; </a:t>
                      </a:r>
                      <a:r>
                        <a:rPr lang="en-US" sz="1400" dirty="0" err="1">
                          <a:effectLst/>
                        </a:rPr>
                        <a:t>Liason</a:t>
                      </a:r>
                      <a:r>
                        <a:rPr lang="en-US" sz="1400" dirty="0">
                          <a:effectLst/>
                        </a:rPr>
                        <a:t> to Industry</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92D050"/>
                    </a:solidFill>
                  </a:tcPr>
                </a:tc>
                <a:tc>
                  <a:txBody>
                    <a:bodyPr/>
                    <a:lstStyle/>
                    <a:p>
                      <a:pPr algn="just">
                        <a:lnSpc>
                          <a:spcPct val="115000"/>
                        </a:lnSpc>
                        <a:spcAft>
                          <a:spcPts val="1000"/>
                        </a:spcAft>
                      </a:pPr>
                      <a:r>
                        <a:rPr lang="en-US" sz="1400" dirty="0">
                          <a:effectLst/>
                        </a:rPr>
                        <a:t>Specified high-rep-rate laser system for 2nd site; partnered with industry and EU projects (HOTSTACK, PACRI).</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D12.2: Technical results on lasers - </a:t>
                      </a:r>
                      <a:r>
                        <a:rPr lang="en-US" sz="1200" dirty="0">
                          <a:effectLst/>
                          <a:latin typeface="Cambria" panose="02040503050406030204" pitchFamily="18" charset="0"/>
                          <a:ea typeface="MS Mincho" panose="02020609040205080304" pitchFamily="49" charset="-128"/>
                          <a:cs typeface="Times New Roman" panose="02020603050405020304" pitchFamily="18" charset="0"/>
                        </a:rPr>
                        <a:t>M12.2Design and project of transport beamlines</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2594929920"/>
                  </a:ext>
                </a:extLst>
              </a:tr>
              <a:tr h="410773">
                <a:tc>
                  <a:txBody>
                    <a:bodyPr/>
                    <a:lstStyle/>
                    <a:p>
                      <a:pPr algn="just">
                        <a:lnSpc>
                          <a:spcPct val="115000"/>
                        </a:lnSpc>
                        <a:spcAft>
                          <a:spcPts val="1000"/>
                        </a:spcAft>
                      </a:pPr>
                      <a:r>
                        <a:rPr lang="en-US" sz="1400" dirty="0">
                          <a:effectLst/>
                        </a:rPr>
                        <a:t>(WP13) Diagnostics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400" dirty="0">
                          <a:effectLst/>
                        </a:rPr>
                        <a:t>Workshop on Advanced beam/X-ray diagnostics; explored dielectric </a:t>
                      </a:r>
                      <a:r>
                        <a:rPr lang="en-US" sz="1400" dirty="0" err="1">
                          <a:effectLst/>
                        </a:rPr>
                        <a:t>wakefield</a:t>
                      </a:r>
                      <a:r>
                        <a:rPr lang="en-US" sz="1400" dirty="0">
                          <a:effectLst/>
                        </a:rPr>
                        <a:t> phase space shaping; promoted lab personnel exchange.</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D13.2: Technical results on diagnostics</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4077979817"/>
                  </a:ext>
                </a:extLst>
              </a:tr>
              <a:tr h="410773">
                <a:tc>
                  <a:txBody>
                    <a:bodyPr/>
                    <a:lstStyle/>
                    <a:p>
                      <a:pPr algn="just">
                        <a:lnSpc>
                          <a:spcPct val="115000"/>
                        </a:lnSpc>
                        <a:spcAft>
                          <a:spcPts val="1000"/>
                        </a:spcAft>
                      </a:pPr>
                      <a:r>
                        <a:rPr lang="en-US" sz="1400" dirty="0">
                          <a:effectLst/>
                        </a:rPr>
                        <a:t>(WP14) Transformative Innovation Paths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400" dirty="0">
                          <a:effectLst/>
                        </a:rPr>
                        <a:t>Validated hybrid LWFA-PWFA beams; simulated plasma photocathode XFELs; launched P-</a:t>
                      </a:r>
                      <a:r>
                        <a:rPr lang="en-US" sz="1400" dirty="0" err="1">
                          <a:effectLst/>
                        </a:rPr>
                        <a:t>MoPA</a:t>
                      </a:r>
                      <a:r>
                        <a:rPr lang="en-US" sz="1400" dirty="0">
                          <a:effectLst/>
                        </a:rPr>
                        <a:t> experiments.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MG.1: Update of concepts for EuPRAXIA, systems status report</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1360991593"/>
                  </a:ext>
                </a:extLst>
              </a:tr>
              <a:tr h="410773">
                <a:tc>
                  <a:txBody>
                    <a:bodyPr/>
                    <a:lstStyle/>
                    <a:p>
                      <a:pPr algn="just">
                        <a:lnSpc>
                          <a:spcPct val="115000"/>
                        </a:lnSpc>
                        <a:spcAft>
                          <a:spcPts val="1000"/>
                        </a:spcAft>
                      </a:pPr>
                      <a:r>
                        <a:rPr lang="en-US" sz="1400" dirty="0">
                          <a:effectLst/>
                        </a:rPr>
                        <a:t>(WP15) TDR </a:t>
                      </a:r>
                      <a:r>
                        <a:rPr lang="en-US" sz="1400" dirty="0" err="1">
                          <a:effectLst/>
                        </a:rPr>
                        <a:t>EuPRAXIA@SPARC_LAB</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92D050"/>
                    </a:solidFill>
                  </a:tcPr>
                </a:tc>
                <a:tc>
                  <a:txBody>
                    <a:bodyPr/>
                    <a:lstStyle/>
                    <a:p>
                      <a:pPr algn="just">
                        <a:lnSpc>
                          <a:spcPct val="115000"/>
                        </a:lnSpc>
                        <a:spcAft>
                          <a:spcPts val="1000"/>
                        </a:spcAft>
                      </a:pPr>
                      <a:r>
                        <a:rPr lang="en-US" sz="1400" dirty="0">
                          <a:effectLst/>
                        </a:rPr>
                        <a:t>Completed draft TDR for </a:t>
                      </a:r>
                      <a:r>
                        <a:rPr lang="en-US" sz="1400" dirty="0" err="1">
                          <a:effectLst/>
                        </a:rPr>
                        <a:t>EuPRAXIA@SPARC_LAB</a:t>
                      </a:r>
                      <a:r>
                        <a:rPr lang="en-US" sz="1400">
                          <a:effectLst/>
                        </a:rPr>
                        <a:t>; final layout and simulations prepared.</a:t>
                      </a:r>
                      <a:endParaRPr lang="en-IT" sz="140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D15.2: Mid-term report on TDR status </a:t>
                      </a:r>
                    </a:p>
                    <a:p>
                      <a:pPr algn="just">
                        <a:lnSpc>
                          <a:spcPct val="115000"/>
                        </a:lnSpc>
                        <a:spcAft>
                          <a:spcPts val="1000"/>
                        </a:spcAft>
                      </a:pPr>
                      <a:r>
                        <a:rPr lang="en-US" sz="1200" dirty="0">
                          <a:effectLst/>
                        </a:rPr>
                        <a:t>M15.2: Workshop on upgrade and beamlines </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3451968287"/>
                  </a:ext>
                </a:extLst>
              </a:tr>
              <a:tr h="327192">
                <a:tc>
                  <a:txBody>
                    <a:bodyPr/>
                    <a:lstStyle/>
                    <a:p>
                      <a:pPr algn="just">
                        <a:lnSpc>
                          <a:spcPct val="115000"/>
                        </a:lnSpc>
                        <a:spcAft>
                          <a:spcPts val="1000"/>
                        </a:spcAft>
                      </a:pPr>
                      <a:r>
                        <a:rPr lang="en-US" sz="1400" dirty="0">
                          <a:effectLst/>
                        </a:rPr>
                        <a:t>(WP16) TDR  Laser-driven Site</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solidFill>
                      <a:srgbClr val="92D050"/>
                    </a:solidFill>
                  </a:tcPr>
                </a:tc>
                <a:tc>
                  <a:txBody>
                    <a:bodyPr/>
                    <a:lstStyle/>
                    <a:p>
                      <a:pPr algn="just">
                        <a:lnSpc>
                          <a:spcPct val="115000"/>
                        </a:lnSpc>
                        <a:spcAft>
                          <a:spcPts val="1000"/>
                        </a:spcAft>
                      </a:pPr>
                      <a:r>
                        <a:rPr lang="en-US" sz="1400" dirty="0">
                          <a:effectLst/>
                        </a:rPr>
                        <a:t>Selected ELI Beamlines (CZ) as second site; EPAC (UK) and CNR-INO (IT) designated as R&amp;D nodes.</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tc>
                  <a:txBody>
                    <a:bodyPr/>
                    <a:lstStyle/>
                    <a:p>
                      <a:pPr algn="just">
                        <a:lnSpc>
                          <a:spcPct val="115000"/>
                        </a:lnSpc>
                        <a:spcAft>
                          <a:spcPts val="1000"/>
                        </a:spcAft>
                      </a:pPr>
                      <a:r>
                        <a:rPr lang="en-US" sz="1200" dirty="0">
                          <a:effectLst/>
                        </a:rPr>
                        <a:t>D16.1: Update on EuPRAXIA plans for selected site 2</a:t>
                      </a:r>
                      <a:endParaRPr lang="en-IT"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732" marR="29732" marT="0" marB="0"/>
                </a:tc>
                <a:extLst>
                  <a:ext uri="{0D108BD9-81ED-4DB2-BD59-A6C34878D82A}">
                    <a16:rowId xmlns:a16="http://schemas.microsoft.com/office/drawing/2014/main" val="2817122724"/>
                  </a:ext>
                </a:extLst>
              </a:tr>
            </a:tbl>
          </a:graphicData>
        </a:graphic>
      </p:graphicFrame>
    </p:spTree>
    <p:extLst>
      <p:ext uri="{BB962C8B-B14F-4D97-AF65-F5344CB8AC3E}">
        <p14:creationId xmlns:p14="http://schemas.microsoft.com/office/powerpoint/2010/main" val="59446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B8E47-71DA-6F0F-BA25-7680D74E05A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07E8837-734E-56C8-0638-C0A5F594744D}"/>
              </a:ext>
            </a:extLst>
          </p:cNvPr>
          <p:cNvGrpSpPr/>
          <p:nvPr/>
        </p:nvGrpSpPr>
        <p:grpSpPr>
          <a:xfrm>
            <a:off x="1349921" y="2468235"/>
            <a:ext cx="9873487" cy="1921530"/>
            <a:chOff x="3471990" y="2100371"/>
            <a:chExt cx="7963518" cy="1921530"/>
          </a:xfrm>
        </p:grpSpPr>
        <p:sp>
          <p:nvSpPr>
            <p:cNvPr id="6" name="Title 1">
              <a:extLst>
                <a:ext uri="{FF2B5EF4-FFF2-40B4-BE49-F238E27FC236}">
                  <a16:creationId xmlns:a16="http://schemas.microsoft.com/office/drawing/2014/main" id="{2076C8B6-6D0F-02A2-17A7-F229DD43F1E6}"/>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a:solidFill>
                    <a:srgbClr val="FCAF18"/>
                  </a:solidFill>
                  <a:ea typeface="Helvetica Neue"/>
                  <a:cs typeface="Helvetica Neue"/>
                </a:rPr>
                <a:t>WP.8 Theory and Simulations</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64249E1D-6C5E-4D26-A6ED-548A5BEB644C}"/>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Jorge Vieira (IST)</a:t>
              </a:r>
              <a:br>
                <a:rPr lang="en-GB" sz="2800" dirty="0">
                  <a:solidFill>
                    <a:schemeClr val="bg1"/>
                  </a:solidFill>
                  <a:ea typeface="+mn-ea"/>
                  <a:cs typeface="+mn-cs"/>
                </a:rPr>
              </a:br>
              <a:r>
                <a:rPr lang="en-GB" sz="2800" dirty="0">
                  <a:solidFill>
                    <a:schemeClr val="bg1"/>
                  </a:solidFill>
                  <a:ea typeface="+mn-ea"/>
                  <a:cs typeface="+mn-cs"/>
                </a:rPr>
                <a:t>Henri </a:t>
              </a:r>
              <a:r>
                <a:rPr lang="en-GB" sz="2800" dirty="0" err="1">
                  <a:solidFill>
                    <a:schemeClr val="bg1"/>
                  </a:solidFill>
                  <a:ea typeface="+mn-ea"/>
                  <a:cs typeface="+mn-cs"/>
                </a:rPr>
                <a:t>Vincenti</a:t>
              </a:r>
              <a:r>
                <a:rPr lang="en-GB" sz="2800" dirty="0">
                  <a:solidFill>
                    <a:schemeClr val="bg1"/>
                  </a:solidFill>
                  <a:ea typeface="+mn-ea"/>
                  <a:cs typeface="+mn-cs"/>
                </a:rPr>
                <a:t> (CEA)</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A919B9DF-B0C3-29A8-81EC-192085E8C54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CD414468-27FA-724F-9357-733ABD7502C5}"/>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2A3C18-FA1E-E70D-B16E-BCDFB917C16D}"/>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4397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FCC69-4CC9-F604-6E22-4DC6A868B898}"/>
              </a:ext>
            </a:extLst>
          </p:cNvPr>
          <p:cNvPicPr>
            <a:picLocks noChangeAspect="1"/>
          </p:cNvPicPr>
          <p:nvPr/>
        </p:nvPicPr>
        <p:blipFill>
          <a:blip r:embed="rId5"/>
          <a:stretch>
            <a:fillRect/>
          </a:stretch>
        </p:blipFill>
        <p:spPr>
          <a:xfrm>
            <a:off x="8200273" y="874260"/>
            <a:ext cx="3917020" cy="5499069"/>
          </a:xfrm>
          <a:prstGeom prst="rect">
            <a:avLst/>
          </a:prstGeom>
        </p:spPr>
      </p:pic>
      <p:pic>
        <p:nvPicPr>
          <p:cNvPr id="149" name="Picture 148">
            <a:extLst>
              <a:ext uri="{FF2B5EF4-FFF2-40B4-BE49-F238E27FC236}">
                <a16:creationId xmlns:a16="http://schemas.microsoft.com/office/drawing/2014/main" id="{D58EF23C-C68E-2E6C-8FFC-C63448F45974}"/>
              </a:ext>
            </a:extLst>
          </p:cNvPr>
          <p:cNvPicPr>
            <a:picLocks noChangeAspect="1"/>
          </p:cNvPicPr>
          <p:nvPr/>
        </p:nvPicPr>
        <p:blipFill>
          <a:blip r:embed="rId6"/>
          <a:stretch>
            <a:fillRect/>
          </a:stretch>
        </p:blipFill>
        <p:spPr>
          <a:xfrm>
            <a:off x="120989" y="883766"/>
            <a:ext cx="3910923" cy="5499069"/>
          </a:xfrm>
          <a:prstGeom prst="rect">
            <a:avLst/>
          </a:prstGeom>
        </p:spPr>
      </p:pic>
      <p:pic>
        <p:nvPicPr>
          <p:cNvPr id="172" name="Picture 171">
            <a:extLst>
              <a:ext uri="{FF2B5EF4-FFF2-40B4-BE49-F238E27FC236}">
                <a16:creationId xmlns:a16="http://schemas.microsoft.com/office/drawing/2014/main" id="{420EF8F9-EB60-93E6-9429-8EE6ECD1E798}"/>
              </a:ext>
            </a:extLst>
          </p:cNvPr>
          <p:cNvPicPr>
            <a:picLocks noChangeAspect="1"/>
          </p:cNvPicPr>
          <p:nvPr/>
        </p:nvPicPr>
        <p:blipFill>
          <a:blip r:embed="rId7"/>
          <a:stretch>
            <a:fillRect/>
          </a:stretch>
        </p:blipFill>
        <p:spPr>
          <a:xfrm>
            <a:off x="338883" y="3504857"/>
            <a:ext cx="3316512" cy="2655038"/>
          </a:xfrm>
          <a:prstGeom prst="rect">
            <a:avLst/>
          </a:prstGeom>
        </p:spPr>
      </p:pic>
      <p:pic>
        <p:nvPicPr>
          <p:cNvPr id="1048" name="Picture 1047">
            <a:extLst>
              <a:ext uri="{FF2B5EF4-FFF2-40B4-BE49-F238E27FC236}">
                <a16:creationId xmlns:a16="http://schemas.microsoft.com/office/drawing/2014/main" id="{D508D1B4-1ED0-32E4-1259-1861B72090D9}"/>
              </a:ext>
            </a:extLst>
          </p:cNvPr>
          <p:cNvPicPr>
            <a:picLocks noChangeAspect="1"/>
          </p:cNvPicPr>
          <p:nvPr/>
        </p:nvPicPr>
        <p:blipFill>
          <a:blip r:embed="rId8"/>
          <a:stretch>
            <a:fillRect/>
          </a:stretch>
        </p:blipFill>
        <p:spPr>
          <a:xfrm>
            <a:off x="4171950" y="883765"/>
            <a:ext cx="3913971" cy="5499069"/>
          </a:xfrm>
          <a:prstGeom prst="rect">
            <a:avLst/>
          </a:prstGeom>
        </p:spPr>
      </p:pic>
      <p:pic>
        <p:nvPicPr>
          <p:cNvPr id="1084" name="Picture 1083">
            <a:extLst>
              <a:ext uri="{FF2B5EF4-FFF2-40B4-BE49-F238E27FC236}">
                <a16:creationId xmlns:a16="http://schemas.microsoft.com/office/drawing/2014/main" id="{6A63B8A2-19D0-3FBB-A40F-05328990E4FD}"/>
              </a:ext>
            </a:extLst>
          </p:cNvPr>
          <p:cNvPicPr>
            <a:picLocks noChangeAspect="1"/>
          </p:cNvPicPr>
          <p:nvPr/>
        </p:nvPicPr>
        <p:blipFill>
          <a:blip r:embed="rId9"/>
          <a:stretch>
            <a:fillRect/>
          </a:stretch>
        </p:blipFill>
        <p:spPr>
          <a:xfrm>
            <a:off x="4413358" y="4534290"/>
            <a:ext cx="3365284" cy="1722270"/>
          </a:xfrm>
          <a:prstGeom prst="rect">
            <a:avLst/>
          </a:prstGeom>
        </p:spPr>
      </p:pic>
      <p:pic>
        <p:nvPicPr>
          <p:cNvPr id="1114" name="Picture 1113">
            <a:extLst>
              <a:ext uri="{FF2B5EF4-FFF2-40B4-BE49-F238E27FC236}">
                <a16:creationId xmlns:a16="http://schemas.microsoft.com/office/drawing/2014/main" id="{3017C0D1-5EAA-AE8E-359F-CBB25FDF529A}"/>
              </a:ext>
            </a:extLst>
          </p:cNvPr>
          <p:cNvPicPr>
            <a:picLocks noChangeAspect="1"/>
          </p:cNvPicPr>
          <p:nvPr/>
        </p:nvPicPr>
        <p:blipFill>
          <a:blip r:embed="rId10"/>
          <a:stretch>
            <a:fillRect/>
          </a:stretch>
        </p:blipFill>
        <p:spPr>
          <a:xfrm>
            <a:off x="8606996" y="1457702"/>
            <a:ext cx="3078747" cy="2027096"/>
          </a:xfrm>
          <a:prstGeom prst="rect">
            <a:avLst/>
          </a:prstGeom>
        </p:spPr>
      </p:pic>
      <p:pic>
        <p:nvPicPr>
          <p:cNvPr id="1118" name="Picture 1117">
            <a:extLst>
              <a:ext uri="{FF2B5EF4-FFF2-40B4-BE49-F238E27FC236}">
                <a16:creationId xmlns:a16="http://schemas.microsoft.com/office/drawing/2014/main" id="{3E0F5AE6-BD0C-EA40-227F-3FBC90FFDF92}"/>
              </a:ext>
            </a:extLst>
          </p:cNvPr>
          <p:cNvPicPr>
            <a:picLocks noChangeAspect="1"/>
          </p:cNvPicPr>
          <p:nvPr/>
        </p:nvPicPr>
        <p:blipFill>
          <a:blip r:embed="rId11"/>
          <a:stretch>
            <a:fillRect/>
          </a:stretch>
        </p:blipFill>
        <p:spPr>
          <a:xfrm>
            <a:off x="9380584" y="2294785"/>
            <a:ext cx="384082" cy="1438781"/>
          </a:xfrm>
          <a:prstGeom prst="rect">
            <a:avLst/>
          </a:prstGeom>
        </p:spPr>
      </p:pic>
      <p:pic>
        <p:nvPicPr>
          <p:cNvPr id="1119" name="output2">
            <a:hlinkClick r:id="" action="ppaction://media"/>
            <a:extLst>
              <a:ext uri="{FF2B5EF4-FFF2-40B4-BE49-F238E27FC236}">
                <a16:creationId xmlns:a16="http://schemas.microsoft.com/office/drawing/2014/main" id="{B2D75255-2E82-7153-0779-BA898959E42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752149" y="3870109"/>
            <a:ext cx="2813268" cy="2166106"/>
          </a:xfrm>
          <a:prstGeom prst="rect">
            <a:avLst/>
          </a:prstGeom>
        </p:spPr>
      </p:pic>
      <p:pic>
        <p:nvPicPr>
          <p:cNvPr id="10" name="Picture 9">
            <a:extLst>
              <a:ext uri="{FF2B5EF4-FFF2-40B4-BE49-F238E27FC236}">
                <a16:creationId xmlns:a16="http://schemas.microsoft.com/office/drawing/2014/main" id="{8E622D8D-7D90-43CA-E667-D0C513F47CB1}"/>
              </a:ext>
            </a:extLst>
          </p:cNvPr>
          <p:cNvPicPr>
            <a:picLocks noChangeAspect="1"/>
          </p:cNvPicPr>
          <p:nvPr/>
        </p:nvPicPr>
        <p:blipFill>
          <a:blip r:embed="rId13"/>
          <a:stretch>
            <a:fillRect/>
          </a:stretch>
        </p:blipFill>
        <p:spPr>
          <a:xfrm>
            <a:off x="9122906" y="4042573"/>
            <a:ext cx="1597291" cy="789501"/>
          </a:xfrm>
          <a:prstGeom prst="rect">
            <a:avLst/>
          </a:prstGeom>
        </p:spPr>
      </p:pic>
      <p:sp>
        <p:nvSpPr>
          <p:cNvPr id="3" name="Title 2">
            <a:extLst>
              <a:ext uri="{FF2B5EF4-FFF2-40B4-BE49-F238E27FC236}">
                <a16:creationId xmlns:a16="http://schemas.microsoft.com/office/drawing/2014/main" id="{E412D705-AB44-925E-E071-7D143CA93132}"/>
              </a:ext>
            </a:extLst>
          </p:cNvPr>
          <p:cNvSpPr>
            <a:spLocks noGrp="1"/>
          </p:cNvSpPr>
          <p:nvPr>
            <p:ph type="title"/>
          </p:nvPr>
        </p:nvSpPr>
        <p:spPr>
          <a:xfrm>
            <a:off x="1852247" y="-284148"/>
            <a:ext cx="9296400" cy="1325563"/>
          </a:xfrm>
        </p:spPr>
        <p:txBody>
          <a:bodyPr>
            <a:normAutofit/>
          </a:bodyPr>
          <a:lstStyle/>
          <a:p>
            <a:r>
              <a:rPr lang="en-GB" sz="2800" dirty="0"/>
              <a:t>Down-ramp injection optimization (with ELI) </a:t>
            </a:r>
          </a:p>
        </p:txBody>
      </p:sp>
      <p:sp>
        <p:nvSpPr>
          <p:cNvPr id="2" name="TextBox 1">
            <a:extLst>
              <a:ext uri="{FF2B5EF4-FFF2-40B4-BE49-F238E27FC236}">
                <a16:creationId xmlns:a16="http://schemas.microsoft.com/office/drawing/2014/main" id="{1414B9B0-FACD-73C1-9386-93F6F2AAD118}"/>
              </a:ext>
            </a:extLst>
          </p:cNvPr>
          <p:cNvSpPr txBox="1"/>
          <p:nvPr/>
        </p:nvSpPr>
        <p:spPr>
          <a:xfrm>
            <a:off x="74707" y="6013497"/>
            <a:ext cx="29713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D. Lemos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et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al. </a:t>
            </a:r>
            <a:endParaRPr kumimoji="0" lang="en-P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130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8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0100" fill="hold"/>
                                        <p:tgtEl>
                                          <p:spTgt spid="1119"/>
                                        </p:tgtEl>
                                      </p:cBhvr>
                                    </p:cmd>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11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077F-4ED8-B641-4D08-DBFC1F2368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51373C-0DDC-B967-0A48-1BEA34FB8F7E}"/>
              </a:ext>
            </a:extLst>
          </p:cNvPr>
          <p:cNvPicPr>
            <a:picLocks noChangeAspect="1"/>
          </p:cNvPicPr>
          <p:nvPr/>
        </p:nvPicPr>
        <p:blipFill>
          <a:blip r:embed="rId2"/>
          <a:stretch>
            <a:fillRect/>
          </a:stretch>
        </p:blipFill>
        <p:spPr>
          <a:xfrm>
            <a:off x="3695492" y="2658297"/>
            <a:ext cx="4801016" cy="868756"/>
          </a:xfrm>
          <a:prstGeom prst="rect">
            <a:avLst/>
          </a:prstGeom>
        </p:spPr>
      </p:pic>
      <p:pic>
        <p:nvPicPr>
          <p:cNvPr id="13" name="Picture 12">
            <a:extLst>
              <a:ext uri="{FF2B5EF4-FFF2-40B4-BE49-F238E27FC236}">
                <a16:creationId xmlns:a16="http://schemas.microsoft.com/office/drawing/2014/main" id="{61A5A778-3B70-A896-AC55-93A65D2935B8}"/>
              </a:ext>
            </a:extLst>
          </p:cNvPr>
          <p:cNvPicPr>
            <a:picLocks noChangeAspect="1"/>
          </p:cNvPicPr>
          <p:nvPr/>
        </p:nvPicPr>
        <p:blipFill>
          <a:blip r:embed="rId3"/>
          <a:stretch>
            <a:fillRect/>
          </a:stretch>
        </p:blipFill>
        <p:spPr>
          <a:xfrm>
            <a:off x="872369" y="851252"/>
            <a:ext cx="5072312" cy="3840813"/>
          </a:xfrm>
          <a:prstGeom prst="rect">
            <a:avLst/>
          </a:prstGeom>
        </p:spPr>
      </p:pic>
      <p:pic>
        <p:nvPicPr>
          <p:cNvPr id="27" name="Picture 26">
            <a:extLst>
              <a:ext uri="{FF2B5EF4-FFF2-40B4-BE49-F238E27FC236}">
                <a16:creationId xmlns:a16="http://schemas.microsoft.com/office/drawing/2014/main" id="{C9D8D6D1-1E1D-ADDA-2B6B-6A3B6A84DCE0}"/>
              </a:ext>
            </a:extLst>
          </p:cNvPr>
          <p:cNvPicPr>
            <a:picLocks noChangeAspect="1"/>
          </p:cNvPicPr>
          <p:nvPr/>
        </p:nvPicPr>
        <p:blipFill>
          <a:blip r:embed="rId4"/>
          <a:stretch>
            <a:fillRect/>
          </a:stretch>
        </p:blipFill>
        <p:spPr>
          <a:xfrm>
            <a:off x="6265982" y="841922"/>
            <a:ext cx="4950381" cy="3846910"/>
          </a:xfrm>
          <a:prstGeom prst="rect">
            <a:avLst/>
          </a:prstGeom>
        </p:spPr>
      </p:pic>
      <p:pic>
        <p:nvPicPr>
          <p:cNvPr id="32" name="Picture 31" descr="A table with numbers and symbols&#10;&#10;AI-generated content may be incorrect.">
            <a:extLst>
              <a:ext uri="{FF2B5EF4-FFF2-40B4-BE49-F238E27FC236}">
                <a16:creationId xmlns:a16="http://schemas.microsoft.com/office/drawing/2014/main" id="{EFFC04E9-961F-166D-B522-02CEF1B3E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655" y="1371837"/>
            <a:ext cx="4586976" cy="2708573"/>
          </a:xfrm>
          <a:prstGeom prst="rect">
            <a:avLst/>
          </a:prstGeom>
        </p:spPr>
      </p:pic>
      <p:pic>
        <p:nvPicPr>
          <p:cNvPr id="35" name="Picture 34">
            <a:extLst>
              <a:ext uri="{FF2B5EF4-FFF2-40B4-BE49-F238E27FC236}">
                <a16:creationId xmlns:a16="http://schemas.microsoft.com/office/drawing/2014/main" id="{D38A45B1-F661-50B2-CB04-27EF3AD9684E}"/>
              </a:ext>
            </a:extLst>
          </p:cNvPr>
          <p:cNvPicPr>
            <a:picLocks noChangeAspect="1"/>
          </p:cNvPicPr>
          <p:nvPr/>
        </p:nvPicPr>
        <p:blipFill>
          <a:blip r:embed="rId6"/>
          <a:stretch>
            <a:fillRect/>
          </a:stretch>
        </p:blipFill>
        <p:spPr>
          <a:xfrm>
            <a:off x="872369" y="4645727"/>
            <a:ext cx="10507367" cy="1752752"/>
          </a:xfrm>
          <a:prstGeom prst="rect">
            <a:avLst/>
          </a:prstGeom>
        </p:spPr>
      </p:pic>
      <p:pic>
        <p:nvPicPr>
          <p:cNvPr id="42" name="Picture 41">
            <a:extLst>
              <a:ext uri="{FF2B5EF4-FFF2-40B4-BE49-F238E27FC236}">
                <a16:creationId xmlns:a16="http://schemas.microsoft.com/office/drawing/2014/main" id="{ED078D3E-0FB7-DD9D-26D8-4DD420C48927}"/>
              </a:ext>
            </a:extLst>
          </p:cNvPr>
          <p:cNvPicPr>
            <a:picLocks noChangeAspect="1"/>
          </p:cNvPicPr>
          <p:nvPr/>
        </p:nvPicPr>
        <p:blipFill>
          <a:blip r:embed="rId7"/>
          <a:stretch>
            <a:fillRect/>
          </a:stretch>
        </p:blipFill>
        <p:spPr>
          <a:xfrm>
            <a:off x="1685162" y="4973745"/>
            <a:ext cx="4020661" cy="1243692"/>
          </a:xfrm>
          <a:prstGeom prst="rect">
            <a:avLst/>
          </a:prstGeom>
        </p:spPr>
      </p:pic>
      <p:pic>
        <p:nvPicPr>
          <p:cNvPr id="51" name="Picture 50">
            <a:extLst>
              <a:ext uri="{FF2B5EF4-FFF2-40B4-BE49-F238E27FC236}">
                <a16:creationId xmlns:a16="http://schemas.microsoft.com/office/drawing/2014/main" id="{FADA2490-D85E-30DD-C597-64AC04C23609}"/>
              </a:ext>
            </a:extLst>
          </p:cNvPr>
          <p:cNvPicPr>
            <a:picLocks noChangeAspect="1"/>
          </p:cNvPicPr>
          <p:nvPr/>
        </p:nvPicPr>
        <p:blipFill>
          <a:blip r:embed="rId8"/>
          <a:stretch>
            <a:fillRect/>
          </a:stretch>
        </p:blipFill>
        <p:spPr>
          <a:xfrm>
            <a:off x="6167060" y="4965996"/>
            <a:ext cx="5038781" cy="1243692"/>
          </a:xfrm>
          <a:prstGeom prst="rect">
            <a:avLst/>
          </a:prstGeom>
        </p:spPr>
      </p:pic>
      <p:sp>
        <p:nvSpPr>
          <p:cNvPr id="2" name="Title 2">
            <a:extLst>
              <a:ext uri="{FF2B5EF4-FFF2-40B4-BE49-F238E27FC236}">
                <a16:creationId xmlns:a16="http://schemas.microsoft.com/office/drawing/2014/main" id="{EB91E78F-8129-B807-AA2A-EB109890CF91}"/>
              </a:ext>
            </a:extLst>
          </p:cNvPr>
          <p:cNvSpPr>
            <a:spLocks noGrp="1"/>
          </p:cNvSpPr>
          <p:nvPr>
            <p:ph type="title"/>
          </p:nvPr>
        </p:nvSpPr>
        <p:spPr>
          <a:xfrm>
            <a:off x="1823939" y="-260631"/>
            <a:ext cx="9495692" cy="1325563"/>
          </a:xfrm>
        </p:spPr>
        <p:txBody>
          <a:bodyPr>
            <a:normAutofit/>
          </a:bodyPr>
          <a:lstStyle/>
          <a:p>
            <a:r>
              <a:rPr lang="en-GB" sz="2800" dirty="0"/>
              <a:t>Optimized down-ramp injection: FEL-class bunches </a:t>
            </a:r>
          </a:p>
        </p:txBody>
      </p:sp>
      <p:sp>
        <p:nvSpPr>
          <p:cNvPr id="5" name="TextBox 4">
            <a:extLst>
              <a:ext uri="{FF2B5EF4-FFF2-40B4-BE49-F238E27FC236}">
                <a16:creationId xmlns:a16="http://schemas.microsoft.com/office/drawing/2014/main" id="{2993C795-6B54-286D-3068-578A625243F6}"/>
              </a:ext>
            </a:extLst>
          </p:cNvPr>
          <p:cNvSpPr txBox="1"/>
          <p:nvPr/>
        </p:nvSpPr>
        <p:spPr>
          <a:xfrm>
            <a:off x="3407655" y="462507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Parameters relevant for ELI-</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EuPRAXIA</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Site 2</a:t>
            </a:r>
            <a:endParaRPr kumimoji="0" lang="en-P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1592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B49D682-A35D-E12D-D367-BE7CB1BB4BC6}"/>
              </a:ext>
            </a:extLst>
          </p:cNvPr>
          <p:cNvSpPr>
            <a:spLocks noGrp="1"/>
          </p:cNvSpPr>
          <p:nvPr>
            <p:ph type="title"/>
          </p:nvPr>
        </p:nvSpPr>
        <p:spPr>
          <a:xfrm>
            <a:off x="2115127" y="-272186"/>
            <a:ext cx="8763888" cy="1325563"/>
          </a:xfrm>
        </p:spPr>
        <p:txBody>
          <a:bodyPr>
            <a:normAutofit/>
          </a:bodyPr>
          <a:lstStyle/>
          <a:p>
            <a:r>
              <a:rPr lang="en-GB" sz="2800" dirty="0"/>
              <a:t>Down-ramp injection: role of laser aberration</a:t>
            </a:r>
          </a:p>
        </p:txBody>
      </p:sp>
      <p:grpSp>
        <p:nvGrpSpPr>
          <p:cNvPr id="2" name="Group 1">
            <a:extLst>
              <a:ext uri="{FF2B5EF4-FFF2-40B4-BE49-F238E27FC236}">
                <a16:creationId xmlns:a16="http://schemas.microsoft.com/office/drawing/2014/main" id="{BF3A5262-BBFE-E0D8-2405-FE741AA20B8B}"/>
              </a:ext>
            </a:extLst>
          </p:cNvPr>
          <p:cNvGrpSpPr/>
          <p:nvPr/>
        </p:nvGrpSpPr>
        <p:grpSpPr>
          <a:xfrm>
            <a:off x="961671" y="874944"/>
            <a:ext cx="4956530" cy="5380783"/>
            <a:chOff x="1173337" y="1184413"/>
            <a:chExt cx="4956530" cy="5380783"/>
          </a:xfrm>
        </p:grpSpPr>
        <p:pic>
          <p:nvPicPr>
            <p:cNvPr id="169" name="pasted-movie.png" descr="pasted-movie.png"/>
            <p:cNvPicPr>
              <a:picLocks noChangeAspect="1"/>
            </p:cNvPicPr>
            <p:nvPr/>
          </p:nvPicPr>
          <p:blipFill>
            <a:blip r:embed="rId2"/>
            <a:stretch>
              <a:fillRect/>
            </a:stretch>
          </p:blipFill>
          <p:spPr>
            <a:xfrm>
              <a:off x="1274741" y="1538572"/>
              <a:ext cx="4451351" cy="4972051"/>
            </a:xfrm>
            <a:prstGeom prst="rect">
              <a:avLst/>
            </a:prstGeom>
            <a:ln w="12700">
              <a:miter lim="400000"/>
            </a:ln>
          </p:spPr>
        </p:pic>
        <p:sp>
          <p:nvSpPr>
            <p:cNvPr id="170" name="Slice energy spread"/>
            <p:cNvSpPr txBox="1"/>
            <p:nvPr/>
          </p:nvSpPr>
          <p:spPr>
            <a:xfrm>
              <a:off x="1938831" y="3366236"/>
              <a:ext cx="1331351"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Slice energy spread</a:t>
              </a:r>
            </a:p>
          </p:txBody>
        </p:sp>
        <p:sp>
          <p:nvSpPr>
            <p:cNvPr id="171" name="Emittance"/>
            <p:cNvSpPr txBox="1"/>
            <p:nvPr/>
          </p:nvSpPr>
          <p:spPr>
            <a:xfrm>
              <a:off x="2210936" y="4906685"/>
              <a:ext cx="787139"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Emittance</a:t>
              </a:r>
            </a:p>
          </p:txBody>
        </p:sp>
        <p:sp>
          <p:nvSpPr>
            <p:cNvPr id="5" name="Electron bunch characteristics">
              <a:extLst>
                <a:ext uri="{FF2B5EF4-FFF2-40B4-BE49-F238E27FC236}">
                  <a16:creationId xmlns:a16="http://schemas.microsoft.com/office/drawing/2014/main" id="{A6C5F712-4507-867B-98DB-526A6F65CEFB}"/>
                </a:ext>
              </a:extLst>
            </p:cNvPr>
            <p:cNvSpPr/>
            <p:nvPr/>
          </p:nvSpPr>
          <p:spPr>
            <a:xfrm>
              <a:off x="1173337" y="1184413"/>
              <a:ext cx="4956530" cy="396296"/>
            </a:xfrm>
            <a:prstGeom prst="rect">
              <a:avLst/>
            </a:prstGeom>
            <a:solidFill>
              <a:srgbClr val="2B466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indent="359999" algn="l" defTabSz="457200">
                <a:defRPr sz="3300" b="1">
                  <a:solidFill>
                    <a:srgbClr val="FFFFFF"/>
                  </a:solidFill>
                  <a:latin typeface="Gill Sans"/>
                  <a:ea typeface="Gill Sans"/>
                  <a:cs typeface="Gill Sans"/>
                  <a:sym typeface="Gill Sans"/>
                </a:defRPr>
              </a:lvl1pPr>
            </a:lstStyle>
            <a:p>
              <a:pPr marL="0" marR="0" lvl="0" indent="359999" algn="l" defTabSz="457200" rtl="0" eaLnBrk="1" fontAlgn="auto" latinLnBrk="0" hangingPunct="1">
                <a:lnSpc>
                  <a:spcPct val="100000"/>
                </a:lnSpc>
                <a:spcBef>
                  <a:spcPts val="0"/>
                </a:spcBef>
                <a:spcAft>
                  <a:spcPts val="0"/>
                </a:spcAft>
                <a:buClrTx/>
                <a:buSzTx/>
                <a:buFontTx/>
                <a:buNone/>
                <a:tabLst/>
                <a:defRPr/>
              </a:pP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No </a:t>
              </a:r>
              <a:r>
                <a:rPr kumimoji="0" lang="pt-PT" sz="1650" b="1" i="0" u="none" strike="noStrike" kern="1200" cap="none" spc="0" normalizeH="0" baseline="0" noProof="0" dirty="0" err="1">
                  <a:ln>
                    <a:noFill/>
                  </a:ln>
                  <a:solidFill>
                    <a:srgbClr val="FFFFFF"/>
                  </a:solidFill>
                  <a:effectLst/>
                  <a:uLnTx/>
                  <a:uFillTx/>
                  <a:latin typeface="Gill Sans"/>
                  <a:cs typeface="Gill Sans"/>
                  <a:sym typeface="Gill Sans"/>
                </a:rPr>
                <a:t>aberrations</a:t>
              </a: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 (</a:t>
              </a:r>
              <a:r>
                <a:rPr kumimoji="0" lang="pt-PT" sz="1650" b="1" i="0" u="none" strike="noStrike" kern="1200" cap="none" spc="0" normalizeH="0" baseline="0" noProof="0" dirty="0" err="1">
                  <a:ln>
                    <a:noFill/>
                  </a:ln>
                  <a:solidFill>
                    <a:srgbClr val="FFFFFF"/>
                  </a:solidFill>
                  <a:effectLst/>
                  <a:uLnTx/>
                  <a:uFillTx/>
                  <a:latin typeface="Gill Sans"/>
                  <a:cs typeface="Gill Sans"/>
                  <a:sym typeface="Gill Sans"/>
                </a:rPr>
                <a:t>Strehl</a:t>
              </a: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 ratio = 1)</a:t>
              </a:r>
              <a:endParaRPr kumimoji="0" sz="1650" b="1" i="0" u="none" strike="noStrike" kern="1200" cap="none" spc="0" normalizeH="0" baseline="0" noProof="0" dirty="0">
                <a:ln>
                  <a:noFill/>
                </a:ln>
                <a:solidFill>
                  <a:srgbClr val="FFFFFF"/>
                </a:solidFill>
                <a:effectLst/>
                <a:uLnTx/>
                <a:uFillTx/>
                <a:latin typeface="Gill Sans"/>
                <a:cs typeface="Gill Sans"/>
                <a:sym typeface="Gill Sans"/>
              </a:endParaRPr>
            </a:p>
          </p:txBody>
        </p:sp>
        <p:sp>
          <p:nvSpPr>
            <p:cNvPr id="6" name="Rectangle">
              <a:extLst>
                <a:ext uri="{FF2B5EF4-FFF2-40B4-BE49-F238E27FC236}">
                  <a16:creationId xmlns:a16="http://schemas.microsoft.com/office/drawing/2014/main" id="{99A7B910-2613-B039-D393-7A4FEF52BC15}"/>
                </a:ext>
              </a:extLst>
            </p:cNvPr>
            <p:cNvSpPr/>
            <p:nvPr/>
          </p:nvSpPr>
          <p:spPr>
            <a:xfrm>
              <a:off x="1213466" y="1593145"/>
              <a:ext cx="4881331" cy="4972051"/>
            </a:xfrm>
            <a:prstGeom prst="rect">
              <a:avLst/>
            </a:prstGeom>
            <a:ln w="63500">
              <a:solidFill>
                <a:srgbClr val="2C486D"/>
              </a:solidFill>
              <a:miter lim="400000"/>
            </a:ln>
          </p:spPr>
          <p:txBody>
            <a:bodyPr lIns="25400" tIns="25400" rIns="25400" bIns="25400" anchor="ctr"/>
            <a:lstStyle/>
            <a:p>
              <a:pPr marL="0" marR="0" lvl="0" indent="180000" algn="l" defTabSz="228600" rtl="0" eaLnBrk="1" fontAlgn="auto" latinLnBrk="0" hangingPunct="1">
                <a:lnSpc>
                  <a:spcPct val="100000"/>
                </a:lnSpc>
                <a:spcBef>
                  <a:spcPts val="0"/>
                </a:spcBef>
                <a:spcAft>
                  <a:spcPts val="0"/>
                </a:spcAft>
                <a:buClrTx/>
                <a:buSzTx/>
                <a:buFontTx/>
                <a:buNone/>
                <a:tabLst/>
                <a:defRPr sz="3600" b="1">
                  <a:solidFill>
                    <a:srgbClr val="FFFFFF"/>
                  </a:solidFill>
                  <a:latin typeface="Gill Sans"/>
                  <a:ea typeface="Gill Sans"/>
                  <a:cs typeface="Gill Sans"/>
                  <a:sym typeface="Gill Sans"/>
                </a:defRPr>
              </a:pPr>
              <a:endParaRPr kumimoji="0" sz="3600" b="1" i="0" u="none" strike="noStrike" kern="1200" cap="none" spc="0" normalizeH="0" baseline="0" noProof="0">
                <a:ln>
                  <a:noFill/>
                </a:ln>
                <a:solidFill>
                  <a:srgbClr val="FFFFFF"/>
                </a:solidFill>
                <a:effectLst/>
                <a:uLnTx/>
                <a:uFillTx/>
                <a:latin typeface="Gill Sans"/>
                <a:cs typeface="Gill Sans"/>
                <a:sym typeface="Gill Sans"/>
              </a:endParaRPr>
            </a:p>
          </p:txBody>
        </p:sp>
      </p:grpSp>
      <p:grpSp>
        <p:nvGrpSpPr>
          <p:cNvPr id="3" name="Group 2">
            <a:extLst>
              <a:ext uri="{FF2B5EF4-FFF2-40B4-BE49-F238E27FC236}">
                <a16:creationId xmlns:a16="http://schemas.microsoft.com/office/drawing/2014/main" id="{ECA42759-B49C-8FE3-571C-ADE842DC53D4}"/>
              </a:ext>
            </a:extLst>
          </p:cNvPr>
          <p:cNvGrpSpPr/>
          <p:nvPr/>
        </p:nvGrpSpPr>
        <p:grpSpPr>
          <a:xfrm>
            <a:off x="6223622" y="882692"/>
            <a:ext cx="4918512" cy="5373035"/>
            <a:chOff x="6435288" y="1192161"/>
            <a:chExt cx="4918512" cy="5373035"/>
          </a:xfrm>
        </p:grpSpPr>
        <p:pic>
          <p:nvPicPr>
            <p:cNvPr id="168" name="pasted-movie.png" descr="pasted-movie.png"/>
            <p:cNvPicPr>
              <a:picLocks noChangeAspect="1"/>
            </p:cNvPicPr>
            <p:nvPr/>
          </p:nvPicPr>
          <p:blipFill>
            <a:blip r:embed="rId3"/>
            <a:stretch>
              <a:fillRect/>
            </a:stretch>
          </p:blipFill>
          <p:spPr>
            <a:xfrm>
              <a:off x="6801933" y="1577910"/>
              <a:ext cx="4533901" cy="4972051"/>
            </a:xfrm>
            <a:prstGeom prst="rect">
              <a:avLst/>
            </a:prstGeom>
            <a:ln w="12700">
              <a:miter lim="400000"/>
            </a:ln>
          </p:spPr>
        </p:pic>
        <p:sp>
          <p:nvSpPr>
            <p:cNvPr id="7" name="Betatron radiation">
              <a:extLst>
                <a:ext uri="{FF2B5EF4-FFF2-40B4-BE49-F238E27FC236}">
                  <a16:creationId xmlns:a16="http://schemas.microsoft.com/office/drawing/2014/main" id="{6EA0F90A-820C-161D-C684-D17238DE0F4A}"/>
                </a:ext>
              </a:extLst>
            </p:cNvPr>
            <p:cNvSpPr/>
            <p:nvPr/>
          </p:nvSpPr>
          <p:spPr>
            <a:xfrm>
              <a:off x="6435288" y="1192161"/>
              <a:ext cx="4918512" cy="385749"/>
            </a:xfrm>
            <a:prstGeom prst="rect">
              <a:avLst/>
            </a:prstGeom>
            <a:solidFill>
              <a:srgbClr val="E0A83B"/>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indent="359999" algn="l" defTabSz="457200">
                <a:defRPr sz="3300" b="1">
                  <a:solidFill>
                    <a:srgbClr val="FFFFFF"/>
                  </a:solidFill>
                  <a:latin typeface="Gill Sans"/>
                  <a:ea typeface="Gill Sans"/>
                  <a:cs typeface="Gill Sans"/>
                  <a:sym typeface="Gill Sans"/>
                </a:defRPr>
              </a:lvl1pPr>
            </a:lstStyle>
            <a:p>
              <a:pPr marL="0" marR="0" lvl="0" indent="359999" algn="l" defTabSz="457200" rtl="0" eaLnBrk="1" fontAlgn="auto" latinLnBrk="0" hangingPunct="1">
                <a:lnSpc>
                  <a:spcPct val="100000"/>
                </a:lnSpc>
                <a:spcBef>
                  <a:spcPts val="0"/>
                </a:spcBef>
                <a:spcAft>
                  <a:spcPts val="0"/>
                </a:spcAft>
                <a:buClrTx/>
                <a:buSzTx/>
                <a:buFontTx/>
                <a:buNone/>
                <a:tabLst/>
                <a:defRPr/>
              </a:pPr>
              <a:r>
                <a:rPr kumimoji="0" lang="pt-PT" sz="1650" b="1" i="0" u="none" strike="noStrike" kern="1200" cap="none" spc="0" normalizeH="0" baseline="0" noProof="0" dirty="0" err="1">
                  <a:ln>
                    <a:noFill/>
                  </a:ln>
                  <a:solidFill>
                    <a:srgbClr val="FFFFFF"/>
                  </a:solidFill>
                  <a:effectLst/>
                  <a:uLnTx/>
                  <a:uFillTx/>
                  <a:latin typeface="Gill Sans"/>
                  <a:cs typeface="Gill Sans"/>
                  <a:sym typeface="Gill Sans"/>
                </a:rPr>
                <a:t>With</a:t>
              </a: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 </a:t>
              </a:r>
              <a:r>
                <a:rPr kumimoji="0" lang="pt-PT" sz="1650" b="1" i="0" u="none" strike="noStrike" kern="1200" cap="none" spc="0" normalizeH="0" baseline="0" noProof="0" dirty="0" err="1">
                  <a:ln>
                    <a:noFill/>
                  </a:ln>
                  <a:solidFill>
                    <a:srgbClr val="FFFFFF"/>
                  </a:solidFill>
                  <a:effectLst/>
                  <a:uLnTx/>
                  <a:uFillTx/>
                  <a:latin typeface="Gill Sans"/>
                  <a:cs typeface="Gill Sans"/>
                  <a:sym typeface="Gill Sans"/>
                </a:rPr>
                <a:t>aberrations</a:t>
              </a: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 (</a:t>
              </a:r>
              <a:r>
                <a:rPr kumimoji="0" lang="pt-PT" sz="1650" b="1" i="0" u="none" strike="noStrike" kern="1200" cap="none" spc="0" normalizeH="0" baseline="0" noProof="0" dirty="0" err="1">
                  <a:ln>
                    <a:noFill/>
                  </a:ln>
                  <a:solidFill>
                    <a:srgbClr val="FFFFFF"/>
                  </a:solidFill>
                  <a:effectLst/>
                  <a:uLnTx/>
                  <a:uFillTx/>
                  <a:latin typeface="Gill Sans"/>
                  <a:cs typeface="Gill Sans"/>
                  <a:sym typeface="Gill Sans"/>
                </a:rPr>
                <a:t>Strehl</a:t>
              </a:r>
              <a:r>
                <a:rPr kumimoji="0" lang="pt-PT" sz="1650" b="1" i="0" u="none" strike="noStrike" kern="1200" cap="none" spc="0" normalizeH="0" baseline="0" noProof="0" dirty="0">
                  <a:ln>
                    <a:noFill/>
                  </a:ln>
                  <a:solidFill>
                    <a:srgbClr val="FFFFFF"/>
                  </a:solidFill>
                  <a:effectLst/>
                  <a:uLnTx/>
                  <a:uFillTx/>
                  <a:latin typeface="Gill Sans"/>
                  <a:cs typeface="Gill Sans"/>
                  <a:sym typeface="Gill Sans"/>
                </a:rPr>
                <a:t> ratio = 0.86)</a:t>
              </a:r>
              <a:endParaRPr kumimoji="0" sz="1650" b="1" i="0" u="none" strike="noStrike" kern="1200" cap="none" spc="0" normalizeH="0" baseline="0" noProof="0" dirty="0">
                <a:ln>
                  <a:noFill/>
                </a:ln>
                <a:solidFill>
                  <a:srgbClr val="FFFFFF"/>
                </a:solidFill>
                <a:effectLst/>
                <a:uLnTx/>
                <a:uFillTx/>
                <a:latin typeface="Gill Sans"/>
                <a:cs typeface="Gill Sans"/>
                <a:sym typeface="Gill Sans"/>
              </a:endParaRPr>
            </a:p>
          </p:txBody>
        </p:sp>
        <p:sp>
          <p:nvSpPr>
            <p:cNvPr id="8" name="Group">
              <a:extLst>
                <a:ext uri="{FF2B5EF4-FFF2-40B4-BE49-F238E27FC236}">
                  <a16:creationId xmlns:a16="http://schemas.microsoft.com/office/drawing/2014/main" id="{A7A62CE7-7697-24D9-EE5A-E5917E5F5E91}"/>
                </a:ext>
              </a:extLst>
            </p:cNvPr>
            <p:cNvSpPr/>
            <p:nvPr/>
          </p:nvSpPr>
          <p:spPr>
            <a:xfrm>
              <a:off x="6463502" y="1577910"/>
              <a:ext cx="4868798" cy="4987286"/>
            </a:xfrm>
            <a:prstGeom prst="rect">
              <a:avLst/>
            </a:prstGeom>
            <a:noFill/>
            <a:ln w="63500" cap="flat">
              <a:solidFill>
                <a:srgbClr val="E0A83B"/>
              </a:solidFill>
              <a:prstDash val="solid"/>
              <a:miter lim="400000"/>
            </a:ln>
            <a:effectLst/>
          </p:spPr>
          <p:txBody>
            <a:bodyPr wrap="square" lIns="25400" tIns="25400" rIns="25400" bIns="25400" numCol="1" anchor="ctr">
              <a:noAutofit/>
            </a:bodyPr>
            <a:lstStyle/>
            <a:p>
              <a:pPr marL="0" marR="0" lvl="0" indent="180000" algn="l" defTabSz="228600" rtl="0" eaLnBrk="1" fontAlgn="auto" latinLnBrk="0" hangingPunct="1">
                <a:lnSpc>
                  <a:spcPct val="100000"/>
                </a:lnSpc>
                <a:spcBef>
                  <a:spcPts val="0"/>
                </a:spcBef>
                <a:spcAft>
                  <a:spcPts val="0"/>
                </a:spcAft>
                <a:buClrTx/>
                <a:buSzTx/>
                <a:buFontTx/>
                <a:buNone/>
                <a:tabLst/>
                <a:defRPr sz="3600" b="1">
                  <a:solidFill>
                    <a:srgbClr val="FFFFFF"/>
                  </a:solidFill>
                  <a:latin typeface="Gill Sans"/>
                  <a:ea typeface="Gill Sans"/>
                  <a:cs typeface="Gill Sans"/>
                  <a:sym typeface="Gill Sans"/>
                </a:defRPr>
              </a:pPr>
              <a:endParaRPr kumimoji="0" sz="3600" b="1" i="0" u="none" strike="noStrike" kern="1200" cap="none" spc="0" normalizeH="0" baseline="0" noProof="0">
                <a:ln>
                  <a:noFill/>
                </a:ln>
                <a:solidFill>
                  <a:srgbClr val="FFFFFF"/>
                </a:solidFill>
                <a:effectLst/>
                <a:uLnTx/>
                <a:uFillTx/>
                <a:latin typeface="Gill Sans"/>
                <a:cs typeface="Gill Sans"/>
                <a:sym typeface="Gill Sans"/>
              </a:endParaRPr>
            </a:p>
          </p:txBody>
        </p:sp>
        <p:sp>
          <p:nvSpPr>
            <p:cNvPr id="11" name="Slice energy spread">
              <a:extLst>
                <a:ext uri="{FF2B5EF4-FFF2-40B4-BE49-F238E27FC236}">
                  <a16:creationId xmlns:a16="http://schemas.microsoft.com/office/drawing/2014/main" id="{40807D5E-CEBB-7F69-ED64-AACE95F878A4}"/>
                </a:ext>
              </a:extLst>
            </p:cNvPr>
            <p:cNvSpPr txBox="1"/>
            <p:nvPr/>
          </p:nvSpPr>
          <p:spPr>
            <a:xfrm>
              <a:off x="10000949" y="3411977"/>
              <a:ext cx="1331351"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Slice energy spread</a:t>
              </a:r>
            </a:p>
          </p:txBody>
        </p:sp>
        <p:sp>
          <p:nvSpPr>
            <p:cNvPr id="12" name="Emittance">
              <a:extLst>
                <a:ext uri="{FF2B5EF4-FFF2-40B4-BE49-F238E27FC236}">
                  <a16:creationId xmlns:a16="http://schemas.microsoft.com/office/drawing/2014/main" id="{0A12DCF5-AE2D-4708-1720-186E70DA1918}"/>
                </a:ext>
              </a:extLst>
            </p:cNvPr>
            <p:cNvSpPr txBox="1"/>
            <p:nvPr/>
          </p:nvSpPr>
          <p:spPr>
            <a:xfrm>
              <a:off x="7574608" y="4906685"/>
              <a:ext cx="787139"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Emittance</a:t>
              </a:r>
            </a:p>
          </p:txBody>
        </p:sp>
      </p:grpSp>
    </p:spTree>
  </p:cSld>
  <p:clrMapOvr>
    <a:masterClrMapping/>
  </p:clrMapOvr>
  <p:transition spd="med"/>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22818</TotalTime>
  <Words>3005</Words>
  <Application>Microsoft Macintosh PowerPoint</Application>
  <PresentationFormat>Widescreen</PresentationFormat>
  <Paragraphs>322</Paragraphs>
  <Slides>27</Slides>
  <Notes>8</Notes>
  <HiddenSlides>1</HiddenSlides>
  <MMClips>2</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27</vt:i4>
      </vt:variant>
    </vt:vector>
  </HeadingPairs>
  <TitlesOfParts>
    <vt:vector size="56" baseType="lpstr">
      <vt:lpstr>Arial</vt:lpstr>
      <vt:lpstr>Arial Narrow</vt:lpstr>
      <vt:lpstr>Arial Rounded MT Bold</vt:lpstr>
      <vt:lpstr>Arimo Bold</vt:lpstr>
      <vt:lpstr>Baskerville</vt:lpstr>
      <vt:lpstr>Calibri</vt:lpstr>
      <vt:lpstr>Calibri Light</vt:lpstr>
      <vt:lpstr>Cambria</vt:lpstr>
      <vt:lpstr>Gill Sans</vt:lpstr>
      <vt:lpstr>Helvetica</vt:lpstr>
      <vt:lpstr>Helvetica Neue</vt:lpstr>
      <vt:lpstr>Helvetica Neue Light</vt:lpstr>
      <vt:lpstr>Helvetica Neue Medium</vt:lpstr>
      <vt:lpstr>Open Sans Semibold</vt:lpstr>
      <vt:lpstr>Symbol</vt:lpstr>
      <vt:lpstr>Times New Roman</vt:lpstr>
      <vt:lpstr>Titillium</vt:lpstr>
      <vt:lpstr>Titillium Bd</vt:lpstr>
      <vt:lpstr>TT Rounds Condensed</vt:lpstr>
      <vt:lpstr>TT Rounds Condensed Bold</vt:lpstr>
      <vt:lpstr>TT Rounds Condensed Bold Italics</vt:lpstr>
      <vt:lpstr>TT Rounds Condensed Italics</vt:lpstr>
      <vt:lpstr>2_Tema di Office</vt:lpstr>
      <vt:lpstr>21_BasicWhite</vt:lpstr>
      <vt:lpstr>10_Office Theme</vt:lpstr>
      <vt:lpstr>Tema di Office</vt:lpstr>
      <vt:lpstr>Office Theme</vt:lpstr>
      <vt:lpstr>1_Office Theme</vt:lpstr>
      <vt:lpstr>2_Office Theme</vt:lpstr>
      <vt:lpstr>PowerPoint Presentation</vt:lpstr>
      <vt:lpstr>EuPRAXIA_PP Structure</vt:lpstr>
      <vt:lpstr>The Concept of User Facility  in the EuPRAXIA Project</vt:lpstr>
      <vt:lpstr>PowerPoint Presentation</vt:lpstr>
      <vt:lpstr>Scientific and Technical WPs Advancements</vt:lpstr>
      <vt:lpstr>PowerPoint Presentation</vt:lpstr>
      <vt:lpstr>Down-ramp injection optimization (with ELI) </vt:lpstr>
      <vt:lpstr>Optimized down-ramp injection: FEL-class bunches </vt:lpstr>
      <vt:lpstr>Down-ramp injection: role of laser aberration</vt:lpstr>
      <vt:lpstr>PowerPoint Presentation</vt:lpstr>
      <vt:lpstr>WP9</vt:lpstr>
      <vt:lpstr>PowerPoint Presentation</vt:lpstr>
      <vt:lpstr>Last update on WP10 - plasma systems</vt:lpstr>
      <vt:lpstr>Beam driven plasma components</vt:lpstr>
      <vt:lpstr>laser-driven plasma components</vt:lpstr>
      <vt:lpstr>PowerPoint Presentation</vt:lpstr>
      <vt:lpstr>Betatron sources</vt:lpstr>
      <vt:lpstr>Compton sources</vt:lpstr>
      <vt:lpstr>Positron beamline designed and simulated</vt:lpstr>
      <vt:lpstr>Novel radiobiology beyond FLASH</vt:lpstr>
      <vt:lpstr>Proof-of-principle muon production</vt:lpstr>
      <vt:lpstr>PowerPoint Presentation</vt:lpstr>
      <vt:lpstr>Dielectric wakefield structure</vt:lpstr>
      <vt:lpstr>PowerPoint Presentation</vt:lpstr>
      <vt:lpstr>Hybrid Laser-Electron-Beam Driven Acceleration</vt:lpstr>
      <vt:lpstr>PowerPoint Presentation</vt:lpstr>
      <vt:lpstr>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3612</cp:revision>
  <cp:lastPrinted>2025-06-15T15:35:30Z</cp:lastPrinted>
  <dcterms:created xsi:type="dcterms:W3CDTF">2018-02-09T13:41:45Z</dcterms:created>
  <dcterms:modified xsi:type="dcterms:W3CDTF">2025-07-15T09:39:38Z</dcterms:modified>
</cp:coreProperties>
</file>