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34" r:id="rId4"/>
    <p:sldId id="308" r:id="rId5"/>
    <p:sldId id="336" r:id="rId6"/>
    <p:sldId id="337" r:id="rId7"/>
    <p:sldId id="338" r:id="rId8"/>
    <p:sldId id="339" r:id="rId9"/>
    <p:sldId id="340" r:id="rId10"/>
    <p:sldId id="314" r:id="rId11"/>
    <p:sldId id="341" r:id="rId12"/>
  </p:sldIdLst>
  <p:sldSz cx="12188825" cy="685800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5">
          <p15:clr>
            <a:srgbClr val="A4A3A4"/>
          </p15:clr>
        </p15:guide>
        <p15:guide id="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04"/>
    <a:srgbClr val="8D8D8D"/>
    <a:srgbClr val="D4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 autoAdjust="0"/>
    <p:restoredTop sz="90426" autoAdjust="0"/>
  </p:normalViewPr>
  <p:slideViewPr>
    <p:cSldViewPr snapToGrid="0" snapToObjects="1">
      <p:cViewPr varScale="1">
        <p:scale>
          <a:sx n="106" d="100"/>
          <a:sy n="106" d="100"/>
        </p:scale>
        <p:origin x="352" y="168"/>
      </p:cViewPr>
      <p:guideLst>
        <p:guide orient="horz" pos="4225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719BF2A-9462-0DB7-D13A-EADB42FF1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3125BE-6490-0EDE-B8CB-C9C1B83FCA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634B0B5-41D5-D645-8875-43C3E4DF4DC8}" type="datetimeFigureOut">
              <a:rPr lang="it-IT" altLang="it-IT"/>
              <a:pPr/>
              <a:t>01/07/2025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4DFAD-A89C-81FC-4312-DD1E232A6B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3F5306-9660-7C83-B6E4-22D19695C1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346D2D3-F592-9047-B804-E7C268A18C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0D73F49-158D-3458-7B70-8CF2BA35F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D44424-FCC2-2F4B-CA4F-95E11B5B7D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41F8D8B-D36C-8144-8698-B725D9181F04}" type="datetimeFigureOut">
              <a:rPr lang="it-IT" altLang="it-IT"/>
              <a:pPr/>
              <a:t>01/07/2025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10EA6A6-CA51-F0E9-6044-7FE37AC375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24303584-66A8-714E-315E-671430122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0"/>
            <a:r>
              <a:rPr lang="it-IT" altLang="it-IT"/>
              <a:t>Secondo livello</a:t>
            </a:r>
          </a:p>
          <a:p>
            <a:pPr lvl="0"/>
            <a:r>
              <a:rPr lang="it-IT" altLang="it-IT"/>
              <a:t>Terzo livello</a:t>
            </a:r>
          </a:p>
          <a:p>
            <a:pPr lvl="0"/>
            <a:r>
              <a:rPr lang="it-IT" altLang="it-IT"/>
              <a:t>Quarto livello</a:t>
            </a:r>
          </a:p>
          <a:p>
            <a:pPr lvl="0"/>
            <a:r>
              <a:rPr lang="it-IT" alt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488418-E9C9-4E84-BB06-1E285CB808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9E5CC9-1A3E-7CB6-E935-E54FFF05E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3ADA51-E665-6642-A0D9-40A625F75DD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C7BB2BB-85CC-6ACB-EDE6-EC5F4508F65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A62B631-7694-C3A4-B67D-3AC80375E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2F8A-3EA8-F982-BC8E-403EDD25A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B9AE955-E4AE-47CB-DBD0-7527A819165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88CC086-A1F6-C76B-0C4C-472D89D56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88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C9431-7885-77C1-AE80-10560D6D2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14F7163-D131-A926-9902-9688D38EA24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850584F-2394-6554-9662-32023825E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1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DA4630D-63AB-FF97-DC27-23BD1CE879A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C2C1628-9E6C-B8FF-C46A-22E92681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E77DC-00FC-975E-5826-3CA64E055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3EDD147-3860-E045-7A11-6C6B9B71800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4893139-4046-1964-0720-0402C26B9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50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2583FAC6-5010-8FDA-4204-6C5BE40D822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3AADE431-9DA5-053A-1D96-7DD99039E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56DD7-89CA-1A0A-D01B-38032C5D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EF1DDEA3-9D36-8895-57FA-02A3C98A1D2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AE518AD6-CF02-B5F0-10EF-704846FF4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91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BA7C-8337-A38F-6228-E235A3AC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7BFB8D2E-9C7D-7774-122F-FEFD3C27FD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5073283B-F14C-8088-4B2B-B816D388D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62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5B6F1-8AF8-A6E1-871F-3782A6B22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2341ACF4-1198-7494-1BC4-F63584AA81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FD78C13E-78D2-ED63-368D-9F306D5CD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61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6FE3E-8E61-781F-F6ED-FD1421B0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1DB5D123-1F76-4C9F-D042-0790E6BCAF1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DF0BB69-D584-2675-DCE1-497585B58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92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130A2-C948-52A3-AF2D-F7923EAAF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6F96CF2-02F7-125C-3F92-09851D47F2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59E8DEF-C709-F9CB-E4CA-375C77316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ea typeface="ヒラギノ角ゴ Pro W3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77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ENEA.png">
            <a:extLst>
              <a:ext uri="{FF2B5EF4-FFF2-40B4-BE49-F238E27FC236}">
                <a16:creationId xmlns:a16="http://schemas.microsoft.com/office/drawing/2014/main" id="{BCB0AF75-1099-F793-5818-F005B6120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6367463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11">
            <a:extLst>
              <a:ext uri="{FF2B5EF4-FFF2-40B4-BE49-F238E27FC236}">
                <a16:creationId xmlns:a16="http://schemas.microsoft.com/office/drawing/2014/main" id="{B793AD72-C4E3-38D5-3191-6A7C3E8F2DF8}"/>
              </a:ext>
            </a:extLst>
          </p:cNvPr>
          <p:cNvSpPr/>
          <p:nvPr/>
        </p:nvSpPr>
        <p:spPr>
          <a:xfrm>
            <a:off x="1588" y="1730375"/>
            <a:ext cx="12217400" cy="3744913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ttangolo 13">
            <a:extLst>
              <a:ext uri="{FF2B5EF4-FFF2-40B4-BE49-F238E27FC236}">
                <a16:creationId xmlns:a16="http://schemas.microsoft.com/office/drawing/2014/main" id="{2BB44772-9229-410A-D129-4BCD172E38F1}"/>
              </a:ext>
            </a:extLst>
          </p:cNvPr>
          <p:cNvSpPr/>
          <p:nvPr/>
        </p:nvSpPr>
        <p:spPr>
          <a:xfrm>
            <a:off x="0" y="6572250"/>
            <a:ext cx="12218988" cy="304800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ttangolo 20">
            <a:extLst>
              <a:ext uri="{FF2B5EF4-FFF2-40B4-BE49-F238E27FC236}">
                <a16:creationId xmlns:a16="http://schemas.microsoft.com/office/drawing/2014/main" id="{2E0509CA-C421-CF62-BAC6-EF3BC7222397}"/>
              </a:ext>
            </a:extLst>
          </p:cNvPr>
          <p:cNvSpPr/>
          <p:nvPr/>
        </p:nvSpPr>
        <p:spPr>
          <a:xfrm>
            <a:off x="1588" y="5054600"/>
            <a:ext cx="12217400" cy="95726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ttangolo 6">
            <a:extLst>
              <a:ext uri="{FF2B5EF4-FFF2-40B4-BE49-F238E27FC236}">
                <a16:creationId xmlns:a16="http://schemas.microsoft.com/office/drawing/2014/main" id="{93CDDFC1-459B-FC0F-1413-AEB2CB648A24}"/>
              </a:ext>
            </a:extLst>
          </p:cNvPr>
          <p:cNvSpPr/>
          <p:nvPr/>
        </p:nvSpPr>
        <p:spPr>
          <a:xfrm>
            <a:off x="0" y="0"/>
            <a:ext cx="12188825" cy="1741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Immagine 1" descr="BANNER.jpg">
            <a:extLst>
              <a:ext uri="{FF2B5EF4-FFF2-40B4-BE49-F238E27FC236}">
                <a16:creationId xmlns:a16="http://schemas.microsoft.com/office/drawing/2014/main" id="{53DBFB15-73B8-0510-DFE0-5BE899882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121888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ENEAcompletoENG.png">
            <a:extLst>
              <a:ext uri="{FF2B5EF4-FFF2-40B4-BE49-F238E27FC236}">
                <a16:creationId xmlns:a16="http://schemas.microsoft.com/office/drawing/2014/main" id="{893A10E5-08F9-D68F-6647-47EF3BDC2B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38125"/>
            <a:ext cx="3381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4335" y="3152003"/>
            <a:ext cx="8440819" cy="430887"/>
          </a:xfrm>
        </p:spPr>
        <p:txBody>
          <a:bodyPr lIns="0" tIns="0" bIns="0"/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514334" y="5149831"/>
            <a:ext cx="8440818" cy="369332"/>
          </a:xfr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14335" y="2228409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514350" y="4214797"/>
            <a:ext cx="8440738" cy="400110"/>
          </a:xfrm>
        </p:spPr>
        <p:txBody>
          <a:bodyPr lIns="0"/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46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ENEA.png">
            <a:extLst>
              <a:ext uri="{FF2B5EF4-FFF2-40B4-BE49-F238E27FC236}">
                <a16:creationId xmlns:a16="http://schemas.microsoft.com/office/drawing/2014/main" id="{CC110A80-8176-965B-EBA7-25F03AADF5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6367463"/>
            <a:ext cx="1166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FF89664-D0CA-EB7B-4DF6-E13724A34E5C}"/>
              </a:ext>
            </a:extLst>
          </p:cNvPr>
          <p:cNvSpPr/>
          <p:nvPr/>
        </p:nvSpPr>
        <p:spPr>
          <a:xfrm>
            <a:off x="0" y="0"/>
            <a:ext cx="12188825" cy="105092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40011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29599" cy="769441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413414" y="3409088"/>
            <a:ext cx="8229599" cy="929485"/>
          </a:xfrm>
        </p:spPr>
        <p:txBody>
          <a:bodyPr/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F166F5B-D20B-19F4-21AD-04ED8E1C02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28350" y="6356350"/>
            <a:ext cx="650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A26522-28B6-EA4B-8295-50831CB5F8E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0D764611-B3B7-EC8D-7E50-95F338A5EF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Peeling REBCO tapes</a:t>
            </a:r>
          </a:p>
        </p:txBody>
      </p:sp>
    </p:spTree>
    <p:extLst>
      <p:ext uri="{BB962C8B-B14F-4D97-AF65-F5344CB8AC3E}">
        <p14:creationId xmlns:p14="http://schemas.microsoft.com/office/powerpoint/2010/main" val="29707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ENEA.png">
            <a:extLst>
              <a:ext uri="{FF2B5EF4-FFF2-40B4-BE49-F238E27FC236}">
                <a16:creationId xmlns:a16="http://schemas.microsoft.com/office/drawing/2014/main" id="{952D63E9-362A-21F6-B4A1-B9BA18E611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6367463"/>
            <a:ext cx="1166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1">
            <a:extLst>
              <a:ext uri="{FF2B5EF4-FFF2-40B4-BE49-F238E27FC236}">
                <a16:creationId xmlns:a16="http://schemas.microsoft.com/office/drawing/2014/main" id="{8242D75D-0DB4-5A52-7C9E-DBC41B3D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1538288"/>
            <a:ext cx="3238500" cy="3240087"/>
          </a:xfrm>
          <a:prstGeom prst="ellipse">
            <a:avLst/>
          </a:prstGeom>
          <a:solidFill>
            <a:srgbClr val="00488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B5636AA-DC5D-D412-5324-845112DC4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12188825" cy="7508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t-IT" sz="1800">
              <a:solidFill>
                <a:srgbClr val="FFFFFF"/>
              </a:solidFill>
              <a:latin typeface="Arial" charset="0"/>
              <a:ea typeface="ヒラギノ角ゴ Pro W3" charset="0"/>
            </a:endParaRPr>
          </a:p>
        </p:txBody>
      </p:sp>
      <p:pic>
        <p:nvPicPr>
          <p:cNvPr id="5" name="Immagine 2" descr="BANNER.jpg">
            <a:extLst>
              <a:ext uri="{FF2B5EF4-FFF2-40B4-BE49-F238E27FC236}">
                <a16:creationId xmlns:a16="http://schemas.microsoft.com/office/drawing/2014/main" id="{453760F7-C2BE-2A0F-DACE-DAFD630B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12188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2857328" y="1775802"/>
            <a:ext cx="3700296" cy="1508738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121017BA-D4CA-DB73-E734-D6A1A3C7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Peeling REBCO tapes</a:t>
            </a:r>
          </a:p>
        </p:txBody>
      </p:sp>
    </p:spTree>
    <p:extLst>
      <p:ext uri="{BB962C8B-B14F-4D97-AF65-F5344CB8AC3E}">
        <p14:creationId xmlns:p14="http://schemas.microsoft.com/office/powerpoint/2010/main" val="250432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Segnaposto titolo 1">
            <a:extLst>
              <a:ext uri="{FF2B5EF4-FFF2-40B4-BE49-F238E27FC236}">
                <a16:creationId xmlns:a16="http://schemas.microsoft.com/office/drawing/2014/main" id="{7DF1BB88-9435-7B7D-532E-CB93989B43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0863" y="447675"/>
            <a:ext cx="1096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34823" name="Segnaposto testo 2">
            <a:extLst>
              <a:ext uri="{FF2B5EF4-FFF2-40B4-BE49-F238E27FC236}">
                <a16:creationId xmlns:a16="http://schemas.microsoft.com/office/drawing/2014/main" id="{1095A278-030C-1704-26D6-5830BB4C41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0863" y="1058863"/>
            <a:ext cx="10969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565CD416-73C4-B4EE-6D7F-40EFE3B73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8388" y="6356350"/>
            <a:ext cx="8420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it-IT" altLang="it-IT"/>
              <a:t>Peeling REBCO tapes</a:t>
            </a:r>
          </a:p>
        </p:txBody>
      </p:sp>
    </p:spTree>
    <p:extLst>
      <p:ext uri="{BB962C8B-B14F-4D97-AF65-F5344CB8AC3E}">
        <p14:creationId xmlns:p14="http://schemas.microsoft.com/office/powerpoint/2010/main" val="40016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testo 2">
            <a:extLst>
              <a:ext uri="{FF2B5EF4-FFF2-40B4-BE49-F238E27FC236}">
                <a16:creationId xmlns:a16="http://schemas.microsoft.com/office/drawing/2014/main" id="{910A1575-813D-26F9-4F1E-B7017B653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5149850"/>
            <a:ext cx="11250613" cy="3667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Arial" panose="020B0604020202020204" pitchFamily="34" charset="0"/>
              </a:rPr>
              <a:t>Angelo Vannozzi, Andrea Masi</a:t>
            </a:r>
          </a:p>
        </p:txBody>
      </p:sp>
      <p:sp>
        <p:nvSpPr>
          <p:cNvPr id="7170" name="Titolo 3">
            <a:extLst>
              <a:ext uri="{FF2B5EF4-FFF2-40B4-BE49-F238E27FC236}">
                <a16:creationId xmlns:a16="http://schemas.microsoft.com/office/drawing/2014/main" id="{0E595DDC-E701-E4DC-DCC7-CF8241CD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26958"/>
            <a:ext cx="11250613" cy="984885"/>
          </a:xfrm>
        </p:spPr>
        <p:txBody>
          <a:bodyPr/>
          <a:lstStyle/>
          <a:p>
            <a:r>
              <a:rPr lang="it-IT" dirty="0"/>
              <a:t>Peeling commercial REBCO tapes: </a:t>
            </a:r>
            <a:r>
              <a:rPr lang="it-IT" dirty="0" err="1"/>
              <a:t>microscopic</a:t>
            </a:r>
            <a:r>
              <a:rPr lang="it-IT" dirty="0"/>
              <a:t> </a:t>
            </a:r>
            <a:r>
              <a:rPr lang="it-IT" dirty="0" err="1"/>
              <a:t>investigation</a:t>
            </a:r>
            <a:r>
              <a:rPr lang="it-IT" dirty="0"/>
              <a:t> and </a:t>
            </a:r>
            <a:r>
              <a:rPr lang="it-IT" dirty="0" err="1"/>
              <a:t>perspectives</a:t>
            </a:r>
            <a:endParaRPr lang="it-IT" dirty="0"/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8BC3FDC3-8FB5-54EB-A27B-34583BA7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206" y="5149850"/>
            <a:ext cx="38985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b="1" dirty="0">
                <a:solidFill>
                  <a:schemeClr val="bg1"/>
                </a:solidFill>
              </a:rPr>
              <a:t>ENEA CR Frascati</a:t>
            </a:r>
          </a:p>
          <a:p>
            <a:pPr algn="ctr"/>
            <a:r>
              <a:rPr lang="it-IT" altLang="it-IT" sz="1800" b="1" dirty="0">
                <a:solidFill>
                  <a:schemeClr val="bg1"/>
                </a:solidFill>
              </a:rPr>
              <a:t>Laboratorio di Superconduttività</a:t>
            </a:r>
          </a:p>
        </p:txBody>
      </p:sp>
      <p:sp>
        <p:nvSpPr>
          <p:cNvPr id="7191" name="Segnaposto testo 4">
            <a:extLst>
              <a:ext uri="{FF2B5EF4-FFF2-40B4-BE49-F238E27FC236}">
                <a16:creationId xmlns:a16="http://schemas.microsoft.com/office/drawing/2014/main" id="{A49BCC05-7586-0240-0FF4-2AC613EFFB3B}"/>
              </a:ext>
            </a:extLst>
          </p:cNvPr>
          <p:cNvSpPr>
            <a:spLocks noGrp="1"/>
          </p:cNvSpPr>
          <p:nvPr/>
        </p:nvSpPr>
        <p:spPr bwMode="auto">
          <a:xfrm>
            <a:off x="6269038" y="4214813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/>
          <a:p>
            <a:pPr eaLnBrk="0" hangingPunct="0"/>
            <a:r>
              <a:rPr lang="it-IT" altLang="it-IT" sz="2000" i="1" dirty="0">
                <a:solidFill>
                  <a:schemeClr val="bg1"/>
                </a:solidFill>
              </a:rPr>
              <a:t>Frascati – 27</a:t>
            </a:r>
            <a:r>
              <a:rPr lang="it-IT" altLang="it-IT" sz="2000" i="1" baseline="30000" dirty="0">
                <a:solidFill>
                  <a:schemeClr val="bg1"/>
                </a:solidFill>
              </a:rPr>
              <a:t>th</a:t>
            </a:r>
            <a:r>
              <a:rPr lang="it-IT" altLang="it-IT" sz="2000" i="1" dirty="0">
                <a:solidFill>
                  <a:schemeClr val="bg1"/>
                </a:solidFill>
              </a:rPr>
              <a:t> June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88CB1-6468-493A-AA7D-B534DB2B5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2940B9C-9958-85D2-CADF-819BE7D222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8194" name="Titolo 1">
            <a:extLst>
              <a:ext uri="{FF2B5EF4-FFF2-40B4-BE49-F238E27FC236}">
                <a16:creationId xmlns:a16="http://schemas.microsoft.com/office/drawing/2014/main" id="{A27BFA10-9AD0-A644-9943-8CCB90D0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0480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Conclusion</a:t>
            </a:r>
            <a:endParaRPr lang="it-IT" altLang="it-IT" dirty="0"/>
          </a:p>
        </p:txBody>
      </p:sp>
      <p:sp>
        <p:nvSpPr>
          <p:cNvPr id="8195" name="Segnaposto testo 3">
            <a:extLst>
              <a:ext uri="{FF2B5EF4-FFF2-40B4-BE49-F238E27FC236}">
                <a16:creationId xmlns:a16="http://schemas.microsoft.com/office/drawing/2014/main" id="{D56C6484-A758-1029-FC64-2070AC584A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25095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Summary</a:t>
            </a:r>
            <a:endParaRPr lang="it-IT" altLang="it-IT" dirty="0"/>
          </a:p>
        </p:txBody>
      </p:sp>
      <p:sp>
        <p:nvSpPr>
          <p:cNvPr id="8196" name="Segnaposto testo 5">
            <a:extLst>
              <a:ext uri="{FF2B5EF4-FFF2-40B4-BE49-F238E27FC236}">
                <a16:creationId xmlns:a16="http://schemas.microsoft.com/office/drawing/2014/main" id="{CDD87B6B-7FBD-DABE-BC6B-7A4F4AB7FA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1803400"/>
            <a:ext cx="9498012" cy="4031873"/>
          </a:xfrm>
        </p:spPr>
        <p:txBody>
          <a:bodyPr/>
          <a:lstStyle/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Peeling behaviour dependent on both producer and batch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Previous Shanghai tape showed the best results for </a:t>
            </a:r>
            <a:r>
              <a:rPr lang="en-GB" altLang="it-IT" sz="2000" dirty="0" err="1">
                <a:solidFill>
                  <a:srgbClr val="800000"/>
                </a:solidFill>
              </a:rPr>
              <a:t>haloscope</a:t>
            </a:r>
            <a:r>
              <a:rPr lang="en-GB" altLang="it-IT" sz="2000" dirty="0">
                <a:solidFill>
                  <a:srgbClr val="800000"/>
                </a:solidFill>
              </a:rPr>
              <a:t> application because of the weak REBCO buffer layer interface, but tape width is 10 mm</a:t>
            </a:r>
          </a:p>
          <a:p>
            <a:pPr eaLnBrk="1" hangingPunct="1"/>
            <a:r>
              <a:rPr lang="en-GB" altLang="it-IT" sz="2000" dirty="0" err="1">
                <a:solidFill>
                  <a:srgbClr val="800000"/>
                </a:solidFill>
              </a:rPr>
              <a:t>SuperOx</a:t>
            </a:r>
            <a:r>
              <a:rPr lang="en-GB" altLang="it-IT" sz="2000" dirty="0">
                <a:solidFill>
                  <a:srgbClr val="800000"/>
                </a:solidFill>
              </a:rPr>
              <a:t> tape shows non-uniform tape peeling, with about 50% of the buffer layer remaining adherent to REBCO film; the influence of the residual buffer layer on </a:t>
            </a:r>
            <a:r>
              <a:rPr lang="en-GB" altLang="it-IT" sz="2000" dirty="0" err="1">
                <a:solidFill>
                  <a:srgbClr val="800000"/>
                </a:solidFill>
              </a:rPr>
              <a:t>haloscope</a:t>
            </a:r>
            <a:r>
              <a:rPr lang="en-GB" altLang="it-IT" sz="2000" dirty="0">
                <a:solidFill>
                  <a:srgbClr val="800000"/>
                </a:solidFill>
              </a:rPr>
              <a:t> performances needs to be investigated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New Shanghai tape shows a more robust architecture, which however might be detrimental for </a:t>
            </a:r>
            <a:r>
              <a:rPr lang="en-GB" altLang="it-IT" sz="2000" dirty="0" err="1">
                <a:solidFill>
                  <a:srgbClr val="800000"/>
                </a:solidFill>
              </a:rPr>
              <a:t>haloscope</a:t>
            </a:r>
            <a:r>
              <a:rPr lang="en-GB" altLang="it-IT" sz="2000" dirty="0">
                <a:solidFill>
                  <a:srgbClr val="800000"/>
                </a:solidFill>
              </a:rPr>
              <a:t> application, because REBCO film shows internal delamination, thus producing uneven superconducting film thickness for cavity coating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Samples of peeled Shanghai tape supplied to RM3: 4(2022) + 2(2025) and </a:t>
            </a:r>
            <a:r>
              <a:rPr lang="en-GB" altLang="it-IT" sz="2000" dirty="0" err="1">
                <a:solidFill>
                  <a:srgbClr val="800000"/>
                </a:solidFill>
              </a:rPr>
              <a:t>PoliTo</a:t>
            </a:r>
            <a:r>
              <a:rPr lang="en-GB" altLang="it-IT" sz="2000" dirty="0">
                <a:solidFill>
                  <a:srgbClr val="800000"/>
                </a:solidFill>
              </a:rPr>
              <a:t>: 2(2022) + 2(2025)</a:t>
            </a:r>
          </a:p>
        </p:txBody>
      </p:sp>
    </p:spTree>
    <p:extLst>
      <p:ext uri="{BB962C8B-B14F-4D97-AF65-F5344CB8AC3E}">
        <p14:creationId xmlns:p14="http://schemas.microsoft.com/office/powerpoint/2010/main" val="154899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F392-9058-BEB5-8A5F-CD61540D5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4A10D644-B1E2-0EB5-040F-6736EE3205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8194" name="Titolo 1">
            <a:extLst>
              <a:ext uri="{FF2B5EF4-FFF2-40B4-BE49-F238E27FC236}">
                <a16:creationId xmlns:a16="http://schemas.microsoft.com/office/drawing/2014/main" id="{244AD068-8A22-8650-7B99-DBDA94CF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0480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Conclusion</a:t>
            </a:r>
            <a:endParaRPr lang="it-IT" altLang="it-IT" dirty="0"/>
          </a:p>
        </p:txBody>
      </p:sp>
      <p:sp>
        <p:nvSpPr>
          <p:cNvPr id="8195" name="Segnaposto testo 3">
            <a:extLst>
              <a:ext uri="{FF2B5EF4-FFF2-40B4-BE49-F238E27FC236}">
                <a16:creationId xmlns:a16="http://schemas.microsoft.com/office/drawing/2014/main" id="{F7266D1A-BD6B-9171-FF12-12E112563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25095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/>
              <a:t>Work plan for 2026</a:t>
            </a:r>
          </a:p>
        </p:txBody>
      </p:sp>
      <p:sp>
        <p:nvSpPr>
          <p:cNvPr id="8196" name="Segnaposto testo 5">
            <a:extLst>
              <a:ext uri="{FF2B5EF4-FFF2-40B4-BE49-F238E27FC236}">
                <a16:creationId xmlns:a16="http://schemas.microsoft.com/office/drawing/2014/main" id="{ED6D7B57-1848-1C7B-4041-8C11CF67C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1803400"/>
            <a:ext cx="9942966" cy="2185214"/>
          </a:xfrm>
        </p:spPr>
        <p:txBody>
          <a:bodyPr/>
          <a:lstStyle/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Test further REBCO batches and tapes from other producers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Test different solders in order to investigate the possible effect of temperature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AFM analysis to evaluate REBCO film thickness variation in Shanghai 2025 tape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AFM analysis to evaluate the influence of film roughness on cavity performances</a:t>
            </a:r>
          </a:p>
          <a:p>
            <a:pPr eaLnBrk="1" hangingPunct="1"/>
            <a:r>
              <a:rPr lang="en-GB" altLang="it-IT" sz="2000" dirty="0">
                <a:solidFill>
                  <a:srgbClr val="800000"/>
                </a:solidFill>
              </a:rPr>
              <a:t>Residual 10-mm-wide Shanghai tape (2022) will be used for the cavity provided by LNF if tests with new Shanghai tape (2025) are below expectations</a:t>
            </a:r>
          </a:p>
        </p:txBody>
      </p:sp>
    </p:spTree>
    <p:extLst>
      <p:ext uri="{BB962C8B-B14F-4D97-AF65-F5344CB8AC3E}">
        <p14:creationId xmlns:p14="http://schemas.microsoft.com/office/powerpoint/2010/main" val="186577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5EDA5079-B245-3A8E-D9D6-9A5A6015F6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  <a:endParaRPr lang="it-IT" altLang="it-IT" dirty="0"/>
          </a:p>
        </p:txBody>
      </p:sp>
      <p:sp>
        <p:nvSpPr>
          <p:cNvPr id="8194" name="Titolo 1">
            <a:extLst>
              <a:ext uri="{FF2B5EF4-FFF2-40B4-BE49-F238E27FC236}">
                <a16:creationId xmlns:a16="http://schemas.microsoft.com/office/drawing/2014/main" id="{F515143B-5563-3B91-A43B-72414C88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0480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/>
              <a:t>Background</a:t>
            </a:r>
          </a:p>
        </p:txBody>
      </p:sp>
      <p:sp>
        <p:nvSpPr>
          <p:cNvPr id="8195" name="Segnaposto testo 3">
            <a:extLst>
              <a:ext uri="{FF2B5EF4-FFF2-40B4-BE49-F238E27FC236}">
                <a16:creationId xmlns:a16="http://schemas.microsoft.com/office/drawing/2014/main" id="{3AB6FC12-6168-2F70-4967-80ECD52D1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250950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/>
              <a:t>REBCO film transfer by </a:t>
            </a:r>
            <a:r>
              <a:rPr lang="it-IT" altLang="it-IT" dirty="0" err="1"/>
              <a:t>solder</a:t>
            </a:r>
            <a:r>
              <a:rPr lang="it-IT" altLang="it-IT" dirty="0"/>
              <a:t>-and-</a:t>
            </a:r>
            <a:r>
              <a:rPr lang="it-IT" altLang="it-IT" dirty="0" err="1"/>
              <a:t>peel</a:t>
            </a:r>
            <a:r>
              <a:rPr lang="it-IT" altLang="it-IT" dirty="0"/>
              <a:t> technique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086B0CD-3D25-E5A7-E8CD-D4D250B9F90E}"/>
              </a:ext>
            </a:extLst>
          </p:cNvPr>
          <p:cNvSpPr/>
          <p:nvPr/>
        </p:nvSpPr>
        <p:spPr>
          <a:xfrm>
            <a:off x="90488" y="3078470"/>
            <a:ext cx="3349403" cy="85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18BE62A-75B7-C3E5-944D-5318D42B8279}"/>
              </a:ext>
            </a:extLst>
          </p:cNvPr>
          <p:cNvSpPr/>
          <p:nvPr/>
        </p:nvSpPr>
        <p:spPr>
          <a:xfrm>
            <a:off x="90484" y="3906745"/>
            <a:ext cx="3349403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6DB93D-3D08-95A0-DCBC-1BE5297B44F8}"/>
              </a:ext>
            </a:extLst>
          </p:cNvPr>
          <p:cNvSpPr txBox="1"/>
          <p:nvPr/>
        </p:nvSpPr>
        <p:spPr>
          <a:xfrm>
            <a:off x="195172" y="3324945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REBCO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37614CE-0204-0DC6-F30C-E07A9909212C}"/>
              </a:ext>
            </a:extLst>
          </p:cNvPr>
          <p:cNvSpPr/>
          <p:nvPr/>
        </p:nvSpPr>
        <p:spPr>
          <a:xfrm>
            <a:off x="90488" y="4318587"/>
            <a:ext cx="3349403" cy="6791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F43E8C-C20C-EDD2-AB44-6DCAA6B63F2D}"/>
              </a:ext>
            </a:extLst>
          </p:cNvPr>
          <p:cNvSpPr txBox="1"/>
          <p:nvPr/>
        </p:nvSpPr>
        <p:spPr>
          <a:xfrm>
            <a:off x="236537" y="4473479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Hastelloy </a:t>
            </a:r>
            <a:r>
              <a:rPr lang="it-IT" dirty="0" err="1"/>
              <a:t>substrate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71D0858-3788-7C60-1FA5-6CC08A224BF5}"/>
              </a:ext>
            </a:extLst>
          </p:cNvPr>
          <p:cNvSpPr txBox="1"/>
          <p:nvPr/>
        </p:nvSpPr>
        <p:spPr>
          <a:xfrm>
            <a:off x="90483" y="3919445"/>
            <a:ext cx="3349403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Buffer </a:t>
            </a:r>
            <a:r>
              <a:rPr lang="it-IT" dirty="0" err="1"/>
              <a:t>stack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DA3FE7B-3C74-74B7-962D-FB2756E1C348}"/>
              </a:ext>
            </a:extLst>
          </p:cNvPr>
          <p:cNvSpPr/>
          <p:nvPr/>
        </p:nvSpPr>
        <p:spPr>
          <a:xfrm>
            <a:off x="4419706" y="3078470"/>
            <a:ext cx="3349403" cy="85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3572379-1814-35B2-5767-4E977EB8F3FF}"/>
              </a:ext>
            </a:extLst>
          </p:cNvPr>
          <p:cNvSpPr/>
          <p:nvPr/>
        </p:nvSpPr>
        <p:spPr>
          <a:xfrm>
            <a:off x="4419702" y="3906745"/>
            <a:ext cx="3349403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A5F1F5B-3427-B884-9439-FF8B328F2665}"/>
              </a:ext>
            </a:extLst>
          </p:cNvPr>
          <p:cNvSpPr/>
          <p:nvPr/>
        </p:nvSpPr>
        <p:spPr>
          <a:xfrm>
            <a:off x="4419706" y="4318587"/>
            <a:ext cx="3349403" cy="6791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220EA73-ECD3-C552-B621-6459FD752FBD}"/>
              </a:ext>
            </a:extLst>
          </p:cNvPr>
          <p:cNvSpPr txBox="1"/>
          <p:nvPr/>
        </p:nvSpPr>
        <p:spPr>
          <a:xfrm>
            <a:off x="4565755" y="4473479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Hastelloy </a:t>
            </a:r>
            <a:r>
              <a:rPr lang="it-IT" dirty="0" err="1"/>
              <a:t>substrate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F2FD6A-75A6-6693-F84F-0093BAE3A0EC}"/>
              </a:ext>
            </a:extLst>
          </p:cNvPr>
          <p:cNvSpPr txBox="1"/>
          <p:nvPr/>
        </p:nvSpPr>
        <p:spPr>
          <a:xfrm>
            <a:off x="4419701" y="3919445"/>
            <a:ext cx="3349403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Buffer </a:t>
            </a:r>
            <a:r>
              <a:rPr lang="it-IT" dirty="0" err="1"/>
              <a:t>stack</a:t>
            </a:r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624AEE3-7C42-7818-E8FF-76766F0B246D}"/>
              </a:ext>
            </a:extLst>
          </p:cNvPr>
          <p:cNvSpPr/>
          <p:nvPr/>
        </p:nvSpPr>
        <p:spPr>
          <a:xfrm>
            <a:off x="8748934" y="3078470"/>
            <a:ext cx="3349403" cy="85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C86E350-D4DB-E420-2B3B-9DB6CBFC0B7A}"/>
              </a:ext>
            </a:extLst>
          </p:cNvPr>
          <p:cNvSpPr/>
          <p:nvPr/>
        </p:nvSpPr>
        <p:spPr>
          <a:xfrm>
            <a:off x="8748930" y="4763089"/>
            <a:ext cx="3349403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A61B068-281B-16C6-6352-3C96EFD48983}"/>
              </a:ext>
            </a:extLst>
          </p:cNvPr>
          <p:cNvSpPr/>
          <p:nvPr/>
        </p:nvSpPr>
        <p:spPr>
          <a:xfrm>
            <a:off x="8748934" y="5174931"/>
            <a:ext cx="3349403" cy="6791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F5CA108-6026-4A0C-9B8F-1FD7F712339C}"/>
              </a:ext>
            </a:extLst>
          </p:cNvPr>
          <p:cNvSpPr txBox="1"/>
          <p:nvPr/>
        </p:nvSpPr>
        <p:spPr>
          <a:xfrm>
            <a:off x="8894983" y="5329823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Hastelloy </a:t>
            </a:r>
            <a:r>
              <a:rPr lang="it-IT" dirty="0" err="1"/>
              <a:t>substrate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6191217-ABB6-12DC-F3CA-CB72DA0C6CC7}"/>
              </a:ext>
            </a:extLst>
          </p:cNvPr>
          <p:cNvSpPr txBox="1"/>
          <p:nvPr/>
        </p:nvSpPr>
        <p:spPr>
          <a:xfrm>
            <a:off x="8748929" y="4775789"/>
            <a:ext cx="3349403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Buffer </a:t>
            </a:r>
            <a:r>
              <a:rPr lang="it-IT" dirty="0" err="1"/>
              <a:t>stack</a:t>
            </a:r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DE0844D-64E9-8D9D-7052-2B757C9933F1}"/>
              </a:ext>
            </a:extLst>
          </p:cNvPr>
          <p:cNvSpPr/>
          <p:nvPr/>
        </p:nvSpPr>
        <p:spPr>
          <a:xfrm>
            <a:off x="4419701" y="2833665"/>
            <a:ext cx="3349403" cy="2364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Solder</a:t>
            </a:r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D99F3AF-D5D9-BA8A-7BAE-D86449915DC1}"/>
              </a:ext>
            </a:extLst>
          </p:cNvPr>
          <p:cNvSpPr/>
          <p:nvPr/>
        </p:nvSpPr>
        <p:spPr>
          <a:xfrm>
            <a:off x="4419701" y="2206165"/>
            <a:ext cx="3349403" cy="61322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Copper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E118E03-1890-2129-AC6F-705F65C33B15}"/>
              </a:ext>
            </a:extLst>
          </p:cNvPr>
          <p:cNvSpPr/>
          <p:nvPr/>
        </p:nvSpPr>
        <p:spPr>
          <a:xfrm>
            <a:off x="8748929" y="2841991"/>
            <a:ext cx="3349403" cy="2364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Solder</a:t>
            </a:r>
            <a:endParaRPr lang="it-IT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55A7C4A-E595-CCF4-1E20-CA7F99E09EF9}"/>
              </a:ext>
            </a:extLst>
          </p:cNvPr>
          <p:cNvSpPr/>
          <p:nvPr/>
        </p:nvSpPr>
        <p:spPr>
          <a:xfrm>
            <a:off x="8748929" y="2214491"/>
            <a:ext cx="3349403" cy="61322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Copper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2538CC5-1DEC-6E38-DF8D-56C588E03E38}"/>
              </a:ext>
            </a:extLst>
          </p:cNvPr>
          <p:cNvSpPr/>
          <p:nvPr/>
        </p:nvSpPr>
        <p:spPr>
          <a:xfrm>
            <a:off x="90473" y="2214490"/>
            <a:ext cx="3349403" cy="61322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Copper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01ACB8C-E4FA-A5BF-FD1A-6C325F08DF1A}"/>
              </a:ext>
            </a:extLst>
          </p:cNvPr>
          <p:cNvCxnSpPr/>
          <p:nvPr/>
        </p:nvCxnSpPr>
        <p:spPr>
          <a:xfrm>
            <a:off x="8792471" y="4098301"/>
            <a:ext cx="0" cy="5408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A4CFD9A-D4FB-39A7-5E29-6078180F8444}"/>
              </a:ext>
            </a:extLst>
          </p:cNvPr>
          <p:cNvSpPr txBox="1"/>
          <p:nvPr/>
        </p:nvSpPr>
        <p:spPr>
          <a:xfrm>
            <a:off x="9081756" y="4098301"/>
            <a:ext cx="2683748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err="1"/>
              <a:t>Substrate</a:t>
            </a:r>
            <a:r>
              <a:rPr lang="it-IT" dirty="0"/>
              <a:t> </a:t>
            </a:r>
            <a:r>
              <a:rPr lang="it-IT" dirty="0" err="1"/>
              <a:t>removal</a:t>
            </a:r>
            <a:endParaRPr lang="it-IT" dirty="0"/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4689429-C619-1224-F43F-668AB4247590}"/>
              </a:ext>
            </a:extLst>
          </p:cNvPr>
          <p:cNvCxnSpPr/>
          <p:nvPr/>
        </p:nvCxnSpPr>
        <p:spPr>
          <a:xfrm>
            <a:off x="12045353" y="4101087"/>
            <a:ext cx="0" cy="5408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egnaposto numero diapositiva 2">
            <a:extLst>
              <a:ext uri="{FF2B5EF4-FFF2-40B4-BE49-F238E27FC236}">
                <a16:creationId xmlns:a16="http://schemas.microsoft.com/office/drawing/2014/main" id="{810D1B66-CB6E-A439-EC95-920E20877A9B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B35FE05-DB9D-528B-A989-818D438F4B70}"/>
              </a:ext>
            </a:extLst>
          </p:cNvPr>
          <p:cNvCxnSpPr/>
          <p:nvPr/>
        </p:nvCxnSpPr>
        <p:spPr>
          <a:xfrm>
            <a:off x="3657601" y="3559629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DBD59614-B21A-1F82-2773-FAF47AD497F0}"/>
              </a:ext>
            </a:extLst>
          </p:cNvPr>
          <p:cNvCxnSpPr/>
          <p:nvPr/>
        </p:nvCxnSpPr>
        <p:spPr>
          <a:xfrm>
            <a:off x="8004630" y="3559629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6AB0B53-12FB-6F42-F9BD-A8B330D7CC4F}"/>
              </a:ext>
            </a:extLst>
          </p:cNvPr>
          <p:cNvSpPr txBox="1"/>
          <p:nvPr/>
        </p:nvSpPr>
        <p:spPr>
          <a:xfrm>
            <a:off x="4523800" y="3310129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REBCO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4FA3773-878B-1E61-D1F0-95CCCFA00C50}"/>
              </a:ext>
            </a:extLst>
          </p:cNvPr>
          <p:cNvSpPr txBox="1"/>
          <p:nvPr/>
        </p:nvSpPr>
        <p:spPr>
          <a:xfrm>
            <a:off x="8861867" y="3321586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REBCO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BBD1C-02D5-C5E3-3BFA-FE6AA055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E19055FD-C0E7-41B9-FF92-CF6B6459C43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  <a:endParaRPr lang="it-IT" altLang="it-IT" dirty="0"/>
          </a:p>
        </p:txBody>
      </p:sp>
      <p:sp>
        <p:nvSpPr>
          <p:cNvPr id="8194" name="Titolo 1">
            <a:extLst>
              <a:ext uri="{FF2B5EF4-FFF2-40B4-BE49-F238E27FC236}">
                <a16:creationId xmlns:a16="http://schemas.microsoft.com/office/drawing/2014/main" id="{CEE5F2A8-1D01-DA1F-F656-29785B9F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0480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Outline</a:t>
            </a:r>
            <a:endParaRPr lang="it-IT" altLang="it-IT" dirty="0"/>
          </a:p>
        </p:txBody>
      </p:sp>
      <p:sp>
        <p:nvSpPr>
          <p:cNvPr id="8195" name="Segnaposto testo 3">
            <a:extLst>
              <a:ext uri="{FF2B5EF4-FFF2-40B4-BE49-F238E27FC236}">
                <a16:creationId xmlns:a16="http://schemas.microsoft.com/office/drawing/2014/main" id="{F37F0C9E-93A4-3543-143F-0BB91CF1E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250950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/>
              <a:t>Three commercial REBCO tapes </a:t>
            </a:r>
            <a:r>
              <a:rPr lang="it-IT" altLang="it-IT" dirty="0" err="1"/>
              <a:t>investigated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0CCB345-F952-61E3-A076-F76FD1F9126C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98D5F6A-3E93-54A3-7AED-7262C52E8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627122"/>
              </p:ext>
            </p:extLst>
          </p:nvPr>
        </p:nvGraphicFramePr>
        <p:xfrm>
          <a:off x="1871699" y="2687320"/>
          <a:ext cx="84454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267">
                  <a:extLst>
                    <a:ext uri="{9D8B030D-6E8A-4147-A177-3AD203B41FA5}">
                      <a16:colId xmlns:a16="http://schemas.microsoft.com/office/drawing/2014/main" val="4231156740"/>
                    </a:ext>
                  </a:extLst>
                </a:gridCol>
                <a:gridCol w="1276691">
                  <a:extLst>
                    <a:ext uri="{9D8B030D-6E8A-4147-A177-3AD203B41FA5}">
                      <a16:colId xmlns:a16="http://schemas.microsoft.com/office/drawing/2014/main" val="1343240363"/>
                    </a:ext>
                  </a:extLst>
                </a:gridCol>
                <a:gridCol w="2002972">
                  <a:extLst>
                    <a:ext uri="{9D8B030D-6E8A-4147-A177-3AD203B41FA5}">
                      <a16:colId xmlns:a16="http://schemas.microsoft.com/office/drawing/2014/main" val="3013895857"/>
                    </a:ext>
                  </a:extLst>
                </a:gridCol>
                <a:gridCol w="3582495">
                  <a:extLst>
                    <a:ext uri="{9D8B030D-6E8A-4147-A177-3AD203B41FA5}">
                      <a16:colId xmlns:a16="http://schemas.microsoft.com/office/drawing/2014/main" val="1207089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Year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Tape </a:t>
                      </a:r>
                      <a:r>
                        <a:rPr lang="it-IT" dirty="0" err="1"/>
                        <a:t>width</a:t>
                      </a:r>
                      <a:r>
                        <a:rPr lang="it-IT" dirty="0"/>
                        <a:t>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 err="1"/>
                        <a:t>I</a:t>
                      </a:r>
                      <a:r>
                        <a:rPr lang="it-IT" baseline="-25000" dirty="0" err="1"/>
                        <a:t>c</a:t>
                      </a:r>
                      <a:r>
                        <a:rPr lang="it-IT" dirty="0"/>
                        <a:t> per cm </a:t>
                      </a:r>
                      <a:r>
                        <a:rPr lang="it-IT" dirty="0" err="1"/>
                        <a:t>width</a:t>
                      </a:r>
                      <a:r>
                        <a:rPr lang="it-IT" dirty="0"/>
                        <a:t> @77 K, s.f.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2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Shanghai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7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SuperOx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0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Shanghai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4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48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A258AE02-B06A-F10E-763C-3BC799A3D4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203778" name="Titolo 1">
            <a:extLst>
              <a:ext uri="{FF2B5EF4-FFF2-40B4-BE49-F238E27FC236}">
                <a16:creationId xmlns:a16="http://schemas.microsoft.com/office/drawing/2014/main" id="{EF9E7BA0-5684-162E-DF11-E8EE80BCD9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303182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FFFF"/>
                </a:solidFill>
              </a:rPr>
              <a:t>Shanghai 2022 – 10 mm </a:t>
            </a:r>
            <a:r>
              <a:rPr lang="it-IT" altLang="it-IT" dirty="0" err="1">
                <a:solidFill>
                  <a:srgbClr val="FFFFFF"/>
                </a:solidFill>
              </a:rPr>
              <a:t>preliminary</a:t>
            </a:r>
            <a:r>
              <a:rPr lang="it-IT" altLang="it-IT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03779" name="Segnaposto numero diapositiva 2">
            <a:extLst>
              <a:ext uri="{FF2B5EF4-FFF2-40B4-BE49-F238E27FC236}">
                <a16:creationId xmlns:a16="http://schemas.microsoft.com/office/drawing/2014/main" id="{DE64E088-3986-FA9F-B19E-423A7CBB9C9F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03780" name="Segnaposto testo 3">
            <a:extLst>
              <a:ext uri="{FF2B5EF4-FFF2-40B4-BE49-F238E27FC236}">
                <a16:creationId xmlns:a16="http://schemas.microsoft.com/office/drawing/2014/main" id="{9C4D2F03-B27D-A74E-1A3F-AE72328724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0863" y="1250950"/>
            <a:ext cx="11564937" cy="4001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b="1" dirty="0">
                <a:solidFill>
                  <a:srgbClr val="7F7F7F"/>
                </a:solidFill>
              </a:rPr>
              <a:t>REBCO side</a:t>
            </a:r>
          </a:p>
        </p:txBody>
      </p:sp>
      <p:sp>
        <p:nvSpPr>
          <p:cNvPr id="203817" name="Rectangle 41">
            <a:extLst>
              <a:ext uri="{FF2B5EF4-FFF2-40B4-BE49-F238E27FC236}">
                <a16:creationId xmlns:a16="http://schemas.microsoft.com/office/drawing/2014/main" id="{4075DC77-B3CE-9B39-7BCE-83690EB1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1" y="1843338"/>
            <a:ext cx="105663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5683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marL="0" indent="0" eaLnBrk="1" hangingPunct="1"/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 err="1"/>
              <a:t>Uniform</a:t>
            </a:r>
            <a:r>
              <a:rPr lang="it-IT" altLang="it-IT" sz="2000" dirty="0"/>
              <a:t> REBCO </a:t>
            </a:r>
            <a:r>
              <a:rPr lang="it-IT" altLang="it-IT" sz="2000" dirty="0" err="1"/>
              <a:t>surface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exposed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 err="1"/>
              <a:t>Few</a:t>
            </a:r>
            <a:r>
              <a:rPr lang="it-IT" altLang="it-IT" sz="2000" dirty="0"/>
              <a:t> small </a:t>
            </a:r>
            <a:r>
              <a:rPr lang="it-IT" altLang="it-IT" sz="2000" dirty="0" err="1"/>
              <a:t>regions</a:t>
            </a:r>
            <a:r>
              <a:rPr lang="it-IT" altLang="it-IT" sz="2000" dirty="0"/>
              <a:t> with </a:t>
            </a:r>
            <a:r>
              <a:rPr lang="it-IT" altLang="it-IT" sz="2000" dirty="0" err="1"/>
              <a:t>detached</a:t>
            </a:r>
            <a:r>
              <a:rPr lang="it-IT" altLang="it-IT" sz="2000" dirty="0"/>
              <a:t> REBCO and/or buffer </a:t>
            </a:r>
            <a:r>
              <a:rPr lang="it-IT" altLang="it-IT" sz="2000" dirty="0" err="1"/>
              <a:t>residues</a:t>
            </a:r>
            <a:r>
              <a:rPr lang="it-IT" altLang="it-IT" sz="2000" dirty="0"/>
              <a:t> (</a:t>
            </a:r>
            <a:r>
              <a:rPr lang="it-IT" altLang="it-IT" sz="2000" dirty="0" err="1"/>
              <a:t>arrows</a:t>
            </a:r>
            <a:r>
              <a:rPr lang="it-IT" altLang="it-IT" sz="2000" dirty="0"/>
              <a:t>)</a:t>
            </a:r>
          </a:p>
          <a:p>
            <a:pPr eaLnBrk="1" hangingPunct="1">
              <a:buFontTx/>
              <a:buChar char="•"/>
            </a:pPr>
            <a:r>
              <a:rPr lang="it-IT" altLang="it-IT" sz="2000" dirty="0" err="1"/>
              <a:t>Narrow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defected</a:t>
            </a:r>
            <a:r>
              <a:rPr lang="it-IT" altLang="it-IT" sz="2000" dirty="0"/>
              <a:t> strip </a:t>
            </a:r>
            <a:r>
              <a:rPr lang="it-IT" altLang="it-IT" sz="2000" dirty="0" err="1"/>
              <a:t>at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tape’s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edges</a:t>
            </a:r>
            <a:r>
              <a:rPr lang="it-IT" altLang="it-IT" sz="2000" dirty="0"/>
              <a:t> (ca. 1 mm </a:t>
            </a:r>
            <a:r>
              <a:rPr lang="it-IT" altLang="it-IT" sz="2000" dirty="0" err="1"/>
              <a:t>width</a:t>
            </a:r>
            <a:r>
              <a:rPr lang="it-IT" altLang="it-IT" sz="2000" dirty="0"/>
              <a:t>)</a:t>
            </a:r>
          </a:p>
        </p:txBody>
      </p:sp>
      <p:pic>
        <p:nvPicPr>
          <p:cNvPr id="4" name="Immagine 3" descr="Immagine che contiene schermata, spazio, Spazio esterno, astronomia&#10;&#10;Il contenuto generato dall'IA potrebbe non essere corretto.">
            <a:extLst>
              <a:ext uri="{FF2B5EF4-FFF2-40B4-BE49-F238E27FC236}">
                <a16:creationId xmlns:a16="http://schemas.microsoft.com/office/drawing/2014/main" id="{F60E4414-846A-6F1B-9434-8D6E51D2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" y="2153488"/>
            <a:ext cx="3960001" cy="2970001"/>
          </a:xfrm>
          <a:prstGeom prst="rect">
            <a:avLst/>
          </a:prstGeom>
        </p:spPr>
      </p:pic>
      <p:pic>
        <p:nvPicPr>
          <p:cNvPr id="6" name="Immagine 5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00C4D1A-F76A-2A91-D6CB-D546361E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989" y="2132166"/>
            <a:ext cx="3960000" cy="2970001"/>
          </a:xfrm>
          <a:prstGeom prst="rect">
            <a:avLst/>
          </a:prstGeom>
        </p:spPr>
      </p:pic>
      <p:pic>
        <p:nvPicPr>
          <p:cNvPr id="8" name="Immagine 7" descr="Immagine che contiene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F27F74D6-4C3C-2A68-2544-2C81699FD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933" y="2132166"/>
            <a:ext cx="3960000" cy="29700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BD9257-C266-31DC-0585-9511700955E9}"/>
              </a:ext>
            </a:extLst>
          </p:cNvPr>
          <p:cNvSpPr txBox="1"/>
          <p:nvPr/>
        </p:nvSpPr>
        <p:spPr>
          <a:xfrm>
            <a:off x="1329371" y="1755715"/>
            <a:ext cx="1401346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E8D197-52C9-E9CB-7E67-5161D0A6C3B1}"/>
              </a:ext>
            </a:extLst>
          </p:cNvPr>
          <p:cNvSpPr txBox="1"/>
          <p:nvPr/>
        </p:nvSpPr>
        <p:spPr>
          <a:xfrm>
            <a:off x="5594617" y="1731531"/>
            <a:ext cx="92204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detail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9A2744-8690-2E75-10CE-6F4BC6E2459F}"/>
              </a:ext>
            </a:extLst>
          </p:cNvPr>
          <p:cNvSpPr txBox="1"/>
          <p:nvPr/>
        </p:nvSpPr>
        <p:spPr>
          <a:xfrm>
            <a:off x="9712557" y="1731531"/>
            <a:ext cx="870752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edge</a:t>
            </a:r>
            <a:endParaRPr lang="it-IT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E939559-C95C-3EC0-F466-5E4BDA16CCB8}"/>
              </a:ext>
            </a:extLst>
          </p:cNvPr>
          <p:cNvCxnSpPr/>
          <p:nvPr/>
        </p:nvCxnSpPr>
        <p:spPr>
          <a:xfrm flipH="1">
            <a:off x="2923170" y="4033169"/>
            <a:ext cx="290286" cy="3538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99E9D28-139B-A13F-5A96-42A15A7DB74D}"/>
              </a:ext>
            </a:extLst>
          </p:cNvPr>
          <p:cNvCxnSpPr/>
          <p:nvPr/>
        </p:nvCxnSpPr>
        <p:spPr>
          <a:xfrm flipH="1">
            <a:off x="1821479" y="2114815"/>
            <a:ext cx="290286" cy="3538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BB1C2D5-B6F2-CF44-7949-1DCAC6BD1E50}"/>
              </a:ext>
            </a:extLst>
          </p:cNvPr>
          <p:cNvCxnSpPr/>
          <p:nvPr/>
        </p:nvCxnSpPr>
        <p:spPr>
          <a:xfrm flipH="1">
            <a:off x="655505" y="2603390"/>
            <a:ext cx="290286" cy="3538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B026-1796-C092-D992-E86ACBE62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FB0C4FAE-146D-9896-C99E-190207A8E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203778" name="Titolo 1">
            <a:extLst>
              <a:ext uri="{FF2B5EF4-FFF2-40B4-BE49-F238E27FC236}">
                <a16:creationId xmlns:a16="http://schemas.microsoft.com/office/drawing/2014/main" id="{83FD8662-0BE9-5E80-7BD0-29AB21D13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303182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FFFF"/>
                </a:solidFill>
              </a:rPr>
              <a:t>Shanghai 2022 – 10 mm </a:t>
            </a:r>
            <a:r>
              <a:rPr lang="it-IT" altLang="it-IT" dirty="0" err="1">
                <a:solidFill>
                  <a:srgbClr val="FFFFFF"/>
                </a:solidFill>
              </a:rPr>
              <a:t>preliminary</a:t>
            </a:r>
            <a:r>
              <a:rPr lang="it-IT" altLang="it-IT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03779" name="Segnaposto numero diapositiva 2">
            <a:extLst>
              <a:ext uri="{FF2B5EF4-FFF2-40B4-BE49-F238E27FC236}">
                <a16:creationId xmlns:a16="http://schemas.microsoft.com/office/drawing/2014/main" id="{3F920636-3082-2553-C889-52A25C644B96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5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03780" name="Segnaposto testo 3">
            <a:extLst>
              <a:ext uri="{FF2B5EF4-FFF2-40B4-BE49-F238E27FC236}">
                <a16:creationId xmlns:a16="http://schemas.microsoft.com/office/drawing/2014/main" id="{20A46921-66C5-9AA1-3B5D-99B388B0C9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0863" y="1250950"/>
            <a:ext cx="11564937" cy="4001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b="1" dirty="0" err="1">
                <a:solidFill>
                  <a:srgbClr val="7F7F7F"/>
                </a:solidFill>
              </a:rPr>
              <a:t>Substrate</a:t>
            </a:r>
            <a:r>
              <a:rPr lang="it-IT" altLang="it-IT" b="1" dirty="0">
                <a:solidFill>
                  <a:srgbClr val="7F7F7F"/>
                </a:solidFill>
              </a:rPr>
              <a:t> side</a:t>
            </a:r>
          </a:p>
        </p:txBody>
      </p:sp>
      <p:sp>
        <p:nvSpPr>
          <p:cNvPr id="203817" name="Rectangle 41">
            <a:extLst>
              <a:ext uri="{FF2B5EF4-FFF2-40B4-BE49-F238E27FC236}">
                <a16:creationId xmlns:a16="http://schemas.microsoft.com/office/drawing/2014/main" id="{00AE7127-054A-61AF-BB27-3253BDF5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1" y="1843338"/>
            <a:ext cx="105663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5683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marL="0" indent="0" eaLnBrk="1" hangingPunct="1"/>
            <a:endParaRPr lang="it-IT" altLang="it-IT" sz="2000" dirty="0"/>
          </a:p>
          <a:p>
            <a:pPr marL="0" indent="0" eaLnBrk="1" hangingPunct="1"/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 err="1"/>
              <a:t>Uniform</a:t>
            </a:r>
            <a:r>
              <a:rPr lang="it-IT" altLang="it-IT" sz="2000" dirty="0"/>
              <a:t> buffer </a:t>
            </a:r>
            <a:r>
              <a:rPr lang="it-IT" altLang="it-IT" sz="2000" dirty="0" err="1"/>
              <a:t>surface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exposed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 err="1"/>
              <a:t>Few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defected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regions</a:t>
            </a:r>
            <a:r>
              <a:rPr lang="it-IT" altLang="it-IT" sz="2000" dirty="0"/>
              <a:t> with </a:t>
            </a:r>
            <a:r>
              <a:rPr lang="it-IT" altLang="it-IT" sz="2000" dirty="0" err="1"/>
              <a:t>detached</a:t>
            </a:r>
            <a:r>
              <a:rPr lang="it-IT" altLang="it-IT" sz="2000" dirty="0"/>
              <a:t> REBCO and/or buffer </a:t>
            </a:r>
            <a:r>
              <a:rPr lang="it-IT" altLang="it-IT" sz="2000" dirty="0" err="1"/>
              <a:t>residues</a:t>
            </a:r>
            <a:r>
              <a:rPr lang="it-IT" altLang="it-IT" sz="2000" dirty="0"/>
              <a:t> (</a:t>
            </a:r>
            <a:r>
              <a:rPr lang="it-IT" altLang="it-IT" sz="2000" dirty="0" err="1"/>
              <a:t>bright</a:t>
            </a:r>
            <a:r>
              <a:rPr lang="it-IT" altLang="it-IT" sz="2000" dirty="0"/>
              <a:t> points)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FB60C2-00BA-923D-3668-DCD0003D843A}"/>
              </a:ext>
            </a:extLst>
          </p:cNvPr>
          <p:cNvSpPr txBox="1"/>
          <p:nvPr/>
        </p:nvSpPr>
        <p:spPr>
          <a:xfrm>
            <a:off x="1532216" y="1775073"/>
            <a:ext cx="1401346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2D1C7B-E5B0-E2F6-38F7-7DFBFCEFAB47}"/>
              </a:ext>
            </a:extLst>
          </p:cNvPr>
          <p:cNvSpPr txBox="1"/>
          <p:nvPr/>
        </p:nvSpPr>
        <p:spPr>
          <a:xfrm>
            <a:off x="8619134" y="1349993"/>
            <a:ext cx="2529860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/>
              <a:t>REBCO </a:t>
            </a:r>
            <a:r>
              <a:rPr lang="it-IT" dirty="0" err="1"/>
              <a:t>residues</a:t>
            </a:r>
            <a:endParaRPr lang="it-IT" dirty="0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A795F5D0-5055-F483-D434-A166D17D43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288" y="1045975"/>
            <a:ext cx="3439422" cy="27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C6C43402-0E66-FDB2-E4B5-9EC742F14E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900" y="1719325"/>
            <a:ext cx="3390324" cy="19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661D467D-3650-2AAA-FD30-43EA73803E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900" y="3810674"/>
            <a:ext cx="3390324" cy="19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4DBD2046-9EB6-010E-2224-F6046B64282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9387" y="3810674"/>
            <a:ext cx="3390323" cy="19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Immagine che contiene schermata, astronomia, spazio, Universo&#10;&#10;Il contenuto generato dall'IA potrebbe non essere corretto.">
            <a:extLst>
              <a:ext uri="{FF2B5EF4-FFF2-40B4-BE49-F238E27FC236}">
                <a16:creationId xmlns:a16="http://schemas.microsoft.com/office/drawing/2014/main" id="{77EBAEBA-6F81-FBE2-EBB9-53B075D79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53" y="2172218"/>
            <a:ext cx="3897272" cy="292295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38ED41-25EF-00B4-B5C7-1043FA1778D0}"/>
              </a:ext>
            </a:extLst>
          </p:cNvPr>
          <p:cNvSpPr txBox="1"/>
          <p:nvPr/>
        </p:nvSpPr>
        <p:spPr>
          <a:xfrm>
            <a:off x="5215007" y="3932462"/>
            <a:ext cx="1758815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No REBCO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0AC232B-0411-C967-EEFC-4CE5113C13D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214549" y="2627087"/>
            <a:ext cx="970022" cy="11835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9171B136-E115-288F-FAF3-65D08757887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366949" y="1534659"/>
            <a:ext cx="2252185" cy="1846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AC43256B-3C25-D739-D08E-A9E8B9A8942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366949" y="1534659"/>
            <a:ext cx="2252185" cy="7731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7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179C-FCC9-2CD5-386B-031B8AD3E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9BD82B4B-E5B4-2773-8DB2-B1685E16C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" y="2142820"/>
            <a:ext cx="3960000" cy="2970000"/>
          </a:xfrm>
          <a:prstGeom prst="rect">
            <a:avLst/>
          </a:prstGeom>
        </p:spPr>
      </p:pic>
      <p:pic>
        <p:nvPicPr>
          <p:cNvPr id="12" name="Immagine 11" descr="Immagine che contiene mappa, schermata, natura&#10;&#10;Il contenuto generato dall'IA potrebbe non essere corretto.">
            <a:extLst>
              <a:ext uri="{FF2B5EF4-FFF2-40B4-BE49-F238E27FC236}">
                <a16:creationId xmlns:a16="http://schemas.microsoft.com/office/drawing/2014/main" id="{38DEB734-DB1E-F27B-176A-47103D05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284" y="2125047"/>
            <a:ext cx="3960000" cy="2970000"/>
          </a:xfrm>
          <a:prstGeom prst="rect">
            <a:avLst/>
          </a:prstGeom>
        </p:spPr>
      </p:pic>
      <p:pic>
        <p:nvPicPr>
          <p:cNvPr id="17" name="Immagine 16" descr="Immagine che contiene cerchio, schermata, bianco e nero&#10;&#10;Il contenuto generato dall'IA potrebbe non essere corretto.">
            <a:extLst>
              <a:ext uri="{FF2B5EF4-FFF2-40B4-BE49-F238E27FC236}">
                <a16:creationId xmlns:a16="http://schemas.microsoft.com/office/drawing/2014/main" id="{F69B9A0A-96B7-FADD-76A5-39C9B92A6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874" y="2132166"/>
            <a:ext cx="3960000" cy="2970000"/>
          </a:xfrm>
          <a:prstGeom prst="rect">
            <a:avLst/>
          </a:prstGeom>
        </p:spPr>
      </p:pic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893D50F0-C05A-0F1F-3DF0-65D594E331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203778" name="Titolo 1">
            <a:extLst>
              <a:ext uri="{FF2B5EF4-FFF2-40B4-BE49-F238E27FC236}">
                <a16:creationId xmlns:a16="http://schemas.microsoft.com/office/drawing/2014/main" id="{ADEC6EDA-2A98-2D99-F813-5194FB432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303182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 err="1">
                <a:solidFill>
                  <a:srgbClr val="FFFFFF"/>
                </a:solidFill>
              </a:rPr>
              <a:t>SuperOx</a:t>
            </a:r>
            <a:r>
              <a:rPr lang="it-IT" altLang="it-IT" dirty="0">
                <a:solidFill>
                  <a:srgbClr val="FFFFFF"/>
                </a:solidFill>
              </a:rPr>
              <a:t> 2022 – 12 mm </a:t>
            </a:r>
            <a:r>
              <a:rPr lang="it-IT" altLang="it-IT" dirty="0" err="1">
                <a:solidFill>
                  <a:srgbClr val="FFFFFF"/>
                </a:solidFill>
              </a:rPr>
              <a:t>preliminary</a:t>
            </a:r>
            <a:r>
              <a:rPr lang="it-IT" altLang="it-IT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03779" name="Segnaposto numero diapositiva 2">
            <a:extLst>
              <a:ext uri="{FF2B5EF4-FFF2-40B4-BE49-F238E27FC236}">
                <a16:creationId xmlns:a16="http://schemas.microsoft.com/office/drawing/2014/main" id="{A3F2CE9D-4F86-E121-77F1-0DF6717798CA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03780" name="Segnaposto testo 3">
            <a:extLst>
              <a:ext uri="{FF2B5EF4-FFF2-40B4-BE49-F238E27FC236}">
                <a16:creationId xmlns:a16="http://schemas.microsoft.com/office/drawing/2014/main" id="{75BFE0DF-4620-7641-912C-0A65754F8E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0863" y="1250950"/>
            <a:ext cx="11564937" cy="4001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b="1" dirty="0">
                <a:solidFill>
                  <a:srgbClr val="7F7F7F"/>
                </a:solidFill>
              </a:rPr>
              <a:t>						REBCO side							   		     </a:t>
            </a:r>
            <a:r>
              <a:rPr lang="it-IT" altLang="it-IT" b="1" dirty="0" err="1">
                <a:solidFill>
                  <a:srgbClr val="7F7F7F"/>
                </a:solidFill>
              </a:rPr>
              <a:t>Substrate</a:t>
            </a:r>
            <a:r>
              <a:rPr lang="it-IT" altLang="it-IT" b="1" dirty="0">
                <a:solidFill>
                  <a:srgbClr val="7F7F7F"/>
                </a:solidFill>
              </a:rPr>
              <a:t> side</a:t>
            </a:r>
          </a:p>
        </p:txBody>
      </p:sp>
      <p:sp>
        <p:nvSpPr>
          <p:cNvPr id="203817" name="Rectangle 41">
            <a:extLst>
              <a:ext uri="{FF2B5EF4-FFF2-40B4-BE49-F238E27FC236}">
                <a16:creationId xmlns:a16="http://schemas.microsoft.com/office/drawing/2014/main" id="{A3B893AA-A9BF-762B-2815-D077729C5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1" y="1843338"/>
            <a:ext cx="105663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5683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marL="0" indent="0" eaLnBrk="1" hangingPunct="1"/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Patchwork-like </a:t>
            </a:r>
            <a:r>
              <a:rPr lang="it-IT" altLang="it-IT" sz="2000" dirty="0" err="1"/>
              <a:t>microstructure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About 50% of REBCO </a:t>
            </a:r>
            <a:r>
              <a:rPr lang="it-IT" altLang="it-IT" sz="2000" dirty="0" err="1"/>
              <a:t>surface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exposed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Saw-</a:t>
            </a:r>
            <a:r>
              <a:rPr lang="it-IT" altLang="it-IT" sz="2000" dirty="0" err="1"/>
              <a:t>tooth</a:t>
            </a:r>
            <a:r>
              <a:rPr lang="it-IT" altLang="it-IT" sz="2000" dirty="0"/>
              <a:t> </a:t>
            </a:r>
            <a:r>
              <a:rPr lang="it-IT" altLang="it-IT" sz="2000" dirty="0" err="1"/>
              <a:t>boundary</a:t>
            </a:r>
            <a:r>
              <a:rPr lang="it-IT" altLang="it-IT" sz="2000" dirty="0"/>
              <a:t> due to points with </a:t>
            </a:r>
            <a:r>
              <a:rPr lang="it-IT" altLang="it-IT" sz="2000" dirty="0" err="1"/>
              <a:t>higher</a:t>
            </a:r>
            <a:r>
              <a:rPr lang="it-IT" altLang="it-IT" sz="2000" dirty="0"/>
              <a:t> film </a:t>
            </a:r>
            <a:r>
              <a:rPr lang="it-IT" altLang="it-IT" sz="2000" dirty="0" err="1"/>
              <a:t>adhesion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causing</a:t>
            </a:r>
            <a:r>
              <a:rPr lang="it-IT" altLang="it-IT" sz="2000" dirty="0"/>
              <a:t> film break-up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769672-0C3D-712F-541A-A557E4329D50}"/>
              </a:ext>
            </a:extLst>
          </p:cNvPr>
          <p:cNvSpPr txBox="1"/>
          <p:nvPr/>
        </p:nvSpPr>
        <p:spPr>
          <a:xfrm>
            <a:off x="1329371" y="1755715"/>
            <a:ext cx="1401346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AB7D5F-B8D7-531B-CDA5-1C63805CA592}"/>
              </a:ext>
            </a:extLst>
          </p:cNvPr>
          <p:cNvSpPr txBox="1"/>
          <p:nvPr/>
        </p:nvSpPr>
        <p:spPr>
          <a:xfrm>
            <a:off x="5594617" y="1731531"/>
            <a:ext cx="92204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detail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BCC69F-D8AB-AE5E-C81C-1C7B6326CA5C}"/>
              </a:ext>
            </a:extLst>
          </p:cNvPr>
          <p:cNvSpPr txBox="1"/>
          <p:nvPr/>
        </p:nvSpPr>
        <p:spPr>
          <a:xfrm>
            <a:off x="9447261" y="1731531"/>
            <a:ext cx="1401346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overview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1A568E3-B9D6-32BE-2530-B4F069E97F07}"/>
              </a:ext>
            </a:extLst>
          </p:cNvPr>
          <p:cNvCxnSpPr>
            <a:cxnSpLocks/>
          </p:cNvCxnSpPr>
          <p:nvPr/>
        </p:nvCxnSpPr>
        <p:spPr>
          <a:xfrm flipH="1" flipV="1">
            <a:off x="1599970" y="3321763"/>
            <a:ext cx="2506724" cy="2428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D78866EF-997A-062D-1150-61363C69FBCB}"/>
              </a:ext>
            </a:extLst>
          </p:cNvPr>
          <p:cNvSpPr/>
          <p:nvPr/>
        </p:nvSpPr>
        <p:spPr>
          <a:xfrm>
            <a:off x="1399604" y="3265093"/>
            <a:ext cx="172021" cy="1133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D2BCF7-2C2D-1429-E736-C2CD73CB53B0}"/>
              </a:ext>
            </a:extLst>
          </p:cNvPr>
          <p:cNvSpPr txBox="1"/>
          <p:nvPr/>
        </p:nvSpPr>
        <p:spPr>
          <a:xfrm>
            <a:off x="2597676" y="2247475"/>
            <a:ext cx="127951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REBCO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6B58AD8-1D1D-F16B-2004-E68E10585C5D}"/>
              </a:ext>
            </a:extLst>
          </p:cNvPr>
          <p:cNvSpPr txBox="1"/>
          <p:nvPr/>
        </p:nvSpPr>
        <p:spPr>
          <a:xfrm>
            <a:off x="63951" y="4388332"/>
            <a:ext cx="999825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Buffer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1C135A4-A816-58E7-3752-21FC2ADDC811}"/>
              </a:ext>
            </a:extLst>
          </p:cNvPr>
          <p:cNvSpPr txBox="1"/>
          <p:nvPr/>
        </p:nvSpPr>
        <p:spPr>
          <a:xfrm>
            <a:off x="8558194" y="3610047"/>
            <a:ext cx="127951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REBCO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85D7734-610E-2A0A-02F5-1C5098715481}"/>
              </a:ext>
            </a:extLst>
          </p:cNvPr>
          <p:cNvSpPr txBox="1"/>
          <p:nvPr/>
        </p:nvSpPr>
        <p:spPr>
          <a:xfrm>
            <a:off x="10830918" y="3610047"/>
            <a:ext cx="999825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54421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9E13E-37DD-AD36-0964-2543A980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50616C2E-A61E-912C-BA45-4EF652A3822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203778" name="Titolo 1">
            <a:extLst>
              <a:ext uri="{FF2B5EF4-FFF2-40B4-BE49-F238E27FC236}">
                <a16:creationId xmlns:a16="http://schemas.microsoft.com/office/drawing/2014/main" id="{2766D61A-F405-7305-5D6D-166613E7A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303182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FFFF"/>
                </a:solidFill>
              </a:rPr>
              <a:t>Shanghai 2025 – 12 mm</a:t>
            </a:r>
          </a:p>
        </p:txBody>
      </p:sp>
      <p:sp>
        <p:nvSpPr>
          <p:cNvPr id="203779" name="Segnaposto numero diapositiva 2">
            <a:extLst>
              <a:ext uri="{FF2B5EF4-FFF2-40B4-BE49-F238E27FC236}">
                <a16:creationId xmlns:a16="http://schemas.microsoft.com/office/drawing/2014/main" id="{614C3299-8229-7D09-3C11-4359B557D896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03780" name="Segnaposto testo 3">
            <a:extLst>
              <a:ext uri="{FF2B5EF4-FFF2-40B4-BE49-F238E27FC236}">
                <a16:creationId xmlns:a16="http://schemas.microsoft.com/office/drawing/2014/main" id="{75E764DA-3B4A-65AB-C8DB-B06CEE7193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0863" y="1250950"/>
            <a:ext cx="11564937" cy="4001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b="1" dirty="0">
                <a:solidFill>
                  <a:srgbClr val="7F7F7F"/>
                </a:solidFill>
              </a:rPr>
              <a:t>REBCO side</a:t>
            </a:r>
          </a:p>
        </p:txBody>
      </p:sp>
      <p:sp>
        <p:nvSpPr>
          <p:cNvPr id="203817" name="Rectangle 41">
            <a:extLst>
              <a:ext uri="{FF2B5EF4-FFF2-40B4-BE49-F238E27FC236}">
                <a16:creationId xmlns:a16="http://schemas.microsoft.com/office/drawing/2014/main" id="{D19BA2DF-B6D6-5415-5A4A-2A0A8681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1" y="1843338"/>
            <a:ext cx="105663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5683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marL="0" indent="0" eaLnBrk="1" hangingPunct="1"/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No buffer </a:t>
            </a:r>
            <a:r>
              <a:rPr lang="it-IT" altLang="it-IT" sz="2000" dirty="0" err="1"/>
              <a:t>layer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residues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 err="1"/>
              <a:t>Opaque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regions</a:t>
            </a:r>
            <a:r>
              <a:rPr lang="it-IT" altLang="it-IT" sz="2000" dirty="0"/>
              <a:t> with </a:t>
            </a:r>
            <a:r>
              <a:rPr lang="it-IT" altLang="it-IT" sz="2000" dirty="0" err="1"/>
              <a:t>reduced</a:t>
            </a:r>
            <a:r>
              <a:rPr lang="it-IT" altLang="it-IT" sz="2000" dirty="0"/>
              <a:t> REBCO film </a:t>
            </a:r>
            <a:r>
              <a:rPr lang="it-IT" altLang="it-IT" sz="2000" dirty="0" err="1"/>
              <a:t>thickness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REBCO film </a:t>
            </a:r>
            <a:r>
              <a:rPr lang="it-IT" altLang="it-IT" sz="2000" dirty="0" err="1"/>
              <a:t>internally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delaminated</a:t>
            </a:r>
            <a:endParaRPr lang="it-IT" alt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96E261-CED8-3B32-1928-6606AEC0F5C1}"/>
              </a:ext>
            </a:extLst>
          </p:cNvPr>
          <p:cNvSpPr txBox="1"/>
          <p:nvPr/>
        </p:nvSpPr>
        <p:spPr>
          <a:xfrm>
            <a:off x="1329371" y="1755715"/>
            <a:ext cx="1401346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35DA33-D950-5C05-270F-CAD05C375744}"/>
              </a:ext>
            </a:extLst>
          </p:cNvPr>
          <p:cNvSpPr txBox="1"/>
          <p:nvPr/>
        </p:nvSpPr>
        <p:spPr>
          <a:xfrm>
            <a:off x="5133593" y="1761851"/>
            <a:ext cx="92204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detail</a:t>
            </a:r>
            <a:endParaRPr lang="it-IT" dirty="0"/>
          </a:p>
        </p:txBody>
      </p:sp>
      <p:pic>
        <p:nvPicPr>
          <p:cNvPr id="22" name="Immagine 21" descr="Immagine che contiene arte&#10;&#10;Il contenuto generato dall'IA potrebbe non essere corretto.">
            <a:extLst>
              <a:ext uri="{FF2B5EF4-FFF2-40B4-BE49-F238E27FC236}">
                <a16:creationId xmlns:a16="http://schemas.microsoft.com/office/drawing/2014/main" id="{415E5250-3B50-F8B8-C0C6-DA1A76AEB0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24" t="9587" r="9561" b="12064"/>
          <a:stretch>
            <a:fillRect/>
          </a:stretch>
        </p:blipFill>
        <p:spPr>
          <a:xfrm rot="10800000">
            <a:off x="446682" y="2363704"/>
            <a:ext cx="2885131" cy="2393434"/>
          </a:xfrm>
          <a:prstGeom prst="rect">
            <a:avLst/>
          </a:prstGeom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3602A8D9-D707-30F9-F5C9-A55F0082AF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4413" y="2203952"/>
            <a:ext cx="3640408" cy="28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61EE6918-EAD5-5169-36B7-36442FD9508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257" y="2281143"/>
            <a:ext cx="2152900" cy="126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E9FB8C90-8265-11CF-9A7E-20EF63BC4EF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257" y="3629422"/>
            <a:ext cx="2152900" cy="126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DC2DC0CA-D73B-A9E9-358A-C59F79682B5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62900" y="2270455"/>
            <a:ext cx="2152900" cy="126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>
            <a:extLst>
              <a:ext uri="{FF2B5EF4-FFF2-40B4-BE49-F238E27FC236}">
                <a16:creationId xmlns:a16="http://schemas.microsoft.com/office/drawing/2014/main" id="{C26A26F9-FCDC-C246-2323-843B91069A3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6593" y="3659121"/>
            <a:ext cx="2152900" cy="126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0FE3D6D-33EC-BA71-9575-54D569A2E628}"/>
              </a:ext>
            </a:extLst>
          </p:cNvPr>
          <p:cNvCxnSpPr>
            <a:cxnSpLocks/>
          </p:cNvCxnSpPr>
          <p:nvPr/>
        </p:nvCxnSpPr>
        <p:spPr>
          <a:xfrm flipH="1">
            <a:off x="1694233" y="3617639"/>
            <a:ext cx="2235397" cy="829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6417645A-F27B-6365-2829-6626A9625094}"/>
              </a:ext>
            </a:extLst>
          </p:cNvPr>
          <p:cNvSpPr/>
          <p:nvPr/>
        </p:nvSpPr>
        <p:spPr>
          <a:xfrm>
            <a:off x="1272267" y="3564575"/>
            <a:ext cx="380499" cy="31699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BA03BD9-D9F1-4AA4-BB1E-5C40C30502A8}"/>
              </a:ext>
            </a:extLst>
          </p:cNvPr>
          <p:cNvSpPr txBox="1"/>
          <p:nvPr/>
        </p:nvSpPr>
        <p:spPr>
          <a:xfrm>
            <a:off x="5650699" y="2419028"/>
            <a:ext cx="1809331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 err="1"/>
              <a:t>whole</a:t>
            </a:r>
            <a:r>
              <a:rPr lang="it-IT" sz="1600" dirty="0"/>
              <a:t> REBCO film  </a:t>
            </a:r>
            <a:r>
              <a:rPr lang="it-IT" sz="1600" dirty="0" err="1"/>
              <a:t>thickness</a:t>
            </a:r>
            <a:endParaRPr lang="it-IT" sz="16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A12F825-4A87-8D68-191A-73D4E46A1E6F}"/>
              </a:ext>
            </a:extLst>
          </p:cNvPr>
          <p:cNvSpPr txBox="1"/>
          <p:nvPr/>
        </p:nvSpPr>
        <p:spPr>
          <a:xfrm>
            <a:off x="3929630" y="4289449"/>
            <a:ext cx="1713049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 err="1"/>
              <a:t>reduced</a:t>
            </a:r>
            <a:r>
              <a:rPr lang="it-IT" sz="1600" dirty="0"/>
              <a:t> REBCO film </a:t>
            </a:r>
            <a:r>
              <a:rPr lang="it-IT" sz="1600" dirty="0" err="1"/>
              <a:t>thickness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127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244F0-FBD4-6192-C468-15A40A5FB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9C188574-1115-5F19-4CEA-6EAB46B146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257" y="2273891"/>
            <a:ext cx="217810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9CCE4F9F-BAC5-749E-8485-D7DD62774A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0297" y="2273891"/>
            <a:ext cx="217810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4F26806C-056F-6BDC-068E-4F6CB68C7F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257" y="3623286"/>
            <a:ext cx="217810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9B64C91B-FBCE-3840-49C5-0CF27A3E61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0297" y="3623286"/>
            <a:ext cx="217810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8C946605-6478-F45C-2D03-0EC7042BB27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5033" y="2212947"/>
            <a:ext cx="3488147" cy="28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Immagine che contiene Magenta, arte, rosa, dipinto&#10;&#10;Il contenuto generato dall'IA potrebbe non essere corretto.">
            <a:extLst>
              <a:ext uri="{FF2B5EF4-FFF2-40B4-BE49-F238E27FC236}">
                <a16:creationId xmlns:a16="http://schemas.microsoft.com/office/drawing/2014/main" id="{5149E617-19CB-BA42-C1BC-6C99454C8CB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923" t="7863" r="6459" b="7863"/>
          <a:stretch>
            <a:fillRect/>
          </a:stretch>
        </p:blipFill>
        <p:spPr>
          <a:xfrm>
            <a:off x="536811" y="2388458"/>
            <a:ext cx="2794054" cy="2393434"/>
          </a:xfrm>
          <a:prstGeom prst="rect">
            <a:avLst/>
          </a:prstGeom>
        </p:spPr>
      </p:pic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9604F993-155B-CBBE-C63B-8A29229F3A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</a:p>
        </p:txBody>
      </p:sp>
      <p:sp>
        <p:nvSpPr>
          <p:cNvPr id="203778" name="Titolo 1">
            <a:extLst>
              <a:ext uri="{FF2B5EF4-FFF2-40B4-BE49-F238E27FC236}">
                <a16:creationId xmlns:a16="http://schemas.microsoft.com/office/drawing/2014/main" id="{D6B428BB-E536-C3E0-D1D9-A4DEDB5A84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303182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FFFF"/>
                </a:solidFill>
              </a:rPr>
              <a:t>Shanghai 2025 – 12 mm</a:t>
            </a:r>
          </a:p>
        </p:txBody>
      </p:sp>
      <p:sp>
        <p:nvSpPr>
          <p:cNvPr id="203779" name="Segnaposto numero diapositiva 2">
            <a:extLst>
              <a:ext uri="{FF2B5EF4-FFF2-40B4-BE49-F238E27FC236}">
                <a16:creationId xmlns:a16="http://schemas.microsoft.com/office/drawing/2014/main" id="{70A5F4F4-6A0C-A4ED-75F0-42DF6E9A7EFA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8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03780" name="Segnaposto testo 3">
            <a:extLst>
              <a:ext uri="{FF2B5EF4-FFF2-40B4-BE49-F238E27FC236}">
                <a16:creationId xmlns:a16="http://schemas.microsoft.com/office/drawing/2014/main" id="{A50B8376-33B3-E0EE-4A3E-D91E48014B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0863" y="1250950"/>
            <a:ext cx="11564937" cy="40011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b="1" dirty="0" err="1">
                <a:solidFill>
                  <a:srgbClr val="7F7F7F"/>
                </a:solidFill>
              </a:rPr>
              <a:t>Substrate</a:t>
            </a:r>
            <a:r>
              <a:rPr lang="it-IT" altLang="it-IT" b="1" dirty="0">
                <a:solidFill>
                  <a:srgbClr val="7F7F7F"/>
                </a:solidFill>
              </a:rPr>
              <a:t> side</a:t>
            </a:r>
          </a:p>
        </p:txBody>
      </p:sp>
      <p:sp>
        <p:nvSpPr>
          <p:cNvPr id="203817" name="Rectangle 41">
            <a:extLst>
              <a:ext uri="{FF2B5EF4-FFF2-40B4-BE49-F238E27FC236}">
                <a16:creationId xmlns:a16="http://schemas.microsoft.com/office/drawing/2014/main" id="{F31399E7-C109-C6B5-806D-A1A23DEE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1" y="1843338"/>
            <a:ext cx="1056631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5683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eaLnBrk="1" hangingPunct="1">
              <a:buFontTx/>
              <a:buChar char="•"/>
            </a:pPr>
            <a:endParaRPr lang="it-IT" altLang="it-IT" sz="2000" dirty="0"/>
          </a:p>
          <a:p>
            <a:pPr marL="0" indent="0" eaLnBrk="1" hangingPunct="1"/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Incomplete REBCO film </a:t>
            </a:r>
            <a:r>
              <a:rPr lang="it-IT" altLang="it-IT" sz="2000" dirty="0" err="1"/>
              <a:t>detachment</a:t>
            </a:r>
            <a:endParaRPr lang="it-IT" altLang="it-IT" sz="2000" dirty="0"/>
          </a:p>
          <a:p>
            <a:pPr eaLnBrk="1" hangingPunct="1">
              <a:buFontTx/>
              <a:buChar char="•"/>
            </a:pPr>
            <a:r>
              <a:rPr lang="it-IT" altLang="it-IT" sz="2000" dirty="0"/>
              <a:t>Black </a:t>
            </a:r>
            <a:r>
              <a:rPr lang="it-IT" altLang="it-IT" sz="2000" dirty="0" err="1"/>
              <a:t>regions</a:t>
            </a:r>
            <a:r>
              <a:rPr lang="it-IT" altLang="it-IT" sz="2000" dirty="0"/>
              <a:t> with REBCO film </a:t>
            </a:r>
            <a:r>
              <a:rPr lang="it-IT" altLang="it-IT" sz="2000" dirty="0" err="1"/>
              <a:t>residues</a:t>
            </a:r>
            <a:endParaRPr lang="it-IT" alt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118D02-D9F7-CDBC-1BCF-59EB1009F33A}"/>
              </a:ext>
            </a:extLst>
          </p:cNvPr>
          <p:cNvSpPr txBox="1"/>
          <p:nvPr/>
        </p:nvSpPr>
        <p:spPr>
          <a:xfrm>
            <a:off x="1329371" y="1755715"/>
            <a:ext cx="1401346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34C578-8DA3-AC43-0F1C-A5FDF660E336}"/>
              </a:ext>
            </a:extLst>
          </p:cNvPr>
          <p:cNvSpPr txBox="1"/>
          <p:nvPr/>
        </p:nvSpPr>
        <p:spPr>
          <a:xfrm>
            <a:off x="5133593" y="1761851"/>
            <a:ext cx="92204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detail</a:t>
            </a:r>
            <a:endParaRPr lang="it-IT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173E3A5-0CD9-DC41-C9C3-49E9148A7054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2570778" y="3617639"/>
            <a:ext cx="1358852" cy="20855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80CC7439-D960-E9DC-10C2-815DAB5B25C4}"/>
              </a:ext>
            </a:extLst>
          </p:cNvPr>
          <p:cNvSpPr/>
          <p:nvPr/>
        </p:nvSpPr>
        <p:spPr>
          <a:xfrm>
            <a:off x="2190279" y="3667696"/>
            <a:ext cx="380499" cy="31699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8028D2E-BB8F-C662-2281-B0E204E8544D}"/>
              </a:ext>
            </a:extLst>
          </p:cNvPr>
          <p:cNvSpPr txBox="1"/>
          <p:nvPr/>
        </p:nvSpPr>
        <p:spPr>
          <a:xfrm>
            <a:off x="5984528" y="2419028"/>
            <a:ext cx="1809331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/>
              <a:t>No REBCO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382DB9C-4623-1D52-56EC-6EFDB70D7156}"/>
              </a:ext>
            </a:extLst>
          </p:cNvPr>
          <p:cNvSpPr txBox="1"/>
          <p:nvPr/>
        </p:nvSpPr>
        <p:spPr>
          <a:xfrm>
            <a:off x="3929630" y="4289449"/>
            <a:ext cx="1713049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/>
              <a:t>REBCO film residue</a:t>
            </a:r>
          </a:p>
        </p:txBody>
      </p:sp>
    </p:spTree>
    <p:extLst>
      <p:ext uri="{BB962C8B-B14F-4D97-AF65-F5344CB8AC3E}">
        <p14:creationId xmlns:p14="http://schemas.microsoft.com/office/powerpoint/2010/main" val="334805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BC950-D90E-5EAE-5B97-4D811DED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014BCE31-9393-D7FA-FF63-5A5143227F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altLang="it-IT"/>
              <a:t>Peeling REBCO tapes</a:t>
            </a:r>
            <a:endParaRPr lang="it-IT" altLang="it-IT" dirty="0"/>
          </a:p>
        </p:txBody>
      </p:sp>
      <p:sp>
        <p:nvSpPr>
          <p:cNvPr id="8194" name="Titolo 1">
            <a:extLst>
              <a:ext uri="{FF2B5EF4-FFF2-40B4-BE49-F238E27FC236}">
                <a16:creationId xmlns:a16="http://schemas.microsoft.com/office/drawing/2014/main" id="{2E4C34F3-1B76-FD3A-CD90-6F2C059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04800"/>
            <a:ext cx="10969625" cy="396875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Summary</a:t>
            </a:r>
            <a:r>
              <a:rPr lang="it-IT" altLang="it-IT" dirty="0"/>
              <a:t> </a:t>
            </a:r>
            <a:r>
              <a:rPr lang="it-IT" altLang="it-IT" dirty="0" err="1"/>
              <a:t>results</a:t>
            </a:r>
            <a:endParaRPr lang="it-IT" altLang="it-IT" dirty="0"/>
          </a:p>
        </p:txBody>
      </p:sp>
      <p:sp>
        <p:nvSpPr>
          <p:cNvPr id="8195" name="Segnaposto testo 3">
            <a:extLst>
              <a:ext uri="{FF2B5EF4-FFF2-40B4-BE49-F238E27FC236}">
                <a16:creationId xmlns:a16="http://schemas.microsoft.com/office/drawing/2014/main" id="{25547EB9-CF59-3F17-04D8-A09FF6EB6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250950"/>
            <a:ext cx="10969625" cy="400110"/>
          </a:xfrm>
        </p:spPr>
        <p:txBody>
          <a:bodyPr/>
          <a:lstStyle/>
          <a:p>
            <a:pPr eaLnBrk="1" hangingPunct="1"/>
            <a:r>
              <a:rPr lang="it-IT" altLang="it-IT" dirty="0" err="1"/>
              <a:t>Different</a:t>
            </a:r>
            <a:r>
              <a:rPr lang="it-IT" altLang="it-IT" dirty="0"/>
              <a:t> peeling </a:t>
            </a:r>
            <a:r>
              <a:rPr lang="it-IT" altLang="it-IT" dirty="0" err="1"/>
              <a:t>behaviour</a:t>
            </a:r>
            <a:r>
              <a:rPr lang="it-IT" altLang="it-IT" dirty="0"/>
              <a:t> </a:t>
            </a:r>
            <a:r>
              <a:rPr lang="it-IT" altLang="it-IT" dirty="0" err="1"/>
              <a:t>depending</a:t>
            </a:r>
            <a:r>
              <a:rPr lang="it-IT" altLang="it-IT" dirty="0"/>
              <a:t> on </a:t>
            </a:r>
            <a:r>
              <a:rPr lang="it-IT" altLang="it-IT" dirty="0" err="1"/>
              <a:t>both</a:t>
            </a:r>
            <a:r>
              <a:rPr lang="it-IT" altLang="it-IT" dirty="0"/>
              <a:t> producer and batch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0FC2633-4CF5-BE5C-C7B3-F8C4EAECDE48}"/>
              </a:ext>
            </a:extLst>
          </p:cNvPr>
          <p:cNvSpPr/>
          <p:nvPr/>
        </p:nvSpPr>
        <p:spPr>
          <a:xfrm>
            <a:off x="4419706" y="3078470"/>
            <a:ext cx="3349403" cy="85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7059978-3BAF-9331-F1AE-5CE2CB131D8F}"/>
              </a:ext>
            </a:extLst>
          </p:cNvPr>
          <p:cNvSpPr/>
          <p:nvPr/>
        </p:nvSpPr>
        <p:spPr>
          <a:xfrm>
            <a:off x="4419702" y="3921259"/>
            <a:ext cx="1669983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F1F27CB-2FFF-FA2E-69C3-A4A6C9138550}"/>
              </a:ext>
            </a:extLst>
          </p:cNvPr>
          <p:cNvSpPr/>
          <p:nvPr/>
        </p:nvSpPr>
        <p:spPr>
          <a:xfrm>
            <a:off x="4419701" y="4844731"/>
            <a:ext cx="3349403" cy="6791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A792954-DF0E-AD07-6431-E55037EE3F10}"/>
              </a:ext>
            </a:extLst>
          </p:cNvPr>
          <p:cNvSpPr txBox="1"/>
          <p:nvPr/>
        </p:nvSpPr>
        <p:spPr>
          <a:xfrm>
            <a:off x="4565750" y="4999623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Hastelloy </a:t>
            </a:r>
            <a:r>
              <a:rPr lang="it-IT" dirty="0" err="1"/>
              <a:t>substrate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D5700E0-0FB4-C14B-A3BF-29E80F731AB7}"/>
              </a:ext>
            </a:extLst>
          </p:cNvPr>
          <p:cNvSpPr txBox="1"/>
          <p:nvPr/>
        </p:nvSpPr>
        <p:spPr>
          <a:xfrm>
            <a:off x="4419702" y="3919445"/>
            <a:ext cx="2532642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Buffer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00C392D-A5E3-5EB0-9D08-AB2627F81A9B}"/>
              </a:ext>
            </a:extLst>
          </p:cNvPr>
          <p:cNvSpPr/>
          <p:nvPr/>
        </p:nvSpPr>
        <p:spPr>
          <a:xfrm>
            <a:off x="8748934" y="3078470"/>
            <a:ext cx="3349403" cy="62514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7B6EABE-3535-288C-C77A-E0D50FA4F33F}"/>
              </a:ext>
            </a:extLst>
          </p:cNvPr>
          <p:cNvSpPr/>
          <p:nvPr/>
        </p:nvSpPr>
        <p:spPr>
          <a:xfrm>
            <a:off x="8748925" y="4428290"/>
            <a:ext cx="3349403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D05FD9B-CF31-E521-BF3A-8C8659C66A5F}"/>
              </a:ext>
            </a:extLst>
          </p:cNvPr>
          <p:cNvSpPr/>
          <p:nvPr/>
        </p:nvSpPr>
        <p:spPr>
          <a:xfrm>
            <a:off x="8748929" y="4840132"/>
            <a:ext cx="3349403" cy="6791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EB44F94-24D9-E4E9-8F87-7FB8161386D0}"/>
              </a:ext>
            </a:extLst>
          </p:cNvPr>
          <p:cNvSpPr txBox="1"/>
          <p:nvPr/>
        </p:nvSpPr>
        <p:spPr>
          <a:xfrm>
            <a:off x="8894978" y="4995024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Hastelloy </a:t>
            </a:r>
            <a:r>
              <a:rPr lang="it-IT" dirty="0" err="1"/>
              <a:t>substrate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F345ECE-A3DB-5615-0AE8-C79C5FC40615}"/>
              </a:ext>
            </a:extLst>
          </p:cNvPr>
          <p:cNvSpPr txBox="1"/>
          <p:nvPr/>
        </p:nvSpPr>
        <p:spPr>
          <a:xfrm>
            <a:off x="8748924" y="4440990"/>
            <a:ext cx="3349403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Buffer </a:t>
            </a:r>
            <a:r>
              <a:rPr lang="it-IT" dirty="0" err="1"/>
              <a:t>stack</a:t>
            </a:r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BFA459D-CC81-1C99-2B45-9CF085854EFA}"/>
              </a:ext>
            </a:extLst>
          </p:cNvPr>
          <p:cNvSpPr/>
          <p:nvPr/>
        </p:nvSpPr>
        <p:spPr>
          <a:xfrm>
            <a:off x="4419701" y="2833665"/>
            <a:ext cx="3349403" cy="2364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Solder</a:t>
            </a:r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F8910DAE-E5D0-FC2B-30A8-EC3A4D20D1B2}"/>
              </a:ext>
            </a:extLst>
          </p:cNvPr>
          <p:cNvSpPr/>
          <p:nvPr/>
        </p:nvSpPr>
        <p:spPr>
          <a:xfrm>
            <a:off x="4419701" y="2206165"/>
            <a:ext cx="3349403" cy="61322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Copper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62D147B-6F99-CE0D-5FC3-08C404436200}"/>
              </a:ext>
            </a:extLst>
          </p:cNvPr>
          <p:cNvSpPr/>
          <p:nvPr/>
        </p:nvSpPr>
        <p:spPr>
          <a:xfrm>
            <a:off x="8748929" y="2841991"/>
            <a:ext cx="3349403" cy="2364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Solder</a:t>
            </a:r>
            <a:endParaRPr lang="it-IT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58284A7-FA94-DDA0-5B5F-1C5D9D69659A}"/>
              </a:ext>
            </a:extLst>
          </p:cNvPr>
          <p:cNvSpPr/>
          <p:nvPr/>
        </p:nvSpPr>
        <p:spPr>
          <a:xfrm>
            <a:off x="8748929" y="2214491"/>
            <a:ext cx="3349403" cy="61322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Copper</a:t>
            </a:r>
          </a:p>
        </p:txBody>
      </p:sp>
      <p:sp>
        <p:nvSpPr>
          <p:cNvPr id="38" name="Segnaposto numero diapositiva 2">
            <a:extLst>
              <a:ext uri="{FF2B5EF4-FFF2-40B4-BE49-F238E27FC236}">
                <a16:creationId xmlns:a16="http://schemas.microsoft.com/office/drawing/2014/main" id="{2365A675-74CC-C7FC-AF42-E1EB20901351}"/>
              </a:ext>
            </a:extLst>
          </p:cNvPr>
          <p:cNvSpPr txBox="1">
            <a:spLocks noGrp="1"/>
          </p:cNvSpPr>
          <p:nvPr/>
        </p:nvSpPr>
        <p:spPr bwMode="auto"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0" charset="-128"/>
              </a:defRPr>
            </a:lvl9pPr>
          </a:lstStyle>
          <a:p>
            <a:pPr algn="r" eaLnBrk="1" hangingPunct="1"/>
            <a:fld id="{6C9F0544-1860-AB41-A856-4D5B06ADCF41}" type="slidenum">
              <a:rPr lang="it-IT" altLang="it-IT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8155134-9DD1-629F-2B7E-AAAF3B20AA6D}"/>
              </a:ext>
            </a:extLst>
          </p:cNvPr>
          <p:cNvCxnSpPr/>
          <p:nvPr/>
        </p:nvCxnSpPr>
        <p:spPr>
          <a:xfrm>
            <a:off x="3657601" y="3559629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152E743-3FB7-5419-10A2-C2E03E0F492A}"/>
              </a:ext>
            </a:extLst>
          </p:cNvPr>
          <p:cNvCxnSpPr/>
          <p:nvPr/>
        </p:nvCxnSpPr>
        <p:spPr>
          <a:xfrm>
            <a:off x="8004630" y="3559629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88871F0-4060-A00C-CB96-48B9F00E96CC}"/>
              </a:ext>
            </a:extLst>
          </p:cNvPr>
          <p:cNvSpPr txBox="1"/>
          <p:nvPr/>
        </p:nvSpPr>
        <p:spPr>
          <a:xfrm>
            <a:off x="4523800" y="3310129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REBCO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8BFB256-4D5D-E82E-BE57-664A64FF29A8}"/>
              </a:ext>
            </a:extLst>
          </p:cNvPr>
          <p:cNvSpPr txBox="1"/>
          <p:nvPr/>
        </p:nvSpPr>
        <p:spPr>
          <a:xfrm>
            <a:off x="8861867" y="3321586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REBCO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1B1298-7263-D6AD-C8B2-C8675EC59ADE}"/>
              </a:ext>
            </a:extLst>
          </p:cNvPr>
          <p:cNvSpPr/>
          <p:nvPr/>
        </p:nvSpPr>
        <p:spPr>
          <a:xfrm>
            <a:off x="86098" y="3072640"/>
            <a:ext cx="3349403" cy="8555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932F8A9-2F57-547F-13CE-2469C6C87A36}"/>
              </a:ext>
            </a:extLst>
          </p:cNvPr>
          <p:cNvSpPr/>
          <p:nvPr/>
        </p:nvSpPr>
        <p:spPr>
          <a:xfrm>
            <a:off x="86094" y="4437943"/>
            <a:ext cx="3349403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90DF43E-240F-58D6-C470-A330C165E72F}"/>
              </a:ext>
            </a:extLst>
          </p:cNvPr>
          <p:cNvSpPr/>
          <p:nvPr/>
        </p:nvSpPr>
        <p:spPr>
          <a:xfrm>
            <a:off x="86098" y="4849785"/>
            <a:ext cx="3349403" cy="6791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D22D77-C50D-1082-6B54-99C6A8F43CF2}"/>
              </a:ext>
            </a:extLst>
          </p:cNvPr>
          <p:cNvSpPr txBox="1"/>
          <p:nvPr/>
        </p:nvSpPr>
        <p:spPr>
          <a:xfrm>
            <a:off x="232147" y="5004677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Hastelloy </a:t>
            </a:r>
            <a:r>
              <a:rPr lang="it-IT" dirty="0" err="1"/>
              <a:t>substrate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7AAF2C-2B89-C03C-6E8C-9B61B27AE20E}"/>
              </a:ext>
            </a:extLst>
          </p:cNvPr>
          <p:cNvSpPr txBox="1"/>
          <p:nvPr/>
        </p:nvSpPr>
        <p:spPr>
          <a:xfrm>
            <a:off x="86093" y="4450643"/>
            <a:ext cx="3349403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/>
              <a:t>Buffer </a:t>
            </a:r>
            <a:r>
              <a:rPr lang="it-IT" dirty="0" err="1"/>
              <a:t>stack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B4E92B8-691F-2614-08E1-B6CFD7461649}"/>
              </a:ext>
            </a:extLst>
          </p:cNvPr>
          <p:cNvSpPr/>
          <p:nvPr/>
        </p:nvSpPr>
        <p:spPr>
          <a:xfrm>
            <a:off x="86093" y="2827835"/>
            <a:ext cx="3349403" cy="23647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Solder</a:t>
            </a:r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21A1C07-932A-D117-81E3-F3D0797F4BF6}"/>
              </a:ext>
            </a:extLst>
          </p:cNvPr>
          <p:cNvSpPr/>
          <p:nvPr/>
        </p:nvSpPr>
        <p:spPr>
          <a:xfrm>
            <a:off x="86093" y="2200335"/>
            <a:ext cx="3349403" cy="61322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Copper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C3D732-519B-61B6-1DCD-7220AE39F492}"/>
              </a:ext>
            </a:extLst>
          </p:cNvPr>
          <p:cNvSpPr txBox="1"/>
          <p:nvPr/>
        </p:nvSpPr>
        <p:spPr>
          <a:xfrm>
            <a:off x="190192" y="3304299"/>
            <a:ext cx="3131786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REBCO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C779A2AD-AD24-F21A-83CD-1D02981C6951}"/>
              </a:ext>
            </a:extLst>
          </p:cNvPr>
          <p:cNvSpPr/>
          <p:nvPr/>
        </p:nvSpPr>
        <p:spPr>
          <a:xfrm>
            <a:off x="6094407" y="4423737"/>
            <a:ext cx="1669982" cy="4212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C0A1229-5E9F-E975-14BF-4A2C80AC8425}"/>
              </a:ext>
            </a:extLst>
          </p:cNvPr>
          <p:cNvSpPr/>
          <p:nvPr/>
        </p:nvSpPr>
        <p:spPr>
          <a:xfrm>
            <a:off x="8752331" y="3703618"/>
            <a:ext cx="1320584" cy="230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55E2039-4893-4F98-ECE7-74B6176265D8}"/>
              </a:ext>
            </a:extLst>
          </p:cNvPr>
          <p:cNvSpPr/>
          <p:nvPr/>
        </p:nvSpPr>
        <p:spPr>
          <a:xfrm>
            <a:off x="10072911" y="4181523"/>
            <a:ext cx="2025416" cy="23764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CE122DB-9862-8206-9BB9-71915A8C182B}"/>
              </a:ext>
            </a:extLst>
          </p:cNvPr>
          <p:cNvSpPr txBox="1"/>
          <p:nvPr/>
        </p:nvSpPr>
        <p:spPr>
          <a:xfrm>
            <a:off x="626609" y="1727613"/>
            <a:ext cx="2258952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Shanghai 2022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B0D174B-E416-A6E9-DCDD-2639C078A0C1}"/>
              </a:ext>
            </a:extLst>
          </p:cNvPr>
          <p:cNvSpPr txBox="1"/>
          <p:nvPr/>
        </p:nvSpPr>
        <p:spPr>
          <a:xfrm>
            <a:off x="5046249" y="1732134"/>
            <a:ext cx="2170787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 err="1"/>
              <a:t>SuperOx</a:t>
            </a:r>
            <a:r>
              <a:rPr lang="it-IT" dirty="0"/>
              <a:t> 2022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4994CCF-FAB9-C2C1-1F02-C8E506C73439}"/>
              </a:ext>
            </a:extLst>
          </p:cNvPr>
          <p:cNvSpPr txBox="1"/>
          <p:nvPr/>
        </p:nvSpPr>
        <p:spPr>
          <a:xfrm>
            <a:off x="9331394" y="1732134"/>
            <a:ext cx="2258953" cy="369332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/>
              <a:t>Shanghai 2025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CACDE7D-4878-117A-B7FA-5F6C5150CC48}"/>
              </a:ext>
            </a:extLst>
          </p:cNvPr>
          <p:cNvSpPr txBox="1"/>
          <p:nvPr/>
        </p:nvSpPr>
        <p:spPr>
          <a:xfrm>
            <a:off x="5355771" y="4420601"/>
            <a:ext cx="2408615" cy="36933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dirty="0" err="1"/>
              <a:t>stack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5762739"/>
      </p:ext>
    </p:extLst>
  </p:cSld>
  <p:clrMapOvr>
    <a:masterClrMapping/>
  </p:clrMapOvr>
</p:sld>
</file>

<file path=ppt/theme/theme1.xml><?xml version="1.0" encoding="utf-8"?>
<a:theme xmlns:a="http://schemas.openxmlformats.org/drawingml/2006/main" name="5_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delloTemplateENEAita">
      <a:majorFont>
        <a:latin typeface=""/>
        <a:ea typeface="ヒラギノ角ゴ Pro W3"/>
        <a:cs typeface="ヒラギノ角ゴ Pro W3"/>
      </a:majorFont>
      <a:minorFont>
        <a:latin typeface="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16767</TotalTime>
  <Words>562</Words>
  <Application>Microsoft Office PowerPoint</Application>
  <PresentationFormat>Personalizzato</PresentationFormat>
  <Paragraphs>193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5_ModelloTemplateENEAita</vt:lpstr>
      <vt:lpstr>Peeling commercial REBCO tapes: microscopic investigation and perspectives</vt:lpstr>
      <vt:lpstr>Background</vt:lpstr>
      <vt:lpstr>Outline</vt:lpstr>
      <vt:lpstr>Shanghai 2022 – 10 mm preliminary test</vt:lpstr>
      <vt:lpstr>Shanghai 2022 – 10 mm preliminary test</vt:lpstr>
      <vt:lpstr>SuperOx 2022 – 12 mm preliminary test</vt:lpstr>
      <vt:lpstr>Shanghai 2025 – 12 mm</vt:lpstr>
      <vt:lpstr>Shanghai 2025 – 12 mm</vt:lpstr>
      <vt:lpstr>Summary results</vt:lpstr>
      <vt:lpstr>Conclusion</vt:lpstr>
      <vt:lpstr>Conclusion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Fe(Se,Te) films grown on buffer layers obtained by chemical solution deposition</dc:title>
  <dc:creator>Angelo Vannozzi</dc:creator>
  <cp:lastModifiedBy>Angelo Vannozzi</cp:lastModifiedBy>
  <cp:revision>134</cp:revision>
  <cp:lastPrinted>2025-06-15T11:09:55Z</cp:lastPrinted>
  <dcterms:created xsi:type="dcterms:W3CDTF">2019-11-23T10:35:18Z</dcterms:created>
  <dcterms:modified xsi:type="dcterms:W3CDTF">2025-07-01T12:38:39Z</dcterms:modified>
</cp:coreProperties>
</file>