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86" r:id="rId5"/>
  </p:sldMasterIdLst>
  <p:notesMasterIdLst>
    <p:notesMasterId r:id="rId38"/>
  </p:notesMasterIdLst>
  <p:handoutMasterIdLst>
    <p:handoutMasterId r:id="rId39"/>
  </p:handoutMasterIdLst>
  <p:sldIdLst>
    <p:sldId id="2845" r:id="rId6"/>
    <p:sldId id="2846" r:id="rId7"/>
    <p:sldId id="2816" r:id="rId8"/>
    <p:sldId id="2744" r:id="rId9"/>
    <p:sldId id="2793" r:id="rId10"/>
    <p:sldId id="2773" r:id="rId11"/>
    <p:sldId id="2857" r:id="rId12"/>
    <p:sldId id="2818" r:id="rId13"/>
    <p:sldId id="2854" r:id="rId14"/>
    <p:sldId id="2820" r:id="rId15"/>
    <p:sldId id="2833" r:id="rId16"/>
    <p:sldId id="2835" r:id="rId17"/>
    <p:sldId id="2837" r:id="rId18"/>
    <p:sldId id="2817" r:id="rId19"/>
    <p:sldId id="2855" r:id="rId20"/>
    <p:sldId id="2849" r:id="rId21"/>
    <p:sldId id="2850" r:id="rId22"/>
    <p:sldId id="2825" r:id="rId23"/>
    <p:sldId id="2821" r:id="rId24"/>
    <p:sldId id="2856" r:id="rId25"/>
    <p:sldId id="2822" r:id="rId26"/>
    <p:sldId id="2853" r:id="rId27"/>
    <p:sldId id="258" r:id="rId28"/>
    <p:sldId id="257" r:id="rId29"/>
    <p:sldId id="2852" r:id="rId30"/>
    <p:sldId id="260" r:id="rId31"/>
    <p:sldId id="261" r:id="rId32"/>
    <p:sldId id="262" r:id="rId33"/>
    <p:sldId id="445" r:id="rId34"/>
    <p:sldId id="2827" r:id="rId35"/>
    <p:sldId id="2826" r:id="rId36"/>
    <p:sldId id="2858" r:id="rId37"/>
  </p:sldIdLst>
  <p:sldSz cx="12192000" cy="6858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Franklin Gothic Medium" panose="020B0603020102020204" pitchFamily="34" charset="0"/>
      <p:regular r:id="rId41"/>
      <p: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</p:embeddedFont>
    <p:embeddedFont>
      <p:font typeface="Montserrat ExtraBold" panose="00000900000000000000" pitchFamily="2" charset="0"/>
      <p:bold r:id="rId48"/>
      <p:boldItalic r:id="rId49"/>
    </p:embeddedFont>
    <p:embeddedFont>
      <p:font typeface="Oswald" panose="00000500000000000000" pitchFamily="2" charset="0"/>
      <p:regular r:id="rId50"/>
      <p:bold r:id="rId51"/>
    </p:embeddedFont>
    <p:embeddedFont>
      <p:font typeface="Yu Gothic UI Light" panose="020B0300000000000000" pitchFamily="34" charset="-128"/>
      <p:regular r:id="rId52"/>
    </p:embeddedFont>
    <p:embeddedFont>
      <p:font typeface="Yu Gothic UI Semibold" panose="020B0700000000000000" pitchFamily="34" charset="-128"/>
      <p:bold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2845"/>
            <p14:sldId id="2846"/>
            <p14:sldId id="2816"/>
            <p14:sldId id="2744"/>
            <p14:sldId id="2793"/>
            <p14:sldId id="2773"/>
            <p14:sldId id="2857"/>
            <p14:sldId id="2818"/>
            <p14:sldId id="2854"/>
            <p14:sldId id="2820"/>
            <p14:sldId id="2833"/>
            <p14:sldId id="2835"/>
            <p14:sldId id="2837"/>
            <p14:sldId id="2817"/>
            <p14:sldId id="2855"/>
            <p14:sldId id="2849"/>
            <p14:sldId id="2850"/>
            <p14:sldId id="2825"/>
            <p14:sldId id="2821"/>
            <p14:sldId id="2856"/>
            <p14:sldId id="2822"/>
            <p14:sldId id="2853"/>
            <p14:sldId id="258"/>
            <p14:sldId id="257"/>
            <p14:sldId id="2852"/>
            <p14:sldId id="260"/>
            <p14:sldId id="261"/>
            <p14:sldId id="262"/>
            <p14:sldId id="445"/>
            <p14:sldId id="2827"/>
            <p14:sldId id="2826"/>
            <p14:sldId id="28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B9BB43-6BF0-AC20-F2DD-4239AA2A7087}" name="Dorothea Fonnesu" initials="DF" userId="S::fonnesu@infn.it::7bf8154d-1f01-455e-9a4e-eddc056ca8ec" providerId="AD"/>
  <p188:author id="{D3BAF8B9-73AC-541B-4BFE-C6F37017EC14}" name="Cristian Pira" initials="CP" userId="S::pira@infn.it::7124120c-9f6d-49e9-b601-7d0d6e76e5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5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3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486"/>
    <a:srgbClr val="4399B6"/>
    <a:srgbClr val="012556"/>
    <a:srgbClr val="C9211E"/>
    <a:srgbClr val="1C99E0"/>
    <a:srgbClr val="8EC3D6"/>
    <a:srgbClr val="FE5699"/>
    <a:srgbClr val="F50164"/>
    <a:srgbClr val="F95C9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7BE62-1CDF-4806-A683-D44A2569A1EF}" v="1" dt="2025-05-13T08:47:13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Pira" userId="7124120c-9f6d-49e9-b601-7d0d6e76e5f5" providerId="ADAL" clId="{21A58767-06AF-42C9-912A-70FD3B8AC1F5}"/>
    <pc:docChg chg="undo custSel modSld modMainMaster">
      <pc:chgData name="Cristian Pira" userId="7124120c-9f6d-49e9-b601-7d0d6e76e5f5" providerId="ADAL" clId="{21A58767-06AF-42C9-912A-70FD3B8AC1F5}" dt="2025-05-12T08:41:25.853" v="2" actId="1076"/>
      <pc:docMkLst>
        <pc:docMk/>
      </pc:docMkLst>
      <pc:sldChg chg="modSp">
        <pc:chgData name="Cristian Pira" userId="7124120c-9f6d-49e9-b601-7d0d6e76e5f5" providerId="ADAL" clId="{21A58767-06AF-42C9-912A-70FD3B8AC1F5}" dt="2025-05-09T13:06:57.837" v="0" actId="20578"/>
        <pc:sldMkLst>
          <pc:docMk/>
          <pc:sldMk cId="725458481" sldId="2852"/>
        </pc:sldMkLst>
        <pc:spChg chg="mod">
          <ac:chgData name="Cristian Pira" userId="7124120c-9f6d-49e9-b601-7d0d6e76e5f5" providerId="ADAL" clId="{21A58767-06AF-42C9-912A-70FD3B8AC1F5}" dt="2025-05-09T13:06:57.837" v="0" actId="20578"/>
          <ac:spMkLst>
            <pc:docMk/>
            <pc:sldMk cId="725458481" sldId="2852"/>
            <ac:spMk id="5" creationId="{F73ADD26-7B5A-7267-9E9F-8D6A39AB4277}"/>
          </ac:spMkLst>
        </pc:spChg>
      </pc:sldChg>
      <pc:sldMasterChg chg="modSldLayout">
        <pc:chgData name="Cristian Pira" userId="7124120c-9f6d-49e9-b601-7d0d6e76e5f5" providerId="ADAL" clId="{21A58767-06AF-42C9-912A-70FD3B8AC1F5}" dt="2025-05-12T08:41:25.853" v="2" actId="1076"/>
        <pc:sldMasterMkLst>
          <pc:docMk/>
          <pc:sldMasterMk cId="4239806793" sldId="2147483672"/>
        </pc:sldMasterMkLst>
        <pc:sldLayoutChg chg="modSp mod">
          <pc:chgData name="Cristian Pira" userId="7124120c-9f6d-49e9-b601-7d0d6e76e5f5" providerId="ADAL" clId="{21A58767-06AF-42C9-912A-70FD3B8AC1F5}" dt="2025-05-12T08:41:25.853" v="2" actId="1076"/>
          <pc:sldLayoutMkLst>
            <pc:docMk/>
            <pc:sldMasterMk cId="4239806793" sldId="2147483672"/>
            <pc:sldLayoutMk cId="1284419465" sldId="2147483674"/>
          </pc:sldLayoutMkLst>
          <pc:picChg chg="mod">
            <ac:chgData name="Cristian Pira" userId="7124120c-9f6d-49e9-b601-7d0d6e76e5f5" providerId="ADAL" clId="{21A58767-06AF-42C9-912A-70FD3B8AC1F5}" dt="2025-05-12T08:41:25.853" v="2" actId="1076"/>
            <ac:picMkLst>
              <pc:docMk/>
              <pc:sldMasterMk cId="4239806793" sldId="2147483672"/>
              <pc:sldLayoutMk cId="1284419465" sldId="2147483674"/>
              <ac:picMk id="12" creationId="{BB2E5BBA-A62C-B8E1-16B6-41CA1EECFD0B}"/>
            </ac:picMkLst>
          </pc:picChg>
        </pc:sldLayoutChg>
      </pc:sldMasterChg>
    </pc:docChg>
  </pc:docChgLst>
  <pc:docChgLst>
    <pc:chgData name="Cristian Pira" userId="7124120c-9f6d-49e9-b601-7d0d6e76e5f5" providerId="ADAL" clId="{3797BE62-1CDF-4806-A683-D44A2569A1EF}"/>
    <pc:docChg chg="undo custSel addSld delSld modSld modSection">
      <pc:chgData name="Cristian Pira" userId="7124120c-9f6d-49e9-b601-7d0d6e76e5f5" providerId="ADAL" clId="{3797BE62-1CDF-4806-A683-D44A2569A1EF}" dt="2025-05-13T08:50:48.763" v="17" actId="13926"/>
      <pc:docMkLst>
        <pc:docMk/>
      </pc:docMkLst>
      <pc:sldChg chg="addSp modSp mod">
        <pc:chgData name="Cristian Pira" userId="7124120c-9f6d-49e9-b601-7d0d6e76e5f5" providerId="ADAL" clId="{3797BE62-1CDF-4806-A683-D44A2569A1EF}" dt="2025-05-13T08:49:46.909" v="7" actId="1076"/>
        <pc:sldMkLst>
          <pc:docMk/>
          <pc:sldMk cId="3580119188" sldId="257"/>
        </pc:sldMkLst>
        <pc:cxnChg chg="add mod">
          <ac:chgData name="Cristian Pira" userId="7124120c-9f6d-49e9-b601-7d0d6e76e5f5" providerId="ADAL" clId="{3797BE62-1CDF-4806-A683-D44A2569A1EF}" dt="2025-05-13T08:49:46.909" v="7" actId="1076"/>
          <ac:cxnSpMkLst>
            <pc:docMk/>
            <pc:sldMk cId="3580119188" sldId="257"/>
            <ac:cxnSpMk id="4" creationId="{3BD764D0-B18D-CB26-A865-F5D7196FB1A3}"/>
          </ac:cxnSpMkLst>
        </pc:cxnChg>
      </pc:sldChg>
      <pc:sldChg chg="del">
        <pc:chgData name="Cristian Pira" userId="7124120c-9f6d-49e9-b601-7d0d6e76e5f5" providerId="ADAL" clId="{3797BE62-1CDF-4806-A683-D44A2569A1EF}" dt="2025-05-13T08:47:08.338" v="0" actId="2696"/>
        <pc:sldMkLst>
          <pc:docMk/>
          <pc:sldMk cId="2645872276" sldId="2821"/>
        </pc:sldMkLst>
      </pc:sldChg>
      <pc:sldChg chg="add">
        <pc:chgData name="Cristian Pira" userId="7124120c-9f6d-49e9-b601-7d0d6e76e5f5" providerId="ADAL" clId="{3797BE62-1CDF-4806-A683-D44A2569A1EF}" dt="2025-05-13T08:47:13.024" v="1"/>
        <pc:sldMkLst>
          <pc:docMk/>
          <pc:sldMk cId="2956979911" sldId="2821"/>
        </pc:sldMkLst>
      </pc:sldChg>
      <pc:sldChg chg="add">
        <pc:chgData name="Cristian Pira" userId="7124120c-9f6d-49e9-b601-7d0d6e76e5f5" providerId="ADAL" clId="{3797BE62-1CDF-4806-A683-D44A2569A1EF}" dt="2025-05-13T08:47:13.024" v="1"/>
        <pc:sldMkLst>
          <pc:docMk/>
          <pc:sldMk cId="725183929" sldId="2825"/>
        </pc:sldMkLst>
      </pc:sldChg>
      <pc:sldChg chg="del">
        <pc:chgData name="Cristian Pira" userId="7124120c-9f6d-49e9-b601-7d0d6e76e5f5" providerId="ADAL" clId="{3797BE62-1CDF-4806-A683-D44A2569A1EF}" dt="2025-05-13T08:47:08.338" v="0" actId="2696"/>
        <pc:sldMkLst>
          <pc:docMk/>
          <pc:sldMk cId="3143786016" sldId="2825"/>
        </pc:sldMkLst>
      </pc:sldChg>
      <pc:sldChg chg="modSp mod">
        <pc:chgData name="Cristian Pira" userId="7124120c-9f6d-49e9-b601-7d0d6e76e5f5" providerId="ADAL" clId="{3797BE62-1CDF-4806-A683-D44A2569A1EF}" dt="2025-05-13T08:50:48.763" v="17" actId="13926"/>
        <pc:sldMkLst>
          <pc:docMk/>
          <pc:sldMk cId="725458481" sldId="2852"/>
        </pc:sldMkLst>
        <pc:spChg chg="mod">
          <ac:chgData name="Cristian Pira" userId="7124120c-9f6d-49e9-b601-7d0d6e76e5f5" providerId="ADAL" clId="{3797BE62-1CDF-4806-A683-D44A2569A1EF}" dt="2025-05-13T08:50:48.763" v="17" actId="13926"/>
          <ac:spMkLst>
            <pc:docMk/>
            <pc:sldMk cId="725458481" sldId="2852"/>
            <ac:spMk id="5" creationId="{F73ADD26-7B5A-7267-9E9F-8D6A39AB4277}"/>
          </ac:spMkLst>
        </pc:spChg>
      </pc:sldChg>
    </pc:docChg>
  </pc:docChgLst>
  <pc:docChgLst>
    <pc:chgData name="Dorothea Fonnesu" userId="7bf8154d-1f01-455e-9a4e-eddc056ca8ec" providerId="ADAL" clId="{2012AAFD-572E-488C-8A00-761A299DC5B6}"/>
    <pc:docChg chg="modSld">
      <pc:chgData name="Dorothea Fonnesu" userId="7bf8154d-1f01-455e-9a4e-eddc056ca8ec" providerId="ADAL" clId="{2012AAFD-572E-488C-8A00-761A299DC5B6}" dt="2025-05-12T08:45:47.023" v="0" actId="164"/>
      <pc:docMkLst>
        <pc:docMk/>
      </pc:docMkLst>
      <pc:sldChg chg="addSp modSp">
        <pc:chgData name="Dorothea Fonnesu" userId="7bf8154d-1f01-455e-9a4e-eddc056ca8ec" providerId="ADAL" clId="{2012AAFD-572E-488C-8A00-761A299DC5B6}" dt="2025-05-12T08:45:47.023" v="0" actId="164"/>
        <pc:sldMkLst>
          <pc:docMk/>
          <pc:sldMk cId="1868946908" sldId="2833"/>
        </pc:sldMkLst>
        <pc:grpChg chg="add mod">
          <ac:chgData name="Dorothea Fonnesu" userId="7bf8154d-1f01-455e-9a4e-eddc056ca8ec" providerId="ADAL" clId="{2012AAFD-572E-488C-8A00-761A299DC5B6}" dt="2025-05-12T08:45:47.023" v="0" actId="164"/>
          <ac:grpSpMkLst>
            <pc:docMk/>
            <pc:sldMk cId="1868946908" sldId="2833"/>
            <ac:grpSpMk id="7" creationId="{0CA6C344-C848-0AE7-B7E3-8BF307338864}"/>
          </ac:grpSpMkLst>
        </pc:grpChg>
        <pc:grpChg chg="mod">
          <ac:chgData name="Dorothea Fonnesu" userId="7bf8154d-1f01-455e-9a4e-eddc056ca8ec" providerId="ADAL" clId="{2012AAFD-572E-488C-8A00-761A299DC5B6}" dt="2025-05-12T08:45:47.023" v="0" actId="164"/>
          <ac:grpSpMkLst>
            <pc:docMk/>
            <pc:sldMk cId="1868946908" sldId="2833"/>
            <ac:grpSpMk id="19" creationId="{B15814AC-DD7A-F47D-DD96-B935F62FED3D}"/>
          </ac:grpSpMkLst>
        </pc:grpChg>
        <pc:picChg chg="mod">
          <ac:chgData name="Dorothea Fonnesu" userId="7bf8154d-1f01-455e-9a4e-eddc056ca8ec" providerId="ADAL" clId="{2012AAFD-572E-488C-8A00-761A299DC5B6}" dt="2025-05-12T08:45:47.023" v="0" actId="164"/>
          <ac:picMkLst>
            <pc:docMk/>
            <pc:sldMk cId="1868946908" sldId="2833"/>
            <ac:picMk id="6" creationId="{AAE69AAB-4BB2-69D0-2553-1363D6A4637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62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52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53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152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34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38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631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246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70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48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0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0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5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374610"/>
            <a:ext cx="12192000" cy="506591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ctr">
              <a:defRPr sz="5000" b="1">
                <a:solidFill>
                  <a:srgbClr val="002D4B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2090159" y="6454573"/>
            <a:ext cx="9990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0" baseline="0">
                <a:solidFill>
                  <a:schemeClr val="bg1"/>
                </a:solidFill>
                <a:latin typeface="Oswald" panose="02000503000000000000" pitchFamily="2" charset="0"/>
              </a:rPr>
              <a:t>				S     MARA</a:t>
            </a:r>
            <a:r>
              <a:rPr lang="en-US" sz="1400" b="1" i="0" baseline="0">
                <a:solidFill>
                  <a:schemeClr val="bg1"/>
                </a:solidFill>
                <a:latin typeface="Oswald" panose="02000503000000000000" pitchFamily="2" charset="0"/>
              </a:rPr>
              <a:t>	</a:t>
            </a:r>
            <a:r>
              <a:rPr lang="en-US" sz="1400" b="0" i="0" baseline="0">
                <a:solidFill>
                  <a:schemeClr val="bg1"/>
                </a:solidFill>
                <a:latin typeface="Oswald" panose="02000503000000000000" pitchFamily="2" charset="0"/>
              </a:rPr>
              <a:t>			   			</a:t>
            </a:r>
            <a:r>
              <a:rPr lang="en-US" sz="1400" b="0" i="0">
                <a:solidFill>
                  <a:schemeClr val="bg1"/>
                </a:solidFill>
                <a:latin typeface="Oswald" panose="02000503000000000000" pitchFamily="2" charset="0"/>
              </a:rPr>
              <a:t>cristian.pira@lnl.infn.it</a:t>
            </a:r>
          </a:p>
        </p:txBody>
      </p:sp>
      <p:pic>
        <p:nvPicPr>
          <p:cNvPr id="10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29BACB-049C-4329-A4B0-1D66423065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381755"/>
            <a:ext cx="977902" cy="451791"/>
          </a:xfrm>
          <a:prstGeom prst="rect">
            <a:avLst/>
          </a:prstGeom>
        </p:spPr>
      </p:pic>
      <p:pic>
        <p:nvPicPr>
          <p:cNvPr id="12" name="Immagine 11" descr="Una foto che mostra Samara che è un noce alato o achene contenente un seme,  come nella cenere e acero, vintage disegno della linea di incisione o  illustrazione Immagine e Vettoriale -">
            <a:extLst>
              <a:ext uri="{FF2B5EF4-FFF2-40B4-BE49-F238E27FC236}">
                <a16:creationId xmlns:a16="http://schemas.microsoft.com/office/drawing/2014/main" id="{E073FF79-6951-4CEB-A27F-86E72107E714}"/>
              </a:ext>
            </a:extLst>
          </p:cNvPr>
          <p:cNvPicPr/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5"/>
          <a:stretch/>
        </p:blipFill>
        <p:spPr bwMode="auto">
          <a:xfrm rot="10800000" flipH="1">
            <a:off x="4085758" y="6508749"/>
            <a:ext cx="187792" cy="177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154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89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760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13/05/2025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835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13/05/2025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814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13/05/2025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55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0A0BC70E-8470-1CD5-A60B-7F312D245E8F}"/>
              </a:ext>
            </a:extLst>
          </p:cNvPr>
          <p:cNvSpPr/>
          <p:nvPr userDrawn="1"/>
        </p:nvSpPr>
        <p:spPr>
          <a:xfrm>
            <a:off x="-1" y="6456414"/>
            <a:ext cx="5647267" cy="398152"/>
          </a:xfrm>
          <a:prstGeom prst="rect">
            <a:avLst/>
          </a:prstGeom>
          <a:gradFill flip="none" rotWithShape="1">
            <a:gsLst>
              <a:gs pos="70000">
                <a:srgbClr val="C2DEE8"/>
              </a:gs>
              <a:gs pos="51000">
                <a:srgbClr val="89C0D3"/>
              </a:gs>
              <a:gs pos="0">
                <a:srgbClr val="4399B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rgbClr val="4399B6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1184954" y="6514970"/>
            <a:ext cx="4216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1" i="0" baseline="0">
                <a:solidFill>
                  <a:schemeClr val="bg1"/>
                </a:solidFill>
                <a:latin typeface="Montserrat" panose="00000500000000000000" pitchFamily="2" charset="0"/>
              </a:rPr>
              <a:t>CSN5 Meeting, </a:t>
            </a:r>
            <a:r>
              <a:rPr lang="it-IT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Trieste 9-9-2024</a:t>
            </a:r>
            <a:endParaRPr lang="en-US" sz="1400" b="0" i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2E5BBA-A62C-B8E1-16B6-41CA1EECF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445631"/>
            <a:ext cx="885140" cy="40893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0363F40-2A8C-AC02-0B97-3ED452386BBF}"/>
              </a:ext>
            </a:extLst>
          </p:cNvPr>
          <p:cNvSpPr txBox="1">
            <a:spLocks/>
          </p:cNvSpPr>
          <p:nvPr userDrawn="1"/>
        </p:nvSpPr>
        <p:spPr>
          <a:xfrm>
            <a:off x="8239492" y="6436279"/>
            <a:ext cx="2483231" cy="424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4297B4"/>
                </a:solidFill>
              </a:rPr>
              <a:t>cristian.pira</a:t>
            </a:r>
            <a:r>
              <a:rPr lang="en-US">
                <a:solidFill>
                  <a:srgbClr val="002D4B"/>
                </a:solidFill>
              </a:rPr>
              <a:t>@lnl.infn.it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63B48B-7FD0-C655-812F-13EF655349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575757">
                  <a:alpha val="34118"/>
                </a:srgbClr>
              </a:clrFrom>
              <a:clrTo>
                <a:srgbClr val="575757">
                  <a:alpha val="0"/>
                </a:srgbClr>
              </a:clrTo>
            </a:clrChange>
          </a:blip>
          <a:srcRect t="25781" r="11016" b="32906"/>
          <a:stretch/>
        </p:blipFill>
        <p:spPr>
          <a:xfrm>
            <a:off x="5522140" y="6538679"/>
            <a:ext cx="1385699" cy="2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50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486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847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91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13/05/2025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13/05/2025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48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13/05/2025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4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13/05/2025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13/05/2025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14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sv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8.jpeg"/><Relationship Id="rId5" Type="http://schemas.openxmlformats.org/officeDocument/2006/relationships/image" Target="../media/image35.svg"/><Relationship Id="rId10" Type="http://schemas.openxmlformats.org/officeDocument/2006/relationships/image" Target="../media/image11.jpeg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3.svg"/><Relationship Id="rId7" Type="http://schemas.openxmlformats.org/officeDocument/2006/relationships/image" Target="../media/image43.png"/><Relationship Id="rId12" Type="http://schemas.openxmlformats.org/officeDocument/2006/relationships/hyperlink" Target="https://doi.org/10.1109/TASC.2023.333859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35.svg"/><Relationship Id="rId10" Type="http://schemas.openxmlformats.org/officeDocument/2006/relationships/image" Target="../media/image45.jpeg"/><Relationship Id="rId4" Type="http://schemas.openxmlformats.org/officeDocument/2006/relationships/image" Target="../media/image34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hyperlink" Target="https://doi.org/10.1109/TASC.2023.333859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9.emf"/><Relationship Id="rId7" Type="http://schemas.openxmlformats.org/officeDocument/2006/relationships/image" Target="../media/image3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0.emf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web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CA456A4-9B54-E3C0-CBE7-8CA69E0C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07" b="26495"/>
          <a:stretch/>
        </p:blipFill>
        <p:spPr>
          <a:xfrm>
            <a:off x="0" y="1809573"/>
            <a:ext cx="12192000" cy="32909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E677750-1E35-41A2-AF93-703CC8DB5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1" y="801401"/>
            <a:ext cx="1939849" cy="1008171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969E4DE5-36DF-45F0-B239-C8774B563D9C}"/>
              </a:ext>
            </a:extLst>
          </p:cNvPr>
          <p:cNvSpPr txBox="1">
            <a:spLocks/>
          </p:cNvSpPr>
          <p:nvPr/>
        </p:nvSpPr>
        <p:spPr>
          <a:xfrm>
            <a:off x="2910189" y="960324"/>
            <a:ext cx="5987951" cy="1008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</a:rPr>
              <a:t>Cristian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</a:rPr>
              <a:t>Pira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</a:rPr>
            </a:b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50" charset="0"/>
              <a:ea typeface="Yu Gothic UI Light" panose="020B0300000000000000" pitchFamily="34" charset="-128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497FF65-4058-4513-AE7E-F0B7734AFC64}"/>
              </a:ext>
            </a:extLst>
          </p:cNvPr>
          <p:cNvSpPr txBox="1"/>
          <p:nvPr/>
        </p:nvSpPr>
        <p:spPr>
          <a:xfrm>
            <a:off x="1624024" y="5764596"/>
            <a:ext cx="5256405" cy="522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solidFill>
                  <a:srgbClr val="002060"/>
                </a:solidFill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it-IT" sz="2800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9-9-2024</a:t>
            </a:r>
            <a:endParaRPr kumimoji="0" lang="it-IT" sz="280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50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1520C0-8FDD-2678-D259-3EDD1F6E7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95" y="5249747"/>
            <a:ext cx="755741" cy="10256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F4C295-2ABF-F1CA-C178-642703C2AE5F}"/>
              </a:ext>
            </a:extLst>
          </p:cNvPr>
          <p:cNvSpPr txBox="1"/>
          <p:nvPr/>
        </p:nvSpPr>
        <p:spPr>
          <a:xfrm>
            <a:off x="1624023" y="5178565"/>
            <a:ext cx="5256405" cy="522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it-IT" sz="2800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Trieste, CSN5 Meeting</a:t>
            </a:r>
            <a:endParaRPr kumimoji="0" lang="it-IT" sz="2800" i="0" u="none" strike="noStrike" kern="1200" cap="none" spc="0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5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D659B-2193-D708-87AB-3008A713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012556"/>
                </a:solidFill>
                <a:latin typeface="Montserrat" panose="00000500000000000000" pitchFamily="50" charset="0"/>
              </a:rPr>
              <a:t>WP1</a:t>
            </a:r>
            <a:r>
              <a:rPr lang="en-US">
                <a:solidFill>
                  <a:srgbClr val="012556"/>
                </a:solidFill>
              </a:rPr>
              <a:t> REBCO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2318AF-679F-8595-EEC9-FCBC0AC3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15814AC-DD7A-F47D-DD96-B935F62FED3D}"/>
              </a:ext>
            </a:extLst>
          </p:cNvPr>
          <p:cNvGrpSpPr/>
          <p:nvPr/>
        </p:nvGrpSpPr>
        <p:grpSpPr>
          <a:xfrm>
            <a:off x="847784" y="1636139"/>
            <a:ext cx="6294644" cy="2274945"/>
            <a:chOff x="66686" y="2137024"/>
            <a:chExt cx="6294644" cy="2349652"/>
          </a:xfrm>
        </p:grpSpPr>
        <p:sp>
          <p:nvSpPr>
            <p:cNvPr id="20" name="Segnaposto contenuto 2">
              <a:extLst>
                <a:ext uri="{FF2B5EF4-FFF2-40B4-BE49-F238E27FC236}">
                  <a16:creationId xmlns:a16="http://schemas.microsoft.com/office/drawing/2014/main" id="{6B8AFF15-1710-9AB5-9311-270966D5866A}"/>
                </a:ext>
              </a:extLst>
            </p:cNvPr>
            <p:cNvSpPr txBox="1">
              <a:spLocks/>
            </p:cNvSpPr>
            <p:nvPr/>
          </p:nvSpPr>
          <p:spPr>
            <a:xfrm>
              <a:off x="487350" y="2237983"/>
              <a:ext cx="5873980" cy="224869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Q and B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Very High Performances at High B field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V and C</a:t>
              </a: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Direct Deposition not possible, glue is challenging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  <a:latin typeface="Montserrat"/>
                  <a:ea typeface="Yu Gothic"/>
                </a:rPr>
                <a:t>Technology Readiness Level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Tapes Commercially Available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  <a:latin typeface="Montserrat"/>
                  <a:ea typeface="Yu Gothic"/>
                </a:rPr>
                <a:t>Cavity prototypes already made</a:t>
              </a:r>
            </a:p>
          </p:txBody>
        </p:sp>
        <p:pic>
          <p:nvPicPr>
            <p:cNvPr id="21" name="Elemento grafico 20" descr="Segna Pollice su con riempimento a tinta unita">
              <a:extLst>
                <a:ext uri="{FF2B5EF4-FFF2-40B4-BE49-F238E27FC236}">
                  <a16:creationId xmlns:a16="http://schemas.microsoft.com/office/drawing/2014/main" id="{B03FAA3A-F2C4-3013-308A-65691EA10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686" y="2137024"/>
              <a:ext cx="411080" cy="411080"/>
            </a:xfrm>
            <a:prstGeom prst="rect">
              <a:avLst/>
            </a:prstGeom>
          </p:spPr>
        </p:pic>
        <p:pic>
          <p:nvPicPr>
            <p:cNvPr id="22" name="Elemento grafico 21" descr="Pollice abbassato con riempimento a tinta unita">
              <a:extLst>
                <a:ext uri="{FF2B5EF4-FFF2-40B4-BE49-F238E27FC236}">
                  <a16:creationId xmlns:a16="http://schemas.microsoft.com/office/drawing/2014/main" id="{0E5AAF44-044B-BAC6-6924-7C80309D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686" y="3110743"/>
              <a:ext cx="411080" cy="411080"/>
            </a:xfrm>
            <a:prstGeom prst="rect">
              <a:avLst/>
            </a:prstGeom>
          </p:spPr>
        </p:pic>
      </p:grpSp>
      <p:pic>
        <p:nvPicPr>
          <p:cNvPr id="23" name="Picture 2" descr="Home">
            <a:extLst>
              <a:ext uri="{FF2B5EF4-FFF2-40B4-BE49-F238E27FC236}">
                <a16:creationId xmlns:a16="http://schemas.microsoft.com/office/drawing/2014/main" id="{C1F847B4-A0DC-9D87-DB46-FA6CB4A2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947" y="348221"/>
            <a:ext cx="1121232" cy="3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8">
            <a:extLst>
              <a:ext uri="{FF2B5EF4-FFF2-40B4-BE49-F238E27FC236}">
                <a16:creationId xmlns:a16="http://schemas.microsoft.com/office/drawing/2014/main" id="{3AD64443-C335-809E-91B1-9FDB43118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44" y="1734849"/>
            <a:ext cx="1871259" cy="2495011"/>
          </a:xfrm>
          <a:prstGeom prst="rect">
            <a:avLst/>
          </a:prstGeom>
        </p:spPr>
      </p:pic>
      <p:sp>
        <p:nvSpPr>
          <p:cNvPr id="33" name="TextBox 7">
            <a:extLst>
              <a:ext uri="{FF2B5EF4-FFF2-40B4-BE49-F238E27FC236}">
                <a16:creationId xmlns:a16="http://schemas.microsoft.com/office/drawing/2014/main" id="{E68E833F-6A81-FC4D-D0D2-2C06AD041C14}"/>
              </a:ext>
            </a:extLst>
          </p:cNvPr>
          <p:cNvSpPr txBox="1"/>
          <p:nvPr/>
        </p:nvSpPr>
        <p:spPr>
          <a:xfrm>
            <a:off x="7859802" y="2374070"/>
            <a:ext cx="3862297" cy="5693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effectLst/>
                <a:latin typeface="Montserrat"/>
              </a:rPr>
              <a:t>REBCO Cavity with </a:t>
            </a:r>
            <a:r>
              <a:rPr lang="en-US" sz="1100" b="1">
                <a:solidFill>
                  <a:srgbClr val="4399B6"/>
                </a:solidFill>
                <a:effectLst/>
                <a:latin typeface="Montserrat"/>
              </a:rPr>
              <a:t>Q = 1.5*10</a:t>
            </a:r>
            <a:r>
              <a:rPr lang="en-US" sz="1100" b="1" baseline="30000">
                <a:solidFill>
                  <a:srgbClr val="4399B6"/>
                </a:solidFill>
                <a:effectLst/>
                <a:latin typeface="Montserrat"/>
              </a:rPr>
              <a:t>7</a:t>
            </a:r>
            <a:r>
              <a:rPr lang="en-US" sz="1100" b="1">
                <a:solidFill>
                  <a:srgbClr val="4399B6"/>
                </a:solidFill>
                <a:effectLst/>
                <a:latin typeface="Montserrat"/>
              </a:rPr>
              <a:t> @ </a:t>
            </a:r>
            <a:r>
              <a:rPr lang="en-US" sz="1100" b="1">
                <a:solidFill>
                  <a:srgbClr val="4399B6"/>
                </a:solidFill>
                <a:latin typeface="Montserrat"/>
              </a:rPr>
              <a:t>8 T</a:t>
            </a:r>
            <a:endParaRPr lang="en-US" sz="1100" b="1">
              <a:solidFill>
                <a:srgbClr val="4399B6"/>
              </a:solidFill>
              <a:effectLst/>
              <a:latin typeface="Montserrat" panose="00000500000000000000" pitchFamily="50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effectLst/>
                <a:latin typeface="Montserrat"/>
              </a:rPr>
              <a:t>Woohyun</a:t>
            </a:r>
            <a:r>
              <a:rPr lang="en-US" sz="1000">
                <a:effectLst/>
                <a:latin typeface="Montserrat"/>
              </a:rPr>
              <a:t> Chung, </a:t>
            </a:r>
            <a:r>
              <a:rPr lang="en-US" sz="1000" i="1">
                <a:effectLst/>
                <a:latin typeface="Montserrat"/>
              </a:rPr>
              <a:t>Quantum Technologies for Fundamental Physics Workshop, Erice, Italy, Sept 2023</a:t>
            </a:r>
            <a:endParaRPr lang="en-US" sz="1000">
              <a:effectLst/>
              <a:latin typeface="Montserrat"/>
            </a:endParaRPr>
          </a:p>
        </p:txBody>
      </p:sp>
      <p:pic>
        <p:nvPicPr>
          <p:cNvPr id="34" name="그림 4">
            <a:extLst>
              <a:ext uri="{FF2B5EF4-FFF2-40B4-BE49-F238E27FC236}">
                <a16:creationId xmlns:a16="http://schemas.microsoft.com/office/drawing/2014/main" id="{541433F1-44FC-7FAC-5739-D239BDB4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1653" y="2904985"/>
            <a:ext cx="715229" cy="10480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3978B7-8AAF-E5C2-CDBA-754C91BC4A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10369395" y="809359"/>
            <a:ext cx="1135094" cy="582134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2455F18B-18EB-3773-DDC1-EC1D5258B34F}"/>
              </a:ext>
            </a:extLst>
          </p:cNvPr>
          <p:cNvSpPr txBox="1">
            <a:spLocks/>
          </p:cNvSpPr>
          <p:nvPr/>
        </p:nvSpPr>
        <p:spPr>
          <a:xfrm>
            <a:off x="5608022" y="1362069"/>
            <a:ext cx="2837606" cy="411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4399B6"/>
                </a:solidFill>
              </a:rPr>
              <a:t>State of the art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30FFC0E-59D1-D5AA-EE40-37FCC9B941B7}"/>
              </a:ext>
            </a:extLst>
          </p:cNvPr>
          <p:cNvSpPr txBox="1"/>
          <p:nvPr/>
        </p:nvSpPr>
        <p:spPr>
          <a:xfrm>
            <a:off x="9122670" y="6048641"/>
            <a:ext cx="1814272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effectLst/>
              </a:rPr>
              <a:t>First REBCO cavity @ LNF-ENEA</a:t>
            </a:r>
          </a:p>
        </p:txBody>
      </p:sp>
      <p:pic>
        <p:nvPicPr>
          <p:cNvPr id="12" name="Immagine 11" descr="Immagine che contiene cerniera, aria aperta&#10;&#10;Descrizione generata automaticamente">
            <a:extLst>
              <a:ext uri="{FF2B5EF4-FFF2-40B4-BE49-F238E27FC236}">
                <a16:creationId xmlns:a16="http://schemas.microsoft.com/office/drawing/2014/main" id="{15A447F1-9B43-ED5D-0043-388FCC2688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20847"/>
          <a:stretch/>
        </p:blipFill>
        <p:spPr>
          <a:xfrm>
            <a:off x="8289071" y="3927038"/>
            <a:ext cx="3149598" cy="213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lemento grafico 12" descr="Segna Pollice su con riempimento a tinta unita">
            <a:extLst>
              <a:ext uri="{FF2B5EF4-FFF2-40B4-BE49-F238E27FC236}">
                <a16:creationId xmlns:a16="http://schemas.microsoft.com/office/drawing/2014/main" id="{AEBD827B-2BCF-2545-00D2-455242EF2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3345655"/>
            <a:ext cx="411080" cy="398010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5E80454-0111-9237-47BC-6FF59CD5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69" y="4612131"/>
            <a:ext cx="7346832" cy="1251085"/>
          </a:xfrm>
        </p:spPr>
        <p:txBody>
          <a:bodyPr>
            <a:normAutofit/>
          </a:bodyPr>
          <a:lstStyle/>
          <a:p>
            <a:r>
              <a:rPr lang="en-US" sz="2000"/>
              <a:t>Improve peeling process (minimizing defects)</a:t>
            </a:r>
          </a:p>
          <a:p>
            <a:r>
              <a:rPr lang="en-US" sz="2000"/>
              <a:t>Test different tapes available in the market</a:t>
            </a:r>
          </a:p>
          <a:p>
            <a:r>
              <a:rPr lang="en-US" sz="2000"/>
              <a:t>Study Soldering Process on Cu cavity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4779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D659B-2193-D708-87AB-3008A713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012556"/>
                </a:solidFill>
                <a:latin typeface="Montserrat" panose="00000500000000000000" pitchFamily="50" charset="0"/>
              </a:rPr>
              <a:t>WP1</a:t>
            </a:r>
            <a:r>
              <a:rPr lang="en-US">
                <a:solidFill>
                  <a:srgbClr val="012556"/>
                </a:solidFill>
              </a:rPr>
              <a:t> Nb</a:t>
            </a:r>
            <a:r>
              <a:rPr lang="en-US" baseline="-25000">
                <a:solidFill>
                  <a:srgbClr val="012556"/>
                </a:solidFill>
              </a:rPr>
              <a:t>3</a:t>
            </a:r>
            <a:r>
              <a:rPr lang="en-US">
                <a:solidFill>
                  <a:srgbClr val="012556"/>
                </a:solidFill>
              </a:rPr>
              <a:t>Sn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2318AF-679F-8595-EEC9-FCBC0AC3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0F22EE-6F95-CC73-647E-E339EFBBD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69" y="4612131"/>
            <a:ext cx="7346832" cy="12510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>
                <a:latin typeface="Montserrat"/>
                <a:ea typeface="Yu Gothic"/>
              </a:rPr>
              <a:t>Magnetron Sputtering Recipe with nominal T</a:t>
            </a:r>
            <a:r>
              <a:rPr lang="en-US" sz="2000" baseline="-25000">
                <a:latin typeface="Montserrat"/>
                <a:ea typeface="Yu Gothic"/>
              </a:rPr>
              <a:t>c</a:t>
            </a:r>
            <a:r>
              <a:rPr lang="en-US" sz="2000">
                <a:latin typeface="Montserrat"/>
                <a:ea typeface="Yu Gothic"/>
              </a:rPr>
              <a:t> ready</a:t>
            </a:r>
            <a:br>
              <a:rPr lang="en-US" sz="2000"/>
            </a:br>
            <a:r>
              <a:rPr lang="en-US" sz="2000" i="1">
                <a:latin typeface="Montserrat"/>
                <a:ea typeface="Yu Gothic"/>
              </a:rPr>
              <a:t>First test on cavity expected in SAMARA (end of 2024)</a:t>
            </a:r>
          </a:p>
          <a:p>
            <a:r>
              <a:rPr lang="en-US" sz="2000"/>
              <a:t>R&amp;D on Pulsed Deposition to improve material performances (and reduce buffer layer thickness)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23D3E204-CB61-3E07-7A01-C6929A704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77" y="485644"/>
            <a:ext cx="1072525" cy="5664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CA6C344-C848-0AE7-B7E3-8BF307338864}"/>
              </a:ext>
            </a:extLst>
          </p:cNvPr>
          <p:cNvGrpSpPr/>
          <p:nvPr/>
        </p:nvGrpSpPr>
        <p:grpSpPr>
          <a:xfrm>
            <a:off x="857368" y="1690985"/>
            <a:ext cx="6285060" cy="2220099"/>
            <a:chOff x="857368" y="1690985"/>
            <a:chExt cx="6285060" cy="222009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B15814AC-DD7A-F47D-DD96-B935F62FED3D}"/>
                </a:ext>
              </a:extLst>
            </p:cNvPr>
            <p:cNvGrpSpPr/>
            <p:nvPr/>
          </p:nvGrpSpPr>
          <p:grpSpPr>
            <a:xfrm>
              <a:off x="857368" y="1690985"/>
              <a:ext cx="6285060" cy="2220099"/>
              <a:chOff x="76270" y="2193671"/>
              <a:chExt cx="6285060" cy="2293005"/>
            </a:xfrm>
          </p:grpSpPr>
          <p:sp>
            <p:nvSpPr>
              <p:cNvPr id="20" name="Segnaposto contenuto 2">
                <a:extLst>
                  <a:ext uri="{FF2B5EF4-FFF2-40B4-BE49-F238E27FC236}">
                    <a16:creationId xmlns:a16="http://schemas.microsoft.com/office/drawing/2014/main" id="{6B8AFF15-1710-9AB5-9311-270966D586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350" y="2237983"/>
                <a:ext cx="5873980" cy="224869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b="1">
                    <a:solidFill>
                      <a:srgbClr val="4399B6"/>
                    </a:solidFill>
                  </a:rPr>
                  <a:t>Q and B</a:t>
                </a:r>
              </a:p>
              <a:p>
                <a:pPr marL="0" indent="0">
                  <a:buNone/>
                </a:pPr>
                <a:r>
                  <a:rPr lang="en-US" sz="1400" b="1">
                    <a:solidFill>
                      <a:srgbClr val="012556"/>
                    </a:solidFill>
                  </a:rPr>
                  <a:t>Medium Performances at Very High B field</a:t>
                </a:r>
              </a:p>
              <a:p>
                <a:pPr marL="0" indent="0">
                  <a:buNone/>
                </a:pPr>
                <a:endParaRPr lang="en-US" sz="1400" b="1">
                  <a:solidFill>
                    <a:srgbClr val="012556"/>
                  </a:solidFill>
                </a:endParaRPr>
              </a:p>
              <a:p>
                <a:pPr marL="0" indent="0">
                  <a:buNone/>
                </a:pPr>
                <a:r>
                  <a:rPr lang="en-US" sz="1400" b="1">
                    <a:solidFill>
                      <a:srgbClr val="4399B6"/>
                    </a:solidFill>
                  </a:rPr>
                  <a:t>V and C</a:t>
                </a:r>
                <a:endParaRPr lang="en-US" sz="1400" b="1">
                  <a:solidFill>
                    <a:srgbClr val="012556"/>
                  </a:solidFill>
                </a:endParaRPr>
              </a:p>
              <a:p>
                <a:pPr marL="0" indent="0">
                  <a:buNone/>
                </a:pPr>
                <a:r>
                  <a:rPr lang="en-US" sz="1400" b="1">
                    <a:solidFill>
                      <a:srgbClr val="012556"/>
                    </a:solidFill>
                  </a:rPr>
                  <a:t>Direct Deposition via PVD</a:t>
                </a:r>
              </a:p>
              <a:p>
                <a:pPr marL="0" indent="0">
                  <a:buNone/>
                </a:pPr>
                <a:r>
                  <a:rPr lang="en-US" sz="1400" b="1">
                    <a:solidFill>
                      <a:srgbClr val="012556"/>
                    </a:solidFill>
                  </a:rPr>
                  <a:t>Easy Scalable Technology</a:t>
                </a:r>
              </a:p>
              <a:p>
                <a:pPr marL="0" indent="0">
                  <a:buNone/>
                </a:pPr>
                <a:endParaRPr lang="en-US" sz="1400" b="1">
                  <a:solidFill>
                    <a:srgbClr val="012556"/>
                  </a:solidFill>
                </a:endParaRPr>
              </a:p>
              <a:p>
                <a:pPr marL="0" indent="0">
                  <a:buNone/>
                </a:pPr>
                <a:r>
                  <a:rPr lang="en-US" sz="1400" b="1">
                    <a:solidFill>
                      <a:srgbClr val="4399B6"/>
                    </a:solidFill>
                    <a:latin typeface="Montserrat"/>
                    <a:ea typeface="Yu Gothic"/>
                  </a:rPr>
                  <a:t>Technology Readiness Level</a:t>
                </a:r>
              </a:p>
              <a:p>
                <a:pPr marL="0" indent="0">
                  <a:buNone/>
                </a:pPr>
                <a:r>
                  <a:rPr lang="en-US" sz="1400" b="1">
                    <a:solidFill>
                      <a:srgbClr val="012556"/>
                    </a:solidFill>
                  </a:rPr>
                  <a:t>Medium-High: Cavity prototypes already made</a:t>
                </a:r>
              </a:p>
              <a:p>
                <a:pPr marL="0" indent="0">
                  <a:buNone/>
                </a:pPr>
                <a:endParaRPr lang="en-US" sz="1400" b="1">
                  <a:solidFill>
                    <a:srgbClr val="012556"/>
                  </a:solidFill>
                </a:endParaRPr>
              </a:p>
            </p:txBody>
          </p:sp>
          <p:pic>
            <p:nvPicPr>
              <p:cNvPr id="21" name="Elemento grafico 20" descr="Segna Pollice su con riempimento a tinta unita">
                <a:extLst>
                  <a:ext uri="{FF2B5EF4-FFF2-40B4-BE49-F238E27FC236}">
                    <a16:creationId xmlns:a16="http://schemas.microsoft.com/office/drawing/2014/main" id="{B03FAA3A-F2C4-3013-308A-65691EA10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270" y="2925407"/>
                <a:ext cx="411080" cy="411080"/>
              </a:xfrm>
              <a:prstGeom prst="rect">
                <a:avLst/>
              </a:prstGeom>
            </p:spPr>
          </p:pic>
          <p:pic>
            <p:nvPicPr>
              <p:cNvPr id="22" name="Elemento grafico 21" descr="Pollice abbassato con riempimento a tinta unita">
                <a:extLst>
                  <a:ext uri="{FF2B5EF4-FFF2-40B4-BE49-F238E27FC236}">
                    <a16:creationId xmlns:a16="http://schemas.microsoft.com/office/drawing/2014/main" id="{0E5AAF44-044B-BAC6-6924-7C80309DC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270" y="2193671"/>
                <a:ext cx="411080" cy="411080"/>
              </a:xfrm>
              <a:prstGeom prst="rect">
                <a:avLst/>
              </a:prstGeom>
            </p:spPr>
          </p:pic>
        </p:grpSp>
        <p:pic>
          <p:nvPicPr>
            <p:cNvPr id="6" name="Elemento grafico 5" descr="Segna Pollice su con riempimento a tinta unita">
              <a:extLst>
                <a:ext uri="{FF2B5EF4-FFF2-40B4-BE49-F238E27FC236}">
                  <a16:creationId xmlns:a16="http://schemas.microsoft.com/office/drawing/2014/main" id="{AAE69AAB-4BB2-69D0-2553-1363D6A4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7368" y="3305065"/>
              <a:ext cx="411080" cy="398010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8E6EF47F-DD17-3DBE-1E55-958F4CA2E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201" y="3000226"/>
            <a:ext cx="3678766" cy="3124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44329-7488-B863-48B1-C8ED565E6BE7}"/>
              </a:ext>
            </a:extLst>
          </p:cNvPr>
          <p:cNvSpPr txBox="1"/>
          <p:nvPr/>
        </p:nvSpPr>
        <p:spPr>
          <a:xfrm>
            <a:off x="8841574" y="2385262"/>
            <a:ext cx="240402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E3486"/>
                </a:solidFill>
                <a:latin typeface="Montserrat" panose="00000500000000000000" pitchFamily="50" charset="0"/>
              </a:rPr>
              <a:t>Tc of Nb</a:t>
            </a:r>
            <a:r>
              <a:rPr lang="en-US" sz="1600" baseline="-25000">
                <a:solidFill>
                  <a:srgbClr val="FE3486"/>
                </a:solidFill>
                <a:latin typeface="Montserrat" panose="00000500000000000000" pitchFamily="50" charset="0"/>
              </a:rPr>
              <a:t>3</a:t>
            </a:r>
            <a:r>
              <a:rPr lang="en-US" sz="1600">
                <a:solidFill>
                  <a:srgbClr val="FE3486"/>
                </a:solidFill>
                <a:latin typeface="Montserrat" panose="00000500000000000000" pitchFamily="50" charset="0"/>
              </a:rPr>
              <a:t>Sn by PVD on various substrates</a:t>
            </a:r>
            <a:endParaRPr lang="en-US" sz="1600">
              <a:solidFill>
                <a:srgbClr val="FE3486"/>
              </a:solidFill>
              <a:effectLst/>
              <a:latin typeface="Montserrat" panose="00000500000000000000" pitchFamily="50" charset="0"/>
            </a:endParaRPr>
          </a:p>
        </p:txBody>
      </p:sp>
      <p:pic>
        <p:nvPicPr>
          <p:cNvPr id="11" name="Immagine 10" descr="Immagine che contiene persona, vestiti, interno, Attrezzature mediche&#10;&#10;Descrizione generata automaticamente">
            <a:extLst>
              <a:ext uri="{FF2B5EF4-FFF2-40B4-BE49-F238E27FC236}">
                <a16:creationId xmlns:a16="http://schemas.microsoft.com/office/drawing/2014/main" id="{F14468F7-D62E-1B33-072D-FAA5A269A7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90" y="1622587"/>
            <a:ext cx="2706949" cy="20302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75A8D1-2D74-2FE4-1E63-B7941DC27770}"/>
              </a:ext>
            </a:extLst>
          </p:cNvPr>
          <p:cNvSpPr txBox="1"/>
          <p:nvPr/>
        </p:nvSpPr>
        <p:spPr>
          <a:xfrm>
            <a:off x="5260069" y="3666103"/>
            <a:ext cx="31616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012556"/>
                </a:solidFill>
                <a:latin typeface="Montserrat" panose="00000500000000000000" pitchFamily="50" charset="0"/>
              </a:rPr>
              <a:t>QPR coated with Nb</a:t>
            </a:r>
            <a:r>
              <a:rPr lang="en-US" sz="1400" i="1" baseline="-25000">
                <a:solidFill>
                  <a:srgbClr val="012556"/>
                </a:solidFill>
                <a:latin typeface="Montserrat" panose="00000500000000000000" pitchFamily="50" charset="0"/>
              </a:rPr>
              <a:t>3</a:t>
            </a:r>
            <a:r>
              <a:rPr lang="en-US" sz="1400" i="1">
                <a:solidFill>
                  <a:srgbClr val="012556"/>
                </a:solidFill>
                <a:latin typeface="Montserrat" panose="00000500000000000000" pitchFamily="50" charset="0"/>
              </a:rPr>
              <a:t>Sn @LNL</a:t>
            </a:r>
          </a:p>
        </p:txBody>
      </p:sp>
    </p:spTree>
    <p:extLst>
      <p:ext uri="{BB962C8B-B14F-4D97-AF65-F5344CB8AC3E}">
        <p14:creationId xmlns:p14="http://schemas.microsoft.com/office/powerpoint/2010/main" val="186894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D659B-2193-D708-87AB-3008A713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012556"/>
                </a:solidFill>
                <a:latin typeface="Montserrat" panose="00000500000000000000" pitchFamily="50" charset="0"/>
              </a:rPr>
              <a:t>WP1</a:t>
            </a:r>
            <a:r>
              <a:rPr lang="en-US">
                <a:solidFill>
                  <a:srgbClr val="012556"/>
                </a:solidFill>
              </a:rPr>
              <a:t> Fe(</a:t>
            </a:r>
            <a:r>
              <a:rPr lang="en-US" err="1">
                <a:solidFill>
                  <a:srgbClr val="012556"/>
                </a:solidFill>
              </a:rPr>
              <a:t>Se,Te</a:t>
            </a:r>
            <a:r>
              <a:rPr lang="en-US">
                <a:solidFill>
                  <a:srgbClr val="012556"/>
                </a:solidFill>
              </a:rPr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2318AF-679F-8595-EEC9-FCBC0AC3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12</a:t>
            </a:fld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15814AC-DD7A-F47D-DD96-B935F62FED3D}"/>
              </a:ext>
            </a:extLst>
          </p:cNvPr>
          <p:cNvGrpSpPr/>
          <p:nvPr/>
        </p:nvGrpSpPr>
        <p:grpSpPr>
          <a:xfrm>
            <a:off x="838199" y="1636138"/>
            <a:ext cx="6304229" cy="2274946"/>
            <a:chOff x="57101" y="2137023"/>
            <a:chExt cx="6304229" cy="2349653"/>
          </a:xfrm>
        </p:grpSpPr>
        <p:sp>
          <p:nvSpPr>
            <p:cNvPr id="20" name="Segnaposto contenuto 2">
              <a:extLst>
                <a:ext uri="{FF2B5EF4-FFF2-40B4-BE49-F238E27FC236}">
                  <a16:creationId xmlns:a16="http://schemas.microsoft.com/office/drawing/2014/main" id="{6B8AFF15-1710-9AB5-9311-270966D5866A}"/>
                </a:ext>
              </a:extLst>
            </p:cNvPr>
            <p:cNvSpPr txBox="1">
              <a:spLocks/>
            </p:cNvSpPr>
            <p:nvPr/>
          </p:nvSpPr>
          <p:spPr>
            <a:xfrm>
              <a:off x="487350" y="2237983"/>
              <a:ext cx="5873980" cy="224869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Q and B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High Performances at High B field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V and C</a:t>
              </a: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Deposition on Pre-formed tapes (PLD)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  <a:latin typeface="Montserrat"/>
                  <a:ea typeface="Yu Gothic"/>
                </a:rPr>
                <a:t>Technology Readiness Level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Low: R&amp;D on small planar samples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361950" indent="-361950"/>
              <a:endParaRPr lang="en-US" sz="1400" b="1">
                <a:solidFill>
                  <a:srgbClr val="012556"/>
                </a:solidFill>
              </a:endParaRPr>
            </a:p>
          </p:txBody>
        </p:sp>
        <p:pic>
          <p:nvPicPr>
            <p:cNvPr id="21" name="Elemento grafico 20" descr="Segna Pollice su con riempimento a tinta unita">
              <a:extLst>
                <a:ext uri="{FF2B5EF4-FFF2-40B4-BE49-F238E27FC236}">
                  <a16:creationId xmlns:a16="http://schemas.microsoft.com/office/drawing/2014/main" id="{B03FAA3A-F2C4-3013-308A-65691EA10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686" y="2137023"/>
              <a:ext cx="411080" cy="411080"/>
            </a:xfrm>
            <a:prstGeom prst="rect">
              <a:avLst/>
            </a:prstGeom>
          </p:spPr>
        </p:pic>
        <p:pic>
          <p:nvPicPr>
            <p:cNvPr id="22" name="Elemento grafico 21" descr="Pollice abbassato con riempimento a tinta unita">
              <a:extLst>
                <a:ext uri="{FF2B5EF4-FFF2-40B4-BE49-F238E27FC236}">
                  <a16:creationId xmlns:a16="http://schemas.microsoft.com/office/drawing/2014/main" id="{0E5AAF44-044B-BAC6-6924-7C80309D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01" y="3817732"/>
              <a:ext cx="411080" cy="411080"/>
            </a:xfrm>
            <a:prstGeom prst="rect">
              <a:avLst/>
            </a:prstGeom>
          </p:spPr>
        </p:pic>
      </p:grpSp>
      <p:pic>
        <p:nvPicPr>
          <p:cNvPr id="23" name="Picture 2" descr="Home">
            <a:extLst>
              <a:ext uri="{FF2B5EF4-FFF2-40B4-BE49-F238E27FC236}">
                <a16:creationId xmlns:a16="http://schemas.microsoft.com/office/drawing/2014/main" id="{C1F847B4-A0DC-9D87-DB46-FA6CB4A2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947" y="348221"/>
            <a:ext cx="1121232" cy="3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o grafico 2" descr="Segna Pollice su con riempimento a tinta unita">
            <a:extLst>
              <a:ext uri="{FF2B5EF4-FFF2-40B4-BE49-F238E27FC236}">
                <a16:creationId xmlns:a16="http://schemas.microsoft.com/office/drawing/2014/main" id="{6BC56B66-9C84-DF37-297C-76C84A60C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784" y="2424476"/>
            <a:ext cx="411080" cy="39801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7E34759-E194-0146-3901-02DF4BD680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10362703" y="828844"/>
            <a:ext cx="1121232" cy="571257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236BA31-658E-6242-4B77-2E2DF5EA1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69" y="4612131"/>
            <a:ext cx="10515600" cy="12510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i="1"/>
              <a:t>PLD – Pulsed Laser Deposition</a:t>
            </a:r>
          </a:p>
          <a:p>
            <a:r>
              <a:rPr lang="en-US" sz="2000">
                <a:latin typeface="Montserrat"/>
                <a:ea typeface="Yu Gothic"/>
              </a:rPr>
              <a:t>R&amp;D to improve thickness (at least 1 µm, 100-300 nm present state of the art)</a:t>
            </a:r>
          </a:p>
          <a:p>
            <a:r>
              <a:rPr lang="en-US" sz="2000">
                <a:latin typeface="Montserrat"/>
                <a:ea typeface="Yu Gothic"/>
              </a:rPr>
              <a:t>R&amp;D for large area scaling (tape: </a:t>
            </a:r>
            <a:r>
              <a:rPr lang="en-US" sz="2000" err="1">
                <a:latin typeface="Montserrat"/>
                <a:ea typeface="Yu Gothic"/>
              </a:rPr>
              <a:t>nichel</a:t>
            </a:r>
            <a:r>
              <a:rPr lang="en-US" sz="2000">
                <a:latin typeface="Montserrat"/>
                <a:ea typeface="Yu Gothic"/>
              </a:rPr>
              <a:t> based, SS, Cu?)</a:t>
            </a:r>
          </a:p>
          <a:p>
            <a:endParaRPr lang="en-US" sz="2000"/>
          </a:p>
        </p:txBody>
      </p:sp>
      <p:pic>
        <p:nvPicPr>
          <p:cNvPr id="8" name="Immagine 7" descr="P90#yIS3">
            <a:extLst>
              <a:ext uri="{FF2B5EF4-FFF2-40B4-BE49-F238E27FC236}">
                <a16:creationId xmlns:a16="http://schemas.microsoft.com/office/drawing/2014/main" id="{0BE5C606-3ED4-F22B-C7D5-A9E7CF82B9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5" r="50544"/>
          <a:stretch/>
        </p:blipFill>
        <p:spPr bwMode="auto">
          <a:xfrm>
            <a:off x="7657901" y="1835143"/>
            <a:ext cx="4055601" cy="2912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C33269-530A-2631-9716-2FE83676E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724" r="76423" b="50000"/>
          <a:stretch/>
        </p:blipFill>
        <p:spPr>
          <a:xfrm>
            <a:off x="4818100" y="1892128"/>
            <a:ext cx="2555797" cy="26241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650501-4121-0AAA-D5B1-155B821C0A3D}"/>
              </a:ext>
            </a:extLst>
          </p:cNvPr>
          <p:cNvSpPr txBox="1"/>
          <p:nvPr/>
        </p:nvSpPr>
        <p:spPr>
          <a:xfrm>
            <a:off x="6370134" y="4365910"/>
            <a:ext cx="33537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i="1"/>
              <a:t>Mancini et al., </a:t>
            </a:r>
            <a:r>
              <a:rPr lang="it-IT" sz="1000" i="1">
                <a:hlinkClick r:id="rId12"/>
              </a:rPr>
              <a:t>https://doi.org/10.1109/TASC.2023.3338598</a:t>
            </a:r>
            <a:endParaRPr lang="it-IT" sz="1000" i="1"/>
          </a:p>
        </p:txBody>
      </p:sp>
    </p:spTree>
    <p:extLst>
      <p:ext uri="{BB962C8B-B14F-4D97-AF65-F5344CB8AC3E}">
        <p14:creationId xmlns:p14="http://schemas.microsoft.com/office/powerpoint/2010/main" val="322825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9E49ACC-B9D2-1840-93A5-71CB153EDD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58" t="64281" r="34086" b="14215"/>
          <a:stretch/>
        </p:blipFill>
        <p:spPr>
          <a:xfrm>
            <a:off x="6171156" y="1352086"/>
            <a:ext cx="5312779" cy="23051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3FEDE5B-0020-A5FB-6D60-DCC8647F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181" t="64281" r="13421" b="14215"/>
          <a:stretch/>
        </p:blipFill>
        <p:spPr>
          <a:xfrm>
            <a:off x="9736756" y="4085101"/>
            <a:ext cx="1943674" cy="23051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99D659B-2193-D708-87AB-3008A713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012556"/>
                </a:solidFill>
                <a:latin typeface="Montserrat" panose="00000500000000000000" pitchFamily="50" charset="0"/>
              </a:rPr>
              <a:t>WP1</a:t>
            </a:r>
            <a:r>
              <a:rPr lang="en-US">
                <a:solidFill>
                  <a:srgbClr val="012556"/>
                </a:solidFill>
              </a:rPr>
              <a:t> </a:t>
            </a:r>
            <a:r>
              <a:rPr lang="en-US" err="1">
                <a:solidFill>
                  <a:srgbClr val="012556"/>
                </a:solidFill>
              </a:rPr>
              <a:t>FeSe</a:t>
            </a:r>
            <a:endParaRPr lang="en-US">
              <a:solidFill>
                <a:srgbClr val="01255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2318AF-679F-8595-EEC9-FCBC0AC3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13</a:t>
            </a:fld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15814AC-DD7A-F47D-DD96-B935F62FED3D}"/>
              </a:ext>
            </a:extLst>
          </p:cNvPr>
          <p:cNvGrpSpPr/>
          <p:nvPr/>
        </p:nvGrpSpPr>
        <p:grpSpPr>
          <a:xfrm>
            <a:off x="838199" y="1636138"/>
            <a:ext cx="6304229" cy="2274946"/>
            <a:chOff x="57101" y="2137023"/>
            <a:chExt cx="6304229" cy="2349653"/>
          </a:xfrm>
        </p:grpSpPr>
        <p:sp>
          <p:nvSpPr>
            <p:cNvPr id="20" name="Segnaposto contenuto 2">
              <a:extLst>
                <a:ext uri="{FF2B5EF4-FFF2-40B4-BE49-F238E27FC236}">
                  <a16:creationId xmlns:a16="http://schemas.microsoft.com/office/drawing/2014/main" id="{6B8AFF15-1710-9AB5-9311-270966D5866A}"/>
                </a:ext>
              </a:extLst>
            </p:cNvPr>
            <p:cNvSpPr txBox="1">
              <a:spLocks/>
            </p:cNvSpPr>
            <p:nvPr/>
          </p:nvSpPr>
          <p:spPr>
            <a:xfrm>
              <a:off x="487350" y="2237983"/>
              <a:ext cx="5873980" cy="224869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Q and B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High Performances at High B field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V and C</a:t>
              </a: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Direct Deposition Possible (Electrodeposited)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  <a:latin typeface="Montserrat"/>
                  <a:ea typeface="Yu Gothic"/>
                </a:rPr>
                <a:t>Technology Readiness Level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Low: R&amp;D on small planar samples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361950" indent="-361950"/>
              <a:endParaRPr lang="en-US" sz="1400" b="1">
                <a:solidFill>
                  <a:srgbClr val="012556"/>
                </a:solidFill>
              </a:endParaRPr>
            </a:p>
          </p:txBody>
        </p:sp>
        <p:pic>
          <p:nvPicPr>
            <p:cNvPr id="21" name="Elemento grafico 20" descr="Segna Pollice su con riempimento a tinta unita">
              <a:extLst>
                <a:ext uri="{FF2B5EF4-FFF2-40B4-BE49-F238E27FC236}">
                  <a16:creationId xmlns:a16="http://schemas.microsoft.com/office/drawing/2014/main" id="{B03FAA3A-F2C4-3013-308A-65691EA10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686" y="2137023"/>
              <a:ext cx="411080" cy="411080"/>
            </a:xfrm>
            <a:prstGeom prst="rect">
              <a:avLst/>
            </a:prstGeom>
          </p:spPr>
        </p:pic>
        <p:pic>
          <p:nvPicPr>
            <p:cNvPr id="22" name="Elemento grafico 21" descr="Pollice abbassato con riempimento a tinta unita">
              <a:extLst>
                <a:ext uri="{FF2B5EF4-FFF2-40B4-BE49-F238E27FC236}">
                  <a16:creationId xmlns:a16="http://schemas.microsoft.com/office/drawing/2014/main" id="{0E5AAF44-044B-BAC6-6924-7C80309D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01" y="3817732"/>
              <a:ext cx="411080" cy="411080"/>
            </a:xfrm>
            <a:prstGeom prst="rect">
              <a:avLst/>
            </a:prstGeom>
          </p:spPr>
        </p:pic>
      </p:grpSp>
      <p:pic>
        <p:nvPicPr>
          <p:cNvPr id="23" name="Picture 2" descr="Home">
            <a:extLst>
              <a:ext uri="{FF2B5EF4-FFF2-40B4-BE49-F238E27FC236}">
                <a16:creationId xmlns:a16="http://schemas.microsoft.com/office/drawing/2014/main" id="{C1F847B4-A0DC-9D87-DB46-FA6CB4A2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947" y="348221"/>
            <a:ext cx="1121232" cy="3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o grafico 2" descr="Segna Pollice su con riempimento a tinta unita">
            <a:extLst>
              <a:ext uri="{FF2B5EF4-FFF2-40B4-BE49-F238E27FC236}">
                <a16:creationId xmlns:a16="http://schemas.microsoft.com/office/drawing/2014/main" id="{6BC56B66-9C84-DF37-297C-76C84A60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784" y="2424476"/>
            <a:ext cx="411080" cy="398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1E81B2-56DA-441F-FFF8-1EBBAA15DD01}"/>
              </a:ext>
            </a:extLst>
          </p:cNvPr>
          <p:cNvSpPr txBox="1"/>
          <p:nvPr/>
        </p:nvSpPr>
        <p:spPr>
          <a:xfrm>
            <a:off x="6468249" y="3650482"/>
            <a:ext cx="5093359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900" b="0" i="1" u="none" strike="noStrike" baseline="0">
                <a:latin typeface="Montserrat" panose="00000500000000000000" pitchFamily="50" charset="0"/>
              </a:rPr>
              <a:t>(a) XRD diffractogram of </a:t>
            </a:r>
            <a:r>
              <a:rPr lang="en-US" sz="900" b="0" i="1" u="none" strike="noStrike" baseline="0" err="1">
                <a:latin typeface="Montserrat" panose="00000500000000000000" pitchFamily="50" charset="0"/>
              </a:rPr>
              <a:t>FeSe</a:t>
            </a:r>
            <a:r>
              <a:rPr lang="en-US" sz="900" b="0" i="1" u="none" strike="noStrike" baseline="0">
                <a:latin typeface="Montserrat" panose="00000500000000000000" pitchFamily="50" charset="0"/>
              </a:rPr>
              <a:t> electrodeposited of Ni-W (red) and Fe (black); (b) SEM images comparing the surface of </a:t>
            </a:r>
            <a:r>
              <a:rPr lang="en-US" sz="900" b="0" i="1" u="none" strike="noStrike" baseline="0" err="1">
                <a:latin typeface="Montserrat" panose="00000500000000000000" pitchFamily="50" charset="0"/>
              </a:rPr>
              <a:t>FeSe</a:t>
            </a:r>
            <a:r>
              <a:rPr lang="en-US" sz="900" b="0" i="1" u="none" strike="noStrike" baseline="0">
                <a:latin typeface="Montserrat" panose="00000500000000000000" pitchFamily="50" charset="0"/>
              </a:rPr>
              <a:t> samples deposited for</a:t>
            </a:r>
          </a:p>
          <a:p>
            <a:pPr algn="l"/>
            <a:r>
              <a:rPr lang="en-US" sz="900" b="0" i="1" u="none" strike="noStrike" baseline="0">
                <a:latin typeface="Montserrat" panose="00000500000000000000" pitchFamily="50" charset="0"/>
              </a:rPr>
              <a:t>1–7 minutes; and (c) SEM image of a section of a </a:t>
            </a:r>
            <a:r>
              <a:rPr lang="en-US" sz="900" b="0" i="1" u="none" strike="noStrike" baseline="0" err="1">
                <a:latin typeface="Montserrat" panose="00000500000000000000" pitchFamily="50" charset="0"/>
              </a:rPr>
              <a:t>FeSe</a:t>
            </a:r>
            <a:r>
              <a:rPr lang="en-US" sz="900" b="0" i="1" u="none" strike="noStrike" baseline="0">
                <a:latin typeface="Montserrat" panose="00000500000000000000" pitchFamily="50" charset="0"/>
              </a:rPr>
              <a:t> sample deposited of Ni-W.</a:t>
            </a:r>
            <a:endParaRPr lang="en-US" sz="900" i="1">
              <a:effectLst/>
              <a:latin typeface="Montserrat" panose="00000500000000000000" pitchFamily="50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7E34759-E194-0146-3901-02DF4BD680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10362703" y="828844"/>
            <a:ext cx="1121232" cy="571257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896C514-4F57-5661-472F-3C4F2478C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69" y="4612131"/>
            <a:ext cx="7435731" cy="12510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i="1">
                <a:latin typeface="Montserrat"/>
                <a:ea typeface="Yu Gothic"/>
              </a:rPr>
              <a:t>Electrodeposition (aqueous solutions)</a:t>
            </a:r>
          </a:p>
          <a:p>
            <a:r>
              <a:rPr lang="en-US" sz="2000"/>
              <a:t>R&amp;D to improve density, adhesion and reproducibility</a:t>
            </a:r>
          </a:p>
          <a:p>
            <a:r>
              <a:rPr lang="en-US" sz="2000"/>
              <a:t>R&amp;D for large area scaling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78CC3B-D10D-AED0-B3FD-01C65ABC5409}"/>
              </a:ext>
            </a:extLst>
          </p:cNvPr>
          <p:cNvSpPr txBox="1"/>
          <p:nvPr/>
        </p:nvSpPr>
        <p:spPr>
          <a:xfrm>
            <a:off x="8306729" y="6267110"/>
            <a:ext cx="33737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i="1"/>
              <a:t>Piperno et al. </a:t>
            </a:r>
            <a:r>
              <a:rPr lang="it-IT" sz="1000" i="1">
                <a:hlinkClick r:id="rId9"/>
              </a:rPr>
              <a:t>https://doi.org/10.1109/TASC.2023.3338592</a:t>
            </a:r>
            <a:r>
              <a:rPr lang="it-IT" sz="1000" i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803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2A119B2-7684-F3A1-0F94-44B970983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5" t="17451" r="38994" b="25294"/>
          <a:stretch/>
        </p:blipFill>
        <p:spPr>
          <a:xfrm flipH="1">
            <a:off x="9134600" y="3666993"/>
            <a:ext cx="2945593" cy="26591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FEE42D-A4DE-DC43-833E-F83AE12C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894" y="1186085"/>
            <a:ext cx="2825451" cy="248598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9DF941A-85BB-1B51-C62E-8A8A6D172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66701"/>
            <a:ext cx="10990793" cy="1085316"/>
          </a:xfrm>
        </p:spPr>
        <p:txBody>
          <a:bodyPr/>
          <a:lstStyle/>
          <a:p>
            <a:r>
              <a:rPr lang="en-US" sz="4400"/>
              <a:t>NbTi: </a:t>
            </a:r>
            <a:r>
              <a:rPr lang="en-US" sz="4400">
                <a:solidFill>
                  <a:srgbClr val="FE3486"/>
                </a:solidFill>
              </a:rPr>
              <a:t>ready for a large experiment?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832D0-DF08-F2F2-17A3-D13326E5F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36" y="3919406"/>
            <a:ext cx="8865344" cy="2266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FE3486"/>
                </a:solidFill>
                <a:latin typeface="Montserrat"/>
                <a:ea typeface="Yu Gothic"/>
              </a:rPr>
              <a:t>CSN2 proposal FLASH </a:t>
            </a:r>
            <a:r>
              <a:rPr lang="en-US" sz="1800">
                <a:solidFill>
                  <a:srgbClr val="FE3486"/>
                </a:solidFill>
                <a:latin typeface="Montserrat"/>
                <a:ea typeface="Yu Gothic"/>
              </a:rPr>
              <a:t>(Find a magnet for Light Axion </a:t>
            </a:r>
            <a:r>
              <a:rPr lang="en-US" sz="1800" err="1">
                <a:solidFill>
                  <a:srgbClr val="FE3486"/>
                </a:solidFill>
                <a:latin typeface="Montserrat"/>
                <a:ea typeface="Yu Gothic"/>
              </a:rPr>
              <a:t>SearcH</a:t>
            </a:r>
            <a:r>
              <a:rPr lang="en-US" sz="1800">
                <a:solidFill>
                  <a:srgbClr val="FE3486"/>
                </a:solidFill>
                <a:latin typeface="Montserrat"/>
                <a:ea typeface="Yu Gothic"/>
              </a:rPr>
              <a:t>)</a:t>
            </a:r>
          </a:p>
          <a:p>
            <a:pPr marL="0" indent="0" algn="l">
              <a:buNone/>
            </a:pPr>
            <a:r>
              <a:rPr lang="en-US" sz="1800" i="1"/>
              <a:t>Galactic axion search at 100 MHz (0.5-1.5 </a:t>
            </a:r>
            <a:r>
              <a:rPr lang="el-GR" sz="1800" i="1"/>
              <a:t>μ</a:t>
            </a:r>
            <a:r>
              <a:rPr lang="en-US" sz="1800" i="1"/>
              <a:t>eV)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 T Magnet (2 m diameter, 2.5 m long)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In 		investigation on possible upgrade from Cu to SC haloscope </a:t>
            </a:r>
          </a:p>
          <a:p>
            <a:pPr marL="0" indent="0">
              <a:buNone/>
            </a:pPr>
            <a:r>
              <a:rPr lang="en-US" sz="2000" i="1">
                <a:solidFill>
                  <a:srgbClr val="FE3486"/>
                </a:solidFill>
              </a:rPr>
              <a:t>(Design Report on WP3)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D2DD5F-D288-DE37-CE21-BFA155B1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17D65B-4D24-27AC-3456-9180251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422" y="1391462"/>
            <a:ext cx="2557398" cy="19180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2367C4-2EA9-BB5D-89AC-586AA46E9520}"/>
              </a:ext>
            </a:extLst>
          </p:cNvPr>
          <p:cNvSpPr txBox="1"/>
          <p:nvPr/>
        </p:nvSpPr>
        <p:spPr>
          <a:xfrm>
            <a:off x="8006482" y="3484157"/>
            <a:ext cx="29455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D. </a:t>
            </a:r>
            <a:r>
              <a:rPr lang="en-US" sz="800" err="1"/>
              <a:t>Alesini</a:t>
            </a:r>
            <a:r>
              <a:rPr lang="en-US" sz="800"/>
              <a:t> et al., Phys. Dark Universe, vol. 42, 2023,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480EE48-AD65-7A73-3B6C-A0C02909C328}"/>
              </a:ext>
            </a:extLst>
          </p:cNvPr>
          <p:cNvGrpSpPr/>
          <p:nvPr/>
        </p:nvGrpSpPr>
        <p:grpSpPr>
          <a:xfrm>
            <a:off x="1032628" y="1434365"/>
            <a:ext cx="6285060" cy="2177196"/>
            <a:chOff x="76270" y="2237983"/>
            <a:chExt cx="6285060" cy="2248693"/>
          </a:xfrm>
        </p:grpSpPr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A47A3B65-E82B-6423-7EA9-E0A5042C2D73}"/>
                </a:ext>
              </a:extLst>
            </p:cNvPr>
            <p:cNvSpPr txBox="1">
              <a:spLocks/>
            </p:cNvSpPr>
            <p:nvPr/>
          </p:nvSpPr>
          <p:spPr>
            <a:xfrm>
              <a:off x="487350" y="2237983"/>
              <a:ext cx="5873980" cy="224869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Q and B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Low Performances at Very High B field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</a:rPr>
                <a:t>V and C</a:t>
              </a: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Direct Deposition via PVD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Easy Scalable Technology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  <a:p>
              <a:pPr marL="0" indent="0">
                <a:buNone/>
              </a:pPr>
              <a:r>
                <a:rPr lang="en-US" sz="1400" b="1">
                  <a:solidFill>
                    <a:srgbClr val="4399B6"/>
                  </a:solidFill>
                  <a:latin typeface="Montserrat"/>
                  <a:ea typeface="Yu Gothic"/>
                </a:rPr>
                <a:t>Technology Readiness Level</a:t>
              </a:r>
            </a:p>
            <a:p>
              <a:pPr marL="0" indent="0">
                <a:buNone/>
              </a:pPr>
              <a:r>
                <a:rPr lang="en-US" sz="1400" b="1">
                  <a:solidFill>
                    <a:srgbClr val="012556"/>
                  </a:solidFill>
                </a:rPr>
                <a:t>Medium-High: Cavity prototypes already made</a:t>
              </a:r>
            </a:p>
            <a:p>
              <a:pPr marL="0" indent="0">
                <a:buNone/>
              </a:pPr>
              <a:endParaRPr lang="en-US" sz="1400" b="1">
                <a:solidFill>
                  <a:srgbClr val="012556"/>
                </a:solidFill>
              </a:endParaRPr>
            </a:p>
          </p:txBody>
        </p:sp>
        <p:pic>
          <p:nvPicPr>
            <p:cNvPr id="11" name="Elemento grafico 10" descr="Segna Pollice su con riempimento a tinta unita">
              <a:extLst>
                <a:ext uri="{FF2B5EF4-FFF2-40B4-BE49-F238E27FC236}">
                  <a16:creationId xmlns:a16="http://schemas.microsoft.com/office/drawing/2014/main" id="{55D570CC-21AB-F1AE-C799-B1B9E2C75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270" y="2925407"/>
              <a:ext cx="411080" cy="411080"/>
            </a:xfrm>
            <a:prstGeom prst="rect">
              <a:avLst/>
            </a:prstGeom>
          </p:spPr>
        </p:pic>
      </p:grpSp>
      <p:pic>
        <p:nvPicPr>
          <p:cNvPr id="13" name="Elemento grafico 12" descr="Segna Pollice su con riempimento a tinta unita">
            <a:extLst>
              <a:ext uri="{FF2B5EF4-FFF2-40B4-BE49-F238E27FC236}">
                <a16:creationId xmlns:a16="http://schemas.microsoft.com/office/drawing/2014/main" id="{E3B366A7-918E-21BC-D231-9BD593707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936" y="2099932"/>
            <a:ext cx="411080" cy="398010"/>
          </a:xfrm>
          <a:prstGeom prst="rect">
            <a:avLst/>
          </a:prstGeom>
        </p:spPr>
      </p:pic>
      <p:pic>
        <p:nvPicPr>
          <p:cNvPr id="20" name="Elemento grafico 19" descr="Segna Pollice su con riempimento a tinta unita">
            <a:extLst>
              <a:ext uri="{FF2B5EF4-FFF2-40B4-BE49-F238E27FC236}">
                <a16:creationId xmlns:a16="http://schemas.microsoft.com/office/drawing/2014/main" id="{C2079EBC-537F-5E79-56FC-40BB462E4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804" y="3009669"/>
            <a:ext cx="411080" cy="398010"/>
          </a:xfrm>
          <a:prstGeom prst="rect">
            <a:avLst/>
          </a:prstGeom>
        </p:spPr>
      </p:pic>
      <p:pic>
        <p:nvPicPr>
          <p:cNvPr id="21" name="Elemento grafico 20" descr="Pollice abbassato con riempimento a tinta unita">
            <a:extLst>
              <a:ext uri="{FF2B5EF4-FFF2-40B4-BE49-F238E27FC236}">
                <a16:creationId xmlns:a16="http://schemas.microsoft.com/office/drawing/2014/main" id="{5401EB40-E0DD-755B-3CC0-D28D91450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804" y="1391462"/>
            <a:ext cx="411080" cy="39801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A1E1F3B-F3B6-1FCB-7669-E108E62396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927" t="9353" r="10837" b="32701"/>
          <a:stretch/>
        </p:blipFill>
        <p:spPr>
          <a:xfrm>
            <a:off x="1025016" y="5352883"/>
            <a:ext cx="1474344" cy="4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6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A17B6-D204-1DF8-2596-F167DE91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99196"/>
            <a:ext cx="10515600" cy="1085316"/>
          </a:xfrm>
        </p:spPr>
        <p:txBody>
          <a:bodyPr/>
          <a:lstStyle/>
          <a:p>
            <a:r>
              <a:rPr lang="en-US" sz="4000">
                <a:solidFill>
                  <a:srgbClr val="4399B6"/>
                </a:solidFill>
              </a:rPr>
              <a:t>WP2 Vortex dynamics studies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CEACC-9B38-83FD-20F1-F1F93E729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429000"/>
            <a:ext cx="10515600" cy="6913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4399B6"/>
                </a:solidFill>
              </a:rPr>
              <a:t>WP Leader: Gianluca Ghigo (TO)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2141B1-6885-5817-932D-DF1D8068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85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6F52C3-2F05-484F-2689-9CD38056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5" name="Immagine 51">
            <a:extLst>
              <a:ext uri="{FF2B5EF4-FFF2-40B4-BE49-F238E27FC236}">
                <a16:creationId xmlns:a16="http://schemas.microsoft.com/office/drawing/2014/main" id="{957C1B06-5700-EA41-98D0-E0E1160BD587}"/>
              </a:ext>
            </a:extLst>
          </p:cNvPr>
          <p:cNvPicPr/>
          <p:nvPr/>
        </p:nvPicPr>
        <p:blipFill>
          <a:blip r:embed="rId2"/>
          <a:srcRect t="17405"/>
          <a:stretch/>
        </p:blipFill>
        <p:spPr>
          <a:xfrm>
            <a:off x="7032240" y="2681820"/>
            <a:ext cx="2917800" cy="1969560"/>
          </a:xfrm>
          <a:prstGeom prst="rect">
            <a:avLst/>
          </a:prstGeom>
          <a:ln w="0">
            <a:noFill/>
          </a:ln>
        </p:spPr>
      </p:pic>
      <p:pic>
        <p:nvPicPr>
          <p:cNvPr id="6" name="Immagine 45">
            <a:extLst>
              <a:ext uri="{FF2B5EF4-FFF2-40B4-BE49-F238E27FC236}">
                <a16:creationId xmlns:a16="http://schemas.microsoft.com/office/drawing/2014/main" id="{F3ABE617-878B-DFD9-E65F-625C3D05CEE6}"/>
              </a:ext>
            </a:extLst>
          </p:cNvPr>
          <p:cNvPicPr/>
          <p:nvPr/>
        </p:nvPicPr>
        <p:blipFill>
          <a:blip r:embed="rId3"/>
          <a:srcRect t="18581"/>
          <a:stretch/>
        </p:blipFill>
        <p:spPr>
          <a:xfrm>
            <a:off x="1049370" y="2838870"/>
            <a:ext cx="2547360" cy="189612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CE0E4982-03DE-7231-BF9D-B3184E3C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00" y="139320"/>
            <a:ext cx="1186128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3600" b="1" strike="noStrike" spc="-1">
                <a:solidFill>
                  <a:srgbClr val="113B57"/>
                </a:solidFill>
                <a:latin typeface="Montserrat ExtraBold"/>
              </a:rPr>
              <a:t>2 regimes </a:t>
            </a:r>
            <a:r>
              <a:rPr lang="en-US" sz="3600" b="1" strike="noStrike" spc="-1">
                <a:solidFill>
                  <a:srgbClr val="52A1BC"/>
                </a:solidFill>
                <a:latin typeface="Montserrat ExtraBold"/>
              </a:rPr>
              <a:t>in Superconductivity well explored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F924448F-587E-25C5-9C7A-0490A48F2B71}"/>
              </a:ext>
            </a:extLst>
          </p:cNvPr>
          <p:cNvSpPr txBox="1">
            <a:spLocks/>
          </p:cNvSpPr>
          <p:nvPr/>
        </p:nvSpPr>
        <p:spPr>
          <a:xfrm>
            <a:off x="6984000" y="1404360"/>
            <a:ext cx="3915720" cy="661680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3500" spc="-1">
                <a:solidFill>
                  <a:srgbClr val="009E9E"/>
                </a:solidFill>
                <a:latin typeface="Montserrat"/>
                <a:ea typeface="Yu Gothic"/>
              </a:rPr>
              <a:t>Magnets </a:t>
            </a:r>
            <a:r>
              <a:rPr lang="en-US" sz="3500" spc="-1">
                <a:solidFill>
                  <a:srgbClr val="00DBDD"/>
                </a:solidFill>
                <a:latin typeface="Montserrat"/>
                <a:ea typeface="Yu Gothic"/>
              </a:rPr>
              <a:t>– DC</a:t>
            </a:r>
            <a:endParaRPr lang="en-US" sz="3500" b="0" spc="-1">
              <a:solidFill>
                <a:schemeClr val="dk1"/>
              </a:solidFill>
              <a:latin typeface="Oswald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4A4B63E-67DB-32D0-E4A8-AC4BE5320974}"/>
              </a:ext>
            </a:extLst>
          </p:cNvPr>
          <p:cNvSpPr/>
          <p:nvPr/>
        </p:nvSpPr>
        <p:spPr>
          <a:xfrm>
            <a:off x="2557080" y="1426320"/>
            <a:ext cx="5293440" cy="6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500" b="1" strike="noStrike" spc="-1">
                <a:solidFill>
                  <a:srgbClr val="CC3399"/>
                </a:solidFill>
                <a:latin typeface="Montserrat"/>
              </a:rPr>
              <a:t>Cavities </a:t>
            </a:r>
            <a:r>
              <a:rPr lang="en-US" sz="3500" b="1" strike="noStrike" spc="-1">
                <a:solidFill>
                  <a:srgbClr val="7030A0"/>
                </a:solidFill>
                <a:latin typeface="Montserrat"/>
              </a:rPr>
              <a:t>– RF</a:t>
            </a:r>
            <a:endParaRPr lang="it-IT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85D350A4-FF79-BD5F-5BAB-5AEE6E94F66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537920" y="928080"/>
            <a:ext cx="1653480" cy="1456200"/>
          </a:xfrm>
          <a:prstGeom prst="rect">
            <a:avLst/>
          </a:prstGeom>
          <a:ln w="0">
            <a:noFill/>
          </a:ln>
        </p:spPr>
      </p:pic>
      <p:pic>
        <p:nvPicPr>
          <p:cNvPr id="11" name="Immagine 7">
            <a:extLst>
              <a:ext uri="{FF2B5EF4-FFF2-40B4-BE49-F238E27FC236}">
                <a16:creationId xmlns:a16="http://schemas.microsoft.com/office/drawing/2014/main" id="{F26B5CE6-6624-CDCD-C9A4-2B409F994DB9}"/>
              </a:ext>
            </a:extLst>
          </p:cNvPr>
          <p:cNvPicPr/>
          <p:nvPr/>
        </p:nvPicPr>
        <p:blipFill>
          <a:blip r:embed="rId5"/>
          <a:srcRect r="25375"/>
          <a:stretch/>
        </p:blipFill>
        <p:spPr>
          <a:xfrm flipH="1">
            <a:off x="360" y="1193400"/>
            <a:ext cx="2541240" cy="1084320"/>
          </a:xfrm>
          <a:prstGeom prst="rect">
            <a:avLst/>
          </a:prstGeom>
          <a:ln w="0">
            <a:noFill/>
          </a:ln>
        </p:spPr>
      </p:pic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52A25AA2-3DE2-1A6C-78AF-36F953BD8CF5}"/>
              </a:ext>
            </a:extLst>
          </p:cNvPr>
          <p:cNvSpPr/>
          <p:nvPr/>
        </p:nvSpPr>
        <p:spPr>
          <a:xfrm>
            <a:off x="6597193" y="4772512"/>
            <a:ext cx="5478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1" strike="noStrike" spc="-1">
                <a:solidFill>
                  <a:srgbClr val="009E9E"/>
                </a:solidFill>
                <a:latin typeface="Montserrat"/>
                <a:ea typeface="Microsoft YaHei"/>
              </a:rPr>
              <a:t>Defects</a:t>
            </a:r>
            <a:r>
              <a:rPr lang="en-US" sz="1400" b="0" strike="noStrike" spc="-1">
                <a:solidFill>
                  <a:srgbClr val="009E9E"/>
                </a:solidFill>
                <a:latin typeface="Montserrat"/>
                <a:ea typeface="Microsoft YaHei"/>
              </a:rPr>
              <a:t> 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Microsoft YaHei"/>
              </a:rPr>
              <a:t>are voluntarily introduced to </a:t>
            </a:r>
            <a:r>
              <a:rPr lang="en-US" sz="1400" b="1" strike="noStrike" spc="-1">
                <a:solidFill>
                  <a:srgbClr val="009E9E"/>
                </a:solidFill>
                <a:latin typeface="Montserrat"/>
                <a:ea typeface="Microsoft YaHei"/>
              </a:rPr>
              <a:t>enhance</a:t>
            </a:r>
            <a:r>
              <a:rPr lang="en-US" sz="1400" b="0" strike="noStrike" spc="-1">
                <a:solidFill>
                  <a:srgbClr val="009E9E"/>
                </a:solidFill>
                <a:latin typeface="Montserrat"/>
                <a:ea typeface="Microsoft YaHei"/>
              </a:rPr>
              <a:t> </a:t>
            </a:r>
            <a:r>
              <a:rPr lang="en-US" sz="1400" b="1" strike="noStrike" spc="-1">
                <a:solidFill>
                  <a:srgbClr val="009E9E"/>
                </a:solidFill>
                <a:latin typeface="Montserrat"/>
                <a:ea typeface="Microsoft YaHei"/>
              </a:rPr>
              <a:t>dc</a:t>
            </a:r>
            <a:r>
              <a:rPr lang="en-US" sz="1400" b="0" strike="noStrike" spc="-1">
                <a:solidFill>
                  <a:srgbClr val="009E9E"/>
                </a:solidFill>
                <a:latin typeface="Montserrat"/>
                <a:ea typeface="Microsoft YaHei"/>
              </a:rPr>
              <a:t> </a:t>
            </a:r>
            <a:r>
              <a:rPr lang="en-US" sz="1400" b="1" strike="noStrike" spc="-1">
                <a:solidFill>
                  <a:srgbClr val="009E9E"/>
                </a:solidFill>
                <a:latin typeface="Montserrat"/>
                <a:ea typeface="Microsoft YaHei"/>
              </a:rPr>
              <a:t>pinning 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</a:rPr>
              <a:t>to </a:t>
            </a:r>
            <a:r>
              <a:rPr lang="en-US" sz="1400" b="1" strike="noStrike" spc="-1">
                <a:solidFill>
                  <a:srgbClr val="009E9E"/>
                </a:solidFill>
                <a:latin typeface="Montserrat"/>
              </a:rPr>
              <a:t>reduce dissipation</a:t>
            </a:r>
            <a:endParaRPr lang="it-IT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DC7A56FB-4018-3C4E-393C-55873EC07D0B}"/>
              </a:ext>
            </a:extLst>
          </p:cNvPr>
          <p:cNvSpPr/>
          <p:nvPr/>
        </p:nvSpPr>
        <p:spPr>
          <a:xfrm>
            <a:off x="458288" y="4777417"/>
            <a:ext cx="60721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Microsoft YaHei"/>
              </a:rPr>
              <a:t>Emphasis is placed on </a:t>
            </a:r>
            <a:r>
              <a:rPr lang="en-US" sz="1400" b="1" strike="noStrike" spc="-1">
                <a:solidFill>
                  <a:srgbClr val="FF3399"/>
                </a:solidFill>
                <a:latin typeface="Montserrat"/>
                <a:ea typeface="Microsoft YaHei"/>
              </a:rPr>
              <a:t>reducing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Microsoft YaHei"/>
              </a:rPr>
              <a:t> the number of </a:t>
            </a:r>
            <a:r>
              <a:rPr lang="en-US" sz="1400" b="1" strike="noStrike" spc="-1">
                <a:solidFill>
                  <a:srgbClr val="FF3399"/>
                </a:solidFill>
                <a:latin typeface="Montserrat"/>
                <a:ea typeface="Microsoft YaHei"/>
              </a:rPr>
              <a:t>defects 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Microsoft YaHei"/>
              </a:rPr>
              <a:t>to avoid </a:t>
            </a:r>
            <a:r>
              <a:rPr lang="en-US" sz="1400" b="1" strike="noStrike" spc="-1">
                <a:solidFill>
                  <a:srgbClr val="FF3399"/>
                </a:solidFill>
                <a:latin typeface="Montserrat"/>
                <a:ea typeface="Microsoft YaHei"/>
              </a:rPr>
              <a:t>vortices entrapment 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Microsoft YaHei"/>
              </a:rPr>
              <a:t>and </a:t>
            </a:r>
            <a:r>
              <a:rPr lang="en-US" sz="1400" b="1" strike="noStrike" spc="-1">
                <a:solidFill>
                  <a:srgbClr val="FF3399"/>
                </a:solidFill>
                <a:latin typeface="Montserrat"/>
                <a:ea typeface="Microsoft YaHei"/>
              </a:rPr>
              <a:t>the related dissipation increase</a:t>
            </a:r>
            <a:endParaRPr lang="it-IT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4" name="Immagine 42">
            <a:extLst>
              <a:ext uri="{FF2B5EF4-FFF2-40B4-BE49-F238E27FC236}">
                <a16:creationId xmlns:a16="http://schemas.microsoft.com/office/drawing/2014/main" id="{607E663D-552D-6196-C2E9-28675E8B29B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56840" y="2186640"/>
            <a:ext cx="2573280" cy="1181160"/>
          </a:xfrm>
          <a:prstGeom prst="rect">
            <a:avLst/>
          </a:prstGeom>
          <a:ln w="0">
            <a:noFill/>
          </a:ln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BC83D04-1A1D-8F1E-C749-6D5F5DCB6308}"/>
              </a:ext>
            </a:extLst>
          </p:cNvPr>
          <p:cNvSpPr/>
          <p:nvPr/>
        </p:nvSpPr>
        <p:spPr>
          <a:xfrm>
            <a:off x="2867760" y="2097720"/>
            <a:ext cx="3665880" cy="11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9355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/>
              <a:buChar char="▶"/>
            </a:pPr>
            <a:r>
              <a:rPr lang="en-US" sz="1400" b="0" strike="noStrike" spc="-1">
                <a:solidFill>
                  <a:schemeClr val="dk1"/>
                </a:solidFill>
                <a:latin typeface="Montserrat"/>
              </a:rPr>
              <a:t>very high</a:t>
            </a:r>
            <a:r>
              <a:rPr lang="en-US" sz="1400" b="0" strike="noStrike" spc="-1">
                <a:solidFill>
                  <a:srgbClr val="EC407A"/>
                </a:solidFill>
                <a:latin typeface="Montserrat"/>
              </a:rPr>
              <a:t> rf 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</a:rPr>
              <a:t>field with minimal dissipation (10-20 n</a:t>
            </a:r>
            <a:r>
              <a:rPr lang="el-GR" sz="1400" b="0" strike="noStrike" spc="-1">
                <a:solidFill>
                  <a:schemeClr val="dk1"/>
                </a:solidFill>
                <a:latin typeface="Montserrat"/>
              </a:rPr>
              <a:t>Ω</a:t>
            </a:r>
            <a:r>
              <a:rPr lang="it-IT" sz="1400" b="0" strike="noStrike" spc="-1">
                <a:solidFill>
                  <a:schemeClr val="dk1"/>
                </a:solidFill>
                <a:latin typeface="Montserrat"/>
              </a:rPr>
              <a:t> @1.3 GHz)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/>
              <a:buChar char="▶"/>
            </a:pPr>
            <a:r>
              <a:rPr lang="en-US" sz="1400" b="0" strike="noStrike" spc="-1">
                <a:solidFill>
                  <a:schemeClr val="dk1"/>
                </a:solidFill>
                <a:latin typeface="Montserrat"/>
              </a:rPr>
              <a:t>No dc field ↔ Meissner State </a:t>
            </a:r>
            <a:br>
              <a:rPr sz="1400"/>
            </a:br>
            <a:r>
              <a:rPr lang="en-US" sz="1400" b="0" strike="noStrike" spc="-1">
                <a:solidFill>
                  <a:srgbClr val="CC3399"/>
                </a:solidFill>
                <a:latin typeface="Wingdings"/>
              </a:rPr>
              <a:t></a:t>
            </a:r>
            <a:r>
              <a:rPr lang="en-US" sz="1400" b="0" strike="noStrike" spc="-1">
                <a:solidFill>
                  <a:srgbClr val="CC3399"/>
                </a:solidFill>
                <a:latin typeface="Montserrat"/>
              </a:rPr>
              <a:t> (oscillatory) motion of entrapped vortices increase dissipation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it-IT" sz="20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" name="Connettore diritto 46">
            <a:extLst>
              <a:ext uri="{FF2B5EF4-FFF2-40B4-BE49-F238E27FC236}">
                <a16:creationId xmlns:a16="http://schemas.microsoft.com/office/drawing/2014/main" id="{756BD352-475C-6201-1D80-26EA39218F2C}"/>
              </a:ext>
            </a:extLst>
          </p:cNvPr>
          <p:cNvCxnSpPr/>
          <p:nvPr/>
        </p:nvCxnSpPr>
        <p:spPr>
          <a:xfrm flipH="1">
            <a:off x="2163960" y="3994200"/>
            <a:ext cx="1795320" cy="193320"/>
          </a:xfrm>
          <a:prstGeom prst="straightConnector1">
            <a:avLst/>
          </a:prstGeom>
          <a:ln w="38100">
            <a:solidFill>
              <a:srgbClr val="CC3399"/>
            </a:solidFill>
          </a:ln>
        </p:spPr>
      </p:cxnSp>
      <p:pic>
        <p:nvPicPr>
          <p:cNvPr id="18" name="Immagine 47">
            <a:extLst>
              <a:ext uri="{FF2B5EF4-FFF2-40B4-BE49-F238E27FC236}">
                <a16:creationId xmlns:a16="http://schemas.microsoft.com/office/drawing/2014/main" id="{EFB2BD73-1A0C-6AB6-752C-600CD6067433}"/>
              </a:ext>
            </a:extLst>
          </p:cNvPr>
          <p:cNvPicPr/>
          <p:nvPr/>
        </p:nvPicPr>
        <p:blipFill>
          <a:blip r:embed="rId7"/>
          <a:srcRect b="-3676"/>
          <a:stretch/>
        </p:blipFill>
        <p:spPr>
          <a:xfrm>
            <a:off x="3939840" y="3243960"/>
            <a:ext cx="837360" cy="1533960"/>
          </a:xfrm>
          <a:prstGeom prst="rect">
            <a:avLst/>
          </a:prstGeom>
          <a:ln w="0">
            <a:noFill/>
          </a:ln>
        </p:spPr>
      </p:pic>
      <p:sp>
        <p:nvSpPr>
          <p:cNvPr id="19" name="CasellaDiTesto 50">
            <a:extLst>
              <a:ext uri="{FF2B5EF4-FFF2-40B4-BE49-F238E27FC236}">
                <a16:creationId xmlns:a16="http://schemas.microsoft.com/office/drawing/2014/main" id="{FE2EEDDE-E1F8-FA7D-1337-B93C4BCB68D1}"/>
              </a:ext>
            </a:extLst>
          </p:cNvPr>
          <p:cNvSpPr/>
          <p:nvPr/>
        </p:nvSpPr>
        <p:spPr>
          <a:xfrm>
            <a:off x="4732200" y="3920760"/>
            <a:ext cx="15271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0" strike="noStrike" spc="-1">
                <a:solidFill>
                  <a:srgbClr val="CC3399"/>
                </a:solidFill>
                <a:latin typeface="Montserrat"/>
              </a:rPr>
              <a:t>Complete</a:t>
            </a:r>
            <a:endParaRPr lang="it-IT" sz="1400" b="0" strike="noStrike" spc="-1">
              <a:solidFill>
                <a:srgbClr val="000000"/>
              </a:solidFill>
              <a:latin typeface="Montserrat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strike="noStrike" spc="-1">
                <a:solidFill>
                  <a:srgbClr val="CC3399"/>
                </a:solidFill>
                <a:latin typeface="Montserrat"/>
              </a:rPr>
              <a:t>Flux Expulsion</a:t>
            </a:r>
            <a:endParaRPr lang="it-IT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20" name="Connettore diritto 52">
            <a:extLst>
              <a:ext uri="{FF2B5EF4-FFF2-40B4-BE49-F238E27FC236}">
                <a16:creationId xmlns:a16="http://schemas.microsoft.com/office/drawing/2014/main" id="{17EEC57B-9DF3-33DB-52FC-D6681C219D50}"/>
              </a:ext>
            </a:extLst>
          </p:cNvPr>
          <p:cNvCxnSpPr/>
          <p:nvPr/>
        </p:nvCxnSpPr>
        <p:spPr>
          <a:xfrm flipH="1">
            <a:off x="8785800" y="3402720"/>
            <a:ext cx="1524960" cy="688320"/>
          </a:xfrm>
          <a:prstGeom prst="straightConnector1">
            <a:avLst/>
          </a:prstGeom>
          <a:ln w="38100">
            <a:solidFill>
              <a:srgbClr val="009E9E"/>
            </a:solidFill>
          </a:ln>
        </p:spPr>
      </p:cxnSp>
      <p:pic>
        <p:nvPicPr>
          <p:cNvPr id="21" name="Immagine 53" descr="Immagine che contiene testo, cielo&#10;&#10;Descrizione generata automaticamente">
            <a:extLst>
              <a:ext uri="{FF2B5EF4-FFF2-40B4-BE49-F238E27FC236}">
                <a16:creationId xmlns:a16="http://schemas.microsoft.com/office/drawing/2014/main" id="{C5D3C311-A492-CC07-87A5-A70F3AD7D3C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0310760" y="2897804"/>
            <a:ext cx="1254600" cy="1174320"/>
          </a:xfrm>
          <a:prstGeom prst="rect">
            <a:avLst/>
          </a:prstGeom>
          <a:ln w="38100">
            <a:solidFill>
              <a:srgbClr val="009E9E"/>
            </a:solidFill>
            <a:round/>
          </a:ln>
        </p:spPr>
      </p:pic>
      <p:sp>
        <p:nvSpPr>
          <p:cNvPr id="22" name="CasellaDiTesto 54">
            <a:extLst>
              <a:ext uri="{FF2B5EF4-FFF2-40B4-BE49-F238E27FC236}">
                <a16:creationId xmlns:a16="http://schemas.microsoft.com/office/drawing/2014/main" id="{29377FD7-66FF-8662-F4E6-50A028D9A383}"/>
              </a:ext>
            </a:extLst>
          </p:cNvPr>
          <p:cNvSpPr/>
          <p:nvPr/>
        </p:nvSpPr>
        <p:spPr>
          <a:xfrm>
            <a:off x="10203300" y="4050172"/>
            <a:ext cx="1469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400" b="0" strike="noStrike" spc="-1">
                <a:solidFill>
                  <a:srgbClr val="009E9E"/>
                </a:solidFill>
                <a:latin typeface="Calibri"/>
              </a:rPr>
              <a:t>Mixed State,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400" b="0" strike="noStrike" spc="-1">
                <a:solidFill>
                  <a:srgbClr val="009E9E"/>
                </a:solidFill>
                <a:latin typeface="Calibri"/>
              </a:rPr>
              <a:t>Vortex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30219F2-B885-B72C-6A68-22A5475D0B5B}"/>
              </a:ext>
            </a:extLst>
          </p:cNvPr>
          <p:cNvSpPr/>
          <p:nvPr/>
        </p:nvSpPr>
        <p:spPr>
          <a:xfrm>
            <a:off x="963346" y="5215538"/>
            <a:ext cx="10265308" cy="11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200" b="0" strike="noStrike" spc="-1">
                <a:solidFill>
                  <a:srgbClr val="113B57"/>
                </a:solidFill>
                <a:latin typeface="Montserrat ExtraBold"/>
              </a:rPr>
              <a:t>SRF in high DC field </a:t>
            </a:r>
            <a:r>
              <a:rPr lang="en-US" sz="3200" b="0" strike="noStrike" spc="-1">
                <a:solidFill>
                  <a:srgbClr val="52A1BC"/>
                </a:solidFill>
                <a:latin typeface="Montserrat ExtraBold"/>
              </a:rPr>
              <a:t>is still to be explored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CasellaDiTesto 3">
            <a:extLst>
              <a:ext uri="{FF2B5EF4-FFF2-40B4-BE49-F238E27FC236}">
                <a16:creationId xmlns:a16="http://schemas.microsoft.com/office/drawing/2014/main" id="{AA946ECF-0EEC-1FEA-843F-698FCB34D461}"/>
              </a:ext>
            </a:extLst>
          </p:cNvPr>
          <p:cNvSpPr/>
          <p:nvPr/>
        </p:nvSpPr>
        <p:spPr>
          <a:xfrm>
            <a:off x="1058010" y="5984264"/>
            <a:ext cx="1050735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FF3399"/>
                </a:solidFill>
                <a:latin typeface="Montserrat" panose="00000500000000000000" pitchFamily="50" charset="0"/>
              </a:rPr>
              <a:t>New paradigm: many vortices to be effectively pinned against (omnipresent) oscillatory motion</a:t>
            </a:r>
            <a:endParaRPr lang="it-IT" sz="1600" b="1" strike="noStrike" spc="-1">
              <a:solidFill>
                <a:srgbClr val="FF3399"/>
              </a:solidFill>
              <a:latin typeface="Montserrat" panose="00000500000000000000" pitchFamily="50" charset="0"/>
            </a:endParaRPr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1AA2FDCD-A4EB-D76F-F71E-6DC2D29668BC}"/>
              </a:ext>
            </a:extLst>
          </p:cNvPr>
          <p:cNvSpPr/>
          <p:nvPr/>
        </p:nvSpPr>
        <p:spPr>
          <a:xfrm>
            <a:off x="6964115" y="2080260"/>
            <a:ext cx="4513849" cy="11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normAutofit fontScale="9355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/>
              <a:buChar char="▶"/>
            </a:pP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Yu Gothic"/>
              </a:rPr>
              <a:t>High current densities with </a:t>
            </a:r>
            <a:r>
              <a:rPr lang="en-US" sz="1600" b="0" strike="noStrike" spc="-1">
                <a:solidFill>
                  <a:srgbClr val="009E9E"/>
                </a:solidFill>
                <a:latin typeface="Montserrat"/>
              </a:rPr>
              <a:t>zero</a:t>
            </a: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Yu Gothic"/>
              </a:rPr>
              <a:t> resistance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Montserrat"/>
              <a:buChar char="▶"/>
            </a:pP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Yu Gothic"/>
              </a:rPr>
              <a:t>DC field → Mixed State ↔ vortices</a:t>
            </a:r>
            <a:br>
              <a:rPr lang="en-US" sz="1400" b="0" strike="noStrike" spc="-1">
                <a:solidFill>
                  <a:schemeClr val="dk1"/>
                </a:solidFill>
                <a:latin typeface="Montserrat"/>
                <a:ea typeface="Yu Gothic"/>
              </a:rPr>
            </a:br>
            <a:r>
              <a:rPr lang="en-US" sz="1400" b="0" strike="noStrike" spc="-1">
                <a:solidFill>
                  <a:schemeClr val="dk1"/>
                </a:solidFill>
                <a:latin typeface="Montserrat"/>
                <a:ea typeface="Yu Gothic"/>
              </a:rPr>
              <a:t>→ </a:t>
            </a:r>
            <a:r>
              <a:rPr lang="en-US" sz="1300" b="0" strike="noStrike" spc="-1">
                <a:solidFill>
                  <a:srgbClr val="009E9E"/>
                </a:solidFill>
                <a:latin typeface="Montserrat"/>
              </a:rPr>
              <a:t>vortex (steady) motion determine dissipation</a:t>
            </a:r>
            <a:endParaRPr lang="it-IT" sz="1300" b="0" strike="noStrike" spc="-1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7607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FAA5C5-F5AB-C9B7-EF3B-0D5E915D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17</a:t>
            </a:fld>
            <a:endParaRPr lang="it-IT"/>
          </a:p>
        </p:txBody>
      </p:sp>
      <p:grpSp>
        <p:nvGrpSpPr>
          <p:cNvPr id="5" name="Gruppo 11">
            <a:extLst>
              <a:ext uri="{FF2B5EF4-FFF2-40B4-BE49-F238E27FC236}">
                <a16:creationId xmlns:a16="http://schemas.microsoft.com/office/drawing/2014/main" id="{69C5FD3B-CC3F-8A8A-BECF-5324F6510378}"/>
              </a:ext>
            </a:extLst>
          </p:cNvPr>
          <p:cNvGrpSpPr/>
          <p:nvPr/>
        </p:nvGrpSpPr>
        <p:grpSpPr>
          <a:xfrm>
            <a:off x="6977051" y="3420209"/>
            <a:ext cx="4799520" cy="2095560"/>
            <a:chOff x="7102080" y="3473280"/>
            <a:chExt cx="4799520" cy="20955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90AA78F-AD31-72DE-7936-D0F4837DAD62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7102080" y="3473280"/>
              <a:ext cx="4799520" cy="2095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D21F547-68B5-3D23-E556-923616DBB9D7}"/>
                </a:ext>
              </a:extLst>
            </p:cNvPr>
            <p:cNvSpPr/>
            <p:nvPr/>
          </p:nvSpPr>
          <p:spPr>
            <a:xfrm>
              <a:off x="7639560" y="3610440"/>
              <a:ext cx="1762200" cy="1712880"/>
            </a:xfrm>
            <a:prstGeom prst="rect">
              <a:avLst/>
            </a:prstGeom>
            <a:solidFill>
              <a:srgbClr val="A9D18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F647D90-201B-D081-4513-EC56FEB3EAD1}"/>
                </a:ext>
              </a:extLst>
            </p:cNvPr>
            <p:cNvSpPr/>
            <p:nvPr/>
          </p:nvSpPr>
          <p:spPr>
            <a:xfrm>
              <a:off x="9402120" y="3586320"/>
              <a:ext cx="2152440" cy="173736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B6835463-4DCC-6EB1-75F9-A9B20A5B60C2}"/>
                </a:ext>
              </a:extLst>
            </p:cNvPr>
            <p:cNvSpPr/>
            <p:nvPr/>
          </p:nvSpPr>
          <p:spPr>
            <a:xfrm>
              <a:off x="7102080" y="4696200"/>
              <a:ext cx="2559960" cy="434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2000" b="0" strike="noStrike" spc="-1">
                  <a:solidFill>
                    <a:srgbClr val="213315"/>
                  </a:solidFill>
                  <a:latin typeface="Franklin Gothic Medium"/>
                  <a:ea typeface="Yu Gothic"/>
                </a:rPr>
                <a:t>Safe zone</a:t>
              </a:r>
              <a:endParaRPr lang="it-IT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Segnaposto contenuto 2">
              <a:extLst>
                <a:ext uri="{FF2B5EF4-FFF2-40B4-BE49-F238E27FC236}">
                  <a16:creationId xmlns:a16="http://schemas.microsoft.com/office/drawing/2014/main" id="{4E162752-DE75-BF48-1E85-7AD7ABF00E3E}"/>
                </a:ext>
              </a:extLst>
            </p:cNvPr>
            <p:cNvSpPr/>
            <p:nvPr/>
          </p:nvSpPr>
          <p:spPr>
            <a:xfrm>
              <a:off x="9341640" y="3772800"/>
              <a:ext cx="2559960" cy="434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2000" b="0" strike="noStrike" spc="-1">
                  <a:solidFill>
                    <a:srgbClr val="640000"/>
                  </a:solidFill>
                  <a:latin typeface="Franklin Gothic Medium"/>
                  <a:ea typeface="Yu Gothic"/>
                </a:rPr>
                <a:t>Unsafe zone</a:t>
              </a:r>
              <a:endParaRPr lang="it-IT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48B0A1-CD78-E96F-F225-783FFDDAE311}"/>
              </a:ext>
            </a:extLst>
          </p:cNvPr>
          <p:cNvSpPr/>
          <p:nvPr/>
        </p:nvSpPr>
        <p:spPr>
          <a:xfrm>
            <a:off x="6436445" y="5425627"/>
            <a:ext cx="5680571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it-IT" sz="1600" b="1" strike="noStrike" spc="-1">
                <a:solidFill>
                  <a:srgbClr val="FE3486"/>
                </a:solidFill>
                <a:latin typeface="Montserrat"/>
                <a:ea typeface="Microsoft YaHei"/>
              </a:rPr>
              <a:t>f &lt; f</a:t>
            </a:r>
            <a:r>
              <a:rPr lang="it-IT" sz="1600" b="1" strike="noStrike" spc="-1" baseline="-8000">
                <a:solidFill>
                  <a:srgbClr val="FE3486"/>
                </a:solidFill>
                <a:latin typeface="Montserrat"/>
                <a:ea typeface="Microsoft YaHei"/>
              </a:rPr>
              <a:t>p</a:t>
            </a:r>
            <a:r>
              <a:rPr lang="it-IT" sz="1600" b="1" strike="noStrike" spc="-1">
                <a:solidFill>
                  <a:srgbClr val="FE3486"/>
                </a:solidFill>
                <a:latin typeface="Montserrat"/>
                <a:ea typeface="Microsoft YaHei"/>
              </a:rPr>
              <a:t> → </a:t>
            </a:r>
            <a:r>
              <a:rPr lang="en-GB" sz="1600" b="1" strike="noStrike" spc="-1">
                <a:solidFill>
                  <a:srgbClr val="FE3486"/>
                </a:solidFill>
                <a:latin typeface="Montserrat"/>
                <a:ea typeface="Microsoft YaHei"/>
              </a:rPr>
              <a:t>pinned dominated </a:t>
            </a:r>
            <a:r>
              <a:rPr lang="en-GB" sz="1600" b="1" strike="noStrike" spc="-1">
                <a:solidFill>
                  <a:srgbClr val="FE3486"/>
                </a:solidFill>
                <a:latin typeface="Montserrat"/>
              </a:rPr>
              <a:t>(elastic) vortex motion</a:t>
            </a:r>
            <a:br>
              <a:rPr lang="en-GB" sz="1600" b="1" strike="noStrike" spc="-1">
                <a:solidFill>
                  <a:srgbClr val="FE3486"/>
                </a:solidFill>
                <a:latin typeface="Montserrat"/>
              </a:rPr>
            </a:br>
            <a:r>
              <a:rPr lang="en-GB" sz="1600" b="1" strike="noStrike" spc="-1">
                <a:solidFill>
                  <a:srgbClr val="FE3486"/>
                </a:solidFill>
                <a:latin typeface="Montserrat"/>
              </a:rPr>
              <a:t>→ lower dissipation</a:t>
            </a:r>
            <a:endParaRPr lang="it-IT" sz="1600" b="1" strike="noStrike" spc="-1">
              <a:solidFill>
                <a:srgbClr val="FE3486"/>
              </a:solidFill>
              <a:latin typeface="Montserrat"/>
            </a:endParaRPr>
          </a:p>
          <a:p>
            <a:pPr algn="ctr" defTabSz="457200">
              <a:lnSpc>
                <a:spcPct val="100000"/>
              </a:lnSpc>
            </a:pPr>
            <a:r>
              <a:rPr lang="it-IT" sz="1600" b="1" strike="noStrike" spc="-1">
                <a:solidFill>
                  <a:srgbClr val="FE3486"/>
                </a:solidFill>
                <a:latin typeface="Montserrat"/>
              </a:rPr>
              <a:t>f &gt; f</a:t>
            </a:r>
            <a:r>
              <a:rPr lang="it-IT" sz="1600" b="1" strike="noStrike" spc="-1" baseline="-8000">
                <a:solidFill>
                  <a:srgbClr val="FE3486"/>
                </a:solidFill>
                <a:latin typeface="Montserrat"/>
              </a:rPr>
              <a:t>p</a:t>
            </a:r>
            <a:r>
              <a:rPr lang="it-IT" sz="1600" b="1" strike="noStrike" spc="-1">
                <a:solidFill>
                  <a:srgbClr val="FE3486"/>
                </a:solidFill>
                <a:latin typeface="Montserrat"/>
              </a:rPr>
              <a:t> → pin free (resistive) </a:t>
            </a:r>
            <a:r>
              <a:rPr lang="en-GB" sz="1600" b="1" strike="noStrike" spc="-1">
                <a:solidFill>
                  <a:srgbClr val="FE3486"/>
                </a:solidFill>
                <a:latin typeface="Montserrat"/>
              </a:rPr>
              <a:t>vortex motion</a:t>
            </a:r>
            <a:br>
              <a:rPr lang="en-GB" sz="1600" b="1" strike="noStrike" spc="-1">
                <a:solidFill>
                  <a:srgbClr val="FE3486"/>
                </a:solidFill>
                <a:latin typeface="Montserrat"/>
              </a:rPr>
            </a:br>
            <a:r>
              <a:rPr lang="en-GB" sz="1600" b="1" strike="noStrike" spc="-1">
                <a:solidFill>
                  <a:srgbClr val="FE3486"/>
                </a:solidFill>
                <a:latin typeface="Montserrat"/>
              </a:rPr>
              <a:t>→ higher dissipation</a:t>
            </a:r>
            <a:endParaRPr lang="it-IT" sz="1600" b="1" strike="noStrike" spc="-1">
              <a:solidFill>
                <a:srgbClr val="FE3486"/>
              </a:solidFill>
              <a:latin typeface="Montserrat"/>
            </a:endParaRPr>
          </a:p>
        </p:txBody>
      </p:sp>
      <p:pic>
        <p:nvPicPr>
          <p:cNvPr id="12" name="Immagine 12">
            <a:extLst>
              <a:ext uri="{FF2B5EF4-FFF2-40B4-BE49-F238E27FC236}">
                <a16:creationId xmlns:a16="http://schemas.microsoft.com/office/drawing/2014/main" id="{4DBD7DEF-1B8D-1D20-4907-37E0CEDC8AF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939081" y="2437019"/>
            <a:ext cx="3053880" cy="716400"/>
          </a:xfrm>
          <a:prstGeom prst="rect">
            <a:avLst/>
          </a:prstGeom>
          <a:ln w="0">
            <a:noFill/>
          </a:ln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E5E0B76D-3915-25CC-3199-EA7678698B24}"/>
              </a:ext>
            </a:extLst>
          </p:cNvPr>
          <p:cNvSpPr/>
          <p:nvPr/>
        </p:nvSpPr>
        <p:spPr>
          <a:xfrm>
            <a:off x="7699462" y="3132420"/>
            <a:ext cx="3582360" cy="65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1" strike="noStrike" spc="-1">
                <a:solidFill>
                  <a:srgbClr val="FE3486"/>
                </a:solidFill>
                <a:latin typeface="Montserrat"/>
                <a:ea typeface="Yu Gothic"/>
              </a:rPr>
              <a:t>Depinning frequency </a:t>
            </a:r>
            <a:r>
              <a:rPr lang="en-US" sz="1600" b="1" strike="noStrike" spc="-1" err="1">
                <a:solidFill>
                  <a:srgbClr val="FE3486"/>
                </a:solidFill>
                <a:latin typeface="Montserrat"/>
                <a:ea typeface="Yu Gothic"/>
              </a:rPr>
              <a:t>f</a:t>
            </a:r>
            <a:r>
              <a:rPr lang="en-US" sz="1600" b="1" strike="noStrike" spc="-1" baseline="-8000" err="1">
                <a:solidFill>
                  <a:srgbClr val="FE3486"/>
                </a:solidFill>
                <a:latin typeface="Montserrat"/>
                <a:ea typeface="Yu Gothic"/>
              </a:rPr>
              <a:t>p</a:t>
            </a:r>
            <a:endParaRPr lang="it-IT" sz="1600" b="0" strike="noStrike" spc="-1">
              <a:solidFill>
                <a:srgbClr val="FE3486"/>
              </a:solidFill>
              <a:latin typeface="Montserrat"/>
            </a:endParaRPr>
          </a:p>
        </p:txBody>
      </p:sp>
      <p:pic>
        <p:nvPicPr>
          <p:cNvPr id="14" name="Immagine 14">
            <a:extLst>
              <a:ext uri="{FF2B5EF4-FFF2-40B4-BE49-F238E27FC236}">
                <a16:creationId xmlns:a16="http://schemas.microsoft.com/office/drawing/2014/main" id="{80050DF9-C2DB-4B46-E0AE-E88079138FC0}"/>
              </a:ext>
            </a:extLst>
          </p:cNvPr>
          <p:cNvPicPr/>
          <p:nvPr/>
        </p:nvPicPr>
        <p:blipFill>
          <a:blip r:embed="rId4"/>
          <a:srcRect l="38661" t="46303" r="42547" b="39696"/>
          <a:stretch/>
        </p:blipFill>
        <p:spPr>
          <a:xfrm>
            <a:off x="2824560" y="1256400"/>
            <a:ext cx="3368160" cy="1411200"/>
          </a:xfrm>
          <a:prstGeom prst="rect">
            <a:avLst/>
          </a:prstGeom>
          <a:ln w="0">
            <a:noFill/>
          </a:ln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F0E66514-0907-0F2E-4A2F-E573906CE47E}"/>
              </a:ext>
            </a:extLst>
          </p:cNvPr>
          <p:cNvSpPr/>
          <p:nvPr/>
        </p:nvSpPr>
        <p:spPr>
          <a:xfrm>
            <a:off x="4539600" y="2263320"/>
            <a:ext cx="2325600" cy="51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1" strike="noStrike" spc="-1">
                <a:solidFill>
                  <a:srgbClr val="FE3486"/>
                </a:solidFill>
                <a:latin typeface="Montserrat"/>
                <a:ea typeface="Yu Gothic"/>
              </a:rPr>
              <a:t>Pinning center</a:t>
            </a:r>
            <a:endParaRPr lang="it-IT" sz="1600" b="1" strike="noStrike" spc="-1">
              <a:solidFill>
                <a:srgbClr val="FE3486"/>
              </a:solidFill>
              <a:latin typeface="Montserrat"/>
            </a:endParaRPr>
          </a:p>
        </p:txBody>
      </p:sp>
      <p:sp>
        <p:nvSpPr>
          <p:cNvPr id="16" name="CasellaDiTesto 17">
            <a:extLst>
              <a:ext uri="{FF2B5EF4-FFF2-40B4-BE49-F238E27FC236}">
                <a16:creationId xmlns:a16="http://schemas.microsoft.com/office/drawing/2014/main" id="{CED2E713-F7A0-79D7-DAB1-C7227E0A015A}"/>
              </a:ext>
            </a:extLst>
          </p:cNvPr>
          <p:cNvSpPr/>
          <p:nvPr/>
        </p:nvSpPr>
        <p:spPr>
          <a:xfrm>
            <a:off x="586080" y="2792880"/>
            <a:ext cx="668592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Montserrat"/>
              </a:rPr>
              <a:t>The </a:t>
            </a: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motion</a:t>
            </a:r>
            <a:r>
              <a:rPr lang="en-US" sz="1600" b="0" strike="noStrike" spc="-1">
                <a:solidFill>
                  <a:schemeClr val="dk1"/>
                </a:solidFill>
                <a:latin typeface="Montserrat"/>
              </a:rPr>
              <a:t> of the rigid </a:t>
            </a: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fluxon lattice</a:t>
            </a:r>
            <a:endParaRPr lang="it-IT" sz="1600" b="0" strike="noStrike" spc="-1">
              <a:solidFill>
                <a:srgbClr val="000000"/>
              </a:solidFill>
              <a:latin typeface="Montserrat"/>
            </a:endParaRPr>
          </a:p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Montserrat"/>
              </a:rPr>
              <a:t>behaves as a </a:t>
            </a: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harmonic damped oscillator</a:t>
            </a:r>
            <a:endParaRPr lang="it-IT" sz="1600" b="0" strike="noStrike" spc="-1">
              <a:solidFill>
                <a:srgbClr val="000000"/>
              </a:solidFill>
              <a:latin typeface="Montserrat"/>
            </a:endParaRPr>
          </a:p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Montserrat"/>
              </a:rPr>
              <a:t>(neglecting thermal creep)</a:t>
            </a:r>
            <a:endParaRPr lang="it-IT" sz="16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CasellaDiTesto 20">
            <a:extLst>
              <a:ext uri="{FF2B5EF4-FFF2-40B4-BE49-F238E27FC236}">
                <a16:creationId xmlns:a16="http://schemas.microsoft.com/office/drawing/2014/main" id="{2E5A5A3F-4635-9ADF-398F-C7EAD804F0FC}"/>
              </a:ext>
            </a:extLst>
          </p:cNvPr>
          <p:cNvSpPr/>
          <p:nvPr/>
        </p:nvSpPr>
        <p:spPr>
          <a:xfrm>
            <a:off x="223200" y="5859720"/>
            <a:ext cx="619092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1000" b="0" strike="noStrike" spc="-1">
                <a:solidFill>
                  <a:srgbClr val="4D4D4D"/>
                </a:solidFill>
                <a:latin typeface="Calibri"/>
              </a:rPr>
              <a:t>Gittleman and Rosenblum: Phys Rev. Lett. 16, 734 (1966)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it-IT" sz="1000" b="0" strike="noStrike" spc="-1">
                <a:solidFill>
                  <a:srgbClr val="4D4D4D"/>
                </a:solidFill>
                <a:latin typeface="Calibri"/>
              </a:rPr>
              <a:t>Calatroni and Vaglio, IEEE Trans. Appl. Supercond. 27 (2017) 3500506</a:t>
            </a:r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Immagine 21">
            <a:extLst>
              <a:ext uri="{FF2B5EF4-FFF2-40B4-BE49-F238E27FC236}">
                <a16:creationId xmlns:a16="http://schemas.microsoft.com/office/drawing/2014/main" id="{6FD94669-B306-7830-D7EA-A534C3E27FE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29180" y="1578126"/>
            <a:ext cx="1079280" cy="842400"/>
          </a:xfrm>
          <a:prstGeom prst="rect">
            <a:avLst/>
          </a:prstGeom>
          <a:ln w="0">
            <a:noFill/>
          </a:ln>
        </p:spPr>
      </p:pic>
      <p:cxnSp>
        <p:nvCxnSpPr>
          <p:cNvPr id="19" name="Connettore diritto 22">
            <a:extLst>
              <a:ext uri="{FF2B5EF4-FFF2-40B4-BE49-F238E27FC236}">
                <a16:creationId xmlns:a16="http://schemas.microsoft.com/office/drawing/2014/main" id="{F8DA5739-34A4-715A-47D1-77A3CDA77270}"/>
              </a:ext>
            </a:extLst>
          </p:cNvPr>
          <p:cNvCxnSpPr>
            <a:cxnSpLocks/>
          </p:cNvCxnSpPr>
          <p:nvPr/>
        </p:nvCxnSpPr>
        <p:spPr>
          <a:xfrm flipH="1" flipV="1">
            <a:off x="8032358" y="2029320"/>
            <a:ext cx="224673" cy="470009"/>
          </a:xfrm>
          <a:prstGeom prst="straightConnector1">
            <a:avLst/>
          </a:prstGeom>
          <a:ln w="9525">
            <a:solidFill>
              <a:srgbClr val="000000"/>
            </a:solidFill>
          </a:ln>
        </p:spPr>
      </p:cxnSp>
      <p:pic>
        <p:nvPicPr>
          <p:cNvPr id="20" name="Immagine 26">
            <a:extLst>
              <a:ext uri="{FF2B5EF4-FFF2-40B4-BE49-F238E27FC236}">
                <a16:creationId xmlns:a16="http://schemas.microsoft.com/office/drawing/2014/main" id="{B8C13AC7-1334-D7F0-1F2B-C98346FD98B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586320" y="4142520"/>
            <a:ext cx="1593000" cy="926280"/>
          </a:xfrm>
          <a:prstGeom prst="rect">
            <a:avLst/>
          </a:prstGeom>
          <a:ln w="0">
            <a:noFill/>
          </a:ln>
        </p:spPr>
      </p:pic>
      <p:pic>
        <p:nvPicPr>
          <p:cNvPr id="21" name="Immagine 27">
            <a:extLst>
              <a:ext uri="{FF2B5EF4-FFF2-40B4-BE49-F238E27FC236}">
                <a16:creationId xmlns:a16="http://schemas.microsoft.com/office/drawing/2014/main" id="{15171810-460A-AC7B-386C-9478AD93F30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00440" y="4251240"/>
            <a:ext cx="1336320" cy="854280"/>
          </a:xfrm>
          <a:prstGeom prst="rect">
            <a:avLst/>
          </a:prstGeom>
          <a:ln w="0">
            <a:noFill/>
          </a:ln>
        </p:spPr>
      </p:pic>
      <p:pic>
        <p:nvPicPr>
          <p:cNvPr id="22" name="Immagine 29">
            <a:extLst>
              <a:ext uri="{FF2B5EF4-FFF2-40B4-BE49-F238E27FC236}">
                <a16:creationId xmlns:a16="http://schemas.microsoft.com/office/drawing/2014/main" id="{45F18D44-0E62-2DB3-9DBB-41EB9BC1D80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621800" y="5475240"/>
            <a:ext cx="2985840" cy="474840"/>
          </a:xfrm>
          <a:prstGeom prst="rect">
            <a:avLst/>
          </a:prstGeom>
          <a:ln w="0">
            <a:noFill/>
          </a:ln>
        </p:spPr>
      </p:pic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A29648C8-3280-5A3E-DA72-E47F9C3E67C0}"/>
              </a:ext>
            </a:extLst>
          </p:cNvPr>
          <p:cNvSpPr/>
          <p:nvPr/>
        </p:nvSpPr>
        <p:spPr>
          <a:xfrm>
            <a:off x="3319200" y="3938760"/>
            <a:ext cx="2262600" cy="65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0" strike="noStrike" spc="-1">
                <a:solidFill>
                  <a:srgbClr val="002060"/>
                </a:solidFill>
                <a:latin typeface="Montserrat"/>
                <a:ea typeface="Yu Gothic"/>
              </a:rPr>
              <a:t>Pinning force</a:t>
            </a:r>
            <a:endParaRPr lang="it-IT" sz="16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C49ECE25-023D-A1AF-F98B-4FD28DB3651E}"/>
              </a:ext>
            </a:extLst>
          </p:cNvPr>
          <p:cNvSpPr/>
          <p:nvPr/>
        </p:nvSpPr>
        <p:spPr>
          <a:xfrm>
            <a:off x="460080" y="3903120"/>
            <a:ext cx="2262600" cy="65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00" b="0" strike="noStrike" spc="-1">
                <a:solidFill>
                  <a:srgbClr val="002060"/>
                </a:solidFill>
                <a:latin typeface="Montserrat"/>
                <a:ea typeface="Yu Gothic"/>
              </a:rPr>
              <a:t>Fluxon viscosity</a:t>
            </a:r>
            <a:endParaRPr lang="it-IT" sz="1600" b="0" strike="noStrike" spc="-1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25" name="Connettore diritto 33">
            <a:extLst>
              <a:ext uri="{FF2B5EF4-FFF2-40B4-BE49-F238E27FC236}">
                <a16:creationId xmlns:a16="http://schemas.microsoft.com/office/drawing/2014/main" id="{E6277EAE-1265-A4B3-5A24-BEBB2432A3FD}"/>
              </a:ext>
            </a:extLst>
          </p:cNvPr>
          <p:cNvCxnSpPr>
            <a:cxnSpLocks/>
          </p:cNvCxnSpPr>
          <p:nvPr/>
        </p:nvCxnSpPr>
        <p:spPr>
          <a:xfrm flipV="1">
            <a:off x="3239280" y="4769100"/>
            <a:ext cx="460080" cy="691380"/>
          </a:xfrm>
          <a:prstGeom prst="straightConnector1">
            <a:avLst/>
          </a:prstGeom>
          <a:ln w="9525">
            <a:solidFill>
              <a:srgbClr val="000000"/>
            </a:solidFill>
          </a:ln>
        </p:spPr>
      </p:cxnSp>
      <p:cxnSp>
        <p:nvCxnSpPr>
          <p:cNvPr id="26" name="Connettore diritto 36">
            <a:extLst>
              <a:ext uri="{FF2B5EF4-FFF2-40B4-BE49-F238E27FC236}">
                <a16:creationId xmlns:a16="http://schemas.microsoft.com/office/drawing/2014/main" id="{869EA1BB-2F93-7BD0-C212-E5CA713BE0D0}"/>
              </a:ext>
            </a:extLst>
          </p:cNvPr>
          <p:cNvCxnSpPr>
            <a:cxnSpLocks/>
          </p:cNvCxnSpPr>
          <p:nvPr/>
        </p:nvCxnSpPr>
        <p:spPr>
          <a:xfrm flipH="1" flipV="1">
            <a:off x="2157120" y="4809600"/>
            <a:ext cx="304200" cy="665640"/>
          </a:xfrm>
          <a:prstGeom prst="straightConnector1">
            <a:avLst/>
          </a:prstGeom>
          <a:ln w="9525">
            <a:solidFill>
              <a:srgbClr val="000000"/>
            </a:solidFill>
          </a:ln>
        </p:spPr>
      </p:cxnSp>
      <p:pic>
        <p:nvPicPr>
          <p:cNvPr id="27" name="Immagine 48">
            <a:extLst>
              <a:ext uri="{FF2B5EF4-FFF2-40B4-BE49-F238E27FC236}">
                <a16:creationId xmlns:a16="http://schemas.microsoft.com/office/drawing/2014/main" id="{8A4EC6FC-DED2-B6F0-813D-4EFB6166E4A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0" y="0"/>
            <a:ext cx="2965680" cy="2809800"/>
          </a:xfrm>
          <a:prstGeom prst="rect">
            <a:avLst/>
          </a:prstGeom>
          <a:ln w="0">
            <a:noFill/>
          </a:ln>
        </p:spPr>
      </p:pic>
      <p:sp>
        <p:nvSpPr>
          <p:cNvPr id="28" name="Rettangolo con angoli arrotondati 2">
            <a:extLst>
              <a:ext uri="{FF2B5EF4-FFF2-40B4-BE49-F238E27FC236}">
                <a16:creationId xmlns:a16="http://schemas.microsoft.com/office/drawing/2014/main" id="{72215B02-7EB9-39B1-EA0D-1F9D80DE95BC}"/>
              </a:ext>
            </a:extLst>
          </p:cNvPr>
          <p:cNvSpPr/>
          <p:nvPr/>
        </p:nvSpPr>
        <p:spPr>
          <a:xfrm>
            <a:off x="8562600" y="456840"/>
            <a:ext cx="2958120" cy="83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0">
            <a:solidFill>
              <a:srgbClr val="000000"/>
            </a:solidFill>
          </a:ln>
          <a:effectLst>
            <a:outerShdw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defTabSz="4572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29" name="Elemento grafico 16" descr="24§display§Z_s =\frac{E_{\parallel}}{H_{\parallel}}=R_s+{\rm i} X_s§svg§600§TRUE§">
            <a:extLst>
              <a:ext uri="{FF2B5EF4-FFF2-40B4-BE49-F238E27FC236}">
                <a16:creationId xmlns:a16="http://schemas.microsoft.com/office/drawing/2014/main" id="{016E524C-4571-E005-512C-91F7C25D18D8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589240" y="493200"/>
            <a:ext cx="2800800" cy="770400"/>
          </a:xfrm>
          <a:prstGeom prst="rect">
            <a:avLst/>
          </a:prstGeom>
          <a:ln w="0">
            <a:noFill/>
          </a:ln>
        </p:spPr>
      </p:pic>
      <p:sp>
        <p:nvSpPr>
          <p:cNvPr id="30" name="Connettore diritto 18">
            <a:extLst>
              <a:ext uri="{FF2B5EF4-FFF2-40B4-BE49-F238E27FC236}">
                <a16:creationId xmlns:a16="http://schemas.microsoft.com/office/drawing/2014/main" id="{3774A9D2-248C-20EA-214E-A071A7244812}"/>
              </a:ext>
            </a:extLst>
          </p:cNvPr>
          <p:cNvSpPr/>
          <p:nvPr/>
        </p:nvSpPr>
        <p:spPr>
          <a:xfrm>
            <a:off x="10197720" y="1014120"/>
            <a:ext cx="288000" cy="360"/>
          </a:xfrm>
          <a:prstGeom prst="line">
            <a:avLst/>
          </a:prstGeom>
          <a:ln w="36000">
            <a:solidFill>
              <a:srgbClr val="FE348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1" name="Connettore diritto 19">
            <a:extLst>
              <a:ext uri="{FF2B5EF4-FFF2-40B4-BE49-F238E27FC236}">
                <a16:creationId xmlns:a16="http://schemas.microsoft.com/office/drawing/2014/main" id="{5710C223-579B-1741-B443-3F5EA6874366}"/>
              </a:ext>
            </a:extLst>
          </p:cNvPr>
          <p:cNvSpPr/>
          <p:nvPr/>
        </p:nvSpPr>
        <p:spPr>
          <a:xfrm>
            <a:off x="10341720" y="1014120"/>
            <a:ext cx="360" cy="481320"/>
          </a:xfrm>
          <a:prstGeom prst="line">
            <a:avLst/>
          </a:prstGeom>
          <a:ln w="36000">
            <a:solidFill>
              <a:srgbClr val="FE3486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2" name="Connettore diritto 23">
            <a:extLst>
              <a:ext uri="{FF2B5EF4-FFF2-40B4-BE49-F238E27FC236}">
                <a16:creationId xmlns:a16="http://schemas.microsoft.com/office/drawing/2014/main" id="{8BC8EBA2-52A5-2905-7D84-788E2942A7B5}"/>
              </a:ext>
            </a:extLst>
          </p:cNvPr>
          <p:cNvSpPr/>
          <p:nvPr/>
        </p:nvSpPr>
        <p:spPr>
          <a:xfrm>
            <a:off x="11025360" y="1005120"/>
            <a:ext cx="288000" cy="360"/>
          </a:xfrm>
          <a:prstGeom prst="line">
            <a:avLst/>
          </a:prstGeom>
          <a:ln w="36000">
            <a:solidFill>
              <a:srgbClr val="4399B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3" name="Connettore diritto 24">
            <a:extLst>
              <a:ext uri="{FF2B5EF4-FFF2-40B4-BE49-F238E27FC236}">
                <a16:creationId xmlns:a16="http://schemas.microsoft.com/office/drawing/2014/main" id="{5E636B62-1AA3-1797-2731-E047170F649C}"/>
              </a:ext>
            </a:extLst>
          </p:cNvPr>
          <p:cNvSpPr/>
          <p:nvPr/>
        </p:nvSpPr>
        <p:spPr>
          <a:xfrm>
            <a:off x="11167920" y="1032480"/>
            <a:ext cx="360" cy="486360"/>
          </a:xfrm>
          <a:prstGeom prst="line">
            <a:avLst/>
          </a:prstGeom>
          <a:ln w="36000">
            <a:solidFill>
              <a:srgbClr val="4399B6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4" name="CasellaDiTesto 25">
            <a:extLst>
              <a:ext uri="{FF2B5EF4-FFF2-40B4-BE49-F238E27FC236}">
                <a16:creationId xmlns:a16="http://schemas.microsoft.com/office/drawing/2014/main" id="{C97487E4-AB3C-AC7D-DC95-394D96E9BAEC}"/>
              </a:ext>
            </a:extLst>
          </p:cNvPr>
          <p:cNvSpPr/>
          <p:nvPr/>
        </p:nvSpPr>
        <p:spPr>
          <a:xfrm>
            <a:off x="10958040" y="1571400"/>
            <a:ext cx="94428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Elastic &amp; </a:t>
            </a:r>
            <a:br>
              <a:rPr sz="1600">
                <a:solidFill>
                  <a:srgbClr val="4399B6"/>
                </a:solidFill>
              </a:rPr>
            </a:b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reactive</a:t>
            </a:r>
            <a:endParaRPr lang="it-IT" sz="1600" b="0" strike="noStrike" spc="-1">
              <a:solidFill>
                <a:srgbClr val="4399B6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energy</a:t>
            </a:r>
            <a:endParaRPr lang="it-IT" sz="1600" b="0" strike="noStrike" spc="-1">
              <a:solidFill>
                <a:srgbClr val="4399B6"/>
              </a:solidFill>
              <a:latin typeface="Arial"/>
            </a:endParaRPr>
          </a:p>
        </p:txBody>
      </p:sp>
      <p:sp>
        <p:nvSpPr>
          <p:cNvPr id="35" name="CasellaDiTesto 28">
            <a:extLst>
              <a:ext uri="{FF2B5EF4-FFF2-40B4-BE49-F238E27FC236}">
                <a16:creationId xmlns:a16="http://schemas.microsoft.com/office/drawing/2014/main" id="{CEAC7B32-0826-5B2E-50BF-678F7B727E3E}"/>
              </a:ext>
            </a:extLst>
          </p:cNvPr>
          <p:cNvSpPr/>
          <p:nvPr/>
        </p:nvSpPr>
        <p:spPr>
          <a:xfrm>
            <a:off x="9774720" y="1573200"/>
            <a:ext cx="1336320" cy="28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FE3486"/>
                </a:solidFill>
                <a:latin typeface="Montserrat"/>
              </a:rPr>
              <a:t>dissipation</a:t>
            </a:r>
            <a:endParaRPr lang="it-IT" sz="1600" b="0" strike="noStrike" spc="-1">
              <a:solidFill>
                <a:srgbClr val="FE3486"/>
              </a:solidFill>
              <a:latin typeface="Arial"/>
            </a:endParaRPr>
          </a:p>
        </p:txBody>
      </p:sp>
      <p:sp>
        <p:nvSpPr>
          <p:cNvPr id="36" name="Connettore diritto 32">
            <a:extLst>
              <a:ext uri="{FF2B5EF4-FFF2-40B4-BE49-F238E27FC236}">
                <a16:creationId xmlns:a16="http://schemas.microsoft.com/office/drawing/2014/main" id="{8E16DE2F-B737-3B5D-7793-95C44E57C020}"/>
              </a:ext>
            </a:extLst>
          </p:cNvPr>
          <p:cNvSpPr/>
          <p:nvPr/>
        </p:nvSpPr>
        <p:spPr>
          <a:xfrm flipV="1">
            <a:off x="9119520" y="991440"/>
            <a:ext cx="360" cy="44748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endParaRPr lang="it-IT" sz="1400" b="1" strike="noStrike" spc="-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7" name="CasellaDiTesto 34">
            <a:extLst>
              <a:ext uri="{FF2B5EF4-FFF2-40B4-BE49-F238E27FC236}">
                <a16:creationId xmlns:a16="http://schemas.microsoft.com/office/drawing/2014/main" id="{347E63A1-31F2-981B-E7D7-378DC14B6D98}"/>
              </a:ext>
            </a:extLst>
          </p:cNvPr>
          <p:cNvSpPr/>
          <p:nvPr/>
        </p:nvSpPr>
        <p:spPr>
          <a:xfrm>
            <a:off x="8725320" y="1531800"/>
            <a:ext cx="731880" cy="2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Montserrat"/>
              </a:rPr>
              <a:t>Maxwell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CasellaDiTesto 35">
            <a:extLst>
              <a:ext uri="{FF2B5EF4-FFF2-40B4-BE49-F238E27FC236}">
                <a16:creationId xmlns:a16="http://schemas.microsoft.com/office/drawing/2014/main" id="{798064B8-A229-0685-4CF0-12D1EAA1EFDD}"/>
              </a:ext>
            </a:extLst>
          </p:cNvPr>
          <p:cNvSpPr/>
          <p:nvPr/>
        </p:nvSpPr>
        <p:spPr>
          <a:xfrm>
            <a:off x="9882720" y="1819800"/>
            <a:ext cx="104580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FE3486"/>
                </a:solidFill>
                <a:latin typeface="Montserrat"/>
              </a:rPr>
              <a:t>Q</a:t>
            </a:r>
            <a:r>
              <a:rPr lang="en-US" sz="1600" b="1" strike="noStrike" spc="-1">
                <a:solidFill>
                  <a:srgbClr val="FE3486"/>
                </a:solidFill>
                <a:latin typeface="Montserrat"/>
                <a:ea typeface="OpenSymbol"/>
              </a:rPr>
              <a:t>∝1/R</a:t>
            </a:r>
            <a:r>
              <a:rPr lang="en-US" sz="1600" b="1" strike="noStrike" spc="-1" baseline="-8000">
                <a:solidFill>
                  <a:srgbClr val="FE3486"/>
                </a:solidFill>
                <a:latin typeface="Montserrat"/>
                <a:ea typeface="OpenSymbol"/>
              </a:rPr>
              <a:t>s</a:t>
            </a:r>
            <a:endParaRPr lang="it-IT" sz="1600" b="0" strike="noStrike" spc="-1">
              <a:solidFill>
                <a:srgbClr val="FE3486"/>
              </a:solidFill>
              <a:latin typeface="Arial"/>
            </a:endParaRPr>
          </a:p>
        </p:txBody>
      </p:sp>
      <p:sp>
        <p:nvSpPr>
          <p:cNvPr id="39" name="CasellaDiTesto 11">
            <a:extLst>
              <a:ext uri="{FF2B5EF4-FFF2-40B4-BE49-F238E27FC236}">
                <a16:creationId xmlns:a16="http://schemas.microsoft.com/office/drawing/2014/main" id="{B02DE78A-0779-DAB4-6049-0484F70B0FBD}"/>
              </a:ext>
            </a:extLst>
          </p:cNvPr>
          <p:cNvSpPr/>
          <p:nvPr/>
        </p:nvSpPr>
        <p:spPr>
          <a:xfrm>
            <a:off x="1062720" y="4993200"/>
            <a:ext cx="1336320" cy="28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FE3486"/>
                </a:solidFill>
                <a:latin typeface="Montserrat"/>
              </a:rPr>
              <a:t>dissipation</a:t>
            </a:r>
            <a:endParaRPr lang="it-IT" sz="1600" b="0" strike="noStrike" spc="-1">
              <a:solidFill>
                <a:srgbClr val="FE3486"/>
              </a:solidFill>
              <a:latin typeface="Arial"/>
            </a:endParaRPr>
          </a:p>
        </p:txBody>
      </p:sp>
      <p:sp>
        <p:nvSpPr>
          <p:cNvPr id="40" name="CasellaDiTesto 14">
            <a:extLst>
              <a:ext uri="{FF2B5EF4-FFF2-40B4-BE49-F238E27FC236}">
                <a16:creationId xmlns:a16="http://schemas.microsoft.com/office/drawing/2014/main" id="{B1FB069D-C139-BBF3-3F29-88E1A793BC1B}"/>
              </a:ext>
            </a:extLst>
          </p:cNvPr>
          <p:cNvSpPr/>
          <p:nvPr/>
        </p:nvSpPr>
        <p:spPr>
          <a:xfrm>
            <a:off x="3996000" y="5004000"/>
            <a:ext cx="94428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Motion hindering</a:t>
            </a:r>
            <a:endParaRPr lang="it-IT" sz="1600" b="0" strike="noStrike" spc="-1">
              <a:solidFill>
                <a:srgbClr val="4399B6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4399B6"/>
                </a:solidFill>
                <a:latin typeface="Montserrat"/>
              </a:rPr>
              <a:t>elastic energy</a:t>
            </a:r>
            <a:endParaRPr lang="it-IT" sz="1600" b="0" strike="noStrike" spc="-1">
              <a:solidFill>
                <a:srgbClr val="4399B6"/>
              </a:solidFill>
              <a:latin typeface="Arial"/>
            </a:endParaRPr>
          </a:p>
        </p:txBody>
      </p:sp>
      <p:sp>
        <p:nvSpPr>
          <p:cNvPr id="41" name="PlaceHolder 2">
            <a:extLst>
              <a:ext uri="{FF2B5EF4-FFF2-40B4-BE49-F238E27FC236}">
                <a16:creationId xmlns:a16="http://schemas.microsoft.com/office/drawing/2014/main" id="{70281E1D-9A09-F17F-A01D-98A78CB9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520" y="284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5000" b="1" strike="noStrike" spc="-1">
                <a:solidFill>
                  <a:srgbClr val="4399B6"/>
                </a:solidFill>
                <a:latin typeface="Montserrat ExtraBold"/>
              </a:rPr>
              <a:t>Flux</a:t>
            </a:r>
            <a:r>
              <a:rPr lang="en-US" sz="5000" b="1" strike="noStrike" spc="-1">
                <a:solidFill>
                  <a:srgbClr val="002060"/>
                </a:solidFill>
                <a:latin typeface="Montserrat ExtraBold"/>
              </a:rPr>
              <a:t> dissipation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4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B9AF61-62F4-90D9-0FD8-80BDD29C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629462" cy="1085316"/>
          </a:xfrm>
        </p:spPr>
        <p:txBody>
          <a:bodyPr/>
          <a:lstStyle/>
          <a:p>
            <a:r>
              <a:rPr lang="en-US" sz="5400" b="0">
                <a:solidFill>
                  <a:srgbClr val="4399B6"/>
                </a:solidFill>
                <a:latin typeface="Montserrat" panose="00000500000000000000" pitchFamily="50" charset="0"/>
              </a:rPr>
              <a:t>WP2</a:t>
            </a:r>
            <a:r>
              <a:rPr lang="en-US" sz="5400">
                <a:solidFill>
                  <a:srgbClr val="4399B6"/>
                </a:solidFill>
              </a:rPr>
              <a:t> </a:t>
            </a:r>
            <a:r>
              <a:rPr lang="en-US">
                <a:solidFill>
                  <a:srgbClr val="4399B6"/>
                </a:solidFill>
              </a:rPr>
              <a:t>Measurement technique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AF0A5E-B6AA-3251-937B-51DCB747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B2D9FEC-9A4B-F6D4-5643-934F816178DC}"/>
              </a:ext>
            </a:extLst>
          </p:cNvPr>
          <p:cNvSpPr txBox="1"/>
          <p:nvPr/>
        </p:nvSpPr>
        <p:spPr>
          <a:xfrm>
            <a:off x="402223" y="1119738"/>
            <a:ext cx="11364887" cy="599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(Part of) a microwave resonator made of superconducting material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-&gt; Q and </a:t>
            </a:r>
            <a:r>
              <a:rPr kumimoji="0" lang="en-US" sz="2000" b="1" i="0" u="none" strike="noStrike" kern="1200" cap="none" spc="-1" normalizeH="0" baseline="0" noProof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</a:t>
            </a:r>
            <a:r>
              <a:rPr kumimoji="0" lang="en-US" sz="2000" b="1" i="0" u="none" strike="noStrike" kern="1200" cap="none" spc="-1" normalizeH="0" baseline="-25000" noProof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</a:t>
            </a: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depend on superconductor properties</a:t>
            </a:r>
            <a:endParaRPr kumimoji="0" lang="en-US" sz="2000" b="1" i="0" u="none" strike="noStrike" kern="1200" cap="none" spc="-1" normalizeH="0" baseline="-2500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2C200FFE-A3C1-5F25-A5A1-E14D5E979740}"/>
              </a:ext>
            </a:extLst>
          </p:cNvPr>
          <p:cNvSpPr txBox="1"/>
          <p:nvPr/>
        </p:nvSpPr>
        <p:spPr>
          <a:xfrm>
            <a:off x="1546105" y="4618588"/>
            <a:ext cx="1260001" cy="72514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Q(</a:t>
            </a:r>
            <a:r>
              <a:rPr kumimoji="0" lang="en-US" sz="21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T,H,</a:t>
            </a:r>
            <a:r>
              <a:rPr kumimoji="0" lang="en-US" sz="21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θ</a:t>
            </a:r>
            <a:r>
              <a:rPr kumimoji="0" lang="en-US" sz="21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)</a:t>
            </a:r>
            <a:endParaRPr kumimoji="0" lang="it-IT" sz="21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Tahoma"/>
                <a:cs typeface="+mn-cs"/>
              </a:rPr>
              <a:t>f</a:t>
            </a:r>
            <a:r>
              <a:rPr kumimoji="0" lang="en-US" sz="2100" b="0" i="0" u="none" strike="noStrike" kern="1200" cap="none" spc="-1" normalizeH="0" baseline="-8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Tahoma"/>
                <a:cs typeface="+mn-cs"/>
              </a:rPr>
              <a:t>res</a:t>
            </a:r>
            <a:r>
              <a:rPr kumimoji="0" lang="en-US" sz="21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(</a:t>
            </a:r>
            <a:r>
              <a:rPr kumimoji="0" lang="en-US" sz="21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T,H,</a:t>
            </a:r>
            <a:r>
              <a:rPr kumimoji="0" lang="en-US" sz="21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θ</a:t>
            </a:r>
            <a:r>
              <a:rPr kumimoji="0" lang="en-US" sz="21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)</a:t>
            </a:r>
            <a:endParaRPr kumimoji="0" lang="it-IT" sz="21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6922B40F-234B-5F64-97CC-2CBA2EF750C9}"/>
              </a:ext>
            </a:extLst>
          </p:cNvPr>
          <p:cNvSpPr txBox="1"/>
          <p:nvPr/>
        </p:nvSpPr>
        <p:spPr>
          <a:xfrm>
            <a:off x="1342192" y="5467674"/>
            <a:ext cx="1645200" cy="7506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resonator</a:t>
            </a:r>
            <a:b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parameters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171F788D-741B-0757-60D7-BA920D299AB7}"/>
              </a:ext>
            </a:extLst>
          </p:cNvPr>
          <p:cNvSpPr txBox="1"/>
          <p:nvPr/>
        </p:nvSpPr>
        <p:spPr>
          <a:xfrm>
            <a:off x="2493294" y="3698700"/>
            <a:ext cx="487440" cy="36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fit</a:t>
            </a:r>
            <a:endParaRPr kumimoji="0" lang="it-IT" sz="2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083BEFA-B424-8DE2-0512-F79962AB54EC}"/>
              </a:ext>
            </a:extLst>
          </p:cNvPr>
          <p:cNvSpPr txBox="1"/>
          <p:nvPr/>
        </p:nvSpPr>
        <p:spPr>
          <a:xfrm>
            <a:off x="3057355" y="4377377"/>
            <a:ext cx="894600" cy="4957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std. em</a:t>
            </a:r>
            <a:endParaRPr kumimoji="0" lang="it-IT" sz="1100" b="0" i="0" u="none" strike="noStrike" kern="1200" cap="none" spc="-1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theory</a:t>
            </a:r>
            <a:endParaRPr kumimoji="0" lang="it-IT" sz="1100" b="0" i="0" u="none" strike="noStrike" kern="1200" cap="none" spc="-1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1F97BFB-A311-213A-2532-A8E5BABFE8AE}"/>
              </a:ext>
            </a:extLst>
          </p:cNvPr>
          <p:cNvGrpSpPr/>
          <p:nvPr/>
        </p:nvGrpSpPr>
        <p:grpSpPr>
          <a:xfrm>
            <a:off x="3195336" y="2053672"/>
            <a:ext cx="2348151" cy="1902372"/>
            <a:chOff x="3026765" y="1640655"/>
            <a:chExt cx="2418480" cy="2006640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DE2EF67D-435A-1D1E-8D42-562D4E52D2B9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3026765" y="1640655"/>
              <a:ext cx="2418480" cy="2006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F1557779-4423-B21C-5141-9DADDD1E700D}"/>
                </a:ext>
              </a:extLst>
            </p:cNvPr>
            <p:cNvSpPr txBox="1"/>
            <p:nvPr/>
          </p:nvSpPr>
          <p:spPr>
            <a:xfrm>
              <a:off x="4454409" y="1848259"/>
              <a:ext cx="904615" cy="25795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</a:t>
              </a:r>
              <a:r>
                <a:rPr kumimoji="0" lang="it-IT" sz="1000" b="0" i="0" u="none" strike="noStrike" kern="1200" cap="none" spc="-1" normalizeH="0" baseline="-8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011</a:t>
              </a:r>
              <a:r>
                <a:rPr kumimoji="0" lang="it-IT" sz="1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mode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24D76E91-E1F8-F31D-7E14-3AD128D0DD32}"/>
              </a:ext>
            </a:extLst>
          </p:cNvPr>
          <p:cNvGrpSpPr/>
          <p:nvPr/>
        </p:nvGrpSpPr>
        <p:grpSpPr>
          <a:xfrm>
            <a:off x="6209662" y="2053671"/>
            <a:ext cx="2348151" cy="1908009"/>
            <a:chOff x="6895999" y="1753162"/>
            <a:chExt cx="2418480" cy="2006640"/>
          </a:xfrm>
        </p:grpSpPr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B0A8C581-1136-F177-9606-71CF4259B51E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6895999" y="1753162"/>
              <a:ext cx="2418480" cy="2006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1AE886CC-DFF8-938E-05D9-3615F19F9BC2}"/>
                </a:ext>
              </a:extLst>
            </p:cNvPr>
            <p:cNvSpPr txBox="1"/>
            <p:nvPr/>
          </p:nvSpPr>
          <p:spPr>
            <a:xfrm>
              <a:off x="8332514" y="1973730"/>
              <a:ext cx="893035" cy="298416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</a:t>
              </a:r>
              <a:r>
                <a:rPr kumimoji="0" lang="it-IT" sz="1000" b="0" i="0" u="none" strike="noStrike" kern="1200" cap="none" spc="-1" normalizeH="0" baseline="-8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021</a:t>
              </a:r>
              <a:r>
                <a:rPr kumimoji="0" lang="it-IT" sz="1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mode</a:t>
              </a: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A9A3F421-0629-F33A-B5A2-1FB6A75F4DA5}"/>
              </a:ext>
            </a:extLst>
          </p:cNvPr>
          <p:cNvSpPr txBox="1"/>
          <p:nvPr/>
        </p:nvSpPr>
        <p:spPr>
          <a:xfrm>
            <a:off x="8788466" y="2459246"/>
            <a:ext cx="1178265" cy="67895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Dual frequency</a:t>
            </a:r>
            <a:b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operation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A2E2A008-10B2-4DB3-12B7-0159C041EB32}"/>
              </a:ext>
            </a:extLst>
          </p:cNvPr>
          <p:cNvSpPr txBox="1"/>
          <p:nvPr/>
        </p:nvSpPr>
        <p:spPr>
          <a:xfrm>
            <a:off x="4009295" y="5503969"/>
            <a:ext cx="1645200" cy="853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surface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impedance 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shift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0A86DF72-EDCC-1A1B-8050-F87B7F20D102}"/>
              </a:ext>
            </a:extLst>
          </p:cNvPr>
          <p:cNvSpPr txBox="1"/>
          <p:nvPr/>
        </p:nvSpPr>
        <p:spPr>
          <a:xfrm>
            <a:off x="5457544" y="4305793"/>
            <a:ext cx="1346760" cy="6984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bulk, thin film,</a:t>
            </a:r>
            <a:endParaRPr kumimoji="0" lang="it-IT" sz="1100" b="0" i="0" u="none" strike="noStrike" kern="1200" cap="none" spc="-1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Intermediate</a:t>
            </a:r>
            <a:endParaRPr kumimoji="0" lang="it-IT" sz="1100" b="0" i="0" u="none" strike="noStrike" kern="1200" cap="none" spc="-1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expressions</a:t>
            </a:r>
            <a:endParaRPr kumimoji="0" lang="it-IT" sz="1100" b="0" i="0" u="none" strike="noStrike" kern="1200" cap="none" spc="-1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E02150B9-ED3C-A5F8-41DE-96DA69C7A0B2}"/>
              </a:ext>
            </a:extLst>
          </p:cNvPr>
          <p:cNvSpPr txBox="1"/>
          <p:nvPr/>
        </p:nvSpPr>
        <p:spPr>
          <a:xfrm>
            <a:off x="8269112" y="4311397"/>
            <a:ext cx="900000" cy="7506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Vortex </a:t>
            </a:r>
            <a:b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motion</a:t>
            </a:r>
            <a:b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models</a:t>
            </a:r>
            <a:endParaRPr kumimoji="0" lang="it-IT" sz="1100" b="0" i="0" u="none" strike="noStrike" kern="1200" cap="none" spc="-1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39797AF5-995A-4581-703A-825FF2089862}"/>
              </a:ext>
            </a:extLst>
          </p:cNvPr>
          <p:cNvSpPr txBox="1"/>
          <p:nvPr/>
        </p:nvSpPr>
        <p:spPr>
          <a:xfrm>
            <a:off x="6692497" y="5543274"/>
            <a:ext cx="1440000" cy="5994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vortex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motion</a:t>
            </a:r>
            <a:b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resistivity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1116DEF0-8FA8-511D-3436-A91A3C9F3DC4}"/>
              </a:ext>
            </a:extLst>
          </p:cNvPr>
          <p:cNvSpPr txBox="1"/>
          <p:nvPr/>
        </p:nvSpPr>
        <p:spPr>
          <a:xfrm>
            <a:off x="1702438" y="2039923"/>
            <a:ext cx="1510564" cy="532252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Frequency</a:t>
            </a:r>
            <a:endParaRPr kumimoji="0" lang="en-US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sweeps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FD6CC3DD-50D8-29F8-0A43-7A30A3B60831}"/>
              </a:ext>
            </a:extLst>
          </p:cNvPr>
          <p:cNvSpPr txBox="1"/>
          <p:nvPr/>
        </p:nvSpPr>
        <p:spPr>
          <a:xfrm>
            <a:off x="9290013" y="5543274"/>
            <a:ext cx="1377720" cy="59940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vortex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parameters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C0E3E3-2C38-B819-51D6-0E14193923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683451">
            <a:off x="1709912" y="3418017"/>
            <a:ext cx="1570908" cy="9261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C2D32B0-2D7E-199C-47AE-37046C1D3C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07882" y="2536899"/>
            <a:ext cx="1287454" cy="53225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6ABD427-4B13-A6D3-E136-2717F9A0EF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29536">
            <a:off x="3018542" y="4841811"/>
            <a:ext cx="1021313" cy="440373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03781FE8-2FC4-2F51-67F4-8B92CA88A0F6}"/>
              </a:ext>
            </a:extLst>
          </p:cNvPr>
          <p:cNvSpPr txBox="1"/>
          <p:nvPr/>
        </p:nvSpPr>
        <p:spPr>
          <a:xfrm>
            <a:off x="4197267" y="4618588"/>
            <a:ext cx="1260000" cy="64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Δ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R</a:t>
            </a:r>
            <a:r>
              <a:rPr kumimoji="0" lang="en-US" sz="2200" b="0" i="0" u="none" strike="noStrike" kern="1200" cap="none" spc="-1" normalizeH="0" baseline="-8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s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(</a:t>
            </a:r>
            <a:r>
              <a:rPr kumimoji="0" lang="en-US" sz="22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H,</a:t>
            </a:r>
            <a:r>
              <a:rPr kumimoji="0" lang="en-US" sz="22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θ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)</a:t>
            </a:r>
            <a:endParaRPr kumimoji="0" lang="it-IT" sz="2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Δ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X</a:t>
            </a:r>
            <a:r>
              <a:rPr kumimoji="0" lang="en-US" sz="2200" b="0" i="0" u="none" strike="noStrike" kern="1200" cap="none" spc="-1" normalizeH="0" baseline="-8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s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(</a:t>
            </a:r>
            <a:r>
              <a:rPr kumimoji="0" lang="en-US" sz="22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H,</a:t>
            </a:r>
            <a:r>
              <a:rPr kumimoji="0" lang="en-US" sz="2200" b="0" i="0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θ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Tahoma"/>
                <a:cs typeface="+mn-cs"/>
              </a:rPr>
              <a:t>)</a:t>
            </a:r>
            <a:endParaRPr kumimoji="0" lang="it-IT" sz="2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998B65E6-60CE-28BA-E1F5-3F7F9F0E0D5D}"/>
              </a:ext>
            </a:extLst>
          </p:cNvPr>
          <p:cNvSpPr txBox="1"/>
          <p:nvPr/>
        </p:nvSpPr>
        <p:spPr>
          <a:xfrm>
            <a:off x="6845132" y="4768231"/>
            <a:ext cx="1172520" cy="39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-1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ρ</a:t>
            </a:r>
            <a:r>
              <a:rPr kumimoji="0" lang="en-US" sz="2200" b="0" i="1" u="none" strike="noStrike" kern="1200" cap="none" spc="-1" normalizeH="0" baseline="-8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vm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(H, 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ymbol"/>
                <a:ea typeface="OpenSymbol"/>
                <a:cs typeface="+mn-cs"/>
              </a:rPr>
              <a:t>θ</a:t>
            </a: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)</a:t>
            </a:r>
            <a:endParaRPr kumimoji="0" lang="it-IT" sz="2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B96FBBEF-9E01-F27D-FDFB-C46725CEFF54}"/>
              </a:ext>
            </a:extLst>
          </p:cNvPr>
          <p:cNvSpPr/>
          <p:nvPr/>
        </p:nvSpPr>
        <p:spPr>
          <a:xfrm>
            <a:off x="9401239" y="4653204"/>
            <a:ext cx="1142023" cy="7048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err="1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ρ</a:t>
            </a:r>
            <a:r>
              <a:rPr kumimoji="0" lang="en-US" sz="2400" b="0" i="0" u="none" strike="noStrike" kern="1200" cap="none" spc="-1" normalizeH="0" baseline="-8000" noProof="0" err="1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ff</a:t>
            </a:r>
            <a:r>
              <a:rPr kumimoji="0" lang="en-US" sz="2400" b="0" i="0" u="none" strike="noStrike" kern="1200" cap="none" spc="-1" normalizeH="0" baseline="-8000" noProof="0">
                <a:ln>
                  <a:noFill/>
                </a:ln>
                <a:solidFill>
                  <a:srgbClr val="007FFE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,</a:t>
            </a:r>
            <a:r>
              <a:rPr kumimoji="0" lang="en-US" sz="2400" b="0" i="0" u="none" strike="noStrike" kern="1200" cap="none" spc="-1" normalizeH="0" baseline="-8000" noProof="0">
                <a:ln>
                  <a:noFill/>
                </a:ln>
                <a:solidFill>
                  <a:srgbClr val="007FFE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err="1">
                <a:ln>
                  <a:noFill/>
                </a:ln>
                <a:solidFill>
                  <a:srgbClr val="B400B4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f</a:t>
            </a:r>
            <a:r>
              <a:rPr kumimoji="0" lang="en-US" sz="2400" b="0" i="0" u="none" strike="noStrike" kern="1200" cap="none" spc="-1" normalizeH="0" baseline="-8000" noProof="0" err="1">
                <a:ln>
                  <a:noFill/>
                </a:ln>
                <a:solidFill>
                  <a:srgbClr val="B400B4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p</a:t>
            </a: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,</a:t>
            </a: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7FFE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 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7FFE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k</a:t>
            </a: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OpenSymbol"/>
                <a:cs typeface="+mn-cs"/>
              </a:rPr>
              <a:t>, </a:t>
            </a: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FC5C00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χ</a:t>
            </a:r>
            <a:r>
              <a:rPr kumimoji="0" lang="en-US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 Light"/>
                <a:cs typeface="+mn-cs"/>
              </a:rPr>
              <a:t> 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Immagine 30" descr="Immagine che contiene schizzo, diagramma, disegno, design">
            <a:extLst>
              <a:ext uri="{FF2B5EF4-FFF2-40B4-BE49-F238E27FC236}">
                <a16:creationId xmlns:a16="http://schemas.microsoft.com/office/drawing/2014/main" id="{44C120ED-7810-D00B-2B93-2086F84A6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1897" r="54127" b="32238"/>
          <a:stretch/>
        </p:blipFill>
        <p:spPr>
          <a:xfrm rot="11038746">
            <a:off x="1381708" y="4460197"/>
            <a:ext cx="1628689" cy="1095820"/>
          </a:xfrm>
          <a:prstGeom prst="rect">
            <a:avLst/>
          </a:prstGeom>
        </p:spPr>
      </p:pic>
      <p:pic>
        <p:nvPicPr>
          <p:cNvPr id="32" name="Immagine 31" descr="Immagine che contiene schizzo, diagramma, disegno, design">
            <a:extLst>
              <a:ext uri="{FF2B5EF4-FFF2-40B4-BE49-F238E27FC236}">
                <a16:creationId xmlns:a16="http://schemas.microsoft.com/office/drawing/2014/main" id="{4CCC3263-8F5D-6C17-A079-D76F9CFF7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1897" r="54127" b="32238"/>
          <a:stretch/>
        </p:blipFill>
        <p:spPr>
          <a:xfrm rot="11038746">
            <a:off x="4047678" y="4500178"/>
            <a:ext cx="1628689" cy="1095820"/>
          </a:xfrm>
          <a:prstGeom prst="rect">
            <a:avLst/>
          </a:prstGeom>
        </p:spPr>
      </p:pic>
      <p:pic>
        <p:nvPicPr>
          <p:cNvPr id="33" name="Immagine 32" descr="Immagine che contiene schizzo, diagramma, disegno, design">
            <a:extLst>
              <a:ext uri="{FF2B5EF4-FFF2-40B4-BE49-F238E27FC236}">
                <a16:creationId xmlns:a16="http://schemas.microsoft.com/office/drawing/2014/main" id="{163E85A7-6D6B-F738-0E1A-12ADB6010E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1897" r="54127" b="32238"/>
          <a:stretch/>
        </p:blipFill>
        <p:spPr>
          <a:xfrm rot="11038746">
            <a:off x="6607805" y="4523883"/>
            <a:ext cx="1628689" cy="1095820"/>
          </a:xfrm>
          <a:prstGeom prst="rect">
            <a:avLst/>
          </a:prstGeom>
        </p:spPr>
      </p:pic>
      <p:pic>
        <p:nvPicPr>
          <p:cNvPr id="34" name="Immagine 33" descr="Immagine che contiene schizzo, diagramma, disegno, design">
            <a:extLst>
              <a:ext uri="{FF2B5EF4-FFF2-40B4-BE49-F238E27FC236}">
                <a16:creationId xmlns:a16="http://schemas.microsoft.com/office/drawing/2014/main" id="{2D99A05B-C1BE-FAF1-6D4B-00356A214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1897" r="54127" b="32238"/>
          <a:stretch/>
        </p:blipFill>
        <p:spPr>
          <a:xfrm rot="11038746">
            <a:off x="9210488" y="4517976"/>
            <a:ext cx="1628689" cy="109582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6F1AA09E-749E-DB3C-EB24-BFEFD024A0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29536">
            <a:off x="5631430" y="4877419"/>
            <a:ext cx="1021313" cy="440373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21F94190-E50E-0DB7-1F7F-18F36E14B6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29536">
            <a:off x="8191529" y="4894132"/>
            <a:ext cx="1021313" cy="4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3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D659B-2193-D708-87AB-3008A713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924822" cy="1085316"/>
          </a:xfrm>
        </p:spPr>
        <p:txBody>
          <a:bodyPr/>
          <a:lstStyle/>
          <a:p>
            <a:r>
              <a:rPr lang="en-US" b="0">
                <a:solidFill>
                  <a:srgbClr val="4399B6"/>
                </a:solidFill>
                <a:latin typeface="Montserrat"/>
              </a:rPr>
              <a:t>WP2</a:t>
            </a:r>
            <a:r>
              <a:rPr lang="en-US">
                <a:solidFill>
                  <a:srgbClr val="4399B6"/>
                </a:solidFill>
                <a:latin typeface="Montserrat ExtraBold"/>
              </a:rPr>
              <a:t> Impedance Measurements</a:t>
            </a:r>
            <a:endParaRPr lang="en-US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2318AF-679F-8595-EEC9-FCBC0AC3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46814AE-C8F7-A017-28CF-6224D5975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549" y="1418214"/>
            <a:ext cx="4324351" cy="781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>
                <a:latin typeface="Montserrat" panose="00000500000000000000" pitchFamily="50" charset="0"/>
              </a:rPr>
              <a:t>Dielectric loaded resonators measurements</a:t>
            </a:r>
            <a:endParaRPr lang="en-US" sz="1800" b="1">
              <a:latin typeface="Montserrat" panose="00000500000000000000" pitchFamily="50" charset="0"/>
            </a:endParaRPr>
          </a:p>
          <a:p>
            <a:pPr marL="0" indent="0">
              <a:buNone/>
            </a:pPr>
            <a:r>
              <a:rPr lang="it-IT" sz="1400" i="1">
                <a:latin typeface="Montserrat" panose="00000500000000000000" pitchFamily="50" charset="0"/>
                <a:ea typeface="Yu Gothic UI" panose="020B0500000000000000" pitchFamily="34" charset="-128"/>
              </a:rPr>
              <a:t>(On </a:t>
            </a:r>
            <a:r>
              <a:rPr lang="it-IT" sz="1400" i="1" err="1">
                <a:latin typeface="Montserrat" panose="00000500000000000000" pitchFamily="50" charset="0"/>
                <a:ea typeface="Yu Gothic UI" panose="020B0500000000000000" pitchFamily="34" charset="-128"/>
              </a:rPr>
              <a:t>dielectric</a:t>
            </a:r>
            <a:r>
              <a:rPr lang="it-IT" sz="1400" i="1">
                <a:latin typeface="Montserrat" panose="00000500000000000000" pitchFamily="50" charset="0"/>
                <a:ea typeface="Yu Gothic UI" panose="020B0500000000000000" pitchFamily="34" charset="-128"/>
              </a:rPr>
              <a:t> and </a:t>
            </a:r>
            <a:r>
              <a:rPr lang="it-IT" sz="1400" i="1" err="1">
                <a:latin typeface="Montserrat" panose="00000500000000000000" pitchFamily="50" charset="0"/>
                <a:ea typeface="Yu Gothic UI" panose="020B0500000000000000" pitchFamily="34" charset="-128"/>
              </a:rPr>
              <a:t>metallic</a:t>
            </a:r>
            <a:r>
              <a:rPr lang="it-IT" sz="1400" i="1"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1400" i="1" err="1">
                <a:latin typeface="Montserrat" panose="00000500000000000000" pitchFamily="50" charset="0"/>
                <a:ea typeface="Yu Gothic UI" panose="020B0500000000000000" pitchFamily="34" charset="-128"/>
              </a:rPr>
              <a:t>substrates</a:t>
            </a:r>
            <a:r>
              <a:rPr lang="it-IT" sz="1400" i="1">
                <a:latin typeface="Montserrat" panose="00000500000000000000" pitchFamily="50" charset="0"/>
                <a:ea typeface="Yu Gothic UI" panose="020B0500000000000000" pitchFamily="34" charset="-128"/>
              </a:rPr>
              <a:t>)</a:t>
            </a:r>
          </a:p>
          <a:p>
            <a:pPr marL="0" indent="0" algn="ctr">
              <a:buNone/>
            </a:pPr>
            <a:endParaRPr lang="en-US" sz="1800" b="1">
              <a:latin typeface="Montserrat" panose="00000500000000000000" pitchFamily="50" charset="0"/>
            </a:endParaRPr>
          </a:p>
          <a:p>
            <a:pPr marL="0" indent="0" algn="ctr">
              <a:buNone/>
            </a:pPr>
            <a:endParaRPr lang="en-US" sz="1800" b="1">
              <a:latin typeface="Montserrat" panose="00000500000000000000" pitchFamily="50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728D6F0-E6E3-D418-7031-DA49AF24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4"/>
          <a:stretch/>
        </p:blipFill>
        <p:spPr>
          <a:xfrm>
            <a:off x="6153149" y="1497298"/>
            <a:ext cx="1121232" cy="5572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7345013-C892-02F4-11DC-6475B6B8E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905438" y="1494641"/>
            <a:ext cx="1121232" cy="571257"/>
          </a:xfrm>
          <a:prstGeom prst="rect">
            <a:avLst/>
          </a:prstGeom>
        </p:spPr>
      </p:pic>
      <p:pic>
        <p:nvPicPr>
          <p:cNvPr id="12" name="Immagine 11" descr="Immagine che contiene schermata, diagramma, testo, cerchio&#10;&#10;Descrizione generata automaticamente">
            <a:extLst>
              <a:ext uri="{FF2B5EF4-FFF2-40B4-BE49-F238E27FC236}">
                <a16:creationId xmlns:a16="http://schemas.microsoft.com/office/drawing/2014/main" id="{345DDBFF-7F4F-0A2A-D877-B13E9BF85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18"/>
          <a:stretch/>
        </p:blipFill>
        <p:spPr>
          <a:xfrm>
            <a:off x="2249623" y="2265987"/>
            <a:ext cx="2658947" cy="1538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22B9A0AF-091A-E3D9-5150-058CFD6ADE08}"/>
              </a:ext>
            </a:extLst>
          </p:cNvPr>
          <p:cNvSpPr txBox="1"/>
          <p:nvPr/>
        </p:nvSpPr>
        <p:spPr>
          <a:xfrm>
            <a:off x="2566866" y="3849061"/>
            <a:ext cx="2477264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Alimenti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2023</a:t>
            </a:r>
          </a:p>
        </p:txBody>
      </p:sp>
      <p:sp>
        <p:nvSpPr>
          <p:cNvPr id="14" name="Segnaposto contenuto 5">
            <a:extLst>
              <a:ext uri="{FF2B5EF4-FFF2-40B4-BE49-F238E27FC236}">
                <a16:creationId xmlns:a16="http://schemas.microsoft.com/office/drawing/2014/main" id="{D2041357-C6C0-D391-4BC2-F6BC43E9D1A6}"/>
              </a:ext>
            </a:extLst>
          </p:cNvPr>
          <p:cNvSpPr txBox="1">
            <a:spLocks/>
          </p:cNvSpPr>
          <p:nvPr/>
        </p:nvSpPr>
        <p:spPr>
          <a:xfrm>
            <a:off x="7230062" y="1418214"/>
            <a:ext cx="4263438" cy="9275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Yu Gothic" panose="020B0400000000000000" pitchFamily="34" charset="-128"/>
                <a:cs typeface="+mn-cs"/>
              </a:rPr>
              <a:t>Patterned coplanar waveguide resonators measurements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(</a:t>
            </a:r>
            <a:r>
              <a:rPr kumimoji="0" lang="it-IT" sz="1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Only</a:t>
            </a: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 on dielectric </a:t>
            </a:r>
            <a:r>
              <a:rPr kumimoji="0" lang="it-IT" sz="1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substrates</a:t>
            </a: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Yu Gothic" panose="020B04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Yu Gothic" panose="020B0400000000000000" pitchFamily="34" charset="-128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0F21A79-2364-F18D-9917-0F4DB3469E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3" b="203"/>
          <a:stretch/>
        </p:blipFill>
        <p:spPr>
          <a:xfrm>
            <a:off x="7648065" y="2364154"/>
            <a:ext cx="2336224" cy="1324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E3F0D134-573D-3530-0623-D573D5CD2441}"/>
              </a:ext>
            </a:extLst>
          </p:cNvPr>
          <p:cNvSpPr txBox="1"/>
          <p:nvPr/>
        </p:nvSpPr>
        <p:spPr>
          <a:xfrm>
            <a:off x="7455028" y="3845264"/>
            <a:ext cx="2252399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Ghigo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2022</a:t>
            </a:r>
          </a:p>
        </p:txBody>
      </p:sp>
      <p:sp>
        <p:nvSpPr>
          <p:cNvPr id="33" name="Segnaposto contenuto 5">
            <a:extLst>
              <a:ext uri="{FF2B5EF4-FFF2-40B4-BE49-F238E27FC236}">
                <a16:creationId xmlns:a16="http://schemas.microsoft.com/office/drawing/2014/main" id="{BE2E3A52-75EA-8A2C-1E8D-AED3348A5077}"/>
              </a:ext>
            </a:extLst>
          </p:cNvPr>
          <p:cNvSpPr txBox="1">
            <a:spLocks/>
          </p:cNvSpPr>
          <p:nvPr/>
        </p:nvSpPr>
        <p:spPr>
          <a:xfrm>
            <a:off x="838199" y="4249322"/>
            <a:ext cx="10515600" cy="687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"/>
                <a:cs typeface="+mn-cs"/>
              </a:rPr>
              <a:t>Other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"/>
                <a:cs typeface="+mn-cs"/>
              </a:rPr>
              <a:t>characterizations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"/>
                <a:cs typeface="+mn-cs"/>
              </a:rPr>
              <a:t>available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Magneto Optical Imaging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, Scanning Hall Probe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Magnetometry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,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Ion 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Irradiation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, Multi-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harmonic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ac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susceptibility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,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Inductive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 T</a:t>
            </a:r>
            <a:r>
              <a:rPr kumimoji="0" lang="it-IT" sz="1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c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Yu Gothic UI"/>
                <a:cs typeface="+mn-cs"/>
              </a:rPr>
              <a:t>, AFM, SEM, XRD</a:t>
            </a:r>
            <a:endParaRPr kumimoji="0" lang="it-IT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Yu Gothic U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Yu Gothic" panose="020B0400000000000000" pitchFamily="34" charset="-128"/>
              <a:cs typeface="+mn-cs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F90640B-BC3F-7FC7-803B-CD55A6830831}"/>
              </a:ext>
            </a:extLst>
          </p:cNvPr>
          <p:cNvSpPr txBox="1">
            <a:spLocks/>
          </p:cNvSpPr>
          <p:nvPr/>
        </p:nvSpPr>
        <p:spPr>
          <a:xfrm>
            <a:off x="1893522" y="5019780"/>
            <a:ext cx="10515600" cy="12510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Yu Gothic" panose="020B0400000000000000" pitchFamily="34" charset="-128"/>
                <a:cs typeface="+mn-cs"/>
              </a:rPr>
              <a:t>MAIN TASKS: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2" charset="0"/>
                <a:ea typeface="Yu Gothic" panose="020B0400000000000000" pitchFamily="34" charset="-128"/>
                <a:cs typeface="+mn-cs"/>
              </a:rPr>
              <a:t>Vortex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2" charset="0"/>
                <a:ea typeface="Yu Gothic" panose="020B0400000000000000" pitchFamily="34" charset="-128"/>
                <a:cs typeface="+mn-cs"/>
              </a:rPr>
              <a:t>Modellization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Montserrat" panose="00000500000000000000" pitchFamily="2" charset="0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2" charset="0"/>
                <a:ea typeface="Yu Gothic" panose="020B0400000000000000" pitchFamily="34" charset="-128"/>
                <a:cs typeface="+mn-cs"/>
              </a:rPr>
              <a:t>Comparative assessment for SC materials for Haloscope Cavities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" panose="00000500000000000000" pitchFamily="2" charset="0"/>
                <a:ea typeface="Yu Gothic" panose="020B0400000000000000" pitchFamily="34" charset="-128"/>
                <a:cs typeface="+mn-cs"/>
              </a:rPr>
              <a:t>Open Database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Yu Gothic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7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540FB8B-9AB9-6743-83C4-8B75A2EEED96}"/>
              </a:ext>
            </a:extLst>
          </p:cNvPr>
          <p:cNvSpPr txBox="1">
            <a:spLocks/>
          </p:cNvSpPr>
          <p:nvPr/>
        </p:nvSpPr>
        <p:spPr>
          <a:xfrm>
            <a:off x="8452062" y="3151926"/>
            <a:ext cx="3245048" cy="160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400" b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lang="it-IT" sz="1400" b="1" err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External</a:t>
            </a:r>
            <a:r>
              <a:rPr lang="it-IT" sz="1400" b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b="1" err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Research</a:t>
            </a:r>
            <a:r>
              <a:rPr lang="it-IT" sz="1400" b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 Centers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 b="1">
              <a:solidFill>
                <a:srgbClr val="4399B6"/>
              </a:solidFill>
              <a:latin typeface="Montserrat"/>
              <a:sym typeface="Montserra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 b="1">
              <a:solidFill>
                <a:srgbClr val="4399B6"/>
              </a:solidFill>
              <a:latin typeface="Montserrat"/>
              <a:sym typeface="Montserra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400" b="1">
                <a:solidFill>
                  <a:srgbClr val="4399B6"/>
                </a:solidFill>
                <a:latin typeface="Montserrat"/>
                <a:sym typeface="Montserrat"/>
              </a:rPr>
              <a:t>	</a:t>
            </a:r>
            <a:r>
              <a:rPr lang="en-US" sz="1400">
                <a:solidFill>
                  <a:schemeClr val="dk1"/>
                </a:solidFill>
                <a:latin typeface="Montserrat"/>
              </a:rPr>
              <a:t>Giuseppe Celentano</a:t>
            </a: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525966A0-1FB4-1A67-9BEE-678E8753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88" y="3661443"/>
            <a:ext cx="950988" cy="2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FCE061-DB11-A18A-B430-D59F7749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74" y="2184924"/>
            <a:ext cx="10515600" cy="1085316"/>
          </a:xfrm>
        </p:spPr>
        <p:txBody>
          <a:bodyPr/>
          <a:lstStyle/>
          <a:p>
            <a:r>
              <a:rPr lang="en-US" sz="3200">
                <a:solidFill>
                  <a:srgbClr val="012556"/>
                </a:solidFill>
              </a:rPr>
              <a:t>Involved Groups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6AD4DC-D620-6D29-A4F8-0B01E043C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974" y="3151926"/>
            <a:ext cx="4236166" cy="2106315"/>
          </a:xfrm>
        </p:spPr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2 INFN National </a:t>
            </a:r>
            <a:r>
              <a:rPr lang="it-IT" sz="1400" b="1" err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Laboratories</a:t>
            </a:r>
            <a:r>
              <a:rPr lang="it-IT" sz="1400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indent="0">
              <a:spcBef>
                <a:spcPts val="0"/>
              </a:spcBef>
              <a:buClr>
                <a:schemeClr val="dk1"/>
              </a:buClr>
              <a:buSzPts val="1800"/>
              <a:buNone/>
            </a:pPr>
            <a:endParaRPr lang="it-IT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indent="0"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Cristian Pira</a:t>
            </a:r>
            <a:b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it-IT" sz="12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(National Responsible)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it-IT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Giovanni Maccarrone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28B209-6744-3C40-5BAE-600C9BD0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2" name="Picture 3" descr="Logo&#10;&#10;Description automatically generated">
            <a:extLst>
              <a:ext uri="{FF2B5EF4-FFF2-40B4-BE49-F238E27FC236}">
                <a16:creationId xmlns:a16="http://schemas.microsoft.com/office/drawing/2014/main" id="{1FFC0A9F-CF62-D729-FE7D-D23B6D94B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8" y="3606795"/>
            <a:ext cx="1072525" cy="56649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1E09AA3-EEBF-333A-52B8-04351CD5FA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720869" y="4387740"/>
            <a:ext cx="1135094" cy="58213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F397F7B-CDF0-62E1-556A-7668C01058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4"/>
          <a:stretch/>
        </p:blipFill>
        <p:spPr>
          <a:xfrm>
            <a:off x="4960544" y="4343263"/>
            <a:ext cx="1121232" cy="5572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F08F884-BC2B-4578-C485-97784469B8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4982241" y="3601280"/>
            <a:ext cx="1121232" cy="571257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6B5D34B1-04A7-E8F3-E2ED-04A72B082E31}"/>
              </a:ext>
            </a:extLst>
          </p:cNvPr>
          <p:cNvSpPr txBox="1">
            <a:spLocks/>
          </p:cNvSpPr>
          <p:nvPr/>
        </p:nvSpPr>
        <p:spPr>
          <a:xfrm>
            <a:off x="2188480" y="5371130"/>
            <a:ext cx="3435225" cy="890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Research Area: </a:t>
            </a:r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Accelerators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50" charset="0"/>
              <a:ea typeface="Yu Gothic UI Light" panose="020B0300000000000000" pitchFamily="34" charset="-128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D9D82AC-FFDE-C8DD-6057-A8FF6BB3B690}"/>
              </a:ext>
            </a:extLst>
          </p:cNvPr>
          <p:cNvSpPr txBox="1">
            <a:spLocks/>
          </p:cNvSpPr>
          <p:nvPr/>
        </p:nvSpPr>
        <p:spPr>
          <a:xfrm>
            <a:off x="696235" y="1346606"/>
            <a:ext cx="11132600" cy="84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Super</a:t>
            </a:r>
            <a:r>
              <a:rPr lang="en-US" sz="3400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conducting rf </a:t>
            </a:r>
            <a:r>
              <a:rPr lang="en-US" sz="3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M</a:t>
            </a:r>
            <a:r>
              <a:rPr lang="en-US" sz="3400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aterials for </a:t>
            </a:r>
            <a:r>
              <a:rPr lang="en-US" sz="3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A</a:t>
            </a:r>
            <a:r>
              <a:rPr lang="en-US" sz="3400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xion </a:t>
            </a:r>
            <a:r>
              <a:rPr lang="en-US" sz="3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D</a:t>
            </a:r>
            <a:r>
              <a:rPr lang="en-US" sz="3400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etectors</a:t>
            </a:r>
            <a:endParaRPr kumimoji="0" lang="en-US" sz="3400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" panose="00000500000000000000" pitchFamily="50" charset="0"/>
              <a:ea typeface="Yu Gothic UI Light" panose="020B0300000000000000" pitchFamily="34" charset="-128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854EE07-4271-9D73-A76B-B8D56C47D5A0}"/>
              </a:ext>
            </a:extLst>
          </p:cNvPr>
          <p:cNvSpPr txBox="1">
            <a:spLocks/>
          </p:cNvSpPr>
          <p:nvPr/>
        </p:nvSpPr>
        <p:spPr>
          <a:xfrm>
            <a:off x="5178537" y="3151926"/>
            <a:ext cx="3309351" cy="2031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400" b="1">
                <a:solidFill>
                  <a:srgbClr val="4399B6"/>
                </a:solidFill>
                <a:latin typeface="Montserrat"/>
                <a:ea typeface="Montserrat"/>
                <a:cs typeface="Montserrat"/>
                <a:sym typeface="Montserrat"/>
              </a:rPr>
              <a:t>2 INFN Units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Nicola Pompeo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Gianluca Ghigo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51F699A-686A-FCDA-376D-E13B14180AB9}"/>
              </a:ext>
            </a:extLst>
          </p:cNvPr>
          <p:cNvSpPr txBox="1">
            <a:spLocks/>
          </p:cNvSpPr>
          <p:nvPr/>
        </p:nvSpPr>
        <p:spPr>
          <a:xfrm>
            <a:off x="6833212" y="5314686"/>
            <a:ext cx="3435225" cy="1003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Yu Gothic UI Semibold" panose="020B0700000000000000" pitchFamily="34" charset="-128"/>
              </a:rPr>
              <a:t>3 year Experiment: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Yu Gothic UI Semibold" panose="020B0700000000000000" pitchFamily="34" charset="-128"/>
              </a:rPr>
              <a:t>2025-2027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31E013C-8D6B-85F1-EFD7-543671BB52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27" t="9353" r="3590" b="32701"/>
          <a:stretch/>
        </p:blipFill>
        <p:spPr>
          <a:xfrm>
            <a:off x="696234" y="335429"/>
            <a:ext cx="4286007" cy="121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1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A17B6-D204-1DF8-2596-F167DE91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99196"/>
            <a:ext cx="10515600" cy="1085316"/>
          </a:xfrm>
        </p:spPr>
        <p:txBody>
          <a:bodyPr/>
          <a:lstStyle/>
          <a:p>
            <a:r>
              <a:rPr lang="en-US" sz="4000">
                <a:solidFill>
                  <a:srgbClr val="FE3486"/>
                </a:solidFill>
              </a:rPr>
              <a:t>WP3 Haloscope Cavity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CEACC-9B38-83FD-20F1-F1F93E729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429000"/>
            <a:ext cx="10515600" cy="6913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E3486"/>
                </a:solidFill>
              </a:rPr>
              <a:t>WP Leader: Giovanni </a:t>
            </a:r>
            <a:r>
              <a:rPr lang="en-US" err="1">
                <a:solidFill>
                  <a:srgbClr val="FE3486"/>
                </a:solidFill>
              </a:rPr>
              <a:t>Maccarrone</a:t>
            </a:r>
            <a:r>
              <a:rPr lang="en-US">
                <a:solidFill>
                  <a:srgbClr val="FE3486"/>
                </a:solidFill>
              </a:rPr>
              <a:t> (LNF)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2141B1-6885-5817-932D-DF1D8068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603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5A1BD0D4-E519-22F7-39E6-FDF718F172FD}"/>
              </a:ext>
            </a:extLst>
          </p:cNvPr>
          <p:cNvGrpSpPr/>
          <p:nvPr/>
        </p:nvGrpSpPr>
        <p:grpSpPr>
          <a:xfrm>
            <a:off x="8592172" y="1168735"/>
            <a:ext cx="3602321" cy="5439158"/>
            <a:chOff x="8792879" y="2084492"/>
            <a:chExt cx="2884379" cy="4230966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7BD8CDF3-CBD2-C504-2F99-E9F382CB6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825"/>
            <a:stretch/>
          </p:blipFill>
          <p:spPr>
            <a:xfrm>
              <a:off x="8792879" y="2084492"/>
              <a:ext cx="2884379" cy="4230966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8AE9036-EDB2-4E89-9310-27C79B7EDB1C}"/>
                </a:ext>
              </a:extLst>
            </p:cNvPr>
            <p:cNvSpPr/>
            <p:nvPr/>
          </p:nvSpPr>
          <p:spPr>
            <a:xfrm>
              <a:off x="10644390" y="5188827"/>
              <a:ext cx="386366" cy="173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4B66AB2-B37B-C393-D733-EFD9C8F3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830060" cy="1085316"/>
          </a:xfrm>
        </p:spPr>
        <p:txBody>
          <a:bodyPr/>
          <a:lstStyle/>
          <a:p>
            <a:r>
              <a:rPr lang="en-US" b="0">
                <a:solidFill>
                  <a:srgbClr val="FE3486"/>
                </a:solidFill>
                <a:latin typeface="Montserrat" panose="00000500000000000000" pitchFamily="50" charset="0"/>
              </a:rPr>
              <a:t>WP3 </a:t>
            </a:r>
            <a:r>
              <a:rPr lang="en-US">
                <a:solidFill>
                  <a:srgbClr val="FE3486"/>
                </a:solidFill>
              </a:rPr>
              <a:t>SC Haloscope Cavities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3C753A-BAEC-DB1D-67F3-4968B4B3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4778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/>
              <a:t>Design, modelling, building and Test Facility</a:t>
            </a:r>
          </a:p>
          <a:p>
            <a:r>
              <a:rPr lang="en-US" sz="2400" b="1"/>
              <a:t>Surface Preparation</a:t>
            </a:r>
          </a:p>
          <a:p>
            <a:r>
              <a:rPr lang="en-US" sz="2400"/>
              <a:t>SC coating </a:t>
            </a:r>
            <a:r>
              <a:rPr lang="en-US" sz="2400" b="1"/>
              <a:t>Nb</a:t>
            </a:r>
            <a:r>
              <a:rPr lang="en-US" sz="2400" b="1" baseline="-25000"/>
              <a:t>3</a:t>
            </a:r>
            <a:r>
              <a:rPr lang="en-US" sz="2400" b="1"/>
              <a:t>Sn</a:t>
            </a:r>
            <a:r>
              <a:rPr lang="en-US" sz="2400"/>
              <a:t>	   and </a:t>
            </a:r>
            <a:r>
              <a:rPr lang="en-US" sz="2400" b="1"/>
              <a:t>REBCO</a:t>
            </a:r>
          </a:p>
          <a:p>
            <a:r>
              <a:rPr lang="en-US" sz="2400" err="1">
                <a:latin typeface="Montserrat"/>
                <a:ea typeface="Yu Gothic"/>
              </a:rPr>
              <a:t>LHe</a:t>
            </a:r>
            <a:r>
              <a:rPr lang="en-US" sz="2400">
                <a:latin typeface="Montserrat"/>
                <a:ea typeface="Yu Gothic"/>
              </a:rPr>
              <a:t> Cryostat (4 K) and </a:t>
            </a:r>
            <a:r>
              <a:rPr lang="en-US" sz="2400" err="1">
                <a:latin typeface="Montserrat"/>
                <a:ea typeface="Yu Gothic"/>
              </a:rPr>
              <a:t>Diluition</a:t>
            </a:r>
            <a:r>
              <a:rPr lang="en-US" sz="2400">
                <a:latin typeface="Montserrat"/>
                <a:ea typeface="Yu Gothic"/>
              </a:rPr>
              <a:t> Cryostat (</a:t>
            </a:r>
            <a:r>
              <a:rPr lang="en-US" sz="2400" err="1">
                <a:latin typeface="Montserrat"/>
                <a:ea typeface="Yu Gothic"/>
              </a:rPr>
              <a:t>mK</a:t>
            </a:r>
            <a:r>
              <a:rPr lang="en-US" sz="2400">
                <a:latin typeface="Montserrat"/>
                <a:ea typeface="Yu Gothic"/>
              </a:rPr>
              <a:t>)</a:t>
            </a:r>
          </a:p>
          <a:p>
            <a:pPr marL="0" indent="0">
              <a:buNone/>
            </a:pPr>
            <a:endParaRPr lang="en-US" b="1">
              <a:solidFill>
                <a:srgbClr val="012556"/>
              </a:solidFill>
            </a:endParaRPr>
          </a:p>
          <a:p>
            <a:pPr marL="0" indent="0">
              <a:buNone/>
            </a:pPr>
            <a:endParaRPr lang="en-US" b="1">
              <a:solidFill>
                <a:srgbClr val="012556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b="1">
                <a:solidFill>
                  <a:srgbClr val="FE3486"/>
                </a:solidFill>
              </a:rPr>
              <a:t>New in SuperMAD:</a:t>
            </a:r>
          </a:p>
          <a:p>
            <a:pPr marL="0" indent="0">
              <a:buNone/>
            </a:pPr>
            <a:r>
              <a:rPr lang="en-US" b="1">
                <a:solidFill>
                  <a:srgbClr val="4399B6"/>
                </a:solidFill>
              </a:rPr>
              <a:t>		10 slice cavity Test Stand</a:t>
            </a:r>
          </a:p>
          <a:p>
            <a:pPr marL="0" indent="0">
              <a:buNone/>
            </a:pPr>
            <a:r>
              <a:rPr lang="en-US" sz="1600" i="1"/>
              <a:t>(</a:t>
            </a:r>
            <a:r>
              <a:rPr lang="en-GB" sz="1600" i="1"/>
              <a:t>Design, Drawing and Simulation of a Reference Cu Cavity</a:t>
            </a:r>
          </a:p>
          <a:p>
            <a:pPr marL="0" indent="0">
              <a:buNone/>
            </a:pPr>
            <a:r>
              <a:rPr lang="en-US" sz="1600" i="1">
                <a:latin typeface="Montserrat"/>
                <a:ea typeface="Yu Gothic"/>
              </a:rPr>
              <a:t>to test material performances on a cavity single slice)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484A45-2FAC-C828-E7C6-2B55AB3A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2865ED2-0FCF-0A9B-4720-7CA90DBD0D2D}"/>
              </a:ext>
            </a:extLst>
          </p:cNvPr>
          <p:cNvSpPr txBox="1"/>
          <p:nvPr/>
        </p:nvSpPr>
        <p:spPr>
          <a:xfrm>
            <a:off x="857301" y="3735146"/>
            <a:ext cx="1814272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effectLst/>
              </a:rPr>
              <a:t>First REBCO cavity @ LNF-ENEA</a:t>
            </a: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7D802F22-C8C3-77C3-B9C5-0B443A831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28" y="2415397"/>
            <a:ext cx="726558" cy="3837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76A0D63-A9A2-9281-DD6A-07A55129A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8275798" y="1633365"/>
            <a:ext cx="749768" cy="38452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A555E56-C068-1B35-CC99-452AA7A117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6438889" y="4199975"/>
            <a:ext cx="881801" cy="452233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FEE5A051-E1C2-B119-13B5-8AB298FF3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89" y="2455792"/>
            <a:ext cx="1009891" cy="3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 descr="Immagine che contiene cerniera, aria aperta&#10;&#10;Descrizione generata automaticamente">
            <a:extLst>
              <a:ext uri="{FF2B5EF4-FFF2-40B4-BE49-F238E27FC236}">
                <a16:creationId xmlns:a16="http://schemas.microsoft.com/office/drawing/2014/main" id="{304296A3-8A0B-4229-784A-644263781B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20847"/>
          <a:stretch/>
        </p:blipFill>
        <p:spPr>
          <a:xfrm>
            <a:off x="857301" y="3957514"/>
            <a:ext cx="1776068" cy="120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Logo&#10;&#10;Description automatically generated">
            <a:extLst>
              <a:ext uri="{FF2B5EF4-FFF2-40B4-BE49-F238E27FC236}">
                <a16:creationId xmlns:a16="http://schemas.microsoft.com/office/drawing/2014/main" id="{72E4F16C-EFA8-FE24-6730-D8CA7C186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22" y="2017885"/>
            <a:ext cx="726558" cy="38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41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FAD2C-9D69-98A6-C959-F251E319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Scientific </a:t>
            </a:r>
            <a:r>
              <a:rPr lang="en-US">
                <a:solidFill>
                  <a:srgbClr val="4399B6"/>
                </a:solidFill>
              </a:rPr>
              <a:t>Impact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84043C-13E1-8979-14D7-6D39BDD19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lnSpc>
                <a:spcPct val="100000"/>
              </a:lnSpc>
              <a:buNone/>
            </a:pPr>
            <a:r>
              <a:rPr lang="en-US"/>
              <a:t>New applications for SRF in high magnetic field are progressively appearing:</a:t>
            </a:r>
          </a:p>
          <a:p>
            <a:pPr marL="715963" lvl="1" indent="-358775">
              <a:lnSpc>
                <a:spcPct val="100000"/>
              </a:lnSpc>
            </a:pPr>
            <a:r>
              <a:rPr lang="en-US">
                <a:solidFill>
                  <a:srgbClr val="FE3486"/>
                </a:solidFill>
              </a:rPr>
              <a:t>Quantum Sensing Devices</a:t>
            </a:r>
            <a:endParaRPr lang="en-US">
              <a:solidFill>
                <a:srgbClr val="FE3486"/>
              </a:solidFill>
              <a:latin typeface="Montserrat"/>
              <a:ea typeface="Yu Gothic"/>
            </a:endParaRPr>
          </a:p>
          <a:p>
            <a:pPr marL="715963" lvl="1" indent="-358775">
              <a:lnSpc>
                <a:spcPct val="100000"/>
              </a:lnSpc>
            </a:pPr>
            <a:r>
              <a:rPr lang="en-US">
                <a:solidFill>
                  <a:srgbClr val="FE3486"/>
                </a:solidFill>
                <a:latin typeface="Montserrat"/>
                <a:ea typeface="Yu Gothic"/>
              </a:rPr>
              <a:t>FCC-</a:t>
            </a:r>
            <a:r>
              <a:rPr lang="en-US" err="1">
                <a:solidFill>
                  <a:srgbClr val="FE3486"/>
                </a:solidFill>
                <a:latin typeface="Montserrat"/>
                <a:ea typeface="Yu Gothic"/>
              </a:rPr>
              <a:t>ee</a:t>
            </a:r>
            <a:r>
              <a:rPr lang="en-US">
                <a:solidFill>
                  <a:srgbClr val="FE3486"/>
                </a:solidFill>
                <a:latin typeface="Montserrat"/>
                <a:ea typeface="Yu Gothic"/>
              </a:rPr>
              <a:t> beam screen</a:t>
            </a:r>
          </a:p>
          <a:p>
            <a:pPr marL="358775" lvl="1" indent="-358775">
              <a:lnSpc>
                <a:spcPct val="100000"/>
              </a:lnSpc>
            </a:pPr>
            <a:endParaRPr lang="en-US">
              <a:latin typeface="Montserrat"/>
              <a:ea typeface="Yu Gothic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>
                <a:latin typeface="Montserrat"/>
                <a:ea typeface="Yu Gothic"/>
              </a:rPr>
              <a:t>The development of superconducting materials carried out in SuperMAD is also of immediate interest for:</a:t>
            </a:r>
          </a:p>
          <a:p>
            <a:pPr marL="715963" lvl="1" indent="-357188">
              <a:lnSpc>
                <a:spcPct val="100000"/>
              </a:lnSpc>
            </a:pPr>
            <a:r>
              <a:rPr lang="en-US">
                <a:solidFill>
                  <a:srgbClr val="4399B6"/>
                </a:solidFill>
                <a:latin typeface="Montserrat"/>
                <a:ea typeface="Yu Gothic"/>
              </a:rPr>
              <a:t>SC Magnets community</a:t>
            </a:r>
          </a:p>
          <a:p>
            <a:pPr marL="715963" lvl="1" indent="-357188">
              <a:lnSpc>
                <a:spcPct val="100000"/>
              </a:lnSpc>
            </a:pPr>
            <a:r>
              <a:rPr lang="en-US">
                <a:solidFill>
                  <a:srgbClr val="4399B6"/>
                </a:solidFill>
                <a:latin typeface="Montserrat"/>
                <a:ea typeface="Yu Gothic"/>
              </a:rPr>
              <a:t>X-band accelerators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4D81B4-BA11-A7A0-B49E-EE774CCF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907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E89433-E5F0-6B7E-F71C-DF39A019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10" t="8369" r="37674" b="47597"/>
          <a:stretch/>
        </p:blipFill>
        <p:spPr>
          <a:xfrm>
            <a:off x="966449" y="1103330"/>
            <a:ext cx="3159277" cy="5340333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24B1AA66-D094-D113-FA05-730200E9E3EE}"/>
              </a:ext>
            </a:extLst>
          </p:cNvPr>
          <p:cNvSpPr txBox="1">
            <a:spLocks/>
          </p:cNvSpPr>
          <p:nvPr/>
        </p:nvSpPr>
        <p:spPr>
          <a:xfrm>
            <a:off x="6643386" y="931644"/>
            <a:ext cx="3216275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en-US" sz="1000" i="1">
                <a:solidFill>
                  <a:srgbClr val="FE3486"/>
                </a:solidFill>
                <a:effectLst/>
                <a:latin typeface="Montserrat"/>
                <a:ea typeface="Calibri" panose="020F0502020204030204" pitchFamily="34" charset="0"/>
                <a:cs typeface="Arial" panose="020B0604020202020204" pitchFamily="34" charset="0"/>
              </a:rPr>
              <a:t>Schematic project organization</a:t>
            </a:r>
            <a:endParaRPr lang="en-US" sz="700">
              <a:solidFill>
                <a:srgbClr val="FE3486"/>
              </a:solidFill>
              <a:latin typeface="Montserrat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6E7F164-BB45-E595-9654-7FAC11760CA6}"/>
              </a:ext>
            </a:extLst>
          </p:cNvPr>
          <p:cNvSpPr txBox="1">
            <a:spLocks/>
          </p:cNvSpPr>
          <p:nvPr/>
        </p:nvSpPr>
        <p:spPr>
          <a:xfrm>
            <a:off x="937949" y="945933"/>
            <a:ext cx="3216275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sz="1000" i="1">
                <a:solidFill>
                  <a:srgbClr val="FE3486"/>
                </a:solidFill>
                <a:effectLst/>
                <a:latin typeface="Montserrat"/>
                <a:ea typeface="Calibri" panose="020F0502020204030204" pitchFamily="34" charset="0"/>
                <a:cs typeface="Arial" panose="020B0604020202020204" pitchFamily="34" charset="0"/>
              </a:rPr>
              <a:t>Project flow chart of SC materials development</a:t>
            </a:r>
            <a:endParaRPr lang="en-US" sz="500">
              <a:solidFill>
                <a:srgbClr val="FE3486"/>
              </a:solidFill>
              <a:latin typeface="Montserrat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39C06E6-315D-2BC6-BBC8-B4716A69F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607983"/>
              </p:ext>
            </p:extLst>
          </p:nvPr>
        </p:nvGraphicFramePr>
        <p:xfrm>
          <a:off x="4869747" y="1103330"/>
          <a:ext cx="6230054" cy="5293203"/>
        </p:xfrm>
        <a:graphic>
          <a:graphicData uri="http://schemas.openxmlformats.org/drawingml/2006/table">
            <a:tbl>
              <a:tblPr firstRow="1" firstCol="1" bandRow="1"/>
              <a:tblGrid>
                <a:gridCol w="307807">
                  <a:extLst>
                    <a:ext uri="{9D8B030D-6E8A-4147-A177-3AD203B41FA5}">
                      <a16:colId xmlns:a16="http://schemas.microsoft.com/office/drawing/2014/main" val="3951473005"/>
                    </a:ext>
                  </a:extLst>
                </a:gridCol>
                <a:gridCol w="5151953">
                  <a:extLst>
                    <a:ext uri="{9D8B030D-6E8A-4147-A177-3AD203B41FA5}">
                      <a16:colId xmlns:a16="http://schemas.microsoft.com/office/drawing/2014/main" val="1567606109"/>
                    </a:ext>
                  </a:extLst>
                </a:gridCol>
                <a:gridCol w="770294">
                  <a:extLst>
                    <a:ext uri="{9D8B030D-6E8A-4147-A177-3AD203B41FA5}">
                      <a16:colId xmlns:a16="http://schemas.microsoft.com/office/drawing/2014/main" val="909089522"/>
                    </a:ext>
                  </a:extLst>
                </a:gridCol>
              </a:tblGrid>
              <a:tr h="168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highlight>
                            <a:srgbClr val="40404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WP</a:t>
                      </a:r>
                      <a:endParaRPr lang="it-IT" sz="800" b="1">
                        <a:effectLst/>
                        <a:highlight>
                          <a:srgbClr val="40404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highlight>
                            <a:srgbClr val="40404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and sub-task description</a:t>
                      </a:r>
                      <a:endParaRPr lang="it-IT" sz="800" b="1">
                        <a:effectLst/>
                        <a:highlight>
                          <a:srgbClr val="40404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highlight>
                            <a:srgbClr val="40404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Units involved</a:t>
                      </a:r>
                      <a:endParaRPr lang="it-IT" sz="800" b="1">
                        <a:effectLst/>
                        <a:highlight>
                          <a:srgbClr val="40404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805203"/>
                  </a:ext>
                </a:extLst>
              </a:tr>
              <a:tr h="124715">
                <a:tc rowSpan="1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D9E2F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WP1 – Superconducting Materials</a:t>
                      </a:r>
                      <a:endParaRPr lang="it-IT" sz="800">
                        <a:effectLst/>
                        <a:highlight>
                          <a:srgbClr val="D9E2F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1.1 - REBCO cladding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186799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1.1.1 Development of fixture methods (M1-M12)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LNF, ENEA, RM3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005529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1.1.2 Evaluation of REBCO exposure procedure (M2-M12)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LNF, ENEA, RM3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168805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1.1.3 Cladding of reference cavity for WP3, task 3.2 (M13-M18)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LNF, ENEA, RM3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406884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1.1.4 Optimization of cladding procedure on haloscope cavity for task 3.1 (M19-M34) 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LNF, ENEA, RM3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598287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1.1.5 Planar Sample for WP2 (M3-M10)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LNF, ENEA, RM3</a:t>
                      </a:r>
                      <a:endParaRPr lang="it-IT" sz="80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87410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1.2 - Nb3Sn coatings optimization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510933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1.2.1 Development of Pulsed Deposition (M1-M24)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LNL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900716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1.2.2 Planar Sample Coating for WP2 (M6-M22)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LNL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719499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1.2.3 Coating for reference cavity (WP3) (M23-M26)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LNL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80108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1.2.4 Cavity Coating for WP3 (M27-M29)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B3C6E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LNL</a:t>
                      </a:r>
                      <a:endParaRPr lang="it-IT" sz="800">
                        <a:effectLst/>
                        <a:highlight>
                          <a:srgbClr val="B3C6E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546872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1.3 – Iron Based SC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097290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1.3.1 Development of Fe(Se,Te) tape   (M1-M12)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ENEA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11714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1.3.2 Development of Fe(</a:t>
                      </a:r>
                      <a:r>
                        <a:rPr lang="en-US" sz="800" err="1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Se,Te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tape: large area deposition (M13-M36)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ENEA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15976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1.3.3 Electrodeposition of FeSe films (M9-M36)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ENEA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18011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1.3.4 Planar Sample Fe(</a:t>
                      </a:r>
                      <a:r>
                        <a:rPr lang="en-US" sz="800" err="1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Se,Te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for WP2 (M13-M24)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ENEA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358983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1.3.5 Planar Sample </a:t>
                      </a:r>
                      <a:r>
                        <a:rPr lang="en-US" sz="800" err="1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FeSe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for WP2 (M22-M36)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800">
                          <a:solidFill>
                            <a:srgbClr val="000000"/>
                          </a:solidFill>
                          <a:effectLst/>
                          <a:highlight>
                            <a:srgbClr val="8EAADB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ENEA</a:t>
                      </a:r>
                      <a:endParaRPr lang="it-IT" sz="800">
                        <a:effectLst/>
                        <a:highlight>
                          <a:srgbClr val="8EAADB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399994"/>
                  </a:ext>
                </a:extLst>
              </a:tr>
              <a:tr h="124715">
                <a:tc rowSpan="1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WP2: Vortex dynamics studies</a:t>
                      </a:r>
                      <a:endParaRPr lang="it-IT" sz="800"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2.1 Surface impedance and other measurements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83117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2.1.1  Z</a:t>
                      </a:r>
                      <a:r>
                        <a:rPr lang="en-US" sz="800" baseline="-250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MOI, SHPM characterizations of optimized Nb</a:t>
                      </a:r>
                      <a:r>
                        <a:rPr lang="en-US" sz="800" baseline="-250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Sn films (M7-M24)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71348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2.1.2  Z</a:t>
                      </a:r>
                      <a:r>
                        <a:rPr lang="en-US" sz="800" baseline="-250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MOI, SHPM characterizations of REBCO planar films on metal substrates (M3-M12)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67011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2.1.3  Z</a:t>
                      </a:r>
                      <a:r>
                        <a:rPr lang="en-US" sz="800" baseline="-250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MOI, SHPM characterizations of Fe(</a:t>
                      </a:r>
                      <a:r>
                        <a:rPr lang="en-US" sz="800" err="1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Se,Te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films (M14-M24)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653594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2.1.4  Z</a:t>
                      </a:r>
                      <a:r>
                        <a:rPr lang="en-US" sz="800" baseline="-250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MOI, SHPM characterizations of </a:t>
                      </a:r>
                      <a:r>
                        <a:rPr lang="en-US" sz="800" err="1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FeSe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films (M23-M36)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916359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2.1.5  Study of the effects of artificial defects introduced via ion irradiation (M10-M36)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FE285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FE285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480499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2.2 Physical modelling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518066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2.2.1  Assessment of the applicability of the existing mean field models (M9-M24)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406260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2.2.2  Identification of the pinning regimes and their correlation with the microstructure (M17-M36)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4249"/>
                  </a:ext>
                </a:extLst>
              </a:tr>
              <a:tr h="2428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2.2.3  Modelization and investigation of vortex motion in the nominally zero Lorentz force configuration (with results from task 3.2) (M17-M36)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7CAAC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TO</a:t>
                      </a:r>
                      <a:endParaRPr lang="it-IT" sz="800">
                        <a:effectLst/>
                        <a:highlight>
                          <a:srgbClr val="F7CAA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477585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F4B08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2.3 Surface Impedance Measurements Database feasibility study</a:t>
                      </a:r>
                      <a:endParaRPr lang="it-IT" sz="800">
                        <a:effectLst/>
                        <a:highlight>
                          <a:srgbClr val="F4B08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  <a:highlight>
                            <a:srgbClr val="F4B08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800">
                        <a:effectLst/>
                        <a:highlight>
                          <a:srgbClr val="F4B08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37506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4B08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2.3.1 Surface Impedance Measurements Database feasibility study (M12-M24)</a:t>
                      </a:r>
                      <a:endParaRPr lang="it-IT" sz="800">
                        <a:effectLst/>
                        <a:highlight>
                          <a:srgbClr val="F4B08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F4B08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RM3, LNL, TO</a:t>
                      </a:r>
                      <a:endParaRPr lang="it-IT" sz="800">
                        <a:effectLst/>
                        <a:highlight>
                          <a:srgbClr val="F4B08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996394"/>
                  </a:ext>
                </a:extLst>
              </a:tr>
              <a:tr h="124715">
                <a:tc rowSpan="10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WP3:  Haloscope Cavity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3.1 Haloscope Cavity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796417"/>
                  </a:ext>
                </a:extLst>
              </a:tr>
              <a:tr h="2428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3.1.1 RF design and test in static high magnetic field and low Temperature of cavity built using different SC materials: Nb3Sn, Cu-REBCO (M21-M36)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045854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3.1.2 Design and Construction of REBCO cavity (M13-M24)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LNF, ENEA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33910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3.1.3 Chemical/electrochemical Polishing of cavity substrates (M24-M26)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E2EF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LNL</a:t>
                      </a:r>
                      <a:endParaRPr lang="it-IT" sz="800">
                        <a:effectLst/>
                        <a:highlight>
                          <a:srgbClr val="E2EF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951352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3.2 Reference Cavity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551247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3.2.1 Design and simulation of Cu 10 slices reference cavity at 8.5 GHz (M1-M3)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04804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3.2.2 Construction of Cu 10 slices reference cavity at 8.5 GHz (M4-M10)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966548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3.2.3 Test RF with Different Materials (M13-M36)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C5E0B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</a:t>
                      </a:r>
                      <a:endParaRPr lang="it-IT" sz="800">
                        <a:effectLst/>
                        <a:highlight>
                          <a:srgbClr val="C5E0B3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82586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 3.3 FLASH cavity SC Upgrade</a:t>
                      </a:r>
                      <a:endParaRPr lang="it-IT" sz="800"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871733"/>
                  </a:ext>
                </a:extLst>
              </a:tr>
              <a:tr h="124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3.3.1 Design study of large 100 MHz SC cavity suitable for Flash experiment (M1-M12)</a:t>
                      </a:r>
                      <a:endParaRPr lang="it-IT" sz="800"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LNL, LNF</a:t>
                      </a:r>
                      <a:endParaRPr lang="it-IT" sz="800"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728" marR="227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83414"/>
                  </a:ext>
                </a:extLst>
              </a:tr>
            </a:tbl>
          </a:graphicData>
        </a:graphic>
      </p:graphicFrame>
      <p:sp>
        <p:nvSpPr>
          <p:cNvPr id="8" name="Titolo 1">
            <a:extLst>
              <a:ext uri="{FF2B5EF4-FFF2-40B4-BE49-F238E27FC236}">
                <a16:creationId xmlns:a16="http://schemas.microsoft.com/office/drawing/2014/main" id="{3350AA5A-5F79-0C46-B7EB-037A6E94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49" y="262435"/>
            <a:ext cx="10515600" cy="725864"/>
          </a:xfrm>
        </p:spPr>
        <p:txBody>
          <a:bodyPr/>
          <a:lstStyle/>
          <a:p>
            <a:r>
              <a:rPr lang="en-US" sz="4000"/>
              <a:t>Project </a:t>
            </a:r>
            <a:r>
              <a:rPr lang="en-US" sz="4000">
                <a:solidFill>
                  <a:srgbClr val="4399B6"/>
                </a:solidFill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4141408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C1C1DB-5583-1A2A-9AE7-C4D088E00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3" y="267629"/>
            <a:ext cx="10861382" cy="6088245"/>
          </a:xfrm>
          <a:prstGeom prst="rect">
            <a:avLst/>
          </a:prstGeom>
        </p:spPr>
      </p:pic>
      <p:sp>
        <p:nvSpPr>
          <p:cNvPr id="66" name="Segnaposto contenuto 2">
            <a:extLst>
              <a:ext uri="{FF2B5EF4-FFF2-40B4-BE49-F238E27FC236}">
                <a16:creationId xmlns:a16="http://schemas.microsoft.com/office/drawing/2014/main" id="{512154D1-01C6-F8D7-5D0A-F17CA2798525}"/>
              </a:ext>
            </a:extLst>
          </p:cNvPr>
          <p:cNvSpPr txBox="1">
            <a:spLocks/>
          </p:cNvSpPr>
          <p:nvPr/>
        </p:nvSpPr>
        <p:spPr>
          <a:xfrm>
            <a:off x="9411928" y="258104"/>
            <a:ext cx="2206273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sz="1400" i="1">
                <a:solidFill>
                  <a:srgbClr val="FE3486"/>
                </a:solidFill>
                <a:effectLst/>
                <a:latin typeface="Montserrat"/>
                <a:ea typeface="Calibri" panose="020F0502020204030204" pitchFamily="34" charset="0"/>
                <a:cs typeface="Arial" panose="020B0604020202020204" pitchFamily="34" charset="0"/>
              </a:rPr>
              <a:t>GANTT of the Proposal</a:t>
            </a:r>
            <a:endParaRPr lang="en-US" sz="1050">
              <a:solidFill>
                <a:srgbClr val="FE3486"/>
              </a:solidFill>
              <a:latin typeface="Montserrat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BD764D0-B18D-CB26-A865-F5D7196FB1A3}"/>
              </a:ext>
            </a:extLst>
          </p:cNvPr>
          <p:cNvCxnSpPr/>
          <p:nvPr/>
        </p:nvCxnSpPr>
        <p:spPr>
          <a:xfrm>
            <a:off x="2668437" y="258104"/>
            <a:ext cx="0" cy="6133171"/>
          </a:xfrm>
          <a:prstGeom prst="line">
            <a:avLst/>
          </a:prstGeom>
          <a:ln w="57150">
            <a:solidFill>
              <a:srgbClr val="FE34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19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977E15-74E5-551A-C282-2FD23B4F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ExtraBold"/>
              </a:rPr>
              <a:t>Milestones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8DEFB1-2867-C2A8-D660-640ABD0B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73ADD26-7B5A-7267-9E9F-8D6A39AB4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50" y="1270126"/>
            <a:ext cx="10515600" cy="51649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000" b="1" u="sng" dirty="0"/>
              <a:t>YEAR 1</a:t>
            </a:r>
          </a:p>
          <a:p>
            <a:pPr marL="0" indent="0">
              <a:buNone/>
            </a:pPr>
            <a:r>
              <a:rPr lang="en-US" sz="1000" b="1" i="1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M1.1 REBCO Sample ready for Z</a:t>
            </a:r>
            <a:r>
              <a:rPr lang="en-US" sz="1000" b="1" i="1" baseline="-25000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s</a:t>
            </a:r>
            <a:r>
              <a:rPr lang="en-US" sz="1000" b="1" i="1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 characterization </a:t>
            </a:r>
            <a:r>
              <a:rPr lang="en-US" sz="1000" i="1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(Phase 1 passed, Phase 2 started) [WP1, LNF-ENEA, Month 2]</a:t>
            </a:r>
          </a:p>
          <a:p>
            <a:pPr marL="0" indent="0">
              <a:buNone/>
            </a:pPr>
            <a:r>
              <a:rPr lang="en-US" sz="1000" b="1" i="1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M1.2 Nb3Sn Sample ready for Z</a:t>
            </a:r>
            <a:r>
              <a:rPr lang="en-US" sz="1000" b="1" i="1" baseline="-25000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s</a:t>
            </a:r>
            <a:r>
              <a:rPr lang="en-US" sz="1000" b="1" i="1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 characterization </a:t>
            </a:r>
            <a:r>
              <a:rPr lang="en-US" sz="1000" i="1" dirty="0">
                <a:solidFill>
                  <a:srgbClr val="012556"/>
                </a:solidFill>
                <a:highlight>
                  <a:srgbClr val="FFFF00"/>
                </a:highlight>
                <a:latin typeface="Montserrat"/>
                <a:ea typeface="Yu Gothic"/>
              </a:rPr>
              <a:t>(Phase 1 passed, Phase 2 started) [WP1, LNL, Month 5]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012556"/>
                </a:solidFill>
                <a:latin typeface="Montserrat"/>
                <a:ea typeface="Yu Gothic"/>
              </a:rPr>
              <a:t>M1.3 High T</a:t>
            </a:r>
            <a:r>
              <a:rPr lang="en-US" sz="1000" b="1" baseline="-25000" dirty="0">
                <a:solidFill>
                  <a:srgbClr val="012556"/>
                </a:solidFill>
                <a:latin typeface="Montserrat"/>
                <a:ea typeface="Yu Gothic"/>
              </a:rPr>
              <a:t>c</a:t>
            </a:r>
            <a:r>
              <a:rPr lang="en-US" sz="1000" b="1" dirty="0">
                <a:solidFill>
                  <a:srgbClr val="012556"/>
                </a:solidFill>
                <a:latin typeface="Montserrat"/>
                <a:ea typeface="Yu Gothic"/>
              </a:rPr>
              <a:t> micron thick FeCh films </a:t>
            </a:r>
            <a:r>
              <a:rPr lang="en-US" sz="1000" dirty="0">
                <a:solidFill>
                  <a:srgbClr val="012556"/>
                </a:solidFill>
                <a:latin typeface="Montserrat"/>
                <a:ea typeface="Yu Gothic"/>
              </a:rPr>
              <a:t>(Phase 1 passed, Phase 2 started) </a:t>
            </a:r>
            <a:r>
              <a:rPr lang="en-US" sz="1000" i="1" dirty="0">
                <a:solidFill>
                  <a:srgbClr val="012556"/>
                </a:solidFill>
                <a:latin typeface="Montserrat"/>
                <a:ea typeface="Yu Gothic"/>
              </a:rPr>
              <a:t>[WP1, RM3-ENEA, Month 9]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FE3486"/>
                </a:solidFill>
              </a:rPr>
              <a:t>M1.4 Reference Cavity Ready </a:t>
            </a:r>
            <a:r>
              <a:rPr lang="en-US" sz="1000" i="1" dirty="0">
                <a:solidFill>
                  <a:srgbClr val="FE3486"/>
                </a:solidFill>
              </a:rPr>
              <a:t>[WP3, RM3-ENEA, Month 10</a:t>
            </a:r>
            <a:r>
              <a:rPr lang="en-US" sz="1000" dirty="0">
                <a:solidFill>
                  <a:srgbClr val="FE3486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M1.5 REBCO Sample Z</a:t>
            </a:r>
            <a:r>
              <a:rPr lang="en-US" sz="1000" b="1" baseline="-25000" dirty="0">
                <a:solidFill>
                  <a:srgbClr val="4399B6"/>
                </a:solidFill>
                <a:latin typeface="Montserrat"/>
                <a:ea typeface="Yu Gothic"/>
              </a:rPr>
              <a:t>s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optimized </a:t>
            </a:r>
            <a:r>
              <a:rPr lang="en-US" sz="1000" dirty="0">
                <a:solidFill>
                  <a:srgbClr val="4399B6"/>
                </a:solidFill>
                <a:latin typeface="Montserrat"/>
                <a:ea typeface="Yu Gothic"/>
              </a:rPr>
              <a:t>(Phase 2 passed, Phase 3 started) </a:t>
            </a:r>
            <a:r>
              <a:rPr lang="en-US" sz="1000" i="1" dirty="0">
                <a:solidFill>
                  <a:srgbClr val="4399B6"/>
                </a:solidFill>
                <a:latin typeface="Montserrat"/>
                <a:ea typeface="Yu Gothic"/>
              </a:rPr>
              <a:t>[WP2, RM3-TO, Month 12]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FE3486"/>
                </a:solidFill>
              </a:rPr>
              <a:t>M1.6 Design Report for FLASH cavity SC upgrade </a:t>
            </a:r>
            <a:r>
              <a:rPr lang="en-US" sz="1000" dirty="0">
                <a:solidFill>
                  <a:srgbClr val="FE3486"/>
                </a:solidFill>
              </a:rPr>
              <a:t> </a:t>
            </a:r>
            <a:r>
              <a:rPr lang="en-US" sz="1000" i="1" dirty="0">
                <a:solidFill>
                  <a:srgbClr val="FE3486"/>
                </a:solidFill>
              </a:rPr>
              <a:t>[WP3, LNL-LNF, Month 12]</a:t>
            </a:r>
            <a:endParaRPr lang="en-US" sz="1000" dirty="0">
              <a:solidFill>
                <a:srgbClr val="FE3486"/>
              </a:solidFill>
            </a:endParaRPr>
          </a:p>
          <a:p>
            <a:pPr marL="0" indent="0">
              <a:buNone/>
            </a:pPr>
            <a:r>
              <a:rPr lang="en-US" sz="1000" b="1" u="sng" dirty="0"/>
              <a:t>YEAR 2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FE3486"/>
                </a:solidFill>
              </a:rPr>
              <a:t>M2.1 REBCO Cavity Design Finished (first prototype) </a:t>
            </a:r>
            <a:r>
              <a:rPr lang="en-US" sz="1000" i="1" dirty="0">
                <a:solidFill>
                  <a:srgbClr val="FE3486"/>
                </a:solidFill>
              </a:rPr>
              <a:t>[WP3, LNF, Month 18]</a:t>
            </a:r>
            <a:endParaRPr lang="en-US" sz="1000" dirty="0">
              <a:solidFill>
                <a:srgbClr val="FE3486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012556"/>
                </a:solidFill>
              </a:rPr>
              <a:t>M2.2 First REBCO Cavity Cladded </a:t>
            </a:r>
            <a:r>
              <a:rPr lang="en-US" sz="1000" i="1" dirty="0">
                <a:solidFill>
                  <a:srgbClr val="012556"/>
                </a:solidFill>
              </a:rPr>
              <a:t>[WP1, LNF-ENEA, Month 20]</a:t>
            </a:r>
            <a:endParaRPr lang="en-US" sz="1000" b="1" dirty="0">
              <a:solidFill>
                <a:srgbClr val="012556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FE3486"/>
                </a:solidFill>
              </a:rPr>
              <a:t>M2.3 First REBCO Cavity Tested </a:t>
            </a:r>
            <a:r>
              <a:rPr lang="en-US" sz="1000" i="1" dirty="0">
                <a:solidFill>
                  <a:srgbClr val="FE3486"/>
                </a:solidFill>
              </a:rPr>
              <a:t>[WP3, LNF, Month 24]</a:t>
            </a:r>
            <a:endParaRPr lang="en-US" sz="1000" b="1" dirty="0">
              <a:solidFill>
                <a:srgbClr val="FE3486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M2.4 Nb</a:t>
            </a:r>
            <a:r>
              <a:rPr lang="en-US" sz="1000" b="1" baseline="-25000" dirty="0">
                <a:solidFill>
                  <a:srgbClr val="4399B6"/>
                </a:solidFill>
                <a:latin typeface="Montserrat"/>
                <a:ea typeface="Yu Gothic"/>
              </a:rPr>
              <a:t>3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Sn Sample Z</a:t>
            </a:r>
            <a:r>
              <a:rPr lang="en-US" sz="1000" b="1" baseline="-25000" dirty="0">
                <a:solidFill>
                  <a:srgbClr val="4399B6"/>
                </a:solidFill>
                <a:latin typeface="Montserrat"/>
                <a:ea typeface="Yu Gothic"/>
              </a:rPr>
              <a:t>s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optimized (Phase 2 passed, Phase 3 started) </a:t>
            </a:r>
            <a:r>
              <a:rPr lang="en-US" sz="1000" i="1" dirty="0">
                <a:solidFill>
                  <a:srgbClr val="4399B6"/>
                </a:solidFill>
                <a:latin typeface="Montserrat"/>
                <a:ea typeface="Yu Gothic"/>
              </a:rPr>
              <a:t>[WP2, RM3-TO, Month 24]</a:t>
            </a:r>
            <a:endParaRPr lang="en-US" sz="1000" b="1" dirty="0">
              <a:solidFill>
                <a:srgbClr val="4399B6"/>
              </a:solidFill>
              <a:latin typeface="Montserrat"/>
              <a:ea typeface="Yu Gothic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M2.5 Fe(</a:t>
            </a:r>
            <a:r>
              <a:rPr lang="en-US" sz="1000" b="1" dirty="0" err="1">
                <a:solidFill>
                  <a:srgbClr val="4399B6"/>
                </a:solidFill>
                <a:latin typeface="Montserrat"/>
                <a:ea typeface="Yu Gothic"/>
              </a:rPr>
              <a:t>Se,Te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) Z</a:t>
            </a:r>
            <a:r>
              <a:rPr lang="en-US" sz="1000" b="1" baseline="-25000" dirty="0">
                <a:solidFill>
                  <a:srgbClr val="4399B6"/>
                </a:solidFill>
                <a:latin typeface="Montserrat"/>
                <a:ea typeface="Yu Gothic"/>
              </a:rPr>
              <a:t>s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Characterization (Phase 2 finished) </a:t>
            </a:r>
            <a:r>
              <a:rPr lang="en-US" sz="1000" i="1" dirty="0">
                <a:solidFill>
                  <a:srgbClr val="4399B6"/>
                </a:solidFill>
                <a:latin typeface="Montserrat"/>
                <a:ea typeface="Yu Gothic"/>
              </a:rPr>
              <a:t>[WP2, RM3-TO, Month 24]</a:t>
            </a:r>
            <a:endParaRPr lang="en-US" sz="1000" b="1" dirty="0">
              <a:solidFill>
                <a:srgbClr val="4399B6"/>
              </a:solidFill>
              <a:latin typeface="Montserrat"/>
              <a:ea typeface="Yu Gothic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</a:rPr>
              <a:t>M2.6 Vortex Dynamics Modelling </a:t>
            </a:r>
            <a:r>
              <a:rPr lang="en-US" sz="1000" i="1" dirty="0">
                <a:solidFill>
                  <a:srgbClr val="4399B6"/>
                </a:solidFill>
              </a:rPr>
              <a:t>[WP2, RM3-TO, Month 24]</a:t>
            </a:r>
            <a:endParaRPr lang="en-US" sz="1000" b="1" dirty="0">
              <a:solidFill>
                <a:srgbClr val="4399B6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M2.7 Feasibility Study for Z</a:t>
            </a:r>
            <a:r>
              <a:rPr lang="en-US" sz="1000" b="1" baseline="-25000" dirty="0">
                <a:solidFill>
                  <a:srgbClr val="4399B6"/>
                </a:solidFill>
                <a:latin typeface="Montserrat"/>
                <a:ea typeface="Yu Gothic"/>
              </a:rPr>
              <a:t>s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Database </a:t>
            </a:r>
            <a:r>
              <a:rPr lang="en-US" sz="1000" i="1" dirty="0">
                <a:solidFill>
                  <a:srgbClr val="4399B6"/>
                </a:solidFill>
                <a:latin typeface="Montserrat"/>
                <a:ea typeface="Yu Gothic"/>
              </a:rPr>
              <a:t>[WP2, RM3-TO, Month 24]</a:t>
            </a:r>
            <a:endParaRPr lang="en-US" sz="1000" dirty="0">
              <a:solidFill>
                <a:srgbClr val="4399B6"/>
              </a:solidFill>
              <a:latin typeface="Montserrat"/>
              <a:ea typeface="Yu Gothic"/>
            </a:endParaRPr>
          </a:p>
          <a:p>
            <a:pPr marL="0" indent="0">
              <a:buNone/>
            </a:pPr>
            <a:r>
              <a:rPr lang="en-US" sz="1000" b="1" u="sng" dirty="0"/>
              <a:t>YEAR 3</a:t>
            </a:r>
          </a:p>
          <a:p>
            <a:pPr marL="0" indent="0">
              <a:buNone/>
            </a:pPr>
            <a:r>
              <a:rPr lang="en-US" sz="1000" b="1" dirty="0">
                <a:solidFill>
                  <a:srgbClr val="FE3486"/>
                </a:solidFill>
                <a:latin typeface="Montserrat"/>
                <a:ea typeface="Yu Gothic"/>
              </a:rPr>
              <a:t> M3.1 First Nb</a:t>
            </a:r>
            <a:r>
              <a:rPr lang="en-US" sz="1000" b="1" baseline="-25000" dirty="0">
                <a:solidFill>
                  <a:srgbClr val="FE3486"/>
                </a:solidFill>
                <a:latin typeface="Montserrat"/>
                <a:ea typeface="Yu Gothic"/>
              </a:rPr>
              <a:t>3</a:t>
            </a:r>
            <a:r>
              <a:rPr lang="en-US" sz="1000" b="1" dirty="0">
                <a:solidFill>
                  <a:srgbClr val="FE3486"/>
                </a:solidFill>
                <a:latin typeface="Montserrat"/>
                <a:ea typeface="Yu Gothic"/>
              </a:rPr>
              <a:t>Sn Cavity Tested </a:t>
            </a:r>
            <a:r>
              <a:rPr lang="en-US" sz="1000" i="1" dirty="0">
                <a:solidFill>
                  <a:srgbClr val="FE3486"/>
                </a:solidFill>
                <a:latin typeface="Montserrat"/>
                <a:ea typeface="Yu Gothic"/>
              </a:rPr>
              <a:t>[WP3, LNF, Month 31]</a:t>
            </a:r>
            <a:endParaRPr lang="en-US" sz="1000" b="1" dirty="0">
              <a:solidFill>
                <a:srgbClr val="FE3486"/>
              </a:solidFill>
              <a:latin typeface="Montserrat"/>
              <a:ea typeface="Yu Gothic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FE3486"/>
                </a:solidFill>
              </a:rPr>
              <a:t> M3.2 Optimized REBCO Cavity Tested </a:t>
            </a:r>
            <a:r>
              <a:rPr lang="en-US" sz="1000" i="1" dirty="0">
                <a:solidFill>
                  <a:srgbClr val="FE3486"/>
                </a:solidFill>
              </a:rPr>
              <a:t>[WP3, LNF, Month 36]</a:t>
            </a:r>
            <a:endParaRPr lang="en-US" sz="1000" b="1" dirty="0">
              <a:solidFill>
                <a:srgbClr val="FE3486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012556"/>
                </a:solidFill>
              </a:rPr>
              <a:t> M3.3 Production of FeCh tape suitable for resonant cavity implementation </a:t>
            </a:r>
            <a:r>
              <a:rPr lang="en-US" sz="1000" i="1" dirty="0">
                <a:solidFill>
                  <a:srgbClr val="012556"/>
                </a:solidFill>
              </a:rPr>
              <a:t>[WP1, LNF-ENEA, Month 36]</a:t>
            </a:r>
            <a:endParaRPr lang="en-US" sz="1000" b="1" dirty="0">
              <a:solidFill>
                <a:srgbClr val="012556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M3.4 </a:t>
            </a:r>
            <a:r>
              <a:rPr lang="en-US" sz="1000" b="1" dirty="0" err="1">
                <a:solidFill>
                  <a:srgbClr val="4399B6"/>
                </a:solidFill>
                <a:latin typeface="Montserrat"/>
                <a:ea typeface="Yu Gothic"/>
              </a:rPr>
              <a:t>FeSe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Z</a:t>
            </a:r>
            <a:r>
              <a:rPr lang="en-US" sz="1000" b="1" baseline="-25000" dirty="0">
                <a:solidFill>
                  <a:srgbClr val="4399B6"/>
                </a:solidFill>
                <a:latin typeface="Montserrat"/>
                <a:ea typeface="Yu Gothic"/>
              </a:rPr>
              <a:t>s</a:t>
            </a:r>
            <a:r>
              <a:rPr lang="en-US" sz="1000" b="1" dirty="0">
                <a:solidFill>
                  <a:srgbClr val="4399B6"/>
                </a:solidFill>
                <a:latin typeface="Montserrat"/>
                <a:ea typeface="Yu Gothic"/>
              </a:rPr>
              <a:t> Characterization (Phase 2 finished) </a:t>
            </a:r>
            <a:r>
              <a:rPr lang="en-US" sz="1000" i="1" dirty="0">
                <a:solidFill>
                  <a:srgbClr val="4399B6"/>
                </a:solidFill>
                <a:latin typeface="Montserrat"/>
                <a:ea typeface="Yu Gothic"/>
              </a:rPr>
              <a:t>[WP2, RM3-TO, Month 36]</a:t>
            </a:r>
            <a:endParaRPr lang="en-US" sz="1000" b="1" dirty="0">
              <a:solidFill>
                <a:srgbClr val="4399B6"/>
              </a:solidFill>
              <a:latin typeface="Montserrat"/>
              <a:ea typeface="Yu Gothic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4399B6"/>
                </a:solidFill>
              </a:rPr>
              <a:t> M3.5 Comparative assessment for SC materials for Haloscope Cavities </a:t>
            </a:r>
            <a:r>
              <a:rPr lang="en-US" sz="1000" i="1" dirty="0">
                <a:solidFill>
                  <a:srgbClr val="4399B6"/>
                </a:solidFill>
              </a:rPr>
              <a:t>[WP2, RM3-TO-LNL-LNF, Month 36]</a:t>
            </a:r>
            <a:endParaRPr lang="en-US" sz="1000" b="1" dirty="0">
              <a:solidFill>
                <a:srgbClr val="4399B6"/>
              </a:solidFill>
            </a:endParaRP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5458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C8ADA-A668-415B-FEEF-F41C43FE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2" y="219314"/>
            <a:ext cx="10515600" cy="1325563"/>
          </a:xfrm>
        </p:spPr>
        <p:txBody>
          <a:bodyPr/>
          <a:lstStyle/>
          <a:p>
            <a:r>
              <a:rPr lang="en-US"/>
              <a:t>Risk Mitigation</a:t>
            </a:r>
            <a:r>
              <a:rPr lang="en-US">
                <a:solidFill>
                  <a:srgbClr val="4399B6"/>
                </a:solidFill>
              </a:rPr>
              <a:t> Year 1</a:t>
            </a:r>
            <a:br>
              <a:rPr lang="en-US">
                <a:solidFill>
                  <a:srgbClr val="4399B6"/>
                </a:solidFill>
              </a:rPr>
            </a:br>
            <a:r>
              <a:rPr lang="en-US" sz="2800" i="1"/>
              <a:t>(Risk level: 1=low, 2=medium, 3=high)</a:t>
            </a:r>
            <a:endParaRPr lang="en-US" i="1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B71B45E-AD37-353F-0312-E3EAAE19D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494476"/>
              </p:ext>
            </p:extLst>
          </p:nvPr>
        </p:nvGraphicFramePr>
        <p:xfrm>
          <a:off x="742592" y="1803879"/>
          <a:ext cx="10706815" cy="3972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3715">
                  <a:extLst>
                    <a:ext uri="{9D8B030D-6E8A-4147-A177-3AD203B41FA5}">
                      <a16:colId xmlns:a16="http://schemas.microsoft.com/office/drawing/2014/main" val="518344797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40071407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83918457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09495228"/>
                    </a:ext>
                  </a:extLst>
                </a:gridCol>
                <a:gridCol w="4810125">
                  <a:extLst>
                    <a:ext uri="{9D8B030D-6E8A-4147-A177-3AD203B41FA5}">
                      <a16:colId xmlns:a16="http://schemas.microsoft.com/office/drawing/2014/main" val="314643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MILESTONE</a:t>
                      </a:r>
                    </a:p>
                  </a:txBody>
                  <a:tcPr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BLOCKING</a:t>
                      </a:r>
                    </a:p>
                  </a:txBody>
                  <a:tcPr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RISK MITIGATION</a:t>
                      </a:r>
                    </a:p>
                  </a:txBody>
                  <a:tcPr>
                    <a:solidFill>
                      <a:srgbClr val="4399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76099"/>
                  </a:ext>
                </a:extLst>
              </a:tr>
              <a:tr h="24947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REBCO Sample ready for Zs characterization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2.1.2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Postpone task 2.1.2, switch with task 2.1.1 or 2.1.3. Bad scenario: use REBCO characterization time and resources for extra-characterizations of Nb3Sn and </a:t>
                      </a:r>
                      <a:r>
                        <a:rPr lang="en-US" sz="1400" err="1">
                          <a:solidFill>
                            <a:schemeClr val="tx1"/>
                          </a:solidFill>
                        </a:rPr>
                        <a:t>FeCh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854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Nb3Sn Sample ready for Zs characterization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2.1.1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Postpone task 2.1.1, switch with task 2.1.3. Bad scenario: use Nb3Sn characterization time and resources for extra-characterizations of REBCO and </a:t>
                      </a:r>
                      <a:r>
                        <a:rPr lang="en-US" sz="1400" err="1">
                          <a:solidFill>
                            <a:schemeClr val="tx1"/>
                          </a:solidFill>
                        </a:rPr>
                        <a:t>FeCh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2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High Tc micron thick </a:t>
                      </a:r>
                      <a:r>
                        <a:rPr lang="en-US" sz="1400" b="1" err="1">
                          <a:solidFill>
                            <a:schemeClr val="tx1"/>
                          </a:solidFill>
                        </a:rPr>
                        <a:t>FeCh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 films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2.1.3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Postpone task 2.1.3, switch with task 2.1.4. Bad scenario: use Fe(</a:t>
                      </a:r>
                      <a:r>
                        <a:rPr lang="en-US" sz="1400" err="1">
                          <a:solidFill>
                            <a:schemeClr val="tx1"/>
                          </a:solidFill>
                        </a:rPr>
                        <a:t>Se,Te</a:t>
                      </a: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) characterization time and resources for extra-characterizations of REBCO and Nb3Sn.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9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Reference Cavity Ready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1.1.3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 months of buffer already 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REBCO Sample Zs optimized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1.1.3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Task 1.1.3 can be shifted by 5 months with a minor impact on other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58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Design Report for FLASH cavity SC upgrade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849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204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C8ADA-A668-415B-FEEF-F41C43FE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2" y="219314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Risk Mitigation </a:t>
            </a:r>
            <a:r>
              <a:rPr lang="en-US"/>
              <a:t>Year 2</a:t>
            </a:r>
            <a:br>
              <a:rPr lang="en-US"/>
            </a:br>
            <a:r>
              <a:rPr lang="en-US" sz="2800" i="1"/>
              <a:t>(Risk level: 1=low, 2=medium, 3=high)</a:t>
            </a:r>
            <a:endParaRPr lang="en-US" i="1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B71B45E-AD37-353F-0312-E3EAAE19D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09251"/>
              </p:ext>
            </p:extLst>
          </p:nvPr>
        </p:nvGraphicFramePr>
        <p:xfrm>
          <a:off x="742592" y="1803879"/>
          <a:ext cx="10706815" cy="3916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3715">
                  <a:extLst>
                    <a:ext uri="{9D8B030D-6E8A-4147-A177-3AD203B41FA5}">
                      <a16:colId xmlns:a16="http://schemas.microsoft.com/office/drawing/2014/main" val="518344797"/>
                    </a:ext>
                  </a:extLst>
                </a:gridCol>
                <a:gridCol w="2533293">
                  <a:extLst>
                    <a:ext uri="{9D8B030D-6E8A-4147-A177-3AD203B41FA5}">
                      <a16:colId xmlns:a16="http://schemas.microsoft.com/office/drawing/2014/main" val="40071407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839184574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09495228"/>
                    </a:ext>
                  </a:extLst>
                </a:gridCol>
                <a:gridCol w="4724757">
                  <a:extLst>
                    <a:ext uri="{9D8B030D-6E8A-4147-A177-3AD203B41FA5}">
                      <a16:colId xmlns:a16="http://schemas.microsoft.com/office/drawing/2014/main" val="314643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MILESTONE</a:t>
                      </a: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BLOCKING</a:t>
                      </a: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RISK MITIGATION</a:t>
                      </a:r>
                    </a:p>
                  </a:txBody>
                  <a:tcPr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76099"/>
                  </a:ext>
                </a:extLst>
              </a:tr>
              <a:tr h="24947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REBCO Cavity Design Finished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1.1.4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Task 1.1.4 can be shifted by 2 months with a minor impact on other activities.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854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First REBCO Cavity Cladded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3.1.1.1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See M2.3 risk 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2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First REBCO Cavity Tested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Milestone M3.2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Over a year dedicated to R&amp;D for REBCO cavity optimization after first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9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Nb3Sn Sample Zs optimized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Yes, for task 1.1.3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 months of buffer already 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Fe(</a:t>
                      </a:r>
                      <a:r>
                        <a:rPr lang="en-US" sz="1400" b="1" err="1">
                          <a:solidFill>
                            <a:schemeClr val="tx1"/>
                          </a:solidFill>
                        </a:rPr>
                        <a:t>Se,Te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) Zs Characterization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M2.5 can be shifted by 12 months with a minor impact on other activities. The group at ENEA is large enough to work simultaneously on Fe(</a:t>
                      </a:r>
                      <a:r>
                        <a:rPr lang="en-US" sz="1400" err="1">
                          <a:solidFill>
                            <a:schemeClr val="tx1"/>
                          </a:solidFill>
                        </a:rPr>
                        <a:t>Se,Te</a:t>
                      </a: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) and </a:t>
                      </a:r>
                      <a:r>
                        <a:rPr lang="en-US" sz="1400" err="1">
                          <a:solidFill>
                            <a:schemeClr val="tx1"/>
                          </a:solidFill>
                        </a:rPr>
                        <a:t>FeSe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58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Vortex Dynamics Modelling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M2.6 can be shifted by 12 months with a minor impact on other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849605"/>
                  </a:ext>
                </a:extLst>
              </a:tr>
              <a:tr h="262411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Feasibility Study for Zs Database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750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952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C8ADA-A668-415B-FEEF-F41C43FE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2" y="219314"/>
            <a:ext cx="10515600" cy="1325563"/>
          </a:xfrm>
        </p:spPr>
        <p:txBody>
          <a:bodyPr/>
          <a:lstStyle/>
          <a:p>
            <a:r>
              <a:rPr lang="en-US"/>
              <a:t>Risk Mitigation </a:t>
            </a:r>
            <a:r>
              <a:rPr lang="en-US">
                <a:solidFill>
                  <a:srgbClr val="FE3486"/>
                </a:solidFill>
              </a:rPr>
              <a:t>Year 3</a:t>
            </a:r>
            <a:br>
              <a:rPr lang="en-US"/>
            </a:br>
            <a:r>
              <a:rPr lang="en-US" sz="2800" i="1"/>
              <a:t>(Risk level: 1=low, 2=medium, 3=high)</a:t>
            </a:r>
            <a:endParaRPr lang="en-US" i="1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B71B45E-AD37-353F-0312-E3EAAE19D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389304"/>
              </p:ext>
            </p:extLst>
          </p:nvPr>
        </p:nvGraphicFramePr>
        <p:xfrm>
          <a:off x="742592" y="1803879"/>
          <a:ext cx="10706815" cy="2961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3715">
                  <a:extLst>
                    <a:ext uri="{9D8B030D-6E8A-4147-A177-3AD203B41FA5}">
                      <a16:colId xmlns:a16="http://schemas.microsoft.com/office/drawing/2014/main" val="518344797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40071407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83918457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09495228"/>
                    </a:ext>
                  </a:extLst>
                </a:gridCol>
                <a:gridCol w="4810125">
                  <a:extLst>
                    <a:ext uri="{9D8B030D-6E8A-4147-A177-3AD203B41FA5}">
                      <a16:colId xmlns:a16="http://schemas.microsoft.com/office/drawing/2014/main" val="314643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MILESTONE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BLOCKING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RISK MITIGATION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76099"/>
                  </a:ext>
                </a:extLst>
              </a:tr>
              <a:tr h="24947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First Nb3Sn Cavity Tested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6 months of buffer already 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854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Optimized REBCO Cavity Tested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Over a year dedicated to R&amp;D for REBCO cavity optimization after first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2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Production of </a:t>
                      </a:r>
                      <a:r>
                        <a:rPr lang="en-US" sz="1400" b="1" err="1">
                          <a:solidFill>
                            <a:schemeClr val="tx1"/>
                          </a:solidFill>
                        </a:rPr>
                        <a:t>FeCh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 tape suitable for resonant cavity implementation 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 year of R&amp;D fully dedicated to these milestone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9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kern="120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FeSe</a:t>
                      </a:r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Zs Characterization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Placed at the end of the project to increase the maturity level of the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Comparative assessment for SC materials for Haloscope Cavities </a:t>
                      </a:r>
                      <a:endParaRPr lang="en-US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582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13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203B1-EABD-4915-BF4B-CB0281DF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FTE </a:t>
            </a:r>
            <a:r>
              <a:rPr lang="en-US" err="1"/>
              <a:t>SuperMAD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A4F446-AC79-46D0-B49D-FBF43763B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420" y="1352017"/>
            <a:ext cx="3703924" cy="458960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="1">
                <a:latin typeface="Montserrat" panose="00000500000000000000" pitchFamily="50" charset="0"/>
              </a:rPr>
              <a:t>4.05 FTE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b="1">
                <a:latin typeface="Montserrat" panose="00000500000000000000" pitchFamily="50" charset="0"/>
              </a:rPr>
              <a:t>4.0 FTE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b="1">
                <a:latin typeface="Montserrat" panose="00000500000000000000" pitchFamily="50" charset="0"/>
              </a:rPr>
              <a:t>3.0 FTE + 0.4 FTE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b="1">
                <a:latin typeface="Montserrat" panose="00000500000000000000" pitchFamily="50" charset="0"/>
              </a:rPr>
              <a:t>0.5 FTE + 0.4 FTE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D5C5EB-CF5D-4243-AA2A-8C49188C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5" name="Picture 3" descr="Logo&#10;&#10;Description automatically generated">
            <a:extLst>
              <a:ext uri="{FF2B5EF4-FFF2-40B4-BE49-F238E27FC236}">
                <a16:creationId xmlns:a16="http://schemas.microsoft.com/office/drawing/2014/main" id="{3D80DE4D-10E5-4F59-9FCC-E73D51C70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31" y="1628539"/>
            <a:ext cx="1275871" cy="6630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C4FAB1-4743-48D0-A68B-A6E28276A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1231520" y="4438049"/>
            <a:ext cx="1304092" cy="6580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CB6D6A-803D-4333-AC9E-ABFF91142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1190731" y="3490305"/>
            <a:ext cx="1314073" cy="6587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1D88AF-B83F-4317-84B0-F785D97984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4"/>
          <a:stretch/>
        </p:blipFill>
        <p:spPr>
          <a:xfrm>
            <a:off x="1209833" y="2559260"/>
            <a:ext cx="1356587" cy="663414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E8D9434-6DAD-4DCD-8952-BDBF0C758628}"/>
              </a:ext>
            </a:extLst>
          </p:cNvPr>
          <p:cNvSpPr txBox="1">
            <a:spLocks/>
          </p:cNvSpPr>
          <p:nvPr/>
        </p:nvSpPr>
        <p:spPr>
          <a:xfrm>
            <a:off x="1190731" y="5236112"/>
            <a:ext cx="4720387" cy="1553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303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303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303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303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303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4399B6"/>
                </a:solidFill>
                <a:latin typeface="Montserrat Black" panose="00000A00000000000000" pitchFamily="50" charset="0"/>
              </a:rPr>
              <a:t>TOTAL 11.95 FTE</a:t>
            </a:r>
          </a:p>
        </p:txBody>
      </p:sp>
      <p:pic>
        <p:nvPicPr>
          <p:cNvPr id="11" name="Picture 2" descr="Home">
            <a:extLst>
              <a:ext uri="{FF2B5EF4-FFF2-40B4-BE49-F238E27FC236}">
                <a16:creationId xmlns:a16="http://schemas.microsoft.com/office/drawing/2014/main" id="{F1C45AD1-6DD8-CAB7-D91D-9AF012694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86" y="3605655"/>
            <a:ext cx="1478820" cy="4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me">
            <a:extLst>
              <a:ext uri="{FF2B5EF4-FFF2-40B4-BE49-F238E27FC236}">
                <a16:creationId xmlns:a16="http://schemas.microsoft.com/office/drawing/2014/main" id="{5D28D4F1-1911-9A53-3C8D-5F555C237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39" y="4574118"/>
            <a:ext cx="1478820" cy="4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3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FCE061-DB11-A18A-B430-D59F7749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Goal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6AD4DC-D620-6D29-A4F8-0B01E043C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746089"/>
            <a:ext cx="10256950" cy="17418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>
                <a:effectLst/>
                <a:latin typeface="Montserrat"/>
                <a:ea typeface="Calibri"/>
                <a:cs typeface="Arial"/>
              </a:rPr>
              <a:t>		 aims at developing and studying superconducting materials with different characteristics and different TRL (Technology Readiness Level</a:t>
            </a:r>
            <a:r>
              <a:rPr lang="en-US" sz="1800">
                <a:latin typeface="Montserrat"/>
                <a:ea typeface="Calibri"/>
                <a:cs typeface="Arial"/>
              </a:rPr>
              <a:t>),</a:t>
            </a:r>
            <a:r>
              <a:rPr lang="en-US" sz="1800">
                <a:effectLst/>
                <a:latin typeface="Montserrat"/>
                <a:ea typeface="Calibri"/>
                <a:cs typeface="Arial"/>
              </a:rPr>
              <a:t> with the final scope of improving the state of the art in SC haloscope production for Dark Matter detectors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18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28B209-6744-3C40-5BAE-600C9BD0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983F8A-552F-13DE-FC4E-C33595437993}"/>
              </a:ext>
            </a:extLst>
          </p:cNvPr>
          <p:cNvSpPr txBox="1"/>
          <p:nvPr/>
        </p:nvSpPr>
        <p:spPr>
          <a:xfrm>
            <a:off x="838199" y="1911432"/>
            <a:ext cx="73133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012556"/>
                </a:solidFill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				 </a:t>
            </a:r>
            <a:r>
              <a:rPr lang="en-US" sz="1800" i="1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upholds the legacy of				       </a:t>
            </a:r>
            <a:r>
              <a:rPr lang="en-US" sz="1800" b="1" i="1">
                <a:solidFill>
                  <a:srgbClr val="4399B6"/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WP2</a:t>
            </a:r>
            <a:r>
              <a:rPr lang="en-US" sz="1800" i="1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i="1">
              <a:latin typeface="Montserrat" panose="00000500000000000000" pitchFamily="50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8873AF4-830F-16B2-A4E0-8A8889ECB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66" y="1689383"/>
            <a:ext cx="2359937" cy="101244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CF2ACC8-7011-3364-800D-27325C449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45" y="1735032"/>
            <a:ext cx="2359937" cy="101906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389EDD5-85C5-EB2C-7011-C3A61DFF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45" y="3557477"/>
            <a:ext cx="2359937" cy="10190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44EF5ED-D551-3D00-42FB-244168F888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83" b="87017" l="10000" r="90000">
                        <a14:foregroundMark x1="87004" y1="21329" x2="88418" y2="71561"/>
                        <a14:foregroundMark x1="88418" y1="71561" x2="88219" y2="71792"/>
                      </a14:backgroundRemoval>
                    </a14:imgEffect>
                  </a14:imgLayer>
                </a14:imgProps>
              </a:ext>
            </a:extLst>
          </a:blip>
          <a:srcRect l="15652" t="13155" r="7601" b="12808"/>
          <a:stretch/>
        </p:blipFill>
        <p:spPr>
          <a:xfrm rot="677139">
            <a:off x="8388790" y="1578118"/>
            <a:ext cx="2488593" cy="18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40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203B1-EABD-4915-BF4B-CB0281DF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Budget</a:t>
            </a:r>
            <a:r>
              <a:rPr lang="en-US"/>
              <a:t> </a:t>
            </a:r>
            <a:r>
              <a:rPr lang="en-US" err="1"/>
              <a:t>SuperMAD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D5C5EB-CF5D-4243-AA2A-8C49188C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30</a:t>
            </a:fld>
            <a:endParaRPr lang="it-IT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F991C8E-FD87-8044-4724-797D08D92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53933"/>
              </p:ext>
            </p:extLst>
          </p:nvPr>
        </p:nvGraphicFramePr>
        <p:xfrm>
          <a:off x="7000875" y="2229358"/>
          <a:ext cx="4419602" cy="274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688">
                  <a:extLst>
                    <a:ext uri="{9D8B030D-6E8A-4147-A177-3AD203B41FA5}">
                      <a16:colId xmlns:a16="http://schemas.microsoft.com/office/drawing/2014/main" val="802167686"/>
                    </a:ext>
                  </a:extLst>
                </a:gridCol>
                <a:gridCol w="931638">
                  <a:extLst>
                    <a:ext uri="{9D8B030D-6E8A-4147-A177-3AD203B41FA5}">
                      <a16:colId xmlns:a16="http://schemas.microsoft.com/office/drawing/2014/main" val="2655628278"/>
                    </a:ext>
                  </a:extLst>
                </a:gridCol>
                <a:gridCol w="931638">
                  <a:extLst>
                    <a:ext uri="{9D8B030D-6E8A-4147-A177-3AD203B41FA5}">
                      <a16:colId xmlns:a16="http://schemas.microsoft.com/office/drawing/2014/main" val="2696016537"/>
                    </a:ext>
                  </a:extLst>
                </a:gridCol>
                <a:gridCol w="931638">
                  <a:extLst>
                    <a:ext uri="{9D8B030D-6E8A-4147-A177-3AD203B41FA5}">
                      <a16:colId xmlns:a16="http://schemas.microsoft.com/office/drawing/2014/main" val="3482112399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CAPITOLO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kern="1200">
                          <a:effectLst/>
                          <a:latin typeface="Montserrat" panose="00000500000000000000" pitchFamily="50" charset="0"/>
                        </a:rPr>
                        <a:t>2025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kern="1200">
                          <a:effectLst/>
                          <a:latin typeface="Montserrat" panose="00000500000000000000" pitchFamily="50" charset="0"/>
                        </a:rPr>
                        <a:t>2026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kern="1200">
                          <a:effectLst/>
                          <a:latin typeface="Montserrat" panose="00000500000000000000" pitchFamily="50" charset="0"/>
                        </a:rPr>
                        <a:t>2027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5529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MISSIONI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15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15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15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98548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CONSUMO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95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95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95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47645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INVENTARIO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13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13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33613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SOFTWARE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3.5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0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0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4477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ALTRI CONS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5261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MANUTENZIONI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2.5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3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3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03306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TRASPORTI 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47420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PUBBLICAZIONI</a:t>
                      </a:r>
                      <a:endParaRPr lang="it-IT" sz="16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3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08844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kern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TOTALE</a:t>
                      </a:r>
                      <a:endParaRPr lang="it-IT" sz="1600" b="1" i="1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145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130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130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3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10405"/>
                  </a:ext>
                </a:extLst>
              </a:tr>
            </a:tbl>
          </a:graphicData>
        </a:graphic>
      </p:graphicFrame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48CFC37E-900B-7A5A-3315-D547E082B0CE}"/>
              </a:ext>
            </a:extLst>
          </p:cNvPr>
          <p:cNvSpPr txBox="1">
            <a:spLocks/>
          </p:cNvSpPr>
          <p:nvPr/>
        </p:nvSpPr>
        <p:spPr>
          <a:xfrm>
            <a:off x="8457470" y="1924559"/>
            <a:ext cx="2206273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sz="1400" i="1">
                <a:solidFill>
                  <a:srgbClr val="FE3486"/>
                </a:solidFill>
                <a:latin typeface="Montserrat"/>
                <a:cs typeface="Arial" panose="020B0604020202020204" pitchFamily="34" charset="0"/>
              </a:rPr>
              <a:t>General Budget</a:t>
            </a:r>
            <a:endParaRPr lang="en-US" sz="1050">
              <a:solidFill>
                <a:srgbClr val="FE3486"/>
              </a:solidFill>
              <a:latin typeface="Montserrat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24EAC03-83D1-4B1F-60B4-B76CB76BF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68425"/>
              </p:ext>
            </p:extLst>
          </p:nvPr>
        </p:nvGraphicFramePr>
        <p:xfrm>
          <a:off x="1012140" y="2229358"/>
          <a:ext cx="5276851" cy="274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03">
                  <a:extLst>
                    <a:ext uri="{9D8B030D-6E8A-4147-A177-3AD203B41FA5}">
                      <a16:colId xmlns:a16="http://schemas.microsoft.com/office/drawing/2014/main" val="802167686"/>
                    </a:ext>
                  </a:extLst>
                </a:gridCol>
                <a:gridCol w="918687">
                  <a:extLst>
                    <a:ext uri="{9D8B030D-6E8A-4147-A177-3AD203B41FA5}">
                      <a16:colId xmlns:a16="http://schemas.microsoft.com/office/drawing/2014/main" val="2655628278"/>
                    </a:ext>
                  </a:extLst>
                </a:gridCol>
                <a:gridCol w="918687">
                  <a:extLst>
                    <a:ext uri="{9D8B030D-6E8A-4147-A177-3AD203B41FA5}">
                      <a16:colId xmlns:a16="http://schemas.microsoft.com/office/drawing/2014/main" val="2696016537"/>
                    </a:ext>
                  </a:extLst>
                </a:gridCol>
                <a:gridCol w="918687">
                  <a:extLst>
                    <a:ext uri="{9D8B030D-6E8A-4147-A177-3AD203B41FA5}">
                      <a16:colId xmlns:a16="http://schemas.microsoft.com/office/drawing/2014/main" val="3482112399"/>
                    </a:ext>
                  </a:extLst>
                </a:gridCol>
                <a:gridCol w="918687">
                  <a:extLst>
                    <a:ext uri="{9D8B030D-6E8A-4147-A177-3AD203B41FA5}">
                      <a16:colId xmlns:a16="http://schemas.microsoft.com/office/drawing/2014/main" val="4258650005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CAPITOLO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kern="1200">
                          <a:effectLst/>
                          <a:latin typeface="Montserrat" panose="00000500000000000000" pitchFamily="50" charset="0"/>
                        </a:rPr>
                        <a:t>LNL</a:t>
                      </a:r>
                      <a:endParaRPr lang="it-IT" sz="12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kern="1200">
                          <a:effectLst/>
                          <a:latin typeface="Montserrat" panose="00000500000000000000" pitchFamily="50" charset="0"/>
                        </a:rPr>
                        <a:t>TO</a:t>
                      </a:r>
                      <a:endParaRPr lang="it-IT" sz="12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kern="1200">
                          <a:effectLst/>
                          <a:latin typeface="Montserrat" panose="00000500000000000000" pitchFamily="50" charset="0"/>
                        </a:rPr>
                        <a:t>RM3</a:t>
                      </a:r>
                      <a:endParaRPr lang="it-IT" sz="12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LNF</a:t>
                      </a:r>
                    </a:p>
                  </a:txBody>
                  <a:tcPr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5529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MISSIONI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98548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CONSUMO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19.5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47645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INVENTARIO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33613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SOFTWARE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4477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ALTRI CONS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5261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MANUTENZIONI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03306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TRASPORTI 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rgbClr val="8E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47420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kern="1200">
                          <a:effectLst/>
                          <a:latin typeface="Montserrat" panose="00000500000000000000" pitchFamily="50" charset="0"/>
                        </a:rPr>
                        <a:t>PUBBLICAZIONI</a:t>
                      </a:r>
                      <a:endParaRPr lang="it-IT" sz="1200" i="1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0</a:t>
                      </a:r>
                      <a:endParaRPr lang="it-IT" sz="12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</a:rPr>
                        <a:t>3</a:t>
                      </a:r>
                      <a:endParaRPr lang="it-IT" sz="12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05077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kern="120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</a:rPr>
                        <a:t>TOTALE</a:t>
                      </a:r>
                      <a:endParaRPr lang="it-IT" sz="1200" b="1" i="1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solidFill>
                      <a:srgbClr val="FE3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10405"/>
                  </a:ext>
                </a:extLst>
              </a:tr>
            </a:tbl>
          </a:graphicData>
        </a:graphic>
      </p:graphicFrame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C7824E4-BC7A-6970-8759-4F3BD8A322E6}"/>
              </a:ext>
            </a:extLst>
          </p:cNvPr>
          <p:cNvSpPr txBox="1">
            <a:spLocks/>
          </p:cNvSpPr>
          <p:nvPr/>
        </p:nvSpPr>
        <p:spPr>
          <a:xfrm>
            <a:off x="2631393" y="1942453"/>
            <a:ext cx="2206273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sz="1400" i="1">
                <a:solidFill>
                  <a:srgbClr val="FE3486"/>
                </a:solidFill>
                <a:latin typeface="Montserrat"/>
                <a:cs typeface="Arial" panose="020B0604020202020204" pitchFamily="34" charset="0"/>
              </a:rPr>
              <a:t>2025 Detailed Budget</a:t>
            </a:r>
            <a:endParaRPr lang="en-US" sz="1050">
              <a:solidFill>
                <a:srgbClr val="FE3486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59411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E14521-815C-3676-9C82-1A655C5B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3B4C0F-88C6-62CB-9373-778AF83C7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2543"/>
            <a:ext cx="10995605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 b="1">
                <a:solidFill>
                  <a:srgbClr val="4399B6"/>
                </a:solidFill>
              </a:rPr>
              <a:t>Experiment in continuity with SAMARA</a:t>
            </a:r>
          </a:p>
          <a:p>
            <a:pPr lvl="1"/>
            <a:r>
              <a:rPr lang="en-US" sz="1900"/>
              <a:t>Collaboration well established</a:t>
            </a:r>
          </a:p>
          <a:p>
            <a:pPr lvl="1"/>
            <a:r>
              <a:rPr lang="en-US" sz="1900"/>
              <a:t>Solid scientific base and interest</a:t>
            </a:r>
          </a:p>
          <a:p>
            <a:r>
              <a:rPr lang="en-US" sz="2200" b="1">
                <a:solidFill>
                  <a:srgbClr val="012556"/>
                </a:solidFill>
              </a:rPr>
              <a:t>Important novelties:</a:t>
            </a:r>
          </a:p>
          <a:p>
            <a:pPr lvl="1"/>
            <a:r>
              <a:rPr lang="en-US" sz="1900"/>
              <a:t>New external partner</a:t>
            </a:r>
          </a:p>
          <a:p>
            <a:pPr lvl="1"/>
            <a:r>
              <a:rPr lang="en-US" sz="1900"/>
              <a:t>3 new materials investigated</a:t>
            </a:r>
          </a:p>
          <a:p>
            <a:pPr lvl="1"/>
            <a:r>
              <a:rPr lang="en-US" sz="1900"/>
              <a:t>Cavity test bench developing</a:t>
            </a:r>
          </a:p>
          <a:p>
            <a:pPr lvl="1"/>
            <a:r>
              <a:rPr lang="en-US" sz="1900"/>
              <a:t>Material Database</a:t>
            </a:r>
          </a:p>
          <a:p>
            <a:r>
              <a:rPr lang="en-US" sz="2200" b="1">
                <a:solidFill>
                  <a:srgbClr val="FE3486"/>
                </a:solidFill>
              </a:rPr>
              <a:t>Strong Scientific Impact</a:t>
            </a:r>
          </a:p>
          <a:p>
            <a:pPr lvl="1"/>
            <a:r>
              <a:rPr lang="en-US" sz="1900"/>
              <a:t>Results will have immediate impact for new generations Quantum Sensing Devices</a:t>
            </a:r>
          </a:p>
          <a:p>
            <a:pPr lvl="1"/>
            <a:r>
              <a:rPr lang="en-US" sz="1900">
                <a:latin typeface="Montserrat"/>
                <a:ea typeface="Yu Gothic"/>
              </a:rPr>
              <a:t>Interesting also for FCC-</a:t>
            </a:r>
            <a:r>
              <a:rPr lang="en-US" sz="1900" err="1">
                <a:latin typeface="Montserrat"/>
                <a:ea typeface="Yu Gothic"/>
              </a:rPr>
              <a:t>ee</a:t>
            </a:r>
            <a:r>
              <a:rPr lang="en-US" sz="1900">
                <a:latin typeface="Montserrat"/>
                <a:ea typeface="Yu Gothic"/>
              </a:rPr>
              <a:t> beam screen, X-band accelerators and magnet community</a:t>
            </a:r>
          </a:p>
          <a:p>
            <a:r>
              <a:rPr lang="en-US" sz="2200" b="1">
                <a:solidFill>
                  <a:srgbClr val="4399B6"/>
                </a:solidFill>
              </a:rPr>
              <a:t>Possible application of the results to Large Experiments</a:t>
            </a:r>
          </a:p>
          <a:p>
            <a:pPr lvl="1"/>
            <a:r>
              <a:rPr lang="en-US" sz="1900"/>
              <a:t>FLASH SC cavity Feasibility Study in the first year of </a:t>
            </a:r>
            <a:r>
              <a:rPr lang="en-US" sz="1900" err="1"/>
              <a:t>SuperMAD</a:t>
            </a:r>
            <a:endParaRPr lang="en-US" sz="1900"/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DE522A-2951-9308-BB7F-BE4BB2FC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520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CA456A4-9B54-E3C0-CBE7-8CA69E0C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07" b="26495"/>
          <a:stretch/>
        </p:blipFill>
        <p:spPr>
          <a:xfrm>
            <a:off x="1040541" y="266953"/>
            <a:ext cx="5463972" cy="147488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E677750-1E35-41A2-AF93-703CC8DB5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20" y="5901191"/>
            <a:ext cx="1077144" cy="559809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497FF65-4058-4513-AE7E-F0B7734AFC64}"/>
              </a:ext>
            </a:extLst>
          </p:cNvPr>
          <p:cNvSpPr txBox="1"/>
          <p:nvPr/>
        </p:nvSpPr>
        <p:spPr>
          <a:xfrm>
            <a:off x="8801510" y="1001766"/>
            <a:ext cx="2019289" cy="33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9-9-2024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1520C0-8FDD-2678-D259-3EDD1F6E7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627" y="588677"/>
            <a:ext cx="529398" cy="7184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F4C295-2ABF-F1CA-C178-642703C2AE5F}"/>
              </a:ext>
            </a:extLst>
          </p:cNvPr>
          <p:cNvSpPr txBox="1"/>
          <p:nvPr/>
        </p:nvSpPr>
        <p:spPr>
          <a:xfrm>
            <a:off x="8762025" y="573132"/>
            <a:ext cx="2690802" cy="33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Trieste, CSN5 Meeting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5116C6-C2FB-FB2F-3112-0045F1C6EEE2}"/>
              </a:ext>
            </a:extLst>
          </p:cNvPr>
          <p:cNvSpPr txBox="1"/>
          <p:nvPr/>
        </p:nvSpPr>
        <p:spPr>
          <a:xfrm>
            <a:off x="1317384" y="2545357"/>
            <a:ext cx="10374258" cy="185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500" b="1" i="0" u="none" strike="noStrike" kern="1200" cap="none" spc="0" normalizeH="0" baseline="0" noProof="0">
                <a:ln>
                  <a:noFill/>
                </a:ln>
                <a:solidFill>
                  <a:srgbClr val="FE3486"/>
                </a:solidFill>
                <a:effectLst/>
                <a:uLnTx/>
                <a:uFillTx/>
                <a:latin typeface="Montserrat Black" panose="00000A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Thank </a:t>
            </a:r>
            <a:r>
              <a:rPr kumimoji="0" lang="it-IT" sz="11500" b="1" i="0" u="none" strike="noStrike" kern="1200" cap="none" spc="0" normalizeH="0" baseline="0" noProof="0" err="1">
                <a:ln>
                  <a:noFill/>
                </a:ln>
                <a:solidFill>
                  <a:srgbClr val="FE3486"/>
                </a:solidFill>
                <a:effectLst/>
                <a:uLnTx/>
                <a:uFillTx/>
                <a:latin typeface="Montserrat Black" panose="00000A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you</a:t>
            </a:r>
            <a:r>
              <a:rPr kumimoji="0" lang="it-IT" sz="11500" b="1" i="0" u="none" strike="noStrike" kern="1200" cap="none" spc="0" normalizeH="0" baseline="0" noProof="0">
                <a:ln>
                  <a:noFill/>
                </a:ln>
                <a:solidFill>
                  <a:srgbClr val="FE3486"/>
                </a:solidFill>
                <a:effectLst/>
                <a:uLnTx/>
                <a:uFillTx/>
                <a:latin typeface="Montserrat Black" panose="00000A00000000000000" pitchFamily="50" charset="0"/>
                <a:ea typeface="Yu Gothic UI Light" panose="020B0300000000000000" pitchFamily="34" charset="-128"/>
                <a:cs typeface="Arial" panose="020B0604020202020204" pitchFamily="34" charset="0"/>
              </a:rPr>
              <a:t>!</a:t>
            </a:r>
            <a:endParaRPr kumimoji="0" lang="it-IT" sz="23900" b="1" i="0" u="none" strike="noStrike" kern="1200" cap="none" spc="0" normalizeH="0" baseline="0" noProof="0">
              <a:ln>
                <a:noFill/>
              </a:ln>
              <a:solidFill>
                <a:srgbClr val="FE3486"/>
              </a:solidFill>
              <a:effectLst/>
              <a:uLnTx/>
              <a:uFillTx/>
              <a:latin typeface="Montserrat Black" panose="00000A00000000000000" pitchFamily="50" charset="0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718A94-9999-4991-024B-FB54558B66D4}"/>
              </a:ext>
            </a:extLst>
          </p:cNvPr>
          <p:cNvSpPr txBox="1">
            <a:spLocks/>
          </p:cNvSpPr>
          <p:nvPr/>
        </p:nvSpPr>
        <p:spPr>
          <a:xfrm>
            <a:off x="8762025" y="5879616"/>
            <a:ext cx="2977663" cy="5185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rgbClr val="4297B4"/>
                </a:solidFill>
              </a:rPr>
              <a:t>cristian.pira</a:t>
            </a:r>
            <a:r>
              <a:rPr lang="en-US" sz="1800">
                <a:solidFill>
                  <a:srgbClr val="002D4B"/>
                </a:solidFill>
              </a:rPr>
              <a:t>@lnl.infn.it</a:t>
            </a:r>
          </a:p>
        </p:txBody>
      </p:sp>
      <p:pic>
        <p:nvPicPr>
          <p:cNvPr id="7" name="Picture 2" descr="Home">
            <a:extLst>
              <a:ext uri="{FF2B5EF4-FFF2-40B4-BE49-F238E27FC236}">
                <a16:creationId xmlns:a16="http://schemas.microsoft.com/office/drawing/2014/main" id="{4E577562-E9F3-EFC4-A177-51B1E8D83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13" y="6038448"/>
            <a:ext cx="950988" cy="2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590EDF-B446-8B74-397C-DC27FC50D2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2649557" y="5907985"/>
            <a:ext cx="1135094" cy="58213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96B1914-D4A4-7521-9589-0774E6EABC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4"/>
          <a:stretch/>
        </p:blipFill>
        <p:spPr>
          <a:xfrm>
            <a:off x="3915563" y="5901191"/>
            <a:ext cx="1121232" cy="5572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2BDD2C3-AA96-ED2D-E447-95F90B3DF5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5167707" y="5901191"/>
            <a:ext cx="1121232" cy="5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7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D2E3E-B184-F8D3-4C34-1524FCF6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Axion</a:t>
            </a:r>
            <a:r>
              <a:rPr lang="en-US"/>
              <a:t> Search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863067-235F-DFAC-0E00-BA40F6C50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09" y="1352017"/>
            <a:ext cx="6673728" cy="157792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>
                <a:latin typeface="Montserrat"/>
                <a:ea typeface="Yu Gothic"/>
              </a:rPr>
              <a:t>The axion is a highly-motivated elementary particle that could address two fundamental questions in physics: the strong charge-parity (CP) problem and the dark matter mystery</a:t>
            </a:r>
          </a:p>
          <a:p>
            <a:pPr algn="l">
              <a:lnSpc>
                <a:spcPct val="120000"/>
              </a:lnSpc>
            </a:pPr>
            <a:r>
              <a:rPr lang="en-US"/>
              <a:t>The most common experimental searches for axions rely on the EM interaction mediating the axion-photon coupling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2B9883-1A85-857E-52A7-EFD3C366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B51262-CAB5-5632-A735-BDA7D3F0E65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329056" y="6988550"/>
            <a:ext cx="4114800" cy="365125"/>
          </a:xfrm>
        </p:spPr>
        <p:txBody>
          <a:bodyPr/>
          <a:lstStyle/>
          <a:p>
            <a:pPr algn="l"/>
            <a:r>
              <a:rPr lang="en-US"/>
              <a:t>	    THIN FILM SC HALOSCOPES FOR DARK MATTER SEARCH BY PVD TECHNIQUES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2B13EC-0C38-E5FC-407F-DB6B6D93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4" t="67717" r="43868" b="14849"/>
          <a:stretch/>
        </p:blipFill>
        <p:spPr>
          <a:xfrm>
            <a:off x="7799578" y="514036"/>
            <a:ext cx="3110577" cy="148012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768D0D9-1570-DAE1-90C9-C95EF11C6978}"/>
              </a:ext>
            </a:extLst>
          </p:cNvPr>
          <p:cNvSpPr txBox="1"/>
          <p:nvPr/>
        </p:nvSpPr>
        <p:spPr>
          <a:xfrm>
            <a:off x="7440641" y="1879560"/>
            <a:ext cx="3925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/>
              <a:t>S. </a:t>
            </a:r>
            <a:r>
              <a:rPr lang="en-US" sz="800" err="1"/>
              <a:t>Youn</a:t>
            </a:r>
            <a:r>
              <a:rPr lang="en-US" sz="800"/>
              <a:t>, «Axion Research at CAPP/IBS», International Journal of Modern Physics: Conference Series, vol. 43. p. 1660193, 2016.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611C47-4EE9-2127-FB8E-CB2B6826C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353" y="2947331"/>
            <a:ext cx="4527703" cy="31461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B02A72-9C68-E908-834B-73F83C65A88B}"/>
              </a:ext>
            </a:extLst>
          </p:cNvPr>
          <p:cNvSpPr txBox="1"/>
          <p:nvPr/>
        </p:nvSpPr>
        <p:spPr>
          <a:xfrm rot="16200000">
            <a:off x="4509539" y="4511401"/>
            <a:ext cx="24727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u="none" strike="noStrike" baseline="0" err="1"/>
              <a:t>Semertzidis</a:t>
            </a:r>
            <a:r>
              <a:rPr lang="en-US" sz="800" b="0" i="0" u="none" strike="noStrike" baseline="0"/>
              <a:t> and </a:t>
            </a:r>
            <a:r>
              <a:rPr lang="en-US" sz="800" b="0" i="0" u="none" strike="noStrike" baseline="0" err="1"/>
              <a:t>Youn</a:t>
            </a:r>
            <a:r>
              <a:rPr lang="en-US" sz="800" b="0" i="0" u="none" strike="noStrike" baseline="0"/>
              <a:t>, </a:t>
            </a:r>
            <a:r>
              <a:rPr lang="en-US" sz="800" b="0" i="1" u="none" strike="noStrike" baseline="0"/>
              <a:t>Sci. Adv. </a:t>
            </a:r>
            <a:r>
              <a:rPr lang="en-US" sz="800" b="1" i="0" u="none" strike="noStrike" baseline="0"/>
              <a:t>8</a:t>
            </a:r>
            <a:r>
              <a:rPr lang="en-US" sz="800" b="0" i="0" u="none" strike="noStrike" baseline="0"/>
              <a:t>, eabm9928 (2022)</a:t>
            </a:r>
            <a:endParaRPr lang="en-US"/>
          </a:p>
        </p:txBody>
      </p:sp>
      <p:pic>
        <p:nvPicPr>
          <p:cNvPr id="10" name="Immagine 9" descr="P69#yIS1">
            <a:extLst>
              <a:ext uri="{FF2B5EF4-FFF2-40B4-BE49-F238E27FC236}">
                <a16:creationId xmlns:a16="http://schemas.microsoft.com/office/drawing/2014/main" id="{4079B45A-FA96-E9BE-987E-B8C3D91A2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39" t="9530" r="30848" b="53225"/>
          <a:stretch/>
        </p:blipFill>
        <p:spPr bwMode="auto">
          <a:xfrm>
            <a:off x="6982055" y="2622050"/>
            <a:ext cx="4339325" cy="3768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2C7F23E-95C7-1974-3DB7-5DACAAB6DF86}"/>
              </a:ext>
            </a:extLst>
          </p:cNvPr>
          <p:cNvSpPr/>
          <p:nvPr/>
        </p:nvSpPr>
        <p:spPr>
          <a:xfrm>
            <a:off x="2508250" y="4055199"/>
            <a:ext cx="1555750" cy="1507401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2694BAE-E582-9506-DD9E-91F80CFE3D7D}"/>
              </a:ext>
            </a:extLst>
          </p:cNvPr>
          <p:cNvCxnSpPr>
            <a:cxnSpLocks/>
          </p:cNvCxnSpPr>
          <p:nvPr/>
        </p:nvCxnSpPr>
        <p:spPr>
          <a:xfrm flipV="1">
            <a:off x="4045957" y="2798202"/>
            <a:ext cx="3538750" cy="1283882"/>
          </a:xfrm>
          <a:prstGeom prst="line">
            <a:avLst/>
          </a:prstGeom>
          <a:ln w="57150">
            <a:solidFill>
              <a:srgbClr val="FF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EA33157-7111-B6BF-51F3-5FA5EB082CB2}"/>
              </a:ext>
            </a:extLst>
          </p:cNvPr>
          <p:cNvCxnSpPr>
            <a:cxnSpLocks/>
          </p:cNvCxnSpPr>
          <p:nvPr/>
        </p:nvCxnSpPr>
        <p:spPr>
          <a:xfrm>
            <a:off x="4063999" y="5562600"/>
            <a:ext cx="3520708" cy="418587"/>
          </a:xfrm>
          <a:prstGeom prst="line">
            <a:avLst/>
          </a:prstGeom>
          <a:ln w="57150">
            <a:solidFill>
              <a:srgbClr val="FF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2FD0002-F948-E2D7-AA87-CB7D0157C2AC}"/>
              </a:ext>
            </a:extLst>
          </p:cNvPr>
          <p:cNvSpPr txBox="1"/>
          <p:nvPr/>
        </p:nvSpPr>
        <p:spPr>
          <a:xfrm>
            <a:off x="7799578" y="2387728"/>
            <a:ext cx="3504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3399"/>
                </a:solidFill>
                <a:latin typeface="Montserrat" panose="00000500000000000000" pitchFamily="50" charset="0"/>
              </a:rPr>
              <a:t>Search with Haloscope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0CD7BC-07FE-C1AD-713D-18DE5432F71A}"/>
              </a:ext>
            </a:extLst>
          </p:cNvPr>
          <p:cNvSpPr txBox="1"/>
          <p:nvPr/>
        </p:nvSpPr>
        <p:spPr>
          <a:xfrm rot="16200000">
            <a:off x="9623076" y="3911629"/>
            <a:ext cx="29455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D. </a:t>
            </a:r>
            <a:r>
              <a:rPr lang="en-US" sz="800" err="1"/>
              <a:t>Alesini</a:t>
            </a:r>
            <a:r>
              <a:rPr lang="en-US" sz="800"/>
              <a:t> et al., Phys. Dark Universe, vol. 42, 2023, </a:t>
            </a:r>
          </a:p>
        </p:txBody>
      </p:sp>
    </p:spTree>
    <p:extLst>
      <p:ext uri="{BB962C8B-B14F-4D97-AF65-F5344CB8AC3E}">
        <p14:creationId xmlns:p14="http://schemas.microsoft.com/office/powerpoint/2010/main" val="387033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9F34D-2E6C-FA9C-A7DC-87E0AB37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Basic Principle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21BEBD-8EDD-2050-DDDE-133822DC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4F62859E-B236-8119-6C29-D20E1E9C9F4D}"/>
              </a:ext>
            </a:extLst>
          </p:cNvPr>
          <p:cNvSpPr txBox="1">
            <a:spLocks/>
          </p:cNvSpPr>
          <p:nvPr/>
        </p:nvSpPr>
        <p:spPr>
          <a:xfrm>
            <a:off x="838200" y="1924904"/>
            <a:ext cx="4913224" cy="17717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Font typeface="Montserrat" panose="00000500000000000000" pitchFamily="50" charset="0"/>
              <a:buChar char="▶"/>
            </a:pPr>
            <a:r>
              <a:rPr lang="en-US" sz="1600"/>
              <a:t>The axion haloscope was designed to scope microwave photon signals from the conversion of axions in our galactic halo</a:t>
            </a:r>
          </a:p>
          <a:p>
            <a:pPr algn="just">
              <a:buClr>
                <a:schemeClr val="tx1"/>
              </a:buClr>
              <a:buFont typeface="Montserrat" panose="00000500000000000000" pitchFamily="50" charset="0"/>
              <a:buChar char="▶"/>
            </a:pPr>
            <a:r>
              <a:rPr lang="en-US" sz="1600"/>
              <a:t>The signal power can be enhanced by the resonance effect that occurs when the axion mass matches the natural frequency of the detection system</a:t>
            </a:r>
          </a:p>
        </p:txBody>
      </p:sp>
      <p:pic>
        <p:nvPicPr>
          <p:cNvPr id="12" name="Immagine 11" descr="Immagine che contiene interno, scatola, argento&#10;&#10;Descrizione generata automaticamente con attendibilità media">
            <a:extLst>
              <a:ext uri="{FF2B5EF4-FFF2-40B4-BE49-F238E27FC236}">
                <a16:creationId xmlns:a16="http://schemas.microsoft.com/office/drawing/2014/main" id="{D14027AB-B4A8-1B23-F3A1-E5F5EAA5D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17" b="92063" l="13889" r="81151">
                        <a14:foregroundMark x1="26290" y1="83201" x2="16319" y2="81911"/>
                        <a14:foregroundMark x1="16319" y1="81911" x2="13988" y2="61706"/>
                        <a14:foregroundMark x1="13988" y1="61706" x2="16890" y2="55952"/>
                        <a14:foregroundMark x1="16890" y1="55952" x2="26463" y2="55324"/>
                        <a14:foregroundMark x1="26463" y1="55324" x2="79018" y2="61574"/>
                        <a14:foregroundMark x1="79018" y1="61574" x2="81250" y2="76124"/>
                        <a14:foregroundMark x1="81250" y1="76124" x2="81076" y2="83796"/>
                        <a14:foregroundMark x1="81076" y1="83796" x2="79067" y2="89120"/>
                        <a14:foregroundMark x1="79067" y1="89120" x2="76463" y2="91369"/>
                        <a14:foregroundMark x1="76463" y1="91369" x2="65079" y2="89054"/>
                        <a14:foregroundMark x1="17510" y1="82837" x2="16493" y2="81647"/>
                        <a14:foregroundMark x1="16493" y1="81647" x2="14385" y2="74107"/>
                        <a14:foregroundMark x1="14385" y1="74107" x2="13963" y2="70403"/>
                        <a14:foregroundMark x1="13963" y1="70403" x2="14162" y2="65642"/>
                        <a14:foregroundMark x1="14162" y1="65642" x2="17584" y2="53142"/>
                        <a14:foregroundMark x1="17584" y1="53142" x2="22693" y2="59854"/>
                        <a14:foregroundMark x1="22693" y1="59854" x2="24157" y2="74735"/>
                        <a14:foregroundMark x1="24157" y1="74735" x2="20188" y2="80985"/>
                        <a14:foregroundMark x1="20188" y1="80985" x2="17088" y2="82011"/>
                        <a14:foregroundMark x1="17088" y1="82011" x2="16667" y2="81515"/>
                        <a14:foregroundMark x1="78819" y1="89253" x2="81076" y2="81085"/>
                        <a14:foregroundMark x1="81076" y1="81085" x2="81721" y2="75099"/>
                        <a14:foregroundMark x1="81721" y1="75099" x2="81523" y2="70172"/>
                        <a14:foregroundMark x1="81523" y1="70172" x2="80432" y2="65939"/>
                        <a14:foregroundMark x1="80432" y1="65939" x2="78745" y2="63161"/>
                        <a14:foregroundMark x1="78745" y1="63161" x2="74355" y2="66931"/>
                        <a14:foregroundMark x1="74355" y1="66931" x2="72669" y2="79464"/>
                        <a14:foregroundMark x1="72669" y1="79464" x2="76042" y2="87269"/>
                        <a14:foregroundMark x1="76042" y1="87269" x2="78671" y2="89253"/>
                        <a14:foregroundMark x1="75694" y1="83962" x2="79588" y2="80589"/>
                        <a14:foregroundMark x1="79588" y1="80589" x2="81151" y2="72652"/>
                        <a14:foregroundMark x1="81151" y1="72652" x2="76215" y2="70569"/>
                        <a14:foregroundMark x1="76215" y1="70569" x2="75918" y2="82110"/>
                        <a14:foregroundMark x1="75918" y1="82110" x2="77951" y2="87368"/>
                        <a14:foregroundMark x1="77951" y1="87368" x2="78249" y2="87368"/>
                        <a14:foregroundMark x1="14534" y1="75661" x2="13889" y2="71759"/>
                        <a14:foregroundMark x1="13889" y1="71759" x2="14385" y2="60351"/>
                        <a14:foregroundMark x1="63666" y1="56217" x2="72346" y2="57275"/>
                        <a14:foregroundMark x1="72346" y1="57275" x2="73958" y2="56779"/>
                        <a14:foregroundMark x1="73958" y1="56779" x2="78522" y2="57341"/>
                        <a14:foregroundMark x1="64236" y1="78869" x2="69469" y2="76224"/>
                        <a14:foregroundMark x1="72148" y1="88095" x2="72148" y2="88095"/>
                        <a14:foregroundMark x1="73016" y1="92063" x2="70461" y2="91700"/>
                        <a14:foregroundMark x1="31672" y1="85086" x2="26389" y2="83962"/>
                        <a14:foregroundMark x1="26389" y1="83962" x2="24578" y2="84160"/>
                      </a14:backgroundRemoval>
                    </a14:imgEffect>
                  </a14:imgLayer>
                </a14:imgProps>
              </a:ext>
            </a:extLst>
          </a:blip>
          <a:srcRect l="12540" t="52242" r="14816" b="4863"/>
          <a:stretch/>
        </p:blipFill>
        <p:spPr>
          <a:xfrm rot="9989621">
            <a:off x="991410" y="4186334"/>
            <a:ext cx="4043693" cy="1790832"/>
          </a:xfrm>
          <a:prstGeom prst="rect">
            <a:avLst/>
          </a:prstGeom>
          <a:effectLst/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31BB288B-7BF8-8D36-E46E-986D5E123164}"/>
              </a:ext>
            </a:extLst>
          </p:cNvPr>
          <p:cNvGrpSpPr/>
          <p:nvPr/>
        </p:nvGrpSpPr>
        <p:grpSpPr>
          <a:xfrm rot="21437149">
            <a:off x="1142060" y="4775118"/>
            <a:ext cx="4068512" cy="586190"/>
            <a:chOff x="2304000" y="4751853"/>
            <a:chExt cx="2477579" cy="586190"/>
          </a:xfrm>
        </p:grpSpPr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9F02D824-E6CA-C31F-13DD-9C543E2C7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4000" y="4751853"/>
              <a:ext cx="2404800" cy="323721"/>
            </a:xfrm>
            <a:prstGeom prst="straightConnector1">
              <a:avLst/>
            </a:prstGeom>
            <a:ln w="28575">
              <a:solidFill>
                <a:srgbClr val="7030A0"/>
              </a:solidFill>
              <a:prstDash val="solid"/>
              <a:headEnd type="arrow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819C0A83-DBA1-49FA-D3E3-A111F6A16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7804" y="4875305"/>
              <a:ext cx="2404800" cy="323721"/>
            </a:xfrm>
            <a:prstGeom prst="straightConnector1">
              <a:avLst/>
            </a:prstGeom>
            <a:ln w="28575">
              <a:solidFill>
                <a:srgbClr val="7030A0"/>
              </a:solidFill>
              <a:prstDash val="solid"/>
              <a:headEnd type="arrow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87CEAA45-FA30-BF3D-9B62-9EEF9B41C0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6779" y="5014322"/>
              <a:ext cx="2404800" cy="323721"/>
            </a:xfrm>
            <a:prstGeom prst="straightConnector1">
              <a:avLst/>
            </a:prstGeom>
            <a:ln w="28575">
              <a:solidFill>
                <a:srgbClr val="7030A0"/>
              </a:solidFill>
              <a:prstDash val="solid"/>
              <a:headEnd type="arrow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C71849C-9AF8-6AC3-46CD-235E9526F0F5}"/>
              </a:ext>
            </a:extLst>
          </p:cNvPr>
          <p:cNvGrpSpPr/>
          <p:nvPr/>
        </p:nvGrpSpPr>
        <p:grpSpPr>
          <a:xfrm rot="21335343">
            <a:off x="1693560" y="4943681"/>
            <a:ext cx="3054769" cy="1336471"/>
            <a:chOff x="1970004" y="4897277"/>
            <a:chExt cx="3225655" cy="1328755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E9D119C-63BC-4D68-070F-2C80F5C03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396" b="67264"/>
            <a:stretch/>
          </p:blipFill>
          <p:spPr>
            <a:xfrm rot="21242686">
              <a:off x="1970004" y="5027841"/>
              <a:ext cx="1531358" cy="25068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169FE6A6-7531-837E-FF56-5127CD2A6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</a:blip>
            <a:srcRect t="10396" b="67264"/>
            <a:stretch/>
          </p:blipFill>
          <p:spPr>
            <a:xfrm rot="21210979">
              <a:off x="3397368" y="4897277"/>
              <a:ext cx="1798291" cy="274988"/>
            </a:xfrm>
            <a:prstGeom prst="rect">
              <a:avLst/>
            </a:prstGeom>
          </p:spPr>
        </p:pic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3121BC85-8F5B-249D-6A72-7B38B8023042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38" y="5098604"/>
              <a:ext cx="1088381" cy="1127428"/>
            </a:xfrm>
            <a:prstGeom prst="straightConnector1">
              <a:avLst/>
            </a:prstGeom>
            <a:ln w="127000">
              <a:solidFill>
                <a:srgbClr val="FF3399"/>
              </a:solidFill>
              <a:prstDash val="sysDot"/>
              <a:headEnd type="arrow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248516B-648F-DFEC-9CF9-CC7260104C3F}"/>
              </a:ext>
            </a:extLst>
          </p:cNvPr>
          <p:cNvSpPr txBox="1"/>
          <p:nvPr/>
        </p:nvSpPr>
        <p:spPr>
          <a:xfrm>
            <a:off x="4883030" y="4424436"/>
            <a:ext cx="11950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>
                <a:solidFill>
                  <a:srgbClr val="7030A0"/>
                </a:solidFill>
              </a:rPr>
              <a:t>Magnetic Field (B)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662DAD2-381F-81BE-550D-89C9D1CB6652}"/>
              </a:ext>
            </a:extLst>
          </p:cNvPr>
          <p:cNvSpPr txBox="1"/>
          <p:nvPr/>
        </p:nvSpPr>
        <p:spPr>
          <a:xfrm>
            <a:off x="3747945" y="5793417"/>
            <a:ext cx="1195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>
                <a:solidFill>
                  <a:srgbClr val="FF3399"/>
                </a:solidFill>
              </a:rPr>
              <a:t>Axion (a)</a:t>
            </a:r>
            <a:endParaRPr lang="en-US" sz="3200" b="1">
              <a:solidFill>
                <a:srgbClr val="FF3399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2861511-E31D-B7DA-9368-418AE10D2428}"/>
              </a:ext>
            </a:extLst>
          </p:cNvPr>
          <p:cNvSpPr txBox="1"/>
          <p:nvPr/>
        </p:nvSpPr>
        <p:spPr>
          <a:xfrm rot="21092314">
            <a:off x="3359985" y="5074588"/>
            <a:ext cx="1195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>
                <a:solidFill>
                  <a:schemeClr val="accent2">
                    <a:lumMod val="40000"/>
                    <a:lumOff val="60000"/>
                  </a:schemeClr>
                </a:solidFill>
              </a:rPr>
              <a:t>Photon (</a:t>
            </a:r>
            <a:r>
              <a:rPr lang="az-Cyrl-AZ" sz="1100" b="1">
                <a:solidFill>
                  <a:schemeClr val="accent2">
                    <a:lumMod val="40000"/>
                    <a:lumOff val="60000"/>
                  </a:schemeClr>
                </a:solidFill>
                <a:sym typeface="Symbol" panose="05050102010706020507" pitchFamily="18" charset="2"/>
              </a:rPr>
              <a:t></a:t>
            </a:r>
            <a:r>
              <a:rPr lang="en-US" sz="1100" b="1" i="0" u="none" strike="noStrike" baseline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  <a:endParaRPr lang="en-US" sz="3200" b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53BBFD8-A5CC-FEDD-1A9D-5B2E63399A29}"/>
              </a:ext>
            </a:extLst>
          </p:cNvPr>
          <p:cNvSpPr txBox="1"/>
          <p:nvPr/>
        </p:nvSpPr>
        <p:spPr>
          <a:xfrm rot="21092314">
            <a:off x="1303426" y="5294693"/>
            <a:ext cx="21557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i="0" u="none" strike="noStrike" baseline="0">
                <a:solidFill>
                  <a:schemeClr val="accent5">
                    <a:lumMod val="75000"/>
                  </a:schemeClr>
                </a:solidFill>
              </a:rPr>
              <a:t>Virtual Photon (</a:t>
            </a:r>
            <a:r>
              <a:rPr lang="az-Cyrl-AZ" sz="1000" b="1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</a:t>
            </a:r>
            <a:r>
              <a:rPr lang="en-US" sz="1000" b="1" i="0" u="none" strike="noStrike" baseline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994569A-7E31-C32E-6029-19E96AE45340}"/>
                  </a:ext>
                </a:extLst>
              </p:cNvPr>
              <p:cNvSpPr txBox="1"/>
              <p:nvPr/>
            </p:nvSpPr>
            <p:spPr>
              <a:xfrm>
                <a:off x="6725102" y="2334826"/>
                <a:ext cx="3647986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113B5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𝜶𝜸𝜸</m:t>
                          </m:r>
                        </m:sub>
                        <m:sup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f>
                        <m:fPr>
                          <m:ctrlPr>
                            <a:rPr lang="en-US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b="1" i="1" smtClean="0">
                              <a:solidFill>
                                <a:srgbClr val="9D64F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9D64F3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9D64F3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it-IT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113B5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429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solidFill>
                                    <a:srgbClr val="4297B4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b="1" i="1">
                                  <a:solidFill>
                                    <a:srgbClr val="4297B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4297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113B5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solidFill>
                                        <a:srgbClr val="113B57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it-IT" b="1" i="1">
                                      <a:solidFill>
                                        <a:srgbClr val="113B5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it-IT" b="1" i="1" smtClean="0">
                                  <a:solidFill>
                                    <a:srgbClr val="113B5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b="1" i="1">
                                  <a:solidFill>
                                    <a:srgbClr val="4297B4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4297B4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>
                  <a:solidFill>
                    <a:srgbClr val="113B57"/>
                  </a:solidFill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994569A-7E31-C32E-6029-19E96AE45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102" y="2334826"/>
                <a:ext cx="3647986" cy="5670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CD13A7D-3EC8-4844-D5FF-09E6F62BD54D}"/>
              </a:ext>
            </a:extLst>
          </p:cNvPr>
          <p:cNvSpPr txBox="1"/>
          <p:nvPr/>
        </p:nvSpPr>
        <p:spPr>
          <a:xfrm>
            <a:off x="6078126" y="2000896"/>
            <a:ext cx="11950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>
                <a:solidFill>
                  <a:srgbClr val="113B57"/>
                </a:solidFill>
              </a:rPr>
              <a:t>Conversion Power</a:t>
            </a:r>
            <a:endParaRPr lang="en-US" sz="2800" b="1">
              <a:solidFill>
                <a:srgbClr val="113B57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A574B6B-6E45-C5C0-AB6D-C57B72B1AE75}"/>
              </a:ext>
            </a:extLst>
          </p:cNvPr>
          <p:cNvSpPr txBox="1"/>
          <p:nvPr/>
        </p:nvSpPr>
        <p:spPr>
          <a:xfrm>
            <a:off x="7228546" y="1841259"/>
            <a:ext cx="11950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u="none" strike="noStrike" baseline="0">
                <a:solidFill>
                  <a:srgbClr val="113B57"/>
                </a:solidFill>
              </a:rPr>
              <a:t>Coupling Constant</a:t>
            </a:r>
            <a:endParaRPr lang="en-US" sz="2800">
              <a:solidFill>
                <a:srgbClr val="113B57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0DDEC9C-AC47-7560-A52E-A1F37C061A3D}"/>
              </a:ext>
            </a:extLst>
          </p:cNvPr>
          <p:cNvSpPr txBox="1"/>
          <p:nvPr/>
        </p:nvSpPr>
        <p:spPr>
          <a:xfrm>
            <a:off x="8397132" y="1737346"/>
            <a:ext cx="11950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u="none" strike="noStrike" baseline="0">
                <a:solidFill>
                  <a:srgbClr val="113B57"/>
                </a:solidFill>
              </a:rPr>
              <a:t>Dark Matter Axion Density</a:t>
            </a:r>
            <a:endParaRPr lang="en-US" sz="2800">
              <a:solidFill>
                <a:srgbClr val="113B57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624415F-2FE8-A2D0-2DA7-97A54E56BF6F}"/>
              </a:ext>
            </a:extLst>
          </p:cNvPr>
          <p:cNvSpPr txBox="1"/>
          <p:nvPr/>
        </p:nvSpPr>
        <p:spPr>
          <a:xfrm>
            <a:off x="6961254" y="2972465"/>
            <a:ext cx="11950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u="none" strike="noStrike" baseline="0">
                <a:solidFill>
                  <a:srgbClr val="113B57"/>
                </a:solidFill>
              </a:rPr>
              <a:t>Axion Mass</a:t>
            </a:r>
            <a:endParaRPr lang="en-US" sz="2800">
              <a:solidFill>
                <a:srgbClr val="113B57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A94D3D4-B264-68FD-FE89-057E0104C82E}"/>
              </a:ext>
            </a:extLst>
          </p:cNvPr>
          <p:cNvSpPr txBox="1"/>
          <p:nvPr/>
        </p:nvSpPr>
        <p:spPr>
          <a:xfrm>
            <a:off x="7900401" y="2976066"/>
            <a:ext cx="9040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>
                <a:solidFill>
                  <a:srgbClr val="9D64F3"/>
                </a:solidFill>
              </a:rPr>
              <a:t>Magnetic Field</a:t>
            </a:r>
            <a:endParaRPr lang="en-US" sz="2800" b="1">
              <a:solidFill>
                <a:srgbClr val="9D64F3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FBE96C1-9186-FE88-9988-3E4A4034CB70}"/>
              </a:ext>
            </a:extLst>
          </p:cNvPr>
          <p:cNvSpPr txBox="1"/>
          <p:nvPr/>
        </p:nvSpPr>
        <p:spPr>
          <a:xfrm>
            <a:off x="10158703" y="3008031"/>
            <a:ext cx="11950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u="none" strike="noStrike" baseline="0">
                <a:solidFill>
                  <a:srgbClr val="113B57"/>
                </a:solidFill>
              </a:rPr>
              <a:t>Axion Quality Factor (10</a:t>
            </a:r>
            <a:r>
              <a:rPr lang="en-US" sz="1050" i="0" u="none" strike="noStrike" baseline="30000">
                <a:solidFill>
                  <a:srgbClr val="113B57"/>
                </a:solidFill>
              </a:rPr>
              <a:t>6</a:t>
            </a:r>
            <a:r>
              <a:rPr lang="en-US" sz="1050" i="0" u="none" strike="noStrike" baseline="0">
                <a:solidFill>
                  <a:srgbClr val="113B57"/>
                </a:solidFill>
              </a:rPr>
              <a:t>)</a:t>
            </a:r>
            <a:endParaRPr lang="en-US" sz="2800">
              <a:solidFill>
                <a:srgbClr val="113B57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B43A696-5F59-CF27-F13D-3FFC36817C7E}"/>
              </a:ext>
            </a:extLst>
          </p:cNvPr>
          <p:cNvSpPr txBox="1"/>
          <p:nvPr/>
        </p:nvSpPr>
        <p:spPr>
          <a:xfrm>
            <a:off x="10471944" y="1965494"/>
            <a:ext cx="11950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strike="noStrike" baseline="0">
                <a:solidFill>
                  <a:srgbClr val="4297B4"/>
                </a:solidFill>
              </a:rPr>
              <a:t>Cavity Quality Factor</a:t>
            </a:r>
            <a:endParaRPr lang="en-US" sz="4000" b="1">
              <a:solidFill>
                <a:srgbClr val="4297B4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754F30D-AA3A-962D-7623-D602F0E1A6E5}"/>
              </a:ext>
            </a:extLst>
          </p:cNvPr>
          <p:cNvSpPr txBox="1"/>
          <p:nvPr/>
        </p:nvSpPr>
        <p:spPr>
          <a:xfrm>
            <a:off x="8281435" y="3482775"/>
            <a:ext cx="20393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>
                <a:solidFill>
                  <a:srgbClr val="323232"/>
                </a:solidFill>
              </a:rPr>
              <a:t>D. Kim </a:t>
            </a:r>
            <a:r>
              <a:rPr lang="en-US" sz="800" b="0" i="1" u="none" strike="noStrike" baseline="0">
                <a:solidFill>
                  <a:srgbClr val="323232"/>
                </a:solidFill>
              </a:rPr>
              <a:t>et al</a:t>
            </a:r>
            <a:r>
              <a:rPr lang="en-US" sz="800" b="0" i="0" u="none" strike="noStrike" baseline="0">
                <a:solidFill>
                  <a:srgbClr val="323232"/>
                </a:solidFill>
              </a:rPr>
              <a:t>. JCAP03(2020)066</a:t>
            </a:r>
            <a:endParaRPr lang="en-US" sz="800"/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B0B9BDB-EEDA-5CC3-AEC6-3A1D1E23180C}"/>
              </a:ext>
            </a:extLst>
          </p:cNvPr>
          <p:cNvCxnSpPr>
            <a:cxnSpLocks/>
          </p:cNvCxnSpPr>
          <p:nvPr/>
        </p:nvCxnSpPr>
        <p:spPr>
          <a:xfrm>
            <a:off x="7672916" y="2194455"/>
            <a:ext cx="153178" cy="348120"/>
          </a:xfrm>
          <a:prstGeom prst="line">
            <a:avLst/>
          </a:prstGeom>
          <a:ln>
            <a:solidFill>
              <a:srgbClr val="113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0CA8076-EFC6-2E07-6CF5-D07631B45BAC}"/>
              </a:ext>
            </a:extLst>
          </p:cNvPr>
          <p:cNvCxnSpPr>
            <a:cxnSpLocks/>
          </p:cNvCxnSpPr>
          <p:nvPr/>
        </p:nvCxnSpPr>
        <p:spPr>
          <a:xfrm>
            <a:off x="6848643" y="2229696"/>
            <a:ext cx="53200" cy="254411"/>
          </a:xfrm>
          <a:prstGeom prst="line">
            <a:avLst/>
          </a:prstGeom>
          <a:ln>
            <a:solidFill>
              <a:srgbClr val="113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C73DD91E-FE2D-7F6E-6C0D-AD1711956563}"/>
              </a:ext>
            </a:extLst>
          </p:cNvPr>
          <p:cNvCxnSpPr>
            <a:cxnSpLocks/>
          </p:cNvCxnSpPr>
          <p:nvPr/>
        </p:nvCxnSpPr>
        <p:spPr>
          <a:xfrm flipH="1">
            <a:off x="7921028" y="2827041"/>
            <a:ext cx="272251" cy="167400"/>
          </a:xfrm>
          <a:prstGeom prst="line">
            <a:avLst/>
          </a:prstGeom>
          <a:ln>
            <a:solidFill>
              <a:srgbClr val="113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FAF12401-E034-B8F0-1569-EDDF7E87B272}"/>
              </a:ext>
            </a:extLst>
          </p:cNvPr>
          <p:cNvCxnSpPr>
            <a:cxnSpLocks/>
          </p:cNvCxnSpPr>
          <p:nvPr/>
        </p:nvCxnSpPr>
        <p:spPr>
          <a:xfrm flipH="1">
            <a:off x="8596402" y="2743154"/>
            <a:ext cx="87681" cy="274740"/>
          </a:xfrm>
          <a:prstGeom prst="line">
            <a:avLst/>
          </a:prstGeom>
          <a:ln>
            <a:solidFill>
              <a:srgbClr val="9D64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F635E567-7490-07AA-2B91-7AFB0E406A1E}"/>
              </a:ext>
            </a:extLst>
          </p:cNvPr>
          <p:cNvCxnSpPr>
            <a:cxnSpLocks/>
          </p:cNvCxnSpPr>
          <p:nvPr/>
        </p:nvCxnSpPr>
        <p:spPr>
          <a:xfrm flipH="1">
            <a:off x="8327663" y="2000896"/>
            <a:ext cx="201390" cy="364379"/>
          </a:xfrm>
          <a:prstGeom prst="line">
            <a:avLst/>
          </a:prstGeom>
          <a:ln>
            <a:solidFill>
              <a:srgbClr val="113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D8B8EB52-FE31-1649-71A0-2591BDA7ABDF}"/>
              </a:ext>
            </a:extLst>
          </p:cNvPr>
          <p:cNvCxnSpPr>
            <a:cxnSpLocks/>
          </p:cNvCxnSpPr>
          <p:nvPr/>
        </p:nvCxnSpPr>
        <p:spPr>
          <a:xfrm flipH="1">
            <a:off x="9257876" y="1955570"/>
            <a:ext cx="644025" cy="52853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B521E5C8-FCE0-DAD9-04F4-28F24E2CA56F}"/>
              </a:ext>
            </a:extLst>
          </p:cNvPr>
          <p:cNvCxnSpPr>
            <a:cxnSpLocks/>
          </p:cNvCxnSpPr>
          <p:nvPr/>
        </p:nvCxnSpPr>
        <p:spPr>
          <a:xfrm flipV="1">
            <a:off x="10155663" y="2309853"/>
            <a:ext cx="523438" cy="140131"/>
          </a:xfrm>
          <a:prstGeom prst="line">
            <a:avLst/>
          </a:prstGeom>
          <a:ln>
            <a:solidFill>
              <a:srgbClr val="4297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84CDD39-B818-7ACD-D32B-2BFB5A8C7C7E}"/>
              </a:ext>
            </a:extLst>
          </p:cNvPr>
          <p:cNvSpPr txBox="1"/>
          <p:nvPr/>
        </p:nvSpPr>
        <p:spPr>
          <a:xfrm>
            <a:off x="8444033" y="2971097"/>
            <a:ext cx="11950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u="none" strike="noStrike" baseline="0">
                <a:solidFill>
                  <a:srgbClr val="113B57"/>
                </a:solidFill>
              </a:rPr>
              <a:t>Resonant Frequency</a:t>
            </a:r>
            <a:endParaRPr lang="en-US" sz="2800">
              <a:solidFill>
                <a:srgbClr val="113B57"/>
              </a:solidFill>
            </a:endParaRP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64E35D0D-A4E3-D6EC-DCAF-7208116E16EF}"/>
              </a:ext>
            </a:extLst>
          </p:cNvPr>
          <p:cNvCxnSpPr>
            <a:cxnSpLocks/>
          </p:cNvCxnSpPr>
          <p:nvPr/>
        </p:nvCxnSpPr>
        <p:spPr>
          <a:xfrm flipH="1">
            <a:off x="8917723" y="2743154"/>
            <a:ext cx="28113" cy="286150"/>
          </a:xfrm>
          <a:prstGeom prst="line">
            <a:avLst/>
          </a:prstGeom>
          <a:ln>
            <a:solidFill>
              <a:srgbClr val="113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1C25C22-C18A-D262-743D-2988ECF4CA8D}"/>
              </a:ext>
            </a:extLst>
          </p:cNvPr>
          <p:cNvSpPr txBox="1"/>
          <p:nvPr/>
        </p:nvSpPr>
        <p:spPr>
          <a:xfrm>
            <a:off x="9565718" y="1780551"/>
            <a:ext cx="11950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>
                <a:solidFill>
                  <a:schemeClr val="accent6"/>
                </a:solidFill>
              </a:rPr>
              <a:t>Volume</a:t>
            </a:r>
            <a:endParaRPr lang="en-US" sz="2800" b="1">
              <a:solidFill>
                <a:schemeClr val="accent6"/>
              </a:solidFill>
            </a:endParaRP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90BA1D3F-64AD-AAC4-0776-2DF0E974C4F7}"/>
              </a:ext>
            </a:extLst>
          </p:cNvPr>
          <p:cNvCxnSpPr>
            <a:cxnSpLocks/>
          </p:cNvCxnSpPr>
          <p:nvPr/>
        </p:nvCxnSpPr>
        <p:spPr>
          <a:xfrm>
            <a:off x="9630970" y="2910741"/>
            <a:ext cx="740974" cy="214307"/>
          </a:xfrm>
          <a:prstGeom prst="line">
            <a:avLst/>
          </a:prstGeom>
          <a:ln>
            <a:solidFill>
              <a:srgbClr val="113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020CB3E-5179-8A3C-63D5-3484FB6F7F2A}"/>
              </a:ext>
            </a:extLst>
          </p:cNvPr>
          <p:cNvSpPr txBox="1"/>
          <p:nvPr/>
        </p:nvSpPr>
        <p:spPr>
          <a:xfrm>
            <a:off x="5877714" y="995433"/>
            <a:ext cx="5853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12556"/>
                </a:solidFill>
                <a:latin typeface="Montserrat" panose="00000500000000000000" pitchFamily="50" charset="0"/>
              </a:rPr>
              <a:t>SRF Axion </a:t>
            </a:r>
            <a:r>
              <a:rPr lang="en-US" sz="3600" b="1" err="1">
                <a:solidFill>
                  <a:srgbClr val="012556"/>
                </a:solidFill>
                <a:latin typeface="Montserrat" panose="00000500000000000000" pitchFamily="50" charset="0"/>
              </a:rPr>
              <a:t>Haloscopes</a:t>
            </a:r>
            <a:endParaRPr lang="en-US" sz="3600" b="1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799997F8-6B4A-B2C0-000F-C9091444D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649" y="3929637"/>
            <a:ext cx="4527477" cy="909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4399B6"/>
                </a:solidFill>
              </a:rPr>
              <a:t>Q factor of Cu </a:t>
            </a:r>
            <a:r>
              <a:rPr lang="en-US" sz="1800" b="1" err="1">
                <a:solidFill>
                  <a:srgbClr val="4399B6"/>
                </a:solidFill>
              </a:rPr>
              <a:t>haloscope</a:t>
            </a:r>
            <a:r>
              <a:rPr lang="en-US" sz="1800" b="1">
                <a:solidFill>
                  <a:srgbClr val="4399B6"/>
                </a:solidFill>
              </a:rPr>
              <a:t> limited</a:t>
            </a:r>
            <a:br>
              <a:rPr lang="en-US" sz="1800" b="1">
                <a:solidFill>
                  <a:srgbClr val="4399B6"/>
                </a:solidFill>
              </a:rPr>
            </a:br>
            <a:r>
              <a:rPr lang="en-US" sz="1800"/>
              <a:t>by anomalous skin effect</a:t>
            </a:r>
          </a:p>
        </p:txBody>
      </p:sp>
      <p:sp>
        <p:nvSpPr>
          <p:cNvPr id="51" name="Segnaposto contenuto 2">
            <a:extLst>
              <a:ext uri="{FF2B5EF4-FFF2-40B4-BE49-F238E27FC236}">
                <a16:creationId xmlns:a16="http://schemas.microsoft.com/office/drawing/2014/main" id="{2206B18B-125B-6591-08AE-D8C9738AB100}"/>
              </a:ext>
            </a:extLst>
          </p:cNvPr>
          <p:cNvSpPr txBox="1">
            <a:spLocks/>
          </p:cNvSpPr>
          <p:nvPr/>
        </p:nvSpPr>
        <p:spPr>
          <a:xfrm>
            <a:off x="6741364" y="5123602"/>
            <a:ext cx="542916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012556"/>
                </a:solidFill>
              </a:rPr>
              <a:t>SRF in High Magnetic Field </a:t>
            </a:r>
            <a:r>
              <a:rPr lang="en-US" sz="1800" i="1">
                <a:solidFill>
                  <a:srgbClr val="012556"/>
                </a:solidFill>
              </a:rPr>
              <a:t>(Mixed State)</a:t>
            </a:r>
          </a:p>
        </p:txBody>
      </p:sp>
      <p:sp>
        <p:nvSpPr>
          <p:cNvPr id="54" name="Segnaposto contenuto 2">
            <a:extLst>
              <a:ext uri="{FF2B5EF4-FFF2-40B4-BE49-F238E27FC236}">
                <a16:creationId xmlns:a16="http://schemas.microsoft.com/office/drawing/2014/main" id="{3490C991-BECB-EB16-9F06-385C551671B0}"/>
              </a:ext>
            </a:extLst>
          </p:cNvPr>
          <p:cNvSpPr txBox="1">
            <a:spLocks/>
          </p:cNvSpPr>
          <p:nvPr/>
        </p:nvSpPr>
        <p:spPr>
          <a:xfrm>
            <a:off x="7214108" y="4718311"/>
            <a:ext cx="3851961" cy="55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>
                <a:solidFill>
                  <a:srgbClr val="FE3486"/>
                </a:solidFill>
                <a:latin typeface="Montserrat" panose="00000500000000000000" pitchFamily="50" charset="0"/>
              </a:rPr>
              <a:t>to improve Q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4602F59F-7C02-311F-C83C-9271ADA00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1144" y="3921996"/>
            <a:ext cx="1185318" cy="1365865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D7E0FA36-CD34-5331-DFD5-25DDD6099878}"/>
              </a:ext>
            </a:extLst>
          </p:cNvPr>
          <p:cNvCxnSpPr>
            <a:cxnSpLocks/>
          </p:cNvCxnSpPr>
          <p:nvPr/>
        </p:nvCxnSpPr>
        <p:spPr>
          <a:xfrm>
            <a:off x="9369217" y="2734513"/>
            <a:ext cx="178336" cy="29300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62DB1BDC-482F-862F-99D5-0FF553DDD3C4}"/>
              </a:ext>
            </a:extLst>
          </p:cNvPr>
          <p:cNvSpPr txBox="1"/>
          <p:nvPr/>
        </p:nvSpPr>
        <p:spPr>
          <a:xfrm>
            <a:off x="9301128" y="2968461"/>
            <a:ext cx="7196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>
                <a:solidFill>
                  <a:schemeClr val="accent2">
                    <a:lumMod val="75000"/>
                  </a:schemeClr>
                </a:solidFill>
              </a:rPr>
              <a:t>Form Factor</a:t>
            </a:r>
          </a:p>
        </p:txBody>
      </p:sp>
      <p:sp>
        <p:nvSpPr>
          <p:cNvPr id="47" name="Segnaposto contenuto 2">
            <a:extLst>
              <a:ext uri="{FF2B5EF4-FFF2-40B4-BE49-F238E27FC236}">
                <a16:creationId xmlns:a16="http://schemas.microsoft.com/office/drawing/2014/main" id="{98115AF3-0C54-54BB-4EB9-EDA57A135211}"/>
              </a:ext>
            </a:extLst>
          </p:cNvPr>
          <p:cNvSpPr txBox="1">
            <a:spLocks/>
          </p:cNvSpPr>
          <p:nvPr/>
        </p:nvSpPr>
        <p:spPr>
          <a:xfrm>
            <a:off x="5357611" y="5760938"/>
            <a:ext cx="3326472" cy="63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FE3486"/>
                </a:solidFill>
              </a:rPr>
              <a:t>Important parameters:</a:t>
            </a:r>
            <a:endParaRPr lang="en-US" sz="2000" i="1">
              <a:solidFill>
                <a:srgbClr val="FE3486"/>
              </a:solidFill>
            </a:endParaRPr>
          </a:p>
        </p:txBody>
      </p:sp>
      <p:sp>
        <p:nvSpPr>
          <p:cNvPr id="48" name="Segnaposto contenuto 2">
            <a:extLst>
              <a:ext uri="{FF2B5EF4-FFF2-40B4-BE49-F238E27FC236}">
                <a16:creationId xmlns:a16="http://schemas.microsoft.com/office/drawing/2014/main" id="{4154722A-3BF4-D46B-0F23-32E833413C24}"/>
              </a:ext>
            </a:extLst>
          </p:cNvPr>
          <p:cNvSpPr txBox="1">
            <a:spLocks/>
          </p:cNvSpPr>
          <p:nvPr/>
        </p:nvSpPr>
        <p:spPr>
          <a:xfrm>
            <a:off x="8549095" y="5698175"/>
            <a:ext cx="2930915" cy="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4399B6"/>
                </a:solidFill>
              </a:rPr>
              <a:t>Q (10</a:t>
            </a:r>
            <a:r>
              <a:rPr lang="en-US" sz="1600" b="1" baseline="30000">
                <a:solidFill>
                  <a:srgbClr val="4399B6"/>
                </a:solidFill>
              </a:rPr>
              <a:t>6</a:t>
            </a:r>
            <a:r>
              <a:rPr lang="en-US" sz="1600" b="1">
                <a:solidFill>
                  <a:srgbClr val="4399B6"/>
                </a:solidFill>
              </a:rPr>
              <a:t>-10</a:t>
            </a:r>
            <a:r>
              <a:rPr lang="en-US" sz="1600" b="1" baseline="30000">
                <a:solidFill>
                  <a:srgbClr val="4399B6"/>
                </a:solidFill>
              </a:rPr>
              <a:t>7</a:t>
            </a:r>
            <a:r>
              <a:rPr lang="en-US" sz="1600" b="1">
                <a:solidFill>
                  <a:srgbClr val="4399B6"/>
                </a:solidFill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4399B6"/>
                </a:solidFill>
              </a:rPr>
              <a:t>B, V, C (higher is better)</a:t>
            </a:r>
            <a:endParaRPr lang="en-US" sz="1600" i="1">
              <a:solidFill>
                <a:srgbClr val="4399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2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7431AD0-D13B-FA17-61A8-7AADC46E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02" t="-13326" r="-3077" b="13326"/>
          <a:stretch/>
        </p:blipFill>
        <p:spPr>
          <a:xfrm>
            <a:off x="9997648" y="4003804"/>
            <a:ext cx="1647155" cy="2416138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B3BC91-BC16-B2C8-6FAC-3A86CF50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67E5C638-EDE0-6FDA-5A41-71ACEBBC761B}"/>
              </a:ext>
            </a:extLst>
          </p:cNvPr>
          <p:cNvSpPr txBox="1">
            <a:spLocks/>
          </p:cNvSpPr>
          <p:nvPr/>
        </p:nvSpPr>
        <p:spPr>
          <a:xfrm>
            <a:off x="6032594" y="1864110"/>
            <a:ext cx="5783580" cy="1944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ontserrat" panose="00000500000000000000" pitchFamily="50" charset="0"/>
              <a:buChar char="▶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ontserrat" panose="00000500000000000000" pitchFamily="50" charset="0"/>
              <a:buChar char="▶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>
                <a:sym typeface="Wingdings" panose="05000000000000000000" pitchFamily="2" charset="2"/>
              </a:rPr>
              <a:t>Q</a:t>
            </a:r>
            <a:r>
              <a:rPr lang="it-IT" sz="1600" b="1" baseline="-25000">
                <a:sym typeface="Wingdings" panose="05000000000000000000" pitchFamily="2" charset="2"/>
              </a:rPr>
              <a:t>0</a:t>
            </a:r>
            <a:r>
              <a:rPr lang="it-IT" sz="1600" b="1">
                <a:sym typeface="Wingdings" panose="05000000000000000000" pitchFamily="2" charset="2"/>
              </a:rPr>
              <a:t> </a:t>
            </a:r>
            <a:r>
              <a:rPr lang="it-IT" sz="1600" b="1">
                <a:sym typeface="Symbol" panose="05050102010706020507" pitchFamily="18" charset="2"/>
              </a:rPr>
              <a:t></a:t>
            </a:r>
            <a:r>
              <a:rPr lang="it-IT" sz="1600" b="1">
                <a:sym typeface="Wingdings" panose="05000000000000000000" pitchFamily="2" charset="2"/>
              </a:rPr>
              <a:t> Q</a:t>
            </a:r>
            <a:r>
              <a:rPr lang="it-IT" sz="1600" b="1" baseline="-25000">
                <a:sym typeface="Wingdings" panose="05000000000000000000" pitchFamily="2" charset="2"/>
              </a:rPr>
              <a:t>0</a:t>
            </a:r>
            <a:r>
              <a:rPr lang="it-IT" sz="1600" b="1">
                <a:sym typeface="Wingdings" panose="05000000000000000000" pitchFamily="2" charset="2"/>
              </a:rPr>
              <a:t> </a:t>
            </a:r>
            <a:r>
              <a:rPr lang="it-IT" sz="1600" b="1" err="1">
                <a:sym typeface="Wingdings" panose="05000000000000000000" pitchFamily="2" charset="2"/>
              </a:rPr>
              <a:t>simulation</a:t>
            </a:r>
            <a:r>
              <a:rPr lang="it-IT" sz="1600" b="1">
                <a:sym typeface="Wingdings" panose="05000000000000000000" pitchFamily="2" charset="2"/>
              </a:rPr>
              <a:t> </a:t>
            </a:r>
            <a:r>
              <a:rPr lang="it-IT" sz="1600">
                <a:sym typeface="Wingdings" panose="05000000000000000000" pitchFamily="2" charset="2"/>
              </a:rPr>
              <a:t> limited by Cu </a:t>
            </a:r>
            <a:r>
              <a:rPr lang="it-IT" sz="1600" err="1">
                <a:sym typeface="Wingdings" panose="05000000000000000000" pitchFamily="2" charset="2"/>
              </a:rPr>
              <a:t>cones</a:t>
            </a:r>
            <a:endParaRPr lang="it-IT" sz="1600">
              <a:sym typeface="Wingdings" panose="05000000000000000000" pitchFamily="2" charset="2"/>
            </a:endParaRPr>
          </a:p>
          <a:p>
            <a:r>
              <a:rPr lang="it-IT" sz="1600" b="1">
                <a:latin typeface="Montserrat"/>
                <a:sym typeface="Wingdings" panose="05000000000000000000" pitchFamily="2" charset="2"/>
              </a:rPr>
              <a:t>Q</a:t>
            </a:r>
            <a:r>
              <a:rPr lang="it-IT" sz="1600" b="1" baseline="-25000">
                <a:latin typeface="Montserrat"/>
                <a:sym typeface="Wingdings" panose="05000000000000000000" pitchFamily="2" charset="2"/>
              </a:rPr>
              <a:t>0</a:t>
            </a:r>
            <a:r>
              <a:rPr lang="it-IT" sz="1600" b="1">
                <a:latin typeface="Montserrat"/>
                <a:sym typeface="Wingdings" panose="05000000000000000000" pitchFamily="2" charset="2"/>
              </a:rPr>
              <a:t> </a:t>
            </a:r>
            <a:r>
              <a:rPr lang="it-IT" sz="1600" b="1">
                <a:latin typeface="Montserrat"/>
                <a:sym typeface="Symbol" panose="05050102010706020507" pitchFamily="18" charset="2"/>
              </a:rPr>
              <a:t></a:t>
            </a:r>
            <a:r>
              <a:rPr lang="it-IT" sz="1600" b="1">
                <a:latin typeface="Montserrat"/>
                <a:sym typeface="Wingdings" panose="05000000000000000000" pitchFamily="2" charset="2"/>
              </a:rPr>
              <a:t> 9*10</a:t>
            </a:r>
            <a:r>
              <a:rPr lang="it-IT" sz="1600" b="1" baseline="30000">
                <a:latin typeface="Montserrat"/>
                <a:sym typeface="Wingdings" panose="05000000000000000000" pitchFamily="2" charset="2"/>
              </a:rPr>
              <a:t>5</a:t>
            </a:r>
            <a:r>
              <a:rPr lang="it-IT" sz="1600" b="1">
                <a:latin typeface="Montserrat"/>
                <a:sym typeface="Wingdings" panose="05000000000000000000" pitchFamily="2" charset="2"/>
              </a:rPr>
              <a:t> @ 2 T</a:t>
            </a:r>
            <a:r>
              <a:rPr lang="it-IT" sz="1600">
                <a:latin typeface="Montserrat"/>
                <a:sym typeface="Wingdings" panose="05000000000000000000" pitchFamily="2" charset="2"/>
              </a:rPr>
              <a:t> (T = 15 </a:t>
            </a:r>
            <a:r>
              <a:rPr lang="it-IT" sz="1600" err="1">
                <a:latin typeface="Montserrat"/>
                <a:sym typeface="Wingdings" panose="05000000000000000000" pitchFamily="2" charset="2"/>
              </a:rPr>
              <a:t>mK</a:t>
            </a:r>
            <a:r>
              <a:rPr lang="it-IT" sz="1600">
                <a:latin typeface="Montserrat"/>
                <a:sym typeface="Wingdings" panose="05000000000000000000" pitchFamily="2" charset="2"/>
              </a:rPr>
              <a:t>)</a:t>
            </a:r>
            <a:endParaRPr lang="it-IT" sz="1600">
              <a:latin typeface="Montserrat"/>
            </a:endParaRPr>
          </a:p>
          <a:p>
            <a:r>
              <a:rPr lang="it-IT" sz="1600" b="1">
                <a:latin typeface="Montserrat"/>
                <a:sym typeface="Wingdings" panose="05000000000000000000" pitchFamily="2" charset="2"/>
              </a:rPr>
              <a:t>Q</a:t>
            </a:r>
            <a:r>
              <a:rPr lang="it-IT" sz="1600" b="1" baseline="-25000">
                <a:latin typeface="Montserrat"/>
                <a:sym typeface="Wingdings" panose="05000000000000000000" pitchFamily="2" charset="2"/>
              </a:rPr>
              <a:t>0</a:t>
            </a:r>
            <a:r>
              <a:rPr lang="fr-FR" sz="1600" b="1">
                <a:latin typeface="Montserrat"/>
                <a:sym typeface="Wingdings" panose="05000000000000000000" pitchFamily="2" charset="2"/>
              </a:rPr>
              <a:t> </a:t>
            </a:r>
            <a:r>
              <a:rPr lang="fr-FR" sz="1600" b="1" baseline="-25000" err="1">
                <a:latin typeface="Montserrat"/>
                <a:sym typeface="Wingdings" panose="05000000000000000000" pitchFamily="2" charset="2"/>
              </a:rPr>
              <a:t>NbTi</a:t>
            </a:r>
            <a:r>
              <a:rPr lang="fr-FR" sz="1600" b="1">
                <a:latin typeface="Montserrat"/>
                <a:sym typeface="Wingdings" panose="05000000000000000000" pitchFamily="2" charset="2"/>
              </a:rPr>
              <a:t> </a:t>
            </a:r>
            <a:r>
              <a:rPr lang="it-IT" sz="1600" b="1">
                <a:latin typeface="Montserrat"/>
                <a:sym typeface="Symbol" panose="05050102010706020507" pitchFamily="18" charset="2"/>
              </a:rPr>
              <a:t>&gt; 20*</a:t>
            </a:r>
            <a:r>
              <a:rPr lang="it-IT" sz="1600" b="1">
                <a:latin typeface="Montserrat"/>
                <a:sym typeface="Wingdings" panose="05000000000000000000" pitchFamily="2" charset="2"/>
              </a:rPr>
              <a:t>Q</a:t>
            </a:r>
            <a:r>
              <a:rPr lang="it-IT" sz="1600" b="1" baseline="-25000">
                <a:latin typeface="Montserrat"/>
                <a:sym typeface="Wingdings" panose="05000000000000000000" pitchFamily="2" charset="2"/>
              </a:rPr>
              <a:t>0 Cu</a:t>
            </a:r>
            <a:r>
              <a:rPr lang="it-IT" sz="1600" baseline="-25000">
                <a:latin typeface="Montserrat"/>
                <a:sym typeface="Wingdings" panose="05000000000000000000" pitchFamily="2" charset="2"/>
              </a:rPr>
              <a:t> </a:t>
            </a:r>
            <a:r>
              <a:rPr lang="it-IT" sz="1600">
                <a:latin typeface="Montserrat"/>
                <a:sym typeface="Wingdings" panose="05000000000000000000" pitchFamily="2" charset="2"/>
              </a:rPr>
              <a:t>@ 15 </a:t>
            </a:r>
            <a:r>
              <a:rPr lang="it-IT" sz="1600" err="1">
                <a:latin typeface="Montserrat"/>
                <a:sym typeface="Wingdings" panose="05000000000000000000" pitchFamily="2" charset="2"/>
              </a:rPr>
              <a:t>mK</a:t>
            </a:r>
            <a:r>
              <a:rPr lang="it-IT" sz="1600">
                <a:latin typeface="Montserrat"/>
                <a:sym typeface="Wingdings" panose="05000000000000000000" pitchFamily="2" charset="2"/>
              </a:rPr>
              <a:t>, 2 T</a:t>
            </a:r>
            <a:endParaRPr lang="it-IT" sz="1600">
              <a:latin typeface="Montserrat"/>
            </a:endParaRPr>
          </a:p>
          <a:p>
            <a:r>
              <a:rPr lang="it-IT" sz="1600" b="1">
                <a:latin typeface="Montserrat"/>
                <a:sym typeface="Wingdings" panose="05000000000000000000" pitchFamily="2" charset="2"/>
              </a:rPr>
              <a:t>Q</a:t>
            </a:r>
            <a:r>
              <a:rPr lang="it-IT" sz="1600" b="1" baseline="-25000">
                <a:latin typeface="Montserrat"/>
                <a:sym typeface="Wingdings" panose="05000000000000000000" pitchFamily="2" charset="2"/>
              </a:rPr>
              <a:t>0</a:t>
            </a:r>
            <a:r>
              <a:rPr lang="fr-FR" sz="1600" b="1">
                <a:latin typeface="Montserrat"/>
                <a:sym typeface="Wingdings" panose="05000000000000000000" pitchFamily="2" charset="2"/>
              </a:rPr>
              <a:t> </a:t>
            </a:r>
            <a:r>
              <a:rPr lang="fr-FR" sz="1600" b="1" baseline="-25000">
                <a:latin typeface="Montserrat"/>
                <a:sym typeface="Wingdings" panose="05000000000000000000" pitchFamily="2" charset="2"/>
              </a:rPr>
              <a:t>NbTi</a:t>
            </a:r>
            <a:r>
              <a:rPr lang="fr-FR" sz="1600" b="1">
                <a:latin typeface="Montserrat"/>
                <a:sym typeface="Wingdings" panose="05000000000000000000" pitchFamily="2" charset="2"/>
              </a:rPr>
              <a:t> </a:t>
            </a:r>
            <a:r>
              <a:rPr lang="it-IT" sz="1600" b="1">
                <a:latin typeface="Montserrat"/>
                <a:sym typeface="Symbol" panose="05050102010706020507" pitchFamily="18" charset="2"/>
              </a:rPr>
              <a:t>&gt; </a:t>
            </a:r>
            <a:r>
              <a:rPr lang="it-IT" sz="1600" b="1">
                <a:latin typeface="Montserrat"/>
                <a:sym typeface="Wingdings" panose="05000000000000000000" pitchFamily="2" charset="2"/>
              </a:rPr>
              <a:t>Q</a:t>
            </a:r>
            <a:r>
              <a:rPr lang="it-IT" sz="1600" b="1" baseline="-25000">
                <a:latin typeface="Montserrat"/>
                <a:sym typeface="Wingdings" panose="05000000000000000000" pitchFamily="2" charset="2"/>
              </a:rPr>
              <a:t>0 Cu</a:t>
            </a:r>
            <a:r>
              <a:rPr lang="it-IT" sz="1600" baseline="-25000">
                <a:latin typeface="Montserrat"/>
                <a:sym typeface="Wingdings" panose="05000000000000000000" pitchFamily="2" charset="2"/>
              </a:rPr>
              <a:t> </a:t>
            </a:r>
            <a:r>
              <a:rPr lang="it-IT" sz="1600">
                <a:latin typeface="Montserrat"/>
                <a:sym typeface="Wingdings" panose="05000000000000000000" pitchFamily="2" charset="2"/>
              </a:rPr>
              <a:t>up to 9 T @ 4 K</a:t>
            </a:r>
            <a:endParaRPr lang="it-IT" sz="1600" baseline="-25000">
              <a:sym typeface="Wingdings" panose="05000000000000000000" pitchFamily="2" charset="2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D58C4CB3-FC34-3D3F-A4AD-4BFA4F83B9BD}"/>
              </a:ext>
            </a:extLst>
          </p:cNvPr>
          <p:cNvGrpSpPr/>
          <p:nvPr/>
        </p:nvGrpSpPr>
        <p:grpSpPr>
          <a:xfrm>
            <a:off x="6032594" y="3448665"/>
            <a:ext cx="3793684" cy="2975946"/>
            <a:chOff x="5911584" y="3281514"/>
            <a:chExt cx="3793684" cy="297594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21F5227-C901-EB8A-0322-70BB0E2A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6509" r="10694" b="47822"/>
            <a:stretch/>
          </p:blipFill>
          <p:spPr>
            <a:xfrm>
              <a:off x="5911584" y="3495732"/>
              <a:ext cx="2414660" cy="2761728"/>
            </a:xfrm>
            <a:prstGeom prst="rect">
              <a:avLst/>
            </a:prstGeom>
          </p:spPr>
        </p:pic>
        <p:pic>
          <p:nvPicPr>
            <p:cNvPr id="12" name="Immagine 11" descr="Immagine che contiene musica, harmonica, interno, tubo&#10;&#10;Descrizione generata automaticamente">
              <a:extLst>
                <a:ext uri="{FF2B5EF4-FFF2-40B4-BE49-F238E27FC236}">
                  <a16:creationId xmlns:a16="http://schemas.microsoft.com/office/drawing/2014/main" id="{8D7AF0D8-6FF0-DB1F-BA4D-7FE0A7DBF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67" t="6907" r="24223" b="6682"/>
            <a:stretch/>
          </p:blipFill>
          <p:spPr>
            <a:xfrm rot="10800000">
              <a:off x="7186966" y="3281514"/>
              <a:ext cx="2518302" cy="1614404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A4018A1-75B8-31A5-476B-8500831A7BA9}"/>
              </a:ext>
            </a:extLst>
          </p:cNvPr>
          <p:cNvGrpSpPr/>
          <p:nvPr/>
        </p:nvGrpSpPr>
        <p:grpSpPr>
          <a:xfrm>
            <a:off x="586011" y="1782689"/>
            <a:ext cx="5129971" cy="3854525"/>
            <a:chOff x="670092" y="1649959"/>
            <a:chExt cx="5129971" cy="3854525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5E41CA94-1A4A-3FA1-EF23-BD38CF67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647" t="17494" r="20235" b="70970"/>
            <a:stretch/>
          </p:blipFill>
          <p:spPr>
            <a:xfrm>
              <a:off x="4461132" y="3182147"/>
              <a:ext cx="1237736" cy="493706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285A20B3-4E46-6CAA-02C6-1FEB38CF075C}"/>
                </a:ext>
              </a:extLst>
            </p:cNvPr>
            <p:cNvGrpSpPr/>
            <p:nvPr/>
          </p:nvGrpSpPr>
          <p:grpSpPr>
            <a:xfrm>
              <a:off x="1429807" y="4003804"/>
              <a:ext cx="2275849" cy="316074"/>
              <a:chOff x="1631408" y="4346519"/>
              <a:chExt cx="2369810" cy="316074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F07C7738-AA13-FEC4-B7F5-A3AAD67DA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5" t="76292" r="55876" b="16734"/>
              <a:stretch/>
            </p:blipFill>
            <p:spPr>
              <a:xfrm>
                <a:off x="1631408" y="4346519"/>
                <a:ext cx="2369810" cy="298383"/>
              </a:xfrm>
              <a:prstGeom prst="rect">
                <a:avLst/>
              </a:prstGeom>
            </p:spPr>
          </p:pic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180D3AF3-58D2-E144-EB1B-C9460E2C4EAC}"/>
                  </a:ext>
                </a:extLst>
              </p:cNvPr>
              <p:cNvSpPr/>
              <p:nvPr/>
            </p:nvSpPr>
            <p:spPr>
              <a:xfrm>
                <a:off x="1655235" y="4347365"/>
                <a:ext cx="97366" cy="853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3F4DDE52-78CC-BDA6-2814-7309F476D827}"/>
                  </a:ext>
                </a:extLst>
              </p:cNvPr>
              <p:cNvSpPr/>
              <p:nvPr/>
            </p:nvSpPr>
            <p:spPr>
              <a:xfrm>
                <a:off x="1650155" y="4507385"/>
                <a:ext cx="97366" cy="155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E43856F8-FB4A-C723-C9A4-6B5E51AC72F0}"/>
                </a:ext>
              </a:extLst>
            </p:cNvPr>
            <p:cNvGrpSpPr/>
            <p:nvPr/>
          </p:nvGrpSpPr>
          <p:grpSpPr>
            <a:xfrm>
              <a:off x="670092" y="1649959"/>
              <a:ext cx="5129971" cy="3854525"/>
              <a:chOff x="682824" y="1898014"/>
              <a:chExt cx="5129971" cy="3854525"/>
            </a:xfrm>
          </p:grpSpPr>
          <p:sp>
            <p:nvSpPr>
              <p:cNvPr id="15" name="Titolo 1">
                <a:extLst>
                  <a:ext uri="{FF2B5EF4-FFF2-40B4-BE49-F238E27FC236}">
                    <a16:creationId xmlns:a16="http://schemas.microsoft.com/office/drawing/2014/main" id="{2FE82258-EC9B-8DE8-2EEC-54E994C41C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4458" y="2374900"/>
                <a:ext cx="1737798" cy="79450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rgbClr val="4297B4"/>
                    </a:solidFill>
                    <a:latin typeface="Montserrat ExtraBold" panose="00000900000000000000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000">
                    <a:solidFill>
                      <a:srgbClr val="0000FF"/>
                    </a:solidFill>
                    <a:latin typeface="+mn-lt"/>
                  </a:rPr>
                  <a:t>15 </a:t>
                </a:r>
                <a:r>
                  <a:rPr lang="en-US" sz="2000" err="1">
                    <a:solidFill>
                      <a:srgbClr val="0000FF"/>
                    </a:solidFill>
                    <a:latin typeface="+mn-lt"/>
                  </a:rPr>
                  <a:t>mK</a:t>
                </a:r>
                <a:endParaRPr lang="en-US" sz="2000">
                  <a:solidFill>
                    <a:srgbClr val="0000FF"/>
                  </a:solidFill>
                  <a:latin typeface="+mn-lt"/>
                </a:endParaRPr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D16432F0-6E78-9176-FE16-901D816F3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824" y="1898014"/>
                <a:ext cx="5129971" cy="3854525"/>
              </a:xfrm>
              <a:prstGeom prst="rect">
                <a:avLst/>
              </a:prstGeom>
            </p:spPr>
          </p:pic>
        </p:grp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id="{BC37B284-0F79-2DA7-2053-A33137863259}"/>
              </a:ext>
            </a:extLst>
          </p:cNvPr>
          <p:cNvSpPr txBox="1">
            <a:spLocks/>
          </p:cNvSpPr>
          <p:nvPr/>
        </p:nvSpPr>
        <p:spPr>
          <a:xfrm>
            <a:off x="4617075" y="266701"/>
            <a:ext cx="5129971" cy="1085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399B6"/>
                </a:solidFill>
              </a:rPr>
              <a:t> Best Results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E6972A5-FC8C-4414-98DD-F148D513D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26" y="-192709"/>
            <a:ext cx="4671510" cy="2004135"/>
          </a:xfrm>
          <a:prstGeom prst="rect">
            <a:avLst/>
          </a:prstGeom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238362A-C9A3-FF2C-9091-8C82A43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87" y="1266096"/>
            <a:ext cx="5795912" cy="53407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/>
              <a:t>QUAX 7 GHz cavity coated with NbTi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B732D3-C8DC-EFF9-4C21-7A6B0A39F725}"/>
              </a:ext>
            </a:extLst>
          </p:cNvPr>
          <p:cNvSpPr txBox="1"/>
          <p:nvPr/>
        </p:nvSpPr>
        <p:spPr>
          <a:xfrm>
            <a:off x="232136" y="5917870"/>
            <a:ext cx="5667963" cy="215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>
                <a:solidFill>
                  <a:srgbClr val="333333"/>
                </a:solidFill>
                <a:effectLst/>
                <a:latin typeface="HelveticaNeue Regular"/>
              </a:rPr>
              <a:t>G. Marconato </a:t>
            </a:r>
            <a:r>
              <a:rPr lang="it-IT" sz="800" b="0" i="1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it-IT" sz="800" b="0" i="0">
                <a:solidFill>
                  <a:srgbClr val="333333"/>
                </a:solidFill>
                <a:effectLst/>
                <a:latin typeface="HelveticaNeue Regular"/>
              </a:rPr>
              <a:t>., </a:t>
            </a:r>
            <a:r>
              <a:rPr lang="it-IT" sz="800" b="0" i="1">
                <a:solidFill>
                  <a:srgbClr val="333333"/>
                </a:solidFill>
                <a:effectLst/>
                <a:latin typeface="HelveticaNeue Regular"/>
              </a:rPr>
              <a:t>IEEE </a:t>
            </a:r>
            <a:r>
              <a:rPr lang="it-IT" sz="800" b="0" i="1" err="1">
                <a:solidFill>
                  <a:srgbClr val="333333"/>
                </a:solidFill>
                <a:effectLst/>
                <a:latin typeface="HelveticaNeue Regular"/>
              </a:rPr>
              <a:t>Transactions</a:t>
            </a:r>
            <a:r>
              <a:rPr lang="it-IT" sz="800" b="0" i="1">
                <a:solidFill>
                  <a:srgbClr val="333333"/>
                </a:solidFill>
                <a:effectLst/>
                <a:latin typeface="HelveticaNeue Regular"/>
              </a:rPr>
              <a:t> on Applied </a:t>
            </a:r>
            <a:r>
              <a:rPr lang="it-IT" sz="800" b="0" i="1" err="1">
                <a:solidFill>
                  <a:srgbClr val="333333"/>
                </a:solidFill>
                <a:effectLst/>
                <a:latin typeface="HelveticaNeue Regular"/>
              </a:rPr>
              <a:t>Superconductivity</a:t>
            </a:r>
            <a:r>
              <a:rPr lang="it-IT" sz="800" b="0" i="0">
                <a:solidFill>
                  <a:srgbClr val="333333"/>
                </a:solidFill>
                <a:effectLst/>
                <a:latin typeface="HelveticaNeue Regular"/>
              </a:rPr>
              <a:t>, vol. 34, 2024, </a:t>
            </a:r>
            <a:r>
              <a:rPr lang="it-IT" sz="800" b="0" i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it-IT" sz="800" b="0" i="0">
                <a:solidFill>
                  <a:srgbClr val="333333"/>
                </a:solidFill>
                <a:effectLst/>
                <a:latin typeface="HelveticaNeue Regular"/>
              </a:rPr>
              <a:t>: 10.1109/TASC.2024.3416541</a:t>
            </a:r>
            <a:endParaRPr lang="en-US" sz="8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9648C9-32C6-AE83-8B77-C8B46E01CB6E}"/>
              </a:ext>
            </a:extLst>
          </p:cNvPr>
          <p:cNvSpPr txBox="1"/>
          <p:nvPr/>
        </p:nvSpPr>
        <p:spPr>
          <a:xfrm>
            <a:off x="232136" y="6111750"/>
            <a:ext cx="56679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>
                <a:solidFill>
                  <a:srgbClr val="333333"/>
                </a:solidFill>
                <a:effectLst/>
                <a:latin typeface="HelveticaNeue Regular"/>
              </a:rPr>
              <a:t>C. Braggio </a:t>
            </a:r>
            <a:r>
              <a:rPr lang="it-IT" sz="800" b="0" i="1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it-IT" sz="800" b="0" i="0">
                <a:solidFill>
                  <a:srgbClr val="333333"/>
                </a:solidFill>
                <a:effectLst/>
                <a:latin typeface="HelveticaNeue Regular"/>
              </a:rPr>
              <a:t>., arXiv:2403.02321 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0021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BDD5CC-DD9F-CD96-7A40-B0488E3C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			 motivation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CC2DB9-12A3-AD3F-104D-05353118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5" name="Picture 2011549367" descr="P80#yIS1">
            <a:extLst>
              <a:ext uri="{FF2B5EF4-FFF2-40B4-BE49-F238E27FC236}">
                <a16:creationId xmlns:a16="http://schemas.microsoft.com/office/drawing/2014/main" id="{2F6FA5D4-8FA5-A93A-F719-0D5AAF7C3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20" y="2013542"/>
            <a:ext cx="4566524" cy="33814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EA6BB7-6E1D-B611-0228-A48281E11FF4}"/>
              </a:ext>
            </a:extLst>
          </p:cNvPr>
          <p:cNvSpPr txBox="1"/>
          <p:nvPr/>
        </p:nvSpPr>
        <p:spPr>
          <a:xfrm>
            <a:off x="7618297" y="1582409"/>
            <a:ext cx="4062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E34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Computed B</a:t>
            </a:r>
            <a:r>
              <a:rPr lang="en-US" sz="2000" b="1" baseline="30000">
                <a:solidFill>
                  <a:srgbClr val="FE34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>
                <a:solidFill>
                  <a:srgbClr val="FE34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factors for various SC</a:t>
            </a:r>
            <a:endParaRPr lang="en-US" sz="2000" b="1">
              <a:solidFill>
                <a:srgbClr val="FE3486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3CA22A-C5F7-8358-D931-7B724E9ADFF5}"/>
              </a:ext>
            </a:extLst>
          </p:cNvPr>
          <p:cNvSpPr txBox="1"/>
          <p:nvPr/>
        </p:nvSpPr>
        <p:spPr>
          <a:xfrm>
            <a:off x="8535984" y="5602096"/>
            <a:ext cx="30307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/>
              <a:t>A. </a:t>
            </a:r>
            <a:r>
              <a:rPr lang="en-US" sz="900" i="1" err="1"/>
              <a:t>Alimenti</a:t>
            </a:r>
            <a:r>
              <a:rPr lang="en-US" sz="900" i="1"/>
              <a:t> et al., Instruments, vol. 6, fasc. 1, 2022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BF3D027-1B21-D845-8F24-A65E632E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0082"/>
            <a:ext cx="7105651" cy="36248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r>
              <a:rPr lang="en-US" sz="1800">
                <a:latin typeface="Montserrat"/>
                <a:ea typeface="Yu Gothic"/>
              </a:rPr>
              <a:t>Within  	            only BCS SC has been investigated</a:t>
            </a:r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endParaRPr lang="en-US" sz="600"/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r>
              <a:rPr lang="en-US" sz="1800">
                <a:latin typeface="Montserrat"/>
                <a:ea typeface="Yu Gothic"/>
              </a:rPr>
              <a:t> 		extends the study to High T</a:t>
            </a:r>
            <a:r>
              <a:rPr lang="en-US" sz="1800" baseline="-25000">
                <a:latin typeface="Montserrat"/>
                <a:ea typeface="Yu Gothic"/>
              </a:rPr>
              <a:t>c</a:t>
            </a:r>
            <a:r>
              <a:rPr lang="en-US" sz="1800">
                <a:latin typeface="Montserrat"/>
                <a:ea typeface="Yu Gothic"/>
              </a:rPr>
              <a:t> SC</a:t>
            </a:r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endParaRPr lang="en-US" sz="600">
              <a:latin typeface="Montserrat"/>
              <a:ea typeface="Yu Gothic"/>
            </a:endParaRPr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r>
              <a:rPr lang="en-US" sz="1800">
                <a:latin typeface="Montserrat"/>
                <a:ea typeface="Yu Gothic"/>
              </a:rPr>
              <a:t>Perfect Superconductor does not exist</a:t>
            </a:r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endParaRPr lang="en-US" sz="600"/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r>
              <a:rPr lang="en-US" sz="1800">
                <a:latin typeface="Montserrat"/>
                <a:ea typeface="Yu Gothic"/>
              </a:rPr>
              <a:t>Best compromise among high Q, high B,</a:t>
            </a:r>
            <a:br>
              <a:rPr lang="en-US" sz="1800"/>
            </a:br>
            <a:r>
              <a:rPr lang="en-US" sz="1800">
                <a:latin typeface="Montserrat"/>
                <a:ea typeface="Yu Gothic"/>
              </a:rPr>
              <a:t>large V and optimized C</a:t>
            </a:r>
            <a:br>
              <a:rPr lang="en-US" sz="1800"/>
            </a:br>
            <a:r>
              <a:rPr lang="en-US" sz="1800" i="1">
                <a:latin typeface="Montserrat"/>
                <a:ea typeface="Yu Gothic"/>
              </a:rPr>
              <a:t>(strongly depends on the frequency)</a:t>
            </a:r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endParaRPr lang="en-US" sz="600"/>
          </a:p>
          <a:p>
            <a:pPr>
              <a:lnSpc>
                <a:spcPct val="120000"/>
              </a:lnSpc>
              <a:buFont typeface="Montserrat" panose="00000500000000000000" pitchFamily="50" charset="0"/>
              <a:buChar char="▶"/>
            </a:pPr>
            <a:endParaRPr lang="en-US" sz="180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B836BEA-4A94-A1F7-AE59-B64A08F46B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6" t="22245" r="8100" b="34855"/>
          <a:stretch/>
        </p:blipFill>
        <p:spPr>
          <a:xfrm>
            <a:off x="1962677" y="1782464"/>
            <a:ext cx="1470661" cy="33069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1B38944-EA49-9E05-75B4-727DA69A34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25" t="14922" r="9768" b="32338"/>
          <a:stretch/>
        </p:blipFill>
        <p:spPr>
          <a:xfrm>
            <a:off x="1187241" y="2461619"/>
            <a:ext cx="1531621" cy="4177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4589D62-33F3-DC20-29EC-F7E04AEAAF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27" t="9353" r="10837" b="32701"/>
          <a:stretch/>
        </p:blipFill>
        <p:spPr>
          <a:xfrm>
            <a:off x="838199" y="190532"/>
            <a:ext cx="3777089" cy="11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3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D659B-2193-D708-87AB-3008A713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				 Structure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33569-2A0A-01E7-47BA-B8971E294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i="1" u="sng"/>
              <a:t>3 Work Packages:</a:t>
            </a:r>
          </a:p>
          <a:p>
            <a:pPr marL="0" indent="0">
              <a:buNone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 b="1">
                <a:solidFill>
                  <a:srgbClr val="012556"/>
                </a:solidFill>
              </a:rPr>
              <a:t>Superconducting Materials</a:t>
            </a:r>
          </a:p>
          <a:p>
            <a:pPr marL="514350" indent="-514350">
              <a:buFont typeface="+mj-lt"/>
              <a:buAutoNum type="arabicPeriod"/>
            </a:pPr>
            <a:endParaRPr lang="en-US">
              <a:solidFill>
                <a:srgbClr val="4399B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>
                <a:solidFill>
                  <a:srgbClr val="4399B6"/>
                </a:solidFill>
              </a:rPr>
              <a:t>Vortex dynamics studies</a:t>
            </a:r>
          </a:p>
          <a:p>
            <a:pPr marL="514350" indent="-514350">
              <a:buFont typeface="+mj-lt"/>
              <a:buAutoNum type="arabicPeriod"/>
            </a:pPr>
            <a:endParaRPr lang="en-US">
              <a:solidFill>
                <a:srgbClr val="4399B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>
                <a:solidFill>
                  <a:srgbClr val="FE3486"/>
                </a:solidFill>
              </a:rPr>
              <a:t>Haloscope Cavity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2318AF-679F-8595-EEC9-FCBC0AC3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A7A4ABC0-4589-A41C-2055-8B1C44EE0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16" y="2986053"/>
            <a:ext cx="1121232" cy="3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ogo&#10;&#10;Description automatically generated">
            <a:extLst>
              <a:ext uri="{FF2B5EF4-FFF2-40B4-BE49-F238E27FC236}">
                <a16:creationId xmlns:a16="http://schemas.microsoft.com/office/drawing/2014/main" id="{A86D19F3-518E-B61C-4D34-88E9AC1D2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28" y="2786584"/>
            <a:ext cx="1072525" cy="5664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CEB14B9-B5D1-87AA-720C-66B0AB9785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4889435" y="4861158"/>
            <a:ext cx="1135094" cy="5821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B8D2F6-53E9-C77A-4F43-D87D453A3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4"/>
          <a:stretch/>
        </p:blipFill>
        <p:spPr>
          <a:xfrm>
            <a:off x="7646272" y="3840688"/>
            <a:ext cx="1121232" cy="5572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D17BA31-0AD6-FB94-2A43-426E4D2332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>
          <a:xfrm>
            <a:off x="6377122" y="3826686"/>
            <a:ext cx="1121232" cy="5712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B25A2E-504A-C99A-E7F5-80C223A161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27" t="9353" r="10837" b="32701"/>
          <a:stretch/>
        </p:blipFill>
        <p:spPr>
          <a:xfrm>
            <a:off x="838199" y="190532"/>
            <a:ext cx="3777089" cy="11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7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A17B6-D204-1DF8-2596-F167DE91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99196"/>
            <a:ext cx="10515600" cy="1085316"/>
          </a:xfrm>
        </p:spPr>
        <p:txBody>
          <a:bodyPr/>
          <a:lstStyle/>
          <a:p>
            <a:r>
              <a:rPr lang="en-US" sz="4000"/>
              <a:t>WP1 Superconducting Materials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CEACC-9B38-83FD-20F1-F1F93E729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429000"/>
            <a:ext cx="10515600" cy="6913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12556"/>
                </a:solidFill>
              </a:rPr>
              <a:t>WP Leader: Nicola Pompeo (RM3)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2141B1-6885-5817-932D-DF1D8068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5885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3" ma:contentTypeDescription="Create a new document." ma:contentTypeScope="" ma:versionID="34f245b5fc5545921cad9db836a822b3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e0215bf63018cd1dfcff03b3f59b35eb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69BB90-969A-42B1-AA6B-EC92BDB5F1C9}">
  <ds:schemaRefs>
    <ds:schemaRef ds:uri="adf77701-ae93-4853-aa7d-9da7e7fa76b3"/>
    <ds:schemaRef ds:uri="e47f35ae-fbd5-4fcb-aa0e-162c0b895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DABFD3-5CD2-4EC4-8BC7-B345F47FA5A0}">
  <ds:schemaRefs>
    <ds:schemaRef ds:uri="adf77701-ae93-4853-aa7d-9da7e7fa76b3"/>
    <ds:schemaRef ds:uri="e47f35ae-fbd5-4fcb-aa0e-162c0b8955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3277</Words>
  <Application>Microsoft Office PowerPoint</Application>
  <PresentationFormat>Widescreen</PresentationFormat>
  <Paragraphs>642</Paragraphs>
  <Slides>32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9" baseType="lpstr">
      <vt:lpstr>Arial</vt:lpstr>
      <vt:lpstr>Oswald</vt:lpstr>
      <vt:lpstr>Franklin Gothic Medium</vt:lpstr>
      <vt:lpstr>HelveticaNeue Regular</vt:lpstr>
      <vt:lpstr>Wingdings</vt:lpstr>
      <vt:lpstr>Symbol</vt:lpstr>
      <vt:lpstr>Calibri</vt:lpstr>
      <vt:lpstr>Calibri Light</vt:lpstr>
      <vt:lpstr>Montserrat Black</vt:lpstr>
      <vt:lpstr>OpenSymbol</vt:lpstr>
      <vt:lpstr>Cambria Math</vt:lpstr>
      <vt:lpstr>Montserrat</vt:lpstr>
      <vt:lpstr>Yu Gothic UI Light</vt:lpstr>
      <vt:lpstr>Yu Gothic UI Semibold</vt:lpstr>
      <vt:lpstr>Montserrat ExtraBold</vt:lpstr>
      <vt:lpstr>Tema di Office</vt:lpstr>
      <vt:lpstr>1_Tema di Office</vt:lpstr>
      <vt:lpstr>Presentazione standard di PowerPoint</vt:lpstr>
      <vt:lpstr>Involved Groups</vt:lpstr>
      <vt:lpstr>Goal</vt:lpstr>
      <vt:lpstr>Axion Search</vt:lpstr>
      <vt:lpstr>Basic Principle</vt:lpstr>
      <vt:lpstr>Presentazione standard di PowerPoint</vt:lpstr>
      <vt:lpstr>     motivation</vt:lpstr>
      <vt:lpstr>     Structure</vt:lpstr>
      <vt:lpstr>WP1 Superconducting Materials</vt:lpstr>
      <vt:lpstr>WP1 REBCO</vt:lpstr>
      <vt:lpstr>WP1 Nb3Sn</vt:lpstr>
      <vt:lpstr>WP1 Fe(Se,Te)</vt:lpstr>
      <vt:lpstr>WP1 FeSe</vt:lpstr>
      <vt:lpstr>NbTi: ready for a large experiment?</vt:lpstr>
      <vt:lpstr>WP2 Vortex dynamics studies</vt:lpstr>
      <vt:lpstr>2 regimes in Superconductivity well explored</vt:lpstr>
      <vt:lpstr>Flux dissipation</vt:lpstr>
      <vt:lpstr>WP2 Measurement technique</vt:lpstr>
      <vt:lpstr>WP2 Impedance Measurements</vt:lpstr>
      <vt:lpstr>WP3 Haloscope Cavity</vt:lpstr>
      <vt:lpstr>WP3 SC Haloscope Cavities</vt:lpstr>
      <vt:lpstr>Scientific Impact</vt:lpstr>
      <vt:lpstr>Project Organization</vt:lpstr>
      <vt:lpstr>Presentazione standard di PowerPoint</vt:lpstr>
      <vt:lpstr>Milestones</vt:lpstr>
      <vt:lpstr>Risk Mitigation Year 1 (Risk level: 1=low, 2=medium, 3=high)</vt:lpstr>
      <vt:lpstr>Risk Mitigation Year 2 (Risk level: 1=low, 2=medium, 3=high)</vt:lpstr>
      <vt:lpstr>Risk Mitigation Year 3 (Risk level: 1=low, 2=medium, 3=high)</vt:lpstr>
      <vt:lpstr>FTE SuperMAD</vt:lpstr>
      <vt:lpstr>Budget SuperMAD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</dc:creator>
  <cp:lastModifiedBy>Cristian Pira</cp:lastModifiedBy>
  <cp:revision>1</cp:revision>
  <dcterms:created xsi:type="dcterms:W3CDTF">2017-03-06T09:45:26Z</dcterms:created>
  <dcterms:modified xsi:type="dcterms:W3CDTF">2025-05-13T08:50:53Z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