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7" r:id="rId3"/>
  </p:sldMasterIdLst>
  <p:notesMasterIdLst>
    <p:notesMasterId r:id="rId47"/>
  </p:notesMasterIdLst>
  <p:handoutMasterIdLst>
    <p:handoutMasterId r:id="rId48"/>
  </p:handoutMasterIdLst>
  <p:sldIdLst>
    <p:sldId id="3536" r:id="rId4"/>
    <p:sldId id="3538" r:id="rId5"/>
    <p:sldId id="3323" r:id="rId6"/>
    <p:sldId id="311" r:id="rId7"/>
    <p:sldId id="3600" r:id="rId8"/>
    <p:sldId id="312" r:id="rId9"/>
    <p:sldId id="3199" r:id="rId10"/>
    <p:sldId id="313" r:id="rId11"/>
    <p:sldId id="316" r:id="rId12"/>
    <p:sldId id="317" r:id="rId13"/>
    <p:sldId id="561" r:id="rId14"/>
    <p:sldId id="3187" r:id="rId15"/>
    <p:sldId id="3188" r:id="rId16"/>
    <p:sldId id="321" r:id="rId17"/>
    <p:sldId id="3189" r:id="rId18"/>
    <p:sldId id="3206" r:id="rId19"/>
    <p:sldId id="3196" r:id="rId20"/>
    <p:sldId id="3197" r:id="rId21"/>
    <p:sldId id="1332" r:id="rId22"/>
    <p:sldId id="1328" r:id="rId23"/>
    <p:sldId id="3198" r:id="rId24"/>
    <p:sldId id="3202" r:id="rId25"/>
    <p:sldId id="3203" r:id="rId26"/>
    <p:sldId id="3601" r:id="rId27"/>
    <p:sldId id="1333" r:id="rId28"/>
    <p:sldId id="3288" r:id="rId29"/>
    <p:sldId id="3588" r:id="rId30"/>
    <p:sldId id="3585" r:id="rId31"/>
    <p:sldId id="3586" r:id="rId32"/>
    <p:sldId id="3488" r:id="rId33"/>
    <p:sldId id="3487" r:id="rId34"/>
    <p:sldId id="3589" r:id="rId35"/>
    <p:sldId id="3565" r:id="rId36"/>
    <p:sldId id="3509" r:id="rId37"/>
    <p:sldId id="3591" r:id="rId38"/>
    <p:sldId id="3592" r:id="rId39"/>
    <p:sldId id="3593" r:id="rId40"/>
    <p:sldId id="3595" r:id="rId41"/>
    <p:sldId id="3599" r:id="rId42"/>
    <p:sldId id="3596" r:id="rId43"/>
    <p:sldId id="3598" r:id="rId44"/>
    <p:sldId id="3594" r:id="rId45"/>
    <p:sldId id="3602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66"/>
    <a:srgbClr val="FF7E00"/>
    <a:srgbClr val="729DC5"/>
    <a:srgbClr val="C00000"/>
    <a:srgbClr val="0000FF"/>
    <a:srgbClr val="7F7F7F"/>
    <a:srgbClr val="EF7C00"/>
    <a:srgbClr val="305C85"/>
    <a:srgbClr val="62CA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11"/>
    <p:restoredTop sz="83050" autoAdjust="0"/>
  </p:normalViewPr>
  <p:slideViewPr>
    <p:cSldViewPr snapToGrid="0">
      <p:cViewPr>
        <p:scale>
          <a:sx n="124" d="100"/>
          <a:sy n="124" d="100"/>
        </p:scale>
        <p:origin x="-736" y="144"/>
      </p:cViewPr>
      <p:guideLst/>
    </p:cSldViewPr>
  </p:slideViewPr>
  <p:outlineViewPr>
    <p:cViewPr>
      <p:scale>
        <a:sx n="33" d="100"/>
        <a:sy n="33" d="100"/>
      </p:scale>
      <p:origin x="0" y="-3600"/>
    </p:cViewPr>
  </p:outlin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76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A70BF8-2196-4F8F-F55D-D7CFA687BD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38ABF7-48A4-5235-EABB-35E627D9F4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AA8E9-9347-9245-A61E-F9D427F8180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ED513-3B8E-520B-2A16-CFEFE27025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2F8C5-C5C0-9FEB-6569-F6CD90D1E3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F559F-73FE-9C4B-A017-9A25FF76A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677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033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42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039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movie shows you the directions in right ascension and declination of events detected with HAWC, as a function of time – illustrate the large instantaneous field of view and the way in which over a sidereal day a large part of the sky can be observed. In contrast the few degree field of the imaging Cherenkov telescopes looks tiny, but of course they can point </a:t>
            </a:r>
            <a:r>
              <a:rPr lang="en-GB" dirty="0" err="1"/>
              <a:t>whereever</a:t>
            </a:r>
            <a:r>
              <a:rPr lang="en-GB" dirty="0"/>
              <a:t> they like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67B6A-C7E6-F74C-98ED-3EA93C0C3E7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76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FF5A3-9DF4-AF41-8FA2-39BA099D6A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1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5696" y="5962918"/>
            <a:ext cx="6047640" cy="377209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/>
          <a:lstStyle/>
          <a:p>
            <a:pPr algn="r">
              <a:buNone/>
            </a:pPr>
            <a:fld id="{A7881854-4575-4523-BDEB-7E9DE19685DE}" type="slidenum">
              <a:rPr lang="de-DE" sz="1400" b="0" strike="noStrike" spc="-1" smtClean="0">
                <a:solidFill>
                  <a:srgbClr val="000000"/>
                </a:solidFill>
                <a:latin typeface="Calibri"/>
              </a:rPr>
              <a:t>26</a:t>
            </a:fld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678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942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5696" y="5962918"/>
            <a:ext cx="6047640" cy="3772096"/>
          </a:xfrm>
          <a:prstGeom prst="rect">
            <a:avLst/>
          </a:prstGeom>
        </p:spPr>
        <p:txBody>
          <a:bodyPr/>
          <a:lstStyle/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/>
          <a:lstStyle/>
          <a:p>
            <a:fld id="{BC267B6A-C7E6-F74C-98ED-3EA93C0C3E7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52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002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827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5696" y="5962918"/>
            <a:ext cx="6047640" cy="377209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81854-4575-4523-BDEB-7E9DE19685DE}" type="slidenum">
              <a:rPr kumimoji="0" lang="de-DE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735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281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58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84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5696" y="5962918"/>
            <a:ext cx="6047640" cy="377209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/>
          <a:lstStyle/>
          <a:p>
            <a:pPr algn="r">
              <a:buNone/>
            </a:pPr>
            <a:fld id="{A7881854-4575-4523-BDEB-7E9DE19685DE}" type="slidenum">
              <a:rPr lang="de-DE" sz="1400" b="0" strike="noStrike" spc="-1" smtClean="0">
                <a:solidFill>
                  <a:srgbClr val="000000"/>
                </a:solidFill>
                <a:latin typeface="Calibri"/>
              </a:rPr>
              <a:t>3</a:t>
            </a:fld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617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232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528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5475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67B6A-C7E6-F74C-98ED-3EA93C0C3E7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214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4991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83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BAE5345-FDC9-4F98-AD1F-5A4CD31A7FB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3AF8115-9311-491F-A6D1-26254E0520A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C9F5788-E130-40C9-83E1-40B428D7BF7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B8BC47C-C432-4374-8014-1FBA8D51B6F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45106-3E0E-7C5A-17BA-FFA74D1CE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80143-5D78-0852-5D22-31733DAE6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D5834-2EDE-6286-BB33-0FCD8367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72A8C-E9EF-3E21-CB58-EFC240BB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B2AD8-28FF-0F1E-0BB3-B0F62A5D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058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71EC-4AC2-D56F-DAAE-8311CFD7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" y="90805"/>
            <a:ext cx="8083353" cy="1325563"/>
          </a:xfrm>
        </p:spPr>
        <p:txBody>
          <a:bodyPr/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3A3C9-4012-4C51-8092-3DB1138A4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C1692-6BCF-4229-C656-959C358B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82E36-714A-9347-FFE9-10FACB58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77BFC-A842-AF49-CC97-06A80FFD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778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64D2-E7A4-9FE2-3179-3B9478CC4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F25DC-CE6C-EB2D-7522-1D7574B4C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3AEB4-6445-1380-1BE5-C6437B15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6CE0-6899-DABF-B3C0-8F3148D6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BA880-53AF-757E-5777-4B693FEB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45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AC1BB-D8A5-8B10-3A5B-A563FEE7A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2D10D-4B4E-C31C-1990-4CF0067CE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E8FD7-6BA3-A131-BB92-B953404EE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01C33-C782-E9B6-FD00-6812749EA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2E6BD-E906-8AAE-1B9C-6766C8DA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D43F1-F830-B9E5-23D5-A70FAD0A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376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D735-C8F7-EEDB-C3A6-832330500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78C05-5595-BA01-D885-B082DFF9F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DE782-8881-3BE2-7D88-EACAF0940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75A792-38B5-CF02-AD34-E8F8E3485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FDD2E-59ED-DD20-9CF7-683DF23E23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135C9-6F5E-0783-F884-8A59C3CF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3BF89-4CB7-D610-A05F-1BB4A429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FA87A-7383-6424-9B7A-F7D92548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145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5F515-3851-4B81-04FE-210E7504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E10DF6-B02E-0945-0D1C-9B7833B3F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0D838-270F-4056-623E-2BCED5BC4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40B23-3CC2-6122-90D9-EB25BCE61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753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6EDAA6-B133-B79A-0C26-6A115A52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E9A00-9D76-3EAC-5273-3E4052D28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7D90B-800F-A388-2C29-BE2C2C4E2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86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35846A1-0392-44A6-8C20-9BCBFB8F8BD6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1046-1698-1ED4-A5FB-419008C7D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837E5-F8E3-0BAE-06D0-EDE53794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E0ED0-0648-1BEA-8560-26258821C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ACDD3-B626-BE7D-398D-B5C719D5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4D806-6709-C724-B43C-7C442E28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14BCA-0228-43C7-3FEE-1D6D79F1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509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72931-CACD-9B75-80B5-DFB6B2F6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F5E500-603D-C3E4-28F2-F01B926790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9581A-3851-05A9-7C9F-9081F8AA8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EB0E1-209A-BD98-3C1B-7856FD22A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12F0D-84DF-4310-91FF-ED754003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E9B61-13E0-AB57-5F59-02BF0363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362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8E793-5EB4-D611-0AA4-F9EE2278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0ABE5-4DD1-673C-6EE4-D2EA89358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F2F31-4861-F6D7-AC29-25666F75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EE6EB-1725-4107-011D-EECC0493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B8D30-7B79-7C3B-CEDA-6A996620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850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19DF12-85FD-8AAD-FB4F-A3C0CB18D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3EEF1-A910-088C-D491-7202B8B2B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FF8F1-5FB5-28FC-2C32-3E53E441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5A2E5-3911-070E-9DA4-4F92C0798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7EF98-4420-BD84-184F-1A2A1B12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01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7204" y="6526737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8th October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526737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SGSO Meeting Heidelberg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76320" y="6526737"/>
            <a:ext cx="2844800" cy="365125"/>
          </a:xfrm>
        </p:spPr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15951" y="1412877"/>
            <a:ext cx="10972800" cy="4787900"/>
          </a:xfrm>
        </p:spPr>
        <p:txBody>
          <a:bodyPr/>
          <a:lstStyle>
            <a:lvl1pPr>
              <a:spcAft>
                <a:spcPts val="400"/>
              </a:spcAft>
              <a:defRPr sz="2400">
                <a:latin typeface="Athelas" charset="0"/>
                <a:ea typeface="Athelas" charset="0"/>
                <a:cs typeface="Athelas" charset="0"/>
              </a:defRPr>
            </a:lvl1pPr>
            <a:lvl2pPr>
              <a:spcAft>
                <a:spcPts val="40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>
              <a:spcAft>
                <a:spcPts val="400"/>
              </a:spcAft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>
              <a:spcAft>
                <a:spcPts val="400"/>
              </a:spcAft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>
              <a:spcAft>
                <a:spcPts val="400"/>
              </a:spcAft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624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45106-3E0E-7C5A-17BA-FFA74D1CE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80143-5D78-0852-5D22-31733DAE6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D5834-2EDE-6286-BB33-0FCD8367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72A8C-E9EF-3E21-CB58-EFC240BB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B2AD8-28FF-0F1E-0BB3-B0F62A5D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790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71EC-4AC2-D56F-DAAE-8311CFD7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" y="90805"/>
            <a:ext cx="8083353" cy="1325563"/>
          </a:xfrm>
        </p:spPr>
        <p:txBody>
          <a:bodyPr/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3A3C9-4012-4C51-8092-3DB1138A4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C1692-6BCF-4229-C656-959C358B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82E36-714A-9347-FFE9-10FACB58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77BFC-A842-AF49-CC97-06A80FFD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362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64D2-E7A4-9FE2-3179-3B9478CC4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F25DC-CE6C-EB2D-7522-1D7574B4C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3AEB4-6445-1380-1BE5-C6437B15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6CE0-6899-DABF-B3C0-8F3148D6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BA880-53AF-757E-5777-4B693FEB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607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AC1BB-D8A5-8B10-3A5B-A563FEE7A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2D10D-4B4E-C31C-1990-4CF0067CE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E8FD7-6BA3-A131-BB92-B953404EE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01C33-C782-E9B6-FD00-6812749EA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2E6BD-E906-8AAE-1B9C-6766C8DA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D43F1-F830-B9E5-23D5-A70FAD0A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900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D735-C8F7-EEDB-C3A6-832330500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78C05-5595-BA01-D885-B082DFF9F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DE782-8881-3BE2-7D88-EACAF0940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75A792-38B5-CF02-AD34-E8F8E3485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FDD2E-59ED-DD20-9CF7-683DF23E23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135C9-6F5E-0783-F884-8A59C3CF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3BF89-4CB7-D610-A05F-1BB4A429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FA87A-7383-6424-9B7A-F7D92548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6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6A0A52-1CA9-4D3C-B5BB-140F5721B41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5F515-3851-4B81-04FE-210E7504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E10DF6-B02E-0945-0D1C-9B7833B3F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0D838-270F-4056-623E-2BCED5BC4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40B23-3CC2-6122-90D9-EB25BCE61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993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6EDAA6-B133-B79A-0C26-6A115A52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E9A00-9D76-3EAC-5273-3E4052D28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7D90B-800F-A388-2C29-BE2C2C4E2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737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1046-1698-1ED4-A5FB-419008C7D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837E5-F8E3-0BAE-06D0-EDE53794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E0ED0-0648-1BEA-8560-26258821C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ACDD3-B626-BE7D-398D-B5C719D5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4D806-6709-C724-B43C-7C442E28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14BCA-0228-43C7-3FEE-1D6D79F1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691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72931-CACD-9B75-80B5-DFB6B2F6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F5E500-603D-C3E4-28F2-F01B926790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9581A-3851-05A9-7C9F-9081F8AA8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EB0E1-209A-BD98-3C1B-7856FD22A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12F0D-84DF-4310-91FF-ED754003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E9B61-13E0-AB57-5F59-02BF0363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05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8E793-5EB4-D611-0AA4-F9EE2278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0ABE5-4DD1-673C-6EE4-D2EA89358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F2F31-4861-F6D7-AC29-25666F75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EE6EB-1725-4107-011D-EECC0493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B8D30-7B79-7C3B-CEDA-6A996620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06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19DF12-85FD-8AAD-FB4F-A3C0CB18D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3EEF1-A910-088C-D491-7202B8B2B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FF8F1-5FB5-28FC-2C32-3E53E441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5A2E5-3911-070E-9DA4-4F92C0798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7EF98-4420-BD84-184F-1A2A1B12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D4DF-1515-B54E-81CF-E690E9EE2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913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57273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1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76320" y="6526737"/>
            <a:ext cx="2844800" cy="365125"/>
          </a:xfrm>
        </p:spPr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15951" y="1412877"/>
            <a:ext cx="10972800" cy="4787900"/>
          </a:xfrm>
        </p:spPr>
        <p:txBody>
          <a:bodyPr/>
          <a:lstStyle>
            <a:lvl1pPr>
              <a:spcAft>
                <a:spcPts val="400"/>
              </a:spcAft>
              <a:defRPr sz="240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defRPr>
            </a:lvl1pPr>
            <a:lvl2pPr>
              <a:spcAft>
                <a:spcPts val="400"/>
              </a:spcAft>
              <a:defRPr sz="2000">
                <a:solidFill>
                  <a:schemeClr val="bg1">
                    <a:lumMod val="7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>
              <a:spcAft>
                <a:spcPts val="400"/>
              </a:spcAft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>
              <a:spcAft>
                <a:spcPts val="400"/>
              </a:spcAft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>
              <a:spcAft>
                <a:spcPts val="400"/>
              </a:spcAft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089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7204" y="6526737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8th October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526737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SGSO Meeting Heidelberg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76320" y="6526737"/>
            <a:ext cx="2844800" cy="365125"/>
          </a:xfrm>
        </p:spPr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15951" y="1412877"/>
            <a:ext cx="10972800" cy="4787900"/>
          </a:xfrm>
        </p:spPr>
        <p:txBody>
          <a:bodyPr/>
          <a:lstStyle>
            <a:lvl1pPr>
              <a:spcAft>
                <a:spcPts val="400"/>
              </a:spcAft>
              <a:defRPr sz="2400">
                <a:latin typeface="Athelas" charset="0"/>
                <a:ea typeface="Athelas" charset="0"/>
                <a:cs typeface="Athelas" charset="0"/>
              </a:defRPr>
            </a:lvl1pPr>
            <a:lvl2pPr>
              <a:spcAft>
                <a:spcPts val="40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>
              <a:spcAft>
                <a:spcPts val="400"/>
              </a:spcAft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>
              <a:spcAft>
                <a:spcPts val="400"/>
              </a:spcAft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>
              <a:spcAft>
                <a:spcPts val="400"/>
              </a:spcAft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Grafik 12">
            <a:extLst>
              <a:ext uri="{FF2B5EF4-FFF2-40B4-BE49-F238E27FC236}">
                <a16:creationId xmlns:a16="http://schemas.microsoft.com/office/drawing/2014/main" id="{1D0286FE-9EFE-8AC9-F735-10189C7A4D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1040" y="3128274"/>
            <a:ext cx="4080960" cy="3621240"/>
          </a:xfrm>
          <a:prstGeom prst="rect">
            <a:avLst/>
          </a:prstGeom>
          <a:ln w="0">
            <a:noFill/>
          </a:ln>
        </p:spPr>
      </p:pic>
      <p:pic>
        <p:nvPicPr>
          <p:cNvPr id="10" name="Grafik 12">
            <a:extLst>
              <a:ext uri="{FF2B5EF4-FFF2-40B4-BE49-F238E27FC236}">
                <a16:creationId xmlns:a16="http://schemas.microsoft.com/office/drawing/2014/main" id="{AEECFF92-3841-A39F-D3E1-ED89A414EDF1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403" y="3156686"/>
            <a:ext cx="4080960" cy="3621240"/>
          </a:xfrm>
          <a:prstGeom prst="rect">
            <a:avLst/>
          </a:prstGeom>
          <a:ln w="0">
            <a:noFill/>
          </a:ln>
        </p:spPr>
      </p:pic>
      <p:pic>
        <p:nvPicPr>
          <p:cNvPr id="11" name="Grafik 12">
            <a:extLst>
              <a:ext uri="{FF2B5EF4-FFF2-40B4-BE49-F238E27FC236}">
                <a16:creationId xmlns:a16="http://schemas.microsoft.com/office/drawing/2014/main" id="{9EDF2BFC-9CC3-9655-EA69-18084E7E6E09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1040" y="-487998"/>
            <a:ext cx="4080960" cy="36212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3642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D8372D4-7065-4F30-9980-5183D02B914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E9429C-57F5-460A-9FEB-77400B4BB5E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074D55E-2F46-4BC9-A660-985592AF6FF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A6709A4-8A3F-41CD-AFF0-359E3C54790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16B49AA-2AE5-4572-B638-B35217B6A70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88878B0-9C80-4A01-992F-29D516C1E30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de-DE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&lt;Fußzeile&gt;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4EF19A1-A7BF-4FF3-85A0-E2D97DF6D7D8}" type="slidenum">
              <a:rPr lang="de-DE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‹#›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de-DE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&lt;Datum/Uhrzeit&gt;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 dirty="0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 dirty="0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 dirty="0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  <p:pic>
        <p:nvPicPr>
          <p:cNvPr id="7" name="Grafik 16">
            <a:extLst>
              <a:ext uri="{FF2B5EF4-FFF2-40B4-BE49-F238E27FC236}">
                <a16:creationId xmlns:a16="http://schemas.microsoft.com/office/drawing/2014/main" id="{708B03D0-0DFB-1CE3-3518-D3E166738C41}"/>
              </a:ext>
            </a:extLst>
          </p:cNvPr>
          <p:cNvPicPr/>
          <p:nvPr userDrawn="1"/>
        </p:nvPicPr>
        <p:blipFill>
          <a:blip r:embed="rId14"/>
          <a:stretch/>
        </p:blipFill>
        <p:spPr>
          <a:xfrm>
            <a:off x="8286480" y="272160"/>
            <a:ext cx="3641760" cy="6501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odoni Ornaments" pitchFamily="2" charset="0"/>
          <a:ea typeface="Bodoni Ornaments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doni Ornaments" pitchFamily="2" charset="0"/>
          <a:ea typeface="Bodoni Ornaments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odoni Ornaments" pitchFamily="2" charset="0"/>
          <a:ea typeface="Bodoni Ornaments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doni Ornaments" pitchFamily="2" charset="0"/>
          <a:ea typeface="Bodoni Ornaments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doni Ornaments" pitchFamily="2" charset="0"/>
          <a:ea typeface="Bodoni Ornaments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doni Ornaments" pitchFamily="2" charset="0"/>
          <a:ea typeface="Bodoni Ornaments" pitchFamily="2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doni Ornaments" pitchFamily="2" charset="0"/>
          <a:ea typeface="Bodoni Ornaments" pitchFamily="2" charset="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1135F7-D9ED-DB97-07D4-5248B22D7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" y="90805"/>
            <a:ext cx="104698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CE0AE-176C-D9AE-D978-606622B83C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520" y="6356350"/>
            <a:ext cx="3357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0BED3-780B-30E6-1D9B-6FE81168E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1A6B9-2CE8-F41F-1D3F-656261907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0520" y="10020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rgbClr val="006C66"/>
                </a:solidFill>
                <a:latin typeface="Avenir Light" panose="020B0402020203020204" pitchFamily="34" charset="77"/>
              </a:defRPr>
            </a:lvl1pPr>
          </a:lstStyle>
          <a:p>
            <a:fld id="{1E12D4DF-1515-B54E-81CF-E690E9EE222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fik 16">
            <a:extLst>
              <a:ext uri="{FF2B5EF4-FFF2-40B4-BE49-F238E27FC236}">
                <a16:creationId xmlns:a16="http://schemas.microsoft.com/office/drawing/2014/main" id="{CE44C99A-06A2-E3A0-ACF6-E36AA4FF7450}"/>
              </a:ext>
            </a:extLst>
          </p:cNvPr>
          <p:cNvPicPr/>
          <p:nvPr userDrawn="1"/>
        </p:nvPicPr>
        <p:blipFill>
          <a:blip r:embed="rId14"/>
          <a:stretch/>
        </p:blipFill>
        <p:spPr>
          <a:xfrm>
            <a:off x="8357600" y="272160"/>
            <a:ext cx="3641760" cy="650160"/>
          </a:xfrm>
          <a:prstGeom prst="rect">
            <a:avLst/>
          </a:prstGeom>
          <a:ln w="0">
            <a:noFill/>
          </a:ln>
        </p:spPr>
      </p:pic>
      <p:pic>
        <p:nvPicPr>
          <p:cNvPr id="9" name="Grafik 15">
            <a:extLst>
              <a:ext uri="{FF2B5EF4-FFF2-40B4-BE49-F238E27FC236}">
                <a16:creationId xmlns:a16="http://schemas.microsoft.com/office/drawing/2014/main" id="{6F7476D0-4667-12EC-2397-D1F5A8E60229}"/>
              </a:ext>
            </a:extLst>
          </p:cNvPr>
          <p:cNvPicPr/>
          <p:nvPr userDrawn="1"/>
        </p:nvPicPr>
        <p:blipFill>
          <a:blip r:embed="rId15">
            <a:duotone>
              <a:prstClr val="black"/>
              <a:srgbClr val="00555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120" y="1562720"/>
            <a:ext cx="7553880" cy="5172840"/>
          </a:xfrm>
          <a:prstGeom prst="rect">
            <a:avLst/>
          </a:prstGeom>
          <a:ln w="0">
            <a:noFill/>
          </a:ln>
        </p:spPr>
      </p:pic>
      <p:sp>
        <p:nvSpPr>
          <p:cNvPr id="8" name="Rechteck 16">
            <a:extLst>
              <a:ext uri="{FF2B5EF4-FFF2-40B4-BE49-F238E27FC236}">
                <a16:creationId xmlns:a16="http://schemas.microsoft.com/office/drawing/2014/main" id="{5659CD9C-32A6-B5FA-CAE0-277439FFFC8D}"/>
              </a:ext>
            </a:extLst>
          </p:cNvPr>
          <p:cNvSpPr/>
          <p:nvPr userDrawn="1"/>
        </p:nvSpPr>
        <p:spPr>
          <a:xfrm>
            <a:off x="4522659" y="1419366"/>
            <a:ext cx="7669341" cy="5438633"/>
          </a:xfrm>
          <a:prstGeom prst="rect">
            <a:avLst/>
          </a:prstGeom>
          <a:gradFill rotWithShape="0">
            <a:gsLst>
              <a:gs pos="66000">
                <a:srgbClr val="FFFFFF"/>
              </a:gs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3000000" scaled="0"/>
          </a:gra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144000" tIns="108000" rIns="144000" bIns="144000" anchor="t">
            <a:noAutofit/>
          </a:bodyPr>
          <a:lstStyle/>
          <a:p>
            <a:pPr>
              <a:lnSpc>
                <a:spcPct val="100000"/>
              </a:lnSpc>
              <a:spcBef>
                <a:spcPts val="1151"/>
              </a:spcBef>
              <a:buNone/>
            </a:pPr>
            <a:endParaRPr lang="en-GB" sz="1300" b="1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BA89D-C271-3233-6765-26D1760B2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520" y="1825625"/>
            <a:ext cx="111302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04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C66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6C66"/>
        </a:buClr>
        <a:buSzPct val="60000"/>
        <a:buFont typeface="System Font Regular"/>
        <a:buChar char="◉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CE0AE-176C-D9AE-D978-606622B83C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520" y="6356350"/>
            <a:ext cx="3357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F4B64-3437-6841-A622-2A75A8B43B9F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0BED3-780B-30E6-1D9B-6FE81168E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pic>
        <p:nvPicPr>
          <p:cNvPr id="10" name="Grafik 12">
            <a:extLst>
              <a:ext uri="{FF2B5EF4-FFF2-40B4-BE49-F238E27FC236}">
                <a16:creationId xmlns:a16="http://schemas.microsoft.com/office/drawing/2014/main" id="{7E82B771-4615-EC26-85E2-C3D1A0756121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1040" y="3128274"/>
            <a:ext cx="4080960" cy="3621240"/>
          </a:xfrm>
          <a:prstGeom prst="rect">
            <a:avLst/>
          </a:prstGeom>
          <a:ln w="0">
            <a:noFill/>
          </a:ln>
        </p:spPr>
      </p:pic>
      <p:pic>
        <p:nvPicPr>
          <p:cNvPr id="11" name="Grafik 12">
            <a:extLst>
              <a:ext uri="{FF2B5EF4-FFF2-40B4-BE49-F238E27FC236}">
                <a16:creationId xmlns:a16="http://schemas.microsoft.com/office/drawing/2014/main" id="{58BACB78-5958-3862-3012-EB2EB2C51AF7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403" y="3156686"/>
            <a:ext cx="4080960" cy="3621240"/>
          </a:xfrm>
          <a:prstGeom prst="rect">
            <a:avLst/>
          </a:prstGeom>
          <a:ln w="0">
            <a:noFill/>
          </a:ln>
        </p:spPr>
      </p:pic>
      <p:pic>
        <p:nvPicPr>
          <p:cNvPr id="12" name="Grafik 12">
            <a:extLst>
              <a:ext uri="{FF2B5EF4-FFF2-40B4-BE49-F238E27FC236}">
                <a16:creationId xmlns:a16="http://schemas.microsoft.com/office/drawing/2014/main" id="{F7A3D1D2-F763-1407-AA74-D1F650BB45E5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1040" y="-487998"/>
            <a:ext cx="4080960" cy="3621240"/>
          </a:xfrm>
          <a:prstGeom prst="rect">
            <a:avLst/>
          </a:prstGeom>
          <a:ln w="0">
            <a:noFill/>
          </a:ln>
        </p:spPr>
      </p:pic>
      <p:sp>
        <p:nvSpPr>
          <p:cNvPr id="8" name="Rechteck 16">
            <a:extLst>
              <a:ext uri="{FF2B5EF4-FFF2-40B4-BE49-F238E27FC236}">
                <a16:creationId xmlns:a16="http://schemas.microsoft.com/office/drawing/2014/main" id="{5659CD9C-32A6-B5FA-CAE0-277439FFFC8D}"/>
              </a:ext>
            </a:extLst>
          </p:cNvPr>
          <p:cNvSpPr/>
          <p:nvPr userDrawn="1"/>
        </p:nvSpPr>
        <p:spPr>
          <a:xfrm>
            <a:off x="3843581" y="0"/>
            <a:ext cx="8348420" cy="6858001"/>
          </a:xfrm>
          <a:prstGeom prst="rect">
            <a:avLst/>
          </a:prstGeom>
          <a:gradFill rotWithShape="0">
            <a:gsLst>
              <a:gs pos="44000">
                <a:schemeClr val="tx1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3000000" scaled="0"/>
          </a:gra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144000" tIns="108000" rIns="144000" bIns="144000" anchor="t">
            <a:noAutofit/>
          </a:bodyPr>
          <a:lstStyle/>
          <a:p>
            <a:pPr>
              <a:lnSpc>
                <a:spcPct val="100000"/>
              </a:lnSpc>
              <a:spcBef>
                <a:spcPts val="1151"/>
              </a:spcBef>
              <a:buNone/>
            </a:pPr>
            <a:endParaRPr lang="en-GB" sz="1300" b="1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BA89D-C271-3233-6765-26D1760B2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520" y="1825625"/>
            <a:ext cx="111302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1135F7-D9ED-DB97-07D4-5248B22D7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" y="90805"/>
            <a:ext cx="104698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1A6B9-2CE8-F41F-1D3F-656261907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0520" y="10020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fld id="{1E12D4DF-1515-B54E-81CF-E690E9EE222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fik 16">
            <a:extLst>
              <a:ext uri="{FF2B5EF4-FFF2-40B4-BE49-F238E27FC236}">
                <a16:creationId xmlns:a16="http://schemas.microsoft.com/office/drawing/2014/main" id="{CE44C99A-06A2-E3A0-ACF6-E36AA4FF7450}"/>
              </a:ext>
            </a:extLst>
          </p:cNvPr>
          <p:cNvPicPr/>
          <p:nvPr userDrawn="1"/>
        </p:nvPicPr>
        <p:blipFill>
          <a:blip r:embed="rId16"/>
          <a:stretch/>
        </p:blipFill>
        <p:spPr>
          <a:xfrm>
            <a:off x="8357600" y="272160"/>
            <a:ext cx="3641760" cy="650160"/>
          </a:xfrm>
          <a:prstGeom prst="rect">
            <a:avLst/>
          </a:prstGeom>
          <a:ln w="0">
            <a:noFill/>
          </a:ln>
        </p:spPr>
      </p:pic>
      <p:pic>
        <p:nvPicPr>
          <p:cNvPr id="13" name="Grafik 15">
            <a:extLst>
              <a:ext uri="{FF2B5EF4-FFF2-40B4-BE49-F238E27FC236}">
                <a16:creationId xmlns:a16="http://schemas.microsoft.com/office/drawing/2014/main" id="{345EE271-5863-B004-963A-029830A26CB0}"/>
              </a:ext>
            </a:extLst>
          </p:cNvPr>
          <p:cNvPicPr/>
          <p:nvPr userDrawn="1"/>
        </p:nvPicPr>
        <p:blipFill>
          <a:blip r:embed="rId16">
            <a:biLevel thresh="25000"/>
          </a:blip>
          <a:stretch/>
        </p:blipFill>
        <p:spPr>
          <a:xfrm>
            <a:off x="8355060" y="272160"/>
            <a:ext cx="3641760" cy="650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514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6C66"/>
        </a:buClr>
        <a:buSzPct val="60000"/>
        <a:buFont typeface="System Font Regular"/>
        <a:buChar char="◉"/>
        <a:defRPr sz="280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jp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jp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30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5.wdp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0114-5571-6D38-48A9-620208173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Background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BFAC33-3F7E-BBD4-FB36-1DAE631D0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5467E-26DE-C591-19A7-D7A3F8A2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001"/>
            <a:ext cx="3771900" cy="2235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1F09BB-B26C-2EF7-3F41-AEFDA6CF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7"/>
          <a:stretch/>
        </p:blipFill>
        <p:spPr>
          <a:xfrm rot="16200000">
            <a:off x="2353062" y="4312012"/>
            <a:ext cx="3226646" cy="18653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Scan 1.jpeg">
            <a:extLst>
              <a:ext uri="{FF2B5EF4-FFF2-40B4-BE49-F238E27FC236}">
                <a16:creationId xmlns:a16="http://schemas.microsoft.com/office/drawing/2014/main" id="{D88D0B69-F384-7910-7C83-3D113C4CB4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320000">
            <a:off x="3602883" y="1930042"/>
            <a:ext cx="3858976" cy="2552244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Scan 1.jpeg">
            <a:extLst>
              <a:ext uri="{FF2B5EF4-FFF2-40B4-BE49-F238E27FC236}">
                <a16:creationId xmlns:a16="http://schemas.microsoft.com/office/drawing/2014/main" id="{A371C975-CC12-023D-9F3F-12728369C8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78600" y="1077986"/>
            <a:ext cx="1993160" cy="15448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3C39D2-21CD-A23B-0D75-F736F9DE4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6073" y="0"/>
            <a:ext cx="3835927" cy="25556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56CFE8-B3A9-2D9A-7442-2164968476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628120"/>
            <a:ext cx="3124200" cy="30393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50D4229-7690-73FD-9D15-18169F17A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2649" y="2527670"/>
            <a:ext cx="3521951" cy="2305521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0" descr="hess_2">
            <a:extLst>
              <a:ext uri="{FF2B5EF4-FFF2-40B4-BE49-F238E27FC236}">
                <a16:creationId xmlns:a16="http://schemas.microsoft.com/office/drawing/2014/main" id="{0C51FBB0-5A53-9A58-973B-E3D266559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543"/>
                    </a14:imgEffect>
                    <a14:imgEffect>
                      <a14:saturation sat="83000"/>
                    </a14:imgEffect>
                    <a14:imgEffect>
                      <a14:brightnessContrast bright="7000" contras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76801" y="4695136"/>
            <a:ext cx="3683000" cy="216286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4" name="Picture 23" descr="29814106593_4d4584c397_k.jpg">
            <a:extLst>
              <a:ext uri="{FF2B5EF4-FFF2-40B4-BE49-F238E27FC236}">
                <a16:creationId xmlns:a16="http://schemas.microsoft.com/office/drawing/2014/main" id="{B7D5A910-BEC8-182C-DD53-683AF9497C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799" y="4671929"/>
            <a:ext cx="5192127" cy="21860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6F84EC-4683-867F-54D8-09A5AB5373B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0460" y="2578100"/>
            <a:ext cx="202154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11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"/>
            <a:ext cx="9144000" cy="6707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8343900" y="1322405"/>
            <a:ext cx="1841500" cy="294129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699500" y="3638689"/>
            <a:ext cx="774700" cy="124862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99414" y="637183"/>
            <a:ext cx="198323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▲ &gt;3 km altitude</a:t>
            </a:r>
          </a:p>
          <a:p>
            <a:r>
              <a:rPr lang="en-GB" sz="4000" dirty="0"/>
              <a:t>▾</a:t>
            </a:r>
            <a:r>
              <a:rPr lang="en-GB" dirty="0"/>
              <a:t>&lt;3 km altitude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060" y="3001014"/>
            <a:ext cx="3788240" cy="21129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143491" y="4506050"/>
            <a:ext cx="2314517" cy="923330"/>
          </a:xfrm>
          <a:prstGeom prst="rect">
            <a:avLst/>
          </a:prstGeom>
          <a:solidFill>
            <a:srgbClr val="0A523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Exposure:</a:t>
            </a:r>
          </a:p>
          <a:p>
            <a:r>
              <a:rPr lang="en-US" dirty="0">
                <a:solidFill>
                  <a:schemeClr val="bg1"/>
                </a:solidFill>
              </a:rPr>
              <a:t>5 km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× 50 hours ~</a:t>
            </a:r>
          </a:p>
          <a:p>
            <a:r>
              <a:rPr lang="en-US" dirty="0">
                <a:solidFill>
                  <a:schemeClr val="bg1"/>
                </a:solidFill>
              </a:rPr>
              <a:t>2x10</a:t>
            </a:r>
            <a:r>
              <a:rPr lang="en-US" baseline="30000" dirty="0">
                <a:solidFill>
                  <a:schemeClr val="bg1"/>
                </a:solidFill>
              </a:rPr>
              <a:t>4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× 1 year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7432915" y="225110"/>
            <a:ext cx="3124216" cy="1742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endParaRPr lang="en-US" dirty="0"/>
          </a:p>
          <a:p>
            <a:pPr lvl="1"/>
            <a:r>
              <a:rPr lang="en-US" dirty="0"/>
              <a:t>2 x 10</a:t>
            </a:r>
            <a:r>
              <a:rPr lang="en-US" baseline="30000" dirty="0"/>
              <a:t>4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~60% coverage</a:t>
            </a:r>
          </a:p>
          <a:p>
            <a:pPr lvl="1"/>
            <a:r>
              <a:rPr lang="en-US" dirty="0"/>
              <a:t>4.1 km </a:t>
            </a:r>
            <a:r>
              <a:rPr lang="en-US" dirty="0" err="1"/>
              <a:t>a.s.l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~500 GeV threshold</a:t>
            </a:r>
          </a:p>
          <a:p>
            <a:pPr lvl="1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70109" y="5110217"/>
            <a:ext cx="378824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dirty="0"/>
              <a:t>4 x 10</a:t>
            </a:r>
            <a:r>
              <a:rPr lang="en-US" baseline="30000" dirty="0"/>
              <a:t>4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~2% coverage</a:t>
            </a:r>
          </a:p>
          <a:p>
            <a:pPr lvl="1"/>
            <a:r>
              <a:rPr lang="en-US" dirty="0"/>
              <a:t>100 m </a:t>
            </a:r>
            <a:r>
              <a:rPr lang="en-US" dirty="0" err="1"/>
              <a:t>a.s.l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~100 </a:t>
            </a:r>
            <a:r>
              <a:rPr lang="en-US" dirty="0" err="1"/>
              <a:t>TeV</a:t>
            </a:r>
            <a:r>
              <a:rPr lang="en-US" dirty="0"/>
              <a:t> threshold</a:t>
            </a:r>
          </a:p>
          <a:p>
            <a:pPr lvl="1"/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914976" y="774701"/>
            <a:ext cx="949125" cy="417299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092816" y="1854052"/>
            <a:ext cx="1324685" cy="417299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4864100" y="252660"/>
            <a:ext cx="2568814" cy="522042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4864100" y="1192001"/>
            <a:ext cx="2568814" cy="2907187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1870110" y="2271350"/>
            <a:ext cx="2222707" cy="729664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5417501" y="2271350"/>
            <a:ext cx="240848" cy="729664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2917" y="1813341"/>
            <a:ext cx="3124215" cy="231191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Rectangle 18"/>
          <p:cNvSpPr/>
          <p:nvPr/>
        </p:nvSpPr>
        <p:spPr bwMode="auto">
          <a:xfrm>
            <a:off x="5417501" y="3336681"/>
            <a:ext cx="4600865" cy="352131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8053621" y="3554056"/>
            <a:ext cx="774700" cy="124862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2386" y="4679898"/>
            <a:ext cx="1929567" cy="646331"/>
          </a:xfrm>
          <a:prstGeom prst="rect">
            <a:avLst/>
          </a:prstGeom>
          <a:solidFill>
            <a:srgbClr val="0A523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km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× 50 hours ~</a:t>
            </a:r>
          </a:p>
          <a:p>
            <a:r>
              <a:rPr lang="en-US" dirty="0">
                <a:solidFill>
                  <a:schemeClr val="bg1"/>
                </a:solidFill>
              </a:rPr>
              <a:t>2x10</a:t>
            </a:r>
            <a:r>
              <a:rPr lang="en-US" baseline="30000" dirty="0">
                <a:solidFill>
                  <a:schemeClr val="bg1"/>
                </a:solidFill>
              </a:rPr>
              <a:t>4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× 1 year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1037" y="3554057"/>
            <a:ext cx="3953968" cy="26613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468405" y="6297044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Sinnis</a:t>
            </a:r>
            <a:r>
              <a:rPr lang="en-US" dirty="0"/>
              <a:t> 2009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9161589" y="4055432"/>
            <a:ext cx="0" cy="597069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7968099" y="4654026"/>
            <a:ext cx="1193491" cy="0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86700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524001" y="-26343"/>
            <a:ext cx="9150479" cy="1451462"/>
          </a:xfrm>
          <a:prstGeom prst="rect">
            <a:avLst/>
          </a:prstGeom>
          <a:gradFill flip="none" rotWithShape="1">
            <a:gsLst>
              <a:gs pos="0">
                <a:srgbClr val="6A8CAA"/>
              </a:gs>
              <a:gs pos="76000">
                <a:srgbClr val="37577F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A09CC-F525-7847-8CCD-5DF4528B56E1}" type="slidenum">
              <a:rPr lang="en-US" smtClean="0">
                <a:latin typeface="Helvetica Neue"/>
                <a:ea typeface="ヒラギノ角ゴ ProN W3"/>
                <a:cs typeface="ヒラギノ角ゴ ProN W3"/>
              </a:rPr>
              <a:pPr/>
              <a:t>11</a:t>
            </a:fld>
            <a:endParaRPr lang="en-US">
              <a:latin typeface="Helvetica Neue"/>
              <a:ea typeface="ヒラギノ角ゴ ProN W3"/>
              <a:cs typeface="ヒラギノ角ゴ ProN W3"/>
            </a:endParaRPr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81" y="1395085"/>
            <a:ext cx="9221699" cy="547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hawc-logo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237" y="162527"/>
            <a:ext cx="3175001" cy="209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ng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5346" y="926603"/>
            <a:ext cx="2367783" cy="1924485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cxnSp>
        <p:nvCxnSpPr>
          <p:cNvPr id="10" name="Straight Arrow Connector 9"/>
          <p:cNvCxnSpPr>
            <a:stCxn id="7" idx="2"/>
          </p:cNvCxnSpPr>
          <p:nvPr/>
        </p:nvCxnSpPr>
        <p:spPr bwMode="auto">
          <a:xfrm>
            <a:off x="2859238" y="2851088"/>
            <a:ext cx="1262987" cy="1866167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Snip Single Corner Rectangle 11"/>
          <p:cNvSpPr/>
          <p:nvPr/>
        </p:nvSpPr>
        <p:spPr bwMode="auto">
          <a:xfrm>
            <a:off x="1675345" y="1735878"/>
            <a:ext cx="111670" cy="338156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1" name="HAWC…">
            <a:extLst>
              <a:ext uri="{FF2B5EF4-FFF2-40B4-BE49-F238E27FC236}">
                <a16:creationId xmlns:a16="http://schemas.microsoft.com/office/drawing/2014/main" id="{72524496-916A-2542-9030-7B5511D2F848}"/>
              </a:ext>
            </a:extLst>
          </p:cNvPr>
          <p:cNvSpPr txBox="1"/>
          <p:nvPr/>
        </p:nvSpPr>
        <p:spPr>
          <a:xfrm>
            <a:off x="8894348" y="4871535"/>
            <a:ext cx="998671" cy="591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/>
          <a:p>
            <a:pPr>
              <a:defRPr sz="2400" b="1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87" dirty="0"/>
              <a:t>HAWC</a:t>
            </a:r>
          </a:p>
          <a:p>
            <a:pPr>
              <a:defRPr sz="2400" b="1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87" dirty="0"/>
              <a:t> (4100 m)</a:t>
            </a:r>
          </a:p>
        </p:txBody>
      </p:sp>
      <p:sp>
        <p:nvSpPr>
          <p:cNvPr id="14" name="Specifications:…">
            <a:extLst>
              <a:ext uri="{FF2B5EF4-FFF2-40B4-BE49-F238E27FC236}">
                <a16:creationId xmlns:a16="http://schemas.microsoft.com/office/drawing/2014/main" id="{0A2CC75F-6FA9-304E-A77D-A38B3C803EC8}"/>
              </a:ext>
            </a:extLst>
          </p:cNvPr>
          <p:cNvSpPr txBox="1">
            <a:spLocks/>
          </p:cNvSpPr>
          <p:nvPr/>
        </p:nvSpPr>
        <p:spPr>
          <a:xfrm>
            <a:off x="4272451" y="3636162"/>
            <a:ext cx="5888235" cy="29977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7189" marR="0" indent="-251984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50"/>
              </a:buClr>
              <a:buSzPct val="80000"/>
              <a:buFont typeface="Wingdings" charset="2"/>
              <a:buChar char="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4179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6605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9034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01462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277" indent="-306277" defTabSz="402536">
              <a:spcBef>
                <a:spcPts val="773"/>
              </a:spcBef>
              <a:buSzPct val="75000"/>
              <a:defRPr sz="2940">
                <a:solidFill>
                  <a:srgbClr val="17766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GB" sz="16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300 Detectors, 95% uptime since 2015, Area 22000m</a:t>
            </a:r>
            <a:r>
              <a:rPr lang="en-GB" sz="1600" baseline="300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lang="en-GB" sz="1600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DBEBA-67F2-A548-A45D-3AE3E0EE75CF}"/>
              </a:ext>
            </a:extLst>
          </p:cNvPr>
          <p:cNvSpPr txBox="1"/>
          <p:nvPr/>
        </p:nvSpPr>
        <p:spPr>
          <a:xfrm>
            <a:off x="4929929" y="1389945"/>
            <a:ext cx="270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Pico de Orizaba (5636 m)</a:t>
            </a:r>
          </a:p>
          <a:p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92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9CC-F525-7847-8CCD-5DF4528B56E1}" type="slidenum">
              <a:rPr lang="en-US" smtClean="0">
                <a:latin typeface="Helvetica Neue"/>
                <a:ea typeface="ヒラギノ角ゴ ProN W3"/>
                <a:cs typeface="ヒラギノ角ゴ ProN W3"/>
              </a:rPr>
              <a:pPr/>
              <a:t>12</a:t>
            </a:fld>
            <a:endParaRPr lang="en-US" dirty="0">
              <a:latin typeface="Helvetica Neue"/>
              <a:ea typeface="ヒラギノ角ゴ ProN W3"/>
              <a:cs typeface="ヒラギノ角ゴ ProN W3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65764" y="1412877"/>
            <a:ext cx="4149799" cy="47879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5m tank </a:t>
            </a:r>
            <a:r>
              <a:rPr lang="en-GB" dirty="0">
                <a:sym typeface="Wingdings"/>
              </a:rPr>
              <a:t> 12 radiation lengths (</a:t>
            </a:r>
            <a:r>
              <a:rPr lang="mr-IN" dirty="0">
                <a:sym typeface="Wingdings"/>
              </a:rPr>
              <a:t>X</a:t>
            </a:r>
            <a:r>
              <a:rPr lang="mr-IN" baseline="-25000" dirty="0">
                <a:sym typeface="Wingdings"/>
              </a:rPr>
              <a:t>0</a:t>
            </a:r>
            <a:r>
              <a:rPr lang="mr-IN" dirty="0">
                <a:sym typeface="Wingdings"/>
              </a:rPr>
              <a:t> ~ 40 </a:t>
            </a:r>
            <a:r>
              <a:rPr lang="mr-IN" dirty="0" err="1">
                <a:sym typeface="Wingdings"/>
              </a:rPr>
              <a:t>g</a:t>
            </a:r>
            <a:r>
              <a:rPr lang="mr-IN" dirty="0">
                <a:sym typeface="Wingdings"/>
              </a:rPr>
              <a:t>/cm</a:t>
            </a:r>
            <a:r>
              <a:rPr lang="mr-IN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)</a:t>
            </a:r>
            <a:endParaRPr lang="en-GB" dirty="0">
              <a:sym typeface="Wingdings"/>
            </a:endParaRPr>
          </a:p>
          <a:p>
            <a:pPr lvl="1"/>
            <a:r>
              <a:rPr lang="en-GB" dirty="0">
                <a:sym typeface="Wingdings"/>
              </a:rPr>
              <a:t>Gamma conversion</a:t>
            </a:r>
          </a:p>
          <a:p>
            <a:pPr lvl="1"/>
            <a:r>
              <a:rPr lang="en-GB" dirty="0">
                <a:sym typeface="Wingdings"/>
              </a:rPr>
              <a:t>EM showers near top of tank except for highest energy shower particles</a:t>
            </a:r>
          </a:p>
          <a:p>
            <a:r>
              <a:rPr lang="en-GB" dirty="0">
                <a:sym typeface="Wingdings"/>
              </a:rPr>
              <a:t>Muons </a:t>
            </a:r>
          </a:p>
          <a:p>
            <a:pPr lvl="1"/>
            <a:r>
              <a:rPr lang="en-GB" dirty="0">
                <a:sym typeface="Wingdings"/>
              </a:rPr>
              <a:t>Pass through without interaction </a:t>
            </a:r>
            <a:r>
              <a:rPr lang="mr-IN" dirty="0">
                <a:sym typeface="Wingdings"/>
              </a:rPr>
              <a:t>–</a:t>
            </a:r>
            <a:r>
              <a:rPr lang="en-GB" dirty="0">
                <a:sym typeface="Wingdings"/>
              </a:rPr>
              <a:t> long path length</a:t>
            </a:r>
            <a:endParaRPr lang="en-GB" dirty="0"/>
          </a:p>
          <a:p>
            <a:r>
              <a:rPr lang="en-GB" dirty="0"/>
              <a:t>Cherenkov light</a:t>
            </a:r>
          </a:p>
          <a:p>
            <a:pPr lvl="1"/>
            <a:r>
              <a:rPr lang="en-GB" dirty="0"/>
              <a:t>Angle: </a:t>
            </a:r>
            <a:r>
              <a:rPr lang="mr-IN" dirty="0" err="1"/>
              <a:t>acos</a:t>
            </a:r>
            <a:r>
              <a:rPr lang="mr-IN" dirty="0"/>
              <a:t> (1/</a:t>
            </a:r>
            <a:r>
              <a:rPr lang="mr-IN" dirty="0" err="1"/>
              <a:t>n</a:t>
            </a:r>
            <a:r>
              <a:rPr lang="mr-IN" dirty="0"/>
              <a:t>) ~  41º</a:t>
            </a:r>
          </a:p>
          <a:p>
            <a:pPr lvl="1"/>
            <a:r>
              <a:rPr lang="en-GB" dirty="0"/>
              <a:t>Yield:  </a:t>
            </a:r>
            <a:r>
              <a:rPr lang="en-GB" dirty="0">
                <a:solidFill>
                  <a:schemeClr val="tx1"/>
                </a:solidFill>
              </a:rPr>
              <a:t>(</a:t>
            </a:r>
            <a:r>
              <a:rPr lang="el-GR" dirty="0">
                <a:solidFill>
                  <a:schemeClr val="tx1"/>
                </a:solidFill>
              </a:rPr>
              <a:t>Δ</a:t>
            </a:r>
            <a:r>
              <a:rPr lang="en-GB" dirty="0">
                <a:solidFill>
                  <a:schemeClr val="tx1"/>
                </a:solidFill>
              </a:rPr>
              <a:t>h</a:t>
            </a:r>
            <a:r>
              <a:rPr lang="el-GR" dirty="0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)2</a:t>
            </a:r>
            <a:r>
              <a:rPr lang="el-GR" dirty="0" err="1">
                <a:solidFill>
                  <a:schemeClr val="tx1"/>
                </a:solidFill>
              </a:rPr>
              <a:t>πα</a:t>
            </a:r>
            <a:r>
              <a:rPr lang="en-US" dirty="0">
                <a:solidFill>
                  <a:schemeClr val="tx1"/>
                </a:solidFill>
              </a:rPr>
              <a:t>(1-1/n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)/</a:t>
            </a:r>
            <a:r>
              <a:rPr lang="en-US" dirty="0" err="1">
                <a:solidFill>
                  <a:schemeClr val="tx1"/>
                </a:solidFill>
              </a:rPr>
              <a:t>hc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ym typeface="Wingdings"/>
              </a:rPr>
              <a:t> </a:t>
            </a:r>
            <a:r>
              <a:rPr lang="el-GR" dirty="0">
                <a:sym typeface="Wingdings"/>
              </a:rPr>
              <a:t>   30</a:t>
            </a:r>
            <a:r>
              <a:rPr lang="en-US" dirty="0">
                <a:sym typeface="Wingdings"/>
              </a:rPr>
              <a:t>0 photons / cm</a:t>
            </a:r>
            <a:endParaRPr lang="en-GB" dirty="0"/>
          </a:p>
        </p:txBody>
      </p:sp>
      <p:pic>
        <p:nvPicPr>
          <p:cNvPr id="8194" name="Picture 2" descr="https://upload.wikimedia.org/wikipedia/commons/7/77/HAWC_Tank_Sket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434164"/>
            <a:ext cx="4541764" cy="44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0711" y="6269373"/>
            <a:ext cx="2559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5m deep, 7.3 m diameter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540" y="68798"/>
            <a:ext cx="5067300" cy="1181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60453" y="5887212"/>
            <a:ext cx="265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0.01% </a:t>
            </a:r>
            <a:r>
              <a:rPr lang="en-GB"/>
              <a:t>photosensitive area</a:t>
            </a:r>
          </a:p>
        </p:txBody>
      </p:sp>
    </p:spTree>
    <p:extLst>
      <p:ext uri="{BB962C8B-B14F-4D97-AF65-F5344CB8AC3E}">
        <p14:creationId xmlns:p14="http://schemas.microsoft.com/office/powerpoint/2010/main" val="58317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3"/>
          </p:nvPr>
        </p:nvSpPr>
        <p:spPr>
          <a:xfrm>
            <a:off x="6756400" y="1066801"/>
            <a:ext cx="4166973" cy="5133977"/>
          </a:xfrm>
        </p:spPr>
        <p:txBody>
          <a:bodyPr>
            <a:normAutofit/>
          </a:bodyPr>
          <a:lstStyle/>
          <a:p>
            <a:r>
              <a:rPr lang="en-GB" dirty="0"/>
              <a:t>Direction from arrival times</a:t>
            </a:r>
          </a:p>
          <a:p>
            <a:pPr lvl="1"/>
            <a:r>
              <a:rPr lang="en-GB" dirty="0"/>
              <a:t>time resolution </a:t>
            </a:r>
            <a:r>
              <a:rPr lang="en-GB" sz="2600" dirty="0"/>
              <a:t>~</a:t>
            </a:r>
            <a:r>
              <a:rPr lang="en-GB" dirty="0"/>
              <a:t>ns over 100 m lever-arm </a:t>
            </a:r>
            <a:r>
              <a:rPr lang="en-GB" dirty="0">
                <a:sym typeface="Wingdings"/>
              </a:rPr>
              <a:t></a:t>
            </a:r>
            <a:r>
              <a:rPr lang="en-GB" dirty="0"/>
              <a:t> angular resolution </a:t>
            </a:r>
            <a:r>
              <a:rPr lang="en-GB" sz="2600" dirty="0"/>
              <a:t>~</a:t>
            </a:r>
            <a:r>
              <a:rPr lang="en-GB" dirty="0"/>
              <a:t>(1 ns * c / 100 m) rad </a:t>
            </a:r>
            <a:r>
              <a:rPr lang="en-GB" sz="2600" dirty="0"/>
              <a:t>~</a:t>
            </a:r>
            <a:r>
              <a:rPr lang="en-GB" dirty="0"/>
              <a:t> 0.2º</a:t>
            </a:r>
          </a:p>
          <a:p>
            <a:pPr lvl="1"/>
            <a:endParaRPr lang="en-GB" dirty="0"/>
          </a:p>
          <a:p>
            <a:r>
              <a:rPr lang="en-GB" dirty="0"/>
              <a:t>Energy?</a:t>
            </a:r>
          </a:p>
          <a:p>
            <a:pPr lvl="1"/>
            <a:r>
              <a:rPr lang="en-GB" dirty="0"/>
              <a:t>More tricky </a:t>
            </a:r>
            <a:r>
              <a:rPr lang="mr-IN" dirty="0"/>
              <a:t>–</a:t>
            </a:r>
            <a:r>
              <a:rPr lang="en-GB" dirty="0"/>
              <a:t> can measure ground-level size but big fluctuations doing to </a:t>
            </a:r>
            <a:r>
              <a:rPr lang="en-GB" dirty="0" err="1"/>
              <a:t>X</a:t>
            </a:r>
            <a:r>
              <a:rPr lang="en-GB" baseline="-25000" dirty="0" err="1"/>
              <a:t>max</a:t>
            </a:r>
            <a:r>
              <a:rPr lang="en-GB" dirty="0"/>
              <a:t> differences / shower development</a:t>
            </a:r>
          </a:p>
          <a:p>
            <a:pPr lvl="1"/>
            <a:endParaRPr lang="en-GB" dirty="0"/>
          </a:p>
          <a:p>
            <a:r>
              <a:rPr lang="en-GB" dirty="0"/>
              <a:t>Hadron Rejection?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526" y="1066800"/>
            <a:ext cx="5222875" cy="41783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6AB79F-7176-CB40-817B-83A83E4F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6240" y="6526737"/>
            <a:ext cx="2133600" cy="365125"/>
          </a:xfrm>
        </p:spPr>
        <p:txBody>
          <a:bodyPr/>
          <a:lstStyle/>
          <a:p>
            <a:fld id="{EEFA09CC-F525-7847-8CCD-5DF4528B56E1}" type="slidenum">
              <a:rPr lang="en-US" smtClean="0">
                <a:latin typeface="Helvetica Neue"/>
                <a:ea typeface="ヒラギノ角ゴ ProN W3"/>
                <a:cs typeface="ヒラギノ角ゴ ProN W3"/>
              </a:rPr>
              <a:pPr/>
              <a:t>13</a:t>
            </a:fld>
            <a:endParaRPr lang="en-US" dirty="0">
              <a:latin typeface="Helvetica Neue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1401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Gamma/Hadron Separation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9CC-F525-7847-8CCD-5DF4528B56E1}" type="slidenum">
              <a:rPr lang="en-US" smtClean="0">
                <a:latin typeface="Helvetica Neue"/>
                <a:ea typeface="ヒラギノ角ゴ ProN W3"/>
                <a:cs typeface="ヒラギノ角ゴ ProN W3"/>
              </a:rPr>
              <a:pPr/>
              <a:t>14</a:t>
            </a:fld>
            <a:endParaRPr lang="en-US">
              <a:latin typeface="Helvetica Neue"/>
              <a:ea typeface="ヒラギノ角ゴ ProN W3"/>
              <a:cs typeface="ヒラギノ角ゴ ProN W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789" y="1189811"/>
            <a:ext cx="9144000" cy="53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15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6C67A3-99B8-4E44-9A48-C32374EF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HAWC Events RA/Dec.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22F9E-D9A5-1648-8AD2-EB1F5867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t>15</a:t>
            </a:fld>
            <a:endParaRPr lang="de-D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96593B-5BC3-6A46-85CA-0A74B5C30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2" descr="Picture 22">
            <a:extLst>
              <a:ext uri="{FF2B5EF4-FFF2-40B4-BE49-F238E27FC236}">
                <a16:creationId xmlns:a16="http://schemas.microsoft.com/office/drawing/2014/main" id="{A1EB92E2-2C07-DB4A-B383-8EB3668CF4C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98544" y="955933"/>
            <a:ext cx="8994913" cy="570178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418DE9B-5084-644C-9E58-508A161AAC8A}"/>
              </a:ext>
            </a:extLst>
          </p:cNvPr>
          <p:cNvSpPr>
            <a:spLocks noChangeAspect="1"/>
          </p:cNvSpPr>
          <p:nvPr/>
        </p:nvSpPr>
        <p:spPr>
          <a:xfrm>
            <a:off x="8155648" y="4652184"/>
            <a:ext cx="115200" cy="1152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16FB7-F71A-7148-B0D1-F9E240857745}"/>
              </a:ext>
            </a:extLst>
          </p:cNvPr>
          <p:cNvSpPr txBox="1"/>
          <p:nvPr/>
        </p:nvSpPr>
        <p:spPr>
          <a:xfrm>
            <a:off x="7660501" y="4127682"/>
            <a:ext cx="1368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thelas" panose="02000503000000020003" pitchFamily="2" charset="77"/>
              </a:rPr>
              <a:t>Typical IACT</a:t>
            </a:r>
          </a:p>
          <a:p>
            <a:r>
              <a:rPr lang="en-GB" dirty="0">
                <a:solidFill>
                  <a:schemeClr val="bg1"/>
                </a:solidFill>
                <a:latin typeface="Athelas" panose="02000503000000020003" pitchFamily="2" charset="77"/>
              </a:rPr>
              <a:t>Field of view</a:t>
            </a:r>
          </a:p>
        </p:txBody>
      </p:sp>
    </p:spTree>
    <p:extLst>
      <p:ext uri="{BB962C8B-B14F-4D97-AF65-F5344CB8AC3E}">
        <p14:creationId xmlns:p14="http://schemas.microsoft.com/office/powerpoint/2010/main" val="4222739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LHAASO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4.3 km altitude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095"/>
            <a:ext cx="11182865" cy="5997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3353" y="3114120"/>
            <a:ext cx="2705871" cy="184093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11644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54E3EE0-DDE4-7444-9176-E2172CCA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83120"/>
            <a:ext cx="9144000" cy="367822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6B8D24D-342D-504B-AC13-546A7CC2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LHAASO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0B77D3-1656-074A-950A-508F7DBDA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80008E-02C1-F547-8AA0-987F7D0ADF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Completed 2021</a:t>
            </a:r>
          </a:p>
          <a:p>
            <a:pPr lvl="1"/>
            <a:r>
              <a:rPr lang="en-GB"/>
              <a:t>KM2A</a:t>
            </a:r>
          </a:p>
          <a:p>
            <a:pPr lvl="2"/>
            <a:r>
              <a:rPr lang="en-GB"/>
              <a:t>ED scintillators, MD buried muon dets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5D4FE9-D225-7843-BEEB-7205F9B21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422" y="3080328"/>
            <a:ext cx="3488578" cy="1283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6B445B-DB98-D648-9A31-A8C045004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141" y="167243"/>
            <a:ext cx="3733800" cy="24638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F944768-B30B-814B-83D8-B52C8076E3B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351712" y="4363571"/>
            <a:ext cx="386137" cy="918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1A35B43-C600-4744-80D3-F425D9EF1C5C}"/>
              </a:ext>
            </a:extLst>
          </p:cNvPr>
          <p:cNvSpPr txBox="1"/>
          <p:nvPr/>
        </p:nvSpPr>
        <p:spPr>
          <a:xfrm>
            <a:off x="5537948" y="186167"/>
            <a:ext cx="1250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/>
              <a:t>1 m</a:t>
            </a:r>
            <a:r>
              <a:rPr lang="en-GB" baseline="30000"/>
              <a:t>2</a:t>
            </a:r>
            <a:r>
              <a:rPr lang="en-GB"/>
              <a:t> ED</a:t>
            </a:r>
          </a:p>
          <a:p>
            <a:pPr algn="r"/>
            <a:r>
              <a:rPr lang="en-GB"/>
              <a:t>Green Boxes Below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119622-7862-5742-95DE-2D966E65358B}"/>
              </a:ext>
            </a:extLst>
          </p:cNvPr>
          <p:cNvSpPr txBox="1"/>
          <p:nvPr/>
        </p:nvSpPr>
        <p:spPr>
          <a:xfrm>
            <a:off x="2303928" y="3080327"/>
            <a:ext cx="125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36 m</a:t>
            </a:r>
            <a:r>
              <a:rPr lang="en-GB" baseline="30000">
                <a:solidFill>
                  <a:schemeClr val="bg1"/>
                </a:solidFill>
              </a:rPr>
              <a:t>2</a:t>
            </a:r>
            <a:r>
              <a:rPr lang="en-GB">
                <a:solidFill>
                  <a:schemeClr val="bg1"/>
                </a:solidFill>
              </a:rPr>
              <a:t> MD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446919-1A53-6043-B0FB-F880C99BEB4D}"/>
              </a:ext>
            </a:extLst>
          </p:cNvPr>
          <p:cNvCxnSpPr>
            <a:cxnSpLocks/>
          </p:cNvCxnSpPr>
          <p:nvPr/>
        </p:nvCxnSpPr>
        <p:spPr>
          <a:xfrm>
            <a:off x="9767048" y="4161866"/>
            <a:ext cx="132231" cy="7684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1B4D4CEE-32B5-3D42-A8CC-47F26CCC3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0871" y="2966227"/>
            <a:ext cx="2649071" cy="122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6E456A-9E3D-4D4D-B50C-1FF762732306}"/>
              </a:ext>
            </a:extLst>
          </p:cNvPr>
          <p:cNvSpPr txBox="1"/>
          <p:nvPr/>
        </p:nvSpPr>
        <p:spPr>
          <a:xfrm>
            <a:off x="8267546" y="3275196"/>
            <a:ext cx="177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3120x 25 m</a:t>
            </a:r>
            <a:r>
              <a:rPr lang="en-GB" baseline="30000" dirty="0"/>
              <a:t>2</a:t>
            </a:r>
            <a:r>
              <a:rPr lang="en-GB" dirty="0"/>
              <a:t> WCD</a:t>
            </a:r>
          </a:p>
        </p:txBody>
      </p:sp>
    </p:spTree>
    <p:extLst>
      <p:ext uri="{BB962C8B-B14F-4D97-AF65-F5344CB8AC3E}">
        <p14:creationId xmlns:p14="http://schemas.microsoft.com/office/powerpoint/2010/main" val="682663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1F24B3F-DB61-804A-A3D7-32A6B10D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9C6EB-269A-D34E-B0E7-A49D8C4B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9CC-F525-7847-8CCD-5DF4528B56E1}" type="slidenum">
              <a:rPr lang="en-US" smtClean="0">
                <a:latin typeface="Helvetica Neue"/>
                <a:ea typeface="ヒラギノ角ゴ ProN W3"/>
                <a:cs typeface="ヒラギノ角ゴ ProN W3"/>
              </a:rPr>
              <a:pPr/>
              <a:t>18</a:t>
            </a:fld>
            <a:endParaRPr lang="en-US">
              <a:latin typeface="Helvetica Neue"/>
              <a:ea typeface="ヒラギノ角ゴ ProN W3"/>
              <a:cs typeface="ヒラギノ角ゴ ProN W3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2B04B3-145D-7B47-96D9-18D3730ECF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C7D635-4BF2-2746-8BF7-4087F32F3BB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24001" y="111648"/>
            <a:ext cx="9034463" cy="641508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69450C-46F8-2A4B-96A3-577CE04789BB}"/>
              </a:ext>
            </a:extLst>
          </p:cNvPr>
          <p:cNvSpPr txBox="1"/>
          <p:nvPr/>
        </p:nvSpPr>
        <p:spPr>
          <a:xfrm>
            <a:off x="7734986" y="-11764"/>
            <a:ext cx="368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Cao 2022 – Science - </a:t>
            </a:r>
            <a:r>
              <a:rPr lang="en-GB" err="1"/>
              <a:t>arXiv</a:t>
            </a:r>
            <a:r>
              <a:rPr lang="en-GB"/>
              <a:t> 111.06545</a:t>
            </a:r>
          </a:p>
        </p:txBody>
      </p:sp>
    </p:spTree>
    <p:extLst>
      <p:ext uri="{BB962C8B-B14F-4D97-AF65-F5344CB8AC3E}">
        <p14:creationId xmlns:p14="http://schemas.microsoft.com/office/powerpoint/2010/main" val="3346950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1F24B3F-DB61-804A-A3D7-32A6B10D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9C6EB-269A-D34E-B0E7-A49D8C4B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9CC-F525-7847-8CCD-5DF4528B56E1}" type="slidenum">
              <a:rPr lang="en-US" smtClean="0">
                <a:latin typeface="Helvetica Neue"/>
                <a:ea typeface="ヒラギノ角ゴ ProN W3"/>
                <a:cs typeface="ヒラギノ角ゴ ProN W3"/>
              </a:rPr>
              <a:pPr/>
              <a:t>19</a:t>
            </a:fld>
            <a:endParaRPr lang="en-US">
              <a:latin typeface="Helvetica Neue"/>
              <a:ea typeface="ヒラギノ角ゴ ProN W3"/>
              <a:cs typeface="ヒラギノ角ゴ ProN W3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2B04B3-145D-7B47-96D9-18D3730ECF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C7D635-4BF2-2746-8BF7-4087F32F3BB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24001" y="111648"/>
            <a:ext cx="9034463" cy="641508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69450C-46F8-2A4B-96A3-577CE04789BB}"/>
              </a:ext>
            </a:extLst>
          </p:cNvPr>
          <p:cNvSpPr txBox="1"/>
          <p:nvPr/>
        </p:nvSpPr>
        <p:spPr>
          <a:xfrm>
            <a:off x="7734986" y="-11764"/>
            <a:ext cx="368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Cao 2022 – Science - </a:t>
            </a:r>
            <a:r>
              <a:rPr lang="en-GB" err="1"/>
              <a:t>arXiv</a:t>
            </a:r>
            <a:r>
              <a:rPr lang="en-GB"/>
              <a:t> 111.06545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21D6D5-C853-8943-8271-04661123B7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2124" y="2780076"/>
            <a:ext cx="2380366" cy="2491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B5871E-BC1A-8444-B16A-AF795C44377C}"/>
              </a:ext>
            </a:extLst>
          </p:cNvPr>
          <p:cNvSpPr txBox="1"/>
          <p:nvPr/>
        </p:nvSpPr>
        <p:spPr>
          <a:xfrm>
            <a:off x="4552124" y="4639733"/>
            <a:ext cx="78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1796A"/>
                </a:solidFill>
              </a:rPr>
              <a:t>HAWC</a:t>
            </a:r>
          </a:p>
        </p:txBody>
      </p:sp>
    </p:spTree>
    <p:extLst>
      <p:ext uri="{BB962C8B-B14F-4D97-AF65-F5344CB8AC3E}">
        <p14:creationId xmlns:p14="http://schemas.microsoft.com/office/powerpoint/2010/main" val="1083630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0114-5571-6D38-48A9-620208173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Background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4FCB322-8290-FCE8-9DEE-1B6A57226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5467E-26DE-C591-19A7-D7A3F8A2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001"/>
            <a:ext cx="3771900" cy="2235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1F09BB-B26C-2EF7-3F41-AEFDA6CF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7"/>
          <a:stretch/>
        </p:blipFill>
        <p:spPr>
          <a:xfrm rot="16200000">
            <a:off x="2353062" y="4312012"/>
            <a:ext cx="3226646" cy="18653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Scan 1.jpeg">
            <a:extLst>
              <a:ext uri="{FF2B5EF4-FFF2-40B4-BE49-F238E27FC236}">
                <a16:creationId xmlns:a16="http://schemas.microsoft.com/office/drawing/2014/main" id="{D88D0B69-F384-7910-7C83-3D113C4CB4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320000">
            <a:off x="3602883" y="1930042"/>
            <a:ext cx="3858976" cy="2552244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Scan 1.jpeg">
            <a:extLst>
              <a:ext uri="{FF2B5EF4-FFF2-40B4-BE49-F238E27FC236}">
                <a16:creationId xmlns:a16="http://schemas.microsoft.com/office/drawing/2014/main" id="{A371C975-CC12-023D-9F3F-12728369C8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78600" y="1077986"/>
            <a:ext cx="1993160" cy="1544834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8D7DFC-1144-7D62-A202-79E81969835E}"/>
              </a:ext>
            </a:extLst>
          </p:cNvPr>
          <p:cNvCxnSpPr>
            <a:cxnSpLocks/>
          </p:cNvCxnSpPr>
          <p:nvPr/>
        </p:nvCxnSpPr>
        <p:spPr bwMode="auto">
          <a:xfrm>
            <a:off x="6340158" y="752439"/>
            <a:ext cx="195294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CB129A-140F-8282-CE08-F4EAAD4ACF04}"/>
              </a:ext>
            </a:extLst>
          </p:cNvPr>
          <p:cNvSpPr txBox="1"/>
          <p:nvPr/>
        </p:nvSpPr>
        <p:spPr>
          <a:xfrm>
            <a:off x="5687055" y="581689"/>
            <a:ext cx="64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C39D2-21CD-A23B-0D75-F736F9DE4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6073" y="0"/>
            <a:ext cx="3835927" cy="25556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56CFE8-B3A9-2D9A-7442-2164968476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628120"/>
            <a:ext cx="3124200" cy="30393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50D4229-7690-73FD-9D15-18169F17A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2649" y="2527670"/>
            <a:ext cx="3521951" cy="2305521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0" descr="hess_2">
            <a:extLst>
              <a:ext uri="{FF2B5EF4-FFF2-40B4-BE49-F238E27FC236}">
                <a16:creationId xmlns:a16="http://schemas.microsoft.com/office/drawing/2014/main" id="{0C51FBB0-5A53-9A58-973B-E3D266559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543"/>
                    </a14:imgEffect>
                    <a14:imgEffect>
                      <a14:saturation sat="83000"/>
                    </a14:imgEffect>
                    <a14:imgEffect>
                      <a14:brightnessContrast bright="7000" contras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76801" y="4695136"/>
            <a:ext cx="3683000" cy="216286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20FC17-657D-9243-7C16-EDA9E4469536}"/>
              </a:ext>
            </a:extLst>
          </p:cNvPr>
          <p:cNvCxnSpPr>
            <a:cxnSpLocks/>
          </p:cNvCxnSpPr>
          <p:nvPr/>
        </p:nvCxnSpPr>
        <p:spPr bwMode="auto">
          <a:xfrm flipH="1">
            <a:off x="3454400" y="904839"/>
            <a:ext cx="2108200" cy="167326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E2833B1-B09D-F613-7403-36328ED64FB3}"/>
              </a:ext>
            </a:extLst>
          </p:cNvPr>
          <p:cNvCxnSpPr>
            <a:cxnSpLocks/>
          </p:cNvCxnSpPr>
          <p:nvPr/>
        </p:nvCxnSpPr>
        <p:spPr bwMode="auto">
          <a:xfrm flipH="1">
            <a:off x="5626100" y="1066800"/>
            <a:ext cx="266700" cy="9144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4" name="Picture 23" descr="29814106593_4d4584c397_k.jpg">
            <a:extLst>
              <a:ext uri="{FF2B5EF4-FFF2-40B4-BE49-F238E27FC236}">
                <a16:creationId xmlns:a16="http://schemas.microsoft.com/office/drawing/2014/main" id="{B7D5A910-BEC8-182C-DD53-683AF9497C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4680857"/>
            <a:ext cx="5170922" cy="21771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6F84EC-4683-867F-54D8-09A5AB5373B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0460" y="2578100"/>
            <a:ext cx="202154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1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B4FCC-61C4-4642-9C7D-A0BF8166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9CC-F525-7847-8CCD-5DF4528B56E1}" type="slidenum">
              <a:rPr lang="en-US" smtClean="0">
                <a:latin typeface="Helvetica Neue"/>
                <a:ea typeface="ヒラギノ角ゴ ProN W3"/>
                <a:cs typeface="ヒラギノ角ゴ ProN W3"/>
              </a:rPr>
              <a:pPr/>
              <a:t>20</a:t>
            </a:fld>
            <a:endParaRPr lang="en-US">
              <a:latin typeface="Helvetica Neue"/>
              <a:ea typeface="ヒラギノ角ゴ ProN W3"/>
              <a:cs typeface="ヒラギノ角ゴ ProN W3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078CED-A099-B843-A757-863B34A40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7992" y="5712214"/>
            <a:ext cx="4119563" cy="574094"/>
          </a:xfrm>
        </p:spPr>
        <p:txBody>
          <a:bodyPr/>
          <a:lstStyle/>
          <a:p>
            <a:r>
              <a:rPr lang="en-GB" dirty="0"/>
              <a:t>LHAASO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5622F31-5120-8040-B936-7016E6DB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24001" y="902935"/>
            <a:ext cx="4305967" cy="55684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FC5774-BCB4-2045-A674-2FEE93D7F538}"/>
              </a:ext>
            </a:extLst>
          </p:cNvPr>
          <p:cNvSpPr txBox="1"/>
          <p:nvPr/>
        </p:nvSpPr>
        <p:spPr>
          <a:xfrm>
            <a:off x="4049874" y="5309857"/>
            <a:ext cx="715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 </a:t>
            </a:r>
            <a:r>
              <a:rPr lang="en-GB" err="1"/>
              <a:t>PeV</a:t>
            </a:r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962E17-C1F0-414B-AAB8-D414F0543966}"/>
              </a:ext>
            </a:extLst>
          </p:cNvPr>
          <p:cNvCxnSpPr/>
          <p:nvPr/>
        </p:nvCxnSpPr>
        <p:spPr>
          <a:xfrm flipV="1">
            <a:off x="4340851" y="4959495"/>
            <a:ext cx="0" cy="350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486465-14F4-D44A-B9BC-7ACDF4B1BF3F}"/>
              </a:ext>
            </a:extLst>
          </p:cNvPr>
          <p:cNvSpPr txBox="1"/>
          <p:nvPr/>
        </p:nvSpPr>
        <p:spPr>
          <a:xfrm>
            <a:off x="4049874" y="2568173"/>
            <a:ext cx="715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 </a:t>
            </a:r>
            <a:r>
              <a:rPr lang="en-GB" err="1"/>
              <a:t>PeV</a:t>
            </a:r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C8645C-7494-9343-8AB4-08AEC5414C03}"/>
              </a:ext>
            </a:extLst>
          </p:cNvPr>
          <p:cNvCxnSpPr/>
          <p:nvPr/>
        </p:nvCxnSpPr>
        <p:spPr>
          <a:xfrm flipV="1">
            <a:off x="4342740" y="2230375"/>
            <a:ext cx="0" cy="350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493792-AE2D-B340-A3E1-2635A9F079C2}"/>
              </a:ext>
            </a:extLst>
          </p:cNvPr>
          <p:cNvSpPr txBox="1"/>
          <p:nvPr/>
        </p:nvSpPr>
        <p:spPr>
          <a:xfrm rot="709237">
            <a:off x="2857296" y="2875669"/>
            <a:ext cx="129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Zero muons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702D7-B7B3-A04B-B4DB-B58461CD696C}"/>
              </a:ext>
            </a:extLst>
          </p:cNvPr>
          <p:cNvSpPr txBox="1"/>
          <p:nvPr/>
        </p:nvSpPr>
        <p:spPr>
          <a:xfrm rot="709237">
            <a:off x="2962632" y="5618309"/>
            <a:ext cx="129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Zero muons</a:t>
            </a:r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70684CE7-EE89-1940-AEE8-B42C375D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17341" y="1654452"/>
            <a:ext cx="4950659" cy="328839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199F28-A3B3-884C-A0D2-6EC258E4DC13}"/>
              </a:ext>
            </a:extLst>
          </p:cNvPr>
          <p:cNvCxnSpPr/>
          <p:nvPr/>
        </p:nvCxnSpPr>
        <p:spPr>
          <a:xfrm>
            <a:off x="9519683" y="1654451"/>
            <a:ext cx="0" cy="320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B50234-C166-D64B-9461-33D9E4F455A1}"/>
              </a:ext>
            </a:extLst>
          </p:cNvPr>
          <p:cNvSpPr txBox="1"/>
          <p:nvPr/>
        </p:nvSpPr>
        <p:spPr>
          <a:xfrm>
            <a:off x="8965524" y="1368560"/>
            <a:ext cx="141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Proton mode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9A32610-FFD1-2946-B694-3DF0216D6045}"/>
              </a:ext>
            </a:extLst>
          </p:cNvPr>
          <p:cNvCxnSpPr>
            <a:cxnSpLocks/>
          </p:cNvCxnSpPr>
          <p:nvPr/>
        </p:nvCxnSpPr>
        <p:spPr>
          <a:xfrm>
            <a:off x="7205017" y="2121453"/>
            <a:ext cx="0" cy="2465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5EF0E5-53B3-F74D-85ED-F314C706EC59}"/>
              </a:ext>
            </a:extLst>
          </p:cNvPr>
          <p:cNvSpPr txBox="1"/>
          <p:nvPr/>
        </p:nvSpPr>
        <p:spPr>
          <a:xfrm>
            <a:off x="7204567" y="2788215"/>
            <a:ext cx="1536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~80% gammas</a:t>
            </a:r>
          </a:p>
          <a:p>
            <a:r>
              <a:rPr lang="en-GB"/>
              <a:t>10</a:t>
            </a:r>
            <a:r>
              <a:rPr lang="en-GB" baseline="30000"/>
              <a:t>4</a:t>
            </a:r>
            <a:r>
              <a:rPr lang="en-GB"/>
              <a:t> rejection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68C060-6B9E-6F4D-9C73-8246A1925449}"/>
              </a:ext>
            </a:extLst>
          </p:cNvPr>
          <p:cNvSpPr txBox="1"/>
          <p:nvPr/>
        </p:nvSpPr>
        <p:spPr>
          <a:xfrm>
            <a:off x="8837712" y="3535036"/>
            <a:ext cx="1349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Cut factor 15-20 below mean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9ED47F-7C77-EC4D-8F6D-91F599CF7452}"/>
              </a:ext>
            </a:extLst>
          </p:cNvPr>
          <p:cNvSpPr txBox="1"/>
          <p:nvPr/>
        </p:nvSpPr>
        <p:spPr>
          <a:xfrm>
            <a:off x="7623521" y="1975377"/>
            <a:ext cx="96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gammas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DA999-8B4D-2B41-ABD7-D8130BE4800D}"/>
              </a:ext>
            </a:extLst>
          </p:cNvPr>
          <p:cNvSpPr txBox="1"/>
          <p:nvPr/>
        </p:nvSpPr>
        <p:spPr>
          <a:xfrm>
            <a:off x="9317456" y="2596450"/>
            <a:ext cx="91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protons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A6EDF46-5F14-9B4D-BAF8-CFE60E7B4190}"/>
              </a:ext>
            </a:extLst>
          </p:cNvPr>
          <p:cNvSpPr txBox="1">
            <a:spLocks/>
          </p:cNvSpPr>
          <p:nvPr/>
        </p:nvSpPr>
        <p:spPr>
          <a:xfrm>
            <a:off x="8749017" y="4869450"/>
            <a:ext cx="1136876" cy="574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7189" marR="0" indent="-251984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6350"/>
              </a:buClr>
              <a:buSzPct val="80000"/>
              <a:buFont typeface="Wingdings" charset="2"/>
              <a:buChar char=""/>
              <a:tabLst/>
              <a:defRPr sz="2400" kern="120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defRPr>
            </a:lvl1pPr>
            <a:lvl2pPr marL="464179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 marL="776605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 marL="1089034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 marL="1401462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  <a:lvl6pPr marL="2514436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Jim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94E9A-2D1B-8E4E-9170-A1494AC1B268}"/>
              </a:ext>
            </a:extLst>
          </p:cNvPr>
          <p:cNvSpPr txBox="1"/>
          <p:nvPr/>
        </p:nvSpPr>
        <p:spPr>
          <a:xfrm>
            <a:off x="7681188" y="1400271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1796A"/>
                </a:solidFill>
              </a:rPr>
              <a:t>At 1 </a:t>
            </a:r>
            <a:r>
              <a:rPr lang="en-GB" sz="1600" b="1" dirty="0" err="1">
                <a:solidFill>
                  <a:srgbClr val="01796A"/>
                </a:solidFill>
              </a:rPr>
              <a:t>PeV</a:t>
            </a:r>
            <a:endParaRPr lang="en-GB" sz="1600" b="1" dirty="0">
              <a:solidFill>
                <a:srgbClr val="01796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61499-ED80-5F48-BD81-2AD9D311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Counting</a:t>
            </a:r>
          </a:p>
        </p:txBody>
      </p:sp>
    </p:spTree>
    <p:extLst>
      <p:ext uri="{BB962C8B-B14F-4D97-AF65-F5344CB8AC3E}">
        <p14:creationId xmlns:p14="http://schemas.microsoft.com/office/powerpoint/2010/main" val="3957054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328E-5BE5-2342-98E3-F455F32A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 Fluctuations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11B328-E2D2-3140-9DCF-DB0F1848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E6F77-7D09-D044-90CE-53D84D0470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85963" y="3811979"/>
            <a:ext cx="8229599" cy="2643440"/>
          </a:xfrm>
        </p:spPr>
        <p:txBody>
          <a:bodyPr>
            <a:normAutofit lnSpcReduction="10000"/>
          </a:bodyPr>
          <a:lstStyle/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dirty="0"/>
              <a:t>LDF, sub-structure, azimuthal asymmetry</a:t>
            </a:r>
          </a:p>
          <a:p>
            <a:pPr lvl="1"/>
            <a:r>
              <a:rPr lang="en-GB" dirty="0"/>
              <a:t>Sub-showers in hadronic showers produce additional fluctuations, closely correlated with muon number – tail of very gamma-like protons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CD3D70-A82D-F943-AA24-6BC472DAE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907" y="1553246"/>
            <a:ext cx="5010103" cy="3090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900017-F082-0B4A-AE59-A00C144ACE56}"/>
              </a:ext>
            </a:extLst>
          </p:cNvPr>
          <p:cNvSpPr txBox="1"/>
          <p:nvPr/>
        </p:nvSpPr>
        <p:spPr>
          <a:xfrm>
            <a:off x="7730075" y="10379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1796A"/>
                </a:solidFill>
              </a:rPr>
              <a:t>Conceição</a:t>
            </a:r>
            <a:r>
              <a:rPr lang="en-GB" dirty="0">
                <a:solidFill>
                  <a:srgbClr val="01796A"/>
                </a:solidFill>
              </a:rPr>
              <a:t> et al </a:t>
            </a:r>
            <a:r>
              <a:rPr lang="en-GB" dirty="0" err="1">
                <a:solidFill>
                  <a:srgbClr val="01796A"/>
                </a:solidFill>
              </a:rPr>
              <a:t>arXiv</a:t>
            </a:r>
            <a:r>
              <a:rPr lang="en-GB" dirty="0">
                <a:solidFill>
                  <a:srgbClr val="01796A"/>
                </a:solidFill>
              </a:rPr>
              <a:t> 2204.12337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5D5F30-AD1C-FE4F-8158-3564C934CB28}"/>
              </a:ext>
            </a:extLst>
          </p:cNvPr>
          <p:cNvSpPr txBox="1"/>
          <p:nvPr/>
        </p:nvSpPr>
        <p:spPr>
          <a:xfrm>
            <a:off x="7015580" y="2986233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EA8"/>
                </a:solidFill>
              </a:rPr>
              <a:t>Gammas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3E4E38-B421-0640-A948-1171D027F506}"/>
              </a:ext>
            </a:extLst>
          </p:cNvPr>
          <p:cNvSpPr txBox="1"/>
          <p:nvPr/>
        </p:nvSpPr>
        <p:spPr>
          <a:xfrm>
            <a:off x="8375319" y="1982955"/>
            <a:ext cx="90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Protons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6C6FA4-EA33-234B-90CF-18BA9E8E3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808" y="4505667"/>
            <a:ext cx="2435510" cy="512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33775-A51A-384B-980C-7C97891C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30" y="1856482"/>
            <a:ext cx="4136689" cy="24289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83534-2BD1-CE4A-8A5D-73E4D853F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583" y="4347546"/>
            <a:ext cx="3608942" cy="7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96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591B09-5FB9-8042-AA28-E4500D6E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48" y="906258"/>
            <a:ext cx="8446561" cy="562655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BB15502-3F44-1941-808F-38DCD3F6A6AE}"/>
              </a:ext>
            </a:extLst>
          </p:cNvPr>
          <p:cNvSpPr/>
          <p:nvPr/>
        </p:nvSpPr>
        <p:spPr>
          <a:xfrm>
            <a:off x="3031204" y="1270661"/>
            <a:ext cx="6291837" cy="4441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28A3A-5D4A-4848-B980-9DB79057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Sensitivity?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F6A0B5-ED96-9A40-9D44-1C14380A8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7FF55F6-E632-E944-9784-5B6A858749B5}"/>
              </a:ext>
            </a:extLst>
          </p:cNvPr>
          <p:cNvSpPr/>
          <p:nvPr/>
        </p:nvSpPr>
        <p:spPr>
          <a:xfrm>
            <a:off x="3697185" y="1793175"/>
            <a:ext cx="4845133" cy="2420153"/>
          </a:xfrm>
          <a:custGeom>
            <a:avLst/>
            <a:gdLst>
              <a:gd name="connsiteX0" fmla="*/ 0 w 4845133"/>
              <a:gd name="connsiteY0" fmla="*/ 0 h 2420153"/>
              <a:gd name="connsiteX1" fmla="*/ 237507 w 4845133"/>
              <a:gd name="connsiteY1" fmla="*/ 736270 h 2420153"/>
              <a:gd name="connsiteX2" fmla="*/ 760021 w 4845133"/>
              <a:gd name="connsiteY2" fmla="*/ 1543792 h 2420153"/>
              <a:gd name="connsiteX3" fmla="*/ 1508167 w 4845133"/>
              <a:gd name="connsiteY3" fmla="*/ 2196935 h 2420153"/>
              <a:gd name="connsiteX4" fmla="*/ 2446317 w 4845133"/>
              <a:gd name="connsiteY4" fmla="*/ 2410691 h 2420153"/>
              <a:gd name="connsiteX5" fmla="*/ 3788229 w 4845133"/>
              <a:gd name="connsiteY5" fmla="*/ 1935678 h 2420153"/>
              <a:gd name="connsiteX6" fmla="*/ 4845133 w 4845133"/>
              <a:gd name="connsiteY6" fmla="*/ 1163782 h 2420153"/>
              <a:gd name="connsiteX7" fmla="*/ 4845133 w 4845133"/>
              <a:gd name="connsiteY7" fmla="*/ 1163782 h 24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5133" h="2420153">
                <a:moveTo>
                  <a:pt x="0" y="0"/>
                </a:moveTo>
                <a:cubicBezTo>
                  <a:pt x="55418" y="239485"/>
                  <a:pt x="110837" y="478971"/>
                  <a:pt x="237507" y="736270"/>
                </a:cubicBezTo>
                <a:cubicBezTo>
                  <a:pt x="364177" y="993569"/>
                  <a:pt x="548244" y="1300348"/>
                  <a:pt x="760021" y="1543792"/>
                </a:cubicBezTo>
                <a:cubicBezTo>
                  <a:pt x="971798" y="1787236"/>
                  <a:pt x="1227118" y="2052452"/>
                  <a:pt x="1508167" y="2196935"/>
                </a:cubicBezTo>
                <a:cubicBezTo>
                  <a:pt x="1789216" y="2341418"/>
                  <a:pt x="2066307" y="2454234"/>
                  <a:pt x="2446317" y="2410691"/>
                </a:cubicBezTo>
                <a:cubicBezTo>
                  <a:pt x="2826327" y="2367148"/>
                  <a:pt x="3388426" y="2143496"/>
                  <a:pt x="3788229" y="1935678"/>
                </a:cubicBezTo>
                <a:cubicBezTo>
                  <a:pt x="4188032" y="1727860"/>
                  <a:pt x="4845133" y="1163782"/>
                  <a:pt x="4845133" y="1163782"/>
                </a:cubicBezTo>
                <a:lnTo>
                  <a:pt x="4845133" y="1163782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6A1EA0-273A-8A46-B98D-874F7B88A3F2}"/>
              </a:ext>
            </a:extLst>
          </p:cNvPr>
          <p:cNvCxnSpPr>
            <a:cxnSpLocks/>
          </p:cNvCxnSpPr>
          <p:nvPr/>
        </p:nvCxnSpPr>
        <p:spPr>
          <a:xfrm flipH="1" flipV="1">
            <a:off x="3495304" y="1555669"/>
            <a:ext cx="663174" cy="27899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8D36E0-10A4-5B42-A328-9854BA750078}"/>
              </a:ext>
            </a:extLst>
          </p:cNvPr>
          <p:cNvCxnSpPr>
            <a:cxnSpLocks/>
          </p:cNvCxnSpPr>
          <p:nvPr/>
        </p:nvCxnSpPr>
        <p:spPr>
          <a:xfrm flipH="1">
            <a:off x="7174141" y="3081619"/>
            <a:ext cx="1543792" cy="1245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279337-5190-484D-9F12-7D8E250D41C1}"/>
              </a:ext>
            </a:extLst>
          </p:cNvPr>
          <p:cNvCxnSpPr>
            <a:cxnSpLocks/>
          </p:cNvCxnSpPr>
          <p:nvPr/>
        </p:nvCxnSpPr>
        <p:spPr>
          <a:xfrm flipH="1">
            <a:off x="4753351" y="4377890"/>
            <a:ext cx="212395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650D496-1229-0B4C-9350-41199E42737C}"/>
              </a:ext>
            </a:extLst>
          </p:cNvPr>
          <p:cNvSpPr txBox="1"/>
          <p:nvPr/>
        </p:nvSpPr>
        <p:spPr>
          <a:xfrm>
            <a:off x="4390263" y="2688399"/>
            <a:ext cx="22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IACT Array</a:t>
            </a:r>
          </a:p>
          <a:p>
            <a:r>
              <a:rPr lang="en-GB" dirty="0"/>
              <a:t>HESS-MAGIC-VERITAS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34D5D0-AFCF-C64F-B7E5-E23C07DD6FBC}"/>
              </a:ext>
            </a:extLst>
          </p:cNvPr>
          <p:cNvSpPr txBox="1"/>
          <p:nvPr/>
        </p:nvSpPr>
        <p:spPr>
          <a:xfrm>
            <a:off x="2875672" y="344476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NSB Wall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2EED02-DF30-AC4E-9A6E-867434FB6269}"/>
              </a:ext>
            </a:extLst>
          </p:cNvPr>
          <p:cNvSpPr txBox="1"/>
          <p:nvPr/>
        </p:nvSpPr>
        <p:spPr>
          <a:xfrm>
            <a:off x="4997634" y="4552448"/>
            <a:ext cx="204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Background Limited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2884A-21A9-B44B-92F8-57BE77C24BA7}"/>
              </a:ext>
            </a:extLst>
          </p:cNvPr>
          <p:cNvSpPr txBox="1"/>
          <p:nvPr/>
        </p:nvSpPr>
        <p:spPr>
          <a:xfrm>
            <a:off x="7796060" y="3884506"/>
            <a:ext cx="149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Signal Limited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E20332-D238-EC47-990D-BBBB386048EE}"/>
              </a:ext>
            </a:extLst>
          </p:cNvPr>
          <p:cNvSpPr/>
          <p:nvPr/>
        </p:nvSpPr>
        <p:spPr>
          <a:xfrm>
            <a:off x="9621836" y="1217220"/>
            <a:ext cx="504581" cy="4441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288317-0229-644B-8719-1C5A56C0729D}"/>
              </a:ext>
            </a:extLst>
          </p:cNvPr>
          <p:cNvSpPr txBox="1"/>
          <p:nvPr/>
        </p:nvSpPr>
        <p:spPr>
          <a:xfrm>
            <a:off x="7114986" y="1990064"/>
            <a:ext cx="185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Point-like sources</a:t>
            </a:r>
          </a:p>
          <a:p>
            <a:r>
              <a:rPr lang="en-GB" b="1" dirty="0"/>
              <a:t>50 hours</a:t>
            </a:r>
          </a:p>
        </p:txBody>
      </p:sp>
    </p:spTree>
    <p:extLst>
      <p:ext uri="{BB962C8B-B14F-4D97-AF65-F5344CB8AC3E}">
        <p14:creationId xmlns:p14="http://schemas.microsoft.com/office/powerpoint/2010/main" val="1618713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F6A0B5-ED96-9A40-9D44-1C14380A8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F453E8-ACCD-4042-983E-79755A277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91B09-5FB9-8042-AA28-E4500D6E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48" y="906258"/>
            <a:ext cx="8446561" cy="56265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881E23-2E6B-FF45-AB11-604370329742}"/>
              </a:ext>
            </a:extLst>
          </p:cNvPr>
          <p:cNvSpPr/>
          <p:nvPr/>
        </p:nvSpPr>
        <p:spPr>
          <a:xfrm>
            <a:off x="3031204" y="1270661"/>
            <a:ext cx="6291837" cy="4441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F01DF7-43B5-6C43-8526-0CCADF3B2EFF}"/>
              </a:ext>
            </a:extLst>
          </p:cNvPr>
          <p:cNvSpPr/>
          <p:nvPr/>
        </p:nvSpPr>
        <p:spPr>
          <a:xfrm>
            <a:off x="9621836" y="1217220"/>
            <a:ext cx="504581" cy="4441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7FF55F6-E632-E944-9784-5B6A858749B5}"/>
              </a:ext>
            </a:extLst>
          </p:cNvPr>
          <p:cNvSpPr/>
          <p:nvPr/>
        </p:nvSpPr>
        <p:spPr>
          <a:xfrm>
            <a:off x="3697185" y="1793175"/>
            <a:ext cx="4845133" cy="2420153"/>
          </a:xfrm>
          <a:custGeom>
            <a:avLst/>
            <a:gdLst>
              <a:gd name="connsiteX0" fmla="*/ 0 w 4845133"/>
              <a:gd name="connsiteY0" fmla="*/ 0 h 2420153"/>
              <a:gd name="connsiteX1" fmla="*/ 237507 w 4845133"/>
              <a:gd name="connsiteY1" fmla="*/ 736270 h 2420153"/>
              <a:gd name="connsiteX2" fmla="*/ 760021 w 4845133"/>
              <a:gd name="connsiteY2" fmla="*/ 1543792 h 2420153"/>
              <a:gd name="connsiteX3" fmla="*/ 1508167 w 4845133"/>
              <a:gd name="connsiteY3" fmla="*/ 2196935 h 2420153"/>
              <a:gd name="connsiteX4" fmla="*/ 2446317 w 4845133"/>
              <a:gd name="connsiteY4" fmla="*/ 2410691 h 2420153"/>
              <a:gd name="connsiteX5" fmla="*/ 3788229 w 4845133"/>
              <a:gd name="connsiteY5" fmla="*/ 1935678 h 2420153"/>
              <a:gd name="connsiteX6" fmla="*/ 4845133 w 4845133"/>
              <a:gd name="connsiteY6" fmla="*/ 1163782 h 2420153"/>
              <a:gd name="connsiteX7" fmla="*/ 4845133 w 4845133"/>
              <a:gd name="connsiteY7" fmla="*/ 1163782 h 24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5133" h="2420153">
                <a:moveTo>
                  <a:pt x="0" y="0"/>
                </a:moveTo>
                <a:cubicBezTo>
                  <a:pt x="55418" y="239485"/>
                  <a:pt x="110837" y="478971"/>
                  <a:pt x="237507" y="736270"/>
                </a:cubicBezTo>
                <a:cubicBezTo>
                  <a:pt x="364177" y="993569"/>
                  <a:pt x="548244" y="1300348"/>
                  <a:pt x="760021" y="1543792"/>
                </a:cubicBezTo>
                <a:cubicBezTo>
                  <a:pt x="971798" y="1787236"/>
                  <a:pt x="1227118" y="2052452"/>
                  <a:pt x="1508167" y="2196935"/>
                </a:cubicBezTo>
                <a:cubicBezTo>
                  <a:pt x="1789216" y="2341418"/>
                  <a:pt x="2066307" y="2454234"/>
                  <a:pt x="2446317" y="2410691"/>
                </a:cubicBezTo>
                <a:cubicBezTo>
                  <a:pt x="2826327" y="2367148"/>
                  <a:pt x="3388426" y="2143496"/>
                  <a:pt x="3788229" y="1935678"/>
                </a:cubicBezTo>
                <a:cubicBezTo>
                  <a:pt x="4188032" y="1727860"/>
                  <a:pt x="4845133" y="1163782"/>
                  <a:pt x="4845133" y="1163782"/>
                </a:cubicBezTo>
                <a:lnTo>
                  <a:pt x="4845133" y="1163782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9C032FF-4919-E946-8ECC-BD07719481E4}"/>
              </a:ext>
            </a:extLst>
          </p:cNvPr>
          <p:cNvSpPr/>
          <p:nvPr/>
        </p:nvSpPr>
        <p:spPr>
          <a:xfrm>
            <a:off x="4243450" y="2161309"/>
            <a:ext cx="5272645" cy="3342164"/>
          </a:xfrm>
          <a:custGeom>
            <a:avLst/>
            <a:gdLst>
              <a:gd name="connsiteX0" fmla="*/ 0 w 5272645"/>
              <a:gd name="connsiteY0" fmla="*/ 0 h 3342164"/>
              <a:gd name="connsiteX1" fmla="*/ 961902 w 5272645"/>
              <a:gd name="connsiteY1" fmla="*/ 855023 h 3342164"/>
              <a:gd name="connsiteX2" fmla="*/ 1199408 w 5272645"/>
              <a:gd name="connsiteY2" fmla="*/ 1021278 h 3342164"/>
              <a:gd name="connsiteX3" fmla="*/ 1769424 w 5272645"/>
              <a:gd name="connsiteY3" fmla="*/ 1615044 h 3342164"/>
              <a:gd name="connsiteX4" fmla="*/ 2565070 w 5272645"/>
              <a:gd name="connsiteY4" fmla="*/ 2006930 h 3342164"/>
              <a:gd name="connsiteX5" fmla="*/ 3230089 w 5272645"/>
              <a:gd name="connsiteY5" fmla="*/ 2101933 h 3342164"/>
              <a:gd name="connsiteX6" fmla="*/ 3978234 w 5272645"/>
              <a:gd name="connsiteY6" fmla="*/ 2695699 h 3342164"/>
              <a:gd name="connsiteX7" fmla="*/ 4524499 w 5272645"/>
              <a:gd name="connsiteY7" fmla="*/ 3194462 h 3342164"/>
              <a:gd name="connsiteX8" fmla="*/ 4750130 w 5272645"/>
              <a:gd name="connsiteY8" fmla="*/ 3336966 h 3342164"/>
              <a:gd name="connsiteX9" fmla="*/ 5272645 w 5272645"/>
              <a:gd name="connsiteY9" fmla="*/ 3051959 h 3342164"/>
              <a:gd name="connsiteX0" fmla="*/ 0 w 5272645"/>
              <a:gd name="connsiteY0" fmla="*/ 0 h 3342164"/>
              <a:gd name="connsiteX1" fmla="*/ 961902 w 5272645"/>
              <a:gd name="connsiteY1" fmla="*/ 855023 h 3342164"/>
              <a:gd name="connsiteX2" fmla="*/ 1282535 w 5272645"/>
              <a:gd name="connsiteY2" fmla="*/ 1151907 h 3342164"/>
              <a:gd name="connsiteX3" fmla="*/ 1769424 w 5272645"/>
              <a:gd name="connsiteY3" fmla="*/ 1615044 h 3342164"/>
              <a:gd name="connsiteX4" fmla="*/ 2565070 w 5272645"/>
              <a:gd name="connsiteY4" fmla="*/ 2006930 h 3342164"/>
              <a:gd name="connsiteX5" fmla="*/ 3230089 w 5272645"/>
              <a:gd name="connsiteY5" fmla="*/ 2101933 h 3342164"/>
              <a:gd name="connsiteX6" fmla="*/ 3978234 w 5272645"/>
              <a:gd name="connsiteY6" fmla="*/ 2695699 h 3342164"/>
              <a:gd name="connsiteX7" fmla="*/ 4524499 w 5272645"/>
              <a:gd name="connsiteY7" fmla="*/ 3194462 h 3342164"/>
              <a:gd name="connsiteX8" fmla="*/ 4750130 w 5272645"/>
              <a:gd name="connsiteY8" fmla="*/ 3336966 h 3342164"/>
              <a:gd name="connsiteX9" fmla="*/ 5272645 w 5272645"/>
              <a:gd name="connsiteY9" fmla="*/ 3051959 h 334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72645" h="3342164">
                <a:moveTo>
                  <a:pt x="0" y="0"/>
                </a:moveTo>
                <a:lnTo>
                  <a:pt x="961902" y="855023"/>
                </a:lnTo>
                <a:cubicBezTo>
                  <a:pt x="1161803" y="1025236"/>
                  <a:pt x="1147948" y="1025237"/>
                  <a:pt x="1282535" y="1151907"/>
                </a:cubicBezTo>
                <a:cubicBezTo>
                  <a:pt x="1417122" y="1278577"/>
                  <a:pt x="1555668" y="1472540"/>
                  <a:pt x="1769424" y="1615044"/>
                </a:cubicBezTo>
                <a:cubicBezTo>
                  <a:pt x="1983180" y="1757548"/>
                  <a:pt x="2321626" y="1925782"/>
                  <a:pt x="2565070" y="2006930"/>
                </a:cubicBezTo>
                <a:cubicBezTo>
                  <a:pt x="2808514" y="2088078"/>
                  <a:pt x="2994562" y="1987138"/>
                  <a:pt x="3230089" y="2101933"/>
                </a:cubicBezTo>
                <a:cubicBezTo>
                  <a:pt x="3465616" y="2216728"/>
                  <a:pt x="3762499" y="2513611"/>
                  <a:pt x="3978234" y="2695699"/>
                </a:cubicBezTo>
                <a:cubicBezTo>
                  <a:pt x="4193969" y="2877787"/>
                  <a:pt x="4395850" y="3087584"/>
                  <a:pt x="4524499" y="3194462"/>
                </a:cubicBezTo>
                <a:cubicBezTo>
                  <a:pt x="4653148" y="3301340"/>
                  <a:pt x="4625439" y="3360717"/>
                  <a:pt x="4750130" y="3336966"/>
                </a:cubicBezTo>
                <a:cubicBezTo>
                  <a:pt x="4874821" y="3313216"/>
                  <a:pt x="5073733" y="3182587"/>
                  <a:pt x="5272645" y="3051959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FDA9E54-3464-D645-ACBF-703DE50C05F7}"/>
              </a:ext>
            </a:extLst>
          </p:cNvPr>
          <p:cNvSpPr/>
          <p:nvPr/>
        </p:nvSpPr>
        <p:spPr>
          <a:xfrm>
            <a:off x="5395356" y="2683823"/>
            <a:ext cx="3764478" cy="1936884"/>
          </a:xfrm>
          <a:custGeom>
            <a:avLst/>
            <a:gdLst>
              <a:gd name="connsiteX0" fmla="*/ 0 w 3764478"/>
              <a:gd name="connsiteY0" fmla="*/ 0 h 1936884"/>
              <a:gd name="connsiteX1" fmla="*/ 1341912 w 3764478"/>
              <a:gd name="connsiteY1" fmla="*/ 1068780 h 1936884"/>
              <a:gd name="connsiteX2" fmla="*/ 2446317 w 3764478"/>
              <a:gd name="connsiteY2" fmla="*/ 1650671 h 1936884"/>
              <a:gd name="connsiteX3" fmla="*/ 3372592 w 3764478"/>
              <a:gd name="connsiteY3" fmla="*/ 1935678 h 1936884"/>
              <a:gd name="connsiteX4" fmla="*/ 3764478 w 3764478"/>
              <a:gd name="connsiteY4" fmla="*/ 1733798 h 193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4478" h="1936884">
                <a:moveTo>
                  <a:pt x="0" y="0"/>
                </a:moveTo>
                <a:cubicBezTo>
                  <a:pt x="467096" y="396834"/>
                  <a:pt x="934193" y="793668"/>
                  <a:pt x="1341912" y="1068780"/>
                </a:cubicBezTo>
                <a:cubicBezTo>
                  <a:pt x="1749631" y="1343892"/>
                  <a:pt x="2107870" y="1506188"/>
                  <a:pt x="2446317" y="1650671"/>
                </a:cubicBezTo>
                <a:cubicBezTo>
                  <a:pt x="2784764" y="1795154"/>
                  <a:pt x="3152899" y="1921824"/>
                  <a:pt x="3372592" y="1935678"/>
                </a:cubicBezTo>
                <a:cubicBezTo>
                  <a:pt x="3592285" y="1949532"/>
                  <a:pt x="3678381" y="1841665"/>
                  <a:pt x="3764478" y="1733798"/>
                </a:cubicBezTo>
              </a:path>
            </a:pathLst>
          </a:cu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6A1EA0-273A-8A46-B98D-874F7B88A3F2}"/>
              </a:ext>
            </a:extLst>
          </p:cNvPr>
          <p:cNvCxnSpPr/>
          <p:nvPr/>
        </p:nvCxnSpPr>
        <p:spPr>
          <a:xfrm flipV="1">
            <a:off x="2806535" y="2291938"/>
            <a:ext cx="2778826" cy="217318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FFD9780-C1E3-BA47-8FFB-3412D7DF527B}"/>
              </a:ext>
            </a:extLst>
          </p:cNvPr>
          <p:cNvSpPr txBox="1"/>
          <p:nvPr/>
        </p:nvSpPr>
        <p:spPr>
          <a:xfrm>
            <a:off x="7569162" y="5315099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LHAASO 1y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ECDFE9-1EB4-7C4F-B543-855DD3043964}"/>
              </a:ext>
            </a:extLst>
          </p:cNvPr>
          <p:cNvSpPr txBox="1"/>
          <p:nvPr/>
        </p:nvSpPr>
        <p:spPr>
          <a:xfrm>
            <a:off x="8170022" y="4062111"/>
            <a:ext cx="105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HAWC 5y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070F6-56CA-C149-BA9E-C5FDED197928}"/>
              </a:ext>
            </a:extLst>
          </p:cNvPr>
          <p:cNvSpPr txBox="1"/>
          <p:nvPr/>
        </p:nvSpPr>
        <p:spPr>
          <a:xfrm>
            <a:off x="7734352" y="2357708"/>
            <a:ext cx="899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</a:t>
            </a:r>
          </a:p>
          <a:p>
            <a:r>
              <a:rPr lang="en-GB" dirty="0"/>
              <a:t>IACTs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0D27CD-FD5D-9C4F-8842-43901D5C7ACD}"/>
              </a:ext>
            </a:extLst>
          </p:cNvPr>
          <p:cNvSpPr txBox="1"/>
          <p:nvPr/>
        </p:nvSpPr>
        <p:spPr>
          <a:xfrm>
            <a:off x="3004988" y="3442074"/>
            <a:ext cx="719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Fermi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C5AC9-AEE2-C248-9F66-947BFE89E2DA}"/>
              </a:ext>
            </a:extLst>
          </p:cNvPr>
          <p:cNvSpPr txBox="1"/>
          <p:nvPr/>
        </p:nvSpPr>
        <p:spPr>
          <a:xfrm>
            <a:off x="5042456" y="3322284"/>
            <a:ext cx="65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WCD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7CBFE8-1FB4-864C-B4A1-B97DD8870C7E}"/>
              </a:ext>
            </a:extLst>
          </p:cNvPr>
          <p:cNvSpPr txBox="1"/>
          <p:nvPr/>
        </p:nvSpPr>
        <p:spPr>
          <a:xfrm>
            <a:off x="7629145" y="485838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KM2A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28A3A-5D4A-4848-B980-9DB79057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Sensitivity?</a:t>
            </a:r>
          </a:p>
        </p:txBody>
      </p:sp>
    </p:spTree>
    <p:extLst>
      <p:ext uri="{BB962C8B-B14F-4D97-AF65-F5344CB8AC3E}">
        <p14:creationId xmlns:p14="http://schemas.microsoft.com/office/powerpoint/2010/main" val="1574194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F6A0B5-ED96-9A40-9D44-1C14380A8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F453E8-ACCD-4042-983E-79755A277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91B09-5FB9-8042-AA28-E4500D6E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48" y="906258"/>
            <a:ext cx="8446561" cy="56265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881E23-2E6B-FF45-AB11-604370329742}"/>
              </a:ext>
            </a:extLst>
          </p:cNvPr>
          <p:cNvSpPr/>
          <p:nvPr/>
        </p:nvSpPr>
        <p:spPr>
          <a:xfrm>
            <a:off x="3031204" y="1270661"/>
            <a:ext cx="6291837" cy="4441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F01DF7-43B5-6C43-8526-0CCADF3B2EFF}"/>
              </a:ext>
            </a:extLst>
          </p:cNvPr>
          <p:cNvSpPr/>
          <p:nvPr/>
        </p:nvSpPr>
        <p:spPr>
          <a:xfrm>
            <a:off x="9621836" y="1217220"/>
            <a:ext cx="504581" cy="4441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7FF55F6-E632-E944-9784-5B6A858749B5}"/>
              </a:ext>
            </a:extLst>
          </p:cNvPr>
          <p:cNvSpPr/>
          <p:nvPr/>
        </p:nvSpPr>
        <p:spPr>
          <a:xfrm>
            <a:off x="3697185" y="1793175"/>
            <a:ext cx="4845133" cy="2420153"/>
          </a:xfrm>
          <a:custGeom>
            <a:avLst/>
            <a:gdLst>
              <a:gd name="connsiteX0" fmla="*/ 0 w 4845133"/>
              <a:gd name="connsiteY0" fmla="*/ 0 h 2420153"/>
              <a:gd name="connsiteX1" fmla="*/ 237507 w 4845133"/>
              <a:gd name="connsiteY1" fmla="*/ 736270 h 2420153"/>
              <a:gd name="connsiteX2" fmla="*/ 760021 w 4845133"/>
              <a:gd name="connsiteY2" fmla="*/ 1543792 h 2420153"/>
              <a:gd name="connsiteX3" fmla="*/ 1508167 w 4845133"/>
              <a:gd name="connsiteY3" fmla="*/ 2196935 h 2420153"/>
              <a:gd name="connsiteX4" fmla="*/ 2446317 w 4845133"/>
              <a:gd name="connsiteY4" fmla="*/ 2410691 h 2420153"/>
              <a:gd name="connsiteX5" fmla="*/ 3788229 w 4845133"/>
              <a:gd name="connsiteY5" fmla="*/ 1935678 h 2420153"/>
              <a:gd name="connsiteX6" fmla="*/ 4845133 w 4845133"/>
              <a:gd name="connsiteY6" fmla="*/ 1163782 h 2420153"/>
              <a:gd name="connsiteX7" fmla="*/ 4845133 w 4845133"/>
              <a:gd name="connsiteY7" fmla="*/ 1163782 h 24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5133" h="2420153">
                <a:moveTo>
                  <a:pt x="0" y="0"/>
                </a:moveTo>
                <a:cubicBezTo>
                  <a:pt x="55418" y="239485"/>
                  <a:pt x="110837" y="478971"/>
                  <a:pt x="237507" y="736270"/>
                </a:cubicBezTo>
                <a:cubicBezTo>
                  <a:pt x="364177" y="993569"/>
                  <a:pt x="548244" y="1300348"/>
                  <a:pt x="760021" y="1543792"/>
                </a:cubicBezTo>
                <a:cubicBezTo>
                  <a:pt x="971798" y="1787236"/>
                  <a:pt x="1227118" y="2052452"/>
                  <a:pt x="1508167" y="2196935"/>
                </a:cubicBezTo>
                <a:cubicBezTo>
                  <a:pt x="1789216" y="2341418"/>
                  <a:pt x="2066307" y="2454234"/>
                  <a:pt x="2446317" y="2410691"/>
                </a:cubicBezTo>
                <a:cubicBezTo>
                  <a:pt x="2826327" y="2367148"/>
                  <a:pt x="3388426" y="2143496"/>
                  <a:pt x="3788229" y="1935678"/>
                </a:cubicBezTo>
                <a:cubicBezTo>
                  <a:pt x="4188032" y="1727860"/>
                  <a:pt x="4845133" y="1163782"/>
                  <a:pt x="4845133" y="1163782"/>
                </a:cubicBezTo>
                <a:lnTo>
                  <a:pt x="4845133" y="1163782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9C032FF-4919-E946-8ECC-BD07719481E4}"/>
              </a:ext>
            </a:extLst>
          </p:cNvPr>
          <p:cNvSpPr/>
          <p:nvPr/>
        </p:nvSpPr>
        <p:spPr>
          <a:xfrm>
            <a:off x="4243450" y="2161309"/>
            <a:ext cx="5272645" cy="3342164"/>
          </a:xfrm>
          <a:custGeom>
            <a:avLst/>
            <a:gdLst>
              <a:gd name="connsiteX0" fmla="*/ 0 w 5272645"/>
              <a:gd name="connsiteY0" fmla="*/ 0 h 3342164"/>
              <a:gd name="connsiteX1" fmla="*/ 961902 w 5272645"/>
              <a:gd name="connsiteY1" fmla="*/ 855023 h 3342164"/>
              <a:gd name="connsiteX2" fmla="*/ 1199408 w 5272645"/>
              <a:gd name="connsiteY2" fmla="*/ 1021278 h 3342164"/>
              <a:gd name="connsiteX3" fmla="*/ 1769424 w 5272645"/>
              <a:gd name="connsiteY3" fmla="*/ 1615044 h 3342164"/>
              <a:gd name="connsiteX4" fmla="*/ 2565070 w 5272645"/>
              <a:gd name="connsiteY4" fmla="*/ 2006930 h 3342164"/>
              <a:gd name="connsiteX5" fmla="*/ 3230089 w 5272645"/>
              <a:gd name="connsiteY5" fmla="*/ 2101933 h 3342164"/>
              <a:gd name="connsiteX6" fmla="*/ 3978234 w 5272645"/>
              <a:gd name="connsiteY6" fmla="*/ 2695699 h 3342164"/>
              <a:gd name="connsiteX7" fmla="*/ 4524499 w 5272645"/>
              <a:gd name="connsiteY7" fmla="*/ 3194462 h 3342164"/>
              <a:gd name="connsiteX8" fmla="*/ 4750130 w 5272645"/>
              <a:gd name="connsiteY8" fmla="*/ 3336966 h 3342164"/>
              <a:gd name="connsiteX9" fmla="*/ 5272645 w 5272645"/>
              <a:gd name="connsiteY9" fmla="*/ 3051959 h 3342164"/>
              <a:gd name="connsiteX0" fmla="*/ 0 w 5272645"/>
              <a:gd name="connsiteY0" fmla="*/ 0 h 3342164"/>
              <a:gd name="connsiteX1" fmla="*/ 961902 w 5272645"/>
              <a:gd name="connsiteY1" fmla="*/ 855023 h 3342164"/>
              <a:gd name="connsiteX2" fmla="*/ 1282535 w 5272645"/>
              <a:gd name="connsiteY2" fmla="*/ 1151907 h 3342164"/>
              <a:gd name="connsiteX3" fmla="*/ 1769424 w 5272645"/>
              <a:gd name="connsiteY3" fmla="*/ 1615044 h 3342164"/>
              <a:gd name="connsiteX4" fmla="*/ 2565070 w 5272645"/>
              <a:gd name="connsiteY4" fmla="*/ 2006930 h 3342164"/>
              <a:gd name="connsiteX5" fmla="*/ 3230089 w 5272645"/>
              <a:gd name="connsiteY5" fmla="*/ 2101933 h 3342164"/>
              <a:gd name="connsiteX6" fmla="*/ 3978234 w 5272645"/>
              <a:gd name="connsiteY6" fmla="*/ 2695699 h 3342164"/>
              <a:gd name="connsiteX7" fmla="*/ 4524499 w 5272645"/>
              <a:gd name="connsiteY7" fmla="*/ 3194462 h 3342164"/>
              <a:gd name="connsiteX8" fmla="*/ 4750130 w 5272645"/>
              <a:gd name="connsiteY8" fmla="*/ 3336966 h 3342164"/>
              <a:gd name="connsiteX9" fmla="*/ 5272645 w 5272645"/>
              <a:gd name="connsiteY9" fmla="*/ 3051959 h 334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72645" h="3342164">
                <a:moveTo>
                  <a:pt x="0" y="0"/>
                </a:moveTo>
                <a:lnTo>
                  <a:pt x="961902" y="855023"/>
                </a:lnTo>
                <a:cubicBezTo>
                  <a:pt x="1161803" y="1025236"/>
                  <a:pt x="1147948" y="1025237"/>
                  <a:pt x="1282535" y="1151907"/>
                </a:cubicBezTo>
                <a:cubicBezTo>
                  <a:pt x="1417122" y="1278577"/>
                  <a:pt x="1555668" y="1472540"/>
                  <a:pt x="1769424" y="1615044"/>
                </a:cubicBezTo>
                <a:cubicBezTo>
                  <a:pt x="1983180" y="1757548"/>
                  <a:pt x="2321626" y="1925782"/>
                  <a:pt x="2565070" y="2006930"/>
                </a:cubicBezTo>
                <a:cubicBezTo>
                  <a:pt x="2808514" y="2088078"/>
                  <a:pt x="2994562" y="1987138"/>
                  <a:pt x="3230089" y="2101933"/>
                </a:cubicBezTo>
                <a:cubicBezTo>
                  <a:pt x="3465616" y="2216728"/>
                  <a:pt x="3762499" y="2513611"/>
                  <a:pt x="3978234" y="2695699"/>
                </a:cubicBezTo>
                <a:cubicBezTo>
                  <a:pt x="4193969" y="2877787"/>
                  <a:pt x="4395850" y="3087584"/>
                  <a:pt x="4524499" y="3194462"/>
                </a:cubicBezTo>
                <a:cubicBezTo>
                  <a:pt x="4653148" y="3301340"/>
                  <a:pt x="4625439" y="3360717"/>
                  <a:pt x="4750130" y="3336966"/>
                </a:cubicBezTo>
                <a:cubicBezTo>
                  <a:pt x="4874821" y="3313216"/>
                  <a:pt x="5073733" y="3182587"/>
                  <a:pt x="5272645" y="3051959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FDA9E54-3464-D645-ACBF-703DE50C05F7}"/>
              </a:ext>
            </a:extLst>
          </p:cNvPr>
          <p:cNvSpPr/>
          <p:nvPr/>
        </p:nvSpPr>
        <p:spPr>
          <a:xfrm>
            <a:off x="5395356" y="2683823"/>
            <a:ext cx="3764478" cy="1936884"/>
          </a:xfrm>
          <a:custGeom>
            <a:avLst/>
            <a:gdLst>
              <a:gd name="connsiteX0" fmla="*/ 0 w 3764478"/>
              <a:gd name="connsiteY0" fmla="*/ 0 h 1936884"/>
              <a:gd name="connsiteX1" fmla="*/ 1341912 w 3764478"/>
              <a:gd name="connsiteY1" fmla="*/ 1068780 h 1936884"/>
              <a:gd name="connsiteX2" fmla="*/ 2446317 w 3764478"/>
              <a:gd name="connsiteY2" fmla="*/ 1650671 h 1936884"/>
              <a:gd name="connsiteX3" fmla="*/ 3372592 w 3764478"/>
              <a:gd name="connsiteY3" fmla="*/ 1935678 h 1936884"/>
              <a:gd name="connsiteX4" fmla="*/ 3764478 w 3764478"/>
              <a:gd name="connsiteY4" fmla="*/ 1733798 h 193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4478" h="1936884">
                <a:moveTo>
                  <a:pt x="0" y="0"/>
                </a:moveTo>
                <a:cubicBezTo>
                  <a:pt x="467096" y="396834"/>
                  <a:pt x="934193" y="793668"/>
                  <a:pt x="1341912" y="1068780"/>
                </a:cubicBezTo>
                <a:cubicBezTo>
                  <a:pt x="1749631" y="1343892"/>
                  <a:pt x="2107870" y="1506188"/>
                  <a:pt x="2446317" y="1650671"/>
                </a:cubicBezTo>
                <a:cubicBezTo>
                  <a:pt x="2784764" y="1795154"/>
                  <a:pt x="3152899" y="1921824"/>
                  <a:pt x="3372592" y="1935678"/>
                </a:cubicBezTo>
                <a:cubicBezTo>
                  <a:pt x="3592285" y="1949532"/>
                  <a:pt x="3678381" y="1841665"/>
                  <a:pt x="3764478" y="1733798"/>
                </a:cubicBezTo>
              </a:path>
            </a:pathLst>
          </a:cu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6A1EA0-273A-8A46-B98D-874F7B88A3F2}"/>
              </a:ext>
            </a:extLst>
          </p:cNvPr>
          <p:cNvCxnSpPr/>
          <p:nvPr/>
        </p:nvCxnSpPr>
        <p:spPr>
          <a:xfrm flipV="1">
            <a:off x="2806535" y="2291938"/>
            <a:ext cx="2778826" cy="217318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FFD9780-C1E3-BA47-8FFB-3412D7DF527B}"/>
              </a:ext>
            </a:extLst>
          </p:cNvPr>
          <p:cNvSpPr txBox="1"/>
          <p:nvPr/>
        </p:nvSpPr>
        <p:spPr>
          <a:xfrm>
            <a:off x="7569162" y="5315099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LHAASO 1y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ECDFE9-1EB4-7C4F-B543-855DD3043964}"/>
              </a:ext>
            </a:extLst>
          </p:cNvPr>
          <p:cNvSpPr txBox="1"/>
          <p:nvPr/>
        </p:nvSpPr>
        <p:spPr>
          <a:xfrm>
            <a:off x="8170022" y="4062111"/>
            <a:ext cx="105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HAWC 5y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070F6-56CA-C149-BA9E-C5FDED197928}"/>
              </a:ext>
            </a:extLst>
          </p:cNvPr>
          <p:cNvSpPr txBox="1"/>
          <p:nvPr/>
        </p:nvSpPr>
        <p:spPr>
          <a:xfrm>
            <a:off x="7734352" y="2357708"/>
            <a:ext cx="899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</a:t>
            </a:r>
          </a:p>
          <a:p>
            <a:r>
              <a:rPr lang="en-GB" dirty="0"/>
              <a:t>IACTs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0D27CD-FD5D-9C4F-8842-43901D5C7ACD}"/>
              </a:ext>
            </a:extLst>
          </p:cNvPr>
          <p:cNvSpPr txBox="1"/>
          <p:nvPr/>
        </p:nvSpPr>
        <p:spPr>
          <a:xfrm>
            <a:off x="3004988" y="3442074"/>
            <a:ext cx="719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Fermi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C5AC9-AEE2-C248-9F66-947BFE89E2DA}"/>
              </a:ext>
            </a:extLst>
          </p:cNvPr>
          <p:cNvSpPr txBox="1"/>
          <p:nvPr/>
        </p:nvSpPr>
        <p:spPr>
          <a:xfrm>
            <a:off x="5042456" y="3322284"/>
            <a:ext cx="65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WCD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7CBFE8-1FB4-864C-B4A1-B97DD8870C7E}"/>
              </a:ext>
            </a:extLst>
          </p:cNvPr>
          <p:cNvSpPr txBox="1"/>
          <p:nvPr/>
        </p:nvSpPr>
        <p:spPr>
          <a:xfrm>
            <a:off x="7629145" y="485838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KM2A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28A3A-5D4A-4848-B980-9DB79057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Sensitivity?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D1869-0F62-265C-92C5-D6CD28D5EDEA}"/>
              </a:ext>
            </a:extLst>
          </p:cNvPr>
          <p:cNvSpPr/>
          <p:nvPr/>
        </p:nvSpPr>
        <p:spPr>
          <a:xfrm>
            <a:off x="2806536" y="1217220"/>
            <a:ext cx="1567543" cy="4589815"/>
          </a:xfrm>
          <a:prstGeom prst="rect">
            <a:avLst/>
          </a:prstGeom>
          <a:solidFill>
            <a:schemeClr val="bg1">
              <a:lumMod val="50000"/>
              <a:alpha val="1960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549451-1760-37C4-8B10-C6174CE4B948}"/>
              </a:ext>
            </a:extLst>
          </p:cNvPr>
          <p:cNvSpPr/>
          <p:nvPr/>
        </p:nvSpPr>
        <p:spPr>
          <a:xfrm>
            <a:off x="4374078" y="1219046"/>
            <a:ext cx="2686158" cy="4589815"/>
          </a:xfrm>
          <a:prstGeom prst="rect">
            <a:avLst/>
          </a:prstGeom>
          <a:solidFill>
            <a:schemeClr val="accent1">
              <a:alpha val="1960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549773-5A07-6F33-51E3-3C5B49F6A75D}"/>
              </a:ext>
            </a:extLst>
          </p:cNvPr>
          <p:cNvSpPr/>
          <p:nvPr/>
        </p:nvSpPr>
        <p:spPr>
          <a:xfrm>
            <a:off x="7059170" y="1230581"/>
            <a:ext cx="2488538" cy="4589815"/>
          </a:xfrm>
          <a:prstGeom prst="rect">
            <a:avLst/>
          </a:prstGeom>
          <a:solidFill>
            <a:schemeClr val="accent6">
              <a:lumMod val="75000"/>
              <a:alpha val="1960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A30ECC-CC4A-4296-C3F0-44807ADFAAA4}"/>
              </a:ext>
            </a:extLst>
          </p:cNvPr>
          <p:cNvSpPr txBox="1"/>
          <p:nvPr/>
        </p:nvSpPr>
        <p:spPr>
          <a:xfrm>
            <a:off x="5043000" y="1487258"/>
            <a:ext cx="164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IACTs Dominate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4855A7-0954-E5D7-7CB5-823AF1C5876E}"/>
              </a:ext>
            </a:extLst>
          </p:cNvPr>
          <p:cNvSpPr txBox="1"/>
          <p:nvPr/>
        </p:nvSpPr>
        <p:spPr>
          <a:xfrm>
            <a:off x="3227916" y="4521824"/>
            <a:ext cx="1172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IACTs for variable emission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462649-3AEB-58E8-49A8-B1C3265AB623}"/>
              </a:ext>
            </a:extLst>
          </p:cNvPr>
          <p:cNvSpPr txBox="1"/>
          <p:nvPr/>
        </p:nvSpPr>
        <p:spPr>
          <a:xfrm>
            <a:off x="7724559" y="1458328"/>
            <a:ext cx="121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IACTs for resolution</a:t>
            </a:r>
          </a:p>
        </p:txBody>
      </p:sp>
    </p:spTree>
    <p:extLst>
      <p:ext uri="{BB962C8B-B14F-4D97-AF65-F5344CB8AC3E}">
        <p14:creationId xmlns:p14="http://schemas.microsoft.com/office/powerpoint/2010/main" val="1659226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A463-4DF0-F543-B8B6-1632E43D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Resolution?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A6997AB-B85D-824A-AE46-FF3FEE4A19E8}"/>
              </a:ext>
            </a:extLst>
          </p:cNvPr>
          <p:cNvGrpSpPr/>
          <p:nvPr/>
        </p:nvGrpSpPr>
        <p:grpSpPr>
          <a:xfrm>
            <a:off x="2450178" y="1270660"/>
            <a:ext cx="7765777" cy="5130140"/>
            <a:chOff x="926177" y="1855855"/>
            <a:chExt cx="6975089" cy="4137158"/>
          </a:xfrm>
        </p:grpSpPr>
        <p:pic>
          <p:nvPicPr>
            <p:cNvPr id="5" name="Content Placeholder 3" descr="angularResolution.pdf">
              <a:extLst>
                <a:ext uri="{FF2B5EF4-FFF2-40B4-BE49-F238E27FC236}">
                  <a16:creationId xmlns:a16="http://schemas.microsoft.com/office/drawing/2014/main" id="{A77D9579-6B71-3D4D-8016-10B70803F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6177" y="1874477"/>
              <a:ext cx="6975089" cy="41185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0867D9-E86E-E14B-B575-0CCE94369365}"/>
                </a:ext>
              </a:extLst>
            </p:cNvPr>
            <p:cNvSpPr/>
            <p:nvPr/>
          </p:nvSpPr>
          <p:spPr>
            <a:xfrm flipV="1">
              <a:off x="2356184" y="2775886"/>
              <a:ext cx="4655853" cy="651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5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ECD39B-A0D9-B640-ACBB-37526DD3EF8E}"/>
                </a:ext>
              </a:extLst>
            </p:cNvPr>
            <p:cNvSpPr/>
            <p:nvPr/>
          </p:nvSpPr>
          <p:spPr>
            <a:xfrm flipV="1">
              <a:off x="3277519" y="2154314"/>
              <a:ext cx="3796835" cy="3302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5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4750AE-23EE-5649-9FD5-9342AE40157E}"/>
                </a:ext>
              </a:extLst>
            </p:cNvPr>
            <p:cNvSpPr txBox="1"/>
            <p:nvPr/>
          </p:nvSpPr>
          <p:spPr>
            <a:xfrm>
              <a:off x="2679661" y="3168299"/>
              <a:ext cx="233535" cy="214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25"/>
                <a:t>o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D72B9C0-52A4-5848-9A43-E46F2813851D}"/>
                </a:ext>
              </a:extLst>
            </p:cNvPr>
            <p:cNvSpPr/>
            <p:nvPr/>
          </p:nvSpPr>
          <p:spPr>
            <a:xfrm>
              <a:off x="4298185" y="2366859"/>
              <a:ext cx="2589654" cy="779806"/>
            </a:xfrm>
            <a:custGeom>
              <a:avLst/>
              <a:gdLst>
                <a:gd name="connsiteX0" fmla="*/ 0 w 3107585"/>
                <a:gd name="connsiteY0" fmla="*/ 0 h 935767"/>
                <a:gd name="connsiteX1" fmla="*/ 1485040 w 3107585"/>
                <a:gd name="connsiteY1" fmla="*/ 914400 h 935767"/>
                <a:gd name="connsiteX2" fmla="*/ 3107585 w 3107585"/>
                <a:gd name="connsiteY2" fmla="*/ 666894 h 935767"/>
                <a:gd name="connsiteX3" fmla="*/ 3107585 w 3107585"/>
                <a:gd name="connsiteY3" fmla="*/ 666894 h 93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7585" h="935767">
                  <a:moveTo>
                    <a:pt x="0" y="0"/>
                  </a:moveTo>
                  <a:cubicBezTo>
                    <a:pt x="483554" y="401625"/>
                    <a:pt x="967109" y="803251"/>
                    <a:pt x="1485040" y="914400"/>
                  </a:cubicBezTo>
                  <a:cubicBezTo>
                    <a:pt x="2002971" y="1025549"/>
                    <a:pt x="3107585" y="666894"/>
                    <a:pt x="3107585" y="666894"/>
                  </a:cubicBezTo>
                  <a:lnTo>
                    <a:pt x="3107585" y="666894"/>
                  </a:lnTo>
                </a:path>
              </a:pathLst>
            </a:custGeom>
            <a:noFill/>
            <a:ln w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5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8995DC6-4544-654B-A1FF-292961004700}"/>
                </a:ext>
              </a:extLst>
            </p:cNvPr>
            <p:cNvSpPr/>
            <p:nvPr/>
          </p:nvSpPr>
          <p:spPr>
            <a:xfrm>
              <a:off x="2524395" y="2792336"/>
              <a:ext cx="4343893" cy="1114204"/>
            </a:xfrm>
            <a:custGeom>
              <a:avLst/>
              <a:gdLst>
                <a:gd name="connsiteX0" fmla="*/ 0 w 5314950"/>
                <a:gd name="connsiteY0" fmla="*/ 0 h 1550266"/>
                <a:gd name="connsiteX1" fmla="*/ 1680210 w 5314950"/>
                <a:gd name="connsiteY1" fmla="*/ 1005840 h 1550266"/>
                <a:gd name="connsiteX2" fmla="*/ 3360420 w 5314950"/>
                <a:gd name="connsiteY2" fmla="*/ 1463040 h 1550266"/>
                <a:gd name="connsiteX3" fmla="*/ 4754880 w 5314950"/>
                <a:gd name="connsiteY3" fmla="*/ 1531620 h 1550266"/>
                <a:gd name="connsiteX4" fmla="*/ 5314950 w 5314950"/>
                <a:gd name="connsiteY4" fmla="*/ 1234440 h 1550266"/>
                <a:gd name="connsiteX5" fmla="*/ 5314950 w 5314950"/>
                <a:gd name="connsiteY5" fmla="*/ 1234440 h 155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14950" h="1550266">
                  <a:moveTo>
                    <a:pt x="0" y="0"/>
                  </a:moveTo>
                  <a:cubicBezTo>
                    <a:pt x="560070" y="381000"/>
                    <a:pt x="1120140" y="762000"/>
                    <a:pt x="1680210" y="1005840"/>
                  </a:cubicBezTo>
                  <a:cubicBezTo>
                    <a:pt x="2240280" y="1249680"/>
                    <a:pt x="2847975" y="1375410"/>
                    <a:pt x="3360420" y="1463040"/>
                  </a:cubicBezTo>
                  <a:cubicBezTo>
                    <a:pt x="3872865" y="1550670"/>
                    <a:pt x="4429125" y="1569720"/>
                    <a:pt x="4754880" y="1531620"/>
                  </a:cubicBezTo>
                  <a:cubicBezTo>
                    <a:pt x="5080635" y="1493520"/>
                    <a:pt x="5314950" y="1234440"/>
                    <a:pt x="5314950" y="1234440"/>
                  </a:cubicBezTo>
                  <a:lnTo>
                    <a:pt x="5314950" y="1234440"/>
                  </a:lnTo>
                </a:path>
              </a:pathLst>
            </a:custGeom>
            <a:noFill/>
            <a:ln w="1270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5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356A80C-9BAE-A146-B203-5C8193004E5E}"/>
                </a:ext>
              </a:extLst>
            </p:cNvPr>
            <p:cNvSpPr/>
            <p:nvPr/>
          </p:nvSpPr>
          <p:spPr>
            <a:xfrm>
              <a:off x="5572704" y="1855855"/>
              <a:ext cx="1587023" cy="1054543"/>
            </a:xfrm>
            <a:custGeom>
              <a:avLst/>
              <a:gdLst>
                <a:gd name="connsiteX0" fmla="*/ 0 w 3107585"/>
                <a:gd name="connsiteY0" fmla="*/ 0 h 935767"/>
                <a:gd name="connsiteX1" fmla="*/ 1485040 w 3107585"/>
                <a:gd name="connsiteY1" fmla="*/ 914400 h 935767"/>
                <a:gd name="connsiteX2" fmla="*/ 3107585 w 3107585"/>
                <a:gd name="connsiteY2" fmla="*/ 666894 h 935767"/>
                <a:gd name="connsiteX3" fmla="*/ 3107585 w 3107585"/>
                <a:gd name="connsiteY3" fmla="*/ 666894 h 935767"/>
                <a:gd name="connsiteX0" fmla="*/ 0 w 3107585"/>
                <a:gd name="connsiteY0" fmla="*/ 0 h 1210598"/>
                <a:gd name="connsiteX1" fmla="*/ 1485040 w 3107585"/>
                <a:gd name="connsiteY1" fmla="*/ 914400 h 1210598"/>
                <a:gd name="connsiteX2" fmla="*/ 3107585 w 3107585"/>
                <a:gd name="connsiteY2" fmla="*/ 666894 h 1210598"/>
                <a:gd name="connsiteX3" fmla="*/ 2729450 w 3107585"/>
                <a:gd name="connsiteY3" fmla="*/ 1210598 h 1210598"/>
                <a:gd name="connsiteX0" fmla="*/ 0 w 2729450"/>
                <a:gd name="connsiteY0" fmla="*/ 0 h 1210598"/>
                <a:gd name="connsiteX1" fmla="*/ 1485040 w 2729450"/>
                <a:gd name="connsiteY1" fmla="*/ 914400 h 1210598"/>
                <a:gd name="connsiteX2" fmla="*/ 1897552 w 2729450"/>
                <a:gd name="connsiteY2" fmla="*/ 920623 h 1210598"/>
                <a:gd name="connsiteX3" fmla="*/ 2729450 w 2729450"/>
                <a:gd name="connsiteY3" fmla="*/ 1210598 h 1210598"/>
                <a:gd name="connsiteX0" fmla="*/ 0 w 1897552"/>
                <a:gd name="connsiteY0" fmla="*/ 0 h 984245"/>
                <a:gd name="connsiteX1" fmla="*/ 1485040 w 1897552"/>
                <a:gd name="connsiteY1" fmla="*/ 914400 h 984245"/>
                <a:gd name="connsiteX2" fmla="*/ 1897552 w 1897552"/>
                <a:gd name="connsiteY2" fmla="*/ 920623 h 984245"/>
                <a:gd name="connsiteX0" fmla="*/ 0 w 1897552"/>
                <a:gd name="connsiteY0" fmla="*/ 0 h 929841"/>
                <a:gd name="connsiteX1" fmla="*/ 1333786 w 1897552"/>
                <a:gd name="connsiteY1" fmla="*/ 821194 h 929841"/>
                <a:gd name="connsiteX2" fmla="*/ 1897552 w 1897552"/>
                <a:gd name="connsiteY2" fmla="*/ 920623 h 929841"/>
                <a:gd name="connsiteX0" fmla="*/ 0 w 1904427"/>
                <a:gd name="connsiteY0" fmla="*/ 0 h 977619"/>
                <a:gd name="connsiteX1" fmla="*/ 1333786 w 1904427"/>
                <a:gd name="connsiteY1" fmla="*/ 821194 h 977619"/>
                <a:gd name="connsiteX2" fmla="*/ 1904427 w 1904427"/>
                <a:gd name="connsiteY2" fmla="*/ 977583 h 97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427" h="977619">
                  <a:moveTo>
                    <a:pt x="0" y="0"/>
                  </a:moveTo>
                  <a:cubicBezTo>
                    <a:pt x="483554" y="401625"/>
                    <a:pt x="1016382" y="658264"/>
                    <a:pt x="1333786" y="821194"/>
                  </a:cubicBezTo>
                  <a:cubicBezTo>
                    <a:pt x="1651190" y="984124"/>
                    <a:pt x="1904427" y="977583"/>
                    <a:pt x="1904427" y="977583"/>
                  </a:cubicBezTo>
                </a:path>
              </a:pathLst>
            </a:cu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5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EB65E5-BE6A-5745-B968-82F355466917}"/>
                </a:ext>
              </a:extLst>
            </p:cNvPr>
            <p:cNvSpPr txBox="1"/>
            <p:nvPr/>
          </p:nvSpPr>
          <p:spPr>
            <a:xfrm>
              <a:off x="2744278" y="2609308"/>
              <a:ext cx="1066481" cy="248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accent3"/>
                  </a:solidFill>
                </a:rPr>
                <a:t>Current IACTs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6195D4-7302-C746-BA8D-B3193E187DFE}"/>
                </a:ext>
              </a:extLst>
            </p:cNvPr>
            <p:cNvSpPr txBox="1"/>
            <p:nvPr/>
          </p:nvSpPr>
          <p:spPr>
            <a:xfrm>
              <a:off x="5866310" y="3161746"/>
              <a:ext cx="1105010" cy="248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tx2"/>
                  </a:solidFill>
                </a:rPr>
                <a:t>Current WCDs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A9A6DE-7A65-FF4D-BBD5-54B64487B306}"/>
                </a:ext>
              </a:extLst>
            </p:cNvPr>
            <p:cNvSpPr txBox="1"/>
            <p:nvPr/>
          </p:nvSpPr>
          <p:spPr>
            <a:xfrm>
              <a:off x="4831165" y="2246770"/>
              <a:ext cx="1162199" cy="248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LHAASO KM2A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BC920C1-41D4-6C4D-9945-1F419FC2BA62}"/>
                </a:ext>
              </a:extLst>
            </p:cNvPr>
            <p:cNvSpPr/>
            <p:nvPr/>
          </p:nvSpPr>
          <p:spPr>
            <a:xfrm>
              <a:off x="1629538" y="2986127"/>
              <a:ext cx="2257425" cy="770216"/>
            </a:xfrm>
            <a:custGeom>
              <a:avLst/>
              <a:gdLst>
                <a:gd name="connsiteX0" fmla="*/ 0 w 2708910"/>
                <a:gd name="connsiteY0" fmla="*/ 0 h 924259"/>
                <a:gd name="connsiteX1" fmla="*/ 594360 w 2708910"/>
                <a:gd name="connsiteY1" fmla="*/ 480060 h 924259"/>
                <a:gd name="connsiteX2" fmla="*/ 1725930 w 2708910"/>
                <a:gd name="connsiteY2" fmla="*/ 902970 h 924259"/>
                <a:gd name="connsiteX3" fmla="*/ 2708910 w 2708910"/>
                <a:gd name="connsiteY3" fmla="*/ 822960 h 92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8910" h="924259">
                  <a:moveTo>
                    <a:pt x="0" y="0"/>
                  </a:moveTo>
                  <a:cubicBezTo>
                    <a:pt x="153352" y="164782"/>
                    <a:pt x="306705" y="329565"/>
                    <a:pt x="594360" y="480060"/>
                  </a:cubicBezTo>
                  <a:cubicBezTo>
                    <a:pt x="882015" y="630555"/>
                    <a:pt x="1373505" y="845820"/>
                    <a:pt x="1725930" y="902970"/>
                  </a:cubicBezTo>
                  <a:cubicBezTo>
                    <a:pt x="2078355" y="960120"/>
                    <a:pt x="2393632" y="891540"/>
                    <a:pt x="2708910" y="822960"/>
                  </a:cubicBezTo>
                </a:path>
              </a:pathLst>
            </a:custGeom>
            <a:noFill/>
            <a:ln w="1270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5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8D8E815-A714-EC40-9B56-D63436C69A45}"/>
                </a:ext>
              </a:extLst>
            </p:cNvPr>
            <p:cNvSpPr/>
            <p:nvPr/>
          </p:nvSpPr>
          <p:spPr>
            <a:xfrm rot="1393547">
              <a:off x="2652165" y="3283063"/>
              <a:ext cx="783771" cy="296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936027C-88D6-C997-A0DC-B03CC69BCBD3}"/>
              </a:ext>
            </a:extLst>
          </p:cNvPr>
          <p:cNvSpPr txBox="1"/>
          <p:nvPr/>
        </p:nvSpPr>
        <p:spPr>
          <a:xfrm>
            <a:off x="4524703" y="4414344"/>
            <a:ext cx="4240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6C66"/>
                </a:solidFill>
              </a:rPr>
              <a:t>Very far from fundamental limits for both IACTs and ground particle arrays:</a:t>
            </a:r>
          </a:p>
          <a:p>
            <a:pPr algn="ctr"/>
            <a:r>
              <a:rPr lang="en-GB" sz="2400" dirty="0">
                <a:solidFill>
                  <a:srgbClr val="006C66"/>
                </a:solidFill>
              </a:rPr>
              <a:t>Huge scientific potential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3D391-FE30-77BD-B014-364B9B656DCB}"/>
              </a:ext>
            </a:extLst>
          </p:cNvPr>
          <p:cNvSpPr txBox="1"/>
          <p:nvPr/>
        </p:nvSpPr>
        <p:spPr>
          <a:xfrm>
            <a:off x="10194388" y="3165230"/>
            <a:ext cx="1791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6C66"/>
                </a:solidFill>
              </a:rPr>
              <a:t>Fill factor is critical for resolution</a:t>
            </a:r>
          </a:p>
          <a:p>
            <a:r>
              <a:rPr lang="en-GB" dirty="0">
                <a:solidFill>
                  <a:srgbClr val="006C66"/>
                </a:solidFill>
              </a:rPr>
              <a:t>LHAASO scintillators &lt;1%</a:t>
            </a:r>
          </a:p>
        </p:txBody>
      </p:sp>
    </p:spTree>
    <p:extLst>
      <p:ext uri="{BB962C8B-B14F-4D97-AF65-F5344CB8AC3E}">
        <p14:creationId xmlns:p14="http://schemas.microsoft.com/office/powerpoint/2010/main" val="3351271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C59CF06-8520-74F3-3FE2-063B181E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" y="90804"/>
            <a:ext cx="7816894" cy="1406920"/>
          </a:xfrm>
        </p:spPr>
        <p:txBody>
          <a:bodyPr/>
          <a:lstStyle/>
          <a:p>
            <a:r>
              <a:rPr lang="en-GB" dirty="0"/>
              <a:t>Discoveries?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DCBD94-EECE-FB7B-3238-DAE861F8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C4C83-B47C-E5F8-0F23-1E73C65BF1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02147" y="6082938"/>
            <a:ext cx="8229600" cy="481981"/>
          </a:xfrm>
        </p:spPr>
        <p:txBody>
          <a:bodyPr>
            <a:normAutofit fontScale="92500"/>
          </a:bodyPr>
          <a:lstStyle/>
          <a:p>
            <a:r>
              <a:rPr lang="en-GB" dirty="0">
                <a:effectLst/>
                <a:latin typeface="Arial" panose="020B0604020202020204" pitchFamily="34" charset="0"/>
              </a:rPr>
              <a:t>z = 0.1505, photons up to (reconstructed) energy of </a:t>
            </a:r>
            <a:r>
              <a:rPr lang="en-GB" b="1" dirty="0">
                <a:effectLst/>
                <a:latin typeface="Arial" panose="020B0604020202020204" pitchFamily="34" charset="0"/>
              </a:rPr>
              <a:t>18 </a:t>
            </a:r>
            <a:r>
              <a:rPr lang="en-GB" b="1" dirty="0" err="1">
                <a:effectLst/>
                <a:latin typeface="Arial" panose="020B0604020202020204" pitchFamily="34" charset="0"/>
              </a:rPr>
              <a:t>TeV</a:t>
            </a: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42E5C-64D4-8547-3A96-C364D412E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417" y="1804524"/>
            <a:ext cx="7846664" cy="42215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D2A9D2-BA01-6661-1994-B1B0FF89F3F7}"/>
              </a:ext>
            </a:extLst>
          </p:cNvPr>
          <p:cNvSpPr txBox="1"/>
          <p:nvPr/>
        </p:nvSpPr>
        <p:spPr>
          <a:xfrm>
            <a:off x="9784103" y="2296045"/>
            <a:ext cx="1342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Cao et al, Science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61708-F083-B496-3CF1-41E31521A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101" y="0"/>
            <a:ext cx="1754354" cy="1747880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38D5AC5-7CE7-5E33-01DF-E7260E5F8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037" y="0"/>
            <a:ext cx="2780963" cy="17854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E8C4D-1821-CD22-F253-74E54A7DD87B}"/>
              </a:ext>
            </a:extLst>
          </p:cNvPr>
          <p:cNvSpPr txBox="1"/>
          <p:nvPr/>
        </p:nvSpPr>
        <p:spPr>
          <a:xfrm>
            <a:off x="4209392" y="1084459"/>
            <a:ext cx="6117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6C66"/>
                </a:solidFill>
              </a:rPr>
              <a:t>e.g. GRB 221009A</a:t>
            </a:r>
          </a:p>
        </p:txBody>
      </p:sp>
    </p:spTree>
    <p:extLst>
      <p:ext uri="{BB962C8B-B14F-4D97-AF65-F5344CB8AC3E}">
        <p14:creationId xmlns:p14="http://schemas.microsoft.com/office/powerpoint/2010/main" val="3509242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10F3E-501B-201B-C6C9-F07A7493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Discoveries?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38F33-B141-2914-685F-981567AA7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6459" y="1301666"/>
            <a:ext cx="3597704" cy="4787900"/>
          </a:xfrm>
        </p:spPr>
        <p:txBody>
          <a:bodyPr/>
          <a:lstStyle/>
          <a:p>
            <a:r>
              <a:rPr lang="en-GB" dirty="0"/>
              <a:t>Very large-scale sources</a:t>
            </a:r>
          </a:p>
          <a:p>
            <a:pPr lvl="1"/>
            <a:r>
              <a:rPr lang="en-GB" dirty="0"/>
              <a:t>e.g. The ‘halos’ of </a:t>
            </a:r>
            <a:r>
              <a:rPr lang="en-GB" dirty="0" err="1"/>
              <a:t>Geminga</a:t>
            </a:r>
            <a:r>
              <a:rPr lang="en-GB" dirty="0"/>
              <a:t> and </a:t>
            </a:r>
            <a:r>
              <a:rPr lang="en-GB" dirty="0" err="1"/>
              <a:t>Monogem</a:t>
            </a:r>
            <a:endParaRPr lang="en-GB" dirty="0"/>
          </a:p>
          <a:p>
            <a:pPr lvl="1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AA50FA-2E99-9506-CD53-73809074A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807" y="216370"/>
            <a:ext cx="3694670" cy="245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37F4F-A93D-F367-56DB-C07A4A0C64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579" y="4263082"/>
            <a:ext cx="2629771" cy="2471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9F19A5-C62A-C270-DB98-4B4596B70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686" y="3855307"/>
            <a:ext cx="2928552" cy="29285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AD5B2B-61A0-07F5-FE6E-C3A7FD32B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182" y="3225114"/>
            <a:ext cx="3884964" cy="36328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A9AFF0-4030-D5F2-C173-7D1038E6F40C}"/>
              </a:ext>
            </a:extLst>
          </p:cNvPr>
          <p:cNvSpPr txBox="1"/>
          <p:nvPr/>
        </p:nvSpPr>
        <p:spPr>
          <a:xfrm>
            <a:off x="4473146" y="2971967"/>
            <a:ext cx="3274541" cy="1149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rgbClr val="006C66"/>
              </a:buClr>
              <a:buSzPct val="60000"/>
              <a:buFont typeface="System Font Regular"/>
              <a:buChar char="◉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thelas" charset="0"/>
              </a:rPr>
              <a:t>Off-plane Galactic objects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thelas" charset="0"/>
              </a:rPr>
              <a:t>e.g. V4647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thelas" charset="0"/>
              </a:rPr>
              <a:t>Sgr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thelas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88537F-0E3B-5B8B-AA73-43066829C205}"/>
              </a:ext>
            </a:extLst>
          </p:cNvPr>
          <p:cNvSpPr txBox="1"/>
          <p:nvPr/>
        </p:nvSpPr>
        <p:spPr>
          <a:xfrm>
            <a:off x="8130747" y="1248032"/>
            <a:ext cx="3694670" cy="2035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rgbClr val="006C66"/>
              </a:buClr>
              <a:buSzPct val="60000"/>
              <a:buFont typeface="System Font Regular"/>
              <a:buChar char="◉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thelas" charset="0"/>
              </a:rPr>
              <a:t>Emission in to a new energy domain – in particular with LHAASO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thelas" charset="0"/>
              </a:rPr>
              <a:t>PeV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thelas" charset="0"/>
              </a:rPr>
              <a:t> emission from Galactic Accelerators – e.g. Cygnus ‘bubble’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2F403B-FC10-764A-871E-EA338DCA1FB9}"/>
              </a:ext>
            </a:extLst>
          </p:cNvPr>
          <p:cNvSpPr txBox="1"/>
          <p:nvPr/>
        </p:nvSpPr>
        <p:spPr>
          <a:xfrm>
            <a:off x="151370" y="2871057"/>
            <a:ext cx="6184556" cy="817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rgbClr val="006C66"/>
              </a:buClr>
              <a:buSzPct val="60000"/>
              <a:buFont typeface="System Font Regular"/>
              <a:buChar char="◉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thelas" charset="0"/>
              </a:rPr>
              <a:t>Very hard spectrum sources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thelas" charset="0"/>
              </a:rPr>
              <a:t>e.g. SS 433 ‘lobes’</a:t>
            </a:r>
          </a:p>
        </p:txBody>
      </p:sp>
    </p:spTree>
    <p:extLst>
      <p:ext uri="{BB962C8B-B14F-4D97-AF65-F5344CB8AC3E}">
        <p14:creationId xmlns:p14="http://schemas.microsoft.com/office/powerpoint/2010/main" val="2315793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F7667A-16FA-635E-1954-6EA7CFDCC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456" y="0"/>
            <a:ext cx="11127544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B619441B-189D-2EBB-E946-B6B7A1135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 Tale of Two Hemispheres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BA9F09-80E7-49E1-3AB1-DD54670A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2046" y="6193009"/>
            <a:ext cx="2743200" cy="365125"/>
          </a:xfrm>
        </p:spPr>
        <p:txBody>
          <a:bodyPr/>
          <a:lstStyle/>
          <a:p>
            <a:fld id="{1E12D4DF-1515-B54E-81CF-E690E9EE2228}" type="slidenum">
              <a:rPr lang="en-GB" smtClean="0"/>
              <a:t>28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201BC-6BC9-AB02-5452-BF194DB114D2}"/>
              </a:ext>
            </a:extLst>
          </p:cNvPr>
          <p:cNvSpPr txBox="1"/>
          <p:nvPr/>
        </p:nvSpPr>
        <p:spPr>
          <a:xfrm>
            <a:off x="157080" y="6359172"/>
            <a:ext cx="5446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www.youtube.com</a:t>
            </a:r>
            <a:r>
              <a:rPr lang="en-GB" dirty="0">
                <a:solidFill>
                  <a:schemeClr val="bg1"/>
                </a:solidFill>
              </a:rPr>
              <a:t>/</a:t>
            </a:r>
            <a:r>
              <a:rPr lang="en-GB" dirty="0" err="1">
                <a:solidFill>
                  <a:schemeClr val="bg1"/>
                </a:solidFill>
              </a:rPr>
              <a:t>watch?v</a:t>
            </a:r>
            <a:r>
              <a:rPr lang="en-GB" dirty="0">
                <a:solidFill>
                  <a:schemeClr val="bg1"/>
                </a:solidFill>
              </a:rPr>
              <a:t>=vwZT1U4Tz9U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16C374-E436-66B4-EA07-D01FE122453A}"/>
              </a:ext>
            </a:extLst>
          </p:cNvPr>
          <p:cNvSpPr txBox="1"/>
          <p:nvPr/>
        </p:nvSpPr>
        <p:spPr>
          <a:xfrm>
            <a:off x="10940144" y="3618411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LHAASO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2DDEEE-74EE-BBC1-3F06-CBD1465056A6}"/>
              </a:ext>
            </a:extLst>
          </p:cNvPr>
          <p:cNvSpPr txBox="1"/>
          <p:nvPr/>
        </p:nvSpPr>
        <p:spPr>
          <a:xfrm>
            <a:off x="3611880" y="5438570"/>
            <a:ext cx="53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A04A"/>
                </a:solidFill>
              </a:rPr>
              <a:t>+++</a:t>
            </a:r>
          </a:p>
        </p:txBody>
      </p:sp>
    </p:spTree>
    <p:extLst>
      <p:ext uri="{BB962C8B-B14F-4D97-AF65-F5344CB8AC3E}">
        <p14:creationId xmlns:p14="http://schemas.microsoft.com/office/powerpoint/2010/main" val="3864482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20E6FF-B92C-AC35-6EE0-D1E837ABFD7B}"/>
              </a:ext>
            </a:extLst>
          </p:cNvPr>
          <p:cNvSpPr/>
          <p:nvPr/>
        </p:nvSpPr>
        <p:spPr>
          <a:xfrm>
            <a:off x="7004304" y="0"/>
            <a:ext cx="5187696" cy="1536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9405945-726E-C28D-B489-9477C884A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9144" y="2448020"/>
            <a:ext cx="1202856" cy="105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DF1E908-BD3B-C51E-8EBF-A0CEC3A7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2332" y="5759355"/>
            <a:ext cx="1861952" cy="787749"/>
          </a:xfrm>
          <a:prstGeom prst="snip2SameRect">
            <a:avLst>
              <a:gd name="adj1" fmla="val 49314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hawc-logo-small.png">
            <a:extLst>
              <a:ext uri="{FF2B5EF4-FFF2-40B4-BE49-F238E27FC236}">
                <a16:creationId xmlns:a16="http://schemas.microsoft.com/office/drawing/2014/main" id="{FA508D2F-17CB-E41B-746E-39C4EE5AD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4857" y="362437"/>
            <a:ext cx="1170087" cy="772259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19DE03F-C035-ACB1-12EF-6B5CEF5CDC58}"/>
              </a:ext>
            </a:extLst>
          </p:cNvPr>
          <p:cNvSpPr txBox="1">
            <a:spLocks/>
          </p:cNvSpPr>
          <p:nvPr/>
        </p:nvSpPr>
        <p:spPr>
          <a:xfrm>
            <a:off x="6939466" y="-139110"/>
            <a:ext cx="4661223" cy="95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7189" marR="0" indent="-251984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6350"/>
              </a:buClr>
              <a:buSzPct val="80000"/>
              <a:buFont typeface="Wingdings" charset="2"/>
              <a:buChar char=""/>
              <a:tabLst/>
              <a:defRPr sz="2400" kern="120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defRPr>
            </a:lvl1pPr>
            <a:lvl2pPr marL="464179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 marL="776605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 marL="1089034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 marL="1401462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  <a:lvl6pPr marL="2514436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latin typeface="Avenir Book" panose="02000503020000020003" pitchFamily="2" charset="0"/>
            </a:endParaRPr>
          </a:p>
          <a:p>
            <a:pPr lvl="1"/>
            <a:r>
              <a:rPr lang="en-GB" sz="1400" dirty="0">
                <a:latin typeface="Avenir Book" panose="02000503020000020003" pitchFamily="2" charset="0"/>
              </a:rPr>
              <a:t>Pass 5 prelim. Goodman Gamma2022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DAE73E1-1BD4-4DFD-B50A-D3684ED546B7}"/>
              </a:ext>
            </a:extLst>
          </p:cNvPr>
          <p:cNvSpPr txBox="1">
            <a:spLocks/>
          </p:cNvSpPr>
          <p:nvPr/>
        </p:nvSpPr>
        <p:spPr>
          <a:xfrm>
            <a:off x="8993068" y="4492342"/>
            <a:ext cx="1707574" cy="9573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7189" marR="0" indent="-251984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6350"/>
              </a:buClr>
              <a:buSzPct val="80000"/>
              <a:buFont typeface="Wingdings" charset="2"/>
              <a:buChar char=""/>
              <a:tabLst/>
              <a:defRPr sz="2400" kern="120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defRPr>
            </a:lvl1pPr>
            <a:lvl2pPr marL="464179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 marL="776605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 marL="1089034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 marL="1401462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  <a:lvl6pPr marL="2514436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>
              <a:latin typeface="Avenir Book" panose="02000503020000020003" pitchFamily="2" charset="0"/>
            </a:endParaRPr>
          </a:p>
          <a:p>
            <a:pPr lvl="1"/>
            <a:r>
              <a:rPr lang="en-GB" sz="1600" dirty="0">
                <a:latin typeface="Avenir Book" panose="02000503020000020003" pitchFamily="2" charset="0"/>
              </a:rPr>
              <a:t>1</a:t>
            </a:r>
            <a:r>
              <a:rPr lang="en-GB" sz="1600" baseline="30000" dirty="0">
                <a:latin typeface="Avenir Book" panose="02000503020000020003" pitchFamily="2" charset="0"/>
              </a:rPr>
              <a:t>st</a:t>
            </a:r>
            <a:r>
              <a:rPr lang="en-GB" sz="1600" dirty="0">
                <a:latin typeface="Avenir Book" panose="02000503020000020003" pitchFamily="2" charset="0"/>
              </a:rPr>
              <a:t> LHAASO Catalogue </a:t>
            </a:r>
            <a:r>
              <a:rPr lang="en-GB" sz="1200" dirty="0">
                <a:latin typeface="Avenir Book" panose="02000503020000020003" pitchFamily="2" charset="0"/>
              </a:rPr>
              <a:t>: </a:t>
            </a:r>
            <a:r>
              <a:rPr lang="en-GB" sz="1600" dirty="0">
                <a:latin typeface="Avenir Book" panose="02000503020000020003" pitchFamily="2" charset="0"/>
              </a:rPr>
              <a:t>KM2A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0EA34E-2892-DB59-E407-8B4CCD08ED90}"/>
              </a:ext>
            </a:extLst>
          </p:cNvPr>
          <p:cNvGrpSpPr>
            <a:grpSpLocks noChangeAspect="1"/>
          </p:cNvGrpSpPr>
          <p:nvPr/>
        </p:nvGrpSpPr>
        <p:grpSpPr>
          <a:xfrm>
            <a:off x="261015" y="627405"/>
            <a:ext cx="10764092" cy="6184636"/>
            <a:chOff x="1507155" y="953729"/>
            <a:chExt cx="9517951" cy="546865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517986A-EC0B-EB27-7C59-9C588967FD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07155" y="959006"/>
              <a:ext cx="9144000" cy="1222621"/>
              <a:chOff x="-2389632" y="-24384"/>
              <a:chExt cx="14863020" cy="198729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E154F22-D4E8-6D11-A136-336BAF52E7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389632" y="0"/>
                <a:ext cx="7376160" cy="196291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7599094-B75F-F344-AFA8-17B05F6B05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68044" y="-24384"/>
                <a:ext cx="7705344" cy="195072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36F3EE-6C52-1CA1-9CD0-7E4F31449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0" y="3791493"/>
              <a:ext cx="7796980" cy="2594266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706CDAD-539B-B037-3C74-CAC82BBD96DD}"/>
                </a:ext>
              </a:extLst>
            </p:cNvPr>
            <p:cNvGrpSpPr/>
            <p:nvPr/>
          </p:nvGrpSpPr>
          <p:grpSpPr>
            <a:xfrm>
              <a:off x="3785419" y="953729"/>
              <a:ext cx="7239687" cy="5468651"/>
              <a:chOff x="2174672" y="932046"/>
              <a:chExt cx="7351834" cy="549033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2422727-E52A-648A-8A48-FC7BDA27FA4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174672" y="2122122"/>
                <a:ext cx="7351834" cy="1584000"/>
                <a:chOff x="0" y="1638699"/>
                <a:chExt cx="9144000" cy="1970134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A0A3DD5E-47E9-13A9-3CA7-7B03F5DAB3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224272" y="2121407"/>
                  <a:ext cx="3919728" cy="1450849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1699A2B0-9255-9FE3-9A4F-F360768BE2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1638699"/>
                  <a:ext cx="5742432" cy="1970134"/>
                </a:xfrm>
                <a:prstGeom prst="rect">
                  <a:avLst/>
                </a:prstGeom>
              </p:spPr>
            </p:pic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DE9D1EB-EE9E-86E9-DC55-8C474CC5DC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2375" y="962526"/>
                <a:ext cx="0" cy="5438274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3D98901-87C6-099E-071B-7BBC97D450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3859" y="932046"/>
                <a:ext cx="0" cy="5438274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439AE1D-DCF3-E9A7-C526-89EF4A0CBD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2520" y="936902"/>
                <a:ext cx="0" cy="5438274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E1F6172-1932-181C-1A02-A98845D66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4573" y="984106"/>
                <a:ext cx="0" cy="5438274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37790AB-46C4-E2F6-F5DE-9ECDB2C8E6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632" y="2108353"/>
            <a:ext cx="2459767" cy="308566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AFF9EEE-D0B8-62AE-EF61-78B64C643D60}"/>
              </a:ext>
            </a:extLst>
          </p:cNvPr>
          <p:cNvSpPr txBox="1">
            <a:spLocks/>
          </p:cNvSpPr>
          <p:nvPr/>
        </p:nvSpPr>
        <p:spPr>
          <a:xfrm>
            <a:off x="233916" y="2469411"/>
            <a:ext cx="2519967" cy="95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7189" marR="0" indent="-251984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6350"/>
              </a:buClr>
              <a:buSzPct val="80000"/>
              <a:buFont typeface="Wingdings" charset="2"/>
              <a:buChar char=""/>
              <a:tabLst/>
              <a:defRPr sz="2400" kern="120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defRPr>
            </a:lvl1pPr>
            <a:lvl2pPr marL="464179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 marL="776605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 marL="1089034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 marL="1401462" marR="0" indent="-187458" algn="l" defTabSz="91434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50000"/>
              <a:buFont typeface="Wingdings" charset="2"/>
              <a:buChar char=""/>
              <a:tabLst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  <a:lvl6pPr marL="2514436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latin typeface="Avenir Book" panose="02000503020000020003" pitchFamily="2" charset="0"/>
            </a:endParaRPr>
          </a:p>
          <a:p>
            <a:pPr lvl="1"/>
            <a:r>
              <a:rPr lang="en-GB" sz="1400" dirty="0">
                <a:latin typeface="Avenir Book" panose="02000503020000020003" pitchFamily="2" charset="0"/>
              </a:rPr>
              <a:t>Updated HESS GPS (Remy et al ICRC 2023)</a:t>
            </a:r>
          </a:p>
        </p:txBody>
      </p:sp>
    </p:spTree>
    <p:extLst>
      <p:ext uri="{BB962C8B-B14F-4D97-AF65-F5344CB8AC3E}">
        <p14:creationId xmlns:p14="http://schemas.microsoft.com/office/powerpoint/2010/main" val="3403709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25F8C82B-DBEC-CD9D-CA8F-2CFD2461ABAA}"/>
              </a:ext>
            </a:extLst>
          </p:cNvPr>
          <p:cNvSpPr/>
          <p:nvPr/>
        </p:nvSpPr>
        <p:spPr>
          <a:xfrm>
            <a:off x="1" y="0"/>
            <a:ext cx="5612524" cy="6858000"/>
          </a:xfrm>
          <a:prstGeom prst="rect">
            <a:avLst/>
          </a:prstGeom>
          <a:solidFill>
            <a:srgbClr val="006C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8000" tIns="158400" rIns="108000" bIns="108000" anchor="t">
            <a:no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  <a:buNone/>
              <a:tabLst>
                <a:tab pos="0" algn="l"/>
              </a:tabLst>
            </a:pPr>
            <a:endParaRPr lang="de-DE" sz="360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Grafik 15">
            <a:extLst>
              <a:ext uri="{FF2B5EF4-FFF2-40B4-BE49-F238E27FC236}">
                <a16:creationId xmlns:a16="http://schemas.microsoft.com/office/drawing/2014/main" id="{A731D88C-826E-C094-C316-328B95ED436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/>
        </p:blipFill>
        <p:spPr>
          <a:xfrm>
            <a:off x="1416768" y="4389209"/>
            <a:ext cx="3081442" cy="550127"/>
          </a:xfrm>
          <a:prstGeom prst="rect">
            <a:avLst/>
          </a:prstGeom>
          <a:ln w="0">
            <a:noFill/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9B0E818-57D3-A8DC-5A99-7B8D99F03A17}"/>
              </a:ext>
            </a:extLst>
          </p:cNvPr>
          <p:cNvSpPr/>
          <p:nvPr/>
        </p:nvSpPr>
        <p:spPr>
          <a:xfrm>
            <a:off x="656139" y="478258"/>
            <a:ext cx="4373062" cy="61432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8000" tIns="158400" rIns="108000" bIns="108000" anchor="t">
            <a:noAutofit/>
          </a:bodyPr>
          <a:lstStyle/>
          <a:p>
            <a:pPr algn="ctr">
              <a:spcAft>
                <a:spcPts val="1800"/>
              </a:spcAft>
              <a:tabLst>
                <a:tab pos="0" algn="l"/>
              </a:tabLst>
            </a:pPr>
            <a:r>
              <a:rPr lang="en-US" sz="4000" strike="noStrike" spc="137" dirty="0">
                <a:solidFill>
                  <a:srgbClr val="FFFFFF"/>
                </a:solidFill>
                <a:latin typeface="Avenir" panose="02000503020000020003" pitchFamily="2" charset="0"/>
                <a:ea typeface="DejaVu Sans"/>
              </a:rPr>
              <a:t> </a:t>
            </a:r>
            <a:r>
              <a:rPr lang="en-US" sz="3200" strike="noStrike" spc="137" dirty="0">
                <a:solidFill>
                  <a:srgbClr val="FFFFFF"/>
                </a:solidFill>
                <a:latin typeface="Avenir" panose="02000503020000020003" pitchFamily="2" charset="0"/>
                <a:ea typeface="DejaVu Sans"/>
              </a:rPr>
              <a:t>Observation of the Gamma Ray Sky from the ground:</a:t>
            </a:r>
          </a:p>
          <a:p>
            <a:pPr algn="ctr">
              <a:spcAft>
                <a:spcPts val="1800"/>
              </a:spcAft>
              <a:tabLst>
                <a:tab pos="0" algn="l"/>
              </a:tabLst>
            </a:pPr>
            <a:r>
              <a:rPr lang="en-US" sz="3200" strike="noStrike" spc="137" dirty="0">
                <a:solidFill>
                  <a:srgbClr val="FFFFFF"/>
                </a:solidFill>
                <a:latin typeface="Avenir" panose="02000503020000020003" pitchFamily="2" charset="0"/>
                <a:ea typeface="DejaVu Sans"/>
              </a:rPr>
              <a:t> </a:t>
            </a:r>
            <a:r>
              <a:rPr lang="en-US" sz="3600" b="1" strike="noStrike" spc="137" dirty="0">
                <a:solidFill>
                  <a:srgbClr val="FFFFFF"/>
                </a:solidFill>
                <a:latin typeface="Avenir Black" panose="02000503020000020003" pitchFamily="2" charset="0"/>
                <a:ea typeface="DejaVu Sans"/>
              </a:rPr>
              <a:t>the Air Shower array technique</a:t>
            </a:r>
            <a:endParaRPr lang="en-US" sz="700" b="1" spc="137" dirty="0">
              <a:solidFill>
                <a:srgbClr val="FFFFFF"/>
              </a:solidFill>
              <a:latin typeface="Avenir" panose="02000503020000020003" pitchFamily="2" charset="0"/>
              <a:ea typeface="DejaVu Sans"/>
            </a:endParaRPr>
          </a:p>
          <a:p>
            <a:pPr algn="ctr">
              <a:spcAft>
                <a:spcPts val="1800"/>
              </a:spcAft>
              <a:tabLst>
                <a:tab pos="0" algn="l"/>
              </a:tabLst>
            </a:pPr>
            <a:endParaRPr lang="en-US" sz="100" b="1" strike="noStrike" spc="137" dirty="0">
              <a:solidFill>
                <a:srgbClr val="FFFFFF"/>
              </a:solidFill>
              <a:latin typeface="Avenir" panose="02000503020000020003" pitchFamily="2" charset="0"/>
              <a:ea typeface="DejaVu Sans"/>
            </a:endParaRPr>
          </a:p>
          <a:p>
            <a:pPr algn="ctr">
              <a:lnSpc>
                <a:spcPct val="100000"/>
              </a:lnSpc>
              <a:spcAft>
                <a:spcPts val="1800"/>
              </a:spcAft>
              <a:buNone/>
              <a:tabLst>
                <a:tab pos="0" algn="l"/>
              </a:tabLst>
            </a:pPr>
            <a:r>
              <a:rPr lang="en-US" sz="2400" spc="137" dirty="0">
                <a:solidFill>
                  <a:schemeClr val="bg1"/>
                </a:solidFill>
                <a:latin typeface="Avenir" panose="02000503020000020003" pitchFamily="2" charset="0"/>
              </a:rPr>
              <a:t>Jim Hinton</a:t>
            </a:r>
          </a:p>
          <a:p>
            <a:pPr algn="ctr">
              <a:lnSpc>
                <a:spcPct val="100000"/>
              </a:lnSpc>
              <a:spcAft>
                <a:spcPts val="1800"/>
              </a:spcAft>
              <a:buNone/>
              <a:tabLst>
                <a:tab pos="0" algn="l"/>
              </a:tabLst>
            </a:pPr>
            <a:r>
              <a:rPr lang="en-US" sz="700" spc="137" dirty="0">
                <a:solidFill>
                  <a:srgbClr val="FFFFFF"/>
                </a:solidFill>
                <a:latin typeface="Avenir" panose="02000503020000020003" pitchFamily="2" charset="0"/>
              </a:rPr>
              <a:t> </a:t>
            </a:r>
          </a:p>
          <a:p>
            <a:pPr algn="ctr">
              <a:lnSpc>
                <a:spcPct val="100000"/>
              </a:lnSpc>
              <a:spcAft>
                <a:spcPts val="1800"/>
              </a:spcAft>
              <a:buNone/>
              <a:tabLst>
                <a:tab pos="0" algn="l"/>
              </a:tabLst>
            </a:pPr>
            <a:endParaRPr lang="en-US" sz="700" spc="137" dirty="0">
              <a:solidFill>
                <a:srgbClr val="FFFFFF"/>
              </a:solidFill>
              <a:latin typeface="Avenir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4A50-5C8B-FA23-7EA5-B17605C97E97}"/>
              </a:ext>
            </a:extLst>
          </p:cNvPr>
          <p:cNvSpPr txBox="1"/>
          <p:nvPr/>
        </p:nvSpPr>
        <p:spPr>
          <a:xfrm>
            <a:off x="634412" y="-842298"/>
            <a:ext cx="7731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 Extensive Air Shower Detector Science objectives and current status.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1529F-F947-AC8D-F140-21025CD31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66" y="3849215"/>
            <a:ext cx="6689834" cy="3008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838E8E-521B-0634-F599-D25D1714E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66" y="-9112"/>
            <a:ext cx="6689834" cy="3866600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24870D1B-8FD8-F0EF-E7D5-D7D5B5309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" y="5154930"/>
            <a:ext cx="1788862" cy="145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63D615-CC7C-D31A-BDFE-F5AAD767E147}"/>
              </a:ext>
            </a:extLst>
          </p:cNvPr>
          <p:cNvSpPr txBox="1"/>
          <p:nvPr/>
        </p:nvSpPr>
        <p:spPr>
          <a:xfrm>
            <a:off x="1803083" y="6012566"/>
            <a:ext cx="2311717" cy="73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1800"/>
              </a:spcAft>
              <a:buNone/>
              <a:tabLst>
                <a:tab pos="0" algn="l"/>
              </a:tabLst>
            </a:pPr>
            <a:endParaRPr lang="en-US" sz="700" spc="137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ctr">
              <a:lnSpc>
                <a:spcPct val="100000"/>
              </a:lnSpc>
              <a:spcAft>
                <a:spcPts val="1800"/>
              </a:spcAft>
              <a:buNone/>
              <a:tabLst>
                <a:tab pos="0" algn="l"/>
              </a:tabLst>
            </a:pPr>
            <a:r>
              <a:rPr lang="en-US" strike="noStrike" spc="137" dirty="0">
                <a:solidFill>
                  <a:schemeClr val="bg1"/>
                </a:solidFill>
                <a:latin typeface="Avenir" panose="02000503020000020003" pitchFamily="2" charset="0"/>
              </a:rPr>
              <a:t>1</a:t>
            </a:r>
            <a:r>
              <a:rPr lang="en-US" spc="137" baseline="30000" dirty="0">
                <a:solidFill>
                  <a:schemeClr val="bg1"/>
                </a:solidFill>
                <a:latin typeface="Avenir" panose="02000503020000020003" pitchFamily="2" charset="0"/>
              </a:rPr>
              <a:t>st</a:t>
            </a:r>
            <a:r>
              <a:rPr lang="en-US" strike="noStrike" spc="137" dirty="0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  <a:r>
              <a:rPr lang="en-US" spc="137" dirty="0">
                <a:solidFill>
                  <a:schemeClr val="bg1"/>
                </a:solidFill>
                <a:latin typeface="Avenir" panose="02000503020000020003" pitchFamily="2" charset="0"/>
              </a:rPr>
              <a:t>July</a:t>
            </a:r>
            <a:r>
              <a:rPr lang="en-US" strike="noStrike" spc="137" dirty="0">
                <a:solidFill>
                  <a:schemeClr val="bg1"/>
                </a:solidFill>
                <a:latin typeface="Avenir" panose="02000503020000020003" pitchFamily="2" charset="0"/>
              </a:rPr>
              <a:t> 2025</a:t>
            </a:r>
            <a:endParaRPr lang="de-DE" strike="noStrike" spc="-1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073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C90FDA-4A2D-A68A-5D0E-F9DD306D1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31" y="1007360"/>
            <a:ext cx="11559013" cy="5850640"/>
          </a:xfrm>
          <a:prstGeom prst="roundRect">
            <a:avLst>
              <a:gd name="adj" fmla="val 50000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F4076B-2B3E-70D0-F02A-D4E143DB98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36" y="0"/>
            <a:ext cx="2913398" cy="13525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A2AAF9-6681-E841-C5A7-342D5D8B9D7B}"/>
              </a:ext>
            </a:extLst>
          </p:cNvPr>
          <p:cNvSpPr txBox="1"/>
          <p:nvPr/>
        </p:nvSpPr>
        <p:spPr>
          <a:xfrm>
            <a:off x="39413" y="6409839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arxiv.org</a:t>
            </a:r>
            <a:r>
              <a:rPr lang="en-GB" dirty="0"/>
              <a:t>/pdf/2506.01786</a:t>
            </a:r>
          </a:p>
        </p:txBody>
      </p:sp>
    </p:spTree>
    <p:extLst>
      <p:ext uri="{BB962C8B-B14F-4D97-AF65-F5344CB8AC3E}">
        <p14:creationId xmlns:p14="http://schemas.microsoft.com/office/powerpoint/2010/main" val="262868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FAE0-611B-F667-E8EB-38094160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SWGO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7E5B1-8425-4A38-C95A-1A2D804BA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357648E-2FAC-BA30-E82E-040F9EFDD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142"/>
            <a:ext cx="12192001" cy="50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69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6FFF2-9B1E-2190-1443-8C44CFFA7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D3285C-5BA0-3F34-4E92-8524A7740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7"/>
            <a:ext cx="12192000" cy="6854413"/>
          </a:xfrm>
        </p:spPr>
      </p:pic>
    </p:spTree>
    <p:extLst>
      <p:ext uri="{BB962C8B-B14F-4D97-AF65-F5344CB8AC3E}">
        <p14:creationId xmlns:p14="http://schemas.microsoft.com/office/powerpoint/2010/main" val="3235888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B1F061-0F7E-EA52-E55D-49A9C339C6D0}"/>
              </a:ext>
            </a:extLst>
          </p:cNvPr>
          <p:cNvSpPr/>
          <p:nvPr/>
        </p:nvSpPr>
        <p:spPr>
          <a:xfrm>
            <a:off x="7736619" y="0"/>
            <a:ext cx="4455381" cy="111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163B1-CE4A-0163-4C41-5EDFAA4E5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SWGO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3A090-5B0D-B96A-1DE0-6E828A421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Rapidly reaching end of R&amp;D phase</a:t>
            </a:r>
          </a:p>
          <a:p>
            <a:pPr lvl="1"/>
            <a:r>
              <a:rPr lang="en-GB" dirty="0"/>
              <a:t>Aim for small # of WCDs on site early in 2026</a:t>
            </a:r>
          </a:p>
          <a:p>
            <a:pPr lvl="2"/>
            <a:r>
              <a:rPr lang="en-GB" dirty="0"/>
              <a:t>The Pathfinder</a:t>
            </a:r>
          </a:p>
          <a:p>
            <a:pPr lvl="1"/>
            <a:r>
              <a:rPr lang="en-GB" dirty="0"/>
              <a:t>Major funding applications submitted / in prep.</a:t>
            </a:r>
          </a:p>
          <a:p>
            <a:pPr lvl="2"/>
            <a:r>
              <a:rPr lang="en-GB" dirty="0"/>
              <a:t>Submitted: SWGO-A proposal to NSF</a:t>
            </a:r>
          </a:p>
          <a:p>
            <a:r>
              <a:rPr lang="en-GB" dirty="0"/>
              <a:t>Narrowing down the phase space towards baseline:</a:t>
            </a:r>
          </a:p>
          <a:p>
            <a:pPr lvl="1"/>
            <a:r>
              <a:rPr lang="en-GB" dirty="0"/>
              <a:t>Zoned array: inner FF &gt; 50%, outer to ~1 km</a:t>
            </a:r>
            <a:r>
              <a:rPr lang="en-GB" baseline="30000" dirty="0"/>
              <a:t>2</a:t>
            </a:r>
            <a:r>
              <a:rPr lang="en-GB" dirty="0"/>
              <a:t> scale (“A4”)</a:t>
            </a:r>
          </a:p>
          <a:p>
            <a:pPr lvl="1"/>
            <a:r>
              <a:rPr lang="en-GB" dirty="0"/>
              <a:t>Inner array - dual layer WCD 5.2 m diameter, 4 m deep </a:t>
            </a:r>
          </a:p>
          <a:p>
            <a:pPr lvl="1"/>
            <a:r>
              <a:rPr lang="en-GB" dirty="0"/>
              <a:t>Outer array – WCD design still open</a:t>
            </a:r>
          </a:p>
          <a:p>
            <a:r>
              <a:rPr lang="en-GB" dirty="0"/>
              <a:t>Excellent 𝛾/h separation from dual layer approach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674A10-660A-0CB5-9F44-345312A3D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1262" y="5295569"/>
            <a:ext cx="1509411" cy="1562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6EB931-043E-CD38-0465-C0829A97E8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3584" y="2870420"/>
            <a:ext cx="1318416" cy="1755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A9018D-2689-01AA-0E3D-B08A814A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1900" y="4500438"/>
            <a:ext cx="2070100" cy="235756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082DAF-B990-1DCF-6E04-3735DA7EBE88}"/>
              </a:ext>
            </a:extLst>
          </p:cNvPr>
          <p:cNvSpPr/>
          <p:nvPr/>
        </p:nvSpPr>
        <p:spPr>
          <a:xfrm>
            <a:off x="8690776" y="-103540"/>
            <a:ext cx="3619268" cy="3538503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2" name="Oval 1">
            <a:extLst>
              <a:ext uri="{FF2B5EF4-FFF2-40B4-BE49-F238E27FC236}">
                <a16:creationId xmlns:a16="http://schemas.microsoft.com/office/drawing/2014/main" id="{4D18A48F-F385-3D0F-5B5E-B02CA537A174}"/>
              </a:ext>
            </a:extLst>
          </p:cNvPr>
          <p:cNvSpPr/>
          <p:nvPr/>
        </p:nvSpPr>
        <p:spPr>
          <a:xfrm>
            <a:off x="8722581" y="-71562"/>
            <a:ext cx="3570135" cy="3482672"/>
          </a:xfrm>
          <a:prstGeom prst="ellipse">
            <a:avLst/>
          </a:prstGeom>
          <a:noFill/>
          <a:ln w="7620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GB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596ABF-1EF0-A2BC-D407-9F83218E4F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5509" y="155869"/>
            <a:ext cx="2336092" cy="10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97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2F2E193B-02C2-1D4C-A045-3B80312F27E5}"/>
              </a:ext>
            </a:extLst>
          </p:cNvPr>
          <p:cNvGrpSpPr>
            <a:grpSpLocks noChangeAspect="1"/>
          </p:cNvGrpSpPr>
          <p:nvPr/>
        </p:nvGrpSpPr>
        <p:grpSpPr>
          <a:xfrm>
            <a:off x="634307" y="626174"/>
            <a:ext cx="8351452" cy="6133656"/>
            <a:chOff x="903070" y="25028710"/>
            <a:chExt cx="9753482" cy="71633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59CDE19-7326-664B-B087-08C92AC5E931}"/>
                </a:ext>
              </a:extLst>
            </p:cNvPr>
            <p:cNvGrpSpPr/>
            <p:nvPr/>
          </p:nvGrpSpPr>
          <p:grpSpPr>
            <a:xfrm>
              <a:off x="2120239" y="25549322"/>
              <a:ext cx="8536301" cy="5602780"/>
              <a:chOff x="2005984" y="437194"/>
              <a:chExt cx="143163" cy="51060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8BB3C33-97DA-E94B-9BBB-901A9E08FDA1}"/>
                  </a:ext>
                </a:extLst>
              </p:cNvPr>
              <p:cNvGrpSpPr/>
              <p:nvPr/>
            </p:nvGrpSpPr>
            <p:grpSpPr>
              <a:xfrm rot="16200000">
                <a:off x="-49684" y="3344457"/>
                <a:ext cx="4254500" cy="143163"/>
                <a:chOff x="-973291" y="2054643"/>
                <a:chExt cx="4254500" cy="143163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F45A5CB-0694-E148-844B-266177F35B6B}"/>
                    </a:ext>
                  </a:extLst>
                </p:cNvPr>
                <p:cNvSpPr/>
                <p:nvPr/>
              </p:nvSpPr>
              <p:spPr bwMode="auto">
                <a:xfrm>
                  <a:off x="-973291" y="2054643"/>
                  <a:ext cx="850900" cy="1431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  <a:sym typeface="Helvetica Neue Light" charset="0"/>
                  </a:endParaRP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ADEA0DA-FA85-7F4E-A06E-2CECE8820D4A}"/>
                    </a:ext>
                  </a:extLst>
                </p:cNvPr>
                <p:cNvSpPr/>
                <p:nvPr/>
              </p:nvSpPr>
              <p:spPr bwMode="auto">
                <a:xfrm>
                  <a:off x="-122391" y="2054643"/>
                  <a:ext cx="850900" cy="14316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  <a:sym typeface="Helvetica Neue Light" charset="0"/>
                  </a:endParaRP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3C6D82C-0DF7-A440-9687-D457A9460A6A}"/>
                    </a:ext>
                  </a:extLst>
                </p:cNvPr>
                <p:cNvSpPr/>
                <p:nvPr/>
              </p:nvSpPr>
              <p:spPr bwMode="auto">
                <a:xfrm>
                  <a:off x="728509" y="2054643"/>
                  <a:ext cx="850900" cy="14316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  <a:sym typeface="Helvetica Neue Light" charset="0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DCDDA45-8004-0C4F-8D57-29A05771C164}"/>
                    </a:ext>
                  </a:extLst>
                </p:cNvPr>
                <p:cNvSpPr/>
                <p:nvPr/>
              </p:nvSpPr>
              <p:spPr bwMode="auto">
                <a:xfrm>
                  <a:off x="1579408" y="2054643"/>
                  <a:ext cx="850900" cy="143163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  <a:sym typeface="Helvetica Neue Light" charset="0"/>
                  </a:endParaRP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F0AD04B-E022-C44B-9606-3674548BE961}"/>
                    </a:ext>
                  </a:extLst>
                </p:cNvPr>
                <p:cNvSpPr/>
                <p:nvPr/>
              </p:nvSpPr>
              <p:spPr bwMode="auto">
                <a:xfrm>
                  <a:off x="2430309" y="2054643"/>
                  <a:ext cx="850900" cy="14316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  <a:sym typeface="Helvetica Neue Light" charset="0"/>
                  </a:endParaRP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B7E1E08-CE51-8B4E-9BE5-9816F9A8B575}"/>
                  </a:ext>
                </a:extLst>
              </p:cNvPr>
              <p:cNvSpPr/>
              <p:nvPr/>
            </p:nvSpPr>
            <p:spPr bwMode="auto">
              <a:xfrm rot="16200000">
                <a:off x="1652116" y="791062"/>
                <a:ext cx="850900" cy="143163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7619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  <a:sym typeface="Helvetica Neue Light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EB3F43-9883-4843-B614-3FDBC22AD593}"/>
                </a:ext>
              </a:extLst>
            </p:cNvPr>
            <p:cNvGrpSpPr/>
            <p:nvPr/>
          </p:nvGrpSpPr>
          <p:grpSpPr>
            <a:xfrm>
              <a:off x="2917880" y="31387743"/>
              <a:ext cx="7738672" cy="648736"/>
              <a:chOff x="330152" y="4798857"/>
              <a:chExt cx="6164112" cy="51271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EDD4E3F-596A-3B4E-9B03-AD3A835021FF}"/>
                  </a:ext>
                </a:extLst>
              </p:cNvPr>
              <p:cNvGrpSpPr/>
              <p:nvPr/>
            </p:nvGrpSpPr>
            <p:grpSpPr>
              <a:xfrm>
                <a:off x="546100" y="4798857"/>
                <a:ext cx="5948164" cy="143445"/>
                <a:chOff x="546100" y="4507269"/>
                <a:chExt cx="5948164" cy="333434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4168ED-8244-C442-A185-7F24AA20F28E}"/>
                    </a:ext>
                  </a:extLst>
                </p:cNvPr>
                <p:cNvSpPr/>
                <p:nvPr/>
              </p:nvSpPr>
              <p:spPr bwMode="auto">
                <a:xfrm>
                  <a:off x="546100" y="4507269"/>
                  <a:ext cx="850900" cy="330200"/>
                </a:xfrm>
                <a:prstGeom prst="rect">
                  <a:avLst/>
                </a:prstGeom>
                <a:solidFill>
                  <a:srgbClr val="BFBFBF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9FDC7A8-BE00-5C43-9931-359B636BCA81}"/>
                    </a:ext>
                  </a:extLst>
                </p:cNvPr>
                <p:cNvSpPr/>
                <p:nvPr/>
              </p:nvSpPr>
              <p:spPr bwMode="auto">
                <a:xfrm>
                  <a:off x="1397000" y="4507269"/>
                  <a:ext cx="850900" cy="330200"/>
                </a:xfrm>
                <a:prstGeom prst="rect">
                  <a:avLst/>
                </a:prstGeom>
                <a:solidFill>
                  <a:srgbClr val="BFBFBF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F995623-E45C-B448-8763-5872EFCC7C41}"/>
                    </a:ext>
                  </a:extLst>
                </p:cNvPr>
                <p:cNvSpPr/>
                <p:nvPr/>
              </p:nvSpPr>
              <p:spPr bwMode="auto">
                <a:xfrm>
                  <a:off x="2247900" y="4510503"/>
                  <a:ext cx="850900" cy="330200"/>
                </a:xfrm>
                <a:prstGeom prst="rect">
                  <a:avLst/>
                </a:prstGeom>
                <a:solidFill>
                  <a:srgbClr val="BFBFBF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B4C1269-69A2-1F46-A17C-625811FE8205}"/>
                    </a:ext>
                  </a:extLst>
                </p:cNvPr>
                <p:cNvSpPr/>
                <p:nvPr/>
              </p:nvSpPr>
              <p:spPr bwMode="auto">
                <a:xfrm>
                  <a:off x="3098800" y="4507505"/>
                  <a:ext cx="850900" cy="330200"/>
                </a:xfrm>
                <a:prstGeom prst="rect">
                  <a:avLst/>
                </a:prstGeom>
                <a:solidFill>
                  <a:srgbClr val="BFBFBF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B0EB9C-4FB2-BD48-8F69-8EE732B36E0A}"/>
                    </a:ext>
                  </a:extLst>
                </p:cNvPr>
                <p:cNvSpPr/>
                <p:nvPr/>
              </p:nvSpPr>
              <p:spPr bwMode="auto">
                <a:xfrm>
                  <a:off x="3949700" y="4507269"/>
                  <a:ext cx="850900" cy="330200"/>
                </a:xfrm>
                <a:prstGeom prst="rect">
                  <a:avLst/>
                </a:prstGeom>
                <a:solidFill>
                  <a:srgbClr val="BFBFBF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E3F4ECE-C839-DD43-A482-8349AD1AA86F}"/>
                    </a:ext>
                  </a:extLst>
                </p:cNvPr>
                <p:cNvSpPr/>
                <p:nvPr/>
              </p:nvSpPr>
              <p:spPr bwMode="auto">
                <a:xfrm>
                  <a:off x="4796532" y="4507269"/>
                  <a:ext cx="850900" cy="330200"/>
                </a:xfrm>
                <a:prstGeom prst="rect">
                  <a:avLst/>
                </a:prstGeom>
                <a:solidFill>
                  <a:srgbClr val="BFBFBF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B9ED8D1-3475-8549-A5EF-48316D637A67}"/>
                    </a:ext>
                  </a:extLst>
                </p:cNvPr>
                <p:cNvSpPr/>
                <p:nvPr/>
              </p:nvSpPr>
              <p:spPr bwMode="auto">
                <a:xfrm>
                  <a:off x="5643364" y="4507269"/>
                  <a:ext cx="850900" cy="330200"/>
                </a:xfrm>
                <a:prstGeom prst="rect">
                  <a:avLst/>
                </a:prstGeom>
                <a:solidFill>
                  <a:srgbClr val="BFBFBF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7619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Helvetica Neue Light" charset="0"/>
                    <a:ea typeface="ヒラギノ角ゴ ProN W3" charset="0"/>
                    <a:cs typeface="ヒラギノ角ゴ ProN W3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70AE615-D9AC-F84B-96E3-B882CF1950B9}"/>
                  </a:ext>
                </a:extLst>
              </p:cNvPr>
              <p:cNvGrpSpPr/>
              <p:nvPr/>
            </p:nvGrpSpPr>
            <p:grpSpPr>
              <a:xfrm>
                <a:off x="330152" y="4999082"/>
                <a:ext cx="5681185" cy="312485"/>
                <a:chOff x="342852" y="4999082"/>
                <a:chExt cx="5732893" cy="312485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B7FE681-5C01-0E42-8E74-E32590A6B056}"/>
                    </a:ext>
                  </a:extLst>
                </p:cNvPr>
                <p:cNvSpPr txBox="1"/>
                <p:nvPr/>
              </p:nvSpPr>
              <p:spPr>
                <a:xfrm>
                  <a:off x="342852" y="4999082"/>
                  <a:ext cx="638325" cy="312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1 </a:t>
                  </a:r>
                  <a:r>
                    <a:rPr kumimoji="0" lang="en-GB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kpc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B7CBFF-79AB-6842-B949-A2CC3E9D76F8}"/>
                    </a:ext>
                  </a:extLst>
                </p:cNvPr>
                <p:cNvSpPr txBox="1"/>
                <p:nvPr/>
              </p:nvSpPr>
              <p:spPr>
                <a:xfrm>
                  <a:off x="1054710" y="4999082"/>
                  <a:ext cx="745164" cy="312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10 </a:t>
                  </a:r>
                  <a:r>
                    <a:rPr kumimoji="0" lang="en-GB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kpc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1C8DA68-B918-5D45-9224-150A49A946C7}"/>
                    </a:ext>
                  </a:extLst>
                </p:cNvPr>
                <p:cNvSpPr txBox="1"/>
                <p:nvPr/>
              </p:nvSpPr>
              <p:spPr>
                <a:xfrm>
                  <a:off x="1865954" y="4999082"/>
                  <a:ext cx="852003" cy="312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100 </a:t>
                  </a:r>
                  <a:r>
                    <a:rPr kumimoji="0" lang="en-GB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kpc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B54F4D2-9B1B-CE49-A094-8DB77395BAB5}"/>
                    </a:ext>
                  </a:extLst>
                </p:cNvPr>
                <p:cNvSpPr txBox="1"/>
                <p:nvPr/>
              </p:nvSpPr>
              <p:spPr>
                <a:xfrm>
                  <a:off x="2763761" y="4999082"/>
                  <a:ext cx="716574" cy="312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1 </a:t>
                  </a:r>
                  <a:r>
                    <a:rPr kumimoji="0" lang="en-GB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Mpc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54684E2-A346-7540-BFB7-2E4069781D87}"/>
                    </a:ext>
                  </a:extLst>
                </p:cNvPr>
                <p:cNvSpPr txBox="1"/>
                <p:nvPr/>
              </p:nvSpPr>
              <p:spPr>
                <a:xfrm>
                  <a:off x="3536533" y="4999082"/>
                  <a:ext cx="823412" cy="312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10 </a:t>
                  </a:r>
                  <a:r>
                    <a:rPr kumimoji="0" lang="en-GB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Mpc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ACCDD27-A925-0B48-A978-A333A294F93A}"/>
                    </a:ext>
                  </a:extLst>
                </p:cNvPr>
                <p:cNvSpPr txBox="1"/>
                <p:nvPr/>
              </p:nvSpPr>
              <p:spPr>
                <a:xfrm>
                  <a:off x="4408692" y="4999082"/>
                  <a:ext cx="930251" cy="312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100 </a:t>
                  </a:r>
                  <a:r>
                    <a:rPr kumimoji="0" lang="en-GB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Mpc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528CD39-8874-3045-B7E6-68562BAA1A44}"/>
                    </a:ext>
                  </a:extLst>
                </p:cNvPr>
                <p:cNvSpPr txBox="1"/>
                <p:nvPr/>
              </p:nvSpPr>
              <p:spPr>
                <a:xfrm>
                  <a:off x="5380239" y="4999082"/>
                  <a:ext cx="695506" cy="312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1 </a:t>
                  </a:r>
                  <a:r>
                    <a:rPr kumimoji="0" lang="en-GB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venir Book" charset="0"/>
                      <a:ea typeface="Avenir Book" charset="0"/>
                      <a:cs typeface="Avenir Book" charset="0"/>
                    </a:rPr>
                    <a:t>Gpc</a:t>
                  </a: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</p:grp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F83684-6F95-6841-BC72-72DF4559975D}"/>
                </a:ext>
              </a:extLst>
            </p:cNvPr>
            <p:cNvSpPr/>
            <p:nvPr/>
          </p:nvSpPr>
          <p:spPr bwMode="auto">
            <a:xfrm>
              <a:off x="9859382" y="28665360"/>
              <a:ext cx="381917" cy="417805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Heavy" charset="0"/>
                <a:ea typeface="Avenir Heavy" charset="0"/>
                <a:cs typeface="Avenir Heavy" charset="0"/>
                <a:sym typeface="Helvetica Neue Light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443CE3-363C-334D-9ECB-2CD769EB58F4}"/>
                </a:ext>
              </a:extLst>
            </p:cNvPr>
            <p:cNvSpPr txBox="1"/>
            <p:nvPr/>
          </p:nvSpPr>
          <p:spPr>
            <a:xfrm>
              <a:off x="7481540" y="28649557"/>
              <a:ext cx="2740440" cy="395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Heavy" charset="0"/>
                  <a:ea typeface="Avenir Heavy" charset="0"/>
                  <a:cs typeface="Avenir Heavy" charset="0"/>
                </a:rPr>
                <a:t>Gamma-ray Bursts (2)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14F0FF-4D3A-EF44-955D-459C2208587F}"/>
                </a:ext>
              </a:extLst>
            </p:cNvPr>
            <p:cNvGrpSpPr/>
            <p:nvPr/>
          </p:nvGrpSpPr>
          <p:grpSpPr>
            <a:xfrm>
              <a:off x="1038019" y="25854028"/>
              <a:ext cx="1082456" cy="5011911"/>
              <a:chOff x="469127" y="1963199"/>
              <a:chExt cx="862211" cy="284569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34F41EC-E806-1446-8E59-98D9465B9047}"/>
                  </a:ext>
                </a:extLst>
              </p:cNvPr>
              <p:cNvSpPr txBox="1"/>
              <p:nvPr/>
            </p:nvSpPr>
            <p:spPr>
              <a:xfrm>
                <a:off x="469127" y="4563991"/>
                <a:ext cx="862211" cy="24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rPr>
                  <a:t>second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E91D1A2-2E62-5549-87C6-5B56E43888E0}"/>
                  </a:ext>
                </a:extLst>
              </p:cNvPr>
              <p:cNvSpPr txBox="1"/>
              <p:nvPr/>
            </p:nvSpPr>
            <p:spPr>
              <a:xfrm>
                <a:off x="494477" y="4043831"/>
                <a:ext cx="836861" cy="24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rPr>
                  <a:t>minute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9272ECA-1ECF-5944-8D2D-E0A52F89B259}"/>
                  </a:ext>
                </a:extLst>
              </p:cNvPr>
              <p:cNvSpPr txBox="1"/>
              <p:nvPr/>
            </p:nvSpPr>
            <p:spPr>
              <a:xfrm>
                <a:off x="722631" y="3523673"/>
                <a:ext cx="608707" cy="24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rPr>
                  <a:t>hour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A60FFA-8D04-254A-9E1B-1D6524D972B7}"/>
                  </a:ext>
                </a:extLst>
              </p:cNvPr>
              <p:cNvSpPr txBox="1"/>
              <p:nvPr/>
            </p:nvSpPr>
            <p:spPr>
              <a:xfrm>
                <a:off x="813593" y="3003515"/>
                <a:ext cx="517745" cy="24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rPr>
                  <a:t>day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DB623FC-69F4-5547-84A2-806E995B1F1C}"/>
                  </a:ext>
                </a:extLst>
              </p:cNvPr>
              <p:cNvSpPr txBox="1"/>
              <p:nvPr/>
            </p:nvSpPr>
            <p:spPr>
              <a:xfrm>
                <a:off x="539213" y="2483357"/>
                <a:ext cx="792125" cy="24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rPr>
                  <a:t>month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787148B-CC8C-E54D-8F59-4774129D3C87}"/>
                  </a:ext>
                </a:extLst>
              </p:cNvPr>
              <p:cNvSpPr txBox="1"/>
              <p:nvPr/>
            </p:nvSpPr>
            <p:spPr>
              <a:xfrm>
                <a:off x="610791" y="1963199"/>
                <a:ext cx="720547" cy="24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venir Book" charset="0"/>
                    <a:ea typeface="Avenir Book" charset="0"/>
                    <a:cs typeface="Avenir Book" charset="0"/>
                  </a:rPr>
                  <a:t>year+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64C90B-4010-EF44-B8A7-F502226D4E5D}"/>
                </a:ext>
              </a:extLst>
            </p:cNvPr>
            <p:cNvSpPr/>
            <p:nvPr/>
          </p:nvSpPr>
          <p:spPr>
            <a:xfrm>
              <a:off x="2412498" y="26343778"/>
              <a:ext cx="2152375" cy="19777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745211C-F6D6-2043-A2D5-DD70DE91FA33}"/>
                </a:ext>
              </a:extLst>
            </p:cNvPr>
            <p:cNvSpPr/>
            <p:nvPr/>
          </p:nvSpPr>
          <p:spPr>
            <a:xfrm>
              <a:off x="6491575" y="25974368"/>
              <a:ext cx="3833636" cy="401282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93DA9D4-0641-1B43-8BE8-61E2FA1AB0AE}"/>
                </a:ext>
              </a:extLst>
            </p:cNvPr>
            <p:cNvSpPr/>
            <p:nvPr/>
          </p:nvSpPr>
          <p:spPr>
            <a:xfrm>
              <a:off x="4497073" y="25549324"/>
              <a:ext cx="2984466" cy="122482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630BEAA-3BF7-9F4C-B73A-5A44C51944AD}"/>
                </a:ext>
              </a:extLst>
            </p:cNvPr>
            <p:cNvSpPr txBox="1"/>
            <p:nvPr/>
          </p:nvSpPr>
          <p:spPr>
            <a:xfrm>
              <a:off x="7668487" y="27508184"/>
              <a:ext cx="15279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Heavy" charset="0"/>
                  <a:ea typeface="Avenir Heavy" charset="0"/>
                  <a:cs typeface="Avenir Heavy" charset="0"/>
                </a:rPr>
                <a:t>Active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Heavy" charset="0"/>
                  <a:ea typeface="Avenir Heavy" charset="0"/>
                  <a:cs typeface="Avenir Heavy" charset="0"/>
                </a:rPr>
                <a:t>Galaxies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EE3D449-23BC-5F4D-8F2A-B1F858A328FF}"/>
                </a:ext>
              </a:extLst>
            </p:cNvPr>
            <p:cNvSpPr txBox="1"/>
            <p:nvPr/>
          </p:nvSpPr>
          <p:spPr>
            <a:xfrm>
              <a:off x="2842856" y="26990809"/>
              <a:ext cx="1251607" cy="754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Heavy" charset="0"/>
                  <a:ea typeface="Avenir Heavy" charset="0"/>
                  <a:cs typeface="Avenir Heavy" charset="0"/>
                </a:rPr>
                <a:t>Galactic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Heavy" charset="0"/>
                  <a:ea typeface="Avenir Heavy" charset="0"/>
                  <a:cs typeface="Avenir Heavy" charset="0"/>
                </a:rPr>
                <a:t>Binaries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AB0C630-0CB1-5D4E-8CAF-6434CFAE4B68}"/>
                </a:ext>
              </a:extLst>
            </p:cNvPr>
            <p:cNvSpPr txBox="1"/>
            <p:nvPr/>
          </p:nvSpPr>
          <p:spPr>
            <a:xfrm>
              <a:off x="5151566" y="25798902"/>
              <a:ext cx="1987223" cy="754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Heavy" charset="0"/>
                  <a:ea typeface="Avenir Heavy" charset="0"/>
                  <a:cs typeface="Avenir Heavy" charset="0"/>
                </a:rPr>
                <a:t>Extragalactic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Heavy" charset="0"/>
                  <a:ea typeface="Avenir Heavy" charset="0"/>
                  <a:cs typeface="Avenir Heavy" charset="0"/>
                </a:rPr>
                <a:t>Extended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932290C-8CA4-6B44-AA31-7CDDE42897A3}"/>
                </a:ext>
              </a:extLst>
            </p:cNvPr>
            <p:cNvSpPr/>
            <p:nvPr/>
          </p:nvSpPr>
          <p:spPr bwMode="auto">
            <a:xfrm>
              <a:off x="2120239" y="31387417"/>
              <a:ext cx="1068253" cy="179741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7619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D99F153-ACFF-4140-A1C4-CA2825154D21}"/>
                </a:ext>
              </a:extLst>
            </p:cNvPr>
            <p:cNvSpPr txBox="1"/>
            <p:nvPr/>
          </p:nvSpPr>
          <p:spPr>
            <a:xfrm rot="16200000">
              <a:off x="239219" y="28062227"/>
              <a:ext cx="1866872" cy="539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lack" charset="0"/>
                  <a:ea typeface="Avenir Black" charset="0"/>
                  <a:cs typeface="Avenir Black" charset="0"/>
                </a:rPr>
                <a:t>Timescale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AE4DB5-FC93-A54D-8E16-B2106AD418BB}"/>
                </a:ext>
              </a:extLst>
            </p:cNvPr>
            <p:cNvSpPr txBox="1"/>
            <p:nvPr/>
          </p:nvSpPr>
          <p:spPr>
            <a:xfrm>
              <a:off x="1126010" y="31652908"/>
              <a:ext cx="1856740" cy="53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lack" charset="0"/>
                  <a:ea typeface="Avenir Black" charset="0"/>
                  <a:cs typeface="Avenir Black" charset="0"/>
                </a:rPr>
                <a:t>Distance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0689864-C0B6-7E49-9442-A82154C20B6F}"/>
                </a:ext>
              </a:extLst>
            </p:cNvPr>
            <p:cNvSpPr/>
            <p:nvPr/>
          </p:nvSpPr>
          <p:spPr>
            <a:xfrm>
              <a:off x="2412496" y="25530162"/>
              <a:ext cx="2766425" cy="1214438"/>
            </a:xfrm>
            <a:prstGeom prst="ellipse">
              <a:avLst/>
            </a:prstGeom>
            <a:solidFill>
              <a:srgbClr val="A0C8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074FE2B-A492-6F40-93DA-E13A7EF69330}"/>
                </a:ext>
              </a:extLst>
            </p:cNvPr>
            <p:cNvSpPr txBox="1"/>
            <p:nvPr/>
          </p:nvSpPr>
          <p:spPr>
            <a:xfrm>
              <a:off x="2654090" y="25934979"/>
              <a:ext cx="2608734" cy="431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Heavy" charset="0"/>
                  <a:ea typeface="Avenir Heavy" charset="0"/>
                  <a:cs typeface="Avenir Heavy" charset="0"/>
                </a:rPr>
                <a:t>Galactic Extended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38017BC-50F9-DC48-A63B-9D08EC29ABD1}"/>
                </a:ext>
              </a:extLst>
            </p:cNvPr>
            <p:cNvSpPr txBox="1"/>
            <p:nvPr/>
          </p:nvSpPr>
          <p:spPr>
            <a:xfrm>
              <a:off x="8441571" y="29982411"/>
              <a:ext cx="1429351" cy="53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Light" charset="0"/>
                  <a:ea typeface="Avenir Light" charset="0"/>
                  <a:cs typeface="Avenir Light" charset="0"/>
                </a:rPr>
                <a:t>SWGO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5AE65AA-1E72-E84F-BAFF-F146901E356F}"/>
                </a:ext>
              </a:extLst>
            </p:cNvPr>
            <p:cNvSpPr txBox="1"/>
            <p:nvPr/>
          </p:nvSpPr>
          <p:spPr>
            <a:xfrm>
              <a:off x="8610762" y="29096720"/>
              <a:ext cx="948912" cy="53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Light" charset="0"/>
                  <a:ea typeface="Avenir Light" charset="0"/>
                  <a:cs typeface="Avenir Light" charset="0"/>
                </a:rPr>
                <a:t>CTA</a:t>
              </a:r>
            </a:p>
          </p:txBody>
        </p:sp>
        <p:sp>
          <p:nvSpPr>
            <p:cNvPr id="51" name="Down Arrow 50">
              <a:extLst>
                <a:ext uri="{FF2B5EF4-FFF2-40B4-BE49-F238E27FC236}">
                  <a16:creationId xmlns:a16="http://schemas.microsoft.com/office/drawing/2014/main" id="{156801F1-37E8-CE44-B92A-EB3E7B491844}"/>
                </a:ext>
              </a:extLst>
            </p:cNvPr>
            <p:cNvSpPr/>
            <p:nvPr/>
          </p:nvSpPr>
          <p:spPr>
            <a:xfrm flipV="1">
              <a:off x="8833902" y="29545367"/>
              <a:ext cx="447377" cy="421372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060C6D1-DBAC-A24C-950A-8D11FC1D5ACA}"/>
                </a:ext>
              </a:extLst>
            </p:cNvPr>
            <p:cNvSpPr txBox="1"/>
            <p:nvPr/>
          </p:nvSpPr>
          <p:spPr>
            <a:xfrm>
              <a:off x="6654345" y="26986452"/>
              <a:ext cx="1321914" cy="53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Light" charset="0"/>
                  <a:ea typeface="Avenir Light" charset="0"/>
                  <a:cs typeface="Avenir Light" charset="0"/>
                </a:rPr>
                <a:t>SWGO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2671CAB-BCAF-EA4D-8368-DF321C863D7E}"/>
                </a:ext>
              </a:extLst>
            </p:cNvPr>
            <p:cNvSpPr txBox="1"/>
            <p:nvPr/>
          </p:nvSpPr>
          <p:spPr>
            <a:xfrm>
              <a:off x="6865108" y="28031234"/>
              <a:ext cx="950250" cy="53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Light" charset="0"/>
                  <a:ea typeface="Avenir Light" charset="0"/>
                  <a:cs typeface="Avenir Light" charset="0"/>
                </a:rPr>
                <a:t>CTA</a:t>
              </a:r>
            </a:p>
          </p:txBody>
        </p:sp>
        <p:sp>
          <p:nvSpPr>
            <p:cNvPr id="54" name="Down Arrow 53">
              <a:extLst>
                <a:ext uri="{FF2B5EF4-FFF2-40B4-BE49-F238E27FC236}">
                  <a16:creationId xmlns:a16="http://schemas.microsoft.com/office/drawing/2014/main" id="{3D621B83-6F3C-BD42-B908-B9819D18AA4E}"/>
                </a:ext>
              </a:extLst>
            </p:cNvPr>
            <p:cNvSpPr/>
            <p:nvPr/>
          </p:nvSpPr>
          <p:spPr>
            <a:xfrm>
              <a:off x="7075623" y="27500645"/>
              <a:ext cx="434324" cy="479041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E1466C-76E7-BB48-856F-063D33877166}"/>
                </a:ext>
              </a:extLst>
            </p:cNvPr>
            <p:cNvSpPr txBox="1"/>
            <p:nvPr/>
          </p:nvSpPr>
          <p:spPr>
            <a:xfrm>
              <a:off x="2262621" y="25041431"/>
              <a:ext cx="1423215" cy="53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Light" charset="0"/>
                  <a:ea typeface="Avenir Light" charset="0"/>
                  <a:cs typeface="Avenir Light" charset="0"/>
                </a:rPr>
                <a:t>SWGO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E66CFD-5E65-154A-9234-0EAE82E2D5F1}"/>
                </a:ext>
              </a:extLst>
            </p:cNvPr>
            <p:cNvSpPr txBox="1"/>
            <p:nvPr/>
          </p:nvSpPr>
          <p:spPr>
            <a:xfrm>
              <a:off x="4032259" y="25028710"/>
              <a:ext cx="1035404" cy="53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Light" charset="0"/>
                  <a:ea typeface="Avenir Light" charset="0"/>
                  <a:cs typeface="Avenir Light" charset="0"/>
                </a:rPr>
                <a:t>CTA</a:t>
              </a:r>
            </a:p>
          </p:txBody>
        </p:sp>
        <p:sp>
          <p:nvSpPr>
            <p:cNvPr id="57" name="Down Arrow 56">
              <a:extLst>
                <a:ext uri="{FF2B5EF4-FFF2-40B4-BE49-F238E27FC236}">
                  <a16:creationId xmlns:a16="http://schemas.microsoft.com/office/drawing/2014/main" id="{1B84B6F8-D430-E04C-B556-488DACD45BAB}"/>
                </a:ext>
              </a:extLst>
            </p:cNvPr>
            <p:cNvSpPr/>
            <p:nvPr/>
          </p:nvSpPr>
          <p:spPr>
            <a:xfrm rot="5400000" flipV="1">
              <a:off x="3558411" y="24992259"/>
              <a:ext cx="476666" cy="553884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4EE8F5E-C689-1443-BE6A-3018F0C1ACD0}"/>
                </a:ext>
              </a:extLst>
            </p:cNvPr>
            <p:cNvSpPr txBox="1"/>
            <p:nvPr/>
          </p:nvSpPr>
          <p:spPr>
            <a:xfrm>
              <a:off x="4998489" y="25076482"/>
              <a:ext cx="4872433" cy="395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►Follow up of SWGO detected Galactic Sources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3D04F7A-7867-5143-BDFE-467378DC899A}"/>
                </a:ext>
              </a:extLst>
            </p:cNvPr>
            <p:cNvSpPr txBox="1"/>
            <p:nvPr/>
          </p:nvSpPr>
          <p:spPr>
            <a:xfrm>
              <a:off x="4548795" y="28528442"/>
              <a:ext cx="4146561" cy="395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► Follow up of SWGO detected Flares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452C883-F939-534B-9440-C1EE4BCE611D}"/>
                </a:ext>
              </a:extLst>
            </p:cNvPr>
            <p:cNvSpPr/>
            <p:nvPr/>
          </p:nvSpPr>
          <p:spPr>
            <a:xfrm>
              <a:off x="9598459" y="27930236"/>
              <a:ext cx="1006272" cy="2682286"/>
            </a:xfrm>
            <a:prstGeom prst="ellipse">
              <a:avLst/>
            </a:prstGeom>
            <a:solidFill>
              <a:srgbClr val="C3260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ACBB4D-7375-494B-9B22-429F74540238}"/>
                </a:ext>
              </a:extLst>
            </p:cNvPr>
            <p:cNvSpPr txBox="1"/>
            <p:nvPr/>
          </p:nvSpPr>
          <p:spPr>
            <a:xfrm>
              <a:off x="9659646" y="29079834"/>
              <a:ext cx="906676" cy="431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Heavy" charset="0"/>
                  <a:ea typeface="Avenir Heavy" charset="0"/>
                  <a:cs typeface="Avenir Heavy" charset="0"/>
                </a:rPr>
                <a:t>GRBs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B9B1FE-1B6B-3246-8A34-6E670AE29BF0}"/>
                </a:ext>
              </a:extLst>
            </p:cNvPr>
            <p:cNvSpPr txBox="1"/>
            <p:nvPr/>
          </p:nvSpPr>
          <p:spPr>
            <a:xfrm>
              <a:off x="4712042" y="25054837"/>
              <a:ext cx="242375" cy="431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9E5B3D8-9DF4-B542-9BE1-F6FB46B74BBC}"/>
                </a:ext>
              </a:extLst>
            </p:cNvPr>
            <p:cNvSpPr txBox="1"/>
            <p:nvPr/>
          </p:nvSpPr>
          <p:spPr>
            <a:xfrm>
              <a:off x="5944365" y="30415731"/>
              <a:ext cx="4583006" cy="395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► Follow up of SWGO detected Transients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5864D4-0BD7-C0CC-1BC4-21634D1BC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743" y="2330033"/>
            <a:ext cx="2164473" cy="1010087"/>
          </a:xfrm>
          <a:prstGeom prst="rect">
            <a:avLst/>
          </a:prstGeom>
        </p:spPr>
      </p:pic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EDE62223-948F-630B-CBA6-DF0C213F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520" y="100203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2D4DF-1515-B54E-81CF-E690E9EE2228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ight" panose="020B04020202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panose="020B0402020203020204" pitchFamily="34" charset="77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68E0C63-3836-5FCF-B171-4628A8123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1" b="89443" l="5637" r="90460">
                        <a14:foregroundMark x1="21509" y1="49072" x2="21509" y2="59238"/>
                        <a14:foregroundMark x1="21509" y1="28446" x2="21509" y2="41362"/>
                        <a14:foregroundMark x1="30963" y1="25513" x2="45880" y2="24927"/>
                        <a14:foregroundMark x1="55152" y1="55388" x2="66696" y2="64809"/>
                        <a14:foregroundMark x1="51605" y1="52493" x2="54927" y2="55204"/>
                        <a14:foregroundMark x1="56517" y1="64055" x2="57849" y2="62757"/>
                        <a14:foregroundMark x1="48222" y1="72141" x2="53679" y2="66822"/>
                        <a14:foregroundMark x1="57676" y1="64809" x2="56808" y2="64809"/>
                        <a14:foregroundMark x1="89506" y1="48974" x2="90546" y2="49560"/>
                        <a14:foregroundMark x1="38942" y1="73607" x2="38942" y2="73607"/>
                        <a14:foregroundMark x1="38942" y1="73607" x2="38942" y2="73607"/>
                        <a14:foregroundMark x1="5637" y1="46628" x2="5637" y2="46628"/>
                        <a14:foregroundMark x1="58109" y1="68915" x2="58109" y2="68915"/>
                        <a14:foregroundMark x1="58109" y1="68915" x2="58109" y2="68915"/>
                        <a14:foregroundMark x1="58109" y1="68915" x2="58283" y2="70674"/>
                        <a14:backgroundMark x1="53773" y1="65689" x2="53773" y2="65689"/>
                        <a14:backgroundMark x1="53773" y1="66276" x2="54900" y2="65689"/>
                        <a14:backgroundMark x1="15091" y1="47507" x2="22203" y2="45161"/>
                        <a14:backgroundMark x1="55681" y1="69795" x2="55334" y2="66862"/>
                        <a14:backgroundMark x1="54553" y1="57185" x2="54814" y2="57185"/>
                        <a14:backgroundMark x1="54380" y1="64809" x2="56375" y2="64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9907" y="3730842"/>
            <a:ext cx="2837313" cy="83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94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55B71-0E4B-0559-380E-61303ED69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Transients: GRBs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6CA890-F362-8978-DD1C-04B286CE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" y="1825625"/>
            <a:ext cx="5089459" cy="4351338"/>
          </a:xfrm>
        </p:spPr>
        <p:txBody>
          <a:bodyPr/>
          <a:lstStyle/>
          <a:p>
            <a:r>
              <a:rPr lang="en-GB" dirty="0"/>
              <a:t>Prompt phase observations</a:t>
            </a:r>
          </a:p>
          <a:p>
            <a:pPr lvl="1"/>
            <a:r>
              <a:rPr lang="en-GB" dirty="0"/>
              <a:t>SWGO+CTAO observations to cover full light-curve 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81E1B3-8D57-8874-569E-DB3618ED3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38" y="3184634"/>
            <a:ext cx="4342062" cy="3673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4A4C7-2F90-B111-89AB-6966481F6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696" y="1384452"/>
            <a:ext cx="6492781" cy="50465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E8A6F2-DEA1-301C-5D6D-10976DFCA16A}"/>
              </a:ext>
            </a:extLst>
          </p:cNvPr>
          <p:cNvSpPr/>
          <p:nvPr/>
        </p:nvSpPr>
        <p:spPr>
          <a:xfrm>
            <a:off x="6697979" y="4457700"/>
            <a:ext cx="1985041" cy="7543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Alert distribution</a:t>
            </a:r>
          </a:p>
          <a:p>
            <a:pPr algn="ctr"/>
            <a:r>
              <a:rPr lang="en-GB" sz="1600" dirty="0"/>
              <a:t>            CTAO slewing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B1A98-5548-CE8F-ABEB-C72982BE8B7C}"/>
              </a:ext>
            </a:extLst>
          </p:cNvPr>
          <p:cNvSpPr txBox="1"/>
          <p:nvPr/>
        </p:nvSpPr>
        <p:spPr>
          <a:xfrm>
            <a:off x="4768948" y="6316394"/>
            <a:ext cx="286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Detection rate O(1 per year)</a:t>
            </a:r>
          </a:p>
        </p:txBody>
      </p:sp>
    </p:spTree>
    <p:extLst>
      <p:ext uri="{BB962C8B-B14F-4D97-AF65-F5344CB8AC3E}">
        <p14:creationId xmlns:p14="http://schemas.microsoft.com/office/powerpoint/2010/main" val="822130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18DE-EEE7-A0E0-2D6C-590222904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Dark Matter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7B5523-421D-18EE-83E2-64E93DB3C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" y="1825625"/>
            <a:ext cx="4884508" cy="4351338"/>
          </a:xfrm>
        </p:spPr>
        <p:txBody>
          <a:bodyPr/>
          <a:lstStyle/>
          <a:p>
            <a:r>
              <a:rPr lang="en-GB" dirty="0"/>
              <a:t>WIMPs as a Thermal Relic of the Big Bank</a:t>
            </a:r>
          </a:p>
          <a:p>
            <a:pPr lvl="1"/>
            <a:r>
              <a:rPr lang="en-GB" dirty="0"/>
              <a:t>Still a strong DM candidate</a:t>
            </a:r>
          </a:p>
          <a:p>
            <a:r>
              <a:rPr lang="en-GB" dirty="0"/>
              <a:t>Indirect detection with gammas  reaching critical sensitivity for Gal. Centre</a:t>
            </a:r>
          </a:p>
          <a:p>
            <a:pPr lvl="1"/>
            <a:r>
              <a:rPr lang="en-GB" dirty="0"/>
              <a:t>SWGO advantages: wide field, BG systematics, higher energies</a:t>
            </a:r>
          </a:p>
          <a:p>
            <a:pPr lvl="1"/>
            <a:r>
              <a:rPr lang="en-GB" dirty="0"/>
              <a:t>Again CTAO+SWGO extremely powerful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4B88D2D-DF6C-ED9E-600D-DBD531E7D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903" y="46159"/>
            <a:ext cx="7210097" cy="68118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964B72-72E3-1CA3-86C0-A38824804315}"/>
              </a:ext>
            </a:extLst>
          </p:cNvPr>
          <p:cNvSpPr txBox="1"/>
          <p:nvPr/>
        </p:nvSpPr>
        <p:spPr>
          <a:xfrm>
            <a:off x="6274191" y="4867421"/>
            <a:ext cx="86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CTAO</a:t>
            </a:r>
          </a:p>
        </p:txBody>
      </p:sp>
    </p:spTree>
    <p:extLst>
      <p:ext uri="{BB962C8B-B14F-4D97-AF65-F5344CB8AC3E}">
        <p14:creationId xmlns:p14="http://schemas.microsoft.com/office/powerpoint/2010/main" val="2147406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7713-D67F-3D07-160C-721481EC8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a lot more…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26AAA2-63CF-25AD-F9C4-46E84BD0F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" y="1825625"/>
            <a:ext cx="4988560" cy="4351338"/>
          </a:xfrm>
        </p:spPr>
        <p:txBody>
          <a:bodyPr/>
          <a:lstStyle/>
          <a:p>
            <a:r>
              <a:rPr lang="en-GB" dirty="0"/>
              <a:t>Simulated Galactic Plane Observation with SWGO</a:t>
            </a:r>
          </a:p>
          <a:p>
            <a:pPr lvl="1"/>
            <a:r>
              <a:rPr lang="en-GB" dirty="0"/>
              <a:t>Use CTAO pop. Model</a:t>
            </a:r>
          </a:p>
          <a:p>
            <a:pPr lvl="2"/>
            <a:r>
              <a:rPr lang="en-GB" dirty="0"/>
              <a:t>499 CTA dets</a:t>
            </a:r>
          </a:p>
          <a:p>
            <a:pPr lvl="2"/>
            <a:r>
              <a:rPr lang="en-GB" dirty="0"/>
              <a:t>461 detections in SWGO </a:t>
            </a:r>
            <a:r>
              <a:rPr lang="en-GB" dirty="0" err="1"/>
              <a:t>FoV</a:t>
            </a:r>
            <a:endParaRPr lang="en-GB" dirty="0"/>
          </a:p>
          <a:p>
            <a:pPr lvl="2"/>
            <a:r>
              <a:rPr lang="en-GB" dirty="0"/>
              <a:t>SWGO 5 years: 487</a:t>
            </a:r>
          </a:p>
          <a:p>
            <a:pPr lvl="1"/>
            <a:r>
              <a:rPr lang="en-GB" dirty="0"/>
              <a:t>Very similar source statistics </a:t>
            </a:r>
          </a:p>
          <a:p>
            <a:pPr lvl="2"/>
            <a:r>
              <a:rPr lang="en-GB" dirty="0"/>
              <a:t>Strong complementarity in terms of E-range and source scale</a:t>
            </a:r>
          </a:p>
          <a:p>
            <a:pPr lvl="2"/>
            <a:r>
              <a:rPr lang="en-GB" dirty="0"/>
              <a:t>CTAO resolution key to disentangle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FBE1FF7-23FC-7888-7BE3-DD297644B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22" r="17402" b="3761"/>
          <a:stretch/>
        </p:blipFill>
        <p:spPr>
          <a:xfrm>
            <a:off x="4840014" y="0"/>
            <a:ext cx="7351986" cy="688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98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616D6-6AC7-2C56-9E4F-840DC85D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59935-FF5A-487A-A44F-4DDEED465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" y="1434906"/>
            <a:ext cx="11130280" cy="4965894"/>
          </a:xfrm>
        </p:spPr>
        <p:txBody>
          <a:bodyPr>
            <a:normAutofit/>
          </a:bodyPr>
          <a:lstStyle/>
          <a:p>
            <a:r>
              <a:rPr lang="en-GB" dirty="0"/>
              <a:t>Ground particle arrays are powerful tools for high energy astrophysics and </a:t>
            </a:r>
            <a:r>
              <a:rPr lang="en-GB" dirty="0" err="1"/>
              <a:t>astroparticle</a:t>
            </a:r>
            <a:r>
              <a:rPr lang="en-GB" dirty="0"/>
              <a:t> physics. Particular advantages:</a:t>
            </a:r>
          </a:p>
          <a:p>
            <a:pPr lvl="1"/>
            <a:r>
              <a:rPr lang="en-GB" dirty="0"/>
              <a:t>Large exposure and excellent background rejection at UHE</a:t>
            </a:r>
          </a:p>
          <a:p>
            <a:pPr lvl="2"/>
            <a:r>
              <a:rPr lang="en-GB" dirty="0"/>
              <a:t>Highest sensitivity at &gt;100 </a:t>
            </a:r>
            <a:r>
              <a:rPr lang="en-GB" dirty="0" err="1"/>
              <a:t>TeV</a:t>
            </a:r>
            <a:endParaRPr lang="en-GB" dirty="0"/>
          </a:p>
          <a:p>
            <a:pPr lvl="1"/>
            <a:r>
              <a:rPr lang="en-GB" dirty="0"/>
              <a:t>Very large-scale diffuse emission</a:t>
            </a:r>
          </a:p>
          <a:p>
            <a:pPr lvl="2"/>
            <a:r>
              <a:rPr lang="en-GB" dirty="0"/>
              <a:t>Very large Field-of-view </a:t>
            </a:r>
          </a:p>
          <a:p>
            <a:pPr lvl="2"/>
            <a:r>
              <a:rPr lang="en-GB" dirty="0"/>
              <a:t>Very low systematics from background subtraction</a:t>
            </a:r>
          </a:p>
          <a:p>
            <a:pPr lvl="1"/>
            <a:r>
              <a:rPr lang="en-GB" dirty="0"/>
              <a:t>Prompt observations of transients </a:t>
            </a:r>
          </a:p>
          <a:p>
            <a:pPr lvl="2"/>
            <a:r>
              <a:rPr lang="en-GB" dirty="0"/>
              <a:t>Observing the whole overhead sky all the time</a:t>
            </a:r>
          </a:p>
          <a:p>
            <a:r>
              <a:rPr lang="en-GB" dirty="0"/>
              <a:t>Combination with IACT arrays very effective</a:t>
            </a:r>
          </a:p>
          <a:p>
            <a:r>
              <a:rPr lang="en-GB" dirty="0"/>
              <a:t>Exciting progress towards SWGO!</a:t>
            </a:r>
          </a:p>
          <a:p>
            <a:pPr lvl="1"/>
            <a:r>
              <a:rPr lang="en-GB" dirty="0"/>
              <a:t>Joint CTAO/SWGO science very promising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4C384-4DE1-6171-6FE3-2F1C74A79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670" y="3282782"/>
            <a:ext cx="4545330" cy="33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6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B55708BA-F566-E5F8-0A70-1643FCFB6B3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6C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8000" tIns="158400" rIns="108000" bIns="108000" anchor="t">
            <a:no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  <a:buNone/>
              <a:tabLst>
                <a:tab pos="0" algn="l"/>
              </a:tabLst>
            </a:pPr>
            <a:endParaRPr lang="de-DE" sz="360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0532D-796B-B04F-055C-EF0F72DFD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Job Opportunities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4267A-CC7D-293D-AA29-49CB8BFED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" y="1825625"/>
            <a:ext cx="7891780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MPIK (in Heidelberg, Germany) is looking for new PhD Students and Post docs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To work on CTAO and SWGO</a:t>
            </a:r>
          </a:p>
          <a:p>
            <a:r>
              <a:rPr lang="en-GB" b="1" dirty="0">
                <a:solidFill>
                  <a:schemeClr val="bg1"/>
                </a:solidFill>
              </a:rPr>
              <a:t>Talk to me at the coffee break!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FF998-9C67-C6DB-6EAD-02313EBD1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83805" y="2207895"/>
            <a:ext cx="5074920" cy="3806190"/>
          </a:xfrm>
          <a:prstGeom prst="rect">
            <a:avLst/>
          </a:prstGeom>
        </p:spPr>
      </p:pic>
      <p:pic>
        <p:nvPicPr>
          <p:cNvPr id="7" name="Grafik 15">
            <a:extLst>
              <a:ext uri="{FF2B5EF4-FFF2-40B4-BE49-F238E27FC236}">
                <a16:creationId xmlns:a16="http://schemas.microsoft.com/office/drawing/2014/main" id="{866769CC-D483-F249-05F7-02E39B1BD02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/>
        </p:blipFill>
        <p:spPr>
          <a:xfrm>
            <a:off x="5842212" y="285751"/>
            <a:ext cx="6018176" cy="1074419"/>
          </a:xfrm>
          <a:prstGeom prst="rect">
            <a:avLst/>
          </a:prstGeom>
          <a:ln w="0">
            <a:noFill/>
          </a:ln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1847D89-B7CC-4D24-F1B4-A87F3E86D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44" y="4480561"/>
            <a:ext cx="5510372" cy="2165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96022-1928-808C-0C36-CD4A5948A1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6915" y="3566160"/>
            <a:ext cx="2849384" cy="3084085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969353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">
            <a:extLst>
              <a:ext uri="{FF2B5EF4-FFF2-40B4-BE49-F238E27FC236}">
                <a16:creationId xmlns:a16="http://schemas.microsoft.com/office/drawing/2014/main" id="{35023004-0284-0F66-ECF5-D7191C2D1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7229475"/>
          </a:xfrm>
          <a:prstGeom prst="roundRect">
            <a:avLst>
              <a:gd name="adj" fmla="val 333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dirty="0"/>
          </a:p>
        </p:txBody>
      </p:sp>
      <p:sp>
        <p:nvSpPr>
          <p:cNvPr id="27652" name="Freeform 4"/>
          <p:cNvSpPr>
            <a:spLocks noChangeArrowheads="1"/>
          </p:cNvSpPr>
          <p:nvPr/>
        </p:nvSpPr>
        <p:spPr bwMode="auto">
          <a:xfrm>
            <a:off x="1524001" y="4860925"/>
            <a:ext cx="1501775" cy="1277938"/>
          </a:xfrm>
          <a:custGeom>
            <a:avLst/>
            <a:gdLst>
              <a:gd name="T0" fmla="*/ 0 w 4173"/>
              <a:gd name="T1" fmla="*/ 0 h 3552"/>
              <a:gd name="T2" fmla="*/ 1501415 w 4173"/>
              <a:gd name="T3" fmla="*/ 78792 h 3552"/>
              <a:gd name="T4" fmla="*/ 478639 w 4173"/>
              <a:gd name="T5" fmla="*/ 1277578 h 3552"/>
              <a:gd name="T6" fmla="*/ 84212 w 4173"/>
              <a:gd name="T7" fmla="*/ 1232966 h 3552"/>
              <a:gd name="T8" fmla="*/ 0 w 4173"/>
              <a:gd name="T9" fmla="*/ 0 h 35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73"/>
              <a:gd name="T16" fmla="*/ 0 h 3552"/>
              <a:gd name="T17" fmla="*/ 4173 w 4173"/>
              <a:gd name="T18" fmla="*/ 3552 h 35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73" h="3552">
                <a:moveTo>
                  <a:pt x="0" y="0"/>
                </a:moveTo>
                <a:lnTo>
                  <a:pt x="4172" y="219"/>
                </a:lnTo>
                <a:lnTo>
                  <a:pt x="1330" y="3551"/>
                </a:lnTo>
                <a:lnTo>
                  <a:pt x="234" y="3427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190750" y="5178426"/>
            <a:ext cx="7918450" cy="1147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39725" indent="-339725" defTabSz="457200">
              <a:lnSpc>
                <a:spcPct val="93000"/>
              </a:lnSpc>
              <a:spcBef>
                <a:spcPts val="600"/>
              </a:spcBef>
              <a:buClr>
                <a:schemeClr val="hlink"/>
              </a:buClr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b="1">
                <a:latin typeface="Arial" pitchFamily="34" charset="0"/>
              </a:rPr>
              <a:t>Air-shower...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830514" y="4567238"/>
            <a:ext cx="7285037" cy="1344612"/>
            <a:chOff x="823" y="2877"/>
            <a:chExt cx="4589" cy="847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082" y="2877"/>
              <a:ext cx="1330" cy="814"/>
              <a:chOff x="4082" y="2877"/>
              <a:chExt cx="1330" cy="814"/>
            </a:xfrm>
          </p:grpSpPr>
          <p:sp>
            <p:nvSpPr>
              <p:cNvPr id="27741" name="AutoShape 11"/>
              <p:cNvSpPr>
                <a:spLocks noChangeArrowheads="1"/>
              </p:cNvSpPr>
              <p:nvPr/>
            </p:nvSpPr>
            <p:spPr bwMode="auto">
              <a:xfrm>
                <a:off x="4082" y="2877"/>
                <a:ext cx="1331" cy="815"/>
              </a:xfrm>
              <a:prstGeom prst="roundRect">
                <a:avLst>
                  <a:gd name="adj" fmla="val 12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GB"/>
              </a:p>
            </p:txBody>
          </p:sp>
          <p:sp>
            <p:nvSpPr>
              <p:cNvPr id="27742" name="AutoShape 12"/>
              <p:cNvSpPr>
                <a:spLocks noChangeArrowheads="1"/>
              </p:cNvSpPr>
              <p:nvPr/>
            </p:nvSpPr>
            <p:spPr bwMode="auto">
              <a:xfrm>
                <a:off x="4082" y="2878"/>
                <a:ext cx="1331" cy="815"/>
              </a:xfrm>
              <a:prstGeom prst="roundRect">
                <a:avLst>
                  <a:gd name="adj" fmla="val 12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GB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823" y="3495"/>
              <a:ext cx="1198" cy="229"/>
              <a:chOff x="823" y="3495"/>
              <a:chExt cx="1198" cy="229"/>
            </a:xfrm>
          </p:grpSpPr>
          <p:sp>
            <p:nvSpPr>
              <p:cNvPr id="27737" name="Line 14"/>
              <p:cNvSpPr>
                <a:spLocks noChangeShapeType="1"/>
              </p:cNvSpPr>
              <p:nvPr/>
            </p:nvSpPr>
            <p:spPr bwMode="auto">
              <a:xfrm>
                <a:off x="823" y="3703"/>
                <a:ext cx="1199" cy="1"/>
              </a:xfrm>
              <a:prstGeom prst="line">
                <a:avLst/>
              </a:prstGeom>
              <a:noFill/>
              <a:ln w="1584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1073" y="3495"/>
                <a:ext cx="646" cy="229"/>
                <a:chOff x="1073" y="3495"/>
                <a:chExt cx="646" cy="229"/>
              </a:xfrm>
            </p:grpSpPr>
            <p:sp>
              <p:nvSpPr>
                <p:cNvPr id="27739" name="AutoShape 16"/>
                <p:cNvSpPr>
                  <a:spLocks noChangeArrowheads="1"/>
                </p:cNvSpPr>
                <p:nvPr/>
              </p:nvSpPr>
              <p:spPr bwMode="auto">
                <a:xfrm>
                  <a:off x="1073" y="3495"/>
                  <a:ext cx="647" cy="230"/>
                </a:xfrm>
                <a:prstGeom prst="roundRect">
                  <a:avLst>
                    <a:gd name="adj" fmla="val 431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GB"/>
                </a:p>
              </p:txBody>
            </p:sp>
            <p:sp>
              <p:nvSpPr>
                <p:cNvPr id="27740" name="AutoShape 17"/>
                <p:cNvSpPr>
                  <a:spLocks noChangeArrowheads="1"/>
                </p:cNvSpPr>
                <p:nvPr/>
              </p:nvSpPr>
              <p:spPr bwMode="auto">
                <a:xfrm>
                  <a:off x="1073" y="3495"/>
                  <a:ext cx="647" cy="230"/>
                </a:xfrm>
                <a:prstGeom prst="roundRect">
                  <a:avLst>
                    <a:gd name="adj" fmla="val 431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pPr defTabSz="45720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b="1">
                      <a:solidFill>
                        <a:srgbClr val="000000"/>
                      </a:solidFill>
                      <a:latin typeface="Arial" pitchFamily="34" charset="0"/>
                    </a:rPr>
                    <a:t>~ 120 m</a:t>
                  </a:r>
                </a:p>
              </p:txBody>
            </p:sp>
          </p:grpSp>
        </p:grpSp>
      </p:grpSp>
      <p:sp>
        <p:nvSpPr>
          <p:cNvPr id="27657" name="Freeform 19"/>
          <p:cNvSpPr>
            <a:spLocks noChangeArrowheads="1"/>
          </p:cNvSpPr>
          <p:nvPr/>
        </p:nvSpPr>
        <p:spPr bwMode="auto">
          <a:xfrm>
            <a:off x="6888164" y="-200025"/>
            <a:ext cx="3951287" cy="4095750"/>
          </a:xfrm>
          <a:custGeom>
            <a:avLst/>
            <a:gdLst>
              <a:gd name="T0" fmla="*/ 1975644 w 10976"/>
              <a:gd name="T1" fmla="*/ 0 h 11378"/>
              <a:gd name="T2" fmla="*/ 3950927 w 10976"/>
              <a:gd name="T3" fmla="*/ 2047155 h 11378"/>
              <a:gd name="T4" fmla="*/ 1975644 w 10976"/>
              <a:gd name="T5" fmla="*/ 4095390 h 11378"/>
              <a:gd name="T6" fmla="*/ 0 w 10976"/>
              <a:gd name="T7" fmla="*/ 2047155 h 11378"/>
              <a:gd name="T8" fmla="*/ 1975644 w 10976"/>
              <a:gd name="T9" fmla="*/ 0 h 11378"/>
              <a:gd name="T10" fmla="*/ 1974924 w 10976"/>
              <a:gd name="T11" fmla="*/ 471922 h 11378"/>
              <a:gd name="T12" fmla="*/ 3496976 w 10976"/>
              <a:gd name="T13" fmla="*/ 2069113 h 11378"/>
              <a:gd name="T14" fmla="*/ 1974924 w 10976"/>
              <a:gd name="T15" fmla="*/ 3623108 h 11378"/>
              <a:gd name="T16" fmla="*/ 455392 w 10976"/>
              <a:gd name="T17" fmla="*/ 2047155 h 11378"/>
              <a:gd name="T18" fmla="*/ 1974924 w 10976"/>
              <a:gd name="T19" fmla="*/ 471922 h 113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976"/>
              <a:gd name="T31" fmla="*/ 0 h 11378"/>
              <a:gd name="T32" fmla="*/ 10976 w 10976"/>
              <a:gd name="T33" fmla="*/ 11378 h 113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976" h="11378">
                <a:moveTo>
                  <a:pt x="5488" y="0"/>
                </a:moveTo>
                <a:cubicBezTo>
                  <a:pt x="8598" y="0"/>
                  <a:pt x="10975" y="2462"/>
                  <a:pt x="10975" y="5687"/>
                </a:cubicBezTo>
                <a:cubicBezTo>
                  <a:pt x="10975" y="8912"/>
                  <a:pt x="8598" y="11377"/>
                  <a:pt x="5488" y="11377"/>
                </a:cubicBezTo>
                <a:cubicBezTo>
                  <a:pt x="2378" y="11377"/>
                  <a:pt x="0" y="8913"/>
                  <a:pt x="0" y="5687"/>
                </a:cubicBezTo>
                <a:cubicBezTo>
                  <a:pt x="0" y="2461"/>
                  <a:pt x="2377" y="0"/>
                  <a:pt x="5488" y="0"/>
                </a:cubicBezTo>
                <a:close/>
                <a:moveTo>
                  <a:pt x="5486" y="1311"/>
                </a:moveTo>
                <a:cubicBezTo>
                  <a:pt x="7879" y="1311"/>
                  <a:pt x="9714" y="3266"/>
                  <a:pt x="9714" y="5748"/>
                </a:cubicBezTo>
                <a:cubicBezTo>
                  <a:pt x="9714" y="8230"/>
                  <a:pt x="7879" y="10065"/>
                  <a:pt x="5486" y="10065"/>
                </a:cubicBezTo>
                <a:cubicBezTo>
                  <a:pt x="3093" y="10065"/>
                  <a:pt x="1265" y="8171"/>
                  <a:pt x="1265" y="5687"/>
                </a:cubicBezTo>
                <a:cubicBezTo>
                  <a:pt x="1265" y="3203"/>
                  <a:pt x="3094" y="1311"/>
                  <a:pt x="5486" y="131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62" name="Freeform 27"/>
          <p:cNvSpPr>
            <a:spLocks noChangeArrowheads="1"/>
          </p:cNvSpPr>
          <p:nvPr/>
        </p:nvSpPr>
        <p:spPr bwMode="auto">
          <a:xfrm>
            <a:off x="1524000" y="5168900"/>
            <a:ext cx="6604000" cy="1524000"/>
          </a:xfrm>
          <a:custGeom>
            <a:avLst/>
            <a:gdLst>
              <a:gd name="T0" fmla="*/ 0 w 18345"/>
              <a:gd name="T1" fmla="*/ 1523640 h 4234"/>
              <a:gd name="T2" fmla="*/ 6603640 w 18345"/>
              <a:gd name="T3" fmla="*/ 1523640 h 4234"/>
              <a:gd name="T4" fmla="*/ 5650028 w 18345"/>
              <a:gd name="T5" fmla="*/ 0 h 4234"/>
              <a:gd name="T6" fmla="*/ 953611 w 18345"/>
              <a:gd name="T7" fmla="*/ 0 h 4234"/>
              <a:gd name="T8" fmla="*/ 0 w 18345"/>
              <a:gd name="T9" fmla="*/ 1523640 h 42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45"/>
              <a:gd name="T16" fmla="*/ 0 h 4234"/>
              <a:gd name="T17" fmla="*/ 18345 w 18345"/>
              <a:gd name="T18" fmla="*/ 4234 h 42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45" h="4234">
                <a:moveTo>
                  <a:pt x="0" y="4233"/>
                </a:moveTo>
                <a:lnTo>
                  <a:pt x="18344" y="4233"/>
                </a:lnTo>
                <a:lnTo>
                  <a:pt x="15695" y="0"/>
                </a:lnTo>
                <a:lnTo>
                  <a:pt x="2649" y="0"/>
                </a:lnTo>
                <a:lnTo>
                  <a:pt x="0" y="4233"/>
                </a:lnTo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FFFF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729" name="AutoShape 32"/>
          <p:cNvSpPr>
            <a:spLocks noChangeArrowheads="1"/>
          </p:cNvSpPr>
          <p:nvPr/>
        </p:nvSpPr>
        <p:spPr bwMode="auto">
          <a:xfrm>
            <a:off x="6988175" y="3517901"/>
            <a:ext cx="7483476" cy="3467101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/>
          </a:p>
        </p:txBody>
      </p:sp>
      <p:sp>
        <p:nvSpPr>
          <p:cNvPr id="27668" name="Freeform 63"/>
          <p:cNvSpPr>
            <a:spLocks noChangeArrowheads="1"/>
          </p:cNvSpPr>
          <p:nvPr/>
        </p:nvSpPr>
        <p:spPr bwMode="auto">
          <a:xfrm flipV="1">
            <a:off x="9625014" y="-171450"/>
            <a:ext cx="1487487" cy="1687513"/>
          </a:xfrm>
          <a:custGeom>
            <a:avLst/>
            <a:gdLst>
              <a:gd name="T0" fmla="*/ 1487127 w 4131"/>
              <a:gd name="T1" fmla="*/ 1687059 h 3715"/>
              <a:gd name="T2" fmla="*/ 0 w 4131"/>
              <a:gd name="T3" fmla="*/ 1665709 h 3715"/>
              <a:gd name="T4" fmla="*/ 1081678 w 4131"/>
              <a:gd name="T5" fmla="*/ 0 h 3715"/>
              <a:gd name="T6" fmla="*/ 1402868 w 4131"/>
              <a:gd name="T7" fmla="*/ 129914 h 3715"/>
              <a:gd name="T8" fmla="*/ 1487127 w 4131"/>
              <a:gd name="T9" fmla="*/ 1687059 h 3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1"/>
              <a:gd name="T16" fmla="*/ 0 h 3715"/>
              <a:gd name="T17" fmla="*/ 4131 w 4131"/>
              <a:gd name="T18" fmla="*/ 3715 h 3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1" h="3715">
                <a:moveTo>
                  <a:pt x="4130" y="3714"/>
                </a:moveTo>
                <a:lnTo>
                  <a:pt x="0" y="3667"/>
                </a:lnTo>
                <a:lnTo>
                  <a:pt x="3004" y="0"/>
                </a:lnTo>
                <a:lnTo>
                  <a:pt x="3896" y="286"/>
                </a:lnTo>
                <a:lnTo>
                  <a:pt x="4130" y="3714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77" name="AutoShape 117"/>
          <p:cNvSpPr>
            <a:spLocks noChangeArrowheads="1"/>
          </p:cNvSpPr>
          <p:nvPr/>
        </p:nvSpPr>
        <p:spPr bwMode="auto">
          <a:xfrm flipV="1">
            <a:off x="7086600" y="0"/>
            <a:ext cx="1104900" cy="939800"/>
          </a:xfrm>
          <a:prstGeom prst="rtTriangl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/>
          </a:p>
        </p:txBody>
      </p:sp>
      <p:sp>
        <p:nvSpPr>
          <p:cNvPr id="27682" name="Title 9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Shower Particle Detection</a:t>
            </a:r>
          </a:p>
        </p:txBody>
      </p:sp>
      <p:pic>
        <p:nvPicPr>
          <p:cNvPr id="27650" name="Picture 1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775" y="1149350"/>
            <a:ext cx="2338388" cy="3594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75" name="Line 115"/>
          <p:cNvSpPr>
            <a:spLocks noChangeShapeType="1"/>
          </p:cNvSpPr>
          <p:nvPr/>
        </p:nvSpPr>
        <p:spPr bwMode="auto">
          <a:xfrm>
            <a:off x="4683126" y="1189039"/>
            <a:ext cx="4763" cy="45243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3228975" y="2452689"/>
            <a:ext cx="1098550" cy="700087"/>
            <a:chOff x="1074" y="1009"/>
            <a:chExt cx="692" cy="441"/>
          </a:xfrm>
        </p:grpSpPr>
        <p:sp>
          <p:nvSpPr>
            <p:cNvPr id="27731" name="AutoShape 29"/>
            <p:cNvSpPr>
              <a:spLocks noChangeArrowheads="1"/>
            </p:cNvSpPr>
            <p:nvPr/>
          </p:nvSpPr>
          <p:spPr bwMode="auto">
            <a:xfrm>
              <a:off x="1074" y="1009"/>
              <a:ext cx="693" cy="442"/>
            </a:xfrm>
            <a:prstGeom prst="roundRect">
              <a:avLst>
                <a:gd name="adj" fmla="val 222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GB">
                <a:solidFill>
                  <a:schemeClr val="accent6"/>
                </a:solidFill>
              </a:endParaRPr>
            </a:p>
          </p:txBody>
        </p:sp>
        <p:sp>
          <p:nvSpPr>
            <p:cNvPr id="27732" name="AutoShape 30"/>
            <p:cNvSpPr>
              <a:spLocks noChangeArrowheads="1"/>
            </p:cNvSpPr>
            <p:nvPr/>
          </p:nvSpPr>
          <p:spPr bwMode="auto">
            <a:xfrm>
              <a:off x="1075" y="1009"/>
              <a:ext cx="692" cy="442"/>
            </a:xfrm>
            <a:prstGeom prst="roundRect">
              <a:avLst>
                <a:gd name="adj" fmla="val 222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b="1" dirty="0">
                  <a:solidFill>
                    <a:schemeClr val="accent6"/>
                  </a:solidFill>
                  <a:latin typeface="Arial" pitchFamily="34" charset="0"/>
                </a:rPr>
                <a:t>Particle</a:t>
              </a:r>
            </a:p>
            <a:p>
              <a:pPr defTabSz="457200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b="1" dirty="0">
                  <a:solidFill>
                    <a:schemeClr val="accent6"/>
                  </a:solidFill>
                  <a:latin typeface="Arial" pitchFamily="34" charset="0"/>
                </a:rPr>
                <a:t>Shower</a:t>
              </a:r>
            </a:p>
          </p:txBody>
        </p:sp>
      </p:grpSp>
      <p:sp>
        <p:nvSpPr>
          <p:cNvPr id="35" name="Text Box 116"/>
          <p:cNvSpPr txBox="1">
            <a:spLocks noChangeArrowheads="1"/>
          </p:cNvSpPr>
          <p:nvPr/>
        </p:nvSpPr>
        <p:spPr bwMode="auto">
          <a:xfrm>
            <a:off x="4847540" y="1250949"/>
            <a:ext cx="1590675" cy="312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>
                <a:solidFill>
                  <a:srgbClr val="FFFFFF"/>
                </a:solidFill>
                <a:latin typeface="Arial" pitchFamily="34" charset="0"/>
              </a:rPr>
              <a:t>1 </a:t>
            </a:r>
            <a:r>
              <a:rPr lang="en-GB" sz="2000" b="1" dirty="0" err="1">
                <a:solidFill>
                  <a:srgbClr val="FFFFFF"/>
                </a:solidFill>
                <a:latin typeface="Arial" pitchFamily="34" charset="0"/>
              </a:rPr>
              <a:t>TeV</a:t>
            </a:r>
            <a:r>
              <a:rPr lang="en-GB" sz="20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2000" b="1" dirty="0" err="1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n-GB" sz="2000" b="1" dirty="0">
                <a:solidFill>
                  <a:srgbClr val="FFFFFF"/>
                </a:solidFill>
                <a:latin typeface="Arial" pitchFamily="34" charset="0"/>
              </a:rPr>
              <a:t>-ray</a:t>
            </a:r>
          </a:p>
        </p:txBody>
      </p:sp>
      <p:sp>
        <p:nvSpPr>
          <p:cNvPr id="42" name="Freeform 13"/>
          <p:cNvSpPr>
            <a:spLocks/>
          </p:cNvSpPr>
          <p:nvPr/>
        </p:nvSpPr>
        <p:spPr bwMode="auto">
          <a:xfrm>
            <a:off x="1816101" y="4343401"/>
            <a:ext cx="5232400" cy="1584325"/>
          </a:xfrm>
          <a:custGeom>
            <a:avLst/>
            <a:gdLst>
              <a:gd name="T0" fmla="*/ 0 w 654"/>
              <a:gd name="T1" fmla="*/ 2147483647 h 348"/>
              <a:gd name="T2" fmla="*/ 2147483647 w 654"/>
              <a:gd name="T3" fmla="*/ 2147483647 h 348"/>
              <a:gd name="T4" fmla="*/ 2147483647 w 654"/>
              <a:gd name="T5" fmla="*/ 2147483647 h 348"/>
              <a:gd name="T6" fmla="*/ 2147483647 w 654"/>
              <a:gd name="T7" fmla="*/ 2147483647 h 348"/>
              <a:gd name="T8" fmla="*/ 2147483647 w 654"/>
              <a:gd name="T9" fmla="*/ 2147483647 h 348"/>
              <a:gd name="T10" fmla="*/ 2147483647 w 654"/>
              <a:gd name="T11" fmla="*/ 2147483647 h 348"/>
              <a:gd name="T12" fmla="*/ 2147483647 w 654"/>
              <a:gd name="T13" fmla="*/ 2147483647 h 348"/>
              <a:gd name="T14" fmla="*/ 2147483647 w 654"/>
              <a:gd name="T15" fmla="*/ 2147483647 h 348"/>
              <a:gd name="T16" fmla="*/ 2147483647 w 654"/>
              <a:gd name="T17" fmla="*/ 0 h 348"/>
              <a:gd name="T18" fmla="*/ 2147483647 w 654"/>
              <a:gd name="T19" fmla="*/ 2147483647 h 348"/>
              <a:gd name="T20" fmla="*/ 2147483647 w 654"/>
              <a:gd name="T21" fmla="*/ 2147483647 h 348"/>
              <a:gd name="T22" fmla="*/ 2147483647 w 654"/>
              <a:gd name="T23" fmla="*/ 2147483647 h 348"/>
              <a:gd name="T24" fmla="*/ 2147483647 w 654"/>
              <a:gd name="T25" fmla="*/ 2147483647 h 348"/>
              <a:gd name="T26" fmla="*/ 2147483647 w 654"/>
              <a:gd name="T27" fmla="*/ 2147483647 h 348"/>
              <a:gd name="T28" fmla="*/ 2147483647 w 654"/>
              <a:gd name="T29" fmla="*/ 2147483647 h 348"/>
              <a:gd name="T30" fmla="*/ 2147483647 w 654"/>
              <a:gd name="T31" fmla="*/ 2147483647 h 348"/>
              <a:gd name="T32" fmla="*/ 2147483647 w 654"/>
              <a:gd name="T33" fmla="*/ 2147483647 h 348"/>
              <a:gd name="T34" fmla="*/ 2147483647 w 654"/>
              <a:gd name="T35" fmla="*/ 2147483647 h 3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4"/>
              <a:gd name="T55" fmla="*/ 0 h 348"/>
              <a:gd name="T56" fmla="*/ 654 w 654"/>
              <a:gd name="T57" fmla="*/ 348 h 3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4" h="348">
                <a:moveTo>
                  <a:pt x="0" y="330"/>
                </a:moveTo>
                <a:cubicBezTo>
                  <a:pt x="19" y="327"/>
                  <a:pt x="14" y="331"/>
                  <a:pt x="21" y="324"/>
                </a:cubicBezTo>
                <a:lnTo>
                  <a:pt x="92" y="201"/>
                </a:lnTo>
                <a:lnTo>
                  <a:pt x="129" y="222"/>
                </a:lnTo>
                <a:lnTo>
                  <a:pt x="132" y="195"/>
                </a:lnTo>
                <a:lnTo>
                  <a:pt x="162" y="120"/>
                </a:lnTo>
                <a:lnTo>
                  <a:pt x="201" y="114"/>
                </a:lnTo>
                <a:lnTo>
                  <a:pt x="222" y="60"/>
                </a:lnTo>
                <a:lnTo>
                  <a:pt x="267" y="0"/>
                </a:lnTo>
                <a:lnTo>
                  <a:pt x="312" y="9"/>
                </a:lnTo>
                <a:lnTo>
                  <a:pt x="375" y="63"/>
                </a:lnTo>
                <a:lnTo>
                  <a:pt x="420" y="129"/>
                </a:lnTo>
                <a:lnTo>
                  <a:pt x="489" y="144"/>
                </a:lnTo>
                <a:lnTo>
                  <a:pt x="501" y="183"/>
                </a:lnTo>
                <a:lnTo>
                  <a:pt x="531" y="225"/>
                </a:lnTo>
                <a:lnTo>
                  <a:pt x="573" y="240"/>
                </a:lnTo>
                <a:lnTo>
                  <a:pt x="633" y="324"/>
                </a:lnTo>
                <a:lnTo>
                  <a:pt x="654" y="348"/>
                </a:lnTo>
              </a:path>
            </a:pathLst>
          </a:custGeom>
          <a:solidFill>
            <a:srgbClr val="99CCFF">
              <a:alpha val="70195"/>
            </a:srgbClr>
          </a:solidFill>
          <a:ln w="9525" cap="flat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48" name="Picture 29" descr="milagro_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926" y="4538090"/>
            <a:ext cx="1420225" cy="440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" name="AutoShape 39"/>
          <p:cNvSpPr>
            <a:spLocks noChangeArrowheads="1"/>
          </p:cNvSpPr>
          <p:nvPr/>
        </p:nvSpPr>
        <p:spPr bwMode="auto">
          <a:xfrm>
            <a:off x="1701800" y="5426075"/>
            <a:ext cx="1100138" cy="701676"/>
          </a:xfrm>
          <a:prstGeom prst="roundRect">
            <a:avLst>
              <a:gd name="adj" fmla="val 222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 bwMode="auto">
          <a:xfrm rot="5400000">
            <a:off x="4273550" y="4578350"/>
            <a:ext cx="431800" cy="1905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rot="16200000" flipH="1">
            <a:off x="4584700" y="4457700"/>
            <a:ext cx="508000" cy="177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24712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4704B-EB17-8D6B-7673-50A5D8189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F26CA-C75F-66FA-A271-6A8FD48ED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163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75C7-9939-9828-17CD-FEE51A2EC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SWGO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94601-8D7E-DA65-65FD-2151BC72B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" y="6077243"/>
            <a:ext cx="11130280" cy="563954"/>
          </a:xfrm>
        </p:spPr>
        <p:txBody>
          <a:bodyPr/>
          <a:lstStyle/>
          <a:p>
            <a:r>
              <a:rPr lang="en-GB" dirty="0"/>
              <a:t>Caveat – not fully realistic at low E (overlapping showers)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6BB093-8BBC-3F67-7823-1DA336831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904025" cy="61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95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92BC-3BF5-ABD5-B0FF-8F1849FB8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BG Rejection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C94069-3AAA-86E3-45F6-6D49BAF32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1C813-FED7-1022-589A-545BBB7EF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520" y="0"/>
            <a:ext cx="6951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11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D25-C53F-72E1-0400-790EA8FF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Angular Resolution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297C94-52F9-1BBB-EE96-C0D253B14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902" y="1243173"/>
            <a:ext cx="6977014" cy="4882419"/>
          </a:xfrm>
        </p:spPr>
      </p:pic>
    </p:spTree>
    <p:extLst>
      <p:ext uri="{BB962C8B-B14F-4D97-AF65-F5344CB8AC3E}">
        <p14:creationId xmlns:p14="http://schemas.microsoft.com/office/powerpoint/2010/main" val="3883095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">
            <a:extLst>
              <a:ext uri="{FF2B5EF4-FFF2-40B4-BE49-F238E27FC236}">
                <a16:creationId xmlns:a16="http://schemas.microsoft.com/office/drawing/2014/main" id="{35023004-0284-0F66-ECF5-D7191C2D1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7229475"/>
          </a:xfrm>
          <a:prstGeom prst="roundRect">
            <a:avLst>
              <a:gd name="adj" fmla="val 333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dirty="0"/>
          </a:p>
        </p:txBody>
      </p:sp>
      <p:sp>
        <p:nvSpPr>
          <p:cNvPr id="27652" name="Freeform 4"/>
          <p:cNvSpPr>
            <a:spLocks noChangeArrowheads="1"/>
          </p:cNvSpPr>
          <p:nvPr/>
        </p:nvSpPr>
        <p:spPr bwMode="auto">
          <a:xfrm>
            <a:off x="1524001" y="4860925"/>
            <a:ext cx="1501775" cy="1277938"/>
          </a:xfrm>
          <a:custGeom>
            <a:avLst/>
            <a:gdLst>
              <a:gd name="T0" fmla="*/ 0 w 4173"/>
              <a:gd name="T1" fmla="*/ 0 h 3552"/>
              <a:gd name="T2" fmla="*/ 1501415 w 4173"/>
              <a:gd name="T3" fmla="*/ 78792 h 3552"/>
              <a:gd name="T4" fmla="*/ 478639 w 4173"/>
              <a:gd name="T5" fmla="*/ 1277578 h 3552"/>
              <a:gd name="T6" fmla="*/ 84212 w 4173"/>
              <a:gd name="T7" fmla="*/ 1232966 h 3552"/>
              <a:gd name="T8" fmla="*/ 0 w 4173"/>
              <a:gd name="T9" fmla="*/ 0 h 35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73"/>
              <a:gd name="T16" fmla="*/ 0 h 3552"/>
              <a:gd name="T17" fmla="*/ 4173 w 4173"/>
              <a:gd name="T18" fmla="*/ 3552 h 35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73" h="3552">
                <a:moveTo>
                  <a:pt x="0" y="0"/>
                </a:moveTo>
                <a:lnTo>
                  <a:pt x="4172" y="219"/>
                </a:lnTo>
                <a:lnTo>
                  <a:pt x="1330" y="3551"/>
                </a:lnTo>
                <a:lnTo>
                  <a:pt x="234" y="3427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190750" y="5178426"/>
            <a:ext cx="7918450" cy="1147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39725" indent="-339725" defTabSz="457200">
              <a:lnSpc>
                <a:spcPct val="93000"/>
              </a:lnSpc>
              <a:spcBef>
                <a:spcPts val="600"/>
              </a:spcBef>
              <a:buClr>
                <a:schemeClr val="hlink"/>
              </a:buClr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b="1">
                <a:latin typeface="Arial" pitchFamily="34" charset="0"/>
              </a:rPr>
              <a:t>Air-shower...</a:t>
            </a: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1524000" y="-187325"/>
            <a:ext cx="9144000" cy="7045325"/>
          </a:xfrm>
          <a:prstGeom prst="roundRect">
            <a:avLst>
              <a:gd name="adj" fmla="val 333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830514" y="4567238"/>
            <a:ext cx="7285037" cy="1344612"/>
            <a:chOff x="823" y="2877"/>
            <a:chExt cx="4589" cy="847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082" y="2877"/>
              <a:ext cx="1330" cy="814"/>
              <a:chOff x="4082" y="2877"/>
              <a:chExt cx="1330" cy="814"/>
            </a:xfrm>
          </p:grpSpPr>
          <p:sp>
            <p:nvSpPr>
              <p:cNvPr id="27741" name="AutoShape 11"/>
              <p:cNvSpPr>
                <a:spLocks noChangeArrowheads="1"/>
              </p:cNvSpPr>
              <p:nvPr/>
            </p:nvSpPr>
            <p:spPr bwMode="auto">
              <a:xfrm>
                <a:off x="4082" y="2877"/>
                <a:ext cx="1331" cy="815"/>
              </a:xfrm>
              <a:prstGeom prst="roundRect">
                <a:avLst>
                  <a:gd name="adj" fmla="val 12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GB"/>
              </a:p>
            </p:txBody>
          </p:sp>
          <p:sp>
            <p:nvSpPr>
              <p:cNvPr id="27742" name="AutoShape 12"/>
              <p:cNvSpPr>
                <a:spLocks noChangeArrowheads="1"/>
              </p:cNvSpPr>
              <p:nvPr/>
            </p:nvSpPr>
            <p:spPr bwMode="auto">
              <a:xfrm>
                <a:off x="4082" y="2878"/>
                <a:ext cx="1331" cy="815"/>
              </a:xfrm>
              <a:prstGeom prst="roundRect">
                <a:avLst>
                  <a:gd name="adj" fmla="val 12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GB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823" y="3495"/>
              <a:ext cx="1198" cy="229"/>
              <a:chOff x="823" y="3495"/>
              <a:chExt cx="1198" cy="229"/>
            </a:xfrm>
          </p:grpSpPr>
          <p:sp>
            <p:nvSpPr>
              <p:cNvPr id="27737" name="Line 14"/>
              <p:cNvSpPr>
                <a:spLocks noChangeShapeType="1"/>
              </p:cNvSpPr>
              <p:nvPr/>
            </p:nvSpPr>
            <p:spPr bwMode="auto">
              <a:xfrm>
                <a:off x="823" y="3703"/>
                <a:ext cx="1199" cy="1"/>
              </a:xfrm>
              <a:prstGeom prst="line">
                <a:avLst/>
              </a:prstGeom>
              <a:noFill/>
              <a:ln w="1584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1073" y="3495"/>
                <a:ext cx="646" cy="229"/>
                <a:chOff x="1073" y="3495"/>
                <a:chExt cx="646" cy="229"/>
              </a:xfrm>
            </p:grpSpPr>
            <p:sp>
              <p:nvSpPr>
                <p:cNvPr id="27739" name="AutoShape 16"/>
                <p:cNvSpPr>
                  <a:spLocks noChangeArrowheads="1"/>
                </p:cNvSpPr>
                <p:nvPr/>
              </p:nvSpPr>
              <p:spPr bwMode="auto">
                <a:xfrm>
                  <a:off x="1073" y="3495"/>
                  <a:ext cx="647" cy="230"/>
                </a:xfrm>
                <a:prstGeom prst="roundRect">
                  <a:avLst>
                    <a:gd name="adj" fmla="val 431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GB"/>
                </a:p>
              </p:txBody>
            </p:sp>
            <p:sp>
              <p:nvSpPr>
                <p:cNvPr id="27740" name="AutoShape 17"/>
                <p:cNvSpPr>
                  <a:spLocks noChangeArrowheads="1"/>
                </p:cNvSpPr>
                <p:nvPr/>
              </p:nvSpPr>
              <p:spPr bwMode="auto">
                <a:xfrm>
                  <a:off x="1073" y="3495"/>
                  <a:ext cx="647" cy="230"/>
                </a:xfrm>
                <a:prstGeom prst="roundRect">
                  <a:avLst>
                    <a:gd name="adj" fmla="val 431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pPr defTabSz="45720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b="1">
                      <a:solidFill>
                        <a:srgbClr val="000000"/>
                      </a:solidFill>
                      <a:latin typeface="Arial" pitchFamily="34" charset="0"/>
                    </a:rPr>
                    <a:t>~ 120 m</a:t>
                  </a:r>
                </a:p>
              </p:txBody>
            </p:sp>
          </p:grpSp>
        </p:grpSp>
      </p:grpSp>
      <p:sp>
        <p:nvSpPr>
          <p:cNvPr id="27657" name="Freeform 19"/>
          <p:cNvSpPr>
            <a:spLocks noChangeArrowheads="1"/>
          </p:cNvSpPr>
          <p:nvPr/>
        </p:nvSpPr>
        <p:spPr bwMode="auto">
          <a:xfrm>
            <a:off x="6888164" y="-200025"/>
            <a:ext cx="3951287" cy="4095750"/>
          </a:xfrm>
          <a:custGeom>
            <a:avLst/>
            <a:gdLst>
              <a:gd name="T0" fmla="*/ 1975644 w 10976"/>
              <a:gd name="T1" fmla="*/ 0 h 11378"/>
              <a:gd name="T2" fmla="*/ 3950927 w 10976"/>
              <a:gd name="T3" fmla="*/ 2047155 h 11378"/>
              <a:gd name="T4" fmla="*/ 1975644 w 10976"/>
              <a:gd name="T5" fmla="*/ 4095390 h 11378"/>
              <a:gd name="T6" fmla="*/ 0 w 10976"/>
              <a:gd name="T7" fmla="*/ 2047155 h 11378"/>
              <a:gd name="T8" fmla="*/ 1975644 w 10976"/>
              <a:gd name="T9" fmla="*/ 0 h 11378"/>
              <a:gd name="T10" fmla="*/ 1974924 w 10976"/>
              <a:gd name="T11" fmla="*/ 471922 h 11378"/>
              <a:gd name="T12" fmla="*/ 3496976 w 10976"/>
              <a:gd name="T13" fmla="*/ 2069113 h 11378"/>
              <a:gd name="T14" fmla="*/ 1974924 w 10976"/>
              <a:gd name="T15" fmla="*/ 3623108 h 11378"/>
              <a:gd name="T16" fmla="*/ 455392 w 10976"/>
              <a:gd name="T17" fmla="*/ 2047155 h 11378"/>
              <a:gd name="T18" fmla="*/ 1974924 w 10976"/>
              <a:gd name="T19" fmla="*/ 471922 h 113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976"/>
              <a:gd name="T31" fmla="*/ 0 h 11378"/>
              <a:gd name="T32" fmla="*/ 10976 w 10976"/>
              <a:gd name="T33" fmla="*/ 11378 h 113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976" h="11378">
                <a:moveTo>
                  <a:pt x="5488" y="0"/>
                </a:moveTo>
                <a:cubicBezTo>
                  <a:pt x="8598" y="0"/>
                  <a:pt x="10975" y="2462"/>
                  <a:pt x="10975" y="5687"/>
                </a:cubicBezTo>
                <a:cubicBezTo>
                  <a:pt x="10975" y="8912"/>
                  <a:pt x="8598" y="11377"/>
                  <a:pt x="5488" y="11377"/>
                </a:cubicBezTo>
                <a:cubicBezTo>
                  <a:pt x="2378" y="11377"/>
                  <a:pt x="0" y="8913"/>
                  <a:pt x="0" y="5687"/>
                </a:cubicBezTo>
                <a:cubicBezTo>
                  <a:pt x="0" y="2461"/>
                  <a:pt x="2377" y="0"/>
                  <a:pt x="5488" y="0"/>
                </a:cubicBezTo>
                <a:close/>
                <a:moveTo>
                  <a:pt x="5486" y="1311"/>
                </a:moveTo>
                <a:cubicBezTo>
                  <a:pt x="7879" y="1311"/>
                  <a:pt x="9714" y="3266"/>
                  <a:pt x="9714" y="5748"/>
                </a:cubicBezTo>
                <a:cubicBezTo>
                  <a:pt x="9714" y="8230"/>
                  <a:pt x="7879" y="10065"/>
                  <a:pt x="5486" y="10065"/>
                </a:cubicBezTo>
                <a:cubicBezTo>
                  <a:pt x="3093" y="10065"/>
                  <a:pt x="1265" y="8171"/>
                  <a:pt x="1265" y="5687"/>
                </a:cubicBezTo>
                <a:cubicBezTo>
                  <a:pt x="1265" y="3203"/>
                  <a:pt x="3094" y="1311"/>
                  <a:pt x="5486" y="131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62" name="Freeform 27"/>
          <p:cNvSpPr>
            <a:spLocks noChangeArrowheads="1"/>
          </p:cNvSpPr>
          <p:nvPr/>
        </p:nvSpPr>
        <p:spPr bwMode="auto">
          <a:xfrm>
            <a:off x="1524000" y="5168900"/>
            <a:ext cx="6604000" cy="1524000"/>
          </a:xfrm>
          <a:custGeom>
            <a:avLst/>
            <a:gdLst>
              <a:gd name="T0" fmla="*/ 0 w 18345"/>
              <a:gd name="T1" fmla="*/ 1523640 h 4234"/>
              <a:gd name="T2" fmla="*/ 6603640 w 18345"/>
              <a:gd name="T3" fmla="*/ 1523640 h 4234"/>
              <a:gd name="T4" fmla="*/ 5650028 w 18345"/>
              <a:gd name="T5" fmla="*/ 0 h 4234"/>
              <a:gd name="T6" fmla="*/ 953611 w 18345"/>
              <a:gd name="T7" fmla="*/ 0 h 4234"/>
              <a:gd name="T8" fmla="*/ 0 w 18345"/>
              <a:gd name="T9" fmla="*/ 1523640 h 42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45"/>
              <a:gd name="T16" fmla="*/ 0 h 4234"/>
              <a:gd name="T17" fmla="*/ 18345 w 18345"/>
              <a:gd name="T18" fmla="*/ 4234 h 42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45" h="4234">
                <a:moveTo>
                  <a:pt x="0" y="4233"/>
                </a:moveTo>
                <a:lnTo>
                  <a:pt x="18344" y="4233"/>
                </a:lnTo>
                <a:lnTo>
                  <a:pt x="15695" y="0"/>
                </a:lnTo>
                <a:lnTo>
                  <a:pt x="2649" y="0"/>
                </a:lnTo>
                <a:lnTo>
                  <a:pt x="0" y="4233"/>
                </a:lnTo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FFFF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729" name="AutoShape 32"/>
          <p:cNvSpPr>
            <a:spLocks noChangeArrowheads="1"/>
          </p:cNvSpPr>
          <p:nvPr/>
        </p:nvSpPr>
        <p:spPr bwMode="auto">
          <a:xfrm>
            <a:off x="6988175" y="3517901"/>
            <a:ext cx="7483476" cy="3467101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/>
          </a:p>
        </p:txBody>
      </p:sp>
      <p:sp>
        <p:nvSpPr>
          <p:cNvPr id="27668" name="Freeform 63"/>
          <p:cNvSpPr>
            <a:spLocks noChangeArrowheads="1"/>
          </p:cNvSpPr>
          <p:nvPr/>
        </p:nvSpPr>
        <p:spPr bwMode="auto">
          <a:xfrm flipV="1">
            <a:off x="9625014" y="-171450"/>
            <a:ext cx="1487487" cy="1687513"/>
          </a:xfrm>
          <a:custGeom>
            <a:avLst/>
            <a:gdLst>
              <a:gd name="T0" fmla="*/ 1487127 w 4131"/>
              <a:gd name="T1" fmla="*/ 1687059 h 3715"/>
              <a:gd name="T2" fmla="*/ 0 w 4131"/>
              <a:gd name="T3" fmla="*/ 1665709 h 3715"/>
              <a:gd name="T4" fmla="*/ 1081678 w 4131"/>
              <a:gd name="T5" fmla="*/ 0 h 3715"/>
              <a:gd name="T6" fmla="*/ 1402868 w 4131"/>
              <a:gd name="T7" fmla="*/ 129914 h 3715"/>
              <a:gd name="T8" fmla="*/ 1487127 w 4131"/>
              <a:gd name="T9" fmla="*/ 1687059 h 3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1"/>
              <a:gd name="T16" fmla="*/ 0 h 3715"/>
              <a:gd name="T17" fmla="*/ 4131 w 4131"/>
              <a:gd name="T18" fmla="*/ 3715 h 3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1" h="3715">
                <a:moveTo>
                  <a:pt x="4130" y="3714"/>
                </a:moveTo>
                <a:lnTo>
                  <a:pt x="0" y="3667"/>
                </a:lnTo>
                <a:lnTo>
                  <a:pt x="3004" y="0"/>
                </a:lnTo>
                <a:lnTo>
                  <a:pt x="3896" y="286"/>
                </a:lnTo>
                <a:lnTo>
                  <a:pt x="4130" y="3714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77" name="AutoShape 117"/>
          <p:cNvSpPr>
            <a:spLocks noChangeArrowheads="1"/>
          </p:cNvSpPr>
          <p:nvPr/>
        </p:nvSpPr>
        <p:spPr bwMode="auto">
          <a:xfrm flipV="1">
            <a:off x="7086600" y="0"/>
            <a:ext cx="1104900" cy="939800"/>
          </a:xfrm>
          <a:prstGeom prst="rtTriangl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/>
          </a:p>
        </p:txBody>
      </p:sp>
      <p:sp>
        <p:nvSpPr>
          <p:cNvPr id="27682" name="Title 9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Shower Particle Detection</a:t>
            </a:r>
          </a:p>
        </p:txBody>
      </p:sp>
      <p:pic>
        <p:nvPicPr>
          <p:cNvPr id="27650" name="Picture 1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775" y="1149350"/>
            <a:ext cx="2338388" cy="3594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75" name="Line 115"/>
          <p:cNvSpPr>
            <a:spLocks noChangeShapeType="1"/>
          </p:cNvSpPr>
          <p:nvPr/>
        </p:nvSpPr>
        <p:spPr bwMode="auto">
          <a:xfrm>
            <a:off x="4683126" y="1189039"/>
            <a:ext cx="4763" cy="45243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3228975" y="2452689"/>
            <a:ext cx="1098550" cy="700087"/>
            <a:chOff x="1074" y="1009"/>
            <a:chExt cx="692" cy="441"/>
          </a:xfrm>
        </p:grpSpPr>
        <p:sp>
          <p:nvSpPr>
            <p:cNvPr id="27731" name="AutoShape 29"/>
            <p:cNvSpPr>
              <a:spLocks noChangeArrowheads="1"/>
            </p:cNvSpPr>
            <p:nvPr/>
          </p:nvSpPr>
          <p:spPr bwMode="auto">
            <a:xfrm>
              <a:off x="1074" y="1009"/>
              <a:ext cx="693" cy="442"/>
            </a:xfrm>
            <a:prstGeom prst="roundRect">
              <a:avLst>
                <a:gd name="adj" fmla="val 222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GB">
                <a:solidFill>
                  <a:schemeClr val="accent6"/>
                </a:solidFill>
              </a:endParaRPr>
            </a:p>
          </p:txBody>
        </p:sp>
        <p:sp>
          <p:nvSpPr>
            <p:cNvPr id="27732" name="AutoShape 30"/>
            <p:cNvSpPr>
              <a:spLocks noChangeArrowheads="1"/>
            </p:cNvSpPr>
            <p:nvPr/>
          </p:nvSpPr>
          <p:spPr bwMode="auto">
            <a:xfrm>
              <a:off x="1075" y="1009"/>
              <a:ext cx="692" cy="442"/>
            </a:xfrm>
            <a:prstGeom prst="roundRect">
              <a:avLst>
                <a:gd name="adj" fmla="val 222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b="1" dirty="0">
                  <a:solidFill>
                    <a:schemeClr val="accent6"/>
                  </a:solidFill>
                  <a:latin typeface="Arial" pitchFamily="34" charset="0"/>
                </a:rPr>
                <a:t>Particle</a:t>
              </a:r>
            </a:p>
            <a:p>
              <a:pPr defTabSz="457200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b="1" dirty="0">
                  <a:solidFill>
                    <a:schemeClr val="accent6"/>
                  </a:solidFill>
                  <a:latin typeface="Arial" pitchFamily="34" charset="0"/>
                </a:rPr>
                <a:t>Shower</a:t>
              </a:r>
            </a:p>
          </p:txBody>
        </p:sp>
      </p:grpSp>
      <p:sp>
        <p:nvSpPr>
          <p:cNvPr id="35" name="Text Box 116"/>
          <p:cNvSpPr txBox="1">
            <a:spLocks noChangeArrowheads="1"/>
          </p:cNvSpPr>
          <p:nvPr/>
        </p:nvSpPr>
        <p:spPr bwMode="auto">
          <a:xfrm>
            <a:off x="4847540" y="1250949"/>
            <a:ext cx="1590675" cy="312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>
                <a:solidFill>
                  <a:srgbClr val="FFFFFF"/>
                </a:solidFill>
                <a:latin typeface="Arial" pitchFamily="34" charset="0"/>
              </a:rPr>
              <a:t>1 </a:t>
            </a:r>
            <a:r>
              <a:rPr lang="en-GB" sz="2000" b="1" dirty="0" err="1">
                <a:solidFill>
                  <a:srgbClr val="FFFFFF"/>
                </a:solidFill>
                <a:latin typeface="Arial" pitchFamily="34" charset="0"/>
              </a:rPr>
              <a:t>TeV</a:t>
            </a:r>
            <a:r>
              <a:rPr lang="en-GB" sz="20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2000" b="1" dirty="0" err="1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n-GB" sz="2000" b="1" dirty="0">
                <a:solidFill>
                  <a:srgbClr val="FFFFFF"/>
                </a:solidFill>
                <a:latin typeface="Arial" pitchFamily="34" charset="0"/>
              </a:rPr>
              <a:t>-ray</a:t>
            </a:r>
          </a:p>
        </p:txBody>
      </p:sp>
      <p:sp>
        <p:nvSpPr>
          <p:cNvPr id="36" name="TextBox 35"/>
          <p:cNvSpPr txBox="1"/>
          <p:nvPr/>
        </p:nvSpPr>
        <p:spPr>
          <a:xfrm flipH="1">
            <a:off x="6619875" y="1174750"/>
            <a:ext cx="439102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000" indent="1800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1</a:t>
            </a:r>
            <a:r>
              <a:rPr lang="en-US" sz="2000" baseline="30000" dirty="0">
                <a:solidFill>
                  <a:srgbClr val="FFFF00"/>
                </a:solidFill>
              </a:rPr>
              <a:t>st</a:t>
            </a:r>
            <a:r>
              <a:rPr lang="en-US" sz="2000" dirty="0">
                <a:solidFill>
                  <a:srgbClr val="FFFF00"/>
                </a:solidFill>
              </a:rPr>
              <a:t> Interaction:</a:t>
            </a:r>
          </a:p>
          <a:p>
            <a:pPr marL="90000" indent="180000"/>
            <a:r>
              <a:rPr lang="en-US" sz="2000" dirty="0">
                <a:solidFill>
                  <a:schemeClr val="bg1"/>
                </a:solidFill>
              </a:rPr>
              <a:t>X</a:t>
            </a:r>
            <a:r>
              <a:rPr lang="en-US" sz="2000" baseline="-25000" dirty="0">
                <a:solidFill>
                  <a:schemeClr val="bg1"/>
                </a:solidFill>
              </a:rPr>
              <a:t>0</a:t>
            </a:r>
            <a:r>
              <a:rPr lang="en-US" sz="2000" dirty="0">
                <a:solidFill>
                  <a:schemeClr val="bg1"/>
                </a:solidFill>
              </a:rPr>
              <a:t> ~ 40 g/cm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</a:p>
          <a:p>
            <a:pPr marL="90000" indent="180000"/>
            <a:r>
              <a:rPr lang="en-US" sz="2000" dirty="0" err="1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sz="2000" baseline="-25000" dirty="0" err="1">
                <a:solidFill>
                  <a:schemeClr val="bg1"/>
                </a:solidFill>
              </a:rPr>
              <a:t>pair</a:t>
            </a:r>
            <a:r>
              <a:rPr lang="en-US" sz="2000" dirty="0">
                <a:solidFill>
                  <a:schemeClr val="bg1"/>
                </a:solidFill>
              </a:rPr>
              <a:t> = 9/7 X</a:t>
            </a:r>
            <a:r>
              <a:rPr lang="en-US" sz="2000" baseline="-25000" dirty="0">
                <a:solidFill>
                  <a:schemeClr val="bg1"/>
                </a:solidFill>
              </a:rPr>
              <a:t>0  </a:t>
            </a:r>
            <a:r>
              <a:rPr lang="en-US" sz="1600" dirty="0">
                <a:solidFill>
                  <a:schemeClr val="bg1"/>
                </a:solidFill>
              </a:rPr>
              <a:t>~</a:t>
            </a:r>
            <a:r>
              <a:rPr lang="en-US" sz="2000" dirty="0">
                <a:solidFill>
                  <a:schemeClr val="bg1"/>
                </a:solidFill>
              </a:rPr>
              <a:t> 50 g/cm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  <a:p>
            <a:pPr marL="90000" indent="180000"/>
            <a:r>
              <a:rPr lang="en-US" sz="2000" dirty="0">
                <a:solidFill>
                  <a:schemeClr val="bg1"/>
                </a:solidFill>
              </a:rPr>
              <a:t>X = X</a:t>
            </a:r>
            <a:r>
              <a:rPr lang="en-US" sz="2000" baseline="-25000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bg1"/>
                </a:solidFill>
              </a:rPr>
              <a:t> e </a:t>
            </a:r>
            <a:r>
              <a:rPr lang="en-US" sz="2000" baseline="30000" dirty="0">
                <a:solidFill>
                  <a:schemeClr val="bg1"/>
                </a:solidFill>
              </a:rPr>
              <a:t>–h/h0 </a:t>
            </a:r>
            <a:r>
              <a:rPr lang="en-US" sz="2000" dirty="0">
                <a:solidFill>
                  <a:schemeClr val="bg1"/>
                </a:solidFill>
              </a:rPr>
              <a:t> and X</a:t>
            </a:r>
            <a:r>
              <a:rPr lang="en-US" sz="2000" baseline="-25000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~</a:t>
            </a:r>
            <a:r>
              <a:rPr lang="en-US" sz="2000" dirty="0">
                <a:solidFill>
                  <a:schemeClr val="bg1"/>
                </a:solidFill>
              </a:rPr>
              <a:t>10</a:t>
            </a:r>
            <a:r>
              <a:rPr lang="en-US" sz="2000" baseline="30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 g/cm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</a:p>
          <a:p>
            <a:pPr marL="90000" indent="180000"/>
            <a:r>
              <a:rPr lang="en-US" sz="2000" dirty="0" err="1">
                <a:solidFill>
                  <a:schemeClr val="bg1"/>
                </a:solidFill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</a:rPr>
              <a:t>pair</a:t>
            </a:r>
            <a:r>
              <a:rPr lang="en-US" sz="2000" dirty="0">
                <a:solidFill>
                  <a:schemeClr val="bg1"/>
                </a:solidFill>
              </a:rPr>
              <a:t> = h</a:t>
            </a:r>
            <a:r>
              <a:rPr lang="en-US" sz="2000" baseline="-25000" dirty="0">
                <a:solidFill>
                  <a:schemeClr val="bg1"/>
                </a:solidFill>
              </a:rPr>
              <a:t>0</a:t>
            </a:r>
            <a:r>
              <a:rPr lang="en-US" sz="2000" dirty="0">
                <a:solidFill>
                  <a:schemeClr val="bg1"/>
                </a:solidFill>
              </a:rPr>
              <a:t> ln(X</a:t>
            </a:r>
            <a:r>
              <a:rPr lang="en-US" sz="2000" baseline="-25000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sz="2000" baseline="-25000" dirty="0" err="1">
                <a:solidFill>
                  <a:schemeClr val="bg1"/>
                </a:solidFill>
              </a:rPr>
              <a:t>pair</a:t>
            </a:r>
            <a:r>
              <a:rPr lang="en-US" sz="2000" dirty="0">
                <a:solidFill>
                  <a:schemeClr val="bg1"/>
                </a:solidFill>
              </a:rPr>
              <a:t>) </a:t>
            </a:r>
            <a:r>
              <a:rPr lang="en-US" sz="2000" dirty="0">
                <a:solidFill>
                  <a:srgbClr val="FFFF00"/>
                </a:solidFill>
              </a:rPr>
              <a:t>☛ 20 km</a:t>
            </a:r>
          </a:p>
          <a:p>
            <a:pPr marL="90000" indent="180000"/>
            <a:endParaRPr lang="en-US" sz="1600" dirty="0">
              <a:solidFill>
                <a:schemeClr val="bg1"/>
              </a:solidFill>
            </a:endParaRPr>
          </a:p>
          <a:p>
            <a:pPr marL="90000" indent="1800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Cascade:</a:t>
            </a:r>
          </a:p>
          <a:p>
            <a:pPr marL="90000" indent="180000"/>
            <a:r>
              <a:rPr lang="en-US" sz="2000" dirty="0">
                <a:solidFill>
                  <a:schemeClr val="bg1"/>
                </a:solidFill>
              </a:rPr>
              <a:t>For E=1 </a:t>
            </a:r>
            <a:r>
              <a:rPr lang="en-US" sz="2000" dirty="0" err="1">
                <a:solidFill>
                  <a:schemeClr val="bg1"/>
                </a:solidFill>
              </a:rPr>
              <a:t>TeV</a:t>
            </a:r>
            <a:r>
              <a:rPr lang="en-US" sz="2000" dirty="0">
                <a:solidFill>
                  <a:schemeClr val="bg1"/>
                </a:solidFill>
              </a:rPr>
              <a:t> (E</a:t>
            </a:r>
            <a:r>
              <a:rPr lang="en-US" sz="2000" baseline="-25000" dirty="0">
                <a:solidFill>
                  <a:schemeClr val="bg1"/>
                </a:solidFill>
              </a:rPr>
              <a:t>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~</a:t>
            </a:r>
            <a:r>
              <a:rPr lang="en-US" sz="2000" dirty="0">
                <a:solidFill>
                  <a:schemeClr val="bg1"/>
                </a:solidFill>
              </a:rPr>
              <a:t> 80 MeV)</a:t>
            </a:r>
          </a:p>
          <a:p>
            <a:pPr marL="90000" indent="180000"/>
            <a:r>
              <a:rPr lang="en-US" sz="2000" dirty="0" err="1">
                <a:solidFill>
                  <a:schemeClr val="bg1"/>
                </a:solidFill>
              </a:rPr>
              <a:t>X</a:t>
            </a:r>
            <a:r>
              <a:rPr lang="en-US" sz="2000" baseline="-25000" dirty="0" err="1">
                <a:solidFill>
                  <a:schemeClr val="bg1"/>
                </a:solidFill>
              </a:rPr>
              <a:t>max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~</a:t>
            </a:r>
            <a:r>
              <a:rPr lang="en-US" sz="2000" dirty="0">
                <a:solidFill>
                  <a:schemeClr val="bg1"/>
                </a:solidFill>
              </a:rPr>
              <a:t> X</a:t>
            </a:r>
            <a:r>
              <a:rPr lang="en-US" sz="2000" baseline="-25000" dirty="0">
                <a:solidFill>
                  <a:schemeClr val="bg1"/>
                </a:solidFill>
              </a:rPr>
              <a:t>0</a:t>
            </a:r>
            <a:r>
              <a:rPr lang="en-US" sz="2000" dirty="0">
                <a:solidFill>
                  <a:schemeClr val="bg1"/>
                </a:solidFill>
              </a:rPr>
              <a:t>  ln ( E/E</a:t>
            </a:r>
            <a:r>
              <a:rPr lang="en-US" sz="2000" baseline="-25000" dirty="0">
                <a:solidFill>
                  <a:schemeClr val="bg1"/>
                </a:solidFill>
              </a:rPr>
              <a:t>C</a:t>
            </a:r>
            <a:r>
              <a:rPr lang="en-US" sz="2000" dirty="0">
                <a:solidFill>
                  <a:schemeClr val="bg1"/>
                </a:solidFill>
              </a:rPr>
              <a:t> ) / ln 2 </a:t>
            </a:r>
          </a:p>
          <a:p>
            <a:pPr marL="90000" indent="180000"/>
            <a:r>
              <a:rPr lang="en-US" sz="2000" dirty="0" err="1">
                <a:solidFill>
                  <a:schemeClr val="bg1"/>
                </a:solidFill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</a:rPr>
              <a:t>max</a:t>
            </a:r>
            <a:r>
              <a:rPr lang="en-US" sz="2000" dirty="0">
                <a:solidFill>
                  <a:schemeClr val="bg1"/>
                </a:solidFill>
              </a:rPr>
              <a:t> = h</a:t>
            </a:r>
            <a:r>
              <a:rPr lang="en-US" sz="2000" baseline="-25000" dirty="0">
                <a:solidFill>
                  <a:schemeClr val="bg1"/>
                </a:solidFill>
              </a:rPr>
              <a:t>0 </a:t>
            </a:r>
            <a:r>
              <a:rPr lang="en-US" sz="2000" dirty="0">
                <a:solidFill>
                  <a:schemeClr val="bg1"/>
                </a:solidFill>
              </a:rPr>
              <a:t>ln(X</a:t>
            </a:r>
            <a:r>
              <a:rPr lang="en-US" sz="2000" baseline="-25000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X</a:t>
            </a:r>
            <a:r>
              <a:rPr lang="en-US" sz="2000" baseline="-25000" dirty="0" err="1">
                <a:solidFill>
                  <a:schemeClr val="bg1"/>
                </a:solidFill>
              </a:rPr>
              <a:t>max</a:t>
            </a:r>
            <a:r>
              <a:rPr lang="en-US" sz="2000" dirty="0">
                <a:solidFill>
                  <a:schemeClr val="bg1"/>
                </a:solidFill>
              </a:rPr>
              <a:t>) </a:t>
            </a:r>
            <a:r>
              <a:rPr lang="en-US" sz="2000" dirty="0">
                <a:solidFill>
                  <a:srgbClr val="FFFF00"/>
                </a:solidFill>
              </a:rPr>
              <a:t>☛ 5 km</a:t>
            </a:r>
          </a:p>
          <a:p>
            <a:pPr marL="90000" indent="180000"/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7" name="Group 69"/>
          <p:cNvGrpSpPr>
            <a:grpSpLocks/>
          </p:cNvGrpSpPr>
          <p:nvPr/>
        </p:nvGrpSpPr>
        <p:grpSpPr bwMode="auto">
          <a:xfrm>
            <a:off x="1798638" y="4114801"/>
            <a:ext cx="1117600" cy="1696479"/>
            <a:chOff x="173" y="1079"/>
            <a:chExt cx="704" cy="2582"/>
          </a:xfrm>
        </p:grpSpPr>
        <p:sp>
          <p:nvSpPr>
            <p:cNvPr id="38" name="Line 70"/>
            <p:cNvSpPr>
              <a:spLocks noChangeShapeType="1"/>
            </p:cNvSpPr>
            <p:nvPr/>
          </p:nvSpPr>
          <p:spPr bwMode="auto">
            <a:xfrm>
              <a:off x="644" y="1621"/>
              <a:ext cx="0" cy="2040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" name="Group 71"/>
            <p:cNvGrpSpPr>
              <a:grpSpLocks/>
            </p:cNvGrpSpPr>
            <p:nvPr/>
          </p:nvGrpSpPr>
          <p:grpSpPr bwMode="auto">
            <a:xfrm>
              <a:off x="173" y="1079"/>
              <a:ext cx="705" cy="250"/>
              <a:chOff x="173" y="1079"/>
              <a:chExt cx="705" cy="250"/>
            </a:xfrm>
          </p:grpSpPr>
          <p:sp>
            <p:nvSpPr>
              <p:cNvPr id="40" name="AutoShape 72"/>
              <p:cNvSpPr>
                <a:spLocks noChangeArrowheads="1"/>
              </p:cNvSpPr>
              <p:nvPr/>
            </p:nvSpPr>
            <p:spPr bwMode="auto">
              <a:xfrm>
                <a:off x="173" y="1079"/>
                <a:ext cx="705" cy="250"/>
              </a:xfrm>
              <a:prstGeom prst="roundRect">
                <a:avLst>
                  <a:gd name="adj" fmla="val 398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GB"/>
              </a:p>
            </p:txBody>
          </p:sp>
          <p:sp>
            <p:nvSpPr>
              <p:cNvPr id="41" name="AutoShape 73"/>
              <p:cNvSpPr>
                <a:spLocks noChangeArrowheads="1"/>
              </p:cNvSpPr>
              <p:nvPr/>
            </p:nvSpPr>
            <p:spPr bwMode="auto">
              <a:xfrm>
                <a:off x="173" y="1079"/>
                <a:ext cx="704" cy="250"/>
              </a:xfrm>
              <a:prstGeom prst="roundRect">
                <a:avLst>
                  <a:gd name="adj" fmla="val 398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pPr defTabSz="457200">
                  <a:lnSpc>
                    <a:spcPct val="93000"/>
                  </a:lnSpc>
                  <a:buClr>
                    <a:srgbClr val="000000"/>
                  </a:buClr>
                  <a:buSzPct val="10000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 b="1" dirty="0">
                    <a:solidFill>
                      <a:srgbClr val="FFFFFF"/>
                    </a:solidFill>
                    <a:latin typeface="Arial" pitchFamily="34" charset="0"/>
                  </a:rPr>
                  <a:t>~4 km</a:t>
                </a:r>
              </a:p>
            </p:txBody>
          </p:sp>
        </p:grpSp>
      </p:grpSp>
      <p:sp>
        <p:nvSpPr>
          <p:cNvPr id="42" name="Freeform 13"/>
          <p:cNvSpPr>
            <a:spLocks/>
          </p:cNvSpPr>
          <p:nvPr/>
        </p:nvSpPr>
        <p:spPr bwMode="auto">
          <a:xfrm>
            <a:off x="1816101" y="4343401"/>
            <a:ext cx="5232400" cy="1584325"/>
          </a:xfrm>
          <a:custGeom>
            <a:avLst/>
            <a:gdLst>
              <a:gd name="T0" fmla="*/ 0 w 654"/>
              <a:gd name="T1" fmla="*/ 2147483647 h 348"/>
              <a:gd name="T2" fmla="*/ 2147483647 w 654"/>
              <a:gd name="T3" fmla="*/ 2147483647 h 348"/>
              <a:gd name="T4" fmla="*/ 2147483647 w 654"/>
              <a:gd name="T5" fmla="*/ 2147483647 h 348"/>
              <a:gd name="T6" fmla="*/ 2147483647 w 654"/>
              <a:gd name="T7" fmla="*/ 2147483647 h 348"/>
              <a:gd name="T8" fmla="*/ 2147483647 w 654"/>
              <a:gd name="T9" fmla="*/ 2147483647 h 348"/>
              <a:gd name="T10" fmla="*/ 2147483647 w 654"/>
              <a:gd name="T11" fmla="*/ 2147483647 h 348"/>
              <a:gd name="T12" fmla="*/ 2147483647 w 654"/>
              <a:gd name="T13" fmla="*/ 2147483647 h 348"/>
              <a:gd name="T14" fmla="*/ 2147483647 w 654"/>
              <a:gd name="T15" fmla="*/ 2147483647 h 348"/>
              <a:gd name="T16" fmla="*/ 2147483647 w 654"/>
              <a:gd name="T17" fmla="*/ 0 h 348"/>
              <a:gd name="T18" fmla="*/ 2147483647 w 654"/>
              <a:gd name="T19" fmla="*/ 2147483647 h 348"/>
              <a:gd name="T20" fmla="*/ 2147483647 w 654"/>
              <a:gd name="T21" fmla="*/ 2147483647 h 348"/>
              <a:gd name="T22" fmla="*/ 2147483647 w 654"/>
              <a:gd name="T23" fmla="*/ 2147483647 h 348"/>
              <a:gd name="T24" fmla="*/ 2147483647 w 654"/>
              <a:gd name="T25" fmla="*/ 2147483647 h 348"/>
              <a:gd name="T26" fmla="*/ 2147483647 w 654"/>
              <a:gd name="T27" fmla="*/ 2147483647 h 348"/>
              <a:gd name="T28" fmla="*/ 2147483647 w 654"/>
              <a:gd name="T29" fmla="*/ 2147483647 h 348"/>
              <a:gd name="T30" fmla="*/ 2147483647 w 654"/>
              <a:gd name="T31" fmla="*/ 2147483647 h 348"/>
              <a:gd name="T32" fmla="*/ 2147483647 w 654"/>
              <a:gd name="T33" fmla="*/ 2147483647 h 348"/>
              <a:gd name="T34" fmla="*/ 2147483647 w 654"/>
              <a:gd name="T35" fmla="*/ 2147483647 h 3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4"/>
              <a:gd name="T55" fmla="*/ 0 h 348"/>
              <a:gd name="T56" fmla="*/ 654 w 654"/>
              <a:gd name="T57" fmla="*/ 348 h 3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4" h="348">
                <a:moveTo>
                  <a:pt x="0" y="330"/>
                </a:moveTo>
                <a:cubicBezTo>
                  <a:pt x="19" y="327"/>
                  <a:pt x="14" y="331"/>
                  <a:pt x="21" y="324"/>
                </a:cubicBezTo>
                <a:lnTo>
                  <a:pt x="92" y="201"/>
                </a:lnTo>
                <a:lnTo>
                  <a:pt x="129" y="222"/>
                </a:lnTo>
                <a:lnTo>
                  <a:pt x="132" y="195"/>
                </a:lnTo>
                <a:lnTo>
                  <a:pt x="162" y="120"/>
                </a:lnTo>
                <a:lnTo>
                  <a:pt x="201" y="114"/>
                </a:lnTo>
                <a:lnTo>
                  <a:pt x="222" y="60"/>
                </a:lnTo>
                <a:lnTo>
                  <a:pt x="267" y="0"/>
                </a:lnTo>
                <a:lnTo>
                  <a:pt x="312" y="9"/>
                </a:lnTo>
                <a:lnTo>
                  <a:pt x="375" y="63"/>
                </a:lnTo>
                <a:lnTo>
                  <a:pt x="420" y="129"/>
                </a:lnTo>
                <a:lnTo>
                  <a:pt x="489" y="144"/>
                </a:lnTo>
                <a:lnTo>
                  <a:pt x="501" y="183"/>
                </a:lnTo>
                <a:lnTo>
                  <a:pt x="531" y="225"/>
                </a:lnTo>
                <a:lnTo>
                  <a:pt x="573" y="240"/>
                </a:lnTo>
                <a:lnTo>
                  <a:pt x="633" y="324"/>
                </a:lnTo>
                <a:lnTo>
                  <a:pt x="654" y="348"/>
                </a:lnTo>
              </a:path>
            </a:pathLst>
          </a:custGeom>
          <a:solidFill>
            <a:srgbClr val="99CCFF">
              <a:alpha val="70195"/>
            </a:srgbClr>
          </a:solidFill>
          <a:ln w="9525" cap="flat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3" name="TextBox 42"/>
          <p:cNvSpPr txBox="1"/>
          <p:nvPr/>
        </p:nvSpPr>
        <p:spPr>
          <a:xfrm>
            <a:off x="6882095" y="4559300"/>
            <a:ext cx="3416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Need to be within a few X</a:t>
            </a:r>
            <a:r>
              <a:rPr lang="en-US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 of </a:t>
            </a:r>
            <a:r>
              <a:rPr lang="en-US" dirty="0" err="1">
                <a:solidFill>
                  <a:schemeClr val="bg1"/>
                </a:solidFill>
              </a:rPr>
              <a:t>X</a:t>
            </a:r>
            <a:r>
              <a:rPr lang="en-US" baseline="-25000" dirty="0" err="1">
                <a:solidFill>
                  <a:schemeClr val="bg1"/>
                </a:solidFill>
              </a:rPr>
              <a:t>max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to detect particles directly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☛  typically &gt;3 km alt.</a:t>
            </a:r>
            <a:endParaRPr lang="en-US" dirty="0"/>
          </a:p>
        </p:txBody>
      </p:sp>
      <p:pic>
        <p:nvPicPr>
          <p:cNvPr id="48" name="Picture 29" descr="milagro_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926" y="4538090"/>
            <a:ext cx="1420225" cy="440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" name="AutoShape 39"/>
          <p:cNvSpPr>
            <a:spLocks noChangeArrowheads="1"/>
          </p:cNvSpPr>
          <p:nvPr/>
        </p:nvSpPr>
        <p:spPr bwMode="auto">
          <a:xfrm>
            <a:off x="1701800" y="5426075"/>
            <a:ext cx="1100138" cy="701676"/>
          </a:xfrm>
          <a:prstGeom prst="roundRect">
            <a:avLst>
              <a:gd name="adj" fmla="val 222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 bwMode="auto">
          <a:xfrm rot="5400000">
            <a:off x="4273550" y="4578350"/>
            <a:ext cx="431800" cy="1905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rot="16200000" flipH="1">
            <a:off x="4584700" y="4457700"/>
            <a:ext cx="508000" cy="177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972349" y="5744678"/>
            <a:ext cx="2141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Avenir Book" charset="0"/>
                <a:ea typeface="Avenir Book" charset="0"/>
                <a:cs typeface="Avenir Book" charset="0"/>
              </a:rPr>
              <a:t>Field of view 1-2 </a:t>
            </a:r>
            <a:r>
              <a:rPr lang="en-GB" dirty="0" err="1">
                <a:solidFill>
                  <a:srgbClr val="FFFF00"/>
                </a:solidFill>
                <a:latin typeface="Avenir Book" charset="0"/>
                <a:ea typeface="Avenir Book" charset="0"/>
                <a:cs typeface="Avenir Book" charset="0"/>
              </a:rPr>
              <a:t>sr</a:t>
            </a:r>
            <a:endParaRPr lang="en-GB" dirty="0">
              <a:solidFill>
                <a:srgbClr val="FFFF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GB" dirty="0">
                <a:solidFill>
                  <a:srgbClr val="FFFF00"/>
                </a:solidFill>
                <a:latin typeface="Avenir Book" charset="0"/>
                <a:ea typeface="Avenir Book" charset="0"/>
                <a:cs typeface="Avenir Book" charset="0"/>
              </a:rPr>
              <a:t>100% Duty Cycle</a:t>
            </a:r>
          </a:p>
        </p:txBody>
      </p:sp>
    </p:spTree>
    <p:extLst>
      <p:ext uri="{BB962C8B-B14F-4D97-AF65-F5344CB8AC3E}">
        <p14:creationId xmlns:p14="http://schemas.microsoft.com/office/powerpoint/2010/main" val="82899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A09CC-F525-7847-8CCD-5DF4528B56E1}" type="slidenum">
              <a:rPr lang="en-US" smtClean="0">
                <a:latin typeface="Helvetica Neue"/>
                <a:ea typeface="ヒラギノ角ゴ ProN W3"/>
                <a:cs typeface="ヒラギノ角ゴ ProN W3"/>
              </a:rPr>
              <a:pPr/>
              <a:t>6</a:t>
            </a:fld>
            <a:endParaRPr lang="en-US">
              <a:latin typeface="Helvetica Neue"/>
              <a:ea typeface="ヒラギノ角ゴ ProN W3"/>
              <a:cs typeface="ヒラギノ角ゴ ProN W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787400"/>
            <a:ext cx="6032500" cy="5698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581252">
            <a:off x="3513216" y="1346201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Electromagnetic Energy</a:t>
            </a:r>
          </a:p>
        </p:txBody>
      </p:sp>
      <p:sp>
        <p:nvSpPr>
          <p:cNvPr id="10" name="TextBox 9"/>
          <p:cNvSpPr txBox="1"/>
          <p:nvPr/>
        </p:nvSpPr>
        <p:spPr>
          <a:xfrm rot="20781176">
            <a:off x="3681465" y="2038865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Number of muons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8256" y="3910568"/>
            <a:ext cx="290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</a:t>
            </a:r>
            <a:r>
              <a:rPr lang="en-GB"/>
              <a:t>% Encircled Energy Radius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0250" y="5122260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8971" y="468838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Muons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3"/>
          </p:nvPr>
        </p:nvSpPr>
        <p:spPr>
          <a:xfrm>
            <a:off x="7211082" y="1242702"/>
            <a:ext cx="3157866" cy="4787900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Gamma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proton</a:t>
            </a:r>
            <a:r>
              <a:rPr lang="en-GB" dirty="0"/>
              <a:t> initiated showers at </a:t>
            </a:r>
            <a:r>
              <a:rPr lang="en-GB" b="1" dirty="0"/>
              <a:t>5km altitude</a:t>
            </a:r>
          </a:p>
          <a:p>
            <a:r>
              <a:rPr lang="en-GB" dirty="0"/>
              <a:t>1 </a:t>
            </a:r>
            <a:r>
              <a:rPr lang="en-GB" dirty="0" err="1"/>
              <a:t>TeV</a:t>
            </a:r>
            <a:r>
              <a:rPr lang="en-GB" dirty="0"/>
              <a:t> gamma-ray brings 100 GeV of energy to the ground</a:t>
            </a:r>
          </a:p>
          <a:p>
            <a:pPr lvl="1"/>
            <a:r>
              <a:rPr lang="en-GB" dirty="0"/>
              <a:t>Typical electron energy ~10 MeV</a:t>
            </a:r>
          </a:p>
          <a:p>
            <a:r>
              <a:rPr lang="en-GB" dirty="0"/>
              <a:t>1 </a:t>
            </a:r>
            <a:r>
              <a:rPr lang="en-GB" dirty="0" err="1"/>
              <a:t>TeV</a:t>
            </a:r>
            <a:r>
              <a:rPr lang="en-GB" dirty="0"/>
              <a:t> proton on average 50 GeV EM + 30 muons</a:t>
            </a:r>
          </a:p>
          <a:p>
            <a:pPr lvl="1"/>
            <a:r>
              <a:rPr lang="en-GB" dirty="0"/>
              <a:t>Typical energy of muons ~few GeV, with much bigger spread on ground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Ground-level Particles</a:t>
            </a:r>
          </a:p>
        </p:txBody>
      </p:sp>
    </p:spTree>
    <p:extLst>
      <p:ext uri="{BB962C8B-B14F-4D97-AF65-F5344CB8AC3E}">
        <p14:creationId xmlns:p14="http://schemas.microsoft.com/office/powerpoint/2010/main" val="1630502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9A4AAA-C948-6B46-A4C0-F8FB67A77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6530" y="490063"/>
            <a:ext cx="2871470" cy="215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20839-9124-7C4A-B45C-54F24F1C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96654"/>
            <a:ext cx="5770605" cy="1445649"/>
          </a:xfrm>
        </p:spPr>
        <p:txBody>
          <a:bodyPr>
            <a:normAutofit/>
          </a:bodyPr>
          <a:lstStyle/>
          <a:p>
            <a:r>
              <a:rPr lang="en-GB" dirty="0"/>
              <a:t>Ground-particle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9A032-7F03-5F4A-A4A1-8A4396BDE2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405" y="1412877"/>
            <a:ext cx="7587158" cy="47879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MILAGRO – 2001-2008</a:t>
            </a:r>
          </a:p>
          <a:p>
            <a:r>
              <a:rPr lang="en-GB" dirty="0"/>
              <a:t>HAWC – 2015 </a:t>
            </a:r>
            <a:r>
              <a:rPr lang="en-GB" dirty="0">
                <a:sym typeface="Wingdings" pitchFamily="2" charset="2"/>
              </a:rPr>
              <a:t>-</a:t>
            </a:r>
            <a:endParaRPr lang="en-GB" dirty="0"/>
          </a:p>
          <a:p>
            <a:r>
              <a:rPr lang="en-GB" dirty="0"/>
              <a:t>Tibet AS </a:t>
            </a:r>
            <a:r>
              <a:rPr lang="en-GB" dirty="0">
                <a:latin typeface="Symbol" pitchFamily="2" charset="2"/>
              </a:rPr>
              <a:t>g </a:t>
            </a:r>
            <a:r>
              <a:rPr lang="en-GB" dirty="0"/>
              <a:t>+ARGO – 1990s -</a:t>
            </a:r>
          </a:p>
          <a:p>
            <a:r>
              <a:rPr lang="en-GB" dirty="0"/>
              <a:t>LHAASO – 2021 -</a:t>
            </a:r>
          </a:p>
          <a:p>
            <a:r>
              <a:rPr lang="en-GB" dirty="0"/>
              <a:t>SWGO – 202X 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929F9-B1F4-EF46-AF3C-0FE14F952189}"/>
              </a:ext>
            </a:extLst>
          </p:cNvPr>
          <p:cNvSpPr txBox="1"/>
          <p:nvPr/>
        </p:nvSpPr>
        <p:spPr>
          <a:xfrm>
            <a:off x="1124465" y="4514993"/>
            <a:ext cx="61907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Drivers of performance: </a:t>
            </a:r>
          </a:p>
          <a:p>
            <a:r>
              <a:rPr lang="en-GB" sz="1600" b="1" dirty="0"/>
              <a:t>      size</a:t>
            </a:r>
            <a:r>
              <a:rPr lang="en-GB" sz="1600" dirty="0"/>
              <a:t>, </a:t>
            </a:r>
            <a:r>
              <a:rPr lang="en-GB" sz="1600" b="1" dirty="0"/>
              <a:t>fill factor </a:t>
            </a:r>
            <a:r>
              <a:rPr lang="en-GB" sz="1600" dirty="0"/>
              <a:t>and </a:t>
            </a:r>
            <a:r>
              <a:rPr lang="en-GB" sz="1600" b="1" dirty="0"/>
              <a:t>altitude</a:t>
            </a:r>
            <a:r>
              <a:rPr lang="en-GB" sz="1600" dirty="0"/>
              <a:t> </a:t>
            </a:r>
            <a:r>
              <a:rPr lang="en-GB" dirty="0"/>
              <a:t>(move detector up to shower max)</a:t>
            </a:r>
          </a:p>
          <a:p>
            <a:endParaRPr lang="en-GB" dirty="0"/>
          </a:p>
          <a:p>
            <a:r>
              <a:rPr lang="en-GB" b="1" dirty="0"/>
              <a:t>Increase altitude</a:t>
            </a:r>
            <a:r>
              <a:rPr lang="en-GB" dirty="0"/>
              <a:t>: MILAGRO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HAWC </a:t>
            </a:r>
            <a:r>
              <a:rPr lang="en-GB" dirty="0">
                <a:sym typeface="Wingdings" pitchFamily="2" charset="2"/>
              </a:rPr>
              <a:t> SWGO</a:t>
            </a:r>
            <a:endParaRPr lang="en-GB" dirty="0"/>
          </a:p>
          <a:p>
            <a:r>
              <a:rPr lang="en-GB" b="1" dirty="0"/>
              <a:t>Increase also fill-factor and size: </a:t>
            </a:r>
            <a:r>
              <a:rPr lang="en-GB" dirty="0"/>
              <a:t>Tibet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LHAASO &amp; SWGO</a:t>
            </a:r>
          </a:p>
          <a:p>
            <a:endParaRPr lang="en-GB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934CAC5-3B89-F14F-94A7-762786F39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9032" y="2877315"/>
            <a:ext cx="3978969" cy="143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1F4D8-2C05-0C47-9592-586F365E7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1046493"/>
            <a:ext cx="2131359" cy="1767024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7F5D05F-1CFB-384E-926D-0B01A0B0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657" y="4543392"/>
            <a:ext cx="3272580" cy="183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44368B-BC8B-F94A-AC26-D1606EDE54D2}"/>
              </a:ext>
            </a:extLst>
          </p:cNvPr>
          <p:cNvSpPr txBox="1"/>
          <p:nvPr/>
        </p:nvSpPr>
        <p:spPr>
          <a:xfrm>
            <a:off x="1874344" y="2965886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01796A"/>
                </a:solidFill>
              </a:rPr>
              <a:t>4.3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AB5ACB-A3F2-3C41-A491-277E4EA9599E}"/>
              </a:ext>
            </a:extLst>
          </p:cNvPr>
          <p:cNvSpPr txBox="1"/>
          <p:nvPr/>
        </p:nvSpPr>
        <p:spPr>
          <a:xfrm>
            <a:off x="1874344" y="2478649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01796A"/>
                </a:solidFill>
              </a:rPr>
              <a:t>4.1 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21E41D-D49F-BF4C-9656-C1A501A0BDE3}"/>
              </a:ext>
            </a:extLst>
          </p:cNvPr>
          <p:cNvSpPr txBox="1"/>
          <p:nvPr/>
        </p:nvSpPr>
        <p:spPr>
          <a:xfrm>
            <a:off x="1874344" y="3965073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01796A"/>
                </a:solidFill>
              </a:rPr>
              <a:t>4.8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8164FD-CE49-744C-9AC9-D78CFB906F5D}"/>
              </a:ext>
            </a:extLst>
          </p:cNvPr>
          <p:cNvSpPr txBox="1"/>
          <p:nvPr/>
        </p:nvSpPr>
        <p:spPr>
          <a:xfrm>
            <a:off x="1874344" y="1979055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01796A"/>
                </a:solidFill>
              </a:rPr>
              <a:t>2.5 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BB09E3-AD3A-D047-945A-2582FC924E24}"/>
              </a:ext>
            </a:extLst>
          </p:cNvPr>
          <p:cNvSpPr txBox="1"/>
          <p:nvPr/>
        </p:nvSpPr>
        <p:spPr>
          <a:xfrm>
            <a:off x="1874344" y="3477837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01796A"/>
                </a:solidFill>
              </a:rPr>
              <a:t>4.4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DAB86-4089-E74C-A50D-41EE820A3121}"/>
              </a:ext>
            </a:extLst>
          </p:cNvPr>
          <p:cNvSpPr txBox="1"/>
          <p:nvPr/>
        </p:nvSpPr>
        <p:spPr>
          <a:xfrm>
            <a:off x="3382133" y="6002645"/>
            <a:ext cx="18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1796A"/>
                </a:solidFill>
              </a:rPr>
              <a:t>+ muon detection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91A2B-B774-2440-B728-3DCA553A67A1}"/>
              </a:ext>
            </a:extLst>
          </p:cNvPr>
          <p:cNvSpPr txBox="1"/>
          <p:nvPr/>
        </p:nvSpPr>
        <p:spPr>
          <a:xfrm>
            <a:off x="6450621" y="170095"/>
            <a:ext cx="1401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MILAGRO: Cygnus Region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5A2C5A-8630-734C-AF0A-EB6686D6DECB}"/>
              </a:ext>
            </a:extLst>
          </p:cNvPr>
          <p:cNvSpPr txBox="1"/>
          <p:nvPr/>
        </p:nvSpPr>
        <p:spPr>
          <a:xfrm>
            <a:off x="9277195" y="710443"/>
            <a:ext cx="140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MILAGRO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4198CF-830A-B740-A5C9-715B2601E66F}"/>
              </a:ext>
            </a:extLst>
          </p:cNvPr>
          <p:cNvSpPr txBox="1"/>
          <p:nvPr/>
        </p:nvSpPr>
        <p:spPr>
          <a:xfrm>
            <a:off x="9277195" y="2897669"/>
            <a:ext cx="140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Tibet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60F0AC-CA89-0E42-890F-110F8277F71A}"/>
              </a:ext>
            </a:extLst>
          </p:cNvPr>
          <p:cNvSpPr txBox="1"/>
          <p:nvPr/>
        </p:nvSpPr>
        <p:spPr>
          <a:xfrm>
            <a:off x="9277195" y="4608092"/>
            <a:ext cx="140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LHAASO</a:t>
            </a:r>
          </a:p>
        </p:txBody>
      </p:sp>
    </p:spTree>
    <p:extLst>
      <p:ext uri="{BB962C8B-B14F-4D97-AF65-F5344CB8AC3E}">
        <p14:creationId xmlns:p14="http://schemas.microsoft.com/office/powerpoint/2010/main" val="2999174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A09CC-F525-7847-8CCD-5DF4528B56E1}" type="slidenum">
              <a:rPr lang="en-US" smtClean="0">
                <a:latin typeface="Helvetica Neue"/>
                <a:ea typeface="ヒラギノ角ゴ ProN W3"/>
                <a:cs typeface="ヒラギノ角ゴ ProN W3"/>
              </a:rPr>
              <a:pPr/>
              <a:t>8</a:t>
            </a:fld>
            <a:endParaRPr lang="en-US">
              <a:latin typeface="Helvetica Neue"/>
              <a:ea typeface="ヒラギノ角ゴ ProN W3"/>
              <a:cs typeface="ヒラギノ角ゴ ProN W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"/>
            <a:ext cx="9144000" cy="6707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718300" y="584200"/>
            <a:ext cx="1651000" cy="24511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699501" y="1206639"/>
            <a:ext cx="1217488" cy="364476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383712" y="771112"/>
            <a:ext cx="1217488" cy="364476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59068" y="3581401"/>
            <a:ext cx="1698632" cy="192822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600" b="1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  <a:sym typeface="Helvetica Neue Light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600" b="1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  <a:sym typeface="Helvetica Neue Light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FF"/>
                </a:solidFill>
                <a:latin typeface="Avenir Book" charset="0"/>
                <a:ea typeface="Avenir Book" charset="0"/>
                <a:cs typeface="Avenir Book" charset="0"/>
                <a:sym typeface="Helvetica Neue Light" charset="0"/>
              </a:rPr>
              <a:t>Blue: Water Cherenkov </a:t>
            </a:r>
            <a:r>
              <a:rPr lang="en-GB" sz="1600" b="1" dirty="0" err="1">
                <a:solidFill>
                  <a:srgbClr val="0000FF"/>
                </a:solidFill>
                <a:latin typeface="Avenir Book" charset="0"/>
                <a:ea typeface="Avenir Book" charset="0"/>
                <a:cs typeface="Avenir Book" charset="0"/>
                <a:sym typeface="Helvetica Neue Light" charset="0"/>
              </a:rPr>
              <a:t>Dets</a:t>
            </a:r>
            <a:endParaRPr lang="en-GB" sz="1600" b="1" dirty="0">
              <a:solidFill>
                <a:srgbClr val="0000FF"/>
              </a:solidFill>
              <a:latin typeface="Avenir Book" charset="0"/>
              <a:ea typeface="Avenir Book" charset="0"/>
              <a:cs typeface="Avenir Book" charset="0"/>
              <a:sym typeface="Helvetica Neue Light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600" b="1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  <a:sym typeface="Helvetica Neue Light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669900"/>
                </a:solidFill>
                <a:latin typeface="Avenir Book" charset="0"/>
                <a:ea typeface="Avenir Book" charset="0"/>
                <a:cs typeface="Avenir Book" charset="0"/>
                <a:sym typeface="Helvetica Neue Light" charset="0"/>
              </a:rPr>
              <a:t>Green: Other</a:t>
            </a:r>
          </a:p>
        </p:txBody>
      </p:sp>
      <p:sp>
        <p:nvSpPr>
          <p:cNvPr id="10" name="Right Arrow 9"/>
          <p:cNvSpPr/>
          <p:nvPr/>
        </p:nvSpPr>
        <p:spPr bwMode="auto">
          <a:xfrm rot="18524834">
            <a:off x="6614251" y="1291496"/>
            <a:ext cx="2155810" cy="1103214"/>
          </a:xfrm>
          <a:prstGeom prst="rightArrow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8428199" flipH="1">
            <a:off x="6532276" y="1442883"/>
            <a:ext cx="268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detector area</a:t>
            </a: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8439541" y="2286264"/>
            <a:ext cx="2155810" cy="1103214"/>
          </a:xfrm>
          <a:prstGeom prst="rightArrow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 flipH="1">
            <a:off x="8157929" y="3008764"/>
            <a:ext cx="268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Higher Energies</a:t>
            </a:r>
          </a:p>
        </p:txBody>
      </p:sp>
    </p:spTree>
    <p:extLst>
      <p:ext uri="{BB962C8B-B14F-4D97-AF65-F5344CB8AC3E}">
        <p14:creationId xmlns:p14="http://schemas.microsoft.com/office/powerpoint/2010/main" val="116031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"/>
            <a:ext cx="9144000" cy="6707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8343900" y="1322405"/>
            <a:ext cx="1841500" cy="294129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699500" y="3638689"/>
            <a:ext cx="774700" cy="124862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99414" y="637183"/>
            <a:ext cx="198323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▲ &gt;3 km altitude</a:t>
            </a:r>
          </a:p>
          <a:p>
            <a:r>
              <a:rPr lang="en-GB" sz="4000" dirty="0"/>
              <a:t>▾</a:t>
            </a:r>
            <a:r>
              <a:rPr lang="en-GB" dirty="0"/>
              <a:t>&lt;3 km altitude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060" y="3001014"/>
            <a:ext cx="3788240" cy="21129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7432915" y="225110"/>
            <a:ext cx="3124216" cy="1742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endParaRPr lang="en-US" dirty="0"/>
          </a:p>
          <a:p>
            <a:pPr lvl="1"/>
            <a:r>
              <a:rPr lang="en-US" dirty="0"/>
              <a:t>2 x 10</a:t>
            </a:r>
            <a:r>
              <a:rPr lang="en-US" baseline="30000" dirty="0"/>
              <a:t>4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~60% coverage</a:t>
            </a:r>
          </a:p>
          <a:p>
            <a:pPr lvl="1"/>
            <a:r>
              <a:rPr lang="en-US" dirty="0"/>
              <a:t>4.1 km </a:t>
            </a:r>
            <a:r>
              <a:rPr lang="en-US" dirty="0" err="1"/>
              <a:t>a.s.l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~500 GeV threshold</a:t>
            </a:r>
          </a:p>
          <a:p>
            <a:pPr lvl="1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70109" y="5110217"/>
            <a:ext cx="378824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dirty="0"/>
              <a:t>4 x 10</a:t>
            </a:r>
            <a:r>
              <a:rPr lang="en-US" baseline="30000" dirty="0"/>
              <a:t>4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~2% coverage</a:t>
            </a:r>
          </a:p>
          <a:p>
            <a:pPr lvl="1"/>
            <a:r>
              <a:rPr lang="en-US" dirty="0"/>
              <a:t>100 m </a:t>
            </a:r>
            <a:r>
              <a:rPr lang="en-US" dirty="0" err="1"/>
              <a:t>a.s.l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~100 </a:t>
            </a:r>
            <a:r>
              <a:rPr lang="en-US" dirty="0" err="1"/>
              <a:t>TeV</a:t>
            </a:r>
            <a:r>
              <a:rPr lang="en-US" dirty="0"/>
              <a:t> threshold</a:t>
            </a:r>
          </a:p>
          <a:p>
            <a:pPr lvl="1"/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914976" y="774701"/>
            <a:ext cx="949125" cy="417299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092816" y="1854052"/>
            <a:ext cx="1324685" cy="417299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42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4864100" y="252660"/>
            <a:ext cx="2568814" cy="522042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4864100" y="1192001"/>
            <a:ext cx="2568814" cy="2907187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1870110" y="2271350"/>
            <a:ext cx="2222707" cy="729664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5417501" y="2271350"/>
            <a:ext cx="240848" cy="729664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2917" y="1813341"/>
            <a:ext cx="3124215" cy="23119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63319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103145</TotalTime>
  <Words>1472</Words>
  <Application>Microsoft Macintosh PowerPoint</Application>
  <PresentationFormat>Widescreen</PresentationFormat>
  <Paragraphs>346</Paragraphs>
  <Slides>43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62" baseType="lpstr">
      <vt:lpstr>Arial</vt:lpstr>
      <vt:lpstr>Athelas</vt:lpstr>
      <vt:lpstr>Avenir</vt:lpstr>
      <vt:lpstr>Avenir Black</vt:lpstr>
      <vt:lpstr>Avenir Book</vt:lpstr>
      <vt:lpstr>Avenir Heavy</vt:lpstr>
      <vt:lpstr>Avenir Light</vt:lpstr>
      <vt:lpstr>Bodoni Ornaments</vt:lpstr>
      <vt:lpstr>Calibri</vt:lpstr>
      <vt:lpstr>Helvetica Neue</vt:lpstr>
      <vt:lpstr>Helvetica Neue Light</vt:lpstr>
      <vt:lpstr>Symbol</vt:lpstr>
      <vt:lpstr>System Font Regular</vt:lpstr>
      <vt:lpstr>Tahoma</vt:lpstr>
      <vt:lpstr>Times New Roman</vt:lpstr>
      <vt:lpstr>Wingdings</vt:lpstr>
      <vt:lpstr>Office</vt:lpstr>
      <vt:lpstr>Custom Design</vt:lpstr>
      <vt:lpstr>1_Custom Design</vt:lpstr>
      <vt:lpstr>My Background</vt:lpstr>
      <vt:lpstr>My Background</vt:lpstr>
      <vt:lpstr>PowerPoint Presentation</vt:lpstr>
      <vt:lpstr>Shower Particle Detection</vt:lpstr>
      <vt:lpstr>Shower Particle Detection</vt:lpstr>
      <vt:lpstr>Ground-level Particles</vt:lpstr>
      <vt:lpstr>Ground-particle Detectors</vt:lpstr>
      <vt:lpstr>PowerPoint Presentation</vt:lpstr>
      <vt:lpstr>PowerPoint Presentation</vt:lpstr>
      <vt:lpstr>PowerPoint Presentation</vt:lpstr>
      <vt:lpstr>PowerPoint Presentation</vt:lpstr>
      <vt:lpstr>Detectors</vt:lpstr>
      <vt:lpstr>Events</vt:lpstr>
      <vt:lpstr>Gamma/Hadron Separation</vt:lpstr>
      <vt:lpstr>HAWC Events RA/Dec.</vt:lpstr>
      <vt:lpstr>LHAASO</vt:lpstr>
      <vt:lpstr>LHAASO</vt:lpstr>
      <vt:lpstr>PowerPoint Presentation</vt:lpstr>
      <vt:lpstr>PowerPoint Presentation</vt:lpstr>
      <vt:lpstr>Muon Counting</vt:lpstr>
      <vt:lpstr>EM Fluctuations</vt:lpstr>
      <vt:lpstr>Sensitivity?</vt:lpstr>
      <vt:lpstr>Sensitivity?</vt:lpstr>
      <vt:lpstr>Sensitivity?</vt:lpstr>
      <vt:lpstr>Resolution?</vt:lpstr>
      <vt:lpstr>Discoveries? </vt:lpstr>
      <vt:lpstr>Discoveries?</vt:lpstr>
      <vt:lpstr>A Tale of Two Hemispheres</vt:lpstr>
      <vt:lpstr>PowerPoint Presentation</vt:lpstr>
      <vt:lpstr>PowerPoint Presentation</vt:lpstr>
      <vt:lpstr>The SWGO Collaboration</vt:lpstr>
      <vt:lpstr>PowerPoint Presentation</vt:lpstr>
      <vt:lpstr>SWGO Status</vt:lpstr>
      <vt:lpstr>PowerPoint Presentation</vt:lpstr>
      <vt:lpstr>Transients: GRBs</vt:lpstr>
      <vt:lpstr>Dark Matter</vt:lpstr>
      <vt:lpstr>And a lot more…</vt:lpstr>
      <vt:lpstr>Summary</vt:lpstr>
      <vt:lpstr>Job Opportunities !</vt:lpstr>
      <vt:lpstr>Questions?</vt:lpstr>
      <vt:lpstr>SWGO Performance</vt:lpstr>
      <vt:lpstr>BG Rejection</vt:lpstr>
      <vt:lpstr>Angular Resolution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hubele</dc:creator>
  <dc:description/>
  <cp:lastModifiedBy>Jim Hinton</cp:lastModifiedBy>
  <cp:revision>939</cp:revision>
  <cp:lastPrinted>2024-01-07T16:13:11Z</cp:lastPrinted>
  <dcterms:created xsi:type="dcterms:W3CDTF">2022-12-05T12:45:02Z</dcterms:created>
  <dcterms:modified xsi:type="dcterms:W3CDTF">2025-07-01T07:00:33Z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5</vt:i4>
  </property>
  <property fmtid="{D5CDD505-2E9C-101B-9397-08002B2CF9AE}" pid="3" name="MMClips">
    <vt:i4>4</vt:i4>
  </property>
  <property fmtid="{D5CDD505-2E9C-101B-9397-08002B2CF9AE}" pid="4" name="Notes">
    <vt:i4>53</vt:i4>
  </property>
  <property fmtid="{D5CDD505-2E9C-101B-9397-08002B2CF9AE}" pid="5" name="PresentationFormat">
    <vt:lpwstr>Widescreen</vt:lpwstr>
  </property>
  <property fmtid="{D5CDD505-2E9C-101B-9397-08002B2CF9AE}" pid="6" name="Slides">
    <vt:i4>58</vt:i4>
  </property>
</Properties>
</file>