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30"/>
  </p:notesMasterIdLst>
  <p:sldIdLst>
    <p:sldId id="268" r:id="rId2"/>
    <p:sldId id="328" r:id="rId3"/>
    <p:sldId id="334" r:id="rId4"/>
    <p:sldId id="288" r:id="rId5"/>
    <p:sldId id="315" r:id="rId6"/>
    <p:sldId id="335" r:id="rId7"/>
    <p:sldId id="316" r:id="rId8"/>
    <p:sldId id="336" r:id="rId9"/>
    <p:sldId id="349" r:id="rId10"/>
    <p:sldId id="350" r:id="rId11"/>
    <p:sldId id="347" r:id="rId12"/>
    <p:sldId id="348" r:id="rId13"/>
    <p:sldId id="317" r:id="rId14"/>
    <p:sldId id="318" r:id="rId15"/>
    <p:sldId id="337" r:id="rId16"/>
    <p:sldId id="339" r:id="rId17"/>
    <p:sldId id="323" r:id="rId18"/>
    <p:sldId id="319" r:id="rId19"/>
    <p:sldId id="320" r:id="rId20"/>
    <p:sldId id="321" r:id="rId21"/>
    <p:sldId id="341" r:id="rId22"/>
    <p:sldId id="340" r:id="rId23"/>
    <p:sldId id="343" r:id="rId24"/>
    <p:sldId id="342" r:id="rId25"/>
    <p:sldId id="345" r:id="rId26"/>
    <p:sldId id="344" r:id="rId27"/>
    <p:sldId id="346" r:id="rId28"/>
    <p:sldId id="314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2"/>
    <p:restoredTop sz="74408"/>
  </p:normalViewPr>
  <p:slideViewPr>
    <p:cSldViewPr snapToGrid="0">
      <p:cViewPr varScale="1">
        <p:scale>
          <a:sx n="79" d="100"/>
          <a:sy n="79" d="100"/>
        </p:scale>
        <p:origin x="752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B5DA3-C46E-7846-9CDF-4089E9606EC8}" type="datetimeFigureOut">
              <a:rPr lang="it-IT" smtClean="0"/>
              <a:t>25/06/25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5B8C5-F098-EC44-A9C9-32C90EE33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83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34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A3A48-6947-B843-7DEA-B8C03EFD3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FA58354-19DE-B3D5-9F90-2930F160F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5D5F7AC-8858-970B-C5F3-CEAF24C4B9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err="1"/>
              <a:t>z</a:t>
            </a:r>
            <a:r>
              <a:rPr lang="it-IT" sz="1200" baseline="-25000" dirty="0" err="1"/>
              <a:t>first</a:t>
            </a:r>
            <a:r>
              <a:rPr lang="it-IT" sz="1200" baseline="-25000" dirty="0"/>
              <a:t> interaction </a:t>
            </a:r>
            <a:r>
              <a:rPr lang="it-IT" sz="1200" dirty="0"/>
              <a:t>: 32001.93898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B74CCF-A43D-F994-EFA6-B04FD3BF73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736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B56AD-21BA-FCB2-5C77-E2DC7FBE6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E732728-4F0F-698A-EE71-BAB9A2D6EC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29C13C3-44CB-5532-6EB3-8B8D06133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73EA56-254D-E790-4D82-7D4218093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692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F71C2-3BCB-92C7-E98E-00FC8EB5F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E7D57DC-87C0-F77B-83D3-BDF923E94A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67D5735-4D87-96F8-13B8-7CFBCA5B7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B35F7E-C915-6AD6-9B89-13C5C674D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192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94DE3-33A2-190F-D6E7-6A3A8F0BF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89A110F-D96D-8D40-4B82-8C06F43038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130EF8C-CAEF-B86F-F7F6-5701541054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A271B4-DB89-D0A5-2841-D41023D7FF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953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17592-A0B7-6BA8-A729-84829286E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6560045-516E-BF2B-BB37-1CE04B478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52B79CD-50C4-CDAD-CDE7-FA38B9C2B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615970-60AD-2BD8-B2DD-A9F2E79FB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447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2EDA6-8345-A62D-9F52-EA8DF1663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C9E14D1-5ADE-9261-634A-435611CEAE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6478FEB-7C6E-3C00-124B-C7CEDA1B0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3FFE8B-CFC5-A285-4BA8-0058E80BD7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230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C9614-A938-0084-40B8-A0AF5D82C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F4FD7A3-FBA2-8C8C-F8F6-CF69B940C0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54DC44C-A35F-FA32-9946-3D6A942595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F95A3A-5736-EBE7-6103-379DD0CE7A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333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48DA8-C94F-9A35-3E26-058D1D1A4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41B3D19-5BF5-6946-2151-21E42E074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D968E9C-FF25-3501-3246-CECC7F5AE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005E76-4A10-E2C9-3209-152CB7B246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642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24865-EA20-C196-D79E-3BB138863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F963C6A-9485-40D6-A662-8C5F6DB36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800E7D1-F694-CAAE-A8F1-20FE9BFC5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77D019-C78C-7ED2-DD83-6A6D15551D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759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F8D13-DC3E-1E45-2AC7-2ADCCBFB3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BEDF3B2-5955-85D0-2571-458DA5248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C318227-A684-05AB-C33C-BA3D3639A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096D8E-A669-285B-D618-3AE516E85D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65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9A61F-498B-33DE-02CE-39E45B70A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3F472C1-0A87-7211-7E47-F85040A9D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7AC2B2F-9747-0B66-E069-42078ABCF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L’energia</a:t>
            </a:r>
            <a:r>
              <a:rPr lang="en-GB" dirty="0"/>
              <a:t> di </a:t>
            </a:r>
            <a:r>
              <a:rPr lang="en-GB" dirty="0" err="1"/>
              <a:t>transizione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il </a:t>
            </a:r>
            <a:r>
              <a:rPr lang="en-GB" dirty="0" err="1"/>
              <a:t>modello</a:t>
            </a:r>
            <a:r>
              <a:rPr lang="en-GB" dirty="0"/>
              <a:t> a </a:t>
            </a:r>
            <a:r>
              <a:rPr lang="en-GB" dirty="0" err="1"/>
              <a:t>bassa</a:t>
            </a:r>
            <a:r>
              <a:rPr lang="en-GB" dirty="0"/>
              <a:t> </a:t>
            </a:r>
            <a:r>
              <a:rPr lang="en-GB" dirty="0" err="1"/>
              <a:t>energia</a:t>
            </a:r>
            <a:r>
              <a:rPr lang="en-GB" dirty="0"/>
              <a:t> e </a:t>
            </a:r>
            <a:r>
              <a:rPr lang="en-GB" dirty="0" err="1"/>
              <a:t>quello</a:t>
            </a:r>
            <a:r>
              <a:rPr lang="en-GB" dirty="0"/>
              <a:t> ad </a:t>
            </a:r>
            <a:r>
              <a:rPr lang="en-GB" dirty="0" err="1"/>
              <a:t>alta</a:t>
            </a:r>
            <a:r>
              <a:rPr lang="en-GB" dirty="0"/>
              <a:t> </a:t>
            </a:r>
            <a:r>
              <a:rPr lang="en-GB" dirty="0" err="1"/>
              <a:t>energia</a:t>
            </a:r>
            <a:r>
              <a:rPr lang="en-GB" dirty="0"/>
              <a:t> </a:t>
            </a:r>
            <a:r>
              <a:rPr lang="en-GB" dirty="0" err="1"/>
              <a:t>influisce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passaggio da </a:t>
            </a:r>
            <a:r>
              <a:rPr lang="en-GB" dirty="0" err="1"/>
              <a:t>bassa</a:t>
            </a:r>
            <a:r>
              <a:rPr lang="en-GB" dirty="0"/>
              <a:t> </a:t>
            </a:r>
            <a:r>
              <a:rPr lang="en-GB" dirty="0" err="1"/>
              <a:t>energia</a:t>
            </a:r>
            <a:r>
              <a:rPr lang="en-GB" dirty="0"/>
              <a:t> ed </a:t>
            </a:r>
            <a:r>
              <a:rPr lang="en-GB" dirty="0" err="1"/>
              <a:t>alta</a:t>
            </a:r>
            <a:r>
              <a:rPr lang="en-GB" dirty="0"/>
              <a:t> </a:t>
            </a:r>
            <a:r>
              <a:rPr lang="en-GB" dirty="0" err="1"/>
              <a:t>energia</a:t>
            </a:r>
            <a:r>
              <a:rPr lang="en-GB" dirty="0"/>
              <a:t> per le </a:t>
            </a:r>
            <a:r>
              <a:rPr lang="en-GB" dirty="0" err="1"/>
              <a:t>interazioni</a:t>
            </a:r>
            <a:r>
              <a:rPr lang="en-GB" dirty="0"/>
              <a:t> </a:t>
            </a:r>
            <a:r>
              <a:rPr lang="en-GB" dirty="0" err="1"/>
              <a:t>adroniche</a:t>
            </a:r>
            <a:r>
              <a:rPr lang="en-GB" dirty="0"/>
              <a:t>  e il </a:t>
            </a:r>
            <a:r>
              <a:rPr lang="en-GB" dirty="0" err="1"/>
              <a:t>modello</a:t>
            </a:r>
            <a:r>
              <a:rPr lang="en-GB" dirty="0"/>
              <a:t> </a:t>
            </a:r>
            <a:r>
              <a:rPr lang="en-GB" dirty="0" err="1"/>
              <a:t>fotoadronico</a:t>
            </a:r>
            <a:r>
              <a:rPr lang="en-GB" dirty="0"/>
              <a:t> in proposal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CB98B0-E8C3-A162-7250-9C63AC8E8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128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039F2-EB85-B91B-EC9E-C8B8E9C96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8A2571-4D87-D512-873C-A3F1E4FF4D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CF765AD-0E71-C918-C833-51F963164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384406-628D-9413-6497-EB3186EBB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021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AA01A-60E0-89B1-CACA-1DA0EA69C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54F5203-786C-4174-9344-D57A2F19AA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E57D3BC-124A-59C6-7FD6-3A16497DD4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1188E6-CDA8-227C-238A-9AD26E735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774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6D4A1-D130-102E-E7C9-0E91BB740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86ED3FB-56EB-E694-9998-D68CDD84F3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6535B6E-4545-D9CD-CF40-21CF044C5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864D43-0541-F49E-F8BC-37120BB1C9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67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B2F64-5A0E-3C30-7747-BA74798F0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41330CA-69CE-2156-930D-C146183DED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0FEEE76-C86E-3117-BD0A-A5CBF428F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30ECAB-960F-33FF-9F03-DCBCD08D3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064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0046D-5AF3-6737-DFF1-D4884922F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3491352-8F4B-843E-A501-B578E4BC77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E862F1C-0CD5-EED2-4523-6ADF1D690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B19DF6-8A96-D1FC-DA42-3FDD9A6CA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048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79DDE-327E-5918-ED54-7CF6DFF10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A1E45BA-3F36-FD07-1453-DCCE726EC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808EBC1-9F44-E9BE-D933-18038752F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EBA3C2-0650-779C-C20E-84C18A98DA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484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05303-79C0-FA5A-F14A-1BADD98F4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18ADACC-5C8C-7997-16B7-DA3293E697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FF2F722-AFB7-03C7-C1FD-258CB3CCAE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A9B4D4-4A78-08B8-E05B-23C9D2CA1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2197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8D217-78C2-B9EC-D6CD-382B374C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4A603E7-68BD-062E-0C0F-C4A428386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7D331D3-D02B-A1ED-8216-320FEC1A8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A63363-2D82-58BC-E897-CCB1130BA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2787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46488-3A19-FBF6-04CB-40252C84E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113523C-A5F6-86B1-784A-C70CCAEC2C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7465540-CF72-2BEE-2437-B8257592F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F37F48-F345-05A0-6DFB-F3F6B5B5D3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671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E24F5-AD1C-0A47-3E0E-C253F8D07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E57E855-7C10-D551-44A5-5A77243BEC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753E05C-652F-07F7-48D1-EEA0321B5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On the top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lateral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particle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number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distributions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on ground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level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are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shown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while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on the bottom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this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is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shown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for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longitudinal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profiles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C72CDC-8E0C-011E-82D9-1674340679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980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1E473-D51E-CC0F-70F1-892B99F34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4060543-B630-D013-4876-91F515E878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84FFE7C-5BD0-FC9A-1877-6F279ECC3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On the top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lateral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particle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number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distributions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on ground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level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are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shown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while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on the bottom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this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is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shown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for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longitudinal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profiles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15A655-3F2E-DE75-6AE4-88E0ABDEEE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376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0589B-8431-6D3D-9E6A-1BC423723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DCAA76D-AEB3-D8AD-A87A-1780B035D1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3254F85-C7DD-5B49-D509-94EBC44452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 sinistra solo quelli che hanno interagito a destra tutti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8E50BA-0E0A-DBE1-B7BF-67F9DA43C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155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CADB7-56D0-CA63-B469-0C1611D89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094E7E4-5246-3D1E-81EF-1D6D6B53A3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D7A9A39-3037-B108-ED6D-96BD280490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 sinistra solo quelli che hanno interagito a destra tutti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77EADA-F906-7ECF-C514-A65A586045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662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D4502-3D71-5227-1990-35A466F53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4019591-114E-96FB-0FE0-61BD17D866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DD3A3EC-FB2B-13F9-1962-5958492FD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0F9A81-B193-11BD-7A8A-765E36960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688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774C2-21C8-23B4-9E86-73DDE495C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6E4C09C-AE88-69B2-D51F-F35D0C54A0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9E10F45-03EB-5876-9DE8-3143C4621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D51F74-ACA8-17A0-DE47-C9AE409EA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869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0A70F-3EEA-2409-6F7A-8C158D7A9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98EFBBF-4BA3-43B9-D0FA-6781006562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99FCF67-52CE-F185-62F2-616232600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err="1"/>
              <a:t>z</a:t>
            </a:r>
            <a:r>
              <a:rPr lang="it-IT" sz="1200" baseline="-25000" dirty="0" err="1"/>
              <a:t>first</a:t>
            </a:r>
            <a:r>
              <a:rPr lang="it-IT" sz="1200" baseline="-25000" dirty="0"/>
              <a:t> interaction </a:t>
            </a:r>
            <a:r>
              <a:rPr lang="it-IT" sz="1200" dirty="0"/>
              <a:t>: 32001.93898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2CA537-5EB5-BC8B-C4E5-153F8BD05E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8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3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4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9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7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4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0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4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9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5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0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6/25/25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9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otivi colorati nel cielo">
            <a:extLst>
              <a:ext uri="{FF2B5EF4-FFF2-40B4-BE49-F238E27FC236}">
                <a16:creationId xmlns:a16="http://schemas.microsoft.com/office/drawing/2014/main" id="{EE9F3F4B-6044-7FF3-12BC-C615DE8047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77" b="9239"/>
          <a:stretch/>
        </p:blipFill>
        <p:spPr>
          <a:xfrm>
            <a:off x="9" y="-1119"/>
            <a:ext cx="12191982" cy="68591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13B575B-F189-CF56-6806-DDC311579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46" y="398982"/>
            <a:ext cx="2820332" cy="1185986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9CFF72C5-7C7C-2845-2B11-67740A354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66" y="2033900"/>
            <a:ext cx="11750467" cy="2323731"/>
          </a:xfrm>
        </p:spPr>
        <p:txBody>
          <a:bodyPr anchor="b">
            <a:normAutofit/>
          </a:bodyPr>
          <a:lstStyle/>
          <a:p>
            <a:pPr algn="l"/>
            <a:r>
              <a:rPr lang="it-IT" sz="4400" cap="small" dirty="0" err="1"/>
              <a:t>Radiation</a:t>
            </a:r>
            <a:r>
              <a:rPr lang="it-IT" sz="4400" cap="small" dirty="0"/>
              <a:t> </a:t>
            </a:r>
            <a:r>
              <a:rPr lang="it-IT" sz="4400" cap="small" dirty="0" err="1"/>
              <a:t>environment</a:t>
            </a:r>
            <a:r>
              <a:rPr lang="it-IT" sz="4400" cap="small" dirty="0"/>
              <a:t> on </a:t>
            </a:r>
            <a:r>
              <a:rPr lang="it-IT" sz="4400" cap="small" dirty="0" err="1"/>
              <a:t>mars</a:t>
            </a:r>
            <a:endParaRPr lang="it-IT" sz="4400" cap="small" dirty="0"/>
          </a:p>
        </p:txBody>
      </p:sp>
    </p:spTree>
    <p:extLst>
      <p:ext uri="{BB962C8B-B14F-4D97-AF65-F5344CB8AC3E}">
        <p14:creationId xmlns:p14="http://schemas.microsoft.com/office/powerpoint/2010/main" val="420548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F927DE-9A70-3C9D-DDDE-9B206222D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8E469122-2840-BBB2-D323-EDD5BCC65F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39351F-A88D-2B7F-9A30-2085E64A00E5}"/>
              </a:ext>
            </a:extLst>
          </p:cNvPr>
          <p:cNvSpPr txBox="1"/>
          <p:nvPr/>
        </p:nvSpPr>
        <p:spPr>
          <a:xfrm>
            <a:off x="445322" y="222228"/>
            <a:ext cx="874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Shower</a:t>
            </a:r>
            <a:r>
              <a:rPr lang="it-IT" sz="2400" b="1" dirty="0"/>
              <a:t> 46: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341095A-56EF-9F7D-0E44-9DAEB1B0A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86" y="1812281"/>
            <a:ext cx="11083558" cy="409866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C76BB78-3DEB-921E-F299-02130EE9E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2072" y="1812281"/>
            <a:ext cx="722629" cy="409866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198FEC-4073-31E9-B6B5-C584B45E5ADC}"/>
              </a:ext>
            </a:extLst>
          </p:cNvPr>
          <p:cNvSpPr txBox="1"/>
          <p:nvPr/>
        </p:nvSpPr>
        <p:spPr>
          <a:xfrm>
            <a:off x="11486312" y="1812281"/>
            <a:ext cx="50430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/>
              <a:t>Δ</a:t>
            </a:r>
            <a:r>
              <a:rPr lang="it-IT" sz="1400" b="1" dirty="0" err="1"/>
              <a:t>z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1800074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C438B2-47DF-E7D9-15DF-9CD83E4FC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A7733BAA-DFDF-220F-AD33-645930BE5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332E0CE-2219-3AA5-E794-4AB523CF3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702" y="1114452"/>
            <a:ext cx="6011812" cy="462909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EA845AE-2FB1-D64C-AD22-EE78DAB4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40" y="1114452"/>
            <a:ext cx="5886134" cy="4629095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9E991C8A-3415-ED83-6771-BD9A8F13A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66" y="156975"/>
            <a:ext cx="11750467" cy="949932"/>
          </a:xfrm>
        </p:spPr>
        <p:txBody>
          <a:bodyPr anchor="b">
            <a:normAutofit/>
          </a:bodyPr>
          <a:lstStyle/>
          <a:p>
            <a:pPr algn="l"/>
            <a:r>
              <a:rPr lang="it-IT" sz="4400" cap="small" dirty="0"/>
              <a:t>Simulazione Terra con </a:t>
            </a:r>
            <a:r>
              <a:rPr lang="it-IT" sz="4400" cap="small" dirty="0" err="1"/>
              <a:t>Corsika</a:t>
            </a:r>
            <a:r>
              <a:rPr lang="it-IT" sz="4400" cap="small" dirty="0"/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1735843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512A8D-C761-A149-C26C-461D44BFE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A36A8F4D-ADA3-DA2F-ADAA-FC4C377288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8C799C7-7AAF-A761-9961-344E1C575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8" y="1346200"/>
            <a:ext cx="6313686" cy="456474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3740EE6-CFAD-B117-371C-26A3D5274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117" y="2692400"/>
            <a:ext cx="5691865" cy="415133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6068E90-E537-61A1-3836-716F907E3A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3708" y="0"/>
            <a:ext cx="3302000" cy="26924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90AA254-1543-2F7C-FA10-E7EFD8E0D2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6049" y="167317"/>
            <a:ext cx="965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1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EC9E00-E9A1-B740-B5E0-1F80B105E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9579A3F1-686E-399C-F51B-6A6E0591B5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2C5B7C0-EF6E-FB9F-D8C0-C801EAA73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457" y="971558"/>
            <a:ext cx="5584371" cy="459423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8389BC8-E0EE-ED79-2656-5F7A7C1AA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72" y="980345"/>
            <a:ext cx="5736771" cy="458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9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BD4B8F-CD62-AAE2-9137-82F79FAAA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3EFF4F56-7C8C-F96C-1168-0329D9D08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A4FBB7E-366C-E85D-1ED3-0B203C1F8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199973"/>
            <a:ext cx="3251200" cy="26543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397848D-CFA1-422B-30CA-891D6922A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2900" y="330602"/>
            <a:ext cx="965200" cy="1524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0298A27-43FA-F13F-480A-F4046E81F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08" y="1236267"/>
            <a:ext cx="5560777" cy="450826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7F46F5D-3508-2B88-5BC0-1864338E13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0414" y="2854272"/>
            <a:ext cx="5408378" cy="394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39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FD3996-8E7B-B702-F5AD-2C5949377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65B6D76D-A60F-0E3D-67F0-7665A05D8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2C8A9F7-FE22-3E08-F1A5-F0ED5D5F7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132" y="1286197"/>
            <a:ext cx="5593441" cy="463456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DB3C30A-EF99-FB38-9816-3D481980F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27" y="1286197"/>
            <a:ext cx="5624856" cy="463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45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F6D0F3-2868-1F97-B73E-AE16FDD0E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304CE3DE-BC16-CB85-0E78-9560693BAC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3DD8167-D1DD-752A-6E3E-CC928F3A0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171" y="165100"/>
            <a:ext cx="3381830" cy="308202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9987719-7DAF-DD7E-C223-3465B5BB7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8430" y="301975"/>
            <a:ext cx="965200" cy="1524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133CD07-8CE1-82FF-100E-68C6873BA8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054" b="1"/>
          <a:stretch>
            <a:fillRect/>
          </a:stretch>
        </p:blipFill>
        <p:spPr>
          <a:xfrm>
            <a:off x="1235341" y="1543050"/>
            <a:ext cx="5399689" cy="377189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D77586C-A43F-6661-C4A7-9E29BD5D82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6815" y="3273604"/>
            <a:ext cx="3813630" cy="356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93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B580BD-4F0C-6B59-AFF7-2AB09C975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284A9599-7DF8-5987-E95F-340C50A13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E818F2A-2546-2B91-C98C-AA250EE05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892" y="888999"/>
            <a:ext cx="5580551" cy="45175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5DCEEA7-3C75-5063-907A-E1B7A25F8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30" y="888999"/>
            <a:ext cx="5532132" cy="451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9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63B01D-787E-C847-92EA-1D077E175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0F8F4EAD-6912-6F8C-87BD-86928C6A40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A9ED0A8-36F4-4EB0-37F2-CF6E5BE5E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101" y="1107620"/>
            <a:ext cx="5897899" cy="47869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46CBFE5-314E-7FCB-1D01-ED6E0B698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9" y="1107620"/>
            <a:ext cx="5993969" cy="478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519991-4C87-D992-3A53-0A45C76EF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57A02BB2-55DC-8404-1ECA-06BACEDB87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A9391ED-71E2-1C72-BBBA-B69CD644E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79" y="919521"/>
            <a:ext cx="5610582" cy="451910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486E423-851B-5449-F5C0-ACC9BFE66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722" y="938670"/>
            <a:ext cx="5610582" cy="44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9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1E7ADA-8526-825E-C25E-99B7AEC85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otivi colorati nel cielo">
            <a:extLst>
              <a:ext uri="{FF2B5EF4-FFF2-40B4-BE49-F238E27FC236}">
                <a16:creationId xmlns:a16="http://schemas.microsoft.com/office/drawing/2014/main" id="{5F9B6F25-9630-9783-9959-B9B0B9EDD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77" b="9239"/>
          <a:stretch/>
        </p:blipFill>
        <p:spPr>
          <a:xfrm>
            <a:off x="9" y="-1119"/>
            <a:ext cx="12191982" cy="6859119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00993EB8-BFA0-23F0-27DD-179055725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66" y="156975"/>
            <a:ext cx="11750467" cy="949932"/>
          </a:xfrm>
        </p:spPr>
        <p:txBody>
          <a:bodyPr anchor="b">
            <a:normAutofit/>
          </a:bodyPr>
          <a:lstStyle/>
          <a:p>
            <a:pPr algn="l"/>
            <a:r>
              <a:rPr lang="it-IT" sz="4400" cap="small" dirty="0"/>
              <a:t>Simulazione Marte con </a:t>
            </a:r>
            <a:r>
              <a:rPr lang="it-IT" sz="4400" cap="small" dirty="0" err="1"/>
              <a:t>Corsika</a:t>
            </a:r>
            <a:r>
              <a:rPr lang="it-IT" sz="4400" cap="small" dirty="0"/>
              <a:t> 8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4BD3AB4-E693-57AD-F8A4-8D763B88E687}"/>
              </a:ext>
            </a:extLst>
          </p:cNvPr>
          <p:cNvSpPr txBox="1"/>
          <p:nvPr/>
        </p:nvSpPr>
        <p:spPr>
          <a:xfrm>
            <a:off x="6717756" y="961914"/>
            <a:ext cx="525347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GB" noProof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effectLst/>
              </a:rPr>
              <a:t> </a:t>
            </a:r>
            <a:r>
              <a:rPr lang="en-GB" sz="2000" noProof="0" dirty="0" err="1">
                <a:solidFill>
                  <a:srgbClr val="000000"/>
                </a:solidFill>
                <a:effectLst/>
              </a:rPr>
              <a:t>Modello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a </a:t>
            </a:r>
            <a:r>
              <a:rPr lang="en-GB" sz="2000" noProof="0" dirty="0" err="1">
                <a:solidFill>
                  <a:srgbClr val="000000"/>
                </a:solidFill>
                <a:effectLst/>
              </a:rPr>
              <a:t>bassa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</a:t>
            </a:r>
            <a:r>
              <a:rPr lang="en-GB" sz="2000" noProof="0" dirty="0" err="1">
                <a:solidFill>
                  <a:srgbClr val="000000"/>
                </a:solidFill>
                <a:effectLst/>
              </a:rPr>
              <a:t>energia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FLUKA con </a:t>
            </a:r>
            <a:r>
              <a:rPr lang="en-GB" sz="2000" noProof="0" dirty="0" err="1">
                <a:solidFill>
                  <a:srgbClr val="000000"/>
                </a:solidFill>
                <a:effectLst/>
              </a:rPr>
              <a:t>transizione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a 𝐸</a:t>
            </a:r>
            <a:r>
              <a:rPr lang="en-GB" sz="2000" baseline="-25000" noProof="0" dirty="0" err="1">
                <a:solidFill>
                  <a:srgbClr val="000000"/>
                </a:solidFill>
                <a:effectLst/>
              </a:rPr>
              <a:t>kin,lab</a:t>
            </a:r>
            <a:r>
              <a:rPr lang="en-GB" sz="2000" baseline="-25000" noProof="0" dirty="0">
                <a:solidFill>
                  <a:srgbClr val="000000"/>
                </a:solidFill>
                <a:effectLst/>
              </a:rPr>
              <a:t> 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= 63.1 GeV al </a:t>
            </a:r>
            <a:r>
              <a:rPr lang="en-GB" sz="2000" noProof="0" dirty="0" err="1">
                <a:solidFill>
                  <a:srgbClr val="000000"/>
                </a:solidFill>
                <a:effectLst/>
              </a:rPr>
              <a:t>modello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ad </a:t>
            </a:r>
            <a:r>
              <a:rPr lang="en-GB" sz="2000" noProof="0" dirty="0" err="1">
                <a:solidFill>
                  <a:srgbClr val="000000"/>
                </a:solidFill>
                <a:effectLst/>
              </a:rPr>
              <a:t>alta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</a:t>
            </a:r>
            <a:r>
              <a:rPr lang="en-GB" sz="2000" noProof="0" dirty="0" err="1">
                <a:solidFill>
                  <a:srgbClr val="000000"/>
                </a:solidFill>
                <a:effectLst/>
              </a:rPr>
              <a:t>energia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Sibyll2.3d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noProof="0" dirty="0" err="1">
                <a:solidFill>
                  <a:srgbClr val="000000"/>
                </a:solidFill>
                <a:effectLst/>
              </a:rPr>
              <a:t>Interazioni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</a:t>
            </a:r>
            <a:r>
              <a:rPr lang="en-GB" sz="2000" noProof="0" dirty="0" err="1">
                <a:solidFill>
                  <a:srgbClr val="000000"/>
                </a:solidFill>
                <a:effectLst/>
              </a:rPr>
              <a:t>E.m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simulate con PROPOSAL.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Marte non ha campo </a:t>
            </a:r>
            <a:r>
              <a:rPr lang="en-GB" sz="2000" dirty="0" err="1">
                <a:solidFill>
                  <a:srgbClr val="000000"/>
                </a:solidFill>
              </a:rPr>
              <a:t>magnetico</a:t>
            </a:r>
            <a:r>
              <a:rPr lang="en-GB" sz="2000" dirty="0">
                <a:solidFill>
                  <a:srgbClr val="000000"/>
                </a:solidFill>
              </a:rPr>
              <a:t> e </a:t>
            </a:r>
            <a:r>
              <a:rPr lang="en-GB" sz="2000" dirty="0" err="1">
                <a:solidFill>
                  <a:srgbClr val="000000"/>
                </a:solidFill>
              </a:rPr>
              <a:t>un’atmosfera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descritta</a:t>
            </a:r>
            <a:r>
              <a:rPr lang="en-GB" sz="2000" dirty="0">
                <a:solidFill>
                  <a:srgbClr val="000000"/>
                </a:solidFill>
              </a:rPr>
              <a:t> da un </a:t>
            </a:r>
            <a:r>
              <a:rPr lang="en-GB" sz="2000" dirty="0" err="1">
                <a:solidFill>
                  <a:srgbClr val="000000"/>
                </a:solidFill>
              </a:rPr>
              <a:t>modello</a:t>
            </a:r>
            <a:r>
              <a:rPr lang="en-GB" sz="2000" dirty="0">
                <a:solidFill>
                  <a:srgbClr val="000000"/>
                </a:solidFill>
              </a:rPr>
              <a:t> a due strati con </a:t>
            </a:r>
            <a:r>
              <a:rPr lang="en-GB" sz="2000" dirty="0" err="1">
                <a:solidFill>
                  <a:srgbClr val="000000"/>
                </a:solidFill>
              </a:rPr>
              <a:t>diversa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densità</a:t>
            </a:r>
            <a:endParaRPr lang="en-GB" sz="2000" noProof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noProof="0" dirty="0" err="1">
                <a:solidFill>
                  <a:srgbClr val="000000"/>
                </a:solidFill>
                <a:effectLst/>
              </a:rPr>
              <a:t>Composizione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</a:t>
            </a:r>
            <a:r>
              <a:rPr lang="en-GB" sz="2000" noProof="0" dirty="0" err="1">
                <a:solidFill>
                  <a:srgbClr val="000000"/>
                </a:solidFill>
                <a:effectLst/>
              </a:rPr>
              <a:t>dell’atmosfera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di Marte: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noProof="0" dirty="0">
                <a:solidFill>
                  <a:srgbClr val="000000"/>
                </a:solidFill>
                <a:effectLst/>
              </a:rPr>
              <a:t>95.32% CO</a:t>
            </a:r>
            <a:r>
              <a:rPr lang="en-GB" sz="2000" baseline="-25000" noProof="0" dirty="0">
                <a:solidFill>
                  <a:srgbClr val="000000"/>
                </a:solidFill>
                <a:effectLst/>
              </a:rPr>
              <a:t>2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,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noProof="0" dirty="0">
                <a:solidFill>
                  <a:srgbClr val="000000"/>
                </a:solidFill>
                <a:effectLst/>
              </a:rPr>
              <a:t>3.08% N</a:t>
            </a:r>
            <a:r>
              <a:rPr lang="en-GB" sz="2000" baseline="-25000" noProof="0" dirty="0">
                <a:solidFill>
                  <a:srgbClr val="000000"/>
                </a:solidFill>
                <a:effectLst/>
              </a:rPr>
              <a:t>2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, 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noProof="0" dirty="0">
                <a:solidFill>
                  <a:srgbClr val="000000"/>
                </a:solidFill>
                <a:effectLst/>
              </a:rPr>
              <a:t>1.6% Ar.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Energia di 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cutoﬀ per le </a:t>
            </a:r>
            <a:r>
              <a:rPr lang="en-GB" sz="2000" noProof="0" dirty="0" err="1">
                <a:solidFill>
                  <a:srgbClr val="000000"/>
                </a:solidFill>
                <a:effectLst/>
              </a:rPr>
              <a:t>particelle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&lt;0.3GeV.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Shower </a:t>
            </a:r>
            <a:r>
              <a:rPr lang="en-GB" sz="2000" dirty="0" err="1">
                <a:solidFill>
                  <a:srgbClr val="000000"/>
                </a:solidFill>
              </a:rPr>
              <a:t>prodotti</a:t>
            </a:r>
            <a:r>
              <a:rPr lang="en-GB" sz="2000" dirty="0">
                <a:solidFill>
                  <a:srgbClr val="000000"/>
                </a:solidFill>
              </a:rPr>
              <a:t> da </a:t>
            </a:r>
            <a:r>
              <a:rPr lang="en-GB" sz="2000" dirty="0" err="1">
                <a:solidFill>
                  <a:srgbClr val="000000"/>
                </a:solidFill>
              </a:rPr>
              <a:t>protoni</a:t>
            </a:r>
            <a:r>
              <a:rPr lang="en-GB" sz="2000" dirty="0">
                <a:solidFill>
                  <a:srgbClr val="000000"/>
                </a:solidFill>
              </a:rPr>
              <a:t> con </a:t>
            </a:r>
            <a:r>
              <a:rPr lang="en-GB" sz="2000" dirty="0" err="1">
                <a:solidFill>
                  <a:srgbClr val="000000"/>
                </a:solidFill>
              </a:rPr>
              <a:t>energie</a:t>
            </a:r>
            <a:r>
              <a:rPr lang="en-GB" sz="2000" dirty="0">
                <a:solidFill>
                  <a:srgbClr val="000000"/>
                </a:solidFill>
              </a:rPr>
              <a:t> di 10 GeV, 100 GeV, 1 TeV, 10 TeV e 100 TeV</a:t>
            </a:r>
            <a:endParaRPr lang="en-GB" sz="2000" noProof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noProof="0" dirty="0" err="1">
                <a:solidFill>
                  <a:srgbClr val="000000"/>
                </a:solidFill>
                <a:effectLst/>
              </a:rPr>
              <a:t>Nevent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= 1000</a:t>
            </a:r>
          </a:p>
          <a:p>
            <a:endParaRPr lang="it-IT" dirty="0"/>
          </a:p>
        </p:txBody>
      </p:sp>
      <p:pic>
        <p:nvPicPr>
          <p:cNvPr id="7" name="Immagine 6" descr="Immagine che contiene linea, Carattere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CEDEACC4-0E79-FD6F-8A61-D91EF677E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29" y="2561716"/>
            <a:ext cx="5866907" cy="226102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91A9143-2D26-ADF1-D28C-8ACA1C052AE0}"/>
              </a:ext>
            </a:extLst>
          </p:cNvPr>
          <p:cNvSpPr txBox="1"/>
          <p:nvPr/>
        </p:nvSpPr>
        <p:spPr>
          <a:xfrm>
            <a:off x="4976884" y="2561716"/>
            <a:ext cx="131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Atmosfera</a:t>
            </a:r>
          </a:p>
        </p:txBody>
      </p:sp>
    </p:spTree>
    <p:extLst>
      <p:ext uri="{BB962C8B-B14F-4D97-AF65-F5344CB8AC3E}">
        <p14:creationId xmlns:p14="http://schemas.microsoft.com/office/powerpoint/2010/main" val="3308900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26D58F-F9BE-3539-C614-2EE44628D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885B4228-3FD4-1121-9BC2-034E5C626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325A590-7A47-06B3-3CD2-24140968C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78" y="1069401"/>
            <a:ext cx="5847290" cy="475989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2A1BCBF-91B7-D877-C9A4-4E8B5F98F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933" y="1082760"/>
            <a:ext cx="5918027" cy="474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54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1E92E7-891D-5C64-E5EC-FF0408F18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2F897F9F-33D1-891F-8A28-6BC8AD040A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EC12D68-DB7F-E196-6852-EF9238CC1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520" y="1087662"/>
            <a:ext cx="5780528" cy="451303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86F6018-B873-F842-2E3A-F4C00078E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9" y="1087662"/>
            <a:ext cx="5747372" cy="45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12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E51E07-BDBB-0714-9B6C-4193EA129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77297574-3FB9-E1C3-F4A4-414B0DDDF1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0871B36-52AD-46AE-AFA2-278C3D0EF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7" y="1070420"/>
            <a:ext cx="5814270" cy="474798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9F73758-BE8E-E833-455E-DA23245F4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533" y="1070420"/>
            <a:ext cx="5814270" cy="475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02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3AB68E-FC92-C581-1A15-D2A882D5C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84EA1D1C-6E07-45FC-5FE5-ACD9A2750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750AC45-B138-5806-500F-8D7C524CF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773" y="1267278"/>
            <a:ext cx="5404305" cy="43234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CE1BD63-B4C8-2E7D-EA65-85D5531BE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29" y="1267278"/>
            <a:ext cx="5418222" cy="43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56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071F86-DF63-A6B0-3927-FEE257E9F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B7C96802-96BF-5F00-DB02-30E1C2CEE6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92A03CC-37F3-2072-8FFB-722DCF31B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35" y="1316265"/>
            <a:ext cx="5734734" cy="463114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9855AFC-5091-1DFF-2D61-BB7257C2B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624" y="1316264"/>
            <a:ext cx="5734733" cy="46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33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C1F79C-21C4-60C9-DDB8-691A2D350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8575ED0A-B1C6-496E-43CC-900174E007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A52FA37-878B-E71C-F333-50FFB3A6D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751" y="1191985"/>
            <a:ext cx="5640336" cy="44740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3B2A306-0E8C-57E7-83D5-FB328102A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13" y="1191985"/>
            <a:ext cx="5597295" cy="44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71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5E33EA-9141-E830-8ABA-687C8E2F6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6A7D31FA-2831-D78D-9E83-E89333EFC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04A3915-76C4-5A31-CB60-A816D9E11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1" y="1175656"/>
            <a:ext cx="6076088" cy="479473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C39CE27-2365-66B3-6197-4FEDE3AED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175656"/>
            <a:ext cx="5869419" cy="479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88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179D83-1211-E2F4-7636-18E33CFC8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4F378C15-0DF0-3E7F-9F03-A231598AAD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30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2C3A4-6967-2605-0867-FA58B092C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52AEA19E-9743-166A-18CF-D6C1B9F771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1"/>
            <a:ext cx="12191982" cy="6880644"/>
          </a:xfrm>
          <a:prstGeom prst="rect">
            <a:avLst/>
          </a:prstGeom>
        </p:spPr>
      </p:pic>
      <p:sp>
        <p:nvSpPr>
          <p:cNvPr id="23" name="Titolo 22">
            <a:extLst>
              <a:ext uri="{FF2B5EF4-FFF2-40B4-BE49-F238E27FC236}">
                <a16:creationId xmlns:a16="http://schemas.microsoft.com/office/drawing/2014/main" id="{1B6C3EDA-71CE-2149-BEE8-9BB0D101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68" y="2571879"/>
            <a:ext cx="9206630" cy="1736888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GRAZIE PER L’ATTENZIONE!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346560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854F9E-3845-6807-C564-6A5B44AF7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ECA8B441-45F0-55BF-C66B-A3BB8649C1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0E4E92B-DB41-21B7-A4A0-F30C802A9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68" y="1348133"/>
            <a:ext cx="5193839" cy="417648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A152D60-9F38-45D0-472F-DD0304E5E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093" y="1348133"/>
            <a:ext cx="5193839" cy="420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117C4-934C-AE0B-A58C-4DB07446E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56D48087-CC22-0785-25DB-6E3AC4BF7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4CE5814-C189-4729-7797-F4D06B05D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48" y="1357789"/>
            <a:ext cx="5792551" cy="446631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76384FF-773E-4C6E-F41C-D65A74215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142" y="2708760"/>
            <a:ext cx="5139409" cy="387709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E146826-03EB-3B04-B257-E07D91BECE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8565" y="59668"/>
            <a:ext cx="2989986" cy="259624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ECCD694-D32F-3D23-4852-F4A72616A5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0958" y="272142"/>
            <a:ext cx="965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0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9DBFE1-EC18-58A8-6065-B8ACC1419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82E7FCBD-ADB6-48DC-E4DC-F167354BBC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9301EA0-35DF-DAD9-D496-66CB1F3B1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171" y="842566"/>
            <a:ext cx="5510300" cy="462865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6B8E77F-E0ED-F016-18E2-B52FF1C2C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29" y="842565"/>
            <a:ext cx="5624601" cy="46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9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FB62E6-3060-9472-DE65-720206C15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3C468D16-84C1-09F3-5183-FB3FD0ECB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0C55056-BE9E-2E4C-2DBC-7681F726C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07" y="1329726"/>
            <a:ext cx="5809618" cy="419854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1687266-FFEE-D398-4DC7-3294591433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42"/>
          <a:stretch>
            <a:fillRect/>
          </a:stretch>
        </p:blipFill>
        <p:spPr>
          <a:xfrm>
            <a:off x="6498454" y="2806351"/>
            <a:ext cx="5339759" cy="39866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1E4C6F4-FBA3-A0B8-51B6-E45297E1E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6871" y="88464"/>
            <a:ext cx="3200400" cy="2667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915F7B-9F5B-EF7B-8509-EED0442914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1871" y="176740"/>
            <a:ext cx="965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3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D7598-5181-C87C-01F8-6569DC84F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7CBDBF07-34E1-3445-0298-151F08BE60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9E31BD5-0EBC-3F2C-1C34-A99347FEA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512" y="932624"/>
            <a:ext cx="5824069" cy="47987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CED2123-D2C3-85D3-5394-2CC2D259E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56" y="881743"/>
            <a:ext cx="6046237" cy="48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41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D7681B-94E6-6D97-EC1F-DE57B235E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E8510358-E7DA-1965-CB87-A4ACEFA381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366D426-2197-5D77-DE1E-CFAB2F215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886" y="156029"/>
            <a:ext cx="3200400" cy="26924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A4987D0-C6AD-8FE8-59D5-51BA8255D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3757" y="274711"/>
            <a:ext cx="965200" cy="1524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5930A10-8652-4E75-A3E2-C598927CA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713" y="830942"/>
            <a:ext cx="5967291" cy="418192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6E9D5A8-1A89-73C5-0BB7-981E40BD9A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5070" y="2822321"/>
            <a:ext cx="5659216" cy="402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5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8B8F2D-E09A-3934-648F-74C2A447A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B916FE4D-3C01-0BFF-DE8A-49D42FD528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89F6B5-D228-825B-DB05-B351EA09353A}"/>
              </a:ext>
            </a:extLst>
          </p:cNvPr>
          <p:cNvSpPr txBox="1"/>
          <p:nvPr/>
        </p:nvSpPr>
        <p:spPr>
          <a:xfrm>
            <a:off x="445322" y="222228"/>
            <a:ext cx="87476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Shower</a:t>
            </a:r>
            <a:r>
              <a:rPr lang="it-IT" sz="2400" b="1" dirty="0"/>
              <a:t> 46: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Numero secondari prodotti prima interazione: 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Numero pioni secondari prima interazione: 20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sz="2400" dirty="0"/>
              <a:t>6 </a:t>
            </a:r>
            <a:r>
              <a:rPr lang="el-GR" sz="2400" dirty="0"/>
              <a:t>π</a:t>
            </a:r>
            <a:r>
              <a:rPr lang="it-IT" sz="2400" baseline="30000" dirty="0"/>
              <a:t>-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sz="2400" dirty="0"/>
              <a:t>9 </a:t>
            </a:r>
            <a:r>
              <a:rPr lang="el-GR" sz="2400" dirty="0"/>
              <a:t>π</a:t>
            </a:r>
            <a:r>
              <a:rPr lang="it-IT" sz="2400" baseline="30000" dirty="0"/>
              <a:t>0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sz="2400" dirty="0"/>
              <a:t>5 </a:t>
            </a:r>
            <a:r>
              <a:rPr lang="el-GR" sz="2400" dirty="0"/>
              <a:t>π</a:t>
            </a:r>
            <a:r>
              <a:rPr lang="it-IT" sz="2400" baseline="30000" dirty="0"/>
              <a:t>+</a:t>
            </a:r>
            <a:endParaRPr lang="it-IT" sz="2400" dirty="0"/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X</a:t>
            </a:r>
            <a:r>
              <a:rPr lang="it-IT" sz="2400" baseline="-25000" dirty="0" err="1"/>
              <a:t>first</a:t>
            </a:r>
            <a:r>
              <a:rPr lang="it-IT" sz="2400" baseline="-25000" dirty="0"/>
              <a:t> interaction</a:t>
            </a:r>
            <a:r>
              <a:rPr lang="it-IT" sz="2400" dirty="0"/>
              <a:t> : 1.525146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C53BE4D-3F24-E4A9-FB0A-97CF9BCB2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744" y="3739243"/>
            <a:ext cx="7983849" cy="28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81368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LightSeedRightStep">
      <a:dk1>
        <a:srgbClr val="000000"/>
      </a:dk1>
      <a:lt1>
        <a:srgbClr val="FFFFFF"/>
      </a:lt1>
      <a:dk2>
        <a:srgbClr val="243341"/>
      </a:dk2>
      <a:lt2>
        <a:srgbClr val="E8E2E7"/>
      </a:lt2>
      <a:accent1>
        <a:srgbClr val="7DAD88"/>
      </a:accent1>
      <a:accent2>
        <a:srgbClr val="6FAC96"/>
      </a:accent2>
      <a:accent3>
        <a:srgbClr val="7DA9AC"/>
      </a:accent3>
      <a:accent4>
        <a:srgbClr val="7B9EBE"/>
      </a:accent4>
      <a:accent5>
        <a:srgbClr val="9399CA"/>
      </a:accent5>
      <a:accent6>
        <a:srgbClr val="8F7BBE"/>
      </a:accent6>
      <a:hlink>
        <a:srgbClr val="AE699F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27599</TotalTime>
  <Words>288</Words>
  <Application>Microsoft Macintosh PowerPoint</Application>
  <PresentationFormat>Widescreen</PresentationFormat>
  <Paragraphs>63</Paragraphs>
  <Slides>28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6" baseType="lpstr">
      <vt:lpstr>Aptos</vt:lpstr>
      <vt:lpstr>Arial</vt:lpstr>
      <vt:lpstr>Avenir Next LT Pro</vt:lpstr>
      <vt:lpstr>Courier New</vt:lpstr>
      <vt:lpstr>Helvetica</vt:lpstr>
      <vt:lpstr>Modern Love</vt:lpstr>
      <vt:lpstr>Times New Roman</vt:lpstr>
      <vt:lpstr>BohemianVTI</vt:lpstr>
      <vt:lpstr>Radiation environment on mars</vt:lpstr>
      <vt:lpstr>Simulazione Marte con Corsika 8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Simulazione Terra con Corsika 8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Problema Delle Abbondanze Dei Metalli Nei Quasar: Nuove Frontiere Nei Modelli Di Fotoionizzazione Della Broad Line Region</dc:title>
  <dc:creator>Nicole Orientale</dc:creator>
  <cp:lastModifiedBy>Nicole Orientale</cp:lastModifiedBy>
  <cp:revision>258</cp:revision>
  <dcterms:created xsi:type="dcterms:W3CDTF">2024-07-06T19:02:08Z</dcterms:created>
  <dcterms:modified xsi:type="dcterms:W3CDTF">2025-06-26T15:08:41Z</dcterms:modified>
</cp:coreProperties>
</file>