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55" r:id="rId2"/>
    <p:sldId id="404" r:id="rId3"/>
    <p:sldId id="431" r:id="rId4"/>
    <p:sldId id="493" r:id="rId5"/>
    <p:sldId id="456" r:id="rId6"/>
    <p:sldId id="494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0000" autoAdjust="0"/>
  </p:normalViewPr>
  <p:slideViewPr>
    <p:cSldViewPr snapToGrid="0" showGuides="1">
      <p:cViewPr varScale="1">
        <p:scale>
          <a:sx n="57" d="100"/>
          <a:sy n="57" d="100"/>
        </p:scale>
        <p:origin x="1016" y="36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22B7C-914A-4107-B479-82339FFDFE4C}" type="datetimeFigureOut">
              <a:rPr lang="it-IT" smtClean="0"/>
              <a:t>19/06/2025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E651E-CACC-4314-8B97-FB0AABCB262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9506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032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263213-EDA8-4C44-B272-A8058E2DBCB8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1457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3641B4-AF17-2030-80C9-B9AFC60A0E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B3AAB79-658C-7747-E07B-FEE4B4694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06B7596-19C7-6AC8-CD9A-8EFD390EF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7E8C5-B0FE-4B2A-B2BA-3F8D1A4498EF}" type="datetime1">
              <a:rPr lang="it-IT" smtClean="0"/>
              <a:t>19/06/2025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B03CF6-4947-7DAB-13EE-0E1C20629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Quax - Falferi - Riunione preventivi Gr2 TIFPA xxxx25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844431-197F-9E9C-22EF-283AA2F02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4F60-10E4-4885-9E2D-65B81DAE1F4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7433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2546C3-0831-C892-7E06-153D19F2B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EC5E6CC-3F9C-F497-761C-0877DB788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838DC9-65B1-D056-5396-5E3E1DB72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4E448-D366-44A9-B8E4-48F3B1806C0B}" type="datetime1">
              <a:rPr lang="it-IT" smtClean="0"/>
              <a:t>19/06/2025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F0D390-BDCE-30C7-EAEF-A0852399D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Quax - Falferi - Riunione preventivi Gr2 TIFPA xxxx25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C1EBBC-E15C-045C-09A1-0D569775F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4F60-10E4-4885-9E2D-65B81DAE1F4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78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5745A6B-5E62-C0DF-189F-DD9496ABDC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E3AC99B-3B06-6D46-0643-7D1836CD6D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2F346F6-F4EB-189A-8248-8405B58A6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0DD30-1D91-4E3F-A47E-DBCBB9CAE7CC}" type="datetime1">
              <a:rPr lang="it-IT" smtClean="0"/>
              <a:t>19/06/2025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ACB657-F9A0-481A-C934-0AE5557C5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Quax - Falferi - Riunione preventivi Gr2 TIFPA xxxx25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DDD4A5-3E28-72A1-1D7F-6AF554A61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4F60-10E4-4885-9E2D-65B81DAE1F4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8630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A326C2-3E96-AF56-2272-D5C8449C2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33FD1C-C14B-6900-1295-E8F6E3AC7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C5F012-0AD5-98DB-9363-4C8F5B60B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D753A-115C-4509-B5E4-7F249B014DFD}" type="datetime1">
              <a:rPr lang="it-IT" smtClean="0"/>
              <a:t>19/06/2025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ED4E755-6C7B-0597-7339-139755FE5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Quax - Falferi - Riunione preventivi Gr2 TIFPA xxxx25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D970EC9-CC77-039E-F2F6-FDC4FB6AA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4F60-10E4-4885-9E2D-65B81DAE1F4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932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5C818A-1634-4A6B-2FC9-52C8F557B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DAA2A1A-D7ED-8C01-378D-F54F4875E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376C68-3AF6-364F-8AB5-55FB5AE01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C5CD6-DEB1-4BA4-9780-20B48094D095}" type="datetime1">
              <a:rPr lang="it-IT" smtClean="0"/>
              <a:t>19/06/2025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C373BC-DA1E-54B5-FAC6-43464DE43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Quax - Falferi - Riunione preventivi Gr2 TIFPA xxxx25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87B6CC-C1D4-780C-D97F-4563C11B2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4F60-10E4-4885-9E2D-65B81DAE1F4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451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374AA0-579E-7294-7262-128EBDAF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CAA922-7C16-FF26-DA52-8B7FD936BC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7F9C481-3826-8812-150D-C66C93B4C8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436EDE8-B5CA-72BE-1261-4C9BB777E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1BFA-C6B1-4F65-94A8-C246794C7C60}" type="datetime1">
              <a:rPr lang="it-IT" smtClean="0"/>
              <a:t>19/06/2025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07F88B9-FC2B-7301-F2B4-E1ED0B27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Quax - Falferi - Riunione preventivi Gr2 TIFPA xxxx25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7BF318-E299-F463-8D80-11C5CCB95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4F60-10E4-4885-9E2D-65B81DAE1F4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2283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F56CF2-6608-8B70-581E-79091514F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2DC454B-71F2-1F67-AA99-F02A101C3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2A0E087-9523-8662-C8E8-4CAD0B649D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DA7D39E-B52B-0262-0ABF-49823DADAD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BD4451D-B5FB-80A0-54FC-0F5CECC518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9BE27DB-124A-FD8C-320D-EA4B4A402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5404-E272-4BFC-BCA8-C377DBA27D11}" type="datetime1">
              <a:rPr lang="it-IT" smtClean="0"/>
              <a:t>19/06/2025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8237CE1-14CF-A5E3-ABE4-B6DEBA11A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Quax - Falferi - Riunione preventivi Gr2 TIFPA xxxx25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5329454-EE1C-C970-9996-2BBE8947F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4F60-10E4-4885-9E2D-65B81DAE1F4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377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F4BEED-54C2-B0FD-0CF8-CAA9CFC19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843FB66-B931-ACE6-250E-999449FBE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AD8A7-AD27-47EA-B837-ED38C3A2DD51}" type="datetime1">
              <a:rPr lang="it-IT" smtClean="0"/>
              <a:t>19/06/2025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4015384-9D28-A865-50CD-FFF409B98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Quax - Falferi - Riunione preventivi Gr2 TIFPA xxxx25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F63CF5B-F334-97B6-EEEF-0AC84C85F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4F60-10E4-4885-9E2D-65B81DAE1F4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2272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5A7FCAC-FEB8-F2FF-55A4-3FB1D15F1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ABB06-749F-4062-AD5E-6E07D3767927}" type="datetime1">
              <a:rPr lang="it-IT" smtClean="0"/>
              <a:t>19/06/2025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89A1CF1-4487-1DAD-98D8-15877368A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Quax - Falferi - Riunione preventivi Gr2 TIFPA xxxx25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7FAB7A7-59CB-994C-1D26-0BA694697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4F60-10E4-4885-9E2D-65B81DAE1F4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7954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174A2F-DCA2-E066-47B1-F3B68576F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93096B-4751-8375-8FE3-9BAFCE8B7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D29149F-7C6A-A6A2-29DE-76F9E909B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E1A4CAB-CF3B-6E36-E1B7-99B9F2B78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3894-ECF8-4D20-9AA2-14CC2F0320A0}" type="datetime1">
              <a:rPr lang="it-IT" smtClean="0"/>
              <a:t>19/06/2025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EE0A725-0555-C771-D0A0-6BB3BDB8F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Quax - Falferi - Riunione preventivi Gr2 TIFPA xxxx25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FD02AA2-C1A7-5248-CE72-DDC89E218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4F60-10E4-4885-9E2D-65B81DAE1F4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3512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C33D6A-1915-9F7F-F1EC-94594BA3E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CDD2173-E033-371B-3B1C-7CBB8C8F41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32D614E-4904-DB3E-C33F-4A006319B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07D3023-B4F5-CBEE-82F6-CAE5713BC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4A15-13A0-47C0-9065-3E5393EA370E}" type="datetime1">
              <a:rPr lang="it-IT" smtClean="0"/>
              <a:t>19/06/2025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195EF5C-ABDD-62BA-715D-343BD93C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Quax - Falferi - Riunione preventivi Gr2 TIFPA xxxx25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C859A75-618C-9DAE-F07B-C48A21E10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4F60-10E4-4885-9E2D-65B81DAE1F4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4353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24CDAE1-F98C-7609-E1AF-458D9BB01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2997EBB-3D49-587C-7333-E7C9E5C5E7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5EDC45-114C-9281-E6DA-77DAF55A92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90B4C-64D2-4A12-87FD-833998AC1758}" type="datetime1">
              <a:rPr lang="it-IT" smtClean="0"/>
              <a:t>19/06/2025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0392C4-E816-AA94-CDD9-61CE184D32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Quax - Falferi - Riunione preventivi Gr2 TIFPA xxxx25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E66A3A-BF24-5E9D-E3B2-895C3BB9C0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A4F60-10E4-4885-9E2D-65B81DAE1F4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8373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420424" y="2130022"/>
            <a:ext cx="4428828" cy="109799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defTabSz="726940">
              <a:spcAft>
                <a:spcPts val="477"/>
              </a:spcAft>
            </a:pPr>
            <a:r>
              <a:rPr lang="it-IT" sz="1113" dirty="0">
                <a:solidFill>
                  <a:prstClr val="black"/>
                </a:solidFill>
                <a:latin typeface="Gill Sans MT" panose="020B0502020104020203" pitchFamily="34" charset="0"/>
              </a:rPr>
              <a:t>Personale afferente 2025 in totale   10,85 FTE - 30 persone</a:t>
            </a:r>
          </a:p>
          <a:p>
            <a:pPr defTabSz="726940">
              <a:spcBef>
                <a:spcPts val="544"/>
              </a:spcBef>
              <a:spcAft>
                <a:spcPts val="477"/>
              </a:spcAft>
            </a:pPr>
            <a:r>
              <a:rPr lang="it-IT" sz="1113" dirty="0">
                <a:solidFill>
                  <a:prstClr val="black"/>
                </a:solidFill>
                <a:latin typeface="Gill Sans MT" panose="020B0502020104020203" pitchFamily="34" charset="0"/>
              </a:rPr>
              <a:t>Personale afferente 2025 al TIFPA  0,6 FTE – 2 persone</a:t>
            </a:r>
          </a:p>
          <a:p>
            <a:pPr defTabSz="726940">
              <a:spcAft>
                <a:spcPts val="477"/>
              </a:spcAft>
            </a:pPr>
            <a:r>
              <a:rPr lang="it-IT" sz="1113" dirty="0">
                <a:solidFill>
                  <a:prstClr val="black"/>
                </a:solidFill>
                <a:latin typeface="Gill Sans MT" panose="020B0502020104020203" pitchFamily="34" charset="0"/>
              </a:rPr>
              <a:t>P. Falferi 30%, R. Mezzena 30%</a:t>
            </a:r>
          </a:p>
          <a:p>
            <a:pPr defTabSz="726940">
              <a:spcBef>
                <a:spcPts val="544"/>
              </a:spcBef>
              <a:spcAft>
                <a:spcPts val="477"/>
              </a:spcAft>
            </a:pPr>
            <a:r>
              <a:rPr lang="it-IT" sz="1113" dirty="0">
                <a:solidFill>
                  <a:prstClr val="black"/>
                </a:solidFill>
                <a:latin typeface="Gill Sans MT" panose="020B0502020104020203" pitchFamily="34" charset="0"/>
              </a:rPr>
              <a:t>Durata esperimento 	3 (R&amp;D) +3 anni (data </a:t>
            </a:r>
            <a:r>
              <a:rPr lang="it-IT" sz="1113" dirty="0" err="1">
                <a:solidFill>
                  <a:prstClr val="black"/>
                </a:solidFill>
                <a:latin typeface="Gill Sans MT" panose="020B0502020104020203" pitchFamily="34" charset="0"/>
              </a:rPr>
              <a:t>taking</a:t>
            </a:r>
            <a:r>
              <a:rPr lang="it-IT" sz="1113" dirty="0">
                <a:solidFill>
                  <a:prstClr val="black"/>
                </a:solidFill>
                <a:latin typeface="Gill Sans MT" panose="020B0502020104020203" pitchFamily="34" charset="0"/>
              </a:rPr>
              <a:t>) (2021-2026)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764323" y="221043"/>
            <a:ext cx="8511554" cy="1690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26940"/>
            <a:r>
              <a:rPr lang="en-US" sz="3990" dirty="0"/>
              <a:t>QUAX </a:t>
            </a:r>
          </a:p>
          <a:p>
            <a:pPr algn="ctr" defTabSz="726940"/>
            <a:r>
              <a:rPr lang="en-US" sz="3264" dirty="0" err="1"/>
              <a:t>QUaerere</a:t>
            </a:r>
            <a:r>
              <a:rPr lang="en-US" sz="3264" dirty="0"/>
              <a:t> Axion</a:t>
            </a:r>
          </a:p>
          <a:p>
            <a:pPr algn="ctr" defTabSz="472555">
              <a:spcBef>
                <a:spcPct val="20000"/>
              </a:spcBef>
              <a:defRPr/>
            </a:pPr>
            <a:r>
              <a:rPr lang="en-US" sz="1814" dirty="0">
                <a:solidFill>
                  <a:prstClr val="black"/>
                </a:solidFill>
                <a:latin typeface="Calibri"/>
              </a:rPr>
              <a:t>Detection of </a:t>
            </a:r>
            <a:r>
              <a:rPr lang="en-US" sz="1814" b="1" dirty="0">
                <a:solidFill>
                  <a:prstClr val="black"/>
                </a:solidFill>
                <a:latin typeface="Calibri"/>
              </a:rPr>
              <a:t>cosmological axions </a:t>
            </a:r>
            <a:r>
              <a:rPr lang="en-US" sz="1814" dirty="0">
                <a:solidFill>
                  <a:prstClr val="black"/>
                </a:solidFill>
                <a:latin typeface="Calibri"/>
              </a:rPr>
              <a:t>through their </a:t>
            </a:r>
            <a:r>
              <a:rPr lang="en-US" sz="1814" b="1" dirty="0">
                <a:solidFill>
                  <a:prstClr val="black"/>
                </a:solidFill>
                <a:latin typeface="Calibri"/>
              </a:rPr>
              <a:t>coupling to photons</a:t>
            </a:r>
          </a:p>
          <a:p>
            <a:pPr algn="ctr" defTabSz="726940"/>
            <a:endParaRPr lang="en-US" sz="952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575680" y="3485615"/>
            <a:ext cx="3962805" cy="969753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 rtlCol="0">
            <a:spAutoFit/>
          </a:bodyPr>
          <a:lstStyle/>
          <a:p>
            <a:pPr algn="ctr" defTabSz="726940">
              <a:spcAft>
                <a:spcPts val="477"/>
              </a:spcAft>
            </a:pPr>
            <a:r>
              <a:rPr lang="it-IT" sz="1113" dirty="0">
                <a:solidFill>
                  <a:prstClr val="black"/>
                </a:solidFill>
                <a:latin typeface="Gill Sans MT" panose="020B0502020104020203" pitchFamily="34" charset="0"/>
              </a:rPr>
              <a:t>Finanziamento QUAX totale (k€)</a:t>
            </a:r>
          </a:p>
          <a:p>
            <a:pPr defTabSz="726940">
              <a:spcAft>
                <a:spcPts val="477"/>
              </a:spcAft>
            </a:pPr>
            <a:r>
              <a:rPr lang="it-IT" sz="1113" dirty="0">
                <a:solidFill>
                  <a:prstClr val="black"/>
                </a:solidFill>
                <a:latin typeface="Gill Sans MT" panose="020B0502020104020203" pitchFamily="34" charset="0"/>
              </a:rPr>
              <a:t>	  2022	2023	2024	2025</a:t>
            </a:r>
          </a:p>
          <a:p>
            <a:pPr defTabSz="726940">
              <a:spcAft>
                <a:spcPts val="477"/>
              </a:spcAft>
            </a:pPr>
            <a:r>
              <a:rPr lang="it-IT" sz="1113" dirty="0">
                <a:solidFill>
                  <a:prstClr val="black"/>
                </a:solidFill>
                <a:latin typeface="Gill Sans MT" panose="020B0502020104020203" pitchFamily="34" charset="0"/>
              </a:rPr>
              <a:t>Richieste	  546 	426	271	256</a:t>
            </a:r>
          </a:p>
          <a:p>
            <a:pPr defTabSz="726940">
              <a:spcAft>
                <a:spcPts val="477"/>
              </a:spcAft>
            </a:pPr>
            <a:r>
              <a:rPr lang="it-IT" sz="1113" dirty="0">
                <a:solidFill>
                  <a:prstClr val="black"/>
                </a:solidFill>
                <a:latin typeface="Gill Sans MT" panose="020B0502020104020203" pitchFamily="34" charset="0"/>
              </a:rPr>
              <a:t>Assegnazioni  429	320	170	204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575681" y="2130022"/>
            <a:ext cx="4327279" cy="11199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defTabSz="726940"/>
            <a:r>
              <a:rPr lang="it-IT" sz="1113" dirty="0">
                <a:solidFill>
                  <a:prstClr val="black"/>
                </a:solidFill>
                <a:latin typeface="Gill Sans MT" panose="020B0502020104020203" pitchFamily="34" charset="0"/>
              </a:rPr>
              <a:t>Sezioni/Centri INFN partecipanti 	</a:t>
            </a:r>
          </a:p>
          <a:p>
            <a:pPr marL="227169" indent="-227169" defTabSz="726940">
              <a:buFont typeface="Arial" panose="020B0604020202020204" pitchFamily="34" charset="0"/>
              <a:buChar char="•"/>
            </a:pPr>
            <a:r>
              <a:rPr lang="fr-FR" sz="1113" dirty="0" err="1">
                <a:solidFill>
                  <a:prstClr val="black"/>
                </a:solidFill>
                <a:latin typeface="Gill Sans MT" panose="020B0502020104020203" pitchFamily="34" charset="0"/>
              </a:rPr>
              <a:t>Laboratori</a:t>
            </a:r>
            <a:r>
              <a:rPr lang="fr-FR" sz="1113" dirty="0">
                <a:solidFill>
                  <a:prstClr val="black"/>
                </a:solidFill>
                <a:latin typeface="Gill Sans MT" panose="020B0502020104020203" pitchFamily="34" charset="0"/>
              </a:rPr>
              <a:t> </a:t>
            </a:r>
            <a:r>
              <a:rPr lang="fr-FR" sz="1113" dirty="0" err="1">
                <a:solidFill>
                  <a:prstClr val="black"/>
                </a:solidFill>
                <a:latin typeface="Gill Sans MT" panose="020B0502020104020203" pitchFamily="34" charset="0"/>
              </a:rPr>
              <a:t>Nazionali</a:t>
            </a:r>
            <a:r>
              <a:rPr lang="fr-FR" sz="1113" dirty="0">
                <a:solidFill>
                  <a:prstClr val="black"/>
                </a:solidFill>
                <a:latin typeface="Gill Sans MT" panose="020B0502020104020203" pitchFamily="34" charset="0"/>
              </a:rPr>
              <a:t> di Frascati (LNF)</a:t>
            </a:r>
          </a:p>
          <a:p>
            <a:pPr marL="227169" indent="-227169" defTabSz="726940">
              <a:buFont typeface="Arial" panose="020B0604020202020204" pitchFamily="34" charset="0"/>
              <a:buChar char="•"/>
            </a:pPr>
            <a:r>
              <a:rPr lang="fr-FR" sz="1113" dirty="0" err="1">
                <a:solidFill>
                  <a:prstClr val="black"/>
                </a:solidFill>
                <a:latin typeface="Gill Sans MT" panose="020B0502020104020203" pitchFamily="34" charset="0"/>
              </a:rPr>
              <a:t>Laboratori</a:t>
            </a:r>
            <a:r>
              <a:rPr lang="fr-FR" sz="1113" dirty="0">
                <a:solidFill>
                  <a:prstClr val="black"/>
                </a:solidFill>
                <a:latin typeface="Gill Sans MT" panose="020B0502020104020203" pitchFamily="34" charset="0"/>
              </a:rPr>
              <a:t> </a:t>
            </a:r>
            <a:r>
              <a:rPr lang="fr-FR" sz="1113" dirty="0" err="1">
                <a:solidFill>
                  <a:prstClr val="black"/>
                </a:solidFill>
                <a:latin typeface="Gill Sans MT" panose="020B0502020104020203" pitchFamily="34" charset="0"/>
              </a:rPr>
              <a:t>Nazionali</a:t>
            </a:r>
            <a:r>
              <a:rPr lang="fr-FR" sz="1113" dirty="0">
                <a:solidFill>
                  <a:prstClr val="black"/>
                </a:solidFill>
                <a:latin typeface="Gill Sans MT" panose="020B0502020104020203" pitchFamily="34" charset="0"/>
              </a:rPr>
              <a:t> di </a:t>
            </a:r>
            <a:r>
              <a:rPr lang="fr-FR" sz="1113" dirty="0" err="1">
                <a:solidFill>
                  <a:prstClr val="black"/>
                </a:solidFill>
                <a:latin typeface="Gill Sans MT" panose="020B0502020104020203" pitchFamily="34" charset="0"/>
              </a:rPr>
              <a:t>Legnaro</a:t>
            </a:r>
            <a:r>
              <a:rPr lang="fr-FR" sz="1113" dirty="0">
                <a:solidFill>
                  <a:prstClr val="black"/>
                </a:solidFill>
                <a:latin typeface="Gill Sans MT" panose="020B0502020104020203" pitchFamily="34" charset="0"/>
              </a:rPr>
              <a:t> (LNL)</a:t>
            </a:r>
          </a:p>
          <a:p>
            <a:pPr marL="227169" indent="-227169" defTabSz="726940">
              <a:buFont typeface="Arial" panose="020B0604020202020204" pitchFamily="34" charset="0"/>
              <a:buChar char="•"/>
            </a:pPr>
            <a:r>
              <a:rPr lang="fr-FR" sz="1113" dirty="0" err="1">
                <a:solidFill>
                  <a:prstClr val="black"/>
                </a:solidFill>
                <a:latin typeface="Gill Sans MT" panose="020B0502020104020203" pitchFamily="34" charset="0"/>
              </a:rPr>
              <a:t>Sezione</a:t>
            </a:r>
            <a:r>
              <a:rPr lang="fr-FR" sz="1113" dirty="0">
                <a:solidFill>
                  <a:prstClr val="black"/>
                </a:solidFill>
                <a:latin typeface="Gill Sans MT" panose="020B0502020104020203" pitchFamily="34" charset="0"/>
              </a:rPr>
              <a:t> di </a:t>
            </a:r>
            <a:r>
              <a:rPr lang="fr-FR" sz="1113" dirty="0" err="1">
                <a:solidFill>
                  <a:prstClr val="black"/>
                </a:solidFill>
                <a:latin typeface="Gill Sans MT" panose="020B0502020104020203" pitchFamily="34" charset="0"/>
              </a:rPr>
              <a:t>Padova</a:t>
            </a:r>
            <a:r>
              <a:rPr lang="fr-FR" sz="1113" dirty="0">
                <a:solidFill>
                  <a:prstClr val="black"/>
                </a:solidFill>
                <a:latin typeface="Gill Sans MT" panose="020B0502020104020203" pitchFamily="34" charset="0"/>
              </a:rPr>
              <a:t> (PD)</a:t>
            </a:r>
          </a:p>
          <a:p>
            <a:pPr marL="227169" indent="-227169" defTabSz="726940">
              <a:buFont typeface="Arial" panose="020B0604020202020204" pitchFamily="34" charset="0"/>
              <a:buChar char="•"/>
            </a:pPr>
            <a:r>
              <a:rPr lang="fr-FR" sz="1113" dirty="0" err="1">
                <a:solidFill>
                  <a:prstClr val="black"/>
                </a:solidFill>
                <a:latin typeface="Gill Sans MT" panose="020B0502020104020203" pitchFamily="34" charset="0"/>
              </a:rPr>
              <a:t>Sezione</a:t>
            </a:r>
            <a:r>
              <a:rPr lang="fr-FR" sz="1113" dirty="0">
                <a:solidFill>
                  <a:prstClr val="black"/>
                </a:solidFill>
                <a:latin typeface="Gill Sans MT" panose="020B0502020104020203" pitchFamily="34" charset="0"/>
              </a:rPr>
              <a:t> di Napoli, Gruppo </a:t>
            </a:r>
            <a:r>
              <a:rPr lang="fr-FR" sz="1113" dirty="0" err="1">
                <a:solidFill>
                  <a:prstClr val="black"/>
                </a:solidFill>
                <a:latin typeface="Gill Sans MT" panose="020B0502020104020203" pitchFamily="34" charset="0"/>
              </a:rPr>
              <a:t>Collegato</a:t>
            </a:r>
            <a:r>
              <a:rPr lang="fr-FR" sz="1113" dirty="0">
                <a:solidFill>
                  <a:prstClr val="black"/>
                </a:solidFill>
                <a:latin typeface="Gill Sans MT" panose="020B0502020104020203" pitchFamily="34" charset="0"/>
              </a:rPr>
              <a:t> di Salerno (SA) </a:t>
            </a:r>
          </a:p>
          <a:p>
            <a:pPr marL="227169" indent="-227169" defTabSz="726940">
              <a:buFont typeface="Arial" panose="020B0604020202020204" pitchFamily="34" charset="0"/>
              <a:buChar char="•"/>
            </a:pPr>
            <a:r>
              <a:rPr lang="en-US" sz="1113" dirty="0">
                <a:solidFill>
                  <a:prstClr val="black"/>
                </a:solidFill>
                <a:latin typeface="Gill Sans MT" panose="020B0502020104020203" pitchFamily="34" charset="0"/>
              </a:rPr>
              <a:t>Trento Institute for Fundamental Physics and Applications (</a:t>
            </a:r>
            <a:r>
              <a:rPr lang="fr-FR" sz="1113" dirty="0">
                <a:solidFill>
                  <a:prstClr val="black"/>
                </a:solidFill>
                <a:latin typeface="Gill Sans MT" panose="020B0502020104020203" pitchFamily="34" charset="0"/>
              </a:rPr>
              <a:t>TIFPA)</a:t>
            </a:r>
          </a:p>
        </p:txBody>
      </p:sp>
      <p:sp>
        <p:nvSpPr>
          <p:cNvPr id="14" name="Segnaposto numero diapositiva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6940"/>
            <a:fld id="{679D9F24-07F5-4E87-8C1B-792DAC192E81}" type="slidenum">
              <a:rPr lang="en-US">
                <a:solidFill>
                  <a:prstClr val="black">
                    <a:tint val="75000"/>
                  </a:prstClr>
                </a:solidFill>
                <a:latin typeface="Gill Sans MT" panose="020B0502020104020203" pitchFamily="34" charset="0"/>
              </a:rPr>
              <a:pPr defTabSz="726940"/>
              <a:t>1</a:t>
            </a:fld>
            <a:endParaRPr lang="en-US">
              <a:solidFill>
                <a:prstClr val="black">
                  <a:tint val="75000"/>
                </a:prstClr>
              </a:solidFill>
              <a:latin typeface="Gill Sans MT" panose="020B0502020104020203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6420424" y="3485615"/>
            <a:ext cx="1787669" cy="19112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defTabSz="726940">
              <a:spcAft>
                <a:spcPts val="477"/>
              </a:spcAft>
            </a:pPr>
            <a:r>
              <a:rPr lang="en-US" sz="1113" dirty="0" err="1">
                <a:solidFill>
                  <a:srgbClr val="FF0000"/>
                </a:solidFill>
                <a:latin typeface="Gill Sans MT" panose="020B0502020104020203" pitchFamily="34" charset="0"/>
              </a:rPr>
              <a:t>Responsabile</a:t>
            </a:r>
            <a:r>
              <a:rPr lang="en-US" sz="1113" dirty="0">
                <a:solidFill>
                  <a:srgbClr val="FF0000"/>
                </a:solidFill>
                <a:latin typeface="Gill Sans MT" panose="020B0502020104020203" pitchFamily="34" charset="0"/>
              </a:rPr>
              <a:t> </a:t>
            </a:r>
            <a:r>
              <a:rPr lang="en-US" sz="1113" dirty="0" err="1">
                <a:solidFill>
                  <a:srgbClr val="FF0000"/>
                </a:solidFill>
                <a:latin typeface="Gill Sans MT" panose="020B0502020104020203" pitchFamily="34" charset="0"/>
              </a:rPr>
              <a:t>nazionale</a:t>
            </a:r>
            <a:endParaRPr lang="en-US" sz="1113" dirty="0">
              <a:solidFill>
                <a:srgbClr val="FF0000"/>
              </a:solidFill>
              <a:latin typeface="Gill Sans MT" panose="020B0502020104020203" pitchFamily="34" charset="0"/>
            </a:endParaRPr>
          </a:p>
          <a:p>
            <a:pPr defTabSz="726940">
              <a:spcAft>
                <a:spcPts val="477"/>
              </a:spcAft>
            </a:pPr>
            <a:r>
              <a:rPr lang="en-US" sz="1113" dirty="0">
                <a:solidFill>
                  <a:srgbClr val="FF0000"/>
                </a:solidFill>
                <a:latin typeface="Gill Sans MT" panose="020B0502020104020203" pitchFamily="34" charset="0"/>
              </a:rPr>
              <a:t>Giovanni </a:t>
            </a:r>
            <a:r>
              <a:rPr lang="en-US" sz="1113" dirty="0" err="1">
                <a:solidFill>
                  <a:srgbClr val="FF0000"/>
                </a:solidFill>
                <a:latin typeface="Gill Sans MT" panose="020B0502020104020203" pitchFamily="34" charset="0"/>
              </a:rPr>
              <a:t>Carugno</a:t>
            </a:r>
            <a:r>
              <a:rPr lang="en-US" sz="1113" dirty="0">
                <a:solidFill>
                  <a:srgbClr val="FF0000"/>
                </a:solidFill>
                <a:latin typeface="Gill Sans MT" panose="020B0502020104020203" pitchFamily="34" charset="0"/>
              </a:rPr>
              <a:t> (PD)</a:t>
            </a:r>
          </a:p>
          <a:p>
            <a:pPr defTabSz="726940">
              <a:spcAft>
                <a:spcPts val="477"/>
              </a:spcAft>
            </a:pPr>
            <a:endParaRPr lang="en-US" sz="1113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defTabSz="726940">
              <a:spcAft>
                <a:spcPts val="477"/>
              </a:spcAft>
            </a:pPr>
            <a:r>
              <a:rPr lang="en-US" sz="1113" dirty="0" err="1">
                <a:solidFill>
                  <a:srgbClr val="FF0000"/>
                </a:solidFill>
                <a:latin typeface="Gill Sans MT" panose="020B0502020104020203" pitchFamily="34" charset="0"/>
              </a:rPr>
              <a:t>Responsabili</a:t>
            </a:r>
            <a:r>
              <a:rPr lang="en-US" sz="1113" dirty="0">
                <a:solidFill>
                  <a:srgbClr val="FF0000"/>
                </a:solidFill>
                <a:latin typeface="Gill Sans MT" panose="020B0502020104020203" pitchFamily="34" charset="0"/>
              </a:rPr>
              <a:t> </a:t>
            </a:r>
            <a:r>
              <a:rPr lang="en-US" sz="1113" dirty="0" err="1">
                <a:solidFill>
                  <a:srgbClr val="FF0000"/>
                </a:solidFill>
                <a:latin typeface="Gill Sans MT" panose="020B0502020104020203" pitchFamily="34" charset="0"/>
              </a:rPr>
              <a:t>locali</a:t>
            </a:r>
            <a:endParaRPr lang="en-US" sz="1113" dirty="0">
              <a:solidFill>
                <a:srgbClr val="FF0000"/>
              </a:solidFill>
              <a:latin typeface="Gill Sans MT" panose="020B0502020104020203" pitchFamily="34" charset="0"/>
            </a:endParaRPr>
          </a:p>
          <a:p>
            <a:pPr defTabSz="726940">
              <a:spcAft>
                <a:spcPts val="477"/>
              </a:spcAft>
            </a:pPr>
            <a:r>
              <a:rPr lang="en-US" sz="1113" dirty="0">
                <a:solidFill>
                  <a:prstClr val="black"/>
                </a:solidFill>
                <a:latin typeface="Gill Sans MT" panose="020B0502020104020203" pitchFamily="34" charset="0"/>
              </a:rPr>
              <a:t>Giuseppe Ruoso (LNL)</a:t>
            </a:r>
          </a:p>
          <a:p>
            <a:pPr defTabSz="726940">
              <a:spcAft>
                <a:spcPts val="477"/>
              </a:spcAft>
            </a:pPr>
            <a:r>
              <a:rPr lang="en-US" sz="1113" dirty="0">
                <a:solidFill>
                  <a:prstClr val="black"/>
                </a:solidFill>
                <a:latin typeface="Gill Sans MT" panose="020B0502020104020203" pitchFamily="34" charset="0"/>
              </a:rPr>
              <a:t>Claudio </a:t>
            </a:r>
            <a:r>
              <a:rPr lang="en-US" sz="1113" dirty="0" err="1">
                <a:solidFill>
                  <a:prstClr val="black"/>
                </a:solidFill>
                <a:latin typeface="Gill Sans MT" panose="020B0502020104020203" pitchFamily="34" charset="0"/>
              </a:rPr>
              <a:t>Gatti</a:t>
            </a:r>
            <a:r>
              <a:rPr lang="en-US" sz="1113" dirty="0">
                <a:solidFill>
                  <a:prstClr val="black"/>
                </a:solidFill>
                <a:latin typeface="Gill Sans MT" panose="020B0502020104020203" pitchFamily="34" charset="0"/>
              </a:rPr>
              <a:t> (LNF)</a:t>
            </a:r>
          </a:p>
          <a:p>
            <a:pPr defTabSz="726940">
              <a:spcAft>
                <a:spcPts val="477"/>
              </a:spcAft>
            </a:pPr>
            <a:r>
              <a:rPr lang="en-US" sz="1113" dirty="0">
                <a:solidFill>
                  <a:prstClr val="black"/>
                </a:solidFill>
                <a:latin typeface="Gill Sans MT" panose="020B0502020104020203" pitchFamily="34" charset="0"/>
              </a:rPr>
              <a:t>Domenico D’Agostino (SA)</a:t>
            </a:r>
          </a:p>
          <a:p>
            <a:pPr defTabSz="726940">
              <a:spcAft>
                <a:spcPts val="477"/>
              </a:spcAft>
            </a:pPr>
            <a:r>
              <a:rPr lang="en-US" sz="1113" dirty="0">
                <a:solidFill>
                  <a:srgbClr val="FF0000"/>
                </a:solidFill>
                <a:latin typeface="Gill Sans MT" panose="020B0502020104020203" pitchFamily="34" charset="0"/>
              </a:rPr>
              <a:t>Paolo Falferi (TIFPA)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4DA1C32-3774-47C5-B432-55037E2359E5}"/>
              </a:ext>
            </a:extLst>
          </p:cNvPr>
          <p:cNvSpPr txBox="1"/>
          <p:nvPr/>
        </p:nvSpPr>
        <p:spPr>
          <a:xfrm>
            <a:off x="1575681" y="4691039"/>
            <a:ext cx="3962804" cy="969753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 rtlCol="0">
            <a:spAutoFit/>
          </a:bodyPr>
          <a:lstStyle/>
          <a:p>
            <a:pPr algn="ctr" defTabSz="726940">
              <a:spcAft>
                <a:spcPts val="477"/>
              </a:spcAft>
            </a:pPr>
            <a:r>
              <a:rPr lang="it-IT" sz="1113" dirty="0">
                <a:solidFill>
                  <a:prstClr val="black"/>
                </a:solidFill>
                <a:latin typeface="Gill Sans MT" panose="020B0502020104020203" pitchFamily="34" charset="0"/>
              </a:rPr>
              <a:t>Finanziamento QUAX TIFPA (k€)</a:t>
            </a:r>
          </a:p>
          <a:p>
            <a:pPr defTabSz="726940">
              <a:spcAft>
                <a:spcPts val="477"/>
              </a:spcAft>
            </a:pPr>
            <a:r>
              <a:rPr lang="it-IT" sz="1113" dirty="0">
                <a:solidFill>
                  <a:prstClr val="black"/>
                </a:solidFill>
                <a:latin typeface="Gill Sans MT" panose="020B0502020104020203" pitchFamily="34" charset="0"/>
              </a:rPr>
              <a:t>	  2022	2023	2024	2025</a:t>
            </a:r>
          </a:p>
          <a:p>
            <a:pPr defTabSz="726940">
              <a:spcAft>
                <a:spcPts val="477"/>
              </a:spcAft>
            </a:pPr>
            <a:r>
              <a:rPr lang="it-IT" sz="1113" dirty="0">
                <a:solidFill>
                  <a:prstClr val="black"/>
                </a:solidFill>
                <a:latin typeface="Gill Sans MT" panose="020B0502020104020203" pitchFamily="34" charset="0"/>
              </a:rPr>
              <a:t>Richieste	  9 	10	10 	10</a:t>
            </a:r>
          </a:p>
          <a:p>
            <a:pPr defTabSz="726940">
              <a:spcAft>
                <a:spcPts val="477"/>
              </a:spcAft>
            </a:pPr>
            <a:r>
              <a:rPr lang="it-IT" sz="1113" dirty="0">
                <a:solidFill>
                  <a:prstClr val="black"/>
                </a:solidFill>
                <a:latin typeface="Gill Sans MT" panose="020B0502020104020203" pitchFamily="34" charset="0"/>
              </a:rPr>
              <a:t>Assegnazioni  7	9	5,5	4,5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2B6139E-8C55-6C16-7B69-DAD7446BD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Quax - Falferi - Riunione preventivi Gr2 TIFPA xxxx25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3025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02F10A-B133-4790-AEAD-89DE585CD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9FBDE-F245-8E46-95A6-8943308335B8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351777" y="143116"/>
            <a:ext cx="5425741" cy="685224"/>
          </a:xfrm>
        </p:spPr>
        <p:txBody>
          <a:bodyPr>
            <a:normAutofit fontScale="90000"/>
          </a:bodyPr>
          <a:lstStyle/>
          <a:p>
            <a:r>
              <a:rPr lang="en-US" dirty="0"/>
              <a:t>QUAX – </a:t>
            </a:r>
            <a:r>
              <a:rPr lang="en-US" dirty="0" err="1"/>
              <a:t>QUaerere</a:t>
            </a:r>
            <a:r>
              <a:rPr lang="en-US" dirty="0"/>
              <a:t> </a:t>
            </a:r>
            <a:r>
              <a:rPr lang="en-US" dirty="0" err="1"/>
              <a:t>AXion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F06FF525-6C75-8A17-F017-A4CABC555129}"/>
              </a:ext>
            </a:extLst>
          </p:cNvPr>
          <p:cNvGrpSpPr/>
          <p:nvPr/>
        </p:nvGrpSpPr>
        <p:grpSpPr>
          <a:xfrm>
            <a:off x="1673627" y="2505384"/>
            <a:ext cx="8826315" cy="2871487"/>
            <a:chOff x="501037" y="942067"/>
            <a:chExt cx="9733464" cy="3166612"/>
          </a:xfrm>
        </p:grpSpPr>
        <p:sp>
          <p:nvSpPr>
            <p:cNvPr id="19" name="TextBox 18"/>
            <p:cNvSpPr txBox="1"/>
            <p:nvPr/>
          </p:nvSpPr>
          <p:spPr>
            <a:xfrm>
              <a:off x="501037" y="942067"/>
              <a:ext cx="9733464" cy="11484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14589" indent="-414589" algn="just">
                <a:buFont typeface="Arial" charset="0"/>
                <a:buChar char="•"/>
              </a:pPr>
              <a:r>
                <a:rPr lang="en-US" sz="2539" b="1" dirty="0"/>
                <a:t>Photon coupling</a:t>
              </a:r>
              <a:r>
                <a:rPr lang="en-US" sz="1814" b="1" dirty="0"/>
                <a:t>: Due to the motion of the solar system in the galaxy, Dark Matter axions </a:t>
              </a:r>
              <a:r>
                <a:rPr lang="en-US" sz="1814" dirty="0"/>
                <a:t>are converted into </a:t>
              </a:r>
              <a:r>
                <a:rPr lang="en-US" sz="1814" b="1" dirty="0">
                  <a:solidFill>
                    <a:srgbClr val="C00000"/>
                  </a:solidFill>
                </a:rPr>
                <a:t>rf photons </a:t>
              </a:r>
              <a:r>
                <a:rPr lang="en-US" sz="1814" dirty="0"/>
                <a:t>inside a </a:t>
              </a:r>
              <a:r>
                <a:rPr lang="en-US" sz="1814" b="1" dirty="0"/>
                <a:t>resonant cavity </a:t>
              </a:r>
              <a:r>
                <a:rPr lang="en-US" sz="1814" dirty="0"/>
                <a:t>immersed in a </a:t>
              </a:r>
              <a:r>
                <a:rPr lang="en-US" sz="1814" b="1" dirty="0"/>
                <a:t>strong magnetic field </a:t>
              </a:r>
              <a:r>
                <a:rPr lang="en-US" sz="1814" dirty="0"/>
                <a:t>(inverse </a:t>
              </a:r>
              <a:r>
                <a:rPr lang="en-US" sz="1814" dirty="0" err="1"/>
                <a:t>Primakoff</a:t>
              </a:r>
              <a:r>
                <a:rPr lang="en-US" sz="1814" dirty="0"/>
                <a:t> effect)</a:t>
              </a:r>
            </a:p>
          </p:txBody>
        </p:sp>
        <p:grpSp>
          <p:nvGrpSpPr>
            <p:cNvPr id="15" name="Gruppo 14">
              <a:extLst>
                <a:ext uri="{FF2B5EF4-FFF2-40B4-BE49-F238E27FC236}">
                  <a16:creationId xmlns:a16="http://schemas.microsoft.com/office/drawing/2014/main" id="{72F8B948-04B4-43F7-89EC-F948E98ED34E}"/>
                </a:ext>
              </a:extLst>
            </p:cNvPr>
            <p:cNvGrpSpPr/>
            <p:nvPr/>
          </p:nvGrpSpPr>
          <p:grpSpPr>
            <a:xfrm>
              <a:off x="1305772" y="2132707"/>
              <a:ext cx="8123994" cy="1975972"/>
              <a:chOff x="802812" y="4962607"/>
              <a:chExt cx="8123994" cy="1975972"/>
            </a:xfrm>
          </p:grpSpPr>
          <p:sp>
            <p:nvSpPr>
              <p:cNvPr id="33" name="Rectangle 21">
                <a:extLst>
                  <a:ext uri="{FF2B5EF4-FFF2-40B4-BE49-F238E27FC236}">
                    <a16:creationId xmlns:a16="http://schemas.microsoft.com/office/drawing/2014/main" id="{1B834043-7CC2-4908-A4D8-7824E9909308}"/>
                  </a:ext>
                </a:extLst>
              </p:cNvPr>
              <p:cNvSpPr/>
              <p:nvPr/>
            </p:nvSpPr>
            <p:spPr>
              <a:xfrm>
                <a:off x="889278" y="4962607"/>
                <a:ext cx="8037528" cy="197597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4510" tIns="47256" rIns="94510" bIns="47256" rtlCol="0" anchor="ctr"/>
              <a:lstStyle/>
              <a:p>
                <a:pPr algn="ctr"/>
                <a:endParaRPr lang="en-US" sz="1632">
                  <a:solidFill>
                    <a:prstClr val="white"/>
                  </a:solidFill>
                  <a:latin typeface="Calibri"/>
                </a:endParaRPr>
              </a:p>
            </p:txBody>
          </p:sp>
          <p:pic>
            <p:nvPicPr>
              <p:cNvPr id="36" name="Picture 19" descr="Screen shot 2014-04-03 at 12.09.57 PM.jpg">
                <a:extLst>
                  <a:ext uri="{FF2B5EF4-FFF2-40B4-BE49-F238E27FC236}">
                    <a16:creationId xmlns:a16="http://schemas.microsoft.com/office/drawing/2014/main" id="{DC611D4D-68BF-4B25-AACA-30CCA54934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25001" y="5010561"/>
                <a:ext cx="1049110" cy="1842972"/>
              </a:xfrm>
              <a:prstGeom prst="rect">
                <a:avLst/>
              </a:prstGeom>
            </p:spPr>
          </p:pic>
          <p:sp>
            <p:nvSpPr>
              <p:cNvPr id="39" name="TextBox 26">
                <a:extLst>
                  <a:ext uri="{FF2B5EF4-FFF2-40B4-BE49-F238E27FC236}">
                    <a16:creationId xmlns:a16="http://schemas.microsoft.com/office/drawing/2014/main" id="{8E9864F9-FAD7-40EB-93ED-AB32FA2067EE}"/>
                  </a:ext>
                </a:extLst>
              </p:cNvPr>
              <p:cNvSpPr txBox="1"/>
              <p:nvPr/>
            </p:nvSpPr>
            <p:spPr>
              <a:xfrm>
                <a:off x="802812" y="5190187"/>
                <a:ext cx="742577" cy="382216"/>
              </a:xfrm>
              <a:prstGeom prst="rect">
                <a:avLst/>
              </a:prstGeom>
              <a:noFill/>
            </p:spPr>
            <p:txBody>
              <a:bodyPr wrap="none" lIns="94510" tIns="47256" rIns="94510" bIns="47256" rtlCol="0">
                <a:spAutoFit/>
              </a:bodyPr>
              <a:lstStyle/>
              <a:p>
                <a:r>
                  <a:rPr lang="en-US" sz="1632">
                    <a:solidFill>
                      <a:prstClr val="black"/>
                    </a:solidFill>
                    <a:latin typeface="Calibri"/>
                  </a:rPr>
                  <a:t>Axion</a:t>
                </a:r>
              </a:p>
            </p:txBody>
          </p:sp>
          <p:cxnSp>
            <p:nvCxnSpPr>
              <p:cNvPr id="40" name="Straight Arrow Connector 27">
                <a:extLst>
                  <a:ext uri="{FF2B5EF4-FFF2-40B4-BE49-F238E27FC236}">
                    <a16:creationId xmlns:a16="http://schemas.microsoft.com/office/drawing/2014/main" id="{77FD105B-42CF-4B00-8469-9ECE3CF46878}"/>
                  </a:ext>
                </a:extLst>
              </p:cNvPr>
              <p:cNvCxnSpPr/>
              <p:nvPr/>
            </p:nvCxnSpPr>
            <p:spPr>
              <a:xfrm>
                <a:off x="3123746" y="5950593"/>
                <a:ext cx="824650" cy="0"/>
              </a:xfrm>
              <a:prstGeom prst="straightConnector1">
                <a:avLst/>
              </a:prstGeom>
              <a:ln w="38100" cmpd="sng"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xtBox 31">
                <a:extLst>
                  <a:ext uri="{FF2B5EF4-FFF2-40B4-BE49-F238E27FC236}">
                    <a16:creationId xmlns:a16="http://schemas.microsoft.com/office/drawing/2014/main" id="{8A7E6CBB-0502-4D61-B084-0E600F608776}"/>
                  </a:ext>
                </a:extLst>
              </p:cNvPr>
              <p:cNvSpPr txBox="1"/>
              <p:nvPr/>
            </p:nvSpPr>
            <p:spPr>
              <a:xfrm>
                <a:off x="1193449" y="6274586"/>
                <a:ext cx="751987" cy="655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32">
                    <a:solidFill>
                      <a:srgbClr val="C00000"/>
                    </a:solidFill>
                  </a:rPr>
                  <a:t>mw cavity</a:t>
                </a:r>
              </a:p>
            </p:txBody>
          </p:sp>
          <p:cxnSp>
            <p:nvCxnSpPr>
              <p:cNvPr id="43" name="Straight Arrow Connector 33">
                <a:extLst>
                  <a:ext uri="{FF2B5EF4-FFF2-40B4-BE49-F238E27FC236}">
                    <a16:creationId xmlns:a16="http://schemas.microsoft.com/office/drawing/2014/main" id="{4878F782-008F-46A8-9ED5-5B3CFE27157B}"/>
                  </a:ext>
                </a:extLst>
              </p:cNvPr>
              <p:cNvCxnSpPr/>
              <p:nvPr/>
            </p:nvCxnSpPr>
            <p:spPr>
              <a:xfrm flipV="1">
                <a:off x="1807044" y="6274586"/>
                <a:ext cx="480277" cy="323165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6" name="Picture 34">
                <a:extLst>
                  <a:ext uri="{FF2B5EF4-FFF2-40B4-BE49-F238E27FC236}">
                    <a16:creationId xmlns:a16="http://schemas.microsoft.com/office/drawing/2014/main" id="{561B3FAB-2DDD-431B-B06E-CE5B3D5565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08021" y="5386941"/>
                <a:ext cx="4659159" cy="1452922"/>
              </a:xfrm>
              <a:prstGeom prst="rect">
                <a:avLst/>
              </a:prstGeom>
            </p:spPr>
          </p:pic>
          <p:sp>
            <p:nvSpPr>
              <p:cNvPr id="47" name="TextBox 44">
                <a:extLst>
                  <a:ext uri="{FF2B5EF4-FFF2-40B4-BE49-F238E27FC236}">
                    <a16:creationId xmlns:a16="http://schemas.microsoft.com/office/drawing/2014/main" id="{229B5C02-815C-4519-8F42-DD2E73ED6C76}"/>
                  </a:ext>
                </a:extLst>
              </p:cNvPr>
              <p:cNvSpPr txBox="1"/>
              <p:nvPr/>
            </p:nvSpPr>
            <p:spPr>
              <a:xfrm>
                <a:off x="5328610" y="5010561"/>
                <a:ext cx="1923531" cy="378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32" dirty="0"/>
                  <a:t>Expected rf power</a:t>
                </a:r>
              </a:p>
            </p:txBody>
          </p:sp>
          <p:sp>
            <p:nvSpPr>
              <p:cNvPr id="48" name="Frame 22">
                <a:extLst>
                  <a:ext uri="{FF2B5EF4-FFF2-40B4-BE49-F238E27FC236}">
                    <a16:creationId xmlns:a16="http://schemas.microsoft.com/office/drawing/2014/main" id="{5F2D654B-DCD4-400A-9AA4-D023F4E38D29}"/>
                  </a:ext>
                </a:extLst>
              </p:cNvPr>
              <p:cNvSpPr/>
              <p:nvPr/>
            </p:nvSpPr>
            <p:spPr>
              <a:xfrm>
                <a:off x="2363823" y="5528930"/>
                <a:ext cx="559982" cy="814973"/>
              </a:xfrm>
              <a:prstGeom prst="frame">
                <a:avLst/>
              </a:prstGeom>
              <a:solidFill>
                <a:srgbClr val="C0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32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8" name="Straight Arrow Connector 24">
                <a:extLst>
                  <a:ext uri="{FF2B5EF4-FFF2-40B4-BE49-F238E27FC236}">
                    <a16:creationId xmlns:a16="http://schemas.microsoft.com/office/drawing/2014/main" id="{1A789847-2FED-42D9-A0CA-9CEF8DA69347}"/>
                  </a:ext>
                </a:extLst>
              </p:cNvPr>
              <p:cNvCxnSpPr/>
              <p:nvPr/>
            </p:nvCxnSpPr>
            <p:spPr>
              <a:xfrm>
                <a:off x="1622038" y="5528930"/>
                <a:ext cx="945274" cy="343096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prstDash val="dash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5" name="Rettangolo 24">
            <a:extLst>
              <a:ext uri="{FF2B5EF4-FFF2-40B4-BE49-F238E27FC236}">
                <a16:creationId xmlns:a16="http://schemas.microsoft.com/office/drawing/2014/main" id="{B6D72A5D-E7A6-E9A5-D7BA-AADB9BAA5B52}"/>
              </a:ext>
            </a:extLst>
          </p:cNvPr>
          <p:cNvSpPr/>
          <p:nvPr/>
        </p:nvSpPr>
        <p:spPr>
          <a:xfrm>
            <a:off x="1515947" y="2332591"/>
            <a:ext cx="9099147" cy="323357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32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BE4545D-0FBB-4EB7-E4F4-EC0EDCF468B3}"/>
              </a:ext>
            </a:extLst>
          </p:cNvPr>
          <p:cNvSpPr txBox="1"/>
          <p:nvPr/>
        </p:nvSpPr>
        <p:spPr>
          <a:xfrm>
            <a:off x="990502" y="1072945"/>
            <a:ext cx="103319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axion is a hypothetical particle introduced to solve the so-called strong CP problem.</a:t>
            </a:r>
          </a:p>
          <a:p>
            <a:r>
              <a:rPr lang="en-US" dirty="0"/>
              <a:t>It is a neutral, very light (1 µeV &lt; m &lt; 10 </a:t>
            </a:r>
            <a:r>
              <a:rPr lang="en-US" dirty="0" err="1"/>
              <a:t>meV</a:t>
            </a:r>
            <a:r>
              <a:rPr lang="en-US" dirty="0"/>
              <a:t>) particle having negligible interaction with the ordinary matter.</a:t>
            </a:r>
          </a:p>
          <a:p>
            <a:r>
              <a:rPr lang="en-US" dirty="0"/>
              <a:t>It is an interesting candidate as a main component of dark matter.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86F5A8F-3E8A-DB12-D4FE-931E1D953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Quax - Falferi - Riunione preventivi Gr2 TIFPA xxxx25</a:t>
            </a:r>
          </a:p>
        </p:txBody>
      </p:sp>
    </p:spTree>
    <p:extLst>
      <p:ext uri="{BB962C8B-B14F-4D97-AF65-F5344CB8AC3E}">
        <p14:creationId xmlns:p14="http://schemas.microsoft.com/office/powerpoint/2010/main" val="2947793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52E4AC0-D49D-499F-8CA0-FD77A482E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9FBDE-F245-8E46-95A6-8943308335B8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7CCBB8-3F1C-1C49-8B72-C42AD2D9318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283126" y="458261"/>
            <a:ext cx="5625748" cy="683784"/>
          </a:xfrm>
        </p:spPr>
        <p:txBody>
          <a:bodyPr>
            <a:normAutofit/>
          </a:bodyPr>
          <a:lstStyle/>
          <a:p>
            <a:r>
              <a:rPr lang="x-none" sz="2902" dirty="0"/>
              <a:t>QUAX </a:t>
            </a:r>
            <a:r>
              <a:rPr lang="it-IT" sz="2902" dirty="0"/>
              <a:t>HALOSCOPES (@LNL @LNF)</a:t>
            </a:r>
            <a:endParaRPr lang="x-none" sz="2902" dirty="0"/>
          </a:p>
        </p:txBody>
      </p:sp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8769B8D5-BA23-3D4E-8413-34588947E9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4315" y="1721374"/>
            <a:ext cx="4178038" cy="3239071"/>
          </a:xfrm>
          <a:prstGeom prst="rect">
            <a:avLst/>
          </a:prstGeom>
        </p:spPr>
      </p:pic>
      <p:pic>
        <p:nvPicPr>
          <p:cNvPr id="8" name="Picture 7" descr="Table&#10;&#10;Description automatically generated">
            <a:extLst>
              <a:ext uri="{FF2B5EF4-FFF2-40B4-BE49-F238E27FC236}">
                <a16:creationId xmlns:a16="http://schemas.microsoft.com/office/drawing/2014/main" id="{B82B3001-EC1D-044D-9EF1-0BF5C4E9F7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6620" y="1681451"/>
            <a:ext cx="3823804" cy="3712597"/>
          </a:xfrm>
          <a:prstGeom prst="rect">
            <a:avLst/>
          </a:prstGeom>
        </p:spPr>
      </p:pic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3CFB562-B935-88BB-2CC6-3F156699C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Quax - Falferi - Riunione preventivi Gr2 TIFPA xxxx25</a:t>
            </a:r>
          </a:p>
        </p:txBody>
      </p:sp>
    </p:spTree>
    <p:extLst>
      <p:ext uri="{BB962C8B-B14F-4D97-AF65-F5344CB8AC3E}">
        <p14:creationId xmlns:p14="http://schemas.microsoft.com/office/powerpoint/2010/main" val="2326858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A6106400-663E-CCC0-0211-9D821001E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9FBDE-F245-8E46-95A6-8943308335B8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6A016A25-FDB1-BDE2-0AC7-B4B451C67E9F}"/>
              </a:ext>
            </a:extLst>
          </p:cNvPr>
          <p:cNvSpPr txBox="1"/>
          <p:nvPr/>
        </p:nvSpPr>
        <p:spPr>
          <a:xfrm>
            <a:off x="1911117" y="1345780"/>
            <a:ext cx="9050532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91989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Dilution Unit Refrigerator to be Implemented via PLC</a:t>
            </a:r>
          </a:p>
          <a:p>
            <a:pPr marL="590639" lvl="1" indent="-28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Install New magnet 14 Tesla, 0,5 m Length, 0,1 m inner bore diameter: </a:t>
            </a:r>
            <a:r>
              <a:rPr lang="en-US" sz="1400" dirty="0">
                <a:solidFill>
                  <a:schemeClr val="accent6"/>
                </a:solidFill>
              </a:rPr>
              <a:t>under construction at the manufacturer  </a:t>
            </a:r>
          </a:p>
          <a:p>
            <a:pPr marL="590639" lvl="1" indent="-28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Install New Photonic Cavity with tunable frequency: </a:t>
            </a:r>
            <a:r>
              <a:rPr lang="en-US" sz="1400" dirty="0">
                <a:solidFill>
                  <a:schemeClr val="accent6"/>
                </a:solidFill>
              </a:rPr>
              <a:t>currently testing on a different setup</a:t>
            </a:r>
          </a:p>
          <a:p>
            <a:pPr marL="590639" lvl="1" indent="-28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New Dilution Machine for Quantum Counter based on </a:t>
            </a:r>
            <a:r>
              <a:rPr lang="en-US" sz="1400" dirty="0" err="1"/>
              <a:t>Trasmon</a:t>
            </a:r>
            <a:r>
              <a:rPr lang="en-US" sz="1400" dirty="0"/>
              <a:t> Qubit: </a:t>
            </a:r>
            <a:r>
              <a:rPr lang="en-US" sz="1400" dirty="0">
                <a:solidFill>
                  <a:schemeClr val="accent6"/>
                </a:solidFill>
              </a:rPr>
              <a:t>under construction</a:t>
            </a:r>
          </a:p>
          <a:p>
            <a:pPr marL="590639" lvl="1" indent="-28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Complete the set up for axion photon coupling high sensitivity search: </a:t>
            </a:r>
            <a:r>
              <a:rPr lang="en-US" sz="1400" dirty="0">
                <a:solidFill>
                  <a:schemeClr val="accent6"/>
                </a:solidFill>
              </a:rPr>
              <a:t>under construction, completed in 2026</a:t>
            </a:r>
          </a:p>
          <a:p>
            <a:pPr marL="590639" lvl="1" indent="-28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Continue R&amp;D on axion electron coupling: </a:t>
            </a:r>
            <a:r>
              <a:rPr lang="en-US" sz="1400" dirty="0">
                <a:solidFill>
                  <a:schemeClr val="accent6"/>
                </a:solidFill>
              </a:rPr>
              <a:t>tested new cavity with 12 YIG spheres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ECD7B39-685B-A962-D3C7-1D45D9315A3B}"/>
              </a:ext>
            </a:extLst>
          </p:cNvPr>
          <p:cNvSpPr txBox="1"/>
          <p:nvPr/>
        </p:nvSpPr>
        <p:spPr>
          <a:xfrm>
            <a:off x="3666011" y="738283"/>
            <a:ext cx="4776436" cy="5389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902" b="1" dirty="0">
                <a:latin typeface="+mj-lt"/>
              </a:rPr>
              <a:t>QUAX ACTIVITY IN 2025 @ LNL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6F24C51C-38DF-F42F-886F-F323E249F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Quax - Falferi - Riunione preventivi Gr2 TIFPA xxxx25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9F1CB5A-8E23-687D-CDE1-53C593954F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6744" y="2058567"/>
            <a:ext cx="261279" cy="261279"/>
          </a:xfrm>
          <a:prstGeom prst="rect">
            <a:avLst/>
          </a:prstGeom>
        </p:spPr>
      </p:pic>
      <p:sp>
        <p:nvSpPr>
          <p:cNvPr id="15" name="TextBox 4">
            <a:extLst>
              <a:ext uri="{FF2B5EF4-FFF2-40B4-BE49-F238E27FC236}">
                <a16:creationId xmlns:a16="http://schemas.microsoft.com/office/drawing/2014/main" id="{64DF5A2A-9575-E93D-0B8D-828351F634B2}"/>
              </a:ext>
            </a:extLst>
          </p:cNvPr>
          <p:cNvSpPr txBox="1"/>
          <p:nvPr/>
        </p:nvSpPr>
        <p:spPr>
          <a:xfrm>
            <a:off x="1888815" y="4228107"/>
            <a:ext cx="90505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91989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400" dirty="0"/>
              <a:t>Installazione nuova cavità a tuning ampliato e svolgimento di un paio di run di misura</a:t>
            </a:r>
          </a:p>
          <a:p>
            <a:pPr marL="590639" lvl="1" indent="-28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400" dirty="0"/>
              <a:t>Automazione della ottimizzazione della catena di ricezione </a:t>
            </a:r>
            <a:r>
              <a:rPr lang="it-IT" sz="1400" dirty="0" err="1"/>
              <a:t>rf</a:t>
            </a:r>
            <a:r>
              <a:rPr lang="it-IT" sz="1400" dirty="0"/>
              <a:t> (TWPA)</a:t>
            </a:r>
          </a:p>
          <a:p>
            <a:pPr marL="590639" lvl="1" indent="-28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400" dirty="0"/>
              <a:t>Test del nuovo magnete 14 T in consegna a febbraio 2026</a:t>
            </a:r>
          </a:p>
          <a:p>
            <a:pPr marL="590639" lvl="1" indent="-28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400" dirty="0"/>
              <a:t>Studio per nuovo sistema refrigeratore con magnete </a:t>
            </a:r>
            <a:r>
              <a:rPr lang="it-IT" sz="1400" dirty="0" err="1"/>
              <a:t>wet</a:t>
            </a:r>
            <a:r>
              <a:rPr lang="it-IT" sz="1400" dirty="0"/>
              <a:t> e cavità dry</a:t>
            </a:r>
          </a:p>
          <a:p>
            <a:pPr marL="590639" lvl="1" indent="-28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400" dirty="0"/>
              <a:t>Misure con </a:t>
            </a:r>
            <a:r>
              <a:rPr lang="it-IT" sz="1400" dirty="0" err="1"/>
              <a:t>photon</a:t>
            </a:r>
            <a:r>
              <a:rPr lang="it-IT" sz="1400" dirty="0"/>
              <a:t> counter (forse già da quest’anno) su assione elettrone e successivamente assione fotone</a:t>
            </a:r>
            <a:endParaRPr lang="en-US" sz="1400" dirty="0">
              <a:solidFill>
                <a:schemeClr val="accent6"/>
              </a:solidFill>
            </a:endParaRPr>
          </a:p>
        </p:txBody>
      </p:sp>
      <p:sp>
        <p:nvSpPr>
          <p:cNvPr id="16" name="CasellaDiTesto 8">
            <a:extLst>
              <a:ext uri="{FF2B5EF4-FFF2-40B4-BE49-F238E27FC236}">
                <a16:creationId xmlns:a16="http://schemas.microsoft.com/office/drawing/2014/main" id="{B6170431-ED3B-1F9A-C76E-E5DA04D3B3CA}"/>
              </a:ext>
            </a:extLst>
          </p:cNvPr>
          <p:cNvSpPr txBox="1"/>
          <p:nvPr/>
        </p:nvSpPr>
        <p:spPr>
          <a:xfrm>
            <a:off x="3666011" y="3604143"/>
            <a:ext cx="4776436" cy="5389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902" b="1" dirty="0">
                <a:latin typeface="+mj-lt"/>
              </a:rPr>
              <a:t>QUAX ACTIVITY IN 2026 @ LNL</a:t>
            </a:r>
          </a:p>
        </p:txBody>
      </p:sp>
    </p:spTree>
    <p:extLst>
      <p:ext uri="{BB962C8B-B14F-4D97-AF65-F5344CB8AC3E}">
        <p14:creationId xmlns:p14="http://schemas.microsoft.com/office/powerpoint/2010/main" val="2014035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FD9424C-B822-4C0C-B7E9-F2BE62DD9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9FBDE-F245-8E46-95A6-8943308335B8}" type="slidenum">
              <a:rPr lang="it-IT" smtClean="0"/>
              <a:pPr/>
              <a:t>5</a:t>
            </a:fld>
            <a:endParaRPr lang="it-IT"/>
          </a:p>
        </p:txBody>
      </p:sp>
      <p:graphicFrame>
        <p:nvGraphicFramePr>
          <p:cNvPr id="6" name="Tabella 4">
            <a:extLst>
              <a:ext uri="{FF2B5EF4-FFF2-40B4-BE49-F238E27FC236}">
                <a16:creationId xmlns:a16="http://schemas.microsoft.com/office/drawing/2014/main" id="{D4D23774-B85D-4120-BECC-5A10CFD393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150633"/>
              </p:ext>
            </p:extLst>
          </p:nvPr>
        </p:nvGraphicFramePr>
        <p:xfrm>
          <a:off x="3431781" y="3226492"/>
          <a:ext cx="5321108" cy="2171988"/>
        </p:xfrm>
        <a:graphic>
          <a:graphicData uri="http://schemas.openxmlformats.org/drawingml/2006/table">
            <a:tbl>
              <a:tblPr firstRow="1" bandRow="1"/>
              <a:tblGrid>
                <a:gridCol w="1207859">
                  <a:extLst>
                    <a:ext uri="{9D8B030D-6E8A-4147-A177-3AD203B41FA5}">
                      <a16:colId xmlns:a16="http://schemas.microsoft.com/office/drawing/2014/main" val="2550251707"/>
                    </a:ext>
                  </a:extLst>
                </a:gridCol>
                <a:gridCol w="3297128">
                  <a:extLst>
                    <a:ext uri="{9D8B030D-6E8A-4147-A177-3AD203B41FA5}">
                      <a16:colId xmlns:a16="http://schemas.microsoft.com/office/drawing/2014/main" val="3984891116"/>
                    </a:ext>
                  </a:extLst>
                </a:gridCol>
                <a:gridCol w="816121">
                  <a:extLst>
                    <a:ext uri="{9D8B030D-6E8A-4147-A177-3AD203B41FA5}">
                      <a16:colId xmlns:a16="http://schemas.microsoft.com/office/drawing/2014/main" val="1620459216"/>
                    </a:ext>
                  </a:extLst>
                </a:gridCol>
              </a:tblGrid>
              <a:tr h="304032">
                <a:tc>
                  <a:txBody>
                    <a:bodyPr/>
                    <a:lstStyle>
                      <a:lvl1pPr marL="0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521124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042246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563370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084491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605614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126738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647858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168984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it-IT" sz="1500" dirty="0"/>
                    </a:p>
                  </a:txBody>
                  <a:tcPr marL="82918" marR="82918" marT="41459" marB="4145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521124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042246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563370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084491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605614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126738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647858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168984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it-IT" sz="1500" dirty="0"/>
                    </a:p>
                  </a:txBody>
                  <a:tcPr marL="82918" marR="82918" marT="41459" marB="4145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521124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042246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563370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084491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605614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126738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647858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168984" algn="l" defTabSz="521124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it-IT" sz="1500" dirty="0"/>
                    </a:p>
                  </a:txBody>
                  <a:tcPr marL="82918" marR="82918" marT="41459" marB="4145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313095"/>
                  </a:ext>
                </a:extLst>
              </a:tr>
              <a:tr h="336278">
                <a:tc>
                  <a:txBody>
                    <a:bodyPr/>
                    <a:lstStyle>
                      <a:lvl1pPr marL="0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2112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042246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563370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084491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60561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126738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647858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16898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it-IT" sz="1500" dirty="0" err="1"/>
                        <a:t>Expenditures</a:t>
                      </a:r>
                      <a:endParaRPr lang="it-IT" sz="1500" dirty="0"/>
                    </a:p>
                  </a:txBody>
                  <a:tcPr marL="82918" marR="82918" marT="41459" marB="4145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2112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042246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563370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084491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60561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126738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647858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16898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it-IT" sz="1500" dirty="0" err="1"/>
                        <a:t>Description</a:t>
                      </a:r>
                      <a:endParaRPr lang="it-IT" sz="1500" dirty="0"/>
                    </a:p>
                  </a:txBody>
                  <a:tcPr marL="82918" marR="82918" marT="41459" marB="4145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2112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042246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563370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084491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60561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126738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647858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16898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it-IT" sz="1500" dirty="0"/>
                        <a:t>K€</a:t>
                      </a:r>
                    </a:p>
                  </a:txBody>
                  <a:tcPr marL="82918" marR="82918" marT="41459" marB="41459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928488"/>
                  </a:ext>
                </a:extLst>
              </a:tr>
              <a:tr h="525147">
                <a:tc>
                  <a:txBody>
                    <a:bodyPr/>
                    <a:lstStyle>
                      <a:lvl1pPr marL="0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2112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042246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563370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084491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60561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126738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647858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16898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it-IT" sz="1500" dirty="0" err="1"/>
                        <a:t>Consumables</a:t>
                      </a:r>
                      <a:endParaRPr lang="it-IT" sz="1500" dirty="0"/>
                    </a:p>
                  </a:txBody>
                  <a:tcPr marL="82918" marR="82918" marT="41459" marB="41459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2112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042246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563370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084491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60561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126738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647858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16898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it-IT" sz="1500" dirty="0" err="1"/>
                        <a:t>Cryospares</a:t>
                      </a:r>
                      <a:r>
                        <a:rPr lang="it-IT" sz="1500" dirty="0"/>
                        <a:t>, </a:t>
                      </a:r>
                      <a:r>
                        <a:rPr lang="it-IT" sz="1500" dirty="0" err="1"/>
                        <a:t>rf</a:t>
                      </a:r>
                      <a:r>
                        <a:rPr lang="it-IT" sz="1500" dirty="0"/>
                        <a:t> </a:t>
                      </a:r>
                      <a:r>
                        <a:rPr lang="it-IT" sz="1500" dirty="0" err="1"/>
                        <a:t>components</a:t>
                      </a:r>
                      <a:r>
                        <a:rPr lang="it-IT" sz="1500" dirty="0"/>
                        <a:t>, cryoperm </a:t>
                      </a:r>
                      <a:r>
                        <a:rPr lang="it-IT" sz="1500" dirty="0" err="1"/>
                        <a:t>shields</a:t>
                      </a:r>
                      <a:r>
                        <a:rPr lang="it-IT" sz="1500" dirty="0"/>
                        <a:t>, </a:t>
                      </a:r>
                      <a:r>
                        <a:rPr lang="it-IT" sz="1500" dirty="0" err="1"/>
                        <a:t>liquid</a:t>
                      </a:r>
                      <a:r>
                        <a:rPr lang="it-IT" sz="1500" dirty="0"/>
                        <a:t> </a:t>
                      </a:r>
                      <a:r>
                        <a:rPr lang="it-IT" sz="1500" dirty="0" err="1"/>
                        <a:t>helium</a:t>
                      </a:r>
                      <a:endParaRPr lang="it-IT" sz="1500" dirty="0"/>
                    </a:p>
                  </a:txBody>
                  <a:tcPr marL="82918" marR="82918" marT="41459" marB="41459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2112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042246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563370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084491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60561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126738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647858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16898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it-IT" sz="1500" dirty="0"/>
                        <a:t>7</a:t>
                      </a: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380896"/>
                  </a:ext>
                </a:extLst>
              </a:tr>
              <a:tr h="304032">
                <a:tc>
                  <a:txBody>
                    <a:bodyPr/>
                    <a:lstStyle>
                      <a:lvl1pPr marL="0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2112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042246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563370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084491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60561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126738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647858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16898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it-IT" sz="1500" dirty="0"/>
                        <a:t>Missions</a:t>
                      </a:r>
                    </a:p>
                  </a:txBody>
                  <a:tcPr marL="82918" marR="82918" marT="41459" marB="4145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2112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042246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563370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084491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60561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126738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647858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16898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it-IT" sz="1500" dirty="0" err="1"/>
                        <a:t>Experimental</a:t>
                      </a:r>
                      <a:r>
                        <a:rPr lang="it-IT" sz="1500" dirty="0"/>
                        <a:t> </a:t>
                      </a:r>
                      <a:r>
                        <a:rPr lang="it-IT" sz="1500" dirty="0" err="1"/>
                        <a:t>Runs</a:t>
                      </a:r>
                      <a:endParaRPr lang="it-IT" sz="1500" dirty="0"/>
                    </a:p>
                  </a:txBody>
                  <a:tcPr marL="82918" marR="82918" marT="41459" marB="4145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2112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042246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563370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084491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60561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126738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647858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16898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it-IT" sz="1500" dirty="0"/>
                        <a:t>3</a:t>
                      </a:r>
                    </a:p>
                  </a:txBody>
                  <a:tcPr marL="82918" marR="82918" marT="41459" marB="41459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492435"/>
                  </a:ext>
                </a:extLst>
              </a:tr>
              <a:tr h="672556">
                <a:tc>
                  <a:txBody>
                    <a:bodyPr/>
                    <a:lstStyle>
                      <a:lvl1pPr marL="0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2112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042246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563370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084491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60561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126738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647858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16898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it-IT" sz="1500" dirty="0"/>
                    </a:p>
                  </a:txBody>
                  <a:tcPr marL="82918" marR="82918" marT="41459" marB="41459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2112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042246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563370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084491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60561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126738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647858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16898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it-IT" sz="1500" dirty="0"/>
                        <a:t>Totale</a:t>
                      </a: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2112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042246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563370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084491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60561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126738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647858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168984" algn="l" defTabSz="521124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it-IT" sz="1500" dirty="0"/>
                        <a:t>10</a:t>
                      </a:r>
                    </a:p>
                  </a:txBody>
                  <a:tcPr marL="82918" marR="82918" marT="41459" marB="41459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000595"/>
                  </a:ext>
                </a:extLst>
              </a:tr>
            </a:tbl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AF0D3A8A-2F58-45A1-8197-782C35B7221F}"/>
              </a:ext>
            </a:extLst>
          </p:cNvPr>
          <p:cNvSpPr txBox="1"/>
          <p:nvPr/>
        </p:nvSpPr>
        <p:spPr>
          <a:xfrm>
            <a:off x="4099113" y="2741333"/>
            <a:ext cx="4009431" cy="427168"/>
          </a:xfrm>
          <a:prstGeom prst="rect">
            <a:avLst/>
          </a:prstGeom>
          <a:solidFill>
            <a:srgbClr val="5B9BD5">
              <a:lumMod val="40000"/>
              <a:lumOff val="60000"/>
            </a:srgbClr>
          </a:solidFill>
          <a:ln w="12700">
            <a:solidFill>
              <a:sysClr val="windowText" lastClr="000000"/>
            </a:solidFill>
          </a:ln>
        </p:spPr>
        <p:txBody>
          <a:bodyPr wrap="none" rtlCol="0">
            <a:spAutoFit/>
          </a:bodyPr>
          <a:lstStyle/>
          <a:p>
            <a:pPr defTabSz="414589">
              <a:defRPr/>
            </a:pPr>
            <a:r>
              <a:rPr lang="it-IT" sz="2176" kern="0" dirty="0">
                <a:solidFill>
                  <a:prstClr val="black"/>
                </a:solidFill>
              </a:rPr>
              <a:t>TIFPA REQUESTS 2026 (Dotazioni)</a:t>
            </a:r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8ED57A75-978F-479A-AF3D-14C14D856BD8}"/>
              </a:ext>
            </a:extLst>
          </p:cNvPr>
          <p:cNvSpPr txBox="1"/>
          <p:nvPr/>
        </p:nvSpPr>
        <p:spPr>
          <a:xfrm>
            <a:off x="2246486" y="576194"/>
            <a:ext cx="7725180" cy="1488228"/>
          </a:xfrm>
          <a:prstGeom prst="rect">
            <a:avLst/>
          </a:prstGeom>
          <a:solidFill>
            <a:schemeClr val="accent1">
              <a:lumMod val="40000"/>
              <a:lumOff val="60000"/>
              <a:alpha val="37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14" b="1" dirty="0"/>
              <a:t>Activity at TIFPA in 2026</a:t>
            </a:r>
          </a:p>
          <a:p>
            <a:pPr marL="310942" indent="-310942">
              <a:buFont typeface="Arial" charset="0"/>
              <a:buChar char="•"/>
            </a:pPr>
            <a:r>
              <a:rPr lang="en-US" sz="1814" dirty="0"/>
              <a:t>Development of KI-TWPA (Kinetic Inductance - Traveling Wave Parametric Amplifier) to be applied in Quax </a:t>
            </a:r>
            <a:r>
              <a:rPr lang="en-US" sz="1814" dirty="0" err="1"/>
              <a:t>haloscopes</a:t>
            </a:r>
            <a:endParaRPr lang="en-US" sz="1814" dirty="0"/>
          </a:p>
          <a:p>
            <a:pPr marL="310942" indent="-310942">
              <a:buFont typeface="Arial" charset="0"/>
              <a:buChar char="•"/>
            </a:pPr>
            <a:r>
              <a:rPr lang="en-US" sz="1814" dirty="0"/>
              <a:t>Noise characterization of cryogenic amplifiers</a:t>
            </a:r>
          </a:p>
          <a:p>
            <a:pPr marL="310942" indent="-310942">
              <a:buFont typeface="Arial" charset="0"/>
              <a:buChar char="•"/>
            </a:pPr>
            <a:r>
              <a:rPr lang="en-US" sz="1814" dirty="0"/>
              <a:t>Superconducting shielding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8BDAFCA-C98F-E731-E763-EE0CF148A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Quax - Falferi - Riunione preventivi Gr2 TIFPA xxxx25</a:t>
            </a:r>
          </a:p>
        </p:txBody>
      </p:sp>
    </p:spTree>
    <p:extLst>
      <p:ext uri="{BB962C8B-B14F-4D97-AF65-F5344CB8AC3E}">
        <p14:creationId xmlns:p14="http://schemas.microsoft.com/office/powerpoint/2010/main" val="4227768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F9415D9-74A7-7FDF-9A53-C1EAF739A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Quax - Falferi - Riunione preventivi Gr2 TIFPA xxxx25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CCC29D-B113-EC11-0EDF-AE5189D1A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4F60-10E4-4885-9E2D-65B81DAE1F4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55173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13207</TotalTime>
  <Words>599</Words>
  <Application>Microsoft Office PowerPoint</Application>
  <PresentationFormat>Widescreen</PresentationFormat>
  <Paragraphs>80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Gill Sans MT</vt:lpstr>
      <vt:lpstr>Tema di Office</vt:lpstr>
      <vt:lpstr>PowerPoint Presentation</vt:lpstr>
      <vt:lpstr>QUAX – QUaerere AXion</vt:lpstr>
      <vt:lpstr>QUAX HALOSCOPES (@LNL @LNF)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Paolo Falferi</dc:creator>
  <cp:lastModifiedBy>Paolo Falferi</cp:lastModifiedBy>
  <cp:revision>53</cp:revision>
  <dcterms:created xsi:type="dcterms:W3CDTF">2023-06-22T06:52:22Z</dcterms:created>
  <dcterms:modified xsi:type="dcterms:W3CDTF">2025-06-20T15:09:54Z</dcterms:modified>
</cp:coreProperties>
</file>