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0" r:id="rId2"/>
    <p:sldId id="421" r:id="rId3"/>
    <p:sldId id="445" r:id="rId4"/>
    <p:sldId id="446" r:id="rId5"/>
    <p:sldId id="447" r:id="rId6"/>
    <p:sldId id="449" r:id="rId7"/>
    <p:sldId id="460" r:id="rId8"/>
    <p:sldId id="450" r:id="rId9"/>
    <p:sldId id="458" r:id="rId10"/>
    <p:sldId id="451" r:id="rId11"/>
    <p:sldId id="452" r:id="rId12"/>
    <p:sldId id="455" r:id="rId13"/>
    <p:sldId id="453" r:id="rId14"/>
    <p:sldId id="456" r:id="rId15"/>
    <p:sldId id="459" r:id="rId16"/>
    <p:sldId id="454" r:id="rId17"/>
    <p:sldId id="332" r:id="rId18"/>
    <p:sldId id="432" r:id="rId19"/>
    <p:sldId id="433" r:id="rId20"/>
    <p:sldId id="457" r:id="rId21"/>
    <p:sldId id="436" r:id="rId2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1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Világos stílus 2 – 2. jelölőszín">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61047" autoAdjust="0"/>
  </p:normalViewPr>
  <p:slideViewPr>
    <p:cSldViewPr>
      <p:cViewPr varScale="1">
        <p:scale>
          <a:sx n="38" d="100"/>
          <a:sy n="38" d="100"/>
        </p:scale>
        <p:origin x="2092" y="4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87AD4-F1F6-48AD-BC28-E1012B7067EF}" type="datetimeFigureOut">
              <a:rPr lang="hu-HU" smtClean="0"/>
              <a:t>2025. 10. 06.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2A654-9950-4846-8D01-3D63537D45FF}" type="slidenum">
              <a:rPr lang="hu-HU" smtClean="0"/>
              <a:t>‹#›</a:t>
            </a:fld>
            <a:endParaRPr lang="hu-HU"/>
          </a:p>
        </p:txBody>
      </p:sp>
    </p:spTree>
    <p:extLst>
      <p:ext uri="{BB962C8B-B14F-4D97-AF65-F5344CB8AC3E}">
        <p14:creationId xmlns:p14="http://schemas.microsoft.com/office/powerpoint/2010/main" val="16871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Good afternoon! </a:t>
            </a:r>
          </a:p>
          <a:p>
            <a:endParaRPr lang="en-GB" dirty="0"/>
          </a:p>
          <a:p>
            <a:r>
              <a:rPr lang="en-GB" dirty="0"/>
              <a:t>Today, I will speak about the PROSPECTS OF DIELECTRIC TERAHERTZ-DRIVEN ACCELERATORS IN MEDICINE.</a:t>
            </a:r>
          </a:p>
        </p:txBody>
      </p:sp>
      <p:sp>
        <p:nvSpPr>
          <p:cNvPr id="4" name="Dia számának helye 3"/>
          <p:cNvSpPr>
            <a:spLocks noGrp="1"/>
          </p:cNvSpPr>
          <p:nvPr>
            <p:ph type="sldNum" sz="quarter" idx="5"/>
          </p:nvPr>
        </p:nvSpPr>
        <p:spPr/>
        <p:txBody>
          <a:bodyPr/>
          <a:lstStyle/>
          <a:p>
            <a:fld id="{E942A654-9950-4846-8D01-3D63537D45FF}" type="slidenum">
              <a:rPr lang="hu-HU" smtClean="0"/>
              <a:t>1</a:t>
            </a:fld>
            <a:endParaRPr lang="hu-HU"/>
          </a:p>
        </p:txBody>
      </p:sp>
    </p:spTree>
    <p:extLst>
      <p:ext uri="{BB962C8B-B14F-4D97-AF65-F5344CB8AC3E}">
        <p14:creationId xmlns:p14="http://schemas.microsoft.com/office/powerpoint/2010/main" val="2439771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3D16F-0A9B-10F7-3EFB-C182487E1C1C}"/>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DC4CEF51-0A9A-777E-7B83-30FA7D6676C7}"/>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73408E43-F530-716F-CB4E-510850975EEB}"/>
              </a:ext>
            </a:extLst>
          </p:cNvPr>
          <p:cNvSpPr>
            <a:spLocks noGrp="1"/>
          </p:cNvSpPr>
          <p:nvPr>
            <p:ph type="body" idx="1"/>
          </p:nvPr>
        </p:nvSpPr>
        <p:spPr/>
        <p:txBody>
          <a:bodyPr/>
          <a:lstStyle/>
          <a:p>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541ABB55-CB92-8178-1709-3AA7790538E9}"/>
              </a:ext>
            </a:extLst>
          </p:cNvPr>
          <p:cNvSpPr>
            <a:spLocks noGrp="1"/>
          </p:cNvSpPr>
          <p:nvPr>
            <p:ph type="sldNum" sz="quarter" idx="10"/>
          </p:nvPr>
        </p:nvSpPr>
        <p:spPr/>
        <p:txBody>
          <a:bodyPr/>
          <a:lstStyle/>
          <a:p>
            <a:fld id="{E942A654-9950-4846-8D01-3D63537D45FF}" type="slidenum">
              <a:rPr lang="hu-HU" smtClean="0"/>
              <a:t>10</a:t>
            </a:fld>
            <a:endParaRPr lang="hu-HU"/>
          </a:p>
        </p:txBody>
      </p:sp>
    </p:spTree>
    <p:extLst>
      <p:ext uri="{BB962C8B-B14F-4D97-AF65-F5344CB8AC3E}">
        <p14:creationId xmlns:p14="http://schemas.microsoft.com/office/powerpoint/2010/main" val="394628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8AE87-2D90-AEF8-2A0E-D8EBB7C9C873}"/>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A12C8870-0BAA-0D16-7149-9CB258ECEF49}"/>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257F3162-49BA-EA79-0039-8286A73B71A1}"/>
              </a:ext>
            </a:extLst>
          </p:cNvPr>
          <p:cNvSpPr>
            <a:spLocks noGrp="1"/>
          </p:cNvSpPr>
          <p:nvPr>
            <p:ph type="body" idx="1"/>
          </p:nvPr>
        </p:nvSpPr>
        <p:spPr/>
        <p:txBody>
          <a:bodyPr/>
          <a:lstStyle/>
          <a:p>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F711BDEF-66CB-F9F0-0AB2-3AED0092D3BA}"/>
              </a:ext>
            </a:extLst>
          </p:cNvPr>
          <p:cNvSpPr>
            <a:spLocks noGrp="1"/>
          </p:cNvSpPr>
          <p:nvPr>
            <p:ph type="sldNum" sz="quarter" idx="10"/>
          </p:nvPr>
        </p:nvSpPr>
        <p:spPr/>
        <p:txBody>
          <a:bodyPr/>
          <a:lstStyle/>
          <a:p>
            <a:fld id="{E942A654-9950-4846-8D01-3D63537D45FF}" type="slidenum">
              <a:rPr lang="hu-HU" smtClean="0"/>
              <a:t>11</a:t>
            </a:fld>
            <a:endParaRPr lang="hu-HU"/>
          </a:p>
        </p:txBody>
      </p:sp>
    </p:spTree>
    <p:extLst>
      <p:ext uri="{BB962C8B-B14F-4D97-AF65-F5344CB8AC3E}">
        <p14:creationId xmlns:p14="http://schemas.microsoft.com/office/powerpoint/2010/main" val="187244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0708E-1118-3312-6CDB-B272DC1A3ED8}"/>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858DA806-EB46-D3D4-5AA2-BBC5B167521B}"/>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DFA5C96F-614F-4F85-D717-BF4EE201557E}"/>
              </a:ext>
            </a:extLst>
          </p:cNvPr>
          <p:cNvSpPr>
            <a:spLocks noGrp="1"/>
          </p:cNvSpPr>
          <p:nvPr>
            <p:ph type="body" idx="1"/>
          </p:nvPr>
        </p:nvSpPr>
        <p:spPr/>
        <p:txBody>
          <a:bodyPr/>
          <a:lstStyle/>
          <a:p>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067ED8AB-11BA-86C0-52F5-1631EE34800B}"/>
              </a:ext>
            </a:extLst>
          </p:cNvPr>
          <p:cNvSpPr>
            <a:spLocks noGrp="1"/>
          </p:cNvSpPr>
          <p:nvPr>
            <p:ph type="sldNum" sz="quarter" idx="10"/>
          </p:nvPr>
        </p:nvSpPr>
        <p:spPr/>
        <p:txBody>
          <a:bodyPr/>
          <a:lstStyle/>
          <a:p>
            <a:fld id="{E942A654-9950-4846-8D01-3D63537D45FF}" type="slidenum">
              <a:rPr lang="hu-HU" smtClean="0"/>
              <a:t>12</a:t>
            </a:fld>
            <a:endParaRPr lang="hu-HU"/>
          </a:p>
        </p:txBody>
      </p:sp>
    </p:spTree>
    <p:extLst>
      <p:ext uri="{BB962C8B-B14F-4D97-AF65-F5344CB8AC3E}">
        <p14:creationId xmlns:p14="http://schemas.microsoft.com/office/powerpoint/2010/main" val="216389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A4E25-AAA6-24CA-8425-4B93A04D79D9}"/>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1D5D1311-DCFB-A713-3E37-70F933CDE1A0}"/>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1CBA9C00-B2C1-68BA-7A06-A9E3B47885E2}"/>
              </a:ext>
            </a:extLst>
          </p:cNvPr>
          <p:cNvSpPr>
            <a:spLocks noGrp="1"/>
          </p:cNvSpPr>
          <p:nvPr>
            <p:ph type="body" idx="1"/>
          </p:nvPr>
        </p:nvSpPr>
        <p:spPr/>
        <p:txBody>
          <a:bodyPr/>
          <a:lstStyle/>
          <a:p>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937BEDBD-86AC-A47A-95AB-B99D681E8A42}"/>
              </a:ext>
            </a:extLst>
          </p:cNvPr>
          <p:cNvSpPr>
            <a:spLocks noGrp="1"/>
          </p:cNvSpPr>
          <p:nvPr>
            <p:ph type="sldNum" sz="quarter" idx="10"/>
          </p:nvPr>
        </p:nvSpPr>
        <p:spPr/>
        <p:txBody>
          <a:bodyPr/>
          <a:lstStyle/>
          <a:p>
            <a:fld id="{E942A654-9950-4846-8D01-3D63537D45FF}" type="slidenum">
              <a:rPr lang="hu-HU" smtClean="0"/>
              <a:t>13</a:t>
            </a:fld>
            <a:endParaRPr lang="hu-HU"/>
          </a:p>
        </p:txBody>
      </p:sp>
    </p:spTree>
    <p:extLst>
      <p:ext uri="{BB962C8B-B14F-4D97-AF65-F5344CB8AC3E}">
        <p14:creationId xmlns:p14="http://schemas.microsoft.com/office/powerpoint/2010/main" val="281214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A625E-E466-F483-465B-22DE036BE87E}"/>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C97C7515-340F-D5E0-DC42-B016E675EB2F}"/>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C2DD61B4-E03F-356F-B4FE-7AB805D30398}"/>
              </a:ext>
            </a:extLst>
          </p:cNvPr>
          <p:cNvSpPr>
            <a:spLocks noGrp="1"/>
          </p:cNvSpPr>
          <p:nvPr>
            <p:ph type="body" idx="1"/>
          </p:nvPr>
        </p:nvSpPr>
        <p:spPr/>
        <p:txBody>
          <a:bodyPr/>
          <a:lstStyle/>
          <a:p>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A4A4CA66-064B-A327-D9B4-EFD009A30F6D}"/>
              </a:ext>
            </a:extLst>
          </p:cNvPr>
          <p:cNvSpPr>
            <a:spLocks noGrp="1"/>
          </p:cNvSpPr>
          <p:nvPr>
            <p:ph type="sldNum" sz="quarter" idx="10"/>
          </p:nvPr>
        </p:nvSpPr>
        <p:spPr/>
        <p:txBody>
          <a:bodyPr/>
          <a:lstStyle/>
          <a:p>
            <a:fld id="{E942A654-9950-4846-8D01-3D63537D45FF}" type="slidenum">
              <a:rPr lang="hu-HU" smtClean="0"/>
              <a:t>14</a:t>
            </a:fld>
            <a:endParaRPr lang="hu-HU"/>
          </a:p>
        </p:txBody>
      </p:sp>
    </p:spTree>
    <p:extLst>
      <p:ext uri="{BB962C8B-B14F-4D97-AF65-F5344CB8AC3E}">
        <p14:creationId xmlns:p14="http://schemas.microsoft.com/office/powerpoint/2010/main" val="2982711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2450-FDAD-E284-E0FD-938FD9D2C246}"/>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B1760FA3-46F7-55C7-6B93-17546438FC27}"/>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989BF020-7FF5-7D19-685A-4B409FAC57B2}"/>
              </a:ext>
            </a:extLst>
          </p:cNvPr>
          <p:cNvSpPr>
            <a:spLocks noGrp="1"/>
          </p:cNvSpPr>
          <p:nvPr>
            <p:ph type="body" idx="1"/>
          </p:nvPr>
        </p:nvSpPr>
        <p:spPr/>
        <p:txBody>
          <a:bodyPr/>
          <a:lstStyle/>
          <a:p>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A9D4B05C-0650-E27F-7C4C-5F8F7EE031F5}"/>
              </a:ext>
            </a:extLst>
          </p:cNvPr>
          <p:cNvSpPr>
            <a:spLocks noGrp="1"/>
          </p:cNvSpPr>
          <p:nvPr>
            <p:ph type="sldNum" sz="quarter" idx="10"/>
          </p:nvPr>
        </p:nvSpPr>
        <p:spPr/>
        <p:txBody>
          <a:bodyPr/>
          <a:lstStyle/>
          <a:p>
            <a:fld id="{E942A654-9950-4846-8D01-3D63537D45FF}" type="slidenum">
              <a:rPr lang="hu-HU" smtClean="0"/>
              <a:t>15</a:t>
            </a:fld>
            <a:endParaRPr lang="hu-HU"/>
          </a:p>
        </p:txBody>
      </p:sp>
    </p:spTree>
    <p:extLst>
      <p:ext uri="{BB962C8B-B14F-4D97-AF65-F5344CB8AC3E}">
        <p14:creationId xmlns:p14="http://schemas.microsoft.com/office/powerpoint/2010/main" val="403024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EDB6A-9102-C445-ECE2-2413CE22FCF3}"/>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7B37B839-FAA0-0D24-CB4B-6B8F08E1099F}"/>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C0F22039-A7F3-7788-CB6E-9678F3626C8F}"/>
              </a:ext>
            </a:extLst>
          </p:cNvPr>
          <p:cNvSpPr>
            <a:spLocks noGrp="1"/>
          </p:cNvSpPr>
          <p:nvPr>
            <p:ph type="body" idx="1"/>
          </p:nvPr>
        </p:nvSpPr>
        <p:spPr/>
        <p:txBody>
          <a:bodyPr/>
          <a:lstStyle/>
          <a:p>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BC5DD86C-EE70-4178-06D2-446EF4064456}"/>
              </a:ext>
            </a:extLst>
          </p:cNvPr>
          <p:cNvSpPr>
            <a:spLocks noGrp="1"/>
          </p:cNvSpPr>
          <p:nvPr>
            <p:ph type="sldNum" sz="quarter" idx="10"/>
          </p:nvPr>
        </p:nvSpPr>
        <p:spPr/>
        <p:txBody>
          <a:bodyPr/>
          <a:lstStyle/>
          <a:p>
            <a:fld id="{E942A654-9950-4846-8D01-3D63537D45FF}" type="slidenum">
              <a:rPr lang="hu-HU" smtClean="0"/>
              <a:t>16</a:t>
            </a:fld>
            <a:endParaRPr lang="hu-HU"/>
          </a:p>
        </p:txBody>
      </p:sp>
    </p:spTree>
    <p:extLst>
      <p:ext uri="{BB962C8B-B14F-4D97-AF65-F5344CB8AC3E}">
        <p14:creationId xmlns:p14="http://schemas.microsoft.com/office/powerpoint/2010/main" val="26771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fld id="{E942A654-9950-4846-8D01-3D63537D45FF}" type="slidenum">
              <a:rPr lang="hu-HU" smtClean="0"/>
              <a:t>17</a:t>
            </a:fld>
            <a:endParaRPr lang="hu-HU"/>
          </a:p>
        </p:txBody>
      </p:sp>
    </p:spTree>
    <p:extLst>
      <p:ext uri="{BB962C8B-B14F-4D97-AF65-F5344CB8AC3E}">
        <p14:creationId xmlns:p14="http://schemas.microsoft.com/office/powerpoint/2010/main" val="329206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fld id="{E942A654-9950-4846-8D01-3D63537D45FF}" type="slidenum">
              <a:rPr lang="hu-HU" smtClean="0"/>
              <a:t>18</a:t>
            </a:fld>
            <a:endParaRPr lang="hu-HU"/>
          </a:p>
        </p:txBody>
      </p:sp>
    </p:spTree>
    <p:extLst>
      <p:ext uri="{BB962C8B-B14F-4D97-AF65-F5344CB8AC3E}">
        <p14:creationId xmlns:p14="http://schemas.microsoft.com/office/powerpoint/2010/main" val="301774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fld id="{E942A654-9950-4846-8D01-3D63537D45FF}" type="slidenum">
              <a:rPr lang="hu-HU" smtClean="0"/>
              <a:t>19</a:t>
            </a:fld>
            <a:endParaRPr lang="hu-HU"/>
          </a:p>
        </p:txBody>
      </p:sp>
    </p:spTree>
    <p:extLst>
      <p:ext uri="{BB962C8B-B14F-4D97-AF65-F5344CB8AC3E}">
        <p14:creationId xmlns:p14="http://schemas.microsoft.com/office/powerpoint/2010/main" val="418771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1" kern="1200" dirty="0">
                <a:solidFill>
                  <a:schemeClr val="tx1"/>
                </a:solidFill>
                <a:latin typeface="+mn-lt"/>
                <a:ea typeface="+mn-ea"/>
                <a:cs typeface="+mn-cs"/>
              </a:rPr>
              <a:t>Here’s the presentation’s outline.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First, I will BRIEFLY mention the basics of DLAs. After that, we will continue with the main part of the talk.</a:t>
            </a:r>
          </a:p>
        </p:txBody>
      </p:sp>
      <p:sp>
        <p:nvSpPr>
          <p:cNvPr id="4" name="Dia számának helye 3"/>
          <p:cNvSpPr>
            <a:spLocks noGrp="1"/>
          </p:cNvSpPr>
          <p:nvPr>
            <p:ph type="sldNum" sz="quarter" idx="10"/>
          </p:nvPr>
        </p:nvSpPr>
        <p:spPr/>
        <p:txBody>
          <a:bodyPr/>
          <a:lstStyle/>
          <a:p>
            <a:fld id="{E942A654-9950-4846-8D01-3D63537D45FF}" type="slidenum">
              <a:rPr lang="hu-HU" smtClean="0"/>
              <a:t>2</a:t>
            </a:fld>
            <a:endParaRPr lang="hu-HU"/>
          </a:p>
        </p:txBody>
      </p:sp>
    </p:spTree>
    <p:extLst>
      <p:ext uri="{BB962C8B-B14F-4D97-AF65-F5344CB8AC3E}">
        <p14:creationId xmlns:p14="http://schemas.microsoft.com/office/powerpoint/2010/main" val="3333202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7869B-A6DA-6F98-EBB0-A7116951890E}"/>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90067F9B-4CA9-95A9-C9C7-579EA197D07F}"/>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DA1CD0BB-6B24-9C27-E342-F50745320CF1}"/>
              </a:ext>
            </a:extLst>
          </p:cNvPr>
          <p:cNvSpPr>
            <a:spLocks noGrp="1"/>
          </p:cNvSpPr>
          <p:nvPr>
            <p:ph type="body" idx="1"/>
          </p:nvPr>
        </p:nvSpPr>
        <p:spPr/>
        <p:txBody>
          <a:bodyPr/>
          <a:lstStyle/>
          <a:p>
            <a:r>
              <a:rPr lang="en-US" sz="1200" b="1" kern="1200" dirty="0">
                <a:solidFill>
                  <a:schemeClr val="tx1"/>
                </a:solidFill>
                <a:latin typeface="+mn-lt"/>
                <a:ea typeface="+mn-ea"/>
                <a:cs typeface="+mn-cs"/>
              </a:rPr>
              <a:t>Clinical </a:t>
            </a:r>
            <a:r>
              <a:rPr lang="en-US" sz="1200" b="1" kern="1200" dirty="0" err="1">
                <a:solidFill>
                  <a:schemeClr val="tx1"/>
                </a:solidFill>
                <a:latin typeface="+mn-lt"/>
                <a:ea typeface="+mn-ea"/>
                <a:cs typeface="+mn-cs"/>
              </a:rPr>
              <a:t>LinAcs</a:t>
            </a:r>
            <a:r>
              <a:rPr lang="en-US" sz="1200" b="1" kern="1200" dirty="0">
                <a:solidFill>
                  <a:schemeClr val="tx1"/>
                </a:solidFill>
                <a:latin typeface="+mn-lt"/>
                <a:ea typeface="+mn-ea"/>
                <a:cs typeface="+mn-cs"/>
              </a:rPr>
              <a:t> are used for oncological treatment of patients through external radiation. RF cavities are commonly included in Linacs systems to provide the acceleration of electrons which are impacted on anode to produce the photon flux needed for the treatment.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We could simply </a:t>
            </a:r>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FA20D487-1C08-28DA-E472-18B28048C077}"/>
              </a:ext>
            </a:extLst>
          </p:cNvPr>
          <p:cNvSpPr>
            <a:spLocks noGrp="1"/>
          </p:cNvSpPr>
          <p:nvPr>
            <p:ph type="sldNum" sz="quarter" idx="10"/>
          </p:nvPr>
        </p:nvSpPr>
        <p:spPr/>
        <p:txBody>
          <a:bodyPr/>
          <a:lstStyle/>
          <a:p>
            <a:fld id="{E942A654-9950-4846-8D01-3D63537D45FF}" type="slidenum">
              <a:rPr lang="hu-HU" smtClean="0"/>
              <a:t>20</a:t>
            </a:fld>
            <a:endParaRPr lang="hu-HU"/>
          </a:p>
        </p:txBody>
      </p:sp>
    </p:spTree>
    <p:extLst>
      <p:ext uri="{BB962C8B-B14F-4D97-AF65-F5344CB8AC3E}">
        <p14:creationId xmlns:p14="http://schemas.microsoft.com/office/powerpoint/2010/main" val="18818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b="1" kern="1200" dirty="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E942A654-9950-4846-8D01-3D63537D45FF}" type="slidenum">
              <a:rPr lang="hu-HU" smtClean="0"/>
              <a:t>21</a:t>
            </a:fld>
            <a:endParaRPr lang="hu-HU"/>
          </a:p>
        </p:txBody>
      </p:sp>
    </p:spTree>
    <p:extLst>
      <p:ext uri="{BB962C8B-B14F-4D97-AF65-F5344CB8AC3E}">
        <p14:creationId xmlns:p14="http://schemas.microsoft.com/office/powerpoint/2010/main" val="227971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1BC9-3A9B-3CDB-8BAF-E3CFB857909B}"/>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45B73D74-9190-1D05-AE47-42AFA6F483F9}"/>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D1311AF4-A43A-1819-2A41-291039FF2239}"/>
              </a:ext>
            </a:extLst>
          </p:cNvPr>
          <p:cNvSpPr>
            <a:spLocks noGrp="1"/>
          </p:cNvSpPr>
          <p:nvPr>
            <p:ph type="body" idx="1"/>
          </p:nvPr>
        </p:nvSpPr>
        <p:spPr/>
        <p:txBody>
          <a:bodyPr/>
          <a:lstStyle/>
          <a:p>
            <a:r>
              <a:rPr lang="en-US" sz="1200" b="1" kern="1200" dirty="0">
                <a:solidFill>
                  <a:schemeClr val="tx1"/>
                </a:solidFill>
                <a:latin typeface="+mn-lt"/>
                <a:ea typeface="+mn-ea"/>
                <a:cs typeface="+mn-cs"/>
              </a:rPr>
              <a:t>Thanks to today’s advance manufacturing techniques and laser technology, we can shape dielectric micron-scale structures to provide net acceleration. A nice visualization is provided by the video produced at SLAC.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 must-read review for people interested in DLA is provided by Joel </a:t>
            </a:r>
            <a:r>
              <a:rPr lang="en-US" sz="1200" b="1" kern="1200" dirty="0" err="1">
                <a:solidFill>
                  <a:schemeClr val="tx1"/>
                </a:solidFill>
                <a:latin typeface="+mn-lt"/>
                <a:ea typeface="+mn-ea"/>
                <a:cs typeface="+mn-cs"/>
              </a:rPr>
              <a:t>Engalnd</a:t>
            </a:r>
            <a:r>
              <a:rPr lang="en-US" sz="1200" b="1" kern="1200" dirty="0">
                <a:solidFill>
                  <a:schemeClr val="tx1"/>
                </a:solidFill>
                <a:latin typeface="+mn-lt"/>
                <a:ea typeface="+mn-ea"/>
                <a:cs typeface="+mn-cs"/>
              </a:rPr>
              <a:t> et. Al. 2014 on Dielectric Laser Accelerator.</a:t>
            </a:r>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2EAAB70B-5E20-3807-EA0E-ACE9C170AB48}"/>
              </a:ext>
            </a:extLst>
          </p:cNvPr>
          <p:cNvSpPr>
            <a:spLocks noGrp="1"/>
          </p:cNvSpPr>
          <p:nvPr>
            <p:ph type="sldNum" sz="quarter" idx="10"/>
          </p:nvPr>
        </p:nvSpPr>
        <p:spPr/>
        <p:txBody>
          <a:bodyPr/>
          <a:lstStyle/>
          <a:p>
            <a:fld id="{E942A654-9950-4846-8D01-3D63537D45FF}" type="slidenum">
              <a:rPr lang="hu-HU" smtClean="0"/>
              <a:t>3</a:t>
            </a:fld>
            <a:endParaRPr lang="hu-HU"/>
          </a:p>
        </p:txBody>
      </p:sp>
    </p:spTree>
    <p:extLst>
      <p:ext uri="{BB962C8B-B14F-4D97-AF65-F5344CB8AC3E}">
        <p14:creationId xmlns:p14="http://schemas.microsoft.com/office/powerpoint/2010/main" val="12909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3360D-0555-1F91-13D8-96BCDE3E425D}"/>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3725E891-30DE-47EC-0884-10F439F8953E}"/>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B74FAB64-B254-9006-9DD4-AC57B3670E2E}"/>
              </a:ext>
            </a:extLst>
          </p:cNvPr>
          <p:cNvSpPr>
            <a:spLocks noGrp="1"/>
          </p:cNvSpPr>
          <p:nvPr>
            <p:ph type="body" idx="1"/>
          </p:nvPr>
        </p:nvSpPr>
        <p:spPr/>
        <p:txBody>
          <a:bodyPr/>
          <a:lstStyle/>
          <a:p>
            <a:r>
              <a:rPr lang="en-US" sz="1200" b="1" kern="1200" dirty="0">
                <a:solidFill>
                  <a:schemeClr val="tx1"/>
                </a:solidFill>
                <a:latin typeface="+mn-lt"/>
                <a:ea typeface="+mn-ea"/>
                <a:cs typeface="+mn-cs"/>
              </a:rPr>
              <a:t>Let’s ask ourselves this question: WHY we would like to accelerate particles using THz radiation?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First, THz radiation provides shorter wavelength than RF. Because the accelerator’s dimension is proportional to its operational wavelength, THz reduce the size of the particle accelerators.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Compared to optical DLAs, it softens some of the bunch parameters requirements, so that current technology is enough for the realization of these accelerators.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It supplies intrinsic synchronization and accurate timing as most of the high-intensity THz generation techniques are driven by a laser.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Lastly, it provides high acceleration gradients and it is well-suited for beam manipulation.</a:t>
            </a:r>
          </a:p>
        </p:txBody>
      </p:sp>
      <p:sp>
        <p:nvSpPr>
          <p:cNvPr id="4" name="Dia számának helye 3">
            <a:extLst>
              <a:ext uri="{FF2B5EF4-FFF2-40B4-BE49-F238E27FC236}">
                <a16:creationId xmlns:a16="http://schemas.microsoft.com/office/drawing/2014/main" id="{03222318-D4CD-495C-0F3C-6C631DD7FD31}"/>
              </a:ext>
            </a:extLst>
          </p:cNvPr>
          <p:cNvSpPr>
            <a:spLocks noGrp="1"/>
          </p:cNvSpPr>
          <p:nvPr>
            <p:ph type="sldNum" sz="quarter" idx="10"/>
          </p:nvPr>
        </p:nvSpPr>
        <p:spPr/>
        <p:txBody>
          <a:bodyPr/>
          <a:lstStyle/>
          <a:p>
            <a:fld id="{E942A654-9950-4846-8D01-3D63537D45FF}" type="slidenum">
              <a:rPr lang="hu-HU" smtClean="0"/>
              <a:t>4</a:t>
            </a:fld>
            <a:endParaRPr lang="hu-HU"/>
          </a:p>
        </p:txBody>
      </p:sp>
    </p:spTree>
    <p:extLst>
      <p:ext uri="{BB962C8B-B14F-4D97-AF65-F5344CB8AC3E}">
        <p14:creationId xmlns:p14="http://schemas.microsoft.com/office/powerpoint/2010/main" val="185510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41D39-CD8C-E57D-8E80-2757ACEA0E7A}"/>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0B6D4928-1540-BF6A-47EE-DE070A6F853C}"/>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01FA2936-63F1-5CF4-71C5-74CF8EC697CB}"/>
              </a:ext>
            </a:extLst>
          </p:cNvPr>
          <p:cNvSpPr>
            <a:spLocks noGrp="1"/>
          </p:cNvSpPr>
          <p:nvPr>
            <p:ph type="body" idx="1"/>
          </p:nvPr>
        </p:nvSpPr>
        <p:spPr/>
        <p:txBody>
          <a:bodyPr/>
          <a:lstStyle/>
          <a:p>
            <a:r>
              <a:rPr lang="en-US" sz="1200" b="1" kern="1200" dirty="0">
                <a:solidFill>
                  <a:schemeClr val="tx1"/>
                </a:solidFill>
                <a:latin typeface="+mn-lt"/>
                <a:ea typeface="+mn-ea"/>
                <a:cs typeface="+mn-cs"/>
              </a:rPr>
              <a:t>Now, let’s start with the radiotherapy applications of Dielectric Terahertz Accelerators.</a:t>
            </a:r>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EDF7A69D-C4C3-852D-F496-F9C9C7932B78}"/>
              </a:ext>
            </a:extLst>
          </p:cNvPr>
          <p:cNvSpPr>
            <a:spLocks noGrp="1"/>
          </p:cNvSpPr>
          <p:nvPr>
            <p:ph type="sldNum" sz="quarter" idx="10"/>
          </p:nvPr>
        </p:nvSpPr>
        <p:spPr/>
        <p:txBody>
          <a:bodyPr/>
          <a:lstStyle/>
          <a:p>
            <a:fld id="{E942A654-9950-4846-8D01-3D63537D45FF}" type="slidenum">
              <a:rPr lang="hu-HU" smtClean="0"/>
              <a:t>5</a:t>
            </a:fld>
            <a:endParaRPr lang="hu-HU"/>
          </a:p>
        </p:txBody>
      </p:sp>
    </p:spTree>
    <p:extLst>
      <p:ext uri="{BB962C8B-B14F-4D97-AF65-F5344CB8AC3E}">
        <p14:creationId xmlns:p14="http://schemas.microsoft.com/office/powerpoint/2010/main" val="21026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138CD-AD9B-6B12-6ADC-5C8F6B45C8BB}"/>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0B946CF8-E33B-4DDB-337D-2626E53A0912}"/>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BD1EC86C-9C10-60D4-B8F8-4C9DF8530B62}"/>
              </a:ext>
            </a:extLst>
          </p:cNvPr>
          <p:cNvSpPr>
            <a:spLocks noGrp="1"/>
          </p:cNvSpPr>
          <p:nvPr>
            <p:ph type="body" idx="1"/>
          </p:nvPr>
        </p:nvSpPr>
        <p:spPr/>
        <p:txBody>
          <a:bodyPr/>
          <a:lstStyle/>
          <a:p>
            <a:r>
              <a:rPr lang="en-US" sz="1200" b="1" kern="1200" dirty="0">
                <a:solidFill>
                  <a:schemeClr val="tx1"/>
                </a:solidFill>
                <a:latin typeface="+mn-lt"/>
                <a:ea typeface="+mn-ea"/>
                <a:cs typeface="+mn-cs"/>
              </a:rPr>
              <a:t>For radiotherapy, it is important to understand and study how particles deposit their energy along its path through a given media.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this figure, we can observe how electrons deliver dose at different depths in a volume of water. Because electron beams with MeV energies do not travel more than a few centimeters, they are used for skin cancer and superficial treatments. </a:t>
            </a:r>
          </a:p>
        </p:txBody>
      </p:sp>
      <p:sp>
        <p:nvSpPr>
          <p:cNvPr id="4" name="Dia számának helye 3">
            <a:extLst>
              <a:ext uri="{FF2B5EF4-FFF2-40B4-BE49-F238E27FC236}">
                <a16:creationId xmlns:a16="http://schemas.microsoft.com/office/drawing/2014/main" id="{D8438FE5-8345-ACF7-8C81-8CE0AFCBBE9F}"/>
              </a:ext>
            </a:extLst>
          </p:cNvPr>
          <p:cNvSpPr>
            <a:spLocks noGrp="1"/>
          </p:cNvSpPr>
          <p:nvPr>
            <p:ph type="sldNum" sz="quarter" idx="10"/>
          </p:nvPr>
        </p:nvSpPr>
        <p:spPr/>
        <p:txBody>
          <a:bodyPr/>
          <a:lstStyle/>
          <a:p>
            <a:fld id="{E942A654-9950-4846-8D01-3D63537D45FF}" type="slidenum">
              <a:rPr lang="hu-HU" smtClean="0"/>
              <a:t>6</a:t>
            </a:fld>
            <a:endParaRPr lang="hu-HU"/>
          </a:p>
        </p:txBody>
      </p:sp>
    </p:spTree>
    <p:extLst>
      <p:ext uri="{BB962C8B-B14F-4D97-AF65-F5344CB8AC3E}">
        <p14:creationId xmlns:p14="http://schemas.microsoft.com/office/powerpoint/2010/main" val="413113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9018-6084-F1FF-E12F-9AD7228DB8D5}"/>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3F1FA028-CE74-28B1-CA04-E21E37E28E5A}"/>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10BED277-2235-E6CE-0F40-6B934BF93668}"/>
              </a:ext>
            </a:extLst>
          </p:cNvPr>
          <p:cNvSpPr>
            <a:spLocks noGrp="1"/>
          </p:cNvSpPr>
          <p:nvPr>
            <p:ph type="body" idx="1"/>
          </p:nvPr>
        </p:nvSpPr>
        <p:spPr/>
        <p:txBody>
          <a:bodyPr/>
          <a:lstStyle/>
          <a:p>
            <a:r>
              <a:rPr lang="en-US" sz="1200" b="1" kern="1200" dirty="0">
                <a:solidFill>
                  <a:schemeClr val="tx1"/>
                </a:solidFill>
                <a:latin typeface="+mn-lt"/>
                <a:ea typeface="+mn-ea"/>
                <a:cs typeface="+mn-cs"/>
              </a:rPr>
              <a:t>The high-gradient capabilities and compactness feature offered by DLA, we could overcome the main disadvantages of electron beams for radiotherapy.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Suppose we can fabricate a full-accelerator integrated on a chip which can accelerate electrons to multi-MeV energy on a mm-to-cm scale, we can attach the accelerator at the end of an endoscope and introduce the radiation source in the vicinity of tumorous tissue…</a:t>
            </a:r>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2A84BBA7-ABC6-359D-41CF-2DDEAED1354F}"/>
              </a:ext>
            </a:extLst>
          </p:cNvPr>
          <p:cNvSpPr>
            <a:spLocks noGrp="1"/>
          </p:cNvSpPr>
          <p:nvPr>
            <p:ph type="sldNum" sz="quarter" idx="10"/>
          </p:nvPr>
        </p:nvSpPr>
        <p:spPr/>
        <p:txBody>
          <a:bodyPr/>
          <a:lstStyle/>
          <a:p>
            <a:fld id="{E942A654-9950-4846-8D01-3D63537D45FF}" type="slidenum">
              <a:rPr lang="hu-HU" smtClean="0"/>
              <a:t>7</a:t>
            </a:fld>
            <a:endParaRPr lang="hu-HU"/>
          </a:p>
        </p:txBody>
      </p:sp>
    </p:spTree>
    <p:extLst>
      <p:ext uri="{BB962C8B-B14F-4D97-AF65-F5344CB8AC3E}">
        <p14:creationId xmlns:p14="http://schemas.microsoft.com/office/powerpoint/2010/main" val="163154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EA88-9FF4-21A8-166E-A2280F469A76}"/>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4D8819C6-CB58-4044-0CB9-A38B471897F9}"/>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F6D8C25A-7FC7-74BD-F3F5-C8C5AB456FDE}"/>
              </a:ext>
            </a:extLst>
          </p:cNvPr>
          <p:cNvSpPr>
            <a:spLocks noGrp="1"/>
          </p:cNvSpPr>
          <p:nvPr>
            <p:ph type="body" idx="1"/>
          </p:nvPr>
        </p:nvSpPr>
        <p:spPr/>
        <p:txBody>
          <a:bodyPr/>
          <a:lstStyle/>
          <a:p>
            <a:r>
              <a:rPr lang="en-US" sz="1200" b="1" kern="1200" dirty="0">
                <a:solidFill>
                  <a:schemeClr val="tx1"/>
                </a:solidFill>
                <a:latin typeface="+mn-lt"/>
                <a:ea typeface="+mn-ea"/>
                <a:cs typeface="+mn-cs"/>
              </a:rPr>
              <a:t>The acceleration concept of laser-driven structure-based accelerators permit acceleration of positively-charged particles. Therefore, DTAs could be employed for </a:t>
            </a:r>
            <a:r>
              <a:rPr lang="en-US" sz="1200" b="1" kern="1200" dirty="0" err="1">
                <a:solidFill>
                  <a:schemeClr val="tx1"/>
                </a:solidFill>
                <a:latin typeface="+mn-lt"/>
                <a:ea typeface="+mn-ea"/>
                <a:cs typeface="+mn-cs"/>
              </a:rPr>
              <a:t>hadrontherapy</a:t>
            </a:r>
            <a:r>
              <a:rPr lang="en-US" sz="1200" b="1" kern="1200" dirty="0">
                <a:solidFill>
                  <a:schemeClr val="tx1"/>
                </a:solidFill>
                <a:latin typeface="+mn-lt"/>
                <a:ea typeface="+mn-ea"/>
                <a:cs typeface="+mn-cs"/>
              </a:rPr>
              <a:t> systems thanks to their high acceleration gradients.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The first prototype was proposed here in Pecs by Laszlo </a:t>
            </a:r>
            <a:r>
              <a:rPr lang="en-US" sz="1200" b="1" kern="1200" dirty="0" err="1">
                <a:solidFill>
                  <a:schemeClr val="tx1"/>
                </a:solidFill>
                <a:latin typeface="+mn-lt"/>
                <a:ea typeface="+mn-ea"/>
                <a:cs typeface="+mn-cs"/>
              </a:rPr>
              <a:t>Palfalvi</a:t>
            </a:r>
            <a:r>
              <a:rPr lang="en-US" sz="1200" b="1" kern="1200" dirty="0">
                <a:solidFill>
                  <a:schemeClr val="tx1"/>
                </a:solidFill>
                <a:latin typeface="+mn-lt"/>
                <a:ea typeface="+mn-ea"/>
                <a:cs typeface="+mn-cs"/>
              </a:rPr>
              <a:t>, combining THz and prisms to accelerate particles via evanescent waves.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However, I must mention this is still a premature application of DTAs, and the community is still focused on the acceleration of electrons. </a:t>
            </a:r>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E9B4D6EB-BF5B-0FCF-74A5-46A2C3210449}"/>
              </a:ext>
            </a:extLst>
          </p:cNvPr>
          <p:cNvSpPr>
            <a:spLocks noGrp="1"/>
          </p:cNvSpPr>
          <p:nvPr>
            <p:ph type="sldNum" sz="quarter" idx="10"/>
          </p:nvPr>
        </p:nvSpPr>
        <p:spPr/>
        <p:txBody>
          <a:bodyPr/>
          <a:lstStyle/>
          <a:p>
            <a:fld id="{E942A654-9950-4846-8D01-3D63537D45FF}" type="slidenum">
              <a:rPr lang="hu-HU" smtClean="0"/>
              <a:t>8</a:t>
            </a:fld>
            <a:endParaRPr lang="hu-HU"/>
          </a:p>
        </p:txBody>
      </p:sp>
    </p:spTree>
    <p:extLst>
      <p:ext uri="{BB962C8B-B14F-4D97-AF65-F5344CB8AC3E}">
        <p14:creationId xmlns:p14="http://schemas.microsoft.com/office/powerpoint/2010/main" val="3049703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61A8D-7BFD-F260-46F5-F3F22E3AAE3C}"/>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6B38AD76-AD96-181A-97C0-AAD12B3BFB7D}"/>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9FF879BB-5016-1FD6-988C-53A89A31736A}"/>
              </a:ext>
            </a:extLst>
          </p:cNvPr>
          <p:cNvSpPr>
            <a:spLocks noGrp="1"/>
          </p:cNvSpPr>
          <p:nvPr>
            <p:ph type="body" idx="1"/>
          </p:nvPr>
        </p:nvSpPr>
        <p:spPr/>
        <p:txBody>
          <a:bodyPr/>
          <a:lstStyle/>
          <a:p>
            <a:endParaRPr lang="hu-HU" sz="1200" b="1" kern="1200" dirty="0">
              <a:solidFill>
                <a:schemeClr val="tx1"/>
              </a:solidFill>
              <a:latin typeface="+mn-lt"/>
              <a:ea typeface="+mn-ea"/>
              <a:cs typeface="+mn-cs"/>
            </a:endParaRPr>
          </a:p>
        </p:txBody>
      </p:sp>
      <p:sp>
        <p:nvSpPr>
          <p:cNvPr id="4" name="Dia számának helye 3">
            <a:extLst>
              <a:ext uri="{FF2B5EF4-FFF2-40B4-BE49-F238E27FC236}">
                <a16:creationId xmlns:a16="http://schemas.microsoft.com/office/drawing/2014/main" id="{F1FED410-4ACD-16C8-BD3D-8E3FF2E6B3BF}"/>
              </a:ext>
            </a:extLst>
          </p:cNvPr>
          <p:cNvSpPr>
            <a:spLocks noGrp="1"/>
          </p:cNvSpPr>
          <p:nvPr>
            <p:ph type="sldNum" sz="quarter" idx="10"/>
          </p:nvPr>
        </p:nvSpPr>
        <p:spPr/>
        <p:txBody>
          <a:bodyPr/>
          <a:lstStyle/>
          <a:p>
            <a:fld id="{E942A654-9950-4846-8D01-3D63537D45FF}" type="slidenum">
              <a:rPr lang="hu-HU" smtClean="0"/>
              <a:t>9</a:t>
            </a:fld>
            <a:endParaRPr lang="hu-HU"/>
          </a:p>
        </p:txBody>
      </p:sp>
    </p:spTree>
    <p:extLst>
      <p:ext uri="{BB962C8B-B14F-4D97-AF65-F5344CB8AC3E}">
        <p14:creationId xmlns:p14="http://schemas.microsoft.com/office/powerpoint/2010/main" val="334647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FB69A914-C224-4F8B-BF05-56A237FBCB3D}" type="datetimeFigureOut">
              <a:rPr lang="hu-HU" smtClean="0"/>
              <a:t>2025. 10. 06.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354589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B69A914-C224-4F8B-BF05-56A237FBCB3D}" type="datetimeFigureOut">
              <a:rPr lang="hu-HU" smtClean="0"/>
              <a:t>2025. 10. 06.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233532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B69A914-C224-4F8B-BF05-56A237FBCB3D}" type="datetimeFigureOut">
              <a:rPr lang="hu-HU" smtClean="0"/>
              <a:t>2025. 10. 06.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226484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B69A914-C224-4F8B-BF05-56A237FBCB3D}" type="datetimeFigureOut">
              <a:rPr lang="hu-HU" smtClean="0"/>
              <a:t>2025. 10. 06.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242938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FB69A914-C224-4F8B-BF05-56A237FBCB3D}" type="datetimeFigureOut">
              <a:rPr lang="hu-HU" smtClean="0"/>
              <a:t>2025. 10. 06.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14688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FB69A914-C224-4F8B-BF05-56A237FBCB3D}" type="datetimeFigureOut">
              <a:rPr lang="hu-HU" smtClean="0"/>
              <a:t>2025. 10. 06.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49950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FB69A914-C224-4F8B-BF05-56A237FBCB3D}" type="datetimeFigureOut">
              <a:rPr lang="hu-HU" smtClean="0"/>
              <a:t>2025. 10. 06.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353572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FB69A914-C224-4F8B-BF05-56A237FBCB3D}" type="datetimeFigureOut">
              <a:rPr lang="hu-HU" smtClean="0"/>
              <a:t>2025. 10. 06.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104302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B69A914-C224-4F8B-BF05-56A237FBCB3D}" type="datetimeFigureOut">
              <a:rPr lang="hu-HU" smtClean="0"/>
              <a:t>2025. 10. 06.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175001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FB69A914-C224-4F8B-BF05-56A237FBCB3D}" type="datetimeFigureOut">
              <a:rPr lang="hu-HU" smtClean="0"/>
              <a:t>2025. 10. 06.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312178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FB69A914-C224-4F8B-BF05-56A237FBCB3D}" type="datetimeFigureOut">
              <a:rPr lang="hu-HU" smtClean="0"/>
              <a:t>2025. 10. 06.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CF48FFF-2B3B-4AC5-BEE1-3B722CEDB7ED}" type="slidenum">
              <a:rPr lang="hu-HU" smtClean="0"/>
              <a:t>‹#›</a:t>
            </a:fld>
            <a:endParaRPr lang="hu-HU"/>
          </a:p>
        </p:txBody>
      </p:sp>
    </p:spTree>
    <p:extLst>
      <p:ext uri="{BB962C8B-B14F-4D97-AF65-F5344CB8AC3E}">
        <p14:creationId xmlns:p14="http://schemas.microsoft.com/office/powerpoint/2010/main" val="12242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9A914-C224-4F8B-BF05-56A237FBCB3D}" type="datetimeFigureOut">
              <a:rPr lang="hu-HU" smtClean="0"/>
              <a:t>2025. 10. 06.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48FFF-2B3B-4AC5-BEE1-3B722CEDB7ED}" type="slidenum">
              <a:rPr lang="hu-HU" smtClean="0"/>
              <a:t>‹#›</a:t>
            </a:fld>
            <a:endParaRPr lang="hu-HU"/>
          </a:p>
        </p:txBody>
      </p:sp>
    </p:spTree>
    <p:extLst>
      <p:ext uri="{BB962C8B-B14F-4D97-AF65-F5344CB8AC3E}">
        <p14:creationId xmlns:p14="http://schemas.microsoft.com/office/powerpoint/2010/main" val="356150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emf"/><Relationship Id="rId5" Type="http://schemas.openxmlformats.org/officeDocument/2006/relationships/image" Target="../media/image2.jpeg"/><Relationship Id="rId10" Type="http://schemas.openxmlformats.org/officeDocument/2006/relationships/oleObject" Target="../embeddings/oleObject1.bin"/><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1.jpeg"/><Relationship Id="rId10" Type="http://schemas.openxmlformats.org/officeDocument/2006/relationships/image" Target="../media/image28.png"/><Relationship Id="rId4" Type="http://schemas.openxmlformats.org/officeDocument/2006/relationships/image" Target="../media/image10.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jpe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3.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Z\Google Drive\Előadás\Minta\127.jpg"/>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225" r="5943"/>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Z\Google Drive\Előadás\Minta\TTK_logo_zold_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4014" y="5934670"/>
            <a:ext cx="832360" cy="848076"/>
          </a:xfrm>
          <a:prstGeom prst="rect">
            <a:avLst/>
          </a:prstGeom>
          <a:noFill/>
          <a:extLst>
            <a:ext uri="{909E8E84-426E-40DD-AFC4-6F175D3DCCD1}">
              <a14:hiddenFill xmlns:a14="http://schemas.microsoft.com/office/drawing/2010/main">
                <a:solidFill>
                  <a:srgbClr val="FFFFFF"/>
                </a:solidFill>
              </a14:hiddenFill>
            </a:ext>
          </a:extLst>
        </p:spPr>
      </p:pic>
      <p:sp>
        <p:nvSpPr>
          <p:cNvPr id="10" name="Szövegdoboz 9"/>
          <p:cNvSpPr txBox="1"/>
          <p:nvPr/>
        </p:nvSpPr>
        <p:spPr>
          <a:xfrm>
            <a:off x="96293" y="224864"/>
            <a:ext cx="9068046" cy="1415772"/>
          </a:xfrm>
          <a:prstGeom prst="rect">
            <a:avLst/>
          </a:prstGeom>
          <a:noFill/>
          <a:effectLst/>
        </p:spPr>
        <p:txBody>
          <a:bodyPr wrap="square" rtlCol="0">
            <a:spAutoFit/>
          </a:bodyPr>
          <a:lstStyle/>
          <a:p>
            <a:r>
              <a:rPr lang="en-GB" sz="4300" b="1" dirty="0">
                <a:solidFill>
                  <a:srgbClr val="00B050"/>
                </a:solidFill>
                <a:effectLst>
                  <a:outerShdw blurRad="38100" dist="38100" dir="2700000" algn="tl">
                    <a:srgbClr val="000000">
                      <a:alpha val="43137"/>
                    </a:srgbClr>
                  </a:outerShdw>
                </a:effectLst>
                <a:latin typeface="+mj-lt"/>
              </a:rPr>
              <a:t>Prospects of Dielectric Terahertz-driven Accelerators in Medicine</a:t>
            </a:r>
          </a:p>
        </p:txBody>
      </p:sp>
      <p:sp>
        <p:nvSpPr>
          <p:cNvPr id="11" name="Szövegdoboz 10"/>
          <p:cNvSpPr txBox="1"/>
          <p:nvPr/>
        </p:nvSpPr>
        <p:spPr>
          <a:xfrm>
            <a:off x="149267" y="1851571"/>
            <a:ext cx="8960542"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u="sng" dirty="0">
                <a:solidFill>
                  <a:srgbClr val="FF0000"/>
                </a:solidFill>
                <a:latin typeface="+mj-lt"/>
              </a:rPr>
              <a:t>Andr</a:t>
            </a:r>
            <a:r>
              <a:rPr lang="es-AR" sz="3600" u="sng" dirty="0" err="1">
                <a:solidFill>
                  <a:srgbClr val="FF0000"/>
                </a:solidFill>
                <a:latin typeface="+mj-lt"/>
              </a:rPr>
              <a:t>és</a:t>
            </a:r>
            <a:r>
              <a:rPr lang="en-US" sz="3600" u="sng" dirty="0">
                <a:solidFill>
                  <a:srgbClr val="FF0000"/>
                </a:solidFill>
                <a:latin typeface="+mj-lt"/>
              </a:rPr>
              <a:t> Leiva Genre</a:t>
            </a:r>
            <a:endParaRPr lang="hu-HU" sz="3600" dirty="0">
              <a:solidFill>
                <a:srgbClr val="FF0000"/>
              </a:solidFill>
              <a:latin typeface="+mj-lt"/>
            </a:endParaRPr>
          </a:p>
        </p:txBody>
      </p:sp>
      <p:cxnSp>
        <p:nvCxnSpPr>
          <p:cNvPr id="19" name="Egyenes összekötő 18"/>
          <p:cNvCxnSpPr/>
          <p:nvPr/>
        </p:nvCxnSpPr>
        <p:spPr>
          <a:xfrm>
            <a:off x="0" y="1700808"/>
            <a:ext cx="9144000" cy="0"/>
          </a:xfrm>
          <a:prstGeom prst="line">
            <a:avLst/>
          </a:prstGeom>
          <a:ln w="4445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A logo with stars on it&#10;&#10;Description automatically generated">
            <a:extLst>
              <a:ext uri="{FF2B5EF4-FFF2-40B4-BE49-F238E27FC236}">
                <a16:creationId xmlns:a16="http://schemas.microsoft.com/office/drawing/2014/main" id="{F2FD2CA3-0742-60F2-1602-1E9986B34E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3320" y="3948153"/>
            <a:ext cx="1342032" cy="847098"/>
          </a:xfrm>
          <a:prstGeom prst="rect">
            <a:avLst/>
          </a:prstGeom>
        </p:spPr>
      </p:pic>
      <p:sp>
        <p:nvSpPr>
          <p:cNvPr id="4" name="AutoShape 2">
            <a:extLst>
              <a:ext uri="{FF2B5EF4-FFF2-40B4-BE49-F238E27FC236}">
                <a16:creationId xmlns:a16="http://schemas.microsoft.com/office/drawing/2014/main" id="{EB0B1B57-6FCD-D1BE-EA52-D95EA0F170A6}"/>
              </a:ext>
            </a:extLst>
          </p:cNvPr>
          <p:cNvSpPr>
            <a:spLocks noChangeAspect="1" noChangeArrowheads="1"/>
          </p:cNvSpPr>
          <p:nvPr/>
        </p:nvSpPr>
        <p:spPr bwMode="auto">
          <a:xfrm>
            <a:off x="4419600" y="22249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AE48F778-AC3E-686D-7E2A-2274995ADBD2}"/>
              </a:ext>
            </a:extLst>
          </p:cNvPr>
          <p:cNvSpPr>
            <a:spLocks noChangeAspect="1" noChangeArrowheads="1"/>
          </p:cNvSpPr>
          <p:nvPr/>
        </p:nvSpPr>
        <p:spPr bwMode="auto">
          <a:xfrm>
            <a:off x="4572000" y="23773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flag with yellow stars in a circle&#10;&#10;Description automatically generated">
            <a:extLst>
              <a:ext uri="{FF2B5EF4-FFF2-40B4-BE49-F238E27FC236}">
                <a16:creationId xmlns:a16="http://schemas.microsoft.com/office/drawing/2014/main" id="{13AD513D-7AFE-521E-F9B0-0E7CB8879E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6777" y="5880724"/>
            <a:ext cx="1342032" cy="888411"/>
          </a:xfrm>
          <a:prstGeom prst="rect">
            <a:avLst/>
          </a:prstGeom>
        </p:spPr>
      </p:pic>
      <p:pic>
        <p:nvPicPr>
          <p:cNvPr id="3" name="Picture 2" descr="A blue and black logo&#10;&#10;Description automatically generated">
            <a:extLst>
              <a:ext uri="{FF2B5EF4-FFF2-40B4-BE49-F238E27FC236}">
                <a16:creationId xmlns:a16="http://schemas.microsoft.com/office/drawing/2014/main" id="{6AA28260-3FCF-C036-0667-3FF7B5B2D8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056" y="6062156"/>
            <a:ext cx="3073348" cy="799244"/>
          </a:xfrm>
          <a:prstGeom prst="rect">
            <a:avLst/>
          </a:prstGeom>
        </p:spPr>
      </p:pic>
      <p:pic>
        <p:nvPicPr>
          <p:cNvPr id="5" name="Kép 30">
            <a:extLst>
              <a:ext uri="{FF2B5EF4-FFF2-40B4-BE49-F238E27FC236}">
                <a16:creationId xmlns:a16="http://schemas.microsoft.com/office/drawing/2014/main" id="{E6CB202B-792D-6F6D-3CCA-5C022F7802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3913" y="4917699"/>
            <a:ext cx="1342031" cy="951165"/>
          </a:xfrm>
          <a:prstGeom prst="rect">
            <a:avLst/>
          </a:prstGeom>
        </p:spPr>
      </p:pic>
      <p:graphicFrame>
        <p:nvGraphicFramePr>
          <p:cNvPr id="7" name="Objektum 1">
            <a:extLst>
              <a:ext uri="{FF2B5EF4-FFF2-40B4-BE49-F238E27FC236}">
                <a16:creationId xmlns:a16="http://schemas.microsoft.com/office/drawing/2014/main" id="{6159684C-DD2B-C113-42A0-E2F3007FAD5E}"/>
              </a:ext>
            </a:extLst>
          </p:cNvPr>
          <p:cNvGraphicFramePr>
            <a:graphicFrameLocks noChangeAspect="1"/>
          </p:cNvGraphicFramePr>
          <p:nvPr>
            <p:extLst>
              <p:ext uri="{D42A27DB-BD31-4B8C-83A1-F6EECF244321}">
                <p14:modId xmlns:p14="http://schemas.microsoft.com/office/powerpoint/2010/main" val="3391396293"/>
              </p:ext>
            </p:extLst>
          </p:nvPr>
        </p:nvGraphicFramePr>
        <p:xfrm>
          <a:off x="3316699" y="5970314"/>
          <a:ext cx="2286348" cy="862493"/>
        </p:xfrm>
        <a:graphic>
          <a:graphicData uri="http://schemas.openxmlformats.org/presentationml/2006/ole">
            <mc:AlternateContent xmlns:mc="http://schemas.openxmlformats.org/markup-compatibility/2006">
              <mc:Choice xmlns:v="urn:schemas-microsoft-com:vml" Requires="v">
                <p:oleObj name="Acrobat Document" r:id="rId10" imgW="35682120" imgH="12195000" progId="AcroExch.Document.7">
                  <p:embed/>
                </p:oleObj>
              </mc:Choice>
              <mc:Fallback>
                <p:oleObj name="Acrobat Document" r:id="rId10" imgW="35682120" imgH="12195000" progId="AcroExch.Document.7">
                  <p:embed/>
                  <p:pic>
                    <p:nvPicPr>
                      <p:cNvPr id="2060" name="Objektum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6699" y="5970314"/>
                        <a:ext cx="2286348" cy="862493"/>
                      </a:xfrm>
                      <a:prstGeom prst="rect">
                        <a:avLst/>
                      </a:prstGeom>
                      <a:noFill/>
                      <a:ln>
                        <a:noFill/>
                      </a:ln>
                    </p:spPr>
                  </p:pic>
                </p:oleObj>
              </mc:Fallback>
            </mc:AlternateContent>
          </a:graphicData>
        </a:graphic>
      </p:graphicFrame>
      <p:pic>
        <p:nvPicPr>
          <p:cNvPr id="8" name="Picture 9" descr="Logó">
            <a:extLst>
              <a:ext uri="{FF2B5EF4-FFF2-40B4-BE49-F238E27FC236}">
                <a16:creationId xmlns:a16="http://schemas.microsoft.com/office/drawing/2014/main" id="{395E652A-E090-16DE-2F32-775C92162BF9}"/>
              </a:ext>
            </a:extLst>
          </p:cNvPr>
          <p:cNvPicPr>
            <a:picLocks noChangeAspect="1" noChangeArrowheads="1"/>
          </p:cNvPicPr>
          <p:nvPr/>
        </p:nvPicPr>
        <p:blipFill>
          <a:blip r:embed="rId12" cstate="print"/>
          <a:srcRect/>
          <a:stretch>
            <a:fillRect/>
          </a:stretch>
        </p:blipFill>
        <p:spPr bwMode="auto">
          <a:xfrm>
            <a:off x="6498308" y="5904443"/>
            <a:ext cx="1251015" cy="866391"/>
          </a:xfrm>
          <a:prstGeom prst="rect">
            <a:avLst/>
          </a:prstGeom>
          <a:noFill/>
          <a:ln w="12700">
            <a:noFill/>
            <a:miter lim="800000"/>
            <a:headEnd/>
            <a:tailEnd/>
          </a:ln>
        </p:spPr>
      </p:pic>
      <p:sp>
        <p:nvSpPr>
          <p:cNvPr id="9" name="TextBox 8">
            <a:extLst>
              <a:ext uri="{FF2B5EF4-FFF2-40B4-BE49-F238E27FC236}">
                <a16:creationId xmlns:a16="http://schemas.microsoft.com/office/drawing/2014/main" id="{9B34ABE5-6B22-4CD3-7F6A-DE7020AB53A8}"/>
              </a:ext>
            </a:extLst>
          </p:cNvPr>
          <p:cNvSpPr txBox="1"/>
          <p:nvPr/>
        </p:nvSpPr>
        <p:spPr>
          <a:xfrm>
            <a:off x="149267" y="4414088"/>
            <a:ext cx="7376590" cy="1200329"/>
          </a:xfrm>
          <a:prstGeom prst="rect">
            <a:avLst/>
          </a:prstGeom>
          <a:noFill/>
        </p:spPr>
        <p:txBody>
          <a:bodyPr wrap="square" rtlCol="0">
            <a:spAutoFit/>
          </a:bodyPr>
          <a:lstStyle/>
          <a:p>
            <a:r>
              <a:rPr lang="en-US" sz="3600" dirty="0">
                <a:solidFill>
                  <a:srgbClr val="FF0000"/>
                </a:solidFill>
              </a:rPr>
              <a:t>Supervisors: Dr. Szabolcs </a:t>
            </a:r>
            <a:r>
              <a:rPr lang="en-US" sz="3600" dirty="0" err="1">
                <a:solidFill>
                  <a:srgbClr val="FF0000"/>
                </a:solidFill>
              </a:rPr>
              <a:t>Turnár</a:t>
            </a:r>
            <a:endParaRPr lang="en-US" sz="3600" dirty="0">
              <a:solidFill>
                <a:srgbClr val="FF0000"/>
              </a:solidFill>
            </a:endParaRPr>
          </a:p>
          <a:p>
            <a:r>
              <a:rPr lang="en-US" sz="3600" dirty="0">
                <a:solidFill>
                  <a:srgbClr val="FF0000"/>
                </a:solidFill>
              </a:rPr>
              <a:t>	              Prof. Dr. Gábor Almási</a:t>
            </a:r>
          </a:p>
        </p:txBody>
      </p:sp>
      <p:sp>
        <p:nvSpPr>
          <p:cNvPr id="13" name="TextBox 12">
            <a:extLst>
              <a:ext uri="{FF2B5EF4-FFF2-40B4-BE49-F238E27FC236}">
                <a16:creationId xmlns:a16="http://schemas.microsoft.com/office/drawing/2014/main" id="{ED685E35-0F99-F0AA-F741-0F57CE70472D}"/>
              </a:ext>
            </a:extLst>
          </p:cNvPr>
          <p:cNvSpPr txBox="1"/>
          <p:nvPr/>
        </p:nvSpPr>
        <p:spPr>
          <a:xfrm>
            <a:off x="1137150" y="2747360"/>
            <a:ext cx="6984776" cy="1384995"/>
          </a:xfrm>
          <a:prstGeom prst="rect">
            <a:avLst/>
          </a:prstGeom>
          <a:noFill/>
        </p:spPr>
        <p:txBody>
          <a:bodyPr wrap="square" rtlCol="0">
            <a:spAutoFit/>
          </a:bodyPr>
          <a:lstStyle/>
          <a:p>
            <a:r>
              <a:rPr lang="es-AR" sz="2800" dirty="0" err="1">
                <a:solidFill>
                  <a:srgbClr val="0000FF"/>
                </a:solidFill>
              </a:rPr>
              <a:t>University</a:t>
            </a:r>
            <a:r>
              <a:rPr lang="es-AR" sz="2800" dirty="0">
                <a:solidFill>
                  <a:srgbClr val="0000FF"/>
                </a:solidFill>
              </a:rPr>
              <a:t> </a:t>
            </a:r>
            <a:r>
              <a:rPr lang="es-AR" sz="2800" dirty="0" err="1">
                <a:solidFill>
                  <a:srgbClr val="0000FF"/>
                </a:solidFill>
              </a:rPr>
              <a:t>of</a:t>
            </a:r>
            <a:r>
              <a:rPr lang="es-AR" sz="2800" dirty="0">
                <a:solidFill>
                  <a:srgbClr val="0000FF"/>
                </a:solidFill>
              </a:rPr>
              <a:t> Pécs</a:t>
            </a:r>
          </a:p>
          <a:p>
            <a:r>
              <a:rPr lang="es-AR" sz="2800" dirty="0" err="1">
                <a:solidFill>
                  <a:srgbClr val="0000FF"/>
                </a:solidFill>
              </a:rPr>
              <a:t>Szentágothai</a:t>
            </a:r>
            <a:r>
              <a:rPr lang="es-AR" sz="2800" dirty="0">
                <a:solidFill>
                  <a:srgbClr val="0000FF"/>
                </a:solidFill>
              </a:rPr>
              <a:t> </a:t>
            </a:r>
            <a:r>
              <a:rPr lang="es-AR" sz="2800" dirty="0" err="1">
                <a:solidFill>
                  <a:srgbClr val="0000FF"/>
                </a:solidFill>
              </a:rPr>
              <a:t>Research</a:t>
            </a:r>
            <a:r>
              <a:rPr lang="es-AR" sz="2800" dirty="0">
                <a:solidFill>
                  <a:srgbClr val="0000FF"/>
                </a:solidFill>
              </a:rPr>
              <a:t> Center</a:t>
            </a:r>
          </a:p>
          <a:p>
            <a:r>
              <a:rPr lang="es-AR" sz="2800" dirty="0">
                <a:solidFill>
                  <a:srgbClr val="0000FF"/>
                </a:solidFill>
              </a:rPr>
              <a:t>Eu</a:t>
            </a:r>
            <a:r>
              <a:rPr lang="en-US" sz="2800" dirty="0">
                <a:solidFill>
                  <a:srgbClr val="0000FF"/>
                </a:solidFill>
              </a:rPr>
              <a:t>PRAXIA-DN C</a:t>
            </a:r>
            <a:r>
              <a:rPr lang="es-AR" sz="2800" dirty="0" err="1">
                <a:solidFill>
                  <a:srgbClr val="0000FF"/>
                </a:solidFill>
              </a:rPr>
              <a:t>amp</a:t>
            </a:r>
            <a:r>
              <a:rPr lang="es-AR" sz="2800" dirty="0">
                <a:solidFill>
                  <a:srgbClr val="0000FF"/>
                </a:solidFill>
              </a:rPr>
              <a:t> III: </a:t>
            </a:r>
            <a:r>
              <a:rPr lang="es-AR" sz="2800" dirty="0" err="1">
                <a:solidFill>
                  <a:srgbClr val="0000FF"/>
                </a:solidFill>
              </a:rPr>
              <a:t>Innovation</a:t>
            </a:r>
            <a:endParaRPr lang="en-US" sz="2800" dirty="0">
              <a:solidFill>
                <a:srgbClr val="0000FF"/>
              </a:solidFill>
            </a:endParaRPr>
          </a:p>
        </p:txBody>
      </p:sp>
    </p:spTree>
    <p:extLst>
      <p:ext uri="{BB962C8B-B14F-4D97-AF65-F5344CB8AC3E}">
        <p14:creationId xmlns:p14="http://schemas.microsoft.com/office/powerpoint/2010/main" val="110581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168C-4B87-FCD0-0187-E4AC8DC3EB39}"/>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BEDFEAE9-4EF5-2BBB-982C-2F01339BA13A}"/>
              </a:ext>
            </a:extLst>
          </p:cNvPr>
          <p:cNvSpPr txBox="1"/>
          <p:nvPr/>
        </p:nvSpPr>
        <p:spPr>
          <a:xfrm>
            <a:off x="63550" y="105522"/>
            <a:ext cx="9169125" cy="492443"/>
          </a:xfrm>
          <a:prstGeom prst="rect">
            <a:avLst/>
          </a:prstGeom>
          <a:noFill/>
          <a:effectLst/>
        </p:spPr>
        <p:txBody>
          <a:bodyPr wrap="square" rtlCol="0">
            <a:spAutoFit/>
          </a:bodyPr>
          <a:lstStyle/>
          <a:p>
            <a:r>
              <a:rPr lang="en-GB" sz="2600" b="1" dirty="0">
                <a:solidFill>
                  <a:srgbClr val="00B050"/>
                </a:solidFill>
                <a:effectLst>
                  <a:outerShdw blurRad="38100" dist="38100" dir="2700000" algn="tl">
                    <a:srgbClr val="000000">
                      <a:alpha val="43137"/>
                    </a:srgbClr>
                  </a:outerShdw>
                </a:effectLst>
              </a:rPr>
              <a:t>UNDULATOR LIGHT SOURCES</a:t>
            </a:r>
          </a:p>
        </p:txBody>
      </p:sp>
      <p:sp>
        <p:nvSpPr>
          <p:cNvPr id="12" name="Téglalap 11">
            <a:extLst>
              <a:ext uri="{FF2B5EF4-FFF2-40B4-BE49-F238E27FC236}">
                <a16:creationId xmlns:a16="http://schemas.microsoft.com/office/drawing/2014/main" id="{E47FC608-E487-5C46-A436-A38E2295CB2C}"/>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E77F395A-16B4-6F2C-9970-1BE828DC8D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E850B640-61B6-03D4-0453-F3E47868D6A2}"/>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2A222A65-EC9B-EAD8-9336-58739B2CECD2}"/>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10</a:t>
            </a:fld>
            <a:r>
              <a:rPr lang="hu-HU" sz="2000" dirty="0">
                <a:solidFill>
                  <a:schemeClr val="tx1"/>
                </a:solidFill>
              </a:rPr>
              <a:t> -</a:t>
            </a:r>
          </a:p>
        </p:txBody>
      </p:sp>
      <p:sp>
        <p:nvSpPr>
          <p:cNvPr id="9" name="Téglalap 8">
            <a:extLst>
              <a:ext uri="{FF2B5EF4-FFF2-40B4-BE49-F238E27FC236}">
                <a16:creationId xmlns:a16="http://schemas.microsoft.com/office/drawing/2014/main" id="{3AEC8776-8330-6F84-124C-CF9CE221A47B}"/>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9554E48F-486F-EF56-4805-7DDE2EF7F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8C18D465-3161-7DBC-CF23-AA7D437B3B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pic>
        <p:nvPicPr>
          <p:cNvPr id="7" name="Picture 6">
            <a:extLst>
              <a:ext uri="{FF2B5EF4-FFF2-40B4-BE49-F238E27FC236}">
                <a16:creationId xmlns:a16="http://schemas.microsoft.com/office/drawing/2014/main" id="{6FAE9350-7E29-A335-811A-5C938BB2AAF4}"/>
              </a:ext>
            </a:extLst>
          </p:cNvPr>
          <p:cNvPicPr>
            <a:picLocks noChangeAspect="1"/>
          </p:cNvPicPr>
          <p:nvPr/>
        </p:nvPicPr>
        <p:blipFill>
          <a:blip r:embed="rId6"/>
          <a:stretch>
            <a:fillRect/>
          </a:stretch>
        </p:blipFill>
        <p:spPr>
          <a:xfrm>
            <a:off x="5327084" y="1845980"/>
            <a:ext cx="2605450" cy="1984462"/>
          </a:xfrm>
          <a:prstGeom prst="rect">
            <a:avLst/>
          </a:prstGeom>
        </p:spPr>
      </p:pic>
      <p:sp>
        <p:nvSpPr>
          <p:cNvPr id="8" name="TextBox 7">
            <a:extLst>
              <a:ext uri="{FF2B5EF4-FFF2-40B4-BE49-F238E27FC236}">
                <a16:creationId xmlns:a16="http://schemas.microsoft.com/office/drawing/2014/main" id="{1E82DA1D-7DAC-2DAA-B4FE-26CFD4163B89}"/>
              </a:ext>
            </a:extLst>
          </p:cNvPr>
          <p:cNvSpPr txBox="1"/>
          <p:nvPr/>
        </p:nvSpPr>
        <p:spPr>
          <a:xfrm>
            <a:off x="395536" y="4729936"/>
            <a:ext cx="7776864" cy="1384995"/>
          </a:xfrm>
          <a:prstGeom prst="rect">
            <a:avLst/>
          </a:prstGeom>
          <a:noFill/>
        </p:spPr>
        <p:txBody>
          <a:bodyPr wrap="square" rtlCol="0">
            <a:spAutoFit/>
          </a:bodyPr>
          <a:lstStyle/>
          <a:p>
            <a:r>
              <a:rPr lang="en-US" sz="1200" dirty="0"/>
              <a:t>Plettner, T., and R. L. Byer. "</a:t>
            </a:r>
            <a:r>
              <a:rPr lang="en-US" sz="1200" i="1" dirty="0"/>
              <a:t>Proposed dielectric-based microstructure laser-driven undulator.</a:t>
            </a:r>
            <a:r>
              <a:rPr lang="en-US" sz="1200" dirty="0"/>
              <a:t>" </a:t>
            </a:r>
            <a:r>
              <a:rPr lang="en-US" sz="1200" i="1" dirty="0"/>
              <a:t>Physical Review Special Topics—Accelerators and Beams</a:t>
            </a:r>
            <a:r>
              <a:rPr lang="en-US" sz="1200" dirty="0"/>
              <a:t> 11.3 (2008): 030704.</a:t>
            </a:r>
          </a:p>
          <a:p>
            <a:r>
              <a:rPr lang="en-US" sz="1200" dirty="0" err="1"/>
              <a:t>Travish</a:t>
            </a:r>
            <a:r>
              <a:rPr lang="en-US" sz="1200" dirty="0"/>
              <a:t>, Gil, and Rodney B. Yoder. "</a:t>
            </a:r>
            <a:r>
              <a:rPr lang="en-US" sz="1200" i="1" dirty="0"/>
              <a:t>Laser-powered dielectric-structures for the production of high-brightness electron and x-ray beams.</a:t>
            </a:r>
            <a:r>
              <a:rPr lang="en-US" sz="1200" dirty="0"/>
              <a:t>" </a:t>
            </a:r>
            <a:r>
              <a:rPr lang="en-US" sz="1200" i="1" dirty="0"/>
              <a:t>Laser Acceleration of Electrons, Protons, and Ions; and Medical Applications of Laser-Generated Secondary Sources of Radiation and Particles</a:t>
            </a:r>
            <a:r>
              <a:rPr lang="en-US" sz="1200" dirty="0"/>
              <a:t>. Vol. 8079. SPIE, 2011.</a:t>
            </a:r>
          </a:p>
          <a:p>
            <a:r>
              <a:rPr lang="en-US" sz="1200" dirty="0"/>
              <a:t>Rohrbach, D., et al. "</a:t>
            </a:r>
            <a:r>
              <a:rPr lang="en-US" sz="1200" i="1" dirty="0"/>
              <a:t>THz-driven split ring resonator undulator.</a:t>
            </a:r>
            <a:r>
              <a:rPr lang="en-US" sz="1200" dirty="0"/>
              <a:t>" </a:t>
            </a:r>
            <a:r>
              <a:rPr lang="en-US" sz="1200" i="1" dirty="0"/>
              <a:t>Physical review accelerators and beams</a:t>
            </a:r>
            <a:r>
              <a:rPr lang="en-US" sz="1200" dirty="0"/>
              <a:t> 24.1 (2021): 010703.</a:t>
            </a:r>
          </a:p>
        </p:txBody>
      </p:sp>
      <p:pic>
        <p:nvPicPr>
          <p:cNvPr id="13" name="Picture 12">
            <a:extLst>
              <a:ext uri="{FF2B5EF4-FFF2-40B4-BE49-F238E27FC236}">
                <a16:creationId xmlns:a16="http://schemas.microsoft.com/office/drawing/2014/main" id="{60D2530A-E487-FFBF-EF68-80B7020318C8}"/>
              </a:ext>
            </a:extLst>
          </p:cNvPr>
          <p:cNvPicPr>
            <a:picLocks noChangeAspect="1"/>
          </p:cNvPicPr>
          <p:nvPr/>
        </p:nvPicPr>
        <p:blipFill>
          <a:blip r:embed="rId7"/>
          <a:stretch>
            <a:fillRect/>
          </a:stretch>
        </p:blipFill>
        <p:spPr>
          <a:xfrm>
            <a:off x="611560" y="1932594"/>
            <a:ext cx="4141496" cy="1716066"/>
          </a:xfrm>
          <a:prstGeom prst="rect">
            <a:avLst/>
          </a:prstGeom>
        </p:spPr>
      </p:pic>
      <p:sp>
        <p:nvSpPr>
          <p:cNvPr id="14" name="TextBox 13">
            <a:extLst>
              <a:ext uri="{FF2B5EF4-FFF2-40B4-BE49-F238E27FC236}">
                <a16:creationId xmlns:a16="http://schemas.microsoft.com/office/drawing/2014/main" id="{A2485293-1558-DB48-185C-4D5EBC065DE1}"/>
              </a:ext>
            </a:extLst>
          </p:cNvPr>
          <p:cNvSpPr txBox="1"/>
          <p:nvPr/>
        </p:nvSpPr>
        <p:spPr>
          <a:xfrm>
            <a:off x="5220072" y="3925151"/>
            <a:ext cx="3240360" cy="369332"/>
          </a:xfrm>
          <a:prstGeom prst="rect">
            <a:avLst/>
          </a:prstGeom>
          <a:noFill/>
        </p:spPr>
        <p:txBody>
          <a:bodyPr wrap="square" rtlCol="0">
            <a:spAutoFit/>
          </a:bodyPr>
          <a:lstStyle/>
          <a:p>
            <a:r>
              <a:rPr lang="en-US" dirty="0">
                <a:solidFill>
                  <a:srgbClr val="0000FF"/>
                </a:solidFill>
              </a:rPr>
              <a:t>Split ring resonator undulator</a:t>
            </a:r>
          </a:p>
        </p:txBody>
      </p:sp>
      <p:sp>
        <p:nvSpPr>
          <p:cNvPr id="15" name="TextBox 14">
            <a:extLst>
              <a:ext uri="{FF2B5EF4-FFF2-40B4-BE49-F238E27FC236}">
                <a16:creationId xmlns:a16="http://schemas.microsoft.com/office/drawing/2014/main" id="{98123B34-17AD-7B59-47D0-CE15AE9944D5}"/>
              </a:ext>
            </a:extLst>
          </p:cNvPr>
          <p:cNvSpPr txBox="1"/>
          <p:nvPr/>
        </p:nvSpPr>
        <p:spPr>
          <a:xfrm>
            <a:off x="755576" y="3800084"/>
            <a:ext cx="3853464" cy="923330"/>
          </a:xfrm>
          <a:prstGeom prst="rect">
            <a:avLst/>
          </a:prstGeom>
          <a:noFill/>
        </p:spPr>
        <p:txBody>
          <a:bodyPr wrap="square" rtlCol="0">
            <a:spAutoFit/>
          </a:bodyPr>
          <a:lstStyle/>
          <a:p>
            <a:r>
              <a:rPr lang="en-US" dirty="0">
                <a:solidFill>
                  <a:srgbClr val="0000FF"/>
                </a:solidFill>
              </a:rPr>
              <a:t>Dielectric-based microstructure laser-driven undulator (equivalent to a 4 T magnetic field)</a:t>
            </a:r>
          </a:p>
        </p:txBody>
      </p:sp>
      <p:sp>
        <p:nvSpPr>
          <p:cNvPr id="16" name="TextBox 15">
            <a:extLst>
              <a:ext uri="{FF2B5EF4-FFF2-40B4-BE49-F238E27FC236}">
                <a16:creationId xmlns:a16="http://schemas.microsoft.com/office/drawing/2014/main" id="{DED0FBCC-7B64-64AF-5590-910371BE6CD4}"/>
              </a:ext>
            </a:extLst>
          </p:cNvPr>
          <p:cNvSpPr txBox="1"/>
          <p:nvPr/>
        </p:nvSpPr>
        <p:spPr>
          <a:xfrm>
            <a:off x="1207050" y="1083081"/>
            <a:ext cx="3076918" cy="830997"/>
          </a:xfrm>
          <a:prstGeom prst="rect">
            <a:avLst/>
          </a:prstGeom>
          <a:noFill/>
        </p:spPr>
        <p:txBody>
          <a:bodyPr wrap="square" rtlCol="0">
            <a:spAutoFit/>
          </a:bodyPr>
          <a:lstStyle/>
          <a:p>
            <a:r>
              <a:rPr lang="en-US" sz="2400" dirty="0">
                <a:solidFill>
                  <a:srgbClr val="FF0000"/>
                </a:solidFill>
              </a:rPr>
              <a:t>Laser Undulator for chip-scale XFEL</a:t>
            </a:r>
          </a:p>
        </p:txBody>
      </p:sp>
      <p:sp>
        <p:nvSpPr>
          <p:cNvPr id="17" name="TextBox 16">
            <a:extLst>
              <a:ext uri="{FF2B5EF4-FFF2-40B4-BE49-F238E27FC236}">
                <a16:creationId xmlns:a16="http://schemas.microsoft.com/office/drawing/2014/main" id="{7F2DF65E-141A-C614-09D7-864DD0EC769E}"/>
              </a:ext>
            </a:extLst>
          </p:cNvPr>
          <p:cNvSpPr txBox="1"/>
          <p:nvPr/>
        </p:nvSpPr>
        <p:spPr>
          <a:xfrm>
            <a:off x="5220072" y="1209371"/>
            <a:ext cx="3076918" cy="461665"/>
          </a:xfrm>
          <a:prstGeom prst="rect">
            <a:avLst/>
          </a:prstGeom>
          <a:noFill/>
        </p:spPr>
        <p:txBody>
          <a:bodyPr wrap="square" rtlCol="0">
            <a:spAutoFit/>
          </a:bodyPr>
          <a:lstStyle/>
          <a:p>
            <a:r>
              <a:rPr lang="en-US" sz="2400" dirty="0">
                <a:solidFill>
                  <a:srgbClr val="FF0000"/>
                </a:solidFill>
              </a:rPr>
              <a:t>THz-driven Undulator</a:t>
            </a:r>
          </a:p>
        </p:txBody>
      </p:sp>
    </p:spTree>
    <p:extLst>
      <p:ext uri="{BB962C8B-B14F-4D97-AF65-F5344CB8AC3E}">
        <p14:creationId xmlns:p14="http://schemas.microsoft.com/office/powerpoint/2010/main" val="118809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BF0A1-367D-8642-D65B-B2EA126FA6DB}"/>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2CE4BD81-4636-8D28-CED9-7C45025D1515}"/>
              </a:ext>
            </a:extLst>
          </p:cNvPr>
          <p:cNvSpPr txBox="1"/>
          <p:nvPr/>
        </p:nvSpPr>
        <p:spPr>
          <a:xfrm>
            <a:off x="63550" y="105522"/>
            <a:ext cx="9169125" cy="492443"/>
          </a:xfrm>
          <a:prstGeom prst="rect">
            <a:avLst/>
          </a:prstGeom>
          <a:noFill/>
          <a:effectLst/>
        </p:spPr>
        <p:txBody>
          <a:bodyPr wrap="square" rtlCol="0">
            <a:spAutoFit/>
          </a:bodyPr>
          <a:lstStyle/>
          <a:p>
            <a:r>
              <a:rPr lang="en-GB" sz="2600" b="1" dirty="0">
                <a:solidFill>
                  <a:srgbClr val="00B050"/>
                </a:solidFill>
                <a:effectLst>
                  <a:outerShdw blurRad="38100" dist="38100" dir="2700000" algn="tl">
                    <a:srgbClr val="000000">
                      <a:alpha val="43137"/>
                    </a:srgbClr>
                  </a:outerShdw>
                </a:effectLst>
              </a:rPr>
              <a:t>INVERSE COMPTON SCATTERING </a:t>
            </a:r>
            <a:r>
              <a:rPr lang="en-US" sz="2600" b="1" dirty="0">
                <a:solidFill>
                  <a:srgbClr val="00B050"/>
                </a:solidFill>
                <a:effectLst>
                  <a:outerShdw blurRad="38100" dist="38100" dir="2700000" algn="tl">
                    <a:srgbClr val="000000">
                      <a:alpha val="43137"/>
                    </a:srgbClr>
                  </a:outerShdw>
                </a:effectLst>
              </a:rPr>
              <a:t>(ICS)</a:t>
            </a:r>
            <a:r>
              <a:rPr lang="en-GB" sz="2600" b="1" dirty="0">
                <a:solidFill>
                  <a:srgbClr val="00B050"/>
                </a:solidFill>
                <a:effectLst>
                  <a:outerShdw blurRad="38100" dist="38100" dir="2700000" algn="tl">
                    <a:srgbClr val="000000">
                      <a:alpha val="43137"/>
                    </a:srgbClr>
                  </a:outerShdw>
                </a:effectLst>
              </a:rPr>
              <a:t> SOURCES</a:t>
            </a:r>
          </a:p>
        </p:txBody>
      </p:sp>
      <p:sp>
        <p:nvSpPr>
          <p:cNvPr id="12" name="Téglalap 11">
            <a:extLst>
              <a:ext uri="{FF2B5EF4-FFF2-40B4-BE49-F238E27FC236}">
                <a16:creationId xmlns:a16="http://schemas.microsoft.com/office/drawing/2014/main" id="{2A9819F7-A75D-81F0-F799-C1ACE2C03832}"/>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7A94C8FF-F586-EC91-4AEB-386ED6B3CB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692A9F59-7A2C-0AD4-B5CF-4D1B13AE0E23}"/>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C4B1F53B-5CCF-6BDF-1D01-E1D8514CD097}"/>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11</a:t>
            </a:fld>
            <a:r>
              <a:rPr lang="hu-HU" sz="2000" dirty="0">
                <a:solidFill>
                  <a:schemeClr val="tx1"/>
                </a:solidFill>
              </a:rPr>
              <a:t> -</a:t>
            </a:r>
          </a:p>
        </p:txBody>
      </p:sp>
      <p:sp>
        <p:nvSpPr>
          <p:cNvPr id="9" name="Téglalap 8">
            <a:extLst>
              <a:ext uri="{FF2B5EF4-FFF2-40B4-BE49-F238E27FC236}">
                <a16:creationId xmlns:a16="http://schemas.microsoft.com/office/drawing/2014/main" id="{3FB8736C-616C-D598-7703-D9C385328C24}"/>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0614A9FB-8912-AE4A-7D92-4D4B443FBD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6EFB935F-5E55-C7F4-0A49-925D6D3EC6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pic>
        <p:nvPicPr>
          <p:cNvPr id="2050" name="Picture 2" descr="Fig. 3">
            <a:extLst>
              <a:ext uri="{FF2B5EF4-FFF2-40B4-BE49-F238E27FC236}">
                <a16:creationId xmlns:a16="http://schemas.microsoft.com/office/drawing/2014/main" id="{102FAFA8-5B6D-0868-2D67-F8FE05990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114185"/>
            <a:ext cx="2723178" cy="18870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30611A6-6AB6-1505-26A2-BB3E56240C3B}"/>
              </a:ext>
            </a:extLst>
          </p:cNvPr>
          <p:cNvSpPr txBox="1"/>
          <p:nvPr/>
        </p:nvSpPr>
        <p:spPr>
          <a:xfrm>
            <a:off x="121531" y="5125669"/>
            <a:ext cx="8900938" cy="1323439"/>
          </a:xfrm>
          <a:prstGeom prst="rect">
            <a:avLst/>
          </a:prstGeom>
          <a:noFill/>
        </p:spPr>
        <p:txBody>
          <a:bodyPr wrap="square" rtlCol="0">
            <a:spAutoFit/>
          </a:bodyPr>
          <a:lstStyle/>
          <a:p>
            <a:r>
              <a:rPr lang="en-US" sz="1600" dirty="0"/>
              <a:t>England, R. Joel, et al. "</a:t>
            </a:r>
            <a:r>
              <a:rPr lang="en-US" sz="1600" i="1" dirty="0"/>
              <a:t>Dielectric laser accelerators.</a:t>
            </a:r>
            <a:r>
              <a:rPr lang="en-US" sz="1600" dirty="0"/>
              <a:t>" </a:t>
            </a:r>
            <a:r>
              <a:rPr lang="en-US" sz="1600" i="1" dirty="0"/>
              <a:t>Reviews of Modern Physics</a:t>
            </a:r>
            <a:r>
              <a:rPr lang="en-US" sz="1600" dirty="0"/>
              <a:t> 86.4 (2014): 1337-1389.</a:t>
            </a:r>
          </a:p>
          <a:p>
            <a:r>
              <a:rPr lang="en-US" sz="1600" dirty="0"/>
              <a:t>Mușat, Vlad, Andrea Latina, and Gerardo D’Auria. "</a:t>
            </a:r>
            <a:r>
              <a:rPr lang="en-US" sz="1600" i="1" dirty="0"/>
              <a:t>A high-energy and high-intensity inverse Compton scattering source based on </a:t>
            </a:r>
            <a:r>
              <a:rPr lang="en-US" sz="1600" i="1" dirty="0" err="1"/>
              <a:t>CompactLight</a:t>
            </a:r>
            <a:r>
              <a:rPr lang="en-US" sz="1600" i="1" dirty="0"/>
              <a:t> technology.</a:t>
            </a:r>
            <a:r>
              <a:rPr lang="en-US" sz="1600" dirty="0"/>
              <a:t>" </a:t>
            </a:r>
            <a:r>
              <a:rPr lang="en-US" sz="1600" i="1" dirty="0"/>
              <a:t>Photonics</a:t>
            </a:r>
            <a:r>
              <a:rPr lang="en-US" sz="1600" dirty="0"/>
              <a:t>. Vol. 9. No. 5. MDPI, 2022.</a:t>
            </a:r>
          </a:p>
          <a:p>
            <a:r>
              <a:rPr lang="en-US" sz="1600" dirty="0"/>
              <a:t>Bazzani, A., et al. "</a:t>
            </a:r>
            <a:r>
              <a:rPr lang="en-US" sz="1600" i="1" dirty="0" err="1"/>
              <a:t>BoCXS</a:t>
            </a:r>
            <a:r>
              <a:rPr lang="en-US" sz="1600" i="1" dirty="0"/>
              <a:t>: A compact multidisciplinary X-ray source.</a:t>
            </a:r>
            <a:r>
              <a:rPr lang="en-US" sz="1600" dirty="0"/>
              <a:t>" </a:t>
            </a:r>
            <a:r>
              <a:rPr lang="en-US" sz="1600" i="1" dirty="0"/>
              <a:t>Physics Open</a:t>
            </a:r>
            <a:r>
              <a:rPr lang="en-US" sz="1600" dirty="0"/>
              <a:t> 5 (2020): 100036.</a:t>
            </a:r>
          </a:p>
          <a:p>
            <a:endParaRPr lang="en-US" sz="1600" dirty="0"/>
          </a:p>
        </p:txBody>
      </p:sp>
      <p:sp>
        <p:nvSpPr>
          <p:cNvPr id="11" name="TextBox 10">
            <a:extLst>
              <a:ext uri="{FF2B5EF4-FFF2-40B4-BE49-F238E27FC236}">
                <a16:creationId xmlns:a16="http://schemas.microsoft.com/office/drawing/2014/main" id="{EA7E3EC2-39EE-3769-DBF1-E0A6B5F19246}"/>
              </a:ext>
            </a:extLst>
          </p:cNvPr>
          <p:cNvSpPr txBox="1"/>
          <p:nvPr/>
        </p:nvSpPr>
        <p:spPr>
          <a:xfrm>
            <a:off x="231274" y="842389"/>
            <a:ext cx="3240360" cy="369332"/>
          </a:xfrm>
          <a:prstGeom prst="rect">
            <a:avLst/>
          </a:prstGeom>
          <a:noFill/>
        </p:spPr>
        <p:txBody>
          <a:bodyPr wrap="square" rtlCol="0">
            <a:spAutoFit/>
          </a:bodyPr>
          <a:lstStyle/>
          <a:p>
            <a:r>
              <a:rPr lang="en-US" dirty="0">
                <a:solidFill>
                  <a:srgbClr val="0000FF"/>
                </a:solidFill>
              </a:rPr>
              <a:t>Inverse Compton Scattering (ICS)</a:t>
            </a:r>
          </a:p>
        </p:txBody>
      </p:sp>
      <p:sp>
        <p:nvSpPr>
          <p:cNvPr id="13" name="TextBox 12">
            <a:extLst>
              <a:ext uri="{FF2B5EF4-FFF2-40B4-BE49-F238E27FC236}">
                <a16:creationId xmlns:a16="http://schemas.microsoft.com/office/drawing/2014/main" id="{FE24B2F0-1A9B-8DB3-6FCD-2C62900C82FC}"/>
              </a:ext>
            </a:extLst>
          </p:cNvPr>
          <p:cNvSpPr txBox="1"/>
          <p:nvPr/>
        </p:nvSpPr>
        <p:spPr>
          <a:xfrm>
            <a:off x="62675" y="2944671"/>
            <a:ext cx="5170253" cy="369332"/>
          </a:xfrm>
          <a:prstGeom prst="rect">
            <a:avLst/>
          </a:prstGeom>
          <a:noFill/>
        </p:spPr>
        <p:txBody>
          <a:bodyPr wrap="square" rtlCol="0">
            <a:spAutoFit/>
          </a:bodyPr>
          <a:lstStyle/>
          <a:p>
            <a:r>
              <a:rPr lang="en-US" dirty="0">
                <a:solidFill>
                  <a:srgbClr val="0000FF"/>
                </a:solidFill>
              </a:rPr>
              <a:t>X-ray parameters required for ICS applications</a:t>
            </a:r>
          </a:p>
        </p:txBody>
      </p:sp>
      <p:pic>
        <p:nvPicPr>
          <p:cNvPr id="14" name="Picture 13">
            <a:extLst>
              <a:ext uri="{FF2B5EF4-FFF2-40B4-BE49-F238E27FC236}">
                <a16:creationId xmlns:a16="http://schemas.microsoft.com/office/drawing/2014/main" id="{5B440E72-D8BD-5B6B-A2A8-B04811319E48}"/>
              </a:ext>
            </a:extLst>
          </p:cNvPr>
          <p:cNvPicPr>
            <a:picLocks noChangeAspect="1"/>
          </p:cNvPicPr>
          <p:nvPr/>
        </p:nvPicPr>
        <p:blipFill>
          <a:blip r:embed="rId7"/>
          <a:stretch>
            <a:fillRect/>
          </a:stretch>
        </p:blipFill>
        <p:spPr>
          <a:xfrm>
            <a:off x="79875" y="3239442"/>
            <a:ext cx="9036496" cy="1858647"/>
          </a:xfrm>
          <a:prstGeom prst="rect">
            <a:avLst/>
          </a:prstGeom>
        </p:spPr>
      </p:pic>
      <p:pic>
        <p:nvPicPr>
          <p:cNvPr id="16" name="Picture 15">
            <a:extLst>
              <a:ext uri="{FF2B5EF4-FFF2-40B4-BE49-F238E27FC236}">
                <a16:creationId xmlns:a16="http://schemas.microsoft.com/office/drawing/2014/main" id="{1BEF0EF0-B356-1637-FD7C-99A987956BB3}"/>
              </a:ext>
            </a:extLst>
          </p:cNvPr>
          <p:cNvPicPr>
            <a:picLocks noChangeAspect="1"/>
          </p:cNvPicPr>
          <p:nvPr/>
        </p:nvPicPr>
        <p:blipFill>
          <a:blip r:embed="rId8"/>
          <a:stretch>
            <a:fillRect/>
          </a:stretch>
        </p:blipFill>
        <p:spPr>
          <a:xfrm>
            <a:off x="3406746" y="1893934"/>
            <a:ext cx="3115422" cy="838942"/>
          </a:xfrm>
          <a:prstGeom prst="rect">
            <a:avLst/>
          </a:prstGeom>
        </p:spPr>
      </p:pic>
      <p:pic>
        <p:nvPicPr>
          <p:cNvPr id="18" name="Picture 17">
            <a:extLst>
              <a:ext uri="{FF2B5EF4-FFF2-40B4-BE49-F238E27FC236}">
                <a16:creationId xmlns:a16="http://schemas.microsoft.com/office/drawing/2014/main" id="{83E3B35A-CFA9-EAC1-0644-3A874700E662}"/>
              </a:ext>
            </a:extLst>
          </p:cNvPr>
          <p:cNvPicPr>
            <a:picLocks noChangeAspect="1"/>
          </p:cNvPicPr>
          <p:nvPr/>
        </p:nvPicPr>
        <p:blipFill>
          <a:blip r:embed="rId9"/>
          <a:stretch>
            <a:fillRect/>
          </a:stretch>
        </p:blipFill>
        <p:spPr>
          <a:xfrm>
            <a:off x="6759728" y="1380907"/>
            <a:ext cx="1854400" cy="1553859"/>
          </a:xfrm>
          <a:prstGeom prst="rect">
            <a:avLst/>
          </a:prstGeom>
        </p:spPr>
      </p:pic>
      <p:sp>
        <p:nvSpPr>
          <p:cNvPr id="19" name="TextBox 18">
            <a:extLst>
              <a:ext uri="{FF2B5EF4-FFF2-40B4-BE49-F238E27FC236}">
                <a16:creationId xmlns:a16="http://schemas.microsoft.com/office/drawing/2014/main" id="{A1D21529-F90C-EA2C-0F96-EABFE5022620}"/>
              </a:ext>
            </a:extLst>
          </p:cNvPr>
          <p:cNvSpPr txBox="1"/>
          <p:nvPr/>
        </p:nvSpPr>
        <p:spPr>
          <a:xfrm>
            <a:off x="6588224" y="959713"/>
            <a:ext cx="2140027" cy="369332"/>
          </a:xfrm>
          <a:prstGeom prst="rect">
            <a:avLst/>
          </a:prstGeom>
          <a:noFill/>
        </p:spPr>
        <p:txBody>
          <a:bodyPr wrap="square" rtlCol="0">
            <a:spAutoFit/>
          </a:bodyPr>
          <a:lstStyle/>
          <a:p>
            <a:r>
              <a:rPr lang="en-US" dirty="0">
                <a:solidFill>
                  <a:srgbClr val="0000FF"/>
                </a:solidFill>
              </a:rPr>
              <a:t>Interaction Chamber</a:t>
            </a:r>
          </a:p>
        </p:txBody>
      </p:sp>
      <p:sp>
        <p:nvSpPr>
          <p:cNvPr id="20" name="TextBox 19">
            <a:extLst>
              <a:ext uri="{FF2B5EF4-FFF2-40B4-BE49-F238E27FC236}">
                <a16:creationId xmlns:a16="http://schemas.microsoft.com/office/drawing/2014/main" id="{4C82473F-9594-9CFD-9074-40E285B858FA}"/>
              </a:ext>
            </a:extLst>
          </p:cNvPr>
          <p:cNvSpPr txBox="1"/>
          <p:nvPr/>
        </p:nvSpPr>
        <p:spPr>
          <a:xfrm>
            <a:off x="4139952" y="1603764"/>
            <a:ext cx="1358046" cy="369332"/>
          </a:xfrm>
          <a:prstGeom prst="rect">
            <a:avLst/>
          </a:prstGeom>
          <a:noFill/>
        </p:spPr>
        <p:txBody>
          <a:bodyPr wrap="square" rtlCol="0">
            <a:spAutoFit/>
          </a:bodyPr>
          <a:lstStyle/>
          <a:p>
            <a:r>
              <a:rPr lang="en-US" dirty="0">
                <a:solidFill>
                  <a:srgbClr val="0000FF"/>
                </a:solidFill>
              </a:rPr>
              <a:t>Photon Flux</a:t>
            </a:r>
          </a:p>
        </p:txBody>
      </p:sp>
    </p:spTree>
    <p:extLst>
      <p:ext uri="{BB962C8B-B14F-4D97-AF65-F5344CB8AC3E}">
        <p14:creationId xmlns:p14="http://schemas.microsoft.com/office/powerpoint/2010/main" val="165966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1FDAE-7C51-2367-AD4F-BC02CE999450}"/>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D5854BC4-DC0A-03E1-003C-9E7605A77E71}"/>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DTA-BASED ICS X-RAY SOURCE</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2356BB9D-935C-5E43-042E-22445B9E4906}"/>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A4CE27D8-B75C-2B11-7F65-03FE84DFC2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AF9F72F4-1BD4-E65D-48CC-1ADFD48C9536}"/>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3BC874C3-CE8A-40BB-3A7B-D1AB7528B26E}"/>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12</a:t>
            </a:fld>
            <a:r>
              <a:rPr lang="hu-HU" sz="2000" dirty="0">
                <a:solidFill>
                  <a:schemeClr val="tx1"/>
                </a:solidFill>
              </a:rPr>
              <a:t> -</a:t>
            </a:r>
          </a:p>
        </p:txBody>
      </p:sp>
      <p:sp>
        <p:nvSpPr>
          <p:cNvPr id="9" name="Téglalap 8">
            <a:extLst>
              <a:ext uri="{FF2B5EF4-FFF2-40B4-BE49-F238E27FC236}">
                <a16:creationId xmlns:a16="http://schemas.microsoft.com/office/drawing/2014/main" id="{0AB01845-507D-8884-15F5-EA3AB668DD9E}"/>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40B840C4-02E0-4A1E-8F2C-487506B6C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FD7DB7BF-3838-FCF8-DC91-F7E6B0342B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cxnSp>
        <p:nvCxnSpPr>
          <p:cNvPr id="11" name="Straight Arrow Connector 10">
            <a:extLst>
              <a:ext uri="{FF2B5EF4-FFF2-40B4-BE49-F238E27FC236}">
                <a16:creationId xmlns:a16="http://schemas.microsoft.com/office/drawing/2014/main" id="{D871AD07-101C-35D0-2978-A0F1916BF7D8}"/>
              </a:ext>
            </a:extLst>
          </p:cNvPr>
          <p:cNvCxnSpPr>
            <a:cxnSpLocks/>
          </p:cNvCxnSpPr>
          <p:nvPr/>
        </p:nvCxnSpPr>
        <p:spPr>
          <a:xfrm>
            <a:off x="813144" y="2069641"/>
            <a:ext cx="0" cy="9107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9FE5DF0-C934-F9EC-F1F8-1146320DC3CD}"/>
              </a:ext>
            </a:extLst>
          </p:cNvPr>
          <p:cNvSpPr/>
          <p:nvPr/>
        </p:nvSpPr>
        <p:spPr>
          <a:xfrm>
            <a:off x="35496" y="4576882"/>
            <a:ext cx="1666286" cy="628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THz-driven </a:t>
            </a:r>
            <a:r>
              <a:rPr lang="en-US" sz="2000" dirty="0" err="1"/>
              <a:t>Photogun</a:t>
            </a:r>
            <a:endParaRPr lang="en-US" sz="2000" dirty="0"/>
          </a:p>
        </p:txBody>
      </p:sp>
      <p:cxnSp>
        <p:nvCxnSpPr>
          <p:cNvPr id="15" name="Straight Arrow Connector 14">
            <a:extLst>
              <a:ext uri="{FF2B5EF4-FFF2-40B4-BE49-F238E27FC236}">
                <a16:creationId xmlns:a16="http://schemas.microsoft.com/office/drawing/2014/main" id="{8C892A96-2163-1D03-6E7B-E954D6651AA0}"/>
              </a:ext>
            </a:extLst>
          </p:cNvPr>
          <p:cNvCxnSpPr>
            <a:cxnSpLocks/>
          </p:cNvCxnSpPr>
          <p:nvPr/>
        </p:nvCxnSpPr>
        <p:spPr>
          <a:xfrm>
            <a:off x="816470" y="3295180"/>
            <a:ext cx="0" cy="128170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AEF8B5-E8C5-778E-2A95-18F10D36C3ED}"/>
              </a:ext>
            </a:extLst>
          </p:cNvPr>
          <p:cNvCxnSpPr>
            <a:cxnSpLocks/>
          </p:cNvCxnSpPr>
          <p:nvPr/>
        </p:nvCxnSpPr>
        <p:spPr>
          <a:xfrm>
            <a:off x="1321237" y="1930914"/>
            <a:ext cx="6316154" cy="2000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E8128EB-4748-F122-47B1-62D3306229D9}"/>
              </a:ext>
            </a:extLst>
          </p:cNvPr>
          <p:cNvCxnSpPr>
            <a:cxnSpLocks/>
          </p:cNvCxnSpPr>
          <p:nvPr/>
        </p:nvCxnSpPr>
        <p:spPr>
          <a:xfrm>
            <a:off x="2760392" y="1950921"/>
            <a:ext cx="0" cy="10446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1E97AB1-F9B9-6226-F219-EB870AC3B52F}"/>
              </a:ext>
            </a:extLst>
          </p:cNvPr>
          <p:cNvCxnSpPr>
            <a:cxnSpLocks/>
          </p:cNvCxnSpPr>
          <p:nvPr/>
        </p:nvCxnSpPr>
        <p:spPr>
          <a:xfrm flipH="1">
            <a:off x="1104208" y="3333057"/>
            <a:ext cx="1640474" cy="12212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34BF9D92-144D-8FC7-5BDC-1976EA4D1FAB}"/>
              </a:ext>
            </a:extLst>
          </p:cNvPr>
          <p:cNvSpPr/>
          <p:nvPr/>
        </p:nvSpPr>
        <p:spPr>
          <a:xfrm>
            <a:off x="3696496" y="4690017"/>
            <a:ext cx="976692" cy="3983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DTA</a:t>
            </a:r>
          </a:p>
        </p:txBody>
      </p:sp>
      <p:cxnSp>
        <p:nvCxnSpPr>
          <p:cNvPr id="33" name="Straight Arrow Connector 32">
            <a:extLst>
              <a:ext uri="{FF2B5EF4-FFF2-40B4-BE49-F238E27FC236}">
                <a16:creationId xmlns:a16="http://schemas.microsoft.com/office/drawing/2014/main" id="{F4EDF0B7-8728-DC5D-C2DA-37055BDD2173}"/>
              </a:ext>
            </a:extLst>
          </p:cNvPr>
          <p:cNvCxnSpPr>
            <a:cxnSpLocks/>
          </p:cNvCxnSpPr>
          <p:nvPr/>
        </p:nvCxnSpPr>
        <p:spPr>
          <a:xfrm>
            <a:off x="2748599" y="3521670"/>
            <a:ext cx="11793" cy="10552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F02102C-F61B-E29C-F9FB-5142B5C194E2}"/>
              </a:ext>
            </a:extLst>
          </p:cNvPr>
          <p:cNvCxnSpPr>
            <a:cxnSpLocks/>
            <a:endCxn id="30" idx="0"/>
          </p:cNvCxnSpPr>
          <p:nvPr/>
        </p:nvCxnSpPr>
        <p:spPr>
          <a:xfrm>
            <a:off x="2832400" y="3391872"/>
            <a:ext cx="1352442" cy="1298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B5417D5-7286-594A-FF9E-82B795EE3B9A}"/>
              </a:ext>
            </a:extLst>
          </p:cNvPr>
          <p:cNvSpPr/>
          <p:nvPr/>
        </p:nvSpPr>
        <p:spPr>
          <a:xfrm>
            <a:off x="324798" y="1751769"/>
            <a:ext cx="976692" cy="3983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Laser</a:t>
            </a:r>
          </a:p>
        </p:txBody>
      </p:sp>
      <p:sp>
        <p:nvSpPr>
          <p:cNvPr id="51" name="Rectangle: Rounded Corners 50">
            <a:extLst>
              <a:ext uri="{FF2B5EF4-FFF2-40B4-BE49-F238E27FC236}">
                <a16:creationId xmlns:a16="http://schemas.microsoft.com/office/drawing/2014/main" id="{49B96306-F27C-6C96-50E8-7130D247BC40}"/>
              </a:ext>
            </a:extLst>
          </p:cNvPr>
          <p:cNvSpPr/>
          <p:nvPr/>
        </p:nvSpPr>
        <p:spPr>
          <a:xfrm>
            <a:off x="1820128" y="4692044"/>
            <a:ext cx="1758021" cy="3983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Compressor</a:t>
            </a:r>
          </a:p>
        </p:txBody>
      </p:sp>
      <p:sp>
        <p:nvSpPr>
          <p:cNvPr id="13" name="Rectangle: Rounded Corners 12">
            <a:extLst>
              <a:ext uri="{FF2B5EF4-FFF2-40B4-BE49-F238E27FC236}">
                <a16:creationId xmlns:a16="http://schemas.microsoft.com/office/drawing/2014/main" id="{CDFA8124-DA38-B608-6328-0AE363CB7D1B}"/>
              </a:ext>
            </a:extLst>
          </p:cNvPr>
          <p:cNvSpPr/>
          <p:nvPr/>
        </p:nvSpPr>
        <p:spPr>
          <a:xfrm>
            <a:off x="324798" y="2995594"/>
            <a:ext cx="976692" cy="3983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HHG</a:t>
            </a:r>
          </a:p>
        </p:txBody>
      </p:sp>
      <p:cxnSp>
        <p:nvCxnSpPr>
          <p:cNvPr id="61" name="Straight Arrow Connector 60">
            <a:extLst>
              <a:ext uri="{FF2B5EF4-FFF2-40B4-BE49-F238E27FC236}">
                <a16:creationId xmlns:a16="http://schemas.microsoft.com/office/drawing/2014/main" id="{7D8F0D0D-46D5-A0FE-8F02-0793B1DABA6E}"/>
              </a:ext>
            </a:extLst>
          </p:cNvPr>
          <p:cNvCxnSpPr>
            <a:cxnSpLocks/>
          </p:cNvCxnSpPr>
          <p:nvPr/>
        </p:nvCxnSpPr>
        <p:spPr>
          <a:xfrm>
            <a:off x="7629232" y="1930914"/>
            <a:ext cx="0" cy="26105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3CF77AAD-AF9C-8761-731E-2B4DA9757D4E}"/>
              </a:ext>
            </a:extLst>
          </p:cNvPr>
          <p:cNvCxnSpPr>
            <a:cxnSpLocks/>
          </p:cNvCxnSpPr>
          <p:nvPr/>
        </p:nvCxnSpPr>
        <p:spPr>
          <a:xfrm>
            <a:off x="3222273" y="3333057"/>
            <a:ext cx="1997799" cy="10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A6AEF691-9A17-CCDE-CC7B-1188EE5D6348}"/>
              </a:ext>
            </a:extLst>
          </p:cNvPr>
          <p:cNvSpPr/>
          <p:nvPr/>
        </p:nvSpPr>
        <p:spPr>
          <a:xfrm>
            <a:off x="2256336" y="3123365"/>
            <a:ext cx="976692" cy="3983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DFG</a:t>
            </a:r>
          </a:p>
        </p:txBody>
      </p:sp>
      <p:cxnSp>
        <p:nvCxnSpPr>
          <p:cNvPr id="1028" name="Straight Arrow Connector 1027">
            <a:extLst>
              <a:ext uri="{FF2B5EF4-FFF2-40B4-BE49-F238E27FC236}">
                <a16:creationId xmlns:a16="http://schemas.microsoft.com/office/drawing/2014/main" id="{8EF68771-5E06-D395-C440-E62195A6784C}"/>
              </a:ext>
            </a:extLst>
          </p:cNvPr>
          <p:cNvCxnSpPr>
            <a:cxnSpLocks/>
          </p:cNvCxnSpPr>
          <p:nvPr/>
        </p:nvCxnSpPr>
        <p:spPr>
          <a:xfrm>
            <a:off x="5220072" y="3343550"/>
            <a:ext cx="0" cy="1233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B6A15120-8B25-BFBD-1A10-DA287ACC284B}"/>
              </a:ext>
            </a:extLst>
          </p:cNvPr>
          <p:cNvCxnSpPr>
            <a:cxnSpLocks/>
          </p:cNvCxnSpPr>
          <p:nvPr/>
        </p:nvCxnSpPr>
        <p:spPr>
          <a:xfrm flipH="1">
            <a:off x="7637391" y="5266134"/>
            <a:ext cx="8159" cy="828163"/>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8" name="Oval 1037">
            <a:extLst>
              <a:ext uri="{FF2B5EF4-FFF2-40B4-BE49-F238E27FC236}">
                <a16:creationId xmlns:a16="http://schemas.microsoft.com/office/drawing/2014/main" id="{D65E8427-0B6F-7364-65DA-B29085FD18BD}"/>
              </a:ext>
            </a:extLst>
          </p:cNvPr>
          <p:cNvSpPr/>
          <p:nvPr/>
        </p:nvSpPr>
        <p:spPr>
          <a:xfrm rot="5550140">
            <a:off x="6948036" y="5465082"/>
            <a:ext cx="584212" cy="34393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e</a:t>
            </a:r>
            <a:r>
              <a:rPr lang="en-US" sz="2400" baseline="30000" dirty="0"/>
              <a:t>-</a:t>
            </a:r>
          </a:p>
        </p:txBody>
      </p:sp>
      <p:cxnSp>
        <p:nvCxnSpPr>
          <p:cNvPr id="1039" name="Straight Arrow Connector 1038">
            <a:extLst>
              <a:ext uri="{FF2B5EF4-FFF2-40B4-BE49-F238E27FC236}">
                <a16:creationId xmlns:a16="http://schemas.microsoft.com/office/drawing/2014/main" id="{FE82D814-3109-7A96-7E1E-8F6D9BDB60BA}"/>
              </a:ext>
            </a:extLst>
          </p:cNvPr>
          <p:cNvCxnSpPr>
            <a:cxnSpLocks/>
          </p:cNvCxnSpPr>
          <p:nvPr/>
        </p:nvCxnSpPr>
        <p:spPr>
          <a:xfrm>
            <a:off x="5742476" y="4905847"/>
            <a:ext cx="118744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BFA7948B-A06D-DF7A-C5A0-40F30D3B1890}"/>
              </a:ext>
            </a:extLst>
          </p:cNvPr>
          <p:cNvSpPr/>
          <p:nvPr/>
        </p:nvSpPr>
        <p:spPr>
          <a:xfrm>
            <a:off x="4791536" y="4676500"/>
            <a:ext cx="1076608" cy="3983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Focus</a:t>
            </a:r>
          </a:p>
        </p:txBody>
      </p:sp>
      <p:sp>
        <p:nvSpPr>
          <p:cNvPr id="1031" name="Oval 1030">
            <a:extLst>
              <a:ext uri="{FF2B5EF4-FFF2-40B4-BE49-F238E27FC236}">
                <a16:creationId xmlns:a16="http://schemas.microsoft.com/office/drawing/2014/main" id="{59673A7F-0725-3AC6-D726-A8299618C92F}"/>
              </a:ext>
            </a:extLst>
          </p:cNvPr>
          <p:cNvSpPr/>
          <p:nvPr/>
        </p:nvSpPr>
        <p:spPr>
          <a:xfrm>
            <a:off x="6044090" y="4727165"/>
            <a:ext cx="584212" cy="34393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e</a:t>
            </a:r>
            <a:r>
              <a:rPr lang="en-US" sz="2400" baseline="30000" dirty="0"/>
              <a:t>-</a:t>
            </a:r>
          </a:p>
        </p:txBody>
      </p:sp>
      <p:sp>
        <p:nvSpPr>
          <p:cNvPr id="60" name="Rectangle: Rounded Corners 59">
            <a:extLst>
              <a:ext uri="{FF2B5EF4-FFF2-40B4-BE49-F238E27FC236}">
                <a16:creationId xmlns:a16="http://schemas.microsoft.com/office/drawing/2014/main" id="{86B7657B-172D-496F-FB25-B7EAA83BEE94}"/>
              </a:ext>
            </a:extLst>
          </p:cNvPr>
          <p:cNvSpPr/>
          <p:nvPr/>
        </p:nvSpPr>
        <p:spPr>
          <a:xfrm>
            <a:off x="6804248" y="4590046"/>
            <a:ext cx="1666286" cy="628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Interaction Chamber</a:t>
            </a:r>
          </a:p>
        </p:txBody>
      </p:sp>
      <p:cxnSp>
        <p:nvCxnSpPr>
          <p:cNvPr id="1041" name="Straight Arrow Connector 1040">
            <a:extLst>
              <a:ext uri="{FF2B5EF4-FFF2-40B4-BE49-F238E27FC236}">
                <a16:creationId xmlns:a16="http://schemas.microsoft.com/office/drawing/2014/main" id="{6D9991BB-6674-F948-E003-BCA76102236D}"/>
              </a:ext>
            </a:extLst>
          </p:cNvPr>
          <p:cNvCxnSpPr>
            <a:cxnSpLocks/>
          </p:cNvCxnSpPr>
          <p:nvPr/>
        </p:nvCxnSpPr>
        <p:spPr>
          <a:xfrm>
            <a:off x="8499367" y="4941168"/>
            <a:ext cx="537129"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46" name="TextBox 1045">
            <a:extLst>
              <a:ext uri="{FF2B5EF4-FFF2-40B4-BE49-F238E27FC236}">
                <a16:creationId xmlns:a16="http://schemas.microsoft.com/office/drawing/2014/main" id="{DCC79552-6B23-58A7-5AAE-B519D86E7981}"/>
              </a:ext>
            </a:extLst>
          </p:cNvPr>
          <p:cNvSpPr txBox="1"/>
          <p:nvPr/>
        </p:nvSpPr>
        <p:spPr>
          <a:xfrm>
            <a:off x="8431937" y="4524592"/>
            <a:ext cx="808437" cy="369332"/>
          </a:xfrm>
          <a:prstGeom prst="rect">
            <a:avLst/>
          </a:prstGeom>
          <a:noFill/>
        </p:spPr>
        <p:txBody>
          <a:bodyPr wrap="square" rtlCol="0">
            <a:spAutoFit/>
          </a:bodyPr>
          <a:lstStyle/>
          <a:p>
            <a:r>
              <a:rPr lang="en-US" b="1" dirty="0"/>
              <a:t>X-rays</a:t>
            </a:r>
          </a:p>
        </p:txBody>
      </p:sp>
      <p:sp>
        <p:nvSpPr>
          <p:cNvPr id="1047" name="TextBox 1046">
            <a:extLst>
              <a:ext uri="{FF2B5EF4-FFF2-40B4-BE49-F238E27FC236}">
                <a16:creationId xmlns:a16="http://schemas.microsoft.com/office/drawing/2014/main" id="{47D78449-645F-B10A-DCDB-EC409A9E7935}"/>
              </a:ext>
            </a:extLst>
          </p:cNvPr>
          <p:cNvSpPr txBox="1"/>
          <p:nvPr/>
        </p:nvSpPr>
        <p:spPr>
          <a:xfrm>
            <a:off x="7690930" y="5519603"/>
            <a:ext cx="808437" cy="369332"/>
          </a:xfrm>
          <a:prstGeom prst="rect">
            <a:avLst/>
          </a:prstGeom>
          <a:noFill/>
        </p:spPr>
        <p:txBody>
          <a:bodyPr wrap="square" rtlCol="0">
            <a:spAutoFit/>
          </a:bodyPr>
          <a:lstStyle/>
          <a:p>
            <a:r>
              <a:rPr lang="en-US" b="1" dirty="0"/>
              <a:t>Dump</a:t>
            </a:r>
          </a:p>
        </p:txBody>
      </p:sp>
      <p:sp>
        <p:nvSpPr>
          <p:cNvPr id="1048" name="TextBox 1047">
            <a:extLst>
              <a:ext uri="{FF2B5EF4-FFF2-40B4-BE49-F238E27FC236}">
                <a16:creationId xmlns:a16="http://schemas.microsoft.com/office/drawing/2014/main" id="{4078D823-5D8D-BEA9-1007-E49EAC7D2F5E}"/>
              </a:ext>
            </a:extLst>
          </p:cNvPr>
          <p:cNvSpPr txBox="1"/>
          <p:nvPr/>
        </p:nvSpPr>
        <p:spPr>
          <a:xfrm>
            <a:off x="3705229" y="3746190"/>
            <a:ext cx="808437" cy="369332"/>
          </a:xfrm>
          <a:prstGeom prst="rect">
            <a:avLst/>
          </a:prstGeom>
          <a:noFill/>
        </p:spPr>
        <p:txBody>
          <a:bodyPr wrap="square" rtlCol="0">
            <a:spAutoFit/>
          </a:bodyPr>
          <a:lstStyle/>
          <a:p>
            <a:r>
              <a:rPr lang="en-US" b="1" dirty="0"/>
              <a:t>THz</a:t>
            </a:r>
          </a:p>
        </p:txBody>
      </p:sp>
      <p:sp>
        <p:nvSpPr>
          <p:cNvPr id="1049" name="TextBox 1048">
            <a:extLst>
              <a:ext uri="{FF2B5EF4-FFF2-40B4-BE49-F238E27FC236}">
                <a16:creationId xmlns:a16="http://schemas.microsoft.com/office/drawing/2014/main" id="{C2F9E9A5-002E-7C2C-22F9-E163DA018597}"/>
              </a:ext>
            </a:extLst>
          </p:cNvPr>
          <p:cNvSpPr txBox="1"/>
          <p:nvPr/>
        </p:nvSpPr>
        <p:spPr>
          <a:xfrm>
            <a:off x="1301490" y="2011233"/>
            <a:ext cx="1012271" cy="369332"/>
          </a:xfrm>
          <a:prstGeom prst="rect">
            <a:avLst/>
          </a:prstGeom>
          <a:noFill/>
        </p:spPr>
        <p:txBody>
          <a:bodyPr wrap="square" rtlCol="0">
            <a:spAutoFit/>
          </a:bodyPr>
          <a:lstStyle/>
          <a:p>
            <a:r>
              <a:rPr lang="en-US" b="1" dirty="0"/>
              <a:t>Optical</a:t>
            </a:r>
          </a:p>
        </p:txBody>
      </p:sp>
      <p:sp>
        <p:nvSpPr>
          <p:cNvPr id="1050" name="TextBox 1049">
            <a:extLst>
              <a:ext uri="{FF2B5EF4-FFF2-40B4-BE49-F238E27FC236}">
                <a16:creationId xmlns:a16="http://schemas.microsoft.com/office/drawing/2014/main" id="{92A64FCC-EE45-8D0F-52E9-80CAA22481E6}"/>
              </a:ext>
            </a:extLst>
          </p:cNvPr>
          <p:cNvSpPr txBox="1"/>
          <p:nvPr/>
        </p:nvSpPr>
        <p:spPr>
          <a:xfrm>
            <a:off x="5926479" y="4033479"/>
            <a:ext cx="1012271" cy="646331"/>
          </a:xfrm>
          <a:prstGeom prst="rect">
            <a:avLst/>
          </a:prstGeom>
          <a:noFill/>
        </p:spPr>
        <p:txBody>
          <a:bodyPr wrap="square" rtlCol="0">
            <a:spAutoFit/>
          </a:bodyPr>
          <a:lstStyle/>
          <a:p>
            <a:r>
              <a:rPr lang="en-US" b="1" dirty="0"/>
              <a:t>Electron bunch</a:t>
            </a:r>
          </a:p>
        </p:txBody>
      </p:sp>
      <p:sp>
        <p:nvSpPr>
          <p:cNvPr id="1051" name="TextBox 1050">
            <a:extLst>
              <a:ext uri="{FF2B5EF4-FFF2-40B4-BE49-F238E27FC236}">
                <a16:creationId xmlns:a16="http://schemas.microsoft.com/office/drawing/2014/main" id="{01FC517D-0CBD-1606-3140-01686448E5C8}"/>
              </a:ext>
            </a:extLst>
          </p:cNvPr>
          <p:cNvSpPr txBox="1"/>
          <p:nvPr/>
        </p:nvSpPr>
        <p:spPr>
          <a:xfrm>
            <a:off x="251912" y="3864610"/>
            <a:ext cx="808437" cy="369332"/>
          </a:xfrm>
          <a:prstGeom prst="rect">
            <a:avLst/>
          </a:prstGeom>
          <a:noFill/>
        </p:spPr>
        <p:txBody>
          <a:bodyPr wrap="square" rtlCol="0">
            <a:spAutoFit/>
          </a:bodyPr>
          <a:lstStyle/>
          <a:p>
            <a:r>
              <a:rPr lang="en-US" b="1" dirty="0"/>
              <a:t>UV</a:t>
            </a:r>
          </a:p>
        </p:txBody>
      </p:sp>
      <p:sp>
        <p:nvSpPr>
          <p:cNvPr id="1052" name="TextBox 1051">
            <a:extLst>
              <a:ext uri="{FF2B5EF4-FFF2-40B4-BE49-F238E27FC236}">
                <a16:creationId xmlns:a16="http://schemas.microsoft.com/office/drawing/2014/main" id="{814D59AA-0DF5-15EB-5251-7926DC41CF63}"/>
              </a:ext>
            </a:extLst>
          </p:cNvPr>
          <p:cNvSpPr txBox="1"/>
          <p:nvPr/>
        </p:nvSpPr>
        <p:spPr>
          <a:xfrm>
            <a:off x="367429" y="892355"/>
            <a:ext cx="8561366" cy="523220"/>
          </a:xfrm>
          <a:prstGeom prst="rect">
            <a:avLst/>
          </a:prstGeom>
          <a:noFill/>
        </p:spPr>
        <p:txBody>
          <a:bodyPr wrap="square" rtlCol="0">
            <a:spAutoFit/>
          </a:bodyPr>
          <a:lstStyle/>
          <a:p>
            <a:r>
              <a:rPr lang="en-US" sz="2800" dirty="0">
                <a:solidFill>
                  <a:srgbClr val="0000FF"/>
                </a:solidFill>
              </a:rPr>
              <a:t>Possible layout for a compact DTA-based ICS X-ray source</a:t>
            </a:r>
          </a:p>
        </p:txBody>
      </p:sp>
    </p:spTree>
    <p:extLst>
      <p:ext uri="{BB962C8B-B14F-4D97-AF65-F5344CB8AC3E}">
        <p14:creationId xmlns:p14="http://schemas.microsoft.com/office/powerpoint/2010/main" val="199593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30DD9-4FD7-0D62-0F34-0CC91672EFCE}"/>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429A8721-A4F3-95CA-B648-8B77C0EC36E0}"/>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THZ TECHNOLOGY FOR IMAGING</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8DEA7935-0711-69EA-347B-58B5CC6A078B}"/>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8E5C67FC-3E5B-E997-047E-E2A7EEECCA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73AFEB9A-434A-CE4F-5137-094819E0B8E4}"/>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80AD4B2E-2428-33E0-ED8C-D43D62693A00}"/>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13</a:t>
            </a:fld>
            <a:r>
              <a:rPr lang="hu-HU" sz="2000" dirty="0">
                <a:solidFill>
                  <a:schemeClr val="tx1"/>
                </a:solidFill>
              </a:rPr>
              <a:t> -</a:t>
            </a:r>
          </a:p>
        </p:txBody>
      </p:sp>
      <p:sp>
        <p:nvSpPr>
          <p:cNvPr id="9" name="Téglalap 8">
            <a:extLst>
              <a:ext uri="{FF2B5EF4-FFF2-40B4-BE49-F238E27FC236}">
                <a16:creationId xmlns:a16="http://schemas.microsoft.com/office/drawing/2014/main" id="{C493B7CD-BEEB-912B-2E80-DFA6E1CFB564}"/>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FF5025A6-2D52-8623-044B-479A12AEB2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73E4BCF2-9E1E-AAFE-1671-25EE88795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sp>
        <p:nvSpPr>
          <p:cNvPr id="6" name="TextBox 5">
            <a:extLst>
              <a:ext uri="{FF2B5EF4-FFF2-40B4-BE49-F238E27FC236}">
                <a16:creationId xmlns:a16="http://schemas.microsoft.com/office/drawing/2014/main" id="{59624C5B-F7E8-4C06-1D48-45F4A866768D}"/>
              </a:ext>
            </a:extLst>
          </p:cNvPr>
          <p:cNvSpPr txBox="1"/>
          <p:nvPr/>
        </p:nvSpPr>
        <p:spPr>
          <a:xfrm>
            <a:off x="284599" y="980728"/>
            <a:ext cx="2631217" cy="1754326"/>
          </a:xfrm>
          <a:prstGeom prst="rect">
            <a:avLst/>
          </a:prstGeom>
          <a:noFill/>
        </p:spPr>
        <p:txBody>
          <a:bodyPr wrap="square" rtlCol="0">
            <a:spAutoFit/>
          </a:bodyPr>
          <a:lstStyle/>
          <a:p>
            <a:r>
              <a:rPr lang="en-US" b="1" dirty="0"/>
              <a:t>THz Imaging Applications</a:t>
            </a:r>
            <a:r>
              <a:rPr lang="en-US" dirty="0"/>
              <a:t>:</a:t>
            </a:r>
          </a:p>
          <a:p>
            <a:pPr marL="742950" lvl="1" indent="-285750">
              <a:buClr>
                <a:srgbClr val="FF0000"/>
              </a:buClr>
              <a:buFont typeface="Wingdings" panose="05000000000000000000" pitchFamily="2" charset="2"/>
              <a:buChar char="§"/>
            </a:pPr>
            <a:r>
              <a:rPr lang="en-US" dirty="0">
                <a:solidFill>
                  <a:srgbClr val="0000FF"/>
                </a:solidFill>
              </a:rPr>
              <a:t>Breast tissue</a:t>
            </a:r>
          </a:p>
          <a:p>
            <a:pPr marL="742950" lvl="1" indent="-285750">
              <a:buClr>
                <a:srgbClr val="FF0000"/>
              </a:buClr>
              <a:buFont typeface="Wingdings" panose="05000000000000000000" pitchFamily="2" charset="2"/>
              <a:buChar char="§"/>
            </a:pPr>
            <a:r>
              <a:rPr lang="en-US" dirty="0">
                <a:solidFill>
                  <a:srgbClr val="0000FF"/>
                </a:solidFill>
              </a:rPr>
              <a:t>Brain tissue</a:t>
            </a:r>
          </a:p>
          <a:p>
            <a:pPr marL="742950" lvl="1" indent="-285750">
              <a:buClr>
                <a:srgbClr val="FF0000"/>
              </a:buClr>
              <a:buFont typeface="Wingdings" panose="05000000000000000000" pitchFamily="2" charset="2"/>
              <a:buChar char="§"/>
            </a:pPr>
            <a:r>
              <a:rPr lang="en-US" dirty="0">
                <a:solidFill>
                  <a:srgbClr val="0000FF"/>
                </a:solidFill>
              </a:rPr>
              <a:t>Skin tissue</a:t>
            </a:r>
          </a:p>
          <a:p>
            <a:pPr marL="742950" lvl="1" indent="-285750">
              <a:buClr>
                <a:srgbClr val="FF0000"/>
              </a:buClr>
              <a:buFont typeface="Wingdings" panose="05000000000000000000" pitchFamily="2" charset="2"/>
              <a:buChar char="§"/>
            </a:pPr>
            <a:r>
              <a:rPr lang="en-US" dirty="0">
                <a:solidFill>
                  <a:srgbClr val="0000FF"/>
                </a:solidFill>
              </a:rPr>
              <a:t>Dentistry</a:t>
            </a:r>
          </a:p>
          <a:p>
            <a:pPr marL="285750" indent="-285750">
              <a:buFont typeface="Wingdings" panose="05000000000000000000" pitchFamily="2" charset="2"/>
              <a:buChar char="§"/>
            </a:pPr>
            <a:endParaRPr lang="en-US" dirty="0"/>
          </a:p>
        </p:txBody>
      </p:sp>
      <p:pic>
        <p:nvPicPr>
          <p:cNvPr id="8" name="Picture 7">
            <a:extLst>
              <a:ext uri="{FF2B5EF4-FFF2-40B4-BE49-F238E27FC236}">
                <a16:creationId xmlns:a16="http://schemas.microsoft.com/office/drawing/2014/main" id="{BC2DDAF1-6441-3EBA-A89E-8FFC52BC9898}"/>
              </a:ext>
            </a:extLst>
          </p:cNvPr>
          <p:cNvPicPr>
            <a:picLocks noChangeAspect="1"/>
          </p:cNvPicPr>
          <p:nvPr/>
        </p:nvPicPr>
        <p:blipFill>
          <a:blip r:embed="rId6"/>
          <a:stretch>
            <a:fillRect/>
          </a:stretch>
        </p:blipFill>
        <p:spPr>
          <a:xfrm>
            <a:off x="3770897" y="896926"/>
            <a:ext cx="2232248" cy="1827499"/>
          </a:xfrm>
          <a:prstGeom prst="rect">
            <a:avLst/>
          </a:prstGeom>
        </p:spPr>
      </p:pic>
      <p:pic>
        <p:nvPicPr>
          <p:cNvPr id="13" name="Picture 12">
            <a:extLst>
              <a:ext uri="{FF2B5EF4-FFF2-40B4-BE49-F238E27FC236}">
                <a16:creationId xmlns:a16="http://schemas.microsoft.com/office/drawing/2014/main" id="{82402251-8EC9-C74D-03E2-3E262E657716}"/>
              </a:ext>
            </a:extLst>
          </p:cNvPr>
          <p:cNvPicPr>
            <a:picLocks noChangeAspect="1"/>
          </p:cNvPicPr>
          <p:nvPr/>
        </p:nvPicPr>
        <p:blipFill>
          <a:blip r:embed="rId7"/>
          <a:stretch>
            <a:fillRect/>
          </a:stretch>
        </p:blipFill>
        <p:spPr>
          <a:xfrm>
            <a:off x="6017143" y="1600029"/>
            <a:ext cx="2855803" cy="1898750"/>
          </a:xfrm>
          <a:prstGeom prst="rect">
            <a:avLst/>
          </a:prstGeom>
        </p:spPr>
      </p:pic>
      <p:pic>
        <p:nvPicPr>
          <p:cNvPr id="15" name="Picture 14">
            <a:extLst>
              <a:ext uri="{FF2B5EF4-FFF2-40B4-BE49-F238E27FC236}">
                <a16:creationId xmlns:a16="http://schemas.microsoft.com/office/drawing/2014/main" id="{7F09C5B8-76E9-8FAF-0B9F-6230FE4A2B0C}"/>
              </a:ext>
            </a:extLst>
          </p:cNvPr>
          <p:cNvPicPr>
            <a:picLocks noChangeAspect="1"/>
          </p:cNvPicPr>
          <p:nvPr/>
        </p:nvPicPr>
        <p:blipFill>
          <a:blip r:embed="rId8"/>
          <a:stretch>
            <a:fillRect/>
          </a:stretch>
        </p:blipFill>
        <p:spPr>
          <a:xfrm>
            <a:off x="654955" y="2560556"/>
            <a:ext cx="2826693" cy="2587746"/>
          </a:xfrm>
          <a:prstGeom prst="rect">
            <a:avLst/>
          </a:prstGeom>
        </p:spPr>
      </p:pic>
      <p:pic>
        <p:nvPicPr>
          <p:cNvPr id="17" name="Picture 16">
            <a:extLst>
              <a:ext uri="{FF2B5EF4-FFF2-40B4-BE49-F238E27FC236}">
                <a16:creationId xmlns:a16="http://schemas.microsoft.com/office/drawing/2014/main" id="{8E2A1A40-CB76-656A-BCA8-67A73CE2CD1C}"/>
              </a:ext>
            </a:extLst>
          </p:cNvPr>
          <p:cNvPicPr>
            <a:picLocks noChangeAspect="1"/>
          </p:cNvPicPr>
          <p:nvPr/>
        </p:nvPicPr>
        <p:blipFill>
          <a:blip r:embed="rId9"/>
          <a:stretch>
            <a:fillRect/>
          </a:stretch>
        </p:blipFill>
        <p:spPr>
          <a:xfrm>
            <a:off x="3852004" y="2866968"/>
            <a:ext cx="2018905" cy="1229435"/>
          </a:xfrm>
          <a:prstGeom prst="rect">
            <a:avLst/>
          </a:prstGeom>
        </p:spPr>
      </p:pic>
      <p:pic>
        <p:nvPicPr>
          <p:cNvPr id="19" name="Picture 18">
            <a:extLst>
              <a:ext uri="{FF2B5EF4-FFF2-40B4-BE49-F238E27FC236}">
                <a16:creationId xmlns:a16="http://schemas.microsoft.com/office/drawing/2014/main" id="{FEB6683C-8CE6-E303-30B3-CF1E164F9B0D}"/>
              </a:ext>
            </a:extLst>
          </p:cNvPr>
          <p:cNvPicPr>
            <a:picLocks noChangeAspect="1"/>
          </p:cNvPicPr>
          <p:nvPr/>
        </p:nvPicPr>
        <p:blipFill>
          <a:blip r:embed="rId10"/>
          <a:stretch>
            <a:fillRect/>
          </a:stretch>
        </p:blipFill>
        <p:spPr>
          <a:xfrm>
            <a:off x="5029315" y="4100223"/>
            <a:ext cx="3459730" cy="1157748"/>
          </a:xfrm>
          <a:prstGeom prst="rect">
            <a:avLst/>
          </a:prstGeom>
        </p:spPr>
      </p:pic>
      <p:sp>
        <p:nvSpPr>
          <p:cNvPr id="20" name="TextBox 19">
            <a:extLst>
              <a:ext uri="{FF2B5EF4-FFF2-40B4-BE49-F238E27FC236}">
                <a16:creationId xmlns:a16="http://schemas.microsoft.com/office/drawing/2014/main" id="{3355DED2-8A3D-A72A-C256-1C4648E6E9F7}"/>
              </a:ext>
            </a:extLst>
          </p:cNvPr>
          <p:cNvSpPr txBox="1"/>
          <p:nvPr/>
        </p:nvSpPr>
        <p:spPr>
          <a:xfrm>
            <a:off x="284599" y="5400514"/>
            <a:ext cx="8900938" cy="584775"/>
          </a:xfrm>
          <a:prstGeom prst="rect">
            <a:avLst/>
          </a:prstGeom>
          <a:noFill/>
        </p:spPr>
        <p:txBody>
          <a:bodyPr wrap="square" rtlCol="0">
            <a:spAutoFit/>
          </a:bodyPr>
          <a:lstStyle/>
          <a:p>
            <a:r>
              <a:rPr lang="en-US" sz="1600" dirty="0"/>
              <a:t>Cong, </a:t>
            </a:r>
            <a:r>
              <a:rPr lang="en-US" sz="1600" dirty="0" err="1"/>
              <a:t>Mengyang</a:t>
            </a:r>
            <a:r>
              <a:rPr lang="en-US" sz="1600" dirty="0"/>
              <a:t>, et al. "</a:t>
            </a:r>
            <a:r>
              <a:rPr lang="en-US" sz="1600" i="1" dirty="0"/>
              <a:t>Biomedical application of terahertz imaging technology: a narrative review.</a:t>
            </a:r>
            <a:r>
              <a:rPr lang="en-US" sz="1600" dirty="0"/>
              <a:t>" </a:t>
            </a:r>
            <a:r>
              <a:rPr lang="en-US" sz="1600" i="1" dirty="0"/>
              <a:t>Quantitative Imaging in Medicine and Surgery</a:t>
            </a:r>
            <a:r>
              <a:rPr lang="en-US" sz="1600" dirty="0"/>
              <a:t> 13.12 (2023): 8768.</a:t>
            </a:r>
          </a:p>
        </p:txBody>
      </p:sp>
    </p:spTree>
    <p:extLst>
      <p:ext uri="{BB962C8B-B14F-4D97-AF65-F5344CB8AC3E}">
        <p14:creationId xmlns:p14="http://schemas.microsoft.com/office/powerpoint/2010/main" val="323844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86E09-B397-7FEE-2392-6736D9FC7888}"/>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0101CBC6-31DC-D1D4-4DE8-7906FE0A4A62}"/>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OTHER APPLICATIONS</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64409D3D-FF97-39D0-A9AD-3FDE49EDD57C}"/>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BDFA72B1-B2C0-25FE-8AF9-18D0747C70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97BE8EB4-1082-B6C0-FFF7-9DAB95830272}"/>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65D42448-7CA1-8864-C226-BC9C638BF9F2}"/>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14</a:t>
            </a:fld>
            <a:r>
              <a:rPr lang="hu-HU" sz="2000" dirty="0">
                <a:solidFill>
                  <a:schemeClr val="tx1"/>
                </a:solidFill>
              </a:rPr>
              <a:t> -</a:t>
            </a:r>
          </a:p>
        </p:txBody>
      </p:sp>
      <p:sp>
        <p:nvSpPr>
          <p:cNvPr id="9" name="Téglalap 8">
            <a:extLst>
              <a:ext uri="{FF2B5EF4-FFF2-40B4-BE49-F238E27FC236}">
                <a16:creationId xmlns:a16="http://schemas.microsoft.com/office/drawing/2014/main" id="{31E47F0E-D0B1-F352-F067-B44420E21201}"/>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E39D9DC2-0C95-93BA-042D-0274F06AC1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565FB57C-4044-0759-00CB-596814C87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sp>
        <p:nvSpPr>
          <p:cNvPr id="7" name="TextBox 6">
            <a:extLst>
              <a:ext uri="{FF2B5EF4-FFF2-40B4-BE49-F238E27FC236}">
                <a16:creationId xmlns:a16="http://schemas.microsoft.com/office/drawing/2014/main" id="{27FF513A-B40F-8D84-9F66-28822256CA5B}"/>
              </a:ext>
            </a:extLst>
          </p:cNvPr>
          <p:cNvSpPr txBox="1"/>
          <p:nvPr/>
        </p:nvSpPr>
        <p:spPr>
          <a:xfrm>
            <a:off x="-244765" y="1124744"/>
            <a:ext cx="8064896" cy="4031873"/>
          </a:xfrm>
          <a:prstGeom prst="rect">
            <a:avLst/>
          </a:prstGeom>
          <a:noFill/>
        </p:spPr>
        <p:txBody>
          <a:bodyPr wrap="square" rtlCol="0">
            <a:spAutoFit/>
          </a:bodyPr>
          <a:lstStyle/>
          <a:p>
            <a:pPr marL="742950" lvl="1" indent="-285750">
              <a:buClr>
                <a:srgbClr val="FF0000"/>
              </a:buClr>
              <a:buFont typeface="Wingdings" panose="05000000000000000000" pitchFamily="2" charset="2"/>
              <a:buChar char="§"/>
            </a:pPr>
            <a:r>
              <a:rPr lang="en-US" sz="3200" dirty="0">
                <a:solidFill>
                  <a:srgbClr val="0000FF"/>
                </a:solidFill>
              </a:rPr>
              <a:t>Ultrafast Electron Diffraction</a:t>
            </a:r>
          </a:p>
          <a:p>
            <a:pPr marL="742950" lvl="1" indent="-285750">
              <a:buClr>
                <a:srgbClr val="FF0000"/>
              </a:buClr>
              <a:buFont typeface="Wingdings" panose="05000000000000000000" pitchFamily="2" charset="2"/>
              <a:buChar char="§"/>
            </a:pPr>
            <a:endParaRPr lang="en-US" sz="3200" dirty="0">
              <a:solidFill>
                <a:srgbClr val="0000FF"/>
              </a:solidFill>
            </a:endParaRPr>
          </a:p>
          <a:p>
            <a:pPr marL="742950" lvl="1" indent="-285750">
              <a:buClr>
                <a:srgbClr val="FF0000"/>
              </a:buClr>
              <a:buFont typeface="Wingdings" panose="05000000000000000000" pitchFamily="2" charset="2"/>
              <a:buChar char="§"/>
            </a:pPr>
            <a:endParaRPr lang="en-US" sz="3200" dirty="0">
              <a:solidFill>
                <a:srgbClr val="0000FF"/>
              </a:solidFill>
            </a:endParaRPr>
          </a:p>
          <a:p>
            <a:pPr marL="742950" lvl="1" indent="-285750">
              <a:buClr>
                <a:srgbClr val="FF0000"/>
              </a:buClr>
              <a:buFont typeface="Wingdings" panose="05000000000000000000" pitchFamily="2" charset="2"/>
              <a:buChar char="§"/>
            </a:pPr>
            <a:r>
              <a:rPr lang="en-US" sz="3200" dirty="0">
                <a:solidFill>
                  <a:srgbClr val="0000FF"/>
                </a:solidFill>
              </a:rPr>
              <a:t>Radiobiology</a:t>
            </a:r>
          </a:p>
          <a:p>
            <a:pPr marL="742950" lvl="1" indent="-285750">
              <a:buClr>
                <a:srgbClr val="FF0000"/>
              </a:buClr>
              <a:buFont typeface="Wingdings" panose="05000000000000000000" pitchFamily="2" charset="2"/>
              <a:buChar char="§"/>
            </a:pPr>
            <a:endParaRPr lang="en-US" sz="3200" dirty="0">
              <a:solidFill>
                <a:srgbClr val="0000FF"/>
              </a:solidFill>
            </a:endParaRPr>
          </a:p>
          <a:p>
            <a:pPr marL="742950" lvl="1" indent="-285750">
              <a:buClr>
                <a:srgbClr val="FF0000"/>
              </a:buClr>
              <a:buFont typeface="Wingdings" panose="05000000000000000000" pitchFamily="2" charset="2"/>
              <a:buChar char="§"/>
            </a:pPr>
            <a:endParaRPr lang="en-US" sz="3200" dirty="0">
              <a:solidFill>
                <a:srgbClr val="0000FF"/>
              </a:solidFill>
            </a:endParaRPr>
          </a:p>
          <a:p>
            <a:pPr marL="742950" lvl="1" indent="-285750">
              <a:buClr>
                <a:srgbClr val="FF0000"/>
              </a:buClr>
              <a:buFont typeface="Wingdings" panose="05000000000000000000" pitchFamily="2" charset="2"/>
              <a:buChar char="§"/>
            </a:pPr>
            <a:r>
              <a:rPr lang="en-US" sz="3200" dirty="0">
                <a:solidFill>
                  <a:srgbClr val="0000FF"/>
                </a:solidFill>
              </a:rPr>
              <a:t>Sterilization</a:t>
            </a:r>
          </a:p>
          <a:p>
            <a:pPr marL="285750" indent="-285750">
              <a:buFont typeface="Wingdings" panose="05000000000000000000" pitchFamily="2" charset="2"/>
              <a:buChar char="§"/>
            </a:pPr>
            <a:endParaRPr lang="en-US" sz="3200" dirty="0"/>
          </a:p>
        </p:txBody>
      </p:sp>
      <p:sp>
        <p:nvSpPr>
          <p:cNvPr id="13" name="TextBox 12">
            <a:extLst>
              <a:ext uri="{FF2B5EF4-FFF2-40B4-BE49-F238E27FC236}">
                <a16:creationId xmlns:a16="http://schemas.microsoft.com/office/drawing/2014/main" id="{6254183F-6E28-8525-095D-D7625F2ED32D}"/>
              </a:ext>
            </a:extLst>
          </p:cNvPr>
          <p:cNvSpPr txBox="1"/>
          <p:nvPr/>
        </p:nvSpPr>
        <p:spPr>
          <a:xfrm>
            <a:off x="755576" y="3208600"/>
            <a:ext cx="7992888" cy="830997"/>
          </a:xfrm>
          <a:prstGeom prst="rect">
            <a:avLst/>
          </a:prstGeom>
          <a:noFill/>
        </p:spPr>
        <p:txBody>
          <a:bodyPr wrap="square" rtlCol="0">
            <a:spAutoFit/>
          </a:bodyPr>
          <a:lstStyle/>
          <a:p>
            <a:r>
              <a:rPr lang="en-US" sz="1600" dirty="0"/>
              <a:t>Koyama, Kazuyoshi, et al. "</a:t>
            </a:r>
            <a:r>
              <a:rPr lang="en-US" sz="1600" i="1" dirty="0"/>
              <a:t>Development of a laser driven dielectric accelerator for radiobiology research." 8th Int. Particle Accelerator Conf.(IPAC'17), Copenhagen, Denmark, 14â 19 May, 2017</a:t>
            </a:r>
            <a:r>
              <a:rPr lang="en-US" sz="1600" dirty="0"/>
              <a:t>. JACOW, Geneva, Switzerland, 2017.</a:t>
            </a:r>
          </a:p>
        </p:txBody>
      </p:sp>
      <p:sp>
        <p:nvSpPr>
          <p:cNvPr id="14" name="TextBox 13">
            <a:extLst>
              <a:ext uri="{FF2B5EF4-FFF2-40B4-BE49-F238E27FC236}">
                <a16:creationId xmlns:a16="http://schemas.microsoft.com/office/drawing/2014/main" id="{9002D388-2A7D-B61E-1AA6-3E579FC8FFA1}"/>
              </a:ext>
            </a:extLst>
          </p:cNvPr>
          <p:cNvSpPr txBox="1"/>
          <p:nvPr/>
        </p:nvSpPr>
        <p:spPr>
          <a:xfrm>
            <a:off x="755576" y="1754225"/>
            <a:ext cx="8064896" cy="830997"/>
          </a:xfrm>
          <a:prstGeom prst="rect">
            <a:avLst/>
          </a:prstGeom>
          <a:noFill/>
        </p:spPr>
        <p:txBody>
          <a:bodyPr wrap="square" rtlCol="0">
            <a:spAutoFit/>
          </a:bodyPr>
          <a:lstStyle/>
          <a:p>
            <a:r>
              <a:rPr lang="en-US" sz="1600" dirty="0"/>
              <a:t>Leiva Genre, A. “</a:t>
            </a:r>
            <a:r>
              <a:rPr lang="en-US" sz="1600" i="1" dirty="0"/>
              <a:t>Unlocking Atomic motion: Dielectric Terahertz-driven Accelerators for Ultrafast Electron Diffraction</a:t>
            </a:r>
            <a:r>
              <a:rPr lang="en-US" sz="1600" dirty="0"/>
              <a:t>”, </a:t>
            </a:r>
            <a:r>
              <a:rPr lang="en-US" sz="1600" dirty="0" err="1"/>
              <a:t>EuPRAXIA</a:t>
            </a:r>
            <a:r>
              <a:rPr lang="en-US" sz="1600" dirty="0"/>
              <a:t>-DN Camp II: Science, Instituto Superior T</a:t>
            </a:r>
            <a:r>
              <a:rPr lang="es-AR" sz="1600" dirty="0" err="1"/>
              <a:t>écnico</a:t>
            </a:r>
            <a:r>
              <a:rPr lang="en-US" sz="1600" dirty="0"/>
              <a:t>, Lisbon, Portugal 13th-15</a:t>
            </a:r>
            <a:r>
              <a:rPr lang="en-US" sz="1600" baseline="30000" dirty="0"/>
              <a:t>th</a:t>
            </a:r>
            <a:r>
              <a:rPr lang="en-US" sz="1600" dirty="0"/>
              <a:t> July 2025.</a:t>
            </a:r>
          </a:p>
        </p:txBody>
      </p:sp>
      <p:sp>
        <p:nvSpPr>
          <p:cNvPr id="15" name="TextBox 14">
            <a:extLst>
              <a:ext uri="{FF2B5EF4-FFF2-40B4-BE49-F238E27FC236}">
                <a16:creationId xmlns:a16="http://schemas.microsoft.com/office/drawing/2014/main" id="{DBC2B41D-ED09-992E-A05D-242A56B7E3AD}"/>
              </a:ext>
            </a:extLst>
          </p:cNvPr>
          <p:cNvSpPr txBox="1"/>
          <p:nvPr/>
        </p:nvSpPr>
        <p:spPr>
          <a:xfrm>
            <a:off x="755576" y="4647049"/>
            <a:ext cx="7992888" cy="830997"/>
          </a:xfrm>
          <a:prstGeom prst="rect">
            <a:avLst/>
          </a:prstGeom>
          <a:noFill/>
        </p:spPr>
        <p:txBody>
          <a:bodyPr wrap="square" rtlCol="0">
            <a:spAutoFit/>
          </a:bodyPr>
          <a:lstStyle/>
          <a:p>
            <a:r>
              <a:rPr lang="en-US" sz="1600" dirty="0"/>
              <a:t>McEvoy, Brian, et al. "</a:t>
            </a:r>
            <a:r>
              <a:rPr lang="en-US" sz="1600" i="1" dirty="0"/>
              <a:t>Studies on the comparative effectiveness of X-rays, gamma rays and electron beams to inactivate microorganisms at different dose rates in industrial sterilization of medical devices.</a:t>
            </a:r>
            <a:r>
              <a:rPr lang="en-US" sz="1600" dirty="0"/>
              <a:t>" </a:t>
            </a:r>
            <a:r>
              <a:rPr lang="en-US" sz="1600" i="1" dirty="0"/>
              <a:t>Radiation Physics and Chemistry</a:t>
            </a:r>
            <a:r>
              <a:rPr lang="en-US" sz="1600" dirty="0"/>
              <a:t> 208 (2023): 110915.</a:t>
            </a:r>
          </a:p>
        </p:txBody>
      </p:sp>
    </p:spTree>
    <p:extLst>
      <p:ext uri="{BB962C8B-B14F-4D97-AF65-F5344CB8AC3E}">
        <p14:creationId xmlns:p14="http://schemas.microsoft.com/office/powerpoint/2010/main" val="406384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F63AA-CF58-FD43-276A-3BA3EEEC08C0}"/>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7B3828E4-FB71-1D99-02DC-59E2F05E6CEA}"/>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CONCLUSION</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0C7B55B6-B3FF-62D1-681A-3789E1F1B564}"/>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29CD709A-37DC-FEA3-7F04-764684A5DB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A6EA1D6F-ADC4-2DA6-05BF-8E74C0AE0C68}"/>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839B3055-2D69-A3C8-03E9-16B51F593D74}"/>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15</a:t>
            </a:fld>
            <a:r>
              <a:rPr lang="hu-HU" sz="2000" dirty="0">
                <a:solidFill>
                  <a:schemeClr val="tx1"/>
                </a:solidFill>
              </a:rPr>
              <a:t> -</a:t>
            </a:r>
          </a:p>
        </p:txBody>
      </p:sp>
      <p:sp>
        <p:nvSpPr>
          <p:cNvPr id="9" name="Téglalap 8">
            <a:extLst>
              <a:ext uri="{FF2B5EF4-FFF2-40B4-BE49-F238E27FC236}">
                <a16:creationId xmlns:a16="http://schemas.microsoft.com/office/drawing/2014/main" id="{A89C688C-D710-8CF6-075D-A49C50760729}"/>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5210D0AA-8738-EA9F-EA73-92891916F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2557A3E8-96DC-FDEA-B593-CF5554CE4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spTree>
    <p:extLst>
      <p:ext uri="{BB962C8B-B14F-4D97-AF65-F5344CB8AC3E}">
        <p14:creationId xmlns:p14="http://schemas.microsoft.com/office/powerpoint/2010/main" val="391487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68757-E934-DA14-3C5F-A4D7F0E52757}"/>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FEDC3260-99F1-5208-5D70-AC55771E74ED}"/>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CONCLUSION</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3589CB0A-34DD-0F9D-7FCB-4A3D8559517F}"/>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C43FE030-3535-E871-AFE5-EA1EFEC3B2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641BA84F-C0B9-AE60-16BC-BEB4A79389A5}"/>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4B32DE18-5409-F580-5ED4-8C6433754C6D}"/>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16</a:t>
            </a:fld>
            <a:r>
              <a:rPr lang="hu-HU" sz="2000" dirty="0">
                <a:solidFill>
                  <a:schemeClr val="tx1"/>
                </a:solidFill>
              </a:rPr>
              <a:t> -</a:t>
            </a:r>
          </a:p>
        </p:txBody>
      </p:sp>
      <p:sp>
        <p:nvSpPr>
          <p:cNvPr id="9" name="Téglalap 8">
            <a:extLst>
              <a:ext uri="{FF2B5EF4-FFF2-40B4-BE49-F238E27FC236}">
                <a16:creationId xmlns:a16="http://schemas.microsoft.com/office/drawing/2014/main" id="{72066333-247F-372F-728B-418DD813622D}"/>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D1E4BEFA-3FED-3DB2-9194-A5B95B367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9FF93D17-DA14-9FC0-60A3-2F75B600F4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sp>
        <p:nvSpPr>
          <p:cNvPr id="6" name="TextBox 5">
            <a:extLst>
              <a:ext uri="{FF2B5EF4-FFF2-40B4-BE49-F238E27FC236}">
                <a16:creationId xmlns:a16="http://schemas.microsoft.com/office/drawing/2014/main" id="{98554424-E14D-E1AF-C404-15C77BF82C2A}"/>
              </a:ext>
            </a:extLst>
          </p:cNvPr>
          <p:cNvSpPr txBox="1"/>
          <p:nvPr/>
        </p:nvSpPr>
        <p:spPr>
          <a:xfrm>
            <a:off x="323528" y="1236134"/>
            <a:ext cx="8064896" cy="5016758"/>
          </a:xfrm>
          <a:prstGeom prst="rect">
            <a:avLst/>
          </a:prstGeom>
          <a:noFill/>
        </p:spPr>
        <p:txBody>
          <a:bodyPr wrap="square" rtlCol="0">
            <a:spAutoFit/>
          </a:bodyPr>
          <a:lstStyle/>
          <a:p>
            <a:pPr marL="742950" lvl="1" indent="-285750">
              <a:buClr>
                <a:srgbClr val="FF0000"/>
              </a:buClr>
              <a:buFont typeface="Wingdings" panose="05000000000000000000" pitchFamily="2" charset="2"/>
              <a:buChar char="§"/>
            </a:pPr>
            <a:r>
              <a:rPr lang="en-US" sz="3200" dirty="0">
                <a:solidFill>
                  <a:srgbClr val="0000FF"/>
                </a:solidFill>
              </a:rPr>
              <a:t>THz-driven structure-based accelerators have multiple applications in medicine.</a:t>
            </a:r>
          </a:p>
          <a:p>
            <a:pPr marL="742950" lvl="1" indent="-285750">
              <a:buClr>
                <a:srgbClr val="FF0000"/>
              </a:buClr>
              <a:buFont typeface="Wingdings" panose="05000000000000000000" pitchFamily="2" charset="2"/>
              <a:buChar char="§"/>
            </a:pPr>
            <a:r>
              <a:rPr lang="en-US" sz="3200" dirty="0">
                <a:solidFill>
                  <a:srgbClr val="0000FF"/>
                </a:solidFill>
              </a:rPr>
              <a:t>THz offers </a:t>
            </a:r>
            <a:r>
              <a:rPr lang="en-US" sz="3200" b="1" dirty="0">
                <a:solidFill>
                  <a:srgbClr val="FF0000"/>
                </a:solidFill>
              </a:rPr>
              <a:t>compactness</a:t>
            </a:r>
            <a:r>
              <a:rPr lang="en-US" sz="3200" dirty="0">
                <a:solidFill>
                  <a:srgbClr val="0000FF"/>
                </a:solidFill>
              </a:rPr>
              <a:t> and more cost-effective systems.</a:t>
            </a:r>
          </a:p>
          <a:p>
            <a:pPr marL="742950" lvl="1" indent="-285750">
              <a:buClr>
                <a:srgbClr val="FF0000"/>
              </a:buClr>
              <a:buFont typeface="Wingdings" panose="05000000000000000000" pitchFamily="2" charset="2"/>
              <a:buChar char="§"/>
            </a:pPr>
            <a:r>
              <a:rPr lang="en-US" sz="3200" dirty="0">
                <a:solidFill>
                  <a:srgbClr val="0000FF"/>
                </a:solidFill>
              </a:rPr>
              <a:t>Next-generation of medical equipment.</a:t>
            </a:r>
          </a:p>
          <a:p>
            <a:pPr marL="742950" lvl="1" indent="-285750">
              <a:buClr>
                <a:srgbClr val="FF0000"/>
              </a:buClr>
              <a:buFont typeface="Wingdings" panose="05000000000000000000" pitchFamily="2" charset="2"/>
              <a:buChar char="§"/>
            </a:pPr>
            <a:r>
              <a:rPr lang="en-US" sz="3200" dirty="0">
                <a:solidFill>
                  <a:srgbClr val="FF0000"/>
                </a:solidFill>
              </a:rPr>
              <a:t>New technologies </a:t>
            </a:r>
            <a:r>
              <a:rPr lang="en-US" sz="3200" dirty="0">
                <a:solidFill>
                  <a:srgbClr val="0000FF"/>
                </a:solidFill>
              </a:rPr>
              <a:t>can be implemented (IORT).</a:t>
            </a:r>
          </a:p>
          <a:p>
            <a:pPr marL="742950" lvl="1" indent="-285750">
              <a:buClr>
                <a:srgbClr val="FF0000"/>
              </a:buClr>
              <a:buFont typeface="Wingdings" panose="05000000000000000000" pitchFamily="2" charset="2"/>
              <a:buChar char="§"/>
            </a:pPr>
            <a:r>
              <a:rPr lang="en-US" sz="3200" dirty="0">
                <a:solidFill>
                  <a:srgbClr val="0000FF"/>
                </a:solidFill>
              </a:rPr>
              <a:t>Technological development is still needed for most of the applications.</a:t>
            </a:r>
          </a:p>
          <a:p>
            <a:pPr marL="285750" indent="-285750">
              <a:buFont typeface="Wingdings" panose="05000000000000000000" pitchFamily="2" charset="2"/>
              <a:buChar char="§"/>
            </a:pPr>
            <a:endParaRPr lang="en-US" sz="3200" dirty="0"/>
          </a:p>
        </p:txBody>
      </p:sp>
    </p:spTree>
    <p:extLst>
      <p:ext uri="{BB962C8B-B14F-4D97-AF65-F5344CB8AC3E}">
        <p14:creationId xmlns:p14="http://schemas.microsoft.com/office/powerpoint/2010/main" val="165549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Z\Google Drive\Előadás\Minta\127.jpg"/>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225" r="5943"/>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Szövegdoboz 9"/>
          <p:cNvSpPr txBox="1"/>
          <p:nvPr/>
        </p:nvSpPr>
        <p:spPr>
          <a:xfrm>
            <a:off x="183458" y="581438"/>
            <a:ext cx="8558311" cy="754053"/>
          </a:xfrm>
          <a:prstGeom prst="rect">
            <a:avLst/>
          </a:prstGeom>
          <a:noFill/>
          <a:effectLst/>
        </p:spPr>
        <p:txBody>
          <a:bodyPr wrap="square" rtlCol="0">
            <a:spAutoFit/>
          </a:bodyPr>
          <a:lstStyle/>
          <a:p>
            <a:r>
              <a:rPr lang="en-US" sz="4300" b="1" dirty="0">
                <a:solidFill>
                  <a:srgbClr val="00B050"/>
                </a:solidFill>
                <a:effectLst>
                  <a:outerShdw blurRad="38100" dist="38100" dir="2700000" algn="tl">
                    <a:srgbClr val="000000">
                      <a:alpha val="43137"/>
                    </a:srgbClr>
                  </a:outerShdw>
                </a:effectLst>
                <a:latin typeface="+mj-lt"/>
              </a:rPr>
              <a:t>Enjoy!</a:t>
            </a:r>
            <a:endParaRPr lang="en-GB" sz="4300" b="1" dirty="0">
              <a:solidFill>
                <a:srgbClr val="00B050"/>
              </a:solidFill>
              <a:effectLst>
                <a:outerShdw blurRad="38100" dist="38100" dir="2700000" algn="tl">
                  <a:srgbClr val="000000">
                    <a:alpha val="43137"/>
                  </a:srgbClr>
                </a:outerShdw>
              </a:effectLst>
              <a:latin typeface="+mj-lt"/>
            </a:endParaRPr>
          </a:p>
        </p:txBody>
      </p:sp>
      <p:cxnSp>
        <p:nvCxnSpPr>
          <p:cNvPr id="19" name="Egyenes összekötő 18"/>
          <p:cNvCxnSpPr/>
          <p:nvPr/>
        </p:nvCxnSpPr>
        <p:spPr>
          <a:xfrm>
            <a:off x="-8626" y="1844824"/>
            <a:ext cx="9144000" cy="0"/>
          </a:xfrm>
          <a:prstGeom prst="line">
            <a:avLst/>
          </a:prstGeom>
          <a:ln w="4445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églalap 1"/>
          <p:cNvSpPr/>
          <p:nvPr/>
        </p:nvSpPr>
        <p:spPr>
          <a:xfrm>
            <a:off x="-8626" y="6276562"/>
            <a:ext cx="3854453" cy="492443"/>
          </a:xfrm>
          <a:prstGeom prst="rect">
            <a:avLst/>
          </a:prstGeom>
        </p:spPr>
        <p:txBody>
          <a:bodyPr wrap="none">
            <a:spAutoFit/>
          </a:bodyPr>
          <a:lstStyle/>
          <a:p>
            <a:r>
              <a:rPr lang="en-US" sz="2600" b="1" dirty="0" err="1">
                <a:solidFill>
                  <a:srgbClr val="00B050"/>
                </a:solidFill>
                <a:effectLst>
                  <a:outerShdw blurRad="38100" dist="38100" dir="2700000" algn="tl">
                    <a:srgbClr val="000000">
                      <a:alpha val="43137"/>
                    </a:srgbClr>
                  </a:outerShdw>
                </a:effectLst>
              </a:rPr>
              <a:t>andreslg</a:t>
            </a:r>
            <a:r>
              <a:rPr lang="hu-HU" sz="2600" b="1" dirty="0">
                <a:solidFill>
                  <a:srgbClr val="00B050"/>
                </a:solidFill>
                <a:effectLst>
                  <a:outerShdw blurRad="38100" dist="38100" dir="2700000" algn="tl">
                    <a:srgbClr val="000000">
                      <a:alpha val="43137"/>
                    </a:srgbClr>
                  </a:outerShdw>
                </a:effectLst>
              </a:rPr>
              <a:t>@</a:t>
            </a:r>
            <a:r>
              <a:rPr lang="en-US" sz="2600" b="1" dirty="0" err="1">
                <a:solidFill>
                  <a:srgbClr val="00B050"/>
                </a:solidFill>
                <a:effectLst>
                  <a:outerShdw blurRad="38100" dist="38100" dir="2700000" algn="tl">
                    <a:srgbClr val="000000">
                      <a:alpha val="43137"/>
                    </a:srgbClr>
                  </a:outerShdw>
                </a:effectLst>
              </a:rPr>
              <a:t>fizika</a:t>
            </a:r>
            <a:r>
              <a:rPr lang="hu-HU" sz="2600" b="1" dirty="0">
                <a:solidFill>
                  <a:srgbClr val="00B050"/>
                </a:solidFill>
                <a:effectLst>
                  <a:outerShdw blurRad="38100" dist="38100" dir="2700000" algn="tl">
                    <a:srgbClr val="000000">
                      <a:alpha val="43137"/>
                    </a:srgbClr>
                  </a:outerShdw>
                </a:effectLst>
              </a:rPr>
              <a:t>.ttk.pte.hu</a:t>
            </a:r>
          </a:p>
        </p:txBody>
      </p:sp>
      <p:sp>
        <p:nvSpPr>
          <p:cNvPr id="16" name="Szövegdoboz 15">
            <a:extLst>
              <a:ext uri="{FF2B5EF4-FFF2-40B4-BE49-F238E27FC236}">
                <a16:creationId xmlns:a16="http://schemas.microsoft.com/office/drawing/2014/main" id="{183BFFBA-D726-434F-8D50-F3FD661EA8D2}"/>
              </a:ext>
            </a:extLst>
          </p:cNvPr>
          <p:cNvSpPr txBox="1"/>
          <p:nvPr/>
        </p:nvSpPr>
        <p:spPr>
          <a:xfrm>
            <a:off x="292844" y="3900112"/>
            <a:ext cx="8558311" cy="2708434"/>
          </a:xfrm>
          <a:prstGeom prst="rect">
            <a:avLst/>
          </a:prstGeom>
          <a:noFill/>
        </p:spPr>
        <p:txBody>
          <a:bodyPr wrap="square" rtlCol="0">
            <a:spAutoFit/>
          </a:bodyPr>
          <a:lstStyle/>
          <a:p>
            <a:r>
              <a:rPr lang="en-US" sz="1800" b="1" i="0" dirty="0">
                <a:solidFill>
                  <a:srgbClr val="222222"/>
                </a:solidFill>
                <a:effectLst/>
              </a:rPr>
              <a:t>Project 101073480 – </a:t>
            </a:r>
            <a:r>
              <a:rPr lang="en-US" sz="1800" b="1" i="0" dirty="0" err="1">
                <a:solidFill>
                  <a:srgbClr val="222222"/>
                </a:solidFill>
                <a:effectLst/>
              </a:rPr>
              <a:t>EuPRAXIA</a:t>
            </a:r>
            <a:r>
              <a:rPr lang="en-US" sz="1800" b="1" i="0" dirty="0">
                <a:solidFill>
                  <a:srgbClr val="222222"/>
                </a:solidFill>
                <a:effectLst/>
              </a:rPr>
              <a:t>-DN</a:t>
            </a:r>
            <a:r>
              <a:rPr lang="en-US" sz="4400" b="1" i="0" dirty="0">
                <a:solidFill>
                  <a:schemeClr val="tx1"/>
                </a:solidFill>
                <a:effectLst/>
              </a:rPr>
              <a:t> </a:t>
            </a:r>
          </a:p>
          <a:p>
            <a:r>
              <a:rPr lang="en-US" b="0" i="0" dirty="0">
                <a:solidFill>
                  <a:srgbClr val="222222"/>
                </a:solidFill>
                <a:effectLst/>
              </a:rPr>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p>
          <a:p>
            <a:r>
              <a:rPr lang="en-US" b="0" i="0" dirty="0">
                <a:solidFill>
                  <a:schemeClr val="tx1"/>
                </a:solidFill>
                <a:effectLst/>
              </a:rPr>
              <a:t>The project has been supported by the TKP2021 funding scheme – (</a:t>
            </a:r>
            <a:r>
              <a:rPr lang="en-US" b="1" i="0" dirty="0">
                <a:solidFill>
                  <a:schemeClr val="tx1"/>
                </a:solidFill>
                <a:effectLst/>
              </a:rPr>
              <a:t>TKP2021 – EGA17)</a:t>
            </a:r>
            <a:endParaRPr lang="en-US" b="1" i="0" dirty="0">
              <a:solidFill>
                <a:srgbClr val="222222"/>
              </a:solidFill>
              <a:effectLst/>
            </a:endParaRPr>
          </a:p>
          <a:p>
            <a:endParaRPr lang="en-US" dirty="0"/>
          </a:p>
          <a:p>
            <a:endParaRPr lang="en-GB" dirty="0"/>
          </a:p>
        </p:txBody>
      </p:sp>
      <p:pic>
        <p:nvPicPr>
          <p:cNvPr id="6" name="Picture 5" descr="Blue text on a white background&#10;&#10;Description automatically generated">
            <a:extLst>
              <a:ext uri="{FF2B5EF4-FFF2-40B4-BE49-F238E27FC236}">
                <a16:creationId xmlns:a16="http://schemas.microsoft.com/office/drawing/2014/main" id="{02F29E52-AFEB-B710-03FD-CEF5348217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554" y="6052158"/>
            <a:ext cx="3823024" cy="805841"/>
          </a:xfrm>
          <a:prstGeom prst="rect">
            <a:avLst/>
          </a:prstGeom>
        </p:spPr>
      </p:pic>
      <p:pic>
        <p:nvPicPr>
          <p:cNvPr id="7" name="Picture 6" descr="A logo with stars on it&#10;&#10;Description automatically generated">
            <a:extLst>
              <a:ext uri="{FF2B5EF4-FFF2-40B4-BE49-F238E27FC236}">
                <a16:creationId xmlns:a16="http://schemas.microsoft.com/office/drawing/2014/main" id="{F6B40C83-3B2F-B383-1675-D9F5E627B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5392" y="1987569"/>
            <a:ext cx="3294442" cy="2079470"/>
          </a:xfrm>
          <a:prstGeom prst="rect">
            <a:avLst/>
          </a:prstGeom>
        </p:spPr>
      </p:pic>
    </p:spTree>
    <p:extLst>
      <p:ext uri="{BB962C8B-B14F-4D97-AF65-F5344CB8AC3E}">
        <p14:creationId xmlns:p14="http://schemas.microsoft.com/office/powerpoint/2010/main" val="258586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Z\Google Drive\Előadás\Minta\127.jpg"/>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225" r="5943"/>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EB0B1B57-6FCD-D1BE-EA52-D95EA0F170A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AE48F778-AC3E-686D-7E2A-2274995ADBD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062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Z\Google Drive\Előadás\Minta\127.jpg"/>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225" r="5943"/>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Z\Google Drive\Előadás\Minta\TTK_logo_zold_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2015" y="5310281"/>
            <a:ext cx="1410595" cy="1437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Z\Google Drive\Előadás\Minta\pte-cím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1563" y="5305222"/>
            <a:ext cx="1437861" cy="1437227"/>
          </a:xfrm>
          <a:prstGeom prst="rect">
            <a:avLst/>
          </a:prstGeom>
          <a:noFill/>
          <a:extLst>
            <a:ext uri="{909E8E84-426E-40DD-AFC4-6F175D3DCCD1}">
              <a14:hiddenFill xmlns:a14="http://schemas.microsoft.com/office/drawing/2010/main">
                <a:solidFill>
                  <a:srgbClr val="FFFFFF"/>
                </a:solidFill>
              </a14:hiddenFill>
            </a:ext>
          </a:extLst>
        </p:spPr>
      </p:pic>
      <p:sp>
        <p:nvSpPr>
          <p:cNvPr id="10" name="Szövegdoboz 9"/>
          <p:cNvSpPr txBox="1"/>
          <p:nvPr/>
        </p:nvSpPr>
        <p:spPr>
          <a:xfrm>
            <a:off x="1153289" y="714924"/>
            <a:ext cx="9068046" cy="1446550"/>
          </a:xfrm>
          <a:prstGeom prst="rect">
            <a:avLst/>
          </a:prstGeom>
          <a:noFill/>
          <a:effectLst/>
        </p:spPr>
        <p:txBody>
          <a:bodyPr wrap="square" rtlCol="0">
            <a:spAutoFit/>
          </a:bodyPr>
          <a:lstStyle/>
          <a:p>
            <a:r>
              <a:rPr lang="en-GB" sz="8800" b="1" dirty="0">
                <a:solidFill>
                  <a:srgbClr val="00B050"/>
                </a:solidFill>
                <a:effectLst>
                  <a:outerShdw blurRad="38100" dist="38100" dir="2700000" algn="tl">
                    <a:srgbClr val="000000">
                      <a:alpha val="43137"/>
                    </a:srgbClr>
                  </a:outerShdw>
                </a:effectLst>
                <a:latin typeface="+mj-lt"/>
              </a:rPr>
              <a:t>SPARE SLIDES</a:t>
            </a:r>
          </a:p>
        </p:txBody>
      </p:sp>
      <p:cxnSp>
        <p:nvCxnSpPr>
          <p:cNvPr id="19" name="Egyenes összekötő 18"/>
          <p:cNvCxnSpPr/>
          <p:nvPr/>
        </p:nvCxnSpPr>
        <p:spPr>
          <a:xfrm>
            <a:off x="0" y="2492896"/>
            <a:ext cx="9144000" cy="0"/>
          </a:xfrm>
          <a:prstGeom prst="line">
            <a:avLst/>
          </a:prstGeom>
          <a:ln w="4445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descr="A logo with stars on it&#10;&#10;Description automatically generated">
            <a:extLst>
              <a:ext uri="{FF2B5EF4-FFF2-40B4-BE49-F238E27FC236}">
                <a16:creationId xmlns:a16="http://schemas.microsoft.com/office/drawing/2014/main" id="{F2FD2CA3-0742-60F2-1602-1E9986B34E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676" y="5305222"/>
            <a:ext cx="2103774" cy="1327914"/>
          </a:xfrm>
          <a:prstGeom prst="rect">
            <a:avLst/>
          </a:prstGeom>
        </p:spPr>
      </p:pic>
      <p:sp>
        <p:nvSpPr>
          <p:cNvPr id="4" name="AutoShape 2">
            <a:extLst>
              <a:ext uri="{FF2B5EF4-FFF2-40B4-BE49-F238E27FC236}">
                <a16:creationId xmlns:a16="http://schemas.microsoft.com/office/drawing/2014/main" id="{EB0B1B57-6FCD-D1BE-EA52-D95EA0F170A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AE48F778-AC3E-686D-7E2A-2274995ADBD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flag with yellow stars in a circle&#10;&#10;Description automatically generated">
            <a:extLst>
              <a:ext uri="{FF2B5EF4-FFF2-40B4-BE49-F238E27FC236}">
                <a16:creationId xmlns:a16="http://schemas.microsoft.com/office/drawing/2014/main" id="{13AD513D-7AFE-521E-F9B0-0E7CB8879E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5035" y="5376460"/>
            <a:ext cx="2103774" cy="1392676"/>
          </a:xfrm>
          <a:prstGeom prst="rect">
            <a:avLst/>
          </a:prstGeom>
        </p:spPr>
      </p:pic>
    </p:spTree>
    <p:extLst>
      <p:ext uri="{BB962C8B-B14F-4D97-AF65-F5344CB8AC3E}">
        <p14:creationId xmlns:p14="http://schemas.microsoft.com/office/powerpoint/2010/main" val="303099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63550" y="105522"/>
            <a:ext cx="9169125" cy="492443"/>
          </a:xfrm>
          <a:prstGeom prst="rect">
            <a:avLst/>
          </a:prstGeom>
          <a:noFill/>
          <a:effectLst/>
        </p:spPr>
        <p:txBody>
          <a:bodyPr wrap="square" rtlCol="0">
            <a:spAutoFit/>
          </a:bodyPr>
          <a:lstStyle/>
          <a:p>
            <a:r>
              <a:rPr lang="hu-HU" sz="2600" b="1" dirty="0">
                <a:solidFill>
                  <a:srgbClr val="00B050"/>
                </a:solidFill>
                <a:effectLst>
                  <a:outerShdw blurRad="38100" dist="38100" dir="2700000" algn="tl">
                    <a:srgbClr val="000000">
                      <a:alpha val="43137"/>
                    </a:srgbClr>
                  </a:outerShdw>
                </a:effectLst>
              </a:rPr>
              <a:t>O</a:t>
            </a:r>
            <a:r>
              <a:rPr lang="en-US" sz="2600" b="1" dirty="0">
                <a:solidFill>
                  <a:srgbClr val="00B050"/>
                </a:solidFill>
                <a:effectLst>
                  <a:outerShdw blurRad="38100" dist="38100" dir="2700000" algn="tl">
                    <a:srgbClr val="000000">
                      <a:alpha val="43137"/>
                    </a:srgbClr>
                  </a:outerShdw>
                </a:effectLst>
              </a:rPr>
              <a:t>UTLINE</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2</a:t>
            </a:fld>
            <a:r>
              <a:rPr lang="hu-HU" sz="2000" dirty="0">
                <a:solidFill>
                  <a:schemeClr val="tx1"/>
                </a:solidFill>
              </a:rPr>
              <a:t> -</a:t>
            </a:r>
          </a:p>
        </p:txBody>
      </p:sp>
      <p:sp>
        <p:nvSpPr>
          <p:cNvPr id="9" name="Téglalap 8">
            <a:extLst>
              <a:ext uri="{FF2B5EF4-FFF2-40B4-BE49-F238E27FC236}">
                <a16:creationId xmlns:a16="http://schemas.microsoft.com/office/drawing/2014/main" id="{80B9C104-5BA4-46EC-B51C-C81AF99668BB}"/>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9A74D8A4-978F-19B9-6177-3E658D19A3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830A83AD-AC9E-4340-BAF3-45F2843D0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sp>
        <p:nvSpPr>
          <p:cNvPr id="7" name="TextBox 6">
            <a:extLst>
              <a:ext uri="{FF2B5EF4-FFF2-40B4-BE49-F238E27FC236}">
                <a16:creationId xmlns:a16="http://schemas.microsoft.com/office/drawing/2014/main" id="{3DB8ACC7-F0AC-5A2A-D70E-2F5B00072993}"/>
              </a:ext>
            </a:extLst>
          </p:cNvPr>
          <p:cNvSpPr txBox="1"/>
          <p:nvPr/>
        </p:nvSpPr>
        <p:spPr>
          <a:xfrm>
            <a:off x="323528" y="1413063"/>
            <a:ext cx="8352928" cy="4031873"/>
          </a:xfrm>
          <a:prstGeom prst="rect">
            <a:avLst/>
          </a:prstGeom>
          <a:noFill/>
        </p:spPr>
        <p:txBody>
          <a:bodyPr wrap="square" rtlCol="0">
            <a:spAutoFit/>
          </a:bodyPr>
          <a:lstStyle/>
          <a:p>
            <a:pPr marL="457200" indent="-457200">
              <a:buClr>
                <a:srgbClr val="C00000"/>
              </a:buClr>
              <a:buFont typeface="Wingdings" panose="05000000000000000000" pitchFamily="2" charset="2"/>
              <a:buChar char="q"/>
            </a:pPr>
            <a:r>
              <a:rPr lang="en-US" sz="3200" dirty="0">
                <a:solidFill>
                  <a:srgbClr val="0000FF"/>
                </a:solidFill>
              </a:rPr>
              <a:t>Dielectric Laser-driven Accelerator (DLA).</a:t>
            </a:r>
          </a:p>
          <a:p>
            <a:pPr marL="742950" lvl="1" indent="-285750">
              <a:buClr>
                <a:srgbClr val="C00000"/>
              </a:buClr>
              <a:buFont typeface="Wingdings" panose="05000000000000000000" pitchFamily="2" charset="2"/>
              <a:buChar char="§"/>
            </a:pPr>
            <a:r>
              <a:rPr lang="en-US" sz="3200" dirty="0">
                <a:solidFill>
                  <a:srgbClr val="0000FF"/>
                </a:solidFill>
              </a:rPr>
              <a:t>Working principle.</a:t>
            </a:r>
          </a:p>
          <a:p>
            <a:pPr marL="742950" lvl="1" indent="-285750">
              <a:buClr>
                <a:srgbClr val="C00000"/>
              </a:buClr>
              <a:buFont typeface="Wingdings" panose="05000000000000000000" pitchFamily="2" charset="2"/>
              <a:buChar char="§"/>
            </a:pPr>
            <a:r>
              <a:rPr lang="en-US" sz="3200" dirty="0">
                <a:solidFill>
                  <a:srgbClr val="0000FF"/>
                </a:solidFill>
              </a:rPr>
              <a:t>Advantages of operating in the THz range.</a:t>
            </a:r>
          </a:p>
          <a:p>
            <a:pPr marL="457200" indent="-457200">
              <a:buClr>
                <a:srgbClr val="C00000"/>
              </a:buClr>
              <a:buFont typeface="Wingdings" panose="05000000000000000000" pitchFamily="2" charset="2"/>
              <a:buChar char="q"/>
            </a:pPr>
            <a:r>
              <a:rPr lang="en-US" sz="3200" dirty="0">
                <a:solidFill>
                  <a:srgbClr val="0000FF"/>
                </a:solidFill>
              </a:rPr>
              <a:t>Applications in Medicine.</a:t>
            </a:r>
          </a:p>
          <a:p>
            <a:pPr marL="742950" lvl="1" indent="-285750">
              <a:buClr>
                <a:srgbClr val="C00000"/>
              </a:buClr>
              <a:buFont typeface="Wingdings" panose="05000000000000000000" pitchFamily="2" charset="2"/>
              <a:buChar char="§"/>
            </a:pPr>
            <a:r>
              <a:rPr lang="en-US" sz="3200" dirty="0">
                <a:solidFill>
                  <a:srgbClr val="0000FF"/>
                </a:solidFill>
              </a:rPr>
              <a:t>Radiotherapy.</a:t>
            </a:r>
          </a:p>
          <a:p>
            <a:pPr marL="742950" lvl="1" indent="-285750">
              <a:buClr>
                <a:srgbClr val="C00000"/>
              </a:buClr>
              <a:buFont typeface="Wingdings" panose="05000000000000000000" pitchFamily="2" charset="2"/>
              <a:buChar char="§"/>
            </a:pPr>
            <a:r>
              <a:rPr lang="en-US" sz="3200" dirty="0">
                <a:solidFill>
                  <a:srgbClr val="0000FF"/>
                </a:solidFill>
              </a:rPr>
              <a:t>Imaging.</a:t>
            </a:r>
          </a:p>
          <a:p>
            <a:pPr marL="742950" lvl="1" indent="-285750">
              <a:buClr>
                <a:srgbClr val="C00000"/>
              </a:buClr>
              <a:buFont typeface="Wingdings" panose="05000000000000000000" pitchFamily="2" charset="2"/>
              <a:buChar char="§"/>
            </a:pPr>
            <a:r>
              <a:rPr lang="en-US" sz="3200" dirty="0">
                <a:solidFill>
                  <a:srgbClr val="0000FF"/>
                </a:solidFill>
              </a:rPr>
              <a:t>Others.</a:t>
            </a:r>
          </a:p>
          <a:p>
            <a:pPr marL="457200" indent="-457200">
              <a:buClr>
                <a:srgbClr val="C00000"/>
              </a:buClr>
              <a:buFont typeface="Wingdings" panose="05000000000000000000" pitchFamily="2" charset="2"/>
              <a:buChar char="q"/>
            </a:pPr>
            <a:r>
              <a:rPr lang="en-US" sz="3200" dirty="0">
                <a:solidFill>
                  <a:srgbClr val="0000FF"/>
                </a:solidFill>
              </a:rPr>
              <a:t>Conclusion</a:t>
            </a:r>
          </a:p>
        </p:txBody>
      </p:sp>
    </p:spTree>
    <p:extLst>
      <p:ext uri="{BB962C8B-B14F-4D97-AF65-F5344CB8AC3E}">
        <p14:creationId xmlns:p14="http://schemas.microsoft.com/office/powerpoint/2010/main" val="312117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6F60E-3CFA-C4C5-063A-26C23455E74A}"/>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45CB5029-143F-837E-E99C-CC050F69E0E8}"/>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Oncological Treatment</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053BCF02-23D4-5C3A-5369-2AC06DE1EDEE}"/>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B3EDD570-6663-5B64-FDD6-65084164EC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CE74C62C-4963-B0A9-D738-FC71A89CC822}"/>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04BE090F-C433-08AD-0DA7-BD758EA135E6}"/>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20</a:t>
            </a:fld>
            <a:r>
              <a:rPr lang="hu-HU" sz="2000" dirty="0">
                <a:solidFill>
                  <a:schemeClr val="tx1"/>
                </a:solidFill>
              </a:rPr>
              <a:t> -</a:t>
            </a:r>
          </a:p>
        </p:txBody>
      </p:sp>
      <p:sp>
        <p:nvSpPr>
          <p:cNvPr id="9" name="Téglalap 8">
            <a:extLst>
              <a:ext uri="{FF2B5EF4-FFF2-40B4-BE49-F238E27FC236}">
                <a16:creationId xmlns:a16="http://schemas.microsoft.com/office/drawing/2014/main" id="{D1E3225C-D2B0-43AA-8E9E-43EB09F3204E}"/>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9" name="Picture 28">
            <a:extLst>
              <a:ext uri="{FF2B5EF4-FFF2-40B4-BE49-F238E27FC236}">
                <a16:creationId xmlns:a16="http://schemas.microsoft.com/office/drawing/2014/main" id="{A09E509A-3E28-E2E3-3CF9-4ED0FA36327B}"/>
              </a:ext>
            </a:extLst>
          </p:cNvPr>
          <p:cNvPicPr>
            <a:picLocks noChangeAspect="1"/>
          </p:cNvPicPr>
          <p:nvPr/>
        </p:nvPicPr>
        <p:blipFill>
          <a:blip r:embed="rId4"/>
          <a:stretch>
            <a:fillRect/>
          </a:stretch>
        </p:blipFill>
        <p:spPr>
          <a:xfrm>
            <a:off x="2020118" y="2744586"/>
            <a:ext cx="2030516" cy="1431610"/>
          </a:xfrm>
          <a:prstGeom prst="rect">
            <a:avLst/>
          </a:prstGeom>
        </p:spPr>
      </p:pic>
      <p:pic>
        <p:nvPicPr>
          <p:cNvPr id="2" name="Picture 1" descr="A logo with stars on it&#10;&#10;Description automatically generated">
            <a:extLst>
              <a:ext uri="{FF2B5EF4-FFF2-40B4-BE49-F238E27FC236}">
                <a16:creationId xmlns:a16="http://schemas.microsoft.com/office/drawing/2014/main" id="{AB7F46F6-0EDE-268C-491F-6DF135B869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BBFEF2B1-9CBE-D6FE-4BD7-84A2FB27C7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pic>
        <p:nvPicPr>
          <p:cNvPr id="15" name="Picture 14">
            <a:extLst>
              <a:ext uri="{FF2B5EF4-FFF2-40B4-BE49-F238E27FC236}">
                <a16:creationId xmlns:a16="http://schemas.microsoft.com/office/drawing/2014/main" id="{0A2795B6-3CEA-5843-6757-3980F51A3EDF}"/>
              </a:ext>
            </a:extLst>
          </p:cNvPr>
          <p:cNvPicPr>
            <a:picLocks noChangeAspect="1"/>
          </p:cNvPicPr>
          <p:nvPr/>
        </p:nvPicPr>
        <p:blipFill>
          <a:blip r:embed="rId7"/>
          <a:stretch>
            <a:fillRect/>
          </a:stretch>
        </p:blipFill>
        <p:spPr>
          <a:xfrm>
            <a:off x="84456" y="2694539"/>
            <a:ext cx="1823908" cy="1549930"/>
          </a:xfrm>
          <a:prstGeom prst="rect">
            <a:avLst/>
          </a:prstGeom>
        </p:spPr>
      </p:pic>
      <p:pic>
        <p:nvPicPr>
          <p:cNvPr id="13" name="Picture 12">
            <a:extLst>
              <a:ext uri="{FF2B5EF4-FFF2-40B4-BE49-F238E27FC236}">
                <a16:creationId xmlns:a16="http://schemas.microsoft.com/office/drawing/2014/main" id="{BDAC9067-0C0C-9C03-DE9A-1A05804E12F7}"/>
              </a:ext>
            </a:extLst>
          </p:cNvPr>
          <p:cNvPicPr>
            <a:picLocks noChangeAspect="1"/>
          </p:cNvPicPr>
          <p:nvPr/>
        </p:nvPicPr>
        <p:blipFill>
          <a:blip r:embed="rId8"/>
          <a:stretch>
            <a:fillRect/>
          </a:stretch>
        </p:blipFill>
        <p:spPr>
          <a:xfrm>
            <a:off x="3517236" y="2208927"/>
            <a:ext cx="1657339" cy="1356612"/>
          </a:xfrm>
          <a:prstGeom prst="rect">
            <a:avLst/>
          </a:prstGeom>
        </p:spPr>
      </p:pic>
      <p:pic>
        <p:nvPicPr>
          <p:cNvPr id="20" name="Picture 19">
            <a:extLst>
              <a:ext uri="{FF2B5EF4-FFF2-40B4-BE49-F238E27FC236}">
                <a16:creationId xmlns:a16="http://schemas.microsoft.com/office/drawing/2014/main" id="{1F09C5FA-0F3C-11A1-543C-84AE6CA7F403}"/>
              </a:ext>
            </a:extLst>
          </p:cNvPr>
          <p:cNvPicPr>
            <a:picLocks noChangeAspect="1"/>
          </p:cNvPicPr>
          <p:nvPr/>
        </p:nvPicPr>
        <p:blipFill>
          <a:blip r:embed="rId9"/>
          <a:stretch>
            <a:fillRect/>
          </a:stretch>
        </p:blipFill>
        <p:spPr>
          <a:xfrm rot="16200000">
            <a:off x="4577907" y="3006166"/>
            <a:ext cx="1555964" cy="1597493"/>
          </a:xfrm>
          <a:prstGeom prst="rect">
            <a:avLst/>
          </a:prstGeom>
        </p:spPr>
      </p:pic>
      <p:pic>
        <p:nvPicPr>
          <p:cNvPr id="24" name="Picture 23">
            <a:extLst>
              <a:ext uri="{FF2B5EF4-FFF2-40B4-BE49-F238E27FC236}">
                <a16:creationId xmlns:a16="http://schemas.microsoft.com/office/drawing/2014/main" id="{1C12D1CF-F182-B57A-3F8C-F929140D8D0E}"/>
              </a:ext>
            </a:extLst>
          </p:cNvPr>
          <p:cNvPicPr>
            <a:picLocks noChangeAspect="1"/>
          </p:cNvPicPr>
          <p:nvPr/>
        </p:nvPicPr>
        <p:blipFill>
          <a:blip r:embed="rId10"/>
          <a:stretch>
            <a:fillRect/>
          </a:stretch>
        </p:blipFill>
        <p:spPr>
          <a:xfrm>
            <a:off x="6278729" y="2573431"/>
            <a:ext cx="2522525" cy="1356612"/>
          </a:xfrm>
          <a:prstGeom prst="rect">
            <a:avLst/>
          </a:prstGeom>
        </p:spPr>
      </p:pic>
      <p:sp>
        <p:nvSpPr>
          <p:cNvPr id="25" name="TextBox 24">
            <a:extLst>
              <a:ext uri="{FF2B5EF4-FFF2-40B4-BE49-F238E27FC236}">
                <a16:creationId xmlns:a16="http://schemas.microsoft.com/office/drawing/2014/main" id="{E0D98701-73B2-90C7-E26F-29D94F103F8A}"/>
              </a:ext>
            </a:extLst>
          </p:cNvPr>
          <p:cNvSpPr txBox="1"/>
          <p:nvPr/>
        </p:nvSpPr>
        <p:spPr>
          <a:xfrm>
            <a:off x="286832" y="1002582"/>
            <a:ext cx="6768752" cy="1477328"/>
          </a:xfrm>
          <a:prstGeom prst="rect">
            <a:avLst/>
          </a:prstGeom>
          <a:noFill/>
        </p:spPr>
        <p:txBody>
          <a:bodyPr wrap="square" rtlCol="0">
            <a:spAutoFit/>
          </a:bodyPr>
          <a:lstStyle/>
          <a:p>
            <a:r>
              <a:rPr lang="en-US" b="1" dirty="0"/>
              <a:t>Compact System</a:t>
            </a:r>
            <a:r>
              <a:rPr lang="en-US" dirty="0"/>
              <a:t>:</a:t>
            </a:r>
          </a:p>
          <a:p>
            <a:pPr marL="742950" lvl="1" indent="-285750">
              <a:buClr>
                <a:srgbClr val="FF0000"/>
              </a:buClr>
              <a:buFont typeface="Wingdings" panose="05000000000000000000" pitchFamily="2" charset="2"/>
              <a:buChar char="§"/>
            </a:pPr>
            <a:r>
              <a:rPr lang="en-US" dirty="0">
                <a:solidFill>
                  <a:srgbClr val="0000FF"/>
                </a:solidFill>
              </a:rPr>
              <a:t>All-optical THz-driven sources (Synchronization) </a:t>
            </a:r>
          </a:p>
          <a:p>
            <a:pPr marL="742950" lvl="1" indent="-285750">
              <a:buClr>
                <a:srgbClr val="FF0000"/>
              </a:buClr>
              <a:buFont typeface="Wingdings" panose="05000000000000000000" pitchFamily="2" charset="2"/>
              <a:buChar char="§"/>
            </a:pPr>
            <a:r>
              <a:rPr lang="en-US" dirty="0">
                <a:solidFill>
                  <a:srgbClr val="0000FF"/>
                </a:solidFill>
              </a:rPr>
              <a:t>High-gradient linear electron acceleration (100-400 MeV/m)</a:t>
            </a:r>
          </a:p>
          <a:p>
            <a:pPr marL="742950" lvl="1" indent="-285750">
              <a:buClr>
                <a:srgbClr val="FF0000"/>
              </a:buClr>
              <a:buFont typeface="Wingdings" panose="05000000000000000000" pitchFamily="2" charset="2"/>
              <a:buChar char="§"/>
            </a:pPr>
            <a:r>
              <a:rPr lang="en-US" dirty="0">
                <a:solidFill>
                  <a:srgbClr val="0000FF"/>
                </a:solidFill>
              </a:rPr>
              <a:t>Practical THz manipulation of electrons</a:t>
            </a:r>
          </a:p>
          <a:p>
            <a:pPr marL="285750" indent="-285750">
              <a:buFont typeface="Wingdings" panose="05000000000000000000" pitchFamily="2" charset="2"/>
              <a:buChar char="§"/>
            </a:pPr>
            <a:endParaRPr lang="en-US" dirty="0"/>
          </a:p>
        </p:txBody>
      </p:sp>
      <p:sp>
        <p:nvSpPr>
          <p:cNvPr id="6" name="TextBox 5">
            <a:extLst>
              <a:ext uri="{FF2B5EF4-FFF2-40B4-BE49-F238E27FC236}">
                <a16:creationId xmlns:a16="http://schemas.microsoft.com/office/drawing/2014/main" id="{B02BD7BC-9E60-C364-758B-B4C8F4DC3A1D}"/>
              </a:ext>
            </a:extLst>
          </p:cNvPr>
          <p:cNvSpPr txBox="1"/>
          <p:nvPr/>
        </p:nvSpPr>
        <p:spPr>
          <a:xfrm>
            <a:off x="414770" y="4399204"/>
            <a:ext cx="1440160" cy="461665"/>
          </a:xfrm>
          <a:prstGeom prst="rect">
            <a:avLst/>
          </a:prstGeom>
          <a:noFill/>
        </p:spPr>
        <p:txBody>
          <a:bodyPr wrap="square" rtlCol="0">
            <a:spAutoFit/>
          </a:bodyPr>
          <a:lstStyle/>
          <a:p>
            <a:r>
              <a:rPr lang="en-US" sz="2400" b="1" dirty="0"/>
              <a:t>Source</a:t>
            </a:r>
          </a:p>
        </p:txBody>
      </p:sp>
      <p:sp>
        <p:nvSpPr>
          <p:cNvPr id="7" name="TextBox 6">
            <a:extLst>
              <a:ext uri="{FF2B5EF4-FFF2-40B4-BE49-F238E27FC236}">
                <a16:creationId xmlns:a16="http://schemas.microsoft.com/office/drawing/2014/main" id="{1D76D522-9D89-1326-DE8C-7F5CA7B60627}"/>
              </a:ext>
            </a:extLst>
          </p:cNvPr>
          <p:cNvSpPr txBox="1"/>
          <p:nvPr/>
        </p:nvSpPr>
        <p:spPr>
          <a:xfrm>
            <a:off x="2032063" y="4358181"/>
            <a:ext cx="2030516" cy="461665"/>
          </a:xfrm>
          <a:prstGeom prst="rect">
            <a:avLst/>
          </a:prstGeom>
          <a:noFill/>
        </p:spPr>
        <p:txBody>
          <a:bodyPr wrap="square" rtlCol="0">
            <a:spAutoFit/>
          </a:bodyPr>
          <a:lstStyle/>
          <a:p>
            <a:r>
              <a:rPr lang="en-US" sz="2400" b="1" dirty="0"/>
              <a:t>Manipulation</a:t>
            </a:r>
          </a:p>
        </p:txBody>
      </p:sp>
      <p:sp>
        <p:nvSpPr>
          <p:cNvPr id="8" name="TextBox 7">
            <a:extLst>
              <a:ext uri="{FF2B5EF4-FFF2-40B4-BE49-F238E27FC236}">
                <a16:creationId xmlns:a16="http://schemas.microsoft.com/office/drawing/2014/main" id="{5888C5B9-2508-FB98-26A5-D5C8547EC65B}"/>
              </a:ext>
            </a:extLst>
          </p:cNvPr>
          <p:cNvSpPr txBox="1"/>
          <p:nvPr/>
        </p:nvSpPr>
        <p:spPr>
          <a:xfrm>
            <a:off x="4391505" y="4680883"/>
            <a:ext cx="2030516" cy="461665"/>
          </a:xfrm>
          <a:prstGeom prst="rect">
            <a:avLst/>
          </a:prstGeom>
          <a:noFill/>
        </p:spPr>
        <p:txBody>
          <a:bodyPr wrap="square" rtlCol="0">
            <a:spAutoFit/>
          </a:bodyPr>
          <a:lstStyle/>
          <a:p>
            <a:r>
              <a:rPr lang="en-US" sz="2400" b="1" dirty="0"/>
              <a:t>Acceleration</a:t>
            </a:r>
          </a:p>
        </p:txBody>
      </p:sp>
      <p:sp>
        <p:nvSpPr>
          <p:cNvPr id="11" name="TextBox 10">
            <a:extLst>
              <a:ext uri="{FF2B5EF4-FFF2-40B4-BE49-F238E27FC236}">
                <a16:creationId xmlns:a16="http://schemas.microsoft.com/office/drawing/2014/main" id="{21B4F146-3D9D-B517-5D9C-B4CA5582C3A8}"/>
              </a:ext>
            </a:extLst>
          </p:cNvPr>
          <p:cNvSpPr txBox="1"/>
          <p:nvPr/>
        </p:nvSpPr>
        <p:spPr>
          <a:xfrm>
            <a:off x="6599154" y="4106607"/>
            <a:ext cx="1771937" cy="830997"/>
          </a:xfrm>
          <a:prstGeom prst="rect">
            <a:avLst/>
          </a:prstGeom>
          <a:noFill/>
        </p:spPr>
        <p:txBody>
          <a:bodyPr wrap="square" rtlCol="0">
            <a:spAutoFit/>
          </a:bodyPr>
          <a:lstStyle/>
          <a:p>
            <a:r>
              <a:rPr lang="en-US" sz="2400" b="1" dirty="0"/>
              <a:t>Transversal focusing</a:t>
            </a:r>
          </a:p>
        </p:txBody>
      </p:sp>
      <p:sp>
        <p:nvSpPr>
          <p:cNvPr id="14" name="TextBox 13">
            <a:extLst>
              <a:ext uri="{FF2B5EF4-FFF2-40B4-BE49-F238E27FC236}">
                <a16:creationId xmlns:a16="http://schemas.microsoft.com/office/drawing/2014/main" id="{CA51FF26-3626-7BB9-6F1F-BF2813427F94}"/>
              </a:ext>
            </a:extLst>
          </p:cNvPr>
          <p:cNvSpPr txBox="1"/>
          <p:nvPr/>
        </p:nvSpPr>
        <p:spPr>
          <a:xfrm>
            <a:off x="132326" y="5374266"/>
            <a:ext cx="8427158" cy="707886"/>
          </a:xfrm>
          <a:prstGeom prst="rect">
            <a:avLst/>
          </a:prstGeom>
          <a:noFill/>
        </p:spPr>
        <p:txBody>
          <a:bodyPr wrap="square" rtlCol="0">
            <a:spAutoFit/>
          </a:bodyPr>
          <a:lstStyle/>
          <a:p>
            <a:r>
              <a:rPr lang="en-US" sz="2000" i="1" dirty="0"/>
              <a:t>Ying et. Al. (2024), Zhang et. Al (2018), Liu et. Al. (2021), Xiriai et. Al. (2019), Shiloh et. Al. (2021)</a:t>
            </a:r>
            <a:endParaRPr lang="en-US" sz="2000" i="1" dirty="0">
              <a:solidFill>
                <a:srgbClr val="0000FF"/>
              </a:solidFill>
            </a:endParaRPr>
          </a:p>
        </p:txBody>
      </p:sp>
    </p:spTree>
    <p:extLst>
      <p:ext uri="{BB962C8B-B14F-4D97-AF65-F5344CB8AC3E}">
        <p14:creationId xmlns:p14="http://schemas.microsoft.com/office/powerpoint/2010/main" val="53324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zövegdoboz 9"/>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RF vs NIR and THZ</a:t>
            </a:r>
          </a:p>
        </p:txBody>
      </p:sp>
      <p:sp>
        <p:nvSpPr>
          <p:cNvPr id="12" name="Téglalap 11"/>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21</a:t>
            </a:fld>
            <a:r>
              <a:rPr lang="hu-HU" sz="2000" dirty="0">
                <a:solidFill>
                  <a:schemeClr val="tx1"/>
                </a:solidFill>
              </a:rPr>
              <a:t> -</a:t>
            </a:r>
          </a:p>
        </p:txBody>
      </p:sp>
      <p:sp>
        <p:nvSpPr>
          <p:cNvPr id="9" name="Téglalap 8">
            <a:extLst>
              <a:ext uri="{FF2B5EF4-FFF2-40B4-BE49-F238E27FC236}">
                <a16:creationId xmlns:a16="http://schemas.microsoft.com/office/drawing/2014/main" id="{80B9C104-5BA4-46EC-B51C-C81AF99668BB}"/>
              </a:ext>
            </a:extLst>
          </p:cNvPr>
          <p:cNvSpPr/>
          <p:nvPr/>
        </p:nvSpPr>
        <p:spPr>
          <a:xfrm>
            <a:off x="2389835" y="6380328"/>
            <a:ext cx="3218742" cy="400110"/>
          </a:xfrm>
          <a:prstGeom prst="rect">
            <a:avLst/>
          </a:prstGeom>
        </p:spPr>
        <p:txBody>
          <a:bodyPr wrap="square">
            <a:spAutoFit/>
          </a:bodyPr>
          <a:lstStyle/>
          <a:p>
            <a:r>
              <a:rPr lang="en-US" sz="2000" dirty="0">
                <a:latin typeface="+mj-lt"/>
              </a:rPr>
              <a:t>IDK Conference - 04/05/2024</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9A74D8A4-978F-19B9-6177-3E658D19A3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830A83AD-AC9E-4340-BAF3-45F2843D0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pic>
        <p:nvPicPr>
          <p:cNvPr id="8" name="Picture 7">
            <a:extLst>
              <a:ext uri="{FF2B5EF4-FFF2-40B4-BE49-F238E27FC236}">
                <a16:creationId xmlns:a16="http://schemas.microsoft.com/office/drawing/2014/main" id="{F0FE5BB2-E098-8285-B5AB-7BB7BCA01065}"/>
              </a:ext>
            </a:extLst>
          </p:cNvPr>
          <p:cNvPicPr>
            <a:picLocks noChangeAspect="1"/>
          </p:cNvPicPr>
          <p:nvPr/>
        </p:nvPicPr>
        <p:blipFill>
          <a:blip r:embed="rId6"/>
          <a:stretch>
            <a:fillRect/>
          </a:stretch>
        </p:blipFill>
        <p:spPr>
          <a:xfrm>
            <a:off x="595362" y="1463226"/>
            <a:ext cx="8105500" cy="3891560"/>
          </a:xfrm>
          <a:prstGeom prst="rect">
            <a:avLst/>
          </a:prstGeom>
        </p:spPr>
      </p:pic>
    </p:spTree>
    <p:extLst>
      <p:ext uri="{BB962C8B-B14F-4D97-AF65-F5344CB8AC3E}">
        <p14:creationId xmlns:p14="http://schemas.microsoft.com/office/powerpoint/2010/main" val="293816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D3727-B4F2-3CE2-9201-727F8EA55B24}"/>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E393B880-B9C8-04F0-939F-1B4628335632}"/>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DLA: WORKING PRINCIPLE</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839081E8-92BC-D462-35CD-5DE7BACDDFD0}"/>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2B7A9279-34F8-335C-5C32-F2694BEF94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0DB0FD8C-43F1-821A-F312-62056D212946}"/>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10ADCECA-6384-09F9-1BC9-89300DAE6C96}"/>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3</a:t>
            </a:fld>
            <a:r>
              <a:rPr lang="hu-HU" sz="2000" dirty="0">
                <a:solidFill>
                  <a:schemeClr val="tx1"/>
                </a:solidFill>
              </a:rPr>
              <a:t> -</a:t>
            </a:r>
          </a:p>
        </p:txBody>
      </p:sp>
      <p:sp>
        <p:nvSpPr>
          <p:cNvPr id="9" name="Téglalap 8">
            <a:extLst>
              <a:ext uri="{FF2B5EF4-FFF2-40B4-BE49-F238E27FC236}">
                <a16:creationId xmlns:a16="http://schemas.microsoft.com/office/drawing/2014/main" id="{62886007-9534-9748-8F0B-6FF187F27849}"/>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F91B01D8-A544-A456-BB2F-C00A6E9138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E006B555-C592-484E-DF1E-06975709B9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pic>
        <p:nvPicPr>
          <p:cNvPr id="7" name="Picture 6">
            <a:extLst>
              <a:ext uri="{FF2B5EF4-FFF2-40B4-BE49-F238E27FC236}">
                <a16:creationId xmlns:a16="http://schemas.microsoft.com/office/drawing/2014/main" id="{9C35DE2C-D90D-6BC1-B0FF-3ED9A01D125D}"/>
              </a:ext>
            </a:extLst>
          </p:cNvPr>
          <p:cNvPicPr>
            <a:picLocks noChangeAspect="1"/>
          </p:cNvPicPr>
          <p:nvPr/>
        </p:nvPicPr>
        <p:blipFill>
          <a:blip r:embed="rId8"/>
          <a:stretch>
            <a:fillRect/>
          </a:stretch>
        </p:blipFill>
        <p:spPr>
          <a:xfrm>
            <a:off x="278386" y="4235543"/>
            <a:ext cx="4869678" cy="1975354"/>
          </a:xfrm>
          <a:prstGeom prst="rect">
            <a:avLst/>
          </a:prstGeom>
        </p:spPr>
      </p:pic>
      <p:sp>
        <p:nvSpPr>
          <p:cNvPr id="8" name="TextBox 7">
            <a:extLst>
              <a:ext uri="{FF2B5EF4-FFF2-40B4-BE49-F238E27FC236}">
                <a16:creationId xmlns:a16="http://schemas.microsoft.com/office/drawing/2014/main" id="{D6B7A5BA-6684-9875-BCD7-080EC2B9E155}"/>
              </a:ext>
            </a:extLst>
          </p:cNvPr>
          <p:cNvSpPr txBox="1"/>
          <p:nvPr/>
        </p:nvSpPr>
        <p:spPr>
          <a:xfrm>
            <a:off x="80933" y="3810526"/>
            <a:ext cx="8900938" cy="338554"/>
          </a:xfrm>
          <a:prstGeom prst="rect">
            <a:avLst/>
          </a:prstGeom>
          <a:noFill/>
        </p:spPr>
        <p:txBody>
          <a:bodyPr wrap="square" rtlCol="0">
            <a:spAutoFit/>
          </a:bodyPr>
          <a:lstStyle/>
          <a:p>
            <a:r>
              <a:rPr lang="en-US" sz="1600" dirty="0"/>
              <a:t>England, R. Joel, et al. "</a:t>
            </a:r>
            <a:r>
              <a:rPr lang="en-US" sz="1600" i="1" dirty="0"/>
              <a:t>Dielectric laser accelerators.</a:t>
            </a:r>
            <a:r>
              <a:rPr lang="en-US" sz="1600" dirty="0"/>
              <a:t>" </a:t>
            </a:r>
            <a:r>
              <a:rPr lang="en-US" sz="1600" i="1" dirty="0"/>
              <a:t>Reviews of Modern Physics</a:t>
            </a:r>
            <a:r>
              <a:rPr lang="en-US" sz="1600" dirty="0"/>
              <a:t> 86.4 (2014): 1337-1389.</a:t>
            </a:r>
          </a:p>
        </p:txBody>
      </p:sp>
      <p:sp>
        <p:nvSpPr>
          <p:cNvPr id="13" name="TextBox 12">
            <a:extLst>
              <a:ext uri="{FF2B5EF4-FFF2-40B4-BE49-F238E27FC236}">
                <a16:creationId xmlns:a16="http://schemas.microsoft.com/office/drawing/2014/main" id="{FABA77CF-B7D8-CFCC-7C20-6F3EEC71EC64}"/>
              </a:ext>
            </a:extLst>
          </p:cNvPr>
          <p:cNvSpPr txBox="1"/>
          <p:nvPr/>
        </p:nvSpPr>
        <p:spPr>
          <a:xfrm>
            <a:off x="63550" y="3350950"/>
            <a:ext cx="7576382" cy="461665"/>
          </a:xfrm>
          <a:prstGeom prst="rect">
            <a:avLst/>
          </a:prstGeom>
          <a:noFill/>
        </p:spPr>
        <p:txBody>
          <a:bodyPr wrap="square" rtlCol="0">
            <a:spAutoFit/>
          </a:bodyPr>
          <a:lstStyle/>
          <a:p>
            <a:r>
              <a:rPr lang="en-US" sz="2400" b="1" dirty="0">
                <a:solidFill>
                  <a:srgbClr val="FF0000"/>
                </a:solidFill>
              </a:rPr>
              <a:t>For a comprehensive DLA review:</a:t>
            </a:r>
          </a:p>
        </p:txBody>
      </p:sp>
      <p:sp>
        <p:nvSpPr>
          <p:cNvPr id="6" name="TextBox 5">
            <a:extLst>
              <a:ext uri="{FF2B5EF4-FFF2-40B4-BE49-F238E27FC236}">
                <a16:creationId xmlns:a16="http://schemas.microsoft.com/office/drawing/2014/main" id="{01EC5F7E-ACA4-0FDA-A189-F3DA184388A2}"/>
              </a:ext>
            </a:extLst>
          </p:cNvPr>
          <p:cNvSpPr txBox="1"/>
          <p:nvPr/>
        </p:nvSpPr>
        <p:spPr>
          <a:xfrm>
            <a:off x="33407" y="1585004"/>
            <a:ext cx="3284314" cy="830997"/>
          </a:xfrm>
          <a:prstGeom prst="rect">
            <a:avLst/>
          </a:prstGeom>
          <a:noFill/>
        </p:spPr>
        <p:txBody>
          <a:bodyPr wrap="square" rtlCol="0">
            <a:spAutoFit/>
          </a:bodyPr>
          <a:lstStyle/>
          <a:p>
            <a:r>
              <a:rPr lang="en-US" sz="2400" b="1" dirty="0">
                <a:solidFill>
                  <a:srgbClr val="FF0000"/>
                </a:solidFill>
              </a:rPr>
              <a:t>Dielectric Laser-driven Acceleration Concept</a:t>
            </a:r>
          </a:p>
        </p:txBody>
      </p:sp>
      <p:sp>
        <p:nvSpPr>
          <p:cNvPr id="18" name="Arrow: Right 17">
            <a:extLst>
              <a:ext uri="{FF2B5EF4-FFF2-40B4-BE49-F238E27FC236}">
                <a16:creationId xmlns:a16="http://schemas.microsoft.com/office/drawing/2014/main" id="{A4765ECE-84F2-5F72-5A4F-EB961F14DB8A}"/>
              </a:ext>
            </a:extLst>
          </p:cNvPr>
          <p:cNvSpPr/>
          <p:nvPr/>
        </p:nvSpPr>
        <p:spPr>
          <a:xfrm>
            <a:off x="3131661" y="1792967"/>
            <a:ext cx="720080" cy="4616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video-dla">
            <a:hlinkClick r:id="" action="ppaction://media"/>
            <a:extLst>
              <a:ext uri="{FF2B5EF4-FFF2-40B4-BE49-F238E27FC236}">
                <a16:creationId xmlns:a16="http://schemas.microsoft.com/office/drawing/2014/main" id="{24633C82-F60F-DC53-F1C3-FEDDA203D100}"/>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355976" y="883741"/>
            <a:ext cx="4374151" cy="2460460"/>
          </a:xfrm>
          <a:prstGeom prst="rect">
            <a:avLst/>
          </a:prstGeom>
        </p:spPr>
      </p:pic>
      <p:sp>
        <p:nvSpPr>
          <p:cNvPr id="20" name="TextBox 19">
            <a:extLst>
              <a:ext uri="{FF2B5EF4-FFF2-40B4-BE49-F238E27FC236}">
                <a16:creationId xmlns:a16="http://schemas.microsoft.com/office/drawing/2014/main" id="{4CA8D870-5BFE-CD34-2D81-4A00C8309A5E}"/>
              </a:ext>
            </a:extLst>
          </p:cNvPr>
          <p:cNvSpPr txBox="1"/>
          <p:nvPr/>
        </p:nvSpPr>
        <p:spPr>
          <a:xfrm>
            <a:off x="5148064" y="4639439"/>
            <a:ext cx="3833807" cy="1077218"/>
          </a:xfrm>
          <a:prstGeom prst="rect">
            <a:avLst/>
          </a:prstGeom>
          <a:noFill/>
        </p:spPr>
        <p:txBody>
          <a:bodyPr wrap="square" rtlCol="0">
            <a:spAutoFit/>
          </a:bodyPr>
          <a:lstStyle/>
          <a:p>
            <a:r>
              <a:rPr lang="en-US" sz="1600"/>
              <a:t>Peralta, E. A., et al. "</a:t>
            </a:r>
            <a:r>
              <a:rPr lang="en-US" sz="1600" i="1"/>
              <a:t>Demonstration of electron acceleration in a laser-driven dielectric microstructure.</a:t>
            </a:r>
            <a:r>
              <a:rPr lang="en-US" sz="1600"/>
              <a:t>" </a:t>
            </a:r>
            <a:r>
              <a:rPr lang="en-US" sz="1600" i="1"/>
              <a:t>Nature</a:t>
            </a:r>
            <a:r>
              <a:rPr lang="en-US" sz="1600"/>
              <a:t> 503.7474 (2013): 91-94.</a:t>
            </a:r>
            <a:endParaRPr lang="en-US" sz="1600" dirty="0"/>
          </a:p>
        </p:txBody>
      </p:sp>
      <p:sp>
        <p:nvSpPr>
          <p:cNvPr id="11" name="TextBox 10">
            <a:extLst>
              <a:ext uri="{FF2B5EF4-FFF2-40B4-BE49-F238E27FC236}">
                <a16:creationId xmlns:a16="http://schemas.microsoft.com/office/drawing/2014/main" id="{607A9D3A-94DD-021E-31C0-7EECBAFCF23E}"/>
              </a:ext>
            </a:extLst>
          </p:cNvPr>
          <p:cNvSpPr txBox="1"/>
          <p:nvPr/>
        </p:nvSpPr>
        <p:spPr>
          <a:xfrm>
            <a:off x="413873" y="2369015"/>
            <a:ext cx="3935946" cy="461665"/>
          </a:xfrm>
          <a:prstGeom prst="rect">
            <a:avLst/>
          </a:prstGeom>
          <a:noFill/>
        </p:spPr>
        <p:txBody>
          <a:bodyPr wrap="square" rtlCol="0">
            <a:spAutoFit/>
          </a:bodyPr>
          <a:lstStyle/>
          <a:p>
            <a:r>
              <a:rPr lang="en-US" sz="1200" dirty="0">
                <a:solidFill>
                  <a:srgbClr val="0000FF"/>
                </a:solidFill>
              </a:rPr>
              <a:t>Accelerator on a chip: How it works, </a:t>
            </a:r>
            <a:r>
              <a:rPr lang="en-US" sz="1200" dirty="0">
                <a:solidFill>
                  <a:srgbClr val="FF0000"/>
                </a:solidFill>
              </a:rPr>
              <a:t>SLAC National Accelerator Laboratory</a:t>
            </a:r>
            <a:r>
              <a:rPr lang="en-US" sz="1200" dirty="0">
                <a:solidFill>
                  <a:srgbClr val="0000FF"/>
                </a:solidFill>
              </a:rPr>
              <a:t>. Video from </a:t>
            </a:r>
            <a:r>
              <a:rPr lang="en-US" sz="1200" i="1" dirty="0">
                <a:solidFill>
                  <a:srgbClr val="0000FF"/>
                </a:solidFill>
              </a:rPr>
              <a:t>achip.standford.edu</a:t>
            </a:r>
            <a:r>
              <a:rPr lang="en-US" sz="1200" dirty="0">
                <a:solidFill>
                  <a:srgbClr val="0000FF"/>
                </a:solidFill>
              </a:rPr>
              <a:t>.</a:t>
            </a:r>
          </a:p>
        </p:txBody>
      </p:sp>
    </p:spTree>
    <p:extLst>
      <p:ext uri="{BB962C8B-B14F-4D97-AF65-F5344CB8AC3E}">
        <p14:creationId xmlns:p14="http://schemas.microsoft.com/office/powerpoint/2010/main" val="358280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43"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DAB69-19E7-2F6E-2313-8F0207E5F07A}"/>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469068C2-902A-D490-F558-2CD246109800}"/>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DIELECTRIC TERAHERTZ-DRIVEN ACCELERATORS (DTA)</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299A8476-60FF-04AF-E0D7-99EB63F3BD17}"/>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4BA47AA9-0702-7F95-BD82-4700539BC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725C742F-65B9-1BEE-561B-79727A40E638}"/>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BE50E4E6-63A9-9ABE-FC2B-5DBB8C54729F}"/>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4</a:t>
            </a:fld>
            <a:r>
              <a:rPr lang="hu-HU" sz="2000" dirty="0">
                <a:solidFill>
                  <a:schemeClr val="tx1"/>
                </a:solidFill>
              </a:rPr>
              <a:t> -</a:t>
            </a:r>
          </a:p>
        </p:txBody>
      </p:sp>
      <p:sp>
        <p:nvSpPr>
          <p:cNvPr id="9" name="Téglalap 8">
            <a:extLst>
              <a:ext uri="{FF2B5EF4-FFF2-40B4-BE49-F238E27FC236}">
                <a16:creationId xmlns:a16="http://schemas.microsoft.com/office/drawing/2014/main" id="{2EC0A909-2C43-652D-2E1B-41B8C2C01D2E}"/>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F07D9753-D951-95C8-C267-718011F2F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D3222602-901E-DC35-313B-DF9B4935C4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sp>
        <p:nvSpPr>
          <p:cNvPr id="6" name="TextBox 5">
            <a:extLst>
              <a:ext uri="{FF2B5EF4-FFF2-40B4-BE49-F238E27FC236}">
                <a16:creationId xmlns:a16="http://schemas.microsoft.com/office/drawing/2014/main" id="{541BB2A1-3398-BFBB-1F6B-3E9F24CAF4CB}"/>
              </a:ext>
            </a:extLst>
          </p:cNvPr>
          <p:cNvSpPr txBox="1"/>
          <p:nvPr/>
        </p:nvSpPr>
        <p:spPr>
          <a:xfrm>
            <a:off x="63550" y="1124744"/>
            <a:ext cx="8612906" cy="2800767"/>
          </a:xfrm>
          <a:prstGeom prst="rect">
            <a:avLst/>
          </a:prstGeom>
          <a:noFill/>
        </p:spPr>
        <p:txBody>
          <a:bodyPr wrap="square" rtlCol="0">
            <a:spAutoFit/>
          </a:bodyPr>
          <a:lstStyle/>
          <a:p>
            <a:r>
              <a:rPr lang="en-US" sz="3200" b="1" dirty="0">
                <a:solidFill>
                  <a:srgbClr val="FF0000"/>
                </a:solidFill>
              </a:rPr>
              <a:t>THz advantages:</a:t>
            </a:r>
          </a:p>
          <a:p>
            <a:pPr marL="914400" lvl="1" indent="-457200">
              <a:buClr>
                <a:srgbClr val="FF0000"/>
              </a:buClr>
              <a:buFont typeface="Wingdings" panose="05000000000000000000" pitchFamily="2" charset="2"/>
              <a:buChar char="§"/>
            </a:pPr>
            <a:r>
              <a:rPr lang="en-US" sz="2400" b="1" dirty="0">
                <a:solidFill>
                  <a:srgbClr val="0000FF"/>
                </a:solidFill>
              </a:rPr>
              <a:t>Shorter wavelengths than RF.</a:t>
            </a:r>
          </a:p>
          <a:p>
            <a:pPr marL="914400" lvl="1" indent="-457200">
              <a:buClr>
                <a:srgbClr val="FF0000"/>
              </a:buClr>
              <a:buFont typeface="Wingdings" panose="05000000000000000000" pitchFamily="2" charset="2"/>
              <a:buChar char="§"/>
            </a:pPr>
            <a:r>
              <a:rPr lang="en-US" sz="2400" b="1" dirty="0">
                <a:solidFill>
                  <a:srgbClr val="0000FF"/>
                </a:solidFill>
              </a:rPr>
              <a:t>Facilitates structure manufacturing and gaps dimensions, allowing greater bunch charges.</a:t>
            </a:r>
          </a:p>
          <a:p>
            <a:pPr marL="914400" lvl="1" indent="-457200">
              <a:buClr>
                <a:srgbClr val="FF0000"/>
              </a:buClr>
              <a:buFont typeface="Wingdings" panose="05000000000000000000" pitchFamily="2" charset="2"/>
              <a:buChar char="§"/>
            </a:pPr>
            <a:r>
              <a:rPr lang="en-US" sz="2400" b="1" dirty="0">
                <a:solidFill>
                  <a:srgbClr val="0000FF"/>
                </a:solidFill>
              </a:rPr>
              <a:t>Accurate timing (timing jitter).</a:t>
            </a:r>
          </a:p>
          <a:p>
            <a:pPr marL="914400" lvl="1" indent="-457200">
              <a:buClr>
                <a:srgbClr val="FF0000"/>
              </a:buClr>
              <a:buFont typeface="Wingdings" panose="05000000000000000000" pitchFamily="2" charset="2"/>
              <a:buChar char="§"/>
            </a:pPr>
            <a:r>
              <a:rPr lang="en-US" sz="2400" b="1" dirty="0">
                <a:solidFill>
                  <a:srgbClr val="0000FF"/>
                </a:solidFill>
              </a:rPr>
              <a:t>Can operates in the GV/m range. </a:t>
            </a:r>
          </a:p>
          <a:p>
            <a:pPr marL="914400" lvl="1" indent="-457200">
              <a:buClr>
                <a:srgbClr val="FF0000"/>
              </a:buClr>
              <a:buFont typeface="Wingdings" panose="05000000000000000000" pitchFamily="2" charset="2"/>
              <a:buChar char="§"/>
            </a:pPr>
            <a:r>
              <a:rPr lang="en-US" sz="2400" b="1" dirty="0">
                <a:solidFill>
                  <a:srgbClr val="0000FF"/>
                </a:solidFill>
              </a:rPr>
              <a:t>Beam manipulation.</a:t>
            </a:r>
          </a:p>
        </p:txBody>
      </p:sp>
      <p:sp>
        <p:nvSpPr>
          <p:cNvPr id="7" name="TextBox 6">
            <a:extLst>
              <a:ext uri="{FF2B5EF4-FFF2-40B4-BE49-F238E27FC236}">
                <a16:creationId xmlns:a16="http://schemas.microsoft.com/office/drawing/2014/main" id="{CA9A0E3D-3258-5368-C639-34D3E73E2099}"/>
              </a:ext>
            </a:extLst>
          </p:cNvPr>
          <p:cNvSpPr txBox="1"/>
          <p:nvPr/>
        </p:nvSpPr>
        <p:spPr>
          <a:xfrm>
            <a:off x="393314" y="4285551"/>
            <a:ext cx="8427158" cy="1631216"/>
          </a:xfrm>
          <a:prstGeom prst="rect">
            <a:avLst/>
          </a:prstGeom>
          <a:noFill/>
        </p:spPr>
        <p:txBody>
          <a:bodyPr wrap="square" rtlCol="0">
            <a:spAutoFit/>
          </a:bodyPr>
          <a:lstStyle/>
          <a:p>
            <a:r>
              <a:rPr lang="fr-FR" sz="2000" dirty="0"/>
              <a:t>Nanni, Emilio A., et al. "</a:t>
            </a:r>
            <a:r>
              <a:rPr lang="fr-FR" sz="2000" i="1" dirty="0" err="1"/>
              <a:t>Terahertz-driven</a:t>
            </a:r>
            <a:r>
              <a:rPr lang="fr-FR" sz="2000" i="1" dirty="0"/>
              <a:t> </a:t>
            </a:r>
            <a:r>
              <a:rPr lang="fr-FR" sz="2000" i="1" dirty="0" err="1"/>
              <a:t>linear</a:t>
            </a:r>
            <a:r>
              <a:rPr lang="fr-FR" sz="2000" i="1" dirty="0"/>
              <a:t> </a:t>
            </a:r>
            <a:r>
              <a:rPr lang="fr-FR" sz="2000" i="1" dirty="0" err="1"/>
              <a:t>electron</a:t>
            </a:r>
            <a:r>
              <a:rPr lang="fr-FR" sz="2000" i="1" dirty="0"/>
              <a:t> </a:t>
            </a:r>
            <a:r>
              <a:rPr lang="fr-FR" sz="2000" i="1" dirty="0" err="1"/>
              <a:t>acceleration</a:t>
            </a:r>
            <a:r>
              <a:rPr lang="fr-FR" sz="2000" i="1" dirty="0"/>
              <a:t>.</a:t>
            </a:r>
            <a:r>
              <a:rPr lang="fr-FR" sz="2000" dirty="0"/>
              <a:t>" </a:t>
            </a:r>
            <a:r>
              <a:rPr lang="fr-FR" sz="2000" i="1" dirty="0"/>
              <a:t>Nature communications</a:t>
            </a:r>
            <a:r>
              <a:rPr lang="fr-FR" sz="2000" dirty="0"/>
              <a:t> 6.1 (2015): 8486.</a:t>
            </a:r>
          </a:p>
          <a:p>
            <a:r>
              <a:rPr lang="en-US" sz="2000" dirty="0"/>
              <a:t>Wei, Y., et al. "</a:t>
            </a:r>
            <a:r>
              <a:rPr lang="en-US" sz="2000" i="1" dirty="0"/>
              <a:t>Investigations into dual-grating THz-driven accelerators.</a:t>
            </a:r>
            <a:r>
              <a:rPr lang="en-US" sz="2000" dirty="0"/>
              <a:t>" </a:t>
            </a:r>
            <a:r>
              <a:rPr lang="en-US" sz="2000" i="1" dirty="0"/>
              <a:t>Nuclear Instruments and Methods in Physics Research Section A: Accelerators, Spectrometers, Detectors and Associated Equipment</a:t>
            </a:r>
            <a:r>
              <a:rPr lang="en-US" sz="2000" dirty="0"/>
              <a:t> 877 (2018): 173-177.</a:t>
            </a:r>
            <a:endParaRPr lang="en-US" sz="2000" dirty="0">
              <a:solidFill>
                <a:srgbClr val="0000FF"/>
              </a:solidFill>
            </a:endParaRPr>
          </a:p>
        </p:txBody>
      </p:sp>
    </p:spTree>
    <p:extLst>
      <p:ext uri="{BB962C8B-B14F-4D97-AF65-F5344CB8AC3E}">
        <p14:creationId xmlns:p14="http://schemas.microsoft.com/office/powerpoint/2010/main" val="125555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3C8A-3151-9301-A204-16CD0AB182E4}"/>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388D80E8-1459-D38A-816C-F6908327759D}"/>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RADIOTHERAPY</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FED53204-9C1D-EA08-45B4-F2CEF0BD659A}"/>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2502D29D-79E8-419A-E3FC-2A250830AB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72B9D5EF-CFC4-0AFE-395C-E4F5EE9FCF12}"/>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3F7AABB4-CD56-4201-1092-33D6BB812247}"/>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5</a:t>
            </a:fld>
            <a:r>
              <a:rPr lang="hu-HU" sz="2000" dirty="0">
                <a:solidFill>
                  <a:schemeClr val="tx1"/>
                </a:solidFill>
              </a:rPr>
              <a:t> -</a:t>
            </a:r>
          </a:p>
        </p:txBody>
      </p:sp>
      <p:sp>
        <p:nvSpPr>
          <p:cNvPr id="9" name="Téglalap 8">
            <a:extLst>
              <a:ext uri="{FF2B5EF4-FFF2-40B4-BE49-F238E27FC236}">
                <a16:creationId xmlns:a16="http://schemas.microsoft.com/office/drawing/2014/main" id="{AA738838-546E-AC58-F3E0-9F8D328AA764}"/>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59715DE4-B57C-12DD-5DE8-6E57C3EC02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97CEC880-77B3-7A43-C482-ED92DFFF0E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spTree>
    <p:extLst>
      <p:ext uri="{BB962C8B-B14F-4D97-AF65-F5344CB8AC3E}">
        <p14:creationId xmlns:p14="http://schemas.microsoft.com/office/powerpoint/2010/main" val="382444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5D28A-19BC-DC0C-CC40-B2D0101E493E}"/>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A0F448BE-11A8-BAF7-E51D-6E2828D1B03D}"/>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INTRA-OPERATIVE RADIATION THERAPY (IORT)</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7CBCD255-50B3-CEE2-3B4B-C60BCD764484}"/>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B38FF865-59E8-C5A4-FE50-68AF37E698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776B29D3-A00D-9336-442C-8FF29C107837}"/>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0AB63671-F89D-52D9-34FA-671E6EA12B81}"/>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6</a:t>
            </a:fld>
            <a:r>
              <a:rPr lang="hu-HU" sz="2000" dirty="0">
                <a:solidFill>
                  <a:schemeClr val="tx1"/>
                </a:solidFill>
              </a:rPr>
              <a:t> -</a:t>
            </a:r>
          </a:p>
        </p:txBody>
      </p:sp>
      <p:sp>
        <p:nvSpPr>
          <p:cNvPr id="9" name="Téglalap 8">
            <a:extLst>
              <a:ext uri="{FF2B5EF4-FFF2-40B4-BE49-F238E27FC236}">
                <a16:creationId xmlns:a16="http://schemas.microsoft.com/office/drawing/2014/main" id="{CAB8FFC5-1FEC-0F64-7B8C-596FA3E60249}"/>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9848E7BA-09C4-EA8B-2FA4-2754BDCF4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A0D33523-D038-DE74-278F-94216AF31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pic>
        <p:nvPicPr>
          <p:cNvPr id="13" name="Picture 2" descr="Electron Therapy Physics | Oncology Medical Physics">
            <a:extLst>
              <a:ext uri="{FF2B5EF4-FFF2-40B4-BE49-F238E27FC236}">
                <a16:creationId xmlns:a16="http://schemas.microsoft.com/office/drawing/2014/main" id="{66B21979-0C7C-C028-E07B-E693584608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1767429"/>
            <a:ext cx="2639088" cy="25073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4627192-9BCF-573D-B1D1-A6D8B57D8439}"/>
              </a:ext>
            </a:extLst>
          </p:cNvPr>
          <p:cNvSpPr txBox="1"/>
          <p:nvPr/>
        </p:nvSpPr>
        <p:spPr>
          <a:xfrm>
            <a:off x="539552" y="4400009"/>
            <a:ext cx="2736304" cy="369332"/>
          </a:xfrm>
          <a:prstGeom prst="rect">
            <a:avLst/>
          </a:prstGeom>
          <a:noFill/>
        </p:spPr>
        <p:txBody>
          <a:bodyPr wrap="square" rtlCol="0">
            <a:spAutoFit/>
          </a:bodyPr>
          <a:lstStyle/>
          <a:p>
            <a:r>
              <a:rPr lang="en-US" dirty="0">
                <a:solidFill>
                  <a:srgbClr val="0000FF"/>
                </a:solidFill>
              </a:rPr>
              <a:t>Electron depth-dose profile</a:t>
            </a:r>
          </a:p>
        </p:txBody>
      </p:sp>
    </p:spTree>
    <p:extLst>
      <p:ext uri="{BB962C8B-B14F-4D97-AF65-F5344CB8AC3E}">
        <p14:creationId xmlns:p14="http://schemas.microsoft.com/office/powerpoint/2010/main" val="193986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302C0-DCA7-C5FC-2A14-1BF1EFC81A01}"/>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645D6210-D5B9-89D7-A80A-A532368D10B7}"/>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INTRA-OPERATIVE RADIATION THERAPY (IORT)</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68FE5B2F-5CE0-F975-A48D-9B0A6291900B}"/>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4FFE3747-F3A1-C847-EEF8-23C4EBE54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91118614-8D68-0D32-5B82-FA5FDDBD6212}"/>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2B6056E9-72E8-9A5C-1DA6-77A2E5EF7D21}"/>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7</a:t>
            </a:fld>
            <a:r>
              <a:rPr lang="hu-HU" sz="2000" dirty="0">
                <a:solidFill>
                  <a:schemeClr val="tx1"/>
                </a:solidFill>
              </a:rPr>
              <a:t> -</a:t>
            </a:r>
          </a:p>
        </p:txBody>
      </p:sp>
      <p:sp>
        <p:nvSpPr>
          <p:cNvPr id="9" name="Téglalap 8">
            <a:extLst>
              <a:ext uri="{FF2B5EF4-FFF2-40B4-BE49-F238E27FC236}">
                <a16:creationId xmlns:a16="http://schemas.microsoft.com/office/drawing/2014/main" id="{A608B3BB-A8F1-19CE-94EF-6FCA72511C81}"/>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162FECEC-4DEA-AE79-907D-C7F411203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180B0CD4-55A3-2CD7-5EC2-9859CDE851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pic>
        <p:nvPicPr>
          <p:cNvPr id="7" name="Picture 6">
            <a:extLst>
              <a:ext uri="{FF2B5EF4-FFF2-40B4-BE49-F238E27FC236}">
                <a16:creationId xmlns:a16="http://schemas.microsoft.com/office/drawing/2014/main" id="{A7410B06-6C09-6F65-C261-97C8C015895E}"/>
              </a:ext>
            </a:extLst>
          </p:cNvPr>
          <p:cNvPicPr>
            <a:picLocks noChangeAspect="1"/>
          </p:cNvPicPr>
          <p:nvPr/>
        </p:nvPicPr>
        <p:blipFill>
          <a:blip r:embed="rId6"/>
          <a:stretch>
            <a:fillRect/>
          </a:stretch>
        </p:blipFill>
        <p:spPr>
          <a:xfrm>
            <a:off x="4008115" y="2733264"/>
            <a:ext cx="4437219" cy="2397530"/>
          </a:xfrm>
          <a:prstGeom prst="rect">
            <a:avLst/>
          </a:prstGeom>
        </p:spPr>
      </p:pic>
      <p:sp>
        <p:nvSpPr>
          <p:cNvPr id="8" name="TextBox 7">
            <a:extLst>
              <a:ext uri="{FF2B5EF4-FFF2-40B4-BE49-F238E27FC236}">
                <a16:creationId xmlns:a16="http://schemas.microsoft.com/office/drawing/2014/main" id="{197D4B05-8523-96DB-56C4-9F3370CCDA55}"/>
              </a:ext>
            </a:extLst>
          </p:cNvPr>
          <p:cNvSpPr txBox="1"/>
          <p:nvPr/>
        </p:nvSpPr>
        <p:spPr>
          <a:xfrm>
            <a:off x="323528" y="1040917"/>
            <a:ext cx="7197127" cy="461665"/>
          </a:xfrm>
          <a:prstGeom prst="rect">
            <a:avLst/>
          </a:prstGeom>
          <a:noFill/>
        </p:spPr>
        <p:txBody>
          <a:bodyPr wrap="square" rtlCol="0">
            <a:spAutoFit/>
          </a:bodyPr>
          <a:lstStyle/>
          <a:p>
            <a:r>
              <a:rPr lang="en-US" sz="2400" dirty="0">
                <a:solidFill>
                  <a:srgbClr val="0000FF"/>
                </a:solidFill>
              </a:rPr>
              <a:t>Estimated DTAs Acceleration Gradients around </a:t>
            </a:r>
            <a:r>
              <a:rPr lang="en-US" sz="2400" b="1" dirty="0">
                <a:solidFill>
                  <a:srgbClr val="FF0000"/>
                </a:solidFill>
              </a:rPr>
              <a:t>1 GeV/m</a:t>
            </a:r>
          </a:p>
        </p:txBody>
      </p:sp>
      <p:sp>
        <p:nvSpPr>
          <p:cNvPr id="11" name="TextBox 10">
            <a:extLst>
              <a:ext uri="{FF2B5EF4-FFF2-40B4-BE49-F238E27FC236}">
                <a16:creationId xmlns:a16="http://schemas.microsoft.com/office/drawing/2014/main" id="{96C01D2B-6382-AE49-982C-E495A7410352}"/>
              </a:ext>
            </a:extLst>
          </p:cNvPr>
          <p:cNvSpPr txBox="1"/>
          <p:nvPr/>
        </p:nvSpPr>
        <p:spPr>
          <a:xfrm>
            <a:off x="539552" y="5159081"/>
            <a:ext cx="7576382" cy="1077218"/>
          </a:xfrm>
          <a:prstGeom prst="rect">
            <a:avLst/>
          </a:prstGeom>
          <a:noFill/>
        </p:spPr>
        <p:txBody>
          <a:bodyPr wrap="square" rtlCol="0">
            <a:spAutoFit/>
          </a:bodyPr>
          <a:lstStyle/>
          <a:p>
            <a:r>
              <a:rPr lang="en-US" sz="1600" dirty="0"/>
              <a:t>England, R. Joel, et al. "</a:t>
            </a:r>
            <a:r>
              <a:rPr lang="en-US" sz="1600" i="1" dirty="0"/>
              <a:t>Dielectric laser accelerators.</a:t>
            </a:r>
            <a:r>
              <a:rPr lang="en-US" sz="1600" dirty="0"/>
              <a:t>" </a:t>
            </a:r>
            <a:r>
              <a:rPr lang="en-US" sz="1600" i="1" dirty="0"/>
              <a:t>Reviews of Modern Physics</a:t>
            </a:r>
            <a:r>
              <a:rPr lang="en-US" sz="1600" dirty="0"/>
              <a:t> 86.4 (2014): 1337-1389.</a:t>
            </a:r>
          </a:p>
          <a:p>
            <a:r>
              <a:rPr lang="en-US" sz="1600" dirty="0"/>
              <a:t>J. E. Clayton and P. A. Lovoi, “</a:t>
            </a:r>
            <a:r>
              <a:rPr lang="en-US" sz="1600" i="1" dirty="0"/>
              <a:t>Laser Accelerator Driven Particle Brachytherapy Devices, Systems and Methods”</a:t>
            </a:r>
            <a:r>
              <a:rPr lang="en-US" sz="1600" dirty="0"/>
              <a:t>. US Patent 9022914 B2. Filed 30 Sep. 2011, issued 5 May 2015.</a:t>
            </a:r>
          </a:p>
        </p:txBody>
      </p:sp>
      <p:pic>
        <p:nvPicPr>
          <p:cNvPr id="13" name="Picture 2" descr="Electron Therapy Physics | Oncology Medical Physics">
            <a:extLst>
              <a:ext uri="{FF2B5EF4-FFF2-40B4-BE49-F238E27FC236}">
                <a16:creationId xmlns:a16="http://schemas.microsoft.com/office/drawing/2014/main" id="{5D34AE26-E762-04F9-4CD1-804F79F09C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1767429"/>
            <a:ext cx="2639088" cy="25073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C03034-0CF4-9222-2905-3C65A90A655A}"/>
              </a:ext>
            </a:extLst>
          </p:cNvPr>
          <p:cNvSpPr txBox="1"/>
          <p:nvPr/>
        </p:nvSpPr>
        <p:spPr>
          <a:xfrm>
            <a:off x="539552" y="4400009"/>
            <a:ext cx="2736304" cy="369332"/>
          </a:xfrm>
          <a:prstGeom prst="rect">
            <a:avLst/>
          </a:prstGeom>
          <a:noFill/>
        </p:spPr>
        <p:txBody>
          <a:bodyPr wrap="square" rtlCol="0">
            <a:spAutoFit/>
          </a:bodyPr>
          <a:lstStyle/>
          <a:p>
            <a:r>
              <a:rPr lang="en-US" dirty="0">
                <a:solidFill>
                  <a:srgbClr val="0000FF"/>
                </a:solidFill>
              </a:rPr>
              <a:t>Electron depth-dose profile</a:t>
            </a:r>
          </a:p>
        </p:txBody>
      </p:sp>
      <p:sp>
        <p:nvSpPr>
          <p:cNvPr id="15" name="TextBox 14">
            <a:extLst>
              <a:ext uri="{FF2B5EF4-FFF2-40B4-BE49-F238E27FC236}">
                <a16:creationId xmlns:a16="http://schemas.microsoft.com/office/drawing/2014/main" id="{1BDF4425-10C3-EF34-742F-81D6B743F5C3}"/>
              </a:ext>
            </a:extLst>
          </p:cNvPr>
          <p:cNvSpPr txBox="1"/>
          <p:nvPr/>
        </p:nvSpPr>
        <p:spPr>
          <a:xfrm>
            <a:off x="2987824" y="1568771"/>
            <a:ext cx="6768752" cy="1200329"/>
          </a:xfrm>
          <a:prstGeom prst="rect">
            <a:avLst/>
          </a:prstGeom>
          <a:noFill/>
        </p:spPr>
        <p:txBody>
          <a:bodyPr wrap="square" rtlCol="0">
            <a:spAutoFit/>
          </a:bodyPr>
          <a:lstStyle/>
          <a:p>
            <a:pPr marL="742950" lvl="1" indent="-285750">
              <a:buClr>
                <a:srgbClr val="FF0000"/>
              </a:buClr>
              <a:buFont typeface="Wingdings" panose="05000000000000000000" pitchFamily="2" charset="2"/>
              <a:buChar char="§"/>
            </a:pPr>
            <a:r>
              <a:rPr lang="en-US" dirty="0">
                <a:solidFill>
                  <a:srgbClr val="0000FF"/>
                </a:solidFill>
              </a:rPr>
              <a:t>Full-dielectric accelerator -&gt; Can be integrated on a </a:t>
            </a:r>
            <a:r>
              <a:rPr lang="en-US" dirty="0">
                <a:solidFill>
                  <a:srgbClr val="FF0000"/>
                </a:solidFill>
              </a:rPr>
              <a:t>chip</a:t>
            </a:r>
          </a:p>
          <a:p>
            <a:pPr marL="742950" lvl="1" indent="-285750">
              <a:buClr>
                <a:srgbClr val="FF0000"/>
              </a:buClr>
              <a:buFont typeface="Wingdings" panose="05000000000000000000" pitchFamily="2" charset="2"/>
              <a:buChar char="§"/>
            </a:pPr>
            <a:r>
              <a:rPr lang="en-US" dirty="0">
                <a:solidFill>
                  <a:srgbClr val="0000FF"/>
                </a:solidFill>
              </a:rPr>
              <a:t>Micrometer scale compact source</a:t>
            </a:r>
          </a:p>
          <a:p>
            <a:pPr marL="742950" lvl="1" indent="-285750">
              <a:buClr>
                <a:srgbClr val="FF0000"/>
              </a:buClr>
              <a:buFont typeface="Wingdings" panose="05000000000000000000" pitchFamily="2" charset="2"/>
              <a:buChar char="§"/>
            </a:pPr>
            <a:r>
              <a:rPr lang="en-US" dirty="0">
                <a:solidFill>
                  <a:srgbClr val="FF0000"/>
                </a:solidFill>
              </a:rPr>
              <a:t>Multi-MeV electron beam </a:t>
            </a:r>
            <a:r>
              <a:rPr lang="en-US" dirty="0">
                <a:solidFill>
                  <a:srgbClr val="0000FF"/>
                </a:solidFill>
              </a:rPr>
              <a:t>of mm-to-cm scale </a:t>
            </a:r>
          </a:p>
          <a:p>
            <a:pPr marL="742950" lvl="1" indent="-285750">
              <a:buClr>
                <a:srgbClr val="FF0000"/>
              </a:buClr>
              <a:buFont typeface="Wingdings" panose="05000000000000000000" pitchFamily="2" charset="2"/>
              <a:buChar char="§"/>
            </a:pPr>
            <a:r>
              <a:rPr lang="en-US" dirty="0">
                <a:solidFill>
                  <a:srgbClr val="0000FF"/>
                </a:solidFill>
              </a:rPr>
              <a:t>Attached at the end of an endoscope</a:t>
            </a:r>
            <a:endParaRPr lang="en-US" dirty="0"/>
          </a:p>
        </p:txBody>
      </p:sp>
    </p:spTree>
    <p:extLst>
      <p:ext uri="{BB962C8B-B14F-4D97-AF65-F5344CB8AC3E}">
        <p14:creationId xmlns:p14="http://schemas.microsoft.com/office/powerpoint/2010/main" val="36718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A7A9D-DA78-2280-CDF0-4E15F0542E10}"/>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C4B49F55-D796-D995-3CA8-B8701B7A5DD4}"/>
              </a:ext>
            </a:extLst>
          </p:cNvPr>
          <p:cNvSpPr txBox="1"/>
          <p:nvPr/>
        </p:nvSpPr>
        <p:spPr>
          <a:xfrm>
            <a:off x="63550" y="105522"/>
            <a:ext cx="9169125" cy="492443"/>
          </a:xfrm>
          <a:prstGeom prst="rect">
            <a:avLst/>
          </a:prstGeom>
          <a:noFill/>
          <a:effectLst/>
        </p:spPr>
        <p:txBody>
          <a:bodyPr wrap="square" rtlCol="0">
            <a:spAutoFit/>
          </a:bodyPr>
          <a:lstStyle/>
          <a:p>
            <a:r>
              <a:rPr lang="en-US" sz="2600" b="1" dirty="0">
                <a:solidFill>
                  <a:srgbClr val="00B050"/>
                </a:solidFill>
                <a:effectLst>
                  <a:outerShdw blurRad="38100" dist="38100" dir="2700000" algn="tl">
                    <a:srgbClr val="000000">
                      <a:alpha val="43137"/>
                    </a:srgbClr>
                  </a:outerShdw>
                </a:effectLst>
              </a:rPr>
              <a:t>HADRONTHERAPY</a:t>
            </a:r>
            <a:endParaRPr lang="en-GB" sz="2600" b="1" dirty="0">
              <a:solidFill>
                <a:srgbClr val="00B050"/>
              </a:solidFill>
              <a:effectLst>
                <a:outerShdw blurRad="38100" dist="38100" dir="2700000" algn="tl">
                  <a:srgbClr val="000000">
                    <a:alpha val="43137"/>
                  </a:srgbClr>
                </a:outerShdw>
              </a:effectLst>
            </a:endParaRPr>
          </a:p>
        </p:txBody>
      </p:sp>
      <p:sp>
        <p:nvSpPr>
          <p:cNvPr id="12" name="Téglalap 11">
            <a:extLst>
              <a:ext uri="{FF2B5EF4-FFF2-40B4-BE49-F238E27FC236}">
                <a16:creationId xmlns:a16="http://schemas.microsoft.com/office/drawing/2014/main" id="{73F1E89D-C05D-E151-E99D-81AD90E2466B}"/>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43676DD2-BBEE-38E1-99FF-76767AD39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3D0D06E5-1C47-8AD3-C934-78E7D61772B8}"/>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5511B3FA-6544-C62F-337F-5E574B35CD27}"/>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8</a:t>
            </a:fld>
            <a:r>
              <a:rPr lang="hu-HU" sz="2000" dirty="0">
                <a:solidFill>
                  <a:schemeClr val="tx1"/>
                </a:solidFill>
              </a:rPr>
              <a:t> -</a:t>
            </a:r>
          </a:p>
        </p:txBody>
      </p:sp>
      <p:sp>
        <p:nvSpPr>
          <p:cNvPr id="9" name="Téglalap 8">
            <a:extLst>
              <a:ext uri="{FF2B5EF4-FFF2-40B4-BE49-F238E27FC236}">
                <a16:creationId xmlns:a16="http://schemas.microsoft.com/office/drawing/2014/main" id="{BF2C2707-615D-FB6B-D148-1001454FA51E}"/>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1F8E7CDB-23C8-231F-4CC7-8024D9C6DC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6A2DD13A-0870-B739-DAC4-D3E50AE924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sp>
        <p:nvSpPr>
          <p:cNvPr id="6" name="TextBox 5">
            <a:extLst>
              <a:ext uri="{FF2B5EF4-FFF2-40B4-BE49-F238E27FC236}">
                <a16:creationId xmlns:a16="http://schemas.microsoft.com/office/drawing/2014/main" id="{9371F110-C02A-A36B-98EE-120EB7F0133C}"/>
              </a:ext>
            </a:extLst>
          </p:cNvPr>
          <p:cNvSpPr txBox="1"/>
          <p:nvPr/>
        </p:nvSpPr>
        <p:spPr>
          <a:xfrm>
            <a:off x="323528" y="1040917"/>
            <a:ext cx="7197127" cy="830997"/>
          </a:xfrm>
          <a:prstGeom prst="rect">
            <a:avLst/>
          </a:prstGeom>
          <a:noFill/>
        </p:spPr>
        <p:txBody>
          <a:bodyPr wrap="square" rtlCol="0">
            <a:spAutoFit/>
          </a:bodyPr>
          <a:lstStyle/>
          <a:p>
            <a:r>
              <a:rPr lang="en-US" sz="2400" b="1" dirty="0">
                <a:solidFill>
                  <a:srgbClr val="0000FF"/>
                </a:solidFill>
              </a:rPr>
              <a:t>Dielectric laser-driven acceleration mechanism allows for the acceleration of positively-charged particles</a:t>
            </a:r>
            <a:endParaRPr lang="en-US" sz="2400" b="1" dirty="0">
              <a:solidFill>
                <a:srgbClr val="FF0000"/>
              </a:solidFill>
            </a:endParaRPr>
          </a:p>
        </p:txBody>
      </p:sp>
      <p:pic>
        <p:nvPicPr>
          <p:cNvPr id="8" name="Picture 7">
            <a:extLst>
              <a:ext uri="{FF2B5EF4-FFF2-40B4-BE49-F238E27FC236}">
                <a16:creationId xmlns:a16="http://schemas.microsoft.com/office/drawing/2014/main" id="{2DEEC909-502B-90BC-3121-CB63A65D1750}"/>
              </a:ext>
            </a:extLst>
          </p:cNvPr>
          <p:cNvPicPr>
            <a:picLocks noChangeAspect="1"/>
          </p:cNvPicPr>
          <p:nvPr/>
        </p:nvPicPr>
        <p:blipFill>
          <a:blip r:embed="rId6"/>
          <a:stretch>
            <a:fillRect/>
          </a:stretch>
        </p:blipFill>
        <p:spPr>
          <a:xfrm>
            <a:off x="467544" y="2131386"/>
            <a:ext cx="2736304" cy="2854701"/>
          </a:xfrm>
          <a:prstGeom prst="rect">
            <a:avLst/>
          </a:prstGeom>
        </p:spPr>
      </p:pic>
      <p:sp>
        <p:nvSpPr>
          <p:cNvPr id="11" name="TextBox 10">
            <a:extLst>
              <a:ext uri="{FF2B5EF4-FFF2-40B4-BE49-F238E27FC236}">
                <a16:creationId xmlns:a16="http://schemas.microsoft.com/office/drawing/2014/main" id="{A94B7CEB-B30F-6796-F55C-B77C55A1E7DB}"/>
              </a:ext>
            </a:extLst>
          </p:cNvPr>
          <p:cNvSpPr txBox="1"/>
          <p:nvPr/>
        </p:nvSpPr>
        <p:spPr>
          <a:xfrm>
            <a:off x="467544" y="5153987"/>
            <a:ext cx="8457857" cy="1323439"/>
          </a:xfrm>
          <a:prstGeom prst="rect">
            <a:avLst/>
          </a:prstGeom>
          <a:noFill/>
        </p:spPr>
        <p:txBody>
          <a:bodyPr wrap="square" rtlCol="0">
            <a:spAutoFit/>
          </a:bodyPr>
          <a:lstStyle/>
          <a:p>
            <a:r>
              <a:rPr lang="en-US" sz="1600" dirty="0" err="1"/>
              <a:t>Pálfalvi</a:t>
            </a:r>
            <a:r>
              <a:rPr lang="en-US" sz="1600" dirty="0"/>
              <a:t>, László, et al. "</a:t>
            </a:r>
            <a:r>
              <a:rPr lang="en-US" sz="1600" i="1" dirty="0"/>
              <a:t>Evanescent-wave proton </a:t>
            </a:r>
            <a:r>
              <a:rPr lang="en-US" sz="1600" i="1" dirty="0" err="1"/>
              <a:t>postaccelerator</a:t>
            </a:r>
            <a:r>
              <a:rPr lang="en-US" sz="1600" i="1" dirty="0"/>
              <a:t> driven by intense THz pulse.</a:t>
            </a:r>
            <a:r>
              <a:rPr lang="en-US" sz="1600" dirty="0"/>
              <a:t>" </a:t>
            </a:r>
            <a:r>
              <a:rPr lang="en-US" sz="1600" i="1" dirty="0"/>
              <a:t>Physical Review Special Topics-Accelerators and Beams</a:t>
            </a:r>
            <a:r>
              <a:rPr lang="en-US" sz="1600" dirty="0"/>
              <a:t> 17.3 (2014): 031301.</a:t>
            </a:r>
          </a:p>
          <a:p>
            <a:r>
              <a:rPr lang="en-US" sz="1600" dirty="0"/>
              <a:t>Torrisi, G., et al. "</a:t>
            </a:r>
            <a:r>
              <a:rPr lang="en-US" sz="1600" i="1" dirty="0"/>
              <a:t>Feasibility Study and Perspectives of proton Dielectric Laser Accelerators (p-DLA): from </a:t>
            </a:r>
            <a:r>
              <a:rPr lang="en-US" sz="1600" i="1" dirty="0" err="1"/>
              <a:t>nanosource</a:t>
            </a:r>
            <a:r>
              <a:rPr lang="en-US" sz="1600" i="1" dirty="0"/>
              <a:t> to accelerator scheme.</a:t>
            </a:r>
            <a:r>
              <a:rPr lang="en-US" sz="1600" dirty="0"/>
              <a:t>" </a:t>
            </a:r>
            <a:r>
              <a:rPr lang="en-US" sz="1600" i="1" dirty="0" err="1"/>
              <a:t>arXiv</a:t>
            </a:r>
            <a:r>
              <a:rPr lang="en-US" sz="1600" i="1" dirty="0"/>
              <a:t> preprint arXiv:2106.13701</a:t>
            </a:r>
            <a:r>
              <a:rPr lang="en-US" sz="1600" dirty="0"/>
              <a:t> (2021).</a:t>
            </a:r>
          </a:p>
          <a:p>
            <a:endParaRPr lang="en-US" sz="1600" dirty="0"/>
          </a:p>
        </p:txBody>
      </p:sp>
      <p:pic>
        <p:nvPicPr>
          <p:cNvPr id="14" name="Picture 13">
            <a:extLst>
              <a:ext uri="{FF2B5EF4-FFF2-40B4-BE49-F238E27FC236}">
                <a16:creationId xmlns:a16="http://schemas.microsoft.com/office/drawing/2014/main" id="{F60F3F7B-2E3A-8EBA-3D3E-5F3AA934E7D3}"/>
              </a:ext>
            </a:extLst>
          </p:cNvPr>
          <p:cNvPicPr>
            <a:picLocks noChangeAspect="1"/>
          </p:cNvPicPr>
          <p:nvPr/>
        </p:nvPicPr>
        <p:blipFill>
          <a:blip r:embed="rId7"/>
          <a:stretch>
            <a:fillRect/>
          </a:stretch>
        </p:blipFill>
        <p:spPr>
          <a:xfrm>
            <a:off x="3612143" y="3096773"/>
            <a:ext cx="5229164" cy="1627824"/>
          </a:xfrm>
          <a:prstGeom prst="rect">
            <a:avLst/>
          </a:prstGeom>
        </p:spPr>
      </p:pic>
      <p:sp>
        <p:nvSpPr>
          <p:cNvPr id="15" name="TextBox 14">
            <a:extLst>
              <a:ext uri="{FF2B5EF4-FFF2-40B4-BE49-F238E27FC236}">
                <a16:creationId xmlns:a16="http://schemas.microsoft.com/office/drawing/2014/main" id="{A85ABAC4-A19A-E30E-70AE-6D67F2C06B3B}"/>
              </a:ext>
            </a:extLst>
          </p:cNvPr>
          <p:cNvSpPr txBox="1"/>
          <p:nvPr/>
        </p:nvSpPr>
        <p:spPr>
          <a:xfrm>
            <a:off x="4141498" y="2060282"/>
            <a:ext cx="2736304" cy="646331"/>
          </a:xfrm>
          <a:prstGeom prst="rect">
            <a:avLst/>
          </a:prstGeom>
          <a:noFill/>
        </p:spPr>
        <p:txBody>
          <a:bodyPr wrap="square" rtlCol="0">
            <a:spAutoFit/>
          </a:bodyPr>
          <a:lstStyle/>
          <a:p>
            <a:r>
              <a:rPr lang="en-US" dirty="0">
                <a:solidFill>
                  <a:srgbClr val="0000FF"/>
                </a:solidFill>
              </a:rPr>
              <a:t>Evanescent-wave proton post-accelerator</a:t>
            </a:r>
          </a:p>
        </p:txBody>
      </p:sp>
      <p:sp>
        <p:nvSpPr>
          <p:cNvPr id="16" name="TextBox 15">
            <a:extLst>
              <a:ext uri="{FF2B5EF4-FFF2-40B4-BE49-F238E27FC236}">
                <a16:creationId xmlns:a16="http://schemas.microsoft.com/office/drawing/2014/main" id="{3F1DDEFC-7F6E-ACEE-5EFE-6D18405DAE87}"/>
              </a:ext>
            </a:extLst>
          </p:cNvPr>
          <p:cNvSpPr txBox="1"/>
          <p:nvPr/>
        </p:nvSpPr>
        <p:spPr>
          <a:xfrm>
            <a:off x="4891489" y="4715517"/>
            <a:ext cx="3078207" cy="369332"/>
          </a:xfrm>
          <a:prstGeom prst="rect">
            <a:avLst/>
          </a:prstGeom>
          <a:noFill/>
        </p:spPr>
        <p:txBody>
          <a:bodyPr wrap="square" rtlCol="0">
            <a:spAutoFit/>
          </a:bodyPr>
          <a:lstStyle/>
          <a:p>
            <a:r>
              <a:rPr lang="en-US" dirty="0">
                <a:solidFill>
                  <a:srgbClr val="0000FF"/>
                </a:solidFill>
              </a:rPr>
              <a:t>Conceptual design of a p-DLA</a:t>
            </a:r>
          </a:p>
        </p:txBody>
      </p:sp>
      <p:cxnSp>
        <p:nvCxnSpPr>
          <p:cNvPr id="18" name="Straight Arrow Connector 17">
            <a:extLst>
              <a:ext uri="{FF2B5EF4-FFF2-40B4-BE49-F238E27FC236}">
                <a16:creationId xmlns:a16="http://schemas.microsoft.com/office/drawing/2014/main" id="{AF7D8F6B-7531-52E6-8C07-C36A0F1CE697}"/>
              </a:ext>
            </a:extLst>
          </p:cNvPr>
          <p:cNvCxnSpPr/>
          <p:nvPr/>
        </p:nvCxnSpPr>
        <p:spPr>
          <a:xfrm flipH="1">
            <a:off x="3203848" y="2348880"/>
            <a:ext cx="792088" cy="7200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0974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FFEEF-C283-2600-0093-77026B37B3B4}"/>
            </a:ext>
          </a:extLst>
        </p:cNvPr>
        <p:cNvGrpSpPr/>
        <p:nvPr/>
      </p:nvGrpSpPr>
      <p:grpSpPr>
        <a:xfrm>
          <a:off x="0" y="0"/>
          <a:ext cx="0" cy="0"/>
          <a:chOff x="0" y="0"/>
          <a:chExt cx="0" cy="0"/>
        </a:xfrm>
      </p:grpSpPr>
      <p:sp>
        <p:nvSpPr>
          <p:cNvPr id="10" name="Szövegdoboz 9">
            <a:extLst>
              <a:ext uri="{FF2B5EF4-FFF2-40B4-BE49-F238E27FC236}">
                <a16:creationId xmlns:a16="http://schemas.microsoft.com/office/drawing/2014/main" id="{551FF2BA-21CE-A4F6-CAD8-C329BFE239A3}"/>
              </a:ext>
            </a:extLst>
          </p:cNvPr>
          <p:cNvSpPr txBox="1"/>
          <p:nvPr/>
        </p:nvSpPr>
        <p:spPr>
          <a:xfrm>
            <a:off x="63550" y="105522"/>
            <a:ext cx="9169125" cy="492443"/>
          </a:xfrm>
          <a:prstGeom prst="rect">
            <a:avLst/>
          </a:prstGeom>
          <a:noFill/>
          <a:effectLst/>
        </p:spPr>
        <p:txBody>
          <a:bodyPr wrap="square" rtlCol="0">
            <a:spAutoFit/>
          </a:bodyPr>
          <a:lstStyle/>
          <a:p>
            <a:r>
              <a:rPr lang="en-GB" sz="2600" b="1" dirty="0">
                <a:solidFill>
                  <a:srgbClr val="00B050"/>
                </a:solidFill>
                <a:effectLst>
                  <a:outerShdw blurRad="38100" dist="38100" dir="2700000" algn="tl">
                    <a:srgbClr val="000000">
                      <a:alpha val="43137"/>
                    </a:srgbClr>
                  </a:outerShdw>
                </a:effectLst>
              </a:rPr>
              <a:t>ADVANCE IMAGING</a:t>
            </a:r>
          </a:p>
        </p:txBody>
      </p:sp>
      <p:sp>
        <p:nvSpPr>
          <p:cNvPr id="12" name="Téglalap 11">
            <a:extLst>
              <a:ext uri="{FF2B5EF4-FFF2-40B4-BE49-F238E27FC236}">
                <a16:creationId xmlns:a16="http://schemas.microsoft.com/office/drawing/2014/main" id="{C86E0AF0-152B-A4A6-C576-B63B4EF944AD}"/>
              </a:ext>
            </a:extLst>
          </p:cNvPr>
          <p:cNvSpPr/>
          <p:nvPr/>
        </p:nvSpPr>
        <p:spPr>
          <a:xfrm>
            <a:off x="-36512" y="718985"/>
            <a:ext cx="9180512" cy="457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effectLst>
                <a:outerShdw blurRad="38100" dist="38100" dir="2700000" algn="tl">
                  <a:srgbClr val="000000">
                    <a:alpha val="43137"/>
                  </a:srgbClr>
                </a:outerShdw>
              </a:effectLst>
            </a:endParaRPr>
          </a:p>
        </p:txBody>
      </p:sp>
      <p:pic>
        <p:nvPicPr>
          <p:cNvPr id="1026" name="Picture 2" descr="C:\Users\TZ\Google Drive\Előadás\Minta\pte.jpeg">
            <a:extLst>
              <a:ext uri="{FF2B5EF4-FFF2-40B4-BE49-F238E27FC236}">
                <a16:creationId xmlns:a16="http://schemas.microsoft.com/office/drawing/2014/main" id="{F91494C2-76CB-A2A7-42A5-C2C548D58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8" y="6285619"/>
            <a:ext cx="2123728" cy="5639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gyenes összekötő 3">
            <a:extLst>
              <a:ext uri="{FF2B5EF4-FFF2-40B4-BE49-F238E27FC236}">
                <a16:creationId xmlns:a16="http://schemas.microsoft.com/office/drawing/2014/main" id="{D3BE1979-7EC8-1FCF-419B-ACF1FD3A5591}"/>
              </a:ext>
            </a:extLst>
          </p:cNvPr>
          <p:cNvCxnSpPr/>
          <p:nvPr/>
        </p:nvCxnSpPr>
        <p:spPr>
          <a:xfrm>
            <a:off x="0" y="6237312"/>
            <a:ext cx="9144000" cy="0"/>
          </a:xfrm>
          <a:prstGeom prst="line">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 name="Dia számának helye 2">
            <a:extLst>
              <a:ext uri="{FF2B5EF4-FFF2-40B4-BE49-F238E27FC236}">
                <a16:creationId xmlns:a16="http://schemas.microsoft.com/office/drawing/2014/main" id="{AABE8462-A612-859F-1FC5-7F281956BB6C}"/>
              </a:ext>
            </a:extLst>
          </p:cNvPr>
          <p:cNvSpPr>
            <a:spLocks noGrp="1"/>
          </p:cNvSpPr>
          <p:nvPr>
            <p:ph type="sldNum" sz="quarter" idx="12"/>
          </p:nvPr>
        </p:nvSpPr>
        <p:spPr>
          <a:xfrm>
            <a:off x="6902896" y="6356350"/>
            <a:ext cx="2133600" cy="365125"/>
          </a:xfrm>
        </p:spPr>
        <p:txBody>
          <a:bodyPr/>
          <a:lstStyle/>
          <a:p>
            <a:r>
              <a:rPr lang="hu-HU" sz="2000" dirty="0">
                <a:solidFill>
                  <a:schemeClr val="tx1"/>
                </a:solidFill>
              </a:rPr>
              <a:t>- </a:t>
            </a:r>
            <a:fld id="{6CF48FFF-2B3B-4AC5-BEE1-3B722CEDB7ED}" type="slidenum">
              <a:rPr lang="hu-HU" sz="2000" smtClean="0">
                <a:solidFill>
                  <a:schemeClr val="tx1"/>
                </a:solidFill>
              </a:rPr>
              <a:t>9</a:t>
            </a:fld>
            <a:r>
              <a:rPr lang="hu-HU" sz="2000" dirty="0">
                <a:solidFill>
                  <a:schemeClr val="tx1"/>
                </a:solidFill>
              </a:rPr>
              <a:t> -</a:t>
            </a:r>
          </a:p>
        </p:txBody>
      </p:sp>
      <p:sp>
        <p:nvSpPr>
          <p:cNvPr id="9" name="Téglalap 8">
            <a:extLst>
              <a:ext uri="{FF2B5EF4-FFF2-40B4-BE49-F238E27FC236}">
                <a16:creationId xmlns:a16="http://schemas.microsoft.com/office/drawing/2014/main" id="{09E82EF2-980C-FB42-E617-D7DA9FCC98D8}"/>
              </a:ext>
            </a:extLst>
          </p:cNvPr>
          <p:cNvSpPr/>
          <p:nvPr/>
        </p:nvSpPr>
        <p:spPr>
          <a:xfrm>
            <a:off x="2156646" y="6380328"/>
            <a:ext cx="3969704" cy="400110"/>
          </a:xfrm>
          <a:prstGeom prst="rect">
            <a:avLst/>
          </a:prstGeom>
        </p:spPr>
        <p:txBody>
          <a:bodyPr wrap="square">
            <a:spAutoFit/>
          </a:bodyPr>
          <a:lstStyle/>
          <a:p>
            <a:r>
              <a:rPr lang="en-US" sz="2000" dirty="0" err="1">
                <a:latin typeface="+mj-lt"/>
              </a:rPr>
              <a:t>EuPRAXIA</a:t>
            </a:r>
            <a:r>
              <a:rPr lang="en-US" sz="2000" dirty="0">
                <a:latin typeface="+mj-lt"/>
              </a:rPr>
              <a:t>-DN Camp III – 06/10/2025</a:t>
            </a:r>
            <a:endParaRPr lang="en-GB" sz="2000" dirty="0">
              <a:latin typeface="+mj-lt"/>
            </a:endParaRPr>
          </a:p>
        </p:txBody>
      </p:sp>
      <p:pic>
        <p:nvPicPr>
          <p:cNvPr id="2" name="Picture 1" descr="A logo with stars on it&#10;&#10;Description automatically generated">
            <a:extLst>
              <a:ext uri="{FF2B5EF4-FFF2-40B4-BE49-F238E27FC236}">
                <a16:creationId xmlns:a16="http://schemas.microsoft.com/office/drawing/2014/main" id="{844C2F22-3AAA-F014-B5B7-75E89BC390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6302767"/>
            <a:ext cx="879638" cy="555233"/>
          </a:xfrm>
          <a:prstGeom prst="rect">
            <a:avLst/>
          </a:prstGeom>
        </p:spPr>
      </p:pic>
      <p:pic>
        <p:nvPicPr>
          <p:cNvPr id="5" name="Picture 4" descr="A flag with yellow stars in a circle&#10;&#10;Description automatically generated">
            <a:extLst>
              <a:ext uri="{FF2B5EF4-FFF2-40B4-BE49-F238E27FC236}">
                <a16:creationId xmlns:a16="http://schemas.microsoft.com/office/drawing/2014/main" id="{64E552A4-8C4B-CC09-2597-ABF6A5AE9A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6725" y="6282057"/>
            <a:ext cx="828859" cy="548696"/>
          </a:xfrm>
          <a:prstGeom prst="rect">
            <a:avLst/>
          </a:prstGeom>
        </p:spPr>
      </p:pic>
    </p:spTree>
    <p:extLst>
      <p:ext uri="{BB962C8B-B14F-4D97-AF65-F5344CB8AC3E}">
        <p14:creationId xmlns:p14="http://schemas.microsoft.com/office/powerpoint/2010/main" val="149945030"/>
      </p:ext>
    </p:extLst>
  </p:cSld>
  <p:clrMapOvr>
    <a:masterClrMapping/>
  </p:clrMapOvr>
</p:sld>
</file>

<file path=ppt/theme/theme1.xml><?xml version="1.0" encoding="utf-8"?>
<a:theme xmlns:a="http://schemas.openxmlformats.org/drawingml/2006/main" name="THz_acc_group_szov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THz_acc_group_szoveg</Template>
  <TotalTime>11272</TotalTime>
  <Words>1768</Words>
  <Application>Microsoft Office PowerPoint</Application>
  <PresentationFormat>On-screen Show (4:3)</PresentationFormat>
  <Paragraphs>214</Paragraphs>
  <Slides>21</Slides>
  <Notes>21</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Wingdings</vt:lpstr>
      <vt:lpstr>THz_acc_group_szoveg</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TZ</dc:creator>
  <cp:lastModifiedBy>Leiva Genre Andres</cp:lastModifiedBy>
  <cp:revision>655</cp:revision>
  <dcterms:created xsi:type="dcterms:W3CDTF">2017-09-29T11:20:59Z</dcterms:created>
  <dcterms:modified xsi:type="dcterms:W3CDTF">2025-10-06T05:09:05Z</dcterms:modified>
</cp:coreProperties>
</file>