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57" r:id="rId3"/>
    <p:sldId id="260" r:id="rId4"/>
    <p:sldId id="258" r:id="rId5"/>
    <p:sldId id="259" r:id="rId6"/>
    <p:sldId id="262" r:id="rId7"/>
    <p:sldId id="261" r:id="rId8"/>
    <p:sldId id="263" r:id="rId9"/>
    <p:sldId id="264" r:id="rId10"/>
    <p:sldId id="265" r:id="rId11"/>
    <p:sldId id="266" r:id="rId12"/>
    <p:sldId id="267" r:id="rId13"/>
    <p:sldId id="269" r:id="rId14"/>
    <p:sldId id="268"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F0F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A7C4D4-2163-4CFF-AC57-D6D2098FFCEB}" v="3" dt="2025-10-03T13:33:39.1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79" d="100"/>
          <a:sy n="79" d="100"/>
        </p:scale>
        <p:origin x="835"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ain Demitra" userId="6fc41175-23ee-41a1-8381-5bb1a6a1ea35" providerId="ADAL" clId="{FF19D891-71FA-42E0-B69E-C8BC208B813D}"/>
    <pc:docChg chg="undo custSel delSld modSld sldOrd">
      <pc:chgData name="Romain Demitra" userId="6fc41175-23ee-41a1-8381-5bb1a6a1ea35" providerId="ADAL" clId="{FF19D891-71FA-42E0-B69E-C8BC208B813D}" dt="2025-10-03T13:43:01.368" v="584" actId="20577"/>
      <pc:docMkLst>
        <pc:docMk/>
      </pc:docMkLst>
      <pc:sldChg chg="modSp mod">
        <pc:chgData name="Romain Demitra" userId="6fc41175-23ee-41a1-8381-5bb1a6a1ea35" providerId="ADAL" clId="{FF19D891-71FA-42E0-B69E-C8BC208B813D}" dt="2025-10-03T13:43:01.368" v="584" actId="20577"/>
        <pc:sldMkLst>
          <pc:docMk/>
          <pc:sldMk cId="4066610538" sldId="260"/>
        </pc:sldMkLst>
        <pc:spChg chg="mod">
          <ac:chgData name="Romain Demitra" userId="6fc41175-23ee-41a1-8381-5bb1a6a1ea35" providerId="ADAL" clId="{FF19D891-71FA-42E0-B69E-C8BC208B813D}" dt="2025-10-03T13:43:01.368" v="584" actId="20577"/>
          <ac:spMkLst>
            <pc:docMk/>
            <pc:sldMk cId="4066610538" sldId="260"/>
            <ac:spMk id="2" creationId="{F23B6343-C7F6-9126-8D48-E99D82D59BE7}"/>
          </ac:spMkLst>
        </pc:spChg>
      </pc:sldChg>
      <pc:sldChg chg="ord">
        <pc:chgData name="Romain Demitra" userId="6fc41175-23ee-41a1-8381-5bb1a6a1ea35" providerId="ADAL" clId="{FF19D891-71FA-42E0-B69E-C8BC208B813D}" dt="2025-10-03T13:39:03.081" v="573"/>
        <pc:sldMkLst>
          <pc:docMk/>
          <pc:sldMk cId="768757714" sldId="267"/>
        </pc:sldMkLst>
      </pc:sldChg>
      <pc:sldChg chg="addSp modSp mod ord">
        <pc:chgData name="Romain Demitra" userId="6fc41175-23ee-41a1-8381-5bb1a6a1ea35" providerId="ADAL" clId="{FF19D891-71FA-42E0-B69E-C8BC208B813D}" dt="2025-10-03T13:38:50.503" v="571" actId="1076"/>
        <pc:sldMkLst>
          <pc:docMk/>
          <pc:sldMk cId="3812159596" sldId="269"/>
        </pc:sldMkLst>
        <pc:spChg chg="add mod">
          <ac:chgData name="Romain Demitra" userId="6fc41175-23ee-41a1-8381-5bb1a6a1ea35" providerId="ADAL" clId="{FF19D891-71FA-42E0-B69E-C8BC208B813D}" dt="2025-10-03T13:38:50.503" v="571" actId="1076"/>
          <ac:spMkLst>
            <pc:docMk/>
            <pc:sldMk cId="3812159596" sldId="269"/>
            <ac:spMk id="2" creationId="{78BDBB27-0A7A-91A0-8424-0A0D052C0ADE}"/>
          </ac:spMkLst>
        </pc:spChg>
        <pc:spChg chg="mod">
          <ac:chgData name="Romain Demitra" userId="6fc41175-23ee-41a1-8381-5bb1a6a1ea35" providerId="ADAL" clId="{FF19D891-71FA-42E0-B69E-C8BC208B813D}" dt="2025-10-03T13:37:40.395" v="470" actId="20577"/>
          <ac:spMkLst>
            <pc:docMk/>
            <pc:sldMk cId="3812159596" sldId="269"/>
            <ac:spMk id="8" creationId="{59ADB9A0-61CB-A4BC-518D-23604C5461C8}"/>
          </ac:spMkLst>
        </pc:spChg>
        <pc:spChg chg="mod">
          <ac:chgData name="Romain Demitra" userId="6fc41175-23ee-41a1-8381-5bb1a6a1ea35" providerId="ADAL" clId="{FF19D891-71FA-42E0-B69E-C8BC208B813D}" dt="2025-10-03T13:37:05.448" v="437" actId="1076"/>
          <ac:spMkLst>
            <pc:docMk/>
            <pc:sldMk cId="3812159596" sldId="269"/>
            <ac:spMk id="10" creationId="{424205AF-FECB-BE4C-497F-9544A7290F2B}"/>
          </ac:spMkLst>
        </pc:spChg>
        <pc:picChg chg="add mod">
          <ac:chgData name="Romain Demitra" userId="6fc41175-23ee-41a1-8381-5bb1a6a1ea35" providerId="ADAL" clId="{FF19D891-71FA-42E0-B69E-C8BC208B813D}" dt="2025-10-03T13:34:47.212" v="236" actId="1076"/>
          <ac:picMkLst>
            <pc:docMk/>
            <pc:sldMk cId="3812159596" sldId="269"/>
            <ac:picMk id="4" creationId="{7C08167E-090C-623F-7B87-A34F17BDA908}"/>
          </ac:picMkLst>
        </pc:picChg>
      </pc:sldChg>
      <pc:sldChg chg="del">
        <pc:chgData name="Romain Demitra" userId="6fc41175-23ee-41a1-8381-5bb1a6a1ea35" providerId="ADAL" clId="{FF19D891-71FA-42E0-B69E-C8BC208B813D}" dt="2025-10-03T13:39:27.463" v="574" actId="47"/>
        <pc:sldMkLst>
          <pc:docMk/>
          <pc:sldMk cId="3576381508" sldId="270"/>
        </pc:sldMkLst>
      </pc:sldChg>
      <pc:sldChg chg="del">
        <pc:chgData name="Romain Demitra" userId="6fc41175-23ee-41a1-8381-5bb1a6a1ea35" providerId="ADAL" clId="{FF19D891-71FA-42E0-B69E-C8BC208B813D}" dt="2025-10-03T13:39:27.463" v="574" actId="47"/>
        <pc:sldMkLst>
          <pc:docMk/>
          <pc:sldMk cId="1985199746" sldId="271"/>
        </pc:sldMkLst>
      </pc:sldChg>
      <pc:sldChg chg="del">
        <pc:chgData name="Romain Demitra" userId="6fc41175-23ee-41a1-8381-5bb1a6a1ea35" providerId="ADAL" clId="{FF19D891-71FA-42E0-B69E-C8BC208B813D}" dt="2025-10-03T13:39:27.463" v="574" actId="47"/>
        <pc:sldMkLst>
          <pc:docMk/>
          <pc:sldMk cId="4111699049" sldId="272"/>
        </pc:sldMkLst>
      </pc:sldChg>
      <pc:sldChg chg="del">
        <pc:chgData name="Romain Demitra" userId="6fc41175-23ee-41a1-8381-5bb1a6a1ea35" providerId="ADAL" clId="{FF19D891-71FA-42E0-B69E-C8BC208B813D}" dt="2025-10-03T13:39:27.463" v="574" actId="47"/>
        <pc:sldMkLst>
          <pc:docMk/>
          <pc:sldMk cId="2196488799" sldId="273"/>
        </pc:sldMkLst>
      </pc:sldChg>
      <pc:sldChg chg="del">
        <pc:chgData name="Romain Demitra" userId="6fc41175-23ee-41a1-8381-5bb1a6a1ea35" providerId="ADAL" clId="{FF19D891-71FA-42E0-B69E-C8BC208B813D}" dt="2025-10-03T13:39:27.463" v="574" actId="47"/>
        <pc:sldMkLst>
          <pc:docMk/>
          <pc:sldMk cId="161842067" sldId="274"/>
        </pc:sldMkLst>
      </pc:sldChg>
      <pc:sldChg chg="del">
        <pc:chgData name="Romain Demitra" userId="6fc41175-23ee-41a1-8381-5bb1a6a1ea35" providerId="ADAL" clId="{FF19D891-71FA-42E0-B69E-C8BC208B813D}" dt="2025-10-03T13:39:27.463" v="574" actId="47"/>
        <pc:sldMkLst>
          <pc:docMk/>
          <pc:sldMk cId="3907116856" sldId="275"/>
        </pc:sldMkLst>
      </pc:sldChg>
      <pc:sldChg chg="del">
        <pc:chgData name="Romain Demitra" userId="6fc41175-23ee-41a1-8381-5bb1a6a1ea35" providerId="ADAL" clId="{FF19D891-71FA-42E0-B69E-C8BC208B813D}" dt="2025-10-03T13:39:27.463" v="574" actId="47"/>
        <pc:sldMkLst>
          <pc:docMk/>
          <pc:sldMk cId="1968781181" sldId="276"/>
        </pc:sldMkLst>
      </pc:sldChg>
      <pc:sldChg chg="del">
        <pc:chgData name="Romain Demitra" userId="6fc41175-23ee-41a1-8381-5bb1a6a1ea35" providerId="ADAL" clId="{FF19D891-71FA-42E0-B69E-C8BC208B813D}" dt="2025-10-03T13:39:27.463" v="574" actId="47"/>
        <pc:sldMkLst>
          <pc:docMk/>
          <pc:sldMk cId="3389034022" sldId="277"/>
        </pc:sldMkLst>
      </pc:sldChg>
      <pc:sldChg chg="del">
        <pc:chgData name="Romain Demitra" userId="6fc41175-23ee-41a1-8381-5bb1a6a1ea35" providerId="ADAL" clId="{FF19D891-71FA-42E0-B69E-C8BC208B813D}" dt="2025-10-03T13:39:27.463" v="574" actId="47"/>
        <pc:sldMkLst>
          <pc:docMk/>
          <pc:sldMk cId="3437202643" sldId="278"/>
        </pc:sldMkLst>
      </pc:sldChg>
      <pc:sldChg chg="del">
        <pc:chgData name="Romain Demitra" userId="6fc41175-23ee-41a1-8381-5bb1a6a1ea35" providerId="ADAL" clId="{FF19D891-71FA-42E0-B69E-C8BC208B813D}" dt="2025-10-03T13:39:27.463" v="574" actId="47"/>
        <pc:sldMkLst>
          <pc:docMk/>
          <pc:sldMk cId="240763364" sldId="279"/>
        </pc:sldMkLst>
      </pc:sldChg>
      <pc:sldChg chg="del">
        <pc:chgData name="Romain Demitra" userId="6fc41175-23ee-41a1-8381-5bb1a6a1ea35" providerId="ADAL" clId="{FF19D891-71FA-42E0-B69E-C8BC208B813D}" dt="2025-10-03T13:39:27.463" v="574" actId="47"/>
        <pc:sldMkLst>
          <pc:docMk/>
          <pc:sldMk cId="14855902" sldId="280"/>
        </pc:sldMkLst>
      </pc:sldChg>
      <pc:sldChg chg="del">
        <pc:chgData name="Romain Demitra" userId="6fc41175-23ee-41a1-8381-5bb1a6a1ea35" providerId="ADAL" clId="{FF19D891-71FA-42E0-B69E-C8BC208B813D}" dt="2025-10-03T13:39:27.463" v="574" actId="47"/>
        <pc:sldMkLst>
          <pc:docMk/>
          <pc:sldMk cId="855203114" sldId="281"/>
        </pc:sldMkLst>
      </pc:sldChg>
      <pc:sldChg chg="del">
        <pc:chgData name="Romain Demitra" userId="6fc41175-23ee-41a1-8381-5bb1a6a1ea35" providerId="ADAL" clId="{FF19D891-71FA-42E0-B69E-C8BC208B813D}" dt="2025-10-03T13:39:27.463" v="574" actId="47"/>
        <pc:sldMkLst>
          <pc:docMk/>
          <pc:sldMk cId="1670747520" sldId="282"/>
        </pc:sldMkLst>
      </pc:sldChg>
      <pc:sldChg chg="del">
        <pc:chgData name="Romain Demitra" userId="6fc41175-23ee-41a1-8381-5bb1a6a1ea35" providerId="ADAL" clId="{FF19D891-71FA-42E0-B69E-C8BC208B813D}" dt="2025-10-03T13:39:27.463" v="574" actId="47"/>
        <pc:sldMkLst>
          <pc:docMk/>
          <pc:sldMk cId="1514365605" sldId="283"/>
        </pc:sldMkLst>
      </pc:sldChg>
      <pc:sldChg chg="del">
        <pc:chgData name="Romain Demitra" userId="6fc41175-23ee-41a1-8381-5bb1a6a1ea35" providerId="ADAL" clId="{FF19D891-71FA-42E0-B69E-C8BC208B813D}" dt="2025-10-03T13:39:27.463" v="574" actId="47"/>
        <pc:sldMkLst>
          <pc:docMk/>
          <pc:sldMk cId="3104143436" sldId="284"/>
        </pc:sldMkLst>
      </pc:sldChg>
      <pc:sldChg chg="del">
        <pc:chgData name="Romain Demitra" userId="6fc41175-23ee-41a1-8381-5bb1a6a1ea35" providerId="ADAL" clId="{FF19D891-71FA-42E0-B69E-C8BC208B813D}" dt="2025-10-03T13:39:27.463" v="574" actId="47"/>
        <pc:sldMkLst>
          <pc:docMk/>
          <pc:sldMk cId="3210846275" sldId="285"/>
        </pc:sldMkLst>
      </pc:sldChg>
      <pc:sldChg chg="del">
        <pc:chgData name="Romain Demitra" userId="6fc41175-23ee-41a1-8381-5bb1a6a1ea35" providerId="ADAL" clId="{FF19D891-71FA-42E0-B69E-C8BC208B813D}" dt="2025-10-03T13:39:27.463" v="574" actId="47"/>
        <pc:sldMkLst>
          <pc:docMk/>
          <pc:sldMk cId="1686308699" sldId="286"/>
        </pc:sldMkLst>
      </pc:sldChg>
      <pc:sldChg chg="del">
        <pc:chgData name="Romain Demitra" userId="6fc41175-23ee-41a1-8381-5bb1a6a1ea35" providerId="ADAL" clId="{FF19D891-71FA-42E0-B69E-C8BC208B813D}" dt="2025-10-03T13:39:27.463" v="574" actId="47"/>
        <pc:sldMkLst>
          <pc:docMk/>
          <pc:sldMk cId="196861119" sldId="287"/>
        </pc:sldMkLst>
      </pc:sldChg>
      <pc:sldChg chg="del">
        <pc:chgData name="Romain Demitra" userId="6fc41175-23ee-41a1-8381-5bb1a6a1ea35" providerId="ADAL" clId="{FF19D891-71FA-42E0-B69E-C8BC208B813D}" dt="2025-10-03T13:39:27.463" v="574" actId="47"/>
        <pc:sldMkLst>
          <pc:docMk/>
          <pc:sldMk cId="3304381851" sldId="288"/>
        </pc:sldMkLst>
      </pc:sldChg>
      <pc:sldChg chg="del">
        <pc:chgData name="Romain Demitra" userId="6fc41175-23ee-41a1-8381-5bb1a6a1ea35" providerId="ADAL" clId="{FF19D891-71FA-42E0-B69E-C8BC208B813D}" dt="2025-10-03T13:39:27.463" v="574" actId="47"/>
        <pc:sldMkLst>
          <pc:docMk/>
          <pc:sldMk cId="3362437443" sldId="289"/>
        </pc:sldMkLst>
      </pc:sldChg>
      <pc:sldChg chg="del">
        <pc:chgData name="Romain Demitra" userId="6fc41175-23ee-41a1-8381-5bb1a6a1ea35" providerId="ADAL" clId="{FF19D891-71FA-42E0-B69E-C8BC208B813D}" dt="2025-10-03T13:39:27.463" v="574" actId="47"/>
        <pc:sldMkLst>
          <pc:docMk/>
          <pc:sldMk cId="854251199" sldId="290"/>
        </pc:sldMkLst>
      </pc:sldChg>
      <pc:sldChg chg="del">
        <pc:chgData name="Romain Demitra" userId="6fc41175-23ee-41a1-8381-5bb1a6a1ea35" providerId="ADAL" clId="{FF19D891-71FA-42E0-B69E-C8BC208B813D}" dt="2025-10-03T13:39:27.463" v="574" actId="47"/>
        <pc:sldMkLst>
          <pc:docMk/>
          <pc:sldMk cId="1613087160" sldId="291"/>
        </pc:sldMkLst>
      </pc:sldChg>
      <pc:sldChg chg="del">
        <pc:chgData name="Romain Demitra" userId="6fc41175-23ee-41a1-8381-5bb1a6a1ea35" providerId="ADAL" clId="{FF19D891-71FA-42E0-B69E-C8BC208B813D}" dt="2025-10-03T13:39:27.463" v="574" actId="47"/>
        <pc:sldMkLst>
          <pc:docMk/>
          <pc:sldMk cId="4023353216"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2794C3-12A8-4A30-A8F4-E93636092487}" type="datetimeFigureOut">
              <a:rPr lang="it-IT" smtClean="0"/>
              <a:t>03/10/2025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3980A7-4611-4A9A-A40F-C6A3682FAD9F}" type="slidenum">
              <a:rPr lang="it-IT" smtClean="0"/>
              <a:t>‹N›</a:t>
            </a:fld>
            <a:endParaRPr lang="it-IT"/>
          </a:p>
        </p:txBody>
      </p:sp>
    </p:spTree>
    <p:extLst>
      <p:ext uri="{BB962C8B-B14F-4D97-AF65-F5344CB8AC3E}">
        <p14:creationId xmlns:p14="http://schemas.microsoft.com/office/powerpoint/2010/main" val="227622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In plasma-based accelerators we are not only interested in acceleration, but also in compact beam optics. Plasma capillaries can act as lenses or bending devices, providing focusing gradients at the </a:t>
            </a:r>
            <a:r>
              <a:rPr lang="en-US" dirty="0" err="1"/>
              <a:t>kT</a:t>
            </a:r>
            <a:r>
              <a:rPr lang="en-US" dirty="0"/>
              <a:t> per meter level and bending fields strong enough to guide relativistic beams over centimeter scales. Recent experiments have demonstrated that relativistic beams can be guided and even bent in curved plasma channels while preserving emittance and transmission. One important advantage is the potential achromatic behavior, meaning the bending is far less sensitive to the beam’s energy spread compared to conventional dipoles. These properties make plasma optics highly attractive for </a:t>
            </a:r>
            <a:r>
              <a:rPr lang="en-US" dirty="0" err="1"/>
              <a:t>EuPRAXIA</a:t>
            </a:r>
            <a:r>
              <a:rPr lang="en-US" dirty="0"/>
              <a:t>, where compact X-ray sources for biology and chemistry, as well as future collider beamlines, demand both strong and compact beam manipulation</a:t>
            </a:r>
            <a:endParaRPr lang="it-IT" dirty="0"/>
          </a:p>
        </p:txBody>
      </p:sp>
      <p:sp>
        <p:nvSpPr>
          <p:cNvPr id="4" name="Segnaposto numero diapositiva 3"/>
          <p:cNvSpPr>
            <a:spLocks noGrp="1"/>
          </p:cNvSpPr>
          <p:nvPr>
            <p:ph type="sldNum" sz="quarter" idx="5"/>
          </p:nvPr>
        </p:nvSpPr>
        <p:spPr/>
        <p:txBody>
          <a:bodyPr/>
          <a:lstStyle/>
          <a:p>
            <a:fld id="{4D3980A7-4611-4A9A-A40F-C6A3682FAD9F}" type="slidenum">
              <a:rPr lang="it-IT" smtClean="0"/>
              <a:t>2</a:t>
            </a:fld>
            <a:endParaRPr lang="it-IT"/>
          </a:p>
        </p:txBody>
      </p:sp>
    </p:spTree>
    <p:extLst>
      <p:ext uri="{BB962C8B-B14F-4D97-AF65-F5344CB8AC3E}">
        <p14:creationId xmlns:p14="http://schemas.microsoft.com/office/powerpoint/2010/main" val="1999624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D4623C-1BC9-6EB7-96A3-8223CB91B19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D6AE2CA-B921-59E1-2821-F474DB447F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E586ACE-58EA-194E-4B7B-B385B57C5724}"/>
              </a:ext>
            </a:extLst>
          </p:cNvPr>
          <p:cNvSpPr>
            <a:spLocks noGrp="1"/>
          </p:cNvSpPr>
          <p:nvPr>
            <p:ph type="dt" sz="half" idx="10"/>
          </p:nvPr>
        </p:nvSpPr>
        <p:spPr/>
        <p:txBody>
          <a:bodyPr/>
          <a:lstStyle/>
          <a:p>
            <a:r>
              <a:rPr lang="it-IT"/>
              <a:t>06/10/2025</a:t>
            </a:r>
          </a:p>
        </p:txBody>
      </p:sp>
      <p:sp>
        <p:nvSpPr>
          <p:cNvPr id="5" name="Segnaposto piè di pagina 4">
            <a:extLst>
              <a:ext uri="{FF2B5EF4-FFF2-40B4-BE49-F238E27FC236}">
                <a16:creationId xmlns:a16="http://schemas.microsoft.com/office/drawing/2014/main" id="{8A56CE54-D898-8E58-44A1-2B56EB134472}"/>
              </a:ext>
            </a:extLst>
          </p:cNvPr>
          <p:cNvSpPr>
            <a:spLocks noGrp="1"/>
          </p:cNvSpPr>
          <p:nvPr>
            <p:ph type="ftr" sz="quarter" idx="11"/>
          </p:nvPr>
        </p:nvSpPr>
        <p:spPr/>
        <p:txBody>
          <a:bodyPr/>
          <a:lstStyle/>
          <a:p>
            <a:r>
              <a:rPr lang="fr-FR"/>
              <a:t>EuPRAXIA CAMP III - Romain DEMITRA</a:t>
            </a:r>
            <a:endParaRPr lang="it-IT"/>
          </a:p>
        </p:txBody>
      </p:sp>
      <p:sp>
        <p:nvSpPr>
          <p:cNvPr id="6" name="Segnaposto numero diapositiva 5">
            <a:extLst>
              <a:ext uri="{FF2B5EF4-FFF2-40B4-BE49-F238E27FC236}">
                <a16:creationId xmlns:a16="http://schemas.microsoft.com/office/drawing/2014/main" id="{21C36F51-1BE5-2BAD-66C5-BA18817534D9}"/>
              </a:ext>
            </a:extLst>
          </p:cNvPr>
          <p:cNvSpPr>
            <a:spLocks noGrp="1"/>
          </p:cNvSpPr>
          <p:nvPr>
            <p:ph type="sldNum" sz="quarter" idx="12"/>
          </p:nvPr>
        </p:nvSpPr>
        <p:spPr/>
        <p:txBody>
          <a:bodyPr/>
          <a:lstStyle/>
          <a:p>
            <a:fld id="{13434FD6-45E5-4AC9-8EB5-1DAC73434F53}" type="slidenum">
              <a:rPr lang="it-IT" smtClean="0"/>
              <a:t>‹N›</a:t>
            </a:fld>
            <a:endParaRPr lang="it-IT"/>
          </a:p>
        </p:txBody>
      </p:sp>
    </p:spTree>
    <p:extLst>
      <p:ext uri="{BB962C8B-B14F-4D97-AF65-F5344CB8AC3E}">
        <p14:creationId xmlns:p14="http://schemas.microsoft.com/office/powerpoint/2010/main" val="3047015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ED756D-D1A1-17C4-F2D2-F9444C8C8EE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529613E-D3AE-1EB6-84F2-BCFA9407C30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E111742-5189-E466-5CED-C8DB5098647E}"/>
              </a:ext>
            </a:extLst>
          </p:cNvPr>
          <p:cNvSpPr>
            <a:spLocks noGrp="1"/>
          </p:cNvSpPr>
          <p:nvPr>
            <p:ph type="dt" sz="half" idx="10"/>
          </p:nvPr>
        </p:nvSpPr>
        <p:spPr/>
        <p:txBody>
          <a:bodyPr/>
          <a:lstStyle/>
          <a:p>
            <a:r>
              <a:rPr lang="it-IT"/>
              <a:t>06/10/2025</a:t>
            </a:r>
          </a:p>
        </p:txBody>
      </p:sp>
      <p:sp>
        <p:nvSpPr>
          <p:cNvPr id="5" name="Segnaposto piè di pagina 4">
            <a:extLst>
              <a:ext uri="{FF2B5EF4-FFF2-40B4-BE49-F238E27FC236}">
                <a16:creationId xmlns:a16="http://schemas.microsoft.com/office/drawing/2014/main" id="{6C39ABFE-5924-DFD3-2EBB-05A376C00642}"/>
              </a:ext>
            </a:extLst>
          </p:cNvPr>
          <p:cNvSpPr>
            <a:spLocks noGrp="1"/>
          </p:cNvSpPr>
          <p:nvPr>
            <p:ph type="ftr" sz="quarter" idx="11"/>
          </p:nvPr>
        </p:nvSpPr>
        <p:spPr/>
        <p:txBody>
          <a:bodyPr/>
          <a:lstStyle/>
          <a:p>
            <a:r>
              <a:rPr lang="fr-FR"/>
              <a:t>EuPRAXIA CAMP III - Romain DEMITRA</a:t>
            </a:r>
            <a:endParaRPr lang="it-IT"/>
          </a:p>
        </p:txBody>
      </p:sp>
      <p:sp>
        <p:nvSpPr>
          <p:cNvPr id="6" name="Segnaposto numero diapositiva 5">
            <a:extLst>
              <a:ext uri="{FF2B5EF4-FFF2-40B4-BE49-F238E27FC236}">
                <a16:creationId xmlns:a16="http://schemas.microsoft.com/office/drawing/2014/main" id="{9ADD6F8C-6ABE-2CE5-A1E3-86F8A5E74E22}"/>
              </a:ext>
            </a:extLst>
          </p:cNvPr>
          <p:cNvSpPr>
            <a:spLocks noGrp="1"/>
          </p:cNvSpPr>
          <p:nvPr>
            <p:ph type="sldNum" sz="quarter" idx="12"/>
          </p:nvPr>
        </p:nvSpPr>
        <p:spPr/>
        <p:txBody>
          <a:bodyPr/>
          <a:lstStyle/>
          <a:p>
            <a:fld id="{13434FD6-45E5-4AC9-8EB5-1DAC73434F53}" type="slidenum">
              <a:rPr lang="it-IT" smtClean="0"/>
              <a:t>‹N›</a:t>
            </a:fld>
            <a:endParaRPr lang="it-IT"/>
          </a:p>
        </p:txBody>
      </p:sp>
    </p:spTree>
    <p:extLst>
      <p:ext uri="{BB962C8B-B14F-4D97-AF65-F5344CB8AC3E}">
        <p14:creationId xmlns:p14="http://schemas.microsoft.com/office/powerpoint/2010/main" val="491509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7DB8FAF-A2C4-1057-1E10-EEC8CA4EE85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68E9793-83F5-6A1C-50A3-744A5F17973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2663A04-80E0-EE8B-0F5A-EAB53E50C1D0}"/>
              </a:ext>
            </a:extLst>
          </p:cNvPr>
          <p:cNvSpPr>
            <a:spLocks noGrp="1"/>
          </p:cNvSpPr>
          <p:nvPr>
            <p:ph type="dt" sz="half" idx="10"/>
          </p:nvPr>
        </p:nvSpPr>
        <p:spPr/>
        <p:txBody>
          <a:bodyPr/>
          <a:lstStyle/>
          <a:p>
            <a:r>
              <a:rPr lang="it-IT"/>
              <a:t>06/10/2025</a:t>
            </a:r>
          </a:p>
        </p:txBody>
      </p:sp>
      <p:sp>
        <p:nvSpPr>
          <p:cNvPr id="5" name="Segnaposto piè di pagina 4">
            <a:extLst>
              <a:ext uri="{FF2B5EF4-FFF2-40B4-BE49-F238E27FC236}">
                <a16:creationId xmlns:a16="http://schemas.microsoft.com/office/drawing/2014/main" id="{2977CBB4-FA22-7AFC-30EF-2DF4E996430D}"/>
              </a:ext>
            </a:extLst>
          </p:cNvPr>
          <p:cNvSpPr>
            <a:spLocks noGrp="1"/>
          </p:cNvSpPr>
          <p:nvPr>
            <p:ph type="ftr" sz="quarter" idx="11"/>
          </p:nvPr>
        </p:nvSpPr>
        <p:spPr/>
        <p:txBody>
          <a:bodyPr/>
          <a:lstStyle/>
          <a:p>
            <a:r>
              <a:rPr lang="fr-FR"/>
              <a:t>EuPRAXIA CAMP III - Romain DEMITRA</a:t>
            </a:r>
            <a:endParaRPr lang="it-IT"/>
          </a:p>
        </p:txBody>
      </p:sp>
      <p:sp>
        <p:nvSpPr>
          <p:cNvPr id="6" name="Segnaposto numero diapositiva 5">
            <a:extLst>
              <a:ext uri="{FF2B5EF4-FFF2-40B4-BE49-F238E27FC236}">
                <a16:creationId xmlns:a16="http://schemas.microsoft.com/office/drawing/2014/main" id="{E949F4CC-E463-AC4B-B8FF-7BB067B92654}"/>
              </a:ext>
            </a:extLst>
          </p:cNvPr>
          <p:cNvSpPr>
            <a:spLocks noGrp="1"/>
          </p:cNvSpPr>
          <p:nvPr>
            <p:ph type="sldNum" sz="quarter" idx="12"/>
          </p:nvPr>
        </p:nvSpPr>
        <p:spPr/>
        <p:txBody>
          <a:bodyPr/>
          <a:lstStyle/>
          <a:p>
            <a:fld id="{13434FD6-45E5-4AC9-8EB5-1DAC73434F53}" type="slidenum">
              <a:rPr lang="it-IT" smtClean="0"/>
              <a:t>‹N›</a:t>
            </a:fld>
            <a:endParaRPr lang="it-IT"/>
          </a:p>
        </p:txBody>
      </p:sp>
    </p:spTree>
    <p:extLst>
      <p:ext uri="{BB962C8B-B14F-4D97-AF65-F5344CB8AC3E}">
        <p14:creationId xmlns:p14="http://schemas.microsoft.com/office/powerpoint/2010/main" val="121614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8F360D-E366-4F52-5FB0-EB7CCFEDF5A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6EBBD21-754D-5BF8-0B4A-0BD220E17B7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F385114-5FBC-786B-5707-0A9BCAF68F9A}"/>
              </a:ext>
            </a:extLst>
          </p:cNvPr>
          <p:cNvSpPr>
            <a:spLocks noGrp="1"/>
          </p:cNvSpPr>
          <p:nvPr>
            <p:ph type="dt" sz="half" idx="10"/>
          </p:nvPr>
        </p:nvSpPr>
        <p:spPr/>
        <p:txBody>
          <a:bodyPr/>
          <a:lstStyle/>
          <a:p>
            <a:r>
              <a:rPr lang="it-IT"/>
              <a:t>06/10/2025</a:t>
            </a:r>
          </a:p>
        </p:txBody>
      </p:sp>
      <p:sp>
        <p:nvSpPr>
          <p:cNvPr id="5" name="Segnaposto piè di pagina 4">
            <a:extLst>
              <a:ext uri="{FF2B5EF4-FFF2-40B4-BE49-F238E27FC236}">
                <a16:creationId xmlns:a16="http://schemas.microsoft.com/office/drawing/2014/main" id="{48FB9FFD-BC97-119E-BAEC-50D32AB81747}"/>
              </a:ext>
            </a:extLst>
          </p:cNvPr>
          <p:cNvSpPr>
            <a:spLocks noGrp="1"/>
          </p:cNvSpPr>
          <p:nvPr>
            <p:ph type="ftr" sz="quarter" idx="11"/>
          </p:nvPr>
        </p:nvSpPr>
        <p:spPr/>
        <p:txBody>
          <a:bodyPr/>
          <a:lstStyle/>
          <a:p>
            <a:r>
              <a:rPr lang="fr-FR"/>
              <a:t>EuPRAXIA CAMP III - Romain DEMITRA</a:t>
            </a:r>
            <a:endParaRPr lang="it-IT"/>
          </a:p>
        </p:txBody>
      </p:sp>
      <p:sp>
        <p:nvSpPr>
          <p:cNvPr id="6" name="Segnaposto numero diapositiva 5">
            <a:extLst>
              <a:ext uri="{FF2B5EF4-FFF2-40B4-BE49-F238E27FC236}">
                <a16:creationId xmlns:a16="http://schemas.microsoft.com/office/drawing/2014/main" id="{02293330-2560-93AD-E204-195A581749D7}"/>
              </a:ext>
            </a:extLst>
          </p:cNvPr>
          <p:cNvSpPr>
            <a:spLocks noGrp="1"/>
          </p:cNvSpPr>
          <p:nvPr>
            <p:ph type="sldNum" sz="quarter" idx="12"/>
          </p:nvPr>
        </p:nvSpPr>
        <p:spPr/>
        <p:txBody>
          <a:bodyPr/>
          <a:lstStyle/>
          <a:p>
            <a:fld id="{13434FD6-45E5-4AC9-8EB5-1DAC73434F53}" type="slidenum">
              <a:rPr lang="it-IT" smtClean="0"/>
              <a:t>‹N›</a:t>
            </a:fld>
            <a:endParaRPr lang="it-IT"/>
          </a:p>
        </p:txBody>
      </p:sp>
    </p:spTree>
    <p:extLst>
      <p:ext uri="{BB962C8B-B14F-4D97-AF65-F5344CB8AC3E}">
        <p14:creationId xmlns:p14="http://schemas.microsoft.com/office/powerpoint/2010/main" val="2727329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ACCAC7-4B7B-9A94-D1CE-A694BC190F2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CE7CD8D-36B6-9F28-13A4-F4F5844F29B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5E37DCF-9DEC-3672-B4F7-D22BC5BB7C47}"/>
              </a:ext>
            </a:extLst>
          </p:cNvPr>
          <p:cNvSpPr>
            <a:spLocks noGrp="1"/>
          </p:cNvSpPr>
          <p:nvPr>
            <p:ph type="dt" sz="half" idx="10"/>
          </p:nvPr>
        </p:nvSpPr>
        <p:spPr/>
        <p:txBody>
          <a:bodyPr/>
          <a:lstStyle/>
          <a:p>
            <a:r>
              <a:rPr lang="it-IT"/>
              <a:t>06/10/2025</a:t>
            </a:r>
          </a:p>
        </p:txBody>
      </p:sp>
      <p:sp>
        <p:nvSpPr>
          <p:cNvPr id="5" name="Segnaposto piè di pagina 4">
            <a:extLst>
              <a:ext uri="{FF2B5EF4-FFF2-40B4-BE49-F238E27FC236}">
                <a16:creationId xmlns:a16="http://schemas.microsoft.com/office/drawing/2014/main" id="{3BBA04AF-585D-DA33-7D00-44EA2D6EC0EF}"/>
              </a:ext>
            </a:extLst>
          </p:cNvPr>
          <p:cNvSpPr>
            <a:spLocks noGrp="1"/>
          </p:cNvSpPr>
          <p:nvPr>
            <p:ph type="ftr" sz="quarter" idx="11"/>
          </p:nvPr>
        </p:nvSpPr>
        <p:spPr/>
        <p:txBody>
          <a:bodyPr/>
          <a:lstStyle/>
          <a:p>
            <a:r>
              <a:rPr lang="fr-FR"/>
              <a:t>EuPRAXIA CAMP III - Romain DEMITRA</a:t>
            </a:r>
            <a:endParaRPr lang="it-IT"/>
          </a:p>
        </p:txBody>
      </p:sp>
      <p:sp>
        <p:nvSpPr>
          <p:cNvPr id="6" name="Segnaposto numero diapositiva 5">
            <a:extLst>
              <a:ext uri="{FF2B5EF4-FFF2-40B4-BE49-F238E27FC236}">
                <a16:creationId xmlns:a16="http://schemas.microsoft.com/office/drawing/2014/main" id="{210FFE69-5F9F-DD48-AE30-E638A55373D1}"/>
              </a:ext>
            </a:extLst>
          </p:cNvPr>
          <p:cNvSpPr>
            <a:spLocks noGrp="1"/>
          </p:cNvSpPr>
          <p:nvPr>
            <p:ph type="sldNum" sz="quarter" idx="12"/>
          </p:nvPr>
        </p:nvSpPr>
        <p:spPr/>
        <p:txBody>
          <a:bodyPr/>
          <a:lstStyle/>
          <a:p>
            <a:fld id="{13434FD6-45E5-4AC9-8EB5-1DAC73434F53}" type="slidenum">
              <a:rPr lang="it-IT" smtClean="0"/>
              <a:t>‹N›</a:t>
            </a:fld>
            <a:endParaRPr lang="it-IT"/>
          </a:p>
        </p:txBody>
      </p:sp>
    </p:spTree>
    <p:extLst>
      <p:ext uri="{BB962C8B-B14F-4D97-AF65-F5344CB8AC3E}">
        <p14:creationId xmlns:p14="http://schemas.microsoft.com/office/powerpoint/2010/main" val="950999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6DA1C0-C357-0ABB-1C82-BB9841B01D6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5657B3C-D4F6-44B4-4485-7C225E06717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A8E7F06-4807-B803-B709-B3BE86B7E6D1}"/>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C9FFE5A-6168-D438-E268-F1AD366E4237}"/>
              </a:ext>
            </a:extLst>
          </p:cNvPr>
          <p:cNvSpPr>
            <a:spLocks noGrp="1"/>
          </p:cNvSpPr>
          <p:nvPr>
            <p:ph type="dt" sz="half" idx="10"/>
          </p:nvPr>
        </p:nvSpPr>
        <p:spPr/>
        <p:txBody>
          <a:bodyPr/>
          <a:lstStyle/>
          <a:p>
            <a:r>
              <a:rPr lang="it-IT"/>
              <a:t>06/10/2025</a:t>
            </a:r>
          </a:p>
        </p:txBody>
      </p:sp>
      <p:sp>
        <p:nvSpPr>
          <p:cNvPr id="6" name="Segnaposto piè di pagina 5">
            <a:extLst>
              <a:ext uri="{FF2B5EF4-FFF2-40B4-BE49-F238E27FC236}">
                <a16:creationId xmlns:a16="http://schemas.microsoft.com/office/drawing/2014/main" id="{D031DD9B-EEA7-6D0D-2F31-31D9E702014C}"/>
              </a:ext>
            </a:extLst>
          </p:cNvPr>
          <p:cNvSpPr>
            <a:spLocks noGrp="1"/>
          </p:cNvSpPr>
          <p:nvPr>
            <p:ph type="ftr" sz="quarter" idx="11"/>
          </p:nvPr>
        </p:nvSpPr>
        <p:spPr/>
        <p:txBody>
          <a:bodyPr/>
          <a:lstStyle/>
          <a:p>
            <a:r>
              <a:rPr lang="fr-FR"/>
              <a:t>EuPRAXIA CAMP III - Romain DEMITRA</a:t>
            </a:r>
            <a:endParaRPr lang="it-IT"/>
          </a:p>
        </p:txBody>
      </p:sp>
      <p:sp>
        <p:nvSpPr>
          <p:cNvPr id="7" name="Segnaposto numero diapositiva 6">
            <a:extLst>
              <a:ext uri="{FF2B5EF4-FFF2-40B4-BE49-F238E27FC236}">
                <a16:creationId xmlns:a16="http://schemas.microsoft.com/office/drawing/2014/main" id="{CFCC7EB0-7612-9E4F-79C6-660A95FCF35D}"/>
              </a:ext>
            </a:extLst>
          </p:cNvPr>
          <p:cNvSpPr>
            <a:spLocks noGrp="1"/>
          </p:cNvSpPr>
          <p:nvPr>
            <p:ph type="sldNum" sz="quarter" idx="12"/>
          </p:nvPr>
        </p:nvSpPr>
        <p:spPr/>
        <p:txBody>
          <a:bodyPr/>
          <a:lstStyle/>
          <a:p>
            <a:fld id="{13434FD6-45E5-4AC9-8EB5-1DAC73434F53}" type="slidenum">
              <a:rPr lang="it-IT" smtClean="0"/>
              <a:t>‹N›</a:t>
            </a:fld>
            <a:endParaRPr lang="it-IT"/>
          </a:p>
        </p:txBody>
      </p:sp>
    </p:spTree>
    <p:extLst>
      <p:ext uri="{BB962C8B-B14F-4D97-AF65-F5344CB8AC3E}">
        <p14:creationId xmlns:p14="http://schemas.microsoft.com/office/powerpoint/2010/main" val="3960596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C09A0F-7FF3-C139-4B5E-7340B3CC536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F537565-BB11-9654-CEE1-E9D80A1883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0B7D1B8-6448-7DFD-00DF-5E2949E489F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A67ACC9-F594-2ED9-DE40-80A0BDB434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0D3AA41-7698-AD42-A901-E20D1583112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BFBA334-7156-171B-02A5-20B3B2DC1864}"/>
              </a:ext>
            </a:extLst>
          </p:cNvPr>
          <p:cNvSpPr>
            <a:spLocks noGrp="1"/>
          </p:cNvSpPr>
          <p:nvPr>
            <p:ph type="dt" sz="half" idx="10"/>
          </p:nvPr>
        </p:nvSpPr>
        <p:spPr/>
        <p:txBody>
          <a:bodyPr/>
          <a:lstStyle/>
          <a:p>
            <a:r>
              <a:rPr lang="it-IT"/>
              <a:t>06/10/2025</a:t>
            </a:r>
          </a:p>
        </p:txBody>
      </p:sp>
      <p:sp>
        <p:nvSpPr>
          <p:cNvPr id="8" name="Segnaposto piè di pagina 7">
            <a:extLst>
              <a:ext uri="{FF2B5EF4-FFF2-40B4-BE49-F238E27FC236}">
                <a16:creationId xmlns:a16="http://schemas.microsoft.com/office/drawing/2014/main" id="{532063AA-D6E4-E309-F854-2327F8971B3F}"/>
              </a:ext>
            </a:extLst>
          </p:cNvPr>
          <p:cNvSpPr>
            <a:spLocks noGrp="1"/>
          </p:cNvSpPr>
          <p:nvPr>
            <p:ph type="ftr" sz="quarter" idx="11"/>
          </p:nvPr>
        </p:nvSpPr>
        <p:spPr/>
        <p:txBody>
          <a:bodyPr/>
          <a:lstStyle/>
          <a:p>
            <a:r>
              <a:rPr lang="fr-FR"/>
              <a:t>EuPRAXIA CAMP III - Romain DEMITRA</a:t>
            </a:r>
            <a:endParaRPr lang="it-IT"/>
          </a:p>
        </p:txBody>
      </p:sp>
      <p:sp>
        <p:nvSpPr>
          <p:cNvPr id="9" name="Segnaposto numero diapositiva 8">
            <a:extLst>
              <a:ext uri="{FF2B5EF4-FFF2-40B4-BE49-F238E27FC236}">
                <a16:creationId xmlns:a16="http://schemas.microsoft.com/office/drawing/2014/main" id="{4B4E204D-E78D-3AF8-A75B-B02529EF65F7}"/>
              </a:ext>
            </a:extLst>
          </p:cNvPr>
          <p:cNvSpPr>
            <a:spLocks noGrp="1"/>
          </p:cNvSpPr>
          <p:nvPr>
            <p:ph type="sldNum" sz="quarter" idx="12"/>
          </p:nvPr>
        </p:nvSpPr>
        <p:spPr/>
        <p:txBody>
          <a:bodyPr/>
          <a:lstStyle/>
          <a:p>
            <a:fld id="{13434FD6-45E5-4AC9-8EB5-1DAC73434F53}" type="slidenum">
              <a:rPr lang="it-IT" smtClean="0"/>
              <a:t>‹N›</a:t>
            </a:fld>
            <a:endParaRPr lang="it-IT"/>
          </a:p>
        </p:txBody>
      </p:sp>
    </p:spTree>
    <p:extLst>
      <p:ext uri="{BB962C8B-B14F-4D97-AF65-F5344CB8AC3E}">
        <p14:creationId xmlns:p14="http://schemas.microsoft.com/office/powerpoint/2010/main" val="489428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2CC263-BBBA-D715-00A6-18B5B5C387D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9B4F3F3-8A03-7D50-9FEE-63871901D283}"/>
              </a:ext>
            </a:extLst>
          </p:cNvPr>
          <p:cNvSpPr>
            <a:spLocks noGrp="1"/>
          </p:cNvSpPr>
          <p:nvPr>
            <p:ph type="dt" sz="half" idx="10"/>
          </p:nvPr>
        </p:nvSpPr>
        <p:spPr/>
        <p:txBody>
          <a:bodyPr/>
          <a:lstStyle/>
          <a:p>
            <a:r>
              <a:rPr lang="it-IT"/>
              <a:t>06/10/2025</a:t>
            </a:r>
          </a:p>
        </p:txBody>
      </p:sp>
      <p:sp>
        <p:nvSpPr>
          <p:cNvPr id="4" name="Segnaposto piè di pagina 3">
            <a:extLst>
              <a:ext uri="{FF2B5EF4-FFF2-40B4-BE49-F238E27FC236}">
                <a16:creationId xmlns:a16="http://schemas.microsoft.com/office/drawing/2014/main" id="{C001A0F9-5127-2DB4-2873-75EE6AA95AC2}"/>
              </a:ext>
            </a:extLst>
          </p:cNvPr>
          <p:cNvSpPr>
            <a:spLocks noGrp="1"/>
          </p:cNvSpPr>
          <p:nvPr>
            <p:ph type="ftr" sz="quarter" idx="11"/>
          </p:nvPr>
        </p:nvSpPr>
        <p:spPr/>
        <p:txBody>
          <a:bodyPr/>
          <a:lstStyle/>
          <a:p>
            <a:r>
              <a:rPr lang="fr-FR"/>
              <a:t>EuPRAXIA CAMP III - Romain DEMITRA</a:t>
            </a:r>
            <a:endParaRPr lang="it-IT"/>
          </a:p>
        </p:txBody>
      </p:sp>
      <p:sp>
        <p:nvSpPr>
          <p:cNvPr id="5" name="Segnaposto numero diapositiva 4">
            <a:extLst>
              <a:ext uri="{FF2B5EF4-FFF2-40B4-BE49-F238E27FC236}">
                <a16:creationId xmlns:a16="http://schemas.microsoft.com/office/drawing/2014/main" id="{BABCA8CA-5CB1-4750-E9DE-DF94225CC6FA}"/>
              </a:ext>
            </a:extLst>
          </p:cNvPr>
          <p:cNvSpPr>
            <a:spLocks noGrp="1"/>
          </p:cNvSpPr>
          <p:nvPr>
            <p:ph type="sldNum" sz="quarter" idx="12"/>
          </p:nvPr>
        </p:nvSpPr>
        <p:spPr/>
        <p:txBody>
          <a:bodyPr/>
          <a:lstStyle/>
          <a:p>
            <a:fld id="{13434FD6-45E5-4AC9-8EB5-1DAC73434F53}" type="slidenum">
              <a:rPr lang="it-IT" smtClean="0"/>
              <a:t>‹N›</a:t>
            </a:fld>
            <a:endParaRPr lang="it-IT"/>
          </a:p>
        </p:txBody>
      </p:sp>
    </p:spTree>
    <p:extLst>
      <p:ext uri="{BB962C8B-B14F-4D97-AF65-F5344CB8AC3E}">
        <p14:creationId xmlns:p14="http://schemas.microsoft.com/office/powerpoint/2010/main" val="45974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646467D-8703-F7BB-0381-5DA42C802711}"/>
              </a:ext>
            </a:extLst>
          </p:cNvPr>
          <p:cNvSpPr>
            <a:spLocks noGrp="1"/>
          </p:cNvSpPr>
          <p:nvPr>
            <p:ph type="dt" sz="half" idx="10"/>
          </p:nvPr>
        </p:nvSpPr>
        <p:spPr/>
        <p:txBody>
          <a:bodyPr/>
          <a:lstStyle/>
          <a:p>
            <a:r>
              <a:rPr lang="it-IT"/>
              <a:t>06/10/2025</a:t>
            </a:r>
          </a:p>
        </p:txBody>
      </p:sp>
      <p:sp>
        <p:nvSpPr>
          <p:cNvPr id="3" name="Segnaposto piè di pagina 2">
            <a:extLst>
              <a:ext uri="{FF2B5EF4-FFF2-40B4-BE49-F238E27FC236}">
                <a16:creationId xmlns:a16="http://schemas.microsoft.com/office/drawing/2014/main" id="{4AD30079-2920-9E51-1E6D-6666E064FEBC}"/>
              </a:ext>
            </a:extLst>
          </p:cNvPr>
          <p:cNvSpPr>
            <a:spLocks noGrp="1"/>
          </p:cNvSpPr>
          <p:nvPr>
            <p:ph type="ftr" sz="quarter" idx="11"/>
          </p:nvPr>
        </p:nvSpPr>
        <p:spPr/>
        <p:txBody>
          <a:bodyPr/>
          <a:lstStyle/>
          <a:p>
            <a:r>
              <a:rPr lang="fr-FR"/>
              <a:t>EuPRAXIA CAMP III - Romain DEMITRA</a:t>
            </a:r>
            <a:endParaRPr lang="it-IT"/>
          </a:p>
        </p:txBody>
      </p:sp>
      <p:sp>
        <p:nvSpPr>
          <p:cNvPr id="4" name="Segnaposto numero diapositiva 3">
            <a:extLst>
              <a:ext uri="{FF2B5EF4-FFF2-40B4-BE49-F238E27FC236}">
                <a16:creationId xmlns:a16="http://schemas.microsoft.com/office/drawing/2014/main" id="{A65CC4EB-979F-61CD-1402-512D4D3FF688}"/>
              </a:ext>
            </a:extLst>
          </p:cNvPr>
          <p:cNvSpPr>
            <a:spLocks noGrp="1"/>
          </p:cNvSpPr>
          <p:nvPr>
            <p:ph type="sldNum" sz="quarter" idx="12"/>
          </p:nvPr>
        </p:nvSpPr>
        <p:spPr/>
        <p:txBody>
          <a:bodyPr/>
          <a:lstStyle/>
          <a:p>
            <a:fld id="{13434FD6-45E5-4AC9-8EB5-1DAC73434F53}" type="slidenum">
              <a:rPr lang="it-IT" smtClean="0"/>
              <a:t>‹N›</a:t>
            </a:fld>
            <a:endParaRPr lang="it-IT"/>
          </a:p>
        </p:txBody>
      </p:sp>
    </p:spTree>
    <p:extLst>
      <p:ext uri="{BB962C8B-B14F-4D97-AF65-F5344CB8AC3E}">
        <p14:creationId xmlns:p14="http://schemas.microsoft.com/office/powerpoint/2010/main" val="2252997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499470-2F81-7E0B-A54E-BE4103E71CF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F0801A1-8EE5-7D75-07D4-C66C7757A3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3D0B438-1DD8-0D81-385B-EF7288FAD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7E9C408-C191-6F0E-54E4-4AAE8264E8E9}"/>
              </a:ext>
            </a:extLst>
          </p:cNvPr>
          <p:cNvSpPr>
            <a:spLocks noGrp="1"/>
          </p:cNvSpPr>
          <p:nvPr>
            <p:ph type="dt" sz="half" idx="10"/>
          </p:nvPr>
        </p:nvSpPr>
        <p:spPr/>
        <p:txBody>
          <a:bodyPr/>
          <a:lstStyle/>
          <a:p>
            <a:r>
              <a:rPr lang="it-IT"/>
              <a:t>06/10/2025</a:t>
            </a:r>
          </a:p>
        </p:txBody>
      </p:sp>
      <p:sp>
        <p:nvSpPr>
          <p:cNvPr id="6" name="Segnaposto piè di pagina 5">
            <a:extLst>
              <a:ext uri="{FF2B5EF4-FFF2-40B4-BE49-F238E27FC236}">
                <a16:creationId xmlns:a16="http://schemas.microsoft.com/office/drawing/2014/main" id="{C1B0757A-1075-5EE5-53AD-5AB459D694F2}"/>
              </a:ext>
            </a:extLst>
          </p:cNvPr>
          <p:cNvSpPr>
            <a:spLocks noGrp="1"/>
          </p:cNvSpPr>
          <p:nvPr>
            <p:ph type="ftr" sz="quarter" idx="11"/>
          </p:nvPr>
        </p:nvSpPr>
        <p:spPr/>
        <p:txBody>
          <a:bodyPr/>
          <a:lstStyle/>
          <a:p>
            <a:r>
              <a:rPr lang="fr-FR"/>
              <a:t>EuPRAXIA CAMP III - Romain DEMITRA</a:t>
            </a:r>
            <a:endParaRPr lang="it-IT"/>
          </a:p>
        </p:txBody>
      </p:sp>
      <p:sp>
        <p:nvSpPr>
          <p:cNvPr id="7" name="Segnaposto numero diapositiva 6">
            <a:extLst>
              <a:ext uri="{FF2B5EF4-FFF2-40B4-BE49-F238E27FC236}">
                <a16:creationId xmlns:a16="http://schemas.microsoft.com/office/drawing/2014/main" id="{86D73663-B88B-BBBB-82D9-96183D0441A2}"/>
              </a:ext>
            </a:extLst>
          </p:cNvPr>
          <p:cNvSpPr>
            <a:spLocks noGrp="1"/>
          </p:cNvSpPr>
          <p:nvPr>
            <p:ph type="sldNum" sz="quarter" idx="12"/>
          </p:nvPr>
        </p:nvSpPr>
        <p:spPr/>
        <p:txBody>
          <a:bodyPr/>
          <a:lstStyle/>
          <a:p>
            <a:fld id="{13434FD6-45E5-4AC9-8EB5-1DAC73434F53}" type="slidenum">
              <a:rPr lang="it-IT" smtClean="0"/>
              <a:t>‹N›</a:t>
            </a:fld>
            <a:endParaRPr lang="it-IT"/>
          </a:p>
        </p:txBody>
      </p:sp>
    </p:spTree>
    <p:extLst>
      <p:ext uri="{BB962C8B-B14F-4D97-AF65-F5344CB8AC3E}">
        <p14:creationId xmlns:p14="http://schemas.microsoft.com/office/powerpoint/2010/main" val="400069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57BC1F-68E8-0D90-1CBE-381EE1686C8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89C1A7E-62D8-9A84-85A9-AE350EA3E5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1F274F2-1A74-AC8F-F1E9-469527EB5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13A48BE-CEFF-F2A1-8C6E-E14EDA74E827}"/>
              </a:ext>
            </a:extLst>
          </p:cNvPr>
          <p:cNvSpPr>
            <a:spLocks noGrp="1"/>
          </p:cNvSpPr>
          <p:nvPr>
            <p:ph type="dt" sz="half" idx="10"/>
          </p:nvPr>
        </p:nvSpPr>
        <p:spPr/>
        <p:txBody>
          <a:bodyPr/>
          <a:lstStyle/>
          <a:p>
            <a:r>
              <a:rPr lang="it-IT"/>
              <a:t>06/10/2025</a:t>
            </a:r>
          </a:p>
        </p:txBody>
      </p:sp>
      <p:sp>
        <p:nvSpPr>
          <p:cNvPr id="6" name="Segnaposto piè di pagina 5">
            <a:extLst>
              <a:ext uri="{FF2B5EF4-FFF2-40B4-BE49-F238E27FC236}">
                <a16:creationId xmlns:a16="http://schemas.microsoft.com/office/drawing/2014/main" id="{9380AF5A-4FE5-7120-94B4-B40A3BF06E16}"/>
              </a:ext>
            </a:extLst>
          </p:cNvPr>
          <p:cNvSpPr>
            <a:spLocks noGrp="1"/>
          </p:cNvSpPr>
          <p:nvPr>
            <p:ph type="ftr" sz="quarter" idx="11"/>
          </p:nvPr>
        </p:nvSpPr>
        <p:spPr/>
        <p:txBody>
          <a:bodyPr/>
          <a:lstStyle/>
          <a:p>
            <a:r>
              <a:rPr lang="fr-FR"/>
              <a:t>EuPRAXIA CAMP III - Romain DEMITRA</a:t>
            </a:r>
            <a:endParaRPr lang="it-IT"/>
          </a:p>
        </p:txBody>
      </p:sp>
      <p:sp>
        <p:nvSpPr>
          <p:cNvPr id="7" name="Segnaposto numero diapositiva 6">
            <a:extLst>
              <a:ext uri="{FF2B5EF4-FFF2-40B4-BE49-F238E27FC236}">
                <a16:creationId xmlns:a16="http://schemas.microsoft.com/office/drawing/2014/main" id="{25C4493D-F823-EDB5-8C42-2254552C07C3}"/>
              </a:ext>
            </a:extLst>
          </p:cNvPr>
          <p:cNvSpPr>
            <a:spLocks noGrp="1"/>
          </p:cNvSpPr>
          <p:nvPr>
            <p:ph type="sldNum" sz="quarter" idx="12"/>
          </p:nvPr>
        </p:nvSpPr>
        <p:spPr/>
        <p:txBody>
          <a:bodyPr/>
          <a:lstStyle/>
          <a:p>
            <a:fld id="{13434FD6-45E5-4AC9-8EB5-1DAC73434F53}" type="slidenum">
              <a:rPr lang="it-IT" smtClean="0"/>
              <a:t>‹N›</a:t>
            </a:fld>
            <a:endParaRPr lang="it-IT"/>
          </a:p>
        </p:txBody>
      </p:sp>
    </p:spTree>
    <p:extLst>
      <p:ext uri="{BB962C8B-B14F-4D97-AF65-F5344CB8AC3E}">
        <p14:creationId xmlns:p14="http://schemas.microsoft.com/office/powerpoint/2010/main" val="4178807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7000">
              <a:schemeClr val="bg1">
                <a:lumMod val="34000"/>
              </a:schemeClr>
            </a:gs>
            <a:gs pos="100000">
              <a:srgbClr val="0F0F0F"/>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BD44723-F4D2-091C-9478-21A95421B3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F448E74-851B-4A81-64C5-6ABA5AD8BE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E8BD2B8-6000-98EF-7D12-148344A2E2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it-IT"/>
              <a:t>06/10/2025</a:t>
            </a:r>
          </a:p>
        </p:txBody>
      </p:sp>
      <p:sp>
        <p:nvSpPr>
          <p:cNvPr id="5" name="Segnaposto piè di pagina 4">
            <a:extLst>
              <a:ext uri="{FF2B5EF4-FFF2-40B4-BE49-F238E27FC236}">
                <a16:creationId xmlns:a16="http://schemas.microsoft.com/office/drawing/2014/main" id="{7B9589E9-1100-46CA-1E5A-E228CF3A2E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fr-FR"/>
              <a:t>EuPRAXIA CAMP III - Romain DEMITRA</a:t>
            </a:r>
            <a:endParaRPr lang="it-IT"/>
          </a:p>
        </p:txBody>
      </p:sp>
      <p:sp>
        <p:nvSpPr>
          <p:cNvPr id="6" name="Segnaposto numero diapositiva 5">
            <a:extLst>
              <a:ext uri="{FF2B5EF4-FFF2-40B4-BE49-F238E27FC236}">
                <a16:creationId xmlns:a16="http://schemas.microsoft.com/office/drawing/2014/main" id="{093A8D04-9C3F-887A-01FC-D7E0BF96E9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434FD6-45E5-4AC9-8EB5-1DAC73434F53}" type="slidenum">
              <a:rPr lang="it-IT" smtClean="0"/>
              <a:t>‹N›</a:t>
            </a:fld>
            <a:endParaRPr lang="it-IT"/>
          </a:p>
        </p:txBody>
      </p:sp>
    </p:spTree>
    <p:extLst>
      <p:ext uri="{BB962C8B-B14F-4D97-AF65-F5344CB8AC3E}">
        <p14:creationId xmlns:p14="http://schemas.microsoft.com/office/powerpoint/2010/main" val="69189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D6ECDB41-D792-99ED-C163-788FBCD11F21}"/>
              </a:ext>
            </a:extLst>
          </p:cNvPr>
          <p:cNvSpPr txBox="1"/>
          <p:nvPr/>
        </p:nvSpPr>
        <p:spPr>
          <a:xfrm>
            <a:off x="563105" y="1926246"/>
            <a:ext cx="11065789" cy="3416320"/>
          </a:xfrm>
          <a:prstGeom prst="rect">
            <a:avLst/>
          </a:prstGeom>
          <a:noFill/>
        </p:spPr>
        <p:txBody>
          <a:bodyPr wrap="square" rtlCol="0">
            <a:spAutoFit/>
          </a:bodyPr>
          <a:lstStyle/>
          <a:p>
            <a:r>
              <a:rPr lang="en-US" sz="4000" b="1" noProof="0" dirty="0">
                <a:solidFill>
                  <a:srgbClr val="FF9900"/>
                </a:solidFill>
                <a:latin typeface="Arial" panose="020B0604020202020204" pitchFamily="34" charset="0"/>
                <a:cs typeface="Arial" panose="020B0604020202020204" pitchFamily="34" charset="0"/>
              </a:rPr>
              <a:t>Development of a Marx Generator Discharge Circuit for High-Current Plasma Capillary Discharges</a:t>
            </a:r>
          </a:p>
          <a:p>
            <a:endParaRPr lang="en-US" sz="4000" b="1" noProof="0" dirty="0">
              <a:solidFill>
                <a:srgbClr val="FF9900"/>
              </a:solidFill>
              <a:latin typeface="Arial" panose="020B0604020202020204" pitchFamily="34" charset="0"/>
              <a:cs typeface="Arial" panose="020B0604020202020204" pitchFamily="34" charset="0"/>
            </a:endParaRPr>
          </a:p>
          <a:p>
            <a:r>
              <a:rPr lang="en-US" sz="2800" i="1" noProof="0" dirty="0">
                <a:solidFill>
                  <a:srgbClr val="FF9900"/>
                </a:solidFill>
                <a:latin typeface="Arial" panose="020B0604020202020204" pitchFamily="34" charset="0"/>
                <a:cs typeface="Arial" panose="020B0604020202020204" pitchFamily="34" charset="0"/>
              </a:rPr>
              <a:t>Romain Demitra - LNF INFN</a:t>
            </a:r>
          </a:p>
          <a:p>
            <a:r>
              <a:rPr lang="en-US" sz="2800" i="1" noProof="0" dirty="0">
                <a:solidFill>
                  <a:srgbClr val="FF9900"/>
                </a:solidFill>
                <a:latin typeface="Arial" panose="020B0604020202020204" pitchFamily="34" charset="0"/>
                <a:cs typeface="Arial" panose="020B0604020202020204" pitchFamily="34" charset="0"/>
              </a:rPr>
              <a:t>On the behalf of </a:t>
            </a:r>
            <a:r>
              <a:rPr lang="en-US" sz="2800" i="1" noProof="0" dirty="0" err="1">
                <a:solidFill>
                  <a:srgbClr val="FF9900"/>
                </a:solidFill>
                <a:latin typeface="Arial" panose="020B0604020202020204" pitchFamily="34" charset="0"/>
                <a:cs typeface="Arial" panose="020B0604020202020204" pitchFamily="34" charset="0"/>
              </a:rPr>
              <a:t>EuPRAXIA@SPARC_Lab</a:t>
            </a:r>
            <a:r>
              <a:rPr lang="en-US" sz="2800" i="1" noProof="0" dirty="0">
                <a:solidFill>
                  <a:srgbClr val="FF9900"/>
                </a:solidFill>
                <a:latin typeface="Arial" panose="020B0604020202020204" pitchFamily="34" charset="0"/>
                <a:cs typeface="Arial" panose="020B0604020202020204" pitchFamily="34" charset="0"/>
              </a:rPr>
              <a:t> collaboration</a:t>
            </a:r>
          </a:p>
        </p:txBody>
      </p:sp>
      <p:pic>
        <p:nvPicPr>
          <p:cNvPr id="1026" name="Picture 2" descr="Logo&#10;&#10;Description automatically generated">
            <a:extLst>
              <a:ext uri="{FF2B5EF4-FFF2-40B4-BE49-F238E27FC236}">
                <a16:creationId xmlns:a16="http://schemas.microsoft.com/office/drawing/2014/main" id="{2AFB8C17-D281-E398-EC55-03D7BBCF3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25" y="222142"/>
            <a:ext cx="2095524" cy="13225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25" descr="http://www.lnf.infn.it/logo/logo_infn_lnf_1_sigla_lnf.png">
            <a:extLst>
              <a:ext uri="{FF2B5EF4-FFF2-40B4-BE49-F238E27FC236}">
                <a16:creationId xmlns:a16="http://schemas.microsoft.com/office/drawing/2014/main" id="{7B75E651-3A25-F936-80B4-09DBC86AC9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4096" y="112187"/>
            <a:ext cx="2279164" cy="1432477"/>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descr="Immagine che contiene testo, dispositivo&#10;&#10;Descrizione generata automaticamente">
            <a:extLst>
              <a:ext uri="{FF2B5EF4-FFF2-40B4-BE49-F238E27FC236}">
                <a16:creationId xmlns:a16="http://schemas.microsoft.com/office/drawing/2014/main" id="{EA7358A4-0AB0-75FA-A35C-C4CE9E5A620E}"/>
              </a:ext>
            </a:extLst>
          </p:cNvPr>
          <p:cNvPicPr>
            <a:picLocks noChangeAspect="1"/>
          </p:cNvPicPr>
          <p:nvPr/>
        </p:nvPicPr>
        <p:blipFill>
          <a:blip r:embed="rId4"/>
          <a:stretch>
            <a:fillRect/>
          </a:stretch>
        </p:blipFill>
        <p:spPr>
          <a:xfrm>
            <a:off x="5696332" y="357032"/>
            <a:ext cx="3055180" cy="1006819"/>
          </a:xfrm>
          <a:prstGeom prst="rect">
            <a:avLst/>
          </a:prstGeom>
        </p:spPr>
      </p:pic>
      <p:pic>
        <p:nvPicPr>
          <p:cNvPr id="8" name="Image 20" descr="Une image contenant texte, Police, logo, Graphique&#10;&#10;Description générée automatiquement">
            <a:extLst>
              <a:ext uri="{FF2B5EF4-FFF2-40B4-BE49-F238E27FC236}">
                <a16:creationId xmlns:a16="http://schemas.microsoft.com/office/drawing/2014/main" id="{BB419DFF-541E-4085-3055-FB53D282D9E3}"/>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33000"/>
                    </a14:imgEffect>
                    <a14:imgEffect>
                      <a14:brightnessContrast bright="11000" contrast="50000"/>
                    </a14:imgEffect>
                  </a14:imgLayer>
                </a14:imgProps>
              </a:ext>
              <a:ext uri="{28A0092B-C50C-407E-A947-70E740481C1C}">
                <a14:useLocalDpi xmlns:a14="http://schemas.microsoft.com/office/drawing/2010/main" val="0"/>
              </a:ext>
            </a:extLst>
          </a:blip>
          <a:stretch>
            <a:fillRect/>
          </a:stretch>
        </p:blipFill>
        <p:spPr>
          <a:xfrm>
            <a:off x="8943013" y="516610"/>
            <a:ext cx="2832005" cy="847241"/>
          </a:xfrm>
          <a:prstGeom prst="rect">
            <a:avLst/>
          </a:prstGeom>
        </p:spPr>
      </p:pic>
      <p:pic>
        <p:nvPicPr>
          <p:cNvPr id="17" name="Picture 5" descr="A black background with white text and a logo&#10;&#10;AI-generated content may be incorrect.">
            <a:extLst>
              <a:ext uri="{FF2B5EF4-FFF2-40B4-BE49-F238E27FC236}">
                <a16:creationId xmlns:a16="http://schemas.microsoft.com/office/drawing/2014/main" id="{C51FCC56-5B17-A9BA-F374-C32BE1C18BBC}"/>
              </a:ext>
            </a:extLst>
          </p:cNvPr>
          <p:cNvPicPr>
            <a:picLocks noChangeAspect="1"/>
          </p:cNvPicPr>
          <p:nvPr/>
        </p:nvPicPr>
        <p:blipFill>
          <a:blip r:embed="rId7"/>
          <a:stretch>
            <a:fillRect/>
          </a:stretch>
        </p:blipFill>
        <p:spPr>
          <a:xfrm>
            <a:off x="7929243" y="5202885"/>
            <a:ext cx="4021583" cy="1610389"/>
          </a:xfrm>
          <a:prstGeom prst="rect">
            <a:avLst/>
          </a:prstGeom>
        </p:spPr>
      </p:pic>
      <p:sp>
        <p:nvSpPr>
          <p:cNvPr id="19" name="CasellaDiTesto 18">
            <a:extLst>
              <a:ext uri="{FF2B5EF4-FFF2-40B4-BE49-F238E27FC236}">
                <a16:creationId xmlns:a16="http://schemas.microsoft.com/office/drawing/2014/main" id="{6EF6EFC6-BF71-D0C1-6312-46706611533D}"/>
              </a:ext>
            </a:extLst>
          </p:cNvPr>
          <p:cNvSpPr txBox="1"/>
          <p:nvPr/>
        </p:nvSpPr>
        <p:spPr>
          <a:xfrm>
            <a:off x="851038" y="5635369"/>
            <a:ext cx="6095170" cy="738664"/>
          </a:xfrm>
          <a:prstGeom prst="rect">
            <a:avLst/>
          </a:prstGeom>
          <a:noFill/>
        </p:spPr>
        <p:txBody>
          <a:bodyPr wrap="square">
            <a:spAutoFit/>
          </a:bodyPr>
          <a:lstStyle/>
          <a:p>
            <a:r>
              <a:rPr lang="en-US" sz="2400" b="0" i="0" u="none" strike="noStrike" noProof="0" dirty="0" err="1">
                <a:solidFill>
                  <a:srgbClr val="FFFFFF"/>
                </a:solidFill>
                <a:effectLst/>
                <a:latin typeface="Arial" panose="020B0604020202020204" pitchFamily="34" charset="0"/>
              </a:rPr>
              <a:t>EuPRAXIA</a:t>
            </a:r>
            <a:r>
              <a:rPr lang="en-US" sz="2400" b="0" i="0" u="none" strike="noStrike" noProof="0" dirty="0">
                <a:solidFill>
                  <a:srgbClr val="FFFFFF"/>
                </a:solidFill>
                <a:effectLst/>
                <a:latin typeface="Arial" panose="020B0604020202020204" pitchFamily="34" charset="0"/>
              </a:rPr>
              <a:t>-DN Camp III: Innovation</a:t>
            </a:r>
          </a:p>
          <a:p>
            <a:r>
              <a:rPr lang="en-US" b="1" noProof="0" dirty="0">
                <a:solidFill>
                  <a:srgbClr val="FF9900"/>
                </a:solidFill>
                <a:latin typeface="Arial" panose="020B0604020202020204" pitchFamily="34" charset="0"/>
                <a:cs typeface="Arial" panose="020B0604020202020204" pitchFamily="34" charset="0"/>
              </a:rPr>
              <a:t>6 – 7 October 2025, Pécs, Hungary</a:t>
            </a:r>
            <a:r>
              <a:rPr lang="en-US" noProof="0" dirty="0">
                <a:solidFill>
                  <a:srgbClr val="FF9900"/>
                </a:solidFill>
                <a:latin typeface="Arial" panose="020B0604020202020204" pitchFamily="34" charset="0"/>
                <a:cs typeface="Arial" panose="020B0604020202020204" pitchFamily="34" charset="0"/>
              </a:rPr>
              <a:t>​</a:t>
            </a:r>
            <a:endParaRPr lang="en-US" sz="2400" b="0" i="0" noProof="0" dirty="0">
              <a:solidFill>
                <a:srgbClr val="FF9900"/>
              </a:solidFill>
              <a:effectLst/>
              <a:latin typeface="Arial" panose="020B0604020202020204" pitchFamily="34" charset="0"/>
              <a:cs typeface="Arial" panose="020B0604020202020204" pitchFamily="34" charset="0"/>
            </a:endParaRPr>
          </a:p>
        </p:txBody>
      </p:sp>
      <p:sp>
        <p:nvSpPr>
          <p:cNvPr id="20" name="Segnaposto data 19">
            <a:extLst>
              <a:ext uri="{FF2B5EF4-FFF2-40B4-BE49-F238E27FC236}">
                <a16:creationId xmlns:a16="http://schemas.microsoft.com/office/drawing/2014/main" id="{1C3E00AB-C076-9B55-CE48-96BCE1A53A27}"/>
              </a:ext>
            </a:extLst>
          </p:cNvPr>
          <p:cNvSpPr>
            <a:spLocks noGrp="1"/>
          </p:cNvSpPr>
          <p:nvPr>
            <p:ph type="dt" sz="half" idx="10"/>
          </p:nvPr>
        </p:nvSpPr>
        <p:spPr/>
        <p:txBody>
          <a:bodyPr/>
          <a:lstStyle/>
          <a:p>
            <a:r>
              <a:rPr lang="en-US" noProof="0" dirty="0"/>
              <a:t>06/10/2025</a:t>
            </a:r>
          </a:p>
        </p:txBody>
      </p:sp>
      <p:sp>
        <p:nvSpPr>
          <p:cNvPr id="21" name="Segnaposto piè di pagina 20">
            <a:extLst>
              <a:ext uri="{FF2B5EF4-FFF2-40B4-BE49-F238E27FC236}">
                <a16:creationId xmlns:a16="http://schemas.microsoft.com/office/drawing/2014/main" id="{1D303217-99F8-E47E-BE53-BF426E2A7F09}"/>
              </a:ext>
            </a:extLst>
          </p:cNvPr>
          <p:cNvSpPr>
            <a:spLocks noGrp="1"/>
          </p:cNvSpPr>
          <p:nvPr>
            <p:ph type="ftr" sz="quarter" idx="11"/>
          </p:nvPr>
        </p:nvSpPr>
        <p:spPr/>
        <p:txBody>
          <a:bodyPr/>
          <a:lstStyle/>
          <a:p>
            <a:r>
              <a:rPr lang="en-US" noProof="0" dirty="0" err="1"/>
              <a:t>EuPRAXIA</a:t>
            </a:r>
            <a:r>
              <a:rPr lang="en-US" noProof="0" dirty="0"/>
              <a:t> CAMP III - Romain DEMITRA</a:t>
            </a:r>
          </a:p>
        </p:txBody>
      </p:sp>
      <p:sp>
        <p:nvSpPr>
          <p:cNvPr id="22" name="Segnaposto numero diapositiva 21">
            <a:extLst>
              <a:ext uri="{FF2B5EF4-FFF2-40B4-BE49-F238E27FC236}">
                <a16:creationId xmlns:a16="http://schemas.microsoft.com/office/drawing/2014/main" id="{2CCD2E60-89EA-28FE-4E22-58C08C0327D4}"/>
              </a:ext>
            </a:extLst>
          </p:cNvPr>
          <p:cNvSpPr>
            <a:spLocks noGrp="1"/>
          </p:cNvSpPr>
          <p:nvPr>
            <p:ph type="sldNum" sz="quarter" idx="12"/>
          </p:nvPr>
        </p:nvSpPr>
        <p:spPr/>
        <p:txBody>
          <a:bodyPr/>
          <a:lstStyle/>
          <a:p>
            <a:fld id="{13434FD6-45E5-4AC9-8EB5-1DAC73434F53}" type="slidenum">
              <a:rPr lang="en-US" noProof="0" smtClean="0"/>
              <a:t>1</a:t>
            </a:fld>
            <a:endParaRPr lang="en-US" noProof="0" dirty="0"/>
          </a:p>
        </p:txBody>
      </p:sp>
    </p:spTree>
    <p:extLst>
      <p:ext uri="{BB962C8B-B14F-4D97-AF65-F5344CB8AC3E}">
        <p14:creationId xmlns:p14="http://schemas.microsoft.com/office/powerpoint/2010/main" val="30346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57F3C-0F5C-0758-BE56-6C66C4E4E97D}"/>
            </a:ext>
          </a:extLst>
        </p:cNvPr>
        <p:cNvGrpSpPr/>
        <p:nvPr/>
      </p:nvGrpSpPr>
      <p:grpSpPr>
        <a:xfrm>
          <a:off x="0" y="0"/>
          <a:ext cx="0" cy="0"/>
          <a:chOff x="0" y="0"/>
          <a:chExt cx="0" cy="0"/>
        </a:xfrm>
      </p:grpSpPr>
      <p:sp>
        <p:nvSpPr>
          <p:cNvPr id="5" name="Segnaposto data 4">
            <a:extLst>
              <a:ext uri="{FF2B5EF4-FFF2-40B4-BE49-F238E27FC236}">
                <a16:creationId xmlns:a16="http://schemas.microsoft.com/office/drawing/2014/main" id="{2C5C77DB-5C63-2FD9-4355-CD9ACC279409}"/>
              </a:ext>
            </a:extLst>
          </p:cNvPr>
          <p:cNvSpPr>
            <a:spLocks noGrp="1"/>
          </p:cNvSpPr>
          <p:nvPr>
            <p:ph type="dt" sz="half" idx="10"/>
          </p:nvPr>
        </p:nvSpPr>
        <p:spPr>
          <a:xfrm>
            <a:off x="561218" y="6356350"/>
            <a:ext cx="11069564" cy="365125"/>
          </a:xfrm>
          <a:solidFill>
            <a:schemeClr val="bg1"/>
          </a:solidFill>
        </p:spPr>
        <p:txBody>
          <a:bodyPr/>
          <a:lstStyle/>
          <a:p>
            <a:r>
              <a:rPr lang="en-US" noProof="0" dirty="0"/>
              <a:t>06/10/2025</a:t>
            </a:r>
          </a:p>
        </p:txBody>
      </p:sp>
      <p:sp>
        <p:nvSpPr>
          <p:cNvPr id="6" name="Segnaposto piè di pagina 5">
            <a:extLst>
              <a:ext uri="{FF2B5EF4-FFF2-40B4-BE49-F238E27FC236}">
                <a16:creationId xmlns:a16="http://schemas.microsoft.com/office/drawing/2014/main" id="{B7804CBA-C951-90F2-64CC-6CBA6EFD13E1}"/>
              </a:ext>
            </a:extLst>
          </p:cNvPr>
          <p:cNvSpPr>
            <a:spLocks noGrp="1"/>
          </p:cNvSpPr>
          <p:nvPr>
            <p:ph type="ftr" sz="quarter" idx="11"/>
          </p:nvPr>
        </p:nvSpPr>
        <p:spPr/>
        <p:txBody>
          <a:bodyPr/>
          <a:lstStyle/>
          <a:p>
            <a:r>
              <a:rPr lang="en-US" noProof="0" dirty="0" err="1"/>
              <a:t>EuPRAXIA</a:t>
            </a:r>
            <a:r>
              <a:rPr lang="en-US" noProof="0" dirty="0"/>
              <a:t> CAMP III - Romain DEMITRA</a:t>
            </a:r>
          </a:p>
        </p:txBody>
      </p:sp>
      <p:sp>
        <p:nvSpPr>
          <p:cNvPr id="7" name="Segnaposto numero diapositiva 6">
            <a:extLst>
              <a:ext uri="{FF2B5EF4-FFF2-40B4-BE49-F238E27FC236}">
                <a16:creationId xmlns:a16="http://schemas.microsoft.com/office/drawing/2014/main" id="{BBAFE80B-0799-9FB0-2B0F-648FD5CD99E4}"/>
              </a:ext>
            </a:extLst>
          </p:cNvPr>
          <p:cNvSpPr>
            <a:spLocks noGrp="1"/>
          </p:cNvSpPr>
          <p:nvPr>
            <p:ph type="sldNum" sz="quarter" idx="12"/>
          </p:nvPr>
        </p:nvSpPr>
        <p:spPr/>
        <p:txBody>
          <a:bodyPr/>
          <a:lstStyle/>
          <a:p>
            <a:fld id="{13434FD6-45E5-4AC9-8EB5-1DAC73434F53}" type="slidenum">
              <a:rPr lang="en-US" noProof="0" smtClean="0"/>
              <a:t>10</a:t>
            </a:fld>
            <a:endParaRPr lang="en-US" noProof="0" dirty="0"/>
          </a:p>
        </p:txBody>
      </p:sp>
      <p:sp>
        <p:nvSpPr>
          <p:cNvPr id="8" name="CasellaDiTesto 7">
            <a:extLst>
              <a:ext uri="{FF2B5EF4-FFF2-40B4-BE49-F238E27FC236}">
                <a16:creationId xmlns:a16="http://schemas.microsoft.com/office/drawing/2014/main" id="{6EB9BA7E-4A4B-A75E-0D4A-3842ED9802B5}"/>
              </a:ext>
            </a:extLst>
          </p:cNvPr>
          <p:cNvSpPr txBox="1"/>
          <p:nvPr/>
        </p:nvSpPr>
        <p:spPr>
          <a:xfrm>
            <a:off x="389466" y="212878"/>
            <a:ext cx="11413067" cy="584775"/>
          </a:xfrm>
          <a:prstGeom prst="rect">
            <a:avLst/>
          </a:prstGeom>
          <a:solidFill>
            <a:schemeClr val="bg1"/>
          </a:solidFill>
          <a:ln>
            <a:noFill/>
          </a:ln>
          <a:effectLst>
            <a:softEdge rad="0"/>
          </a:effectLst>
        </p:spPr>
        <p:txBody>
          <a:bodyPr wrap="square" rtlCol="0">
            <a:spAutoFit/>
          </a:bodyPr>
          <a:lstStyle/>
          <a:p>
            <a:r>
              <a:rPr lang="en-US" sz="3200" i="1" noProof="0" dirty="0"/>
              <a:t>Marx Generator Simulations</a:t>
            </a:r>
            <a:endParaRPr lang="en-US" sz="3200" noProof="0" dirty="0"/>
          </a:p>
        </p:txBody>
      </p:sp>
      <p:sp>
        <p:nvSpPr>
          <p:cNvPr id="10" name="Rettangolo con angoli arrotondati 9">
            <a:extLst>
              <a:ext uri="{FF2B5EF4-FFF2-40B4-BE49-F238E27FC236}">
                <a16:creationId xmlns:a16="http://schemas.microsoft.com/office/drawing/2014/main" id="{E5F276FE-1A4C-4513-A685-CCA9D8D902D4}"/>
              </a:ext>
            </a:extLst>
          </p:cNvPr>
          <p:cNvSpPr/>
          <p:nvPr/>
        </p:nvSpPr>
        <p:spPr>
          <a:xfrm>
            <a:off x="561218" y="1040189"/>
            <a:ext cx="5215467" cy="49348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ttangolo con angoli arrotondati 10">
            <a:extLst>
              <a:ext uri="{FF2B5EF4-FFF2-40B4-BE49-F238E27FC236}">
                <a16:creationId xmlns:a16="http://schemas.microsoft.com/office/drawing/2014/main" id="{A7E3997D-0CDE-A5F3-538D-61A70002DB52}"/>
              </a:ext>
            </a:extLst>
          </p:cNvPr>
          <p:cNvSpPr/>
          <p:nvPr/>
        </p:nvSpPr>
        <p:spPr>
          <a:xfrm>
            <a:off x="6415315" y="1040189"/>
            <a:ext cx="5215467" cy="49348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 name="Immagine 1" descr="Immagine che contiene testo, Diagramma, linea, schermata&#10;&#10;Il contenuto generato dall'IA potrebbe non essere corretto.">
            <a:extLst>
              <a:ext uri="{FF2B5EF4-FFF2-40B4-BE49-F238E27FC236}">
                <a16:creationId xmlns:a16="http://schemas.microsoft.com/office/drawing/2014/main" id="{94072F9C-698C-5894-B957-197648CC5FE3}"/>
              </a:ext>
            </a:extLst>
          </p:cNvPr>
          <p:cNvPicPr>
            <a:picLocks noChangeAspect="1"/>
          </p:cNvPicPr>
          <p:nvPr/>
        </p:nvPicPr>
        <p:blipFill>
          <a:blip r:embed="rId2"/>
          <a:stretch>
            <a:fillRect/>
          </a:stretch>
        </p:blipFill>
        <p:spPr>
          <a:xfrm>
            <a:off x="6590864" y="1326515"/>
            <a:ext cx="4864367" cy="3648276"/>
          </a:xfrm>
          <a:prstGeom prst="rect">
            <a:avLst/>
          </a:prstGeom>
        </p:spPr>
      </p:pic>
      <p:graphicFrame>
        <p:nvGraphicFramePr>
          <p:cNvPr id="3" name="Tabella 2">
            <a:extLst>
              <a:ext uri="{FF2B5EF4-FFF2-40B4-BE49-F238E27FC236}">
                <a16:creationId xmlns:a16="http://schemas.microsoft.com/office/drawing/2014/main" id="{D0465969-02C7-31B5-AE4F-316F0E9C33B0}"/>
              </a:ext>
            </a:extLst>
          </p:cNvPr>
          <p:cNvGraphicFramePr>
            <a:graphicFrameLocks noGrp="1"/>
          </p:cNvGraphicFramePr>
          <p:nvPr>
            <p:extLst>
              <p:ext uri="{D42A27DB-BD31-4B8C-83A1-F6EECF244321}">
                <p14:modId xmlns:p14="http://schemas.microsoft.com/office/powerpoint/2010/main" val="3037132298"/>
              </p:ext>
            </p:extLst>
          </p:nvPr>
        </p:nvGraphicFramePr>
        <p:xfrm>
          <a:off x="838200" y="1326515"/>
          <a:ext cx="4683760" cy="4389120"/>
        </p:xfrm>
        <a:graphic>
          <a:graphicData uri="http://schemas.openxmlformats.org/drawingml/2006/table">
            <a:tbl>
              <a:tblPr/>
              <a:tblGrid>
                <a:gridCol w="1448301">
                  <a:extLst>
                    <a:ext uri="{9D8B030D-6E8A-4147-A177-3AD203B41FA5}">
                      <a16:colId xmlns:a16="http://schemas.microsoft.com/office/drawing/2014/main" val="2506260939"/>
                    </a:ext>
                  </a:extLst>
                </a:gridCol>
                <a:gridCol w="720859">
                  <a:extLst>
                    <a:ext uri="{9D8B030D-6E8A-4147-A177-3AD203B41FA5}">
                      <a16:colId xmlns:a16="http://schemas.microsoft.com/office/drawing/2014/main" val="535487531"/>
                    </a:ext>
                  </a:extLst>
                </a:gridCol>
                <a:gridCol w="2514600">
                  <a:extLst>
                    <a:ext uri="{9D8B030D-6E8A-4147-A177-3AD203B41FA5}">
                      <a16:colId xmlns:a16="http://schemas.microsoft.com/office/drawing/2014/main" val="2101433469"/>
                    </a:ext>
                  </a:extLst>
                </a:gridCol>
              </a:tblGrid>
              <a:tr h="308820">
                <a:tc>
                  <a:txBody>
                    <a:bodyPr/>
                    <a:lstStyle/>
                    <a:p>
                      <a:pPr>
                        <a:buNone/>
                      </a:pPr>
                      <a:r>
                        <a:rPr lang="it-IT" sz="1600" b="1" dirty="0" err="1"/>
                        <a:t>Parameters</a:t>
                      </a:r>
                      <a:endParaRPr lang="it-IT"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buNone/>
                      </a:pPr>
                      <a:r>
                        <a:rPr lang="it-IT" sz="1600" b="1" dirty="0"/>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buNone/>
                      </a:pPr>
                      <a:r>
                        <a:rPr lang="it-IT" sz="1600" b="1" dirty="0" err="1"/>
                        <a:t>Comments</a:t>
                      </a:r>
                      <a:endParaRPr lang="it-IT"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84799322"/>
                  </a:ext>
                </a:extLst>
              </a:tr>
              <a:tr h="540435">
                <a:tc>
                  <a:txBody>
                    <a:bodyPr/>
                    <a:lstStyle/>
                    <a:p>
                      <a:pPr>
                        <a:buNone/>
                      </a:pPr>
                      <a:r>
                        <a:rPr lang="it-IT" sz="1600" dirty="0"/>
                        <a:t>Numbers of gaps (</a:t>
                      </a:r>
                      <a:r>
                        <a:rPr lang="it-IT" sz="1600" i="1" dirty="0"/>
                        <a:t>N</a:t>
                      </a:r>
                      <a:r>
                        <a:rPr lang="it-IT" sz="16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it-IT" sz="16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dirty="0"/>
                        <a:t>Equivalent to 2 stages at 30 kV each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9457812"/>
                  </a:ext>
                </a:extLst>
              </a:tr>
              <a:tr h="540435">
                <a:tc>
                  <a:txBody>
                    <a:bodyPr/>
                    <a:lstStyle/>
                    <a:p>
                      <a:pPr>
                        <a:buNone/>
                      </a:pPr>
                      <a:r>
                        <a:rPr lang="it-IT" sz="1600" dirty="0"/>
                        <a:t>Output </a:t>
                      </a:r>
                      <a:r>
                        <a:rPr lang="it-IT" sz="1600" dirty="0" err="1"/>
                        <a:t>voltage</a:t>
                      </a:r>
                      <a:r>
                        <a:rPr lang="it-IT" sz="1600" dirty="0"/>
                        <a:t> (</a:t>
                      </a:r>
                      <a:r>
                        <a:rPr lang="it-IT" sz="1600" i="1" dirty="0"/>
                        <a:t>V</a:t>
                      </a:r>
                      <a:r>
                        <a:rPr lang="it-IT" sz="16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it-IT" sz="1600" dirty="0"/>
                        <a:t>60 kV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it-IT" sz="1600" dirty="0"/>
                        <a:t>From 2 × 30 kV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4972429"/>
                  </a:ext>
                </a:extLst>
              </a:tr>
              <a:tr h="540435">
                <a:tc>
                  <a:txBody>
                    <a:bodyPr/>
                    <a:lstStyle/>
                    <a:p>
                      <a:pPr>
                        <a:buNone/>
                      </a:pPr>
                      <a:r>
                        <a:rPr lang="it-IT" sz="1600" dirty="0" err="1"/>
                        <a:t>Capacitance</a:t>
                      </a:r>
                      <a:r>
                        <a:rPr lang="it-IT" sz="1600" dirty="0"/>
                        <a:t> per stage (</a:t>
                      </a:r>
                      <a:r>
                        <a:rPr lang="it-IT" sz="1600" i="1" dirty="0"/>
                        <a:t>Cᵢ</a:t>
                      </a:r>
                      <a:r>
                        <a:rPr lang="it-IT" sz="16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it-IT" sz="1600" dirty="0"/>
                        <a:t>100 </a:t>
                      </a:r>
                      <a:r>
                        <a:rPr lang="it-IT" sz="1600" dirty="0" err="1"/>
                        <a:t>nF</a:t>
                      </a:r>
                      <a:endParaRPr lang="it-IT"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it-IT" sz="1600" dirty="0" err="1"/>
                        <a:t>Equivalent</a:t>
                      </a:r>
                      <a:r>
                        <a:rPr lang="it-IT" sz="1600" dirty="0"/>
                        <a:t> </a:t>
                      </a:r>
                      <a:r>
                        <a:rPr lang="it-IT" sz="1600" dirty="0" err="1"/>
                        <a:t>capacitance</a:t>
                      </a:r>
                      <a:r>
                        <a:rPr lang="it-IT" sz="1600" dirty="0"/>
                        <a:t> = 50 </a:t>
                      </a:r>
                      <a:r>
                        <a:rPr lang="it-IT" sz="1600" dirty="0" err="1"/>
                        <a:t>nF</a:t>
                      </a:r>
                      <a:endParaRPr lang="it-IT"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4767596"/>
                  </a:ext>
                </a:extLst>
              </a:tr>
              <a:tr h="540435">
                <a:tc>
                  <a:txBody>
                    <a:bodyPr/>
                    <a:lstStyle/>
                    <a:p>
                      <a:pPr>
                        <a:buNone/>
                      </a:pPr>
                      <a:r>
                        <a:rPr lang="it-IT" sz="1600" dirty="0" err="1"/>
                        <a:t>Inductance</a:t>
                      </a:r>
                      <a:r>
                        <a:rPr lang="it-IT" sz="1600" dirty="0"/>
                        <a:t> per stage (</a:t>
                      </a:r>
                      <a:r>
                        <a:rPr lang="it-IT" sz="1600" i="1" dirty="0"/>
                        <a:t>Lᵢ</a:t>
                      </a:r>
                      <a:r>
                        <a:rPr lang="it-IT" sz="16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it-IT" sz="1600"/>
                        <a:t>18 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it-IT" sz="1600" dirty="0"/>
                        <a:t>Total </a:t>
                      </a:r>
                      <a:r>
                        <a:rPr lang="it-IT" sz="1600" dirty="0" err="1"/>
                        <a:t>inductance</a:t>
                      </a:r>
                      <a:r>
                        <a:rPr lang="it-IT" sz="1600" dirty="0"/>
                        <a:t> ≈ 36 </a:t>
                      </a:r>
                      <a:r>
                        <a:rPr lang="it-IT" sz="1600" dirty="0" err="1"/>
                        <a:t>nH</a:t>
                      </a:r>
                      <a:r>
                        <a:rPr lang="it-IT" sz="1600" dirty="0"/>
                        <a:t> + plasma </a:t>
                      </a:r>
                      <a:r>
                        <a:rPr lang="it-IT" sz="1600" dirty="0" err="1"/>
                        <a:t>contribution</a:t>
                      </a:r>
                      <a:endParaRPr lang="it-IT"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1180822"/>
                  </a:ext>
                </a:extLst>
              </a:tr>
              <a:tr h="540435">
                <a:tc>
                  <a:txBody>
                    <a:bodyPr/>
                    <a:lstStyle/>
                    <a:p>
                      <a:pPr>
                        <a:buNone/>
                      </a:pPr>
                      <a:r>
                        <a:rPr lang="it-IT" sz="1600"/>
                        <a:t>Cable length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it-IT" sz="1600" dirty="0"/>
                        <a:t>~0.1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dirty="0"/>
                        <a:t>≈0.05 m effective half-length per side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6487752"/>
                  </a:ext>
                </a:extLst>
              </a:tr>
              <a:tr h="386673">
                <a:tc>
                  <a:txBody>
                    <a:bodyPr/>
                    <a:lstStyle/>
                    <a:p>
                      <a:pPr>
                        <a:buNone/>
                      </a:pPr>
                      <a:r>
                        <a:rPr lang="it-IT" sz="1600"/>
                        <a:t>Capillary length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it-IT" sz="1600" dirty="0"/>
                        <a:t>20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it-IT" sz="1600" dirty="0"/>
                        <a:t>Radius = 1 mm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2177867"/>
                  </a:ext>
                </a:extLst>
              </a:tr>
              <a:tr h="540435">
                <a:tc>
                  <a:txBody>
                    <a:bodyPr/>
                    <a:lstStyle/>
                    <a:p>
                      <a:pPr>
                        <a:buNone/>
                      </a:pPr>
                      <a:r>
                        <a:rPr lang="it-IT" sz="1600" dirty="0" err="1"/>
                        <a:t>Effective</a:t>
                      </a:r>
                      <a:r>
                        <a:rPr lang="it-IT" sz="1600" dirty="0"/>
                        <a:t> </a:t>
                      </a:r>
                      <a:r>
                        <a:rPr lang="it-IT" sz="1600" dirty="0" err="1"/>
                        <a:t>resistance</a:t>
                      </a:r>
                      <a:r>
                        <a:rPr lang="it-IT" sz="1600" dirty="0"/>
                        <a:t> (</a:t>
                      </a:r>
                      <a:r>
                        <a:rPr lang="it-IT" sz="1600" i="1" dirty="0"/>
                        <a:t>R</a:t>
                      </a:r>
                      <a:r>
                        <a:rPr lang="it-IT" sz="16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l-GR" sz="1600" dirty="0"/>
                        <a:t>~2.</a:t>
                      </a:r>
                      <a:r>
                        <a:rPr lang="it-IT" sz="1600" dirty="0"/>
                        <a:t>6</a:t>
                      </a:r>
                      <a:r>
                        <a:rPr lang="el-GR" sz="1600" dirty="0"/>
                        <a:t> 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it-IT" sz="1600" dirty="0" err="1"/>
                        <a:t>Approximated</a:t>
                      </a:r>
                      <a:r>
                        <a:rPr lang="it-IT" sz="1600" dirty="0"/>
                        <a:t> load (plasma) </a:t>
                      </a:r>
                      <a:r>
                        <a:rPr lang="it-IT" sz="1600" dirty="0" err="1"/>
                        <a:t>resistance</a:t>
                      </a:r>
                      <a:endParaRPr lang="it-IT"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705319"/>
                  </a:ext>
                </a:extLst>
              </a:tr>
            </a:tbl>
          </a:graphicData>
        </a:graphic>
      </p:graphicFrame>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A5AFD05D-EB83-367E-ABCF-FDA118E20519}"/>
                  </a:ext>
                </a:extLst>
              </p:cNvPr>
              <p:cNvSpPr txBox="1"/>
              <p:nvPr/>
            </p:nvSpPr>
            <p:spPr>
              <a:xfrm>
                <a:off x="5867400" y="5055261"/>
                <a:ext cx="6096000" cy="66037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ar-AE" sz="1800" i="1" smtClean="0">
                              <a:latin typeface="Cambria Math" panose="02040503050406030204" pitchFamily="18" charset="0"/>
                            </a:rPr>
                          </m:ctrlPr>
                        </m:sSubPr>
                        <m:e>
                          <m:r>
                            <a:rPr lang="ar-AE" sz="1800" i="1">
                              <a:latin typeface="Cambria Math" panose="02040503050406030204" pitchFamily="18" charset="0"/>
                            </a:rPr>
                            <m:t>𝑉</m:t>
                          </m:r>
                        </m:e>
                        <m:sub>
                          <m:r>
                            <m:rPr>
                              <m:nor/>
                            </m:rPr>
                            <a:rPr lang="it-IT" sz="1800" i="1"/>
                            <m:t>plasma</m:t>
                          </m:r>
                        </m:sub>
                      </m:sSub>
                      <m:r>
                        <a:rPr lang="ar-AE" sz="1800">
                          <a:latin typeface="Cambria Math" panose="02040503050406030204" pitchFamily="18" charset="0"/>
                        </a:rPr>
                        <m:t>=</m:t>
                      </m:r>
                      <m:sSub>
                        <m:sSubPr>
                          <m:ctrlPr>
                            <a:rPr lang="ar-AE" sz="1800" i="1">
                              <a:latin typeface="Cambria Math" panose="02040503050406030204" pitchFamily="18" charset="0"/>
                            </a:rPr>
                          </m:ctrlPr>
                        </m:sSubPr>
                        <m:e>
                          <m:r>
                            <a:rPr lang="ar-AE" sz="1800" i="1">
                              <a:latin typeface="Cambria Math" panose="02040503050406030204" pitchFamily="18" charset="0"/>
                            </a:rPr>
                            <m:t>𝑉</m:t>
                          </m:r>
                        </m:e>
                        <m:sub>
                          <m:r>
                            <m:rPr>
                              <m:nor/>
                            </m:rPr>
                            <a:rPr lang="it-IT" sz="1800" i="1"/>
                            <m:t>tot</m:t>
                          </m:r>
                        </m:sub>
                      </m:sSub>
                      <m:r>
                        <a:rPr lang="ar-AE" sz="1800">
                          <a:latin typeface="Cambria Math" panose="02040503050406030204" pitchFamily="18" charset="0"/>
                        </a:rPr>
                        <m:t>⋅</m:t>
                      </m:r>
                      <m:f>
                        <m:fPr>
                          <m:ctrlPr>
                            <a:rPr lang="ar-AE" sz="1800" i="1">
                              <a:latin typeface="Cambria Math" panose="02040503050406030204" pitchFamily="18" charset="0"/>
                            </a:rPr>
                          </m:ctrlPr>
                        </m:fPr>
                        <m:num>
                          <m:r>
                            <a:rPr lang="ar-AE" sz="1800" i="1">
                              <a:latin typeface="Cambria Math" panose="02040503050406030204" pitchFamily="18" charset="0"/>
                            </a:rPr>
                            <m:t>𝑅</m:t>
                          </m:r>
                        </m:num>
                        <m:den>
                          <m:sSub>
                            <m:sSubPr>
                              <m:ctrlPr>
                                <a:rPr lang="ar-AE" sz="1800" i="1">
                                  <a:latin typeface="Cambria Math" panose="02040503050406030204" pitchFamily="18" charset="0"/>
                                </a:rPr>
                              </m:ctrlPr>
                            </m:sSubPr>
                            <m:e>
                              <m:r>
                                <a:rPr lang="ar-AE" sz="1800" i="1">
                                  <a:latin typeface="Cambria Math" panose="02040503050406030204" pitchFamily="18" charset="0"/>
                                </a:rPr>
                                <m:t>𝑅</m:t>
                              </m:r>
                            </m:e>
                            <m:sub>
                              <m:r>
                                <m:rPr>
                                  <m:nor/>
                                </m:rPr>
                                <a:rPr lang="it-IT" sz="1800" i="1"/>
                                <m:t>tot</m:t>
                              </m:r>
                            </m:sub>
                          </m:sSub>
                        </m:den>
                      </m:f>
                      <m:r>
                        <a:rPr lang="it-IT" sz="1800" b="0" i="1" smtClean="0">
                          <a:latin typeface="Cambria Math" panose="02040503050406030204" pitchFamily="18" charset="0"/>
                        </a:rPr>
                        <m:t>=</m:t>
                      </m:r>
                      <m:r>
                        <a:rPr lang="it-IT" sz="1800" b="0" i="0" smtClean="0">
                          <a:latin typeface="Cambria Math" panose="02040503050406030204" pitchFamily="18" charset="0"/>
                        </a:rPr>
                        <m:t>47</m:t>
                      </m:r>
                      <m:r>
                        <a:rPr lang="it-IT" sz="1800" b="0" i="0" smtClean="0">
                          <a:latin typeface="Cambria Math" panose="02040503050406030204" pitchFamily="18" charset="0"/>
                        </a:rPr>
                        <m:t> </m:t>
                      </m:r>
                      <m:r>
                        <m:rPr>
                          <m:sty m:val="p"/>
                        </m:rPr>
                        <a:rPr lang="it-IT" sz="1800" b="0" i="0" smtClean="0">
                          <a:latin typeface="Cambria Math" panose="02040503050406030204" pitchFamily="18" charset="0"/>
                        </a:rPr>
                        <m:t>kV</m:t>
                      </m:r>
                    </m:oMath>
                  </m:oMathPara>
                </a14:m>
                <a:endParaRPr lang="it-IT" dirty="0"/>
              </a:p>
            </p:txBody>
          </p:sp>
        </mc:Choice>
        <mc:Fallback xmlns="">
          <p:sp>
            <p:nvSpPr>
              <p:cNvPr id="9" name="CasellaDiTesto 8">
                <a:extLst>
                  <a:ext uri="{FF2B5EF4-FFF2-40B4-BE49-F238E27FC236}">
                    <a16:creationId xmlns:a16="http://schemas.microsoft.com/office/drawing/2014/main" id="{A5AFD05D-EB83-367E-ABCF-FDA118E20519}"/>
                  </a:ext>
                </a:extLst>
              </p:cNvPr>
              <p:cNvSpPr txBox="1">
                <a:spLocks noRot="1" noChangeAspect="1" noMove="1" noResize="1" noEditPoints="1" noAdjustHandles="1" noChangeArrowheads="1" noChangeShapeType="1" noTextEdit="1"/>
              </p:cNvSpPr>
              <p:nvPr/>
            </p:nvSpPr>
            <p:spPr>
              <a:xfrm>
                <a:off x="5867400" y="5055261"/>
                <a:ext cx="6096000" cy="660374"/>
              </a:xfrm>
              <a:prstGeom prst="rect">
                <a:avLst/>
              </a:prstGeom>
              <a:blipFill>
                <a:blip r:embed="rId3"/>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916219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F44B6-2A5F-3DBB-C783-10FECACC2437}"/>
            </a:ext>
          </a:extLst>
        </p:cNvPr>
        <p:cNvGrpSpPr/>
        <p:nvPr/>
      </p:nvGrpSpPr>
      <p:grpSpPr>
        <a:xfrm>
          <a:off x="0" y="0"/>
          <a:ext cx="0" cy="0"/>
          <a:chOff x="0" y="0"/>
          <a:chExt cx="0" cy="0"/>
        </a:xfrm>
      </p:grpSpPr>
      <p:sp>
        <p:nvSpPr>
          <p:cNvPr id="5" name="Segnaposto data 4">
            <a:extLst>
              <a:ext uri="{FF2B5EF4-FFF2-40B4-BE49-F238E27FC236}">
                <a16:creationId xmlns:a16="http://schemas.microsoft.com/office/drawing/2014/main" id="{0C7FB380-6C96-1A04-D18F-D29F6286AFDE}"/>
              </a:ext>
            </a:extLst>
          </p:cNvPr>
          <p:cNvSpPr>
            <a:spLocks noGrp="1"/>
          </p:cNvSpPr>
          <p:nvPr>
            <p:ph type="dt" sz="half" idx="10"/>
          </p:nvPr>
        </p:nvSpPr>
        <p:spPr>
          <a:xfrm>
            <a:off x="561218" y="6356350"/>
            <a:ext cx="11069564" cy="365125"/>
          </a:xfrm>
          <a:solidFill>
            <a:schemeClr val="bg1"/>
          </a:solidFill>
        </p:spPr>
        <p:txBody>
          <a:bodyPr/>
          <a:lstStyle/>
          <a:p>
            <a:r>
              <a:rPr lang="en-US" noProof="0" dirty="0"/>
              <a:t>06/10/2025</a:t>
            </a:r>
          </a:p>
        </p:txBody>
      </p:sp>
      <p:sp>
        <p:nvSpPr>
          <p:cNvPr id="6" name="Segnaposto piè di pagina 5">
            <a:extLst>
              <a:ext uri="{FF2B5EF4-FFF2-40B4-BE49-F238E27FC236}">
                <a16:creationId xmlns:a16="http://schemas.microsoft.com/office/drawing/2014/main" id="{084763A3-B0BC-ADF6-3EAD-D56F5BB76E81}"/>
              </a:ext>
            </a:extLst>
          </p:cNvPr>
          <p:cNvSpPr>
            <a:spLocks noGrp="1"/>
          </p:cNvSpPr>
          <p:nvPr>
            <p:ph type="ftr" sz="quarter" idx="11"/>
          </p:nvPr>
        </p:nvSpPr>
        <p:spPr/>
        <p:txBody>
          <a:bodyPr/>
          <a:lstStyle/>
          <a:p>
            <a:r>
              <a:rPr lang="en-US" noProof="0" dirty="0" err="1"/>
              <a:t>EuPRAXIA</a:t>
            </a:r>
            <a:r>
              <a:rPr lang="en-US" noProof="0" dirty="0"/>
              <a:t> CAMP III - Romain DEMITRA</a:t>
            </a:r>
          </a:p>
        </p:txBody>
      </p:sp>
      <p:sp>
        <p:nvSpPr>
          <p:cNvPr id="7" name="Segnaposto numero diapositiva 6">
            <a:extLst>
              <a:ext uri="{FF2B5EF4-FFF2-40B4-BE49-F238E27FC236}">
                <a16:creationId xmlns:a16="http://schemas.microsoft.com/office/drawing/2014/main" id="{BC2BCFDF-86BE-38F3-46DF-32421F570FAE}"/>
              </a:ext>
            </a:extLst>
          </p:cNvPr>
          <p:cNvSpPr>
            <a:spLocks noGrp="1"/>
          </p:cNvSpPr>
          <p:nvPr>
            <p:ph type="sldNum" sz="quarter" idx="12"/>
          </p:nvPr>
        </p:nvSpPr>
        <p:spPr/>
        <p:txBody>
          <a:bodyPr/>
          <a:lstStyle/>
          <a:p>
            <a:fld id="{13434FD6-45E5-4AC9-8EB5-1DAC73434F53}" type="slidenum">
              <a:rPr lang="en-US" noProof="0" smtClean="0"/>
              <a:t>11</a:t>
            </a:fld>
            <a:endParaRPr lang="en-US" noProof="0" dirty="0"/>
          </a:p>
        </p:txBody>
      </p:sp>
      <p:sp>
        <p:nvSpPr>
          <p:cNvPr id="8" name="CasellaDiTesto 7">
            <a:extLst>
              <a:ext uri="{FF2B5EF4-FFF2-40B4-BE49-F238E27FC236}">
                <a16:creationId xmlns:a16="http://schemas.microsoft.com/office/drawing/2014/main" id="{3E7E1143-4D48-68F1-618B-0FCC8483684D}"/>
              </a:ext>
            </a:extLst>
          </p:cNvPr>
          <p:cNvSpPr txBox="1"/>
          <p:nvPr/>
        </p:nvSpPr>
        <p:spPr>
          <a:xfrm>
            <a:off x="389466" y="212878"/>
            <a:ext cx="11413067" cy="584775"/>
          </a:xfrm>
          <a:prstGeom prst="rect">
            <a:avLst/>
          </a:prstGeom>
          <a:solidFill>
            <a:schemeClr val="bg1"/>
          </a:solidFill>
          <a:ln>
            <a:noFill/>
          </a:ln>
          <a:effectLst>
            <a:softEdge rad="0"/>
          </a:effectLst>
        </p:spPr>
        <p:txBody>
          <a:bodyPr wrap="square" rtlCol="0">
            <a:spAutoFit/>
          </a:bodyPr>
          <a:lstStyle/>
          <a:p>
            <a:r>
              <a:rPr lang="en-US" sz="3200" i="1" dirty="0">
                <a:latin typeface="Arial" panose="020B0604020202020204" pitchFamily="34" charset="0"/>
                <a:cs typeface="Arial" panose="020B0604020202020204" pitchFamily="34" charset="0"/>
              </a:rPr>
              <a:t>Why a Marx Generator instead of a classical RLC pulser?</a:t>
            </a:r>
          </a:p>
        </p:txBody>
      </p:sp>
      <p:sp>
        <p:nvSpPr>
          <p:cNvPr id="10" name="Rettangolo con angoli arrotondati 9">
            <a:extLst>
              <a:ext uri="{FF2B5EF4-FFF2-40B4-BE49-F238E27FC236}">
                <a16:creationId xmlns:a16="http://schemas.microsoft.com/office/drawing/2014/main" id="{0A411061-A8ED-F4D0-597B-510AC38BAD13}"/>
              </a:ext>
            </a:extLst>
          </p:cNvPr>
          <p:cNvSpPr/>
          <p:nvPr/>
        </p:nvSpPr>
        <p:spPr>
          <a:xfrm>
            <a:off x="561218" y="1040189"/>
            <a:ext cx="5215467" cy="49348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ttangolo con angoli arrotondati 10">
            <a:extLst>
              <a:ext uri="{FF2B5EF4-FFF2-40B4-BE49-F238E27FC236}">
                <a16:creationId xmlns:a16="http://schemas.microsoft.com/office/drawing/2014/main" id="{FCAC5FF8-0731-71E9-56D3-ADAC3A813DFB}"/>
              </a:ext>
            </a:extLst>
          </p:cNvPr>
          <p:cNvSpPr/>
          <p:nvPr/>
        </p:nvSpPr>
        <p:spPr>
          <a:xfrm>
            <a:off x="6415315" y="1040189"/>
            <a:ext cx="5215467" cy="49348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CasellaDiTesto 1">
            <a:extLst>
              <a:ext uri="{FF2B5EF4-FFF2-40B4-BE49-F238E27FC236}">
                <a16:creationId xmlns:a16="http://schemas.microsoft.com/office/drawing/2014/main" id="{6B5D8C21-4891-77FB-B156-7DE500E4C476}"/>
              </a:ext>
            </a:extLst>
          </p:cNvPr>
          <p:cNvSpPr txBox="1"/>
          <p:nvPr/>
        </p:nvSpPr>
        <p:spPr>
          <a:xfrm>
            <a:off x="718869" y="1686788"/>
            <a:ext cx="4900164" cy="3477875"/>
          </a:xfrm>
          <a:prstGeom prst="rect">
            <a:avLst/>
          </a:prstGeom>
          <a:noFill/>
          <a:ln>
            <a:noFill/>
            <a:prstDash val="sysDash"/>
          </a:ln>
        </p:spPr>
        <p:txBody>
          <a:bodyPr wrap="square" rtlCol="0">
            <a:spAutoFit/>
          </a:bodyPr>
          <a:lstStyle/>
          <a:p>
            <a:r>
              <a:rPr lang="en-US" sz="2200" b="1" dirty="0"/>
              <a:t>Classical RLC pulser:</a:t>
            </a:r>
            <a:endParaRPr lang="en-US" sz="2200" dirty="0"/>
          </a:p>
          <a:p>
            <a:pPr marL="914400" lvl="1" indent="-457200">
              <a:buFont typeface="Arial" panose="020B0604020202020204" pitchFamily="34" charset="0"/>
              <a:buChar char="•"/>
            </a:pPr>
            <a:r>
              <a:rPr lang="en-US" sz="2200" dirty="0"/>
              <a:t>Single capacitor charged and discharged through a switch.</a:t>
            </a:r>
          </a:p>
          <a:p>
            <a:pPr marL="914400" lvl="1" indent="-457200">
              <a:buFont typeface="Arial" panose="020B0604020202020204" pitchFamily="34" charset="0"/>
              <a:buChar char="•"/>
            </a:pPr>
            <a:r>
              <a:rPr lang="en-US" sz="2200" dirty="0"/>
              <a:t>Pulse durations in the </a:t>
            </a:r>
            <a:r>
              <a:rPr lang="en-US" sz="2200" b="1" dirty="0"/>
              <a:t>hundreds of ns to µs</a:t>
            </a:r>
            <a:r>
              <a:rPr lang="en-US" sz="2200" dirty="0"/>
              <a:t> range.</a:t>
            </a:r>
          </a:p>
          <a:p>
            <a:pPr marL="914400" lvl="1" indent="-457200">
              <a:buFont typeface="Arial" panose="020B0604020202020204" pitchFamily="34" charset="0"/>
              <a:buChar char="•"/>
            </a:pPr>
            <a:r>
              <a:rPr lang="en-US" sz="2200" dirty="0"/>
              <a:t>Limited peak current (hundreds of A).</a:t>
            </a:r>
          </a:p>
          <a:p>
            <a:pPr marL="914400" lvl="1" indent="-457200">
              <a:buFont typeface="Arial" panose="020B0604020202020204" pitchFamily="34" charset="0"/>
              <a:buChar char="•"/>
            </a:pPr>
            <a:r>
              <a:rPr lang="en-US" sz="2200" dirty="0"/>
              <a:t>Higher energy per pulse → </a:t>
            </a:r>
            <a:r>
              <a:rPr lang="en-US" sz="2200" b="1" dirty="0"/>
              <a:t>thermal stress </a:t>
            </a:r>
            <a:r>
              <a:rPr lang="en-US" sz="2200" dirty="0"/>
              <a:t>at high repetition rates.</a:t>
            </a:r>
          </a:p>
        </p:txBody>
      </p:sp>
      <p:sp>
        <p:nvSpPr>
          <p:cNvPr id="3" name="CasellaDiTesto 2">
            <a:extLst>
              <a:ext uri="{FF2B5EF4-FFF2-40B4-BE49-F238E27FC236}">
                <a16:creationId xmlns:a16="http://schemas.microsoft.com/office/drawing/2014/main" id="{EA54D74D-52E1-4C06-87E9-3B9EEF9A48FE}"/>
              </a:ext>
            </a:extLst>
          </p:cNvPr>
          <p:cNvSpPr txBox="1"/>
          <p:nvPr/>
        </p:nvSpPr>
        <p:spPr>
          <a:xfrm>
            <a:off x="6643968" y="1260848"/>
            <a:ext cx="4758160" cy="4493538"/>
          </a:xfrm>
          <a:prstGeom prst="rect">
            <a:avLst/>
          </a:prstGeom>
          <a:noFill/>
        </p:spPr>
        <p:txBody>
          <a:bodyPr wrap="square" rtlCol="0">
            <a:spAutoFit/>
          </a:bodyPr>
          <a:lstStyle/>
          <a:p>
            <a:r>
              <a:rPr lang="en-US" sz="2200" b="1" dirty="0"/>
              <a:t>Marx generator:</a:t>
            </a:r>
            <a:endParaRPr lang="en-US" sz="2200" dirty="0"/>
          </a:p>
          <a:p>
            <a:pPr marL="914400" lvl="1" indent="-457200">
              <a:buFont typeface="Arial" panose="020B0604020202020204" pitchFamily="34" charset="0"/>
              <a:buChar char="•"/>
            </a:pPr>
            <a:r>
              <a:rPr lang="en-US" sz="2200" dirty="0"/>
              <a:t>Capacitors charged in parallel, discharged in series → </a:t>
            </a:r>
            <a:r>
              <a:rPr lang="en-US" sz="2200" b="1" dirty="0"/>
              <a:t>voltage multiplication</a:t>
            </a:r>
            <a:r>
              <a:rPr lang="en-US" sz="2200" dirty="0"/>
              <a:t>.</a:t>
            </a:r>
          </a:p>
          <a:p>
            <a:pPr marL="914400" lvl="1" indent="-457200">
              <a:buFont typeface="Arial" panose="020B0604020202020204" pitchFamily="34" charset="0"/>
              <a:buChar char="•"/>
            </a:pPr>
            <a:r>
              <a:rPr lang="en-US" sz="2200" dirty="0"/>
              <a:t>Produces </a:t>
            </a:r>
            <a:r>
              <a:rPr lang="en-US" sz="2200" b="1" dirty="0"/>
              <a:t>short pulses (hundreds of ns and lower)</a:t>
            </a:r>
            <a:r>
              <a:rPr lang="en-US" sz="2200" dirty="0"/>
              <a:t> with much faster rise times.</a:t>
            </a:r>
          </a:p>
          <a:p>
            <a:pPr marL="914400" lvl="1" indent="-457200">
              <a:buFont typeface="Arial" panose="020B0604020202020204" pitchFamily="34" charset="0"/>
              <a:buChar char="•"/>
            </a:pPr>
            <a:r>
              <a:rPr lang="en-US" sz="2200" b="1" dirty="0"/>
              <a:t>Higher peak current</a:t>
            </a:r>
            <a:r>
              <a:rPr lang="en-US" sz="2200" dirty="0"/>
              <a:t> → stronger plasma density and magnetic fields.</a:t>
            </a:r>
          </a:p>
          <a:p>
            <a:pPr marL="914400" lvl="1" indent="-457200">
              <a:buFont typeface="Arial" panose="020B0604020202020204" pitchFamily="34" charset="0"/>
              <a:buChar char="•"/>
            </a:pPr>
            <a:r>
              <a:rPr lang="en-US" sz="2200" dirty="0"/>
              <a:t>Reduced energy per pulse → </a:t>
            </a:r>
            <a:r>
              <a:rPr lang="en-US" sz="2200" b="1" dirty="0"/>
              <a:t>thermal management</a:t>
            </a:r>
            <a:r>
              <a:rPr lang="en-US" sz="2200" dirty="0"/>
              <a:t>, enabling </a:t>
            </a:r>
            <a:r>
              <a:rPr lang="en-US" sz="2200" b="1" dirty="0"/>
              <a:t>operation &gt;400 Hz</a:t>
            </a:r>
            <a:endParaRPr lang="it-IT" sz="2200" dirty="0"/>
          </a:p>
        </p:txBody>
      </p:sp>
    </p:spTree>
    <p:extLst>
      <p:ext uri="{BB962C8B-B14F-4D97-AF65-F5344CB8AC3E}">
        <p14:creationId xmlns:p14="http://schemas.microsoft.com/office/powerpoint/2010/main" val="305939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5FA0F-CF16-05F8-F301-86B02421BE19}"/>
            </a:ext>
          </a:extLst>
        </p:cNvPr>
        <p:cNvGrpSpPr/>
        <p:nvPr/>
      </p:nvGrpSpPr>
      <p:grpSpPr>
        <a:xfrm>
          <a:off x="0" y="0"/>
          <a:ext cx="0" cy="0"/>
          <a:chOff x="0" y="0"/>
          <a:chExt cx="0" cy="0"/>
        </a:xfrm>
      </p:grpSpPr>
      <p:sp>
        <p:nvSpPr>
          <p:cNvPr id="5" name="Segnaposto data 4">
            <a:extLst>
              <a:ext uri="{FF2B5EF4-FFF2-40B4-BE49-F238E27FC236}">
                <a16:creationId xmlns:a16="http://schemas.microsoft.com/office/drawing/2014/main" id="{4880455D-4FF7-B5B0-E41A-B90196F384F7}"/>
              </a:ext>
            </a:extLst>
          </p:cNvPr>
          <p:cNvSpPr>
            <a:spLocks noGrp="1"/>
          </p:cNvSpPr>
          <p:nvPr>
            <p:ph type="dt" sz="half" idx="10"/>
          </p:nvPr>
        </p:nvSpPr>
        <p:spPr>
          <a:xfrm>
            <a:off x="561218" y="6356350"/>
            <a:ext cx="11069564" cy="365125"/>
          </a:xfrm>
          <a:solidFill>
            <a:schemeClr val="bg1"/>
          </a:solidFill>
        </p:spPr>
        <p:txBody>
          <a:bodyPr/>
          <a:lstStyle/>
          <a:p>
            <a:r>
              <a:rPr lang="en-US" noProof="0" dirty="0"/>
              <a:t>06/10/2025</a:t>
            </a:r>
          </a:p>
        </p:txBody>
      </p:sp>
      <p:sp>
        <p:nvSpPr>
          <p:cNvPr id="6" name="Segnaposto piè di pagina 5">
            <a:extLst>
              <a:ext uri="{FF2B5EF4-FFF2-40B4-BE49-F238E27FC236}">
                <a16:creationId xmlns:a16="http://schemas.microsoft.com/office/drawing/2014/main" id="{49F92124-2B0C-F1CA-9DBA-6A9045A4E991}"/>
              </a:ext>
            </a:extLst>
          </p:cNvPr>
          <p:cNvSpPr>
            <a:spLocks noGrp="1"/>
          </p:cNvSpPr>
          <p:nvPr>
            <p:ph type="ftr" sz="quarter" idx="11"/>
          </p:nvPr>
        </p:nvSpPr>
        <p:spPr/>
        <p:txBody>
          <a:bodyPr/>
          <a:lstStyle/>
          <a:p>
            <a:r>
              <a:rPr lang="en-US" noProof="0" dirty="0" err="1"/>
              <a:t>EuPRAXIA</a:t>
            </a:r>
            <a:r>
              <a:rPr lang="en-US" noProof="0" dirty="0"/>
              <a:t> CAMP III - Romain DEMITRA</a:t>
            </a:r>
          </a:p>
        </p:txBody>
      </p:sp>
      <p:sp>
        <p:nvSpPr>
          <p:cNvPr id="7" name="Segnaposto numero diapositiva 6">
            <a:extLst>
              <a:ext uri="{FF2B5EF4-FFF2-40B4-BE49-F238E27FC236}">
                <a16:creationId xmlns:a16="http://schemas.microsoft.com/office/drawing/2014/main" id="{868F1161-A3F4-CC98-6AA3-0DA545660012}"/>
              </a:ext>
            </a:extLst>
          </p:cNvPr>
          <p:cNvSpPr>
            <a:spLocks noGrp="1"/>
          </p:cNvSpPr>
          <p:nvPr>
            <p:ph type="sldNum" sz="quarter" idx="12"/>
          </p:nvPr>
        </p:nvSpPr>
        <p:spPr/>
        <p:txBody>
          <a:bodyPr/>
          <a:lstStyle/>
          <a:p>
            <a:fld id="{13434FD6-45E5-4AC9-8EB5-1DAC73434F53}" type="slidenum">
              <a:rPr lang="en-US" noProof="0" smtClean="0"/>
              <a:t>12</a:t>
            </a:fld>
            <a:endParaRPr lang="en-US" noProof="0" dirty="0"/>
          </a:p>
        </p:txBody>
      </p:sp>
      <p:sp>
        <p:nvSpPr>
          <p:cNvPr id="8" name="CasellaDiTesto 7">
            <a:extLst>
              <a:ext uri="{FF2B5EF4-FFF2-40B4-BE49-F238E27FC236}">
                <a16:creationId xmlns:a16="http://schemas.microsoft.com/office/drawing/2014/main" id="{D90450FC-AB24-02A0-4F5D-DA3C9EC5BDAE}"/>
              </a:ext>
            </a:extLst>
          </p:cNvPr>
          <p:cNvSpPr txBox="1"/>
          <p:nvPr/>
        </p:nvSpPr>
        <p:spPr>
          <a:xfrm>
            <a:off x="389466" y="212878"/>
            <a:ext cx="11413067" cy="584775"/>
          </a:xfrm>
          <a:prstGeom prst="rect">
            <a:avLst/>
          </a:prstGeom>
          <a:solidFill>
            <a:schemeClr val="bg1"/>
          </a:solidFill>
          <a:ln>
            <a:noFill/>
          </a:ln>
          <a:effectLst>
            <a:softEdge rad="0"/>
          </a:effectLst>
        </p:spPr>
        <p:txBody>
          <a:bodyPr wrap="square" rtlCol="0">
            <a:spAutoFit/>
          </a:bodyPr>
          <a:lstStyle/>
          <a:p>
            <a:r>
              <a:rPr lang="en-US" sz="3200" i="1" noProof="0" dirty="0"/>
              <a:t>Applications : Table-top Synchrotron</a:t>
            </a:r>
            <a:endParaRPr lang="en-US" sz="3200" noProof="0" dirty="0"/>
          </a:p>
        </p:txBody>
      </p:sp>
      <p:sp>
        <p:nvSpPr>
          <p:cNvPr id="10" name="Rettangolo con angoli arrotondati 9">
            <a:extLst>
              <a:ext uri="{FF2B5EF4-FFF2-40B4-BE49-F238E27FC236}">
                <a16:creationId xmlns:a16="http://schemas.microsoft.com/office/drawing/2014/main" id="{D77D7BB0-5C3F-7401-315C-C228D95F3966}"/>
              </a:ext>
            </a:extLst>
          </p:cNvPr>
          <p:cNvSpPr/>
          <p:nvPr/>
        </p:nvSpPr>
        <p:spPr>
          <a:xfrm>
            <a:off x="561218" y="1040189"/>
            <a:ext cx="5215467" cy="49348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ttangolo con angoli arrotondati 10">
            <a:extLst>
              <a:ext uri="{FF2B5EF4-FFF2-40B4-BE49-F238E27FC236}">
                <a16:creationId xmlns:a16="http://schemas.microsoft.com/office/drawing/2014/main" id="{2B855542-6719-9E8E-9803-AB721FD0A8F6}"/>
              </a:ext>
            </a:extLst>
          </p:cNvPr>
          <p:cNvSpPr/>
          <p:nvPr/>
        </p:nvSpPr>
        <p:spPr>
          <a:xfrm>
            <a:off x="6415315" y="1040189"/>
            <a:ext cx="5215467" cy="49348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 name="Immagine 1">
            <a:extLst>
              <a:ext uri="{FF2B5EF4-FFF2-40B4-BE49-F238E27FC236}">
                <a16:creationId xmlns:a16="http://schemas.microsoft.com/office/drawing/2014/main" id="{DEDA7648-5E6F-843F-FE73-AA951F849089}"/>
              </a:ext>
            </a:extLst>
          </p:cNvPr>
          <p:cNvPicPr>
            <a:picLocks noChangeAspect="1"/>
          </p:cNvPicPr>
          <p:nvPr/>
        </p:nvPicPr>
        <p:blipFill>
          <a:blip r:embed="rId2">
            <a:lum/>
            <a:alphaModFix/>
          </a:blip>
          <a:srcRect/>
          <a:stretch>
            <a:fillRect/>
          </a:stretch>
        </p:blipFill>
        <p:spPr>
          <a:xfrm>
            <a:off x="7030699" y="1468217"/>
            <a:ext cx="4078800" cy="4078800"/>
          </a:xfrm>
          <a:prstGeom prst="rect">
            <a:avLst/>
          </a:prstGeom>
          <a:noFill/>
          <a:ln>
            <a:noFill/>
          </a:ln>
        </p:spPr>
      </p:pic>
      <p:sp>
        <p:nvSpPr>
          <p:cNvPr id="3" name="CasellaDiTesto 2">
            <a:extLst>
              <a:ext uri="{FF2B5EF4-FFF2-40B4-BE49-F238E27FC236}">
                <a16:creationId xmlns:a16="http://schemas.microsoft.com/office/drawing/2014/main" id="{8A150ABA-704E-99A6-AFEE-DD4B181569A5}"/>
              </a:ext>
            </a:extLst>
          </p:cNvPr>
          <p:cNvSpPr txBox="1"/>
          <p:nvPr/>
        </p:nvSpPr>
        <p:spPr>
          <a:xfrm>
            <a:off x="873889" y="1896266"/>
            <a:ext cx="4444678" cy="3416320"/>
          </a:xfrm>
          <a:prstGeom prst="rect">
            <a:avLst/>
          </a:prstGeom>
          <a:noFill/>
        </p:spPr>
        <p:txBody>
          <a:bodyPr wrap="square" rtlCol="0">
            <a:spAutoFit/>
          </a:bodyPr>
          <a:lstStyle/>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Multiple achromatic </a:t>
            </a:r>
            <a:r>
              <a:rPr lang="en-US" dirty="0">
                <a:latin typeface="Arial" panose="020B0604020202020204" pitchFamily="34" charset="0"/>
                <a:cs typeface="Arial" panose="020B0604020202020204" pitchFamily="34" charset="0"/>
              </a:rPr>
              <a:t>plasma bends can be put together and “fired” to circulate an electron beam</a:t>
            </a: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Table-top synchrotron </a:t>
            </a:r>
            <a:r>
              <a:rPr lang="en-US" dirty="0">
                <a:latin typeface="Arial" panose="020B0604020202020204" pitchFamily="34" charset="0"/>
                <a:cs typeface="Arial" panose="020B0604020202020204" pitchFamily="34" charset="0"/>
              </a:rPr>
              <a:t>radiation source (SRS)</a:t>
            </a: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Light emission from ultra-short bunches (like FELs)</a:t>
            </a: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Ideally a </a:t>
            </a:r>
            <a:r>
              <a:rPr lang="en-US" b="1" dirty="0">
                <a:latin typeface="Arial" panose="020B0604020202020204" pitchFamily="34" charset="0"/>
                <a:cs typeface="Arial" panose="020B0604020202020204" pitchFamily="34" charset="0"/>
              </a:rPr>
              <a:t>light source </a:t>
            </a:r>
            <a:r>
              <a:rPr lang="en-US" dirty="0">
                <a:latin typeface="Arial" panose="020B0604020202020204" pitchFamily="34" charset="0"/>
                <a:cs typeface="Arial" panose="020B0604020202020204" pitchFamily="34" charset="0"/>
              </a:rPr>
              <a:t>with typical features of SRS (power spectrum, rep rate) and FELs (ultra-short, coherent pulses) can be envisioned</a:t>
            </a:r>
          </a:p>
          <a:p>
            <a:endParaRPr lang="it-IT" dirty="0"/>
          </a:p>
        </p:txBody>
      </p:sp>
    </p:spTree>
    <p:extLst>
      <p:ext uri="{BB962C8B-B14F-4D97-AF65-F5344CB8AC3E}">
        <p14:creationId xmlns:p14="http://schemas.microsoft.com/office/powerpoint/2010/main" val="768757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05262-1577-9C76-036A-DA7167258C49}"/>
            </a:ext>
          </a:extLst>
        </p:cNvPr>
        <p:cNvGrpSpPr/>
        <p:nvPr/>
      </p:nvGrpSpPr>
      <p:grpSpPr>
        <a:xfrm>
          <a:off x="0" y="0"/>
          <a:ext cx="0" cy="0"/>
          <a:chOff x="0" y="0"/>
          <a:chExt cx="0" cy="0"/>
        </a:xfrm>
      </p:grpSpPr>
      <p:sp>
        <p:nvSpPr>
          <p:cNvPr id="5" name="Segnaposto data 4">
            <a:extLst>
              <a:ext uri="{FF2B5EF4-FFF2-40B4-BE49-F238E27FC236}">
                <a16:creationId xmlns:a16="http://schemas.microsoft.com/office/drawing/2014/main" id="{AB04E57C-C290-223F-BE79-22F7F1819D7A}"/>
              </a:ext>
            </a:extLst>
          </p:cNvPr>
          <p:cNvSpPr>
            <a:spLocks noGrp="1"/>
          </p:cNvSpPr>
          <p:nvPr>
            <p:ph type="dt" sz="half" idx="10"/>
          </p:nvPr>
        </p:nvSpPr>
        <p:spPr>
          <a:xfrm>
            <a:off x="561218" y="6356350"/>
            <a:ext cx="11069564" cy="365125"/>
          </a:xfrm>
          <a:solidFill>
            <a:schemeClr val="bg1"/>
          </a:solidFill>
        </p:spPr>
        <p:txBody>
          <a:bodyPr/>
          <a:lstStyle/>
          <a:p>
            <a:r>
              <a:rPr lang="en-US" noProof="0" dirty="0"/>
              <a:t>06/10/2025</a:t>
            </a:r>
          </a:p>
        </p:txBody>
      </p:sp>
      <p:sp>
        <p:nvSpPr>
          <p:cNvPr id="6" name="Segnaposto piè di pagina 5">
            <a:extLst>
              <a:ext uri="{FF2B5EF4-FFF2-40B4-BE49-F238E27FC236}">
                <a16:creationId xmlns:a16="http://schemas.microsoft.com/office/drawing/2014/main" id="{17C41FB6-5AA0-47AA-BF1B-78F442F7A414}"/>
              </a:ext>
            </a:extLst>
          </p:cNvPr>
          <p:cNvSpPr>
            <a:spLocks noGrp="1"/>
          </p:cNvSpPr>
          <p:nvPr>
            <p:ph type="ftr" sz="quarter" idx="11"/>
          </p:nvPr>
        </p:nvSpPr>
        <p:spPr/>
        <p:txBody>
          <a:bodyPr/>
          <a:lstStyle/>
          <a:p>
            <a:r>
              <a:rPr lang="en-US" noProof="0" dirty="0" err="1"/>
              <a:t>EuPRAXIA</a:t>
            </a:r>
            <a:r>
              <a:rPr lang="en-US" noProof="0" dirty="0"/>
              <a:t> CAMP III - Romain DEMITRA</a:t>
            </a:r>
          </a:p>
        </p:txBody>
      </p:sp>
      <p:sp>
        <p:nvSpPr>
          <p:cNvPr id="7" name="Segnaposto numero diapositiva 6">
            <a:extLst>
              <a:ext uri="{FF2B5EF4-FFF2-40B4-BE49-F238E27FC236}">
                <a16:creationId xmlns:a16="http://schemas.microsoft.com/office/drawing/2014/main" id="{8FEFB7C4-F8AE-A4BF-B63E-AC13C0BE4AAE}"/>
              </a:ext>
            </a:extLst>
          </p:cNvPr>
          <p:cNvSpPr>
            <a:spLocks noGrp="1"/>
          </p:cNvSpPr>
          <p:nvPr>
            <p:ph type="sldNum" sz="quarter" idx="12"/>
          </p:nvPr>
        </p:nvSpPr>
        <p:spPr/>
        <p:txBody>
          <a:bodyPr/>
          <a:lstStyle/>
          <a:p>
            <a:fld id="{13434FD6-45E5-4AC9-8EB5-1DAC73434F53}" type="slidenum">
              <a:rPr lang="en-US" noProof="0" smtClean="0"/>
              <a:t>13</a:t>
            </a:fld>
            <a:endParaRPr lang="en-US" noProof="0" dirty="0"/>
          </a:p>
        </p:txBody>
      </p:sp>
      <p:sp>
        <p:nvSpPr>
          <p:cNvPr id="8" name="CasellaDiTesto 7">
            <a:extLst>
              <a:ext uri="{FF2B5EF4-FFF2-40B4-BE49-F238E27FC236}">
                <a16:creationId xmlns:a16="http://schemas.microsoft.com/office/drawing/2014/main" id="{59ADB9A0-61CB-A4BC-518D-23604C5461C8}"/>
              </a:ext>
            </a:extLst>
          </p:cNvPr>
          <p:cNvSpPr txBox="1"/>
          <p:nvPr/>
        </p:nvSpPr>
        <p:spPr>
          <a:xfrm>
            <a:off x="389466" y="212878"/>
            <a:ext cx="11413067" cy="584775"/>
          </a:xfrm>
          <a:prstGeom prst="rect">
            <a:avLst/>
          </a:prstGeom>
          <a:solidFill>
            <a:schemeClr val="bg1"/>
          </a:solidFill>
          <a:ln>
            <a:noFill/>
          </a:ln>
          <a:effectLst>
            <a:softEdge rad="0"/>
          </a:effectLst>
        </p:spPr>
        <p:txBody>
          <a:bodyPr wrap="square" rtlCol="0">
            <a:spAutoFit/>
          </a:bodyPr>
          <a:lstStyle/>
          <a:p>
            <a:r>
              <a:rPr lang="en-US" sz="3200" i="1" noProof="0" dirty="0"/>
              <a:t>Ongoing and future Marx Activities  </a:t>
            </a:r>
            <a:endParaRPr lang="en-US" sz="3200" noProof="0" dirty="0"/>
          </a:p>
        </p:txBody>
      </p:sp>
      <p:sp>
        <p:nvSpPr>
          <p:cNvPr id="10" name="Rettangolo con angoli arrotondati 9">
            <a:extLst>
              <a:ext uri="{FF2B5EF4-FFF2-40B4-BE49-F238E27FC236}">
                <a16:creationId xmlns:a16="http://schemas.microsoft.com/office/drawing/2014/main" id="{424205AF-FECB-BE4C-497F-9544A7290F2B}"/>
              </a:ext>
            </a:extLst>
          </p:cNvPr>
          <p:cNvSpPr/>
          <p:nvPr/>
        </p:nvSpPr>
        <p:spPr>
          <a:xfrm>
            <a:off x="561218" y="1040189"/>
            <a:ext cx="5215467" cy="49348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ttangolo con angoli arrotondati 10">
            <a:extLst>
              <a:ext uri="{FF2B5EF4-FFF2-40B4-BE49-F238E27FC236}">
                <a16:creationId xmlns:a16="http://schemas.microsoft.com/office/drawing/2014/main" id="{A03F59B2-9A28-13F2-7932-0B6B45F5044F}"/>
              </a:ext>
            </a:extLst>
          </p:cNvPr>
          <p:cNvSpPr/>
          <p:nvPr/>
        </p:nvSpPr>
        <p:spPr>
          <a:xfrm>
            <a:off x="6415315" y="1040189"/>
            <a:ext cx="5215467" cy="49348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CasellaDiTesto 1">
            <a:extLst>
              <a:ext uri="{FF2B5EF4-FFF2-40B4-BE49-F238E27FC236}">
                <a16:creationId xmlns:a16="http://schemas.microsoft.com/office/drawing/2014/main" id="{78BDBB27-0A7A-91A0-8424-0A0D052C0ADE}"/>
              </a:ext>
            </a:extLst>
          </p:cNvPr>
          <p:cNvSpPr txBox="1"/>
          <p:nvPr/>
        </p:nvSpPr>
        <p:spPr>
          <a:xfrm>
            <a:off x="791027" y="1245459"/>
            <a:ext cx="4755847" cy="452431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Preliminary tests of a first Marx prototype, designed as a plug-and-play beamline component: circuit directly attached to the vacuum chamber with a mounted capillary</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New laboratory dedicated to HV discharge for the development of this circuit</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Study of Plasma analytical model of the discharge and the current + beam-plasma simulations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Gas simulation for curved capillary</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Measurements of plasma parameters (density, temperature)</a:t>
            </a:r>
            <a:endParaRPr lang="it-IT" dirty="0">
              <a:latin typeface="Arial" panose="020B0604020202020204" pitchFamily="34" charset="0"/>
              <a:cs typeface="Arial" panose="020B0604020202020204" pitchFamily="34" charset="0"/>
            </a:endParaRPr>
          </a:p>
        </p:txBody>
      </p:sp>
      <p:pic>
        <p:nvPicPr>
          <p:cNvPr id="4" name="Immagine 3" descr="Immagine che contiene bottiglia, ingegneria, interno, plastica&#10;&#10;Il contenuto generato dall'IA potrebbe non essere corretto.">
            <a:extLst>
              <a:ext uri="{FF2B5EF4-FFF2-40B4-BE49-F238E27FC236}">
                <a16:creationId xmlns:a16="http://schemas.microsoft.com/office/drawing/2014/main" id="{7C08167E-090C-623F-7B87-A34F17BDA9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9895" y="1588959"/>
            <a:ext cx="4227878" cy="3680081"/>
          </a:xfrm>
          <a:prstGeom prst="rect">
            <a:avLst/>
          </a:prstGeom>
        </p:spPr>
      </p:pic>
    </p:spTree>
    <p:extLst>
      <p:ext uri="{BB962C8B-B14F-4D97-AF65-F5344CB8AC3E}">
        <p14:creationId xmlns:p14="http://schemas.microsoft.com/office/powerpoint/2010/main" val="3812159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3A2D2-D355-1438-740A-5ACB3448E811}"/>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AF4AED81-E01C-A102-EF2C-79B1AF5DDD2C}"/>
              </a:ext>
            </a:extLst>
          </p:cNvPr>
          <p:cNvSpPr txBox="1"/>
          <p:nvPr/>
        </p:nvSpPr>
        <p:spPr>
          <a:xfrm>
            <a:off x="3047518" y="1803683"/>
            <a:ext cx="6096964" cy="3139321"/>
          </a:xfrm>
          <a:prstGeom prst="rect">
            <a:avLst/>
          </a:prstGeom>
          <a:noFill/>
        </p:spPr>
        <p:txBody>
          <a:bodyPr wrap="square">
            <a:spAutoFit/>
          </a:bodyPr>
          <a:lstStyle/>
          <a:p>
            <a:pPr algn="ctr"/>
            <a:r>
              <a:rPr lang="en-US" sz="6000" b="1" noProof="0" dirty="0">
                <a:solidFill>
                  <a:srgbClr val="FF9900"/>
                </a:solidFill>
                <a:latin typeface="Arial" panose="020B0604020202020204" pitchFamily="34" charset="0"/>
                <a:cs typeface="Arial" panose="020B0604020202020204" pitchFamily="34" charset="0"/>
              </a:rPr>
              <a:t>Thanks ! </a:t>
            </a:r>
          </a:p>
          <a:p>
            <a:pPr algn="ctr"/>
            <a:endParaRPr lang="en-US" sz="6000" b="1" noProof="0" dirty="0">
              <a:solidFill>
                <a:srgbClr val="FF9900"/>
              </a:solidFill>
              <a:latin typeface="Arial" panose="020B0604020202020204" pitchFamily="34" charset="0"/>
              <a:cs typeface="Arial" panose="020B0604020202020204" pitchFamily="34" charset="0"/>
            </a:endParaRPr>
          </a:p>
          <a:p>
            <a:pPr algn="ctr"/>
            <a:r>
              <a:rPr lang="en-US" sz="6000" b="1" noProof="0" dirty="0">
                <a:solidFill>
                  <a:srgbClr val="FF9900"/>
                </a:solidFill>
                <a:latin typeface="Arial" panose="020B0604020202020204" pitchFamily="34" charset="0"/>
                <a:cs typeface="Arial" panose="020B0604020202020204" pitchFamily="34" charset="0"/>
              </a:rPr>
              <a:t>QUESTIONS ?</a:t>
            </a:r>
          </a:p>
          <a:p>
            <a:endParaRPr lang="en-US" sz="1800" b="1" noProof="0" dirty="0">
              <a:solidFill>
                <a:srgbClr val="FF9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9725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data 4">
            <a:extLst>
              <a:ext uri="{FF2B5EF4-FFF2-40B4-BE49-F238E27FC236}">
                <a16:creationId xmlns:a16="http://schemas.microsoft.com/office/drawing/2014/main" id="{A89334E3-A6DB-4A47-909D-4AFAD7B45C63}"/>
              </a:ext>
            </a:extLst>
          </p:cNvPr>
          <p:cNvSpPr>
            <a:spLocks noGrp="1"/>
          </p:cNvSpPr>
          <p:nvPr>
            <p:ph type="dt" sz="half" idx="10"/>
          </p:nvPr>
        </p:nvSpPr>
        <p:spPr>
          <a:xfrm>
            <a:off x="561218" y="6356350"/>
            <a:ext cx="11069564" cy="365125"/>
          </a:xfrm>
          <a:solidFill>
            <a:schemeClr val="bg1"/>
          </a:solidFill>
        </p:spPr>
        <p:txBody>
          <a:bodyPr/>
          <a:lstStyle/>
          <a:p>
            <a:r>
              <a:rPr lang="en-US" noProof="0" dirty="0"/>
              <a:t>06/10/2025</a:t>
            </a:r>
          </a:p>
        </p:txBody>
      </p:sp>
      <p:sp>
        <p:nvSpPr>
          <p:cNvPr id="6" name="Segnaposto piè di pagina 5">
            <a:extLst>
              <a:ext uri="{FF2B5EF4-FFF2-40B4-BE49-F238E27FC236}">
                <a16:creationId xmlns:a16="http://schemas.microsoft.com/office/drawing/2014/main" id="{651F60C1-4FF2-C7F3-3D55-430F3D4276A4}"/>
              </a:ext>
            </a:extLst>
          </p:cNvPr>
          <p:cNvSpPr>
            <a:spLocks noGrp="1"/>
          </p:cNvSpPr>
          <p:nvPr>
            <p:ph type="ftr" sz="quarter" idx="11"/>
          </p:nvPr>
        </p:nvSpPr>
        <p:spPr/>
        <p:txBody>
          <a:bodyPr/>
          <a:lstStyle/>
          <a:p>
            <a:r>
              <a:rPr lang="en-US" noProof="0" dirty="0" err="1"/>
              <a:t>EuPRAXIA</a:t>
            </a:r>
            <a:r>
              <a:rPr lang="en-US" noProof="0" dirty="0"/>
              <a:t> CAMP III - Romain DEMITRA</a:t>
            </a:r>
          </a:p>
        </p:txBody>
      </p:sp>
      <p:sp>
        <p:nvSpPr>
          <p:cNvPr id="7" name="Segnaposto numero diapositiva 6">
            <a:extLst>
              <a:ext uri="{FF2B5EF4-FFF2-40B4-BE49-F238E27FC236}">
                <a16:creationId xmlns:a16="http://schemas.microsoft.com/office/drawing/2014/main" id="{47821B9D-9387-C12A-D427-CD06931F31FD}"/>
              </a:ext>
            </a:extLst>
          </p:cNvPr>
          <p:cNvSpPr>
            <a:spLocks noGrp="1"/>
          </p:cNvSpPr>
          <p:nvPr>
            <p:ph type="sldNum" sz="quarter" idx="12"/>
          </p:nvPr>
        </p:nvSpPr>
        <p:spPr/>
        <p:txBody>
          <a:bodyPr/>
          <a:lstStyle/>
          <a:p>
            <a:fld id="{13434FD6-45E5-4AC9-8EB5-1DAC73434F53}" type="slidenum">
              <a:rPr lang="en-US" noProof="0" smtClean="0"/>
              <a:t>2</a:t>
            </a:fld>
            <a:endParaRPr lang="en-US" noProof="0" dirty="0"/>
          </a:p>
        </p:txBody>
      </p:sp>
      <p:sp>
        <p:nvSpPr>
          <p:cNvPr id="8" name="CasellaDiTesto 7">
            <a:extLst>
              <a:ext uri="{FF2B5EF4-FFF2-40B4-BE49-F238E27FC236}">
                <a16:creationId xmlns:a16="http://schemas.microsoft.com/office/drawing/2014/main" id="{247777E8-3A7C-2E58-B566-F59C0E43838E}"/>
              </a:ext>
            </a:extLst>
          </p:cNvPr>
          <p:cNvSpPr txBox="1"/>
          <p:nvPr/>
        </p:nvSpPr>
        <p:spPr>
          <a:xfrm>
            <a:off x="389466" y="212878"/>
            <a:ext cx="11413067" cy="584775"/>
          </a:xfrm>
          <a:prstGeom prst="rect">
            <a:avLst/>
          </a:prstGeom>
          <a:solidFill>
            <a:schemeClr val="bg1"/>
          </a:solidFill>
          <a:ln>
            <a:noFill/>
          </a:ln>
          <a:effectLst>
            <a:softEdge rad="0"/>
          </a:effectLst>
        </p:spPr>
        <p:txBody>
          <a:bodyPr wrap="square" rtlCol="0">
            <a:spAutoFit/>
          </a:bodyPr>
          <a:lstStyle/>
          <a:p>
            <a:r>
              <a:rPr lang="en-US" sz="3200" i="1" noProof="0" dirty="0"/>
              <a:t>Plasma Capillary Optics: Why We Need High-Current Pulsers ?</a:t>
            </a:r>
            <a:endParaRPr lang="en-US" sz="3200" noProof="0" dirty="0"/>
          </a:p>
        </p:txBody>
      </p:sp>
      <p:sp>
        <p:nvSpPr>
          <p:cNvPr id="10" name="Rettangolo con angoli arrotondati 9">
            <a:extLst>
              <a:ext uri="{FF2B5EF4-FFF2-40B4-BE49-F238E27FC236}">
                <a16:creationId xmlns:a16="http://schemas.microsoft.com/office/drawing/2014/main" id="{A814BA13-4DDE-5AAD-A7D2-EBCD62BF009B}"/>
              </a:ext>
            </a:extLst>
          </p:cNvPr>
          <p:cNvSpPr/>
          <p:nvPr/>
        </p:nvSpPr>
        <p:spPr>
          <a:xfrm>
            <a:off x="561218" y="956613"/>
            <a:ext cx="5215467" cy="524077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ttangolo con angoli arrotondati 10">
            <a:extLst>
              <a:ext uri="{FF2B5EF4-FFF2-40B4-BE49-F238E27FC236}">
                <a16:creationId xmlns:a16="http://schemas.microsoft.com/office/drawing/2014/main" id="{BAD5340C-799E-3773-5ACD-505E26BADBF8}"/>
              </a:ext>
            </a:extLst>
          </p:cNvPr>
          <p:cNvSpPr/>
          <p:nvPr/>
        </p:nvSpPr>
        <p:spPr>
          <a:xfrm>
            <a:off x="6415315" y="956613"/>
            <a:ext cx="5215467" cy="524077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
            <a:extLst>
              <a:ext uri="{FF2B5EF4-FFF2-40B4-BE49-F238E27FC236}">
                <a16:creationId xmlns:a16="http://schemas.microsoft.com/office/drawing/2014/main" id="{804C9732-F18D-F81C-B284-22A42AFF2671}"/>
              </a:ext>
            </a:extLst>
          </p:cNvPr>
          <p:cNvSpPr>
            <a:spLocks noChangeArrowheads="1"/>
          </p:cNvSpPr>
          <p:nvPr/>
        </p:nvSpPr>
        <p:spPr bwMode="auto">
          <a:xfrm rot="10800000" flipV="1">
            <a:off x="892626" y="1278037"/>
            <a:ext cx="4552649"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buFontTx/>
              <a:buChar char="•"/>
            </a:pPr>
            <a:r>
              <a:rPr kumimoji="0" lang="en-US"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Plasma capillaries discharges enable compact beam focusing and bending : Active Plasma Lens and Active Plasma Bending (</a:t>
            </a:r>
            <a:r>
              <a:rPr lang="it-IT" dirty="0">
                <a:latin typeface="Arial" panose="020B0604020202020204" pitchFamily="34" charset="0"/>
                <a:cs typeface="Arial" panose="020B0604020202020204" pitchFamily="34" charset="0"/>
              </a:rPr>
              <a:t>kT/m </a:t>
            </a:r>
            <a:r>
              <a:rPr lang="it-IT" dirty="0" err="1">
                <a:latin typeface="Arial" panose="020B0604020202020204" pitchFamily="34" charset="0"/>
                <a:cs typeface="Arial" panose="020B0604020202020204" pitchFamily="34" charset="0"/>
              </a:rPr>
              <a:t>gradients</a:t>
            </a:r>
            <a:r>
              <a:rPr lang="it-IT" dirty="0">
                <a:latin typeface="Arial" panose="020B0604020202020204" pitchFamily="34" charset="0"/>
                <a:cs typeface="Arial" panose="020B0604020202020204" pitchFamily="34" charset="0"/>
              </a:rPr>
              <a:t>, cm-scale)</a:t>
            </a:r>
            <a:endParaRPr kumimoji="0" lang="en-US"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Achromatic transport demonstrated (reduced sensitivity to energy spread)</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Applications: compact X-ray sources, FEL transport, collider beamlines</a:t>
            </a:r>
          </a:p>
          <a:p>
            <a:pPr marL="0" marR="0" lvl="0" indent="0" algn="l" defTabSz="914400" rtl="0" eaLnBrk="0" fontAlgn="base" latinLnBrk="0" hangingPunct="0">
              <a:lnSpc>
                <a:spcPct val="100000"/>
              </a:lnSpc>
              <a:spcBef>
                <a:spcPct val="0"/>
              </a:spcBef>
              <a:spcAft>
                <a:spcPct val="0"/>
              </a:spcAft>
              <a:buClrTx/>
              <a:buSzTx/>
              <a:tabLst/>
            </a:pPr>
            <a:endParaRPr lang="en-US" dirty="0">
              <a:latin typeface="Arial" panose="020B0604020202020204" pitchFamily="34" charset="0"/>
              <a:cs typeface="Arial" panose="020B0604020202020204" pitchFamily="34" charset="0"/>
            </a:endParaRPr>
          </a:p>
          <a:p>
            <a:pPr eaLnBrk="0" fontAlgn="base" hangingPunct="0">
              <a:spcBef>
                <a:spcPct val="0"/>
              </a:spcBef>
              <a:spcAft>
                <a:spcPct val="0"/>
              </a:spcAft>
              <a:buFontTx/>
              <a:buChar char="•"/>
            </a:pPr>
            <a:r>
              <a:rPr lang="en-US" dirty="0"/>
              <a:t>Cheap solution (</a:t>
            </a:r>
            <a:r>
              <a:rPr lang="en-US" dirty="0" err="1"/>
              <a:t>capillary+discharge</a:t>
            </a:r>
            <a:r>
              <a:rPr lang="en-US" dirty="0"/>
              <a:t> pulser)</a:t>
            </a:r>
          </a:p>
          <a:p>
            <a:pPr eaLnBrk="0" fontAlgn="base" hangingPunct="0">
              <a:spcBef>
                <a:spcPct val="0"/>
              </a:spcBef>
              <a:spcAft>
                <a:spcPct val="0"/>
              </a:spcAft>
              <a:buFontTx/>
              <a:buChar char="•"/>
            </a:pPr>
            <a:endParaRPr lang="en-US" dirty="0"/>
          </a:p>
          <a:p>
            <a:pPr eaLnBrk="0" fontAlgn="base" hangingPunct="0">
              <a:spcBef>
                <a:spcPct val="0"/>
              </a:spcBef>
              <a:spcAft>
                <a:spcPct val="0"/>
              </a:spcAft>
              <a:buFontTx/>
              <a:buChar char="•"/>
            </a:pPr>
            <a:r>
              <a:rPr kumimoji="0" lang="en-US"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Requirement: short, high-current pulses (&gt;10 kA, &lt;500 ns)</a:t>
            </a:r>
          </a:p>
          <a:p>
            <a:pPr eaLnBrk="0" fontAlgn="base" hangingPunct="0">
              <a:spcBef>
                <a:spcPct val="0"/>
              </a:spcBef>
              <a:spcAft>
                <a:spcPct val="0"/>
              </a:spcAft>
              <a:buFontTx/>
              <a:buChar char="•"/>
            </a:pPr>
            <a:endParaRPr lang="en-US" dirty="0"/>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endParaRPr>
          </a:p>
        </p:txBody>
      </p:sp>
      <p:sp>
        <p:nvSpPr>
          <p:cNvPr id="18" name="Figura a mano libera: forma 17">
            <a:extLst>
              <a:ext uri="{FF2B5EF4-FFF2-40B4-BE49-F238E27FC236}">
                <a16:creationId xmlns:a16="http://schemas.microsoft.com/office/drawing/2014/main" id="{0A0963D8-A622-7734-F227-EF17594AF367}"/>
              </a:ext>
            </a:extLst>
          </p:cNvPr>
          <p:cNvSpPr/>
          <p:nvPr/>
        </p:nvSpPr>
        <p:spPr>
          <a:xfrm>
            <a:off x="10058365" y="1557519"/>
            <a:ext cx="891720" cy="890639"/>
          </a:xfrm>
          <a:custGeom>
            <a:avLst>
              <a:gd name="f0" fmla="val 5400"/>
            </a:avLst>
            <a:gdLst>
              <a:gd name="f1" fmla="val 10800000"/>
              <a:gd name="f2" fmla="val 5400000"/>
              <a:gd name="f3" fmla="val 180"/>
              <a:gd name="f4" fmla="val w"/>
              <a:gd name="f5" fmla="val h"/>
              <a:gd name="f6" fmla="val 0"/>
              <a:gd name="f7" fmla="*/ 5419351 1 1725033"/>
              <a:gd name="f8" fmla="val 10800"/>
              <a:gd name="f9" fmla="val -2147483647"/>
              <a:gd name="f10" fmla="val 2147483647"/>
              <a:gd name="f11" fmla="*/ 10800 10800 1"/>
              <a:gd name="f12" fmla="+- 0 0 0"/>
              <a:gd name="f13" fmla="+- 0 0 360"/>
              <a:gd name="f14" fmla="*/ f4 1 21600"/>
              <a:gd name="f15" fmla="*/ f5 1 21600"/>
              <a:gd name="f16" fmla="pin 0 f0 10800"/>
              <a:gd name="f17" fmla="*/ 0 f7 1"/>
              <a:gd name="f18" fmla="*/ f12 f1 1"/>
              <a:gd name="f19" fmla="*/ f13 f1 1"/>
              <a:gd name="f20" fmla="+- 10800 0 f16"/>
              <a:gd name="f21" fmla="*/ f16 f14 1"/>
              <a:gd name="f22" fmla="*/ 10800 f15 1"/>
              <a:gd name="f23" fmla="*/ 3163 f14 1"/>
              <a:gd name="f24" fmla="*/ 18437 f14 1"/>
              <a:gd name="f25" fmla="*/ 18437 f15 1"/>
              <a:gd name="f26" fmla="*/ 3163 f15 1"/>
              <a:gd name="f27" fmla="*/ f17 1 f3"/>
              <a:gd name="f28" fmla="*/ f18 1 f3"/>
              <a:gd name="f29" fmla="*/ f19 1 f3"/>
              <a:gd name="f30" fmla="*/ 10800 f14 1"/>
              <a:gd name="f31" fmla="*/ 0 f15 1"/>
              <a:gd name="f32" fmla="*/ 0 f14 1"/>
              <a:gd name="f33" fmla="*/ 21600 f15 1"/>
              <a:gd name="f34" fmla="*/ 21600 f14 1"/>
              <a:gd name="f35" fmla="+- 0 0 f27"/>
              <a:gd name="f36" fmla="+- f28 0 f2"/>
              <a:gd name="f37" fmla="+- f29 0 f2"/>
              <a:gd name="f38" fmla="*/ f20 f20 1"/>
              <a:gd name="f39" fmla="*/ f35 f1 1"/>
              <a:gd name="f40" fmla="+- f37 0 f36"/>
              <a:gd name="f41" fmla="*/ f39 1 f7"/>
              <a:gd name="f42" fmla="+- f41 0 f2"/>
              <a:gd name="f43" fmla="cos 1 f42"/>
              <a:gd name="f44" fmla="sin 1 f42"/>
              <a:gd name="f45" fmla="+- 0 0 f43"/>
              <a:gd name="f46" fmla="+- 0 0 f44"/>
              <a:gd name="f47" fmla="*/ 10800 f45 1"/>
              <a:gd name="f48" fmla="*/ 10800 f46 1"/>
              <a:gd name="f49" fmla="*/ f20 f45 1"/>
              <a:gd name="f50" fmla="*/ f20 f46 1"/>
              <a:gd name="f51" fmla="*/ f47 f47 1"/>
              <a:gd name="f52" fmla="*/ f48 f48 1"/>
              <a:gd name="f53" fmla="*/ f49 f49 1"/>
              <a:gd name="f54" fmla="*/ f50 f50 1"/>
              <a:gd name="f55" fmla="+- f51 f52 0"/>
              <a:gd name="f56" fmla="+- f53 f54 0"/>
              <a:gd name="f57" fmla="sqrt f55"/>
              <a:gd name="f58" fmla="sqrt f56"/>
              <a:gd name="f59" fmla="*/ f11 1 f57"/>
              <a:gd name="f60" fmla="*/ f38 1 f58"/>
              <a:gd name="f61" fmla="*/ f45 f59 1"/>
              <a:gd name="f62" fmla="*/ f46 f59 1"/>
              <a:gd name="f63" fmla="*/ f45 f60 1"/>
              <a:gd name="f64" fmla="*/ f46 f60 1"/>
              <a:gd name="f65" fmla="+- 10800 0 f61"/>
              <a:gd name="f66" fmla="+- 10800 0 f62"/>
              <a:gd name="f67" fmla="+- 10800 0 f63"/>
              <a:gd name="f68" fmla="+- 10800 0 f64"/>
            </a:gdLst>
            <a:ahLst>
              <a:ahXY gdRefX="f0" minX="f6" maxX="f8">
                <a:pos x="f21" y="f22"/>
              </a:ahXY>
            </a:ahLst>
            <a:cxnLst>
              <a:cxn ang="3cd4">
                <a:pos x="hc" y="t"/>
              </a:cxn>
              <a:cxn ang="0">
                <a:pos x="r" y="vc"/>
              </a:cxn>
              <a:cxn ang="cd4">
                <a:pos x="hc" y="b"/>
              </a:cxn>
              <a:cxn ang="cd2">
                <a:pos x="l" y="vc"/>
              </a:cxn>
              <a:cxn ang="f36">
                <a:pos x="f30" y="f31"/>
              </a:cxn>
              <a:cxn ang="f36">
                <a:pos x="f23" y="f26"/>
              </a:cxn>
              <a:cxn ang="f36">
                <a:pos x="f32" y="f22"/>
              </a:cxn>
              <a:cxn ang="f36">
                <a:pos x="f23" y="f25"/>
              </a:cxn>
              <a:cxn ang="f36">
                <a:pos x="f30" y="f33"/>
              </a:cxn>
              <a:cxn ang="f36">
                <a:pos x="f24" y="f25"/>
              </a:cxn>
              <a:cxn ang="f36">
                <a:pos x="f34" y="f22"/>
              </a:cxn>
              <a:cxn ang="f36">
                <a:pos x="f24" y="f26"/>
              </a:cxn>
            </a:cxnLst>
            <a:rect l="f23" t="f26" r="f24" b="f25"/>
            <a:pathLst>
              <a:path w="21600" h="21600">
                <a:moveTo>
                  <a:pt x="f65" y="f66"/>
                </a:moveTo>
                <a:arcTo wR="f8" hR="f8" stAng="f36" swAng="f40"/>
                <a:close/>
                <a:moveTo>
                  <a:pt x="f67" y="f68"/>
                </a:moveTo>
                <a:arcTo wR="f20" hR="f20" stAng="f36" swAng="f40"/>
              </a:path>
            </a:pathLst>
          </a:custGeom>
          <a:noFill/>
          <a:ln>
            <a:noFill/>
            <a:prstDash val="solid"/>
          </a:ln>
          <a:scene3d>
            <a:camera prst="legacyObliqueTopRight">
              <a:rot lat="20999999" lon="3000000" rev="0"/>
            </a:camera>
            <a:lightRig rig="legacyNormal3" dir="b"/>
          </a:scene3d>
          <a:sp3d extrusionH="91440" prstMaterial="legacyPlastic">
            <a:bevelT w="13500" h="13500" prst="angle"/>
            <a:bevelB w="13500" h="13500" prst="angle"/>
          </a:sp3d>
        </p:spPr>
        <p:txBody>
          <a:bodyPr wrap="none" lIns="90000" tIns="45000" rIns="90000" bIns="45000" anchor="ctr" anchorCtr="0" compatLnSpc="0">
            <a:noAutofit/>
          </a:bodyPr>
          <a:lstStyle/>
          <a:p>
            <a:pPr marL="0" marR="0" lvl="0" indent="0" hangingPunct="1">
              <a:lnSpc>
                <a:spcPct val="100000"/>
              </a:lnSpc>
              <a:spcBef>
                <a:spcPts val="0"/>
              </a:spcBef>
              <a:spcAft>
                <a:spcPts val="0"/>
              </a:spcAft>
              <a:buNone/>
              <a:tabLst/>
            </a:pPr>
            <a:endParaRPr lang="en-US" sz="1800" b="0" i="0" u="none" strike="noStrike" kern="1200" cap="none">
              <a:ln>
                <a:noFill/>
              </a:ln>
              <a:latin typeface="Source Sans Pro" pitchFamily="34"/>
              <a:ea typeface="DejaVu Sans" pitchFamily="2"/>
              <a:cs typeface="DejaVu Sans" pitchFamily="2"/>
            </a:endParaRPr>
          </a:p>
        </p:txBody>
      </p:sp>
      <p:grpSp>
        <p:nvGrpSpPr>
          <p:cNvPr id="19" name="Gruppo 18">
            <a:extLst>
              <a:ext uri="{FF2B5EF4-FFF2-40B4-BE49-F238E27FC236}">
                <a16:creationId xmlns:a16="http://schemas.microsoft.com/office/drawing/2014/main" id="{6B57307C-6D82-5D37-2644-365821EDFBF5}"/>
              </a:ext>
            </a:extLst>
          </p:cNvPr>
          <p:cNvGrpSpPr/>
          <p:nvPr/>
        </p:nvGrpSpPr>
        <p:grpSpPr>
          <a:xfrm>
            <a:off x="9014365" y="3180039"/>
            <a:ext cx="365760" cy="365760"/>
            <a:chOff x="8063640" y="3209760"/>
            <a:chExt cx="365760" cy="365760"/>
          </a:xfrm>
        </p:grpSpPr>
        <p:sp>
          <p:nvSpPr>
            <p:cNvPr id="20" name="Figura a mano libera: forma 19">
              <a:extLst>
                <a:ext uri="{FF2B5EF4-FFF2-40B4-BE49-F238E27FC236}">
                  <a16:creationId xmlns:a16="http://schemas.microsoft.com/office/drawing/2014/main" id="{7AD6119D-0D3F-4B75-1642-02D9442AE1CA}"/>
                </a:ext>
              </a:extLst>
            </p:cNvPr>
            <p:cNvSpPr/>
            <p:nvPr/>
          </p:nvSpPr>
          <p:spPr>
            <a:xfrm>
              <a:off x="8063640" y="3209760"/>
              <a:ext cx="365760" cy="365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0000"/>
            </a:solidFill>
            <a:ln w="0">
              <a:solidFill>
                <a:srgbClr val="3465A4"/>
              </a:solidFill>
              <a:prstDash val="solid"/>
            </a:ln>
          </p:spPr>
          <p:txBody>
            <a:bodyPr wrap="none" lIns="90000" tIns="45000" rIns="90000" bIns="45000" anchor="ctr" anchorCtr="0" compatLnSpc="0">
              <a:noAutofit/>
            </a:bodyPr>
            <a:lstStyle/>
            <a:p>
              <a:pPr marL="0" marR="0" lvl="0" indent="0" hangingPunct="1">
                <a:lnSpc>
                  <a:spcPct val="100000"/>
                </a:lnSpc>
                <a:spcBef>
                  <a:spcPts val="0"/>
                </a:spcBef>
                <a:spcAft>
                  <a:spcPts val="0"/>
                </a:spcAft>
                <a:buNone/>
                <a:tabLst/>
              </a:pPr>
              <a:endParaRPr lang="en-US" sz="1800" b="0" i="0" u="none" strike="noStrike" kern="1200" cap="none">
                <a:ln>
                  <a:noFill/>
                </a:ln>
                <a:latin typeface="Source Sans Pro" pitchFamily="34"/>
                <a:ea typeface="DejaVu Sans" pitchFamily="2"/>
                <a:cs typeface="DejaVu Sans" pitchFamily="2"/>
              </a:endParaRPr>
            </a:p>
          </p:txBody>
        </p:sp>
        <p:sp>
          <p:nvSpPr>
            <p:cNvPr id="21" name="Figura a mano libera: forma 20">
              <a:extLst>
                <a:ext uri="{FF2B5EF4-FFF2-40B4-BE49-F238E27FC236}">
                  <a16:creationId xmlns:a16="http://schemas.microsoft.com/office/drawing/2014/main" id="{67DFADE3-86B3-BD66-C8DB-5C07700CBE84}"/>
                </a:ext>
              </a:extLst>
            </p:cNvPr>
            <p:cNvSpPr/>
            <p:nvPr/>
          </p:nvSpPr>
          <p:spPr>
            <a:xfrm>
              <a:off x="8150400" y="3255479"/>
              <a:ext cx="192600" cy="284040"/>
            </a:xfrm>
            <a:custGeom>
              <a:avLst/>
              <a:gdLst>
                <a:gd name="f0" fmla="val w"/>
                <a:gd name="f1" fmla="val h"/>
                <a:gd name="f2" fmla="val 0"/>
                <a:gd name="f3" fmla="val 640"/>
                <a:gd name="f4" fmla="val 861"/>
                <a:gd name="f5" fmla="val 233"/>
                <a:gd name="f6" fmla="val 221"/>
                <a:gd name="f7" fmla="val 293"/>
                <a:gd name="f8" fmla="val 506"/>
                <a:gd name="f9" fmla="val 12"/>
                <a:gd name="f10" fmla="val 367"/>
                <a:gd name="f11" fmla="val 29"/>
                <a:gd name="f12" fmla="val 406"/>
                <a:gd name="f13" fmla="val 431"/>
                <a:gd name="f14" fmla="val 347"/>
                <a:gd name="f15" fmla="val 145"/>
                <a:gd name="f16" fmla="val 645"/>
                <a:gd name="f17" fmla="val 99"/>
                <a:gd name="f18" fmla="val 520"/>
                <a:gd name="f19" fmla="val 326"/>
                <a:gd name="f20" fmla="val 765"/>
                <a:gd name="f21" fmla="val 209"/>
                <a:gd name="f22" fmla="val 711"/>
                <a:gd name="f23" fmla="*/ f0 1 640"/>
                <a:gd name="f24" fmla="*/ f1 1 861"/>
                <a:gd name="f25" fmla="*/ 257 f23 1"/>
                <a:gd name="f26" fmla="*/ 414 f23 1"/>
                <a:gd name="f27" fmla="*/ 566 f24 1"/>
                <a:gd name="f28" fmla="*/ 295 f24 1"/>
              </a:gdLst>
              <a:ahLst/>
              <a:cxnLst>
                <a:cxn ang="3cd4">
                  <a:pos x="hc" y="t"/>
                </a:cxn>
                <a:cxn ang="0">
                  <a:pos x="r" y="vc"/>
                </a:cxn>
                <a:cxn ang="cd4">
                  <a:pos x="hc" y="b"/>
                </a:cxn>
                <a:cxn ang="cd2">
                  <a:pos x="l" y="vc"/>
                </a:cxn>
              </a:cxnLst>
              <a:rect l="f25" t="f28" r="f26" b="f27"/>
              <a:pathLst>
                <a:path w="640" h="861">
                  <a:moveTo>
                    <a:pt x="f3" y="f5"/>
                  </a:moveTo>
                  <a:lnTo>
                    <a:pt x="f6" y="f7"/>
                  </a:lnTo>
                  <a:lnTo>
                    <a:pt x="f8" y="f9"/>
                  </a:lnTo>
                  <a:lnTo>
                    <a:pt x="f10" y="f2"/>
                  </a:lnTo>
                  <a:lnTo>
                    <a:pt x="f11" y="f12"/>
                  </a:lnTo>
                  <a:lnTo>
                    <a:pt x="f13" y="f14"/>
                  </a:lnTo>
                  <a:lnTo>
                    <a:pt x="f15" y="f16"/>
                  </a:lnTo>
                  <a:lnTo>
                    <a:pt x="f17" y="f18"/>
                  </a:lnTo>
                  <a:lnTo>
                    <a:pt x="f2" y="f4"/>
                  </a:lnTo>
                  <a:lnTo>
                    <a:pt x="f19" y="f20"/>
                  </a:lnTo>
                  <a:lnTo>
                    <a:pt x="f21" y="f22"/>
                  </a:lnTo>
                  <a:lnTo>
                    <a:pt x="f3" y="f5"/>
                  </a:lnTo>
                  <a:lnTo>
                    <a:pt x="f3" y="f5"/>
                  </a:lnTo>
                  <a:close/>
                </a:path>
              </a:pathLst>
            </a:custGeom>
            <a:solidFill>
              <a:srgbClr val="FFCC00"/>
            </a:solidFill>
            <a:ln>
              <a:noFill/>
              <a:prstDash val="solid"/>
            </a:ln>
          </p:spPr>
          <p:txBody>
            <a:bodyPr wrap="none" lIns="90000" tIns="45000" rIns="90000" bIns="45000" anchor="ctr" anchorCtr="0" compatLnSpc="0">
              <a:noAutofit/>
            </a:bodyPr>
            <a:lstStyle/>
            <a:p>
              <a:pPr marL="0" marR="0" lvl="0" indent="0" hangingPunct="1">
                <a:lnSpc>
                  <a:spcPct val="100000"/>
                </a:lnSpc>
                <a:spcBef>
                  <a:spcPts val="0"/>
                </a:spcBef>
                <a:spcAft>
                  <a:spcPts val="0"/>
                </a:spcAft>
                <a:buNone/>
                <a:tabLst/>
              </a:pPr>
              <a:endParaRPr lang="en-US" sz="1800" b="0" i="0" u="none" strike="noStrike" kern="1200" cap="none">
                <a:ln>
                  <a:noFill/>
                </a:ln>
                <a:latin typeface="Source Sans Pro" pitchFamily="34"/>
                <a:ea typeface="DejaVu Sans" pitchFamily="2"/>
                <a:cs typeface="DejaVu Sans" pitchFamily="2"/>
              </a:endParaRPr>
            </a:p>
          </p:txBody>
        </p:sp>
      </p:grpSp>
      <p:sp>
        <p:nvSpPr>
          <p:cNvPr id="22" name="CasellaDiTesto 21">
            <a:extLst>
              <a:ext uri="{FF2B5EF4-FFF2-40B4-BE49-F238E27FC236}">
                <a16:creationId xmlns:a16="http://schemas.microsoft.com/office/drawing/2014/main" id="{EE1F4174-3589-478B-C4C4-ED46EF1763AA}"/>
              </a:ext>
            </a:extLst>
          </p:cNvPr>
          <p:cNvSpPr txBox="1"/>
          <p:nvPr/>
        </p:nvSpPr>
        <p:spPr>
          <a:xfrm>
            <a:off x="6746725" y="2208039"/>
            <a:ext cx="896759" cy="315000"/>
          </a:xfrm>
          <a:prstGeom prst="rect">
            <a:avLst/>
          </a:prstGeom>
          <a:noFill/>
          <a:ln>
            <a:noFill/>
          </a:ln>
        </p:spPr>
        <p:txBody>
          <a:bodyPr vert="horz" wrap="none" lIns="90000" tIns="45000" rIns="90000" bIns="45000" anchorCtr="0" compatLnSpc="0">
            <a:spAutoFit/>
          </a:bodyPr>
          <a:lstStyle/>
          <a:p>
            <a:pPr marL="0" marR="0" lvl="0" indent="0" algn="ctr" rtl="0" hangingPunct="1">
              <a:lnSpc>
                <a:spcPct val="100000"/>
              </a:lnSpc>
              <a:spcBef>
                <a:spcPts val="0"/>
              </a:spcBef>
              <a:spcAft>
                <a:spcPts val="0"/>
              </a:spcAft>
              <a:buNone/>
              <a:tabLst/>
            </a:pPr>
            <a:r>
              <a:rPr lang="en-US" sz="1400" b="1" i="0" u="none" strike="noStrike" kern="1200" cap="none">
                <a:ln>
                  <a:noFill/>
                </a:ln>
                <a:solidFill>
                  <a:srgbClr val="0000FF"/>
                </a:solidFill>
                <a:latin typeface="Source Sans Pro" pitchFamily="34"/>
                <a:ea typeface="DejaVu Sans" pitchFamily="2"/>
                <a:cs typeface="DejaVu Sans" pitchFamily="2"/>
              </a:rPr>
              <a:t>e</a:t>
            </a:r>
            <a:r>
              <a:rPr lang="en-US" sz="1400" b="1" i="0" u="none" strike="noStrike" kern="1200" cap="none" baseline="30000">
                <a:ln>
                  <a:noFill/>
                </a:ln>
                <a:solidFill>
                  <a:srgbClr val="0000FF"/>
                </a:solidFill>
                <a:latin typeface="Source Sans Pro" pitchFamily="34"/>
                <a:ea typeface="DejaVu Sans" pitchFamily="2"/>
                <a:cs typeface="DejaVu Sans" pitchFamily="2"/>
              </a:rPr>
              <a:t>-</a:t>
            </a:r>
            <a:r>
              <a:rPr lang="en-US" sz="1400" b="1" i="0" u="none" strike="noStrike" kern="1200" cap="none">
                <a:ln>
                  <a:noFill/>
                </a:ln>
                <a:solidFill>
                  <a:srgbClr val="0000FF"/>
                </a:solidFill>
                <a:latin typeface="Source Sans Pro" pitchFamily="34"/>
                <a:ea typeface="DejaVu Sans" pitchFamily="2"/>
                <a:cs typeface="DejaVu Sans" pitchFamily="2"/>
              </a:rPr>
              <a:t> bunch</a:t>
            </a:r>
          </a:p>
        </p:txBody>
      </p:sp>
      <p:sp>
        <p:nvSpPr>
          <p:cNvPr id="23" name="CasellaDiTesto 22">
            <a:extLst>
              <a:ext uri="{FF2B5EF4-FFF2-40B4-BE49-F238E27FC236}">
                <a16:creationId xmlns:a16="http://schemas.microsoft.com/office/drawing/2014/main" id="{3F488546-AB1D-14B8-7B6E-43E840A4393A}"/>
              </a:ext>
            </a:extLst>
          </p:cNvPr>
          <p:cNvSpPr txBox="1"/>
          <p:nvPr/>
        </p:nvSpPr>
        <p:spPr>
          <a:xfrm>
            <a:off x="8976205" y="3549038"/>
            <a:ext cx="432359" cy="314280"/>
          </a:xfrm>
          <a:prstGeom prst="rect">
            <a:avLst/>
          </a:prstGeom>
          <a:noFill/>
          <a:ln>
            <a:noFill/>
          </a:ln>
        </p:spPr>
        <p:txBody>
          <a:bodyPr vert="horz" wrap="none" lIns="90000" tIns="45000" rIns="90000" bIns="45000" anchorCtr="0" compatLnSpc="0"/>
          <a:lstStyle/>
          <a:p>
            <a:pPr marL="0" marR="0" lvl="0" indent="0" algn="ctr" rtl="0" hangingPunct="1">
              <a:lnSpc>
                <a:spcPct val="100000"/>
              </a:lnSpc>
              <a:spcBef>
                <a:spcPts val="0"/>
              </a:spcBef>
              <a:spcAft>
                <a:spcPts val="0"/>
              </a:spcAft>
              <a:buNone/>
              <a:tabLst/>
            </a:pPr>
            <a:r>
              <a:rPr lang="en-US" sz="1400" b="1" i="0" u="none" strike="noStrike" kern="1200" cap="none">
                <a:ln>
                  <a:noFill/>
                </a:ln>
                <a:solidFill>
                  <a:srgbClr val="000000"/>
                </a:solidFill>
                <a:latin typeface="Source Sans Pro" pitchFamily="34"/>
                <a:ea typeface="DejaVu Sans" pitchFamily="2"/>
                <a:cs typeface="DejaVu Sans" pitchFamily="2"/>
              </a:rPr>
              <a:t>HV</a:t>
            </a:r>
          </a:p>
        </p:txBody>
      </p:sp>
      <p:sp>
        <p:nvSpPr>
          <p:cNvPr id="24" name="Figura a mano libera: forma 23">
            <a:extLst>
              <a:ext uri="{FF2B5EF4-FFF2-40B4-BE49-F238E27FC236}">
                <a16:creationId xmlns:a16="http://schemas.microsoft.com/office/drawing/2014/main" id="{183E9A4F-5ABB-6D5D-0DF0-2491CD01218D}"/>
              </a:ext>
            </a:extLst>
          </p:cNvPr>
          <p:cNvSpPr/>
          <p:nvPr/>
        </p:nvSpPr>
        <p:spPr>
          <a:xfrm rot="16200000">
            <a:off x="8960185" y="615219"/>
            <a:ext cx="457200" cy="2778840"/>
          </a:xfrm>
          <a:custGeom>
            <a:avLst>
              <a:gd name="f0" fmla="val 1263"/>
            </a:avLst>
            <a:gdLst>
              <a:gd name="f1" fmla="val 10800000"/>
              <a:gd name="f2" fmla="val 5400000"/>
              <a:gd name="f3" fmla="val 180"/>
              <a:gd name="f4" fmla="val w"/>
              <a:gd name="f5" fmla="val h"/>
              <a:gd name="f6" fmla="val 0"/>
              <a:gd name="f7" fmla="val 88"/>
              <a:gd name="f8" fmla="val 21600"/>
              <a:gd name="f9" fmla="val 44"/>
              <a:gd name="f10" fmla="val -2147483647"/>
              <a:gd name="f11" fmla="val 2147483647"/>
              <a:gd name="f12" fmla="val 10800"/>
              <a:gd name="f13" fmla="val 20"/>
              <a:gd name="f14" fmla="val 68"/>
              <a:gd name="f15" fmla="+- 0 0 0"/>
              <a:gd name="f16" fmla="*/ f4 1 88"/>
              <a:gd name="f17" fmla="*/ f5 1 21600"/>
              <a:gd name="f18" fmla="pin 0 f0 10800"/>
              <a:gd name="f19" fmla="*/ f15 f1 1"/>
              <a:gd name="f20" fmla="*/ f18 2 1"/>
              <a:gd name="f21" fmla="*/ f9 f16 1"/>
              <a:gd name="f22" fmla="*/ f18 f17 1"/>
              <a:gd name="f23" fmla="*/ 0 f16 1"/>
              <a:gd name="f24" fmla="*/ 88 f16 1"/>
              <a:gd name="f25" fmla="*/ 44 f16 1"/>
              <a:gd name="f26" fmla="*/ f19 1 f3"/>
              <a:gd name="f27" fmla="*/ 0 f17 1"/>
              <a:gd name="f28" fmla="*/ 10800 f17 1"/>
              <a:gd name="f29" fmla="*/ 21600 f17 1"/>
              <a:gd name="f30" fmla="*/ f20 1 4"/>
              <a:gd name="f31" fmla="*/ f20 1 2"/>
              <a:gd name="f32" fmla="+- f26 0 f2"/>
              <a:gd name="f33" fmla="*/ f30 6 1"/>
              <a:gd name="f34" fmla="+- 21600 0 f30"/>
              <a:gd name="f35" fmla="*/ f31 f17 1"/>
              <a:gd name="f36" fmla="*/ f33 1 11"/>
              <a:gd name="f37" fmla="*/ f34 f17 1"/>
              <a:gd name="f38" fmla="+- f30 0 f36"/>
              <a:gd name="f39" fmla="+- f34 f36 0"/>
              <a:gd name="f40" fmla="+- f30 f36 0"/>
            </a:gdLst>
            <a:ahLst>
              <a:ahXY gdRefY="f0" minY="f6" maxY="f12">
                <a:pos x="f21" y="f22"/>
              </a:ahXY>
            </a:ahLst>
            <a:cxnLst>
              <a:cxn ang="3cd4">
                <a:pos x="hc" y="t"/>
              </a:cxn>
              <a:cxn ang="0">
                <a:pos x="r" y="vc"/>
              </a:cxn>
              <a:cxn ang="cd4">
                <a:pos x="hc" y="b"/>
              </a:cxn>
              <a:cxn ang="cd2">
                <a:pos x="l" y="vc"/>
              </a:cxn>
              <a:cxn ang="f32">
                <a:pos x="f25" y="f35"/>
              </a:cxn>
              <a:cxn ang="f32">
                <a:pos x="f25" y="f27"/>
              </a:cxn>
              <a:cxn ang="f32">
                <a:pos x="f23" y="f28"/>
              </a:cxn>
              <a:cxn ang="f32">
                <a:pos x="f25" y="f29"/>
              </a:cxn>
              <a:cxn ang="f32">
                <a:pos x="f24" y="f28"/>
              </a:cxn>
            </a:cxnLst>
            <a:rect l="f23" t="f35" r="f24" b="f37"/>
            <a:pathLst>
              <a:path w="88" h="21600">
                <a:moveTo>
                  <a:pt x="f9" y="f6"/>
                </a:moveTo>
                <a:cubicBezTo>
                  <a:pt x="f13" y="f6"/>
                  <a:pt x="f6" y="f38"/>
                  <a:pt x="f6" y="f30"/>
                </a:cubicBezTo>
                <a:lnTo>
                  <a:pt x="f6" y="f34"/>
                </a:lnTo>
                <a:cubicBezTo>
                  <a:pt x="f6" y="f39"/>
                  <a:pt x="f13" y="f8"/>
                  <a:pt x="f9" y="f8"/>
                </a:cubicBezTo>
                <a:cubicBezTo>
                  <a:pt x="f14" y="f8"/>
                  <a:pt x="f7" y="f39"/>
                  <a:pt x="f7" y="f34"/>
                </a:cubicBezTo>
                <a:lnTo>
                  <a:pt x="f7" y="f30"/>
                </a:lnTo>
                <a:cubicBezTo>
                  <a:pt x="f7" y="f38"/>
                  <a:pt x="f14" y="f6"/>
                  <a:pt x="f9" y="f6"/>
                </a:cubicBezTo>
                <a:close/>
              </a:path>
              <a:path w="88" h="21600">
                <a:moveTo>
                  <a:pt x="f9" y="f6"/>
                </a:moveTo>
                <a:cubicBezTo>
                  <a:pt x="f13" y="f6"/>
                  <a:pt x="f6" y="f38"/>
                  <a:pt x="f6" y="f30"/>
                </a:cubicBezTo>
                <a:cubicBezTo>
                  <a:pt x="f6" y="f40"/>
                  <a:pt x="f13" y="f31"/>
                  <a:pt x="f9" y="f31"/>
                </a:cubicBezTo>
                <a:cubicBezTo>
                  <a:pt x="f14" y="f31"/>
                  <a:pt x="f7" y="f40"/>
                  <a:pt x="f7" y="f30"/>
                </a:cubicBezTo>
                <a:cubicBezTo>
                  <a:pt x="f7" y="f38"/>
                  <a:pt x="f14" y="f6"/>
                  <a:pt x="f9" y="f6"/>
                </a:cubicBezTo>
                <a:close/>
              </a:path>
            </a:pathLst>
          </a:custGeom>
          <a:solidFill>
            <a:srgbClr val="729FCF">
              <a:alpha val="50000"/>
            </a:srgbClr>
          </a:solidFill>
          <a:ln w="0">
            <a:solidFill>
              <a:srgbClr val="3465A4"/>
            </a:solidFill>
            <a:prstDash val="solid"/>
          </a:ln>
        </p:spPr>
        <p:txBody>
          <a:bodyPr wrap="none" lIns="90000" tIns="45000" rIns="90000" bIns="45000" anchor="ctr" anchorCtr="0" compatLnSpc="0">
            <a:noAutofit/>
          </a:bodyPr>
          <a:lstStyle/>
          <a:p>
            <a:pPr marL="0" marR="0" lvl="0" indent="0" hangingPunct="1">
              <a:lnSpc>
                <a:spcPct val="100000"/>
              </a:lnSpc>
              <a:spcBef>
                <a:spcPts val="0"/>
              </a:spcBef>
              <a:spcAft>
                <a:spcPts val="0"/>
              </a:spcAft>
              <a:buNone/>
              <a:tabLst/>
            </a:pPr>
            <a:endParaRPr lang="en-US" sz="1800" b="0" i="0" u="none" strike="noStrike" kern="1200" cap="none">
              <a:ln>
                <a:noFill/>
              </a:ln>
              <a:latin typeface="Source Sans Pro" pitchFamily="34"/>
              <a:ea typeface="DejaVu Sans" pitchFamily="2"/>
              <a:cs typeface="DejaVu Sans" pitchFamily="2"/>
            </a:endParaRPr>
          </a:p>
        </p:txBody>
      </p:sp>
      <p:sp>
        <p:nvSpPr>
          <p:cNvPr id="25" name="Figura a mano libera: forma 24">
            <a:extLst>
              <a:ext uri="{FF2B5EF4-FFF2-40B4-BE49-F238E27FC236}">
                <a16:creationId xmlns:a16="http://schemas.microsoft.com/office/drawing/2014/main" id="{9EE22058-8CFC-D842-4F6D-873AC6E0683F}"/>
              </a:ext>
            </a:extLst>
          </p:cNvPr>
          <p:cNvSpPr/>
          <p:nvPr/>
        </p:nvSpPr>
        <p:spPr>
          <a:xfrm rot="16200000">
            <a:off x="8746166" y="495519"/>
            <a:ext cx="905399" cy="2981880"/>
          </a:xfrm>
          <a:custGeom>
            <a:avLst>
              <a:gd name="f0" fmla="val 2289"/>
            </a:avLst>
            <a:gdLst>
              <a:gd name="f1" fmla="val 10800000"/>
              <a:gd name="f2" fmla="val 5400000"/>
              <a:gd name="f3" fmla="val 180"/>
              <a:gd name="f4" fmla="val w"/>
              <a:gd name="f5" fmla="val h"/>
              <a:gd name="f6" fmla="val 0"/>
              <a:gd name="f7" fmla="val 88"/>
              <a:gd name="f8" fmla="val 21600"/>
              <a:gd name="f9" fmla="val 44"/>
              <a:gd name="f10" fmla="val -2147483647"/>
              <a:gd name="f11" fmla="val 2147483647"/>
              <a:gd name="f12" fmla="val 10800"/>
              <a:gd name="f13" fmla="val 20"/>
              <a:gd name="f14" fmla="val 68"/>
              <a:gd name="f15" fmla="+- 0 0 0"/>
              <a:gd name="f16" fmla="*/ f4 1 88"/>
              <a:gd name="f17" fmla="*/ f5 1 21600"/>
              <a:gd name="f18" fmla="pin 0 f0 10800"/>
              <a:gd name="f19" fmla="*/ f15 f1 1"/>
              <a:gd name="f20" fmla="*/ f18 2 1"/>
              <a:gd name="f21" fmla="*/ f9 f16 1"/>
              <a:gd name="f22" fmla="*/ f18 f17 1"/>
              <a:gd name="f23" fmla="*/ 0 f16 1"/>
              <a:gd name="f24" fmla="*/ 88 f16 1"/>
              <a:gd name="f25" fmla="*/ 44 f16 1"/>
              <a:gd name="f26" fmla="*/ f19 1 f3"/>
              <a:gd name="f27" fmla="*/ 0 f17 1"/>
              <a:gd name="f28" fmla="*/ 10800 f17 1"/>
              <a:gd name="f29" fmla="*/ 21600 f17 1"/>
              <a:gd name="f30" fmla="*/ f20 1 4"/>
              <a:gd name="f31" fmla="*/ f20 1 2"/>
              <a:gd name="f32" fmla="+- f26 0 f2"/>
              <a:gd name="f33" fmla="*/ f30 6 1"/>
              <a:gd name="f34" fmla="+- 21600 0 f30"/>
              <a:gd name="f35" fmla="*/ f31 f17 1"/>
              <a:gd name="f36" fmla="*/ f33 1 11"/>
              <a:gd name="f37" fmla="*/ f34 f17 1"/>
              <a:gd name="f38" fmla="+- f30 0 f36"/>
              <a:gd name="f39" fmla="+- f34 f36 0"/>
              <a:gd name="f40" fmla="+- f30 f36 0"/>
            </a:gdLst>
            <a:ahLst>
              <a:ahXY gdRefY="f0" minY="f6" maxY="f12">
                <a:pos x="f21" y="f22"/>
              </a:ahXY>
            </a:ahLst>
            <a:cxnLst>
              <a:cxn ang="3cd4">
                <a:pos x="hc" y="t"/>
              </a:cxn>
              <a:cxn ang="0">
                <a:pos x="r" y="vc"/>
              </a:cxn>
              <a:cxn ang="cd4">
                <a:pos x="hc" y="b"/>
              </a:cxn>
              <a:cxn ang="cd2">
                <a:pos x="l" y="vc"/>
              </a:cxn>
              <a:cxn ang="f32">
                <a:pos x="f25" y="f35"/>
              </a:cxn>
              <a:cxn ang="f32">
                <a:pos x="f25" y="f27"/>
              </a:cxn>
              <a:cxn ang="f32">
                <a:pos x="f23" y="f28"/>
              </a:cxn>
              <a:cxn ang="f32">
                <a:pos x="f25" y="f29"/>
              </a:cxn>
              <a:cxn ang="f32">
                <a:pos x="f24" y="f28"/>
              </a:cxn>
            </a:cxnLst>
            <a:rect l="f23" t="f35" r="f24" b="f37"/>
            <a:pathLst>
              <a:path w="88" h="21600">
                <a:moveTo>
                  <a:pt x="f9" y="f6"/>
                </a:moveTo>
                <a:cubicBezTo>
                  <a:pt x="f13" y="f6"/>
                  <a:pt x="f6" y="f38"/>
                  <a:pt x="f6" y="f30"/>
                </a:cubicBezTo>
                <a:lnTo>
                  <a:pt x="f6" y="f34"/>
                </a:lnTo>
                <a:cubicBezTo>
                  <a:pt x="f6" y="f39"/>
                  <a:pt x="f13" y="f8"/>
                  <a:pt x="f9" y="f8"/>
                </a:cubicBezTo>
                <a:cubicBezTo>
                  <a:pt x="f14" y="f8"/>
                  <a:pt x="f7" y="f39"/>
                  <a:pt x="f7" y="f34"/>
                </a:cubicBezTo>
                <a:lnTo>
                  <a:pt x="f7" y="f30"/>
                </a:lnTo>
                <a:cubicBezTo>
                  <a:pt x="f7" y="f38"/>
                  <a:pt x="f14" y="f6"/>
                  <a:pt x="f9" y="f6"/>
                </a:cubicBezTo>
                <a:close/>
              </a:path>
              <a:path w="88" h="21600">
                <a:moveTo>
                  <a:pt x="f9" y="f6"/>
                </a:moveTo>
                <a:cubicBezTo>
                  <a:pt x="f13" y="f6"/>
                  <a:pt x="f6" y="f38"/>
                  <a:pt x="f6" y="f30"/>
                </a:cubicBezTo>
                <a:cubicBezTo>
                  <a:pt x="f6" y="f40"/>
                  <a:pt x="f13" y="f31"/>
                  <a:pt x="f9" y="f31"/>
                </a:cubicBezTo>
                <a:cubicBezTo>
                  <a:pt x="f14" y="f31"/>
                  <a:pt x="f7" y="f40"/>
                  <a:pt x="f7" y="f30"/>
                </a:cubicBezTo>
                <a:cubicBezTo>
                  <a:pt x="f7" y="f38"/>
                  <a:pt x="f14" y="f6"/>
                  <a:pt x="f9" y="f6"/>
                </a:cubicBezTo>
                <a:close/>
              </a:path>
            </a:pathLst>
          </a:custGeom>
          <a:solidFill>
            <a:srgbClr val="729FCF">
              <a:alpha val="50000"/>
            </a:srgbClr>
          </a:solidFill>
          <a:ln w="0">
            <a:solidFill>
              <a:srgbClr val="3465A4"/>
            </a:solidFill>
            <a:prstDash val="solid"/>
          </a:ln>
        </p:spPr>
        <p:txBody>
          <a:bodyPr wrap="none" lIns="90000" tIns="45000" rIns="90000" bIns="45000" anchor="ctr" anchorCtr="0" compatLnSpc="0">
            <a:noAutofit/>
          </a:bodyPr>
          <a:lstStyle/>
          <a:p>
            <a:pPr marL="0" marR="0" lvl="0" indent="0" hangingPunct="1">
              <a:lnSpc>
                <a:spcPct val="100000"/>
              </a:lnSpc>
              <a:spcBef>
                <a:spcPts val="0"/>
              </a:spcBef>
              <a:spcAft>
                <a:spcPts val="0"/>
              </a:spcAft>
              <a:buNone/>
              <a:tabLst/>
            </a:pPr>
            <a:endParaRPr lang="en-US" sz="1800" b="0" i="0" u="none" strike="noStrike" kern="1200" cap="none">
              <a:ln>
                <a:noFill/>
              </a:ln>
              <a:latin typeface="Source Sans Pro" pitchFamily="34"/>
              <a:ea typeface="DejaVu Sans" pitchFamily="2"/>
              <a:cs typeface="DejaVu Sans" pitchFamily="2"/>
            </a:endParaRPr>
          </a:p>
        </p:txBody>
      </p:sp>
      <p:sp>
        <p:nvSpPr>
          <p:cNvPr id="26" name="Figura a mano libera: forma 25">
            <a:extLst>
              <a:ext uri="{FF2B5EF4-FFF2-40B4-BE49-F238E27FC236}">
                <a16:creationId xmlns:a16="http://schemas.microsoft.com/office/drawing/2014/main" id="{F359FB1C-F295-7E10-5485-6FC338783E22}"/>
              </a:ext>
            </a:extLst>
          </p:cNvPr>
          <p:cNvSpPr/>
          <p:nvPr/>
        </p:nvSpPr>
        <p:spPr>
          <a:xfrm>
            <a:off x="7383925" y="1557519"/>
            <a:ext cx="891720" cy="890639"/>
          </a:xfrm>
          <a:custGeom>
            <a:avLst>
              <a:gd name="f0" fmla="val 5400"/>
            </a:avLst>
            <a:gdLst>
              <a:gd name="f1" fmla="val 10800000"/>
              <a:gd name="f2" fmla="val 5400000"/>
              <a:gd name="f3" fmla="val 180"/>
              <a:gd name="f4" fmla="val w"/>
              <a:gd name="f5" fmla="val h"/>
              <a:gd name="f6" fmla="val 0"/>
              <a:gd name="f7" fmla="*/ 5419351 1 1725033"/>
              <a:gd name="f8" fmla="val 10800"/>
              <a:gd name="f9" fmla="val -2147483647"/>
              <a:gd name="f10" fmla="val 2147483647"/>
              <a:gd name="f11" fmla="*/ 10800 10800 1"/>
              <a:gd name="f12" fmla="+- 0 0 0"/>
              <a:gd name="f13" fmla="+- 0 0 360"/>
              <a:gd name="f14" fmla="*/ f4 1 21600"/>
              <a:gd name="f15" fmla="*/ f5 1 21600"/>
              <a:gd name="f16" fmla="pin 0 f0 10800"/>
              <a:gd name="f17" fmla="*/ 0 f7 1"/>
              <a:gd name="f18" fmla="*/ f12 f1 1"/>
              <a:gd name="f19" fmla="*/ f13 f1 1"/>
              <a:gd name="f20" fmla="+- 10800 0 f16"/>
              <a:gd name="f21" fmla="*/ f16 f14 1"/>
              <a:gd name="f22" fmla="*/ 10800 f15 1"/>
              <a:gd name="f23" fmla="*/ 3163 f14 1"/>
              <a:gd name="f24" fmla="*/ 18437 f14 1"/>
              <a:gd name="f25" fmla="*/ 18437 f15 1"/>
              <a:gd name="f26" fmla="*/ 3163 f15 1"/>
              <a:gd name="f27" fmla="*/ f17 1 f3"/>
              <a:gd name="f28" fmla="*/ f18 1 f3"/>
              <a:gd name="f29" fmla="*/ f19 1 f3"/>
              <a:gd name="f30" fmla="*/ 10800 f14 1"/>
              <a:gd name="f31" fmla="*/ 0 f15 1"/>
              <a:gd name="f32" fmla="*/ 0 f14 1"/>
              <a:gd name="f33" fmla="*/ 21600 f15 1"/>
              <a:gd name="f34" fmla="*/ 21600 f14 1"/>
              <a:gd name="f35" fmla="+- 0 0 f27"/>
              <a:gd name="f36" fmla="+- f28 0 f2"/>
              <a:gd name="f37" fmla="+- f29 0 f2"/>
              <a:gd name="f38" fmla="*/ f20 f20 1"/>
              <a:gd name="f39" fmla="*/ f35 f1 1"/>
              <a:gd name="f40" fmla="+- f37 0 f36"/>
              <a:gd name="f41" fmla="*/ f39 1 f7"/>
              <a:gd name="f42" fmla="+- f41 0 f2"/>
              <a:gd name="f43" fmla="cos 1 f42"/>
              <a:gd name="f44" fmla="sin 1 f42"/>
              <a:gd name="f45" fmla="+- 0 0 f43"/>
              <a:gd name="f46" fmla="+- 0 0 f44"/>
              <a:gd name="f47" fmla="*/ 10800 f45 1"/>
              <a:gd name="f48" fmla="*/ 10800 f46 1"/>
              <a:gd name="f49" fmla="*/ f20 f45 1"/>
              <a:gd name="f50" fmla="*/ f20 f46 1"/>
              <a:gd name="f51" fmla="*/ f47 f47 1"/>
              <a:gd name="f52" fmla="*/ f48 f48 1"/>
              <a:gd name="f53" fmla="*/ f49 f49 1"/>
              <a:gd name="f54" fmla="*/ f50 f50 1"/>
              <a:gd name="f55" fmla="+- f51 f52 0"/>
              <a:gd name="f56" fmla="+- f53 f54 0"/>
              <a:gd name="f57" fmla="sqrt f55"/>
              <a:gd name="f58" fmla="sqrt f56"/>
              <a:gd name="f59" fmla="*/ f11 1 f57"/>
              <a:gd name="f60" fmla="*/ f38 1 f58"/>
              <a:gd name="f61" fmla="*/ f45 f59 1"/>
              <a:gd name="f62" fmla="*/ f46 f59 1"/>
              <a:gd name="f63" fmla="*/ f45 f60 1"/>
              <a:gd name="f64" fmla="*/ f46 f60 1"/>
              <a:gd name="f65" fmla="+- 10800 0 f61"/>
              <a:gd name="f66" fmla="+- 10800 0 f62"/>
              <a:gd name="f67" fmla="+- 10800 0 f63"/>
              <a:gd name="f68" fmla="+- 10800 0 f64"/>
            </a:gdLst>
            <a:ahLst>
              <a:ahXY gdRefX="f0" minX="f6" maxX="f8">
                <a:pos x="f21" y="f22"/>
              </a:ahXY>
            </a:ahLst>
            <a:cxnLst>
              <a:cxn ang="3cd4">
                <a:pos x="hc" y="t"/>
              </a:cxn>
              <a:cxn ang="0">
                <a:pos x="r" y="vc"/>
              </a:cxn>
              <a:cxn ang="cd4">
                <a:pos x="hc" y="b"/>
              </a:cxn>
              <a:cxn ang="cd2">
                <a:pos x="l" y="vc"/>
              </a:cxn>
              <a:cxn ang="f36">
                <a:pos x="f30" y="f31"/>
              </a:cxn>
              <a:cxn ang="f36">
                <a:pos x="f23" y="f26"/>
              </a:cxn>
              <a:cxn ang="f36">
                <a:pos x="f32" y="f22"/>
              </a:cxn>
              <a:cxn ang="f36">
                <a:pos x="f23" y="f25"/>
              </a:cxn>
              <a:cxn ang="f36">
                <a:pos x="f30" y="f33"/>
              </a:cxn>
              <a:cxn ang="f36">
                <a:pos x="f24" y="f25"/>
              </a:cxn>
              <a:cxn ang="f36">
                <a:pos x="f34" y="f22"/>
              </a:cxn>
              <a:cxn ang="f36">
                <a:pos x="f24" y="f26"/>
              </a:cxn>
            </a:cxnLst>
            <a:rect l="f23" t="f26" r="f24" b="f25"/>
            <a:pathLst>
              <a:path w="21600" h="21600">
                <a:moveTo>
                  <a:pt x="f65" y="f66"/>
                </a:moveTo>
                <a:arcTo wR="f8" hR="f8" stAng="f36" swAng="f40"/>
                <a:close/>
                <a:moveTo>
                  <a:pt x="f67" y="f68"/>
                </a:moveTo>
                <a:arcTo wR="f20" hR="f20" stAng="f36" swAng="f40"/>
              </a:path>
            </a:pathLst>
          </a:custGeom>
          <a:noFill/>
          <a:ln>
            <a:noFill/>
            <a:prstDash val="solid"/>
          </a:ln>
          <a:scene3d>
            <a:camera prst="legacyObliqueTopRight">
              <a:rot lat="20999999" lon="3000000" rev="0"/>
            </a:camera>
            <a:lightRig rig="legacyNormal3" dir="b"/>
          </a:scene3d>
          <a:sp3d extrusionH="91440" prstMaterial="legacyPlastic">
            <a:bevelT w="13500" h="13500" prst="angle"/>
            <a:bevelB w="13500" h="13500" prst="angle"/>
          </a:sp3d>
        </p:spPr>
        <p:txBody>
          <a:bodyPr wrap="none" lIns="90000" tIns="45000" rIns="90000" bIns="45000" anchor="ctr" anchorCtr="0" compatLnSpc="0">
            <a:noAutofit/>
          </a:bodyPr>
          <a:lstStyle/>
          <a:p>
            <a:pPr marL="0" marR="0" lvl="0" indent="0" hangingPunct="1">
              <a:lnSpc>
                <a:spcPct val="100000"/>
              </a:lnSpc>
              <a:spcBef>
                <a:spcPts val="0"/>
              </a:spcBef>
              <a:spcAft>
                <a:spcPts val="0"/>
              </a:spcAft>
              <a:buNone/>
              <a:tabLst/>
            </a:pPr>
            <a:endParaRPr lang="en-US" sz="1800" b="0" i="0" u="none" strike="noStrike" kern="1200" cap="none">
              <a:ln>
                <a:noFill/>
              </a:ln>
              <a:latin typeface="Source Sans Pro" pitchFamily="34"/>
              <a:ea typeface="DejaVu Sans" pitchFamily="2"/>
              <a:cs typeface="DejaVu Sans" pitchFamily="2"/>
            </a:endParaRPr>
          </a:p>
        </p:txBody>
      </p:sp>
      <p:sp>
        <p:nvSpPr>
          <p:cNvPr id="27" name="Figura a mano libera: forma 26">
            <a:extLst>
              <a:ext uri="{FF2B5EF4-FFF2-40B4-BE49-F238E27FC236}">
                <a16:creationId xmlns:a16="http://schemas.microsoft.com/office/drawing/2014/main" id="{32EA7434-0683-5414-D4AA-09657CAAD3A3}"/>
              </a:ext>
            </a:extLst>
          </p:cNvPr>
          <p:cNvSpPr/>
          <p:nvPr/>
        </p:nvSpPr>
        <p:spPr>
          <a:xfrm flipH="1">
            <a:off x="8679204" y="2565879"/>
            <a:ext cx="1036079" cy="522359"/>
          </a:xfrm>
          <a:custGeom>
            <a:avLst>
              <a:gd name="f0" fmla="val 13200"/>
              <a:gd name="f1" fmla="val 6400"/>
            </a:avLst>
            <a:gdLst>
              <a:gd name="f2" fmla="val 10800000"/>
              <a:gd name="f3" fmla="val 5400000"/>
              <a:gd name="f4" fmla="val 180"/>
              <a:gd name="f5" fmla="val w"/>
              <a:gd name="f6" fmla="val h"/>
              <a:gd name="f7" fmla="val 0"/>
              <a:gd name="f8" fmla="val 21600"/>
              <a:gd name="f9" fmla="val 4000"/>
              <a:gd name="f10" fmla="val 10800"/>
              <a:gd name="f11" fmla="val 21800"/>
              <a:gd name="f12" fmla="val 1000"/>
              <a:gd name="f13" fmla="val 2000"/>
              <a:gd name="f14" fmla="val 3000"/>
              <a:gd name="f15" fmla="+- 0 0 0"/>
              <a:gd name="f16" fmla="*/ f5 1 21600"/>
              <a:gd name="f17" fmla="*/ f6 1 21600"/>
              <a:gd name="f18" fmla="pin 4000 f0 21600"/>
              <a:gd name="f19" fmla="pin 0 f1 10800"/>
              <a:gd name="f20" fmla="*/ f15 f2 1"/>
              <a:gd name="f21" fmla="val f18"/>
              <a:gd name="f22" fmla="val f19"/>
              <a:gd name="f23" fmla="+- f8 0 f19"/>
              <a:gd name="f24" fmla="+- f8 0 f18"/>
              <a:gd name="f25" fmla="*/ f18 f16 1"/>
              <a:gd name="f26" fmla="*/ f19 f17 1"/>
              <a:gd name="f27" fmla="*/ 4000 f16 1"/>
              <a:gd name="f28" fmla="*/ 0 f16 1"/>
              <a:gd name="f29" fmla="*/ 10800 f17 1"/>
              <a:gd name="f30" fmla="*/ f20 1 f4"/>
              <a:gd name="f31" fmla="*/ 21600 f16 1"/>
              <a:gd name="f32" fmla="*/ 0 f17 1"/>
              <a:gd name="f33" fmla="*/ 21600 f17 1"/>
              <a:gd name="f34" fmla="*/ f24 f19 1"/>
              <a:gd name="f35" fmla="*/ f23 f17 1"/>
              <a:gd name="f36" fmla="*/ f22 f17 1"/>
              <a:gd name="f37" fmla="+- f30 0 f3"/>
              <a:gd name="f38" fmla="*/ f21 f16 1"/>
              <a:gd name="f39" fmla="*/ f34 1 10800"/>
              <a:gd name="f40" fmla="+- f18 f39 0"/>
              <a:gd name="f41" fmla="*/ f40 f16 1"/>
            </a:gdLst>
            <a:ahLst>
              <a:ahXY gdRefX="f0" minX="f9" maxX="f8" gdRefY="f1" minY="f7" maxY="f10">
                <a:pos x="f25" y="f26"/>
              </a:ahXY>
            </a:ahLst>
            <a:cxnLst>
              <a:cxn ang="3cd4">
                <a:pos x="hc" y="t"/>
              </a:cxn>
              <a:cxn ang="0">
                <a:pos x="r" y="vc"/>
              </a:cxn>
              <a:cxn ang="cd4">
                <a:pos x="hc" y="b"/>
              </a:cxn>
              <a:cxn ang="cd2">
                <a:pos x="l" y="vc"/>
              </a:cxn>
              <a:cxn ang="f37">
                <a:pos x="f28" y="f29"/>
              </a:cxn>
              <a:cxn ang="f37">
                <a:pos x="f31" y="f29"/>
              </a:cxn>
              <a:cxn ang="f37">
                <a:pos x="f38" y="f32"/>
              </a:cxn>
              <a:cxn ang="f37">
                <a:pos x="f38" y="f33"/>
              </a:cxn>
            </a:cxnLst>
            <a:rect l="f27" t="f36" r="f41" b="f35"/>
            <a:pathLst>
              <a:path w="21600" h="21600">
                <a:moveTo>
                  <a:pt x="f21" y="f7"/>
                </a:moveTo>
                <a:lnTo>
                  <a:pt x="f8" y="f10"/>
                </a:lnTo>
                <a:lnTo>
                  <a:pt x="f21" y="f11"/>
                </a:lnTo>
                <a:lnTo>
                  <a:pt x="f21" y="f23"/>
                </a:lnTo>
                <a:lnTo>
                  <a:pt x="f9" y="f23"/>
                </a:lnTo>
                <a:lnTo>
                  <a:pt x="f9" y="f22"/>
                </a:lnTo>
                <a:lnTo>
                  <a:pt x="f21" y="f22"/>
                </a:lnTo>
                <a:lnTo>
                  <a:pt x="f21" y="f7"/>
                </a:lnTo>
                <a:moveTo>
                  <a:pt x="f7" y="f22"/>
                </a:moveTo>
                <a:lnTo>
                  <a:pt x="f7" y="f23"/>
                </a:lnTo>
                <a:lnTo>
                  <a:pt x="f12" y="f23"/>
                </a:lnTo>
                <a:lnTo>
                  <a:pt x="f12" y="f22"/>
                </a:lnTo>
                <a:lnTo>
                  <a:pt x="f7" y="f22"/>
                </a:lnTo>
                <a:moveTo>
                  <a:pt x="f13" y="f22"/>
                </a:moveTo>
                <a:lnTo>
                  <a:pt x="f13" y="f23"/>
                </a:lnTo>
                <a:lnTo>
                  <a:pt x="f14" y="f23"/>
                </a:lnTo>
                <a:lnTo>
                  <a:pt x="f14" y="f22"/>
                </a:lnTo>
                <a:lnTo>
                  <a:pt x="f13" y="f22"/>
                </a:lnTo>
                <a:close/>
              </a:path>
            </a:pathLst>
          </a:custGeom>
          <a:solidFill>
            <a:srgbClr val="FF3333"/>
          </a:solidFill>
          <a:ln>
            <a:noFill/>
            <a:prstDash val="solid"/>
          </a:ln>
        </p:spPr>
        <p:txBody>
          <a:bodyPr vert="horz" wrap="none" lIns="90000" tIns="45000" rIns="90000" bIns="45000" anchor="ctr" anchorCtr="0" compatLnSpc="0">
            <a:noAutofit/>
          </a:bodyPr>
          <a:lstStyle/>
          <a:p>
            <a:pPr marL="0" marR="0" lvl="0" indent="0" algn="ctr" rtl="0" hangingPunct="1">
              <a:lnSpc>
                <a:spcPct val="100000"/>
              </a:lnSpc>
              <a:spcBef>
                <a:spcPts val="0"/>
              </a:spcBef>
              <a:spcAft>
                <a:spcPts val="0"/>
              </a:spcAft>
              <a:buNone/>
              <a:tabLst/>
              <a:defRPr sz="1000" b="1" i="1">
                <a:solidFill>
                  <a:srgbClr val="FFFFFF"/>
                </a:solidFill>
              </a:defRPr>
            </a:pPr>
            <a:r>
              <a:rPr lang="en-US" sz="1000" b="1" i="1" u="none" strike="noStrike" kern="1200" cap="none">
                <a:ln>
                  <a:noFill/>
                </a:ln>
                <a:solidFill>
                  <a:srgbClr val="FFFFFF"/>
                </a:solidFill>
                <a:latin typeface="Source Sans Pro" pitchFamily="34"/>
                <a:ea typeface="DejaVu Sans" pitchFamily="2"/>
                <a:cs typeface="DejaVu Sans" pitchFamily="2"/>
              </a:rPr>
              <a:t>Current</a:t>
            </a:r>
          </a:p>
        </p:txBody>
      </p:sp>
      <p:grpSp>
        <p:nvGrpSpPr>
          <p:cNvPr id="28" name="Gruppo 27">
            <a:extLst>
              <a:ext uri="{FF2B5EF4-FFF2-40B4-BE49-F238E27FC236}">
                <a16:creationId xmlns:a16="http://schemas.microsoft.com/office/drawing/2014/main" id="{2CBAA0D8-5C7E-2D0F-319C-619844F5AE29}"/>
              </a:ext>
            </a:extLst>
          </p:cNvPr>
          <p:cNvGrpSpPr/>
          <p:nvPr/>
        </p:nvGrpSpPr>
        <p:grpSpPr>
          <a:xfrm>
            <a:off x="8136324" y="1575879"/>
            <a:ext cx="563761" cy="826560"/>
            <a:chOff x="7185599" y="1605600"/>
            <a:chExt cx="563761" cy="826560"/>
          </a:xfrm>
        </p:grpSpPr>
        <p:sp>
          <p:nvSpPr>
            <p:cNvPr id="29" name="Connettore diritto 28">
              <a:extLst>
                <a:ext uri="{FF2B5EF4-FFF2-40B4-BE49-F238E27FC236}">
                  <a16:creationId xmlns:a16="http://schemas.microsoft.com/office/drawing/2014/main" id="{63033321-B635-E3CC-F534-EADF714B2320}"/>
                </a:ext>
              </a:extLst>
            </p:cNvPr>
            <p:cNvSpPr/>
            <p:nvPr/>
          </p:nvSpPr>
          <p:spPr>
            <a:xfrm>
              <a:off x="7331040" y="1924560"/>
              <a:ext cx="274320" cy="0"/>
            </a:xfrm>
            <a:prstGeom prst="line">
              <a:avLst/>
            </a:prstGeom>
            <a:noFill/>
            <a:ln w="18360">
              <a:solidFill>
                <a:srgbClr val="0000FF"/>
              </a:solidFill>
              <a:prstDash val="solid"/>
              <a:tailEnd type="arrow"/>
            </a:ln>
          </p:spPr>
          <p:txBody>
            <a:bodyPr wrap="none" lIns="99000" tIns="54000" rIns="99000" bIns="54000" anchor="ctr" anchorCtr="0" compatLnSpc="0"/>
            <a:lstStyle/>
            <a:p>
              <a:pPr marL="0" marR="0" lvl="0" indent="0" hangingPunct="1">
                <a:lnSpc>
                  <a:spcPct val="100000"/>
                </a:lnSpc>
                <a:spcBef>
                  <a:spcPts val="0"/>
                </a:spcBef>
                <a:spcAft>
                  <a:spcPts val="0"/>
                </a:spcAft>
                <a:buNone/>
                <a:tabLst/>
              </a:pPr>
              <a:endParaRPr lang="en-US" sz="1600" u="none" strike="noStrike" kern="1200" cap="none">
                <a:ln>
                  <a:noFill/>
                </a:ln>
                <a:latin typeface="Cabin" pitchFamily="2"/>
                <a:ea typeface="DejaVu Sans" pitchFamily="2"/>
                <a:cs typeface="DejaVu Sans" pitchFamily="2"/>
              </a:endParaRPr>
            </a:p>
          </p:txBody>
        </p:sp>
        <p:sp>
          <p:nvSpPr>
            <p:cNvPr id="30" name="Figura a mano libera: forma 29">
              <a:extLst>
                <a:ext uri="{FF2B5EF4-FFF2-40B4-BE49-F238E27FC236}">
                  <a16:creationId xmlns:a16="http://schemas.microsoft.com/office/drawing/2014/main" id="{0AC1FF95-2C96-2667-7A25-F652F873925D}"/>
                </a:ext>
              </a:extLst>
            </p:cNvPr>
            <p:cNvSpPr/>
            <p:nvPr/>
          </p:nvSpPr>
          <p:spPr>
            <a:xfrm>
              <a:off x="7236720" y="1856160"/>
              <a:ext cx="137160" cy="1371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00FF"/>
            </a:solidFill>
            <a:ln>
              <a:noFill/>
              <a:prstDash val="solid"/>
            </a:ln>
          </p:spPr>
          <p:txBody>
            <a:bodyPr vert="horz" wrap="none" lIns="90000" tIns="45000" rIns="90000" bIns="45000" anchor="ctr" anchorCtr="0" compatLnSpc="0">
              <a:noAutofit/>
            </a:bodyPr>
            <a:lstStyle/>
            <a:p>
              <a:pPr marL="0" marR="0" lvl="0" indent="0" algn="ctr" rtl="0" hangingPunct="1">
                <a:lnSpc>
                  <a:spcPct val="100000"/>
                </a:lnSpc>
                <a:spcBef>
                  <a:spcPts val="0"/>
                </a:spcBef>
                <a:spcAft>
                  <a:spcPts val="0"/>
                </a:spcAft>
                <a:buNone/>
                <a:tabLst/>
                <a:defRPr sz="1200" b="1">
                  <a:solidFill>
                    <a:srgbClr val="FFFFFF"/>
                  </a:solidFill>
                </a:defRPr>
              </a:pPr>
              <a:r>
                <a:rPr lang="en-US" sz="1200" b="1" u="none" strike="noStrike" kern="1200" cap="none">
                  <a:ln>
                    <a:noFill/>
                  </a:ln>
                  <a:solidFill>
                    <a:srgbClr val="FFFFFF"/>
                  </a:solidFill>
                  <a:latin typeface="Cabin" pitchFamily="2"/>
                  <a:ea typeface="DejaVu Sans" pitchFamily="2"/>
                  <a:cs typeface="DejaVu Sans" pitchFamily="2"/>
                </a:rPr>
                <a:t>-</a:t>
              </a:r>
            </a:p>
          </p:txBody>
        </p:sp>
        <p:sp>
          <p:nvSpPr>
            <p:cNvPr id="31" name="Connettore diritto 30">
              <a:extLst>
                <a:ext uri="{FF2B5EF4-FFF2-40B4-BE49-F238E27FC236}">
                  <a16:creationId xmlns:a16="http://schemas.microsoft.com/office/drawing/2014/main" id="{F04AB7E6-851F-8AFB-B5CD-C10E4A50DCA2}"/>
                </a:ext>
              </a:extLst>
            </p:cNvPr>
            <p:cNvSpPr/>
            <p:nvPr/>
          </p:nvSpPr>
          <p:spPr>
            <a:xfrm>
              <a:off x="7475040" y="2032560"/>
              <a:ext cx="274320" cy="0"/>
            </a:xfrm>
            <a:prstGeom prst="line">
              <a:avLst/>
            </a:prstGeom>
            <a:noFill/>
            <a:ln w="18360">
              <a:solidFill>
                <a:srgbClr val="0000FF"/>
              </a:solidFill>
              <a:prstDash val="solid"/>
              <a:tailEnd type="arrow"/>
            </a:ln>
          </p:spPr>
          <p:txBody>
            <a:bodyPr wrap="none" lIns="99000" tIns="54000" rIns="99000" bIns="54000" anchor="ctr" anchorCtr="0" compatLnSpc="0"/>
            <a:lstStyle/>
            <a:p>
              <a:pPr marL="0" marR="0" lvl="0" indent="0" hangingPunct="1">
                <a:lnSpc>
                  <a:spcPct val="100000"/>
                </a:lnSpc>
                <a:spcBef>
                  <a:spcPts val="0"/>
                </a:spcBef>
                <a:spcAft>
                  <a:spcPts val="0"/>
                </a:spcAft>
                <a:buNone/>
                <a:tabLst/>
              </a:pPr>
              <a:endParaRPr lang="en-US" sz="1600" u="none" strike="noStrike" kern="1200" cap="none">
                <a:ln>
                  <a:noFill/>
                </a:ln>
                <a:latin typeface="Cabin" pitchFamily="2"/>
                <a:ea typeface="DejaVu Sans" pitchFamily="2"/>
                <a:cs typeface="DejaVu Sans" pitchFamily="2"/>
              </a:endParaRPr>
            </a:p>
          </p:txBody>
        </p:sp>
        <p:sp>
          <p:nvSpPr>
            <p:cNvPr id="32" name="Figura a mano libera: forma 31">
              <a:extLst>
                <a:ext uri="{FF2B5EF4-FFF2-40B4-BE49-F238E27FC236}">
                  <a16:creationId xmlns:a16="http://schemas.microsoft.com/office/drawing/2014/main" id="{A08586AA-7AF4-09B8-3F68-9EFC57E8055C}"/>
                </a:ext>
              </a:extLst>
            </p:cNvPr>
            <p:cNvSpPr/>
            <p:nvPr/>
          </p:nvSpPr>
          <p:spPr>
            <a:xfrm>
              <a:off x="7380720" y="1964160"/>
              <a:ext cx="137160" cy="1371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00FF"/>
            </a:solidFill>
            <a:ln>
              <a:noFill/>
              <a:prstDash val="solid"/>
            </a:ln>
          </p:spPr>
          <p:txBody>
            <a:bodyPr vert="horz" wrap="none" lIns="90000" tIns="45000" rIns="90000" bIns="45000" anchor="ctr" anchorCtr="0" compatLnSpc="0">
              <a:noAutofit/>
            </a:bodyPr>
            <a:lstStyle/>
            <a:p>
              <a:pPr marL="0" marR="0" lvl="0" indent="0" algn="ctr" rtl="0" hangingPunct="1">
                <a:lnSpc>
                  <a:spcPct val="100000"/>
                </a:lnSpc>
                <a:spcBef>
                  <a:spcPts val="0"/>
                </a:spcBef>
                <a:spcAft>
                  <a:spcPts val="0"/>
                </a:spcAft>
                <a:buNone/>
                <a:tabLst/>
                <a:defRPr sz="1200" b="1">
                  <a:solidFill>
                    <a:srgbClr val="FFFFFF"/>
                  </a:solidFill>
                </a:defRPr>
              </a:pPr>
              <a:r>
                <a:rPr lang="en-US" sz="1200" b="1" u="none" strike="noStrike" kern="1200" cap="none">
                  <a:ln>
                    <a:noFill/>
                  </a:ln>
                  <a:solidFill>
                    <a:srgbClr val="FFFFFF"/>
                  </a:solidFill>
                  <a:latin typeface="Cabin" pitchFamily="2"/>
                  <a:ea typeface="DejaVu Sans" pitchFamily="2"/>
                  <a:cs typeface="DejaVu Sans" pitchFamily="2"/>
                </a:rPr>
                <a:t>-</a:t>
              </a:r>
            </a:p>
          </p:txBody>
        </p:sp>
        <p:sp>
          <p:nvSpPr>
            <p:cNvPr id="33" name="Connettore diritto 32">
              <a:extLst>
                <a:ext uri="{FF2B5EF4-FFF2-40B4-BE49-F238E27FC236}">
                  <a16:creationId xmlns:a16="http://schemas.microsoft.com/office/drawing/2014/main" id="{83D67E2C-EFA1-7B17-1FBD-2D063E22E2C2}"/>
                </a:ext>
              </a:extLst>
            </p:cNvPr>
            <p:cNvSpPr/>
            <p:nvPr/>
          </p:nvSpPr>
          <p:spPr>
            <a:xfrm>
              <a:off x="7331040" y="2140560"/>
              <a:ext cx="274320" cy="0"/>
            </a:xfrm>
            <a:prstGeom prst="line">
              <a:avLst/>
            </a:prstGeom>
            <a:noFill/>
            <a:ln w="18360">
              <a:solidFill>
                <a:srgbClr val="0000FF"/>
              </a:solidFill>
              <a:prstDash val="solid"/>
              <a:tailEnd type="arrow"/>
            </a:ln>
          </p:spPr>
          <p:txBody>
            <a:bodyPr wrap="none" lIns="99000" tIns="54000" rIns="99000" bIns="54000" anchor="ctr" anchorCtr="0" compatLnSpc="0"/>
            <a:lstStyle/>
            <a:p>
              <a:pPr marL="0" marR="0" lvl="0" indent="0" hangingPunct="1">
                <a:lnSpc>
                  <a:spcPct val="100000"/>
                </a:lnSpc>
                <a:spcBef>
                  <a:spcPts val="0"/>
                </a:spcBef>
                <a:spcAft>
                  <a:spcPts val="0"/>
                </a:spcAft>
                <a:buNone/>
                <a:tabLst/>
              </a:pPr>
              <a:endParaRPr lang="en-US" sz="1600" u="none" strike="noStrike" kern="1200" cap="none">
                <a:ln>
                  <a:noFill/>
                </a:ln>
                <a:latin typeface="Cabin" pitchFamily="2"/>
                <a:ea typeface="DejaVu Sans" pitchFamily="2"/>
                <a:cs typeface="DejaVu Sans" pitchFamily="2"/>
              </a:endParaRPr>
            </a:p>
          </p:txBody>
        </p:sp>
        <p:sp>
          <p:nvSpPr>
            <p:cNvPr id="34" name="Figura a mano libera: forma 33">
              <a:extLst>
                <a:ext uri="{FF2B5EF4-FFF2-40B4-BE49-F238E27FC236}">
                  <a16:creationId xmlns:a16="http://schemas.microsoft.com/office/drawing/2014/main" id="{B09F65FF-105D-2D96-F1C6-5A1ABE147EB0}"/>
                </a:ext>
              </a:extLst>
            </p:cNvPr>
            <p:cNvSpPr/>
            <p:nvPr/>
          </p:nvSpPr>
          <p:spPr>
            <a:xfrm>
              <a:off x="7236720" y="2072160"/>
              <a:ext cx="137160" cy="1371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00FF"/>
            </a:solidFill>
            <a:ln>
              <a:noFill/>
              <a:prstDash val="solid"/>
            </a:ln>
          </p:spPr>
          <p:txBody>
            <a:bodyPr vert="horz" wrap="none" lIns="90000" tIns="45000" rIns="90000" bIns="45000" anchor="ctr" anchorCtr="0" compatLnSpc="0">
              <a:noAutofit/>
            </a:bodyPr>
            <a:lstStyle/>
            <a:p>
              <a:pPr marL="0" marR="0" lvl="0" indent="0" algn="ctr" rtl="0" hangingPunct="1">
                <a:lnSpc>
                  <a:spcPct val="100000"/>
                </a:lnSpc>
                <a:spcBef>
                  <a:spcPts val="0"/>
                </a:spcBef>
                <a:spcAft>
                  <a:spcPts val="0"/>
                </a:spcAft>
                <a:buNone/>
                <a:tabLst/>
                <a:defRPr sz="1200" b="1">
                  <a:solidFill>
                    <a:srgbClr val="FFFFFF"/>
                  </a:solidFill>
                </a:defRPr>
              </a:pPr>
              <a:r>
                <a:rPr lang="en-US" sz="1200" b="1" u="none" strike="noStrike" kern="1200" cap="none">
                  <a:ln>
                    <a:noFill/>
                  </a:ln>
                  <a:solidFill>
                    <a:srgbClr val="FFFFFF"/>
                  </a:solidFill>
                  <a:latin typeface="Cabin" pitchFamily="2"/>
                  <a:ea typeface="DejaVu Sans" pitchFamily="2"/>
                  <a:cs typeface="DejaVu Sans" pitchFamily="2"/>
                </a:rPr>
                <a:t>-</a:t>
              </a:r>
            </a:p>
          </p:txBody>
        </p:sp>
        <p:sp>
          <p:nvSpPr>
            <p:cNvPr id="35" name="Figura a mano libera: forma 34">
              <a:extLst>
                <a:ext uri="{FF2B5EF4-FFF2-40B4-BE49-F238E27FC236}">
                  <a16:creationId xmlns:a16="http://schemas.microsoft.com/office/drawing/2014/main" id="{CCFEEB3D-A25C-E88D-C5C2-0596B7189BA6}"/>
                </a:ext>
              </a:extLst>
            </p:cNvPr>
            <p:cNvSpPr/>
            <p:nvPr/>
          </p:nvSpPr>
          <p:spPr>
            <a:xfrm>
              <a:off x="7185599" y="1605600"/>
              <a:ext cx="278640" cy="826559"/>
            </a:xfrm>
            <a:custGeom>
              <a:avLst/>
              <a:gdLst>
                <a:gd name="stAng" fmla="val 1729799"/>
                <a:gd name="enAng" fmla="val 19968600"/>
                <a:gd name="sw1" fmla="+- enAng 0 stAng"/>
                <a:gd name="sw2" fmla="+- sw1 21600000 0"/>
                <a:gd name="swAng" fmla="?: sw1 sw1 sw2"/>
                <a:gd name="wt1" fmla="sin 10800 stAng"/>
                <a:gd name="ht1" fmla="cos 10800 stAng"/>
                <a:gd name="dx1" fmla="cat2 10800 ht1 wt1"/>
                <a:gd name="dy1" fmla="sat2 10800 ht1 wt1"/>
                <a:gd name="x1" fmla="+- 10800 dx1 0"/>
                <a:gd name="y1" fmla="+- 10800 dy1 0"/>
                <a:gd name="wt2" fmla="sin 10800 enAng"/>
                <a:gd name="ht2" fmla="cos 10800 enAng"/>
                <a:gd name="dx2" fmla="cat2 10800 ht2 wt2"/>
                <a:gd name="dy2" fmla="sat2 10800 ht2 wt2"/>
                <a:gd name="x2" fmla="+- 10800 dx2 0"/>
                <a:gd name="y2" fmla="+- 10800 dy2 0"/>
                <a:gd name="idx" fmla="cos 10800 2700000"/>
                <a:gd name="idy" fmla="sin 10800 2700000"/>
                <a:gd name="il" fmla="+- 10800 0 idx"/>
                <a:gd name="ir" fmla="+- 10800 idx 0"/>
                <a:gd name="it" fmla="+- 10800 0 idy"/>
                <a:gd name="ib" fmla="+- 10800 idy 0"/>
                <a:gd name="low" fmla="val 0"/>
                <a:gd name="mid" fmla="val 10800"/>
                <a:gd name="high" fmla="val 21600"/>
              </a:gdLst>
              <a:ahLst/>
              <a:cxnLst>
                <a:cxn ang="0">
                  <a:pos x="high" y="mid"/>
                </a:cxn>
                <a:cxn ang="cd4">
                  <a:pos x="mid" y="high"/>
                </a:cxn>
                <a:cxn ang="cd2">
                  <a:pos x="low" y="mid"/>
                </a:cxn>
                <a:cxn ang="3cd4">
                  <a:pos x="mid" y="low"/>
                </a:cxn>
              </a:cxnLst>
              <a:rect l="il" t="it" r="ir" b="ib"/>
              <a:pathLst>
                <a:path w="21600" h="21600" fill="none">
                  <a:moveTo>
                    <a:pt x="x1" y="y1"/>
                  </a:moveTo>
                  <a:arcTo wR="mid" hR="mid" stAng="stAng" swAng="swAng"/>
                </a:path>
              </a:pathLst>
            </a:custGeom>
            <a:noFill/>
            <a:ln w="18360">
              <a:solidFill>
                <a:srgbClr val="000000"/>
              </a:solidFill>
              <a:prstDash val="solid"/>
              <a:headEnd type="arrow"/>
            </a:ln>
          </p:spPr>
          <p:txBody>
            <a:bodyPr wrap="none" lIns="99000" tIns="54000" rIns="99000" bIns="54000" anchor="ctr" anchorCtr="0" compatLnSpc="0"/>
            <a:lstStyle/>
            <a:p>
              <a:pPr marL="0" marR="0" lvl="0" indent="0" hangingPunct="1">
                <a:lnSpc>
                  <a:spcPct val="100000"/>
                </a:lnSpc>
                <a:spcBef>
                  <a:spcPts val="0"/>
                </a:spcBef>
                <a:spcAft>
                  <a:spcPts val="0"/>
                </a:spcAft>
                <a:buNone/>
                <a:tabLst/>
              </a:pPr>
              <a:endParaRPr lang="en-US" sz="1600" u="none" strike="noStrike" kern="1200" cap="none">
                <a:ln>
                  <a:noFill/>
                </a:ln>
                <a:latin typeface="Cabin" pitchFamily="2"/>
                <a:ea typeface="DejaVu Sans" pitchFamily="2"/>
                <a:cs typeface="DejaVu Sans" pitchFamily="2"/>
              </a:endParaRPr>
            </a:p>
          </p:txBody>
        </p:sp>
        <p:sp>
          <p:nvSpPr>
            <p:cNvPr id="36" name="Connettore diritto 35">
              <a:extLst>
                <a:ext uri="{FF2B5EF4-FFF2-40B4-BE49-F238E27FC236}">
                  <a16:creationId xmlns:a16="http://schemas.microsoft.com/office/drawing/2014/main" id="{27442F4A-CFC3-D5E7-2ADD-9F606524C12C}"/>
                </a:ext>
              </a:extLst>
            </p:cNvPr>
            <p:cNvSpPr/>
            <p:nvPr/>
          </p:nvSpPr>
          <p:spPr>
            <a:xfrm>
              <a:off x="7331040" y="1605600"/>
              <a:ext cx="0" cy="182880"/>
            </a:xfrm>
            <a:prstGeom prst="line">
              <a:avLst/>
            </a:prstGeom>
            <a:noFill/>
            <a:ln w="18360">
              <a:solidFill>
                <a:srgbClr val="FF3333"/>
              </a:solidFill>
              <a:prstDash val="solid"/>
              <a:tailEnd type="arrow"/>
            </a:ln>
          </p:spPr>
          <p:txBody>
            <a:bodyPr wrap="none" lIns="99000" tIns="54000" rIns="99000" bIns="54000" anchor="ctr" anchorCtr="0" compatLnSpc="0"/>
            <a:lstStyle/>
            <a:p>
              <a:pPr marL="0" marR="0" lvl="0" indent="0" hangingPunct="1">
                <a:lnSpc>
                  <a:spcPct val="100000"/>
                </a:lnSpc>
                <a:spcBef>
                  <a:spcPts val="0"/>
                </a:spcBef>
                <a:spcAft>
                  <a:spcPts val="0"/>
                </a:spcAft>
                <a:buNone/>
                <a:tabLst/>
              </a:pPr>
              <a:endParaRPr lang="en-US" sz="1600" u="none" strike="noStrike" kern="1200" cap="none">
                <a:ln>
                  <a:noFill/>
                </a:ln>
                <a:latin typeface="Cabin" pitchFamily="2"/>
                <a:ea typeface="DejaVu Sans" pitchFamily="2"/>
                <a:cs typeface="DejaVu Sans" pitchFamily="2"/>
              </a:endParaRPr>
            </a:p>
          </p:txBody>
        </p:sp>
        <p:sp>
          <p:nvSpPr>
            <p:cNvPr id="37" name="Connettore diritto 36">
              <a:extLst>
                <a:ext uri="{FF2B5EF4-FFF2-40B4-BE49-F238E27FC236}">
                  <a16:creationId xmlns:a16="http://schemas.microsoft.com/office/drawing/2014/main" id="{04175CA2-E57A-C5C8-52A6-E94DDC58E374}"/>
                </a:ext>
              </a:extLst>
            </p:cNvPr>
            <p:cNvSpPr/>
            <p:nvPr/>
          </p:nvSpPr>
          <p:spPr>
            <a:xfrm flipV="1">
              <a:off x="7331040" y="2249280"/>
              <a:ext cx="0" cy="182880"/>
            </a:xfrm>
            <a:prstGeom prst="line">
              <a:avLst/>
            </a:prstGeom>
            <a:noFill/>
            <a:ln w="18360">
              <a:solidFill>
                <a:srgbClr val="FF3333"/>
              </a:solidFill>
              <a:prstDash val="solid"/>
              <a:tailEnd type="arrow"/>
            </a:ln>
          </p:spPr>
          <p:txBody>
            <a:bodyPr wrap="none" lIns="99000" tIns="54000" rIns="99000" bIns="54000" anchor="ctr" anchorCtr="0" compatLnSpc="0"/>
            <a:lstStyle/>
            <a:p>
              <a:pPr marL="0" marR="0" lvl="0" indent="0" hangingPunct="1">
                <a:lnSpc>
                  <a:spcPct val="100000"/>
                </a:lnSpc>
                <a:spcBef>
                  <a:spcPts val="0"/>
                </a:spcBef>
                <a:spcAft>
                  <a:spcPts val="0"/>
                </a:spcAft>
                <a:buNone/>
                <a:tabLst/>
              </a:pPr>
              <a:endParaRPr lang="en-US" sz="1600" u="none" strike="noStrike" kern="1200" cap="none">
                <a:ln>
                  <a:noFill/>
                </a:ln>
                <a:latin typeface="Cabin" pitchFamily="2"/>
                <a:ea typeface="DejaVu Sans" pitchFamily="2"/>
                <a:cs typeface="DejaVu Sans" pitchFamily="2"/>
              </a:endParaRPr>
            </a:p>
          </p:txBody>
        </p:sp>
      </p:grpSp>
      <p:grpSp>
        <p:nvGrpSpPr>
          <p:cNvPr id="38" name="Gruppo 37">
            <a:extLst>
              <a:ext uri="{FF2B5EF4-FFF2-40B4-BE49-F238E27FC236}">
                <a16:creationId xmlns:a16="http://schemas.microsoft.com/office/drawing/2014/main" id="{B771DB35-BC71-77AA-CAB0-C340E071AE15}"/>
              </a:ext>
            </a:extLst>
          </p:cNvPr>
          <p:cNvGrpSpPr/>
          <p:nvPr/>
        </p:nvGrpSpPr>
        <p:grpSpPr>
          <a:xfrm>
            <a:off x="8743645" y="1575879"/>
            <a:ext cx="563760" cy="826560"/>
            <a:chOff x="7792920" y="1605600"/>
            <a:chExt cx="563760" cy="826560"/>
          </a:xfrm>
        </p:grpSpPr>
        <p:sp>
          <p:nvSpPr>
            <p:cNvPr id="39" name="Connettore diritto 38">
              <a:extLst>
                <a:ext uri="{FF2B5EF4-FFF2-40B4-BE49-F238E27FC236}">
                  <a16:creationId xmlns:a16="http://schemas.microsoft.com/office/drawing/2014/main" id="{2C0777D1-7327-DB36-2997-AA5B363AF9E2}"/>
                </a:ext>
              </a:extLst>
            </p:cNvPr>
            <p:cNvSpPr/>
            <p:nvPr/>
          </p:nvSpPr>
          <p:spPr>
            <a:xfrm>
              <a:off x="7938360" y="1924560"/>
              <a:ext cx="274320" cy="0"/>
            </a:xfrm>
            <a:prstGeom prst="line">
              <a:avLst/>
            </a:prstGeom>
            <a:noFill/>
            <a:ln w="18360">
              <a:solidFill>
                <a:srgbClr val="0000FF"/>
              </a:solidFill>
              <a:prstDash val="solid"/>
              <a:tailEnd type="arrow"/>
            </a:ln>
          </p:spPr>
          <p:txBody>
            <a:bodyPr wrap="none" lIns="99000" tIns="54000" rIns="99000" bIns="54000" anchor="ctr" anchorCtr="0" compatLnSpc="0"/>
            <a:lstStyle/>
            <a:p>
              <a:pPr marL="0" marR="0" lvl="0" indent="0" hangingPunct="1">
                <a:lnSpc>
                  <a:spcPct val="100000"/>
                </a:lnSpc>
                <a:spcBef>
                  <a:spcPts val="0"/>
                </a:spcBef>
                <a:spcAft>
                  <a:spcPts val="0"/>
                </a:spcAft>
                <a:buNone/>
                <a:tabLst/>
              </a:pPr>
              <a:endParaRPr lang="en-US" sz="1600" u="none" strike="noStrike" kern="1200" cap="none">
                <a:ln>
                  <a:noFill/>
                </a:ln>
                <a:latin typeface="Cabin" pitchFamily="2"/>
                <a:ea typeface="DejaVu Sans" pitchFamily="2"/>
                <a:cs typeface="DejaVu Sans" pitchFamily="2"/>
              </a:endParaRPr>
            </a:p>
          </p:txBody>
        </p:sp>
        <p:sp>
          <p:nvSpPr>
            <p:cNvPr id="40" name="Figura a mano libera: forma 39">
              <a:extLst>
                <a:ext uri="{FF2B5EF4-FFF2-40B4-BE49-F238E27FC236}">
                  <a16:creationId xmlns:a16="http://schemas.microsoft.com/office/drawing/2014/main" id="{5745F721-EDBC-9E52-5CE3-1DAFBC6AD1B6}"/>
                </a:ext>
              </a:extLst>
            </p:cNvPr>
            <p:cNvSpPr/>
            <p:nvPr/>
          </p:nvSpPr>
          <p:spPr>
            <a:xfrm>
              <a:off x="7844039" y="1856160"/>
              <a:ext cx="137160" cy="1371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00FF"/>
            </a:solidFill>
            <a:ln>
              <a:noFill/>
              <a:prstDash val="solid"/>
            </a:ln>
          </p:spPr>
          <p:txBody>
            <a:bodyPr vert="horz" wrap="none" lIns="90000" tIns="45000" rIns="90000" bIns="45000" anchor="ctr" anchorCtr="0" compatLnSpc="0">
              <a:noAutofit/>
            </a:bodyPr>
            <a:lstStyle/>
            <a:p>
              <a:pPr marL="0" marR="0" lvl="0" indent="0" algn="ctr" rtl="0" hangingPunct="1">
                <a:lnSpc>
                  <a:spcPct val="100000"/>
                </a:lnSpc>
                <a:spcBef>
                  <a:spcPts val="0"/>
                </a:spcBef>
                <a:spcAft>
                  <a:spcPts val="0"/>
                </a:spcAft>
                <a:buNone/>
                <a:tabLst/>
                <a:defRPr sz="1200" b="1">
                  <a:solidFill>
                    <a:srgbClr val="FFFFFF"/>
                  </a:solidFill>
                </a:defRPr>
              </a:pPr>
              <a:r>
                <a:rPr lang="en-US" sz="1200" b="1" u="none" strike="noStrike" kern="1200" cap="none">
                  <a:ln>
                    <a:noFill/>
                  </a:ln>
                  <a:solidFill>
                    <a:srgbClr val="FFFFFF"/>
                  </a:solidFill>
                  <a:latin typeface="Cabin" pitchFamily="2"/>
                  <a:ea typeface="DejaVu Sans" pitchFamily="2"/>
                  <a:cs typeface="DejaVu Sans" pitchFamily="2"/>
                </a:rPr>
                <a:t>-</a:t>
              </a:r>
            </a:p>
          </p:txBody>
        </p:sp>
        <p:sp>
          <p:nvSpPr>
            <p:cNvPr id="41" name="Connettore diritto 40">
              <a:extLst>
                <a:ext uri="{FF2B5EF4-FFF2-40B4-BE49-F238E27FC236}">
                  <a16:creationId xmlns:a16="http://schemas.microsoft.com/office/drawing/2014/main" id="{9B48FF07-4905-A5A8-B057-7FE17C64A9B0}"/>
                </a:ext>
              </a:extLst>
            </p:cNvPr>
            <p:cNvSpPr/>
            <p:nvPr/>
          </p:nvSpPr>
          <p:spPr>
            <a:xfrm>
              <a:off x="8082360" y="2032560"/>
              <a:ext cx="274320" cy="0"/>
            </a:xfrm>
            <a:prstGeom prst="line">
              <a:avLst/>
            </a:prstGeom>
            <a:noFill/>
            <a:ln w="18360">
              <a:solidFill>
                <a:srgbClr val="0000FF"/>
              </a:solidFill>
              <a:prstDash val="solid"/>
              <a:tailEnd type="arrow"/>
            </a:ln>
          </p:spPr>
          <p:txBody>
            <a:bodyPr wrap="none" lIns="99000" tIns="54000" rIns="99000" bIns="54000" anchor="ctr" anchorCtr="0" compatLnSpc="0"/>
            <a:lstStyle/>
            <a:p>
              <a:pPr marL="0" marR="0" lvl="0" indent="0" hangingPunct="1">
                <a:lnSpc>
                  <a:spcPct val="100000"/>
                </a:lnSpc>
                <a:spcBef>
                  <a:spcPts val="0"/>
                </a:spcBef>
                <a:spcAft>
                  <a:spcPts val="0"/>
                </a:spcAft>
                <a:buNone/>
                <a:tabLst/>
              </a:pPr>
              <a:endParaRPr lang="en-US" sz="1600" u="none" strike="noStrike" kern="1200" cap="none">
                <a:ln>
                  <a:noFill/>
                </a:ln>
                <a:latin typeface="Cabin" pitchFamily="2"/>
                <a:ea typeface="DejaVu Sans" pitchFamily="2"/>
                <a:cs typeface="DejaVu Sans" pitchFamily="2"/>
              </a:endParaRPr>
            </a:p>
          </p:txBody>
        </p:sp>
        <p:sp>
          <p:nvSpPr>
            <p:cNvPr id="42" name="Figura a mano libera: forma 41">
              <a:extLst>
                <a:ext uri="{FF2B5EF4-FFF2-40B4-BE49-F238E27FC236}">
                  <a16:creationId xmlns:a16="http://schemas.microsoft.com/office/drawing/2014/main" id="{B62FBF25-64E9-C3B8-24E2-48438D50D61A}"/>
                </a:ext>
              </a:extLst>
            </p:cNvPr>
            <p:cNvSpPr/>
            <p:nvPr/>
          </p:nvSpPr>
          <p:spPr>
            <a:xfrm>
              <a:off x="7988040" y="1964160"/>
              <a:ext cx="137160" cy="1371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00FF"/>
            </a:solidFill>
            <a:ln>
              <a:noFill/>
              <a:prstDash val="solid"/>
            </a:ln>
          </p:spPr>
          <p:txBody>
            <a:bodyPr vert="horz" wrap="none" lIns="90000" tIns="45000" rIns="90000" bIns="45000" anchor="ctr" anchorCtr="0" compatLnSpc="0">
              <a:noAutofit/>
            </a:bodyPr>
            <a:lstStyle/>
            <a:p>
              <a:pPr marL="0" marR="0" lvl="0" indent="0" algn="ctr" rtl="0" hangingPunct="1">
                <a:lnSpc>
                  <a:spcPct val="100000"/>
                </a:lnSpc>
                <a:spcBef>
                  <a:spcPts val="0"/>
                </a:spcBef>
                <a:spcAft>
                  <a:spcPts val="0"/>
                </a:spcAft>
                <a:buNone/>
                <a:tabLst/>
                <a:defRPr sz="1200" b="1">
                  <a:solidFill>
                    <a:srgbClr val="FFFFFF"/>
                  </a:solidFill>
                </a:defRPr>
              </a:pPr>
              <a:r>
                <a:rPr lang="en-US" sz="1200" b="1" u="none" strike="noStrike" kern="1200" cap="none">
                  <a:ln>
                    <a:noFill/>
                  </a:ln>
                  <a:solidFill>
                    <a:srgbClr val="FFFFFF"/>
                  </a:solidFill>
                  <a:latin typeface="Cabin" pitchFamily="2"/>
                  <a:ea typeface="DejaVu Sans" pitchFamily="2"/>
                  <a:cs typeface="DejaVu Sans" pitchFamily="2"/>
                </a:rPr>
                <a:t>-</a:t>
              </a:r>
            </a:p>
          </p:txBody>
        </p:sp>
        <p:sp>
          <p:nvSpPr>
            <p:cNvPr id="43" name="Connettore diritto 42">
              <a:extLst>
                <a:ext uri="{FF2B5EF4-FFF2-40B4-BE49-F238E27FC236}">
                  <a16:creationId xmlns:a16="http://schemas.microsoft.com/office/drawing/2014/main" id="{0BE00130-79D6-EDB2-7AD6-9A1DE9C453EE}"/>
                </a:ext>
              </a:extLst>
            </p:cNvPr>
            <p:cNvSpPr/>
            <p:nvPr/>
          </p:nvSpPr>
          <p:spPr>
            <a:xfrm>
              <a:off x="7938360" y="2140560"/>
              <a:ext cx="274320" cy="0"/>
            </a:xfrm>
            <a:prstGeom prst="line">
              <a:avLst/>
            </a:prstGeom>
            <a:noFill/>
            <a:ln w="18360">
              <a:solidFill>
                <a:srgbClr val="0000FF"/>
              </a:solidFill>
              <a:prstDash val="solid"/>
              <a:tailEnd type="arrow"/>
            </a:ln>
          </p:spPr>
          <p:txBody>
            <a:bodyPr wrap="none" lIns="99000" tIns="54000" rIns="99000" bIns="54000" anchor="ctr" anchorCtr="0" compatLnSpc="0"/>
            <a:lstStyle/>
            <a:p>
              <a:pPr marL="0" marR="0" lvl="0" indent="0" hangingPunct="1">
                <a:lnSpc>
                  <a:spcPct val="100000"/>
                </a:lnSpc>
                <a:spcBef>
                  <a:spcPts val="0"/>
                </a:spcBef>
                <a:spcAft>
                  <a:spcPts val="0"/>
                </a:spcAft>
                <a:buNone/>
                <a:tabLst/>
              </a:pPr>
              <a:endParaRPr lang="en-US" sz="1600" u="none" strike="noStrike" kern="1200" cap="none">
                <a:ln>
                  <a:noFill/>
                </a:ln>
                <a:latin typeface="Cabin" pitchFamily="2"/>
                <a:ea typeface="DejaVu Sans" pitchFamily="2"/>
                <a:cs typeface="DejaVu Sans" pitchFamily="2"/>
              </a:endParaRPr>
            </a:p>
          </p:txBody>
        </p:sp>
        <p:sp>
          <p:nvSpPr>
            <p:cNvPr id="44" name="Figura a mano libera: forma 43">
              <a:extLst>
                <a:ext uri="{FF2B5EF4-FFF2-40B4-BE49-F238E27FC236}">
                  <a16:creationId xmlns:a16="http://schemas.microsoft.com/office/drawing/2014/main" id="{BC95DA32-AB97-C3F5-3ECB-BDB2276FEB9F}"/>
                </a:ext>
              </a:extLst>
            </p:cNvPr>
            <p:cNvSpPr/>
            <p:nvPr/>
          </p:nvSpPr>
          <p:spPr>
            <a:xfrm>
              <a:off x="7844039" y="2072160"/>
              <a:ext cx="137160" cy="1371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00FF"/>
            </a:solidFill>
            <a:ln>
              <a:noFill/>
              <a:prstDash val="solid"/>
            </a:ln>
          </p:spPr>
          <p:txBody>
            <a:bodyPr vert="horz" wrap="none" lIns="90000" tIns="45000" rIns="90000" bIns="45000" anchor="ctr" anchorCtr="0" compatLnSpc="0">
              <a:noAutofit/>
            </a:bodyPr>
            <a:lstStyle/>
            <a:p>
              <a:pPr marL="0" marR="0" lvl="0" indent="0" algn="ctr" rtl="0" hangingPunct="1">
                <a:lnSpc>
                  <a:spcPct val="100000"/>
                </a:lnSpc>
                <a:spcBef>
                  <a:spcPts val="0"/>
                </a:spcBef>
                <a:spcAft>
                  <a:spcPts val="0"/>
                </a:spcAft>
                <a:buNone/>
                <a:tabLst/>
                <a:defRPr sz="1200" b="1">
                  <a:solidFill>
                    <a:srgbClr val="FFFFFF"/>
                  </a:solidFill>
                </a:defRPr>
              </a:pPr>
              <a:r>
                <a:rPr lang="en-US" sz="1200" b="1" u="none" strike="noStrike" kern="1200" cap="none">
                  <a:ln>
                    <a:noFill/>
                  </a:ln>
                  <a:solidFill>
                    <a:srgbClr val="FFFFFF"/>
                  </a:solidFill>
                  <a:latin typeface="Cabin" pitchFamily="2"/>
                  <a:ea typeface="DejaVu Sans" pitchFamily="2"/>
                  <a:cs typeface="DejaVu Sans" pitchFamily="2"/>
                </a:rPr>
                <a:t>-</a:t>
              </a:r>
            </a:p>
          </p:txBody>
        </p:sp>
        <p:sp>
          <p:nvSpPr>
            <p:cNvPr id="45" name="Figura a mano libera: forma 44">
              <a:extLst>
                <a:ext uri="{FF2B5EF4-FFF2-40B4-BE49-F238E27FC236}">
                  <a16:creationId xmlns:a16="http://schemas.microsoft.com/office/drawing/2014/main" id="{3052A187-E57F-F231-E70F-2A59A2E2E358}"/>
                </a:ext>
              </a:extLst>
            </p:cNvPr>
            <p:cNvSpPr/>
            <p:nvPr/>
          </p:nvSpPr>
          <p:spPr>
            <a:xfrm>
              <a:off x="7792920" y="1605600"/>
              <a:ext cx="278640" cy="826559"/>
            </a:xfrm>
            <a:custGeom>
              <a:avLst/>
              <a:gdLst>
                <a:gd name="stAng" fmla="val 1729799"/>
                <a:gd name="enAng" fmla="val 19968600"/>
                <a:gd name="sw1" fmla="+- enAng 0 stAng"/>
                <a:gd name="sw2" fmla="+- sw1 21600000 0"/>
                <a:gd name="swAng" fmla="?: sw1 sw1 sw2"/>
                <a:gd name="wt1" fmla="sin 10800 stAng"/>
                <a:gd name="ht1" fmla="cos 10800 stAng"/>
                <a:gd name="dx1" fmla="cat2 10800 ht1 wt1"/>
                <a:gd name="dy1" fmla="sat2 10800 ht1 wt1"/>
                <a:gd name="x1" fmla="+- 10800 dx1 0"/>
                <a:gd name="y1" fmla="+- 10800 dy1 0"/>
                <a:gd name="wt2" fmla="sin 10800 enAng"/>
                <a:gd name="ht2" fmla="cos 10800 enAng"/>
                <a:gd name="dx2" fmla="cat2 10800 ht2 wt2"/>
                <a:gd name="dy2" fmla="sat2 10800 ht2 wt2"/>
                <a:gd name="x2" fmla="+- 10800 dx2 0"/>
                <a:gd name="y2" fmla="+- 10800 dy2 0"/>
                <a:gd name="idx" fmla="cos 10800 2700000"/>
                <a:gd name="idy" fmla="sin 10800 2700000"/>
                <a:gd name="il" fmla="+- 10800 0 idx"/>
                <a:gd name="ir" fmla="+- 10800 idx 0"/>
                <a:gd name="it" fmla="+- 10800 0 idy"/>
                <a:gd name="ib" fmla="+- 10800 idy 0"/>
                <a:gd name="low" fmla="val 0"/>
                <a:gd name="mid" fmla="val 10800"/>
                <a:gd name="high" fmla="val 21600"/>
              </a:gdLst>
              <a:ahLst/>
              <a:cxnLst>
                <a:cxn ang="0">
                  <a:pos x="high" y="mid"/>
                </a:cxn>
                <a:cxn ang="cd4">
                  <a:pos x="mid" y="high"/>
                </a:cxn>
                <a:cxn ang="cd2">
                  <a:pos x="low" y="mid"/>
                </a:cxn>
                <a:cxn ang="3cd4">
                  <a:pos x="mid" y="low"/>
                </a:cxn>
              </a:cxnLst>
              <a:rect l="il" t="it" r="ir" b="ib"/>
              <a:pathLst>
                <a:path w="21600" h="21600" fill="none">
                  <a:moveTo>
                    <a:pt x="x1" y="y1"/>
                  </a:moveTo>
                  <a:arcTo wR="mid" hR="mid" stAng="stAng" swAng="swAng"/>
                </a:path>
              </a:pathLst>
            </a:custGeom>
            <a:noFill/>
            <a:ln w="18360">
              <a:solidFill>
                <a:srgbClr val="000000"/>
              </a:solidFill>
              <a:prstDash val="solid"/>
              <a:headEnd type="arrow"/>
            </a:ln>
          </p:spPr>
          <p:txBody>
            <a:bodyPr wrap="none" lIns="99000" tIns="54000" rIns="99000" bIns="54000" anchor="ctr" anchorCtr="0" compatLnSpc="0"/>
            <a:lstStyle/>
            <a:p>
              <a:pPr marL="0" marR="0" lvl="0" indent="0" hangingPunct="1">
                <a:lnSpc>
                  <a:spcPct val="100000"/>
                </a:lnSpc>
                <a:spcBef>
                  <a:spcPts val="0"/>
                </a:spcBef>
                <a:spcAft>
                  <a:spcPts val="0"/>
                </a:spcAft>
                <a:buNone/>
                <a:tabLst/>
              </a:pPr>
              <a:endParaRPr lang="en-US" sz="1600" u="none" strike="noStrike" kern="1200" cap="none">
                <a:ln>
                  <a:noFill/>
                </a:ln>
                <a:latin typeface="Cabin" pitchFamily="2"/>
                <a:ea typeface="DejaVu Sans" pitchFamily="2"/>
                <a:cs typeface="DejaVu Sans" pitchFamily="2"/>
              </a:endParaRPr>
            </a:p>
          </p:txBody>
        </p:sp>
        <p:sp>
          <p:nvSpPr>
            <p:cNvPr id="46" name="Connettore diritto 45">
              <a:extLst>
                <a:ext uri="{FF2B5EF4-FFF2-40B4-BE49-F238E27FC236}">
                  <a16:creationId xmlns:a16="http://schemas.microsoft.com/office/drawing/2014/main" id="{0597A1AB-DF6E-D5DA-C88A-CA9615BDE410}"/>
                </a:ext>
              </a:extLst>
            </p:cNvPr>
            <p:cNvSpPr/>
            <p:nvPr/>
          </p:nvSpPr>
          <p:spPr>
            <a:xfrm>
              <a:off x="7938360" y="1605600"/>
              <a:ext cx="0" cy="182880"/>
            </a:xfrm>
            <a:prstGeom prst="line">
              <a:avLst/>
            </a:prstGeom>
            <a:noFill/>
            <a:ln w="18360">
              <a:solidFill>
                <a:srgbClr val="FF3333"/>
              </a:solidFill>
              <a:prstDash val="solid"/>
              <a:tailEnd type="arrow"/>
            </a:ln>
          </p:spPr>
          <p:txBody>
            <a:bodyPr wrap="none" lIns="99000" tIns="54000" rIns="99000" bIns="54000" anchor="ctr" anchorCtr="0" compatLnSpc="0"/>
            <a:lstStyle/>
            <a:p>
              <a:pPr marL="0" marR="0" lvl="0" indent="0" hangingPunct="1">
                <a:lnSpc>
                  <a:spcPct val="100000"/>
                </a:lnSpc>
                <a:spcBef>
                  <a:spcPts val="0"/>
                </a:spcBef>
                <a:spcAft>
                  <a:spcPts val="0"/>
                </a:spcAft>
                <a:buNone/>
                <a:tabLst/>
              </a:pPr>
              <a:endParaRPr lang="en-US" sz="1600" u="none" strike="noStrike" kern="1200" cap="none">
                <a:ln>
                  <a:noFill/>
                </a:ln>
                <a:latin typeface="Cabin" pitchFamily="2"/>
                <a:ea typeface="DejaVu Sans" pitchFamily="2"/>
                <a:cs typeface="DejaVu Sans" pitchFamily="2"/>
              </a:endParaRPr>
            </a:p>
          </p:txBody>
        </p:sp>
        <p:sp>
          <p:nvSpPr>
            <p:cNvPr id="47" name="Connettore diritto 46">
              <a:extLst>
                <a:ext uri="{FF2B5EF4-FFF2-40B4-BE49-F238E27FC236}">
                  <a16:creationId xmlns:a16="http://schemas.microsoft.com/office/drawing/2014/main" id="{7A1303F2-5F70-4206-8636-D5C93E974AE0}"/>
                </a:ext>
              </a:extLst>
            </p:cNvPr>
            <p:cNvSpPr/>
            <p:nvPr/>
          </p:nvSpPr>
          <p:spPr>
            <a:xfrm flipV="1">
              <a:off x="7938360" y="2249280"/>
              <a:ext cx="0" cy="182880"/>
            </a:xfrm>
            <a:prstGeom prst="line">
              <a:avLst/>
            </a:prstGeom>
            <a:noFill/>
            <a:ln w="18360">
              <a:solidFill>
                <a:srgbClr val="FF3333"/>
              </a:solidFill>
              <a:prstDash val="solid"/>
              <a:tailEnd type="arrow"/>
            </a:ln>
          </p:spPr>
          <p:txBody>
            <a:bodyPr wrap="none" lIns="99000" tIns="54000" rIns="99000" bIns="54000" anchor="ctr" anchorCtr="0" compatLnSpc="0"/>
            <a:lstStyle/>
            <a:p>
              <a:pPr marL="0" marR="0" lvl="0" indent="0" hangingPunct="1">
                <a:lnSpc>
                  <a:spcPct val="100000"/>
                </a:lnSpc>
                <a:spcBef>
                  <a:spcPts val="0"/>
                </a:spcBef>
                <a:spcAft>
                  <a:spcPts val="0"/>
                </a:spcAft>
                <a:buNone/>
                <a:tabLst/>
              </a:pPr>
              <a:endParaRPr lang="en-US" sz="1600" u="none" strike="noStrike" kern="1200" cap="none">
                <a:ln>
                  <a:noFill/>
                </a:ln>
                <a:latin typeface="Cabin" pitchFamily="2"/>
                <a:ea typeface="DejaVu Sans" pitchFamily="2"/>
                <a:cs typeface="DejaVu Sans" pitchFamily="2"/>
              </a:endParaRPr>
            </a:p>
          </p:txBody>
        </p:sp>
      </p:grpSp>
      <p:grpSp>
        <p:nvGrpSpPr>
          <p:cNvPr id="48" name="Gruppo 47">
            <a:extLst>
              <a:ext uri="{FF2B5EF4-FFF2-40B4-BE49-F238E27FC236}">
                <a16:creationId xmlns:a16="http://schemas.microsoft.com/office/drawing/2014/main" id="{70B50DFE-9634-20D4-136D-1E23937271F2}"/>
              </a:ext>
            </a:extLst>
          </p:cNvPr>
          <p:cNvGrpSpPr/>
          <p:nvPr/>
        </p:nvGrpSpPr>
        <p:grpSpPr>
          <a:xfrm>
            <a:off x="9350965" y="1575879"/>
            <a:ext cx="563760" cy="826560"/>
            <a:chOff x="8400240" y="1605600"/>
            <a:chExt cx="563760" cy="826560"/>
          </a:xfrm>
        </p:grpSpPr>
        <p:sp>
          <p:nvSpPr>
            <p:cNvPr id="49" name="Connettore diritto 48">
              <a:extLst>
                <a:ext uri="{FF2B5EF4-FFF2-40B4-BE49-F238E27FC236}">
                  <a16:creationId xmlns:a16="http://schemas.microsoft.com/office/drawing/2014/main" id="{BA06F1A5-A9EA-50F7-EED1-56E0EF05A555}"/>
                </a:ext>
              </a:extLst>
            </p:cNvPr>
            <p:cNvSpPr/>
            <p:nvPr/>
          </p:nvSpPr>
          <p:spPr>
            <a:xfrm>
              <a:off x="8545680" y="1924560"/>
              <a:ext cx="274320" cy="0"/>
            </a:xfrm>
            <a:prstGeom prst="line">
              <a:avLst/>
            </a:prstGeom>
            <a:noFill/>
            <a:ln w="18360">
              <a:solidFill>
                <a:srgbClr val="0000FF"/>
              </a:solidFill>
              <a:prstDash val="solid"/>
              <a:tailEnd type="arrow"/>
            </a:ln>
          </p:spPr>
          <p:txBody>
            <a:bodyPr wrap="none" lIns="99000" tIns="54000" rIns="99000" bIns="54000" anchor="ctr" anchorCtr="0" compatLnSpc="0"/>
            <a:lstStyle/>
            <a:p>
              <a:pPr marL="0" marR="0" lvl="0" indent="0" hangingPunct="1">
                <a:lnSpc>
                  <a:spcPct val="100000"/>
                </a:lnSpc>
                <a:spcBef>
                  <a:spcPts val="0"/>
                </a:spcBef>
                <a:spcAft>
                  <a:spcPts val="0"/>
                </a:spcAft>
                <a:buNone/>
                <a:tabLst/>
              </a:pPr>
              <a:endParaRPr lang="en-US" sz="1600" u="none" strike="noStrike" kern="1200" cap="none">
                <a:ln>
                  <a:noFill/>
                </a:ln>
                <a:latin typeface="Cabin" pitchFamily="2"/>
                <a:ea typeface="DejaVu Sans" pitchFamily="2"/>
                <a:cs typeface="DejaVu Sans" pitchFamily="2"/>
              </a:endParaRPr>
            </a:p>
          </p:txBody>
        </p:sp>
        <p:sp>
          <p:nvSpPr>
            <p:cNvPr id="50" name="Figura a mano libera: forma 49">
              <a:extLst>
                <a:ext uri="{FF2B5EF4-FFF2-40B4-BE49-F238E27FC236}">
                  <a16:creationId xmlns:a16="http://schemas.microsoft.com/office/drawing/2014/main" id="{CAEA4179-E809-39B9-B463-243A016519B5}"/>
                </a:ext>
              </a:extLst>
            </p:cNvPr>
            <p:cNvSpPr/>
            <p:nvPr/>
          </p:nvSpPr>
          <p:spPr>
            <a:xfrm>
              <a:off x="8451360" y="1856160"/>
              <a:ext cx="137160" cy="1371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00FF"/>
            </a:solidFill>
            <a:ln>
              <a:noFill/>
              <a:prstDash val="solid"/>
            </a:ln>
          </p:spPr>
          <p:txBody>
            <a:bodyPr vert="horz" wrap="none" lIns="90000" tIns="45000" rIns="90000" bIns="45000" anchor="ctr" anchorCtr="0" compatLnSpc="0">
              <a:noAutofit/>
            </a:bodyPr>
            <a:lstStyle/>
            <a:p>
              <a:pPr marL="0" marR="0" lvl="0" indent="0" algn="ctr" rtl="0" hangingPunct="1">
                <a:lnSpc>
                  <a:spcPct val="100000"/>
                </a:lnSpc>
                <a:spcBef>
                  <a:spcPts val="0"/>
                </a:spcBef>
                <a:spcAft>
                  <a:spcPts val="0"/>
                </a:spcAft>
                <a:buNone/>
                <a:tabLst/>
                <a:defRPr sz="1200" b="1">
                  <a:solidFill>
                    <a:srgbClr val="FFFFFF"/>
                  </a:solidFill>
                </a:defRPr>
              </a:pPr>
              <a:r>
                <a:rPr lang="en-US" sz="1200" b="1" u="none" strike="noStrike" kern="1200" cap="none">
                  <a:ln>
                    <a:noFill/>
                  </a:ln>
                  <a:solidFill>
                    <a:srgbClr val="FFFFFF"/>
                  </a:solidFill>
                  <a:latin typeface="Cabin" pitchFamily="2"/>
                  <a:ea typeface="DejaVu Sans" pitchFamily="2"/>
                  <a:cs typeface="DejaVu Sans" pitchFamily="2"/>
                </a:rPr>
                <a:t>-</a:t>
              </a:r>
            </a:p>
          </p:txBody>
        </p:sp>
        <p:sp>
          <p:nvSpPr>
            <p:cNvPr id="51" name="Connettore diritto 50">
              <a:extLst>
                <a:ext uri="{FF2B5EF4-FFF2-40B4-BE49-F238E27FC236}">
                  <a16:creationId xmlns:a16="http://schemas.microsoft.com/office/drawing/2014/main" id="{DFC09102-AC0A-9275-D897-913646D12833}"/>
                </a:ext>
              </a:extLst>
            </p:cNvPr>
            <p:cNvSpPr/>
            <p:nvPr/>
          </p:nvSpPr>
          <p:spPr>
            <a:xfrm>
              <a:off x="8689680" y="2032560"/>
              <a:ext cx="274320" cy="0"/>
            </a:xfrm>
            <a:prstGeom prst="line">
              <a:avLst/>
            </a:prstGeom>
            <a:noFill/>
            <a:ln w="18360">
              <a:solidFill>
                <a:srgbClr val="0000FF"/>
              </a:solidFill>
              <a:prstDash val="solid"/>
              <a:tailEnd type="arrow"/>
            </a:ln>
          </p:spPr>
          <p:txBody>
            <a:bodyPr wrap="none" lIns="99000" tIns="54000" rIns="99000" bIns="54000" anchor="ctr" anchorCtr="0" compatLnSpc="0"/>
            <a:lstStyle/>
            <a:p>
              <a:pPr marL="0" marR="0" lvl="0" indent="0" hangingPunct="1">
                <a:lnSpc>
                  <a:spcPct val="100000"/>
                </a:lnSpc>
                <a:spcBef>
                  <a:spcPts val="0"/>
                </a:spcBef>
                <a:spcAft>
                  <a:spcPts val="0"/>
                </a:spcAft>
                <a:buNone/>
                <a:tabLst/>
              </a:pPr>
              <a:endParaRPr lang="en-US" sz="1600" u="none" strike="noStrike" kern="1200" cap="none">
                <a:ln>
                  <a:noFill/>
                </a:ln>
                <a:latin typeface="Cabin" pitchFamily="2"/>
                <a:ea typeface="DejaVu Sans" pitchFamily="2"/>
                <a:cs typeface="DejaVu Sans" pitchFamily="2"/>
              </a:endParaRPr>
            </a:p>
          </p:txBody>
        </p:sp>
        <p:sp>
          <p:nvSpPr>
            <p:cNvPr id="52" name="Figura a mano libera: forma 51">
              <a:extLst>
                <a:ext uri="{FF2B5EF4-FFF2-40B4-BE49-F238E27FC236}">
                  <a16:creationId xmlns:a16="http://schemas.microsoft.com/office/drawing/2014/main" id="{2F7E73B6-EC0A-8683-C32B-6B3C782F3B93}"/>
                </a:ext>
              </a:extLst>
            </p:cNvPr>
            <p:cNvSpPr/>
            <p:nvPr/>
          </p:nvSpPr>
          <p:spPr>
            <a:xfrm>
              <a:off x="8595360" y="1964160"/>
              <a:ext cx="137160" cy="1371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00FF"/>
            </a:solidFill>
            <a:ln>
              <a:noFill/>
              <a:prstDash val="solid"/>
            </a:ln>
          </p:spPr>
          <p:txBody>
            <a:bodyPr vert="horz" wrap="none" lIns="90000" tIns="45000" rIns="90000" bIns="45000" anchor="ctr" anchorCtr="0" compatLnSpc="0">
              <a:noAutofit/>
            </a:bodyPr>
            <a:lstStyle/>
            <a:p>
              <a:pPr marL="0" marR="0" lvl="0" indent="0" algn="ctr" rtl="0" hangingPunct="1">
                <a:lnSpc>
                  <a:spcPct val="100000"/>
                </a:lnSpc>
                <a:spcBef>
                  <a:spcPts val="0"/>
                </a:spcBef>
                <a:spcAft>
                  <a:spcPts val="0"/>
                </a:spcAft>
                <a:buNone/>
                <a:tabLst/>
                <a:defRPr sz="1200" b="1">
                  <a:solidFill>
                    <a:srgbClr val="FFFFFF"/>
                  </a:solidFill>
                </a:defRPr>
              </a:pPr>
              <a:r>
                <a:rPr lang="en-US" sz="1200" b="1" u="none" strike="noStrike" kern="1200" cap="none">
                  <a:ln>
                    <a:noFill/>
                  </a:ln>
                  <a:solidFill>
                    <a:srgbClr val="FFFFFF"/>
                  </a:solidFill>
                  <a:latin typeface="Cabin" pitchFamily="2"/>
                  <a:ea typeface="DejaVu Sans" pitchFamily="2"/>
                  <a:cs typeface="DejaVu Sans" pitchFamily="2"/>
                </a:rPr>
                <a:t>-</a:t>
              </a:r>
            </a:p>
          </p:txBody>
        </p:sp>
        <p:sp>
          <p:nvSpPr>
            <p:cNvPr id="53" name="Connettore diritto 52">
              <a:extLst>
                <a:ext uri="{FF2B5EF4-FFF2-40B4-BE49-F238E27FC236}">
                  <a16:creationId xmlns:a16="http://schemas.microsoft.com/office/drawing/2014/main" id="{F57479C5-6A81-D54A-5274-8B7892AAA47E}"/>
                </a:ext>
              </a:extLst>
            </p:cNvPr>
            <p:cNvSpPr/>
            <p:nvPr/>
          </p:nvSpPr>
          <p:spPr>
            <a:xfrm>
              <a:off x="8545680" y="2140560"/>
              <a:ext cx="274320" cy="0"/>
            </a:xfrm>
            <a:prstGeom prst="line">
              <a:avLst/>
            </a:prstGeom>
            <a:noFill/>
            <a:ln w="18360">
              <a:solidFill>
                <a:srgbClr val="0000FF"/>
              </a:solidFill>
              <a:prstDash val="solid"/>
              <a:tailEnd type="arrow"/>
            </a:ln>
          </p:spPr>
          <p:txBody>
            <a:bodyPr wrap="none" lIns="99000" tIns="54000" rIns="99000" bIns="54000" anchor="ctr" anchorCtr="0" compatLnSpc="0"/>
            <a:lstStyle/>
            <a:p>
              <a:pPr marL="0" marR="0" lvl="0" indent="0" hangingPunct="1">
                <a:lnSpc>
                  <a:spcPct val="100000"/>
                </a:lnSpc>
                <a:spcBef>
                  <a:spcPts val="0"/>
                </a:spcBef>
                <a:spcAft>
                  <a:spcPts val="0"/>
                </a:spcAft>
                <a:buNone/>
                <a:tabLst/>
              </a:pPr>
              <a:endParaRPr lang="en-US" sz="1600" u="none" strike="noStrike" kern="1200" cap="none">
                <a:ln>
                  <a:noFill/>
                </a:ln>
                <a:latin typeface="Cabin" pitchFamily="2"/>
                <a:ea typeface="DejaVu Sans" pitchFamily="2"/>
                <a:cs typeface="DejaVu Sans" pitchFamily="2"/>
              </a:endParaRPr>
            </a:p>
          </p:txBody>
        </p:sp>
        <p:sp>
          <p:nvSpPr>
            <p:cNvPr id="54" name="Figura a mano libera: forma 53">
              <a:extLst>
                <a:ext uri="{FF2B5EF4-FFF2-40B4-BE49-F238E27FC236}">
                  <a16:creationId xmlns:a16="http://schemas.microsoft.com/office/drawing/2014/main" id="{992B2B6A-A8DA-3F17-D07D-2104CA8BF31C}"/>
                </a:ext>
              </a:extLst>
            </p:cNvPr>
            <p:cNvSpPr/>
            <p:nvPr/>
          </p:nvSpPr>
          <p:spPr>
            <a:xfrm>
              <a:off x="8451360" y="2072160"/>
              <a:ext cx="137160" cy="1371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00FF"/>
            </a:solidFill>
            <a:ln>
              <a:noFill/>
              <a:prstDash val="solid"/>
            </a:ln>
          </p:spPr>
          <p:txBody>
            <a:bodyPr vert="horz" wrap="none" lIns="90000" tIns="45000" rIns="90000" bIns="45000" anchor="ctr" anchorCtr="0" compatLnSpc="0">
              <a:noAutofit/>
            </a:bodyPr>
            <a:lstStyle/>
            <a:p>
              <a:pPr marL="0" marR="0" lvl="0" indent="0" algn="ctr" rtl="0" hangingPunct="1">
                <a:lnSpc>
                  <a:spcPct val="100000"/>
                </a:lnSpc>
                <a:spcBef>
                  <a:spcPts val="0"/>
                </a:spcBef>
                <a:spcAft>
                  <a:spcPts val="0"/>
                </a:spcAft>
                <a:buNone/>
                <a:tabLst/>
                <a:defRPr sz="1200" b="1">
                  <a:solidFill>
                    <a:srgbClr val="FFFFFF"/>
                  </a:solidFill>
                </a:defRPr>
              </a:pPr>
              <a:r>
                <a:rPr lang="en-US" sz="1200" b="1" u="none" strike="noStrike" kern="1200" cap="none">
                  <a:ln>
                    <a:noFill/>
                  </a:ln>
                  <a:solidFill>
                    <a:srgbClr val="FFFFFF"/>
                  </a:solidFill>
                  <a:latin typeface="Cabin" pitchFamily="2"/>
                  <a:ea typeface="DejaVu Sans" pitchFamily="2"/>
                  <a:cs typeface="DejaVu Sans" pitchFamily="2"/>
                </a:rPr>
                <a:t>-</a:t>
              </a:r>
            </a:p>
          </p:txBody>
        </p:sp>
        <p:sp>
          <p:nvSpPr>
            <p:cNvPr id="55" name="Figura a mano libera: forma 54">
              <a:extLst>
                <a:ext uri="{FF2B5EF4-FFF2-40B4-BE49-F238E27FC236}">
                  <a16:creationId xmlns:a16="http://schemas.microsoft.com/office/drawing/2014/main" id="{A5980E21-F7B3-CCE7-2115-0CD981B67355}"/>
                </a:ext>
              </a:extLst>
            </p:cNvPr>
            <p:cNvSpPr/>
            <p:nvPr/>
          </p:nvSpPr>
          <p:spPr>
            <a:xfrm>
              <a:off x="8400240" y="1605600"/>
              <a:ext cx="278640" cy="826559"/>
            </a:xfrm>
            <a:custGeom>
              <a:avLst/>
              <a:gdLst>
                <a:gd name="stAng" fmla="val 1729799"/>
                <a:gd name="enAng" fmla="val 19968600"/>
                <a:gd name="sw1" fmla="+- enAng 0 stAng"/>
                <a:gd name="sw2" fmla="+- sw1 21600000 0"/>
                <a:gd name="swAng" fmla="?: sw1 sw1 sw2"/>
                <a:gd name="wt1" fmla="sin 10800 stAng"/>
                <a:gd name="ht1" fmla="cos 10800 stAng"/>
                <a:gd name="dx1" fmla="cat2 10800 ht1 wt1"/>
                <a:gd name="dy1" fmla="sat2 10800 ht1 wt1"/>
                <a:gd name="x1" fmla="+- 10800 dx1 0"/>
                <a:gd name="y1" fmla="+- 10800 dy1 0"/>
                <a:gd name="wt2" fmla="sin 10800 enAng"/>
                <a:gd name="ht2" fmla="cos 10800 enAng"/>
                <a:gd name="dx2" fmla="cat2 10800 ht2 wt2"/>
                <a:gd name="dy2" fmla="sat2 10800 ht2 wt2"/>
                <a:gd name="x2" fmla="+- 10800 dx2 0"/>
                <a:gd name="y2" fmla="+- 10800 dy2 0"/>
                <a:gd name="idx" fmla="cos 10800 2700000"/>
                <a:gd name="idy" fmla="sin 10800 2700000"/>
                <a:gd name="il" fmla="+- 10800 0 idx"/>
                <a:gd name="ir" fmla="+- 10800 idx 0"/>
                <a:gd name="it" fmla="+- 10800 0 idy"/>
                <a:gd name="ib" fmla="+- 10800 idy 0"/>
                <a:gd name="low" fmla="val 0"/>
                <a:gd name="mid" fmla="val 10800"/>
                <a:gd name="high" fmla="val 21600"/>
              </a:gdLst>
              <a:ahLst/>
              <a:cxnLst>
                <a:cxn ang="0">
                  <a:pos x="high" y="mid"/>
                </a:cxn>
                <a:cxn ang="cd4">
                  <a:pos x="mid" y="high"/>
                </a:cxn>
                <a:cxn ang="cd2">
                  <a:pos x="low" y="mid"/>
                </a:cxn>
                <a:cxn ang="3cd4">
                  <a:pos x="mid" y="low"/>
                </a:cxn>
              </a:cxnLst>
              <a:rect l="il" t="it" r="ir" b="ib"/>
              <a:pathLst>
                <a:path w="21600" h="21600" fill="none">
                  <a:moveTo>
                    <a:pt x="x1" y="y1"/>
                  </a:moveTo>
                  <a:arcTo wR="mid" hR="mid" stAng="stAng" swAng="swAng"/>
                </a:path>
              </a:pathLst>
            </a:custGeom>
            <a:noFill/>
            <a:ln w="18360">
              <a:solidFill>
                <a:srgbClr val="000000"/>
              </a:solidFill>
              <a:prstDash val="solid"/>
              <a:headEnd type="arrow"/>
            </a:ln>
          </p:spPr>
          <p:txBody>
            <a:bodyPr wrap="none" lIns="99000" tIns="54000" rIns="99000" bIns="54000" anchor="ctr" anchorCtr="0" compatLnSpc="0"/>
            <a:lstStyle/>
            <a:p>
              <a:pPr marL="0" marR="0" lvl="0" indent="0" hangingPunct="1">
                <a:lnSpc>
                  <a:spcPct val="100000"/>
                </a:lnSpc>
                <a:spcBef>
                  <a:spcPts val="0"/>
                </a:spcBef>
                <a:spcAft>
                  <a:spcPts val="0"/>
                </a:spcAft>
                <a:buNone/>
                <a:tabLst/>
              </a:pPr>
              <a:endParaRPr lang="en-US" sz="1600" u="none" strike="noStrike" kern="1200" cap="none">
                <a:ln>
                  <a:noFill/>
                </a:ln>
                <a:latin typeface="Cabin" pitchFamily="2"/>
                <a:ea typeface="DejaVu Sans" pitchFamily="2"/>
                <a:cs typeface="DejaVu Sans" pitchFamily="2"/>
              </a:endParaRPr>
            </a:p>
          </p:txBody>
        </p:sp>
        <p:sp>
          <p:nvSpPr>
            <p:cNvPr id="56" name="Connettore diritto 55">
              <a:extLst>
                <a:ext uri="{FF2B5EF4-FFF2-40B4-BE49-F238E27FC236}">
                  <a16:creationId xmlns:a16="http://schemas.microsoft.com/office/drawing/2014/main" id="{66D14888-BE81-CF97-560B-2B66EE69B42D}"/>
                </a:ext>
              </a:extLst>
            </p:cNvPr>
            <p:cNvSpPr/>
            <p:nvPr/>
          </p:nvSpPr>
          <p:spPr>
            <a:xfrm>
              <a:off x="8545680" y="1605600"/>
              <a:ext cx="0" cy="182880"/>
            </a:xfrm>
            <a:prstGeom prst="line">
              <a:avLst/>
            </a:prstGeom>
            <a:noFill/>
            <a:ln w="18360">
              <a:solidFill>
                <a:srgbClr val="FF3333"/>
              </a:solidFill>
              <a:prstDash val="solid"/>
              <a:tailEnd type="arrow"/>
            </a:ln>
          </p:spPr>
          <p:txBody>
            <a:bodyPr wrap="none" lIns="99000" tIns="54000" rIns="99000" bIns="54000" anchor="ctr" anchorCtr="0" compatLnSpc="0"/>
            <a:lstStyle/>
            <a:p>
              <a:pPr marL="0" marR="0" lvl="0" indent="0" hangingPunct="1">
                <a:lnSpc>
                  <a:spcPct val="100000"/>
                </a:lnSpc>
                <a:spcBef>
                  <a:spcPts val="0"/>
                </a:spcBef>
                <a:spcAft>
                  <a:spcPts val="0"/>
                </a:spcAft>
                <a:buNone/>
                <a:tabLst/>
              </a:pPr>
              <a:endParaRPr lang="en-US" sz="1600" u="none" strike="noStrike" kern="1200" cap="none">
                <a:ln>
                  <a:noFill/>
                </a:ln>
                <a:latin typeface="Cabin" pitchFamily="2"/>
                <a:ea typeface="DejaVu Sans" pitchFamily="2"/>
                <a:cs typeface="DejaVu Sans" pitchFamily="2"/>
              </a:endParaRPr>
            </a:p>
          </p:txBody>
        </p:sp>
        <p:sp>
          <p:nvSpPr>
            <p:cNvPr id="57" name="Connettore diritto 56">
              <a:extLst>
                <a:ext uri="{FF2B5EF4-FFF2-40B4-BE49-F238E27FC236}">
                  <a16:creationId xmlns:a16="http://schemas.microsoft.com/office/drawing/2014/main" id="{A822603E-A6CE-49B7-57FD-8748AF3FF930}"/>
                </a:ext>
              </a:extLst>
            </p:cNvPr>
            <p:cNvSpPr/>
            <p:nvPr/>
          </p:nvSpPr>
          <p:spPr>
            <a:xfrm flipV="1">
              <a:off x="8545680" y="2249280"/>
              <a:ext cx="0" cy="182880"/>
            </a:xfrm>
            <a:prstGeom prst="line">
              <a:avLst/>
            </a:prstGeom>
            <a:noFill/>
            <a:ln w="18360">
              <a:solidFill>
                <a:srgbClr val="FF3333"/>
              </a:solidFill>
              <a:prstDash val="solid"/>
              <a:tailEnd type="arrow"/>
            </a:ln>
          </p:spPr>
          <p:txBody>
            <a:bodyPr wrap="none" lIns="99000" tIns="54000" rIns="99000" bIns="54000" anchor="ctr" anchorCtr="0" compatLnSpc="0"/>
            <a:lstStyle/>
            <a:p>
              <a:pPr marL="0" marR="0" lvl="0" indent="0" hangingPunct="1">
                <a:lnSpc>
                  <a:spcPct val="100000"/>
                </a:lnSpc>
                <a:spcBef>
                  <a:spcPts val="0"/>
                </a:spcBef>
                <a:spcAft>
                  <a:spcPts val="0"/>
                </a:spcAft>
                <a:buNone/>
                <a:tabLst/>
              </a:pPr>
              <a:endParaRPr lang="en-US" sz="1600" u="none" strike="noStrike" kern="1200" cap="none">
                <a:ln>
                  <a:noFill/>
                </a:ln>
                <a:latin typeface="Cabin" pitchFamily="2"/>
                <a:ea typeface="DejaVu Sans" pitchFamily="2"/>
                <a:cs typeface="DejaVu Sans" pitchFamily="2"/>
              </a:endParaRPr>
            </a:p>
          </p:txBody>
        </p:sp>
      </p:grpSp>
      <p:grpSp>
        <p:nvGrpSpPr>
          <p:cNvPr id="58" name="Gruppo 57">
            <a:extLst>
              <a:ext uri="{FF2B5EF4-FFF2-40B4-BE49-F238E27FC236}">
                <a16:creationId xmlns:a16="http://schemas.microsoft.com/office/drawing/2014/main" id="{65F3B6C2-7985-3FB0-1706-483CFACA9BC5}"/>
              </a:ext>
            </a:extLst>
          </p:cNvPr>
          <p:cNvGrpSpPr/>
          <p:nvPr/>
        </p:nvGrpSpPr>
        <p:grpSpPr>
          <a:xfrm>
            <a:off x="9958285" y="1575879"/>
            <a:ext cx="563760" cy="826560"/>
            <a:chOff x="9007560" y="1605600"/>
            <a:chExt cx="563760" cy="826560"/>
          </a:xfrm>
        </p:grpSpPr>
        <p:sp>
          <p:nvSpPr>
            <p:cNvPr id="59" name="Connettore diritto 58">
              <a:extLst>
                <a:ext uri="{FF2B5EF4-FFF2-40B4-BE49-F238E27FC236}">
                  <a16:creationId xmlns:a16="http://schemas.microsoft.com/office/drawing/2014/main" id="{55C771C0-21AF-3989-92CA-419CABFDDED5}"/>
                </a:ext>
              </a:extLst>
            </p:cNvPr>
            <p:cNvSpPr/>
            <p:nvPr/>
          </p:nvSpPr>
          <p:spPr>
            <a:xfrm>
              <a:off x="9152999" y="1924560"/>
              <a:ext cx="274321" cy="0"/>
            </a:xfrm>
            <a:prstGeom prst="line">
              <a:avLst/>
            </a:prstGeom>
            <a:noFill/>
            <a:ln w="18360">
              <a:solidFill>
                <a:srgbClr val="0000FF"/>
              </a:solidFill>
              <a:prstDash val="solid"/>
              <a:tailEnd type="arrow"/>
            </a:ln>
          </p:spPr>
          <p:txBody>
            <a:bodyPr wrap="none" lIns="99000" tIns="54000" rIns="99000" bIns="54000" anchor="ctr" anchorCtr="0" compatLnSpc="0"/>
            <a:lstStyle/>
            <a:p>
              <a:pPr marL="0" marR="0" lvl="0" indent="0" hangingPunct="1">
                <a:lnSpc>
                  <a:spcPct val="100000"/>
                </a:lnSpc>
                <a:spcBef>
                  <a:spcPts val="0"/>
                </a:spcBef>
                <a:spcAft>
                  <a:spcPts val="0"/>
                </a:spcAft>
                <a:buNone/>
                <a:tabLst/>
              </a:pPr>
              <a:endParaRPr lang="en-US" sz="1600" u="none" strike="noStrike" kern="1200" cap="none">
                <a:ln>
                  <a:noFill/>
                </a:ln>
                <a:latin typeface="Cabin" pitchFamily="2"/>
                <a:ea typeface="DejaVu Sans" pitchFamily="2"/>
                <a:cs typeface="DejaVu Sans" pitchFamily="2"/>
              </a:endParaRPr>
            </a:p>
          </p:txBody>
        </p:sp>
        <p:sp>
          <p:nvSpPr>
            <p:cNvPr id="60" name="Figura a mano libera: forma 59">
              <a:extLst>
                <a:ext uri="{FF2B5EF4-FFF2-40B4-BE49-F238E27FC236}">
                  <a16:creationId xmlns:a16="http://schemas.microsoft.com/office/drawing/2014/main" id="{B4521199-CD78-AA23-F903-2CF079D462F1}"/>
                </a:ext>
              </a:extLst>
            </p:cNvPr>
            <p:cNvSpPr/>
            <p:nvPr/>
          </p:nvSpPr>
          <p:spPr>
            <a:xfrm>
              <a:off x="9058680" y="1856160"/>
              <a:ext cx="137160" cy="1371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00FF"/>
            </a:solidFill>
            <a:ln>
              <a:noFill/>
              <a:prstDash val="solid"/>
            </a:ln>
          </p:spPr>
          <p:txBody>
            <a:bodyPr vert="horz" wrap="none" lIns="90000" tIns="45000" rIns="90000" bIns="45000" anchor="ctr" anchorCtr="0" compatLnSpc="0">
              <a:noAutofit/>
            </a:bodyPr>
            <a:lstStyle/>
            <a:p>
              <a:pPr marL="0" marR="0" lvl="0" indent="0" algn="ctr" rtl="0" hangingPunct="1">
                <a:lnSpc>
                  <a:spcPct val="100000"/>
                </a:lnSpc>
                <a:spcBef>
                  <a:spcPts val="0"/>
                </a:spcBef>
                <a:spcAft>
                  <a:spcPts val="0"/>
                </a:spcAft>
                <a:buNone/>
                <a:tabLst/>
                <a:defRPr sz="1200" b="1">
                  <a:solidFill>
                    <a:srgbClr val="FFFFFF"/>
                  </a:solidFill>
                </a:defRPr>
              </a:pPr>
              <a:r>
                <a:rPr lang="en-US" sz="1200" b="1" u="none" strike="noStrike" kern="1200" cap="none">
                  <a:ln>
                    <a:noFill/>
                  </a:ln>
                  <a:solidFill>
                    <a:srgbClr val="FFFFFF"/>
                  </a:solidFill>
                  <a:latin typeface="Cabin" pitchFamily="2"/>
                  <a:ea typeface="DejaVu Sans" pitchFamily="2"/>
                  <a:cs typeface="DejaVu Sans" pitchFamily="2"/>
                </a:rPr>
                <a:t>-</a:t>
              </a:r>
            </a:p>
          </p:txBody>
        </p:sp>
        <p:sp>
          <p:nvSpPr>
            <p:cNvPr id="61" name="Connettore diritto 60">
              <a:extLst>
                <a:ext uri="{FF2B5EF4-FFF2-40B4-BE49-F238E27FC236}">
                  <a16:creationId xmlns:a16="http://schemas.microsoft.com/office/drawing/2014/main" id="{4E7B8FD4-5B63-E0AC-AAA1-E28A2A5F4280}"/>
                </a:ext>
              </a:extLst>
            </p:cNvPr>
            <p:cNvSpPr/>
            <p:nvPr/>
          </p:nvSpPr>
          <p:spPr>
            <a:xfrm>
              <a:off x="9297000" y="2032560"/>
              <a:ext cx="274320" cy="0"/>
            </a:xfrm>
            <a:prstGeom prst="line">
              <a:avLst/>
            </a:prstGeom>
            <a:noFill/>
            <a:ln w="18360">
              <a:solidFill>
                <a:srgbClr val="0000FF"/>
              </a:solidFill>
              <a:prstDash val="solid"/>
              <a:tailEnd type="arrow"/>
            </a:ln>
          </p:spPr>
          <p:txBody>
            <a:bodyPr wrap="none" lIns="99000" tIns="54000" rIns="99000" bIns="54000" anchor="ctr" anchorCtr="0" compatLnSpc="0"/>
            <a:lstStyle/>
            <a:p>
              <a:pPr marL="0" marR="0" lvl="0" indent="0" hangingPunct="1">
                <a:lnSpc>
                  <a:spcPct val="100000"/>
                </a:lnSpc>
                <a:spcBef>
                  <a:spcPts val="0"/>
                </a:spcBef>
                <a:spcAft>
                  <a:spcPts val="0"/>
                </a:spcAft>
                <a:buNone/>
                <a:tabLst/>
              </a:pPr>
              <a:endParaRPr lang="en-US" sz="1600" u="none" strike="noStrike" kern="1200" cap="none">
                <a:ln>
                  <a:noFill/>
                </a:ln>
                <a:latin typeface="Cabin" pitchFamily="2"/>
                <a:ea typeface="DejaVu Sans" pitchFamily="2"/>
                <a:cs typeface="DejaVu Sans" pitchFamily="2"/>
              </a:endParaRPr>
            </a:p>
          </p:txBody>
        </p:sp>
        <p:sp>
          <p:nvSpPr>
            <p:cNvPr id="62" name="Figura a mano libera: forma 61">
              <a:extLst>
                <a:ext uri="{FF2B5EF4-FFF2-40B4-BE49-F238E27FC236}">
                  <a16:creationId xmlns:a16="http://schemas.microsoft.com/office/drawing/2014/main" id="{2536CE7B-D6F0-2266-98C5-020755E7F07D}"/>
                </a:ext>
              </a:extLst>
            </p:cNvPr>
            <p:cNvSpPr/>
            <p:nvPr/>
          </p:nvSpPr>
          <p:spPr>
            <a:xfrm>
              <a:off x="9202680" y="1964160"/>
              <a:ext cx="137160" cy="1371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00FF"/>
            </a:solidFill>
            <a:ln>
              <a:noFill/>
              <a:prstDash val="solid"/>
            </a:ln>
          </p:spPr>
          <p:txBody>
            <a:bodyPr vert="horz" wrap="none" lIns="90000" tIns="45000" rIns="90000" bIns="45000" anchor="ctr" anchorCtr="0" compatLnSpc="0">
              <a:noAutofit/>
            </a:bodyPr>
            <a:lstStyle/>
            <a:p>
              <a:pPr marL="0" marR="0" lvl="0" indent="0" algn="ctr" rtl="0" hangingPunct="1">
                <a:lnSpc>
                  <a:spcPct val="100000"/>
                </a:lnSpc>
                <a:spcBef>
                  <a:spcPts val="0"/>
                </a:spcBef>
                <a:spcAft>
                  <a:spcPts val="0"/>
                </a:spcAft>
                <a:buNone/>
                <a:tabLst/>
                <a:defRPr sz="1200" b="1">
                  <a:solidFill>
                    <a:srgbClr val="FFFFFF"/>
                  </a:solidFill>
                </a:defRPr>
              </a:pPr>
              <a:r>
                <a:rPr lang="en-US" sz="1200" b="1" u="none" strike="noStrike" kern="1200" cap="none">
                  <a:ln>
                    <a:noFill/>
                  </a:ln>
                  <a:solidFill>
                    <a:srgbClr val="FFFFFF"/>
                  </a:solidFill>
                  <a:latin typeface="Cabin" pitchFamily="2"/>
                  <a:ea typeface="DejaVu Sans" pitchFamily="2"/>
                  <a:cs typeface="DejaVu Sans" pitchFamily="2"/>
                </a:rPr>
                <a:t>-</a:t>
              </a:r>
            </a:p>
          </p:txBody>
        </p:sp>
        <p:sp>
          <p:nvSpPr>
            <p:cNvPr id="63" name="Connettore diritto 62">
              <a:extLst>
                <a:ext uri="{FF2B5EF4-FFF2-40B4-BE49-F238E27FC236}">
                  <a16:creationId xmlns:a16="http://schemas.microsoft.com/office/drawing/2014/main" id="{1B9C3D63-6556-7149-21CF-FEF0D588DF99}"/>
                </a:ext>
              </a:extLst>
            </p:cNvPr>
            <p:cNvSpPr/>
            <p:nvPr/>
          </p:nvSpPr>
          <p:spPr>
            <a:xfrm>
              <a:off x="9152999" y="2140560"/>
              <a:ext cx="274321" cy="0"/>
            </a:xfrm>
            <a:prstGeom prst="line">
              <a:avLst/>
            </a:prstGeom>
            <a:noFill/>
            <a:ln w="18360">
              <a:solidFill>
                <a:srgbClr val="0000FF"/>
              </a:solidFill>
              <a:prstDash val="solid"/>
              <a:tailEnd type="arrow"/>
            </a:ln>
          </p:spPr>
          <p:txBody>
            <a:bodyPr wrap="none" lIns="99000" tIns="54000" rIns="99000" bIns="54000" anchor="ctr" anchorCtr="0" compatLnSpc="0"/>
            <a:lstStyle/>
            <a:p>
              <a:pPr marL="0" marR="0" lvl="0" indent="0" hangingPunct="1">
                <a:lnSpc>
                  <a:spcPct val="100000"/>
                </a:lnSpc>
                <a:spcBef>
                  <a:spcPts val="0"/>
                </a:spcBef>
                <a:spcAft>
                  <a:spcPts val="0"/>
                </a:spcAft>
                <a:buNone/>
                <a:tabLst/>
              </a:pPr>
              <a:endParaRPr lang="en-US" sz="1600" u="none" strike="noStrike" kern="1200" cap="none">
                <a:ln>
                  <a:noFill/>
                </a:ln>
                <a:latin typeface="Cabin" pitchFamily="2"/>
                <a:ea typeface="DejaVu Sans" pitchFamily="2"/>
                <a:cs typeface="DejaVu Sans" pitchFamily="2"/>
              </a:endParaRPr>
            </a:p>
          </p:txBody>
        </p:sp>
        <p:sp>
          <p:nvSpPr>
            <p:cNvPr id="64" name="Figura a mano libera: forma 63">
              <a:extLst>
                <a:ext uri="{FF2B5EF4-FFF2-40B4-BE49-F238E27FC236}">
                  <a16:creationId xmlns:a16="http://schemas.microsoft.com/office/drawing/2014/main" id="{00107C6B-8B6B-0996-20B3-69F13098978A}"/>
                </a:ext>
              </a:extLst>
            </p:cNvPr>
            <p:cNvSpPr/>
            <p:nvPr/>
          </p:nvSpPr>
          <p:spPr>
            <a:xfrm>
              <a:off x="9058680" y="2072160"/>
              <a:ext cx="137160" cy="1371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00FF"/>
            </a:solidFill>
            <a:ln>
              <a:noFill/>
              <a:prstDash val="solid"/>
            </a:ln>
          </p:spPr>
          <p:txBody>
            <a:bodyPr vert="horz" wrap="none" lIns="90000" tIns="45000" rIns="90000" bIns="45000" anchor="ctr" anchorCtr="0" compatLnSpc="0">
              <a:noAutofit/>
            </a:bodyPr>
            <a:lstStyle/>
            <a:p>
              <a:pPr marL="0" marR="0" lvl="0" indent="0" algn="ctr" rtl="0" hangingPunct="1">
                <a:lnSpc>
                  <a:spcPct val="100000"/>
                </a:lnSpc>
                <a:spcBef>
                  <a:spcPts val="0"/>
                </a:spcBef>
                <a:spcAft>
                  <a:spcPts val="0"/>
                </a:spcAft>
                <a:buNone/>
                <a:tabLst/>
                <a:defRPr sz="1200" b="1">
                  <a:solidFill>
                    <a:srgbClr val="FFFFFF"/>
                  </a:solidFill>
                </a:defRPr>
              </a:pPr>
              <a:r>
                <a:rPr lang="en-US" sz="1200" b="1" u="none" strike="noStrike" kern="1200" cap="none">
                  <a:ln>
                    <a:noFill/>
                  </a:ln>
                  <a:solidFill>
                    <a:srgbClr val="FFFFFF"/>
                  </a:solidFill>
                  <a:latin typeface="Cabin" pitchFamily="2"/>
                  <a:ea typeface="DejaVu Sans" pitchFamily="2"/>
                  <a:cs typeface="DejaVu Sans" pitchFamily="2"/>
                </a:rPr>
                <a:t>-</a:t>
              </a:r>
            </a:p>
          </p:txBody>
        </p:sp>
        <p:sp>
          <p:nvSpPr>
            <p:cNvPr id="65" name="Figura a mano libera: forma 64">
              <a:extLst>
                <a:ext uri="{FF2B5EF4-FFF2-40B4-BE49-F238E27FC236}">
                  <a16:creationId xmlns:a16="http://schemas.microsoft.com/office/drawing/2014/main" id="{1AADAD74-F9D7-5685-972F-64189C287FF2}"/>
                </a:ext>
              </a:extLst>
            </p:cNvPr>
            <p:cNvSpPr/>
            <p:nvPr/>
          </p:nvSpPr>
          <p:spPr>
            <a:xfrm>
              <a:off x="9007560" y="1605600"/>
              <a:ext cx="278640" cy="826559"/>
            </a:xfrm>
            <a:custGeom>
              <a:avLst/>
              <a:gdLst>
                <a:gd name="stAng" fmla="val 1729799"/>
                <a:gd name="enAng" fmla="val 19968600"/>
                <a:gd name="sw1" fmla="+- enAng 0 stAng"/>
                <a:gd name="sw2" fmla="+- sw1 21600000 0"/>
                <a:gd name="swAng" fmla="?: sw1 sw1 sw2"/>
                <a:gd name="wt1" fmla="sin 10800 stAng"/>
                <a:gd name="ht1" fmla="cos 10800 stAng"/>
                <a:gd name="dx1" fmla="cat2 10800 ht1 wt1"/>
                <a:gd name="dy1" fmla="sat2 10800 ht1 wt1"/>
                <a:gd name="x1" fmla="+- 10800 dx1 0"/>
                <a:gd name="y1" fmla="+- 10800 dy1 0"/>
                <a:gd name="wt2" fmla="sin 10800 enAng"/>
                <a:gd name="ht2" fmla="cos 10800 enAng"/>
                <a:gd name="dx2" fmla="cat2 10800 ht2 wt2"/>
                <a:gd name="dy2" fmla="sat2 10800 ht2 wt2"/>
                <a:gd name="x2" fmla="+- 10800 dx2 0"/>
                <a:gd name="y2" fmla="+- 10800 dy2 0"/>
                <a:gd name="idx" fmla="cos 10800 2700000"/>
                <a:gd name="idy" fmla="sin 10800 2700000"/>
                <a:gd name="il" fmla="+- 10800 0 idx"/>
                <a:gd name="ir" fmla="+- 10800 idx 0"/>
                <a:gd name="it" fmla="+- 10800 0 idy"/>
                <a:gd name="ib" fmla="+- 10800 idy 0"/>
                <a:gd name="low" fmla="val 0"/>
                <a:gd name="mid" fmla="val 10800"/>
                <a:gd name="high" fmla="val 21600"/>
              </a:gdLst>
              <a:ahLst/>
              <a:cxnLst>
                <a:cxn ang="0">
                  <a:pos x="high" y="mid"/>
                </a:cxn>
                <a:cxn ang="cd4">
                  <a:pos x="mid" y="high"/>
                </a:cxn>
                <a:cxn ang="cd2">
                  <a:pos x="low" y="mid"/>
                </a:cxn>
                <a:cxn ang="3cd4">
                  <a:pos x="mid" y="low"/>
                </a:cxn>
              </a:cxnLst>
              <a:rect l="il" t="it" r="ir" b="ib"/>
              <a:pathLst>
                <a:path w="21600" h="21600" fill="none">
                  <a:moveTo>
                    <a:pt x="x1" y="y1"/>
                  </a:moveTo>
                  <a:arcTo wR="mid" hR="mid" stAng="stAng" swAng="swAng"/>
                </a:path>
              </a:pathLst>
            </a:custGeom>
            <a:noFill/>
            <a:ln w="18360">
              <a:solidFill>
                <a:srgbClr val="000000"/>
              </a:solidFill>
              <a:prstDash val="solid"/>
              <a:headEnd type="arrow"/>
            </a:ln>
          </p:spPr>
          <p:txBody>
            <a:bodyPr wrap="none" lIns="99000" tIns="54000" rIns="99000" bIns="54000" anchor="ctr" anchorCtr="0" compatLnSpc="0"/>
            <a:lstStyle/>
            <a:p>
              <a:pPr marL="0" marR="0" lvl="0" indent="0" hangingPunct="1">
                <a:lnSpc>
                  <a:spcPct val="100000"/>
                </a:lnSpc>
                <a:spcBef>
                  <a:spcPts val="0"/>
                </a:spcBef>
                <a:spcAft>
                  <a:spcPts val="0"/>
                </a:spcAft>
                <a:buNone/>
                <a:tabLst/>
              </a:pPr>
              <a:endParaRPr lang="en-US" sz="1600" u="none" strike="noStrike" kern="1200" cap="none">
                <a:ln>
                  <a:noFill/>
                </a:ln>
                <a:latin typeface="Cabin" pitchFamily="2"/>
                <a:ea typeface="DejaVu Sans" pitchFamily="2"/>
                <a:cs typeface="DejaVu Sans" pitchFamily="2"/>
              </a:endParaRPr>
            </a:p>
          </p:txBody>
        </p:sp>
        <p:sp>
          <p:nvSpPr>
            <p:cNvPr id="66" name="Connettore diritto 65">
              <a:extLst>
                <a:ext uri="{FF2B5EF4-FFF2-40B4-BE49-F238E27FC236}">
                  <a16:creationId xmlns:a16="http://schemas.microsoft.com/office/drawing/2014/main" id="{D00DD5B8-4BFA-E441-1BB6-6B1BAE4E5763}"/>
                </a:ext>
              </a:extLst>
            </p:cNvPr>
            <p:cNvSpPr/>
            <p:nvPr/>
          </p:nvSpPr>
          <p:spPr>
            <a:xfrm>
              <a:off x="9152999" y="1605600"/>
              <a:ext cx="0" cy="182880"/>
            </a:xfrm>
            <a:prstGeom prst="line">
              <a:avLst/>
            </a:prstGeom>
            <a:noFill/>
            <a:ln w="18360">
              <a:solidFill>
                <a:srgbClr val="FF3333"/>
              </a:solidFill>
              <a:prstDash val="solid"/>
              <a:tailEnd type="arrow"/>
            </a:ln>
          </p:spPr>
          <p:txBody>
            <a:bodyPr wrap="none" lIns="99000" tIns="54000" rIns="99000" bIns="54000" anchor="ctr" anchorCtr="0" compatLnSpc="0"/>
            <a:lstStyle/>
            <a:p>
              <a:pPr marL="0" marR="0" lvl="0" indent="0" hangingPunct="1">
                <a:lnSpc>
                  <a:spcPct val="100000"/>
                </a:lnSpc>
                <a:spcBef>
                  <a:spcPts val="0"/>
                </a:spcBef>
                <a:spcAft>
                  <a:spcPts val="0"/>
                </a:spcAft>
                <a:buNone/>
                <a:tabLst/>
              </a:pPr>
              <a:endParaRPr lang="en-US" sz="1600" u="none" strike="noStrike" kern="1200" cap="none">
                <a:ln>
                  <a:noFill/>
                </a:ln>
                <a:latin typeface="Cabin" pitchFamily="2"/>
                <a:ea typeface="DejaVu Sans" pitchFamily="2"/>
                <a:cs typeface="DejaVu Sans" pitchFamily="2"/>
              </a:endParaRPr>
            </a:p>
          </p:txBody>
        </p:sp>
        <p:sp>
          <p:nvSpPr>
            <p:cNvPr id="67" name="Connettore diritto 66">
              <a:extLst>
                <a:ext uri="{FF2B5EF4-FFF2-40B4-BE49-F238E27FC236}">
                  <a16:creationId xmlns:a16="http://schemas.microsoft.com/office/drawing/2014/main" id="{53E97D9C-C0C4-ACBD-509C-78409A6E67E4}"/>
                </a:ext>
              </a:extLst>
            </p:cNvPr>
            <p:cNvSpPr/>
            <p:nvPr/>
          </p:nvSpPr>
          <p:spPr>
            <a:xfrm flipV="1">
              <a:off x="9152999" y="2249280"/>
              <a:ext cx="0" cy="182880"/>
            </a:xfrm>
            <a:prstGeom prst="line">
              <a:avLst/>
            </a:prstGeom>
            <a:noFill/>
            <a:ln w="18360">
              <a:solidFill>
                <a:srgbClr val="FF3333"/>
              </a:solidFill>
              <a:prstDash val="solid"/>
              <a:tailEnd type="arrow"/>
            </a:ln>
          </p:spPr>
          <p:txBody>
            <a:bodyPr wrap="none" lIns="99000" tIns="54000" rIns="99000" bIns="54000" anchor="ctr" anchorCtr="0" compatLnSpc="0"/>
            <a:lstStyle/>
            <a:p>
              <a:pPr marL="0" marR="0" lvl="0" indent="0" hangingPunct="1">
                <a:lnSpc>
                  <a:spcPct val="100000"/>
                </a:lnSpc>
                <a:spcBef>
                  <a:spcPts val="0"/>
                </a:spcBef>
                <a:spcAft>
                  <a:spcPts val="0"/>
                </a:spcAft>
                <a:buNone/>
                <a:tabLst/>
              </a:pPr>
              <a:endParaRPr lang="en-US" sz="1600" u="none" strike="noStrike" kern="1200" cap="none">
                <a:ln>
                  <a:noFill/>
                </a:ln>
                <a:latin typeface="Cabin" pitchFamily="2"/>
                <a:ea typeface="DejaVu Sans" pitchFamily="2"/>
                <a:cs typeface="DejaVu Sans" pitchFamily="2"/>
              </a:endParaRPr>
            </a:p>
          </p:txBody>
        </p:sp>
      </p:grpSp>
      <p:sp>
        <p:nvSpPr>
          <p:cNvPr id="68" name="CasellaDiTesto 67">
            <a:extLst>
              <a:ext uri="{FF2B5EF4-FFF2-40B4-BE49-F238E27FC236}">
                <a16:creationId xmlns:a16="http://schemas.microsoft.com/office/drawing/2014/main" id="{CB107B3C-8025-F857-79A4-71C711856DB4}"/>
              </a:ext>
            </a:extLst>
          </p:cNvPr>
          <p:cNvSpPr txBox="1"/>
          <p:nvPr/>
        </p:nvSpPr>
        <p:spPr>
          <a:xfrm>
            <a:off x="7574724" y="1194279"/>
            <a:ext cx="3231000" cy="321840"/>
          </a:xfrm>
          <a:prstGeom prst="rect">
            <a:avLst/>
          </a:prstGeom>
          <a:noFill/>
          <a:ln>
            <a:noFill/>
          </a:ln>
        </p:spPr>
        <p:txBody>
          <a:bodyPr vert="horz" wrap="none" lIns="90000" tIns="45000" rIns="90000" bIns="45000" anchorCtr="0" compatLnSpc="0">
            <a:spAutoFit/>
          </a:bodyPr>
          <a:lstStyle/>
          <a:p>
            <a:pPr marL="0" marR="0" lvl="0" indent="0" rtl="0" hangingPunct="1">
              <a:lnSpc>
                <a:spcPct val="100000"/>
              </a:lnSpc>
              <a:spcBef>
                <a:spcPts val="0"/>
              </a:spcBef>
              <a:spcAft>
                <a:spcPts val="0"/>
              </a:spcAft>
              <a:buNone/>
              <a:tabLst/>
            </a:pPr>
            <a:r>
              <a:rPr lang="en-US" sz="1200" b="0" i="0" u="none" strike="noStrike" kern="1200" cap="none">
                <a:ln>
                  <a:noFill/>
                </a:ln>
                <a:latin typeface="Source Sans Pro" pitchFamily="34"/>
                <a:ea typeface="DejaVu Sans" pitchFamily="2"/>
                <a:cs typeface="DejaVu Sans" pitchFamily="2"/>
              </a:rPr>
              <a:t>Magnetic Field (</a:t>
            </a:r>
            <a:r>
              <a:rPr lang="en-US" sz="1200" b="1" i="0" u="none" strike="noStrike" kern="1200" cap="none">
                <a:ln>
                  <a:noFill/>
                </a:ln>
                <a:latin typeface="Source Sans Pro" pitchFamily="34"/>
                <a:ea typeface="DejaVu Sans" pitchFamily="2"/>
                <a:cs typeface="DejaVu Sans" pitchFamily="2"/>
              </a:rPr>
              <a:t>B</a:t>
            </a:r>
            <a:r>
              <a:rPr lang="en-US" sz="1200" b="1" i="0" u="none" strike="noStrike" kern="1200" cap="none" baseline="-25000">
                <a:ln>
                  <a:noFill/>
                </a:ln>
                <a:latin typeface="Liberation Sans" pitchFamily="34"/>
                <a:ea typeface="Liberation Sans" pitchFamily="32"/>
                <a:cs typeface="Liberation Sans" pitchFamily="32"/>
              </a:rPr>
              <a:t>φ</a:t>
            </a:r>
            <a:r>
              <a:rPr lang="en-US" sz="1200" b="0" i="0" u="none" strike="noStrike" kern="1200" cap="none">
                <a:ln>
                  <a:noFill/>
                </a:ln>
                <a:latin typeface="Liberation Sans" pitchFamily="18"/>
                <a:ea typeface="Liberation Sans" pitchFamily="32"/>
                <a:cs typeface="Liberation Sans" pitchFamily="32"/>
              </a:rPr>
              <a:t>) vs</a:t>
            </a:r>
            <a:r>
              <a:rPr lang="en-US" sz="1200" b="1" i="0" u="none" strike="noStrike" kern="1200" cap="none">
                <a:ln>
                  <a:noFill/>
                </a:ln>
                <a:latin typeface="Liberation Sans" pitchFamily="34"/>
                <a:ea typeface="Liberation Sans" pitchFamily="32"/>
                <a:cs typeface="Liberation Sans" pitchFamily="32"/>
              </a:rPr>
              <a:t> </a:t>
            </a:r>
            <a:r>
              <a:rPr lang="en-US" sz="1200" b="0" i="0" u="none" strike="noStrike" kern="1200" cap="none">
                <a:ln>
                  <a:noFill/>
                </a:ln>
                <a:latin typeface="Liberation Sans" pitchFamily="34"/>
                <a:ea typeface="Liberation Sans" pitchFamily="32"/>
                <a:cs typeface="Liberation Sans" pitchFamily="32"/>
              </a:rPr>
              <a:t>Force on electrons</a:t>
            </a:r>
            <a:r>
              <a:rPr lang="en-US" sz="1200" b="1" i="0" u="none" strike="noStrike" kern="1200" cap="none">
                <a:ln>
                  <a:noFill/>
                </a:ln>
                <a:latin typeface="Liberation Sans" pitchFamily="18"/>
                <a:ea typeface="Liberation Sans" pitchFamily="32"/>
                <a:cs typeface="Liberation Sans" pitchFamily="32"/>
              </a:rPr>
              <a:t> </a:t>
            </a:r>
            <a:r>
              <a:rPr lang="en-US" sz="1200" b="0" i="0" u="none" strike="noStrike" kern="1200" cap="none">
                <a:ln>
                  <a:noFill/>
                </a:ln>
                <a:latin typeface="Liberation Sans" pitchFamily="18"/>
                <a:ea typeface="Liberation Sans" pitchFamily="32"/>
                <a:cs typeface="Liberation Sans" pitchFamily="32"/>
              </a:rPr>
              <a:t>(</a:t>
            </a:r>
            <a:r>
              <a:rPr lang="en-US" sz="1200" b="1" i="0" u="none" strike="noStrike" kern="1200" cap="none">
                <a:ln>
                  <a:noFill/>
                </a:ln>
                <a:solidFill>
                  <a:srgbClr val="FF3333"/>
                </a:solidFill>
                <a:latin typeface="Liberation Sans" pitchFamily="18"/>
                <a:ea typeface="Liberation Sans" pitchFamily="32"/>
                <a:cs typeface="Liberation Sans" pitchFamily="32"/>
              </a:rPr>
              <a:t>F</a:t>
            </a:r>
            <a:r>
              <a:rPr lang="en-US" sz="1200" b="0" i="0" u="none" strike="noStrike" kern="1200" cap="none">
                <a:ln>
                  <a:noFill/>
                </a:ln>
                <a:solidFill>
                  <a:srgbClr val="000000"/>
                </a:solidFill>
                <a:latin typeface="Liberation Sans" pitchFamily="18"/>
                <a:ea typeface="Liberation Sans" pitchFamily="32"/>
                <a:cs typeface="Liberation Sans" pitchFamily="32"/>
              </a:rPr>
              <a:t>)</a:t>
            </a:r>
          </a:p>
        </p:txBody>
      </p:sp>
      <p:sp>
        <p:nvSpPr>
          <p:cNvPr id="69" name="CasellaDiTesto 68">
            <a:extLst>
              <a:ext uri="{FF2B5EF4-FFF2-40B4-BE49-F238E27FC236}">
                <a16:creationId xmlns:a16="http://schemas.microsoft.com/office/drawing/2014/main" id="{B0CA6375-DE46-FA93-561A-506728022872}"/>
              </a:ext>
            </a:extLst>
          </p:cNvPr>
          <p:cNvSpPr txBox="1"/>
          <p:nvPr/>
        </p:nvSpPr>
        <p:spPr>
          <a:xfrm>
            <a:off x="8315965" y="1488039"/>
            <a:ext cx="439559" cy="421920"/>
          </a:xfrm>
          <a:prstGeom prst="rect">
            <a:avLst/>
          </a:prstGeom>
          <a:noFill/>
          <a:ln>
            <a:noFill/>
          </a:ln>
        </p:spPr>
        <p:txBody>
          <a:bodyPr vert="horz" wrap="none" lIns="90000" tIns="45000" rIns="90000" bIns="45000" anchorCtr="0" compatLnSpc="0"/>
          <a:lstStyle/>
          <a:p>
            <a:pPr marL="0" marR="0" lvl="0" indent="0" rtl="0" hangingPunct="1">
              <a:lnSpc>
                <a:spcPct val="100000"/>
              </a:lnSpc>
              <a:spcBef>
                <a:spcPts val="0"/>
              </a:spcBef>
              <a:spcAft>
                <a:spcPts val="0"/>
              </a:spcAft>
              <a:buNone/>
              <a:tabLst/>
            </a:pPr>
            <a:r>
              <a:rPr lang="en-US" sz="1200" b="1" i="0" u="none" strike="noStrike" kern="1200" cap="none">
                <a:ln>
                  <a:noFill/>
                </a:ln>
                <a:latin typeface="Source Sans Pro" pitchFamily="34"/>
                <a:ea typeface="DejaVu Sans" pitchFamily="2"/>
                <a:cs typeface="DejaVu Sans" pitchFamily="2"/>
              </a:rPr>
              <a:t>B</a:t>
            </a:r>
            <a:r>
              <a:rPr lang="en-US" sz="1200" b="1" i="0" u="none" strike="noStrike" kern="1200" cap="none" baseline="-25000">
                <a:ln>
                  <a:noFill/>
                </a:ln>
                <a:latin typeface="Liberation Sans" pitchFamily="34"/>
                <a:ea typeface="Liberation Sans" pitchFamily="32"/>
                <a:cs typeface="Liberation Sans" pitchFamily="32"/>
              </a:rPr>
              <a:t>φ</a:t>
            </a:r>
          </a:p>
        </p:txBody>
      </p:sp>
      <p:sp>
        <p:nvSpPr>
          <p:cNvPr id="70" name="CasellaDiTesto 69">
            <a:extLst>
              <a:ext uri="{FF2B5EF4-FFF2-40B4-BE49-F238E27FC236}">
                <a16:creationId xmlns:a16="http://schemas.microsoft.com/office/drawing/2014/main" id="{0F45C95A-FBF3-7CB3-CCF6-76D26DEB8E68}"/>
              </a:ext>
            </a:extLst>
          </p:cNvPr>
          <p:cNvSpPr txBox="1"/>
          <p:nvPr/>
        </p:nvSpPr>
        <p:spPr>
          <a:xfrm>
            <a:off x="8933365" y="1488039"/>
            <a:ext cx="320760" cy="346680"/>
          </a:xfrm>
          <a:prstGeom prst="rect">
            <a:avLst/>
          </a:prstGeom>
          <a:noFill/>
          <a:ln>
            <a:noFill/>
          </a:ln>
        </p:spPr>
        <p:txBody>
          <a:bodyPr vert="horz" wrap="none" lIns="90000" tIns="45000" rIns="90000" bIns="45000" anchorCtr="0" compatLnSpc="0"/>
          <a:lstStyle/>
          <a:p>
            <a:pPr marL="0" marR="0" lvl="0" indent="0" rtl="0" hangingPunct="1">
              <a:lnSpc>
                <a:spcPct val="100000"/>
              </a:lnSpc>
              <a:spcBef>
                <a:spcPts val="0"/>
              </a:spcBef>
              <a:spcAft>
                <a:spcPts val="0"/>
              </a:spcAft>
              <a:buNone/>
              <a:tabLst/>
            </a:pPr>
            <a:r>
              <a:rPr lang="en-US" sz="1200" b="1" i="0" u="none" strike="noStrike" kern="1200" cap="none">
                <a:ln>
                  <a:noFill/>
                </a:ln>
                <a:solidFill>
                  <a:srgbClr val="FF3333"/>
                </a:solidFill>
                <a:latin typeface="Liberation Sans" pitchFamily="18"/>
                <a:ea typeface="Liberation Sans" pitchFamily="32"/>
                <a:cs typeface="Liberation Sans" pitchFamily="32"/>
              </a:rPr>
              <a:t>F</a:t>
            </a:r>
          </a:p>
        </p:txBody>
      </p:sp>
      <p:cxnSp>
        <p:nvCxnSpPr>
          <p:cNvPr id="71" name="Connettore curvo 70">
            <a:extLst>
              <a:ext uri="{FF2B5EF4-FFF2-40B4-BE49-F238E27FC236}">
                <a16:creationId xmlns:a16="http://schemas.microsoft.com/office/drawing/2014/main" id="{4D6740B9-05C5-4209-7F04-B4F36413758D}"/>
              </a:ext>
            </a:extLst>
          </p:cNvPr>
          <p:cNvCxnSpPr>
            <a:endCxn id="26" idx="8"/>
          </p:cNvCxnSpPr>
          <p:nvPr/>
        </p:nvCxnSpPr>
        <p:spPr>
          <a:xfrm rot="10800000">
            <a:off x="7829785" y="2448159"/>
            <a:ext cx="1184580" cy="914761"/>
          </a:xfrm>
          <a:prstGeom prst="curvedConnector4">
            <a:avLst>
              <a:gd name="adj1" fmla="val 31181"/>
              <a:gd name="adj2" fmla="val 124990"/>
            </a:avLst>
          </a:prstGeom>
          <a:noFill/>
          <a:ln w="18360">
            <a:solidFill>
              <a:srgbClr val="2C3E50"/>
            </a:solidFill>
            <a:custDash>
              <a:ds d="100000" sp="100000"/>
              <a:ds d="100000" sp="100000"/>
            </a:custDash>
          </a:ln>
        </p:spPr>
      </p:cxnSp>
      <p:cxnSp>
        <p:nvCxnSpPr>
          <p:cNvPr id="72" name="Connettore curvo 71">
            <a:extLst>
              <a:ext uri="{FF2B5EF4-FFF2-40B4-BE49-F238E27FC236}">
                <a16:creationId xmlns:a16="http://schemas.microsoft.com/office/drawing/2014/main" id="{C0EEDC4D-F88D-EEDC-B0B0-48B5312BB1A0}"/>
              </a:ext>
            </a:extLst>
          </p:cNvPr>
          <p:cNvCxnSpPr>
            <a:endCxn id="18" idx="8"/>
          </p:cNvCxnSpPr>
          <p:nvPr/>
        </p:nvCxnSpPr>
        <p:spPr>
          <a:xfrm flipV="1">
            <a:off x="9380125" y="2448158"/>
            <a:ext cx="1124100" cy="914761"/>
          </a:xfrm>
          <a:prstGeom prst="curvedConnector4">
            <a:avLst>
              <a:gd name="adj1" fmla="val 30168"/>
              <a:gd name="adj2" fmla="val 222353"/>
            </a:avLst>
          </a:prstGeom>
          <a:noFill/>
          <a:ln w="18360">
            <a:solidFill>
              <a:srgbClr val="2C3E50"/>
            </a:solidFill>
            <a:custDash>
              <a:ds d="100000" sp="100000"/>
              <a:ds d="100000" sp="100000"/>
            </a:custDash>
          </a:ln>
        </p:spPr>
      </p:cxnSp>
      <p:sp>
        <p:nvSpPr>
          <p:cNvPr id="73" name="Connettore diritto 72">
            <a:extLst>
              <a:ext uri="{FF2B5EF4-FFF2-40B4-BE49-F238E27FC236}">
                <a16:creationId xmlns:a16="http://schemas.microsoft.com/office/drawing/2014/main" id="{4DFE0755-C3FE-54F0-782D-ECCE7643A14D}"/>
              </a:ext>
            </a:extLst>
          </p:cNvPr>
          <p:cNvSpPr/>
          <p:nvPr/>
        </p:nvSpPr>
        <p:spPr>
          <a:xfrm>
            <a:off x="7138765" y="1990958"/>
            <a:ext cx="502919" cy="0"/>
          </a:xfrm>
          <a:prstGeom prst="line">
            <a:avLst/>
          </a:prstGeom>
          <a:noFill/>
          <a:ln w="36720">
            <a:solidFill>
              <a:srgbClr val="FF00FF"/>
            </a:solidFill>
            <a:prstDash val="solid"/>
            <a:tailEnd type="arrow"/>
          </a:ln>
        </p:spPr>
        <p:txBody>
          <a:bodyPr wrap="none" lIns="108000" tIns="63000" rIns="108000" bIns="63000" anchor="ctr" anchorCtr="0" compatLnSpc="0"/>
          <a:lstStyle/>
          <a:p>
            <a:pPr marL="0" marR="0" lvl="0" indent="0" hangingPunct="1">
              <a:lnSpc>
                <a:spcPct val="100000"/>
              </a:lnSpc>
              <a:spcBef>
                <a:spcPts val="0"/>
              </a:spcBef>
              <a:spcAft>
                <a:spcPts val="0"/>
              </a:spcAft>
              <a:buNone/>
              <a:tabLst/>
            </a:pPr>
            <a:endParaRPr lang="en-US" sz="1600" u="none" strike="noStrike" kern="1200" cap="none">
              <a:ln>
                <a:noFill/>
              </a:ln>
              <a:latin typeface="Cabin" pitchFamily="2"/>
              <a:ea typeface="DejaVu Sans" pitchFamily="2"/>
              <a:cs typeface="DejaVu Sans" pitchFamily="2"/>
            </a:endParaRPr>
          </a:p>
        </p:txBody>
      </p:sp>
      <p:sp>
        <p:nvSpPr>
          <p:cNvPr id="74" name="Figura a mano libera: forma 73">
            <a:extLst>
              <a:ext uri="{FF2B5EF4-FFF2-40B4-BE49-F238E27FC236}">
                <a16:creationId xmlns:a16="http://schemas.microsoft.com/office/drawing/2014/main" id="{DD3D6122-6106-2E28-08D3-4A8CA5C602A1}"/>
              </a:ext>
            </a:extLst>
          </p:cNvPr>
          <p:cNvSpPr/>
          <p:nvPr/>
        </p:nvSpPr>
        <p:spPr>
          <a:xfrm>
            <a:off x="7919965" y="2488839"/>
            <a:ext cx="182880" cy="1828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18360">
            <a:solidFill>
              <a:srgbClr val="000000"/>
            </a:solidFill>
            <a:prstDash val="solid"/>
          </a:ln>
        </p:spPr>
        <p:txBody>
          <a:bodyPr vert="horz" wrap="none" lIns="99000" tIns="54000" rIns="99000" bIns="54000" anchor="ctr" anchorCtr="0" compatLnSpc="0">
            <a:noAutofit/>
          </a:bodyPr>
          <a:lstStyle/>
          <a:p>
            <a:pPr marL="0" marR="0" lvl="0" indent="0" algn="ctr" rtl="0" hangingPunct="1">
              <a:lnSpc>
                <a:spcPct val="100000"/>
              </a:lnSpc>
              <a:spcBef>
                <a:spcPts val="0"/>
              </a:spcBef>
              <a:spcAft>
                <a:spcPts val="0"/>
              </a:spcAft>
              <a:buNone/>
              <a:tabLst/>
              <a:defRPr sz="1600" b="1">
                <a:solidFill>
                  <a:srgbClr val="000000"/>
                </a:solidFill>
              </a:defRPr>
            </a:pPr>
            <a:r>
              <a:rPr lang="en-US" sz="1600" b="1" i="0" u="none" strike="noStrike" kern="1200" cap="none">
                <a:ln>
                  <a:noFill/>
                </a:ln>
                <a:solidFill>
                  <a:srgbClr val="000000"/>
                </a:solidFill>
                <a:latin typeface="Source Sans Pro" pitchFamily="34"/>
                <a:ea typeface="DejaVu Sans" pitchFamily="2"/>
                <a:cs typeface="DejaVu Sans" pitchFamily="2"/>
              </a:rPr>
              <a:t>-</a:t>
            </a:r>
          </a:p>
        </p:txBody>
      </p:sp>
      <p:sp>
        <p:nvSpPr>
          <p:cNvPr id="75" name="Figura a mano libera: forma 74">
            <a:extLst>
              <a:ext uri="{FF2B5EF4-FFF2-40B4-BE49-F238E27FC236}">
                <a16:creationId xmlns:a16="http://schemas.microsoft.com/office/drawing/2014/main" id="{5CAED906-2F6A-443C-7758-080B0BF2203F}"/>
              </a:ext>
            </a:extLst>
          </p:cNvPr>
          <p:cNvSpPr/>
          <p:nvPr/>
        </p:nvSpPr>
        <p:spPr>
          <a:xfrm>
            <a:off x="10260325" y="2489199"/>
            <a:ext cx="182880" cy="1828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18360">
            <a:solidFill>
              <a:srgbClr val="FF3333"/>
            </a:solidFill>
            <a:prstDash val="solid"/>
          </a:ln>
        </p:spPr>
        <p:txBody>
          <a:bodyPr vert="horz" wrap="none" lIns="99000" tIns="54000" rIns="99000" bIns="54000" anchor="ctr" anchorCtr="0" compatLnSpc="0">
            <a:noAutofit/>
          </a:bodyPr>
          <a:lstStyle/>
          <a:p>
            <a:pPr marL="0" marR="0" lvl="0" indent="0" algn="ctr" rtl="0" hangingPunct="1">
              <a:lnSpc>
                <a:spcPct val="100000"/>
              </a:lnSpc>
              <a:spcBef>
                <a:spcPts val="0"/>
              </a:spcBef>
              <a:spcAft>
                <a:spcPts val="0"/>
              </a:spcAft>
              <a:buNone/>
              <a:tabLst/>
              <a:defRPr sz="1600" b="1">
                <a:solidFill>
                  <a:srgbClr val="FF3333"/>
                </a:solidFill>
              </a:defRPr>
            </a:pPr>
            <a:r>
              <a:rPr lang="en-US" sz="1600" b="1" i="0" u="none" strike="noStrike" kern="1200" cap="none">
                <a:ln>
                  <a:noFill/>
                </a:ln>
                <a:solidFill>
                  <a:srgbClr val="FF3333"/>
                </a:solidFill>
                <a:latin typeface="Source Sans Pro" pitchFamily="34"/>
                <a:ea typeface="DejaVu Sans" pitchFamily="2"/>
                <a:cs typeface="DejaVu Sans" pitchFamily="2"/>
              </a:rPr>
              <a:t>+</a:t>
            </a:r>
          </a:p>
        </p:txBody>
      </p:sp>
      <p:pic>
        <p:nvPicPr>
          <p:cNvPr id="76" name="Immagine 75">
            <a:extLst>
              <a:ext uri="{FF2B5EF4-FFF2-40B4-BE49-F238E27FC236}">
                <a16:creationId xmlns:a16="http://schemas.microsoft.com/office/drawing/2014/main" id="{9C4C6BAD-B00A-9CE2-EE35-E5ADC31F7ACE}"/>
              </a:ext>
            </a:extLst>
          </p:cNvPr>
          <p:cNvPicPr>
            <a:picLocks noChangeAspect="1"/>
          </p:cNvPicPr>
          <p:nvPr/>
        </p:nvPicPr>
        <p:blipFill>
          <a:blip r:embed="rId3">
            <a:lum/>
            <a:alphaModFix/>
          </a:blip>
          <a:srcRect l="44582" t="37820" r="29998" b="45301"/>
          <a:stretch>
            <a:fillRect/>
          </a:stretch>
        </p:blipFill>
        <p:spPr>
          <a:xfrm>
            <a:off x="6829165" y="3637600"/>
            <a:ext cx="4407839" cy="2194560"/>
          </a:xfrm>
          <a:prstGeom prst="rect">
            <a:avLst/>
          </a:prstGeom>
          <a:noFill/>
          <a:ln>
            <a:noFill/>
          </a:ln>
          <a:effectLst/>
        </p:spPr>
      </p:pic>
      <p:sp>
        <p:nvSpPr>
          <p:cNvPr id="77" name="CasellaDiTesto 76">
            <a:extLst>
              <a:ext uri="{FF2B5EF4-FFF2-40B4-BE49-F238E27FC236}">
                <a16:creationId xmlns:a16="http://schemas.microsoft.com/office/drawing/2014/main" id="{72036A4A-1397-41E3-0EE5-EB67DCD1F25B}"/>
              </a:ext>
            </a:extLst>
          </p:cNvPr>
          <p:cNvSpPr txBox="1"/>
          <p:nvPr/>
        </p:nvSpPr>
        <p:spPr>
          <a:xfrm>
            <a:off x="6774935" y="1417344"/>
            <a:ext cx="1016329" cy="584775"/>
          </a:xfrm>
          <a:prstGeom prst="rect">
            <a:avLst/>
          </a:prstGeom>
          <a:noFill/>
        </p:spPr>
        <p:txBody>
          <a:bodyPr wrap="square" rtlCol="0">
            <a:spAutoFit/>
          </a:bodyPr>
          <a:lstStyle/>
          <a:p>
            <a:r>
              <a:rPr lang="it-IT" sz="3200" b="1" dirty="0">
                <a:latin typeface="Arial" panose="020B0604020202020204" pitchFamily="34" charset="0"/>
                <a:cs typeface="Arial" panose="020B0604020202020204" pitchFamily="34" charset="0"/>
              </a:rPr>
              <a:t>APL</a:t>
            </a:r>
          </a:p>
        </p:txBody>
      </p:sp>
      <p:sp>
        <p:nvSpPr>
          <p:cNvPr id="78" name="CasellaDiTesto 77">
            <a:extLst>
              <a:ext uri="{FF2B5EF4-FFF2-40B4-BE49-F238E27FC236}">
                <a16:creationId xmlns:a16="http://schemas.microsoft.com/office/drawing/2014/main" id="{0BD9FA99-32BA-EE47-7C9A-4BDB82C9B6DF}"/>
              </a:ext>
            </a:extLst>
          </p:cNvPr>
          <p:cNvSpPr txBox="1"/>
          <p:nvPr/>
        </p:nvSpPr>
        <p:spPr>
          <a:xfrm>
            <a:off x="6824757" y="3655306"/>
            <a:ext cx="1397085" cy="584775"/>
          </a:xfrm>
          <a:prstGeom prst="rect">
            <a:avLst/>
          </a:prstGeom>
          <a:noFill/>
        </p:spPr>
        <p:txBody>
          <a:bodyPr wrap="square" rtlCol="0">
            <a:spAutoFit/>
          </a:bodyPr>
          <a:lstStyle/>
          <a:p>
            <a:r>
              <a:rPr lang="it-IT" sz="3200" b="1" dirty="0">
                <a:solidFill>
                  <a:schemeClr val="bg1"/>
                </a:solidFill>
                <a:latin typeface="Arial" panose="020B0604020202020204" pitchFamily="34" charset="0"/>
                <a:cs typeface="Arial" panose="020B0604020202020204" pitchFamily="34" charset="0"/>
              </a:rPr>
              <a:t>APB</a:t>
            </a:r>
          </a:p>
        </p:txBody>
      </p:sp>
    </p:spTree>
    <p:extLst>
      <p:ext uri="{BB962C8B-B14F-4D97-AF65-F5344CB8AC3E}">
        <p14:creationId xmlns:p14="http://schemas.microsoft.com/office/powerpoint/2010/main" val="3168054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FE811-AD6A-449A-2BF5-054BED1A5255}"/>
            </a:ext>
          </a:extLst>
        </p:cNvPr>
        <p:cNvGrpSpPr/>
        <p:nvPr/>
      </p:nvGrpSpPr>
      <p:grpSpPr>
        <a:xfrm>
          <a:off x="0" y="0"/>
          <a:ext cx="0" cy="0"/>
          <a:chOff x="0" y="0"/>
          <a:chExt cx="0" cy="0"/>
        </a:xfrm>
      </p:grpSpPr>
      <p:sp>
        <p:nvSpPr>
          <p:cNvPr id="5" name="Segnaposto data 4">
            <a:extLst>
              <a:ext uri="{FF2B5EF4-FFF2-40B4-BE49-F238E27FC236}">
                <a16:creationId xmlns:a16="http://schemas.microsoft.com/office/drawing/2014/main" id="{1678A1CD-B19E-FA18-17C8-42B06D9BF200}"/>
              </a:ext>
            </a:extLst>
          </p:cNvPr>
          <p:cNvSpPr>
            <a:spLocks noGrp="1"/>
          </p:cNvSpPr>
          <p:nvPr>
            <p:ph type="dt" sz="half" idx="10"/>
          </p:nvPr>
        </p:nvSpPr>
        <p:spPr>
          <a:xfrm>
            <a:off x="561218" y="6356350"/>
            <a:ext cx="11069564" cy="365125"/>
          </a:xfrm>
          <a:solidFill>
            <a:schemeClr val="bg1"/>
          </a:solidFill>
        </p:spPr>
        <p:txBody>
          <a:bodyPr/>
          <a:lstStyle/>
          <a:p>
            <a:r>
              <a:rPr lang="en-US" noProof="0" dirty="0"/>
              <a:t>06/10/2025</a:t>
            </a:r>
          </a:p>
        </p:txBody>
      </p:sp>
      <p:sp>
        <p:nvSpPr>
          <p:cNvPr id="6" name="Segnaposto piè di pagina 5">
            <a:extLst>
              <a:ext uri="{FF2B5EF4-FFF2-40B4-BE49-F238E27FC236}">
                <a16:creationId xmlns:a16="http://schemas.microsoft.com/office/drawing/2014/main" id="{2DC1D1CA-051F-74CE-C82B-17F676F81ADF}"/>
              </a:ext>
            </a:extLst>
          </p:cNvPr>
          <p:cNvSpPr>
            <a:spLocks noGrp="1"/>
          </p:cNvSpPr>
          <p:nvPr>
            <p:ph type="ftr" sz="quarter" idx="11"/>
          </p:nvPr>
        </p:nvSpPr>
        <p:spPr/>
        <p:txBody>
          <a:bodyPr/>
          <a:lstStyle/>
          <a:p>
            <a:r>
              <a:rPr lang="en-US" noProof="0" dirty="0" err="1"/>
              <a:t>EuPRAXIA</a:t>
            </a:r>
            <a:r>
              <a:rPr lang="en-US" noProof="0" dirty="0"/>
              <a:t> CAMP III - Romain DEMITRA</a:t>
            </a:r>
          </a:p>
        </p:txBody>
      </p:sp>
      <p:sp>
        <p:nvSpPr>
          <p:cNvPr id="7" name="Segnaposto numero diapositiva 6">
            <a:extLst>
              <a:ext uri="{FF2B5EF4-FFF2-40B4-BE49-F238E27FC236}">
                <a16:creationId xmlns:a16="http://schemas.microsoft.com/office/drawing/2014/main" id="{3A4F9C18-43E3-EC54-A872-1A739853C43D}"/>
              </a:ext>
            </a:extLst>
          </p:cNvPr>
          <p:cNvSpPr>
            <a:spLocks noGrp="1"/>
          </p:cNvSpPr>
          <p:nvPr>
            <p:ph type="sldNum" sz="quarter" idx="12"/>
          </p:nvPr>
        </p:nvSpPr>
        <p:spPr/>
        <p:txBody>
          <a:bodyPr/>
          <a:lstStyle/>
          <a:p>
            <a:fld id="{13434FD6-45E5-4AC9-8EB5-1DAC73434F53}" type="slidenum">
              <a:rPr lang="en-US" noProof="0" smtClean="0"/>
              <a:t>3</a:t>
            </a:fld>
            <a:endParaRPr lang="en-US" noProof="0" dirty="0"/>
          </a:p>
        </p:txBody>
      </p:sp>
      <p:sp>
        <p:nvSpPr>
          <p:cNvPr id="8" name="CasellaDiTesto 7">
            <a:extLst>
              <a:ext uri="{FF2B5EF4-FFF2-40B4-BE49-F238E27FC236}">
                <a16:creationId xmlns:a16="http://schemas.microsoft.com/office/drawing/2014/main" id="{29E00E52-1595-8F64-65BD-C3A28280C9AC}"/>
              </a:ext>
            </a:extLst>
          </p:cNvPr>
          <p:cNvSpPr txBox="1"/>
          <p:nvPr/>
        </p:nvSpPr>
        <p:spPr>
          <a:xfrm>
            <a:off x="389466" y="212878"/>
            <a:ext cx="11413067" cy="584775"/>
          </a:xfrm>
          <a:prstGeom prst="rect">
            <a:avLst/>
          </a:prstGeom>
          <a:solidFill>
            <a:schemeClr val="bg1"/>
          </a:solidFill>
          <a:ln>
            <a:noFill/>
          </a:ln>
          <a:effectLst>
            <a:softEdge rad="0"/>
          </a:effectLst>
        </p:spPr>
        <p:txBody>
          <a:bodyPr wrap="square" rtlCol="0">
            <a:spAutoFit/>
          </a:bodyPr>
          <a:lstStyle/>
          <a:p>
            <a:r>
              <a:rPr lang="en-US" sz="3200" i="1" noProof="0" dirty="0"/>
              <a:t>Active Plasma Lens</a:t>
            </a:r>
            <a:endParaRPr lang="en-US" sz="3200" noProof="0" dirty="0"/>
          </a:p>
        </p:txBody>
      </p:sp>
      <p:sp>
        <p:nvSpPr>
          <p:cNvPr id="10" name="Rettangolo con angoli arrotondati 9">
            <a:extLst>
              <a:ext uri="{FF2B5EF4-FFF2-40B4-BE49-F238E27FC236}">
                <a16:creationId xmlns:a16="http://schemas.microsoft.com/office/drawing/2014/main" id="{D5CC5FC1-5122-09AB-B70B-9704A0285615}"/>
              </a:ext>
            </a:extLst>
          </p:cNvPr>
          <p:cNvSpPr/>
          <p:nvPr/>
        </p:nvSpPr>
        <p:spPr>
          <a:xfrm>
            <a:off x="561218" y="1040189"/>
            <a:ext cx="5215467" cy="49348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u="sng"/>
              <a:t>Active-Plasma Lens (APL): the focusing is produced by an electric discharge in a plasma-filled capillary</a:t>
            </a:r>
          </a:p>
          <a:p>
            <a:pPr lvl="0"/>
            <a:r>
              <a:rPr lang="en-US" u="sng"/>
              <a:t>Magnetic field follows Ampere Law (current-carrying wire)</a:t>
            </a:r>
          </a:p>
          <a:p>
            <a:pPr lvl="0"/>
            <a:endParaRPr lang="en-US" u="sng"/>
          </a:p>
          <a:p>
            <a:pPr lvl="0"/>
            <a:endParaRPr lang="en-US" u="sng"/>
          </a:p>
          <a:p>
            <a:pPr lvl="0"/>
            <a:endParaRPr lang="en-US" u="sng"/>
          </a:p>
          <a:p>
            <a:pPr lvl="0"/>
            <a:r>
              <a:rPr lang="en-US" u="sng"/>
              <a:t>Weak chromaticity (like quadrupoles) → K~1/γ</a:t>
            </a:r>
          </a:p>
          <a:p>
            <a:pPr lvl="0"/>
            <a:r>
              <a:rPr lang="en-US" u="sng"/>
              <a:t>Radially symmetric (like solenoids)</a:t>
            </a:r>
          </a:p>
          <a:p>
            <a:pPr lvl="0"/>
            <a:r>
              <a:rPr lang="en-US" u="sng"/>
              <a:t>Compactness → kT/m magnetic field gradients</a:t>
            </a:r>
          </a:p>
          <a:p>
            <a:pPr lvl="0"/>
            <a:r>
              <a:rPr lang="en-US" u="sng"/>
              <a:t>Not sensitive to beam distribution (as in passive-plasma lenses)</a:t>
            </a:r>
            <a:endParaRPr lang="en-US" u="sng" dirty="0"/>
          </a:p>
        </p:txBody>
      </p:sp>
      <p:sp>
        <p:nvSpPr>
          <p:cNvPr id="11" name="Rettangolo con angoli arrotondati 10">
            <a:extLst>
              <a:ext uri="{FF2B5EF4-FFF2-40B4-BE49-F238E27FC236}">
                <a16:creationId xmlns:a16="http://schemas.microsoft.com/office/drawing/2014/main" id="{F0C74A2C-3617-0ACE-D372-4BA47B23B6CA}"/>
              </a:ext>
            </a:extLst>
          </p:cNvPr>
          <p:cNvSpPr/>
          <p:nvPr/>
        </p:nvSpPr>
        <p:spPr>
          <a:xfrm>
            <a:off x="6415315" y="1040189"/>
            <a:ext cx="5215467" cy="49348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CasellaDiTesto 1">
            <a:extLst>
              <a:ext uri="{FF2B5EF4-FFF2-40B4-BE49-F238E27FC236}">
                <a16:creationId xmlns:a16="http://schemas.microsoft.com/office/drawing/2014/main" id="{F23B6343-C7F6-9126-8D48-E99D82D59BE7}"/>
              </a:ext>
            </a:extLst>
          </p:cNvPr>
          <p:cNvSpPr txBox="1"/>
          <p:nvPr/>
        </p:nvSpPr>
        <p:spPr>
          <a:xfrm>
            <a:off x="831160" y="1139269"/>
            <a:ext cx="4831080" cy="5078313"/>
          </a:xfrm>
          <a:prstGeom prst="rect">
            <a:avLst/>
          </a:prstGeom>
          <a:noFill/>
        </p:spPr>
        <p:txBody>
          <a:bodyPr wrap="square" rtlCol="0">
            <a:spAutoFit/>
          </a:bodyPr>
          <a:lstStyle/>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Active-Plasma Lens (APL): the focusing is produced by an electric discharge in a plasma-filled capillary</a:t>
            </a: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Magnetic field follows Ampere Law (current-carrying wire)</a:t>
            </a:r>
          </a:p>
          <a:p>
            <a:pPr marL="285750" lvl="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Weak chromaticity (like quadrupoles) → K~1/γ</a:t>
            </a: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Radially symmetric (like solenoids)</a:t>
            </a: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Compactness → </a:t>
            </a:r>
            <a:r>
              <a:rPr lang="en-US" dirty="0" err="1">
                <a:latin typeface="Arial" panose="020B0604020202020204" pitchFamily="34" charset="0"/>
                <a:cs typeface="Arial" panose="020B0604020202020204" pitchFamily="34" charset="0"/>
              </a:rPr>
              <a:t>kT</a:t>
            </a:r>
            <a:r>
              <a:rPr lang="en-US" dirty="0">
                <a:latin typeface="Arial" panose="020B0604020202020204" pitchFamily="34" charset="0"/>
                <a:cs typeface="Arial" panose="020B0604020202020204" pitchFamily="34" charset="0"/>
              </a:rPr>
              <a:t>/m magnetic field gradients</a:t>
            </a: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Not sensitive to beam distribution (as in passive-plasma lenses)</a:t>
            </a: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Great tunability by changing the current</a:t>
            </a:r>
          </a:p>
          <a:p>
            <a:endParaRPr lang="it-IT" dirty="0"/>
          </a:p>
        </p:txBody>
      </p:sp>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3BA207A2-4F08-3736-2267-40DBD6D047A6}"/>
                  </a:ext>
                </a:extLst>
              </p:cNvPr>
              <p:cNvSpPr txBox="1">
                <a:spLocks noResize="1"/>
              </p:cNvSpPr>
              <p:nvPr/>
            </p:nvSpPr>
            <p:spPr>
              <a:xfrm>
                <a:off x="1255754" y="2675658"/>
                <a:ext cx="3366360" cy="831959"/>
              </a:xfrm>
              <a:prstGeom prst="rect">
                <a:avLst/>
              </a:prstGeom>
              <a:noFill/>
              <a:ln>
                <a:noFill/>
              </a:ln>
            </p:spPr>
            <p:txBody>
              <a:bodyPr wrap="none" lIns="90000" tIns="45000" rIns="90000" bIns="45000" anchor="ctr" anchorCtr="0" compatLnSpc="0">
                <a:noAutofit/>
              </a:bodyPr>
              <a:lstStyle/>
              <a:p>
                <a:pPr marL="0" marR="0" lvl="0" indent="0" hangingPunct="1">
                  <a:lnSpc>
                    <a:spcPct val="100000"/>
                  </a:lnSpc>
                  <a:spcBef>
                    <a:spcPts val="0"/>
                  </a:spcBef>
                  <a:spcAft>
                    <a:spcPts val="0"/>
                  </a:spcAft>
                  <a:buNone/>
                  <a:tabLst/>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𝐵</m:t>
                          </m:r>
                        </m:e>
                        <m:sub>
                          <m:r>
                            <m:rPr>
                              <m:sty m:val="p"/>
                            </m:rPr>
                            <a:rPr lang="it-IT" i="0">
                              <a:latin typeface="Cambria Math" panose="02040503050406030204" pitchFamily="18" charset="0"/>
                            </a:rPr>
                            <m:t>ϕ</m:t>
                          </m:r>
                        </m:sub>
                      </m:sSub>
                      <m:d>
                        <m:dPr>
                          <m:ctrlPr>
                            <a:rPr lang="it-IT" i="1">
                              <a:latin typeface="Cambria Math" panose="02040503050406030204" pitchFamily="18" charset="0"/>
                            </a:rPr>
                          </m:ctrlPr>
                        </m:dPr>
                        <m:e>
                          <m:r>
                            <a:rPr lang="it-IT" i="1">
                              <a:latin typeface="Cambria Math" panose="02040503050406030204" pitchFamily="18" charset="0"/>
                            </a:rPr>
                            <m:t>𝑟</m:t>
                          </m:r>
                        </m:e>
                      </m:d>
                      <m:r>
                        <a:rPr lang="it-IT" i="0">
                          <a:latin typeface="Cambria Math" panose="02040503050406030204" pitchFamily="18" charset="0"/>
                        </a:rPr>
                        <m:t>=</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m:rPr>
                                  <m:sty m:val="p"/>
                                </m:rPr>
                                <a:rPr lang="it-IT" i="0">
                                  <a:latin typeface="Cambria Math" panose="02040503050406030204" pitchFamily="18" charset="0"/>
                                </a:rPr>
                                <m:t>μ</m:t>
                              </m:r>
                            </m:e>
                            <m:sub>
                              <m:r>
                                <a:rPr lang="it-IT" i="0">
                                  <a:latin typeface="Cambria Math" panose="02040503050406030204" pitchFamily="18" charset="0"/>
                                </a:rPr>
                                <m:t>0</m:t>
                              </m:r>
                            </m:sub>
                          </m:sSub>
                        </m:num>
                        <m:den>
                          <m:r>
                            <a:rPr lang="it-IT" i="1">
                              <a:latin typeface="Cambria Math" panose="02040503050406030204" pitchFamily="18" charset="0"/>
                            </a:rPr>
                            <m:t>𝑟</m:t>
                          </m:r>
                        </m:den>
                      </m:f>
                      <m:nary>
                        <m:naryPr>
                          <m:limLoc m:val="undOvr"/>
                          <m:ctrlPr>
                            <a:rPr lang="it-IT" i="1">
                              <a:latin typeface="Cambria Math" panose="02040503050406030204" pitchFamily="18" charset="0"/>
                            </a:rPr>
                          </m:ctrlPr>
                        </m:naryPr>
                        <m:sub>
                          <m:r>
                            <a:rPr lang="it-IT" i="0">
                              <a:latin typeface="Cambria Math" panose="02040503050406030204" pitchFamily="18" charset="0"/>
                            </a:rPr>
                            <m:t>0</m:t>
                          </m:r>
                        </m:sub>
                        <m:sup>
                          <m:r>
                            <a:rPr lang="it-IT" i="1">
                              <a:latin typeface="Cambria Math" panose="02040503050406030204" pitchFamily="18" charset="0"/>
                            </a:rPr>
                            <m:t>𝑟</m:t>
                          </m:r>
                        </m:sup>
                        <m:e>
                          <m:r>
                            <a:rPr lang="it-IT" i="1">
                              <a:latin typeface="Cambria Math" panose="02040503050406030204" pitchFamily="18" charset="0"/>
                            </a:rPr>
                            <m:t>𝐽</m:t>
                          </m:r>
                        </m:e>
                      </m:nary>
                      <m:d>
                        <m:dPr>
                          <m:ctrlPr>
                            <a:rPr lang="it-IT" i="1">
                              <a:latin typeface="Cambria Math" panose="02040503050406030204" pitchFamily="18" charset="0"/>
                            </a:rPr>
                          </m:ctrlPr>
                        </m:dPr>
                        <m:e>
                          <m:r>
                            <a:rPr lang="it-IT" i="1">
                              <a:latin typeface="Cambria Math" panose="02040503050406030204" pitchFamily="18" charset="0"/>
                            </a:rPr>
                            <m:t>𝑟</m:t>
                          </m:r>
                          <m:r>
                            <a:rPr lang="it-IT" i="0">
                              <a:latin typeface="Cambria Math" panose="02040503050406030204" pitchFamily="18" charset="0"/>
                            </a:rPr>
                            <m:t>′</m:t>
                          </m:r>
                        </m:e>
                      </m:d>
                      <m:r>
                        <a:rPr lang="it-IT" i="1">
                          <a:latin typeface="Cambria Math" panose="02040503050406030204" pitchFamily="18" charset="0"/>
                        </a:rPr>
                        <m:t>𝑟</m:t>
                      </m:r>
                      <m:r>
                        <a:rPr lang="it-IT" i="0">
                          <a:latin typeface="Cambria Math" panose="02040503050406030204" pitchFamily="18" charset="0"/>
                        </a:rPr>
                        <m:t>′</m:t>
                      </m:r>
                      <m:r>
                        <a:rPr lang="it-IT" i="1">
                          <a:latin typeface="Cambria Math" panose="02040503050406030204" pitchFamily="18" charset="0"/>
                        </a:rPr>
                        <m:t>𝑑𝑟</m:t>
                      </m:r>
                      <m:r>
                        <a:rPr lang="it-IT" i="0">
                          <a:latin typeface="Cambria Math" panose="02040503050406030204" pitchFamily="18" charset="0"/>
                        </a:rPr>
                        <m:t>′</m:t>
                      </m:r>
                    </m:oMath>
                  </m:oMathPara>
                </a14:m>
                <a:endParaRPr lang="it-IT" dirty="0">
                  <a:latin typeface="Cabin" pitchFamily="2"/>
                </a:endParaRPr>
              </a:p>
            </p:txBody>
          </p:sp>
        </mc:Choice>
        <mc:Fallback xmlns="">
          <p:sp>
            <p:nvSpPr>
              <p:cNvPr id="3" name="CasellaDiTesto 2">
                <a:extLst>
                  <a:ext uri="{FF2B5EF4-FFF2-40B4-BE49-F238E27FC236}">
                    <a16:creationId xmlns:a16="http://schemas.microsoft.com/office/drawing/2014/main" id="{3BA207A2-4F08-3736-2267-40DBD6D047A6}"/>
                  </a:ext>
                </a:extLst>
              </p:cNvPr>
              <p:cNvSpPr txBox="1">
                <a:spLocks noRot="1" noChangeAspect="1" noMove="1" noResize="1" noEditPoints="1" noAdjustHandles="1" noChangeArrowheads="1" noChangeShapeType="1" noTextEdit="1"/>
              </p:cNvSpPr>
              <p:nvPr/>
            </p:nvSpPr>
            <p:spPr>
              <a:xfrm>
                <a:off x="1255754" y="2675658"/>
                <a:ext cx="3366360" cy="831959"/>
              </a:xfrm>
              <a:prstGeom prst="rect">
                <a:avLst/>
              </a:prstGeom>
              <a:blipFill>
                <a:blip r:embed="rId2"/>
                <a:stretch>
                  <a:fillRect/>
                </a:stretch>
              </a:blipFill>
              <a:ln>
                <a:noFill/>
              </a:ln>
            </p:spPr>
            <p:txBody>
              <a:bodyPr/>
              <a:lstStyle/>
              <a:p>
                <a:r>
                  <a:rPr lang="it-IT">
                    <a:noFill/>
                  </a:rPr>
                  <a:t> </a:t>
                </a:r>
              </a:p>
            </p:txBody>
          </p:sp>
        </mc:Fallback>
      </mc:AlternateContent>
      <p:pic>
        <p:nvPicPr>
          <p:cNvPr id="4" name="Immagine 3">
            <a:extLst>
              <a:ext uri="{FF2B5EF4-FFF2-40B4-BE49-F238E27FC236}">
                <a16:creationId xmlns:a16="http://schemas.microsoft.com/office/drawing/2014/main" id="{B79BD8C2-2A48-A69C-F7E2-240BD2F37F4C}"/>
              </a:ext>
            </a:extLst>
          </p:cNvPr>
          <p:cNvPicPr>
            <a:picLocks noChangeAspect="1"/>
          </p:cNvPicPr>
          <p:nvPr/>
        </p:nvPicPr>
        <p:blipFill>
          <a:blip r:embed="rId3">
            <a:lum/>
            <a:alphaModFix/>
          </a:blip>
          <a:srcRect b="8733"/>
          <a:stretch>
            <a:fillRect/>
          </a:stretch>
        </p:blipFill>
        <p:spPr>
          <a:xfrm>
            <a:off x="7862389" y="1136709"/>
            <a:ext cx="2268831" cy="2229760"/>
          </a:xfrm>
          <a:prstGeom prst="rect">
            <a:avLst/>
          </a:prstGeom>
          <a:noFill/>
          <a:ln>
            <a:noFill/>
          </a:ln>
        </p:spPr>
      </p:pic>
      <p:sp>
        <p:nvSpPr>
          <p:cNvPr id="13" name="Figura a mano libera: forma 12">
            <a:extLst>
              <a:ext uri="{FF2B5EF4-FFF2-40B4-BE49-F238E27FC236}">
                <a16:creationId xmlns:a16="http://schemas.microsoft.com/office/drawing/2014/main" id="{BF3702F2-82CE-3F9B-30AF-DF08F6DAF059}"/>
              </a:ext>
            </a:extLst>
          </p:cNvPr>
          <p:cNvSpPr/>
          <p:nvPr/>
        </p:nvSpPr>
        <p:spPr>
          <a:xfrm>
            <a:off x="8364749" y="1628992"/>
            <a:ext cx="199883" cy="199891"/>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0000"/>
          </a:solidFill>
          <a:ln w="0">
            <a:solidFill>
              <a:srgbClr val="3465A4"/>
            </a:solidFill>
            <a:prstDash val="solid"/>
          </a:ln>
        </p:spPr>
        <p:txBody>
          <a:bodyPr wrap="square" lIns="90000" tIns="45000" rIns="90000" bIns="45000" anchor="ctr" anchorCtr="0" compatLnSpc="0">
            <a:noAutofit/>
          </a:bodyPr>
          <a:lstStyle/>
          <a:p>
            <a:pPr marL="0" marR="0" lvl="0" indent="0" hangingPunct="1">
              <a:lnSpc>
                <a:spcPct val="100000"/>
              </a:lnSpc>
              <a:spcBef>
                <a:spcPts val="0"/>
              </a:spcBef>
              <a:spcAft>
                <a:spcPts val="0"/>
              </a:spcAft>
              <a:buNone/>
              <a:tabLst/>
            </a:pPr>
            <a:endParaRPr lang="en-US" sz="1600" u="none" strike="noStrike" kern="1200" cap="none">
              <a:ln>
                <a:noFill/>
              </a:ln>
              <a:latin typeface="Cabin" pitchFamily="2"/>
              <a:ea typeface="DejaVu Sans" pitchFamily="2"/>
              <a:cs typeface="DejaVu Sans" pitchFamily="2"/>
            </a:endParaRPr>
          </a:p>
        </p:txBody>
      </p:sp>
      <p:sp>
        <p:nvSpPr>
          <p:cNvPr id="14" name="Connettore diritto 13">
            <a:extLst>
              <a:ext uri="{FF2B5EF4-FFF2-40B4-BE49-F238E27FC236}">
                <a16:creationId xmlns:a16="http://schemas.microsoft.com/office/drawing/2014/main" id="{01AF3CBB-BC62-774B-B016-53434D1B7B06}"/>
              </a:ext>
            </a:extLst>
          </p:cNvPr>
          <p:cNvSpPr/>
          <p:nvPr/>
        </p:nvSpPr>
        <p:spPr>
          <a:xfrm>
            <a:off x="8459430" y="1729432"/>
            <a:ext cx="522134" cy="522157"/>
          </a:xfrm>
          <a:prstGeom prst="line">
            <a:avLst/>
          </a:prstGeom>
          <a:noFill/>
          <a:ln w="18000">
            <a:solidFill>
              <a:srgbClr val="FF0000"/>
            </a:solidFill>
            <a:prstDash val="solid"/>
            <a:tailEnd type="arrow"/>
          </a:ln>
        </p:spPr>
        <p:txBody>
          <a:bodyPr wrap="none" lIns="63000" tIns="18000" rIns="63000" bIns="18000" anchor="ctr" anchorCtr="0" compatLnSpc="0"/>
          <a:lstStyle/>
          <a:p>
            <a:pPr marL="0" marR="0" lvl="0" indent="0" hangingPunct="1">
              <a:lnSpc>
                <a:spcPct val="100000"/>
              </a:lnSpc>
              <a:spcBef>
                <a:spcPts val="0"/>
              </a:spcBef>
              <a:spcAft>
                <a:spcPts val="0"/>
              </a:spcAft>
              <a:buNone/>
              <a:tabLst/>
            </a:pPr>
            <a:endParaRPr lang="en-US" sz="1600" u="none" strike="noStrike" kern="1200" cap="none">
              <a:ln>
                <a:noFill/>
              </a:ln>
              <a:latin typeface="Cabin" pitchFamily="2"/>
              <a:ea typeface="DejaVu Sans" pitchFamily="2"/>
              <a:cs typeface="DejaVu Sans" pitchFamily="2"/>
            </a:endParaRPr>
          </a:p>
        </p:txBody>
      </p:sp>
      <p:pic>
        <p:nvPicPr>
          <p:cNvPr id="16" name="Immagine 15">
            <a:extLst>
              <a:ext uri="{FF2B5EF4-FFF2-40B4-BE49-F238E27FC236}">
                <a16:creationId xmlns:a16="http://schemas.microsoft.com/office/drawing/2014/main" id="{74C98163-4B37-C75C-8FB6-6E0190FEF11C}"/>
              </a:ext>
            </a:extLst>
          </p:cNvPr>
          <p:cNvPicPr>
            <a:picLocks noChangeAspect="1"/>
          </p:cNvPicPr>
          <p:nvPr/>
        </p:nvPicPr>
        <p:blipFill>
          <a:blip r:embed="rId4"/>
          <a:stretch>
            <a:fillRect/>
          </a:stretch>
        </p:blipFill>
        <p:spPr>
          <a:xfrm>
            <a:off x="7733986" y="3429000"/>
            <a:ext cx="3619814" cy="2331922"/>
          </a:xfrm>
          <a:prstGeom prst="rect">
            <a:avLst/>
          </a:prstGeom>
        </p:spPr>
      </p:pic>
      <p:sp>
        <p:nvSpPr>
          <p:cNvPr id="17" name="CasellaDiTesto 16">
            <a:extLst>
              <a:ext uri="{FF2B5EF4-FFF2-40B4-BE49-F238E27FC236}">
                <a16:creationId xmlns:a16="http://schemas.microsoft.com/office/drawing/2014/main" id="{E41EC026-319A-49E1-E9C5-DE0B9ACD49B4}"/>
              </a:ext>
            </a:extLst>
          </p:cNvPr>
          <p:cNvSpPr txBox="1"/>
          <p:nvPr/>
        </p:nvSpPr>
        <p:spPr>
          <a:xfrm>
            <a:off x="6463261" y="4069585"/>
            <a:ext cx="1270725" cy="923330"/>
          </a:xfrm>
          <a:prstGeom prst="rect">
            <a:avLst/>
          </a:prstGeom>
          <a:noFill/>
        </p:spPr>
        <p:txBody>
          <a:bodyPr wrap="square" rtlCol="0">
            <a:spAutoFit/>
          </a:bodyPr>
          <a:lstStyle/>
          <a:p>
            <a:pPr algn="ctr"/>
            <a:r>
              <a:rPr lang="it-IT" dirty="0" err="1">
                <a:latin typeface="Arial" panose="020B0604020202020204" pitchFamily="34" charset="0"/>
                <a:cs typeface="Arial" panose="020B0604020202020204" pitchFamily="34" charset="0"/>
              </a:rPr>
              <a:t>Beam</a:t>
            </a:r>
            <a:r>
              <a:rPr lang="it-IT" dirty="0">
                <a:latin typeface="Arial" panose="020B0604020202020204" pitchFamily="34" charset="0"/>
                <a:cs typeface="Arial" panose="020B0604020202020204" pitchFamily="34" charset="0"/>
              </a:rPr>
              <a:t> energy = 127 MeV</a:t>
            </a:r>
          </a:p>
        </p:txBody>
      </p:sp>
    </p:spTree>
    <p:extLst>
      <p:ext uri="{BB962C8B-B14F-4D97-AF65-F5344CB8AC3E}">
        <p14:creationId xmlns:p14="http://schemas.microsoft.com/office/powerpoint/2010/main" val="4066610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1D71E-B848-8E08-CD4F-004A519BFC50}"/>
            </a:ext>
          </a:extLst>
        </p:cNvPr>
        <p:cNvGrpSpPr/>
        <p:nvPr/>
      </p:nvGrpSpPr>
      <p:grpSpPr>
        <a:xfrm>
          <a:off x="0" y="0"/>
          <a:ext cx="0" cy="0"/>
          <a:chOff x="0" y="0"/>
          <a:chExt cx="0" cy="0"/>
        </a:xfrm>
      </p:grpSpPr>
      <p:sp>
        <p:nvSpPr>
          <p:cNvPr id="5" name="Segnaposto data 4">
            <a:extLst>
              <a:ext uri="{FF2B5EF4-FFF2-40B4-BE49-F238E27FC236}">
                <a16:creationId xmlns:a16="http://schemas.microsoft.com/office/drawing/2014/main" id="{4EC29DBC-8797-23C8-8988-C8E99AC70985}"/>
              </a:ext>
            </a:extLst>
          </p:cNvPr>
          <p:cNvSpPr>
            <a:spLocks noGrp="1"/>
          </p:cNvSpPr>
          <p:nvPr>
            <p:ph type="dt" sz="half" idx="10"/>
          </p:nvPr>
        </p:nvSpPr>
        <p:spPr>
          <a:xfrm>
            <a:off x="561218" y="6356350"/>
            <a:ext cx="11069564" cy="365125"/>
          </a:xfrm>
          <a:solidFill>
            <a:schemeClr val="bg1"/>
          </a:solidFill>
        </p:spPr>
        <p:txBody>
          <a:bodyPr/>
          <a:lstStyle/>
          <a:p>
            <a:r>
              <a:rPr lang="en-US" noProof="0" dirty="0"/>
              <a:t>06/10/2025</a:t>
            </a:r>
          </a:p>
        </p:txBody>
      </p:sp>
      <p:sp>
        <p:nvSpPr>
          <p:cNvPr id="6" name="Segnaposto piè di pagina 5">
            <a:extLst>
              <a:ext uri="{FF2B5EF4-FFF2-40B4-BE49-F238E27FC236}">
                <a16:creationId xmlns:a16="http://schemas.microsoft.com/office/drawing/2014/main" id="{74FAE424-A0F3-58F9-6B7B-8A08C51129E5}"/>
              </a:ext>
            </a:extLst>
          </p:cNvPr>
          <p:cNvSpPr>
            <a:spLocks noGrp="1"/>
          </p:cNvSpPr>
          <p:nvPr>
            <p:ph type="ftr" sz="quarter" idx="11"/>
          </p:nvPr>
        </p:nvSpPr>
        <p:spPr/>
        <p:txBody>
          <a:bodyPr/>
          <a:lstStyle/>
          <a:p>
            <a:r>
              <a:rPr lang="en-US" noProof="0" dirty="0" err="1"/>
              <a:t>EuPRAXIA</a:t>
            </a:r>
            <a:r>
              <a:rPr lang="en-US" noProof="0" dirty="0"/>
              <a:t> CAMP III - Romain DEMITRA</a:t>
            </a:r>
          </a:p>
        </p:txBody>
      </p:sp>
      <p:sp>
        <p:nvSpPr>
          <p:cNvPr id="7" name="Segnaposto numero diapositiva 6">
            <a:extLst>
              <a:ext uri="{FF2B5EF4-FFF2-40B4-BE49-F238E27FC236}">
                <a16:creationId xmlns:a16="http://schemas.microsoft.com/office/drawing/2014/main" id="{8D1451E6-6A09-7F4D-5A34-1A58A2B69E84}"/>
              </a:ext>
            </a:extLst>
          </p:cNvPr>
          <p:cNvSpPr>
            <a:spLocks noGrp="1"/>
          </p:cNvSpPr>
          <p:nvPr>
            <p:ph type="sldNum" sz="quarter" idx="12"/>
          </p:nvPr>
        </p:nvSpPr>
        <p:spPr/>
        <p:txBody>
          <a:bodyPr/>
          <a:lstStyle/>
          <a:p>
            <a:fld id="{13434FD6-45E5-4AC9-8EB5-1DAC73434F53}" type="slidenum">
              <a:rPr lang="en-US" noProof="0" smtClean="0"/>
              <a:t>4</a:t>
            </a:fld>
            <a:endParaRPr lang="en-US" noProof="0" dirty="0"/>
          </a:p>
        </p:txBody>
      </p:sp>
      <p:sp>
        <p:nvSpPr>
          <p:cNvPr id="8" name="CasellaDiTesto 7">
            <a:extLst>
              <a:ext uri="{FF2B5EF4-FFF2-40B4-BE49-F238E27FC236}">
                <a16:creationId xmlns:a16="http://schemas.microsoft.com/office/drawing/2014/main" id="{7C62481A-2E4A-FC25-2CAF-DFBE46C7BE38}"/>
              </a:ext>
            </a:extLst>
          </p:cNvPr>
          <p:cNvSpPr txBox="1"/>
          <p:nvPr/>
        </p:nvSpPr>
        <p:spPr>
          <a:xfrm>
            <a:off x="389466" y="212878"/>
            <a:ext cx="11413067" cy="584775"/>
          </a:xfrm>
          <a:prstGeom prst="rect">
            <a:avLst/>
          </a:prstGeom>
          <a:solidFill>
            <a:schemeClr val="bg1"/>
          </a:solidFill>
          <a:ln>
            <a:noFill/>
          </a:ln>
          <a:effectLst>
            <a:softEdge rad="0"/>
          </a:effectLst>
        </p:spPr>
        <p:txBody>
          <a:bodyPr wrap="square" rtlCol="0">
            <a:spAutoFit/>
          </a:bodyPr>
          <a:lstStyle/>
          <a:p>
            <a:r>
              <a:rPr lang="en-US" sz="3200" i="1" dirty="0"/>
              <a:t>How Plasma Capillaries Guide and Bend Beams</a:t>
            </a:r>
            <a:endParaRPr lang="en-US" sz="3200" noProof="0" dirty="0"/>
          </a:p>
        </p:txBody>
      </p:sp>
      <p:sp>
        <p:nvSpPr>
          <p:cNvPr id="10" name="Rettangolo con angoli arrotondati 9">
            <a:extLst>
              <a:ext uri="{FF2B5EF4-FFF2-40B4-BE49-F238E27FC236}">
                <a16:creationId xmlns:a16="http://schemas.microsoft.com/office/drawing/2014/main" id="{3170E3E6-1059-D7CE-5E03-7882B97B33C6}"/>
              </a:ext>
            </a:extLst>
          </p:cNvPr>
          <p:cNvSpPr/>
          <p:nvPr/>
        </p:nvSpPr>
        <p:spPr>
          <a:xfrm>
            <a:off x="389466" y="3368040"/>
            <a:ext cx="7326087" cy="291084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ttangolo con angoli arrotondati 10">
            <a:extLst>
              <a:ext uri="{FF2B5EF4-FFF2-40B4-BE49-F238E27FC236}">
                <a16:creationId xmlns:a16="http://schemas.microsoft.com/office/drawing/2014/main" id="{677C654A-68C4-6028-37E1-54241BFD6151}"/>
              </a:ext>
            </a:extLst>
          </p:cNvPr>
          <p:cNvSpPr/>
          <p:nvPr/>
        </p:nvSpPr>
        <p:spPr>
          <a:xfrm>
            <a:off x="361647" y="918920"/>
            <a:ext cx="7353906" cy="232785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Rectangle 1">
            <a:extLst>
              <a:ext uri="{FF2B5EF4-FFF2-40B4-BE49-F238E27FC236}">
                <a16:creationId xmlns:a16="http://schemas.microsoft.com/office/drawing/2014/main" id="{E7F7F350-1468-B301-DB24-932151309528}"/>
              </a:ext>
            </a:extLst>
          </p:cNvPr>
          <p:cNvSpPr>
            <a:spLocks noChangeArrowheads="1"/>
          </p:cNvSpPr>
          <p:nvPr/>
        </p:nvSpPr>
        <p:spPr bwMode="auto">
          <a:xfrm>
            <a:off x="561218" y="3392299"/>
            <a:ext cx="706894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a:buFont typeface="Arial" panose="020B0604020202020204" pitchFamily="34" charset="0"/>
              <a:buChar char="•"/>
            </a:pPr>
            <a:r>
              <a:rPr lang="en-US" dirty="0"/>
              <a:t>Curved active-plasma lens: an alternative to classic bending magnets</a:t>
            </a:r>
            <a:br>
              <a:rPr lang="en-US" dirty="0"/>
            </a:br>
            <a:r>
              <a:rPr lang="en-US" dirty="0"/>
              <a:t>Plasma can sustain large currents, E.g., 15 kA currents produce ~4 T magnetic fields.</a:t>
            </a:r>
          </a:p>
          <a:p>
            <a:pPr marL="285750" lvl="0" indent="-285750">
              <a:buFont typeface="Arial" panose="020B0604020202020204" pitchFamily="34" charset="0"/>
              <a:buChar char="•"/>
            </a:pPr>
            <a:r>
              <a:rPr lang="en-US" dirty="0"/>
              <a:t>Compactness : Large deflection angles, no need of cryogenic systems</a:t>
            </a:r>
          </a:p>
          <a:p>
            <a:pPr marL="285750" lvl="0" indent="-285750">
              <a:buFont typeface="Arial" panose="020B0604020202020204" pitchFamily="34" charset="0"/>
              <a:buChar char="•"/>
            </a:pPr>
            <a:r>
              <a:rPr lang="en-US" dirty="0"/>
              <a:t>Tunability : The bending is tuned by adjusting the discharge-current</a:t>
            </a:r>
          </a:p>
          <a:p>
            <a:pPr marL="285750" lvl="0" indent="-285750">
              <a:buFont typeface="Arial" panose="020B0604020202020204" pitchFamily="34" charset="0"/>
              <a:buChar char="•"/>
            </a:pPr>
            <a:r>
              <a:rPr lang="en-US" dirty="0"/>
              <a:t>Cheap solution (</a:t>
            </a:r>
            <a:r>
              <a:rPr lang="en-US" dirty="0" err="1"/>
              <a:t>capillary+discharge</a:t>
            </a:r>
            <a:r>
              <a:rPr lang="en-US" dirty="0"/>
              <a:t> pulser)</a:t>
            </a:r>
          </a:p>
          <a:p>
            <a:pPr marL="285750" lvl="0" indent="-285750">
              <a:buFont typeface="Arial" panose="020B0604020202020204" pitchFamily="34" charset="0"/>
              <a:buChar char="•"/>
            </a:pPr>
            <a:r>
              <a:rPr lang="en-US" dirty="0"/>
              <a:t>Tunable dispersion (dispersion-free also possible) by changing the discharge current</a:t>
            </a:r>
          </a:p>
        </p:txBody>
      </p:sp>
      <p:pic>
        <p:nvPicPr>
          <p:cNvPr id="12" name="Immagine 11">
            <a:extLst>
              <a:ext uri="{FF2B5EF4-FFF2-40B4-BE49-F238E27FC236}">
                <a16:creationId xmlns:a16="http://schemas.microsoft.com/office/drawing/2014/main" id="{BB1A2822-E9F9-439F-FC2C-56E7606DA598}"/>
              </a:ext>
            </a:extLst>
          </p:cNvPr>
          <p:cNvPicPr>
            <a:picLocks noChangeAspect="1"/>
          </p:cNvPicPr>
          <p:nvPr/>
        </p:nvPicPr>
        <p:blipFill>
          <a:blip r:embed="rId2">
            <a:lum/>
            <a:alphaModFix/>
          </a:blip>
          <a:srcRect/>
          <a:stretch>
            <a:fillRect/>
          </a:stretch>
        </p:blipFill>
        <p:spPr>
          <a:xfrm>
            <a:off x="739547" y="1141494"/>
            <a:ext cx="6598106" cy="1901426"/>
          </a:xfrm>
          <a:prstGeom prst="rect">
            <a:avLst/>
          </a:prstGeom>
          <a:noFill/>
          <a:ln>
            <a:noFill/>
          </a:ln>
        </p:spPr>
      </p:pic>
      <p:pic>
        <p:nvPicPr>
          <p:cNvPr id="73" name="Immagine 72">
            <a:extLst>
              <a:ext uri="{FF2B5EF4-FFF2-40B4-BE49-F238E27FC236}">
                <a16:creationId xmlns:a16="http://schemas.microsoft.com/office/drawing/2014/main" id="{BC6FB75A-4A85-66DB-DBF5-A28280B3D734}"/>
              </a:ext>
            </a:extLst>
          </p:cNvPr>
          <p:cNvPicPr>
            <a:picLocks noChangeAspect="1"/>
          </p:cNvPicPr>
          <p:nvPr/>
        </p:nvPicPr>
        <p:blipFill>
          <a:blip r:embed="rId3">
            <a:lum/>
            <a:alphaModFix/>
          </a:blip>
          <a:srcRect/>
          <a:stretch>
            <a:fillRect/>
          </a:stretch>
        </p:blipFill>
        <p:spPr>
          <a:xfrm>
            <a:off x="8093453" y="1070374"/>
            <a:ext cx="3403600" cy="4034468"/>
          </a:xfrm>
          <a:prstGeom prst="rect">
            <a:avLst/>
          </a:prstGeom>
          <a:noFill/>
          <a:ln>
            <a:noFill/>
          </a:ln>
          <a:effectLst/>
        </p:spPr>
      </p:pic>
      <p:sp>
        <p:nvSpPr>
          <p:cNvPr id="75" name="CasellaDiTesto 74">
            <a:extLst>
              <a:ext uri="{FF2B5EF4-FFF2-40B4-BE49-F238E27FC236}">
                <a16:creationId xmlns:a16="http://schemas.microsoft.com/office/drawing/2014/main" id="{2393CDAC-FE2B-E3D0-5BFD-6E4632C28F43}"/>
              </a:ext>
            </a:extLst>
          </p:cNvPr>
          <p:cNvSpPr txBox="1"/>
          <p:nvPr/>
        </p:nvSpPr>
        <p:spPr>
          <a:xfrm>
            <a:off x="8093453" y="5233112"/>
            <a:ext cx="3403600" cy="646331"/>
          </a:xfrm>
          <a:prstGeom prst="rect">
            <a:avLst/>
          </a:prstGeom>
          <a:noFill/>
        </p:spPr>
        <p:txBody>
          <a:bodyPr wrap="square">
            <a:spAutoFit/>
          </a:bodyPr>
          <a:lstStyle/>
          <a:p>
            <a:pPr marL="0" marR="0" lvl="0" indent="0" rtl="0" hangingPunct="1">
              <a:lnSpc>
                <a:spcPct val="100000"/>
              </a:lnSpc>
              <a:spcBef>
                <a:spcPts val="0"/>
              </a:spcBef>
              <a:spcAft>
                <a:spcPts val="0"/>
              </a:spcAft>
              <a:buNone/>
              <a:tabLst/>
            </a:pPr>
            <a:r>
              <a:rPr lang="en-US" sz="1200" u="none" strike="noStrike" kern="1200" cap="none" dirty="0">
                <a:ln>
                  <a:noFill/>
                </a:ln>
                <a:solidFill>
                  <a:schemeClr val="bg1"/>
                </a:solidFill>
                <a:latin typeface="Cabin" pitchFamily="2"/>
                <a:ea typeface="DejaVu Sans" pitchFamily="2"/>
                <a:cs typeface="DejaVu Sans" pitchFamily="2"/>
              </a:rPr>
              <a:t>Pompili, R., et al. "Guiding of charged particle beams in curved capillary-discharge waveguides." AIP Advances 8.1 (2018): 015326.</a:t>
            </a:r>
          </a:p>
        </p:txBody>
      </p:sp>
    </p:spTree>
    <p:extLst>
      <p:ext uri="{BB962C8B-B14F-4D97-AF65-F5344CB8AC3E}">
        <p14:creationId xmlns:p14="http://schemas.microsoft.com/office/powerpoint/2010/main" val="1086301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73BBC-3DF2-E7E8-00D5-EC615E88D830}"/>
            </a:ext>
          </a:extLst>
        </p:cNvPr>
        <p:cNvGrpSpPr/>
        <p:nvPr/>
      </p:nvGrpSpPr>
      <p:grpSpPr>
        <a:xfrm>
          <a:off x="0" y="0"/>
          <a:ext cx="0" cy="0"/>
          <a:chOff x="0" y="0"/>
          <a:chExt cx="0" cy="0"/>
        </a:xfrm>
      </p:grpSpPr>
      <p:sp>
        <p:nvSpPr>
          <p:cNvPr id="5" name="Segnaposto data 4">
            <a:extLst>
              <a:ext uri="{FF2B5EF4-FFF2-40B4-BE49-F238E27FC236}">
                <a16:creationId xmlns:a16="http://schemas.microsoft.com/office/drawing/2014/main" id="{AC43FA4F-2D0C-638B-DA55-22853E01F524}"/>
              </a:ext>
            </a:extLst>
          </p:cNvPr>
          <p:cNvSpPr>
            <a:spLocks noGrp="1"/>
          </p:cNvSpPr>
          <p:nvPr>
            <p:ph type="dt" sz="half" idx="10"/>
          </p:nvPr>
        </p:nvSpPr>
        <p:spPr>
          <a:xfrm>
            <a:off x="561218" y="6356350"/>
            <a:ext cx="11069564" cy="365125"/>
          </a:xfrm>
          <a:solidFill>
            <a:schemeClr val="bg1"/>
          </a:solidFill>
        </p:spPr>
        <p:txBody>
          <a:bodyPr/>
          <a:lstStyle/>
          <a:p>
            <a:r>
              <a:rPr lang="en-US" noProof="0" dirty="0"/>
              <a:t>06/10/2025</a:t>
            </a:r>
          </a:p>
        </p:txBody>
      </p:sp>
      <p:sp>
        <p:nvSpPr>
          <p:cNvPr id="6" name="Segnaposto piè di pagina 5">
            <a:extLst>
              <a:ext uri="{FF2B5EF4-FFF2-40B4-BE49-F238E27FC236}">
                <a16:creationId xmlns:a16="http://schemas.microsoft.com/office/drawing/2014/main" id="{4AB479E9-B7EB-C92B-FA85-00FFC0CC2429}"/>
              </a:ext>
            </a:extLst>
          </p:cNvPr>
          <p:cNvSpPr>
            <a:spLocks noGrp="1"/>
          </p:cNvSpPr>
          <p:nvPr>
            <p:ph type="ftr" sz="quarter" idx="11"/>
          </p:nvPr>
        </p:nvSpPr>
        <p:spPr/>
        <p:txBody>
          <a:bodyPr/>
          <a:lstStyle/>
          <a:p>
            <a:r>
              <a:rPr lang="en-US" noProof="0" dirty="0" err="1"/>
              <a:t>EuPRAXIA</a:t>
            </a:r>
            <a:r>
              <a:rPr lang="en-US" noProof="0" dirty="0"/>
              <a:t> CAMP III - Romain DEMITRA</a:t>
            </a:r>
          </a:p>
        </p:txBody>
      </p:sp>
      <p:sp>
        <p:nvSpPr>
          <p:cNvPr id="7" name="Segnaposto numero diapositiva 6">
            <a:extLst>
              <a:ext uri="{FF2B5EF4-FFF2-40B4-BE49-F238E27FC236}">
                <a16:creationId xmlns:a16="http://schemas.microsoft.com/office/drawing/2014/main" id="{FBA37492-FB5A-65A5-EE99-E5CF6103C58A}"/>
              </a:ext>
            </a:extLst>
          </p:cNvPr>
          <p:cNvSpPr>
            <a:spLocks noGrp="1"/>
          </p:cNvSpPr>
          <p:nvPr>
            <p:ph type="sldNum" sz="quarter" idx="12"/>
          </p:nvPr>
        </p:nvSpPr>
        <p:spPr/>
        <p:txBody>
          <a:bodyPr/>
          <a:lstStyle/>
          <a:p>
            <a:fld id="{13434FD6-45E5-4AC9-8EB5-1DAC73434F53}" type="slidenum">
              <a:rPr lang="en-US" noProof="0" smtClean="0"/>
              <a:t>5</a:t>
            </a:fld>
            <a:endParaRPr lang="en-US" noProof="0" dirty="0"/>
          </a:p>
        </p:txBody>
      </p:sp>
      <p:sp>
        <p:nvSpPr>
          <p:cNvPr id="8" name="CasellaDiTesto 7">
            <a:extLst>
              <a:ext uri="{FF2B5EF4-FFF2-40B4-BE49-F238E27FC236}">
                <a16:creationId xmlns:a16="http://schemas.microsoft.com/office/drawing/2014/main" id="{E1395CDA-F982-CB60-7ABE-B4FB6F552741}"/>
              </a:ext>
            </a:extLst>
          </p:cNvPr>
          <p:cNvSpPr txBox="1"/>
          <p:nvPr/>
        </p:nvSpPr>
        <p:spPr>
          <a:xfrm>
            <a:off x="389466" y="212878"/>
            <a:ext cx="11413067" cy="584775"/>
          </a:xfrm>
          <a:prstGeom prst="rect">
            <a:avLst/>
          </a:prstGeom>
          <a:solidFill>
            <a:schemeClr val="bg1"/>
          </a:solidFill>
          <a:ln>
            <a:noFill/>
          </a:ln>
          <a:effectLst>
            <a:softEdge rad="0"/>
          </a:effectLst>
        </p:spPr>
        <p:txBody>
          <a:bodyPr wrap="square" rtlCol="0">
            <a:spAutoFit/>
          </a:bodyPr>
          <a:lstStyle/>
          <a:p>
            <a:r>
              <a:rPr lang="en-US" sz="3200" i="1" dirty="0">
                <a:latin typeface="Arial" panose="020B0604020202020204" pitchFamily="34" charset="0"/>
                <a:cs typeface="Arial" panose="020B0604020202020204" pitchFamily="34" charset="0"/>
              </a:rPr>
              <a:t>Bending mechanism</a:t>
            </a:r>
            <a:endParaRPr lang="en-US" sz="3200" i="1" noProof="0" dirty="0">
              <a:latin typeface="Arial" panose="020B0604020202020204" pitchFamily="34" charset="0"/>
              <a:cs typeface="Arial" panose="020B0604020202020204" pitchFamily="34" charset="0"/>
            </a:endParaRPr>
          </a:p>
        </p:txBody>
      </p:sp>
      <p:sp>
        <p:nvSpPr>
          <p:cNvPr id="10" name="Rettangolo con angoli arrotondati 9">
            <a:extLst>
              <a:ext uri="{FF2B5EF4-FFF2-40B4-BE49-F238E27FC236}">
                <a16:creationId xmlns:a16="http://schemas.microsoft.com/office/drawing/2014/main" id="{36912D57-F2D7-28BC-89C4-E6EFC2E06C85}"/>
              </a:ext>
            </a:extLst>
          </p:cNvPr>
          <p:cNvSpPr/>
          <p:nvPr/>
        </p:nvSpPr>
        <p:spPr>
          <a:xfrm>
            <a:off x="561218" y="1040189"/>
            <a:ext cx="5215467" cy="49348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n-US" dirty="0">
                <a:solidFill>
                  <a:schemeClr val="tx1"/>
                </a:solidFill>
              </a:rPr>
              <a:t>Particle motion in the ABP is different with respect to a classic bending magnet</a:t>
            </a:r>
          </a:p>
          <a:p>
            <a:pPr marL="285750" lvl="0" indent="-285750">
              <a:buFont typeface="Arial" panose="020B0604020202020204" pitchFamily="34" charset="0"/>
              <a:buChar char="•"/>
            </a:pPr>
            <a:r>
              <a:rPr lang="en-US" dirty="0">
                <a:solidFill>
                  <a:schemeClr val="tx1"/>
                </a:solidFill>
              </a:rPr>
              <a:t>Its magnetic field is radially increasing (not constant like in a planar bend)</a:t>
            </a:r>
          </a:p>
          <a:p>
            <a:pPr marL="285750" lvl="0" indent="-285750">
              <a:buFont typeface="Arial" panose="020B0604020202020204" pitchFamily="34" charset="0"/>
              <a:buChar char="•"/>
            </a:pPr>
            <a:r>
              <a:rPr lang="en-US" dirty="0">
                <a:solidFill>
                  <a:schemeClr val="tx1"/>
                </a:solidFill>
              </a:rPr>
              <a:t>Large energy particles → large offset with respect to the capillary axis → stronger deflection</a:t>
            </a:r>
          </a:p>
          <a:p>
            <a:pPr marL="285750" lvl="0" indent="-285750">
              <a:buFont typeface="Arial" panose="020B0604020202020204" pitchFamily="34" charset="0"/>
              <a:buChar char="•"/>
            </a:pPr>
            <a:r>
              <a:rPr lang="en-US" dirty="0">
                <a:solidFill>
                  <a:schemeClr val="tx1"/>
                </a:solidFill>
              </a:rPr>
              <a:t>Bunch elongation/dispersion can be made negligible even with large energy spreads</a:t>
            </a:r>
          </a:p>
          <a:p>
            <a:pPr marL="285750" lvl="0" indent="-285750">
              <a:buFont typeface="Arial" panose="020B0604020202020204" pitchFamily="34" charset="0"/>
              <a:buChar char="•"/>
            </a:pPr>
            <a:r>
              <a:rPr lang="en-US" dirty="0">
                <a:solidFill>
                  <a:schemeClr val="tx1"/>
                </a:solidFill>
              </a:rPr>
              <a:t>The ABP does not require any manipulation on the beam LPS as in the case of standard bending magnets!</a:t>
            </a:r>
          </a:p>
          <a:p>
            <a:pPr marL="285750" lvl="0" indent="-285750">
              <a:buFont typeface="Arial" panose="020B0604020202020204" pitchFamily="34" charset="0"/>
              <a:buChar char="•"/>
            </a:pPr>
            <a:r>
              <a:rPr lang="en-US" dirty="0">
                <a:solidFill>
                  <a:schemeClr val="tx1"/>
                </a:solidFill>
              </a:rPr>
              <a:t>No dispersion-matching optics (quads, </a:t>
            </a:r>
            <a:r>
              <a:rPr lang="en-US" dirty="0" err="1">
                <a:solidFill>
                  <a:schemeClr val="tx1"/>
                </a:solidFill>
              </a:rPr>
              <a:t>sextupoles</a:t>
            </a:r>
            <a:r>
              <a:rPr lang="en-US" dirty="0">
                <a:solidFill>
                  <a:schemeClr val="tx1"/>
                </a:solidFill>
              </a:rPr>
              <a:t>)!</a:t>
            </a:r>
          </a:p>
          <a:p>
            <a:pPr marL="285750" lvl="0" indent="-285750">
              <a:buFont typeface="Arial" panose="020B0604020202020204" pitchFamily="34" charset="0"/>
              <a:buChar char="•"/>
            </a:pPr>
            <a:r>
              <a:rPr lang="en-US" dirty="0">
                <a:solidFill>
                  <a:schemeClr val="tx1"/>
                </a:solidFill>
              </a:rPr>
              <a:t>Simple and affordable solution in view of futuristic compact machines.</a:t>
            </a:r>
          </a:p>
          <a:p>
            <a:pPr lvl="0"/>
            <a:endParaRPr lang="en-US" sz="1200" dirty="0">
              <a:solidFill>
                <a:schemeClr val="tx1"/>
              </a:solidFill>
              <a:latin typeface="Arial" panose="020B0604020202020204" pitchFamily="34" charset="0"/>
              <a:cs typeface="Arial" panose="020B0604020202020204" pitchFamily="34" charset="0"/>
            </a:endParaRPr>
          </a:p>
        </p:txBody>
      </p:sp>
      <p:sp>
        <p:nvSpPr>
          <p:cNvPr id="11" name="Rettangolo con angoli arrotondati 10">
            <a:extLst>
              <a:ext uri="{FF2B5EF4-FFF2-40B4-BE49-F238E27FC236}">
                <a16:creationId xmlns:a16="http://schemas.microsoft.com/office/drawing/2014/main" id="{9211059F-BB83-6B30-585A-987D0AAD490F}"/>
              </a:ext>
            </a:extLst>
          </p:cNvPr>
          <p:cNvSpPr/>
          <p:nvPr/>
        </p:nvSpPr>
        <p:spPr>
          <a:xfrm>
            <a:off x="6415315" y="1040189"/>
            <a:ext cx="5215467" cy="49348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 name="Immagine 1">
            <a:extLst>
              <a:ext uri="{FF2B5EF4-FFF2-40B4-BE49-F238E27FC236}">
                <a16:creationId xmlns:a16="http://schemas.microsoft.com/office/drawing/2014/main" id="{C0A4FB7A-6D6A-B0B1-9C7E-1664083123EA}"/>
              </a:ext>
            </a:extLst>
          </p:cNvPr>
          <p:cNvPicPr>
            <a:picLocks noChangeAspect="1"/>
          </p:cNvPicPr>
          <p:nvPr/>
        </p:nvPicPr>
        <p:blipFill>
          <a:blip r:embed="rId2">
            <a:lum/>
            <a:alphaModFix/>
          </a:blip>
          <a:srcRect/>
          <a:stretch>
            <a:fillRect/>
          </a:stretch>
        </p:blipFill>
        <p:spPr>
          <a:xfrm>
            <a:off x="6660288" y="1632642"/>
            <a:ext cx="4790032" cy="3592715"/>
          </a:xfrm>
          <a:prstGeom prst="rect">
            <a:avLst/>
          </a:prstGeom>
          <a:noFill/>
          <a:ln>
            <a:noFill/>
          </a:ln>
          <a:effectLst/>
        </p:spPr>
      </p:pic>
    </p:spTree>
    <p:extLst>
      <p:ext uri="{BB962C8B-B14F-4D97-AF65-F5344CB8AC3E}">
        <p14:creationId xmlns:p14="http://schemas.microsoft.com/office/powerpoint/2010/main" val="888068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01E8F-B8FC-030A-DB7F-2332E500A07B}"/>
            </a:ext>
          </a:extLst>
        </p:cNvPr>
        <p:cNvGrpSpPr/>
        <p:nvPr/>
      </p:nvGrpSpPr>
      <p:grpSpPr>
        <a:xfrm>
          <a:off x="0" y="0"/>
          <a:ext cx="0" cy="0"/>
          <a:chOff x="0" y="0"/>
          <a:chExt cx="0" cy="0"/>
        </a:xfrm>
      </p:grpSpPr>
      <p:sp>
        <p:nvSpPr>
          <p:cNvPr id="5" name="Segnaposto data 4">
            <a:extLst>
              <a:ext uri="{FF2B5EF4-FFF2-40B4-BE49-F238E27FC236}">
                <a16:creationId xmlns:a16="http://schemas.microsoft.com/office/drawing/2014/main" id="{C70A5E38-E28E-BA03-23A6-A5B83C16F809}"/>
              </a:ext>
            </a:extLst>
          </p:cNvPr>
          <p:cNvSpPr>
            <a:spLocks noGrp="1"/>
          </p:cNvSpPr>
          <p:nvPr>
            <p:ph type="dt" sz="half" idx="10"/>
          </p:nvPr>
        </p:nvSpPr>
        <p:spPr>
          <a:xfrm>
            <a:off x="561218" y="6356350"/>
            <a:ext cx="11069564" cy="365125"/>
          </a:xfrm>
          <a:solidFill>
            <a:schemeClr val="bg1"/>
          </a:solidFill>
        </p:spPr>
        <p:txBody>
          <a:bodyPr/>
          <a:lstStyle/>
          <a:p>
            <a:r>
              <a:rPr lang="en-US" noProof="0" dirty="0"/>
              <a:t>06/10/2025</a:t>
            </a:r>
          </a:p>
        </p:txBody>
      </p:sp>
      <p:sp>
        <p:nvSpPr>
          <p:cNvPr id="6" name="Segnaposto piè di pagina 5">
            <a:extLst>
              <a:ext uri="{FF2B5EF4-FFF2-40B4-BE49-F238E27FC236}">
                <a16:creationId xmlns:a16="http://schemas.microsoft.com/office/drawing/2014/main" id="{ED97E275-9781-C585-6053-BDFB68A4D737}"/>
              </a:ext>
            </a:extLst>
          </p:cNvPr>
          <p:cNvSpPr>
            <a:spLocks noGrp="1"/>
          </p:cNvSpPr>
          <p:nvPr>
            <p:ph type="ftr" sz="quarter" idx="11"/>
          </p:nvPr>
        </p:nvSpPr>
        <p:spPr/>
        <p:txBody>
          <a:bodyPr/>
          <a:lstStyle/>
          <a:p>
            <a:r>
              <a:rPr lang="en-US" noProof="0" dirty="0" err="1"/>
              <a:t>EuPRAXIA</a:t>
            </a:r>
            <a:r>
              <a:rPr lang="en-US" noProof="0" dirty="0"/>
              <a:t> CAMP III - Romain DEMITRA</a:t>
            </a:r>
          </a:p>
        </p:txBody>
      </p:sp>
      <p:sp>
        <p:nvSpPr>
          <p:cNvPr id="7" name="Segnaposto numero diapositiva 6">
            <a:extLst>
              <a:ext uri="{FF2B5EF4-FFF2-40B4-BE49-F238E27FC236}">
                <a16:creationId xmlns:a16="http://schemas.microsoft.com/office/drawing/2014/main" id="{A627C948-E433-2E10-10A0-82BBB098C178}"/>
              </a:ext>
            </a:extLst>
          </p:cNvPr>
          <p:cNvSpPr>
            <a:spLocks noGrp="1"/>
          </p:cNvSpPr>
          <p:nvPr>
            <p:ph type="sldNum" sz="quarter" idx="12"/>
          </p:nvPr>
        </p:nvSpPr>
        <p:spPr/>
        <p:txBody>
          <a:bodyPr/>
          <a:lstStyle/>
          <a:p>
            <a:fld id="{13434FD6-45E5-4AC9-8EB5-1DAC73434F53}" type="slidenum">
              <a:rPr lang="en-US" noProof="0" smtClean="0"/>
              <a:t>6</a:t>
            </a:fld>
            <a:endParaRPr lang="en-US" noProof="0" dirty="0"/>
          </a:p>
        </p:txBody>
      </p:sp>
      <p:sp>
        <p:nvSpPr>
          <p:cNvPr id="8" name="CasellaDiTesto 7">
            <a:extLst>
              <a:ext uri="{FF2B5EF4-FFF2-40B4-BE49-F238E27FC236}">
                <a16:creationId xmlns:a16="http://schemas.microsoft.com/office/drawing/2014/main" id="{2214BE7A-6C4E-6587-92B4-4C4E222C9F7A}"/>
              </a:ext>
            </a:extLst>
          </p:cNvPr>
          <p:cNvSpPr txBox="1"/>
          <p:nvPr/>
        </p:nvSpPr>
        <p:spPr>
          <a:xfrm>
            <a:off x="389466" y="212878"/>
            <a:ext cx="11413067" cy="584775"/>
          </a:xfrm>
          <a:prstGeom prst="rect">
            <a:avLst/>
          </a:prstGeom>
          <a:solidFill>
            <a:schemeClr val="bg1"/>
          </a:solidFill>
          <a:ln>
            <a:noFill/>
          </a:ln>
          <a:effectLst>
            <a:softEdge rad="0"/>
          </a:effectLst>
        </p:spPr>
        <p:txBody>
          <a:bodyPr wrap="square" rtlCol="0">
            <a:spAutoFit/>
          </a:bodyPr>
          <a:lstStyle/>
          <a:p>
            <a:r>
              <a:rPr lang="en-US" sz="3200" i="1" noProof="0" dirty="0"/>
              <a:t>HV Pulser used for APB at </a:t>
            </a:r>
            <a:r>
              <a:rPr lang="en-US" sz="3200" i="1" noProof="0" dirty="0" err="1"/>
              <a:t>SPAR_Lab</a:t>
            </a:r>
            <a:endParaRPr lang="en-US" sz="3200" noProof="0" dirty="0"/>
          </a:p>
        </p:txBody>
      </p:sp>
      <p:sp>
        <p:nvSpPr>
          <p:cNvPr id="10" name="Rettangolo con angoli arrotondati 9">
            <a:extLst>
              <a:ext uri="{FF2B5EF4-FFF2-40B4-BE49-F238E27FC236}">
                <a16:creationId xmlns:a16="http://schemas.microsoft.com/office/drawing/2014/main" id="{9BB3DC2C-44A2-4AC0-D586-5E7D727FFBB4}"/>
              </a:ext>
            </a:extLst>
          </p:cNvPr>
          <p:cNvSpPr/>
          <p:nvPr/>
        </p:nvSpPr>
        <p:spPr>
          <a:xfrm>
            <a:off x="561218" y="1040189"/>
            <a:ext cx="5215467" cy="49348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ttangolo con angoli arrotondati 10">
            <a:extLst>
              <a:ext uri="{FF2B5EF4-FFF2-40B4-BE49-F238E27FC236}">
                <a16:creationId xmlns:a16="http://schemas.microsoft.com/office/drawing/2014/main" id="{6FC3E99B-609A-7467-1F7C-8D3E9699993B}"/>
              </a:ext>
            </a:extLst>
          </p:cNvPr>
          <p:cNvSpPr/>
          <p:nvPr/>
        </p:nvSpPr>
        <p:spPr>
          <a:xfrm>
            <a:off x="6415315" y="1040189"/>
            <a:ext cx="5215467" cy="49348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 name="Immagine 1">
            <a:extLst>
              <a:ext uri="{FF2B5EF4-FFF2-40B4-BE49-F238E27FC236}">
                <a16:creationId xmlns:a16="http://schemas.microsoft.com/office/drawing/2014/main" id="{02B718C0-AFC7-D6B5-5979-159E76DAB609}"/>
              </a:ext>
            </a:extLst>
          </p:cNvPr>
          <p:cNvPicPr>
            <a:picLocks noChangeAspect="1"/>
          </p:cNvPicPr>
          <p:nvPr/>
        </p:nvPicPr>
        <p:blipFill>
          <a:blip r:embed="rId2">
            <a:lum/>
            <a:alphaModFix/>
          </a:blip>
          <a:srcRect/>
          <a:stretch>
            <a:fillRect/>
          </a:stretch>
        </p:blipFill>
        <p:spPr>
          <a:xfrm>
            <a:off x="6527080" y="1630041"/>
            <a:ext cx="4951800" cy="3713760"/>
          </a:xfrm>
          <a:prstGeom prst="rect">
            <a:avLst/>
          </a:prstGeom>
          <a:noFill/>
          <a:ln>
            <a:noFill/>
          </a:ln>
        </p:spPr>
      </p:pic>
      <p:pic>
        <p:nvPicPr>
          <p:cNvPr id="3" name="Immagine 2">
            <a:extLst>
              <a:ext uri="{FF2B5EF4-FFF2-40B4-BE49-F238E27FC236}">
                <a16:creationId xmlns:a16="http://schemas.microsoft.com/office/drawing/2014/main" id="{AA808180-31FA-3F5F-20A7-EC3878D96DB6}"/>
              </a:ext>
            </a:extLst>
          </p:cNvPr>
          <p:cNvPicPr>
            <a:picLocks noChangeAspect="1"/>
          </p:cNvPicPr>
          <p:nvPr/>
        </p:nvPicPr>
        <p:blipFill>
          <a:blip r:embed="rId3">
            <a:lum/>
            <a:alphaModFix/>
          </a:blip>
          <a:srcRect/>
          <a:stretch>
            <a:fillRect/>
          </a:stretch>
        </p:blipFill>
        <p:spPr>
          <a:xfrm>
            <a:off x="821798" y="1322820"/>
            <a:ext cx="3224160" cy="4299480"/>
          </a:xfrm>
          <a:prstGeom prst="rect">
            <a:avLst/>
          </a:prstGeom>
          <a:noFill/>
          <a:ln>
            <a:noFill/>
          </a:ln>
        </p:spPr>
      </p:pic>
      <p:sp>
        <p:nvSpPr>
          <p:cNvPr id="4" name="CasellaDiTesto 3">
            <a:extLst>
              <a:ext uri="{FF2B5EF4-FFF2-40B4-BE49-F238E27FC236}">
                <a16:creationId xmlns:a16="http://schemas.microsoft.com/office/drawing/2014/main" id="{4E7C207D-0A82-A527-9095-E9C4EDBF7760}"/>
              </a:ext>
            </a:extLst>
          </p:cNvPr>
          <p:cNvSpPr txBox="1"/>
          <p:nvPr/>
        </p:nvSpPr>
        <p:spPr>
          <a:xfrm>
            <a:off x="8153400" y="5432940"/>
            <a:ext cx="2250360" cy="378720"/>
          </a:xfrm>
          <a:prstGeom prst="rect">
            <a:avLst/>
          </a:prstGeom>
          <a:noFill/>
          <a:ln>
            <a:noFill/>
          </a:ln>
        </p:spPr>
        <p:txBody>
          <a:bodyPr vert="horz" wrap="none" lIns="90000" tIns="45000" rIns="90000" bIns="45000" anchorCtr="0" compatLnSpc="0">
            <a:spAutoFit/>
          </a:bodyPr>
          <a:lstStyle/>
          <a:p>
            <a:pPr marL="0" marR="0" lvl="0" indent="0" rtl="0" hangingPunct="1">
              <a:lnSpc>
                <a:spcPct val="100000"/>
              </a:lnSpc>
              <a:spcBef>
                <a:spcPts val="0"/>
              </a:spcBef>
              <a:spcAft>
                <a:spcPts val="0"/>
              </a:spcAft>
              <a:buNone/>
              <a:tabLst/>
            </a:pPr>
            <a:r>
              <a:rPr lang="en-US" sz="1600" u="none" strike="noStrike" kern="1200" cap="none">
                <a:ln>
                  <a:noFill/>
                </a:ln>
                <a:latin typeface="Cabin" pitchFamily="2"/>
                <a:ea typeface="DejaVu Sans" pitchFamily="2"/>
                <a:cs typeface="DejaVu Sans" pitchFamily="2"/>
              </a:rPr>
              <a:t>First results @ 2.25 kA</a:t>
            </a:r>
          </a:p>
        </p:txBody>
      </p:sp>
      <p:sp>
        <p:nvSpPr>
          <p:cNvPr id="9" name="CasellaDiTesto 8">
            <a:extLst>
              <a:ext uri="{FF2B5EF4-FFF2-40B4-BE49-F238E27FC236}">
                <a16:creationId xmlns:a16="http://schemas.microsoft.com/office/drawing/2014/main" id="{B6B1ECA9-0C3D-D4EF-69E5-47FFB46DF678}"/>
              </a:ext>
            </a:extLst>
          </p:cNvPr>
          <p:cNvSpPr txBox="1"/>
          <p:nvPr/>
        </p:nvSpPr>
        <p:spPr>
          <a:xfrm>
            <a:off x="2551213" y="5243580"/>
            <a:ext cx="1188719" cy="378720"/>
          </a:xfrm>
          <a:prstGeom prst="rect">
            <a:avLst/>
          </a:prstGeom>
          <a:noFill/>
          <a:ln>
            <a:noFill/>
          </a:ln>
        </p:spPr>
        <p:txBody>
          <a:bodyPr vert="horz" wrap="none" lIns="90000" tIns="45000" rIns="90000" bIns="45000" anchorCtr="0" compatLnSpc="0">
            <a:spAutoFit/>
          </a:bodyPr>
          <a:lstStyle/>
          <a:p>
            <a:pPr marL="0" marR="0" lvl="0" indent="0" rtl="0" hangingPunct="1">
              <a:lnSpc>
                <a:spcPct val="100000"/>
              </a:lnSpc>
              <a:spcBef>
                <a:spcPts val="0"/>
              </a:spcBef>
              <a:spcAft>
                <a:spcPts val="0"/>
              </a:spcAft>
              <a:buNone/>
              <a:tabLst/>
            </a:pPr>
            <a:r>
              <a:rPr lang="en-US" sz="1600" u="none" strike="noStrike" kern="1200" cap="none">
                <a:ln>
                  <a:noFill/>
                </a:ln>
                <a:latin typeface="Cabin" pitchFamily="2"/>
                <a:ea typeface="DejaVu Sans" pitchFamily="2"/>
                <a:cs typeface="DejaVu Sans" pitchFamily="2"/>
              </a:rPr>
              <a:t>HV pulser</a:t>
            </a:r>
          </a:p>
        </p:txBody>
      </p:sp>
      <p:sp>
        <p:nvSpPr>
          <p:cNvPr id="12" name="CasellaDiTesto 11">
            <a:extLst>
              <a:ext uri="{FF2B5EF4-FFF2-40B4-BE49-F238E27FC236}">
                <a16:creationId xmlns:a16="http://schemas.microsoft.com/office/drawing/2014/main" id="{A53D9C7C-33AC-6929-2658-C081FD0BD9A7}"/>
              </a:ext>
            </a:extLst>
          </p:cNvPr>
          <p:cNvSpPr txBox="1"/>
          <p:nvPr/>
        </p:nvSpPr>
        <p:spPr>
          <a:xfrm>
            <a:off x="7067800" y="2103081"/>
            <a:ext cx="2995560" cy="581400"/>
          </a:xfrm>
          <a:prstGeom prst="rect">
            <a:avLst/>
          </a:prstGeom>
          <a:noFill/>
          <a:ln>
            <a:noFill/>
          </a:ln>
        </p:spPr>
        <p:txBody>
          <a:bodyPr vert="horz" wrap="none" lIns="90000" tIns="45000" rIns="90000" bIns="45000" anchorCtr="0" compatLnSpc="0">
            <a:spAutoFit/>
          </a:bodyPr>
          <a:lstStyle/>
          <a:p>
            <a:pPr marL="0" marR="0" lvl="0" indent="0" rtl="0" hangingPunct="1">
              <a:lnSpc>
                <a:spcPct val="100000"/>
              </a:lnSpc>
              <a:spcBef>
                <a:spcPts val="0"/>
              </a:spcBef>
              <a:spcAft>
                <a:spcPts val="0"/>
              </a:spcAft>
              <a:buNone/>
              <a:tabLst/>
            </a:pPr>
            <a:r>
              <a:rPr lang="en-US" sz="1600" u="none" strike="noStrike" kern="1200" cap="none">
                <a:ln>
                  <a:noFill/>
                </a:ln>
                <a:solidFill>
                  <a:srgbClr val="FFFFFF"/>
                </a:solidFill>
                <a:latin typeface="Cabin" pitchFamily="2"/>
                <a:ea typeface="DejaVu Sans" pitchFamily="2"/>
                <a:cs typeface="DejaVu Sans" pitchFamily="2"/>
              </a:rPr>
              <a:t>Thanks to</a:t>
            </a:r>
          </a:p>
          <a:p>
            <a:pPr marL="0" marR="0" lvl="0" indent="0" rtl="0" hangingPunct="1">
              <a:lnSpc>
                <a:spcPct val="100000"/>
              </a:lnSpc>
              <a:spcBef>
                <a:spcPts val="0"/>
              </a:spcBef>
              <a:spcAft>
                <a:spcPts val="0"/>
              </a:spcAft>
              <a:buNone/>
              <a:tabLst/>
            </a:pPr>
            <a:r>
              <a:rPr lang="en-US" sz="1600" u="none" strike="noStrike" kern="1200" cap="none">
                <a:ln>
                  <a:noFill/>
                </a:ln>
                <a:solidFill>
                  <a:srgbClr val="FFFFFF"/>
                </a:solidFill>
                <a:latin typeface="Cabin" pitchFamily="2"/>
                <a:ea typeface="DejaVu Sans" pitchFamily="2"/>
                <a:cs typeface="DejaVu Sans" pitchFamily="2"/>
              </a:rPr>
              <a:t>D. Pellegrini, T. De Nardis, G. Grilli</a:t>
            </a:r>
          </a:p>
        </p:txBody>
      </p:sp>
      <p:sp>
        <p:nvSpPr>
          <p:cNvPr id="13" name="CasellaDiTesto 12">
            <a:extLst>
              <a:ext uri="{FF2B5EF4-FFF2-40B4-BE49-F238E27FC236}">
                <a16:creationId xmlns:a16="http://schemas.microsoft.com/office/drawing/2014/main" id="{B5E59E9A-E569-88C7-B2EC-A90E954526F7}"/>
              </a:ext>
            </a:extLst>
          </p:cNvPr>
          <p:cNvSpPr txBox="1"/>
          <p:nvPr/>
        </p:nvSpPr>
        <p:spPr>
          <a:xfrm>
            <a:off x="4061715" y="2748257"/>
            <a:ext cx="1606322" cy="1477328"/>
          </a:xfrm>
          <a:prstGeom prst="rect">
            <a:avLst/>
          </a:prstGeom>
          <a:noFill/>
        </p:spPr>
        <p:txBody>
          <a:bodyPr wrap="square" rtlCol="0">
            <a:spAutoFit/>
          </a:bodyPr>
          <a:lstStyle/>
          <a:p>
            <a:r>
              <a:rPr lang="it-IT" dirty="0"/>
              <a:t>Classic RLC </a:t>
            </a:r>
            <a:r>
              <a:rPr lang="it-IT" dirty="0" err="1"/>
              <a:t>pulser</a:t>
            </a:r>
            <a:endParaRPr lang="it-IT" dirty="0"/>
          </a:p>
          <a:p>
            <a:endParaRPr lang="it-IT" dirty="0"/>
          </a:p>
          <a:p>
            <a:r>
              <a:rPr lang="it-IT" dirty="0" err="1"/>
              <a:t>Vmax</a:t>
            </a:r>
            <a:r>
              <a:rPr lang="it-IT" dirty="0"/>
              <a:t> = 20 kV</a:t>
            </a:r>
          </a:p>
          <a:p>
            <a:r>
              <a:rPr lang="it-IT" dirty="0" err="1"/>
              <a:t>Imax</a:t>
            </a:r>
            <a:r>
              <a:rPr lang="it-IT" dirty="0"/>
              <a:t> = 2.2 </a:t>
            </a:r>
            <a:r>
              <a:rPr lang="it-IT" dirty="0" err="1"/>
              <a:t>kA</a:t>
            </a:r>
            <a:endParaRPr lang="it-IT" dirty="0"/>
          </a:p>
        </p:txBody>
      </p:sp>
    </p:spTree>
    <p:extLst>
      <p:ext uri="{BB962C8B-B14F-4D97-AF65-F5344CB8AC3E}">
        <p14:creationId xmlns:p14="http://schemas.microsoft.com/office/powerpoint/2010/main" val="3907911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6B4B5-4690-4648-44D9-3602BA864ED0}"/>
            </a:ext>
          </a:extLst>
        </p:cNvPr>
        <p:cNvGrpSpPr/>
        <p:nvPr/>
      </p:nvGrpSpPr>
      <p:grpSpPr>
        <a:xfrm>
          <a:off x="0" y="0"/>
          <a:ext cx="0" cy="0"/>
          <a:chOff x="0" y="0"/>
          <a:chExt cx="0" cy="0"/>
        </a:xfrm>
      </p:grpSpPr>
      <p:sp>
        <p:nvSpPr>
          <p:cNvPr id="5" name="Segnaposto data 4">
            <a:extLst>
              <a:ext uri="{FF2B5EF4-FFF2-40B4-BE49-F238E27FC236}">
                <a16:creationId xmlns:a16="http://schemas.microsoft.com/office/drawing/2014/main" id="{B37ADA3A-2CFE-6DC4-7A89-2FC5BE31A0BB}"/>
              </a:ext>
            </a:extLst>
          </p:cNvPr>
          <p:cNvSpPr>
            <a:spLocks noGrp="1"/>
          </p:cNvSpPr>
          <p:nvPr>
            <p:ph type="dt" sz="half" idx="10"/>
          </p:nvPr>
        </p:nvSpPr>
        <p:spPr>
          <a:xfrm>
            <a:off x="561218" y="6356350"/>
            <a:ext cx="11069564" cy="365125"/>
          </a:xfrm>
          <a:solidFill>
            <a:schemeClr val="bg1"/>
          </a:solidFill>
        </p:spPr>
        <p:txBody>
          <a:bodyPr/>
          <a:lstStyle/>
          <a:p>
            <a:r>
              <a:rPr lang="en-US" noProof="0" dirty="0"/>
              <a:t>06/10/2025</a:t>
            </a:r>
          </a:p>
        </p:txBody>
      </p:sp>
      <p:sp>
        <p:nvSpPr>
          <p:cNvPr id="6" name="Segnaposto piè di pagina 5">
            <a:extLst>
              <a:ext uri="{FF2B5EF4-FFF2-40B4-BE49-F238E27FC236}">
                <a16:creationId xmlns:a16="http://schemas.microsoft.com/office/drawing/2014/main" id="{6A6E7FBD-3AFF-FA7E-0218-2EFE7870A6A2}"/>
              </a:ext>
            </a:extLst>
          </p:cNvPr>
          <p:cNvSpPr>
            <a:spLocks noGrp="1"/>
          </p:cNvSpPr>
          <p:nvPr>
            <p:ph type="ftr" sz="quarter" idx="11"/>
          </p:nvPr>
        </p:nvSpPr>
        <p:spPr/>
        <p:txBody>
          <a:bodyPr/>
          <a:lstStyle/>
          <a:p>
            <a:r>
              <a:rPr lang="en-US" noProof="0" dirty="0" err="1"/>
              <a:t>EuPRAXIA</a:t>
            </a:r>
            <a:r>
              <a:rPr lang="en-US" noProof="0" dirty="0"/>
              <a:t> CAMP III - Romain DEMITRA</a:t>
            </a:r>
          </a:p>
        </p:txBody>
      </p:sp>
      <p:sp>
        <p:nvSpPr>
          <p:cNvPr id="7" name="Segnaposto numero diapositiva 6">
            <a:extLst>
              <a:ext uri="{FF2B5EF4-FFF2-40B4-BE49-F238E27FC236}">
                <a16:creationId xmlns:a16="http://schemas.microsoft.com/office/drawing/2014/main" id="{347227D4-2603-C3F7-871D-B8787EA0D68D}"/>
              </a:ext>
            </a:extLst>
          </p:cNvPr>
          <p:cNvSpPr>
            <a:spLocks noGrp="1"/>
          </p:cNvSpPr>
          <p:nvPr>
            <p:ph type="sldNum" sz="quarter" idx="12"/>
          </p:nvPr>
        </p:nvSpPr>
        <p:spPr/>
        <p:txBody>
          <a:bodyPr/>
          <a:lstStyle/>
          <a:p>
            <a:fld id="{13434FD6-45E5-4AC9-8EB5-1DAC73434F53}" type="slidenum">
              <a:rPr lang="en-US" noProof="0" smtClean="0"/>
              <a:t>7</a:t>
            </a:fld>
            <a:endParaRPr lang="en-US" noProof="0" dirty="0"/>
          </a:p>
        </p:txBody>
      </p:sp>
      <p:sp>
        <p:nvSpPr>
          <p:cNvPr id="8" name="CasellaDiTesto 7">
            <a:extLst>
              <a:ext uri="{FF2B5EF4-FFF2-40B4-BE49-F238E27FC236}">
                <a16:creationId xmlns:a16="http://schemas.microsoft.com/office/drawing/2014/main" id="{EA8FC57B-78EA-8E2A-D35E-824B9B9DFD9F}"/>
              </a:ext>
            </a:extLst>
          </p:cNvPr>
          <p:cNvSpPr txBox="1"/>
          <p:nvPr/>
        </p:nvSpPr>
        <p:spPr>
          <a:xfrm>
            <a:off x="389466" y="212878"/>
            <a:ext cx="11413067" cy="584775"/>
          </a:xfrm>
          <a:prstGeom prst="rect">
            <a:avLst/>
          </a:prstGeom>
          <a:solidFill>
            <a:schemeClr val="bg1"/>
          </a:solidFill>
          <a:ln>
            <a:noFill/>
          </a:ln>
          <a:effectLst>
            <a:softEdge rad="0"/>
          </a:effectLst>
        </p:spPr>
        <p:txBody>
          <a:bodyPr wrap="square" rtlCol="0">
            <a:spAutoFit/>
          </a:bodyPr>
          <a:lstStyle/>
          <a:p>
            <a:r>
              <a:rPr lang="en-US" sz="3200" i="1" noProof="0" dirty="0"/>
              <a:t>Active Plasma Bending Results at </a:t>
            </a:r>
            <a:r>
              <a:rPr lang="en-US" sz="3200" i="1" noProof="0" dirty="0" err="1"/>
              <a:t>SPARC_Lab</a:t>
            </a:r>
            <a:endParaRPr lang="en-US" sz="3200" noProof="0" dirty="0"/>
          </a:p>
        </p:txBody>
      </p:sp>
      <p:sp>
        <p:nvSpPr>
          <p:cNvPr id="10" name="Rettangolo con angoli arrotondati 9">
            <a:extLst>
              <a:ext uri="{FF2B5EF4-FFF2-40B4-BE49-F238E27FC236}">
                <a16:creationId xmlns:a16="http://schemas.microsoft.com/office/drawing/2014/main" id="{FC632A97-75F8-545B-BE76-087EB38D6350}"/>
              </a:ext>
            </a:extLst>
          </p:cNvPr>
          <p:cNvSpPr/>
          <p:nvPr/>
        </p:nvSpPr>
        <p:spPr>
          <a:xfrm>
            <a:off x="561218" y="1040189"/>
            <a:ext cx="5215467" cy="49348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ttangolo con angoli arrotondati 10">
            <a:extLst>
              <a:ext uri="{FF2B5EF4-FFF2-40B4-BE49-F238E27FC236}">
                <a16:creationId xmlns:a16="http://schemas.microsoft.com/office/drawing/2014/main" id="{55C82AD2-481A-1A10-972F-4720297F2C82}"/>
              </a:ext>
            </a:extLst>
          </p:cNvPr>
          <p:cNvSpPr/>
          <p:nvPr/>
        </p:nvSpPr>
        <p:spPr>
          <a:xfrm>
            <a:off x="6415315" y="1040189"/>
            <a:ext cx="5215467" cy="49348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 name="Immagine 4">
            <a:extLst>
              <a:ext uri="{FF2B5EF4-FFF2-40B4-BE49-F238E27FC236}">
                <a16:creationId xmlns:a16="http://schemas.microsoft.com/office/drawing/2014/main" id="{FB6365E6-FA8D-3F60-CFCA-F1E64EC2712F}"/>
              </a:ext>
            </a:extLst>
          </p:cNvPr>
          <p:cNvPicPr>
            <a:picLocks noChangeAspect="1"/>
          </p:cNvPicPr>
          <p:nvPr/>
        </p:nvPicPr>
        <p:blipFill>
          <a:blip r:embed="rId2"/>
          <a:stretch>
            <a:fillRect/>
          </a:stretch>
        </p:blipFill>
        <p:spPr>
          <a:xfrm>
            <a:off x="6805742" y="2211661"/>
            <a:ext cx="4406053" cy="3330346"/>
          </a:xfrm>
          <a:prstGeom prst="rect">
            <a:avLst/>
          </a:prstGeom>
        </p:spPr>
      </p:pic>
      <p:grpSp>
        <p:nvGrpSpPr>
          <p:cNvPr id="4" name="Gruppo 5">
            <a:extLst>
              <a:ext uri="{FF2B5EF4-FFF2-40B4-BE49-F238E27FC236}">
                <a16:creationId xmlns:a16="http://schemas.microsoft.com/office/drawing/2014/main" id="{44EBAD21-5702-BC33-F10D-756B00CD45F9}"/>
              </a:ext>
            </a:extLst>
          </p:cNvPr>
          <p:cNvGrpSpPr/>
          <p:nvPr/>
        </p:nvGrpSpPr>
        <p:grpSpPr>
          <a:xfrm>
            <a:off x="6827521" y="1224676"/>
            <a:ext cx="4139348" cy="1041003"/>
            <a:chOff x="5985695" y="661449"/>
            <a:chExt cx="5759134" cy="1471576"/>
          </a:xfrm>
        </p:grpSpPr>
        <p:pic>
          <p:nvPicPr>
            <p:cNvPr id="9" name="Immagine 13" descr="Immagine che contiene testo, schermata, Carattere, bianco">
              <a:extLst>
                <a:ext uri="{FF2B5EF4-FFF2-40B4-BE49-F238E27FC236}">
                  <a16:creationId xmlns:a16="http://schemas.microsoft.com/office/drawing/2014/main" id="{25E4712F-E08C-D351-3632-699E5973C2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9696" y="837039"/>
              <a:ext cx="4525133" cy="1120396"/>
            </a:xfrm>
            <a:prstGeom prst="rect">
              <a:avLst/>
            </a:prstGeom>
          </p:spPr>
        </p:pic>
        <p:pic>
          <p:nvPicPr>
            <p:cNvPr id="12" name="Immagine 3" descr="Immagine che contiene testo, schermata, Carattere, poster&#10;&#10;Descrizione generata automaticamente">
              <a:extLst>
                <a:ext uri="{FF2B5EF4-FFF2-40B4-BE49-F238E27FC236}">
                  <a16:creationId xmlns:a16="http://schemas.microsoft.com/office/drawing/2014/main" id="{AF1A5403-B4A8-DDD8-9935-91D593659B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5695" y="661449"/>
              <a:ext cx="1165423" cy="1471576"/>
            </a:xfrm>
            <a:prstGeom prst="rect">
              <a:avLst/>
            </a:prstGeom>
          </p:spPr>
        </p:pic>
      </p:grpSp>
      <p:pic>
        <p:nvPicPr>
          <p:cNvPr id="16" name="Immagine 15">
            <a:extLst>
              <a:ext uri="{FF2B5EF4-FFF2-40B4-BE49-F238E27FC236}">
                <a16:creationId xmlns:a16="http://schemas.microsoft.com/office/drawing/2014/main" id="{57D910D0-4467-4E0E-CD50-237ADC4E03F0}"/>
              </a:ext>
            </a:extLst>
          </p:cNvPr>
          <p:cNvPicPr>
            <a:picLocks noChangeAspect="1"/>
          </p:cNvPicPr>
          <p:nvPr/>
        </p:nvPicPr>
        <p:blipFill>
          <a:blip r:embed="rId5"/>
          <a:stretch>
            <a:fillRect/>
          </a:stretch>
        </p:blipFill>
        <p:spPr>
          <a:xfrm>
            <a:off x="797289" y="1348890"/>
            <a:ext cx="4658632" cy="1619239"/>
          </a:xfrm>
          <a:prstGeom prst="rect">
            <a:avLst/>
          </a:prstGeom>
        </p:spPr>
      </p:pic>
      <p:sp>
        <p:nvSpPr>
          <p:cNvPr id="17" name="Segnaposto testo 2">
            <a:extLst>
              <a:ext uri="{FF2B5EF4-FFF2-40B4-BE49-F238E27FC236}">
                <a16:creationId xmlns:a16="http://schemas.microsoft.com/office/drawing/2014/main" id="{4AAC0BE5-4366-1222-5420-8A2E081D41B9}"/>
              </a:ext>
            </a:extLst>
          </p:cNvPr>
          <p:cNvSpPr txBox="1">
            <a:spLocks/>
          </p:cNvSpPr>
          <p:nvPr/>
        </p:nvSpPr>
        <p:spPr>
          <a:xfrm>
            <a:off x="726441" y="3210665"/>
            <a:ext cx="4729480" cy="15577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Arial" panose="020B0604020202020204" pitchFamily="34" charset="0"/>
                <a:cs typeface="Arial" panose="020B0604020202020204" pitchFamily="34" charset="0"/>
              </a:rPr>
              <a:t>By measuring the deflected beam spot size as a function of the input beam energy spread we can estimate how much the bending is affected by the beam chromaticity</a:t>
            </a:r>
          </a:p>
          <a:p>
            <a:r>
              <a:rPr lang="en-US" sz="1800" dirty="0">
                <a:latin typeface="Arial" panose="020B0604020202020204" pitchFamily="34" charset="0"/>
                <a:cs typeface="Arial" panose="020B0604020202020204" pitchFamily="34" charset="0"/>
              </a:rPr>
              <a:t>The measured spot sizes are almost identical with each other. The plasma bending introduced a transverse focusing but not dispersion</a:t>
            </a:r>
          </a:p>
        </p:txBody>
      </p:sp>
      <p:pic>
        <p:nvPicPr>
          <p:cNvPr id="19" name="Immagine 18">
            <a:extLst>
              <a:ext uri="{FF2B5EF4-FFF2-40B4-BE49-F238E27FC236}">
                <a16:creationId xmlns:a16="http://schemas.microsoft.com/office/drawing/2014/main" id="{8DBFFA92-5AF7-5147-1DA2-8223A7B79186}"/>
              </a:ext>
            </a:extLst>
          </p:cNvPr>
          <p:cNvPicPr>
            <a:picLocks noChangeAspect="1"/>
          </p:cNvPicPr>
          <p:nvPr/>
        </p:nvPicPr>
        <p:blipFill>
          <a:blip r:embed="rId6">
            <a:lum/>
            <a:alphaModFix/>
          </a:blip>
          <a:srcRect/>
          <a:stretch>
            <a:fillRect/>
          </a:stretch>
        </p:blipFill>
        <p:spPr>
          <a:xfrm>
            <a:off x="3818975" y="1637151"/>
            <a:ext cx="4014000" cy="3600000"/>
          </a:xfrm>
          <a:prstGeom prst="rect">
            <a:avLst/>
          </a:prstGeom>
          <a:noFill/>
          <a:ln>
            <a:noFill/>
          </a:ln>
        </p:spPr>
      </p:pic>
      <p:sp>
        <p:nvSpPr>
          <p:cNvPr id="20" name="Figura a mano libera: forma 19">
            <a:extLst>
              <a:ext uri="{FF2B5EF4-FFF2-40B4-BE49-F238E27FC236}">
                <a16:creationId xmlns:a16="http://schemas.microsoft.com/office/drawing/2014/main" id="{C3740ECB-3F85-0285-4AFC-1539383FEAC3}"/>
              </a:ext>
            </a:extLst>
          </p:cNvPr>
          <p:cNvSpPr/>
          <p:nvPr/>
        </p:nvSpPr>
        <p:spPr>
          <a:xfrm>
            <a:off x="4952975" y="3689151"/>
            <a:ext cx="900000" cy="45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8000" cap="rnd">
            <a:solidFill>
              <a:srgbClr val="FFFFFF"/>
            </a:solidFill>
            <a:custDash>
              <a:ds d="301000" sp="99000"/>
            </a:custDash>
          </a:ln>
        </p:spPr>
        <p:txBody>
          <a:bodyPr wrap="none" lIns="99000" tIns="54000" rIns="99000" bIns="54000" anchor="ctr" anchorCtr="0" compatLnSpc="0">
            <a:noAutofit/>
          </a:bodyPr>
          <a:lstStyle/>
          <a:p>
            <a:pPr marL="0" marR="0" lvl="0" indent="0" hangingPunct="1">
              <a:lnSpc>
                <a:spcPct val="100000"/>
              </a:lnSpc>
              <a:spcBef>
                <a:spcPts val="0"/>
              </a:spcBef>
              <a:spcAft>
                <a:spcPts val="0"/>
              </a:spcAft>
              <a:buNone/>
              <a:tabLst/>
            </a:pPr>
            <a:endParaRPr lang="en-US" sz="1600" u="none" strike="noStrike" kern="1200" cap="none">
              <a:ln>
                <a:noFill/>
              </a:ln>
              <a:latin typeface="Cabin" pitchFamily="2"/>
              <a:ea typeface="DejaVu Sans" pitchFamily="2"/>
              <a:cs typeface="DejaVu Sans" pitchFamily="2"/>
            </a:endParaRPr>
          </a:p>
        </p:txBody>
      </p:sp>
      <p:sp>
        <p:nvSpPr>
          <p:cNvPr id="21" name="CasellaDiTesto 20">
            <a:extLst>
              <a:ext uri="{FF2B5EF4-FFF2-40B4-BE49-F238E27FC236}">
                <a16:creationId xmlns:a16="http://schemas.microsoft.com/office/drawing/2014/main" id="{009354C1-ED68-3F59-C2B9-CD2E2134E2D4}"/>
              </a:ext>
            </a:extLst>
          </p:cNvPr>
          <p:cNvSpPr txBox="1"/>
          <p:nvPr/>
        </p:nvSpPr>
        <p:spPr>
          <a:xfrm>
            <a:off x="5870975" y="3761151"/>
            <a:ext cx="1186560" cy="306720"/>
          </a:xfrm>
          <a:prstGeom prst="rect">
            <a:avLst/>
          </a:prstGeom>
          <a:noFill/>
          <a:ln>
            <a:noFill/>
          </a:ln>
        </p:spPr>
        <p:txBody>
          <a:bodyPr vert="horz" wrap="none" lIns="90000" tIns="45000" rIns="90000" bIns="45000" anchorCtr="0" compatLnSpc="0">
            <a:spAutoFit/>
          </a:bodyPr>
          <a:lstStyle/>
          <a:p>
            <a:pPr marL="0" marR="0" lvl="0" indent="0" rtl="0" hangingPunct="1">
              <a:lnSpc>
                <a:spcPct val="100000"/>
              </a:lnSpc>
              <a:spcBef>
                <a:spcPts val="0"/>
              </a:spcBef>
              <a:spcAft>
                <a:spcPts val="0"/>
              </a:spcAft>
              <a:buNone/>
              <a:tabLst/>
            </a:pPr>
            <a:r>
              <a:rPr lang="en-US" sz="1400" b="1" i="1" u="none" strike="noStrike" kern="1200" cap="none">
                <a:ln>
                  <a:noFill/>
                </a:ln>
                <a:solidFill>
                  <a:srgbClr val="FFFFFF"/>
                </a:solidFill>
                <a:latin typeface="Cabin" pitchFamily="2"/>
                <a:ea typeface="DejaVu Sans" pitchFamily="2"/>
                <a:cs typeface="DejaVu Sans" pitchFamily="2"/>
              </a:rPr>
              <a:t>Plasma bend</a:t>
            </a:r>
          </a:p>
        </p:txBody>
      </p:sp>
      <p:sp>
        <p:nvSpPr>
          <p:cNvPr id="22" name="Figura a mano libera: forma 21">
            <a:extLst>
              <a:ext uri="{FF2B5EF4-FFF2-40B4-BE49-F238E27FC236}">
                <a16:creationId xmlns:a16="http://schemas.microsoft.com/office/drawing/2014/main" id="{F406FBCD-80E5-7937-EDC5-1E3DFFA94450}"/>
              </a:ext>
            </a:extLst>
          </p:cNvPr>
          <p:cNvSpPr/>
          <p:nvPr/>
        </p:nvSpPr>
        <p:spPr>
          <a:xfrm>
            <a:off x="3962974" y="1925151"/>
            <a:ext cx="3798000" cy="306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54000" cap="rnd">
            <a:solidFill>
              <a:srgbClr val="FF0000"/>
            </a:solidFill>
            <a:custDash>
              <a:ds d="301000" sp="99000"/>
            </a:custDash>
          </a:ln>
        </p:spPr>
        <p:txBody>
          <a:bodyPr wrap="none" lIns="117000" tIns="72000" rIns="117000" bIns="72000" anchor="ctr" anchorCtr="0" compatLnSpc="0">
            <a:noAutofit/>
          </a:bodyPr>
          <a:lstStyle/>
          <a:p>
            <a:pPr marL="0" marR="0" lvl="0" indent="0" hangingPunct="1">
              <a:lnSpc>
                <a:spcPct val="100000"/>
              </a:lnSpc>
              <a:spcBef>
                <a:spcPts val="0"/>
              </a:spcBef>
              <a:spcAft>
                <a:spcPts val="0"/>
              </a:spcAft>
              <a:buNone/>
              <a:tabLst/>
            </a:pPr>
            <a:endParaRPr lang="en-US" sz="1600" u="none" strike="noStrike" kern="1200" cap="none">
              <a:ln>
                <a:noFill/>
              </a:ln>
              <a:latin typeface="Cabin" pitchFamily="2"/>
              <a:ea typeface="DejaVu Sans" pitchFamily="2"/>
              <a:cs typeface="DejaVu Sans" pitchFamily="2"/>
            </a:endParaRPr>
          </a:p>
        </p:txBody>
      </p:sp>
      <p:sp>
        <p:nvSpPr>
          <p:cNvPr id="23" name="CasellaDiTesto 22">
            <a:extLst>
              <a:ext uri="{FF2B5EF4-FFF2-40B4-BE49-F238E27FC236}">
                <a16:creationId xmlns:a16="http://schemas.microsoft.com/office/drawing/2014/main" id="{8870BF06-BD24-694A-90CC-AD0240BD8662}"/>
              </a:ext>
            </a:extLst>
          </p:cNvPr>
          <p:cNvSpPr txBox="1"/>
          <p:nvPr/>
        </p:nvSpPr>
        <p:spPr>
          <a:xfrm>
            <a:off x="3926975" y="1889151"/>
            <a:ext cx="1385999" cy="739439"/>
          </a:xfrm>
          <a:prstGeom prst="rect">
            <a:avLst/>
          </a:prstGeom>
          <a:solidFill>
            <a:srgbClr val="FF0000"/>
          </a:solidFill>
          <a:ln>
            <a:noFill/>
          </a:ln>
        </p:spPr>
        <p:txBody>
          <a:bodyPr vert="horz" wrap="none" lIns="90000" tIns="45000" rIns="90000" bIns="45000" anchorCtr="0" compatLnSpc="0">
            <a:spAutoFit/>
          </a:bodyPr>
          <a:lstStyle/>
          <a:p>
            <a:pPr marL="0" marR="0" lvl="0" indent="0" rtl="0" hangingPunct="1">
              <a:lnSpc>
                <a:spcPct val="100000"/>
              </a:lnSpc>
              <a:spcBef>
                <a:spcPts val="0"/>
              </a:spcBef>
              <a:spcAft>
                <a:spcPts val="0"/>
              </a:spcAft>
              <a:buNone/>
              <a:tabLst/>
            </a:pPr>
            <a:r>
              <a:rPr lang="en-US" sz="1400" b="1" i="1" u="none" strike="noStrike" kern="1200" cap="none">
                <a:ln>
                  <a:noFill/>
                </a:ln>
                <a:solidFill>
                  <a:srgbClr val="FFFFFF"/>
                </a:solidFill>
                <a:latin typeface="Cabin" pitchFamily="2"/>
                <a:ea typeface="DejaVu Sans" pitchFamily="2"/>
                <a:cs typeface="DejaVu Sans" pitchFamily="2"/>
              </a:rPr>
              <a:t>Conventional</a:t>
            </a:r>
          </a:p>
          <a:p>
            <a:pPr marL="0" marR="0" lvl="0" indent="0" rtl="0" hangingPunct="1">
              <a:lnSpc>
                <a:spcPct val="100000"/>
              </a:lnSpc>
              <a:spcBef>
                <a:spcPts val="0"/>
              </a:spcBef>
              <a:spcAft>
                <a:spcPts val="0"/>
              </a:spcAft>
              <a:buNone/>
              <a:tabLst/>
            </a:pPr>
            <a:r>
              <a:rPr lang="en-US" sz="1400" b="1" i="1" u="none" strike="noStrike" kern="1200" cap="none">
                <a:ln>
                  <a:noFill/>
                </a:ln>
                <a:solidFill>
                  <a:srgbClr val="FFFFFF"/>
                </a:solidFill>
                <a:latin typeface="Cabin" pitchFamily="2"/>
                <a:ea typeface="DejaVu Sans" pitchFamily="2"/>
                <a:cs typeface="DejaVu Sans" pitchFamily="2"/>
              </a:rPr>
              <a:t>Bending</a:t>
            </a:r>
          </a:p>
          <a:p>
            <a:pPr marL="0" marR="0" lvl="0" indent="0" rtl="0" hangingPunct="1">
              <a:lnSpc>
                <a:spcPct val="100000"/>
              </a:lnSpc>
              <a:spcBef>
                <a:spcPts val="0"/>
              </a:spcBef>
              <a:spcAft>
                <a:spcPts val="0"/>
              </a:spcAft>
              <a:buNone/>
              <a:tabLst/>
            </a:pPr>
            <a:r>
              <a:rPr lang="en-US" sz="1400" b="1" i="1" u="none" strike="noStrike" kern="1200" cap="none">
                <a:ln>
                  <a:noFill/>
                </a:ln>
                <a:solidFill>
                  <a:srgbClr val="FFFFFF"/>
                </a:solidFill>
                <a:latin typeface="Cabin" pitchFamily="2"/>
                <a:ea typeface="DejaVu Sans" pitchFamily="2"/>
                <a:cs typeface="DejaVu Sans" pitchFamily="2"/>
              </a:rPr>
              <a:t>Magnet</a:t>
            </a:r>
          </a:p>
        </p:txBody>
      </p:sp>
    </p:spTree>
    <p:extLst>
      <p:ext uri="{BB962C8B-B14F-4D97-AF65-F5344CB8AC3E}">
        <p14:creationId xmlns:p14="http://schemas.microsoft.com/office/powerpoint/2010/main" val="18666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C148F-68BE-03E0-57AF-F3DD42C950DA}"/>
            </a:ext>
          </a:extLst>
        </p:cNvPr>
        <p:cNvGrpSpPr/>
        <p:nvPr/>
      </p:nvGrpSpPr>
      <p:grpSpPr>
        <a:xfrm>
          <a:off x="0" y="0"/>
          <a:ext cx="0" cy="0"/>
          <a:chOff x="0" y="0"/>
          <a:chExt cx="0" cy="0"/>
        </a:xfrm>
      </p:grpSpPr>
      <p:sp>
        <p:nvSpPr>
          <p:cNvPr id="5" name="Segnaposto data 4">
            <a:extLst>
              <a:ext uri="{FF2B5EF4-FFF2-40B4-BE49-F238E27FC236}">
                <a16:creationId xmlns:a16="http://schemas.microsoft.com/office/drawing/2014/main" id="{D3C6F456-6E82-EE2B-7B15-9F1FBF3CA305}"/>
              </a:ext>
            </a:extLst>
          </p:cNvPr>
          <p:cNvSpPr>
            <a:spLocks noGrp="1"/>
          </p:cNvSpPr>
          <p:nvPr>
            <p:ph type="dt" sz="half" idx="10"/>
          </p:nvPr>
        </p:nvSpPr>
        <p:spPr>
          <a:xfrm>
            <a:off x="561218" y="6356350"/>
            <a:ext cx="11069564" cy="365125"/>
          </a:xfrm>
          <a:solidFill>
            <a:schemeClr val="bg1"/>
          </a:solidFill>
        </p:spPr>
        <p:txBody>
          <a:bodyPr/>
          <a:lstStyle/>
          <a:p>
            <a:r>
              <a:rPr lang="en-US" noProof="0" dirty="0"/>
              <a:t>06/10/2025</a:t>
            </a:r>
          </a:p>
        </p:txBody>
      </p:sp>
      <p:sp>
        <p:nvSpPr>
          <p:cNvPr id="6" name="Segnaposto piè di pagina 5">
            <a:extLst>
              <a:ext uri="{FF2B5EF4-FFF2-40B4-BE49-F238E27FC236}">
                <a16:creationId xmlns:a16="http://schemas.microsoft.com/office/drawing/2014/main" id="{F321E0FF-F3A3-FF3C-84A3-DED7FADFCD4A}"/>
              </a:ext>
            </a:extLst>
          </p:cNvPr>
          <p:cNvSpPr>
            <a:spLocks noGrp="1"/>
          </p:cNvSpPr>
          <p:nvPr>
            <p:ph type="ftr" sz="quarter" idx="11"/>
          </p:nvPr>
        </p:nvSpPr>
        <p:spPr/>
        <p:txBody>
          <a:bodyPr/>
          <a:lstStyle/>
          <a:p>
            <a:r>
              <a:rPr lang="en-US" noProof="0" dirty="0" err="1"/>
              <a:t>EuPRAXIA</a:t>
            </a:r>
            <a:r>
              <a:rPr lang="en-US" noProof="0" dirty="0"/>
              <a:t> CAMP III - Romain DEMITRA</a:t>
            </a:r>
          </a:p>
        </p:txBody>
      </p:sp>
      <p:sp>
        <p:nvSpPr>
          <p:cNvPr id="7" name="Segnaposto numero diapositiva 6">
            <a:extLst>
              <a:ext uri="{FF2B5EF4-FFF2-40B4-BE49-F238E27FC236}">
                <a16:creationId xmlns:a16="http://schemas.microsoft.com/office/drawing/2014/main" id="{37C11F81-0819-84C8-6EFF-FF2ABE343EC1}"/>
              </a:ext>
            </a:extLst>
          </p:cNvPr>
          <p:cNvSpPr>
            <a:spLocks noGrp="1"/>
          </p:cNvSpPr>
          <p:nvPr>
            <p:ph type="sldNum" sz="quarter" idx="12"/>
          </p:nvPr>
        </p:nvSpPr>
        <p:spPr/>
        <p:txBody>
          <a:bodyPr/>
          <a:lstStyle/>
          <a:p>
            <a:fld id="{13434FD6-45E5-4AC9-8EB5-1DAC73434F53}" type="slidenum">
              <a:rPr lang="en-US" noProof="0" smtClean="0"/>
              <a:t>8</a:t>
            </a:fld>
            <a:endParaRPr lang="en-US" noProof="0" dirty="0"/>
          </a:p>
        </p:txBody>
      </p:sp>
      <p:sp>
        <p:nvSpPr>
          <p:cNvPr id="8" name="CasellaDiTesto 7">
            <a:extLst>
              <a:ext uri="{FF2B5EF4-FFF2-40B4-BE49-F238E27FC236}">
                <a16:creationId xmlns:a16="http://schemas.microsoft.com/office/drawing/2014/main" id="{ACD5AC35-6F3F-C635-D2BD-9902CEE5BD27}"/>
              </a:ext>
            </a:extLst>
          </p:cNvPr>
          <p:cNvSpPr txBox="1"/>
          <p:nvPr/>
        </p:nvSpPr>
        <p:spPr>
          <a:xfrm>
            <a:off x="389466" y="212878"/>
            <a:ext cx="11413067" cy="584775"/>
          </a:xfrm>
          <a:prstGeom prst="rect">
            <a:avLst/>
          </a:prstGeom>
          <a:solidFill>
            <a:schemeClr val="bg1"/>
          </a:solidFill>
          <a:ln>
            <a:noFill/>
          </a:ln>
          <a:effectLst>
            <a:softEdge rad="0"/>
          </a:effectLst>
        </p:spPr>
        <p:txBody>
          <a:bodyPr wrap="square" rtlCol="0">
            <a:spAutoFit/>
          </a:bodyPr>
          <a:lstStyle/>
          <a:p>
            <a:r>
              <a:rPr lang="en-US" sz="3200" i="1" dirty="0"/>
              <a:t>90° APB : Analytical studies</a:t>
            </a:r>
            <a:endParaRPr lang="en-US" sz="3200" noProof="0" dirty="0"/>
          </a:p>
        </p:txBody>
      </p:sp>
      <p:sp>
        <p:nvSpPr>
          <p:cNvPr id="10" name="Rettangolo con angoli arrotondati 9">
            <a:extLst>
              <a:ext uri="{FF2B5EF4-FFF2-40B4-BE49-F238E27FC236}">
                <a16:creationId xmlns:a16="http://schemas.microsoft.com/office/drawing/2014/main" id="{71697590-B3C6-05BE-DBE3-F287E8BB296B}"/>
              </a:ext>
            </a:extLst>
          </p:cNvPr>
          <p:cNvSpPr/>
          <p:nvPr/>
        </p:nvSpPr>
        <p:spPr>
          <a:xfrm>
            <a:off x="561218" y="1040189"/>
            <a:ext cx="5215467" cy="49348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ttangolo con angoli arrotondati 10">
            <a:extLst>
              <a:ext uri="{FF2B5EF4-FFF2-40B4-BE49-F238E27FC236}">
                <a16:creationId xmlns:a16="http://schemas.microsoft.com/office/drawing/2014/main" id="{6A83B790-717F-E2EF-C66A-C278A7A3D44D}"/>
              </a:ext>
            </a:extLst>
          </p:cNvPr>
          <p:cNvSpPr/>
          <p:nvPr/>
        </p:nvSpPr>
        <p:spPr>
          <a:xfrm>
            <a:off x="6415315" y="1040189"/>
            <a:ext cx="5215467" cy="49348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12</a:t>
            </a:r>
            <a:endParaRPr lang="en-US" b="1" noProof="0" dirty="0">
              <a:solidFill>
                <a:schemeClr val="tx1"/>
              </a:solidFill>
              <a:latin typeface="Arial" panose="020B0604020202020204" pitchFamily="34" charset="0"/>
              <a:cs typeface="Arial" panose="020B0604020202020204" pitchFamily="34" charset="0"/>
            </a:endParaRPr>
          </a:p>
        </p:txBody>
      </p:sp>
      <p:sp>
        <p:nvSpPr>
          <p:cNvPr id="3" name="CasellaDiTesto 23">
            <a:extLst>
              <a:ext uri="{FF2B5EF4-FFF2-40B4-BE49-F238E27FC236}">
                <a16:creationId xmlns:a16="http://schemas.microsoft.com/office/drawing/2014/main" id="{214966DA-C983-4D16-E577-DE382E7A5DE0}"/>
              </a:ext>
            </a:extLst>
          </p:cNvPr>
          <p:cNvSpPr txBox="1"/>
          <p:nvPr/>
        </p:nvSpPr>
        <p:spPr>
          <a:xfrm>
            <a:off x="7736759" y="9390128"/>
            <a:ext cx="7581900" cy="536750"/>
          </a:xfrm>
          <a:prstGeom prst="rect">
            <a:avLst/>
          </a:prstGeom>
          <a:noFill/>
        </p:spPr>
        <p:txBody>
          <a:bodyPr wrap="square" rtlCol="0">
            <a:spAutoFit/>
          </a:bodyPr>
          <a:lstStyle/>
          <a:p>
            <a:pPr algn="ctr"/>
            <a:r>
              <a:rPr lang="en-US" sz="2888" noProof="0" dirty="0">
                <a:solidFill>
                  <a:schemeClr val="bg1"/>
                </a:solidFill>
                <a:cs typeface="Arial" panose="020B0604020202020204" pitchFamily="34" charset="0"/>
              </a:rPr>
              <a:t>Filament on</a:t>
            </a:r>
          </a:p>
        </p:txBody>
      </p:sp>
      <p:sp>
        <p:nvSpPr>
          <p:cNvPr id="4" name="Rectangle 7">
            <a:extLst>
              <a:ext uri="{FF2B5EF4-FFF2-40B4-BE49-F238E27FC236}">
                <a16:creationId xmlns:a16="http://schemas.microsoft.com/office/drawing/2014/main" id="{6AD76CDA-A122-7540-82BE-5D903D2D5B28}"/>
              </a:ext>
            </a:extLst>
          </p:cNvPr>
          <p:cNvSpPr>
            <a:spLocks noChangeArrowheads="1"/>
          </p:cNvSpPr>
          <p:nvPr/>
        </p:nvSpPr>
        <p:spPr bwMode="auto">
          <a:xfrm>
            <a:off x="841140" y="1258517"/>
            <a:ext cx="4655621"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b="0" i="0" u="none" strike="noStrike" cap="none" normalizeH="0" baseline="0" dirty="0">
                <a:ln>
                  <a:noFill/>
                </a:ln>
                <a:solidFill>
                  <a:schemeClr val="tx1"/>
                </a:solidFill>
                <a:effectLst/>
              </a:rPr>
              <a:t>A </a:t>
            </a:r>
            <a:r>
              <a:rPr kumimoji="0" lang="it-IT" altLang="it-IT" b="1" i="0" u="none" strike="noStrike" cap="none" normalizeH="0" baseline="0" dirty="0" err="1">
                <a:ln>
                  <a:noFill/>
                </a:ln>
                <a:solidFill>
                  <a:schemeClr val="tx1"/>
                </a:solidFill>
                <a:effectLst/>
              </a:rPr>
              <a:t>discharge</a:t>
            </a:r>
            <a:r>
              <a:rPr kumimoji="0" lang="it-IT" altLang="it-IT" b="1" i="0" u="none" strike="noStrike" cap="none" normalizeH="0" baseline="0" dirty="0">
                <a:ln>
                  <a:noFill/>
                </a:ln>
                <a:solidFill>
                  <a:schemeClr val="tx1"/>
                </a:solidFill>
                <a:effectLst/>
              </a:rPr>
              <a:t> </a:t>
            </a:r>
            <a:r>
              <a:rPr kumimoji="0" lang="it-IT" altLang="it-IT" b="1" i="0" u="none" strike="noStrike" cap="none" normalizeH="0" baseline="0" dirty="0" err="1">
                <a:ln>
                  <a:noFill/>
                </a:ln>
                <a:solidFill>
                  <a:schemeClr val="tx1"/>
                </a:solidFill>
                <a:effectLst/>
              </a:rPr>
              <a:t>current</a:t>
            </a:r>
            <a:r>
              <a:rPr kumimoji="0" lang="it-IT" altLang="it-IT" b="1" i="0" u="none" strike="noStrike" cap="none" normalizeH="0" baseline="0" dirty="0">
                <a:ln>
                  <a:noFill/>
                </a:ln>
                <a:solidFill>
                  <a:schemeClr val="tx1"/>
                </a:solidFill>
                <a:effectLst/>
              </a:rPr>
              <a:t> of 12 </a:t>
            </a:r>
            <a:r>
              <a:rPr kumimoji="0" lang="it-IT" altLang="it-IT" b="1" i="0" u="none" strike="noStrike" cap="none" normalizeH="0" baseline="0" dirty="0" err="1">
                <a:ln>
                  <a:noFill/>
                </a:ln>
                <a:solidFill>
                  <a:schemeClr val="tx1"/>
                </a:solidFill>
                <a:effectLst/>
              </a:rPr>
              <a:t>kA</a:t>
            </a:r>
            <a:r>
              <a:rPr kumimoji="0" lang="it-IT" altLang="it-IT" b="0" i="0" u="none" strike="noStrike" cap="none" normalizeH="0" baseline="0" dirty="0">
                <a:ln>
                  <a:noFill/>
                </a:ln>
                <a:solidFill>
                  <a:schemeClr val="tx1"/>
                </a:solidFill>
                <a:effectLst/>
              </a:rPr>
              <a:t> </a:t>
            </a:r>
            <a:r>
              <a:rPr kumimoji="0" lang="it-IT" altLang="it-IT" b="0" i="0" u="none" strike="noStrike" cap="none" normalizeH="0" baseline="0" dirty="0" err="1">
                <a:ln>
                  <a:noFill/>
                </a:ln>
                <a:solidFill>
                  <a:schemeClr val="tx1"/>
                </a:solidFill>
                <a:effectLst/>
              </a:rPr>
              <a:t>generates</a:t>
            </a:r>
            <a:r>
              <a:rPr kumimoji="0" lang="it-IT" altLang="it-IT" b="0" i="0" u="none" strike="noStrike" cap="none" normalizeH="0" baseline="0" dirty="0">
                <a:ln>
                  <a:noFill/>
                </a:ln>
                <a:solidFill>
                  <a:schemeClr val="tx1"/>
                </a:solidFill>
                <a:effectLst/>
              </a:rPr>
              <a:t> an </a:t>
            </a:r>
            <a:r>
              <a:rPr kumimoji="0" lang="it-IT" altLang="it-IT" b="0" i="0" u="none" strike="noStrike" cap="none" normalizeH="0" baseline="0" dirty="0" err="1">
                <a:ln>
                  <a:noFill/>
                </a:ln>
                <a:solidFill>
                  <a:schemeClr val="tx1"/>
                </a:solidFill>
                <a:effectLst/>
              </a:rPr>
              <a:t>azimuthal</a:t>
            </a:r>
            <a:r>
              <a:rPr kumimoji="0" lang="it-IT" altLang="it-IT" b="0" i="0" u="none" strike="noStrike" cap="none" normalizeH="0" baseline="0" dirty="0">
                <a:ln>
                  <a:noFill/>
                </a:ln>
                <a:solidFill>
                  <a:schemeClr val="tx1"/>
                </a:solidFill>
                <a:effectLst/>
              </a:rPr>
              <a:t> </a:t>
            </a:r>
            <a:r>
              <a:rPr kumimoji="0" lang="it-IT" altLang="it-IT" b="0" i="0" u="none" strike="noStrike" cap="none" normalizeH="0" baseline="0" dirty="0" err="1">
                <a:ln>
                  <a:noFill/>
                </a:ln>
                <a:solidFill>
                  <a:schemeClr val="tx1"/>
                </a:solidFill>
                <a:effectLst/>
              </a:rPr>
              <a:t>magnetic</a:t>
            </a:r>
            <a:r>
              <a:rPr kumimoji="0" lang="it-IT" altLang="it-IT" b="0" i="0" u="none" strike="noStrike" cap="none" normalizeH="0" baseline="0" dirty="0">
                <a:ln>
                  <a:noFill/>
                </a:ln>
                <a:solidFill>
                  <a:schemeClr val="tx1"/>
                </a:solidFill>
                <a:effectLst/>
              </a:rPr>
              <a:t> field up to </a:t>
            </a:r>
            <a:r>
              <a:rPr kumimoji="0" lang="it-IT" altLang="it-IT" b="1" i="0" u="none" strike="noStrike" cap="none" normalizeH="0" baseline="0" dirty="0">
                <a:ln>
                  <a:noFill/>
                </a:ln>
                <a:solidFill>
                  <a:schemeClr val="tx1"/>
                </a:solidFill>
                <a:effectLst/>
              </a:rPr>
              <a:t>~2.6 T</a:t>
            </a:r>
            <a:r>
              <a:rPr kumimoji="0" lang="it-IT" altLang="it-IT" b="0" i="0" u="none" strike="noStrike" cap="none" normalizeH="0" baseline="0" dirty="0">
                <a:ln>
                  <a:noFill/>
                </a:ln>
                <a:solidFill>
                  <a:schemeClr val="tx1"/>
                </a:solidFill>
                <a:effectLst/>
              </a:rPr>
              <a:t> inside the </a:t>
            </a:r>
            <a:r>
              <a:rPr kumimoji="0" lang="it-IT" altLang="it-IT" b="0" i="0" u="none" strike="noStrike" cap="none" normalizeH="0" baseline="0" dirty="0" err="1">
                <a:ln>
                  <a:noFill/>
                </a:ln>
                <a:solidFill>
                  <a:schemeClr val="tx1"/>
                </a:solidFill>
                <a:effectLst/>
              </a:rPr>
              <a:t>capillary</a:t>
            </a:r>
            <a:r>
              <a:rPr kumimoji="0" lang="it-IT" altLang="it-IT" b="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Char char="•"/>
              <a:tabLst/>
            </a:pPr>
            <a:r>
              <a:rPr lang="it-IT" altLang="it-IT" dirty="0"/>
              <a:t>A </a:t>
            </a:r>
            <a:r>
              <a:rPr lang="it-IT" altLang="it-IT" dirty="0" err="1"/>
              <a:t>weak</a:t>
            </a:r>
            <a:r>
              <a:rPr lang="it-IT" altLang="it-IT" dirty="0"/>
              <a:t> </a:t>
            </a:r>
            <a:r>
              <a:rPr lang="it-IT" altLang="it-IT" b="1" dirty="0"/>
              <a:t>energy–position </a:t>
            </a:r>
            <a:r>
              <a:rPr lang="it-IT" altLang="it-IT" b="1" dirty="0" err="1"/>
              <a:t>correlation</a:t>
            </a:r>
            <a:r>
              <a:rPr lang="it-IT" altLang="it-IT" b="1" dirty="0"/>
              <a:t> (</a:t>
            </a:r>
            <a:r>
              <a:rPr lang="it-IT" altLang="it-IT" b="1" dirty="0" err="1"/>
              <a:t>dispersion</a:t>
            </a:r>
            <a:r>
              <a:rPr lang="it-IT" altLang="it-IT" b="1" dirty="0"/>
              <a:t>)</a:t>
            </a:r>
            <a:r>
              <a:rPr lang="it-IT" altLang="it-IT" dirty="0"/>
              <a:t> </a:t>
            </a:r>
            <a:r>
              <a:rPr lang="it-IT" altLang="it-IT" dirty="0" err="1"/>
              <a:t>is</a:t>
            </a:r>
            <a:r>
              <a:rPr lang="it-IT" altLang="it-IT" dirty="0"/>
              <a:t> </a:t>
            </a:r>
            <a:r>
              <a:rPr lang="it-IT" altLang="it-IT" dirty="0" err="1"/>
              <a:t>observed</a:t>
            </a:r>
            <a:r>
              <a:rPr lang="it-IT" altLang="it-IT" dirty="0"/>
              <a:t> </a:t>
            </a:r>
            <a:r>
              <a:rPr lang="it-IT" altLang="it-IT" dirty="0" err="1"/>
              <a:t>at</a:t>
            </a:r>
            <a:r>
              <a:rPr lang="it-IT" altLang="it-IT" dirty="0"/>
              <a:t> the exit, </a:t>
            </a:r>
            <a:r>
              <a:rPr lang="it-IT" altLang="it-IT" dirty="0" err="1"/>
              <a:t>quantified</a:t>
            </a:r>
            <a:r>
              <a:rPr lang="it-IT" altLang="it-IT" dirty="0"/>
              <a:t> by </a:t>
            </a:r>
            <a:r>
              <a:rPr lang="it-IT" altLang="it-IT" b="1" dirty="0"/>
              <a:t>R₁₆ ≈ 0.46 mm</a:t>
            </a:r>
            <a:r>
              <a:rPr lang="it-IT" altLang="it-IT" dirty="0"/>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b="0" i="0" u="none" strike="noStrike" cap="none" normalizeH="0" baseline="0" dirty="0">
                <a:ln>
                  <a:noFill/>
                </a:ln>
                <a:solidFill>
                  <a:schemeClr val="tx1"/>
                </a:solidFill>
                <a:effectLst/>
              </a:rPr>
              <a:t>The 60 MeV electron </a:t>
            </a:r>
            <a:r>
              <a:rPr kumimoji="0" lang="it-IT" altLang="it-IT" b="0" i="0" u="none" strike="noStrike" cap="none" normalizeH="0" baseline="0" dirty="0" err="1">
                <a:ln>
                  <a:noFill/>
                </a:ln>
                <a:solidFill>
                  <a:schemeClr val="tx1"/>
                </a:solidFill>
                <a:effectLst/>
              </a:rPr>
              <a:t>bunch</a:t>
            </a:r>
            <a:r>
              <a:rPr kumimoji="0" lang="it-IT" altLang="it-IT" b="0" i="0" u="none" strike="noStrike" cap="none" normalizeH="0" baseline="0" dirty="0">
                <a:ln>
                  <a:noFill/>
                </a:ln>
                <a:solidFill>
                  <a:schemeClr val="tx1"/>
                </a:solidFill>
                <a:effectLst/>
              </a:rPr>
              <a:t> </a:t>
            </a:r>
            <a:r>
              <a:rPr kumimoji="0" lang="it-IT" altLang="it-IT" b="0" i="0" u="none" strike="noStrike" cap="none" normalizeH="0" baseline="0" dirty="0" err="1">
                <a:ln>
                  <a:noFill/>
                </a:ln>
                <a:solidFill>
                  <a:schemeClr val="tx1"/>
                </a:solidFill>
                <a:effectLst/>
              </a:rPr>
              <a:t>is</a:t>
            </a:r>
            <a:r>
              <a:rPr kumimoji="0" lang="it-IT" altLang="it-IT" b="0" i="0" u="none" strike="noStrike" cap="none" normalizeH="0" baseline="0" dirty="0">
                <a:ln>
                  <a:noFill/>
                </a:ln>
                <a:solidFill>
                  <a:schemeClr val="tx1"/>
                </a:solidFill>
                <a:effectLst/>
              </a:rPr>
              <a:t> </a:t>
            </a:r>
            <a:r>
              <a:rPr kumimoji="0" lang="it-IT" altLang="it-IT" b="0" i="0" u="none" strike="noStrike" cap="none" normalizeH="0" baseline="0" dirty="0" err="1">
                <a:ln>
                  <a:noFill/>
                </a:ln>
                <a:solidFill>
                  <a:schemeClr val="tx1"/>
                </a:solidFill>
                <a:effectLst/>
              </a:rPr>
              <a:t>bent</a:t>
            </a:r>
            <a:r>
              <a:rPr kumimoji="0" lang="it-IT" altLang="it-IT" b="0" i="0" u="none" strike="noStrike" cap="none" normalizeH="0" baseline="0" dirty="0">
                <a:ln>
                  <a:noFill/>
                </a:ln>
                <a:solidFill>
                  <a:schemeClr val="tx1"/>
                </a:solidFill>
                <a:effectLst/>
              </a:rPr>
              <a:t> by </a:t>
            </a:r>
            <a:r>
              <a:rPr kumimoji="0" lang="it-IT" altLang="it-IT" b="1" i="0" u="none" strike="noStrike" cap="none" normalizeH="0" baseline="0" dirty="0">
                <a:ln>
                  <a:noFill/>
                </a:ln>
                <a:solidFill>
                  <a:schemeClr val="tx1"/>
                </a:solidFill>
                <a:effectLst/>
              </a:rPr>
              <a:t>≈90°</a:t>
            </a:r>
            <a:r>
              <a:rPr kumimoji="0" lang="it-IT" altLang="it-IT" b="0" i="0" u="none" strike="noStrike" cap="none" normalizeH="0" baseline="0" dirty="0">
                <a:ln>
                  <a:noFill/>
                </a:ln>
                <a:solidFill>
                  <a:schemeClr val="tx1"/>
                </a:solidFill>
                <a:effectLst/>
              </a:rPr>
              <a:t> over the 20 cm long </a:t>
            </a:r>
            <a:r>
              <a:rPr kumimoji="0" lang="it-IT" altLang="it-IT" b="0" i="0" u="none" strike="noStrike" cap="none" normalizeH="0" baseline="0" dirty="0" err="1">
                <a:ln>
                  <a:noFill/>
                </a:ln>
                <a:solidFill>
                  <a:schemeClr val="tx1"/>
                </a:solidFill>
                <a:effectLst/>
              </a:rPr>
              <a:t>curved</a:t>
            </a:r>
            <a:r>
              <a:rPr kumimoji="0" lang="it-IT" altLang="it-IT" b="0" i="0" u="none" strike="noStrike" cap="none" normalizeH="0" baseline="0" dirty="0">
                <a:ln>
                  <a:noFill/>
                </a:ln>
                <a:solidFill>
                  <a:schemeClr val="tx1"/>
                </a:solidFill>
                <a:effectLst/>
              </a:rPr>
              <a:t> plasma </a:t>
            </a:r>
            <a:r>
              <a:rPr kumimoji="0" lang="it-IT" altLang="it-IT" b="0" i="0" u="none" strike="noStrike" cap="none" normalizeH="0" baseline="0" dirty="0" err="1">
                <a:ln>
                  <a:noFill/>
                </a:ln>
                <a:solidFill>
                  <a:schemeClr val="tx1"/>
                </a:solidFill>
                <a:effectLst/>
              </a:rPr>
              <a:t>channel</a:t>
            </a:r>
            <a:endParaRPr kumimoji="0" lang="it-IT" altLang="it-IT"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b="1" i="0" u="none" strike="noStrike" cap="none" normalizeH="0" baseline="0" dirty="0" err="1">
                <a:ln>
                  <a:noFill/>
                </a:ln>
                <a:solidFill>
                  <a:schemeClr val="tx1"/>
                </a:solidFill>
                <a:effectLst/>
              </a:rPr>
              <a:t>Emittance</a:t>
            </a:r>
            <a:r>
              <a:rPr kumimoji="0" lang="it-IT" altLang="it-IT" b="1" i="0" u="none" strike="noStrike" cap="none" normalizeH="0" baseline="0" dirty="0">
                <a:ln>
                  <a:noFill/>
                </a:ln>
                <a:solidFill>
                  <a:schemeClr val="tx1"/>
                </a:solidFill>
                <a:effectLst/>
              </a:rPr>
              <a:t> </a:t>
            </a:r>
            <a:r>
              <a:rPr kumimoji="0" lang="it-IT" altLang="it-IT" b="1" i="0" u="none" strike="noStrike" cap="none" normalizeH="0" baseline="0" dirty="0" err="1">
                <a:ln>
                  <a:noFill/>
                </a:ln>
                <a:solidFill>
                  <a:schemeClr val="tx1"/>
                </a:solidFill>
                <a:effectLst/>
              </a:rPr>
              <a:t>growth</a:t>
            </a:r>
            <a:r>
              <a:rPr kumimoji="0" lang="it-IT" altLang="it-IT" b="1" i="0" u="none" strike="noStrike" cap="none" normalizeH="0" baseline="0" dirty="0">
                <a:ln>
                  <a:noFill/>
                </a:ln>
                <a:solidFill>
                  <a:schemeClr val="tx1"/>
                </a:solidFill>
                <a:effectLst/>
              </a:rPr>
              <a:t> </a:t>
            </a:r>
            <a:r>
              <a:rPr kumimoji="0" lang="it-IT" altLang="it-IT" b="1" i="0" u="none" strike="noStrike" cap="none" normalizeH="0" baseline="0" dirty="0" err="1">
                <a:ln>
                  <a:noFill/>
                </a:ln>
                <a:solidFill>
                  <a:schemeClr val="tx1"/>
                </a:solidFill>
                <a:effectLst/>
              </a:rPr>
              <a:t>remains</a:t>
            </a:r>
            <a:r>
              <a:rPr kumimoji="0" lang="it-IT" altLang="it-IT" b="1" i="0" u="none" strike="noStrike" cap="none" normalizeH="0" baseline="0" dirty="0">
                <a:ln>
                  <a:noFill/>
                </a:ln>
                <a:solidFill>
                  <a:schemeClr val="tx1"/>
                </a:solidFill>
                <a:effectLst/>
              </a:rPr>
              <a:t> limited</a:t>
            </a:r>
            <a:r>
              <a:rPr kumimoji="0" lang="it-IT" altLang="it-IT" b="0" i="0" u="none" strike="noStrike" cap="none" normalizeH="0" baseline="0" dirty="0">
                <a:ln>
                  <a:noFill/>
                </a:ln>
                <a:solidFill>
                  <a:schemeClr val="tx1"/>
                </a:solidFill>
                <a:effectLst/>
              </a:rPr>
              <a:t> (&lt;10%) and </a:t>
            </a:r>
            <a:r>
              <a:rPr kumimoji="0" lang="it-IT" altLang="it-IT" b="0" i="0" u="none" strike="noStrike" cap="none" normalizeH="0" baseline="0" dirty="0" err="1">
                <a:ln>
                  <a:noFill/>
                </a:ln>
                <a:solidFill>
                  <a:schemeClr val="tx1"/>
                </a:solidFill>
                <a:effectLst/>
              </a:rPr>
              <a:t>charge</a:t>
            </a:r>
            <a:r>
              <a:rPr kumimoji="0" lang="it-IT" altLang="it-IT" b="0" i="0" u="none" strike="noStrike" cap="none" normalizeH="0" baseline="0" dirty="0">
                <a:ln>
                  <a:noFill/>
                </a:ln>
                <a:solidFill>
                  <a:schemeClr val="tx1"/>
                </a:solidFill>
                <a:effectLst/>
              </a:rPr>
              <a:t> transmission </a:t>
            </a:r>
            <a:r>
              <a:rPr kumimoji="0" lang="it-IT" altLang="it-IT" b="0" i="0" u="none" strike="noStrike" cap="none" normalizeH="0" baseline="0" dirty="0" err="1">
                <a:ln>
                  <a:noFill/>
                </a:ln>
                <a:solidFill>
                  <a:schemeClr val="tx1"/>
                </a:solidFill>
                <a:effectLst/>
              </a:rPr>
              <a:t>is</a:t>
            </a:r>
            <a:r>
              <a:rPr kumimoji="0" lang="it-IT" altLang="it-IT" b="0" i="0" u="none" strike="noStrike" cap="none" normalizeH="0" baseline="0" dirty="0">
                <a:ln>
                  <a:noFill/>
                </a:ln>
                <a:solidFill>
                  <a:schemeClr val="tx1"/>
                </a:solidFill>
                <a:effectLst/>
              </a:rPr>
              <a:t> 100%</a:t>
            </a:r>
          </a:p>
        </p:txBody>
      </p:sp>
      <p:pic>
        <p:nvPicPr>
          <p:cNvPr id="9" name="Immagine 8" descr="Immagine che contiene testo, linea, diagramma, Diagramma&#10;&#10;Il contenuto generato dall'IA potrebbe non essere corretto.">
            <a:extLst>
              <a:ext uri="{FF2B5EF4-FFF2-40B4-BE49-F238E27FC236}">
                <a16:creationId xmlns:a16="http://schemas.microsoft.com/office/drawing/2014/main" id="{CA17D1A1-684E-8DDE-5C1A-A586F5B23DB9}"/>
              </a:ext>
            </a:extLst>
          </p:cNvPr>
          <p:cNvPicPr>
            <a:picLocks noChangeAspect="1"/>
          </p:cNvPicPr>
          <p:nvPr/>
        </p:nvPicPr>
        <p:blipFill>
          <a:blip r:embed="rId2"/>
          <a:stretch>
            <a:fillRect/>
          </a:stretch>
        </p:blipFill>
        <p:spPr>
          <a:xfrm>
            <a:off x="6618116" y="1351620"/>
            <a:ext cx="4809863" cy="3607397"/>
          </a:xfrm>
          <a:prstGeom prst="rect">
            <a:avLst/>
          </a:prstGeom>
        </p:spPr>
      </p:pic>
      <p:pic>
        <p:nvPicPr>
          <p:cNvPr id="12" name="Immagine 11" descr="Immagine che contiene testo, schermata, diagramma, Diagramma&#10;&#10;Il contenuto generato dall'IA potrebbe non essere corretto.">
            <a:extLst>
              <a:ext uri="{FF2B5EF4-FFF2-40B4-BE49-F238E27FC236}">
                <a16:creationId xmlns:a16="http://schemas.microsoft.com/office/drawing/2014/main" id="{092A55BB-724F-05F4-8886-8DAAEAB34AB2}"/>
              </a:ext>
            </a:extLst>
          </p:cNvPr>
          <p:cNvPicPr>
            <a:picLocks noChangeAspect="1"/>
          </p:cNvPicPr>
          <p:nvPr/>
        </p:nvPicPr>
        <p:blipFill>
          <a:blip r:embed="rId3"/>
          <a:stretch>
            <a:fillRect/>
          </a:stretch>
        </p:blipFill>
        <p:spPr>
          <a:xfrm>
            <a:off x="2967505" y="4163883"/>
            <a:ext cx="2271852" cy="1703889"/>
          </a:xfrm>
          <a:prstGeom prst="rect">
            <a:avLst/>
          </a:prstGeom>
        </p:spPr>
      </p:pic>
      <p:pic>
        <p:nvPicPr>
          <p:cNvPr id="14" name="Immagine 13" descr="Immagine che contiene testo, linea, Diagramma, diagramma&#10;&#10;Il contenuto generato dall'IA potrebbe non essere corretto.">
            <a:extLst>
              <a:ext uri="{FF2B5EF4-FFF2-40B4-BE49-F238E27FC236}">
                <a16:creationId xmlns:a16="http://schemas.microsoft.com/office/drawing/2014/main" id="{E14D4802-FFC7-900F-E2D9-B9E39A729ED0}"/>
              </a:ext>
            </a:extLst>
          </p:cNvPr>
          <p:cNvPicPr>
            <a:picLocks noChangeAspect="1"/>
          </p:cNvPicPr>
          <p:nvPr/>
        </p:nvPicPr>
        <p:blipFill>
          <a:blip r:embed="rId4"/>
          <a:stretch>
            <a:fillRect/>
          </a:stretch>
        </p:blipFill>
        <p:spPr>
          <a:xfrm>
            <a:off x="900228" y="4183788"/>
            <a:ext cx="2067277" cy="1550458"/>
          </a:xfrm>
          <a:prstGeom prst="rect">
            <a:avLst/>
          </a:prstGeom>
        </p:spPr>
      </p:pic>
      <p:sp>
        <p:nvSpPr>
          <p:cNvPr id="18" name="CasellaDiTesto 17">
            <a:extLst>
              <a:ext uri="{FF2B5EF4-FFF2-40B4-BE49-F238E27FC236}">
                <a16:creationId xmlns:a16="http://schemas.microsoft.com/office/drawing/2014/main" id="{094248C7-2465-5281-C723-9107588FABDE}"/>
              </a:ext>
            </a:extLst>
          </p:cNvPr>
          <p:cNvSpPr txBox="1"/>
          <p:nvPr/>
        </p:nvSpPr>
        <p:spPr>
          <a:xfrm>
            <a:off x="7645644" y="5078711"/>
            <a:ext cx="3205622" cy="523220"/>
          </a:xfrm>
          <a:prstGeom prst="rect">
            <a:avLst/>
          </a:prstGeom>
          <a:noFill/>
        </p:spPr>
        <p:txBody>
          <a:bodyPr wrap="square" rtlCol="0">
            <a:spAutoFit/>
          </a:bodyPr>
          <a:lstStyle/>
          <a:p>
            <a:r>
              <a:rPr lang="it-IT" sz="2800" b="1" dirty="0">
                <a:highlight>
                  <a:srgbClr val="FF0000"/>
                </a:highlight>
                <a:latin typeface="Arial" panose="020B0604020202020204" pitchFamily="34" charset="0"/>
                <a:cs typeface="Arial" panose="020B0604020202020204" pitchFamily="34" charset="0"/>
              </a:rPr>
              <a:t>12 </a:t>
            </a:r>
            <a:r>
              <a:rPr lang="it-IT" sz="2800" b="1" dirty="0" err="1">
                <a:highlight>
                  <a:srgbClr val="FF0000"/>
                </a:highlight>
                <a:latin typeface="Arial" panose="020B0604020202020204" pitchFamily="34" charset="0"/>
                <a:cs typeface="Arial" panose="020B0604020202020204" pitchFamily="34" charset="0"/>
              </a:rPr>
              <a:t>kA</a:t>
            </a:r>
            <a:r>
              <a:rPr lang="it-IT" sz="2800" b="1" dirty="0">
                <a:highlight>
                  <a:srgbClr val="FF0000"/>
                </a:highlight>
                <a:latin typeface="Arial" panose="020B0604020202020204" pitchFamily="34" charset="0"/>
                <a:cs typeface="Arial" panose="020B0604020202020204" pitchFamily="34" charset="0"/>
              </a:rPr>
              <a:t> NEEDED!!!</a:t>
            </a:r>
          </a:p>
        </p:txBody>
      </p:sp>
    </p:spTree>
    <p:extLst>
      <p:ext uri="{BB962C8B-B14F-4D97-AF65-F5344CB8AC3E}">
        <p14:creationId xmlns:p14="http://schemas.microsoft.com/office/powerpoint/2010/main" val="4213334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02C92-E9D9-68AB-3920-E5F148911596}"/>
            </a:ext>
          </a:extLst>
        </p:cNvPr>
        <p:cNvGrpSpPr/>
        <p:nvPr/>
      </p:nvGrpSpPr>
      <p:grpSpPr>
        <a:xfrm>
          <a:off x="0" y="0"/>
          <a:ext cx="0" cy="0"/>
          <a:chOff x="0" y="0"/>
          <a:chExt cx="0" cy="0"/>
        </a:xfrm>
      </p:grpSpPr>
      <p:sp>
        <p:nvSpPr>
          <p:cNvPr id="5" name="Segnaposto data 4">
            <a:extLst>
              <a:ext uri="{FF2B5EF4-FFF2-40B4-BE49-F238E27FC236}">
                <a16:creationId xmlns:a16="http://schemas.microsoft.com/office/drawing/2014/main" id="{DB3B85D0-801C-44C6-3224-BF5CA5A060D0}"/>
              </a:ext>
            </a:extLst>
          </p:cNvPr>
          <p:cNvSpPr>
            <a:spLocks noGrp="1"/>
          </p:cNvSpPr>
          <p:nvPr>
            <p:ph type="dt" sz="half" idx="10"/>
          </p:nvPr>
        </p:nvSpPr>
        <p:spPr>
          <a:xfrm>
            <a:off x="561218" y="6356350"/>
            <a:ext cx="11069564" cy="365125"/>
          </a:xfrm>
          <a:solidFill>
            <a:schemeClr val="bg1"/>
          </a:solidFill>
        </p:spPr>
        <p:txBody>
          <a:bodyPr/>
          <a:lstStyle/>
          <a:p>
            <a:r>
              <a:rPr lang="en-US" noProof="0" dirty="0"/>
              <a:t>06/10/2025</a:t>
            </a:r>
          </a:p>
        </p:txBody>
      </p:sp>
      <p:sp>
        <p:nvSpPr>
          <p:cNvPr id="6" name="Segnaposto piè di pagina 5">
            <a:extLst>
              <a:ext uri="{FF2B5EF4-FFF2-40B4-BE49-F238E27FC236}">
                <a16:creationId xmlns:a16="http://schemas.microsoft.com/office/drawing/2014/main" id="{6884370C-F9C9-F782-51C7-D6DE5F878F1E}"/>
              </a:ext>
            </a:extLst>
          </p:cNvPr>
          <p:cNvSpPr>
            <a:spLocks noGrp="1"/>
          </p:cNvSpPr>
          <p:nvPr>
            <p:ph type="ftr" sz="quarter" idx="11"/>
          </p:nvPr>
        </p:nvSpPr>
        <p:spPr/>
        <p:txBody>
          <a:bodyPr/>
          <a:lstStyle/>
          <a:p>
            <a:r>
              <a:rPr lang="en-US" noProof="0" dirty="0" err="1"/>
              <a:t>EuPRAXIA</a:t>
            </a:r>
            <a:r>
              <a:rPr lang="en-US" noProof="0" dirty="0"/>
              <a:t> CAMP III - Romain DEMITRA</a:t>
            </a:r>
          </a:p>
        </p:txBody>
      </p:sp>
      <p:sp>
        <p:nvSpPr>
          <p:cNvPr id="7" name="Segnaposto numero diapositiva 6">
            <a:extLst>
              <a:ext uri="{FF2B5EF4-FFF2-40B4-BE49-F238E27FC236}">
                <a16:creationId xmlns:a16="http://schemas.microsoft.com/office/drawing/2014/main" id="{E6E150DF-BA06-C791-1B44-F202E4584CB1}"/>
              </a:ext>
            </a:extLst>
          </p:cNvPr>
          <p:cNvSpPr>
            <a:spLocks noGrp="1"/>
          </p:cNvSpPr>
          <p:nvPr>
            <p:ph type="sldNum" sz="quarter" idx="12"/>
          </p:nvPr>
        </p:nvSpPr>
        <p:spPr/>
        <p:txBody>
          <a:bodyPr/>
          <a:lstStyle/>
          <a:p>
            <a:fld id="{13434FD6-45E5-4AC9-8EB5-1DAC73434F53}" type="slidenum">
              <a:rPr lang="en-US" noProof="0" smtClean="0"/>
              <a:t>9</a:t>
            </a:fld>
            <a:endParaRPr lang="en-US" noProof="0" dirty="0"/>
          </a:p>
        </p:txBody>
      </p:sp>
      <p:sp>
        <p:nvSpPr>
          <p:cNvPr id="8" name="CasellaDiTesto 7">
            <a:extLst>
              <a:ext uri="{FF2B5EF4-FFF2-40B4-BE49-F238E27FC236}">
                <a16:creationId xmlns:a16="http://schemas.microsoft.com/office/drawing/2014/main" id="{1CF4B19D-A9AA-4961-F4A9-DBB0A0FE969F}"/>
              </a:ext>
            </a:extLst>
          </p:cNvPr>
          <p:cNvSpPr txBox="1"/>
          <p:nvPr/>
        </p:nvSpPr>
        <p:spPr>
          <a:xfrm>
            <a:off x="389466" y="212878"/>
            <a:ext cx="11413067" cy="584775"/>
          </a:xfrm>
          <a:prstGeom prst="rect">
            <a:avLst/>
          </a:prstGeom>
          <a:solidFill>
            <a:schemeClr val="bg1"/>
          </a:solidFill>
          <a:ln>
            <a:noFill/>
          </a:ln>
          <a:effectLst>
            <a:softEdge rad="0"/>
          </a:effectLst>
        </p:spPr>
        <p:txBody>
          <a:bodyPr wrap="square" rtlCol="0">
            <a:spAutoFit/>
          </a:bodyPr>
          <a:lstStyle/>
          <a:p>
            <a:r>
              <a:rPr lang="en-US" sz="3200" i="1" noProof="0" dirty="0"/>
              <a:t>High Current Pulser : Marx Generator</a:t>
            </a:r>
            <a:endParaRPr lang="en-US" sz="3200" noProof="0" dirty="0"/>
          </a:p>
        </p:txBody>
      </p:sp>
      <mc:AlternateContent xmlns:mc="http://schemas.openxmlformats.org/markup-compatibility/2006" xmlns:a14="http://schemas.microsoft.com/office/drawing/2010/main">
        <mc:Choice Requires="a14">
          <p:sp>
            <p:nvSpPr>
              <p:cNvPr id="10" name="Rettangolo con angoli arrotondati 9">
                <a:extLst>
                  <a:ext uri="{FF2B5EF4-FFF2-40B4-BE49-F238E27FC236}">
                    <a16:creationId xmlns:a16="http://schemas.microsoft.com/office/drawing/2014/main" id="{1E1FEBDA-CD91-0C6D-DC3A-F070C4892804}"/>
                  </a:ext>
                </a:extLst>
              </p:cNvPr>
              <p:cNvSpPr/>
              <p:nvPr/>
            </p:nvSpPr>
            <p:spPr>
              <a:xfrm>
                <a:off x="561218" y="1040189"/>
                <a:ext cx="5215467" cy="49348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A Marx generator </a:t>
                </a:r>
                <a:r>
                  <a:rPr lang="it-IT" dirty="0" err="1">
                    <a:solidFill>
                      <a:schemeClr val="tx1"/>
                    </a:solidFill>
                  </a:rPr>
                  <a:t>is</a:t>
                </a:r>
                <a:r>
                  <a:rPr lang="it-IT" dirty="0">
                    <a:solidFill>
                      <a:schemeClr val="tx1"/>
                    </a:solidFill>
                  </a:rPr>
                  <a:t> </a:t>
                </a:r>
                <a:r>
                  <a:rPr lang="it-IT" dirty="0" err="1">
                    <a:solidFill>
                      <a:schemeClr val="tx1"/>
                    </a:solidFill>
                  </a:rPr>
                  <a:t>designed</a:t>
                </a:r>
                <a:r>
                  <a:rPr lang="it-IT" dirty="0">
                    <a:solidFill>
                      <a:schemeClr val="tx1"/>
                    </a:solidFill>
                  </a:rPr>
                  <a:t> to </a:t>
                </a:r>
                <a:r>
                  <a:rPr lang="it-IT" dirty="0" err="1">
                    <a:solidFill>
                      <a:schemeClr val="tx1"/>
                    </a:solidFill>
                  </a:rPr>
                  <a:t>deliver</a:t>
                </a:r>
                <a:r>
                  <a:rPr lang="it-IT" dirty="0">
                    <a:solidFill>
                      <a:schemeClr val="tx1"/>
                    </a:solidFill>
                  </a:rPr>
                  <a:t> </a:t>
                </a:r>
                <a:r>
                  <a:rPr lang="it-IT" dirty="0" err="1">
                    <a:solidFill>
                      <a:schemeClr val="tx1"/>
                    </a:solidFill>
                  </a:rPr>
                  <a:t>very</a:t>
                </a:r>
                <a:r>
                  <a:rPr lang="it-IT" dirty="0">
                    <a:solidFill>
                      <a:schemeClr val="tx1"/>
                    </a:solidFill>
                  </a:rPr>
                  <a:t> short, high-</a:t>
                </a:r>
                <a:r>
                  <a:rPr lang="it-IT" dirty="0" err="1">
                    <a:solidFill>
                      <a:schemeClr val="tx1"/>
                    </a:solidFill>
                  </a:rPr>
                  <a:t>voltage</a:t>
                </a:r>
                <a:r>
                  <a:rPr lang="it-IT" dirty="0">
                    <a:solidFill>
                      <a:schemeClr val="tx1"/>
                    </a:solidFill>
                  </a:rPr>
                  <a:t> and high-</a:t>
                </a:r>
                <a:r>
                  <a:rPr lang="it-IT" dirty="0" err="1">
                    <a:solidFill>
                      <a:schemeClr val="tx1"/>
                    </a:solidFill>
                  </a:rPr>
                  <a:t>current</a:t>
                </a:r>
                <a:r>
                  <a:rPr lang="it-IT" dirty="0">
                    <a:solidFill>
                      <a:schemeClr val="tx1"/>
                    </a:solidFill>
                  </a:rPr>
                  <a:t> </a:t>
                </a:r>
                <a:r>
                  <a:rPr lang="it-IT" dirty="0" err="1">
                    <a:solidFill>
                      <a:schemeClr val="tx1"/>
                    </a:solidFill>
                  </a:rPr>
                  <a:t>pulses</a:t>
                </a:r>
                <a:r>
                  <a:rPr lang="it-IT" dirty="0">
                    <a:solidFill>
                      <a:schemeClr val="tx1"/>
                    </a:solidFill>
                  </a:rPr>
                  <a:t> to a plasma </a:t>
                </a:r>
                <a:r>
                  <a:rPr lang="it-IT" dirty="0" err="1">
                    <a:solidFill>
                      <a:schemeClr val="tx1"/>
                    </a:solidFill>
                  </a:rPr>
                  <a:t>capillary</a:t>
                </a:r>
                <a:r>
                  <a:rPr lang="it-IT" dirty="0">
                    <a:solidFill>
                      <a:schemeClr val="tx1"/>
                    </a:solidFill>
                  </a:rPr>
                  <a:t>.</a:t>
                </a:r>
                <a:br>
                  <a:rPr lang="it-IT" dirty="0">
                    <a:solidFill>
                      <a:schemeClr val="tx1"/>
                    </a:solidFill>
                  </a:rPr>
                </a:br>
                <a:r>
                  <a:rPr lang="it-IT" dirty="0" err="1">
                    <a:solidFill>
                      <a:schemeClr val="tx1"/>
                    </a:solidFill>
                  </a:rPr>
                  <a:t>Its</a:t>
                </a:r>
                <a:r>
                  <a:rPr lang="it-IT" dirty="0">
                    <a:solidFill>
                      <a:schemeClr val="tx1"/>
                    </a:solidFill>
                  </a:rPr>
                  <a:t> </a:t>
                </a:r>
                <a:r>
                  <a:rPr lang="it-IT" dirty="0" err="1">
                    <a:solidFill>
                      <a:schemeClr val="tx1"/>
                    </a:solidFill>
                  </a:rPr>
                  <a:t>operation</a:t>
                </a:r>
                <a:r>
                  <a:rPr lang="it-IT" dirty="0">
                    <a:solidFill>
                      <a:schemeClr val="tx1"/>
                    </a:solidFill>
                  </a:rPr>
                  <a:t> </a:t>
                </a:r>
                <a:r>
                  <a:rPr lang="it-IT" dirty="0" err="1">
                    <a:solidFill>
                      <a:schemeClr val="tx1"/>
                    </a:solidFill>
                  </a:rPr>
                  <a:t>is</a:t>
                </a:r>
                <a:r>
                  <a:rPr lang="it-IT" dirty="0">
                    <a:solidFill>
                      <a:schemeClr val="tx1"/>
                    </a:solidFill>
                  </a:rPr>
                  <a:t> </a:t>
                </a:r>
                <a:r>
                  <a:rPr lang="it-IT" dirty="0" err="1">
                    <a:solidFill>
                      <a:schemeClr val="tx1"/>
                    </a:solidFill>
                  </a:rPr>
                  <a:t>based</a:t>
                </a:r>
                <a:r>
                  <a:rPr lang="it-IT" dirty="0">
                    <a:solidFill>
                      <a:schemeClr val="tx1"/>
                    </a:solidFill>
                  </a:rPr>
                  <a:t> on a two-step </a:t>
                </a:r>
                <a:r>
                  <a:rPr lang="it-IT" dirty="0" err="1">
                    <a:solidFill>
                      <a:schemeClr val="tx1"/>
                    </a:solidFill>
                  </a:rPr>
                  <a:t>process</a:t>
                </a:r>
                <a:r>
                  <a:rPr lang="it-IT" dirty="0">
                    <a:solidFill>
                      <a:schemeClr val="tx1"/>
                    </a:solidFill>
                  </a:rPr>
                  <a:t>:</a:t>
                </a:r>
              </a:p>
              <a:p>
                <a:pPr marL="457200" indent="-457200">
                  <a:buFont typeface="Arial" panose="020B0604020202020204" pitchFamily="34" charset="0"/>
                  <a:buChar char="•"/>
                </a:pPr>
                <a:r>
                  <a:rPr lang="it-IT" b="1" dirty="0" err="1">
                    <a:solidFill>
                      <a:schemeClr val="tx1"/>
                    </a:solidFill>
                  </a:rPr>
                  <a:t>Charging</a:t>
                </a:r>
                <a:r>
                  <a:rPr lang="it-IT" b="1" dirty="0">
                    <a:solidFill>
                      <a:schemeClr val="tx1"/>
                    </a:solidFill>
                  </a:rPr>
                  <a:t> </a:t>
                </a:r>
                <a:r>
                  <a:rPr lang="it-IT" b="1" dirty="0" err="1">
                    <a:solidFill>
                      <a:schemeClr val="tx1"/>
                    </a:solidFill>
                  </a:rPr>
                  <a:t>phase</a:t>
                </a:r>
                <a:r>
                  <a:rPr lang="it-IT" b="1" dirty="0">
                    <a:solidFill>
                      <a:schemeClr val="tx1"/>
                    </a:solidFill>
                  </a:rPr>
                  <a:t> (</a:t>
                </a:r>
                <a:r>
                  <a:rPr lang="it-IT" b="1" dirty="0" err="1">
                    <a:solidFill>
                      <a:schemeClr val="tx1"/>
                    </a:solidFill>
                  </a:rPr>
                  <a:t>parallel</a:t>
                </a:r>
                <a:r>
                  <a:rPr lang="it-IT" b="1" dirty="0">
                    <a:solidFill>
                      <a:schemeClr val="tx1"/>
                    </a:solidFill>
                  </a:rPr>
                  <a:t>):</a:t>
                </a:r>
                <a:br>
                  <a:rPr lang="it-IT" dirty="0">
                    <a:solidFill>
                      <a:schemeClr val="tx1"/>
                    </a:solidFill>
                  </a:rPr>
                </a:br>
                <a:r>
                  <a:rPr lang="it-IT" dirty="0" err="1">
                    <a:solidFill>
                      <a:schemeClr val="tx1"/>
                    </a:solidFill>
                  </a:rPr>
                  <a:t>Each</a:t>
                </a:r>
                <a:r>
                  <a:rPr lang="it-IT" dirty="0">
                    <a:solidFill>
                      <a:schemeClr val="tx1"/>
                    </a:solidFill>
                  </a:rPr>
                  <a:t> </a:t>
                </a:r>
                <a:r>
                  <a:rPr lang="it-IT" dirty="0" err="1">
                    <a:solidFill>
                      <a:schemeClr val="tx1"/>
                    </a:solidFill>
                    <a:latin typeface="Arial" panose="020B0604020202020204" pitchFamily="34" charset="0"/>
                    <a:cs typeface="Arial" panose="020B0604020202020204" pitchFamily="34" charset="0"/>
                  </a:rPr>
                  <a:t>capacitor</a:t>
                </a:r>
                <a:r>
                  <a:rPr lang="it-IT" dirty="0">
                    <a:solidFill>
                      <a:schemeClr val="tx1"/>
                    </a:solidFill>
                  </a:rPr>
                  <a:t> </a:t>
                </a:r>
                <a:r>
                  <a:rPr lang="it-IT" dirty="0" err="1">
                    <a:solidFill>
                      <a:schemeClr val="tx1"/>
                    </a:solidFill>
                  </a:rPr>
                  <a:t>is</a:t>
                </a:r>
                <a:r>
                  <a:rPr lang="it-IT" dirty="0">
                    <a:solidFill>
                      <a:schemeClr val="tx1"/>
                    </a:solidFill>
                  </a:rPr>
                  <a:t> </a:t>
                </a:r>
                <a:r>
                  <a:rPr lang="it-IT" dirty="0" err="1">
                    <a:solidFill>
                      <a:schemeClr val="tx1"/>
                    </a:solidFill>
                  </a:rPr>
                  <a:t>charged</a:t>
                </a:r>
                <a:r>
                  <a:rPr lang="it-IT" dirty="0">
                    <a:solidFill>
                      <a:schemeClr val="tx1"/>
                    </a:solidFill>
                  </a:rPr>
                  <a:t> in </a:t>
                </a:r>
                <a:r>
                  <a:rPr lang="it-IT" dirty="0" err="1">
                    <a:solidFill>
                      <a:schemeClr val="tx1"/>
                    </a:solidFill>
                  </a:rPr>
                  <a:t>parallel</a:t>
                </a:r>
                <a:r>
                  <a:rPr lang="it-IT" dirty="0">
                    <a:solidFill>
                      <a:schemeClr val="tx1"/>
                    </a:solidFill>
                  </a:rPr>
                  <a:t> </a:t>
                </a:r>
                <a:r>
                  <a:rPr lang="it-IT" dirty="0" err="1">
                    <a:solidFill>
                      <a:schemeClr val="tx1"/>
                    </a:solidFill>
                  </a:rPr>
                  <a:t>at</a:t>
                </a:r>
                <a:r>
                  <a:rPr lang="it-IT" dirty="0">
                    <a:solidFill>
                      <a:schemeClr val="tx1"/>
                    </a:solidFill>
                  </a:rPr>
                  <a:t> a moderate </a:t>
                </a:r>
                <a:r>
                  <a:rPr lang="it-IT" dirty="0" err="1">
                    <a:solidFill>
                      <a:schemeClr val="tx1"/>
                    </a:solidFill>
                  </a:rPr>
                  <a:t>voltage</a:t>
                </a:r>
                <a:r>
                  <a:rPr lang="it-IT" dirty="0">
                    <a:solidFill>
                      <a:schemeClr val="tx1"/>
                    </a:solidFill>
                  </a:rPr>
                  <a:t> </a:t>
                </a:r>
                <a14:m>
                  <m:oMath xmlns:m="http://schemas.openxmlformats.org/officeDocument/2006/math">
                    <m:sSub>
                      <m:sSubPr>
                        <m:ctrlPr>
                          <a:rPr lang="ar-AE" i="1">
                            <a:solidFill>
                              <a:schemeClr val="tx1"/>
                            </a:solidFill>
                            <a:latin typeface="Cambria Math" panose="02040503050406030204" pitchFamily="18" charset="0"/>
                          </a:rPr>
                        </m:ctrlPr>
                      </m:sSubPr>
                      <m:e>
                        <m:r>
                          <a:rPr lang="ar-AE" i="1">
                            <a:solidFill>
                              <a:schemeClr val="tx1"/>
                            </a:solidFill>
                            <a:latin typeface="Cambria Math" panose="02040503050406030204" pitchFamily="18" charset="0"/>
                          </a:rPr>
                          <m:t>𝑉</m:t>
                        </m:r>
                      </m:e>
                      <m:sub>
                        <m:r>
                          <a:rPr lang="ar-AE" i="1">
                            <a:solidFill>
                              <a:schemeClr val="tx1"/>
                            </a:solidFill>
                            <a:latin typeface="Cambria Math" panose="02040503050406030204" pitchFamily="18" charset="0"/>
                          </a:rPr>
                          <m:t>𝑐</m:t>
                        </m:r>
                      </m:sub>
                    </m:sSub>
                  </m:oMath>
                </a14:m>
                <a:r>
                  <a:rPr lang="ar-AE" dirty="0">
                    <a:solidFill>
                      <a:schemeClr val="tx1"/>
                    </a:solidFill>
                  </a:rPr>
                  <a:t>, </a:t>
                </a:r>
                <a:r>
                  <a:rPr lang="it-IT" dirty="0" err="1">
                    <a:solidFill>
                      <a:schemeClr val="tx1"/>
                    </a:solidFill>
                  </a:rPr>
                  <a:t>through</a:t>
                </a:r>
                <a:r>
                  <a:rPr lang="it-IT" dirty="0">
                    <a:solidFill>
                      <a:schemeClr val="tx1"/>
                    </a:solidFill>
                  </a:rPr>
                  <a:t> </a:t>
                </a:r>
                <a:r>
                  <a:rPr lang="it-IT" dirty="0" err="1">
                    <a:solidFill>
                      <a:schemeClr val="tx1"/>
                    </a:solidFill>
                  </a:rPr>
                  <a:t>charging</a:t>
                </a:r>
                <a:r>
                  <a:rPr lang="it-IT" dirty="0">
                    <a:solidFill>
                      <a:schemeClr val="tx1"/>
                    </a:solidFill>
                  </a:rPr>
                  <a:t> </a:t>
                </a:r>
                <a:r>
                  <a:rPr lang="it-IT" dirty="0" err="1">
                    <a:solidFill>
                      <a:schemeClr val="tx1"/>
                    </a:solidFill>
                  </a:rPr>
                  <a:t>resistors</a:t>
                </a:r>
                <a:r>
                  <a:rPr lang="it-IT" dirty="0">
                    <a:solidFill>
                      <a:schemeClr val="tx1"/>
                    </a:solidFill>
                  </a:rPr>
                  <a:t> </a:t>
                </a:r>
                <a14:m>
                  <m:oMath xmlns:m="http://schemas.openxmlformats.org/officeDocument/2006/math">
                    <m:sSub>
                      <m:sSubPr>
                        <m:ctrlPr>
                          <a:rPr lang="ar-AE" i="1">
                            <a:solidFill>
                              <a:schemeClr val="tx1"/>
                            </a:solidFill>
                            <a:latin typeface="Cambria Math" panose="02040503050406030204" pitchFamily="18" charset="0"/>
                          </a:rPr>
                        </m:ctrlPr>
                      </m:sSubPr>
                      <m:e>
                        <m:r>
                          <a:rPr lang="ar-AE" i="1">
                            <a:solidFill>
                              <a:schemeClr val="tx1"/>
                            </a:solidFill>
                            <a:latin typeface="Cambria Math" panose="02040503050406030204" pitchFamily="18" charset="0"/>
                          </a:rPr>
                          <m:t>𝑅</m:t>
                        </m:r>
                      </m:e>
                      <m:sub>
                        <m:r>
                          <a:rPr lang="ar-AE" i="1">
                            <a:solidFill>
                              <a:schemeClr val="tx1"/>
                            </a:solidFill>
                            <a:latin typeface="Cambria Math" panose="02040503050406030204" pitchFamily="18" charset="0"/>
                          </a:rPr>
                          <m:t>𝑐</m:t>
                        </m:r>
                      </m:sub>
                    </m:sSub>
                  </m:oMath>
                </a14:m>
                <a:r>
                  <a:rPr lang="ar-AE" dirty="0">
                    <a:solidFill>
                      <a:schemeClr val="tx1"/>
                    </a:solidFill>
                  </a:rPr>
                  <a:t>.</a:t>
                </a:r>
              </a:p>
              <a:p>
                <a:pPr marL="457200" indent="-457200">
                  <a:buFont typeface="Arial" panose="020B0604020202020204" pitchFamily="34" charset="0"/>
                  <a:buChar char="•"/>
                </a:pPr>
                <a:r>
                  <a:rPr lang="it-IT" b="1" dirty="0" err="1">
                    <a:solidFill>
                      <a:schemeClr val="tx1"/>
                    </a:solidFill>
                  </a:rPr>
                  <a:t>Discharge</a:t>
                </a:r>
                <a:r>
                  <a:rPr lang="it-IT" b="1" dirty="0">
                    <a:solidFill>
                      <a:schemeClr val="tx1"/>
                    </a:solidFill>
                  </a:rPr>
                  <a:t> </a:t>
                </a:r>
                <a:r>
                  <a:rPr lang="it-IT" b="1" dirty="0" err="1">
                    <a:solidFill>
                      <a:schemeClr val="tx1"/>
                    </a:solidFill>
                  </a:rPr>
                  <a:t>phase</a:t>
                </a:r>
                <a:r>
                  <a:rPr lang="it-IT" b="1" dirty="0">
                    <a:solidFill>
                      <a:schemeClr val="tx1"/>
                    </a:solidFill>
                  </a:rPr>
                  <a:t> (</a:t>
                </a:r>
                <a:r>
                  <a:rPr lang="it-IT" b="1" dirty="0" err="1">
                    <a:solidFill>
                      <a:schemeClr val="tx1"/>
                    </a:solidFill>
                  </a:rPr>
                  <a:t>series</a:t>
                </a:r>
                <a:r>
                  <a:rPr lang="it-IT" b="1" dirty="0">
                    <a:solidFill>
                      <a:schemeClr val="tx1"/>
                    </a:solidFill>
                  </a:rPr>
                  <a:t>):</a:t>
                </a:r>
                <a:br>
                  <a:rPr lang="it-IT" dirty="0">
                    <a:solidFill>
                      <a:schemeClr val="tx1"/>
                    </a:solidFill>
                  </a:rPr>
                </a:br>
                <a:r>
                  <a:rPr lang="it-IT" dirty="0" err="1">
                    <a:solidFill>
                      <a:schemeClr val="tx1"/>
                    </a:solidFill>
                  </a:rPr>
                  <a:t>When</a:t>
                </a:r>
                <a:r>
                  <a:rPr lang="it-IT" dirty="0">
                    <a:solidFill>
                      <a:schemeClr val="tx1"/>
                    </a:solidFill>
                  </a:rPr>
                  <a:t> the </a:t>
                </a:r>
                <a:r>
                  <a:rPr lang="it-IT" dirty="0" err="1">
                    <a:solidFill>
                      <a:schemeClr val="tx1"/>
                    </a:solidFill>
                  </a:rPr>
                  <a:t>spark</a:t>
                </a:r>
                <a:r>
                  <a:rPr lang="it-IT" dirty="0">
                    <a:solidFill>
                      <a:schemeClr val="tx1"/>
                    </a:solidFill>
                  </a:rPr>
                  <a:t> gaps (or fast switches) are </a:t>
                </a:r>
                <a:r>
                  <a:rPr lang="it-IT" dirty="0" err="1">
                    <a:solidFill>
                      <a:schemeClr val="tx1"/>
                    </a:solidFill>
                  </a:rPr>
                  <a:t>triggered</a:t>
                </a:r>
                <a:r>
                  <a:rPr lang="it-IT" dirty="0">
                    <a:solidFill>
                      <a:schemeClr val="tx1"/>
                    </a:solidFill>
                  </a:rPr>
                  <a:t>, the </a:t>
                </a:r>
                <a:r>
                  <a:rPr lang="it-IT" dirty="0" err="1">
                    <a:solidFill>
                      <a:schemeClr val="tx1"/>
                    </a:solidFill>
                  </a:rPr>
                  <a:t>capacitors</a:t>
                </a:r>
                <a:r>
                  <a:rPr lang="it-IT" dirty="0">
                    <a:solidFill>
                      <a:schemeClr val="tx1"/>
                    </a:solidFill>
                  </a:rPr>
                  <a:t> are </a:t>
                </a:r>
                <a:r>
                  <a:rPr lang="it-IT" dirty="0" err="1">
                    <a:solidFill>
                      <a:schemeClr val="tx1"/>
                    </a:solidFill>
                  </a:rPr>
                  <a:t>suddenly</a:t>
                </a:r>
                <a:r>
                  <a:rPr lang="it-IT" dirty="0">
                    <a:solidFill>
                      <a:schemeClr val="tx1"/>
                    </a:solidFill>
                  </a:rPr>
                  <a:t> </a:t>
                </a:r>
                <a:r>
                  <a:rPr lang="it-IT" dirty="0" err="1">
                    <a:solidFill>
                      <a:schemeClr val="tx1"/>
                    </a:solidFill>
                  </a:rPr>
                  <a:t>reconfigured</a:t>
                </a:r>
                <a:r>
                  <a:rPr lang="it-IT" dirty="0">
                    <a:solidFill>
                      <a:schemeClr val="tx1"/>
                    </a:solidFill>
                  </a:rPr>
                  <a:t> in </a:t>
                </a:r>
                <a:r>
                  <a:rPr lang="it-IT" dirty="0" err="1">
                    <a:solidFill>
                      <a:schemeClr val="tx1"/>
                    </a:solidFill>
                  </a:rPr>
                  <a:t>series</a:t>
                </a:r>
                <a:r>
                  <a:rPr lang="it-IT" dirty="0">
                    <a:solidFill>
                      <a:schemeClr val="tx1"/>
                    </a:solidFill>
                  </a:rPr>
                  <a:t>, </a:t>
                </a:r>
                <a:r>
                  <a:rPr lang="it-IT" dirty="0" err="1">
                    <a:solidFill>
                      <a:schemeClr val="tx1"/>
                    </a:solidFill>
                  </a:rPr>
                  <a:t>producing</a:t>
                </a:r>
                <a:r>
                  <a:rPr lang="it-IT" dirty="0">
                    <a:solidFill>
                      <a:schemeClr val="tx1"/>
                    </a:solidFill>
                  </a:rPr>
                  <a:t> an output </a:t>
                </a:r>
                <a:r>
                  <a:rPr lang="it-IT" dirty="0" err="1">
                    <a:solidFill>
                      <a:schemeClr val="tx1"/>
                    </a:solidFill>
                  </a:rPr>
                  <a:t>voltage</a:t>
                </a:r>
                <a:r>
                  <a:rPr lang="it-IT" dirty="0">
                    <a:solidFill>
                      <a:schemeClr val="tx1"/>
                    </a:solidFill>
                  </a:rPr>
                  <a:t> of </a:t>
                </a:r>
                <a:r>
                  <a:rPr lang="it-IT" dirty="0" err="1">
                    <a:solidFill>
                      <a:schemeClr val="tx1"/>
                    </a:solidFill>
                  </a:rPr>
                  <a:t>approximately</a:t>
                </a:r>
                <a:r>
                  <a:rPr lang="it-IT" dirty="0">
                    <a:solidFill>
                      <a:schemeClr val="tx1"/>
                    </a:solidFill>
                  </a:rPr>
                  <a:t> </a:t>
                </a:r>
                <a14:m>
                  <m:oMath xmlns:m="http://schemas.openxmlformats.org/officeDocument/2006/math">
                    <m:r>
                      <a:rPr lang="it-IT" i="1">
                        <a:solidFill>
                          <a:schemeClr val="tx1"/>
                        </a:solidFill>
                        <a:latin typeface="Cambria Math" panose="02040503050406030204" pitchFamily="18" charset="0"/>
                      </a:rPr>
                      <m:t>𝑁</m:t>
                    </m:r>
                    <m:r>
                      <a:rPr lang="it-IT">
                        <a:solidFill>
                          <a:schemeClr val="tx1"/>
                        </a:solidFill>
                        <a:latin typeface="Cambria Math" panose="02040503050406030204" pitchFamily="18" charset="0"/>
                      </a:rPr>
                      <m:t>×</m:t>
                    </m:r>
                    <m:sSub>
                      <m:sSubPr>
                        <m:ctrlPr>
                          <a:rPr lang="ar-AE" i="1">
                            <a:solidFill>
                              <a:schemeClr val="tx1"/>
                            </a:solidFill>
                            <a:latin typeface="Cambria Math" panose="02040503050406030204" pitchFamily="18" charset="0"/>
                          </a:rPr>
                        </m:ctrlPr>
                      </m:sSubPr>
                      <m:e>
                        <m:r>
                          <a:rPr lang="ar-AE" i="1">
                            <a:solidFill>
                              <a:schemeClr val="tx1"/>
                            </a:solidFill>
                            <a:latin typeface="Cambria Math" panose="02040503050406030204" pitchFamily="18" charset="0"/>
                          </a:rPr>
                          <m:t>𝑉</m:t>
                        </m:r>
                      </m:e>
                      <m:sub>
                        <m:r>
                          <a:rPr lang="ar-AE" i="1">
                            <a:solidFill>
                              <a:schemeClr val="tx1"/>
                            </a:solidFill>
                            <a:latin typeface="Cambria Math" panose="02040503050406030204" pitchFamily="18" charset="0"/>
                          </a:rPr>
                          <m:t>𝑐</m:t>
                        </m:r>
                      </m:sub>
                    </m:sSub>
                  </m:oMath>
                </a14:m>
                <a:r>
                  <a:rPr lang="ar-AE" dirty="0">
                    <a:solidFill>
                      <a:schemeClr val="tx1"/>
                    </a:solidFill>
                  </a:rPr>
                  <a:t>.</a:t>
                </a:r>
                <a:endParaRPr lang="it-IT" dirty="0">
                  <a:solidFill>
                    <a:schemeClr val="tx1"/>
                  </a:solidFill>
                </a:endParaRPr>
              </a:p>
              <a:p>
                <a:r>
                  <a:rPr lang="it-IT" dirty="0">
                    <a:solidFill>
                      <a:schemeClr val="tx1"/>
                    </a:solidFill>
                  </a:rPr>
                  <a:t>This high-</a:t>
                </a:r>
                <a:r>
                  <a:rPr lang="it-IT" dirty="0" err="1">
                    <a:solidFill>
                      <a:schemeClr val="tx1"/>
                    </a:solidFill>
                  </a:rPr>
                  <a:t>voltage</a:t>
                </a:r>
                <a:r>
                  <a:rPr lang="it-IT" dirty="0">
                    <a:solidFill>
                      <a:schemeClr val="tx1"/>
                    </a:solidFill>
                  </a:rPr>
                  <a:t> </a:t>
                </a:r>
                <a:r>
                  <a:rPr lang="it-IT" dirty="0" err="1">
                    <a:solidFill>
                      <a:schemeClr val="tx1"/>
                    </a:solidFill>
                  </a:rPr>
                  <a:t>pulse</a:t>
                </a:r>
                <a:r>
                  <a:rPr lang="it-IT" dirty="0">
                    <a:solidFill>
                      <a:schemeClr val="tx1"/>
                    </a:solidFill>
                  </a:rPr>
                  <a:t> </a:t>
                </a:r>
                <a:r>
                  <a:rPr lang="it-IT" dirty="0" err="1">
                    <a:solidFill>
                      <a:schemeClr val="tx1"/>
                    </a:solidFill>
                  </a:rPr>
                  <a:t>is</a:t>
                </a:r>
                <a:r>
                  <a:rPr lang="it-IT" dirty="0">
                    <a:solidFill>
                      <a:schemeClr val="tx1"/>
                    </a:solidFill>
                  </a:rPr>
                  <a:t> </a:t>
                </a:r>
                <a:r>
                  <a:rPr lang="it-IT" dirty="0" err="1">
                    <a:solidFill>
                      <a:schemeClr val="tx1"/>
                    </a:solidFill>
                  </a:rPr>
                  <a:t>then</a:t>
                </a:r>
                <a:r>
                  <a:rPr lang="it-IT" dirty="0">
                    <a:solidFill>
                      <a:schemeClr val="tx1"/>
                    </a:solidFill>
                  </a:rPr>
                  <a:t> </a:t>
                </a:r>
                <a:r>
                  <a:rPr lang="it-IT" dirty="0" err="1">
                    <a:solidFill>
                      <a:schemeClr val="tx1"/>
                    </a:solidFill>
                  </a:rPr>
                  <a:t>delivered</a:t>
                </a:r>
                <a:r>
                  <a:rPr lang="it-IT" dirty="0">
                    <a:solidFill>
                      <a:schemeClr val="tx1"/>
                    </a:solidFill>
                  </a:rPr>
                  <a:t> to the </a:t>
                </a:r>
                <a:r>
                  <a:rPr lang="it-IT" b="1" dirty="0">
                    <a:solidFill>
                      <a:schemeClr val="tx1"/>
                    </a:solidFill>
                  </a:rPr>
                  <a:t>plasma </a:t>
                </a:r>
                <a:r>
                  <a:rPr lang="it-IT" b="1" dirty="0" err="1">
                    <a:solidFill>
                      <a:schemeClr val="tx1"/>
                    </a:solidFill>
                  </a:rPr>
                  <a:t>capillary</a:t>
                </a:r>
                <a:r>
                  <a:rPr lang="it-IT" b="1" dirty="0">
                    <a:solidFill>
                      <a:schemeClr val="tx1"/>
                    </a:solidFill>
                  </a:rPr>
                  <a:t> (load)</a:t>
                </a:r>
                <a:r>
                  <a:rPr lang="it-IT" dirty="0">
                    <a:solidFill>
                      <a:schemeClr val="tx1"/>
                    </a:solidFill>
                  </a:rPr>
                  <a:t>, </a:t>
                </a:r>
                <a:r>
                  <a:rPr lang="it-IT" dirty="0" err="1">
                    <a:solidFill>
                      <a:schemeClr val="tx1"/>
                    </a:solidFill>
                  </a:rPr>
                  <a:t>driving</a:t>
                </a:r>
                <a:r>
                  <a:rPr lang="it-IT" dirty="0">
                    <a:solidFill>
                      <a:schemeClr val="tx1"/>
                    </a:solidFill>
                  </a:rPr>
                  <a:t> large </a:t>
                </a:r>
                <a:r>
                  <a:rPr lang="it-IT" dirty="0" err="1">
                    <a:solidFill>
                      <a:schemeClr val="tx1"/>
                    </a:solidFill>
                  </a:rPr>
                  <a:t>discharge</a:t>
                </a:r>
                <a:r>
                  <a:rPr lang="it-IT" dirty="0">
                    <a:solidFill>
                      <a:schemeClr val="tx1"/>
                    </a:solidFill>
                  </a:rPr>
                  <a:t> </a:t>
                </a:r>
                <a:r>
                  <a:rPr lang="it-IT" dirty="0" err="1">
                    <a:solidFill>
                      <a:schemeClr val="tx1"/>
                    </a:solidFill>
                  </a:rPr>
                  <a:t>currents</a:t>
                </a:r>
                <a:r>
                  <a:rPr lang="it-IT" dirty="0">
                    <a:solidFill>
                      <a:schemeClr val="tx1"/>
                    </a:solidFill>
                  </a:rPr>
                  <a:t> (</a:t>
                </a:r>
                <a:r>
                  <a:rPr lang="it-IT" dirty="0" err="1">
                    <a:solidFill>
                      <a:schemeClr val="tx1"/>
                    </a:solidFill>
                  </a:rPr>
                  <a:t>kA</a:t>
                </a:r>
                <a:r>
                  <a:rPr lang="it-IT" dirty="0">
                    <a:solidFill>
                      <a:schemeClr val="tx1"/>
                    </a:solidFill>
                  </a:rPr>
                  <a:t>–10 </a:t>
                </a:r>
                <a:r>
                  <a:rPr lang="it-IT" dirty="0" err="1">
                    <a:solidFill>
                      <a:schemeClr val="tx1"/>
                    </a:solidFill>
                  </a:rPr>
                  <a:t>kA</a:t>
                </a:r>
                <a:r>
                  <a:rPr lang="it-IT" dirty="0">
                    <a:solidFill>
                      <a:schemeClr val="tx1"/>
                    </a:solidFill>
                  </a:rPr>
                  <a:t> range) </a:t>
                </a:r>
                <a:r>
                  <a:rPr lang="it-IT" dirty="0" err="1">
                    <a:solidFill>
                      <a:schemeClr val="tx1"/>
                    </a:solidFill>
                  </a:rPr>
                  <a:t>within</a:t>
                </a:r>
                <a:r>
                  <a:rPr lang="it-IT" dirty="0">
                    <a:solidFill>
                      <a:schemeClr val="tx1"/>
                    </a:solidFill>
                  </a:rPr>
                  <a:t> </a:t>
                </a:r>
                <a:r>
                  <a:rPr lang="it-IT" dirty="0" err="1">
                    <a:solidFill>
                      <a:schemeClr val="tx1"/>
                    </a:solidFill>
                  </a:rPr>
                  <a:t>tens</a:t>
                </a:r>
                <a:r>
                  <a:rPr lang="it-IT" dirty="0">
                    <a:solidFill>
                      <a:schemeClr val="tx1"/>
                    </a:solidFill>
                  </a:rPr>
                  <a:t> of </a:t>
                </a:r>
                <a:r>
                  <a:rPr lang="it-IT" dirty="0" err="1">
                    <a:solidFill>
                      <a:schemeClr val="tx1"/>
                    </a:solidFill>
                  </a:rPr>
                  <a:t>nanoseconds</a:t>
                </a:r>
                <a:r>
                  <a:rPr lang="it-IT" dirty="0">
                    <a:solidFill>
                      <a:schemeClr val="tx1"/>
                    </a:solidFill>
                  </a:rPr>
                  <a:t>.</a:t>
                </a:r>
              </a:p>
            </p:txBody>
          </p:sp>
        </mc:Choice>
        <mc:Fallback xmlns="">
          <p:sp>
            <p:nvSpPr>
              <p:cNvPr id="10" name="Rettangolo con angoli arrotondati 9">
                <a:extLst>
                  <a:ext uri="{FF2B5EF4-FFF2-40B4-BE49-F238E27FC236}">
                    <a16:creationId xmlns:a16="http://schemas.microsoft.com/office/drawing/2014/main" id="{1E1FEBDA-CD91-0C6D-DC3A-F070C4892804}"/>
                  </a:ext>
                </a:extLst>
              </p:cNvPr>
              <p:cNvSpPr>
                <a:spLocks noRot="1" noChangeAspect="1" noMove="1" noResize="1" noEditPoints="1" noAdjustHandles="1" noChangeArrowheads="1" noChangeShapeType="1" noTextEdit="1"/>
              </p:cNvSpPr>
              <p:nvPr/>
            </p:nvSpPr>
            <p:spPr>
              <a:xfrm>
                <a:off x="561218" y="1040189"/>
                <a:ext cx="5215467" cy="4934857"/>
              </a:xfrm>
              <a:prstGeom prst="roundRect">
                <a:avLst/>
              </a:prstGeom>
              <a:blipFill>
                <a:blip r:embed="rId2"/>
                <a:stretch>
                  <a:fillRect/>
                </a:stretch>
              </a:blipFill>
            </p:spPr>
            <p:txBody>
              <a:bodyPr/>
              <a:lstStyle/>
              <a:p>
                <a:r>
                  <a:rPr lang="it-IT">
                    <a:noFill/>
                  </a:rPr>
                  <a:t> </a:t>
                </a:r>
              </a:p>
            </p:txBody>
          </p:sp>
        </mc:Fallback>
      </mc:AlternateContent>
      <p:sp>
        <p:nvSpPr>
          <p:cNvPr id="11" name="Rettangolo con angoli arrotondati 10">
            <a:extLst>
              <a:ext uri="{FF2B5EF4-FFF2-40B4-BE49-F238E27FC236}">
                <a16:creationId xmlns:a16="http://schemas.microsoft.com/office/drawing/2014/main" id="{78BB6F89-F6CC-4449-1254-E1C10040C98D}"/>
              </a:ext>
            </a:extLst>
          </p:cNvPr>
          <p:cNvSpPr/>
          <p:nvPr/>
        </p:nvSpPr>
        <p:spPr>
          <a:xfrm>
            <a:off x="6415315" y="1040189"/>
            <a:ext cx="5215467" cy="49348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 name="Immagine 1" descr="Immagine che contiene schermata, diagramma, linea&#10;&#10;Il contenuto generato dall'IA potrebbe non essere corretto.">
            <a:extLst>
              <a:ext uri="{FF2B5EF4-FFF2-40B4-BE49-F238E27FC236}">
                <a16:creationId xmlns:a16="http://schemas.microsoft.com/office/drawing/2014/main" id="{743ECC81-DECF-20ED-1B10-D908358CA4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0372" y="1157892"/>
            <a:ext cx="4045351" cy="3199977"/>
          </a:xfrm>
          <a:prstGeom prst="rect">
            <a:avLst/>
          </a:prstGeom>
          <a:ln>
            <a:solidFill>
              <a:schemeClr val="tx1"/>
            </a:solidFill>
          </a:ln>
        </p:spPr>
      </p:pic>
      <p:sp>
        <p:nvSpPr>
          <p:cNvPr id="3" name="CasellaDiTesto 2">
            <a:extLst>
              <a:ext uri="{FF2B5EF4-FFF2-40B4-BE49-F238E27FC236}">
                <a16:creationId xmlns:a16="http://schemas.microsoft.com/office/drawing/2014/main" id="{1A81BF02-9FC6-BCAF-4F3C-BA4173E1B177}"/>
              </a:ext>
            </a:extLst>
          </p:cNvPr>
          <p:cNvSpPr txBox="1"/>
          <p:nvPr/>
        </p:nvSpPr>
        <p:spPr>
          <a:xfrm>
            <a:off x="6849900" y="4600405"/>
            <a:ext cx="4346293" cy="923330"/>
          </a:xfrm>
          <a:prstGeom prst="rect">
            <a:avLst/>
          </a:prstGeom>
          <a:noFill/>
          <a:ln>
            <a:solidFill>
              <a:schemeClr val="tx1"/>
            </a:solidFill>
          </a:ln>
        </p:spPr>
        <p:txBody>
          <a:bodyPr wrap="square" rtlCol="0">
            <a:spAutoFit/>
          </a:bodyPr>
          <a:lstStyle/>
          <a:p>
            <a:pPr marL="285750" lvl="0" indent="-285750" algn="ctr">
              <a:buFont typeface="Wingdings" panose="05000000000000000000" pitchFamily="2" charset="2"/>
              <a:buChar char="§"/>
              <a:defRPr/>
            </a:pPr>
            <a:r>
              <a:rPr lang="en-US" kern="0" dirty="0"/>
              <a:t>Very short pulses (tens of ns)</a:t>
            </a:r>
            <a:endParaRPr lang="en-US" b="1" kern="0" dirty="0"/>
          </a:p>
          <a:p>
            <a:pPr marL="285750" lvl="0" indent="-285750" algn="ctr">
              <a:buFont typeface="Wingdings" panose="05000000000000000000" pitchFamily="2" charset="2"/>
              <a:buChar char="§"/>
              <a:defRPr/>
            </a:pPr>
            <a:r>
              <a:rPr lang="en-US" dirty="0">
                <a:highlight>
                  <a:srgbClr val="FF9900"/>
                </a:highlight>
              </a:rPr>
              <a:t>Laser ignition for spark gaps : Jitter reduction from ns to </a:t>
            </a:r>
            <a:r>
              <a:rPr lang="en-US" dirty="0" err="1">
                <a:highlight>
                  <a:srgbClr val="FF9900"/>
                </a:highlight>
              </a:rPr>
              <a:t>ps</a:t>
            </a:r>
            <a:endParaRPr lang="en-US" dirty="0">
              <a:highlight>
                <a:srgbClr val="FF9900"/>
              </a:highlight>
            </a:endParaRPr>
          </a:p>
        </p:txBody>
      </p:sp>
    </p:spTree>
    <p:extLst>
      <p:ext uri="{BB962C8B-B14F-4D97-AF65-F5344CB8AC3E}">
        <p14:creationId xmlns:p14="http://schemas.microsoft.com/office/powerpoint/2010/main" val="15352869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472</TotalTime>
  <Words>1431</Words>
  <Application>Microsoft Office PowerPoint</Application>
  <PresentationFormat>Widescreen</PresentationFormat>
  <Paragraphs>203</Paragraphs>
  <Slides>14</Slides>
  <Notes>1</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14</vt:i4>
      </vt:variant>
    </vt:vector>
  </HeadingPairs>
  <TitlesOfParts>
    <vt:vector size="23" baseType="lpstr">
      <vt:lpstr>Aptos</vt:lpstr>
      <vt:lpstr>Aptos Display</vt:lpstr>
      <vt:lpstr>Arial</vt:lpstr>
      <vt:lpstr>Cabin</vt:lpstr>
      <vt:lpstr>Cambria Math</vt:lpstr>
      <vt:lpstr>Liberation Sans</vt:lpstr>
      <vt:lpstr>Source Sans Pro</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Romain Demitra</dc:creator>
  <cp:lastModifiedBy>Romain Demitra</cp:lastModifiedBy>
  <cp:revision>2</cp:revision>
  <dcterms:created xsi:type="dcterms:W3CDTF">2025-10-02T07:51:37Z</dcterms:created>
  <dcterms:modified xsi:type="dcterms:W3CDTF">2025-10-03T13:43:03Z</dcterms:modified>
</cp:coreProperties>
</file>