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4" r:id="rId3"/>
    <p:sldId id="257" r:id="rId4"/>
    <p:sldId id="258" r:id="rId5"/>
    <p:sldId id="265" r:id="rId6"/>
    <p:sldId id="264" r:id="rId7"/>
    <p:sldId id="259" r:id="rId8"/>
    <p:sldId id="266" r:id="rId9"/>
    <p:sldId id="268" r:id="rId10"/>
    <p:sldId id="260" r:id="rId11"/>
    <p:sldId id="261" r:id="rId12"/>
    <p:sldId id="277" r:id="rId13"/>
    <p:sldId id="262" r:id="rId14"/>
    <p:sldId id="263" r:id="rId15"/>
    <p:sldId id="267" r:id="rId16"/>
    <p:sldId id="269" r:id="rId17"/>
    <p:sldId id="276" r:id="rId18"/>
    <p:sldId id="278" r:id="rId19"/>
    <p:sldId id="270" r:id="rId20"/>
    <p:sldId id="271" r:id="rId21"/>
    <p:sldId id="275" r:id="rId22"/>
    <p:sldId id="273" r:id="rId23"/>
    <p:sldId id="280" r:id="rId24"/>
    <p:sldId id="279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C22"/>
    <a:srgbClr val="860000"/>
    <a:srgbClr val="021F7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5" autoAdjust="0"/>
    <p:restoredTop sz="94694"/>
  </p:normalViewPr>
  <p:slideViewPr>
    <p:cSldViewPr snapToGrid="0">
      <p:cViewPr varScale="1">
        <p:scale>
          <a:sx n="90" d="100"/>
          <a:sy n="90" d="100"/>
        </p:scale>
        <p:origin x="389" y="6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1A6967-EB42-4933-BD2E-E0A5AE712433}" type="doc">
      <dgm:prSet loTypeId="urn:microsoft.com/office/officeart/2005/8/layout/bProcess4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8D36233A-D5C5-4E5F-B737-0FDA89B75FDE}">
      <dgm:prSet phldrT="[Text]" custT="1"/>
      <dgm:spPr>
        <a:solidFill>
          <a:schemeClr val="bg1"/>
        </a:solidFill>
      </dgm:spPr>
      <dgm:t>
        <a:bodyPr/>
        <a:lstStyle/>
        <a:p>
          <a:pPr algn="ctr">
            <a:lnSpc>
              <a:spcPct val="150000"/>
            </a:lnSpc>
          </a:pPr>
          <a:r>
            <a:rPr lang="en-GB" sz="1600" b="1" dirty="0">
              <a:solidFill>
                <a:srgbClr val="860000"/>
              </a:solidFill>
              <a:latin typeface="Helvetica" pitchFamily="2" charset="0"/>
            </a:rPr>
            <a:t>5-75 </a:t>
          </a:r>
          <a:r>
            <a:rPr lang="en-GB" sz="1600" b="1" dirty="0" err="1">
              <a:solidFill>
                <a:srgbClr val="860000"/>
              </a:solidFill>
              <a:latin typeface="Helvetica" pitchFamily="2" charset="0"/>
            </a:rPr>
            <a:t>fW</a:t>
          </a:r>
          <a:r>
            <a:rPr lang="en-GB" sz="1600" b="1" dirty="0">
              <a:solidFill>
                <a:srgbClr val="860000"/>
              </a:solidFill>
              <a:latin typeface="Helvetica" pitchFamily="2" charset="0"/>
            </a:rPr>
            <a:t> </a:t>
          </a:r>
          <a:r>
            <a:rPr lang="en-GB" sz="1600" b="1" dirty="0">
              <a:latin typeface="Helvetica" pitchFamily="2" charset="0"/>
            </a:rPr>
            <a:t>power </a:t>
          </a:r>
          <a:r>
            <a:rPr lang="el-GR" sz="1200" b="1" i="1" dirty="0">
              <a:latin typeface="Helvetica" pitchFamily="2" charset="0"/>
            </a:rPr>
            <a:t>β</a:t>
          </a:r>
          <a:r>
            <a:rPr lang="en-GB" sz="1200" b="1" i="1" dirty="0">
              <a:latin typeface="Helvetica" pitchFamily="2" charset="0"/>
            </a:rPr>
            <a:t>=3</a:t>
          </a:r>
          <a:r>
            <a:rPr lang="en-GB" sz="1200" i="1" dirty="0">
              <a:latin typeface="Helvetica" pitchFamily="2" charset="0"/>
            </a:rPr>
            <a:t>, -113…-101 dBm </a:t>
          </a:r>
        </a:p>
      </dgm:t>
    </dgm:pt>
    <dgm:pt modelId="{3A547A53-0EF5-44D0-B9AE-F03AA4D28059}" type="parTrans" cxnId="{53B84279-BC08-4D9B-A911-76B1612A8E7F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39DAC8D9-779C-4C64-8812-B57721071EFD}" type="sibTrans" cxnId="{53B84279-BC08-4D9B-A911-76B1612A8E7F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F55EC4AB-9669-4D78-9254-8307DAC9CA05}">
      <dgm:prSet phldrT="[Text]"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RF LNA</a:t>
          </a:r>
        </a:p>
        <a:p>
          <a:pPr algn="ctr"/>
          <a:r>
            <a:rPr lang="en-GB" sz="1200" i="1" dirty="0">
              <a:latin typeface="Helvetica" pitchFamily="2" charset="0"/>
            </a:rPr>
            <a:t>+90 dB gain </a:t>
          </a:r>
        </a:p>
      </dgm:t>
    </dgm:pt>
    <dgm:pt modelId="{A9DA6F15-FD76-4484-A172-A91310470E3E}" type="parTrans" cxnId="{7291C97C-7446-43A3-99BF-594BFEDBB755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3FC011DF-FDF4-4D72-A970-91D9F96D399D}" type="sibTrans" cxnId="{7291C97C-7446-43A3-99BF-594BFEDBB755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93223458-8E9F-44D6-B49C-44910E287E82}">
      <dgm:prSet phldrT="[Text]"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RF</a:t>
          </a:r>
          <a:r>
            <a:rPr lang="en-GB" sz="1600" b="1" baseline="0" dirty="0">
              <a:latin typeface="Helvetica" pitchFamily="2" charset="0"/>
            </a:rPr>
            <a:t> band pass filter</a:t>
          </a:r>
          <a:endParaRPr lang="en-GB" sz="1600" b="1" dirty="0">
            <a:latin typeface="Helvetica" pitchFamily="2" charset="0"/>
          </a:endParaRPr>
        </a:p>
      </dgm:t>
    </dgm:pt>
    <dgm:pt modelId="{12107C40-8578-4DAE-8853-90DD70C9DBCC}" type="parTrans" cxnId="{020B1497-E31F-49BF-9FA9-711BEF427109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7F6CFA70-6757-4AB4-AAD6-B35DC716B710}" type="sibTrans" cxnId="{020B1497-E31F-49BF-9FA9-711BEF427109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E0620457-ABE3-4BFD-8A0A-8420C638DDD9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Mixer with LO</a:t>
          </a:r>
        </a:p>
        <a:p>
          <a:pPr algn="ctr"/>
          <a:r>
            <a:rPr lang="en-GB" sz="1200" i="1" dirty="0">
              <a:latin typeface="Helvetica" pitchFamily="2" charset="0"/>
            </a:rPr>
            <a:t>|RF-LO| = 180 MHz</a:t>
          </a:r>
        </a:p>
      </dgm:t>
    </dgm:pt>
    <dgm:pt modelId="{32254EEA-8221-418A-9CE6-B087CB7187C6}" type="parTrans" cxnId="{D43F37C9-593C-4856-A3C3-76CD87E32A68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8BADDF0E-9C7E-4599-BA99-9050BBFE180B}" type="sibTrans" cxnId="{D43F37C9-593C-4856-A3C3-76CD87E32A68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6CE809D1-3158-4A97-AF53-F195DC39A990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IF Band pass filter</a:t>
          </a:r>
        </a:p>
      </dgm:t>
    </dgm:pt>
    <dgm:pt modelId="{E066AB64-EBF5-4319-9AE7-34D027DCC188}" type="parTrans" cxnId="{B49E357F-2019-4C2B-BFFB-A1AC9E2CA966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867B9F66-2C2E-4A3B-BAB1-B4645B6AD3D6}" type="sibTrans" cxnId="{B49E357F-2019-4C2B-BFFB-A1AC9E2CA966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04F91105-57AB-4AAF-A1C1-0DC25237D216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Logarithmic</a:t>
          </a:r>
          <a:r>
            <a:rPr lang="en-GB" sz="1600" b="1" baseline="0" dirty="0">
              <a:latin typeface="Helvetica" pitchFamily="2" charset="0"/>
            </a:rPr>
            <a:t> detector</a:t>
          </a:r>
        </a:p>
        <a:p>
          <a:pPr algn="ctr"/>
          <a:r>
            <a:rPr lang="en-GB" sz="1200" i="1" dirty="0">
              <a:latin typeface="Helvetica" pitchFamily="2" charset="0"/>
            </a:rPr>
            <a:t>RF power to DC </a:t>
          </a:r>
        </a:p>
      </dgm:t>
    </dgm:pt>
    <dgm:pt modelId="{44444EC4-DF6A-4545-B29F-8028460963C8}" type="parTrans" cxnId="{D27DF866-B15F-4094-B348-BF6F2DCDA426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D13F9832-7310-4755-B38B-65736A349C53}" type="sibTrans" cxnId="{D27DF866-B15F-4094-B348-BF6F2DCDA426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A61ABE57-49CE-45DE-B4DB-309C1D350807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Low</a:t>
          </a:r>
          <a:r>
            <a:rPr lang="en-GB" sz="1600" b="1" baseline="0" dirty="0">
              <a:latin typeface="Helvetica" pitchFamily="2" charset="0"/>
            </a:rPr>
            <a:t> pass filter</a:t>
          </a:r>
          <a:endParaRPr lang="en-GB" sz="1600" b="1" dirty="0">
            <a:latin typeface="Helvetica" pitchFamily="2" charset="0"/>
          </a:endParaRPr>
        </a:p>
      </dgm:t>
    </dgm:pt>
    <dgm:pt modelId="{D915D418-FE21-405A-B486-8A1269DBE0AD}" type="parTrans" cxnId="{00DA4176-F952-4F27-81D1-84E76B397F1E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48444AF7-3968-4F5D-8520-7828FD8A4B1C}" type="sibTrans" cxnId="{00DA4176-F952-4F27-81D1-84E76B397F1E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F739ED26-EF67-4297-8BDB-04B07837A724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Opto-isolation</a:t>
          </a:r>
        </a:p>
      </dgm:t>
    </dgm:pt>
    <dgm:pt modelId="{0014AAF6-8256-4FC4-889F-70166E3BB513}" type="parTrans" cxnId="{15434700-C9CC-41F9-AF99-2D4B67078483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D3D29D16-2DA5-4B30-B353-D713CA07B419}" type="sibTrans" cxnId="{15434700-C9CC-41F9-AF99-2D4B67078483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AA623E14-97FB-4E26-93E8-99FF274ADFF4}">
      <dgm:prSet custT="1"/>
      <dgm:spPr>
        <a:solidFill>
          <a:schemeClr val="bg1"/>
        </a:solidFill>
      </dgm:spPr>
      <dgm:t>
        <a:bodyPr/>
        <a:lstStyle/>
        <a:p>
          <a:pPr algn="ctr"/>
          <a:r>
            <a:rPr lang="en-GB" sz="1600" b="1" dirty="0">
              <a:latin typeface="Helvetica" pitchFamily="2" charset="0"/>
            </a:rPr>
            <a:t>ADC→ PC</a:t>
          </a:r>
        </a:p>
        <a:p>
          <a:pPr algn="ctr"/>
          <a:r>
            <a:rPr lang="en-GB" sz="1200" i="1" dirty="0">
              <a:latin typeface="Helvetica" pitchFamily="2" charset="0"/>
            </a:rPr>
            <a:t>With </a:t>
          </a:r>
          <a:r>
            <a:rPr lang="en-GB" sz="1200" i="1" dirty="0" err="1">
              <a:latin typeface="Helvetica" pitchFamily="2" charset="0"/>
            </a:rPr>
            <a:t>pA</a:t>
          </a:r>
          <a:r>
            <a:rPr lang="en-GB" sz="1200" i="1" dirty="0">
              <a:latin typeface="Helvetica" pitchFamily="2" charset="0"/>
            </a:rPr>
            <a:t> resolution </a:t>
          </a:r>
          <a:endParaRPr lang="en-GB" sz="1200" b="1" dirty="0">
            <a:latin typeface="Helvetica" pitchFamily="2" charset="0"/>
          </a:endParaRPr>
        </a:p>
      </dgm:t>
    </dgm:pt>
    <dgm:pt modelId="{83BA82B2-5BE6-42D5-BE96-F47092C3151E}" type="parTrans" cxnId="{9EFFC8F4-A14E-4C4B-BB23-1F8BFD6EF9F9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B7417B32-91A4-4E8B-AE7E-14E39B38DAAD}" type="sibTrans" cxnId="{9EFFC8F4-A14E-4C4B-BB23-1F8BFD6EF9F9}">
      <dgm:prSet/>
      <dgm:spPr/>
      <dgm:t>
        <a:bodyPr/>
        <a:lstStyle/>
        <a:p>
          <a:pPr algn="ctr"/>
          <a:endParaRPr lang="en-GB">
            <a:latin typeface="Helvetica" pitchFamily="2" charset="0"/>
          </a:endParaRPr>
        </a:p>
      </dgm:t>
    </dgm:pt>
    <dgm:pt modelId="{AB94D363-E498-4C0A-AEEB-2C3C12818ECE}" type="pres">
      <dgm:prSet presAssocID="{D51A6967-EB42-4933-BD2E-E0A5AE712433}" presName="Name0" presStyleCnt="0">
        <dgm:presLayoutVars>
          <dgm:dir/>
          <dgm:resizeHandles/>
        </dgm:presLayoutVars>
      </dgm:prSet>
      <dgm:spPr/>
    </dgm:pt>
    <dgm:pt modelId="{60BFAB06-B395-452F-AE00-8A92680D3826}" type="pres">
      <dgm:prSet presAssocID="{8D36233A-D5C5-4E5F-B737-0FDA89B75FDE}" presName="compNode" presStyleCnt="0"/>
      <dgm:spPr/>
    </dgm:pt>
    <dgm:pt modelId="{183A12FB-654B-47EC-8B39-EBF7C2DBE63F}" type="pres">
      <dgm:prSet presAssocID="{8D36233A-D5C5-4E5F-B737-0FDA89B75FDE}" presName="dummyConnPt" presStyleCnt="0"/>
      <dgm:spPr/>
    </dgm:pt>
    <dgm:pt modelId="{7C0AB3AA-C0FD-4244-8D7A-DEC40E6CE2C4}" type="pres">
      <dgm:prSet presAssocID="{8D36233A-D5C5-4E5F-B737-0FDA89B75FDE}" presName="node" presStyleLbl="node1" presStyleIdx="0" presStyleCnt="9" custScaleX="113837">
        <dgm:presLayoutVars>
          <dgm:bulletEnabled val="1"/>
        </dgm:presLayoutVars>
      </dgm:prSet>
      <dgm:spPr/>
    </dgm:pt>
    <dgm:pt modelId="{231F0ED4-6ACE-4320-A1F8-365823A3ABF1}" type="pres">
      <dgm:prSet presAssocID="{39DAC8D9-779C-4C64-8812-B57721071EFD}" presName="sibTrans" presStyleLbl="bgSibTrans2D1" presStyleIdx="0" presStyleCnt="8"/>
      <dgm:spPr/>
    </dgm:pt>
    <dgm:pt modelId="{23E821DE-164A-414F-B8ED-CF67044EA6A8}" type="pres">
      <dgm:prSet presAssocID="{F55EC4AB-9669-4D78-9254-8307DAC9CA05}" presName="compNode" presStyleCnt="0"/>
      <dgm:spPr/>
    </dgm:pt>
    <dgm:pt modelId="{715BE450-BFB6-4832-BB51-D554564585F8}" type="pres">
      <dgm:prSet presAssocID="{F55EC4AB-9669-4D78-9254-8307DAC9CA05}" presName="dummyConnPt" presStyleCnt="0"/>
      <dgm:spPr/>
    </dgm:pt>
    <dgm:pt modelId="{A2F11BDF-78E3-47EB-89E6-E07C069CCDB6}" type="pres">
      <dgm:prSet presAssocID="{F55EC4AB-9669-4D78-9254-8307DAC9CA05}" presName="node" presStyleLbl="node1" presStyleIdx="1" presStyleCnt="9">
        <dgm:presLayoutVars>
          <dgm:bulletEnabled val="1"/>
        </dgm:presLayoutVars>
      </dgm:prSet>
      <dgm:spPr/>
    </dgm:pt>
    <dgm:pt modelId="{E51D1F52-2690-4067-BB45-39F19351592E}" type="pres">
      <dgm:prSet presAssocID="{3FC011DF-FDF4-4D72-A970-91D9F96D399D}" presName="sibTrans" presStyleLbl="bgSibTrans2D1" presStyleIdx="1" presStyleCnt="8"/>
      <dgm:spPr/>
    </dgm:pt>
    <dgm:pt modelId="{B19D18D4-2587-417D-A6CF-1793FDE3E173}" type="pres">
      <dgm:prSet presAssocID="{93223458-8E9F-44D6-B49C-44910E287E82}" presName="compNode" presStyleCnt="0"/>
      <dgm:spPr/>
    </dgm:pt>
    <dgm:pt modelId="{5D22DDDC-198B-4F7E-BA1E-51036805FE56}" type="pres">
      <dgm:prSet presAssocID="{93223458-8E9F-44D6-B49C-44910E287E82}" presName="dummyConnPt" presStyleCnt="0"/>
      <dgm:spPr/>
    </dgm:pt>
    <dgm:pt modelId="{BDE51E54-981B-4532-9A64-8818D772CB15}" type="pres">
      <dgm:prSet presAssocID="{93223458-8E9F-44D6-B49C-44910E287E82}" presName="node" presStyleLbl="node1" presStyleIdx="2" presStyleCnt="9">
        <dgm:presLayoutVars>
          <dgm:bulletEnabled val="1"/>
        </dgm:presLayoutVars>
      </dgm:prSet>
      <dgm:spPr/>
    </dgm:pt>
    <dgm:pt modelId="{57C83E8F-52A9-439A-BAD3-529E1D331BCA}" type="pres">
      <dgm:prSet presAssocID="{7F6CFA70-6757-4AB4-AAD6-B35DC716B710}" presName="sibTrans" presStyleLbl="bgSibTrans2D1" presStyleIdx="2" presStyleCnt="8"/>
      <dgm:spPr/>
    </dgm:pt>
    <dgm:pt modelId="{D99AB260-EC3E-430B-8AFC-C275D53C9D5C}" type="pres">
      <dgm:prSet presAssocID="{E0620457-ABE3-4BFD-8A0A-8420C638DDD9}" presName="compNode" presStyleCnt="0"/>
      <dgm:spPr/>
    </dgm:pt>
    <dgm:pt modelId="{72462A00-CE45-4FFE-A83F-91055AEA91B1}" type="pres">
      <dgm:prSet presAssocID="{E0620457-ABE3-4BFD-8A0A-8420C638DDD9}" presName="dummyConnPt" presStyleCnt="0"/>
      <dgm:spPr/>
    </dgm:pt>
    <dgm:pt modelId="{50697A20-1880-43D1-ADFE-97AFB29366F7}" type="pres">
      <dgm:prSet presAssocID="{E0620457-ABE3-4BFD-8A0A-8420C638DDD9}" presName="node" presStyleLbl="node1" presStyleIdx="3" presStyleCnt="9">
        <dgm:presLayoutVars>
          <dgm:bulletEnabled val="1"/>
        </dgm:presLayoutVars>
      </dgm:prSet>
      <dgm:spPr/>
    </dgm:pt>
    <dgm:pt modelId="{1798A8DF-56B6-432E-A043-19EC54AED7CE}" type="pres">
      <dgm:prSet presAssocID="{8BADDF0E-9C7E-4599-BA99-9050BBFE180B}" presName="sibTrans" presStyleLbl="bgSibTrans2D1" presStyleIdx="3" presStyleCnt="8"/>
      <dgm:spPr/>
    </dgm:pt>
    <dgm:pt modelId="{F717356F-EF13-4FEC-B864-86C3858488E6}" type="pres">
      <dgm:prSet presAssocID="{6CE809D1-3158-4A97-AF53-F195DC39A990}" presName="compNode" presStyleCnt="0"/>
      <dgm:spPr/>
    </dgm:pt>
    <dgm:pt modelId="{32D763AE-6E5A-48B0-BBE3-1A0334D5650A}" type="pres">
      <dgm:prSet presAssocID="{6CE809D1-3158-4A97-AF53-F195DC39A990}" presName="dummyConnPt" presStyleCnt="0"/>
      <dgm:spPr/>
    </dgm:pt>
    <dgm:pt modelId="{9F1970A4-0CEA-40A9-8C4B-E35D655C15A1}" type="pres">
      <dgm:prSet presAssocID="{6CE809D1-3158-4A97-AF53-F195DC39A990}" presName="node" presStyleLbl="node1" presStyleIdx="4" presStyleCnt="9">
        <dgm:presLayoutVars>
          <dgm:bulletEnabled val="1"/>
        </dgm:presLayoutVars>
      </dgm:prSet>
      <dgm:spPr/>
    </dgm:pt>
    <dgm:pt modelId="{863BC901-930A-4C96-9DE4-A42A5E24B0AF}" type="pres">
      <dgm:prSet presAssocID="{867B9F66-2C2E-4A3B-BAB1-B4645B6AD3D6}" presName="sibTrans" presStyleLbl="bgSibTrans2D1" presStyleIdx="4" presStyleCnt="8"/>
      <dgm:spPr/>
    </dgm:pt>
    <dgm:pt modelId="{A6DE8121-C60C-4C49-999D-36FF26B3C022}" type="pres">
      <dgm:prSet presAssocID="{04F91105-57AB-4AAF-A1C1-0DC25237D216}" presName="compNode" presStyleCnt="0"/>
      <dgm:spPr/>
    </dgm:pt>
    <dgm:pt modelId="{FA4E338E-5103-44FF-B2E2-DA826494BB9D}" type="pres">
      <dgm:prSet presAssocID="{04F91105-57AB-4AAF-A1C1-0DC25237D216}" presName="dummyConnPt" presStyleCnt="0"/>
      <dgm:spPr/>
    </dgm:pt>
    <dgm:pt modelId="{544C9EA9-36D0-43DC-B0A6-2B05894E895A}" type="pres">
      <dgm:prSet presAssocID="{04F91105-57AB-4AAF-A1C1-0DC25237D216}" presName="node" presStyleLbl="node1" presStyleIdx="5" presStyleCnt="9">
        <dgm:presLayoutVars>
          <dgm:bulletEnabled val="1"/>
        </dgm:presLayoutVars>
      </dgm:prSet>
      <dgm:spPr/>
    </dgm:pt>
    <dgm:pt modelId="{76F45226-2C0D-4F0A-A8CB-CE73FC27FBF2}" type="pres">
      <dgm:prSet presAssocID="{D13F9832-7310-4755-B38B-65736A349C53}" presName="sibTrans" presStyleLbl="bgSibTrans2D1" presStyleIdx="5" presStyleCnt="8"/>
      <dgm:spPr/>
    </dgm:pt>
    <dgm:pt modelId="{2B2D981F-C02E-40E8-A0E3-AE547C160B57}" type="pres">
      <dgm:prSet presAssocID="{A61ABE57-49CE-45DE-B4DB-309C1D350807}" presName="compNode" presStyleCnt="0"/>
      <dgm:spPr/>
    </dgm:pt>
    <dgm:pt modelId="{110F6121-7565-4101-8EE7-C60150791C4E}" type="pres">
      <dgm:prSet presAssocID="{A61ABE57-49CE-45DE-B4DB-309C1D350807}" presName="dummyConnPt" presStyleCnt="0"/>
      <dgm:spPr/>
    </dgm:pt>
    <dgm:pt modelId="{EF8CA0A0-8297-4F69-8A27-3A9BE87719A0}" type="pres">
      <dgm:prSet presAssocID="{A61ABE57-49CE-45DE-B4DB-309C1D350807}" presName="node" presStyleLbl="node1" presStyleIdx="6" presStyleCnt="9">
        <dgm:presLayoutVars>
          <dgm:bulletEnabled val="1"/>
        </dgm:presLayoutVars>
      </dgm:prSet>
      <dgm:spPr/>
    </dgm:pt>
    <dgm:pt modelId="{0EB87CEC-44F9-4F5F-9CBA-04743FAE3D8E}" type="pres">
      <dgm:prSet presAssocID="{48444AF7-3968-4F5D-8520-7828FD8A4B1C}" presName="sibTrans" presStyleLbl="bgSibTrans2D1" presStyleIdx="6" presStyleCnt="8"/>
      <dgm:spPr/>
    </dgm:pt>
    <dgm:pt modelId="{36C46F48-7782-409B-B1D4-4CAAFA55982D}" type="pres">
      <dgm:prSet presAssocID="{F739ED26-EF67-4297-8BDB-04B07837A724}" presName="compNode" presStyleCnt="0"/>
      <dgm:spPr/>
    </dgm:pt>
    <dgm:pt modelId="{41D96788-9397-426A-9A14-4D79E042A957}" type="pres">
      <dgm:prSet presAssocID="{F739ED26-EF67-4297-8BDB-04B07837A724}" presName="dummyConnPt" presStyleCnt="0"/>
      <dgm:spPr/>
    </dgm:pt>
    <dgm:pt modelId="{17340588-9CE3-40B1-930A-7AF17B281E11}" type="pres">
      <dgm:prSet presAssocID="{F739ED26-EF67-4297-8BDB-04B07837A724}" presName="node" presStyleLbl="node1" presStyleIdx="7" presStyleCnt="9">
        <dgm:presLayoutVars>
          <dgm:bulletEnabled val="1"/>
        </dgm:presLayoutVars>
      </dgm:prSet>
      <dgm:spPr/>
    </dgm:pt>
    <dgm:pt modelId="{3EC2CB10-89DC-4B58-970F-5E0D50CED810}" type="pres">
      <dgm:prSet presAssocID="{D3D29D16-2DA5-4B30-B353-D713CA07B419}" presName="sibTrans" presStyleLbl="bgSibTrans2D1" presStyleIdx="7" presStyleCnt="8"/>
      <dgm:spPr/>
    </dgm:pt>
    <dgm:pt modelId="{BD9B65A4-1741-4ADF-8412-F29DCBFAA3AB}" type="pres">
      <dgm:prSet presAssocID="{AA623E14-97FB-4E26-93E8-99FF274ADFF4}" presName="compNode" presStyleCnt="0"/>
      <dgm:spPr/>
    </dgm:pt>
    <dgm:pt modelId="{644A53BC-16E8-4F18-B045-6D5D8D396EED}" type="pres">
      <dgm:prSet presAssocID="{AA623E14-97FB-4E26-93E8-99FF274ADFF4}" presName="dummyConnPt" presStyleCnt="0"/>
      <dgm:spPr/>
    </dgm:pt>
    <dgm:pt modelId="{4BA3A89B-8DF1-4D84-AEB4-E4B4BFF78093}" type="pres">
      <dgm:prSet presAssocID="{AA623E14-97FB-4E26-93E8-99FF274ADFF4}" presName="node" presStyleLbl="node1" presStyleIdx="8" presStyleCnt="9">
        <dgm:presLayoutVars>
          <dgm:bulletEnabled val="1"/>
        </dgm:presLayoutVars>
      </dgm:prSet>
      <dgm:spPr/>
    </dgm:pt>
  </dgm:ptLst>
  <dgm:cxnLst>
    <dgm:cxn modelId="{15434700-C9CC-41F9-AF99-2D4B67078483}" srcId="{D51A6967-EB42-4933-BD2E-E0A5AE712433}" destId="{F739ED26-EF67-4297-8BDB-04B07837A724}" srcOrd="7" destOrd="0" parTransId="{0014AAF6-8256-4FC4-889F-70166E3BB513}" sibTransId="{D3D29D16-2DA5-4B30-B353-D713CA07B419}"/>
    <dgm:cxn modelId="{A511B30A-1398-4856-9D62-E9E861C882C0}" type="presOf" srcId="{867B9F66-2C2E-4A3B-BAB1-B4645B6AD3D6}" destId="{863BC901-930A-4C96-9DE4-A42A5E24B0AF}" srcOrd="0" destOrd="0" presId="urn:microsoft.com/office/officeart/2005/8/layout/bProcess4"/>
    <dgm:cxn modelId="{3F55455F-C717-4948-BB2C-4CD24124711A}" type="presOf" srcId="{39DAC8D9-779C-4C64-8812-B57721071EFD}" destId="{231F0ED4-6ACE-4320-A1F8-365823A3ABF1}" srcOrd="0" destOrd="0" presId="urn:microsoft.com/office/officeart/2005/8/layout/bProcess4"/>
    <dgm:cxn modelId="{7C262E41-135D-4382-93F3-9549C55CE02D}" type="presOf" srcId="{6CE809D1-3158-4A97-AF53-F195DC39A990}" destId="{9F1970A4-0CEA-40A9-8C4B-E35D655C15A1}" srcOrd="0" destOrd="0" presId="urn:microsoft.com/office/officeart/2005/8/layout/bProcess4"/>
    <dgm:cxn modelId="{0566DE41-1A74-4F00-A634-88D4F55C239F}" type="presOf" srcId="{E0620457-ABE3-4BFD-8A0A-8420C638DDD9}" destId="{50697A20-1880-43D1-ADFE-97AFB29366F7}" srcOrd="0" destOrd="0" presId="urn:microsoft.com/office/officeart/2005/8/layout/bProcess4"/>
    <dgm:cxn modelId="{1D639D46-5477-400F-965E-81EE9EF8D23C}" type="presOf" srcId="{A61ABE57-49CE-45DE-B4DB-309C1D350807}" destId="{EF8CA0A0-8297-4F69-8A27-3A9BE87719A0}" srcOrd="0" destOrd="0" presId="urn:microsoft.com/office/officeart/2005/8/layout/bProcess4"/>
    <dgm:cxn modelId="{D27DF866-B15F-4094-B348-BF6F2DCDA426}" srcId="{D51A6967-EB42-4933-BD2E-E0A5AE712433}" destId="{04F91105-57AB-4AAF-A1C1-0DC25237D216}" srcOrd="5" destOrd="0" parTransId="{44444EC4-DF6A-4545-B29F-8028460963C8}" sibTransId="{D13F9832-7310-4755-B38B-65736A349C53}"/>
    <dgm:cxn modelId="{1445BA67-7212-415A-BF4E-B6F634168CE3}" type="presOf" srcId="{AA623E14-97FB-4E26-93E8-99FF274ADFF4}" destId="{4BA3A89B-8DF1-4D84-AEB4-E4B4BFF78093}" srcOrd="0" destOrd="0" presId="urn:microsoft.com/office/officeart/2005/8/layout/bProcess4"/>
    <dgm:cxn modelId="{2D35B76A-0353-4F74-A1F0-D1F5A1F8FF14}" type="presOf" srcId="{04F91105-57AB-4AAF-A1C1-0DC25237D216}" destId="{544C9EA9-36D0-43DC-B0A6-2B05894E895A}" srcOrd="0" destOrd="0" presId="urn:microsoft.com/office/officeart/2005/8/layout/bProcess4"/>
    <dgm:cxn modelId="{AA410D4F-6BC9-448B-8DEF-5A4505EF1FE2}" type="presOf" srcId="{F55EC4AB-9669-4D78-9254-8307DAC9CA05}" destId="{A2F11BDF-78E3-47EB-89E6-E07C069CCDB6}" srcOrd="0" destOrd="0" presId="urn:microsoft.com/office/officeart/2005/8/layout/bProcess4"/>
    <dgm:cxn modelId="{00DA4176-F952-4F27-81D1-84E76B397F1E}" srcId="{D51A6967-EB42-4933-BD2E-E0A5AE712433}" destId="{A61ABE57-49CE-45DE-B4DB-309C1D350807}" srcOrd="6" destOrd="0" parTransId="{D915D418-FE21-405A-B486-8A1269DBE0AD}" sibTransId="{48444AF7-3968-4F5D-8520-7828FD8A4B1C}"/>
    <dgm:cxn modelId="{293E9477-8168-4D6A-80D3-C2A65A04D0B6}" type="presOf" srcId="{D51A6967-EB42-4933-BD2E-E0A5AE712433}" destId="{AB94D363-E498-4C0A-AEEB-2C3C12818ECE}" srcOrd="0" destOrd="0" presId="urn:microsoft.com/office/officeart/2005/8/layout/bProcess4"/>
    <dgm:cxn modelId="{53B84279-BC08-4D9B-A911-76B1612A8E7F}" srcId="{D51A6967-EB42-4933-BD2E-E0A5AE712433}" destId="{8D36233A-D5C5-4E5F-B737-0FDA89B75FDE}" srcOrd="0" destOrd="0" parTransId="{3A547A53-0EF5-44D0-B9AE-F03AA4D28059}" sibTransId="{39DAC8D9-779C-4C64-8812-B57721071EFD}"/>
    <dgm:cxn modelId="{7291C97C-7446-43A3-99BF-594BFEDBB755}" srcId="{D51A6967-EB42-4933-BD2E-E0A5AE712433}" destId="{F55EC4AB-9669-4D78-9254-8307DAC9CA05}" srcOrd="1" destOrd="0" parTransId="{A9DA6F15-FD76-4484-A172-A91310470E3E}" sibTransId="{3FC011DF-FDF4-4D72-A970-91D9F96D399D}"/>
    <dgm:cxn modelId="{B49E357F-2019-4C2B-BFFB-A1AC9E2CA966}" srcId="{D51A6967-EB42-4933-BD2E-E0A5AE712433}" destId="{6CE809D1-3158-4A97-AF53-F195DC39A990}" srcOrd="4" destOrd="0" parTransId="{E066AB64-EBF5-4319-9AE7-34D027DCC188}" sibTransId="{867B9F66-2C2E-4A3B-BAB1-B4645B6AD3D6}"/>
    <dgm:cxn modelId="{D0DC8280-458A-45CF-AE30-8EEB12A90199}" type="presOf" srcId="{8BADDF0E-9C7E-4599-BA99-9050BBFE180B}" destId="{1798A8DF-56B6-432E-A043-19EC54AED7CE}" srcOrd="0" destOrd="0" presId="urn:microsoft.com/office/officeart/2005/8/layout/bProcess4"/>
    <dgm:cxn modelId="{FC8C8C82-1869-4D22-A006-BFC1CB385982}" type="presOf" srcId="{D3D29D16-2DA5-4B30-B353-D713CA07B419}" destId="{3EC2CB10-89DC-4B58-970F-5E0D50CED810}" srcOrd="0" destOrd="0" presId="urn:microsoft.com/office/officeart/2005/8/layout/bProcess4"/>
    <dgm:cxn modelId="{020B1497-E31F-49BF-9FA9-711BEF427109}" srcId="{D51A6967-EB42-4933-BD2E-E0A5AE712433}" destId="{93223458-8E9F-44D6-B49C-44910E287E82}" srcOrd="2" destOrd="0" parTransId="{12107C40-8578-4DAE-8853-90DD70C9DBCC}" sibTransId="{7F6CFA70-6757-4AB4-AAD6-B35DC716B710}"/>
    <dgm:cxn modelId="{DFAD199A-7C0A-45A7-9AC6-1B5B9EE2CEF3}" type="presOf" srcId="{8D36233A-D5C5-4E5F-B737-0FDA89B75FDE}" destId="{7C0AB3AA-C0FD-4244-8D7A-DEC40E6CE2C4}" srcOrd="0" destOrd="0" presId="urn:microsoft.com/office/officeart/2005/8/layout/bProcess4"/>
    <dgm:cxn modelId="{25BC709D-D0F6-4DC8-9F5E-CC0289E927B0}" type="presOf" srcId="{48444AF7-3968-4F5D-8520-7828FD8A4B1C}" destId="{0EB87CEC-44F9-4F5F-9CBA-04743FAE3D8E}" srcOrd="0" destOrd="0" presId="urn:microsoft.com/office/officeart/2005/8/layout/bProcess4"/>
    <dgm:cxn modelId="{02BA34AA-85F2-4440-B317-491500E326CC}" type="presOf" srcId="{7F6CFA70-6757-4AB4-AAD6-B35DC716B710}" destId="{57C83E8F-52A9-439A-BAD3-529E1D331BCA}" srcOrd="0" destOrd="0" presId="urn:microsoft.com/office/officeart/2005/8/layout/bProcess4"/>
    <dgm:cxn modelId="{84AF0DAE-06B5-4846-9739-2838DFA6D0B8}" type="presOf" srcId="{D13F9832-7310-4755-B38B-65736A349C53}" destId="{76F45226-2C0D-4F0A-A8CB-CE73FC27FBF2}" srcOrd="0" destOrd="0" presId="urn:microsoft.com/office/officeart/2005/8/layout/bProcess4"/>
    <dgm:cxn modelId="{D43F37C9-593C-4856-A3C3-76CD87E32A68}" srcId="{D51A6967-EB42-4933-BD2E-E0A5AE712433}" destId="{E0620457-ABE3-4BFD-8A0A-8420C638DDD9}" srcOrd="3" destOrd="0" parTransId="{32254EEA-8221-418A-9CE6-B087CB7187C6}" sibTransId="{8BADDF0E-9C7E-4599-BA99-9050BBFE180B}"/>
    <dgm:cxn modelId="{A17A8FCF-C124-4748-B52F-93570C6A25EA}" type="presOf" srcId="{F739ED26-EF67-4297-8BDB-04B07837A724}" destId="{17340588-9CE3-40B1-930A-7AF17B281E11}" srcOrd="0" destOrd="0" presId="urn:microsoft.com/office/officeart/2005/8/layout/bProcess4"/>
    <dgm:cxn modelId="{4AB2A1E8-35ED-4BF7-8B92-58513D6784FF}" type="presOf" srcId="{3FC011DF-FDF4-4D72-A970-91D9F96D399D}" destId="{E51D1F52-2690-4067-BB45-39F19351592E}" srcOrd="0" destOrd="0" presId="urn:microsoft.com/office/officeart/2005/8/layout/bProcess4"/>
    <dgm:cxn modelId="{8AB3BCF1-42C0-42D3-AB64-B7A3832BD99C}" type="presOf" srcId="{93223458-8E9F-44D6-B49C-44910E287E82}" destId="{BDE51E54-981B-4532-9A64-8818D772CB15}" srcOrd="0" destOrd="0" presId="urn:microsoft.com/office/officeart/2005/8/layout/bProcess4"/>
    <dgm:cxn modelId="{9EFFC8F4-A14E-4C4B-BB23-1F8BFD6EF9F9}" srcId="{D51A6967-EB42-4933-BD2E-E0A5AE712433}" destId="{AA623E14-97FB-4E26-93E8-99FF274ADFF4}" srcOrd="8" destOrd="0" parTransId="{83BA82B2-5BE6-42D5-BE96-F47092C3151E}" sibTransId="{B7417B32-91A4-4E8B-AE7E-14E39B38DAAD}"/>
    <dgm:cxn modelId="{6A2302D0-576E-4011-82C0-203ACF2CD53E}" type="presParOf" srcId="{AB94D363-E498-4C0A-AEEB-2C3C12818ECE}" destId="{60BFAB06-B395-452F-AE00-8A92680D3826}" srcOrd="0" destOrd="0" presId="urn:microsoft.com/office/officeart/2005/8/layout/bProcess4"/>
    <dgm:cxn modelId="{B255FC15-8061-4BB4-A019-F034417A1951}" type="presParOf" srcId="{60BFAB06-B395-452F-AE00-8A92680D3826}" destId="{183A12FB-654B-47EC-8B39-EBF7C2DBE63F}" srcOrd="0" destOrd="0" presId="urn:microsoft.com/office/officeart/2005/8/layout/bProcess4"/>
    <dgm:cxn modelId="{70FF7AE0-9BFD-4F1B-9BD6-1DF676F17318}" type="presParOf" srcId="{60BFAB06-B395-452F-AE00-8A92680D3826}" destId="{7C0AB3AA-C0FD-4244-8D7A-DEC40E6CE2C4}" srcOrd="1" destOrd="0" presId="urn:microsoft.com/office/officeart/2005/8/layout/bProcess4"/>
    <dgm:cxn modelId="{812C6749-B47A-4791-8C5B-D80CA798CED0}" type="presParOf" srcId="{AB94D363-E498-4C0A-AEEB-2C3C12818ECE}" destId="{231F0ED4-6ACE-4320-A1F8-365823A3ABF1}" srcOrd="1" destOrd="0" presId="urn:microsoft.com/office/officeart/2005/8/layout/bProcess4"/>
    <dgm:cxn modelId="{93520DBC-BB90-4B41-8BFF-2BC444D1C724}" type="presParOf" srcId="{AB94D363-E498-4C0A-AEEB-2C3C12818ECE}" destId="{23E821DE-164A-414F-B8ED-CF67044EA6A8}" srcOrd="2" destOrd="0" presId="urn:microsoft.com/office/officeart/2005/8/layout/bProcess4"/>
    <dgm:cxn modelId="{9011973D-B788-4C69-BEF0-DD528A57BF83}" type="presParOf" srcId="{23E821DE-164A-414F-B8ED-CF67044EA6A8}" destId="{715BE450-BFB6-4832-BB51-D554564585F8}" srcOrd="0" destOrd="0" presId="urn:microsoft.com/office/officeart/2005/8/layout/bProcess4"/>
    <dgm:cxn modelId="{530D0DE0-DA30-4303-A438-74E94393F5C0}" type="presParOf" srcId="{23E821DE-164A-414F-B8ED-CF67044EA6A8}" destId="{A2F11BDF-78E3-47EB-89E6-E07C069CCDB6}" srcOrd="1" destOrd="0" presId="urn:microsoft.com/office/officeart/2005/8/layout/bProcess4"/>
    <dgm:cxn modelId="{25D86EBA-18D2-4B80-94D5-98AA959EF5A3}" type="presParOf" srcId="{AB94D363-E498-4C0A-AEEB-2C3C12818ECE}" destId="{E51D1F52-2690-4067-BB45-39F19351592E}" srcOrd="3" destOrd="0" presId="urn:microsoft.com/office/officeart/2005/8/layout/bProcess4"/>
    <dgm:cxn modelId="{F68AC376-A413-480C-A4CC-084799D4F1C0}" type="presParOf" srcId="{AB94D363-E498-4C0A-AEEB-2C3C12818ECE}" destId="{B19D18D4-2587-417D-A6CF-1793FDE3E173}" srcOrd="4" destOrd="0" presId="urn:microsoft.com/office/officeart/2005/8/layout/bProcess4"/>
    <dgm:cxn modelId="{1B8B1C2E-21C3-47BC-AF1D-6D70B5EC8512}" type="presParOf" srcId="{B19D18D4-2587-417D-A6CF-1793FDE3E173}" destId="{5D22DDDC-198B-4F7E-BA1E-51036805FE56}" srcOrd="0" destOrd="0" presId="urn:microsoft.com/office/officeart/2005/8/layout/bProcess4"/>
    <dgm:cxn modelId="{B7082413-A1BB-4528-9559-BF9D1B3C0989}" type="presParOf" srcId="{B19D18D4-2587-417D-A6CF-1793FDE3E173}" destId="{BDE51E54-981B-4532-9A64-8818D772CB15}" srcOrd="1" destOrd="0" presId="urn:microsoft.com/office/officeart/2005/8/layout/bProcess4"/>
    <dgm:cxn modelId="{E2EDF66B-B6CC-4BCD-B1EB-9EF711D0D210}" type="presParOf" srcId="{AB94D363-E498-4C0A-AEEB-2C3C12818ECE}" destId="{57C83E8F-52A9-439A-BAD3-529E1D331BCA}" srcOrd="5" destOrd="0" presId="urn:microsoft.com/office/officeart/2005/8/layout/bProcess4"/>
    <dgm:cxn modelId="{46124B66-E803-4781-B3B0-42A82E525A1E}" type="presParOf" srcId="{AB94D363-E498-4C0A-AEEB-2C3C12818ECE}" destId="{D99AB260-EC3E-430B-8AFC-C275D53C9D5C}" srcOrd="6" destOrd="0" presId="urn:microsoft.com/office/officeart/2005/8/layout/bProcess4"/>
    <dgm:cxn modelId="{8A2119AC-D9A9-4F51-830C-27FC30D6EF43}" type="presParOf" srcId="{D99AB260-EC3E-430B-8AFC-C275D53C9D5C}" destId="{72462A00-CE45-4FFE-A83F-91055AEA91B1}" srcOrd="0" destOrd="0" presId="urn:microsoft.com/office/officeart/2005/8/layout/bProcess4"/>
    <dgm:cxn modelId="{0232FE38-64F6-45D7-AB89-E6F55D2881CC}" type="presParOf" srcId="{D99AB260-EC3E-430B-8AFC-C275D53C9D5C}" destId="{50697A20-1880-43D1-ADFE-97AFB29366F7}" srcOrd="1" destOrd="0" presId="urn:microsoft.com/office/officeart/2005/8/layout/bProcess4"/>
    <dgm:cxn modelId="{A214CBAC-E419-4CE3-A6FB-34F8F19C4895}" type="presParOf" srcId="{AB94D363-E498-4C0A-AEEB-2C3C12818ECE}" destId="{1798A8DF-56B6-432E-A043-19EC54AED7CE}" srcOrd="7" destOrd="0" presId="urn:microsoft.com/office/officeart/2005/8/layout/bProcess4"/>
    <dgm:cxn modelId="{90A85C10-3308-4C5B-B779-D93A4DFF4CD3}" type="presParOf" srcId="{AB94D363-E498-4C0A-AEEB-2C3C12818ECE}" destId="{F717356F-EF13-4FEC-B864-86C3858488E6}" srcOrd="8" destOrd="0" presId="urn:microsoft.com/office/officeart/2005/8/layout/bProcess4"/>
    <dgm:cxn modelId="{6A9873C1-88DA-4C20-9D0B-4E965850E99E}" type="presParOf" srcId="{F717356F-EF13-4FEC-B864-86C3858488E6}" destId="{32D763AE-6E5A-48B0-BBE3-1A0334D5650A}" srcOrd="0" destOrd="0" presId="urn:microsoft.com/office/officeart/2005/8/layout/bProcess4"/>
    <dgm:cxn modelId="{2963653D-06AE-4EB2-821F-9000E94CFCE5}" type="presParOf" srcId="{F717356F-EF13-4FEC-B864-86C3858488E6}" destId="{9F1970A4-0CEA-40A9-8C4B-E35D655C15A1}" srcOrd="1" destOrd="0" presId="urn:microsoft.com/office/officeart/2005/8/layout/bProcess4"/>
    <dgm:cxn modelId="{29458EB1-29D1-47F4-B167-389FD8E631ED}" type="presParOf" srcId="{AB94D363-E498-4C0A-AEEB-2C3C12818ECE}" destId="{863BC901-930A-4C96-9DE4-A42A5E24B0AF}" srcOrd="9" destOrd="0" presId="urn:microsoft.com/office/officeart/2005/8/layout/bProcess4"/>
    <dgm:cxn modelId="{31A614B4-1C08-41A9-B1D5-578421832922}" type="presParOf" srcId="{AB94D363-E498-4C0A-AEEB-2C3C12818ECE}" destId="{A6DE8121-C60C-4C49-999D-36FF26B3C022}" srcOrd="10" destOrd="0" presId="urn:microsoft.com/office/officeart/2005/8/layout/bProcess4"/>
    <dgm:cxn modelId="{7B3FDEA8-D19F-4BA0-A489-317E12981BF5}" type="presParOf" srcId="{A6DE8121-C60C-4C49-999D-36FF26B3C022}" destId="{FA4E338E-5103-44FF-B2E2-DA826494BB9D}" srcOrd="0" destOrd="0" presId="urn:microsoft.com/office/officeart/2005/8/layout/bProcess4"/>
    <dgm:cxn modelId="{C693B940-48FB-419C-AD17-17A42BC2E5A6}" type="presParOf" srcId="{A6DE8121-C60C-4C49-999D-36FF26B3C022}" destId="{544C9EA9-36D0-43DC-B0A6-2B05894E895A}" srcOrd="1" destOrd="0" presId="urn:microsoft.com/office/officeart/2005/8/layout/bProcess4"/>
    <dgm:cxn modelId="{5DFD1D1D-717C-4E89-B572-E91B820923C6}" type="presParOf" srcId="{AB94D363-E498-4C0A-AEEB-2C3C12818ECE}" destId="{76F45226-2C0D-4F0A-A8CB-CE73FC27FBF2}" srcOrd="11" destOrd="0" presId="urn:microsoft.com/office/officeart/2005/8/layout/bProcess4"/>
    <dgm:cxn modelId="{28B86CB4-979D-4448-8B54-E52F9962EDCD}" type="presParOf" srcId="{AB94D363-E498-4C0A-AEEB-2C3C12818ECE}" destId="{2B2D981F-C02E-40E8-A0E3-AE547C160B57}" srcOrd="12" destOrd="0" presId="urn:microsoft.com/office/officeart/2005/8/layout/bProcess4"/>
    <dgm:cxn modelId="{5907D57E-7663-4E53-9023-CB8A7E8A8720}" type="presParOf" srcId="{2B2D981F-C02E-40E8-A0E3-AE547C160B57}" destId="{110F6121-7565-4101-8EE7-C60150791C4E}" srcOrd="0" destOrd="0" presId="urn:microsoft.com/office/officeart/2005/8/layout/bProcess4"/>
    <dgm:cxn modelId="{08ACFF21-759D-4F37-B439-FD1B1C25A174}" type="presParOf" srcId="{2B2D981F-C02E-40E8-A0E3-AE547C160B57}" destId="{EF8CA0A0-8297-4F69-8A27-3A9BE87719A0}" srcOrd="1" destOrd="0" presId="urn:microsoft.com/office/officeart/2005/8/layout/bProcess4"/>
    <dgm:cxn modelId="{913B6BDF-068B-4B68-9257-920808D5BA68}" type="presParOf" srcId="{AB94D363-E498-4C0A-AEEB-2C3C12818ECE}" destId="{0EB87CEC-44F9-4F5F-9CBA-04743FAE3D8E}" srcOrd="13" destOrd="0" presId="urn:microsoft.com/office/officeart/2005/8/layout/bProcess4"/>
    <dgm:cxn modelId="{08BED96C-18F6-43F7-996F-ED5371C9165B}" type="presParOf" srcId="{AB94D363-E498-4C0A-AEEB-2C3C12818ECE}" destId="{36C46F48-7782-409B-B1D4-4CAAFA55982D}" srcOrd="14" destOrd="0" presId="urn:microsoft.com/office/officeart/2005/8/layout/bProcess4"/>
    <dgm:cxn modelId="{AA46C470-D1A5-4481-9610-884FF5C20DB3}" type="presParOf" srcId="{36C46F48-7782-409B-B1D4-4CAAFA55982D}" destId="{41D96788-9397-426A-9A14-4D79E042A957}" srcOrd="0" destOrd="0" presId="urn:microsoft.com/office/officeart/2005/8/layout/bProcess4"/>
    <dgm:cxn modelId="{9B85D5C5-D3BC-4C2B-8054-7DAAE44D2DEF}" type="presParOf" srcId="{36C46F48-7782-409B-B1D4-4CAAFA55982D}" destId="{17340588-9CE3-40B1-930A-7AF17B281E11}" srcOrd="1" destOrd="0" presId="urn:microsoft.com/office/officeart/2005/8/layout/bProcess4"/>
    <dgm:cxn modelId="{B7EF5F57-8246-4E8E-B207-C9CE20641647}" type="presParOf" srcId="{AB94D363-E498-4C0A-AEEB-2C3C12818ECE}" destId="{3EC2CB10-89DC-4B58-970F-5E0D50CED810}" srcOrd="15" destOrd="0" presId="urn:microsoft.com/office/officeart/2005/8/layout/bProcess4"/>
    <dgm:cxn modelId="{2C4D181D-2DAE-47A6-AA1D-893D75EC962F}" type="presParOf" srcId="{AB94D363-E498-4C0A-AEEB-2C3C12818ECE}" destId="{BD9B65A4-1741-4ADF-8412-F29DCBFAA3AB}" srcOrd="16" destOrd="0" presId="urn:microsoft.com/office/officeart/2005/8/layout/bProcess4"/>
    <dgm:cxn modelId="{C08635B7-DA4A-434D-88DC-E9D8D8A6FA73}" type="presParOf" srcId="{BD9B65A4-1741-4ADF-8412-F29DCBFAA3AB}" destId="{644A53BC-16E8-4F18-B045-6D5D8D396EED}" srcOrd="0" destOrd="0" presId="urn:microsoft.com/office/officeart/2005/8/layout/bProcess4"/>
    <dgm:cxn modelId="{D8A83C60-4185-4564-9FCE-39EC068DC538}" type="presParOf" srcId="{BD9B65A4-1741-4ADF-8412-F29DCBFAA3AB}" destId="{4BA3A89B-8DF1-4D84-AEB4-E4B4BFF78093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F0ED4-6ACE-4320-A1F8-365823A3ABF1}">
      <dsp:nvSpPr>
        <dsp:cNvPr id="0" name=""/>
        <dsp:cNvSpPr/>
      </dsp:nvSpPr>
      <dsp:spPr>
        <a:xfrm rot="5400000">
          <a:off x="-155797" y="993999"/>
          <a:ext cx="1168961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0AB3AA-C0FD-4244-8D7A-DEC40E6CE2C4}">
      <dsp:nvSpPr>
        <dsp:cNvPr id="0" name=""/>
        <dsp:cNvSpPr/>
      </dsp:nvSpPr>
      <dsp:spPr>
        <a:xfrm>
          <a:off x="989" y="242919"/>
          <a:ext cx="1788662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860000"/>
              </a:solidFill>
              <a:latin typeface="Helvetica" pitchFamily="2" charset="0"/>
            </a:rPr>
            <a:t>5-75 </a:t>
          </a:r>
          <a:r>
            <a:rPr lang="en-GB" sz="1600" b="1" kern="1200" dirty="0" err="1">
              <a:solidFill>
                <a:srgbClr val="860000"/>
              </a:solidFill>
              <a:latin typeface="Helvetica" pitchFamily="2" charset="0"/>
            </a:rPr>
            <a:t>fW</a:t>
          </a:r>
          <a:r>
            <a:rPr lang="en-GB" sz="1600" b="1" kern="1200" dirty="0">
              <a:solidFill>
                <a:srgbClr val="860000"/>
              </a:solidFill>
              <a:latin typeface="Helvetica" pitchFamily="2" charset="0"/>
            </a:rPr>
            <a:t> </a:t>
          </a:r>
          <a:r>
            <a:rPr lang="en-GB" sz="1600" b="1" kern="1200" dirty="0">
              <a:latin typeface="Helvetica" pitchFamily="2" charset="0"/>
            </a:rPr>
            <a:t>power </a:t>
          </a:r>
          <a:r>
            <a:rPr lang="el-GR" sz="1200" b="1" i="1" kern="1200" dirty="0">
              <a:latin typeface="Helvetica" pitchFamily="2" charset="0"/>
            </a:rPr>
            <a:t>β</a:t>
          </a:r>
          <a:r>
            <a:rPr lang="en-GB" sz="1200" b="1" i="1" kern="1200" dirty="0">
              <a:latin typeface="Helvetica" pitchFamily="2" charset="0"/>
            </a:rPr>
            <a:t>=3</a:t>
          </a:r>
          <a:r>
            <a:rPr lang="en-GB" sz="1200" i="1" kern="1200" dirty="0">
              <a:latin typeface="Helvetica" pitchFamily="2" charset="0"/>
            </a:rPr>
            <a:t>, -113…-101 dBm </a:t>
          </a:r>
        </a:p>
      </dsp:txBody>
      <dsp:txXfrm>
        <a:off x="28601" y="270531"/>
        <a:ext cx="1733438" cy="887525"/>
      </dsp:txXfrm>
    </dsp:sp>
    <dsp:sp modelId="{E51D1F52-2690-4067-BB45-39F19351592E}">
      <dsp:nvSpPr>
        <dsp:cNvPr id="0" name=""/>
        <dsp:cNvSpPr/>
      </dsp:nvSpPr>
      <dsp:spPr>
        <a:xfrm rot="5400000">
          <a:off x="-155797" y="2172436"/>
          <a:ext cx="1168961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11BDF-78E3-47EB-89E6-E07C069CCDB6}">
      <dsp:nvSpPr>
        <dsp:cNvPr id="0" name=""/>
        <dsp:cNvSpPr/>
      </dsp:nvSpPr>
      <dsp:spPr>
        <a:xfrm>
          <a:off x="109695" y="1421355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RF LNA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>
              <a:latin typeface="Helvetica" pitchFamily="2" charset="0"/>
            </a:rPr>
            <a:t>+90 dB gain </a:t>
          </a:r>
        </a:p>
      </dsp:txBody>
      <dsp:txXfrm>
        <a:off x="137307" y="1448967"/>
        <a:ext cx="1516024" cy="887525"/>
      </dsp:txXfrm>
    </dsp:sp>
    <dsp:sp modelId="{57C83E8F-52A9-439A-BAD3-529E1D331BCA}">
      <dsp:nvSpPr>
        <dsp:cNvPr id="0" name=""/>
        <dsp:cNvSpPr/>
      </dsp:nvSpPr>
      <dsp:spPr>
        <a:xfrm>
          <a:off x="433420" y="2761654"/>
          <a:ext cx="2188992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E51E54-981B-4532-9A64-8818D772CB15}">
      <dsp:nvSpPr>
        <dsp:cNvPr id="0" name=""/>
        <dsp:cNvSpPr/>
      </dsp:nvSpPr>
      <dsp:spPr>
        <a:xfrm>
          <a:off x="109695" y="2599792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RF</a:t>
          </a:r>
          <a:r>
            <a:rPr lang="en-GB" sz="1600" b="1" kern="1200" baseline="0" dirty="0">
              <a:latin typeface="Helvetica" pitchFamily="2" charset="0"/>
            </a:rPr>
            <a:t> band pass filter</a:t>
          </a:r>
          <a:endParaRPr lang="en-GB" sz="1600" b="1" kern="1200" dirty="0">
            <a:latin typeface="Helvetica" pitchFamily="2" charset="0"/>
          </a:endParaRPr>
        </a:p>
      </dsp:txBody>
      <dsp:txXfrm>
        <a:off x="137307" y="2627404"/>
        <a:ext cx="1516024" cy="887525"/>
      </dsp:txXfrm>
    </dsp:sp>
    <dsp:sp modelId="{1798A8DF-56B6-432E-A043-19EC54AED7CE}">
      <dsp:nvSpPr>
        <dsp:cNvPr id="0" name=""/>
        <dsp:cNvSpPr/>
      </dsp:nvSpPr>
      <dsp:spPr>
        <a:xfrm rot="16200000">
          <a:off x="2042669" y="2172436"/>
          <a:ext cx="1168961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97A20-1880-43D1-ADFE-97AFB29366F7}">
      <dsp:nvSpPr>
        <dsp:cNvPr id="0" name=""/>
        <dsp:cNvSpPr/>
      </dsp:nvSpPr>
      <dsp:spPr>
        <a:xfrm>
          <a:off x="2308163" y="2599792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Mixer with LO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>
              <a:latin typeface="Helvetica" pitchFamily="2" charset="0"/>
            </a:rPr>
            <a:t>|RF-LO| = 180 MHz</a:t>
          </a:r>
        </a:p>
      </dsp:txBody>
      <dsp:txXfrm>
        <a:off x="2335775" y="2627404"/>
        <a:ext cx="1516024" cy="887525"/>
      </dsp:txXfrm>
    </dsp:sp>
    <dsp:sp modelId="{863BC901-930A-4C96-9DE4-A42A5E24B0AF}">
      <dsp:nvSpPr>
        <dsp:cNvPr id="0" name=""/>
        <dsp:cNvSpPr/>
      </dsp:nvSpPr>
      <dsp:spPr>
        <a:xfrm rot="16200000">
          <a:off x="2042669" y="993999"/>
          <a:ext cx="1168961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1970A4-0CEA-40A9-8C4B-E35D655C15A1}">
      <dsp:nvSpPr>
        <dsp:cNvPr id="0" name=""/>
        <dsp:cNvSpPr/>
      </dsp:nvSpPr>
      <dsp:spPr>
        <a:xfrm>
          <a:off x="2308163" y="1421355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IF Band pass filter</a:t>
          </a:r>
        </a:p>
      </dsp:txBody>
      <dsp:txXfrm>
        <a:off x="2335775" y="1448967"/>
        <a:ext cx="1516024" cy="887525"/>
      </dsp:txXfrm>
    </dsp:sp>
    <dsp:sp modelId="{76F45226-2C0D-4F0A-A8CB-CE73FC27FBF2}">
      <dsp:nvSpPr>
        <dsp:cNvPr id="0" name=""/>
        <dsp:cNvSpPr/>
      </dsp:nvSpPr>
      <dsp:spPr>
        <a:xfrm>
          <a:off x="2631887" y="404781"/>
          <a:ext cx="2080285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4C9EA9-36D0-43DC-B0A6-2B05894E895A}">
      <dsp:nvSpPr>
        <dsp:cNvPr id="0" name=""/>
        <dsp:cNvSpPr/>
      </dsp:nvSpPr>
      <dsp:spPr>
        <a:xfrm>
          <a:off x="2308163" y="242919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Logarithmic</a:t>
          </a:r>
          <a:r>
            <a:rPr lang="en-GB" sz="1600" b="1" kern="1200" baseline="0" dirty="0">
              <a:latin typeface="Helvetica" pitchFamily="2" charset="0"/>
            </a:rPr>
            <a:t> detector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>
              <a:latin typeface="Helvetica" pitchFamily="2" charset="0"/>
            </a:rPr>
            <a:t>RF power to DC </a:t>
          </a:r>
        </a:p>
      </dsp:txBody>
      <dsp:txXfrm>
        <a:off x="2335775" y="270531"/>
        <a:ext cx="1516024" cy="887525"/>
      </dsp:txXfrm>
    </dsp:sp>
    <dsp:sp modelId="{0EB87CEC-44F9-4F5F-9CBA-04743FAE3D8E}">
      <dsp:nvSpPr>
        <dsp:cNvPr id="0" name=""/>
        <dsp:cNvSpPr/>
      </dsp:nvSpPr>
      <dsp:spPr>
        <a:xfrm rot="5400000">
          <a:off x="4132429" y="993999"/>
          <a:ext cx="1168961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8CA0A0-8297-4F69-8A27-3A9BE87719A0}">
      <dsp:nvSpPr>
        <dsp:cNvPr id="0" name=""/>
        <dsp:cNvSpPr/>
      </dsp:nvSpPr>
      <dsp:spPr>
        <a:xfrm>
          <a:off x="4397923" y="242919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Low</a:t>
          </a:r>
          <a:r>
            <a:rPr lang="en-GB" sz="1600" b="1" kern="1200" baseline="0" dirty="0">
              <a:latin typeface="Helvetica" pitchFamily="2" charset="0"/>
            </a:rPr>
            <a:t> pass filter</a:t>
          </a:r>
          <a:endParaRPr lang="en-GB" sz="1600" b="1" kern="1200" dirty="0">
            <a:latin typeface="Helvetica" pitchFamily="2" charset="0"/>
          </a:endParaRPr>
        </a:p>
      </dsp:txBody>
      <dsp:txXfrm>
        <a:off x="4425535" y="270531"/>
        <a:ext cx="1516024" cy="887525"/>
      </dsp:txXfrm>
    </dsp:sp>
    <dsp:sp modelId="{3EC2CB10-89DC-4B58-970F-5E0D50CED810}">
      <dsp:nvSpPr>
        <dsp:cNvPr id="0" name=""/>
        <dsp:cNvSpPr/>
      </dsp:nvSpPr>
      <dsp:spPr>
        <a:xfrm rot="5400000">
          <a:off x="4132429" y="2172436"/>
          <a:ext cx="1168961" cy="141412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340588-9CE3-40B1-930A-7AF17B281E11}">
      <dsp:nvSpPr>
        <dsp:cNvPr id="0" name=""/>
        <dsp:cNvSpPr/>
      </dsp:nvSpPr>
      <dsp:spPr>
        <a:xfrm>
          <a:off x="4397923" y="1421355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Opto-isolation</a:t>
          </a:r>
        </a:p>
      </dsp:txBody>
      <dsp:txXfrm>
        <a:off x="4425535" y="1448967"/>
        <a:ext cx="1516024" cy="887525"/>
      </dsp:txXfrm>
    </dsp:sp>
    <dsp:sp modelId="{4BA3A89B-8DF1-4D84-AEB4-E4B4BFF78093}">
      <dsp:nvSpPr>
        <dsp:cNvPr id="0" name=""/>
        <dsp:cNvSpPr/>
      </dsp:nvSpPr>
      <dsp:spPr>
        <a:xfrm>
          <a:off x="4397923" y="2599792"/>
          <a:ext cx="1571248" cy="942749"/>
        </a:xfrm>
        <a:prstGeom prst="roundRect">
          <a:avLst>
            <a:gd name="adj" fmla="val 10000"/>
          </a:avLst>
        </a:prstGeom>
        <a:solidFill>
          <a:schemeClr val="bg1"/>
        </a:solidFill>
        <a:ln w="1905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latin typeface="Helvetica" pitchFamily="2" charset="0"/>
            </a:rPr>
            <a:t>ADC→ PC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1" kern="1200" dirty="0">
              <a:latin typeface="Helvetica" pitchFamily="2" charset="0"/>
            </a:rPr>
            <a:t>With </a:t>
          </a:r>
          <a:r>
            <a:rPr lang="en-GB" sz="1200" i="1" kern="1200" dirty="0" err="1">
              <a:latin typeface="Helvetica" pitchFamily="2" charset="0"/>
            </a:rPr>
            <a:t>pA</a:t>
          </a:r>
          <a:r>
            <a:rPr lang="en-GB" sz="1200" i="1" kern="1200" dirty="0">
              <a:latin typeface="Helvetica" pitchFamily="2" charset="0"/>
            </a:rPr>
            <a:t> resolution </a:t>
          </a:r>
          <a:endParaRPr lang="en-GB" sz="1200" b="1" kern="1200" dirty="0">
            <a:latin typeface="Helvetica" pitchFamily="2" charset="0"/>
          </a:endParaRPr>
        </a:p>
      </dsp:txBody>
      <dsp:txXfrm>
        <a:off x="4425535" y="2627404"/>
        <a:ext cx="1516024" cy="8875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CB7E3-FA35-472B-B0FB-40DABB0CCB68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D7BB3D-7B3D-4AF4-BDFE-83D31664AA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950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7BB3D-7B3D-4AF4-BDFE-83D31664AA7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53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7BB3D-7B3D-4AF4-BDFE-83D31664AA7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877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D7BB3D-7B3D-4AF4-BDFE-83D31664AA72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04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AA9E-BA38-DFE5-2951-BE80AEA07B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B4C908-A30C-756C-3C93-B2B9A2AB2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24363-F5E5-95E1-D8D7-37C9B672B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93790-9228-35C1-C904-9F477D4B5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9794C-B417-4E01-399B-BE8551667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745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182E8-DE0E-5B5E-E9AC-DE19BF87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6AADC-1BCF-599C-D2C1-07746138A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CA44F-C6EA-4BD3-2528-12C2991B2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F230E-D8E2-B009-EBE9-16EBE8AF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8A949-4297-81C2-69BA-5ACB2171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514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5C1854-7423-6E40-D6A6-C14A1A6077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88F9E-BCF0-83F1-9D1F-21826AFBA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49573-1113-1F12-71DA-9E2E71C0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263FA-8640-D4FB-1BF0-E823B49B3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F9DBA-6C65-8770-B75B-7ACE424E3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24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9D849-A948-D22F-F9CD-C2BDBAAF7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E7413-AB4C-B700-249F-94F354EF8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7F449-8FD1-4C4B-354C-849383D8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87BE8-DFCE-DC3B-F971-F77885367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E4A45-8958-D921-FAD9-AF1AA2E35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9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CCEF8-0534-B8B7-EB87-CC650D18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C9FD4-BEA1-86CE-D2CA-94F6656DB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71378-A0E9-9F00-FF81-940941C65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B5CEE8-A566-CDEC-4023-91BAB27B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6439B-2241-16F6-1F0D-013028143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999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C2D9-1B9C-BE84-E3F7-BA0BFCFBE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77766-AAA6-4691-343D-62002F99F9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0D9C4-25D8-97F3-D5D6-ACABF2298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1A379-0863-478F-2067-80A06FF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CE7F43-658D-4F0A-AB36-8D22BF1FD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328CEC-A4DE-E4A6-BAD0-E583A24C5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167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32FC-46F9-4B18-99A2-9E5BEBE5F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918A0-7688-00F9-FC58-5AAF5E25C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D992F0-0225-639F-FAE3-E6C6F2A1C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D970A0-5786-BB6F-B033-77862B6D4F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36F685-CF27-5E65-40DF-33CA85C71F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BEF7C1-5BB4-0591-F7B7-54E3FB010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71200-27A6-68D3-BCEA-917ED1F77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7D937-2511-A7D7-2F6C-A71E490A4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283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B7C2E-46AD-A8A9-6649-6A08DAED0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E9B6DB-85EA-F0E3-C1E2-C4F6EF8E0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630A42-61EC-E4CA-69D3-557B5C677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539A18-FCA1-49DE-6C2B-EE17DBD78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84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424D17-59D5-26F9-9AEC-0BFBE62A6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43E46E-977C-361A-F19F-5448268B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B48EF-BE2E-5E30-0228-613205FF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57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178B5-7888-2AE6-7F17-50122370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6EF2DE-6193-3466-DDAD-F5C3A119F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06EC7E-9C7C-B37E-5162-C9FFA88EA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08D32-DCF8-53D1-57D7-43619AE9E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86E9A-F384-021C-270D-C4F1C1D21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D2F4A4-6795-21A2-B95E-46AFD238B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322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4C39-A17A-4941-4215-8C306AFF7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6984BB-4572-F7C7-F2BE-8C4BE8F220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E26C7-AF32-405C-8385-90E0C27B16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E8E21B-E476-159D-825C-19FCA717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9BFECC-5B06-0516-92F6-B89A26EA4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06698-2D1C-A9BA-6BAF-B87BEC71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719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D2BE96-FFBD-26F5-C11F-7DD4049B6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729AB-9C89-06EB-238F-FE492164B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06E83-AB5A-D028-12C1-45552D4D33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5228C9-797C-429C-AAAD-057A60715254}" type="datetimeFigureOut">
              <a:rPr lang="en-GB" smtClean="0"/>
              <a:t>03/10/2025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52FE7-79FD-B248-3615-7CDBCA035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3B637-A599-79B4-52B1-204ABDE50C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57333A-AE3B-40D5-BA69-17E6371BA1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22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1.png"/><Relationship Id="rId5" Type="http://schemas.openxmlformats.org/officeDocument/2006/relationships/image" Target="../media/image50.png"/><Relationship Id="rId10" Type="http://schemas.microsoft.com/office/2007/relationships/diagramDrawing" Target="../diagrams/drawing1.xml"/><Relationship Id="rId4" Type="http://schemas.openxmlformats.org/officeDocument/2006/relationships/image" Target="../media/image49.png"/><Relationship Id="rId9" Type="http://schemas.openxmlformats.org/officeDocument/2006/relationships/diagramColors" Target="../diagrams/colors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10" Type="http://schemas.openxmlformats.org/officeDocument/2006/relationships/image" Target="../media/image1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0.png"/><Relationship Id="rId7" Type="http://schemas.openxmlformats.org/officeDocument/2006/relationships/image" Target="../media/image5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.png"/><Relationship Id="rId5" Type="http://schemas.openxmlformats.org/officeDocument/2006/relationships/image" Target="../media/image12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e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8.png"/><Relationship Id="rId7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97051B94-59A5-9707-1DEB-B68459028C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9FC5D83F-AD75-D57D-2821-2339C1D0D6DD}"/>
              </a:ext>
            </a:extLst>
          </p:cNvPr>
          <p:cNvSpPr/>
          <p:nvPr/>
        </p:nvSpPr>
        <p:spPr>
          <a:xfrm>
            <a:off x="-385200" y="4498796"/>
            <a:ext cx="6256592" cy="902677"/>
          </a:xfrm>
          <a:prstGeom prst="roundRect">
            <a:avLst>
              <a:gd name="adj" fmla="val 50000"/>
            </a:avLst>
          </a:prstGeom>
          <a:solidFill>
            <a:schemeClr val="bg1">
              <a:alpha val="6298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Google Shape;130;p26">
            <a:extLst>
              <a:ext uri="{FF2B5EF4-FFF2-40B4-BE49-F238E27FC236}">
                <a16:creationId xmlns:a16="http://schemas.microsoft.com/office/drawing/2014/main" id="{BCC84CF1-C68D-E3A8-9153-44B3E10F1F0A}"/>
              </a:ext>
            </a:extLst>
          </p:cNvPr>
          <p:cNvSpPr txBox="1">
            <a:spLocks/>
          </p:cNvSpPr>
          <p:nvPr/>
        </p:nvSpPr>
        <p:spPr>
          <a:xfrm>
            <a:off x="2030638" y="2452693"/>
            <a:ext cx="9592733" cy="1890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0"/>
              <a:buFont typeface="Livvic"/>
              <a:buNone/>
              <a:tabLst/>
              <a:defRPr/>
            </a:pPr>
            <a:r>
              <a:rPr lang="en-GB" sz="3200" b="1" kern="0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Roboto Thin" panose="020F0502020204030204" pitchFamily="2" charset="0"/>
                <a:cs typeface="Roboto Thin" panose="020F0502020204030204" pitchFamily="2" charset="0"/>
                <a:sym typeface="Livvic"/>
              </a:rPr>
              <a:t>Simulation and Feasibility Analysis of a Compact, Non-invasive Re-entrant Cavity-based             Bunch Charge Monitor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Helvetica" pitchFamily="2" charset="0"/>
              <a:ea typeface="Roboto Thin" panose="020F0502020204030204" pitchFamily="2" charset="0"/>
              <a:cs typeface="Roboto Thin" panose="020F0502020204030204" pitchFamily="2" charset="0"/>
              <a:sym typeface="Livv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2D7796-EA77-5120-08A5-78FE1AAA0EE6}"/>
              </a:ext>
            </a:extLst>
          </p:cNvPr>
          <p:cNvSpPr txBox="1"/>
          <p:nvPr/>
        </p:nvSpPr>
        <p:spPr>
          <a:xfrm>
            <a:off x="-968796" y="5575595"/>
            <a:ext cx="5007396" cy="509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Sruthy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 Chandran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82C408D-A935-81B5-8B9E-9228DEC50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noFill/>
        </p:spPr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88212A-F345-1159-3094-EEDECCBC2875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green and yellow lines in the dark&#10;&#10;Description automatically generated">
            <a:extLst>
              <a:ext uri="{FF2B5EF4-FFF2-40B4-BE49-F238E27FC236}">
                <a16:creationId xmlns:a16="http://schemas.microsoft.com/office/drawing/2014/main" id="{0AC2AFA1-709B-BD3A-AA7F-95C472024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27" y="917947"/>
            <a:ext cx="1868737" cy="528264"/>
          </a:xfrm>
          <a:prstGeom prst="rect">
            <a:avLst/>
          </a:prstGeom>
          <a:effectLst>
            <a:outerShdw blurRad="758739" dist="86943" dir="9180000" sx="112000" sy="112000" algn="ctr" rotWithShape="0">
              <a:schemeClr val="bg1">
                <a:alpha val="49539"/>
              </a:schemeClr>
            </a:outerShdw>
          </a:effectLst>
        </p:spPr>
      </p:pic>
      <p:pic>
        <p:nvPicPr>
          <p:cNvPr id="16" name="Picture 15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4E4C4FC9-39E9-6481-4B23-A8D164909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81" y="779512"/>
            <a:ext cx="825947" cy="699164"/>
          </a:xfrm>
          <a:prstGeom prst="rect">
            <a:avLst/>
          </a:prstGeom>
          <a:effectLst>
            <a:outerShdw blurRad="531454" dist="50800" dir="5400000" algn="ctr" rotWithShape="0">
              <a:schemeClr val="bg1">
                <a:alpha val="51116"/>
              </a:scheme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7E4F158-FD84-64E6-B2C2-8AC893B9AB76}"/>
              </a:ext>
            </a:extLst>
          </p:cNvPr>
          <p:cNvSpPr txBox="1"/>
          <p:nvPr/>
        </p:nvSpPr>
        <p:spPr>
          <a:xfrm>
            <a:off x="-14461" y="4765469"/>
            <a:ext cx="588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kern="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Roboto Thin" panose="020F0502020204030204" pitchFamily="2" charset="0"/>
                <a:cs typeface="Roboto Thin" panose="020F0502020204030204" pitchFamily="2" charset="0"/>
                <a:sym typeface="Livvic"/>
              </a:rPr>
              <a:t>EuPRAXIA</a:t>
            </a:r>
            <a:r>
              <a:rPr lang="en-US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Roboto Thin" panose="020F0502020204030204" pitchFamily="2" charset="0"/>
                <a:cs typeface="Roboto Thin" panose="020F0502020204030204" pitchFamily="2" charset="0"/>
                <a:sym typeface="Livvic"/>
              </a:rPr>
              <a:t> CAMP III, University of Pécs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9DC1C3A-AED3-4B77-CD6E-64E88541B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677" y="694995"/>
            <a:ext cx="1335522" cy="76074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2ACD57B-E44F-4654-F9C8-3DA78041921E}"/>
              </a:ext>
            </a:extLst>
          </p:cNvPr>
          <p:cNvSpPr txBox="1"/>
          <p:nvPr/>
        </p:nvSpPr>
        <p:spPr>
          <a:xfrm>
            <a:off x="8497045" y="5587982"/>
            <a:ext cx="5007396" cy="5093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Helvetica" pitchFamily="2" charset="0"/>
                <a:ea typeface="Verdana" panose="020B0604030504040204" pitchFamily="34" charset="0"/>
                <a:cs typeface="Arial" panose="020B0604020202020204" pitchFamily="34" charset="0"/>
              </a:rPr>
              <a:t>06/10/2025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7DBE3C3-22EF-9E89-362A-BEDBC69344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06" y="727808"/>
            <a:ext cx="1992768" cy="726698"/>
          </a:xfrm>
          <a:prstGeom prst="rect">
            <a:avLst/>
          </a:prstGeom>
        </p:spPr>
      </p:pic>
      <p:pic>
        <p:nvPicPr>
          <p:cNvPr id="1026" name="Picture 2" descr="EuPRAXIA | ESFRI Roadmap 2021">
            <a:extLst>
              <a:ext uri="{FF2B5EF4-FFF2-40B4-BE49-F238E27FC236}">
                <a16:creationId xmlns:a16="http://schemas.microsoft.com/office/drawing/2014/main" id="{799F91DF-CACC-FE21-E916-F6FB2D068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188" y="724019"/>
            <a:ext cx="1691368" cy="7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ack background with a black square with a black background and a black square with a black center with a white circle with a yellow oval and several colored balls&#10;&#10;AI-generated content may be incorrect.">
            <a:extLst>
              <a:ext uri="{FF2B5EF4-FFF2-40B4-BE49-F238E27FC236}">
                <a16:creationId xmlns:a16="http://schemas.microsoft.com/office/drawing/2014/main" id="{91E86218-C5A2-39F7-B38B-F601B2F88C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495" y="647819"/>
            <a:ext cx="1515805" cy="1075312"/>
          </a:xfrm>
          <a:prstGeom prst="rect">
            <a:avLst/>
          </a:prstGeom>
          <a:effectLst>
            <a:outerShdw blurRad="1079500" dist="228600" sx="174000" sy="174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37978511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61410-EFD6-5FF8-062D-86C64483B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BF420EF-005C-938E-C069-98BD1A9A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745AC11-4A92-F22C-7D6B-BD6A1612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9CD78A-7F06-D8C1-E57B-B5D6A8731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10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866005D-58A6-DBBC-E08F-FFD2173E9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81BE86-1835-8018-13FA-49D880974E30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890C2D-9B35-9464-479D-6D5961F93D98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Cavity Beam Current Monitor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79925-EC2F-3C1E-DA9D-7393133D817F}"/>
              </a:ext>
            </a:extLst>
          </p:cNvPr>
          <p:cNvSpPr txBox="1"/>
          <p:nvPr/>
        </p:nvSpPr>
        <p:spPr>
          <a:xfrm>
            <a:off x="529167" y="964167"/>
            <a:ext cx="1041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The </a:t>
            </a:r>
            <a:r>
              <a:rPr lang="en-GB" b="1" dirty="0">
                <a:latin typeface="Helvetica" pitchFamily="2" charset="0"/>
              </a:rPr>
              <a:t>power</a:t>
            </a:r>
            <a:r>
              <a:rPr lang="en-GB" dirty="0">
                <a:latin typeface="Helvetica" pitchFamily="2" charset="0"/>
              </a:rPr>
              <a:t> of the signal coupled </a:t>
            </a:r>
            <a:r>
              <a:rPr lang="en-GB" b="1" dirty="0">
                <a:latin typeface="Helvetica" pitchFamily="2" charset="0"/>
              </a:rPr>
              <a:t>out of the cavity</a:t>
            </a:r>
            <a:r>
              <a:rPr lang="en-GB" dirty="0">
                <a:latin typeface="Helvetica" pitchFamily="2" charset="0"/>
              </a:rPr>
              <a:t>, 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D9FF2F-1F6F-0F09-60FD-A37C5C9240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62"/>
          <a:stretch>
            <a:fillRect/>
          </a:stretch>
        </p:blipFill>
        <p:spPr>
          <a:xfrm>
            <a:off x="3975834" y="1550578"/>
            <a:ext cx="3381700" cy="7872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2233FF3-5CE4-BED2-8700-D9363D3756C1}"/>
              </a:ext>
            </a:extLst>
          </p:cNvPr>
          <p:cNvSpPr txBox="1"/>
          <p:nvPr/>
        </p:nvSpPr>
        <p:spPr>
          <a:xfrm>
            <a:off x="8153400" y="1065122"/>
            <a:ext cx="4341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latin typeface="Helvetica" pitchFamily="2" charset="0"/>
              </a:rPr>
              <a:t>I</a:t>
            </a:r>
            <a:r>
              <a:rPr lang="en-GB" sz="1600" i="1" dirty="0">
                <a:latin typeface="Helvetica" pitchFamily="2" charset="0"/>
              </a:rPr>
              <a:t> → Beam Current, </a:t>
            </a:r>
          </a:p>
          <a:p>
            <a:r>
              <a:rPr lang="en-GB" sz="1600" b="1" i="1" dirty="0">
                <a:latin typeface="Helvetica" pitchFamily="2" charset="0"/>
              </a:rPr>
              <a:t>B</a:t>
            </a:r>
            <a:r>
              <a:rPr lang="en-GB" sz="1600" i="1" dirty="0">
                <a:latin typeface="Helvetica" pitchFamily="2" charset="0"/>
              </a:rPr>
              <a:t> → Bunch factor, </a:t>
            </a:r>
          </a:p>
          <a:p>
            <a:r>
              <a:rPr lang="en-GB" sz="1600" b="1" i="1" dirty="0">
                <a:latin typeface="Helvetica" pitchFamily="2" charset="0"/>
              </a:rPr>
              <a:t>R</a:t>
            </a:r>
            <a:r>
              <a:rPr lang="en-GB" sz="1600" b="1" i="1" baseline="-25000" dirty="0">
                <a:latin typeface="Helvetica" pitchFamily="2" charset="0"/>
              </a:rPr>
              <a:t>s</a:t>
            </a:r>
            <a:r>
              <a:rPr lang="en-GB" sz="1600" i="1" dirty="0">
                <a:latin typeface="Helvetica" pitchFamily="2" charset="0"/>
              </a:rPr>
              <a:t> → Shunt impedance of the cavity,</a:t>
            </a:r>
            <a:r>
              <a:rPr lang="en-GB" sz="1600" b="1" i="1" dirty="0">
                <a:latin typeface="Helvetica" pitchFamily="2" charset="0"/>
              </a:rPr>
              <a:t> </a:t>
            </a:r>
          </a:p>
          <a:p>
            <a:r>
              <a:rPr lang="el-GR" sz="1600" b="1" i="1" dirty="0">
                <a:latin typeface="Helvetica" pitchFamily="2" charset="0"/>
              </a:rPr>
              <a:t>κ</a:t>
            </a:r>
            <a:r>
              <a:rPr lang="en-GB" sz="1600" b="1" i="1" dirty="0">
                <a:latin typeface="Helvetica" pitchFamily="2" charset="0"/>
              </a:rPr>
              <a:t> </a:t>
            </a:r>
            <a:r>
              <a:rPr lang="en-GB" sz="1600" i="1" dirty="0">
                <a:latin typeface="Helvetica" pitchFamily="2" charset="0"/>
              </a:rPr>
              <a:t>→ Coupling coefficient, </a:t>
            </a:r>
          </a:p>
          <a:p>
            <a:r>
              <a:rPr lang="el-GR" sz="1600" b="1" i="1" dirty="0">
                <a:latin typeface="Helvetica" pitchFamily="2" charset="0"/>
              </a:rPr>
              <a:t>φ</a:t>
            </a:r>
            <a:r>
              <a:rPr lang="en-GB" sz="1600" i="1" dirty="0">
                <a:latin typeface="Helvetica" pitchFamily="2" charset="0"/>
              </a:rPr>
              <a:t> → Phase mismatch between cavity        resonance and beam spectrum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5F38D8-04DD-B300-2916-44EC8F776616}"/>
              </a:ext>
            </a:extLst>
          </p:cNvPr>
          <p:cNvSpPr txBox="1"/>
          <p:nvPr/>
        </p:nvSpPr>
        <p:spPr>
          <a:xfrm>
            <a:off x="529167" y="4204892"/>
            <a:ext cx="1005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For a gaussian </a:t>
            </a:r>
            <a:r>
              <a:rPr lang="en-GB" b="1" dirty="0">
                <a:latin typeface="Helvetica" pitchFamily="2" charset="0"/>
              </a:rPr>
              <a:t>bunch of length </a:t>
            </a:r>
            <a:r>
              <a:rPr lang="el-GR" b="1" dirty="0">
                <a:latin typeface="Helvetica" pitchFamily="2" charset="0"/>
              </a:rPr>
              <a:t>σ</a:t>
            </a:r>
            <a:r>
              <a:rPr lang="en-GB" b="1" baseline="-25000" dirty="0">
                <a:latin typeface="Helvetica" pitchFamily="2" charset="0"/>
              </a:rPr>
              <a:t>t</a:t>
            </a:r>
            <a:r>
              <a:rPr lang="en-GB" dirty="0">
                <a:latin typeface="Helvetica" pitchFamily="2" charset="0"/>
              </a:rPr>
              <a:t>,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22C12C-1978-B9BF-C183-44478F8A4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493" y="4626471"/>
            <a:ext cx="1908506" cy="44208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86304B-DE5D-16BD-E2DA-E161A9498FDB}"/>
              </a:ext>
            </a:extLst>
          </p:cNvPr>
          <p:cNvSpPr txBox="1"/>
          <p:nvPr/>
        </p:nvSpPr>
        <p:spPr>
          <a:xfrm>
            <a:off x="529166" y="5214534"/>
            <a:ext cx="114677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Antiproton bunches from </a:t>
            </a:r>
            <a:r>
              <a:rPr lang="en-GB" b="1" dirty="0"/>
              <a:t>ELENA </a:t>
            </a:r>
            <a:r>
              <a:rPr lang="el-GR" b="1" dirty="0">
                <a:latin typeface="Helvetica" pitchFamily="2" charset="0"/>
              </a:rPr>
              <a:t>σ</a:t>
            </a:r>
            <a:r>
              <a:rPr lang="en-GB" b="1" baseline="-25000" dirty="0">
                <a:latin typeface="Helvetica" pitchFamily="2" charset="0"/>
              </a:rPr>
              <a:t>t </a:t>
            </a:r>
            <a:r>
              <a:rPr lang="en-GB" b="1" dirty="0"/>
              <a:t>~ 75 ns </a:t>
            </a:r>
            <a:r>
              <a:rPr lang="en-GB" dirty="0">
                <a:latin typeface="Helvetica" pitchFamily="2" charset="0"/>
              </a:rPr>
              <a:t>⟹ for B to be maximum (=1), </a:t>
            </a:r>
            <a:r>
              <a:rPr lang="en-GB" b="1" dirty="0">
                <a:latin typeface="Helvetica" pitchFamily="2" charset="0"/>
              </a:rPr>
              <a:t>f</a:t>
            </a:r>
            <a:r>
              <a:rPr lang="en-GB" b="1" baseline="-25000" dirty="0">
                <a:latin typeface="Helvetica" pitchFamily="2" charset="0"/>
              </a:rPr>
              <a:t>0</a:t>
            </a:r>
            <a:r>
              <a:rPr lang="en-GB" b="1" dirty="0">
                <a:latin typeface="Helvetica" pitchFamily="2" charset="0"/>
              </a:rPr>
              <a:t> for TM</a:t>
            </a:r>
            <a:r>
              <a:rPr lang="en-GB" b="1" baseline="-25000" dirty="0">
                <a:latin typeface="Helvetica" pitchFamily="2" charset="0"/>
              </a:rPr>
              <a:t>010</a:t>
            </a:r>
            <a:r>
              <a:rPr lang="en-GB" b="1" dirty="0">
                <a:latin typeface="Helvetica" pitchFamily="2" charset="0"/>
              </a:rPr>
              <a:t> = 1 MHz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sz="1200" dirty="0">
                <a:latin typeface="Helvetica" pitchFamily="2" charset="0"/>
              </a:rPr>
              <a:t>or TM</a:t>
            </a:r>
            <a:r>
              <a:rPr lang="en-GB" sz="1200" baseline="-25000" dirty="0">
                <a:latin typeface="Helvetica" pitchFamily="2" charset="0"/>
              </a:rPr>
              <a:t>020</a:t>
            </a:r>
            <a:r>
              <a:rPr lang="en-GB" sz="1200" dirty="0">
                <a:latin typeface="Helvetica" pitchFamily="2" charset="0"/>
              </a:rPr>
              <a:t> = 2.29 </a:t>
            </a:r>
            <a:r>
              <a:rPr lang="en-GB" sz="1200" dirty="0" err="1">
                <a:latin typeface="Helvetica" pitchFamily="2" charset="0"/>
              </a:rPr>
              <a:t>MHz.</a:t>
            </a:r>
            <a:r>
              <a:rPr lang="en-GB" sz="1200" dirty="0">
                <a:latin typeface="Helvetica" pitchFamily="2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200" dirty="0">
              <a:latin typeface="Helvetica" pitchFamily="2" charset="0"/>
            </a:endParaRPr>
          </a:p>
          <a:p>
            <a:pPr lvl="8"/>
            <a:r>
              <a:rPr lang="en-GB" b="1" dirty="0">
                <a:solidFill>
                  <a:srgbClr val="C00000"/>
                </a:solidFill>
                <a:latin typeface="Helvetica" pitchFamily="2" charset="0"/>
              </a:rPr>
              <a:t>                        </a:t>
            </a:r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A regular pillbox cavity will need ~115 m! </a:t>
            </a:r>
            <a:endParaRPr lang="en-GB" sz="2000" b="1" dirty="0">
              <a:solidFill>
                <a:srgbClr val="86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46EF6C-07A1-C1B5-6B3E-E9AFB8E62E23}"/>
              </a:ext>
            </a:extLst>
          </p:cNvPr>
          <p:cNvSpPr/>
          <p:nvPr/>
        </p:nvSpPr>
        <p:spPr>
          <a:xfrm>
            <a:off x="4682066" y="1694458"/>
            <a:ext cx="397933" cy="42981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1F855F9-8EB9-9B5A-2DEE-172A57467B86}"/>
              </a:ext>
            </a:extLst>
          </p:cNvPr>
          <p:cNvSpPr/>
          <p:nvPr/>
        </p:nvSpPr>
        <p:spPr>
          <a:xfrm>
            <a:off x="5259624" y="1697486"/>
            <a:ext cx="397933" cy="42981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118CCAD7-8587-B25F-3EBA-B922FF42D9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090928"/>
              </p:ext>
            </p:extLst>
          </p:nvPr>
        </p:nvGraphicFramePr>
        <p:xfrm>
          <a:off x="529167" y="2880360"/>
          <a:ext cx="5424530" cy="94955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88440">
                  <a:extLst>
                    <a:ext uri="{9D8B030D-6E8A-4147-A177-3AD203B41FA5}">
                      <a16:colId xmlns:a16="http://schemas.microsoft.com/office/drawing/2014/main" val="2688478542"/>
                    </a:ext>
                  </a:extLst>
                </a:gridCol>
                <a:gridCol w="2505456">
                  <a:extLst>
                    <a:ext uri="{9D8B030D-6E8A-4147-A177-3AD203B41FA5}">
                      <a16:colId xmlns:a16="http://schemas.microsoft.com/office/drawing/2014/main" val="5733987"/>
                    </a:ext>
                  </a:extLst>
                </a:gridCol>
                <a:gridCol w="1430634">
                  <a:extLst>
                    <a:ext uri="{9D8B030D-6E8A-4147-A177-3AD203B41FA5}">
                      <a16:colId xmlns:a16="http://schemas.microsoft.com/office/drawing/2014/main" val="777342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Current (I)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Shunt impedance (R</a:t>
                      </a:r>
                      <a:r>
                        <a:rPr lang="en-GB" sz="1400" baseline="-250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s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Power (P)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547007"/>
                  </a:ext>
                </a:extLst>
              </a:tr>
              <a:tr h="25678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k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Ω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fW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00972"/>
                  </a:ext>
                </a:extLst>
              </a:tr>
              <a:tr h="33995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Ω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aW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907709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9A61BF1-EAA2-B902-5C1F-A34EDBF228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595894"/>
              </p:ext>
            </p:extLst>
          </p:nvPr>
        </p:nvGraphicFramePr>
        <p:xfrm>
          <a:off x="6238305" y="2880360"/>
          <a:ext cx="5424530" cy="949557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488440">
                  <a:extLst>
                    <a:ext uri="{9D8B030D-6E8A-4147-A177-3AD203B41FA5}">
                      <a16:colId xmlns:a16="http://schemas.microsoft.com/office/drawing/2014/main" val="2688478542"/>
                    </a:ext>
                  </a:extLst>
                </a:gridCol>
                <a:gridCol w="2505456">
                  <a:extLst>
                    <a:ext uri="{9D8B030D-6E8A-4147-A177-3AD203B41FA5}">
                      <a16:colId xmlns:a16="http://schemas.microsoft.com/office/drawing/2014/main" val="5733987"/>
                    </a:ext>
                  </a:extLst>
                </a:gridCol>
                <a:gridCol w="1430634">
                  <a:extLst>
                    <a:ext uri="{9D8B030D-6E8A-4147-A177-3AD203B41FA5}">
                      <a16:colId xmlns:a16="http://schemas.microsoft.com/office/drawing/2014/main" val="77734283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Current (I)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Shunt impedance (R</a:t>
                      </a:r>
                      <a:r>
                        <a:rPr lang="en-GB" sz="1400" baseline="-250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s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latin typeface="Helvetica" pitchFamily="2" charset="0"/>
                        </a:rPr>
                        <a:t>Power (P)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1547007"/>
                  </a:ext>
                </a:extLst>
              </a:tr>
              <a:tr h="256785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µA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k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Ω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nW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500972"/>
                  </a:ext>
                </a:extLst>
              </a:tr>
              <a:tr h="339957"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µA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1" dirty="0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Ω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Helvetica" pitchFamily="2" charset="0"/>
                        </a:rPr>
                        <a:t>pW</a:t>
                      </a:r>
                      <a:endParaRPr lang="en-GB" sz="1400" dirty="0">
                        <a:solidFill>
                          <a:schemeClr val="tx1"/>
                        </a:solidFill>
                        <a:latin typeface="Helvetica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907709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77E70A52-39A4-AA7D-E556-987DC64B1681}"/>
              </a:ext>
            </a:extLst>
          </p:cNvPr>
          <p:cNvSpPr/>
          <p:nvPr/>
        </p:nvSpPr>
        <p:spPr>
          <a:xfrm>
            <a:off x="88316" y="2787650"/>
            <a:ext cx="11908612" cy="114790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ADA8528-EA55-6EA0-A04A-6DDA83E9C1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83963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28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19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798D-3107-D6DD-DF88-355DDDD19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39A444-26E8-7224-7D6C-D92EC157E2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34ECB0-8909-827C-4D1A-F4671A944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18C2F5-5E6B-99D8-CFEC-B682D65D6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11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844F783-2A63-7501-93CC-0AA99EC2C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1C3919-A7E8-5320-B0BC-D97DB2CEC472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414893-20DA-4F78-4C9F-4409D31CB01C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Re-entrant Cavity Beam Current Monitor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1F38B-9ED0-8F92-1F64-B222504FB892}"/>
              </a:ext>
            </a:extLst>
          </p:cNvPr>
          <p:cNvSpPr txBox="1"/>
          <p:nvPr/>
        </p:nvSpPr>
        <p:spPr>
          <a:xfrm>
            <a:off x="843996" y="4581551"/>
            <a:ext cx="9003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Added nose cone separate and enhances capacitive and inductive regions.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7059AA5-2A77-783E-EC28-1F4185B1AAFA}"/>
              </a:ext>
            </a:extLst>
          </p:cNvPr>
          <p:cNvGrpSpPr/>
          <p:nvPr/>
        </p:nvGrpSpPr>
        <p:grpSpPr>
          <a:xfrm>
            <a:off x="585289" y="804830"/>
            <a:ext cx="3224342" cy="3414056"/>
            <a:chOff x="560624" y="804830"/>
            <a:chExt cx="3224342" cy="341405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62253F0-D8CF-CDDC-366A-35D9C1CC6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624" y="804830"/>
              <a:ext cx="2720576" cy="3414056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C681455-6F0C-BE8B-48A6-A3E86E809C87}"/>
                </a:ext>
              </a:extLst>
            </p:cNvPr>
            <p:cNvGrpSpPr/>
            <p:nvPr/>
          </p:nvGrpSpPr>
          <p:grpSpPr>
            <a:xfrm>
              <a:off x="660400" y="876418"/>
              <a:ext cx="3124566" cy="3185754"/>
              <a:chOff x="660400" y="884885"/>
              <a:chExt cx="3124566" cy="318575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E56B6D1-53C9-8E08-53EA-008649C1B56D}"/>
                  </a:ext>
                </a:extLst>
              </p:cNvPr>
              <p:cNvSpPr/>
              <p:nvPr/>
            </p:nvSpPr>
            <p:spPr>
              <a:xfrm>
                <a:off x="660400" y="1320800"/>
                <a:ext cx="1007533" cy="499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0DEB56E-9ED3-B17D-1709-6DB484C8FE74}"/>
                  </a:ext>
                </a:extLst>
              </p:cNvPr>
              <p:cNvSpPr/>
              <p:nvPr/>
            </p:nvSpPr>
            <p:spPr>
              <a:xfrm>
                <a:off x="963267" y="884885"/>
                <a:ext cx="1007533" cy="649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1076467F-A218-72A0-BAA0-983AD57DB841}"/>
                  </a:ext>
                </a:extLst>
              </p:cNvPr>
              <p:cNvSpPr/>
              <p:nvPr/>
            </p:nvSpPr>
            <p:spPr>
              <a:xfrm>
                <a:off x="2676310" y="1233224"/>
                <a:ext cx="1007533" cy="499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7F5D182-BA81-CFFC-6A50-23EF72729779}"/>
                  </a:ext>
                </a:extLst>
              </p:cNvPr>
              <p:cNvSpPr/>
              <p:nvPr/>
            </p:nvSpPr>
            <p:spPr>
              <a:xfrm>
                <a:off x="2777433" y="3571106"/>
                <a:ext cx="1007533" cy="4995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106E91-038D-372A-A31E-217FE7689AE7}"/>
              </a:ext>
            </a:extLst>
          </p:cNvPr>
          <p:cNvGrpSpPr/>
          <p:nvPr/>
        </p:nvGrpSpPr>
        <p:grpSpPr>
          <a:xfrm>
            <a:off x="4063286" y="830580"/>
            <a:ext cx="2518832" cy="3194464"/>
            <a:chOff x="3986710" y="960054"/>
            <a:chExt cx="2518832" cy="31944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774908-6149-AE8E-2D12-65D925920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4671" t="3548" b="2920"/>
            <a:stretch>
              <a:fillRect/>
            </a:stretch>
          </p:blipFill>
          <p:spPr>
            <a:xfrm>
              <a:off x="4038600" y="1089584"/>
              <a:ext cx="2339234" cy="3064934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A549BD-921D-4A16-A04F-D94703EF5380}"/>
                </a:ext>
              </a:extLst>
            </p:cNvPr>
            <p:cNvSpPr/>
            <p:nvPr/>
          </p:nvSpPr>
          <p:spPr>
            <a:xfrm>
              <a:off x="3986710" y="960054"/>
              <a:ext cx="1007533" cy="49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91B453D-8518-3840-027D-AED13FEECC6E}"/>
                </a:ext>
              </a:extLst>
            </p:cNvPr>
            <p:cNvSpPr/>
            <p:nvPr/>
          </p:nvSpPr>
          <p:spPr>
            <a:xfrm>
              <a:off x="5498009" y="3571106"/>
              <a:ext cx="1007533" cy="4995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33A91E3-4FE0-FA6B-982D-16A92D509EC2}"/>
              </a:ext>
            </a:extLst>
          </p:cNvPr>
          <p:cNvSpPr txBox="1"/>
          <p:nvPr/>
        </p:nvSpPr>
        <p:spPr>
          <a:xfrm>
            <a:off x="32542" y="4032877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F. Cardelli et al., 2021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39F3E86-4FD6-DB58-BC55-A22E536104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424" t="9928" r="13256"/>
          <a:stretch>
            <a:fillRect/>
          </a:stretch>
        </p:blipFill>
        <p:spPr>
          <a:xfrm>
            <a:off x="4151811" y="4991774"/>
            <a:ext cx="1944189" cy="10178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AE41C8C-6684-A980-83F9-7689016A775B}"/>
              </a:ext>
            </a:extLst>
          </p:cNvPr>
          <p:cNvSpPr txBox="1"/>
          <p:nvPr/>
        </p:nvSpPr>
        <p:spPr>
          <a:xfrm>
            <a:off x="9330393" y="4339224"/>
            <a:ext cx="26500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Size will be reduced significantly.</a:t>
            </a:r>
          </a:p>
          <a:p>
            <a:endParaRPr lang="en-GB" sz="2000" b="1" dirty="0">
              <a:solidFill>
                <a:srgbClr val="860000"/>
              </a:solidFill>
              <a:latin typeface="Helvetica" pitchFamily="2" charset="0"/>
            </a:endParaRPr>
          </a:p>
          <a:p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But how much?!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3E3BCE-8C88-3893-1E99-DF29F1C696B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09" t="5192"/>
          <a:stretch>
            <a:fillRect/>
          </a:stretch>
        </p:blipFill>
        <p:spPr>
          <a:xfrm>
            <a:off x="6785804" y="1006367"/>
            <a:ext cx="4665134" cy="2786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4AB7C5-0E0A-0711-7345-5B68176D9BC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83386" t="79723" r="5383" b="5068"/>
          <a:stretch>
            <a:fillRect/>
          </a:stretch>
        </p:blipFill>
        <p:spPr>
          <a:xfrm>
            <a:off x="10936391" y="3230253"/>
            <a:ext cx="514547" cy="567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B5C08-9167-C462-7EEB-C309EDE75F94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84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BF7F5-F543-9C17-459F-600712930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B62DE7F-BA31-37DA-CBC0-D5D26C224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BF09538-79C1-0CBE-A34D-456647B6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5E575A8-D464-7955-52A2-C323A15B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12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B7056C4-FCB1-7D00-A19E-CC51D8ACC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C66E9AC-5D99-5119-26E4-60A634EB1D82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BA9A7D0-A37E-CE6B-C365-9C48B80C3FD2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Re-entrant Cavity Beam Current Monitor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0AE90C-8FA5-3DD3-0C0F-3AC68C5201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89" t="5547" r="5435" b="6396"/>
          <a:stretch>
            <a:fillRect/>
          </a:stretch>
        </p:blipFill>
        <p:spPr>
          <a:xfrm>
            <a:off x="408296" y="1069782"/>
            <a:ext cx="5207758" cy="28319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BDE1EE6-6ECC-50EC-D576-2279194325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7478" y="4291559"/>
            <a:ext cx="5098576" cy="1631701"/>
          </a:xfrm>
          <a:custGeom>
            <a:avLst/>
            <a:gdLst>
              <a:gd name="connsiteX0" fmla="*/ 611267 w 6047582"/>
              <a:gd name="connsiteY0" fmla="*/ 0 h 1935412"/>
              <a:gd name="connsiteX1" fmla="*/ 1661318 w 6047582"/>
              <a:gd name="connsiteY1" fmla="*/ 0 h 1935412"/>
              <a:gd name="connsiteX2" fmla="*/ 1802718 w 6047582"/>
              <a:gd name="connsiteY2" fmla="*/ 40297 h 1935412"/>
              <a:gd name="connsiteX3" fmla="*/ 1802982 w 6047582"/>
              <a:gd name="connsiteY3" fmla="*/ 40145 h 1935412"/>
              <a:gd name="connsiteX4" fmla="*/ 1872964 w 6047582"/>
              <a:gd name="connsiteY4" fmla="*/ 0 h 1935412"/>
              <a:gd name="connsiteX5" fmla="*/ 3073446 w 6047582"/>
              <a:gd name="connsiteY5" fmla="*/ 0 h 1935412"/>
              <a:gd name="connsiteX6" fmla="*/ 3142341 w 6047582"/>
              <a:gd name="connsiteY6" fmla="*/ 30274 h 1935412"/>
              <a:gd name="connsiteX7" fmla="*/ 3148550 w 6047582"/>
              <a:gd name="connsiteY7" fmla="*/ 26522 h 1935412"/>
              <a:gd name="connsiteX8" fmla="*/ 3192433 w 6047582"/>
              <a:gd name="connsiteY8" fmla="*/ 0 h 1935412"/>
              <a:gd name="connsiteX9" fmla="*/ 4210996 w 6047582"/>
              <a:gd name="connsiteY9" fmla="*/ 0 h 1935412"/>
              <a:gd name="connsiteX10" fmla="*/ 4302388 w 6047582"/>
              <a:gd name="connsiteY10" fmla="*/ 49186 h 1935412"/>
              <a:gd name="connsiteX11" fmla="*/ 4309724 w 6047582"/>
              <a:gd name="connsiteY11" fmla="*/ 53134 h 1935412"/>
              <a:gd name="connsiteX12" fmla="*/ 4424781 w 6047582"/>
              <a:gd name="connsiteY12" fmla="*/ 10852 h 1935412"/>
              <a:gd name="connsiteX13" fmla="*/ 4473412 w 6047582"/>
              <a:gd name="connsiteY13" fmla="*/ 0 h 1935412"/>
              <a:gd name="connsiteX14" fmla="*/ 5134554 w 6047582"/>
              <a:gd name="connsiteY14" fmla="*/ 0 h 1935412"/>
              <a:gd name="connsiteX15" fmla="*/ 5204226 w 6047582"/>
              <a:gd name="connsiteY15" fmla="*/ 13902 h 1935412"/>
              <a:gd name="connsiteX16" fmla="*/ 5638380 w 6047582"/>
              <a:gd name="connsiteY16" fmla="*/ 302303 h 1935412"/>
              <a:gd name="connsiteX17" fmla="*/ 5640804 w 6047582"/>
              <a:gd name="connsiteY17" fmla="*/ 302922 h 1935412"/>
              <a:gd name="connsiteX18" fmla="*/ 5829044 w 6047582"/>
              <a:gd name="connsiteY18" fmla="*/ 350954 h 1935412"/>
              <a:gd name="connsiteX19" fmla="*/ 5953416 w 6047582"/>
              <a:gd name="connsiteY19" fmla="*/ 399426 h 1935412"/>
              <a:gd name="connsiteX20" fmla="*/ 6047582 w 6047582"/>
              <a:gd name="connsiteY20" fmla="*/ 450538 h 1935412"/>
              <a:gd name="connsiteX21" fmla="*/ 6047582 w 6047582"/>
              <a:gd name="connsiteY21" fmla="*/ 1492169 h 1935412"/>
              <a:gd name="connsiteX22" fmla="*/ 5983481 w 6047582"/>
              <a:gd name="connsiteY22" fmla="*/ 1518010 h 1935412"/>
              <a:gd name="connsiteX23" fmla="*/ 5411454 w 6047582"/>
              <a:gd name="connsiteY23" fmla="*/ 1603591 h 1935412"/>
              <a:gd name="connsiteX24" fmla="*/ 5074608 w 6047582"/>
              <a:gd name="connsiteY24" fmla="*/ 1897349 h 1935412"/>
              <a:gd name="connsiteX25" fmla="*/ 4952664 w 6047582"/>
              <a:gd name="connsiteY25" fmla="*/ 1929783 h 1935412"/>
              <a:gd name="connsiteX26" fmla="*/ 4918997 w 6047582"/>
              <a:gd name="connsiteY26" fmla="*/ 1935412 h 1935412"/>
              <a:gd name="connsiteX27" fmla="*/ 4255708 w 6047582"/>
              <a:gd name="connsiteY27" fmla="*/ 1935412 h 1935412"/>
              <a:gd name="connsiteX28" fmla="*/ 4122134 w 6047582"/>
              <a:gd name="connsiteY28" fmla="*/ 1906654 h 1935412"/>
              <a:gd name="connsiteX29" fmla="*/ 3992767 w 6047582"/>
              <a:gd name="connsiteY29" fmla="*/ 1867227 h 1935412"/>
              <a:gd name="connsiteX30" fmla="*/ 3916644 w 6047582"/>
              <a:gd name="connsiteY30" fmla="*/ 1935412 h 1935412"/>
              <a:gd name="connsiteX31" fmla="*/ 2165172 w 6047582"/>
              <a:gd name="connsiteY31" fmla="*/ 1935412 h 1935412"/>
              <a:gd name="connsiteX32" fmla="*/ 2078941 w 6047582"/>
              <a:gd name="connsiteY32" fmla="*/ 1877397 h 1935412"/>
              <a:gd name="connsiteX33" fmla="*/ 406863 w 6047582"/>
              <a:gd name="connsiteY33" fmla="*/ 1569217 h 1935412"/>
              <a:gd name="connsiteX34" fmla="*/ 52158 w 6047582"/>
              <a:gd name="connsiteY34" fmla="*/ 1522458 h 1935412"/>
              <a:gd name="connsiteX35" fmla="*/ 0 w 6047582"/>
              <a:gd name="connsiteY35" fmla="*/ 1505889 h 1935412"/>
              <a:gd name="connsiteX36" fmla="*/ 0 w 6047582"/>
              <a:gd name="connsiteY36" fmla="*/ 443191 h 1935412"/>
              <a:gd name="connsiteX37" fmla="*/ 54205 w 6047582"/>
              <a:gd name="connsiteY37" fmla="*/ 437281 h 1935412"/>
              <a:gd name="connsiteX38" fmla="*/ 170933 w 6047582"/>
              <a:gd name="connsiteY38" fmla="*/ 434398 h 1935412"/>
              <a:gd name="connsiteX39" fmla="*/ 177232 w 6047582"/>
              <a:gd name="connsiteY39" fmla="*/ 427477 h 1935412"/>
              <a:gd name="connsiteX40" fmla="*/ 474201 w 6047582"/>
              <a:gd name="connsiteY40" fmla="*/ 47548 h 1935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6047582" h="1935412">
                <a:moveTo>
                  <a:pt x="611267" y="0"/>
                </a:moveTo>
                <a:lnTo>
                  <a:pt x="1661318" y="0"/>
                </a:lnTo>
                <a:lnTo>
                  <a:pt x="1802718" y="40297"/>
                </a:lnTo>
                <a:lnTo>
                  <a:pt x="1802982" y="40145"/>
                </a:lnTo>
                <a:lnTo>
                  <a:pt x="1872964" y="0"/>
                </a:lnTo>
                <a:lnTo>
                  <a:pt x="3073446" y="0"/>
                </a:lnTo>
                <a:lnTo>
                  <a:pt x="3142341" y="30274"/>
                </a:lnTo>
                <a:lnTo>
                  <a:pt x="3148550" y="26522"/>
                </a:lnTo>
                <a:lnTo>
                  <a:pt x="3192433" y="0"/>
                </a:lnTo>
                <a:lnTo>
                  <a:pt x="4210996" y="0"/>
                </a:lnTo>
                <a:lnTo>
                  <a:pt x="4302388" y="49186"/>
                </a:lnTo>
                <a:lnTo>
                  <a:pt x="4309724" y="53134"/>
                </a:lnTo>
                <a:cubicBezTo>
                  <a:pt x="4344963" y="36878"/>
                  <a:pt x="4383563" y="22773"/>
                  <a:pt x="4424781" y="10852"/>
                </a:cubicBezTo>
                <a:lnTo>
                  <a:pt x="4473412" y="0"/>
                </a:lnTo>
                <a:lnTo>
                  <a:pt x="5134554" y="0"/>
                </a:lnTo>
                <a:lnTo>
                  <a:pt x="5204226" y="13902"/>
                </a:lnTo>
                <a:cubicBezTo>
                  <a:pt x="5437217" y="75399"/>
                  <a:pt x="5600235" y="183656"/>
                  <a:pt x="5638380" y="302303"/>
                </a:cubicBezTo>
                <a:lnTo>
                  <a:pt x="5640804" y="302922"/>
                </a:lnTo>
                <a:lnTo>
                  <a:pt x="5829044" y="350954"/>
                </a:lnTo>
                <a:cubicBezTo>
                  <a:pt x="5873371" y="365506"/>
                  <a:pt x="5914985" y="381744"/>
                  <a:pt x="5953416" y="399426"/>
                </a:cubicBezTo>
                <a:lnTo>
                  <a:pt x="6047582" y="450538"/>
                </a:lnTo>
                <a:lnTo>
                  <a:pt x="6047582" y="1492169"/>
                </a:lnTo>
                <a:lnTo>
                  <a:pt x="5983481" y="1518010"/>
                </a:lnTo>
                <a:cubicBezTo>
                  <a:pt x="5824992" y="1572126"/>
                  <a:pt x="5627285" y="1603054"/>
                  <a:pt x="5411454" y="1603591"/>
                </a:cubicBezTo>
                <a:cubicBezTo>
                  <a:pt x="5401791" y="1724083"/>
                  <a:pt x="5278896" y="1831179"/>
                  <a:pt x="5074608" y="1897349"/>
                </a:cubicBezTo>
                <a:cubicBezTo>
                  <a:pt x="5035809" y="1909918"/>
                  <a:pt x="4995009" y="1920726"/>
                  <a:pt x="4952664" y="1929783"/>
                </a:cubicBezTo>
                <a:lnTo>
                  <a:pt x="4918997" y="1935412"/>
                </a:lnTo>
                <a:lnTo>
                  <a:pt x="4255708" y="1935412"/>
                </a:lnTo>
                <a:lnTo>
                  <a:pt x="4122134" y="1906654"/>
                </a:lnTo>
                <a:cubicBezTo>
                  <a:pt x="4077669" y="1895180"/>
                  <a:pt x="4034394" y="1882033"/>
                  <a:pt x="3992767" y="1867227"/>
                </a:cubicBezTo>
                <a:lnTo>
                  <a:pt x="3916644" y="1935412"/>
                </a:lnTo>
                <a:lnTo>
                  <a:pt x="2165172" y="1935412"/>
                </a:lnTo>
                <a:lnTo>
                  <a:pt x="2078941" y="1877397"/>
                </a:lnTo>
                <a:cubicBezTo>
                  <a:pt x="1483549" y="2002436"/>
                  <a:pt x="729264" y="1863441"/>
                  <a:pt x="406863" y="1569217"/>
                </a:cubicBezTo>
                <a:cubicBezTo>
                  <a:pt x="281332" y="1568047"/>
                  <a:pt x="159666" y="1551180"/>
                  <a:pt x="52158" y="1522458"/>
                </a:cubicBezTo>
                <a:lnTo>
                  <a:pt x="0" y="1505889"/>
                </a:lnTo>
                <a:lnTo>
                  <a:pt x="0" y="443191"/>
                </a:lnTo>
                <a:lnTo>
                  <a:pt x="54205" y="437281"/>
                </a:lnTo>
                <a:cubicBezTo>
                  <a:pt x="91996" y="434774"/>
                  <a:pt x="131006" y="433775"/>
                  <a:pt x="170933" y="434398"/>
                </a:cubicBezTo>
                <a:cubicBezTo>
                  <a:pt x="172982" y="432070"/>
                  <a:pt x="175184" y="429805"/>
                  <a:pt x="177232" y="427477"/>
                </a:cubicBezTo>
                <a:cubicBezTo>
                  <a:pt x="143573" y="280427"/>
                  <a:pt x="252497" y="141145"/>
                  <a:pt x="474201" y="47548"/>
                </a:cubicBezTo>
                <a:close/>
              </a:path>
            </a:pathLst>
          </a:custGeom>
          <a:effectLst>
            <a:outerShdw blurRad="442815" dist="111242" dir="1560000" algn="ctr" rotWithShape="0">
              <a:srgbClr val="000000">
                <a:alpha val="55285"/>
              </a:srgbClr>
            </a:outerShdw>
            <a:softEdge rad="1270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87D84E6-FFA0-4B13-1987-74B602FEAF9A}"/>
              </a:ext>
            </a:extLst>
          </p:cNvPr>
          <p:cNvSpPr txBox="1"/>
          <p:nvPr/>
        </p:nvSpPr>
        <p:spPr>
          <a:xfrm>
            <a:off x="3130584" y="5967773"/>
            <a:ext cx="2485470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Carter et al., IEEE TMTT 2007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343B66C-0F73-F74B-8786-E7E1698E6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895" y="1126561"/>
            <a:ext cx="4462817" cy="19877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F092E0B-2D53-8D15-23ED-7A234CA46568}"/>
              </a:ext>
            </a:extLst>
          </p:cNvPr>
          <p:cNvSpPr txBox="1"/>
          <p:nvPr/>
        </p:nvSpPr>
        <p:spPr>
          <a:xfrm>
            <a:off x="9807118" y="2667239"/>
            <a:ext cx="1976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For  f</a:t>
            </a:r>
            <a:r>
              <a:rPr lang="en-GB" baseline="-25000" dirty="0">
                <a:latin typeface="Helvetica" pitchFamily="2" charset="0"/>
              </a:rPr>
              <a:t>0</a:t>
            </a:r>
            <a:r>
              <a:rPr lang="en-GB" dirty="0">
                <a:latin typeface="Helvetica" pitchFamily="2" charset="0"/>
              </a:rPr>
              <a:t>= 2.99 GHz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F326255-3F59-3DC8-6632-5D175629B4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972" t="5455" r="3267"/>
          <a:stretch>
            <a:fillRect/>
          </a:stretch>
        </p:blipFill>
        <p:spPr>
          <a:xfrm>
            <a:off x="6198895" y="3447976"/>
            <a:ext cx="2912183" cy="252592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644950E-765E-FBBC-51A0-ACAB667A151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2073"/>
          <a:stretch>
            <a:fillRect/>
          </a:stretch>
        </p:blipFill>
        <p:spPr>
          <a:xfrm>
            <a:off x="9219322" y="3447976"/>
            <a:ext cx="2579075" cy="13240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B24738F-0757-7A8D-8B4B-17D4D683CA52}"/>
              </a:ext>
            </a:extLst>
          </p:cNvPr>
          <p:cNvGrpSpPr/>
          <p:nvPr/>
        </p:nvGrpSpPr>
        <p:grpSpPr>
          <a:xfrm>
            <a:off x="9856492" y="4854552"/>
            <a:ext cx="1610439" cy="1102345"/>
            <a:chOff x="9505662" y="4988885"/>
            <a:chExt cx="1383632" cy="97888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FB7D946-E0D9-2F1F-9630-9F432329D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78522"/>
            <a:stretch>
              <a:fillRect/>
            </a:stretch>
          </p:blipFill>
          <p:spPr>
            <a:xfrm>
              <a:off x="9505662" y="4988885"/>
              <a:ext cx="602912" cy="978888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8BFA734-894F-B6F5-1916-67826069F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72437"/>
            <a:stretch>
              <a:fillRect/>
            </a:stretch>
          </p:blipFill>
          <p:spPr>
            <a:xfrm>
              <a:off x="10108574" y="4988885"/>
              <a:ext cx="780720" cy="978888"/>
            </a:xfrm>
            <a:prstGeom prst="rect">
              <a:avLst/>
            </a:prstGeom>
          </p:spPr>
        </p:pic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F2271036-5728-6BFB-37F2-30C0DF80F4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83386" t="79723" r="5383" b="5068"/>
          <a:stretch>
            <a:fillRect/>
          </a:stretch>
        </p:blipFill>
        <p:spPr>
          <a:xfrm>
            <a:off x="5064365" y="3258939"/>
            <a:ext cx="551689" cy="608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C5350A-4659-7263-E47F-07C281E4028E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1" y="-1807347"/>
            <a:ext cx="12206461" cy="11418077"/>
          </a:xfrm>
          <a:prstGeom prst="rect">
            <a:avLst/>
          </a:prstGeom>
        </p:spPr>
      </p:pic>
      <p:pic>
        <p:nvPicPr>
          <p:cNvPr id="22" name="Picture 21" descr="A yellow emoji with stars on it&#10;&#10;AI-generated content may be incorrect.">
            <a:extLst>
              <a:ext uri="{FF2B5EF4-FFF2-40B4-BE49-F238E27FC236}">
                <a16:creationId xmlns:a16="http://schemas.microsoft.com/office/drawing/2014/main" id="{3E11C389-09B7-2E75-B9F8-DF948803CE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39" y="4558704"/>
            <a:ext cx="947685" cy="947685"/>
          </a:xfrm>
          <a:prstGeom prst="rect">
            <a:avLst/>
          </a:prstGeom>
          <a:effectLst>
            <a:outerShdw blurRad="348304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216582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30F7D-2EAC-EFB0-BC9F-20A2C70F70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B145DD9-29D8-E396-9220-3071E2AB3B0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FC452F0-CC22-F2D1-9845-873D24084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77733DF-C9F8-FB20-D8A7-C6FEE96C7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A40222E-4F12-55B5-86E2-53136B0C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13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2B01EC16-15D2-DF4A-3F91-50AA4B6CC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D24735-043D-1587-A1C9-BEFCC5E9960D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285AC6-AE17-9B3E-A1F1-9D07C93A6483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Simulation of Re-entrant Cavity Monitor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41A7F4-C4A9-B949-B447-CB75F974E4A6}"/>
              </a:ext>
            </a:extLst>
          </p:cNvPr>
          <p:cNvSpPr txBox="1"/>
          <p:nvPr/>
        </p:nvSpPr>
        <p:spPr>
          <a:xfrm>
            <a:off x="719374" y="988893"/>
            <a:ext cx="10130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Antiproton bunches from </a:t>
            </a:r>
            <a:r>
              <a:rPr lang="en-GB" b="1" dirty="0"/>
              <a:t>ELENA </a:t>
            </a:r>
            <a:r>
              <a:rPr lang="el-GR" b="1" dirty="0">
                <a:latin typeface="Helvetica" pitchFamily="2" charset="0"/>
              </a:rPr>
              <a:t>σ</a:t>
            </a:r>
            <a:r>
              <a:rPr lang="en-GB" b="1" baseline="-25000" dirty="0">
                <a:latin typeface="Helvetica" pitchFamily="2" charset="0"/>
              </a:rPr>
              <a:t>t </a:t>
            </a:r>
            <a:r>
              <a:rPr lang="en-GB" b="1" dirty="0"/>
              <a:t>~ 75 ns </a:t>
            </a:r>
            <a:r>
              <a:rPr lang="en-GB" dirty="0">
                <a:latin typeface="Helvetica" pitchFamily="2" charset="0"/>
              </a:rPr>
              <a:t>⟹ for B to be maximum (=1), </a:t>
            </a:r>
            <a:r>
              <a:rPr lang="en-GB" b="1" dirty="0">
                <a:latin typeface="Helvetica" pitchFamily="2" charset="0"/>
              </a:rPr>
              <a:t>f</a:t>
            </a:r>
            <a:r>
              <a:rPr lang="en-GB" b="1" baseline="-25000" dirty="0">
                <a:latin typeface="Helvetica" pitchFamily="2" charset="0"/>
              </a:rPr>
              <a:t>0</a:t>
            </a:r>
            <a:r>
              <a:rPr lang="en-GB" b="1" dirty="0">
                <a:latin typeface="Helvetica" pitchFamily="2" charset="0"/>
              </a:rPr>
              <a:t> for TM</a:t>
            </a:r>
            <a:r>
              <a:rPr lang="en-GB" b="1" baseline="-25000" dirty="0">
                <a:latin typeface="Helvetica" pitchFamily="2" charset="0"/>
              </a:rPr>
              <a:t>010</a:t>
            </a:r>
            <a:r>
              <a:rPr lang="en-GB" b="1" dirty="0">
                <a:latin typeface="Helvetica" pitchFamily="2" charset="0"/>
              </a:rPr>
              <a:t> = 1 MHz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r>
              <a:rPr lang="en-GB" dirty="0">
                <a:latin typeface="Helvetica" pitchFamily="2" charset="0"/>
              </a:rPr>
              <a:t>    </a:t>
            </a:r>
            <a:r>
              <a:rPr lang="en-GB" dirty="0">
                <a:solidFill>
                  <a:srgbClr val="860000"/>
                </a:solidFill>
                <a:latin typeface="Helvetica" pitchFamily="2" charset="0"/>
              </a:rPr>
              <a:t>or TM</a:t>
            </a:r>
            <a:r>
              <a:rPr lang="en-GB" baseline="-25000" dirty="0">
                <a:solidFill>
                  <a:srgbClr val="860000"/>
                </a:solidFill>
                <a:latin typeface="Helvetica" pitchFamily="2" charset="0"/>
              </a:rPr>
              <a:t>020</a:t>
            </a:r>
            <a:r>
              <a:rPr lang="en-GB" dirty="0">
                <a:solidFill>
                  <a:srgbClr val="860000"/>
                </a:solidFill>
                <a:latin typeface="Helvetica" pitchFamily="2" charset="0"/>
              </a:rPr>
              <a:t> = 2.29 MHz.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9EB0508-1A8B-F6FA-5191-F1B963B6F182}"/>
              </a:ext>
            </a:extLst>
          </p:cNvPr>
          <p:cNvGrpSpPr/>
          <p:nvPr/>
        </p:nvGrpSpPr>
        <p:grpSpPr>
          <a:xfrm>
            <a:off x="586782" y="1900969"/>
            <a:ext cx="5197775" cy="3835039"/>
            <a:chOff x="81161" y="32773835"/>
            <a:chExt cx="7772370" cy="707698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BFB452-2B25-7959-4610-22FAC85E4710}"/>
                </a:ext>
              </a:extLst>
            </p:cNvPr>
            <p:cNvSpPr txBox="1"/>
            <p:nvPr/>
          </p:nvSpPr>
          <p:spPr>
            <a:xfrm>
              <a:off x="3215072" y="32773835"/>
              <a:ext cx="1756618" cy="567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Helvetica" pitchFamily="2" charset="0"/>
                  <a:cs typeface="Times New Roman" panose="02020603050405020304" pitchFamily="18" charset="0"/>
                </a:rPr>
                <a:t>240 cm</a:t>
              </a:r>
            </a:p>
          </p:txBody>
        </p:sp>
        <p:pic>
          <p:nvPicPr>
            <p:cNvPr id="11" name="Picture 10" descr="A yellow object with a black background&#10;&#10;AI-generated content may be incorrect.">
              <a:extLst>
                <a:ext uri="{FF2B5EF4-FFF2-40B4-BE49-F238E27FC236}">
                  <a16:creationId xmlns:a16="http://schemas.microsoft.com/office/drawing/2014/main" id="{F2B1170B-7894-F770-0562-9C8759262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9" t="6206"/>
            <a:stretch>
              <a:fillRect/>
            </a:stretch>
          </p:blipFill>
          <p:spPr>
            <a:xfrm>
              <a:off x="1241120" y="33442756"/>
              <a:ext cx="5138603" cy="6408068"/>
            </a:xfrm>
            <a:prstGeom prst="rect">
              <a:avLst/>
            </a:prstGeom>
          </p:spPr>
        </p:pic>
        <p:pic>
          <p:nvPicPr>
            <p:cNvPr id="12" name="Picture 11" descr="A yellow and black squares&#10;&#10;AI-generated content may be incorrect.">
              <a:extLst>
                <a:ext uri="{FF2B5EF4-FFF2-40B4-BE49-F238E27FC236}">
                  <a16:creationId xmlns:a16="http://schemas.microsoft.com/office/drawing/2014/main" id="{D2854A10-4109-ECFB-652C-245D927DE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8574" y="36803180"/>
              <a:ext cx="1493528" cy="2849866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9410DF-6D9A-6DEB-018E-7213EFDC01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37779" y="33341791"/>
              <a:ext cx="386251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6A0AE3BE-33BC-E5EC-3673-3043AEB53C0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-1913623" y="36571170"/>
              <a:ext cx="6163752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5FB4A6-175A-E7EA-0216-D6069352FE6D}"/>
                </a:ext>
              </a:extLst>
            </p:cNvPr>
            <p:cNvSpPr txBox="1"/>
            <p:nvPr/>
          </p:nvSpPr>
          <p:spPr>
            <a:xfrm>
              <a:off x="81161" y="36362810"/>
              <a:ext cx="1756618" cy="567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latin typeface="Helvetica" pitchFamily="2" charset="0"/>
                  <a:cs typeface="Times New Roman" panose="02020603050405020304" pitchFamily="18" charset="0"/>
                </a:rPr>
                <a:t>400 cm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ADE6A5A-EE9E-0A52-2F5A-151024A8FE4C}"/>
                </a:ext>
              </a:extLst>
            </p:cNvPr>
            <p:cNvCxnSpPr/>
            <p:nvPr/>
          </p:nvCxnSpPr>
          <p:spPr>
            <a:xfrm>
              <a:off x="6390258" y="37930751"/>
              <a:ext cx="322412" cy="0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7C5E401-9BCC-3EF2-595D-A278081139B4}"/>
                </a:ext>
              </a:extLst>
            </p:cNvPr>
            <p:cNvSpPr txBox="1"/>
            <p:nvPr/>
          </p:nvSpPr>
          <p:spPr>
            <a:xfrm>
              <a:off x="6496646" y="37928899"/>
              <a:ext cx="1356885" cy="511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rgbClr val="C00000"/>
                  </a:solidFill>
                  <a:latin typeface="Helvetica" pitchFamily="2" charset="0"/>
                </a:rPr>
                <a:t>3 mm</a:t>
              </a:r>
            </a:p>
          </p:txBody>
        </p:sp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3C7EF5B0-9E94-3EBE-5741-7228F5E4FC70}"/>
                </a:ext>
              </a:extLst>
            </p:cNvPr>
            <p:cNvSpPr/>
            <p:nvPr/>
          </p:nvSpPr>
          <p:spPr>
            <a:xfrm rot="19173779">
              <a:off x="6142158" y="36700967"/>
              <a:ext cx="93425" cy="1136082"/>
            </a:xfrm>
            <a:prstGeom prst="downArrow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0" name="Picture 19" descr="A yellow cylinder with a pointy circle and dots&#10;&#10;AI-generated content may be incorrect.">
            <a:extLst>
              <a:ext uri="{FF2B5EF4-FFF2-40B4-BE49-F238E27FC236}">
                <a16:creationId xmlns:a16="http://schemas.microsoft.com/office/drawing/2014/main" id="{F012C1D6-7169-7A47-8570-3C6FE895DA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464" y="2180759"/>
            <a:ext cx="4125425" cy="329675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99DC21-9BB6-37C4-4F29-7CB31F863049}"/>
              </a:ext>
            </a:extLst>
          </p:cNvPr>
          <p:cNvSpPr txBox="1"/>
          <p:nvPr/>
        </p:nvSpPr>
        <p:spPr>
          <a:xfrm>
            <a:off x="7340599" y="5801077"/>
            <a:ext cx="44788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C00000"/>
                </a:solidFill>
              </a:rPr>
              <a:t>4 m is still big!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738001-4D23-A568-0DB3-CB17BA36BE18}"/>
              </a:ext>
            </a:extLst>
          </p:cNvPr>
          <p:cNvSpPr/>
          <p:nvPr/>
        </p:nvSpPr>
        <p:spPr>
          <a:xfrm>
            <a:off x="4281005" y="3799137"/>
            <a:ext cx="182891" cy="307777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2AD2DA-C6B7-691B-59C7-964FF161D850}"/>
              </a:ext>
            </a:extLst>
          </p:cNvPr>
          <p:cNvGrpSpPr/>
          <p:nvPr/>
        </p:nvGrpSpPr>
        <p:grpSpPr>
          <a:xfrm>
            <a:off x="5424551" y="5021626"/>
            <a:ext cx="568701" cy="863996"/>
            <a:chOff x="5688166" y="4694512"/>
            <a:chExt cx="568701" cy="86399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910F641-22CB-0CF0-8838-F0895DCFE680}"/>
                </a:ext>
              </a:extLst>
            </p:cNvPr>
            <p:cNvSpPr txBox="1"/>
            <p:nvPr/>
          </p:nvSpPr>
          <p:spPr>
            <a:xfrm>
              <a:off x="5777435" y="4694512"/>
              <a:ext cx="1475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3">
                      <a:lumMod val="75000"/>
                    </a:schemeClr>
                  </a:solidFill>
                  <a:latin typeface="Helvetica" pitchFamily="2" charset="0"/>
                </a:rPr>
                <a:t>y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8B6A683-081F-44F8-9254-9C9680CD571F}"/>
                </a:ext>
              </a:extLst>
            </p:cNvPr>
            <p:cNvGrpSpPr/>
            <p:nvPr/>
          </p:nvGrpSpPr>
          <p:grpSpPr>
            <a:xfrm>
              <a:off x="5688166" y="4833012"/>
              <a:ext cx="568701" cy="725496"/>
              <a:chOff x="5688166" y="4833012"/>
              <a:chExt cx="568701" cy="725496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E63FCE6D-C03F-9617-4E52-51FEDF6B746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4557" y="4833012"/>
                <a:ext cx="0" cy="450188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E5281EB-9783-3CA2-E2A9-A20351F19EE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9591" y="5270118"/>
                <a:ext cx="477276" cy="8118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9B10015A-0B52-951E-2668-7B0528A057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8166" y="5270118"/>
                <a:ext cx="99413" cy="20739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F827E2E-DFA9-F3B1-A5E8-3AA9CBA05082}"/>
                  </a:ext>
                </a:extLst>
              </p:cNvPr>
              <p:cNvSpPr txBox="1"/>
              <p:nvPr/>
            </p:nvSpPr>
            <p:spPr>
              <a:xfrm>
                <a:off x="6094920" y="5246683"/>
                <a:ext cx="14755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Helvetica" pitchFamily="2" charset="0"/>
                  </a:rPr>
                  <a:t>z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D6784D4-8301-9E07-69B2-1C599BB10BC8}"/>
                  </a:ext>
                </a:extLst>
              </p:cNvPr>
              <p:cNvSpPr txBox="1"/>
              <p:nvPr/>
            </p:nvSpPr>
            <p:spPr>
              <a:xfrm>
                <a:off x="5705483" y="5327676"/>
                <a:ext cx="14755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rgbClr val="C00000"/>
                    </a:solidFill>
                    <a:latin typeface="Helvetica" pitchFamily="2" charset="0"/>
                  </a:rPr>
                  <a:t>x</a:t>
                </a:r>
              </a:p>
            </p:txBody>
          </p: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CCE4B9C-0AC1-5EF0-F7AA-B22F639F8E39}"/>
              </a:ext>
            </a:extLst>
          </p:cNvPr>
          <p:cNvGrpSpPr/>
          <p:nvPr/>
        </p:nvGrpSpPr>
        <p:grpSpPr>
          <a:xfrm>
            <a:off x="11041634" y="4818580"/>
            <a:ext cx="568701" cy="863996"/>
            <a:chOff x="5688166" y="4694512"/>
            <a:chExt cx="568701" cy="86399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E77C31F-B7D7-EA2D-8117-38DFFF5E25C1}"/>
                </a:ext>
              </a:extLst>
            </p:cNvPr>
            <p:cNvSpPr txBox="1"/>
            <p:nvPr/>
          </p:nvSpPr>
          <p:spPr>
            <a:xfrm>
              <a:off x="5777435" y="4694512"/>
              <a:ext cx="1475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3">
                      <a:lumMod val="75000"/>
                    </a:schemeClr>
                  </a:solidFill>
                  <a:latin typeface="Helvetica" pitchFamily="2" charset="0"/>
                </a:rPr>
                <a:t>y</a:t>
              </a: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81D57A1-9E59-048C-619D-FEA6812E86C2}"/>
                </a:ext>
              </a:extLst>
            </p:cNvPr>
            <p:cNvGrpSpPr/>
            <p:nvPr/>
          </p:nvGrpSpPr>
          <p:grpSpPr>
            <a:xfrm>
              <a:off x="5688166" y="4833012"/>
              <a:ext cx="568701" cy="725496"/>
              <a:chOff x="5688166" y="4833012"/>
              <a:chExt cx="568701" cy="72549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987C2FF6-84F2-66C4-F101-967435637B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4557" y="4833012"/>
                <a:ext cx="0" cy="450188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48CE0C8-D386-DC43-05A5-BC0CA03E0B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9591" y="5270118"/>
                <a:ext cx="477276" cy="8118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67069084-8BC1-ABA5-0993-93530FA42B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8166" y="5270118"/>
                <a:ext cx="99413" cy="20739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F83D31D-20A7-03BE-E6EC-E9D77B1EAEF8}"/>
                  </a:ext>
                </a:extLst>
              </p:cNvPr>
              <p:cNvSpPr txBox="1"/>
              <p:nvPr/>
            </p:nvSpPr>
            <p:spPr>
              <a:xfrm>
                <a:off x="6094920" y="5246683"/>
                <a:ext cx="14755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Helvetica" pitchFamily="2" charset="0"/>
                  </a:rPr>
                  <a:t>z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8FB824C-A1EB-1B50-F255-5F19C9CABFC7}"/>
                  </a:ext>
                </a:extLst>
              </p:cNvPr>
              <p:cNvSpPr txBox="1"/>
              <p:nvPr/>
            </p:nvSpPr>
            <p:spPr>
              <a:xfrm>
                <a:off x="5705483" y="5327676"/>
                <a:ext cx="14755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rgbClr val="C00000"/>
                    </a:solidFill>
                    <a:latin typeface="Helvetica" pitchFamily="2" charset="0"/>
                  </a:rPr>
                  <a:t>x</a:t>
                </a:r>
              </a:p>
            </p:txBody>
          </p:sp>
        </p:grp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F9C86122-8838-BDCF-C972-DCDD81AE5D2A}"/>
              </a:ext>
            </a:extLst>
          </p:cNvPr>
          <p:cNvCxnSpPr>
            <a:cxnSpLocks/>
          </p:cNvCxnSpPr>
          <p:nvPr/>
        </p:nvCxnSpPr>
        <p:spPr>
          <a:xfrm flipV="1">
            <a:off x="5268035" y="4054324"/>
            <a:ext cx="0" cy="432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850955A2-2ACD-59DC-4680-84F32E08F688}"/>
              </a:ext>
            </a:extLst>
          </p:cNvPr>
          <p:cNvSpPr txBox="1"/>
          <p:nvPr/>
        </p:nvSpPr>
        <p:spPr>
          <a:xfrm>
            <a:off x="4961683" y="3795257"/>
            <a:ext cx="868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Helvetica" pitchFamily="2" charset="0"/>
              </a:rPr>
              <a:t>SN40</a:t>
            </a:r>
          </a:p>
        </p:txBody>
      </p:sp>
    </p:spTree>
    <p:extLst>
      <p:ext uri="{BB962C8B-B14F-4D97-AF65-F5344CB8AC3E}">
        <p14:creationId xmlns:p14="http://schemas.microsoft.com/office/powerpoint/2010/main" val="1145369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9" grpId="0" animBg="1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4F43B-519E-AF47-A938-8D05E41A5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9C02983-6E94-5E84-C80A-051EAD712F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DA8D0BA-7CF1-3918-9181-725E9248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2E2D75D-721A-CAD5-7303-589896D53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14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AD01CD2-B740-BA9F-92A6-31900B388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0C63D3-6D5F-7AA4-2233-9197A6A88D33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B88D157-0F34-B587-FDFC-4F23D7204FA5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Material Loaded Re-entrant Cavity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7BB423-298B-4EAE-6362-7FC73F0C404B}"/>
              </a:ext>
            </a:extLst>
          </p:cNvPr>
          <p:cNvSpPr txBox="1"/>
          <p:nvPr/>
        </p:nvSpPr>
        <p:spPr>
          <a:xfrm>
            <a:off x="529167" y="964167"/>
            <a:ext cx="10418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Dielectric filling </a:t>
            </a:r>
            <a:r>
              <a:rPr lang="en-GB" dirty="0">
                <a:latin typeface="Helvetica" pitchFamily="2" charset="0"/>
              </a:rPr>
              <a:t>in the </a:t>
            </a:r>
            <a:r>
              <a:rPr lang="en-GB" b="1" dirty="0">
                <a:latin typeface="Helvetica" pitchFamily="2" charset="0"/>
              </a:rPr>
              <a:t>capacitive region </a:t>
            </a:r>
            <a:r>
              <a:rPr lang="en-GB" dirty="0">
                <a:latin typeface="Helvetica" pitchFamily="2" charset="0"/>
              </a:rPr>
              <a:t>can help reduce the size further.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But such cavities have very </a:t>
            </a:r>
            <a:r>
              <a:rPr lang="en-GB" b="1" dirty="0">
                <a:latin typeface="Helvetica" pitchFamily="2" charset="0"/>
              </a:rPr>
              <a:t>low shunt impedance</a:t>
            </a:r>
            <a:r>
              <a:rPr lang="en-GB" dirty="0">
                <a:latin typeface="Helvetica" pitchFamily="2" charset="0"/>
              </a:rPr>
              <a:t> as dielectric is lossy.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Works for bunches with high repetition rate as signal can be summed up</a:t>
            </a:r>
            <a:r>
              <a:rPr lang="en-GB" sz="1600" dirty="0">
                <a:latin typeface="Helvetica" pitchFamily="2" charset="0"/>
              </a:rPr>
              <a:t>. </a:t>
            </a:r>
          </a:p>
          <a:p>
            <a:r>
              <a:rPr lang="en-GB" dirty="0">
                <a:latin typeface="Helvetica" pitchFamily="2" charset="0"/>
              </a:rPr>
              <a:t> 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96AA4F-CDF6-399E-E6AF-4C981CB94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00" y="1455757"/>
            <a:ext cx="2192867" cy="4501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B62624-65B1-3290-FD45-8B70AF99A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72" y="2636414"/>
            <a:ext cx="5914640" cy="33221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6FA24A-59B0-6958-CA16-7F103ACA9C06}"/>
              </a:ext>
            </a:extLst>
          </p:cNvPr>
          <p:cNvSpPr txBox="1"/>
          <p:nvPr/>
        </p:nvSpPr>
        <p:spPr>
          <a:xfrm>
            <a:off x="88316" y="6048014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S. Srinivasan et al., 2020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D6268AA-FFE5-14E3-08EB-D43CB34643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36" t="6563" b="3678"/>
          <a:stretch>
            <a:fillRect/>
          </a:stretch>
        </p:blipFill>
        <p:spPr>
          <a:xfrm>
            <a:off x="7345550" y="2727308"/>
            <a:ext cx="3391681" cy="30601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744F34-7E51-CEC5-6B39-E94ED8368ED4}"/>
              </a:ext>
            </a:extLst>
          </p:cNvPr>
          <p:cNvSpPr txBox="1"/>
          <p:nvPr/>
        </p:nvSpPr>
        <p:spPr>
          <a:xfrm>
            <a:off x="9856993" y="5758732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</a:t>
            </a:r>
            <a:r>
              <a:rPr lang="en-GB" sz="1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Bergoz</a:t>
            </a:r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 instrumentation.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E6803C-7E48-A792-3486-3C3E14E1820F}"/>
              </a:ext>
            </a:extLst>
          </p:cNvPr>
          <p:cNvSpPr txBox="1"/>
          <p:nvPr/>
        </p:nvSpPr>
        <p:spPr>
          <a:xfrm>
            <a:off x="10471128" y="3138652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30-175 MHz.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6EC735-B4C3-7EF8-9BC0-DAE49A92A1F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04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7A3D8-A0C8-BC6E-986E-CAB3E7E7A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graph showing a green line&#10;&#10;AI-generated content may be incorrect.">
            <a:extLst>
              <a:ext uri="{FF2B5EF4-FFF2-40B4-BE49-F238E27FC236}">
                <a16:creationId xmlns:a16="http://schemas.microsoft.com/office/drawing/2014/main" id="{F49E10ED-0E3F-F20B-8DC8-63ADFA6B4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84" y="2934305"/>
            <a:ext cx="3781787" cy="2565423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6D653457-A009-FE59-604C-FD395623CA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165DBA2-2EC4-65BC-D5CD-2168B502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E6D4ED3-858A-273C-EA2B-3B509E52D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15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146DE8E-7432-B2AC-7C61-30AAFFA60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132422-B79F-452B-3064-D493EAFB4985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7A715CD-5809-843E-0D47-BB0E35E41F23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Simulation of Material Loaded Re-entrant Cavity</a:t>
            </a:r>
          </a:p>
        </p:txBody>
      </p:sp>
      <p:pic>
        <p:nvPicPr>
          <p:cNvPr id="10" name="Picture 9" descr="A yellow object with red squares&#10;&#10;AI-generated content may be incorrect.">
            <a:extLst>
              <a:ext uri="{FF2B5EF4-FFF2-40B4-BE49-F238E27FC236}">
                <a16:creationId xmlns:a16="http://schemas.microsoft.com/office/drawing/2014/main" id="{5A0AF8AC-A2AA-42D4-CBD3-C3D7E6563C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32" y="866647"/>
            <a:ext cx="4664455" cy="4244088"/>
          </a:xfrm>
          <a:prstGeom prst="rect">
            <a:avLst/>
          </a:prstGeom>
        </p:spPr>
      </p:pic>
      <p:pic>
        <p:nvPicPr>
          <p:cNvPr id="14" name="Picture 13" descr="A graph of a graph&#10;&#10;AI-generated content may be incorrect.">
            <a:extLst>
              <a:ext uri="{FF2B5EF4-FFF2-40B4-BE49-F238E27FC236}">
                <a16:creationId xmlns:a16="http://schemas.microsoft.com/office/drawing/2014/main" id="{02DB30B1-9B6C-9F74-9F1B-972A7CF77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371" y="3015544"/>
            <a:ext cx="3566939" cy="24289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683CE8-F8B6-51B7-F66F-403B12437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400" y="5207219"/>
            <a:ext cx="3618000" cy="95210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72EEAAA-271E-BA34-5690-49D881723A7F}"/>
              </a:ext>
            </a:extLst>
          </p:cNvPr>
          <p:cNvSpPr txBox="1"/>
          <p:nvPr/>
        </p:nvSpPr>
        <p:spPr>
          <a:xfrm>
            <a:off x="5119359" y="1324703"/>
            <a:ext cx="6982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A </a:t>
            </a:r>
            <a:r>
              <a:rPr lang="en-GB" b="1" dirty="0">
                <a:latin typeface="Helvetica" pitchFamily="2" charset="0"/>
              </a:rPr>
              <a:t>gap</a:t>
            </a:r>
            <a:r>
              <a:rPr lang="en-GB" dirty="0">
                <a:latin typeface="Helvetica" pitchFamily="2" charset="0"/>
              </a:rPr>
              <a:t> introduced </a:t>
            </a:r>
            <a:r>
              <a:rPr lang="en-GB" b="1" dirty="0">
                <a:latin typeface="Helvetica" pitchFamily="2" charset="0"/>
              </a:rPr>
              <a:t>between</a:t>
            </a:r>
            <a:r>
              <a:rPr lang="en-GB" dirty="0">
                <a:latin typeface="Helvetica" pitchFamily="2" charset="0"/>
              </a:rPr>
              <a:t> the </a:t>
            </a:r>
            <a:r>
              <a:rPr lang="en-GB" b="1" dirty="0">
                <a:latin typeface="Helvetica" pitchFamily="2" charset="0"/>
              </a:rPr>
              <a:t>material</a:t>
            </a:r>
            <a:r>
              <a:rPr lang="en-GB" dirty="0">
                <a:latin typeface="Helvetica" pitchFamily="2" charset="0"/>
              </a:rPr>
              <a:t> and the </a:t>
            </a:r>
            <a:r>
              <a:rPr lang="en-GB" b="1" dirty="0">
                <a:latin typeface="Helvetica" pitchFamily="2" charset="0"/>
              </a:rPr>
              <a:t>cavity wall</a:t>
            </a:r>
            <a:r>
              <a:rPr lang="en-GB" dirty="0">
                <a:latin typeface="Helvetica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Dielectric thickness - </a:t>
            </a:r>
            <a:r>
              <a:rPr lang="en-GB" b="1" dirty="0">
                <a:latin typeface="Helvetica" pitchFamily="2" charset="0"/>
              </a:rPr>
              <a:t>10 mm </a:t>
            </a:r>
            <a:r>
              <a:rPr lang="en-GB" dirty="0">
                <a:latin typeface="Helvetica" pitchFamily="2" charset="0"/>
              </a:rPr>
              <a:t>and ferrite thickness - </a:t>
            </a:r>
            <a:r>
              <a:rPr lang="en-GB" b="1" dirty="0">
                <a:latin typeface="Helvetica" pitchFamily="2" charset="0"/>
              </a:rPr>
              <a:t>15 cm</a:t>
            </a:r>
            <a:r>
              <a:rPr lang="en-GB" dirty="0">
                <a:latin typeface="Helvetica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Unloaded Quality Factor = </a:t>
            </a:r>
            <a:r>
              <a:rPr lang="en-GB" b="1" dirty="0">
                <a:latin typeface="Helvetica" pitchFamily="2" charset="0"/>
              </a:rPr>
              <a:t>409</a:t>
            </a:r>
            <a:r>
              <a:rPr lang="en-GB" dirty="0">
                <a:latin typeface="Helvetica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Shunt Impedance = </a:t>
            </a:r>
            <a:r>
              <a:rPr lang="en-GB" b="1" dirty="0">
                <a:latin typeface="Helvetica" pitchFamily="2" charset="0"/>
              </a:rPr>
              <a:t>94 k</a:t>
            </a:r>
            <a:r>
              <a:rPr lang="el-GR" b="1" dirty="0">
                <a:latin typeface="Helvetica" pitchFamily="2" charset="0"/>
              </a:rPr>
              <a:t>Ω</a:t>
            </a:r>
            <a:r>
              <a:rPr lang="en-GB" dirty="0">
                <a:latin typeface="Helvetica" pitchFamily="2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62959E-12B9-0E2B-F599-1CCDE874B8A1}"/>
              </a:ext>
            </a:extLst>
          </p:cNvPr>
          <p:cNvSpPr txBox="1"/>
          <p:nvPr/>
        </p:nvSpPr>
        <p:spPr>
          <a:xfrm>
            <a:off x="6937259" y="5708946"/>
            <a:ext cx="3108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115 m </a:t>
            </a:r>
            <a:r>
              <a:rPr lang="en-GB" sz="2000" b="1" i="1" dirty="0">
                <a:solidFill>
                  <a:srgbClr val="860000"/>
                </a:solidFill>
                <a:latin typeface="Helvetica" pitchFamily="2" charset="0"/>
              </a:rPr>
              <a:t>→</a:t>
            </a:r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 4 m </a:t>
            </a:r>
            <a:r>
              <a:rPr lang="en-GB" sz="2000" b="1" i="1" dirty="0">
                <a:solidFill>
                  <a:srgbClr val="860000"/>
                </a:solidFill>
                <a:latin typeface="Helvetica" pitchFamily="2" charset="0"/>
              </a:rPr>
              <a:t>→</a:t>
            </a:r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 50 cm!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2A546C-EE26-7EEA-7D71-57C1E7E1AF45}"/>
              </a:ext>
            </a:extLst>
          </p:cNvPr>
          <p:cNvGrpSpPr/>
          <p:nvPr/>
        </p:nvGrpSpPr>
        <p:grpSpPr>
          <a:xfrm>
            <a:off x="156502" y="4291468"/>
            <a:ext cx="568701" cy="863996"/>
            <a:chOff x="5688166" y="4694512"/>
            <a:chExt cx="568701" cy="863996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EB7E989-8E94-F3D0-560B-6A7CD7FC6FCB}"/>
                </a:ext>
              </a:extLst>
            </p:cNvPr>
            <p:cNvSpPr txBox="1"/>
            <p:nvPr/>
          </p:nvSpPr>
          <p:spPr>
            <a:xfrm>
              <a:off x="5777435" y="4694512"/>
              <a:ext cx="14755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3">
                      <a:lumMod val="75000"/>
                    </a:schemeClr>
                  </a:solidFill>
                  <a:latin typeface="Helvetica" pitchFamily="2" charset="0"/>
                </a:rPr>
                <a:t>y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3BF919D-B017-A2EE-33FA-12B9435E4225}"/>
                </a:ext>
              </a:extLst>
            </p:cNvPr>
            <p:cNvGrpSpPr/>
            <p:nvPr/>
          </p:nvGrpSpPr>
          <p:grpSpPr>
            <a:xfrm>
              <a:off x="5688166" y="4833012"/>
              <a:ext cx="568701" cy="725496"/>
              <a:chOff x="5688166" y="4833012"/>
              <a:chExt cx="568701" cy="725496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F355CF3F-34AF-0229-AE4D-C014CA91A4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84557" y="4833012"/>
                <a:ext cx="0" cy="450188"/>
              </a:xfrm>
              <a:prstGeom prst="straightConnector1">
                <a:avLst/>
              </a:prstGeom>
              <a:ln>
                <a:solidFill>
                  <a:schemeClr val="accent3">
                    <a:lumMod val="7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978CE2E-2524-076D-AD23-09AC92FE644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79591" y="5270118"/>
                <a:ext cx="477276" cy="8118"/>
              </a:xfrm>
              <a:prstGeom prst="straightConnector1">
                <a:avLst/>
              </a:prstGeom>
              <a:ln>
                <a:solidFill>
                  <a:schemeClr val="tx2">
                    <a:lumMod val="75000"/>
                    <a:lumOff val="2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4B7D95A-0677-B721-D9C1-670978A8FD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88166" y="5270118"/>
                <a:ext cx="99413" cy="207397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F46CF5-60D8-24E7-42B1-2C43EA81D2F6}"/>
                  </a:ext>
                </a:extLst>
              </p:cNvPr>
              <p:cNvSpPr txBox="1"/>
              <p:nvPr/>
            </p:nvSpPr>
            <p:spPr>
              <a:xfrm>
                <a:off x="6094920" y="5246683"/>
                <a:ext cx="14755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Helvetica" pitchFamily="2" charset="0"/>
                  </a:rPr>
                  <a:t>z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2C15E40-3990-74B4-0911-BC5F0025F75F}"/>
                  </a:ext>
                </a:extLst>
              </p:cNvPr>
              <p:cNvSpPr txBox="1"/>
              <p:nvPr/>
            </p:nvSpPr>
            <p:spPr>
              <a:xfrm>
                <a:off x="5705483" y="5327676"/>
                <a:ext cx="14755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>
                    <a:solidFill>
                      <a:srgbClr val="C00000"/>
                    </a:solidFill>
                    <a:latin typeface="Helvetica" pitchFamily="2" charset="0"/>
                  </a:rPr>
                  <a:t>x</a:t>
                </a: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B38445E-122A-FD4D-69F9-8535B3C4F2A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604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9E970-DA87-2648-84EC-0074A5044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E1C233F-F954-6CCB-0F72-A5545BE6DB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4892D86-7012-91C6-1B56-0182787AE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2A62DC-CF1E-F41F-FC73-78045A3F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16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DCB015F-87C5-964D-172A-754C1897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CBE283-79ED-1E04-D39D-F2AC40EFAFB9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0262AC0-CCB7-F723-365F-A3327178DD1F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Signal Extraction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AB0284-8BB9-B14C-205B-9F2EC814B9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15" r="7450"/>
          <a:stretch>
            <a:fillRect/>
          </a:stretch>
        </p:blipFill>
        <p:spPr>
          <a:xfrm>
            <a:off x="6333070" y="830580"/>
            <a:ext cx="5698068" cy="2121991"/>
          </a:xfrm>
          <a:prstGeom prst="rect">
            <a:avLst/>
          </a:prstGeom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2C820A-AAA6-5D85-C2A9-84AB2C401384}"/>
              </a:ext>
            </a:extLst>
          </p:cNvPr>
          <p:cNvSpPr txBox="1"/>
          <p:nvPr/>
        </p:nvSpPr>
        <p:spPr>
          <a:xfrm>
            <a:off x="137936" y="990872"/>
            <a:ext cx="6237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Signal at </a:t>
            </a:r>
            <a:r>
              <a:rPr lang="en-GB" b="1" dirty="0" err="1">
                <a:latin typeface="Helvetica" pitchFamily="2" charset="0"/>
              </a:rPr>
              <a:t>fW</a:t>
            </a:r>
            <a:r>
              <a:rPr lang="en-GB" b="1" dirty="0">
                <a:latin typeface="Helvetica" pitchFamily="2" charset="0"/>
              </a:rPr>
              <a:t> scale!</a:t>
            </a:r>
            <a:r>
              <a:rPr lang="en-GB" dirty="0">
                <a:latin typeface="Helvetica" pitchFamily="2" charset="0"/>
              </a:rPr>
              <a:t>  Tough, but demonstrated.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~</a:t>
            </a:r>
            <a:r>
              <a:rPr lang="en-GB" b="1" dirty="0">
                <a:latin typeface="Helvetica" pitchFamily="2" charset="0"/>
              </a:rPr>
              <a:t>500 MHz</a:t>
            </a:r>
            <a:r>
              <a:rPr lang="en-GB" dirty="0">
                <a:latin typeface="Helvetica" pitchFamily="2" charset="0"/>
              </a:rPr>
              <a:t>, few e</a:t>
            </a:r>
            <a:r>
              <a:rPr lang="en-GB" baseline="30000" dirty="0">
                <a:latin typeface="Helvetica" pitchFamily="2" charset="0"/>
              </a:rPr>
              <a:t>- </a:t>
            </a:r>
            <a:r>
              <a:rPr lang="en-GB" dirty="0">
                <a:latin typeface="Helvetica" pitchFamily="2" charset="0"/>
              </a:rPr>
              <a:t>in a bunch – </a:t>
            </a:r>
            <a:r>
              <a:rPr lang="en-GB" b="1" dirty="0">
                <a:latin typeface="Helvetica" pitchFamily="2" charset="0"/>
              </a:rPr>
              <a:t>200-800 </a:t>
            </a:r>
            <a:r>
              <a:rPr lang="en-GB" b="1" dirty="0" err="1">
                <a:latin typeface="Helvetica" pitchFamily="2" charset="0"/>
              </a:rPr>
              <a:t>pA</a:t>
            </a:r>
            <a:r>
              <a:rPr lang="en-GB" dirty="0">
                <a:latin typeface="Helvetica" pitchFamily="2" charset="0"/>
              </a:rPr>
              <a:t> current. </a:t>
            </a:r>
            <a:endParaRPr lang="en-GB" baseline="30000" dirty="0">
              <a:latin typeface="Helvetica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F8E3AEE-1250-3EC7-9BDC-488F2B27B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399" y="3308796"/>
            <a:ext cx="4817535" cy="2587776"/>
          </a:xfrm>
          <a:prstGeom prst="rect">
            <a:avLst/>
          </a:prstGeom>
        </p:spPr>
      </p:pic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148384EE-9DC6-3E39-3EBA-ECE3A091C1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699193"/>
              </p:ext>
            </p:extLst>
          </p:nvPr>
        </p:nvGraphicFramePr>
        <p:xfrm>
          <a:off x="250423" y="2262553"/>
          <a:ext cx="5970161" cy="37854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323B6BBE-5956-ADFF-54DE-A32A35B8A824}"/>
              </a:ext>
            </a:extLst>
          </p:cNvPr>
          <p:cNvSpPr/>
          <p:nvPr/>
        </p:nvSpPr>
        <p:spPr>
          <a:xfrm flipH="1">
            <a:off x="11485424" y="4828126"/>
            <a:ext cx="512428" cy="28361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E16E43F-EF12-C220-F238-03C29D62FC97}"/>
              </a:ext>
            </a:extLst>
          </p:cNvPr>
          <p:cNvSpPr/>
          <p:nvPr/>
        </p:nvSpPr>
        <p:spPr>
          <a:xfrm flipH="1">
            <a:off x="11329414" y="5053606"/>
            <a:ext cx="512428" cy="28361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0E739C3-D168-AE45-113A-F6E557415262}"/>
              </a:ext>
            </a:extLst>
          </p:cNvPr>
          <p:cNvSpPr/>
          <p:nvPr/>
        </p:nvSpPr>
        <p:spPr>
          <a:xfrm flipH="1">
            <a:off x="11201597" y="5249609"/>
            <a:ext cx="512428" cy="28361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5BE0F7-5A0D-2E16-9581-2773C47C4830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1" y="-1759579"/>
            <a:ext cx="12381006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7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11" grpId="0" animBg="1"/>
      <p:bldP spid="13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C96B0-FD41-50AF-1C85-2AA693297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3160D7A-8AB9-18E9-9302-5AA9C2ABD8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666814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E51B442-9B67-DE21-AEEE-9078123C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81D7BC3-F4BA-5A49-111B-ECC2F2E8B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09A5A20-2AA6-A900-2252-BB2520789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17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672F177-09D8-40B0-2AD2-E1B280C65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CBEC675-9BB4-3860-E174-61A8C0187451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97FAC1-00C4-F938-1D1D-5C73CCAE2355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What’s Next?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702F8A-1F77-CF3E-3F6E-A25E6E375AFD}"/>
              </a:ext>
            </a:extLst>
          </p:cNvPr>
          <p:cNvSpPr txBox="1"/>
          <p:nvPr/>
        </p:nvSpPr>
        <p:spPr>
          <a:xfrm>
            <a:off x="1540017" y="1182013"/>
            <a:ext cx="798612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Mechanical practicality: </a:t>
            </a:r>
            <a:r>
              <a:rPr lang="en-GB" dirty="0">
                <a:latin typeface="Helvetica" pitchFamily="2" charset="0"/>
              </a:rPr>
              <a:t>Supports and fixtures to mount dielectric/ferrite.</a:t>
            </a:r>
            <a:endParaRPr lang="en-GB" b="1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b="1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Sensitivity:</a:t>
            </a:r>
            <a:r>
              <a:rPr lang="en-GB" dirty="0">
                <a:latin typeface="Helvetica" pitchFamily="2" charset="0"/>
              </a:rPr>
              <a:t> explore the geometry for a higher Q</a:t>
            </a:r>
            <a:r>
              <a:rPr lang="en-GB" baseline="-25000" dirty="0">
                <a:latin typeface="Helvetica" pitchFamily="2" charset="0"/>
              </a:rPr>
              <a:t>0</a:t>
            </a:r>
            <a:r>
              <a:rPr lang="en-GB" dirty="0">
                <a:latin typeface="Helvetica" pitchFamily="2" charset="0"/>
              </a:rPr>
              <a:t> and R</a:t>
            </a:r>
            <a:r>
              <a:rPr lang="en-GB" baseline="-25000" dirty="0">
                <a:latin typeface="Helvetica" pitchFamily="2" charset="0"/>
              </a:rPr>
              <a:t>S</a:t>
            </a:r>
            <a:r>
              <a:rPr lang="en-GB" dirty="0">
                <a:latin typeface="Helvetica" pitchFamily="2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Coupler</a:t>
            </a:r>
            <a:r>
              <a:rPr lang="en-GB" dirty="0">
                <a:latin typeface="Helvetica" pitchFamily="2" charset="0"/>
              </a:rPr>
              <a:t> to the external circuit: loop (H-field) or probe (E-field).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Optimise </a:t>
            </a:r>
            <a:r>
              <a:rPr lang="en-GB" b="1" dirty="0">
                <a:latin typeface="Helvetica" pitchFamily="2" charset="0"/>
              </a:rPr>
              <a:t>coupling constant </a:t>
            </a:r>
            <a:r>
              <a:rPr lang="el-GR" b="1" dirty="0">
                <a:latin typeface="Helvetica" pitchFamily="2" charset="0"/>
              </a:rPr>
              <a:t>β</a:t>
            </a:r>
            <a:r>
              <a:rPr lang="en-GB" dirty="0">
                <a:latin typeface="Helvetica" pitchFamily="2" charset="0"/>
              </a:rPr>
              <a:t> (=1,2,3..?) for optimum Q</a:t>
            </a:r>
            <a:r>
              <a:rPr lang="en-GB" baseline="-25000" dirty="0">
                <a:latin typeface="Helvetica" pitchFamily="2" charset="0"/>
              </a:rPr>
              <a:t>L</a:t>
            </a:r>
            <a:r>
              <a:rPr lang="en-GB" dirty="0">
                <a:latin typeface="Helvetica" pitchFamily="2" charset="0"/>
              </a:rPr>
              <a:t>.</a:t>
            </a:r>
          </a:p>
          <a:p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Ferrite heating is a possibility. </a:t>
            </a:r>
            <a:r>
              <a:rPr lang="en-GB" b="1" dirty="0">
                <a:latin typeface="Helvetica" pitchFamily="2" charset="0"/>
              </a:rPr>
              <a:t>Cooling system </a:t>
            </a:r>
            <a:r>
              <a:rPr lang="en-GB" dirty="0">
                <a:latin typeface="Helvetica" pitchFamily="2" charset="0"/>
              </a:rPr>
              <a:t>to be designed.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Ferrite and dielectric material exploration.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Readout choices: </a:t>
            </a:r>
            <a:r>
              <a:rPr lang="en-GB" dirty="0">
                <a:latin typeface="Helvetica" pitchFamily="2" charset="0"/>
              </a:rPr>
              <a:t>cryo-amplifier, double extraction etc.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latin typeface="Helvetica" pitchFamily="2" charset="0"/>
              </a:rPr>
              <a:t>Target:</a:t>
            </a:r>
            <a:r>
              <a:rPr lang="en-GB" sz="2000" dirty="0">
                <a:latin typeface="Helvetica" pitchFamily="2" charset="0"/>
              </a:rPr>
              <a:t> measure nA current with a resolution of </a:t>
            </a:r>
            <a:r>
              <a:rPr lang="en-GB" sz="2000" dirty="0" err="1">
                <a:latin typeface="Helvetica" pitchFamily="2" charset="0"/>
              </a:rPr>
              <a:t>pA.</a:t>
            </a:r>
            <a:r>
              <a:rPr lang="en-GB" sz="2000" dirty="0">
                <a:latin typeface="Helvetica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13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4CE61-C727-2D22-2421-BFA72A555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B8A24B0-D36E-833A-6D77-50A5E0BC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3D9B535-FC9D-0B70-94F8-00F0064FD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CD7192-F1FC-D956-24AD-8A7D10124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18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31955FF-D081-83FF-FE05-447C091D0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FA9941-2BBC-8B12-1E12-50F3C6D5BC76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ADFB8A9-2584-86C5-5E33-2F070F89CD1D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In Light of </a:t>
            </a:r>
            <a:r>
              <a:rPr lang="en-IN" sz="24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EuPRAXIA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sp>
        <p:nvSpPr>
          <p:cNvPr id="8" name="Arrow: Left-Right 7">
            <a:extLst>
              <a:ext uri="{FF2B5EF4-FFF2-40B4-BE49-F238E27FC236}">
                <a16:creationId xmlns:a16="http://schemas.microsoft.com/office/drawing/2014/main" id="{19EC78A2-C71C-A1D9-FE07-B7835484F089}"/>
              </a:ext>
            </a:extLst>
          </p:cNvPr>
          <p:cNvSpPr/>
          <p:nvPr/>
        </p:nvSpPr>
        <p:spPr>
          <a:xfrm>
            <a:off x="1091820" y="798391"/>
            <a:ext cx="9812741" cy="252483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6886F-B8DA-792A-5A5B-E53E00B858F6}"/>
              </a:ext>
            </a:extLst>
          </p:cNvPr>
          <p:cNvSpPr txBox="1"/>
          <p:nvPr/>
        </p:nvSpPr>
        <p:spPr>
          <a:xfrm>
            <a:off x="541289" y="1048436"/>
            <a:ext cx="3998235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u="sng" dirty="0" err="1">
                <a:latin typeface="Helvetica" pitchFamily="2" charset="0"/>
              </a:rPr>
              <a:t>AEgIS</a:t>
            </a:r>
            <a:endParaRPr lang="en-GB" u="sng" dirty="0"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latin typeface="Helvetica" pitchFamily="2" charset="0"/>
              </a:rPr>
              <a:t>Low-energy, non-relativistic (100 keV).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Helvetica" pitchFamily="2" charset="0"/>
              </a:rPr>
              <a:t>Bunch length: 75 ns (⟹ 1 MHz).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err="1">
                <a:latin typeface="Helvetica" pitchFamily="2" charset="0"/>
              </a:rPr>
              <a:t>pC</a:t>
            </a:r>
            <a:r>
              <a:rPr lang="en-GB" sz="1600" dirty="0">
                <a:latin typeface="Helvetica" pitchFamily="2" charset="0"/>
              </a:rPr>
              <a:t> charge per bunch.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Helvetica" pitchFamily="2" charset="0"/>
              </a:rPr>
              <a:t>Repetition rate: 2 minutes.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>
                <a:latin typeface="Helvetica" pitchFamily="2" charset="0"/>
              </a:rPr>
              <a:t>Cannot average.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dirty="0">
              <a:latin typeface="Helvetica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A0E3B7-D883-209B-FE4A-B9D7AA95AD4D}"/>
              </a:ext>
            </a:extLst>
          </p:cNvPr>
          <p:cNvSpPr txBox="1"/>
          <p:nvPr/>
        </p:nvSpPr>
        <p:spPr>
          <a:xfrm>
            <a:off x="7042542" y="1056279"/>
            <a:ext cx="44218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u="sng" dirty="0" err="1">
                <a:latin typeface="Helvetica" pitchFamily="2" charset="0"/>
              </a:rPr>
              <a:t>EuPRAXIA</a:t>
            </a:r>
            <a:endParaRPr lang="en-GB" u="sng" dirty="0">
              <a:latin typeface="Helvetica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GB" sz="1600" dirty="0">
                <a:latin typeface="Helvetica" pitchFamily="2" charset="0"/>
              </a:rPr>
              <a:t>Ultra-relativistic, high-energy (GeV).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Helvetica" pitchFamily="2" charset="0"/>
              </a:rPr>
              <a:t>Bunch length: few tens of fs (⟹ GHz-THz).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 err="1">
                <a:latin typeface="Helvetica" pitchFamily="2" charset="0"/>
              </a:rPr>
              <a:t>pC</a:t>
            </a:r>
            <a:r>
              <a:rPr lang="en-GB" sz="1600" dirty="0">
                <a:latin typeface="Helvetica" pitchFamily="2" charset="0"/>
              </a:rPr>
              <a:t> charge per bunch.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dirty="0">
                <a:latin typeface="Helvetica" pitchFamily="2" charset="0"/>
              </a:rPr>
              <a:t>Repetition rate: 10-100 </a:t>
            </a:r>
            <a:r>
              <a:rPr lang="en-GB" sz="1600" dirty="0" err="1">
                <a:latin typeface="Helvetica" pitchFamily="2" charset="0"/>
              </a:rPr>
              <a:t>ms</a:t>
            </a:r>
            <a:r>
              <a:rPr lang="en-GB" sz="1600" dirty="0">
                <a:latin typeface="Helvetica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sz="1600" b="1" dirty="0">
                <a:latin typeface="Helvetica" pitchFamily="2" charset="0"/>
              </a:rPr>
              <a:t>Shouldn’t average.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ED110B-45E3-3CB8-D5B5-C13DEFBA9FB8}"/>
              </a:ext>
            </a:extLst>
          </p:cNvPr>
          <p:cNvSpPr txBox="1"/>
          <p:nvPr/>
        </p:nvSpPr>
        <p:spPr>
          <a:xfrm>
            <a:off x="473402" y="3429000"/>
            <a:ext cx="58765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Shot-to-shot instability</a:t>
            </a:r>
            <a:r>
              <a:rPr lang="en-GB" dirty="0">
                <a:latin typeface="Helvetica" pitchFamily="2" charset="0"/>
              </a:rPr>
              <a:t> in </a:t>
            </a:r>
            <a:r>
              <a:rPr lang="en-GB" dirty="0" err="1">
                <a:latin typeface="Helvetica" pitchFamily="2" charset="0"/>
              </a:rPr>
              <a:t>EuPRAXIA</a:t>
            </a:r>
            <a:r>
              <a:rPr lang="en-GB" dirty="0">
                <a:latin typeface="Helvetica" pitchFamily="2" charset="0"/>
              </a:rPr>
              <a:t> or LPA: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Helvetica" pitchFamily="2" charset="0"/>
              </a:rPr>
              <a:t>Shot-to-shot jitter can be in </a:t>
            </a:r>
            <a:r>
              <a:rPr lang="en-GB" b="1" dirty="0">
                <a:latin typeface="Helvetica" pitchFamily="2" charset="0"/>
              </a:rPr>
              <a:t>charge, energy </a:t>
            </a:r>
            <a:r>
              <a:rPr lang="en-GB" dirty="0">
                <a:latin typeface="Helvetica" pitchFamily="2" charset="0"/>
              </a:rPr>
              <a:t>etc.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Helvetica" pitchFamily="2" charset="0"/>
              </a:rPr>
              <a:t>Cross-shot </a:t>
            </a:r>
            <a:r>
              <a:rPr lang="en-GB" b="1" dirty="0">
                <a:latin typeface="Helvetica" pitchFamily="2" charset="0"/>
              </a:rPr>
              <a:t>averaging</a:t>
            </a:r>
            <a:r>
              <a:rPr lang="en-GB" dirty="0">
                <a:latin typeface="Helvetica" pitchFamily="2" charset="0"/>
              </a:rPr>
              <a:t> can be misleading.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Helvetica" pitchFamily="2" charset="0"/>
              </a:rPr>
              <a:t>Dominant jitter parameter depends on the </a:t>
            </a:r>
            <a:r>
              <a:rPr lang="en-GB" b="1" dirty="0">
                <a:latin typeface="Helvetica" pitchFamily="2" charset="0"/>
              </a:rPr>
              <a:t>injection scheme.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>
                <a:latin typeface="Helvetica" pitchFamily="2" charset="0"/>
              </a:rPr>
              <a:t>Charge jitter, in cases when dominant, can reach ~26% rms.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ECA5E8-1C3E-4F77-C0B0-6072976463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1798"/>
          <a:stretch>
            <a:fillRect/>
          </a:stretch>
        </p:blipFill>
        <p:spPr>
          <a:xfrm>
            <a:off x="7042542" y="3429000"/>
            <a:ext cx="4311258" cy="23739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6B0A4B-2B00-C105-016D-E3D705F8A506}"/>
              </a:ext>
            </a:extLst>
          </p:cNvPr>
          <p:cNvSpPr txBox="1"/>
          <p:nvPr/>
        </p:nvSpPr>
        <p:spPr>
          <a:xfrm>
            <a:off x="9921527" y="5952128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Bohlen et al., 2022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560E5E-8043-8527-9244-B0E607903F1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C0F19-8BF4-6F3C-9603-9A541D289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6D5AC9-A0D6-2189-33F1-3D9DB353D7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B0D38CD-BE7D-E414-ADBC-FBD22EBC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6EEC856-303F-1F55-D9C0-4177D4615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CFBD70-AA6B-887E-A3E9-9F1880AC1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19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F98DDA84-EE8F-DB53-7C5E-72E624075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415CA3-41CD-73CB-55D9-2B910330A2B8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4A0C10-F863-B735-8204-24717BABF8AE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In Light of </a:t>
            </a:r>
            <a:r>
              <a:rPr lang="en-IN" sz="24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EuPRAXIA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1D9C1-233C-A79A-56E2-6219B10DFC95}"/>
              </a:ext>
            </a:extLst>
          </p:cNvPr>
          <p:cNvSpPr txBox="1"/>
          <p:nvPr/>
        </p:nvSpPr>
        <p:spPr>
          <a:xfrm>
            <a:off x="1045632" y="1361804"/>
            <a:ext cx="1010073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Goal: </a:t>
            </a:r>
            <a:r>
              <a:rPr lang="en-GB" b="1" dirty="0">
                <a:latin typeface="Helvetica" pitchFamily="2" charset="0"/>
              </a:rPr>
              <a:t>stable, reproducible electron beams </a:t>
            </a:r>
            <a:r>
              <a:rPr lang="en-GB" dirty="0">
                <a:latin typeface="Helvetica" pitchFamily="2" charset="0"/>
              </a:rPr>
              <a:t>suitable for FEL, imaging etc.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Injection scheme </a:t>
            </a:r>
            <a:r>
              <a:rPr lang="en-GB" b="1" dirty="0">
                <a:latin typeface="Helvetica" pitchFamily="2" charset="0"/>
              </a:rPr>
              <a:t>still under optimisation </a:t>
            </a:r>
            <a:r>
              <a:rPr lang="en-GB" sz="1000" dirty="0">
                <a:latin typeface="Helvetica" pitchFamily="2" charset="0"/>
              </a:rPr>
              <a:t>[</a:t>
            </a:r>
            <a:r>
              <a:rPr lang="en-GB" sz="1000" dirty="0" err="1">
                <a:latin typeface="Helvetica" pitchFamily="2" charset="0"/>
              </a:rPr>
              <a:t>EuPRAXIA</a:t>
            </a:r>
            <a:r>
              <a:rPr lang="en-GB" sz="1000" dirty="0">
                <a:latin typeface="Helvetica" pitchFamily="2" charset="0"/>
              </a:rPr>
              <a:t> CDR, 2020]</a:t>
            </a:r>
            <a:r>
              <a:rPr lang="en-GB" dirty="0">
                <a:latin typeface="Helvetica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Jitter mainly in energy</a:t>
            </a:r>
            <a:r>
              <a:rPr lang="en-GB" dirty="0">
                <a:latin typeface="Helvetica" pitchFamily="2" charset="0"/>
              </a:rPr>
              <a:t>, sensitive to plasma density and phase </a:t>
            </a:r>
            <a:r>
              <a:rPr lang="en-GB" sz="1000" dirty="0">
                <a:latin typeface="Helvetica" pitchFamily="2" charset="0"/>
              </a:rPr>
              <a:t>[</a:t>
            </a:r>
            <a:r>
              <a:rPr lang="en-GB" sz="1000" dirty="0" err="1">
                <a:latin typeface="Helvetica" pitchFamily="2" charset="0"/>
              </a:rPr>
              <a:t>S.Romeo</a:t>
            </a:r>
            <a:r>
              <a:rPr lang="en-GB" sz="1000" dirty="0">
                <a:latin typeface="Helvetica" pitchFamily="2" charset="0"/>
              </a:rPr>
              <a:t> et al., 2024]</a:t>
            </a:r>
            <a:r>
              <a:rPr lang="en-GB" dirty="0">
                <a:latin typeface="Helvetica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Per-bunch charge measurement essential </a:t>
            </a:r>
            <a:r>
              <a:rPr lang="en-GB" dirty="0">
                <a:latin typeface="Helvetica" pitchFamily="2" charset="0"/>
              </a:rPr>
              <a:t>for calibration, feedback, user data.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Cavity-bunch spectrum relation </a:t>
            </a:r>
            <a:r>
              <a:rPr lang="en-GB" dirty="0">
                <a:latin typeface="Helvetica" pitchFamily="2" charset="0"/>
              </a:rPr>
              <a:t>allows single-bunch charge measurement (and more).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fs bunches </a:t>
            </a:r>
            <a:r>
              <a:rPr lang="en-GB" dirty="0">
                <a:latin typeface="Helvetica" pitchFamily="2" charset="0"/>
              </a:rPr>
              <a:t>→ </a:t>
            </a:r>
            <a:r>
              <a:rPr lang="en-GB" b="1" dirty="0">
                <a:latin typeface="Helvetica" pitchFamily="2" charset="0"/>
              </a:rPr>
              <a:t>smaller</a:t>
            </a:r>
            <a:r>
              <a:rPr lang="en-GB" dirty="0">
                <a:latin typeface="Helvetica" pitchFamily="2" charset="0"/>
              </a:rPr>
              <a:t> GHz–THz cavities, often with </a:t>
            </a:r>
            <a:r>
              <a:rPr lang="en-GB" b="1" dirty="0">
                <a:latin typeface="Helvetica" pitchFamily="2" charset="0"/>
              </a:rPr>
              <a:t>higher RF performance</a:t>
            </a:r>
            <a:r>
              <a:rPr lang="en-GB" dirty="0">
                <a:latin typeface="Helvetica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Stronger, clearer signals possible for single-shot readout.</a:t>
            </a:r>
          </a:p>
        </p:txBody>
      </p:sp>
    </p:spTree>
    <p:extLst>
      <p:ext uri="{BB962C8B-B14F-4D97-AF65-F5344CB8AC3E}">
        <p14:creationId xmlns:p14="http://schemas.microsoft.com/office/powerpoint/2010/main" val="165492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9B124-69D2-E090-A9F7-EF8802692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A729FC-C7EF-8EB6-EFD5-B322D868F7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A18D139-7385-F40C-C12A-7C712E947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03/10/2025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22DD813-7182-8ED7-EC65-7A9B6AD41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7706868-540A-FE2B-EA1A-206B2DBB7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2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ED78604-1102-DB96-EC85-4E1E06984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DF44BD2-9000-8C92-BABA-ED94314B229F}"/>
              </a:ext>
            </a:extLst>
          </p:cNvPr>
          <p:cNvCxnSpPr/>
          <p:nvPr/>
        </p:nvCxnSpPr>
        <p:spPr>
          <a:xfrm>
            <a:off x="-14461" y="6347534"/>
            <a:ext cx="1227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1E4DBB4-DBA0-41CF-7810-BB839A210DE7}"/>
              </a:ext>
            </a:extLst>
          </p:cNvPr>
          <p:cNvSpPr txBox="1"/>
          <p:nvPr/>
        </p:nvSpPr>
        <p:spPr>
          <a:xfrm>
            <a:off x="3309947" y="849516"/>
            <a:ext cx="895159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 err="1">
                <a:latin typeface="Helvetica" pitchFamily="2" charset="0"/>
              </a:rPr>
              <a:t>AEgIS</a:t>
            </a:r>
            <a:r>
              <a:rPr lang="en-GB" sz="2400" b="1" dirty="0">
                <a:latin typeface="Helvetica" pitchFamily="2" charset="0"/>
              </a:rPr>
              <a:t> experiment and why diagnostics are hard.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b="1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latin typeface="Helvetica" pitchFamily="2" charset="0"/>
              </a:rPr>
              <a:t>Basics of resonant cavities.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b="1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latin typeface="Helvetica" pitchFamily="2" charset="0"/>
              </a:rPr>
              <a:t>How the cavity Beam Current Monitors work.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b="1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latin typeface="Helvetica" pitchFamily="2" charset="0"/>
              </a:rPr>
              <a:t>Making them compact: the re-entrant approach.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b="1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latin typeface="Helvetica" pitchFamily="2" charset="0"/>
              </a:rPr>
              <a:t>Shrinking further with material loading.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b="1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latin typeface="Helvetica" pitchFamily="2" charset="0"/>
              </a:rPr>
              <a:t>Extracting femtowatt level signals.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b="1" dirty="0">
              <a:latin typeface="Helvetic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b="1" dirty="0">
                <a:latin typeface="Helvetica" pitchFamily="2" charset="0"/>
              </a:rPr>
              <a:t>In the </a:t>
            </a:r>
            <a:r>
              <a:rPr lang="en-GB" sz="2400" b="1" dirty="0" err="1">
                <a:latin typeface="Helvetica" pitchFamily="2" charset="0"/>
              </a:rPr>
              <a:t>EuPRAXIA</a:t>
            </a:r>
            <a:r>
              <a:rPr lang="en-GB" sz="2400" b="1" dirty="0">
                <a:latin typeface="Helvetica" pitchFamily="2" charset="0"/>
              </a:rPr>
              <a:t> context.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B14F31-618D-1073-8160-E9DC1AEBAE85}"/>
              </a:ext>
            </a:extLst>
          </p:cNvPr>
          <p:cNvSpPr txBox="1"/>
          <p:nvPr/>
        </p:nvSpPr>
        <p:spPr>
          <a:xfrm>
            <a:off x="438572" y="2475164"/>
            <a:ext cx="1898227" cy="1338828"/>
          </a:xfrm>
          <a:prstGeom prst="rect">
            <a:avLst/>
          </a:prstGeom>
          <a:noFill/>
        </p:spPr>
        <p:txBody>
          <a:bodyPr vert="horz" wrap="square" bIns="0" spcCol="0" rtlCol="0">
            <a:spAutoFit/>
          </a:bodyPr>
          <a:lstStyle/>
          <a:p>
            <a:r>
              <a:rPr lang="en-GB" sz="2800" b="1" dirty="0">
                <a:latin typeface="Arial Black" panose="020B0A04020102020204" pitchFamily="34" charset="0"/>
              </a:rPr>
              <a:t>WHAT TO EXPECT</a:t>
            </a:r>
          </a:p>
        </p:txBody>
      </p:sp>
    </p:spTree>
    <p:extLst>
      <p:ext uri="{BB962C8B-B14F-4D97-AF65-F5344CB8AC3E}">
        <p14:creationId xmlns:p14="http://schemas.microsoft.com/office/powerpoint/2010/main" val="440424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D0ECC-FE56-F0EA-1884-F4F5A8326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2EBCB6-512B-BA03-09C3-9377927E64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F3BFDBF-86C0-0F24-0EDE-FF9D26C77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0F4E84C-E12A-36A3-AF7F-A39585D3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2BE6DA-8229-2038-3424-CD12F649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20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09F3BB1-F10D-4197-E75B-7600E8A01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C7EA0F0-7C94-BC8F-24FA-0D668D5F7BA2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0806FD6-89D8-FD3E-DB55-132C76C17757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Conclusions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84F2A-19C5-BD5F-C465-A50C86921A50}"/>
              </a:ext>
            </a:extLst>
          </p:cNvPr>
          <p:cNvSpPr txBox="1"/>
          <p:nvPr/>
        </p:nvSpPr>
        <p:spPr>
          <a:xfrm>
            <a:off x="1100666" y="1469526"/>
            <a:ext cx="10718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latin typeface="Helvetica" pitchFamily="2" charset="0"/>
              </a:rPr>
              <a:t>Feasibility:</a:t>
            </a:r>
            <a:r>
              <a:rPr lang="en-GB" sz="2000" dirty="0">
                <a:latin typeface="Helvetica" pitchFamily="2" charset="0"/>
              </a:rPr>
              <a:t> </a:t>
            </a:r>
          </a:p>
          <a:p>
            <a:pPr lvl="1"/>
            <a:r>
              <a:rPr lang="en-GB" sz="2000" dirty="0">
                <a:latin typeface="Helvetica" pitchFamily="2" charset="0"/>
              </a:rPr>
              <a:t>compact, material-loaded re-entrant cavity BCM for long, low-energy bunches.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latin typeface="Helvetica" pitchFamily="2" charset="0"/>
              </a:rPr>
              <a:t>Key challenge: </a:t>
            </a:r>
          </a:p>
          <a:p>
            <a:pPr lvl="1"/>
            <a:r>
              <a:rPr lang="en-GB" sz="2000" dirty="0">
                <a:latin typeface="Helvetica" pitchFamily="2" charset="0"/>
              </a:rPr>
              <a:t>single-shot signals below thermal noise- advanced extraction needed.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latin typeface="Helvetica" pitchFamily="2" charset="0"/>
              </a:rPr>
              <a:t>Impact: </a:t>
            </a:r>
          </a:p>
          <a:p>
            <a:pPr lvl="1"/>
            <a:r>
              <a:rPr lang="en-GB" sz="2000" dirty="0">
                <a:latin typeface="Helvetica" pitchFamily="2" charset="0"/>
              </a:rPr>
              <a:t>non-invasive charge measurement for antimatter and precision physics.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000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latin typeface="Helvetica" pitchFamily="2" charset="0"/>
              </a:rPr>
              <a:t>Next steps: </a:t>
            </a:r>
          </a:p>
          <a:p>
            <a:pPr lvl="1"/>
            <a:r>
              <a:rPr lang="en-GB" sz="2000" dirty="0">
                <a:latin typeface="Helvetica" pitchFamily="2" charset="0"/>
              </a:rPr>
              <a:t>optimize cavity geometry and coupling, address ferrite heating etc.</a:t>
            </a:r>
          </a:p>
        </p:txBody>
      </p:sp>
    </p:spTree>
    <p:extLst>
      <p:ext uri="{BB962C8B-B14F-4D97-AF65-F5344CB8AC3E}">
        <p14:creationId xmlns:p14="http://schemas.microsoft.com/office/powerpoint/2010/main" val="348599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AD13D-4835-F9C1-D0C0-189F5A533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1FFEB8-A5FA-2CEB-AFCB-11AB0059C4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B1C434E-67B0-9C06-727B-069859607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4F7F57D-440F-B970-F043-5758052E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21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EAF1E03-2AC3-F688-B2A4-7F1347D8C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CC5C06-98F5-1186-A206-310FD317E177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13AE7-7286-46CC-BD9B-F2E03BEE3AF4}"/>
              </a:ext>
            </a:extLst>
          </p:cNvPr>
          <p:cNvSpPr txBox="1"/>
          <p:nvPr/>
        </p:nvSpPr>
        <p:spPr>
          <a:xfrm>
            <a:off x="8464" y="170791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Acknowledgements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E15C9B3-ABD5-B27C-E3CE-12D37847E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366653" y="5172501"/>
            <a:ext cx="1837265" cy="551633"/>
          </a:xfrm>
          <a:prstGeom prst="rect">
            <a:avLst/>
          </a:prstGeom>
        </p:spPr>
      </p:pic>
      <p:pic>
        <p:nvPicPr>
          <p:cNvPr id="10" name="Picture 9" descr="A logo for a company&#10;&#10;Description automatically generated">
            <a:extLst>
              <a:ext uri="{FF2B5EF4-FFF2-40B4-BE49-F238E27FC236}">
                <a16:creationId xmlns:a16="http://schemas.microsoft.com/office/drawing/2014/main" id="{B9BBE634-F4DB-F766-4FD4-6E6D7531C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6" r="22186"/>
          <a:stretch/>
        </p:blipFill>
        <p:spPr>
          <a:xfrm>
            <a:off x="6346394" y="5027833"/>
            <a:ext cx="1037200" cy="932838"/>
          </a:xfrm>
          <a:prstGeom prst="rect">
            <a:avLst/>
          </a:prstGeom>
        </p:spPr>
      </p:pic>
      <p:pic>
        <p:nvPicPr>
          <p:cNvPr id="11" name="Picture 10" descr="A green and yellow lines in the dark&#10;&#10;Description automatically generated">
            <a:extLst>
              <a:ext uri="{FF2B5EF4-FFF2-40B4-BE49-F238E27FC236}">
                <a16:creationId xmlns:a16="http://schemas.microsoft.com/office/drawing/2014/main" id="{A86CDD5F-4557-877D-F5CC-C77DFBF482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231" y="5202496"/>
            <a:ext cx="1868737" cy="528264"/>
          </a:xfrm>
          <a:prstGeom prst="rect">
            <a:avLst/>
          </a:prstGeom>
        </p:spPr>
      </p:pic>
      <p:pic>
        <p:nvPicPr>
          <p:cNvPr id="12" name="Picture 11" descr="A blue logo with a black background&#10;&#10;Description automatically generated">
            <a:extLst>
              <a:ext uri="{FF2B5EF4-FFF2-40B4-BE49-F238E27FC236}">
                <a16:creationId xmlns:a16="http://schemas.microsoft.com/office/drawing/2014/main" id="{9CD55D3C-71EC-80F1-6876-4C60C0AC7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13" y="5131607"/>
            <a:ext cx="825947" cy="699164"/>
          </a:xfrm>
          <a:prstGeom prst="rect">
            <a:avLst/>
          </a:prstGeom>
        </p:spPr>
      </p:pic>
      <p:pic>
        <p:nvPicPr>
          <p:cNvPr id="13" name="Picture 12" descr="A logo for a company&#10;&#10;AI-generated content may be incorrect.">
            <a:extLst>
              <a:ext uri="{FF2B5EF4-FFF2-40B4-BE49-F238E27FC236}">
                <a16:creationId xmlns:a16="http://schemas.microsoft.com/office/drawing/2014/main" id="{65F4501A-A1D9-5132-83C8-B4279510F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19" b="19300"/>
          <a:stretch/>
        </p:blipFill>
        <p:spPr>
          <a:xfrm>
            <a:off x="8181872" y="5070628"/>
            <a:ext cx="1248963" cy="75537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1876A93-EF89-F060-9021-74464845DF4D}"/>
              </a:ext>
            </a:extLst>
          </p:cNvPr>
          <p:cNvSpPr txBox="1"/>
          <p:nvPr/>
        </p:nvSpPr>
        <p:spPr>
          <a:xfrm>
            <a:off x="8463" y="118001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elvetica" pitchFamily="2" charset="0"/>
              </a:rPr>
              <a:t>Narender Kumar, Benjamin Rienäcker, Bharat Singh Rawat, Carsten P Welsch</a:t>
            </a:r>
          </a:p>
        </p:txBody>
      </p:sp>
      <p:pic>
        <p:nvPicPr>
          <p:cNvPr id="18" name="Picture 17" descr="A qr code with a few black squares&#10;&#10;AI-generated content may be incorrect.">
            <a:extLst>
              <a:ext uri="{FF2B5EF4-FFF2-40B4-BE49-F238E27FC236}">
                <a16:creationId xmlns:a16="http://schemas.microsoft.com/office/drawing/2014/main" id="{D3AE6AD5-E88F-E822-8745-C23D0D74E3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281" y="2205750"/>
            <a:ext cx="2051049" cy="2051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F7518AE-F87C-BB51-361F-B520979DF0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527" r="1625"/>
          <a:stretch>
            <a:fillRect/>
          </a:stretch>
        </p:blipFill>
        <p:spPr>
          <a:xfrm>
            <a:off x="1415783" y="2205244"/>
            <a:ext cx="7046119" cy="20510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2" descr="EuPRAXIA | ESFRI Roadmap 2021">
            <a:extLst>
              <a:ext uri="{FF2B5EF4-FFF2-40B4-BE49-F238E27FC236}">
                <a16:creationId xmlns:a16="http://schemas.microsoft.com/office/drawing/2014/main" id="{C175E681-5D94-103F-4F28-BF9EC1AE1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72" y="5027833"/>
            <a:ext cx="1691368" cy="72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F79A95-1446-6160-8507-C268BC285D0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3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FC09B-5893-BB1E-7BC6-1461BA6AE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6318E9C-24CC-B702-63E8-1741713C41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6D15FB-3524-5D96-D7B9-248582D26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A7D8D7B-2880-79F6-15DE-F1AF0C8A4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DEA7BC-284D-0231-34A6-FAC982611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22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2889358-1F86-CEF3-2F78-985437C509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91F3AF4-9E07-430E-0456-014B8464D5CA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B9355BA-B1B6-41EF-4F56-1295CCB785CA}"/>
              </a:ext>
            </a:extLst>
          </p:cNvPr>
          <p:cNvSpPr txBox="1"/>
          <p:nvPr/>
        </p:nvSpPr>
        <p:spPr>
          <a:xfrm>
            <a:off x="2473" y="2577435"/>
            <a:ext cx="12191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Backup slides</a:t>
            </a:r>
            <a:endParaRPr lang="en-IN" sz="3600" b="1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51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6C2D9E-C0C6-8933-7BAA-056A1F457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DE5AC3-844D-27F1-1139-68EB55EC5B95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AEgIS</a:t>
            </a:r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ea typeface="Verdana" panose="020B0604030504040204" pitchFamily="34" charset="0"/>
              </a:rPr>
              <a:t>- Schematic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9D34A17-27C9-28C4-6D37-7C7D5B40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A0AF462-C226-98D5-C6F8-D8980F42F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0C89D78-030B-C7E7-68DE-0A8C7C390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23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1F347664-8E4F-C65F-5380-0D655EA45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2CDD7-D7D6-3911-F6E2-BF181D22A80B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Diagram of a machine with text and diagrams&#10;&#10;AI-generated content may be incorrect.">
            <a:extLst>
              <a:ext uri="{FF2B5EF4-FFF2-40B4-BE49-F238E27FC236}">
                <a16:creationId xmlns:a16="http://schemas.microsoft.com/office/drawing/2014/main" id="{CB0BC4C0-8714-3BE0-A65F-304E974D9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34485" r="66074" b="7022"/>
          <a:stretch/>
        </p:blipFill>
        <p:spPr>
          <a:xfrm>
            <a:off x="1168399" y="2302931"/>
            <a:ext cx="2018184" cy="2446867"/>
          </a:xfrm>
          <a:prstGeom prst="rect">
            <a:avLst/>
          </a:prstGeom>
        </p:spPr>
      </p:pic>
      <p:pic>
        <p:nvPicPr>
          <p:cNvPr id="22" name="Picture 21" descr="A diagram of a machine&#10;&#10;AI-generated content may be incorrect.">
            <a:extLst>
              <a:ext uri="{FF2B5EF4-FFF2-40B4-BE49-F238E27FC236}">
                <a16:creationId xmlns:a16="http://schemas.microsoft.com/office/drawing/2014/main" id="{AB4FA0F3-D394-4053-3FD5-1AC65C7AA7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9"/>
          <a:stretch/>
        </p:blipFill>
        <p:spPr>
          <a:xfrm>
            <a:off x="3570646" y="1841919"/>
            <a:ext cx="4859865" cy="2278283"/>
          </a:xfrm>
          <a:prstGeom prst="rect">
            <a:avLst/>
          </a:prstGeom>
        </p:spPr>
      </p:pic>
      <p:pic>
        <p:nvPicPr>
          <p:cNvPr id="24" name="Picture 23" descr="A diagram of a line that has been removed&#10;&#10;AI-generated content may be incorrect.">
            <a:extLst>
              <a:ext uri="{FF2B5EF4-FFF2-40B4-BE49-F238E27FC236}">
                <a16:creationId xmlns:a16="http://schemas.microsoft.com/office/drawing/2014/main" id="{C3C84060-658A-05E9-2619-12FBA170F2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 r="74834" b="55727"/>
          <a:stretch/>
        </p:blipFill>
        <p:spPr>
          <a:xfrm>
            <a:off x="104417" y="2498966"/>
            <a:ext cx="1047880" cy="1027398"/>
          </a:xfrm>
          <a:prstGeom prst="rect">
            <a:avLst/>
          </a:prstGeom>
        </p:spPr>
      </p:pic>
      <p:sp>
        <p:nvSpPr>
          <p:cNvPr id="27" name="Arrow: Left-Right 26">
            <a:extLst>
              <a:ext uri="{FF2B5EF4-FFF2-40B4-BE49-F238E27FC236}">
                <a16:creationId xmlns:a16="http://schemas.microsoft.com/office/drawing/2014/main" id="{78372FFF-F597-9EE4-749A-C2DFD1761B52}"/>
              </a:ext>
            </a:extLst>
          </p:cNvPr>
          <p:cNvSpPr/>
          <p:nvPr/>
        </p:nvSpPr>
        <p:spPr>
          <a:xfrm>
            <a:off x="2624664" y="2870822"/>
            <a:ext cx="635000" cy="194106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40C2F8C-C6EF-F25D-187D-B3B0AA50D38F}"/>
              </a:ext>
            </a:extLst>
          </p:cNvPr>
          <p:cNvCxnSpPr/>
          <p:nvPr/>
        </p:nvCxnSpPr>
        <p:spPr>
          <a:xfrm>
            <a:off x="1176863" y="2937933"/>
            <a:ext cx="2582333" cy="0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dash"/>
            <a:headEnd w="lg" len="med"/>
            <a:tailEnd type="triangle" w="lg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9E0C7A6-C779-9274-6021-9463367B0533}"/>
              </a:ext>
            </a:extLst>
          </p:cNvPr>
          <p:cNvSpPr txBox="1"/>
          <p:nvPr/>
        </p:nvSpPr>
        <p:spPr>
          <a:xfrm>
            <a:off x="8884924" y="2731746"/>
            <a:ext cx="682412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rgbClr val="C00000"/>
                </a:solidFill>
                <a:highlight>
                  <a:srgbClr val="FFFF00"/>
                </a:highlight>
              </a:rPr>
              <a:t>Hbar</a:t>
            </a:r>
            <a:endParaRPr lang="en-GB" sz="14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851A0B1-D64D-EA0B-4C0F-D9561F94297B}"/>
              </a:ext>
            </a:extLst>
          </p:cNvPr>
          <p:cNvGrpSpPr/>
          <p:nvPr/>
        </p:nvGrpSpPr>
        <p:grpSpPr>
          <a:xfrm>
            <a:off x="5650051" y="2861717"/>
            <a:ext cx="309619" cy="203210"/>
            <a:chOff x="5895585" y="2819382"/>
            <a:chExt cx="309619" cy="203210"/>
          </a:xfrm>
        </p:grpSpPr>
        <p:sp>
          <p:nvSpPr>
            <p:cNvPr id="29" name="Flowchart: Connector 28">
              <a:extLst>
                <a:ext uri="{FF2B5EF4-FFF2-40B4-BE49-F238E27FC236}">
                  <a16:creationId xmlns:a16="http://schemas.microsoft.com/office/drawing/2014/main" id="{F554BB74-2AB2-6FDF-CC3B-37FC74A492C9}"/>
                </a:ext>
              </a:extLst>
            </p:cNvPr>
            <p:cNvSpPr/>
            <p:nvPr/>
          </p:nvSpPr>
          <p:spPr>
            <a:xfrm>
              <a:off x="5971852" y="2904066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Flowchart: Connector 41">
              <a:extLst>
                <a:ext uri="{FF2B5EF4-FFF2-40B4-BE49-F238E27FC236}">
                  <a16:creationId xmlns:a16="http://schemas.microsoft.com/office/drawing/2014/main" id="{F25A62CF-25F9-5450-8916-5F276505F054}"/>
                </a:ext>
              </a:extLst>
            </p:cNvPr>
            <p:cNvSpPr/>
            <p:nvPr/>
          </p:nvSpPr>
          <p:spPr>
            <a:xfrm>
              <a:off x="6039583" y="2954864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AA7C9B0C-7F35-6A36-FD45-D3C0CFD93D9E}"/>
                </a:ext>
              </a:extLst>
            </p:cNvPr>
            <p:cNvSpPr/>
            <p:nvPr/>
          </p:nvSpPr>
          <p:spPr>
            <a:xfrm>
              <a:off x="6048045" y="2895594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3C327133-21EC-BB83-88D5-1D27B855CA27}"/>
                </a:ext>
              </a:extLst>
            </p:cNvPr>
            <p:cNvSpPr/>
            <p:nvPr/>
          </p:nvSpPr>
          <p:spPr>
            <a:xfrm>
              <a:off x="6056507" y="2836324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27F889DF-24EE-58C5-00FD-E23585B62EDF}"/>
                </a:ext>
              </a:extLst>
            </p:cNvPr>
            <p:cNvSpPr/>
            <p:nvPr/>
          </p:nvSpPr>
          <p:spPr>
            <a:xfrm>
              <a:off x="5980301" y="2844790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B3B214F6-5367-DA38-0BEC-0B461E30988B}"/>
                </a:ext>
              </a:extLst>
            </p:cNvPr>
            <p:cNvSpPr/>
            <p:nvPr/>
          </p:nvSpPr>
          <p:spPr>
            <a:xfrm>
              <a:off x="5955768" y="2929460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Flowchart: Connector 46">
              <a:extLst>
                <a:ext uri="{FF2B5EF4-FFF2-40B4-BE49-F238E27FC236}">
                  <a16:creationId xmlns:a16="http://schemas.microsoft.com/office/drawing/2014/main" id="{BC69908F-983C-9A82-193C-A1B29B113F45}"/>
                </a:ext>
              </a:extLst>
            </p:cNvPr>
            <p:cNvSpPr/>
            <p:nvPr/>
          </p:nvSpPr>
          <p:spPr>
            <a:xfrm>
              <a:off x="5955767" y="2853256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E715DCD4-201C-D8B8-DB9D-EE913C143CF5}"/>
                </a:ext>
              </a:extLst>
            </p:cNvPr>
            <p:cNvSpPr/>
            <p:nvPr/>
          </p:nvSpPr>
          <p:spPr>
            <a:xfrm>
              <a:off x="5947576" y="2878654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Flowchart: Connector 48">
              <a:extLst>
                <a:ext uri="{FF2B5EF4-FFF2-40B4-BE49-F238E27FC236}">
                  <a16:creationId xmlns:a16="http://schemas.microsoft.com/office/drawing/2014/main" id="{10C3DDDA-B353-39B5-DC5C-29946979BA0D}"/>
                </a:ext>
              </a:extLst>
            </p:cNvPr>
            <p:cNvSpPr/>
            <p:nvPr/>
          </p:nvSpPr>
          <p:spPr>
            <a:xfrm>
              <a:off x="6100538" y="2912518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Flowchart: Connector 49">
              <a:extLst>
                <a:ext uri="{FF2B5EF4-FFF2-40B4-BE49-F238E27FC236}">
                  <a16:creationId xmlns:a16="http://schemas.microsoft.com/office/drawing/2014/main" id="{11335402-C8A7-DA00-8A9E-9C90FEFAFC90}"/>
                </a:ext>
              </a:extLst>
            </p:cNvPr>
            <p:cNvSpPr/>
            <p:nvPr/>
          </p:nvSpPr>
          <p:spPr>
            <a:xfrm>
              <a:off x="6092335" y="2827858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Flowchart: Connector 50">
              <a:extLst>
                <a:ext uri="{FF2B5EF4-FFF2-40B4-BE49-F238E27FC236}">
                  <a16:creationId xmlns:a16="http://schemas.microsoft.com/office/drawing/2014/main" id="{8D3AF478-050C-3358-1FBD-18EB5A7739F8}"/>
                </a:ext>
              </a:extLst>
            </p:cNvPr>
            <p:cNvSpPr/>
            <p:nvPr/>
          </p:nvSpPr>
          <p:spPr>
            <a:xfrm>
              <a:off x="6025185" y="2819382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Flowchart: Connector 51">
              <a:extLst>
                <a:ext uri="{FF2B5EF4-FFF2-40B4-BE49-F238E27FC236}">
                  <a16:creationId xmlns:a16="http://schemas.microsoft.com/office/drawing/2014/main" id="{A421E932-C0F8-BD77-9F07-A8F21594BC22}"/>
                </a:ext>
              </a:extLst>
            </p:cNvPr>
            <p:cNvSpPr/>
            <p:nvPr/>
          </p:nvSpPr>
          <p:spPr>
            <a:xfrm>
              <a:off x="5912514" y="2912518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9565F39E-DA6D-9FA4-CFA4-8969EE74DB79}"/>
                </a:ext>
              </a:extLst>
            </p:cNvPr>
            <p:cNvSpPr/>
            <p:nvPr/>
          </p:nvSpPr>
          <p:spPr>
            <a:xfrm>
              <a:off x="5895585" y="2844782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91877DB7-2C3E-8451-1354-4300C20B0A1E}"/>
                </a:ext>
              </a:extLst>
            </p:cNvPr>
            <p:cNvSpPr/>
            <p:nvPr/>
          </p:nvSpPr>
          <p:spPr>
            <a:xfrm>
              <a:off x="6159485" y="2887110"/>
              <a:ext cx="45719" cy="67728"/>
            </a:xfrm>
            <a:prstGeom prst="flowChartConnector">
              <a:avLst/>
            </a:prstGeom>
            <a:solidFill>
              <a:srgbClr val="FFC000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9ECBED5A-3CFE-680F-285F-AAAE46332B02}"/>
              </a:ext>
            </a:extLst>
          </p:cNvPr>
          <p:cNvSpPr txBox="1"/>
          <p:nvPr/>
        </p:nvSpPr>
        <p:spPr>
          <a:xfrm>
            <a:off x="5289378" y="3054685"/>
            <a:ext cx="1422400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  <a:highlight>
                  <a:srgbClr val="000000"/>
                </a:highlight>
              </a:rPr>
              <a:t>Antiprotons at 100 </a:t>
            </a:r>
            <a:r>
              <a:rPr lang="en-GB" sz="1400" dirty="0" err="1">
                <a:solidFill>
                  <a:srgbClr val="FFFF00"/>
                </a:solidFill>
                <a:highlight>
                  <a:srgbClr val="000000"/>
                </a:highlight>
              </a:rPr>
              <a:t>mK</a:t>
            </a:r>
            <a:endParaRPr lang="en-GB" sz="1400" dirty="0"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D4529BE5-A1DD-580C-E4A1-E122C87FD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16" y="580836"/>
            <a:ext cx="4074825" cy="145603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3E77F74E-D05F-DC8B-5763-B42807AC3A87}"/>
              </a:ext>
            </a:extLst>
          </p:cNvPr>
          <p:cNvSpPr/>
          <p:nvPr/>
        </p:nvSpPr>
        <p:spPr>
          <a:xfrm>
            <a:off x="7332133" y="2751669"/>
            <a:ext cx="106681" cy="355581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0A50F70-B12A-6E75-BA6B-2F36F70BCB1D}"/>
              </a:ext>
            </a:extLst>
          </p:cNvPr>
          <p:cNvSpPr txBox="1"/>
          <p:nvPr/>
        </p:nvSpPr>
        <p:spPr>
          <a:xfrm>
            <a:off x="6726422" y="3115700"/>
            <a:ext cx="1594020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92D050"/>
                </a:solidFill>
                <a:highlight>
                  <a:srgbClr val="000000"/>
                </a:highlight>
              </a:rPr>
              <a:t>Silicon target</a:t>
            </a:r>
          </a:p>
        </p:txBody>
      </p:sp>
      <p:pic>
        <p:nvPicPr>
          <p:cNvPr id="63" name="Picture 62" descr="A close-up of a graph&#10;&#10;AI-generated content may be incorrect.">
            <a:extLst>
              <a:ext uri="{FF2B5EF4-FFF2-40B4-BE49-F238E27FC236}">
                <a16:creationId xmlns:a16="http://schemas.microsoft.com/office/drawing/2014/main" id="{948693E1-657D-A612-5FCA-541FCDB46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42"/>
          <a:stretch/>
        </p:blipFill>
        <p:spPr>
          <a:xfrm>
            <a:off x="9567336" y="2342465"/>
            <a:ext cx="2253165" cy="1539049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0BB6A620-490C-EDF2-2627-FC7AEB31A3C3}"/>
              </a:ext>
            </a:extLst>
          </p:cNvPr>
          <p:cNvCxnSpPr>
            <a:cxnSpLocks/>
          </p:cNvCxnSpPr>
          <p:nvPr/>
        </p:nvCxnSpPr>
        <p:spPr>
          <a:xfrm>
            <a:off x="8238081" y="3039534"/>
            <a:ext cx="1329255" cy="15151"/>
          </a:xfrm>
          <a:prstGeom prst="straightConnector1">
            <a:avLst/>
          </a:prstGeom>
          <a:ln w="38100" cmpd="sng">
            <a:solidFill>
              <a:schemeClr val="accent2">
                <a:lumMod val="75000"/>
              </a:schemeClr>
            </a:solidFill>
            <a:prstDash val="dash"/>
            <a:headEnd w="lg" len="med"/>
            <a:tailEnd type="triangle" w="lg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68CB131D-A297-0F91-B2FA-83D88341C585}"/>
              </a:ext>
            </a:extLst>
          </p:cNvPr>
          <p:cNvSpPr txBox="1"/>
          <p:nvPr/>
        </p:nvSpPr>
        <p:spPr>
          <a:xfrm>
            <a:off x="2786365" y="2342465"/>
            <a:ext cx="1422400" cy="523220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C00000"/>
                </a:solidFill>
                <a:highlight>
                  <a:srgbClr val="FFFF00"/>
                </a:highlight>
              </a:rPr>
              <a:t>100 keV</a:t>
            </a:r>
          </a:p>
          <a:p>
            <a:r>
              <a:rPr lang="en-GB" sz="1400" dirty="0">
                <a:solidFill>
                  <a:srgbClr val="C00000"/>
                </a:solidFill>
                <a:highlight>
                  <a:srgbClr val="FFFF00"/>
                </a:highlight>
              </a:rPr>
              <a:t>antiprotons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16009677-A5D8-91AD-EAB1-5E7F821354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3825" y="4231857"/>
            <a:ext cx="3276423" cy="1657484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76E37AD-CF5C-7F75-639B-D01194389D42}"/>
              </a:ext>
            </a:extLst>
          </p:cNvPr>
          <p:cNvCxnSpPr>
            <a:cxnSpLocks/>
          </p:cNvCxnSpPr>
          <p:nvPr/>
        </p:nvCxnSpPr>
        <p:spPr>
          <a:xfrm flipV="1">
            <a:off x="6959600" y="3054685"/>
            <a:ext cx="0" cy="12463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DEC8B20-5CA9-77BB-5DDE-93BC216FB0A8}"/>
              </a:ext>
            </a:extLst>
          </p:cNvPr>
          <p:cNvGrpSpPr/>
          <p:nvPr/>
        </p:nvGrpSpPr>
        <p:grpSpPr>
          <a:xfrm>
            <a:off x="8814574" y="4075281"/>
            <a:ext cx="3362964" cy="1665458"/>
            <a:chOff x="8814574" y="4075281"/>
            <a:chExt cx="3362964" cy="1665458"/>
          </a:xfrm>
        </p:grpSpPr>
        <p:pic>
          <p:nvPicPr>
            <p:cNvPr id="80" name="Picture 79" descr="A diagram of a function&#10;&#10;AI-generated content may be incorrect.">
              <a:extLst>
                <a:ext uri="{FF2B5EF4-FFF2-40B4-BE49-F238E27FC236}">
                  <a16:creationId xmlns:a16="http://schemas.microsoft.com/office/drawing/2014/main" id="{A9DB204D-F057-AC11-ADA5-AD14C31B2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4574" y="4075281"/>
              <a:ext cx="3172698" cy="1665458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9A2E73E-6369-3819-1D59-6B5AF7DFEDB1}"/>
                </a:ext>
              </a:extLst>
            </p:cNvPr>
            <p:cNvSpPr/>
            <p:nvPr/>
          </p:nvSpPr>
          <p:spPr>
            <a:xfrm>
              <a:off x="11904133" y="4120202"/>
              <a:ext cx="273405" cy="180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584C696-21A5-D22B-8C9E-6E24AAC11CBB}"/>
              </a:ext>
            </a:extLst>
          </p:cNvPr>
          <p:cNvSpPr txBox="1"/>
          <p:nvPr/>
        </p:nvSpPr>
        <p:spPr>
          <a:xfrm>
            <a:off x="7361739" y="4550500"/>
            <a:ext cx="12211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>
                <a:cs typeface="Times New Roman" panose="02020603050405020304" pitchFamily="18" charset="0"/>
              </a:rPr>
              <a:t>1</a:t>
            </a:r>
            <a:r>
              <a:rPr lang="en-IN" sz="1400" b="1" baseline="30000">
                <a:cs typeface="Times New Roman" panose="02020603050405020304" pitchFamily="18" charset="0"/>
              </a:rPr>
              <a:t>3</a:t>
            </a:r>
            <a:r>
              <a:rPr lang="en-IN" sz="1400" b="1">
                <a:cs typeface="Times New Roman" panose="02020603050405020304" pitchFamily="18" charset="0"/>
              </a:rPr>
              <a:t>S → 3</a:t>
            </a:r>
            <a:r>
              <a:rPr lang="en-IN" sz="1400" b="1" baseline="30000">
                <a:cs typeface="Times New Roman" panose="02020603050405020304" pitchFamily="18" charset="0"/>
              </a:rPr>
              <a:t>3</a:t>
            </a:r>
            <a:r>
              <a:rPr lang="en-IN" sz="1400" b="1">
                <a:cs typeface="Times New Roman" panose="02020603050405020304" pitchFamily="18" charset="0"/>
              </a:rPr>
              <a:t>P</a:t>
            </a:r>
            <a:endParaRPr lang="en-GB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BC3D0-5E03-2C69-2E77-8B61D7A6A24F}"/>
              </a:ext>
            </a:extLst>
          </p:cNvPr>
          <p:cNvSpPr txBox="1"/>
          <p:nvPr/>
        </p:nvSpPr>
        <p:spPr>
          <a:xfrm>
            <a:off x="7349057" y="5337473"/>
            <a:ext cx="1744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1" dirty="0">
                <a:cs typeface="Times New Roman" panose="02020603050405020304" pitchFamily="18" charset="0"/>
              </a:rPr>
              <a:t>3</a:t>
            </a:r>
            <a:r>
              <a:rPr lang="en-IN" sz="1400" b="1" baseline="30000" dirty="0">
                <a:cs typeface="Times New Roman" panose="02020603050405020304" pitchFamily="18" charset="0"/>
              </a:rPr>
              <a:t>3</a:t>
            </a:r>
            <a:r>
              <a:rPr lang="en-IN" sz="1400" b="1" dirty="0">
                <a:cs typeface="Times New Roman" panose="02020603050405020304" pitchFamily="18" charset="0"/>
              </a:rPr>
              <a:t>P → Rydberg excitation state </a:t>
            </a:r>
            <a:endParaRPr lang="en-GB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3999FF-6868-FDEA-6F3D-B7243FD2C0EF}"/>
              </a:ext>
            </a:extLst>
          </p:cNvPr>
          <p:cNvSpPr txBox="1"/>
          <p:nvPr/>
        </p:nvSpPr>
        <p:spPr>
          <a:xfrm>
            <a:off x="5650051" y="1566575"/>
            <a:ext cx="246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AEḡIS</a:t>
            </a:r>
            <a:r>
              <a:rPr lang="en-GB" dirty="0"/>
              <a:t> cryostat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579F7-6358-A5AB-988D-FE6424B212BA}"/>
              </a:ext>
            </a:extLst>
          </p:cNvPr>
          <p:cNvSpPr txBox="1"/>
          <p:nvPr/>
        </p:nvSpPr>
        <p:spPr>
          <a:xfrm>
            <a:off x="9543009" y="1963159"/>
            <a:ext cx="225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Moire</a:t>
            </a:r>
            <a:r>
              <a:rPr lang="en-GB" dirty="0"/>
              <a:t> deflectometer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EA789C60-4796-C60B-1A9F-8B618A863748}"/>
              </a:ext>
            </a:extLst>
          </p:cNvPr>
          <p:cNvSpPr/>
          <p:nvPr/>
        </p:nvSpPr>
        <p:spPr>
          <a:xfrm rot="18616739">
            <a:off x="3520715" y="1377499"/>
            <a:ext cx="160285" cy="780823"/>
          </a:xfrm>
          <a:prstGeom prst="downArrow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13913E7-5302-ED4E-B09F-AD13E2DD1795}"/>
              </a:ext>
            </a:extLst>
          </p:cNvPr>
          <p:cNvGrpSpPr/>
          <p:nvPr/>
        </p:nvGrpSpPr>
        <p:grpSpPr>
          <a:xfrm>
            <a:off x="7107759" y="2713166"/>
            <a:ext cx="241298" cy="314054"/>
            <a:chOff x="2700866" y="5337473"/>
            <a:chExt cx="241298" cy="31405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B16BED2-61D0-6CD2-1381-09BACA234F17}"/>
                </a:ext>
              </a:extLst>
            </p:cNvPr>
            <p:cNvCxnSpPr>
              <a:cxnSpLocks/>
            </p:cNvCxnSpPr>
            <p:nvPr/>
          </p:nvCxnSpPr>
          <p:spPr>
            <a:xfrm>
              <a:off x="2700867" y="5337473"/>
              <a:ext cx="241297" cy="8119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0FAB149-079A-9870-7DDB-E7E79CE00793}"/>
                </a:ext>
              </a:extLst>
            </p:cNvPr>
            <p:cNvCxnSpPr>
              <a:cxnSpLocks/>
            </p:cNvCxnSpPr>
            <p:nvPr/>
          </p:nvCxnSpPr>
          <p:spPr>
            <a:xfrm>
              <a:off x="2700867" y="5486401"/>
              <a:ext cx="241296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439CBE-1928-5ECB-C579-3050E4769B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00866" y="5570333"/>
              <a:ext cx="241297" cy="81194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ED85EB17-0E71-D99B-4145-612A5B282C9D}"/>
              </a:ext>
            </a:extLst>
          </p:cNvPr>
          <p:cNvSpPr txBox="1"/>
          <p:nvPr/>
        </p:nvSpPr>
        <p:spPr>
          <a:xfrm>
            <a:off x="6675624" y="2647877"/>
            <a:ext cx="605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highlight>
                  <a:srgbClr val="000000"/>
                </a:highlight>
              </a:rPr>
              <a:t>Ps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2335935-993E-81D7-60E0-58998B631331}"/>
              </a:ext>
            </a:extLst>
          </p:cNvPr>
          <p:cNvSpPr txBox="1"/>
          <p:nvPr/>
        </p:nvSpPr>
        <p:spPr>
          <a:xfrm>
            <a:off x="6564800" y="2654575"/>
            <a:ext cx="605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  <a:highlight>
                  <a:srgbClr val="000000"/>
                </a:highlight>
              </a:rPr>
              <a:t>Ps*</a:t>
            </a:r>
          </a:p>
        </p:txBody>
      </p:sp>
      <p:pic>
        <p:nvPicPr>
          <p:cNvPr id="69" name="Picture 68" descr="A black and orange symbols&#10;&#10;AI-generated content may be incorrect.">
            <a:extLst>
              <a:ext uri="{FF2B5EF4-FFF2-40B4-BE49-F238E27FC236}">
                <a16:creationId xmlns:a16="http://schemas.microsoft.com/office/drawing/2014/main" id="{D4BA20C7-9F17-A83D-1151-9E170993858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42" y="2629812"/>
            <a:ext cx="1912786" cy="457240"/>
          </a:xfrm>
          <a:prstGeom prst="rect">
            <a:avLst/>
          </a:prstGeom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07B2A2-0EDC-6BFB-9D33-6E083947716C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20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7" grpId="0"/>
      <p:bldP spid="60" grpId="0" animBg="1"/>
      <p:bldP spid="61" grpId="0"/>
      <p:bldP spid="70" grpId="0"/>
      <p:bldP spid="10" grpId="0"/>
      <p:bldP spid="12" grpId="0"/>
      <p:bldP spid="14" grpId="0"/>
      <p:bldP spid="15" grpId="0" animBg="1"/>
      <p:bldP spid="75" grpId="0"/>
      <p:bldP spid="7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AE26F-C168-7BAD-1F02-661CDA77E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A7E985-95B6-FB7E-3391-F6722883A16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430154E-AE0A-F871-3B6B-AC500517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723666-8F93-E963-1357-29E447D57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62C4AE9-9C57-51D2-4562-B99B213D5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24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B84BC879-B437-5AEB-679E-C28F2D53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61F0E2-7DA7-CFF3-3AFD-0388E566AB5F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8035529D-72E6-81C9-812C-3FEFF436933E}"/>
              </a:ext>
            </a:extLst>
          </p:cNvPr>
          <p:cNvGrpSpPr/>
          <p:nvPr/>
        </p:nvGrpSpPr>
        <p:grpSpPr>
          <a:xfrm>
            <a:off x="236065" y="739755"/>
            <a:ext cx="4107329" cy="3040193"/>
            <a:chOff x="168331" y="3076560"/>
            <a:chExt cx="4107329" cy="304019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38D08D-3BF8-15B9-F4DA-83E6C5DC5861}"/>
                </a:ext>
              </a:extLst>
            </p:cNvPr>
            <p:cNvSpPr txBox="1"/>
            <p:nvPr/>
          </p:nvSpPr>
          <p:spPr>
            <a:xfrm>
              <a:off x="1530740" y="3076560"/>
              <a:ext cx="1066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150 mm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66610A-6234-B2AC-0388-D0002C95A7B6}"/>
                </a:ext>
              </a:extLst>
            </p:cNvPr>
            <p:cNvSpPr txBox="1"/>
            <p:nvPr/>
          </p:nvSpPr>
          <p:spPr>
            <a:xfrm>
              <a:off x="3556063" y="4634020"/>
              <a:ext cx="7195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33 mm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BA3EC22-5C12-C0D8-58AB-66E795904EBF}"/>
                </a:ext>
              </a:extLst>
            </p:cNvPr>
            <p:cNvGrpSpPr/>
            <p:nvPr/>
          </p:nvGrpSpPr>
          <p:grpSpPr>
            <a:xfrm>
              <a:off x="168331" y="3378201"/>
              <a:ext cx="3814411" cy="2738552"/>
              <a:chOff x="515470" y="3378201"/>
              <a:chExt cx="3814411" cy="2738552"/>
            </a:xfrm>
          </p:grpSpPr>
          <p:pic>
            <p:nvPicPr>
              <p:cNvPr id="13" name="Picture 12" descr="A blue and black striped object&#10;&#10;AI-generated content may be incorrect.">
                <a:extLst>
                  <a:ext uri="{FF2B5EF4-FFF2-40B4-BE49-F238E27FC236}">
                    <a16:creationId xmlns:a16="http://schemas.microsoft.com/office/drawing/2014/main" id="{A3015A96-2ED1-C7F6-0284-9D468C0A2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06" t="6346" r="40139" b="2786"/>
              <a:stretch/>
            </p:blipFill>
            <p:spPr>
              <a:xfrm>
                <a:off x="715930" y="3424354"/>
                <a:ext cx="3174005" cy="2692399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7ADD69-845D-1E18-66D6-2B5654765273}"/>
                  </a:ext>
                </a:extLst>
              </p:cNvPr>
              <p:cNvSpPr txBox="1"/>
              <p:nvPr/>
            </p:nvSpPr>
            <p:spPr>
              <a:xfrm>
                <a:off x="515470" y="4269630"/>
                <a:ext cx="106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250 mm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58C8DAC-0874-198B-E855-8DBC5219DCE1}"/>
                  </a:ext>
                </a:extLst>
              </p:cNvPr>
              <p:cNvSpPr txBox="1"/>
              <p:nvPr/>
            </p:nvSpPr>
            <p:spPr>
              <a:xfrm>
                <a:off x="2357468" y="5077096"/>
                <a:ext cx="19724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/>
                  <a:t>1 mm accelerating gap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35B5D6A-9CAE-5AB5-9F22-831787B873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7067" y="3378201"/>
                <a:ext cx="158326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7E9D5751-47A7-7E10-8394-2FCBA5D404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16564" y="3458629"/>
                <a:ext cx="0" cy="258657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9FE8E15-E380-3830-2B0E-2CB149264E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28030" y="4577407"/>
                <a:ext cx="0" cy="36439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D72FD17-56D6-8F50-B7D4-2D02D6EB8750}"/>
                  </a:ext>
                </a:extLst>
              </p:cNvPr>
              <p:cNvCxnSpPr/>
              <p:nvPr/>
            </p:nvCxnSpPr>
            <p:spPr>
              <a:xfrm>
                <a:off x="3090333" y="4759602"/>
                <a:ext cx="118534" cy="38813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F2D73-1FF2-A252-908D-B23461C9E865}"/>
              </a:ext>
            </a:extLst>
          </p:cNvPr>
          <p:cNvGrpSpPr/>
          <p:nvPr/>
        </p:nvGrpSpPr>
        <p:grpSpPr>
          <a:xfrm>
            <a:off x="4439042" y="1009034"/>
            <a:ext cx="3587971" cy="2770906"/>
            <a:chOff x="4371308" y="3345839"/>
            <a:chExt cx="3587971" cy="2770906"/>
          </a:xfrm>
        </p:grpSpPr>
        <p:pic>
          <p:nvPicPr>
            <p:cNvPr id="21" name="Picture 20" descr="A colorful circular object with a red circle&#10;&#10;AI-generated content may be incorrect.">
              <a:extLst>
                <a:ext uri="{FF2B5EF4-FFF2-40B4-BE49-F238E27FC236}">
                  <a16:creationId xmlns:a16="http://schemas.microsoft.com/office/drawing/2014/main" id="{8AF53E68-09DE-AC7F-A3D3-3BDECB9B3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0" r="26376"/>
            <a:stretch>
              <a:fillRect/>
            </a:stretch>
          </p:blipFill>
          <p:spPr>
            <a:xfrm>
              <a:off x="4371308" y="3345839"/>
              <a:ext cx="3174004" cy="2603772"/>
            </a:xfrm>
            <a:prstGeom prst="rect">
              <a:avLst/>
            </a:prstGeom>
          </p:spPr>
        </p:pic>
        <p:pic>
          <p:nvPicPr>
            <p:cNvPr id="22" name="Picture 21" descr="A colorful circular object with a red circle&#10;&#10;AI-generated content may be incorrect.">
              <a:extLst>
                <a:ext uri="{FF2B5EF4-FFF2-40B4-BE49-F238E27FC236}">
                  <a16:creationId xmlns:a16="http://schemas.microsoft.com/office/drawing/2014/main" id="{56C6269C-4045-75A8-C36A-2E64E487B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28" b="10083"/>
            <a:stretch>
              <a:fillRect/>
            </a:stretch>
          </p:blipFill>
          <p:spPr>
            <a:xfrm>
              <a:off x="7556117" y="3345839"/>
              <a:ext cx="403162" cy="277090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304C30-8975-7304-9FD8-5860B57590F7}"/>
              </a:ext>
            </a:extLst>
          </p:cNvPr>
          <p:cNvGrpSpPr/>
          <p:nvPr/>
        </p:nvGrpSpPr>
        <p:grpSpPr>
          <a:xfrm>
            <a:off x="8441558" y="1009034"/>
            <a:ext cx="3327108" cy="2770907"/>
            <a:chOff x="8373824" y="3345839"/>
            <a:chExt cx="3327108" cy="2770907"/>
          </a:xfrm>
        </p:grpSpPr>
        <p:pic>
          <p:nvPicPr>
            <p:cNvPr id="24" name="Picture 23" descr="A wheel with a blue tube&#10;&#10;AI-generated content may be incorrect.">
              <a:extLst>
                <a:ext uri="{FF2B5EF4-FFF2-40B4-BE49-F238E27FC236}">
                  <a16:creationId xmlns:a16="http://schemas.microsoft.com/office/drawing/2014/main" id="{636E1CD7-9C83-DD39-4100-61E5A8C77E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5" r="36295" b="5132"/>
            <a:stretch>
              <a:fillRect/>
            </a:stretch>
          </p:blipFill>
          <p:spPr>
            <a:xfrm>
              <a:off x="8373824" y="3345839"/>
              <a:ext cx="2848751" cy="2590247"/>
            </a:xfrm>
            <a:prstGeom prst="rect">
              <a:avLst/>
            </a:prstGeom>
          </p:spPr>
        </p:pic>
        <p:pic>
          <p:nvPicPr>
            <p:cNvPr id="25" name="Picture 24" descr="A wheel with a blue tube&#10;&#10;AI-generated content may be incorrect.">
              <a:extLst>
                <a:ext uri="{FF2B5EF4-FFF2-40B4-BE49-F238E27FC236}">
                  <a16:creationId xmlns:a16="http://schemas.microsoft.com/office/drawing/2014/main" id="{A97A1964-759D-6BC1-B39A-84BC0928E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67" r="-396" b="19593"/>
            <a:stretch>
              <a:fillRect/>
            </a:stretch>
          </p:blipFill>
          <p:spPr>
            <a:xfrm>
              <a:off x="11222602" y="3345840"/>
              <a:ext cx="478330" cy="27709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94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0461F-B57D-7473-96C0-1CFF5A4C6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3188B69-282B-A22B-C8C1-8D8F493E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6CDB8B8-65DF-C2DE-1F79-A41E7A51E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738A730-5832-4CC2-64E8-F35778E7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25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F0E8885-B66A-FAD7-1F13-3531BEEBE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A7CF23-9870-6836-757B-5F6B46B14DEF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F3891D65-2929-E048-8B41-FD6A2125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81"/>
          <a:stretch>
            <a:fillRect/>
          </a:stretch>
        </p:blipFill>
        <p:spPr>
          <a:xfrm>
            <a:off x="695701" y="1037790"/>
            <a:ext cx="5771397" cy="43808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1B209EB-7E14-8D4A-62C9-9DA5CFA0E6AB}"/>
              </a:ext>
            </a:extLst>
          </p:cNvPr>
          <p:cNvSpPr txBox="1"/>
          <p:nvPr/>
        </p:nvSpPr>
        <p:spPr>
          <a:xfrm>
            <a:off x="3990012" y="5573989"/>
            <a:ext cx="2477086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Cavity basics, E. Jensen, CERN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2F06FA-6E14-A5B6-1B9B-FDDDC055B79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3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5E3F51C-5F57-48AC-008A-8C76AECD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03/10/2025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C66990F-61F6-8707-380B-B3ED75858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41A6E33-852E-4CFF-FD4C-BEE0F810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3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92E0F9F5-B3D4-E088-FA8E-BBAE934C4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F134B18-76D1-A661-2EE9-75EB0B3EEA6E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F2CCCA1-1690-49DA-E014-5BFBCE7A6CC9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 AEgIS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09CEE-785E-3572-E0DB-F82F66EB00FF}"/>
              </a:ext>
            </a:extLst>
          </p:cNvPr>
          <p:cNvGrpSpPr/>
          <p:nvPr/>
        </p:nvGrpSpPr>
        <p:grpSpPr>
          <a:xfrm>
            <a:off x="452967" y="1229940"/>
            <a:ext cx="4436533" cy="3102318"/>
            <a:chOff x="668867" y="1151477"/>
            <a:chExt cx="4436533" cy="3102318"/>
          </a:xfrm>
        </p:grpSpPr>
        <p:pic>
          <p:nvPicPr>
            <p:cNvPr id="11" name="Picture 10" descr="A diagram of a plane&#10;&#10;AI-generated content may be incorrect.">
              <a:extLst>
                <a:ext uri="{FF2B5EF4-FFF2-40B4-BE49-F238E27FC236}">
                  <a16:creationId xmlns:a16="http://schemas.microsoft.com/office/drawing/2014/main" id="{69399476-BF8D-87F7-23AA-D6725730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867" y="1229947"/>
              <a:ext cx="4436533" cy="302384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B978BD-DB46-939B-C99D-735A27F724A8}"/>
                </a:ext>
              </a:extLst>
            </p:cNvPr>
            <p:cNvSpPr/>
            <p:nvPr/>
          </p:nvSpPr>
          <p:spPr>
            <a:xfrm>
              <a:off x="1464733" y="1151477"/>
              <a:ext cx="491067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C00000"/>
                  </a:solidFill>
                </a:rPr>
                <a:t>AD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B921AE-5316-F344-113B-B3472E838495}"/>
                </a:ext>
              </a:extLst>
            </p:cNvPr>
            <p:cNvSpPr/>
            <p:nvPr/>
          </p:nvSpPr>
          <p:spPr>
            <a:xfrm>
              <a:off x="4216400" y="1955810"/>
              <a:ext cx="787400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 err="1">
                  <a:solidFill>
                    <a:srgbClr val="C00000"/>
                  </a:solidFill>
                </a:rPr>
                <a:t>AEgIS</a:t>
              </a:r>
              <a:endParaRPr lang="en-GB" b="1" dirty="0">
                <a:solidFill>
                  <a:srgbClr val="C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7BCC6BF-5AE7-2805-48C4-A5DE29C7074A}"/>
                </a:ext>
              </a:extLst>
            </p:cNvPr>
            <p:cNvSpPr/>
            <p:nvPr/>
          </p:nvSpPr>
          <p:spPr>
            <a:xfrm>
              <a:off x="1291166" y="2643370"/>
              <a:ext cx="893235" cy="330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rgbClr val="C00000"/>
                  </a:solidFill>
                </a:rPr>
                <a:t>ELENA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6BF4B42-5F6D-CE69-FA58-0B375868C244}"/>
              </a:ext>
            </a:extLst>
          </p:cNvPr>
          <p:cNvSpPr txBox="1"/>
          <p:nvPr/>
        </p:nvSpPr>
        <p:spPr>
          <a:xfrm>
            <a:off x="5105399" y="1001338"/>
            <a:ext cx="707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</a:rPr>
              <a:t>Antimatter Experiment: Gravity, Interferometry, Spectroscopy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C1448B-3A2C-7144-F320-C456E5837838}"/>
              </a:ext>
            </a:extLst>
          </p:cNvPr>
          <p:cNvSpPr txBox="1"/>
          <p:nvPr/>
        </p:nvSpPr>
        <p:spPr>
          <a:xfrm>
            <a:off x="5513034" y="1790729"/>
            <a:ext cx="625686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Verify Weak Equivalence Principle </a:t>
            </a:r>
            <a:r>
              <a:rPr lang="en-GB" dirty="0">
                <a:latin typeface="Helvetica" pitchFamily="2" charset="0"/>
              </a:rPr>
              <a:t>for antimatter.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Direct detection of </a:t>
            </a:r>
            <a:r>
              <a:rPr lang="en-GB" b="1" i="1" dirty="0">
                <a:latin typeface="Helvetica" pitchFamily="2" charset="0"/>
              </a:rPr>
              <a:t>g</a:t>
            </a:r>
            <a:r>
              <a:rPr lang="en-GB" dirty="0">
                <a:latin typeface="Helvetica" pitchFamily="2" charset="0"/>
              </a:rPr>
              <a:t> using </a:t>
            </a:r>
            <a:r>
              <a:rPr lang="en-GB" b="1" dirty="0">
                <a:latin typeface="Helvetica" pitchFamily="2" charset="0"/>
              </a:rPr>
              <a:t>antihydrogen</a:t>
            </a:r>
            <a:r>
              <a:rPr lang="en-GB" dirty="0">
                <a:latin typeface="Helvetica" pitchFamily="2" charset="0"/>
              </a:rPr>
              <a:t> atom, </a:t>
            </a:r>
            <a:r>
              <a:rPr lang="en-GB" b="1" dirty="0">
                <a:latin typeface="Helvetica" pitchFamily="2" charset="0"/>
              </a:rPr>
              <a:t>with 1% precision</a:t>
            </a:r>
            <a:r>
              <a:rPr lang="en-GB" dirty="0">
                <a:latin typeface="Helvetica" pitchFamily="2" charset="0"/>
              </a:rPr>
              <a:t> in Earth’s gravitational field.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Produced </a:t>
            </a:r>
            <a:r>
              <a:rPr lang="en-GB" b="1" dirty="0">
                <a:latin typeface="Helvetica" pitchFamily="2" charset="0"/>
              </a:rPr>
              <a:t>pulsed antihydrogen </a:t>
            </a:r>
            <a:r>
              <a:rPr lang="en-GB" dirty="0">
                <a:latin typeface="Helvetica" pitchFamily="2" charset="0"/>
              </a:rPr>
              <a:t>in 2018 for the first time.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First ever laser cooling of positronium</a:t>
            </a:r>
            <a:r>
              <a:rPr lang="en-GB" dirty="0">
                <a:latin typeface="Helvetica" pitchFamily="2" charset="0"/>
              </a:rPr>
              <a:t> (Physics World </a:t>
            </a:r>
            <a:r>
              <a:rPr lang="en-GB" u="sng" dirty="0">
                <a:latin typeface="Helvetica" pitchFamily="2" charset="0"/>
              </a:rPr>
              <a:t>Top-10 breakthrough of 2024</a:t>
            </a:r>
            <a:r>
              <a:rPr lang="en-GB" dirty="0">
                <a:latin typeface="Helvetica" pitchFamily="2" charset="0"/>
              </a:rPr>
              <a:t>).</a:t>
            </a:r>
          </a:p>
          <a:p>
            <a:endParaRPr lang="en-GB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D200E-A9CF-C745-650D-FF8CD762A0F6}"/>
              </a:ext>
            </a:extLst>
          </p:cNvPr>
          <p:cNvSpPr txBox="1"/>
          <p:nvPr/>
        </p:nvSpPr>
        <p:spPr>
          <a:xfrm>
            <a:off x="452967" y="5008002"/>
            <a:ext cx="11599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Receives antiprotons of energy </a:t>
            </a:r>
            <a:r>
              <a:rPr lang="en-GB" b="1" dirty="0">
                <a:latin typeface="Helvetica" pitchFamily="2" charset="0"/>
              </a:rPr>
              <a:t>100 keV (</a:t>
            </a:r>
            <a:r>
              <a:rPr lang="en-GB" b="1" dirty="0" err="1">
                <a:latin typeface="Helvetica" pitchFamily="2" charset="0"/>
              </a:rPr>
              <a:t>pC</a:t>
            </a:r>
            <a:r>
              <a:rPr lang="en-GB" b="1" dirty="0">
                <a:latin typeface="Helvetica" pitchFamily="2" charset="0"/>
              </a:rPr>
              <a:t> charge), ~75 ns bunch length </a:t>
            </a:r>
            <a:r>
              <a:rPr lang="en-GB" dirty="0">
                <a:latin typeface="Helvetica" pitchFamily="2" charset="0"/>
              </a:rPr>
              <a:t>from ELENA every </a:t>
            </a:r>
            <a:r>
              <a:rPr lang="en-GB" b="1" dirty="0">
                <a:latin typeface="Helvetica" pitchFamily="2" charset="0"/>
              </a:rPr>
              <a:t>2 minutes</a:t>
            </a:r>
            <a:r>
              <a:rPr lang="en-GB" dirty="0">
                <a:latin typeface="Helvetica" pitchFamily="2" charset="0"/>
              </a:rPr>
              <a:t>.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53B35-A912-C38D-DADB-CAC9B54B36BB}"/>
              </a:ext>
            </a:extLst>
          </p:cNvPr>
          <p:cNvSpPr txBox="1"/>
          <p:nvPr/>
        </p:nvSpPr>
        <p:spPr>
          <a:xfrm>
            <a:off x="550334" y="4473923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M. A. Fraser, 2015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A8FDBD2-4F04-4276-0015-BD37E994403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82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65DB4-ACCF-9C1F-D6FF-A250FBB5C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agram of a machine with text and diagrams&#10;&#10;AI-generated content may be incorrect.">
            <a:extLst>
              <a:ext uri="{FF2B5EF4-FFF2-40B4-BE49-F238E27FC236}">
                <a16:creationId xmlns:a16="http://schemas.microsoft.com/office/drawing/2014/main" id="{1518BACD-E7A7-09C0-4EA4-F6985ACCC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6" t="34485" r="66074" b="7022"/>
          <a:stretch/>
        </p:blipFill>
        <p:spPr>
          <a:xfrm>
            <a:off x="2129367" y="1919814"/>
            <a:ext cx="2018184" cy="244686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36F8EF0-9FF0-F49C-5017-FDE39FA80E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03/10/2025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41B61F0-A74B-A3D1-44F4-E99135F54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D46CFC2-B26F-9543-80AA-DD74870D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4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E33FA59-4B53-ABC1-DA46-2933658BE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D6872E-EF27-7CF6-EAA6-0CE9B3A42203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F9EC135-FD59-4B36-4066-5C2C358C11D3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Diagnostic at AEgIS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73997B-F5FA-57C5-6BF9-3BE12C53A6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7" t="7459" r="2621" b="1787"/>
          <a:stretch>
            <a:fillRect/>
          </a:stretch>
        </p:blipFill>
        <p:spPr>
          <a:xfrm>
            <a:off x="3632731" y="1305984"/>
            <a:ext cx="6053137" cy="2755899"/>
          </a:xfrm>
          <a:prstGeom prst="rect">
            <a:avLst/>
          </a:prstGeom>
        </p:spPr>
      </p:pic>
      <p:pic>
        <p:nvPicPr>
          <p:cNvPr id="11" name="Picture 10" descr="A diagram of a line that has been removed&#10;&#10;AI-generated content may be incorrect.">
            <a:extLst>
              <a:ext uri="{FF2B5EF4-FFF2-40B4-BE49-F238E27FC236}">
                <a16:creationId xmlns:a16="http://schemas.microsoft.com/office/drawing/2014/main" id="{FF09A04C-D86C-40AC-9B89-F18CD9EFB2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 r="74834" b="55727"/>
          <a:stretch/>
        </p:blipFill>
        <p:spPr>
          <a:xfrm>
            <a:off x="1169051" y="2123449"/>
            <a:ext cx="1047880" cy="10273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BCA22E-EA47-4698-2DCF-174BA35EC825}"/>
              </a:ext>
            </a:extLst>
          </p:cNvPr>
          <p:cNvSpPr txBox="1"/>
          <p:nvPr/>
        </p:nvSpPr>
        <p:spPr>
          <a:xfrm>
            <a:off x="167217" y="2189140"/>
            <a:ext cx="1422400" cy="95410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  <a:latin typeface="Helvetica" pitchFamily="2" charset="0"/>
              </a:rPr>
              <a:t>100 keV antiprotons, ~75 ns,     every 120s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1DA4F-278D-5779-1054-532FA020CE6C}"/>
              </a:ext>
            </a:extLst>
          </p:cNvPr>
          <p:cNvSpPr txBox="1"/>
          <p:nvPr/>
        </p:nvSpPr>
        <p:spPr>
          <a:xfrm>
            <a:off x="10201476" y="2848291"/>
            <a:ext cx="1847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Scintillators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610B629-41E3-E455-40FC-F4ED79BC883C}"/>
              </a:ext>
            </a:extLst>
          </p:cNvPr>
          <p:cNvSpPr/>
          <p:nvPr/>
        </p:nvSpPr>
        <p:spPr>
          <a:xfrm>
            <a:off x="8507149" y="2391889"/>
            <a:ext cx="143669" cy="338553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glow rad="101600">
              <a:schemeClr val="bg1">
                <a:alpha val="6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D2315B-4F19-69C3-44D9-B35BB2170958}"/>
              </a:ext>
            </a:extLst>
          </p:cNvPr>
          <p:cNvSpPr txBox="1"/>
          <p:nvPr/>
        </p:nvSpPr>
        <p:spPr>
          <a:xfrm>
            <a:off x="10081942" y="2041464"/>
            <a:ext cx="2018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Helvetica" pitchFamily="2" charset="0"/>
              </a:rPr>
              <a:t>MCP/Faraday Cup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FDEC6A-40D5-923A-B0E1-51BB29D5F09D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6544733" y="2491678"/>
            <a:ext cx="3656743" cy="52589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D4DB39-F4DC-7535-454D-A4AFE44F9876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10201476" y="3017568"/>
            <a:ext cx="162089" cy="41143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40F48AC-0DB1-6785-8F58-EA052AC7B03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959600" y="3017568"/>
            <a:ext cx="3241876" cy="97129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BCCA0CE-63F7-5247-2330-A38A3C30089B}"/>
              </a:ext>
            </a:extLst>
          </p:cNvPr>
          <p:cNvCxnSpPr>
            <a:cxnSpLocks/>
          </p:cNvCxnSpPr>
          <p:nvPr/>
        </p:nvCxnSpPr>
        <p:spPr>
          <a:xfrm flipH="1">
            <a:off x="8650818" y="2313843"/>
            <a:ext cx="1492249" cy="23045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164166C-FA77-9475-B358-B7FFC7235D68}"/>
              </a:ext>
            </a:extLst>
          </p:cNvPr>
          <p:cNvSpPr txBox="1"/>
          <p:nvPr/>
        </p:nvSpPr>
        <p:spPr>
          <a:xfrm>
            <a:off x="246975" y="4504674"/>
            <a:ext cx="6958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Scintillators have a systematic uncertainty of 50% </a:t>
            </a:r>
            <a:r>
              <a:rPr lang="en-GB" sz="900" dirty="0">
                <a:solidFill>
                  <a:prstClr val="black"/>
                </a:solidFill>
                <a:latin typeface="Helvetica" pitchFamily="2" charset="0"/>
              </a:rPr>
              <a:t>[R. </a:t>
            </a:r>
            <a:r>
              <a:rPr lang="en-GB" sz="900" dirty="0" err="1">
                <a:solidFill>
                  <a:prstClr val="black"/>
                </a:solidFill>
                <a:latin typeface="Helvetica" pitchFamily="2" charset="0"/>
              </a:rPr>
              <a:t>Caravita</a:t>
            </a:r>
            <a:r>
              <a:rPr lang="en-GB" sz="900" dirty="0">
                <a:solidFill>
                  <a:prstClr val="black"/>
                </a:solidFill>
                <a:latin typeface="Helvetica" pitchFamily="2" charset="0"/>
              </a:rPr>
              <a:t> et al., 2017]</a:t>
            </a:r>
            <a:r>
              <a:rPr lang="en-GB" dirty="0">
                <a:latin typeface="Helvetica" pitchFamily="2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Charge loss in Faraday Cup due to neutral particles created     </a:t>
            </a:r>
            <a:r>
              <a:rPr lang="en-GB" sz="900" dirty="0">
                <a:solidFill>
                  <a:prstClr val="black"/>
                </a:solidFill>
                <a:latin typeface="Helvetica" pitchFamily="2" charset="0"/>
              </a:rPr>
              <a:t>[B. S. Rawat et al., 2025]</a:t>
            </a:r>
            <a:r>
              <a:rPr lang="en-GB" dirty="0">
                <a:latin typeface="Helvetica" pitchFamily="2" charset="0"/>
              </a:rPr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90CFB9-0E61-2F42-81A1-ED2E526AA9CE}"/>
              </a:ext>
            </a:extLst>
          </p:cNvPr>
          <p:cNvSpPr txBox="1"/>
          <p:nvPr/>
        </p:nvSpPr>
        <p:spPr>
          <a:xfrm>
            <a:off x="7426526" y="4937974"/>
            <a:ext cx="462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latin typeface="Helvetica" pitchFamily="2" charset="0"/>
              </a:rPr>
              <a:t>Can we measure a </a:t>
            </a:r>
            <a:r>
              <a:rPr lang="en-GB" b="1" i="1" dirty="0">
                <a:latin typeface="Helvetica" pitchFamily="2" charset="0"/>
              </a:rPr>
              <a:t>few </a:t>
            </a:r>
            <a:r>
              <a:rPr lang="en-GB" b="1" i="1" dirty="0" err="1">
                <a:latin typeface="Helvetica" pitchFamily="2" charset="0"/>
              </a:rPr>
              <a:t>pC</a:t>
            </a:r>
            <a:r>
              <a:rPr lang="en-GB" i="1" dirty="0">
                <a:latin typeface="Helvetica" pitchFamily="2" charset="0"/>
              </a:rPr>
              <a:t> from </a:t>
            </a:r>
            <a:r>
              <a:rPr lang="en-GB" b="1" i="1" dirty="0">
                <a:latin typeface="Helvetica" pitchFamily="2" charset="0"/>
              </a:rPr>
              <a:t>one low-β </a:t>
            </a:r>
            <a:r>
              <a:rPr lang="en-GB" i="1" dirty="0">
                <a:latin typeface="Helvetica" pitchFamily="2" charset="0"/>
              </a:rPr>
              <a:t>bunch, </a:t>
            </a:r>
            <a:r>
              <a:rPr lang="en-GB" b="1" i="1" dirty="0">
                <a:latin typeface="Helvetica" pitchFamily="2" charset="0"/>
              </a:rPr>
              <a:t>non-invasively</a:t>
            </a:r>
            <a:r>
              <a:rPr lang="en-GB" i="1" dirty="0">
                <a:latin typeface="Helvetica" pitchFamily="2" charset="0"/>
              </a:rPr>
              <a:t>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09F838-4523-DB67-A4E0-C47A634AF01D}"/>
              </a:ext>
            </a:extLst>
          </p:cNvPr>
          <p:cNvSpPr/>
          <p:nvPr/>
        </p:nvSpPr>
        <p:spPr>
          <a:xfrm>
            <a:off x="2506132" y="3872721"/>
            <a:ext cx="1117600" cy="399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928BE5-D4D4-70B9-CFE9-C2D1A3E9019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7" t="65926" r="80493" b="1787"/>
          <a:stretch>
            <a:fillRect/>
          </a:stretch>
        </p:blipFill>
        <p:spPr>
          <a:xfrm>
            <a:off x="10379833" y="3353298"/>
            <a:ext cx="1024767" cy="98044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8A3256B9-814A-6B66-F41F-E2BCE51A5FAE}"/>
              </a:ext>
            </a:extLst>
          </p:cNvPr>
          <p:cNvGrpSpPr/>
          <p:nvPr/>
        </p:nvGrpSpPr>
        <p:grpSpPr>
          <a:xfrm>
            <a:off x="2157299" y="1939815"/>
            <a:ext cx="2576099" cy="2281752"/>
            <a:chOff x="2157299" y="1939815"/>
            <a:chExt cx="2576099" cy="2281752"/>
          </a:xfrm>
        </p:grpSpPr>
        <p:pic>
          <p:nvPicPr>
            <p:cNvPr id="14" name="Picture 13" descr="Diagram of a machine with text and diagrams&#10;&#10;AI-generated content may be incorrect.">
              <a:extLst>
                <a:ext uri="{FF2B5EF4-FFF2-40B4-BE49-F238E27FC236}">
                  <a16:creationId xmlns:a16="http://schemas.microsoft.com/office/drawing/2014/main" id="{CF1EAC58-B115-A0BE-5191-59E7731CF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43" t="34485" r="66074" b="54479"/>
            <a:stretch>
              <a:fillRect/>
            </a:stretch>
          </p:blipFill>
          <p:spPr>
            <a:xfrm>
              <a:off x="2624667" y="1939815"/>
              <a:ext cx="1300465" cy="46166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EA5CAC-F39D-A44F-0C86-B7BC8925F943}"/>
                </a:ext>
              </a:extLst>
            </p:cNvPr>
            <p:cNvSpPr/>
            <p:nvPr/>
          </p:nvSpPr>
          <p:spPr>
            <a:xfrm>
              <a:off x="2157299" y="3291645"/>
              <a:ext cx="1117600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448D49C-F52B-FD2F-8F95-65361E7CFEBA}"/>
                </a:ext>
              </a:extLst>
            </p:cNvPr>
            <p:cNvSpPr/>
            <p:nvPr/>
          </p:nvSpPr>
          <p:spPr>
            <a:xfrm>
              <a:off x="2539299" y="2024923"/>
              <a:ext cx="1117600" cy="39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9BCC4A3-335B-567B-FC04-C1B671367809}"/>
                </a:ext>
              </a:extLst>
            </p:cNvPr>
            <p:cNvSpPr/>
            <p:nvPr/>
          </p:nvSpPr>
          <p:spPr>
            <a:xfrm>
              <a:off x="2174231" y="2369904"/>
              <a:ext cx="1678101" cy="39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2AA15A2-ACCA-FB5A-06EE-292F05DC26DE}"/>
                </a:ext>
              </a:extLst>
            </p:cNvPr>
            <p:cNvSpPr/>
            <p:nvPr/>
          </p:nvSpPr>
          <p:spPr>
            <a:xfrm rot="16200000">
              <a:off x="2862572" y="3121944"/>
              <a:ext cx="1117600" cy="399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A574275-9EB3-7381-7570-298606F97714}"/>
                </a:ext>
              </a:extLst>
            </p:cNvPr>
            <p:cNvSpPr/>
            <p:nvPr/>
          </p:nvSpPr>
          <p:spPr>
            <a:xfrm rot="16200000">
              <a:off x="3615798" y="3103967"/>
              <a:ext cx="1117600" cy="1117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9D6B70-0AEB-76F0-2E8A-90344BE6A2C7}"/>
              </a:ext>
            </a:extLst>
          </p:cNvPr>
          <p:cNvCxnSpPr/>
          <p:nvPr/>
        </p:nvCxnSpPr>
        <p:spPr>
          <a:xfrm>
            <a:off x="2216931" y="2561228"/>
            <a:ext cx="2582333" cy="0"/>
          </a:xfrm>
          <a:prstGeom prst="straightConnector1">
            <a:avLst/>
          </a:prstGeom>
          <a:ln w="38100" cmpd="sng">
            <a:solidFill>
              <a:schemeClr val="accent2"/>
            </a:solidFill>
            <a:prstDash val="dash"/>
            <a:headEnd w="lg" len="med"/>
            <a:tailEnd type="triangle" w="lg" len="med"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414BCAB7-3076-D39C-C26E-39435A8866F2}"/>
              </a:ext>
            </a:extLst>
          </p:cNvPr>
          <p:cNvSpPr/>
          <p:nvPr/>
        </p:nvSpPr>
        <p:spPr>
          <a:xfrm>
            <a:off x="6272268" y="3780797"/>
            <a:ext cx="585731" cy="274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Helvetica" pitchFamily="2" charset="0"/>
              </a:rPr>
              <a:t>5 T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84F2AD1-6D51-E3CB-EFA5-F14818C348DE}"/>
              </a:ext>
            </a:extLst>
          </p:cNvPr>
          <p:cNvSpPr/>
          <p:nvPr/>
        </p:nvSpPr>
        <p:spPr>
          <a:xfrm>
            <a:off x="7907437" y="3757228"/>
            <a:ext cx="599711" cy="30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  <a:latin typeface="Helvetica" pitchFamily="2" charset="0"/>
              </a:rPr>
              <a:t>1 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71862B8-A0C6-E323-3C4E-0B7A7B74E4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9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6" grpId="0" animBg="1"/>
      <p:bldP spid="17" grpId="0"/>
      <p:bldP spid="34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27E12-F4FC-AD7D-4793-3874D917A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443010C-2877-ED95-5D83-7B91D909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03/10/2025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4DBA527-E557-6274-3F6A-E57A6608B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59C11C5-D2CE-CC9E-A47E-71F9FE0C4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5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1C8A5E0-9439-95C9-390F-FA7BA8E3F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B4FEEA-F8C7-DE42-8AA6-D70E1265DDA0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20D9D0D-084B-B52B-AD99-6FFA7F45F6A2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Diagnostic at AEgIS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3B88A-4D94-BFEF-D91A-4E581FA4A83E}"/>
              </a:ext>
            </a:extLst>
          </p:cNvPr>
          <p:cNvSpPr txBox="1"/>
          <p:nvPr/>
        </p:nvSpPr>
        <p:spPr>
          <a:xfrm>
            <a:off x="285413" y="1159537"/>
            <a:ext cx="7827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AD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b="1" dirty="0">
                <a:latin typeface="Helvetica" pitchFamily="2" charset="0"/>
              </a:rPr>
              <a:t>has</a:t>
            </a:r>
            <a:r>
              <a:rPr lang="en-GB" dirty="0">
                <a:latin typeface="Helvetica" pitchFamily="2" charset="0"/>
              </a:rPr>
              <a:t> advanced diagnostics like </a:t>
            </a:r>
            <a:r>
              <a:rPr lang="en-GB" b="1" dirty="0">
                <a:latin typeface="Helvetica" pitchFamily="2" charset="0"/>
              </a:rPr>
              <a:t>Cryogenic Current Comparator</a:t>
            </a:r>
            <a:r>
              <a:rPr lang="en-GB" dirty="0">
                <a:latin typeface="Helvetica" pitchFamily="2" charset="0"/>
              </a:rPr>
              <a:t> (CCC).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Able to measure </a:t>
            </a:r>
            <a:r>
              <a:rPr lang="en-GB" b="1" dirty="0">
                <a:latin typeface="Helvetica" pitchFamily="2" charset="0"/>
              </a:rPr>
              <a:t>nA current </a:t>
            </a:r>
            <a:r>
              <a:rPr lang="en-GB" dirty="0">
                <a:latin typeface="Helvetica" pitchFamily="2" charset="0"/>
              </a:rPr>
              <a:t>of a single bunch using </a:t>
            </a:r>
            <a:r>
              <a:rPr lang="en-GB" b="1" dirty="0">
                <a:latin typeface="Helvetica" pitchFamily="2" charset="0"/>
              </a:rPr>
              <a:t>SQUID based </a:t>
            </a:r>
            <a:r>
              <a:rPr lang="en-GB" dirty="0">
                <a:latin typeface="Helvetica" pitchFamily="2" charset="0"/>
              </a:rPr>
              <a:t>technology.</a:t>
            </a:r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itchFamily="2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Non-invasively measure bunch current of frequency </a:t>
            </a:r>
            <a:r>
              <a:rPr lang="en-GB" b="1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DC to several kHz</a:t>
            </a:r>
            <a:r>
              <a:rPr lang="en-GB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E61FF44-36A6-6B95-DE27-3072F4C05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9534" y="1024738"/>
            <a:ext cx="3208889" cy="34371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44FA68C-4836-8FCC-C9E3-ECB68FF94F6D}"/>
              </a:ext>
            </a:extLst>
          </p:cNvPr>
          <p:cNvSpPr txBox="1"/>
          <p:nvPr/>
        </p:nvSpPr>
        <p:spPr>
          <a:xfrm>
            <a:off x="8112838" y="4915073"/>
            <a:ext cx="353606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Space limitation and high magnetic fields at </a:t>
            </a:r>
            <a:r>
              <a:rPr lang="en-GB" sz="2000" dirty="0" err="1">
                <a:solidFill>
                  <a:srgbClr val="860000"/>
                </a:solidFill>
                <a:latin typeface="Helvetica" pitchFamily="2" charset="0"/>
              </a:rPr>
              <a:t>AEgIS</a:t>
            </a:r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.</a:t>
            </a:r>
            <a:endParaRPr lang="en-GB" sz="2000" dirty="0">
              <a:solidFill>
                <a:srgbClr val="86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6C11C-A3D8-DD6F-97EC-F02452D531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77" y="3429000"/>
            <a:ext cx="3124541" cy="24278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D9C0B3-30A7-CAFD-6BBE-5E9BE9B10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719" y="3449364"/>
            <a:ext cx="2770213" cy="265283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756C806-B3D7-D18B-7138-0670476A3140}"/>
              </a:ext>
            </a:extLst>
          </p:cNvPr>
          <p:cNvCxnSpPr>
            <a:cxnSpLocks/>
          </p:cNvCxnSpPr>
          <p:nvPr/>
        </p:nvCxnSpPr>
        <p:spPr>
          <a:xfrm>
            <a:off x="1938868" y="3891104"/>
            <a:ext cx="0" cy="1595295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AD313F8-6D4D-5924-2461-AE9F31D19F0F}"/>
              </a:ext>
            </a:extLst>
          </p:cNvPr>
          <p:cNvSpPr txBox="1"/>
          <p:nvPr/>
        </p:nvSpPr>
        <p:spPr>
          <a:xfrm>
            <a:off x="1930401" y="4361589"/>
            <a:ext cx="1422400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  <a:latin typeface="Helvetica" pitchFamily="2" charset="0"/>
              </a:rPr>
              <a:t>250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9D384E0-C677-01DF-8453-3D596EF2769F}"/>
              </a:ext>
            </a:extLst>
          </p:cNvPr>
          <p:cNvSpPr txBox="1"/>
          <p:nvPr/>
        </p:nvSpPr>
        <p:spPr>
          <a:xfrm>
            <a:off x="733577" y="5894125"/>
            <a:ext cx="1422400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Niobium CCC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27AFE7-E20B-E86A-D7FD-AF7A18447D5C}"/>
              </a:ext>
            </a:extLst>
          </p:cNvPr>
          <p:cNvSpPr txBox="1"/>
          <p:nvPr/>
        </p:nvSpPr>
        <p:spPr>
          <a:xfrm>
            <a:off x="7442200" y="5881461"/>
            <a:ext cx="1422400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CCC at 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97D621-E086-C770-54FC-25617ED52759}"/>
              </a:ext>
            </a:extLst>
          </p:cNvPr>
          <p:cNvSpPr txBox="1"/>
          <p:nvPr/>
        </p:nvSpPr>
        <p:spPr>
          <a:xfrm>
            <a:off x="3352801" y="6111009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GSI, Darmstadt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BEC2F7F-DB0C-3A73-115A-E176047EC8B3}"/>
              </a:ext>
            </a:extLst>
          </p:cNvPr>
          <p:cNvSpPr txBox="1"/>
          <p:nvPr/>
        </p:nvSpPr>
        <p:spPr>
          <a:xfrm>
            <a:off x="10431265" y="4418679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GSI, Darmstadt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1A74C2B-9AA4-2FAD-6FE0-44C20C65429C}"/>
              </a:ext>
            </a:extLst>
          </p:cNvPr>
          <p:cNvCxnSpPr>
            <a:cxnSpLocks/>
          </p:cNvCxnSpPr>
          <p:nvPr/>
        </p:nvCxnSpPr>
        <p:spPr>
          <a:xfrm>
            <a:off x="5376342" y="4292601"/>
            <a:ext cx="0" cy="1524001"/>
          </a:xfrm>
          <a:prstGeom prst="straightConnector1">
            <a:avLst/>
          </a:prstGeom>
          <a:ln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F8369A-D353-EF36-8CF9-3DF5B356019B}"/>
              </a:ext>
            </a:extLst>
          </p:cNvPr>
          <p:cNvSpPr txBox="1"/>
          <p:nvPr/>
        </p:nvSpPr>
        <p:spPr>
          <a:xfrm>
            <a:off x="5342625" y="4824596"/>
            <a:ext cx="1422400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rgbClr val="FFFF00"/>
                </a:solidFill>
                <a:latin typeface="Helvetica" pitchFamily="2" charset="0"/>
              </a:rPr>
              <a:t>1200 mm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87E072-F0BD-9DF2-011E-2FC87F663CE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41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  <p:bldP spid="18" grpId="0"/>
      <p:bldP spid="19" grpId="0"/>
      <p:bldP spid="20" grpId="0"/>
      <p:bldP spid="2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4DBAE-453E-1BBA-EFE1-AAAB7E6BC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1D7E6E-76E4-30CD-631B-FAB561964A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D744B2-D777-521A-1328-B3637662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03/10/2025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B12DA2D-2D21-1547-759A-08A30A4D2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F11EC4-EF61-8416-30A3-1116D6A6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6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E3F746DA-33D5-DC88-F0EA-D643EACD92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36CB46-B4A0-82EC-B101-8D27577D351E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C076CBB-D013-3BBF-EEC0-6360E7CAED15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Resonant Cavities 101</a:t>
            </a:r>
          </a:p>
        </p:txBody>
      </p:sp>
      <p:pic>
        <p:nvPicPr>
          <p:cNvPr id="1030" name="Picture 6" descr="figure 3">
            <a:extLst>
              <a:ext uri="{FF2B5EF4-FFF2-40B4-BE49-F238E27FC236}">
                <a16:creationId xmlns:a16="http://schemas.microsoft.com/office/drawing/2014/main" id="{E990525A-E37A-2833-F523-25AEE13DF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057324"/>
            <a:ext cx="4186666" cy="47433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B2B74-73F5-BC78-AE57-E9F8B20F7E6D}"/>
              </a:ext>
            </a:extLst>
          </p:cNvPr>
          <p:cNvSpPr txBox="1"/>
          <p:nvPr/>
        </p:nvSpPr>
        <p:spPr>
          <a:xfrm>
            <a:off x="533401" y="5943344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Simrock &amp; Geng, 2022</a:t>
            </a:r>
          </a:p>
        </p:txBody>
      </p:sp>
      <p:pic>
        <p:nvPicPr>
          <p:cNvPr id="9" name="Video Project">
            <a:hlinkClick r:id="" action="ppaction://media"/>
            <a:extLst>
              <a:ext uri="{FF2B5EF4-FFF2-40B4-BE49-F238E27FC236}">
                <a16:creationId xmlns:a16="http://schemas.microsoft.com/office/drawing/2014/main" id="{9942FA7D-B146-A3D3-BA15-FC0221EA9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6267" y="1215292"/>
            <a:ext cx="6484408" cy="36474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AED9E4-FC9D-C587-30B2-323CFA44B514}"/>
              </a:ext>
            </a:extLst>
          </p:cNvPr>
          <p:cNvSpPr txBox="1"/>
          <p:nvPr/>
        </p:nvSpPr>
        <p:spPr>
          <a:xfrm>
            <a:off x="10701593" y="5020740"/>
            <a:ext cx="1304413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Credits: CERN</a:t>
            </a:r>
          </a:p>
        </p:txBody>
      </p:sp>
    </p:spTree>
    <p:extLst>
      <p:ext uri="{BB962C8B-B14F-4D97-AF65-F5344CB8AC3E}">
        <p14:creationId xmlns:p14="http://schemas.microsoft.com/office/powerpoint/2010/main" val="2654265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1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ACF0-BFF6-E138-6409-B840A58FE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EC734DE-6707-1AA5-7F2E-1A38FC4046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67" y="-1759579"/>
            <a:ext cx="12502011" cy="11418077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3B5B09A8-837F-28DE-CBDE-88095577B201}"/>
              </a:ext>
            </a:extLst>
          </p:cNvPr>
          <p:cNvSpPr/>
          <p:nvPr/>
        </p:nvSpPr>
        <p:spPr>
          <a:xfrm>
            <a:off x="7179747" y="3673673"/>
            <a:ext cx="3373952" cy="23078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C728A08-0749-AFD3-BC97-AD1F77E3E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03/10/2025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5F94D62-62A6-89D2-2FCD-DDA679557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23A8C5E-8256-4B81-D5D7-8A29A1B64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7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42C0002-924C-3364-F848-AAEDBE7BD8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02241A9-D0FF-C55D-1152-1A7C85CE4F58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F3611F3-E6ED-A290-68F0-B8835D8217F8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Cavity Beam Current Monitor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87020-1BB4-7B95-3633-096EC98A49E4}"/>
              </a:ext>
            </a:extLst>
          </p:cNvPr>
          <p:cNvSpPr txBox="1"/>
          <p:nvPr/>
        </p:nvSpPr>
        <p:spPr>
          <a:xfrm>
            <a:off x="493384" y="884547"/>
            <a:ext cx="11205229" cy="1841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Any </a:t>
            </a:r>
            <a:r>
              <a:rPr lang="en-GB" b="1" dirty="0">
                <a:latin typeface="Helvetica" pitchFamily="2" charset="0"/>
              </a:rPr>
              <a:t>hollow metal cylinder</a:t>
            </a:r>
            <a:r>
              <a:rPr lang="en-GB" dirty="0">
                <a:latin typeface="Helvetica" pitchFamily="2" charset="0"/>
              </a:rPr>
              <a:t> in principle has infinite set of </a:t>
            </a:r>
            <a:r>
              <a:rPr lang="en-GB" b="1" u="sng" dirty="0">
                <a:latin typeface="Helvetica" pitchFamily="2" charset="0"/>
              </a:rPr>
              <a:t>RF resonant modes</a:t>
            </a:r>
            <a:r>
              <a:rPr lang="en-GB" u="sng" dirty="0">
                <a:latin typeface="Helvetica" pitchFamily="2" charset="0"/>
              </a:rPr>
              <a:t> defined by wall boundaries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sz="900" dirty="0">
                <a:latin typeface="Helvetica" pitchFamily="2" charset="0"/>
              </a:rPr>
              <a:t>[T. R. Pusch et al., 2012]</a:t>
            </a:r>
            <a:r>
              <a:rPr lang="en-GB" dirty="0">
                <a:latin typeface="Helvetica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Transverse Magnetic mode </a:t>
            </a:r>
            <a:r>
              <a:rPr lang="en-GB" b="1" dirty="0">
                <a:latin typeface="Helvetica" pitchFamily="2" charset="0"/>
              </a:rPr>
              <a:t>(TM mode)</a:t>
            </a:r>
            <a:r>
              <a:rPr lang="en-GB" b="1" i="1" dirty="0"/>
              <a:t> </a:t>
            </a:r>
            <a:r>
              <a:rPr lang="en-GB" i="1" dirty="0">
                <a:latin typeface="Helvetica" pitchFamily="2" charset="0"/>
              </a:rPr>
              <a:t>→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b="1" dirty="0">
                <a:latin typeface="Helvetica" pitchFamily="2" charset="0"/>
              </a:rPr>
              <a:t>electric field </a:t>
            </a:r>
            <a:r>
              <a:rPr lang="en-GB" dirty="0">
                <a:latin typeface="Helvetica" pitchFamily="2" charset="0"/>
              </a:rPr>
              <a:t>vector aligned </a:t>
            </a:r>
            <a:r>
              <a:rPr lang="en-GB" b="1" dirty="0">
                <a:latin typeface="Helvetica" pitchFamily="2" charset="0"/>
              </a:rPr>
              <a:t>in the longitudinal z axis.</a:t>
            </a:r>
            <a:r>
              <a:rPr lang="en-GB" dirty="0">
                <a:latin typeface="Helvetica" pitchFamily="2" charset="0"/>
              </a:rPr>
              <a:t> </a:t>
            </a:r>
          </a:p>
          <a:p>
            <a:pPr lvl="2">
              <a:lnSpc>
                <a:spcPct val="150000"/>
              </a:lnSpc>
            </a:pPr>
            <a:r>
              <a:rPr lang="en-GB" dirty="0">
                <a:solidFill>
                  <a:srgbClr val="860000"/>
                </a:solidFill>
                <a:latin typeface="Helvetica" pitchFamily="2" charset="0"/>
              </a:rPr>
              <a:t>⟹ TM mode couples to the beam.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TE modes: no E field on axis </a:t>
            </a:r>
            <a:r>
              <a:rPr lang="en-GB" i="1" dirty="0">
                <a:latin typeface="Helvetica" pitchFamily="2" charset="0"/>
              </a:rPr>
              <a:t>→</a:t>
            </a:r>
            <a:r>
              <a:rPr lang="en-GB" dirty="0">
                <a:latin typeface="Helvetica" pitchFamily="2" charset="0"/>
              </a:rPr>
              <a:t> do not couple efficiently to beam current.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1DE2BF0-9248-B7C1-BA02-23BD3E8F51A7}"/>
              </a:ext>
            </a:extLst>
          </p:cNvPr>
          <p:cNvSpPr txBox="1"/>
          <p:nvPr/>
        </p:nvSpPr>
        <p:spPr>
          <a:xfrm>
            <a:off x="2437995" y="3081517"/>
            <a:ext cx="944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Eigen frequency is given by,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479E8CA-A466-9D9C-8167-C6D9BC2B12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906"/>
          <a:stretch>
            <a:fillRect/>
          </a:stretch>
        </p:blipFill>
        <p:spPr>
          <a:xfrm>
            <a:off x="4144441" y="3605004"/>
            <a:ext cx="2762250" cy="75055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5ADDCBF-EB01-BCBB-F715-A90B1CC61352}"/>
              </a:ext>
            </a:extLst>
          </p:cNvPr>
          <p:cNvSpPr txBox="1"/>
          <p:nvPr/>
        </p:nvSpPr>
        <p:spPr>
          <a:xfrm>
            <a:off x="7138638" y="3407408"/>
            <a:ext cx="51731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latin typeface="Helvetica" pitchFamily="2" charset="0"/>
              </a:rPr>
              <a:t>m, n, p → no. of half oscillations in each spatial dimension. </a:t>
            </a:r>
          </a:p>
          <a:p>
            <a:r>
              <a:rPr lang="en-GB" sz="1400" i="1" dirty="0">
                <a:latin typeface="Helvetica" pitchFamily="2" charset="0"/>
              </a:rPr>
              <a:t>L, R → Length and radius of the cylinder.</a:t>
            </a:r>
          </a:p>
          <a:p>
            <a:r>
              <a:rPr lang="en-GB" sz="1400" i="1" dirty="0">
                <a:latin typeface="Helvetica" pitchFamily="2" charset="0"/>
              </a:rPr>
              <a:t>j</a:t>
            </a:r>
            <a:r>
              <a:rPr lang="en-GB" sz="1400" i="1" baseline="-25000" dirty="0">
                <a:latin typeface="Helvetica" pitchFamily="2" charset="0"/>
              </a:rPr>
              <a:t>mn</a:t>
            </a:r>
            <a:r>
              <a:rPr lang="en-GB" sz="1400" i="1" dirty="0">
                <a:latin typeface="Helvetica" pitchFamily="2" charset="0"/>
              </a:rPr>
              <a:t> → n</a:t>
            </a:r>
            <a:r>
              <a:rPr lang="en-GB" sz="1400" i="1" baseline="30000" dirty="0">
                <a:latin typeface="Helvetica" pitchFamily="2" charset="0"/>
              </a:rPr>
              <a:t>th</a:t>
            </a:r>
            <a:r>
              <a:rPr lang="en-GB" sz="1400" i="1" dirty="0">
                <a:latin typeface="Helvetica" pitchFamily="2" charset="0"/>
              </a:rPr>
              <a:t> root of m</a:t>
            </a:r>
            <a:r>
              <a:rPr lang="en-GB" sz="1400" i="1" baseline="30000" dirty="0">
                <a:latin typeface="Helvetica" pitchFamily="2" charset="0"/>
              </a:rPr>
              <a:t>th</a:t>
            </a:r>
            <a:r>
              <a:rPr lang="en-GB" sz="1400" i="1" dirty="0">
                <a:latin typeface="Helvetica" pitchFamily="2" charset="0"/>
              </a:rPr>
              <a:t> order Bessel function.</a:t>
            </a:r>
            <a:endParaRPr lang="en-GB" sz="1400" i="1" baseline="-25000" dirty="0"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A925A26-A7C1-FABF-03C0-8FAF09BDB42B}"/>
              </a:ext>
            </a:extLst>
          </p:cNvPr>
          <p:cNvSpPr txBox="1"/>
          <p:nvPr/>
        </p:nvSpPr>
        <p:spPr>
          <a:xfrm>
            <a:off x="675216" y="5058623"/>
            <a:ext cx="112052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>
                <a:latin typeface="Helvetica" pitchFamily="2" charset="0"/>
              </a:rPr>
              <a:t>A passing </a:t>
            </a:r>
            <a:r>
              <a:rPr lang="en-GB" b="1" dirty="0">
                <a:latin typeface="Helvetica" pitchFamily="2" charset="0"/>
              </a:rPr>
              <a:t>charged beam excites </a:t>
            </a:r>
            <a:r>
              <a:rPr lang="en-GB" dirty="0">
                <a:latin typeface="Helvetica" pitchFamily="2" charset="0"/>
              </a:rPr>
              <a:t>the </a:t>
            </a:r>
            <a:r>
              <a:rPr lang="en-GB" b="1" dirty="0">
                <a:latin typeface="Helvetica" pitchFamily="2" charset="0"/>
              </a:rPr>
              <a:t>eigen mode </a:t>
            </a:r>
            <a:r>
              <a:rPr lang="en-GB" dirty="0">
                <a:latin typeface="Helvetica" pitchFamily="2" charset="0"/>
              </a:rPr>
              <a:t>of the cavity if it matches with the bunch frequency.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dirty="0">
                <a:latin typeface="Helvetica" pitchFamily="2" charset="0"/>
              </a:rPr>
              <a:t>TM</a:t>
            </a:r>
            <a:r>
              <a:rPr lang="en-GB" b="1" baseline="-25000" dirty="0">
                <a:latin typeface="Helvetica" pitchFamily="2" charset="0"/>
              </a:rPr>
              <a:t>010</a:t>
            </a:r>
            <a:r>
              <a:rPr lang="en-GB" dirty="0">
                <a:latin typeface="Helvetica" pitchFamily="2" charset="0"/>
              </a:rPr>
              <a:t> – Lowest monopole mode is used </a:t>
            </a:r>
            <a:r>
              <a:rPr lang="en-GB" b="1" dirty="0">
                <a:latin typeface="Helvetica" pitchFamily="2" charset="0"/>
              </a:rPr>
              <a:t>for</a:t>
            </a:r>
            <a:r>
              <a:rPr lang="en-GB" dirty="0">
                <a:latin typeface="Helvetica" pitchFamily="2" charset="0"/>
              </a:rPr>
              <a:t> </a:t>
            </a:r>
            <a:r>
              <a:rPr lang="en-GB" b="1" dirty="0">
                <a:latin typeface="Helvetica" pitchFamily="2" charset="0"/>
              </a:rPr>
              <a:t>current measurements</a:t>
            </a:r>
            <a:r>
              <a:rPr lang="en-GB" dirty="0">
                <a:latin typeface="Helvetica" pitchFamily="2" charset="0"/>
              </a:rPr>
              <a:t>. </a:t>
            </a:r>
          </a:p>
          <a:p>
            <a:endParaRPr lang="en-GB" dirty="0">
              <a:latin typeface="Helvetica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9126477-E56A-6254-72FC-BE8E901FDF65}"/>
              </a:ext>
            </a:extLst>
          </p:cNvPr>
          <p:cNvSpPr txBox="1"/>
          <p:nvPr/>
        </p:nvSpPr>
        <p:spPr>
          <a:xfrm>
            <a:off x="3651250" y="3778179"/>
            <a:ext cx="545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>
                <a:latin typeface="Helvetica" pitchFamily="2" charset="0"/>
              </a:rPr>
              <a:t>f</a:t>
            </a:r>
            <a:r>
              <a:rPr lang="en-GB" i="1" baseline="-25000" dirty="0">
                <a:latin typeface="Helvetica" pitchFamily="2" charset="0"/>
              </a:rPr>
              <a:t>mnp</a:t>
            </a:r>
            <a:endParaRPr lang="en-GB" i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310308-5B57-E265-8559-A330F39C44E9}"/>
              </a:ext>
            </a:extLst>
          </p:cNvPr>
          <p:cNvGrpSpPr/>
          <p:nvPr/>
        </p:nvGrpSpPr>
        <p:grpSpPr>
          <a:xfrm>
            <a:off x="459316" y="3021500"/>
            <a:ext cx="1795036" cy="1604297"/>
            <a:chOff x="459316" y="2911430"/>
            <a:chExt cx="1795036" cy="160429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A879243-A110-9BF9-CF6C-B2DF11D2DF83}"/>
                </a:ext>
              </a:extLst>
            </p:cNvPr>
            <p:cNvGrpSpPr/>
            <p:nvPr/>
          </p:nvGrpSpPr>
          <p:grpSpPr>
            <a:xfrm>
              <a:off x="675216" y="2936292"/>
              <a:ext cx="1047750" cy="1543411"/>
              <a:chOff x="1955800" y="2489202"/>
              <a:chExt cx="1047750" cy="1543411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B78872F-0404-B43C-FEF1-486CDDDD8DA9}"/>
                  </a:ext>
                </a:extLst>
              </p:cNvPr>
              <p:cNvSpPr/>
              <p:nvPr/>
            </p:nvSpPr>
            <p:spPr>
              <a:xfrm>
                <a:off x="1955800" y="2495550"/>
                <a:ext cx="304800" cy="15239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C9EC0CF-2EE6-B6D9-A948-525FB5F1DF1E}"/>
                  </a:ext>
                </a:extLst>
              </p:cNvPr>
              <p:cNvSpPr/>
              <p:nvPr/>
            </p:nvSpPr>
            <p:spPr>
              <a:xfrm>
                <a:off x="2698750" y="2501900"/>
                <a:ext cx="304800" cy="152399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FA058E01-C2B6-CF1C-B271-A69ABD934768}"/>
                  </a:ext>
                </a:extLst>
              </p:cNvPr>
              <p:cNvCxnSpPr>
                <a:stCxn id="9" idx="0"/>
                <a:endCxn id="10" idx="0"/>
              </p:cNvCxnSpPr>
              <p:nvPr/>
            </p:nvCxnSpPr>
            <p:spPr>
              <a:xfrm>
                <a:off x="2108200" y="2495550"/>
                <a:ext cx="742950" cy="635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5C94A6A-E4A3-9DAE-13ED-463613C0E5C8}"/>
                  </a:ext>
                </a:extLst>
              </p:cNvPr>
              <p:cNvCxnSpPr/>
              <p:nvPr/>
            </p:nvCxnSpPr>
            <p:spPr>
              <a:xfrm>
                <a:off x="2114550" y="4019550"/>
                <a:ext cx="74295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15" descr="A black and white frame&#10;&#10;AI-generated content may be incorrect.">
                <a:extLst>
                  <a:ext uri="{FF2B5EF4-FFF2-40B4-BE49-F238E27FC236}">
                    <a16:creationId xmlns:a16="http://schemas.microsoft.com/office/drawing/2014/main" id="{A0F2BCBA-B485-B1B0-72A1-E2D4CC136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000"/>
              <a:stretch>
                <a:fillRect/>
              </a:stretch>
            </p:blipFill>
            <p:spPr>
              <a:xfrm>
                <a:off x="1958799" y="2489202"/>
                <a:ext cx="162101" cy="1543411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A99654D-95DC-990E-5EB6-3590142BDCE5}"/>
                </a:ext>
              </a:extLst>
            </p:cNvPr>
            <p:cNvGrpSpPr/>
            <p:nvPr/>
          </p:nvGrpSpPr>
          <p:grpSpPr>
            <a:xfrm>
              <a:off x="1486916" y="3094145"/>
              <a:ext cx="180000" cy="1332000"/>
              <a:chOff x="3232150" y="2571750"/>
              <a:chExt cx="180000" cy="13320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E8281BFE-940F-A962-1D10-1B56995D07D5}"/>
                  </a:ext>
                </a:extLst>
              </p:cNvPr>
              <p:cNvSpPr/>
              <p:nvPr/>
            </p:nvSpPr>
            <p:spPr>
              <a:xfrm>
                <a:off x="3232150" y="2571750"/>
                <a:ext cx="180000" cy="1332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8F48B58-501C-2762-DFB5-B727729B6511}"/>
                  </a:ext>
                </a:extLst>
              </p:cNvPr>
              <p:cNvSpPr/>
              <p:nvPr/>
            </p:nvSpPr>
            <p:spPr>
              <a:xfrm>
                <a:off x="3268150" y="2761250"/>
                <a:ext cx="108000" cy="936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B37D0AC-F32C-DF73-E3A1-EB8AAC5E9E8D}"/>
                  </a:ext>
                </a:extLst>
              </p:cNvPr>
              <p:cNvSpPr/>
              <p:nvPr/>
            </p:nvSpPr>
            <p:spPr>
              <a:xfrm>
                <a:off x="3306250" y="2865315"/>
                <a:ext cx="36000" cy="720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90000"/>
                    <a:lumOff val="1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3105BAA-0655-27AE-486A-BB5BA1FBF16D}"/>
                </a:ext>
              </a:extLst>
            </p:cNvPr>
            <p:cNvCxnSpPr/>
            <p:nvPr/>
          </p:nvCxnSpPr>
          <p:spPr>
            <a:xfrm>
              <a:off x="459316" y="3655484"/>
              <a:ext cx="1466850" cy="0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Graphic 26" descr="Play with solid fill">
              <a:extLst>
                <a:ext uri="{FF2B5EF4-FFF2-40B4-BE49-F238E27FC236}">
                  <a16:creationId xmlns:a16="http://schemas.microsoft.com/office/drawing/2014/main" id="{F14E7F31-E61C-3D09-64CA-42DEB4239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54672" y="4033616"/>
              <a:ext cx="80443" cy="80443"/>
            </a:xfrm>
            <a:prstGeom prst="rect">
              <a:avLst/>
            </a:prstGeom>
          </p:spPr>
        </p:pic>
        <p:pic>
          <p:nvPicPr>
            <p:cNvPr id="36" name="Picture 35" descr="A blue line on a black background&#10;&#10;AI-generated content may be incorrect.">
              <a:extLst>
                <a:ext uri="{FF2B5EF4-FFF2-40B4-BE49-F238E27FC236}">
                  <a16:creationId xmlns:a16="http://schemas.microsoft.com/office/drawing/2014/main" id="{A8D9E5E6-88DB-312E-4DE6-A624FF7F8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44"/>
            <a:stretch>
              <a:fillRect/>
            </a:stretch>
          </p:blipFill>
          <p:spPr>
            <a:xfrm rot="10083341">
              <a:off x="1509618" y="3048540"/>
              <a:ext cx="94349" cy="143012"/>
            </a:xfrm>
            <a:prstGeom prst="rect">
              <a:avLst/>
            </a:prstGeom>
          </p:spPr>
        </p:pic>
        <p:pic>
          <p:nvPicPr>
            <p:cNvPr id="37" name="Picture 36" descr="A blue line on a black background&#10;&#10;AI-generated content may be incorrect.">
              <a:extLst>
                <a:ext uri="{FF2B5EF4-FFF2-40B4-BE49-F238E27FC236}">
                  <a16:creationId xmlns:a16="http://schemas.microsoft.com/office/drawing/2014/main" id="{7005EDCB-88CD-C375-2A90-C7F45C2D8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44"/>
            <a:stretch>
              <a:fillRect/>
            </a:stretch>
          </p:blipFill>
          <p:spPr>
            <a:xfrm rot="11080199">
              <a:off x="1533141" y="3239581"/>
              <a:ext cx="66167" cy="10029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016CF40-13E5-E7F6-758A-748E3CFB4A79}"/>
                </a:ext>
              </a:extLst>
            </p:cNvPr>
            <p:cNvSpPr txBox="1"/>
            <p:nvPr/>
          </p:nvSpPr>
          <p:spPr>
            <a:xfrm>
              <a:off x="1691216" y="3653765"/>
              <a:ext cx="4699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rgbClr val="C00000"/>
                  </a:solidFill>
                  <a:latin typeface="Helvetica" pitchFamily="2" charset="0"/>
                </a:rPr>
                <a:t>E</a:t>
              </a:r>
              <a:endParaRPr lang="en-GB" sz="1400" baseline="-25000" dirty="0">
                <a:solidFill>
                  <a:srgbClr val="C00000"/>
                </a:solidFill>
                <a:latin typeface="Helvetica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86175F2-6625-E79B-2DF4-70DD6B52FB28}"/>
                </a:ext>
              </a:extLst>
            </p:cNvPr>
            <p:cNvSpPr txBox="1"/>
            <p:nvPr/>
          </p:nvSpPr>
          <p:spPr>
            <a:xfrm>
              <a:off x="1611395" y="2911430"/>
              <a:ext cx="469900" cy="235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aseline="-25000" dirty="0">
                  <a:solidFill>
                    <a:schemeClr val="tx2">
                      <a:lumMod val="90000"/>
                      <a:lumOff val="10000"/>
                    </a:schemeClr>
                  </a:solidFill>
                  <a:latin typeface="Helvetica" pitchFamily="2" charset="0"/>
                </a:rPr>
                <a:t>B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A151BA4-F2BF-8A9F-8D72-ED3CD5410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83386" t="79723" r="5383" b="5068"/>
            <a:stretch>
              <a:fillRect/>
            </a:stretch>
          </p:blipFill>
          <p:spPr>
            <a:xfrm>
              <a:off x="1885862" y="4109394"/>
              <a:ext cx="368490" cy="406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15715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40" grpId="0"/>
      <p:bldP spid="44" grpId="0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74A3B-EBF8-C5CF-AAB3-B492D50D4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3DB6DC2-67E5-74FC-B31C-8342BF5F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7BADFD4-ECD8-5AE6-7DDE-A7A4C6682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B61AB4C-8419-F85D-EAEA-E7891F55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8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6D960E16-9B91-1F5D-3776-B2099798F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6523D4-3EB6-E668-4DC5-EEAF59976AA1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1975265-9111-B48D-EA4F-39177F41EE56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Cavity Beam Current Monitor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A05414-ECEA-6C4F-4BD4-D79FA842AA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49" t="2189" r="6708"/>
          <a:stretch>
            <a:fillRect/>
          </a:stretch>
        </p:blipFill>
        <p:spPr>
          <a:xfrm>
            <a:off x="88316" y="1088800"/>
            <a:ext cx="3513668" cy="4497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C83C56-32FA-6011-C074-E776AE3BEE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01" t="3005" b="10786"/>
          <a:stretch>
            <a:fillRect/>
          </a:stretch>
        </p:blipFill>
        <p:spPr>
          <a:xfrm>
            <a:off x="3601984" y="2191419"/>
            <a:ext cx="2590800" cy="263312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19ECEE-619A-CFC8-9F16-E04855346CD7}"/>
              </a:ext>
            </a:extLst>
          </p:cNvPr>
          <p:cNvSpPr/>
          <p:nvPr/>
        </p:nvSpPr>
        <p:spPr>
          <a:xfrm>
            <a:off x="88316" y="1016002"/>
            <a:ext cx="6227817" cy="49191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6C1250-434A-6BE9-C77D-C928AAC0BA58}"/>
              </a:ext>
            </a:extLst>
          </p:cNvPr>
          <p:cNvSpPr txBox="1"/>
          <p:nvPr/>
        </p:nvSpPr>
        <p:spPr>
          <a:xfrm>
            <a:off x="4659139" y="4929185"/>
            <a:ext cx="1422400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TM</a:t>
            </a:r>
            <a:r>
              <a:rPr lang="en-GB" sz="14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010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71FFFB-FCFC-CAAF-EC6C-017CC0CC3F48}"/>
              </a:ext>
            </a:extLst>
          </p:cNvPr>
          <p:cNvSpPr txBox="1"/>
          <p:nvPr/>
        </p:nvSpPr>
        <p:spPr>
          <a:xfrm>
            <a:off x="787399" y="5461423"/>
            <a:ext cx="2125133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Beam Current Monitor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D45859D-4994-E61E-6397-92052E5D057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58" t="2066" r="3728" b="362"/>
          <a:stretch>
            <a:fillRect/>
          </a:stretch>
        </p:blipFill>
        <p:spPr>
          <a:xfrm>
            <a:off x="6801206" y="1261535"/>
            <a:ext cx="3202970" cy="43245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376E26-7121-EB65-9C6B-BE46F310A0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73" t="6589" r="8576"/>
          <a:stretch>
            <a:fillRect/>
          </a:stretch>
        </p:blipFill>
        <p:spPr>
          <a:xfrm>
            <a:off x="10074154" y="2779399"/>
            <a:ext cx="2103385" cy="214978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B8E6D01-EEEB-97F3-ED3D-475DBDB772F1}"/>
              </a:ext>
            </a:extLst>
          </p:cNvPr>
          <p:cNvSpPr txBox="1"/>
          <p:nvPr/>
        </p:nvSpPr>
        <p:spPr>
          <a:xfrm>
            <a:off x="7255458" y="5586039"/>
            <a:ext cx="2125133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Beam Position Monitor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B4524F9-044E-B9A1-B2C7-6A45E81814B5}"/>
              </a:ext>
            </a:extLst>
          </p:cNvPr>
          <p:cNvSpPr txBox="1"/>
          <p:nvPr/>
        </p:nvSpPr>
        <p:spPr>
          <a:xfrm>
            <a:off x="10848272" y="4938000"/>
            <a:ext cx="1422400" cy="307777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TM</a:t>
            </a:r>
            <a:r>
              <a:rPr lang="en-GB" sz="1400" baseline="-25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110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B0D0F0-5FCD-7CAC-1091-138A6BAEA3CD}"/>
              </a:ext>
            </a:extLst>
          </p:cNvPr>
          <p:cNvSpPr txBox="1"/>
          <p:nvPr/>
        </p:nvSpPr>
        <p:spPr>
          <a:xfrm>
            <a:off x="5704449" y="6036467"/>
            <a:ext cx="2180814" cy="246221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</a:rPr>
              <a:t>Source: T. R. Pusch et al., 2012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81612-2A57-674C-231B-3A412A5ED59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42645"/>
            <a:ext cx="12541090" cy="1141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16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75487A-CEED-8463-F17D-79C604295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0092837-8AA8-1F79-DB8F-E678015AF3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545" y="-1759579"/>
            <a:ext cx="12541090" cy="11418077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019952E-4EF4-F26B-F3D9-D971C708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6EAE219-D6F8-4B33-960F-6ADF067CE242}" type="datetime1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04/10/2025</a:t>
            </a:fld>
            <a:endParaRPr lang="en-GB" dirty="0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031E13D-49AC-9A4B-4068-EA6023923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sruthy.chandran@liverpool.ac.uk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E61EF48-B55A-0CF1-302E-10EAF937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E059598-FF79-40E6-93A9-D090A1C9AE10}" type="slidenum">
              <a:rPr lang="en-GB" smtClean="0">
                <a:solidFill>
                  <a:schemeClr val="tx2">
                    <a:lumMod val="90000"/>
                    <a:lumOff val="10000"/>
                  </a:schemeClr>
                </a:solidFill>
                <a:latin typeface="Arial Nova" panose="020B0504020202020204" pitchFamily="34" charset="0"/>
              </a:rPr>
              <a:t>9</a:t>
            </a:fld>
            <a:endParaRPr lang="en-GB">
              <a:solidFill>
                <a:schemeClr val="tx2">
                  <a:lumMod val="90000"/>
                  <a:lumOff val="10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C4DB1F2-9AF1-B8CD-E524-2389DFD1DF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3" b="22623"/>
          <a:stretch/>
        </p:blipFill>
        <p:spPr>
          <a:xfrm>
            <a:off x="88316" y="44623"/>
            <a:ext cx="1080083" cy="3242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BB6E5D-0F4E-7AA1-BCEC-4C6CF6EBBBE1}"/>
              </a:ext>
            </a:extLst>
          </p:cNvPr>
          <p:cNvCxnSpPr/>
          <p:nvPr/>
        </p:nvCxnSpPr>
        <p:spPr>
          <a:xfrm>
            <a:off x="-14461" y="6347534"/>
            <a:ext cx="12192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10C5EC3-1F15-CF04-F7D2-C56F702A887D}"/>
              </a:ext>
            </a:extLst>
          </p:cNvPr>
          <p:cNvSpPr txBox="1"/>
          <p:nvPr/>
        </p:nvSpPr>
        <p:spPr>
          <a:xfrm>
            <a:off x="0" y="206769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tx1">
                    <a:lumMod val="95000"/>
                    <a:lumOff val="5000"/>
                  </a:schemeClr>
                </a:solidFill>
                <a:latin typeface="Helvetica" pitchFamily="2" charset="0"/>
                <a:ea typeface="Verdana" panose="020B0604030504040204" pitchFamily="34" charset="0"/>
              </a:rPr>
              <a:t>Cavity Beam Current Monitor</a:t>
            </a:r>
            <a:endParaRPr lang="en-IN" sz="2400" b="1" u="sng" dirty="0">
              <a:solidFill>
                <a:schemeClr val="tx1">
                  <a:lumMod val="95000"/>
                  <a:lumOff val="5000"/>
                </a:schemeClr>
              </a:solidFill>
              <a:latin typeface="Helvetica" pitchFamily="2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2EDC9-CBCA-4565-9441-DF5EDA796DAE}"/>
              </a:ext>
            </a:extLst>
          </p:cNvPr>
          <p:cNvSpPr txBox="1"/>
          <p:nvPr/>
        </p:nvSpPr>
        <p:spPr>
          <a:xfrm>
            <a:off x="270932" y="908204"/>
            <a:ext cx="87799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Helvetica" pitchFamily="2" charset="0"/>
              </a:rPr>
              <a:t>How does one choose the mode frequency, shape, and other parameters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72613-9048-CA85-A8D6-3374BA03B2D9}"/>
              </a:ext>
            </a:extLst>
          </p:cNvPr>
          <p:cNvSpPr txBox="1"/>
          <p:nvPr/>
        </p:nvSpPr>
        <p:spPr>
          <a:xfrm>
            <a:off x="3395134" y="1561047"/>
            <a:ext cx="1540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Helvetica" pitchFamily="2" charset="0"/>
              </a:rPr>
              <a:t>f</a:t>
            </a:r>
            <a:r>
              <a:rPr lang="en-GB" sz="2400" b="1" i="1" baseline="-25000" dirty="0">
                <a:latin typeface="Helvetica" pitchFamily="2" charset="0"/>
              </a:rPr>
              <a:t>0</a:t>
            </a:r>
            <a:r>
              <a:rPr lang="en-GB" sz="2400" b="1" i="1" dirty="0">
                <a:latin typeface="Helvetica" pitchFamily="2" charset="0"/>
              </a:rPr>
              <a:t> = n f</a:t>
            </a:r>
            <a:r>
              <a:rPr lang="en-GB" sz="2400" b="1" i="1" baseline="-25000" dirty="0">
                <a:latin typeface="Helvetica" pitchFamily="2" charset="0"/>
              </a:rPr>
              <a:t>rep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96B7B6-B458-BE97-1CCE-0E5D359803F5}"/>
              </a:ext>
            </a:extLst>
          </p:cNvPr>
          <p:cNvSpPr txBox="1"/>
          <p:nvPr/>
        </p:nvSpPr>
        <p:spPr>
          <a:xfrm>
            <a:off x="3217334" y="2218889"/>
            <a:ext cx="18965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i="1" dirty="0">
                <a:latin typeface="Helvetica" pitchFamily="2" charset="0"/>
              </a:rPr>
              <a:t>𝜏</a:t>
            </a:r>
            <a:r>
              <a:rPr lang="en-GB" sz="2800" b="1" i="1" dirty="0">
                <a:latin typeface="Helvetica" pitchFamily="2" charset="0"/>
              </a:rPr>
              <a:t> </a:t>
            </a:r>
            <a:r>
              <a:rPr lang="en-GB" sz="2400" b="1" i="1" dirty="0">
                <a:latin typeface="Helvetica" pitchFamily="2" charset="0"/>
              </a:rPr>
              <a:t>= Q</a:t>
            </a:r>
            <a:r>
              <a:rPr lang="en-GB" sz="2400" b="1" i="1" baseline="-25000" dirty="0">
                <a:latin typeface="Helvetica" pitchFamily="2" charset="0"/>
              </a:rPr>
              <a:t>L</a:t>
            </a:r>
            <a:r>
              <a:rPr lang="en-GB" sz="2400" b="1" i="1" dirty="0">
                <a:latin typeface="Helvetica" pitchFamily="2" charset="0"/>
              </a:rPr>
              <a:t>/ </a:t>
            </a:r>
            <a:r>
              <a:rPr lang="el-GR" sz="2400" b="1" i="1" dirty="0">
                <a:latin typeface="Helvetica" pitchFamily="2" charset="0"/>
              </a:rPr>
              <a:t>π</a:t>
            </a:r>
            <a:r>
              <a:rPr lang="en-GB" sz="2400" b="1" i="1" dirty="0">
                <a:latin typeface="Helvetica" pitchFamily="2" charset="0"/>
              </a:rPr>
              <a:t> f</a:t>
            </a:r>
            <a:r>
              <a:rPr lang="en-GB" sz="2400" b="1" i="1" baseline="-25000" dirty="0">
                <a:latin typeface="Helvetica" pitchFamily="2" charset="0"/>
              </a:rPr>
              <a:t>0</a:t>
            </a:r>
          </a:p>
          <a:p>
            <a:endParaRPr lang="en-GB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69588A-166E-22B4-8DA7-87C5B8B04370}"/>
              </a:ext>
            </a:extLst>
          </p:cNvPr>
          <p:cNvSpPr txBox="1"/>
          <p:nvPr/>
        </p:nvSpPr>
        <p:spPr>
          <a:xfrm>
            <a:off x="914400" y="1607214"/>
            <a:ext cx="254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For Quasi-CW beam,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638C3F-5DFB-EDCE-E866-41E95D7956D1}"/>
              </a:ext>
            </a:extLst>
          </p:cNvPr>
          <p:cNvSpPr txBox="1"/>
          <p:nvPr/>
        </p:nvSpPr>
        <p:spPr>
          <a:xfrm>
            <a:off x="5054600" y="1634595"/>
            <a:ext cx="698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⟹ Integer multiple of the bunch repetition frequency.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DA138B-6AF6-7E09-D4A7-38A342FE8A16}"/>
              </a:ext>
            </a:extLst>
          </p:cNvPr>
          <p:cNvSpPr txBox="1"/>
          <p:nvPr/>
        </p:nvSpPr>
        <p:spPr>
          <a:xfrm>
            <a:off x="914400" y="2319967"/>
            <a:ext cx="2540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Cavity damping time,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9425408-D437-EBC5-7F71-AE91F8063839}"/>
              </a:ext>
            </a:extLst>
          </p:cNvPr>
          <p:cNvSpPr txBox="1"/>
          <p:nvPr/>
        </p:nvSpPr>
        <p:spPr>
          <a:xfrm>
            <a:off x="5054600" y="2287674"/>
            <a:ext cx="690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Q</a:t>
            </a:r>
            <a:r>
              <a:rPr lang="en-GB" baseline="-25000" dirty="0">
                <a:latin typeface="Helvetica" pitchFamily="2" charset="0"/>
              </a:rPr>
              <a:t>L</a:t>
            </a:r>
            <a:r>
              <a:rPr lang="en-GB" dirty="0">
                <a:latin typeface="Helvetica" pitchFamily="2" charset="0"/>
              </a:rPr>
              <a:t>⟹ Loaded quality factor for the mode frequency.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7B031C-9760-161D-01B2-F18745CCD0C2}"/>
              </a:ext>
            </a:extLst>
          </p:cNvPr>
          <p:cNvSpPr txBox="1"/>
          <p:nvPr/>
        </p:nvSpPr>
        <p:spPr>
          <a:xfrm>
            <a:off x="962167" y="3005952"/>
            <a:ext cx="336973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Helvetica" pitchFamily="2" charset="0"/>
              </a:rPr>
              <a:t>T = 1/ f</a:t>
            </a:r>
            <a:r>
              <a:rPr lang="en-GB" sz="2400" b="1" i="1" baseline="-25000" dirty="0">
                <a:latin typeface="Helvetica" pitchFamily="2" charset="0"/>
              </a:rPr>
              <a:t>rep</a:t>
            </a:r>
            <a:r>
              <a:rPr lang="en-GB" sz="2400" b="1" i="1" dirty="0">
                <a:latin typeface="Helvetica" pitchFamily="2" charset="0"/>
              </a:rPr>
              <a:t> &lt;&lt; </a:t>
            </a:r>
            <a:r>
              <a:rPr lang="en-GB" sz="2800" b="1" i="1" dirty="0">
                <a:latin typeface="Helvetica" pitchFamily="2" charset="0"/>
              </a:rPr>
              <a:t>𝜏</a:t>
            </a:r>
            <a:endParaRPr lang="en-GB" sz="2800" b="1" i="1" baseline="-25000" dirty="0">
              <a:latin typeface="Helvetica" pitchFamily="2" charset="0"/>
            </a:endParaRPr>
          </a:p>
          <a:p>
            <a:endParaRPr lang="en-GB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F3D814-A0F8-7FD1-2409-72D75047C3CA}"/>
              </a:ext>
            </a:extLst>
          </p:cNvPr>
          <p:cNvSpPr txBox="1"/>
          <p:nvPr/>
        </p:nvSpPr>
        <p:spPr>
          <a:xfrm>
            <a:off x="914399" y="3738549"/>
            <a:ext cx="2480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Helvetica" pitchFamily="2" charset="0"/>
              </a:rPr>
              <a:t>T = 1/ </a:t>
            </a:r>
            <a:r>
              <a:rPr lang="en-GB" sz="2400" b="1" i="1" dirty="0" err="1">
                <a:latin typeface="Helvetica" pitchFamily="2" charset="0"/>
              </a:rPr>
              <a:t>f</a:t>
            </a:r>
            <a:r>
              <a:rPr lang="en-GB" sz="2400" b="1" i="1" baseline="-25000" dirty="0" err="1">
                <a:latin typeface="Helvetica" pitchFamily="2" charset="0"/>
              </a:rPr>
              <a:t>rep</a:t>
            </a:r>
            <a:r>
              <a:rPr lang="en-GB" sz="2400" b="1" i="1" dirty="0">
                <a:latin typeface="Helvetica" pitchFamily="2" charset="0"/>
              </a:rPr>
              <a:t> &gt;&gt; </a:t>
            </a:r>
            <a:r>
              <a:rPr lang="el-GR" sz="2800" b="1" i="1" dirty="0">
                <a:latin typeface="Helvetica" pitchFamily="2" charset="0"/>
              </a:rPr>
              <a:t>𝜏</a:t>
            </a:r>
            <a:endParaRPr lang="en-GB" sz="2800" b="1" i="1" baseline="-25000" dirty="0">
              <a:latin typeface="Helvetica" pitchFamily="2" charset="0"/>
            </a:endParaRPr>
          </a:p>
          <a:p>
            <a:endParaRPr lang="en-GB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8B4A45-1FBB-01BA-F891-C17669D8659E}"/>
              </a:ext>
            </a:extLst>
          </p:cNvPr>
          <p:cNvSpPr txBox="1"/>
          <p:nvPr/>
        </p:nvSpPr>
        <p:spPr>
          <a:xfrm>
            <a:off x="3454402" y="3120256"/>
            <a:ext cx="8508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⟹ Response from a bunch stays and is </a:t>
            </a:r>
            <a:r>
              <a:rPr lang="en-GB" b="1" dirty="0">
                <a:latin typeface="Helvetica" pitchFamily="2" charset="0"/>
              </a:rPr>
              <a:t>averaged out over different bunches.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81A3E6-743D-ECDB-B112-A1921110DF09}"/>
              </a:ext>
            </a:extLst>
          </p:cNvPr>
          <p:cNvSpPr txBox="1"/>
          <p:nvPr/>
        </p:nvSpPr>
        <p:spPr>
          <a:xfrm>
            <a:off x="3454402" y="3831311"/>
            <a:ext cx="8585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" pitchFamily="2" charset="0"/>
              </a:rPr>
              <a:t>⟹ Bunch arrives after damping time. </a:t>
            </a:r>
            <a:r>
              <a:rPr lang="en-GB" b="1" dirty="0">
                <a:latin typeface="Helvetica" pitchFamily="2" charset="0"/>
              </a:rPr>
              <a:t>Response from previous bunch is lost.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7E48AB-1FA1-D048-E2A6-34EEF29BC616}"/>
              </a:ext>
            </a:extLst>
          </p:cNvPr>
          <p:cNvSpPr txBox="1"/>
          <p:nvPr/>
        </p:nvSpPr>
        <p:spPr>
          <a:xfrm>
            <a:off x="0" y="4829840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Is it possible to relate the </a:t>
            </a:r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frequency spectrum of a single bunch</a:t>
            </a:r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 with cavity </a:t>
            </a:r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eigen mode</a:t>
            </a:r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?!</a:t>
            </a:r>
          </a:p>
          <a:p>
            <a:pPr algn="ctr"/>
            <a:endParaRPr lang="en-GB" sz="2000" dirty="0">
              <a:solidFill>
                <a:srgbClr val="860000"/>
              </a:solidFill>
              <a:latin typeface="Helvetica" pitchFamily="2" charset="0"/>
            </a:endParaRPr>
          </a:p>
          <a:p>
            <a:pPr algn="ctr"/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Will the single bunch </a:t>
            </a:r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response</a:t>
            </a:r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 be </a:t>
            </a:r>
            <a:r>
              <a:rPr lang="en-GB" sz="2000" b="1" dirty="0">
                <a:solidFill>
                  <a:srgbClr val="860000"/>
                </a:solidFill>
                <a:latin typeface="Helvetica" pitchFamily="2" charset="0"/>
              </a:rPr>
              <a:t>strong enough</a:t>
            </a:r>
            <a:r>
              <a:rPr lang="en-GB" sz="2000" dirty="0">
                <a:solidFill>
                  <a:srgbClr val="860000"/>
                </a:solidFill>
                <a:latin typeface="Helvetica" pitchFamily="2" charset="0"/>
              </a:rPr>
              <a:t> to measure?!</a:t>
            </a:r>
          </a:p>
          <a:p>
            <a:pPr algn="ctr"/>
            <a:endParaRPr lang="en-GB" sz="2000" dirty="0">
              <a:solidFill>
                <a:srgbClr val="86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70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6919</TotalTime>
  <Words>1757</Words>
  <Application>Microsoft Office PowerPoint</Application>
  <PresentationFormat>Widescreen</PresentationFormat>
  <Paragraphs>340</Paragraphs>
  <Slides>25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Aptos</vt:lpstr>
      <vt:lpstr>Aptos Display</vt:lpstr>
      <vt:lpstr>Arial</vt:lpstr>
      <vt:lpstr>Arial Black</vt:lpstr>
      <vt:lpstr>Arial Nova</vt:lpstr>
      <vt:lpstr>Helvetica</vt:lpstr>
      <vt:lpstr>Livvic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Chandran, Sruthy</dc:creator>
  <cp:lastModifiedBy>Chandran, Sruthy</cp:lastModifiedBy>
  <cp:revision>214</cp:revision>
  <dcterms:created xsi:type="dcterms:W3CDTF">2025-09-16T13:10:05Z</dcterms:created>
  <dcterms:modified xsi:type="dcterms:W3CDTF">2025-10-04T00:55:43Z</dcterms:modified>
</cp:coreProperties>
</file>