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6"/>
  </p:notesMasterIdLst>
  <p:sldIdLst>
    <p:sldId id="258" r:id="rId2"/>
    <p:sldId id="279" r:id="rId3"/>
    <p:sldId id="357" r:id="rId4"/>
    <p:sldId id="344" r:id="rId5"/>
    <p:sldId id="260" r:id="rId6"/>
    <p:sldId id="266" r:id="rId7"/>
    <p:sldId id="351" r:id="rId8"/>
    <p:sldId id="352" r:id="rId9"/>
    <p:sldId id="276" r:id="rId10"/>
    <p:sldId id="353" r:id="rId11"/>
    <p:sldId id="345" r:id="rId12"/>
    <p:sldId id="349" r:id="rId13"/>
    <p:sldId id="354" r:id="rId14"/>
    <p:sldId id="355" r:id="rId15"/>
    <p:sldId id="356" r:id="rId16"/>
    <p:sldId id="281" r:id="rId17"/>
    <p:sldId id="297" r:id="rId18"/>
    <p:sldId id="350" r:id="rId19"/>
    <p:sldId id="289" r:id="rId20"/>
    <p:sldId id="346" r:id="rId21"/>
    <p:sldId id="347" r:id="rId22"/>
    <p:sldId id="348" r:id="rId23"/>
    <p:sldId id="290" r:id="rId24"/>
    <p:sldId id="274" r:id="rId25"/>
  </p:sldIdLst>
  <p:sldSz cx="9144000" cy="6858000" type="screen4x3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004ADE"/>
    <a:srgbClr val="0033CC"/>
    <a:srgbClr val="000066"/>
    <a:srgbClr val="FFCC00"/>
    <a:srgbClr val="FFCB25"/>
    <a:srgbClr val="F9DA67"/>
    <a:srgbClr val="20A026"/>
    <a:srgbClr val="6C2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64" autoAdjust="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8EA32AD-457A-4819-99E2-B5DB378F8A19}" type="datetimeFigureOut">
              <a:rPr lang="hu-HU" smtClean="0"/>
              <a:t>2025. 10. 05.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9F17DA5-762B-4222-9338-37483D84D0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05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17DA5-762B-4222-9338-37483D84D0C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056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17DA5-762B-4222-9338-37483D84D0C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466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Wingdings" panose="05000000000000000000" pitchFamily="2" charset="2"/>
                  <a:buNone/>
                </a:pPr>
                <a:endParaRPr lang="en-US" sz="105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It was also determined how the electric field varies with the distance from the focus. 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Fig 6.5, the FWHM diameter of the high field region is approximately 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150 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𝜇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 the radial direction, which is sufficiently large for electron acceleration applications. 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expansion is about 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600 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𝜇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(regarding the expansion in 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𝑧</a:t>
                </a: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direction as well) in the axial direction for a 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𝛾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=20^o</a:t>
                </a: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but for a 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𝛾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=40^o</a:t>
                </a: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it reduces by a factor of about 2. </a:t>
                </a:r>
                <a:endParaRPr lang="en-US" sz="105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17DA5-762B-4222-9338-37483D84D0C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668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Wingdings" panose="05000000000000000000" pitchFamily="2" charset="2"/>
                  <a:buNone/>
                </a:pPr>
                <a:endParaRPr lang="en-US" sz="105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It was also determined how the electric field varies with the distance from the focus. 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Fig 6.5, the FWHM diameter of the high field region is approximately 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150 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𝜇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 the radial direction, which is sufficiently large for electron acceleration applications. 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expansion is about 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600 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𝜇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(regarding the expansion in 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𝑧</a:t>
                </a: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direction as well) in the axial direction for a 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𝛾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=20^o</a:t>
                </a: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but for a 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𝛾</a:t>
                </a:r>
                <a:r>
                  <a:rPr lang="en-US" sz="105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=40^o</a:t>
                </a:r>
                <a:r>
                  <a:rPr lang="en-US" sz="105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it reduces by a factor of about 2. </a:t>
                </a:r>
                <a:endParaRPr lang="en-US" sz="105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17DA5-762B-4222-9338-37483D84D0C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668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7DA5-762B-4222-9338-37483D84D0CB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6908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7DA5-762B-4222-9338-37483D84D0CB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564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17DA5-762B-4222-9338-37483D84D0C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05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17DA5-762B-4222-9338-37483D84D0C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05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17DA5-762B-4222-9338-37483D84D0C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46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17DA5-762B-4222-9338-37483D84D0C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46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17DA5-762B-4222-9338-37483D84D0C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46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17DA5-762B-4222-9338-37483D84D0C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466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17DA5-762B-4222-9338-37483D84D0C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466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17DA5-762B-4222-9338-37483D84D0C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46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8E9239-7423-7380-42F3-4612D1590D93}"/>
              </a:ext>
            </a:extLst>
          </p:cNvPr>
          <p:cNvSpPr>
            <a:spLocks noChangeAspect="1"/>
          </p:cNvSpPr>
          <p:nvPr/>
        </p:nvSpPr>
        <p:spPr>
          <a:xfrm>
            <a:off x="173832" y="244475"/>
            <a:ext cx="8792767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46279F-CA14-4C6B-6859-8BBC0C744B16}"/>
              </a:ext>
            </a:extLst>
          </p:cNvPr>
          <p:cNvCxnSpPr/>
          <p:nvPr/>
        </p:nvCxnSpPr>
        <p:spPr>
          <a:xfrm>
            <a:off x="1483519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6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6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2B4CC45-076E-590B-4D7F-E2F3B432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B5DFF2-02A3-4981-BB0F-F161D8D0D91C}" type="datetime1">
              <a:rPr lang="en-US" smtClean="0"/>
              <a:t>10/5/2025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F3DA27-FC17-2F7E-FB77-EAA107AE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2075D43-2AC7-9361-45B1-807874EF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18ACBA-B64C-448C-8171-F3B583D59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579F8-1842-F666-FAFC-4793110E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26F6-3705-41EF-B044-68B481043B00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B050E-198E-7D8B-384F-7A626C8B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49250-A2FD-D138-B5B9-73CC4FDD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AD6AA-795D-4141-8D36-6983E8300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4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49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ADD07-9B71-F7F9-986C-02090D14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4C49D-7F7D-40A2-AF48-020A748A4F12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3C7B2-56A6-6332-6AD0-CD78833D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0990-4F76-7DBD-A8F4-19B0A08A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B646B-D136-4570-B3C9-CD2B2587C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8BEF3-FA86-7753-BF66-95F67FB3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6BBC-74E5-43C9-83E4-94954C4CB2E5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A892-D7A4-8CB5-274D-E1475E02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3485-921D-8EFB-2453-10C5A219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53AC-A1C8-4A7F-99CF-621709914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2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97DFE8-2A07-CE63-CF33-7730D94BB300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20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3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F1DD61-7EBF-47DC-63CE-23EB80E7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53E4-4739-4558-AC0B-E44099282C94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69E671-F4A9-536D-9BC6-6695BA75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78756A-1588-51CE-5E8C-40892DF1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BEC1-3E32-4F96-8588-B1660E80B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1" y="2057399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3A4794-08C3-C64F-AB41-C35217FB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6A51-4E11-4928-A6F7-6E096BA7F6D3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69516-A430-F613-193A-0B1EAFFA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1A321-2CFB-5DBC-67BE-354F3A17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032C-69EB-4D55-91AA-7D3C0F6DA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9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1" y="2721483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08FBA9-2BF8-FBA7-B792-48520CD6C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8048-91BB-4345-A2AA-596EC5379B6F}" type="datetime1">
              <a:rPr lang="en-US" smtClean="0"/>
              <a:t>10/5/2025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3C5F24-BB37-7ED0-6D3F-031E847C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D3A1E1-89B1-CDA6-0E39-8BC7BE53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FDB81-E005-4725-A223-D41EB18E4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8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21FB63-03AC-8F2A-5FE5-FD67C023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F0E6F-9679-41B9-BB4C-C9B21F7A2922}" type="datetime1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903979-6E40-D8BA-E935-CFBA2C1A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DD5C99-EB92-498D-6833-F2CE8716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C6F71-A22F-4C35-975B-71B0D3FE5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254CB9-F3B1-BE99-EB5C-876E763D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4DD1-BA81-45AA-BC0A-79FA43D5BCEC}" type="datetime1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9AECA2-3AAE-148A-75B9-CF00130E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B901F2-1F14-87B4-50AB-0246DFB7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0B24-3E4D-49E6-86FD-911615F7E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2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2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CFEF48-4F08-9307-A8C5-7A034DAA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CD77-BE58-45C8-B423-FB7D3E0F0447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87E4FF-E924-BA2E-134F-ABDD48AD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9BA8E2-92A9-BBFB-C7BE-80E205D2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5DD56-D668-4FD6-BBFD-7777F7038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4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2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7" y="1069847"/>
            <a:ext cx="4574287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2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8F8E27-0FC2-82B7-D6A6-A5EA9282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82E4-0491-47C0-A86D-8DE4095EDB15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16E747-4515-D891-3AD7-6DFE69A3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8C3316-28B0-CFBB-99DA-C7B5E6D6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E52D5-6EE4-4457-ACC5-B616B7364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8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61FB8F-0A86-AFCE-EE72-08573E064386}"/>
              </a:ext>
            </a:extLst>
          </p:cNvPr>
          <p:cNvSpPr>
            <a:spLocks noChangeAspect="1"/>
          </p:cNvSpPr>
          <p:nvPr/>
        </p:nvSpPr>
        <p:spPr>
          <a:xfrm>
            <a:off x="173832" y="244475"/>
            <a:ext cx="8792767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51530FD-4F85-A74E-11F8-1ADE2E661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609601"/>
            <a:ext cx="7406879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68E19A8-E253-1BFA-EF2C-0B4CE60EC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2" y="2057400"/>
            <a:ext cx="740449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907D0-D200-880F-8FE7-11D52F697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1" y="6224590"/>
            <a:ext cx="1746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1A9F37B1-C66C-442E-90B8-1932D49716CF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70441-955D-F0CD-9438-95C28347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6" y="6224590"/>
            <a:ext cx="3537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9E483-3537-0D7E-B79E-C74E150AF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304" y="6224590"/>
            <a:ext cx="1279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0800FEFF-91FD-464E-90B7-C6E380362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8" r:id="rId2"/>
    <p:sldLayoutId id="214748379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228600" indent="-18256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3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47.jpeg"/><Relationship Id="rId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6.png"/><Relationship Id="rId5" Type="http://schemas.openxmlformats.org/officeDocument/2006/relationships/image" Target="../media/image53.png"/><Relationship Id="rId10" Type="http://schemas.openxmlformats.org/officeDocument/2006/relationships/image" Target="../media/image63.png"/><Relationship Id="rId4" Type="http://schemas.openxmlformats.org/officeDocument/2006/relationships/image" Target="../media/image52.jpeg"/><Relationship Id="rId9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4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600.png"/><Relationship Id="rId5" Type="http://schemas.openxmlformats.org/officeDocument/2006/relationships/image" Target="../media/image540.png"/><Relationship Id="rId10" Type="http://schemas.openxmlformats.org/officeDocument/2006/relationships/image" Target="../media/image590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0.png"/><Relationship Id="rId7" Type="http://schemas.openxmlformats.org/officeDocument/2006/relationships/image" Target="../media/image3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ProBook\Downloads\downloa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4" y="571089"/>
            <a:ext cx="2187837" cy="115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59" y="5003613"/>
            <a:ext cx="1387819" cy="987381"/>
          </a:xfrm>
          <a:prstGeom prst="rect">
            <a:avLst/>
          </a:prstGeom>
        </p:spPr>
      </p:pic>
      <p:pic>
        <p:nvPicPr>
          <p:cNvPr id="15" name="Picture 12" descr="PT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1688" y="598937"/>
            <a:ext cx="3426056" cy="116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ím 1"/>
          <p:cNvSpPr txBox="1">
            <a:spLocks/>
          </p:cNvSpPr>
          <p:nvPr/>
        </p:nvSpPr>
        <p:spPr>
          <a:xfrm>
            <a:off x="528464" y="2097746"/>
            <a:ext cx="8059722" cy="793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sz="2400" b="1" dirty="0">
                <a:solidFill>
                  <a:sysClr val="windowText" lastClr="000000"/>
                </a:solidFill>
                <a:latin typeface="Calibri Light" panose="020F0302020204030204"/>
              </a:rPr>
              <a:t>Terahertz driven electron acceleration using a parabolic mirror or a paraboloid ring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4426" y="3018900"/>
            <a:ext cx="6863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u="sng" dirty="0" err="1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László</a:t>
            </a:r>
            <a:r>
              <a:rPr lang="en-US" altLang="en-US" sz="1400" b="1" u="sng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 Pálfalvi</a:t>
            </a:r>
            <a:r>
              <a:rPr lang="en-US" altLang="en-US" sz="1400" b="1" baseline="30000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1,2</a:t>
            </a:r>
            <a:r>
              <a:rPr lang="en-US" altLang="en-US" sz="1400" b="1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400" b="1" dirty="0" err="1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Zerihun</a:t>
            </a:r>
            <a:r>
              <a:rPr lang="en-US" altLang="en-US" sz="1400" b="1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 T. Godana</a:t>
            </a:r>
            <a:r>
              <a:rPr lang="en-US" altLang="en-US" sz="1400" b="1" baseline="30000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1,3,4</a:t>
            </a:r>
            <a:r>
              <a:rPr lang="en-US" altLang="en-US" sz="1400" b="1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hu-HU" altLang="en-US" sz="1400" b="1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 Szabolcs </a:t>
            </a:r>
            <a:r>
              <a:rPr lang="hu-HU" altLang="en-US" sz="1400" b="1" dirty="0" err="1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Turnár</a:t>
            </a:r>
            <a:r>
              <a:rPr lang="en-US" altLang="en-US" sz="1400" b="1" baseline="30000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1,2</a:t>
            </a:r>
            <a:r>
              <a:rPr lang="hu-HU" altLang="en-US" sz="1400" b="1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, Zoltán </a:t>
            </a:r>
            <a:r>
              <a:rPr lang="hu-HU" altLang="en-US" sz="1400" b="1" dirty="0" err="1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Tibai</a:t>
            </a:r>
            <a:r>
              <a:rPr lang="en-US" altLang="en-US" sz="1400" b="1" baseline="30000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hu-HU" altLang="en-US" sz="1400" b="1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altLang="en-US" sz="1400" b="1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hu-HU" altLang="en-US" sz="1400" b="1" dirty="0">
              <a:solidFill>
                <a:srgbClr val="3333CC"/>
              </a:solidFill>
              <a:latin typeface="Arial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1400" b="1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György Tóth</a:t>
            </a:r>
            <a:r>
              <a:rPr lang="en-US" altLang="en-US" sz="1400" b="1" baseline="30000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1,3</a:t>
            </a:r>
            <a:r>
              <a:rPr lang="en-US" altLang="en-US" sz="1400" b="1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 and János Hebling</a:t>
            </a:r>
            <a:r>
              <a:rPr lang="en-US" altLang="en-US" sz="1400" b="1" baseline="30000" dirty="0">
                <a:solidFill>
                  <a:srgbClr val="3333CC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1,2,3</a:t>
            </a:r>
            <a:endParaRPr lang="en-US" altLang="en-US" sz="1400" b="1" i="1" dirty="0">
              <a:solidFill>
                <a:srgbClr val="3333CC"/>
              </a:solidFill>
              <a:latin typeface="Arial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5753" y="3779617"/>
            <a:ext cx="5894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u-HU" altLang="en-US" sz="1200" baseline="30000" dirty="0">
                <a:latin typeface="Comic Sans MS" panose="030F0702030302020204" pitchFamily="66" charset="0"/>
              </a:rPr>
              <a:t>1</a:t>
            </a:r>
            <a:r>
              <a:rPr lang="hu-HU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>
                <a:latin typeface="Comic Sans MS" panose="030F0702030302020204" pitchFamily="66" charset="0"/>
                <a:cs typeface="Calibri" panose="020F0502020204030204" pitchFamily="34" charset="0"/>
              </a:rPr>
              <a:t>Institute of Physics, University of </a:t>
            </a:r>
            <a:r>
              <a:rPr lang="en-US" altLang="en-US" sz="1200" dirty="0" err="1">
                <a:latin typeface="Comic Sans MS" panose="030F0702030302020204" pitchFamily="66" charset="0"/>
                <a:cs typeface="Calibri" panose="020F0502020204030204" pitchFamily="34" charset="0"/>
              </a:rPr>
              <a:t>Pécs</a:t>
            </a:r>
            <a:r>
              <a:rPr lang="en-US" altLang="en-US" sz="1200" dirty="0">
                <a:latin typeface="Comic Sans MS" panose="030F0702030302020204" pitchFamily="66" charset="0"/>
                <a:cs typeface="Calibri" panose="020F0502020204030204" pitchFamily="34" charset="0"/>
              </a:rPr>
              <a:t>, H-7624 </a:t>
            </a:r>
            <a:r>
              <a:rPr lang="en-US" altLang="en-US" sz="1200" dirty="0" err="1">
                <a:latin typeface="Comic Sans MS" panose="030F0702030302020204" pitchFamily="66" charset="0"/>
                <a:cs typeface="Calibri" panose="020F0502020204030204" pitchFamily="34" charset="0"/>
              </a:rPr>
              <a:t>Pécs</a:t>
            </a:r>
            <a:r>
              <a:rPr lang="en-US" altLang="en-US" sz="1200" dirty="0">
                <a:latin typeface="Comic Sans MS" panose="030F0702030302020204" pitchFamily="66" charset="0"/>
                <a:cs typeface="Calibri" panose="020F0502020204030204" pitchFamily="34" charset="0"/>
              </a:rPr>
              <a:t>, Hungary</a:t>
            </a:r>
          </a:p>
          <a:p>
            <a:pPr eaLnBrk="1" hangingPunct="1"/>
            <a:r>
              <a:rPr lang="en-US" altLang="en-US" sz="1200" baseline="30000" dirty="0">
                <a:latin typeface="Comic Sans MS" panose="030F0702030302020204" pitchFamily="66" charset="0"/>
              </a:rPr>
              <a:t>2</a:t>
            </a:r>
            <a:r>
              <a:rPr lang="hu-HU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>
                <a:latin typeface="Comic Sans MS" panose="030F0702030302020204" pitchFamily="66" charset="0"/>
                <a:cs typeface="Calibri" panose="020F0502020204030204" pitchFamily="34" charset="0"/>
              </a:rPr>
              <a:t>HUN-REN−PTE High-Field Terahertz Research Group, H-7624 </a:t>
            </a:r>
            <a:r>
              <a:rPr lang="en-US" altLang="en-US" sz="1200" dirty="0" err="1">
                <a:latin typeface="Comic Sans MS" panose="030F0702030302020204" pitchFamily="66" charset="0"/>
                <a:cs typeface="Calibri" panose="020F0502020204030204" pitchFamily="34" charset="0"/>
              </a:rPr>
              <a:t>Pécs</a:t>
            </a:r>
            <a:r>
              <a:rPr lang="en-US" altLang="en-US" sz="1200" dirty="0">
                <a:latin typeface="Comic Sans MS" panose="030F0702030302020204" pitchFamily="66" charset="0"/>
                <a:cs typeface="Calibri" panose="020F0502020204030204" pitchFamily="34" charset="0"/>
              </a:rPr>
              <a:t>, Hungary</a:t>
            </a:r>
          </a:p>
          <a:p>
            <a:pPr eaLnBrk="1" hangingPunct="1"/>
            <a:r>
              <a:rPr lang="en-US" altLang="en-US" sz="1200" baseline="30000" dirty="0">
                <a:latin typeface="Comic Sans MS" panose="030F0702030302020204" pitchFamily="66" charset="0"/>
              </a:rPr>
              <a:t>3</a:t>
            </a:r>
            <a:r>
              <a:rPr lang="hu-HU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err="1">
                <a:latin typeface="Comic Sans MS" panose="030F0702030302020204" pitchFamily="66" charset="0"/>
                <a:cs typeface="Calibri" panose="020F0502020204030204" pitchFamily="34" charset="0"/>
              </a:rPr>
              <a:t>Szentágothai</a:t>
            </a:r>
            <a:r>
              <a:rPr lang="en-US" altLang="en-US" sz="1200" dirty="0">
                <a:latin typeface="Comic Sans MS" panose="030F0702030302020204" pitchFamily="66" charset="0"/>
                <a:cs typeface="Calibri" panose="020F0502020204030204" pitchFamily="34" charset="0"/>
              </a:rPr>
              <a:t> Research Centre, University of </a:t>
            </a:r>
            <a:r>
              <a:rPr lang="en-US" altLang="en-US" sz="1200" dirty="0" err="1">
                <a:latin typeface="Comic Sans MS" panose="030F0702030302020204" pitchFamily="66" charset="0"/>
                <a:cs typeface="Calibri" panose="020F0502020204030204" pitchFamily="34" charset="0"/>
              </a:rPr>
              <a:t>Pécs</a:t>
            </a:r>
            <a:r>
              <a:rPr lang="en-US" altLang="en-US" sz="1200" dirty="0">
                <a:latin typeface="Comic Sans MS" panose="030F0702030302020204" pitchFamily="66" charset="0"/>
                <a:cs typeface="Calibri" panose="020F0502020204030204" pitchFamily="34" charset="0"/>
              </a:rPr>
              <a:t>, H-7624 </a:t>
            </a:r>
            <a:r>
              <a:rPr lang="en-US" altLang="en-US" sz="1200" dirty="0" err="1">
                <a:latin typeface="Comic Sans MS" panose="030F0702030302020204" pitchFamily="66" charset="0"/>
                <a:cs typeface="Calibri" panose="020F0502020204030204" pitchFamily="34" charset="0"/>
              </a:rPr>
              <a:t>Pécs</a:t>
            </a:r>
            <a:r>
              <a:rPr lang="en-US" altLang="en-US" sz="1200" dirty="0">
                <a:latin typeface="Comic Sans MS" panose="030F0702030302020204" pitchFamily="66" charset="0"/>
                <a:cs typeface="Calibri" panose="020F0502020204030204" pitchFamily="34" charset="0"/>
              </a:rPr>
              <a:t>, Hungary</a:t>
            </a:r>
          </a:p>
          <a:p>
            <a:r>
              <a:rPr lang="en-US" altLang="en-US" sz="1200" baseline="30000" dirty="0">
                <a:latin typeface="Comic Sans MS" panose="030F0702030302020204" pitchFamily="66" charset="0"/>
              </a:rPr>
              <a:t>4</a:t>
            </a:r>
            <a:r>
              <a:rPr lang="hu-HU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>
                <a:latin typeface="Comic Sans MS" panose="030F0702030302020204" pitchFamily="66" charset="0"/>
                <a:cs typeface="Calibri" panose="020F0502020204030204" pitchFamily="34" charset="0"/>
              </a:rPr>
              <a:t>Department of Physics, </a:t>
            </a:r>
            <a:r>
              <a:rPr lang="en-US" altLang="en-US" sz="1200" dirty="0" err="1">
                <a:latin typeface="Comic Sans MS" panose="030F0702030302020204" pitchFamily="66" charset="0"/>
                <a:cs typeface="Calibri" panose="020F0502020204030204" pitchFamily="34" charset="0"/>
              </a:rPr>
              <a:t>Dilla</a:t>
            </a:r>
            <a:r>
              <a:rPr lang="en-US" altLang="en-US" sz="1200" dirty="0">
                <a:latin typeface="Comic Sans MS" panose="030F0702030302020204" pitchFamily="66" charset="0"/>
                <a:cs typeface="Calibri" panose="020F0502020204030204" pitchFamily="34" charset="0"/>
              </a:rPr>
              <a:t> University, </a:t>
            </a:r>
            <a:r>
              <a:rPr lang="en-US" altLang="en-US" sz="1200" dirty="0" err="1">
                <a:latin typeface="Comic Sans MS" panose="030F0702030302020204" pitchFamily="66" charset="0"/>
                <a:cs typeface="Calibri" panose="020F0502020204030204" pitchFamily="34" charset="0"/>
              </a:rPr>
              <a:t>Dilla</a:t>
            </a:r>
            <a:r>
              <a:rPr lang="en-US" altLang="en-US" sz="1200" dirty="0">
                <a:latin typeface="Comic Sans MS" panose="030F0702030302020204" pitchFamily="66" charset="0"/>
                <a:cs typeface="Calibri" panose="020F0502020204030204" pitchFamily="34" charset="0"/>
              </a:rPr>
              <a:t>, Ethiopia</a:t>
            </a:r>
          </a:p>
        </p:txBody>
      </p:sp>
      <p:grpSp>
        <p:nvGrpSpPr>
          <p:cNvPr id="26" name="Group 19"/>
          <p:cNvGrpSpPr>
            <a:grpSpLocks/>
          </p:cNvGrpSpPr>
          <p:nvPr/>
        </p:nvGrpSpPr>
        <p:grpSpPr bwMode="auto">
          <a:xfrm>
            <a:off x="1692950" y="5000601"/>
            <a:ext cx="4238625" cy="993406"/>
            <a:chOff x="2816766" y="5340838"/>
            <a:chExt cx="4829992" cy="1116000"/>
          </a:xfrm>
        </p:grpSpPr>
        <p:pic>
          <p:nvPicPr>
            <p:cNvPr id="27" name="Picture 9" descr="Logó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7321" y="5341833"/>
              <a:ext cx="1980264" cy="11140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9" name="Picture 7" descr="egyete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16766" y="5341626"/>
              <a:ext cx="1485900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8" descr="SzKK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72240" y="5340838"/>
              <a:ext cx="1274518" cy="11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1839950" y="6133022"/>
            <a:ext cx="5997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EuPRAXIA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-DN Camp III: Innovation 2025. 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okt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6–7. University of Pécs</a:t>
            </a:r>
            <a:endParaRPr lang="en-US" sz="16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05" y="587123"/>
            <a:ext cx="1909481" cy="118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70DB55C-1684-2D44-50CD-8C5679F8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6797E6A-4FE4-6C86-2487-1B7FA2DB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719" y="351322"/>
            <a:ext cx="4698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hu-HU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alidation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Calculation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</a:t>
            </a:r>
            <a:r>
              <a:rPr lang="en-US" sz="20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(cont.)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116284DD-DFDF-685C-888C-1FD8A97E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5244" y="6195903"/>
            <a:ext cx="395480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D3120-8C04-5BD7-F8EE-CF8E034F5DC2}"/>
              </a:ext>
            </a:extLst>
          </p:cNvPr>
          <p:cNvSpPr txBox="1"/>
          <p:nvPr/>
        </p:nvSpPr>
        <p:spPr>
          <a:xfrm>
            <a:off x="239852" y="873875"/>
            <a:ext cx="49839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004A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vector beams +</a:t>
            </a:r>
            <a:r>
              <a:rPr lang="en-US" sz="1600" b="1" dirty="0">
                <a:solidFill>
                  <a:srgbClr val="004A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Whole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on-axis parabolic mirror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6" name="Picture 15" descr="A graph of a function&#10;&#10;Description automatically generated">
            <a:extLst>
              <a:ext uri="{FF2B5EF4-FFF2-40B4-BE49-F238E27FC236}">
                <a16:creationId xmlns:a16="http://schemas.microsoft.com/office/drawing/2014/main" id="{E2FFD3E8-C1BF-AFA9-520D-19C774AEB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8" y="1222155"/>
            <a:ext cx="4086342" cy="3108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6AD3EA-C36D-4263-AA8F-877A646516F2}"/>
                  </a:ext>
                </a:extLst>
              </p:cNvPr>
              <p:cNvSpPr txBox="1"/>
              <p:nvPr/>
            </p:nvSpPr>
            <p:spPr>
              <a:xfrm>
                <a:off x="642452" y="4310545"/>
                <a:ext cx="396289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The amplitude of the longitudinal electric field component versus the longitudinal coordinate,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URWPalladioL-Ital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URWPalladioL-Ital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URWPalladioL-Bold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URWPalladioL-Bold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The inset shows a magnified region of the main graph. </a:t>
                </a:r>
                <a:endParaRPr lang="en-US" sz="1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6AD3EA-C36D-4263-AA8F-877A64651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52" y="4310545"/>
                <a:ext cx="3962898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308" t="-637" r="-615" b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8425D36-2BF3-7357-ECE6-B6A69C2610F6}"/>
              </a:ext>
            </a:extLst>
          </p:cNvPr>
          <p:cNvSpPr txBox="1"/>
          <p:nvPr/>
        </p:nvSpPr>
        <p:spPr>
          <a:xfrm>
            <a:off x="172047" y="5206284"/>
            <a:ext cx="8799908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figure, the dashed curves from Richards–Wolf theory perfectly match the solid curves from Stratton–Chu theory.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Any distinction between them can only be seen through magnification, as shown in the inset.</a:t>
            </a: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64DD196E-445C-BEB6-1B18-63516AED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472" y="2515025"/>
            <a:ext cx="41954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Pálfalvi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preprint, 2406.00795 (2024)</a:t>
            </a:r>
          </a:p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 Dehez,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Optics Express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14891-14905 (2012)</a:t>
            </a:r>
            <a:endParaRPr lang="hu-H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3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70DB55C-1684-2D44-50CD-8C5679F8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6797E6A-4FE4-6C86-2487-1B7FA2DB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98" y="351322"/>
            <a:ext cx="8712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I) Monochromatic, flat-top beams +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 on-axis parabolic mirror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(Radial distribution)</a:t>
            </a: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116284DD-DFDF-685C-888C-1FD8A97E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4068" y="6195903"/>
            <a:ext cx="466656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21AC30-85F4-B38D-7220-651F06C23101}"/>
                  </a:ext>
                </a:extLst>
              </p:cNvPr>
              <p:cNvSpPr txBox="1"/>
              <p:nvPr/>
            </p:nvSpPr>
            <p:spPr>
              <a:xfrm>
                <a:off x="204044" y="5314928"/>
                <a:ext cx="876235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field amplitude enhancement factors,</a:t>
                </a:r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hu-HU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h</m:t>
                        </m:r>
                        <m:r>
                          <a:rPr kumimoji="0" lang="hu-HU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=|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kumimoji="0" lang="hu-HU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</a:rPr>
                      <m:t>|</m:t>
                    </m:r>
                    <m:r>
                      <a:rPr kumimoji="0" lang="hu-HU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</a:rPr>
                      <m:t>/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increases with the </a:t>
                </a:r>
                <a:r>
                  <a:rPr lang="hu-HU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NA</a:t>
                </a:r>
                <a:r>
                  <a:rPr lang="en-US" sz="1400" dirty="0">
                    <a:solidFill>
                      <a:srgbClr val="004ADE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marL="285750" lvl="0" indent="-285750">
                  <a:buFont typeface="Wingdings" panose="05000000000000000000" pitchFamily="2" charset="2"/>
                  <a:buChar char="§"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The circle </a:t>
                </a:r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in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Figure d.</a:t>
                </a:r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an appropriate focusing geometry for in-coupling into the waveguide</a:t>
                </a:r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b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Wong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et al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.,  Optics Express </a:t>
                </a:r>
                <a:r>
                  <a:rPr kumimoji="0" lang="hu-H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9792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9806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(2</a:t>
                </a:r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013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21AC30-85F4-B38D-7220-651F06C2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4" y="5314928"/>
                <a:ext cx="8762356" cy="738664"/>
              </a:xfrm>
              <a:prstGeom prst="rect">
                <a:avLst/>
              </a:prstGeom>
              <a:blipFill>
                <a:blip r:embed="rId3"/>
                <a:stretch>
                  <a:fillRect l="-70" t="-1653" b="-74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graph of a function&#10;&#10;Description automatically generated">
            <a:extLst>
              <a:ext uri="{FF2B5EF4-FFF2-40B4-BE49-F238E27FC236}">
                <a16:creationId xmlns:a16="http://schemas.microsoft.com/office/drawing/2014/main" id="{C781EF34-74F8-9372-39ED-22C1C96E6F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6" y="871369"/>
            <a:ext cx="2843700" cy="2194560"/>
          </a:xfrm>
          <a:prstGeom prst="rect">
            <a:avLst/>
          </a:prstGeom>
        </p:spPr>
      </p:pic>
      <p:pic>
        <p:nvPicPr>
          <p:cNvPr id="23" name="Picture 22" descr="A graph of normalized values&#10;&#10;Description automatically generated">
            <a:extLst>
              <a:ext uri="{FF2B5EF4-FFF2-40B4-BE49-F238E27FC236}">
                <a16:creationId xmlns:a16="http://schemas.microsoft.com/office/drawing/2014/main" id="{017052E1-6002-57D3-556C-FE088F93C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06" y="857407"/>
            <a:ext cx="2867292" cy="2194560"/>
          </a:xfrm>
          <a:prstGeom prst="rect">
            <a:avLst/>
          </a:prstGeom>
        </p:spPr>
      </p:pic>
      <p:pic>
        <p:nvPicPr>
          <p:cNvPr id="24" name="Picture 23" descr="A graph of a normalized values&#10;&#10;Description automatically generated">
            <a:extLst>
              <a:ext uri="{FF2B5EF4-FFF2-40B4-BE49-F238E27FC236}">
                <a16:creationId xmlns:a16="http://schemas.microsoft.com/office/drawing/2014/main" id="{57702791-3A3C-54DD-5B8F-2CF788BCD0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45" y="865822"/>
            <a:ext cx="2853948" cy="2194560"/>
          </a:xfrm>
          <a:prstGeom prst="rect">
            <a:avLst/>
          </a:prstGeom>
        </p:spPr>
      </p:pic>
      <p:pic>
        <p:nvPicPr>
          <p:cNvPr id="25" name="Picture 24" descr="A graph of a normalized values&#10;&#10;Description automatically generated">
            <a:extLst>
              <a:ext uri="{FF2B5EF4-FFF2-40B4-BE49-F238E27FC236}">
                <a16:creationId xmlns:a16="http://schemas.microsoft.com/office/drawing/2014/main" id="{0A311E4A-A388-4C19-15B5-72EA944360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3110372"/>
            <a:ext cx="2821572" cy="2194560"/>
          </a:xfrm>
          <a:prstGeom prst="rect">
            <a:avLst/>
          </a:prstGeom>
        </p:spPr>
      </p:pic>
      <p:pic>
        <p:nvPicPr>
          <p:cNvPr id="26" name="Picture 25" descr="A graph of a normalized values&#10;&#10;Description automatically generated">
            <a:extLst>
              <a:ext uri="{FF2B5EF4-FFF2-40B4-BE49-F238E27FC236}">
                <a16:creationId xmlns:a16="http://schemas.microsoft.com/office/drawing/2014/main" id="{41D8B83B-9158-CB64-B55E-EDBEF73554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06" y="3137845"/>
            <a:ext cx="2840196" cy="2194560"/>
          </a:xfrm>
          <a:prstGeom prst="rect">
            <a:avLst/>
          </a:prstGeom>
        </p:spPr>
      </p:pic>
      <p:pic>
        <p:nvPicPr>
          <p:cNvPr id="27" name="Picture 26" descr="A graph of a normalized values&#10;&#10;Description automatically generated">
            <a:extLst>
              <a:ext uri="{FF2B5EF4-FFF2-40B4-BE49-F238E27FC236}">
                <a16:creationId xmlns:a16="http://schemas.microsoft.com/office/drawing/2014/main" id="{E11FB7CE-B097-9654-FF1C-D636DDA0B6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54" y="3120368"/>
            <a:ext cx="2834846" cy="2194560"/>
          </a:xfrm>
          <a:prstGeom prst="rect">
            <a:avLst/>
          </a:prstGeom>
        </p:spPr>
      </p:pic>
      <p:sp>
        <p:nvSpPr>
          <p:cNvPr id="28" name="Rectangle 30">
            <a:extLst>
              <a:ext uri="{FF2B5EF4-FFF2-40B4-BE49-F238E27FC236}">
                <a16:creationId xmlns:a16="http://schemas.microsoft.com/office/drawing/2014/main" id="{FA0F8C40-4022-F302-4D32-7A57D3126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974" y="6170049"/>
            <a:ext cx="34850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 T. Godana,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Photonics,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848 (2023)</a:t>
            </a:r>
            <a:endParaRPr lang="hu-H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3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70DB55C-1684-2D44-50CD-8C5679F8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116284DD-DFDF-685C-888C-1FD8A97E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5515" y="6195903"/>
            <a:ext cx="405209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915EF728-6B6A-8590-F45D-0D5A9BE34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33" y="966445"/>
            <a:ext cx="2653705" cy="20116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églalap 8">
                <a:extLst>
                  <a:ext uri="{FF2B5EF4-FFF2-40B4-BE49-F238E27FC236}">
                    <a16:creationId xmlns:a16="http://schemas.microsoft.com/office/drawing/2014/main" id="{7BC881CF-2232-D3D6-4956-923C532BA193}"/>
                  </a:ext>
                </a:extLst>
              </p:cNvPr>
              <p:cNvSpPr/>
              <p:nvPr/>
            </p:nvSpPr>
            <p:spPr>
              <a:xfrm>
                <a:off x="4013543" y="1367875"/>
                <a:ext cx="21119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FWHM  ̴ 4.5</a:t>
                </a:r>
                <a:r>
                  <a:rPr lang="el-GR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hu-HU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u-HU" sz="140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hu-HU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hu-HU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0.1</a:t>
                </a:r>
              </a:p>
              <a:p>
                <a:r>
                  <a:rPr lang="hu-HU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FWHM  ̴ 6</a:t>
                </a:r>
                <a:r>
                  <a:rPr lang="el-GR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hu-HU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u-HU" sz="140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hu-HU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hu-HU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&lt; 0.01</a:t>
                </a:r>
                <a:endPara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églalap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BC881CF-2232-D3D6-4956-923C532BA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43" y="1367875"/>
                <a:ext cx="211192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576"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B09B667-5125-28A5-A0BA-5C7A01B64344}"/>
              </a:ext>
            </a:extLst>
          </p:cNvPr>
          <p:cNvSpPr txBox="1"/>
          <p:nvPr/>
        </p:nvSpPr>
        <p:spPr>
          <a:xfrm>
            <a:off x="841971" y="2947085"/>
            <a:ext cx="32264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rgbClr val="004AD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peak of the curve is shifted from the focus towards the apex of the mirror.</a:t>
            </a:r>
            <a:endParaRPr lang="en-US" sz="1300" dirty="0">
              <a:solidFill>
                <a:srgbClr val="004AD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0">
            <a:extLst>
              <a:ext uri="{FF2B5EF4-FFF2-40B4-BE49-F238E27FC236}">
                <a16:creationId xmlns:a16="http://schemas.microsoft.com/office/drawing/2014/main" id="{FA0F8C40-4022-F302-4D32-7A57D3126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950" y="6254496"/>
            <a:ext cx="34850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 T. Godana,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Photonics,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848 (2023)</a:t>
            </a:r>
            <a:endParaRPr lang="hu-H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E6797E6A-4FE4-6C86-2487-1B7FA2DB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5" y="351322"/>
            <a:ext cx="8287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Monochromatic, flat-top beams +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 on-axis parabolic mirror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(Axial distribution)</a:t>
            </a:r>
          </a:p>
        </p:txBody>
      </p:sp>
      <p:pic>
        <p:nvPicPr>
          <p:cNvPr id="23" name="Picture 22" descr="A graph of a function&#10;&#10;Description automatically generated">
            <a:extLst>
              <a:ext uri="{FF2B5EF4-FFF2-40B4-BE49-F238E27FC236}">
                <a16:creationId xmlns:a16="http://schemas.microsoft.com/office/drawing/2014/main" id="{C29DF44B-EB8D-BD9C-0994-0392A1C91A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27" y="3509804"/>
            <a:ext cx="2704862" cy="20116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5FF72D-7ADA-CDD4-22FF-48A18B5EE085}"/>
                  </a:ext>
                </a:extLst>
              </p:cNvPr>
              <p:cNvSpPr txBox="1"/>
              <p:nvPr/>
            </p:nvSpPr>
            <p:spPr>
              <a:xfrm>
                <a:off x="1035744" y="5528665"/>
                <a:ext cx="2838881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300" dirty="0">
                    <a:solidFill>
                      <a:srgbClr val="004ADE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monotonous shift of the field absolute value-square with increasing</a:t>
                </a:r>
                <a14:m>
                  <m:oMath xmlns:m="http://schemas.openxmlformats.org/officeDocument/2006/math">
                    <m:r>
                      <a:rPr lang="en-US" sz="1300" b="0" i="0" smtClean="0">
                        <a:solidFill>
                          <a:srgbClr val="004AD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300" i="1">
                        <a:solidFill>
                          <a:srgbClr val="004AD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300" i="1">
                        <a:solidFill>
                          <a:srgbClr val="004AD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300" dirty="0">
                    <a:solidFill>
                      <a:srgbClr val="004ADE"/>
                    </a:solidFill>
                  </a:rPr>
                  <a:t>, for fixed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300" i="1">
                        <a:solidFill>
                          <a:srgbClr val="004AD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300" dirty="0">
                    <a:solidFill>
                      <a:srgbClr val="004AD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F5FF72D-7ADA-CDD4-22FF-48A18B5EE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44" y="5528665"/>
                <a:ext cx="2838881" cy="692497"/>
              </a:xfrm>
              <a:prstGeom prst="rect">
                <a:avLst/>
              </a:prstGeom>
              <a:blipFill rotWithShape="1">
                <a:blip r:embed="rId6"/>
                <a:stretch>
                  <a:fillRect l="-215" t="-877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A graph of a function&#10;&#10;Description automatically generated">
            <a:extLst>
              <a:ext uri="{FF2B5EF4-FFF2-40B4-BE49-F238E27FC236}">
                <a16:creationId xmlns:a16="http://schemas.microsoft.com/office/drawing/2014/main" id="{89D4BC9D-9C81-5895-A9E0-A0E49BC582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76" y="3509804"/>
            <a:ext cx="2701607" cy="20116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18F459-3C29-59D8-7D23-B646370806E6}"/>
                  </a:ext>
                </a:extLst>
              </p:cNvPr>
              <p:cNvSpPr txBox="1"/>
              <p:nvPr/>
            </p:nvSpPr>
            <p:spPr>
              <a:xfrm>
                <a:off x="5315876" y="5516390"/>
                <a:ext cx="2838881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300" dirty="0">
                    <a:solidFill>
                      <a:srgbClr val="004ADE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monotonous shift of the field absolute value-square with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300" i="1">
                        <a:solidFill>
                          <a:srgbClr val="004AD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300" dirty="0">
                    <a:solidFill>
                      <a:srgbClr val="004ADE"/>
                    </a:solidFill>
                  </a:rPr>
                  <a:t>, for fixed </a:t>
                </a:r>
                <a14:m>
                  <m:oMath xmlns:m="http://schemas.openxmlformats.org/officeDocument/2006/math">
                    <m:r>
                      <a:rPr lang="en-US" sz="1300" i="1">
                        <a:solidFill>
                          <a:srgbClr val="004AD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300" i="1">
                        <a:solidFill>
                          <a:srgbClr val="004AD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00" i="1">
                            <a:solidFill>
                              <a:srgbClr val="004AD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300" dirty="0">
                    <a:solidFill>
                      <a:srgbClr val="004AD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718F459-3C29-59D8-7D23-B64637080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876" y="5516390"/>
                <a:ext cx="2838881" cy="692497"/>
              </a:xfrm>
              <a:prstGeom prst="rect">
                <a:avLst/>
              </a:prstGeom>
              <a:blipFill rotWithShape="1">
                <a:blip r:embed="rId8"/>
                <a:stretch>
                  <a:fillRect t="-877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49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70DB55C-1684-2D44-50CD-8C5679F8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116284DD-DFDF-685C-888C-1FD8A97E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5515" y="6195903"/>
            <a:ext cx="405209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E6797E6A-4FE4-6C86-2487-1B7FA2DB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91" y="250759"/>
            <a:ext cx="86284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7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transversal distribution of the azimuthal magnetic field + Monochromatic, flat-top beams +</a:t>
            </a:r>
            <a:r>
              <a:rPr lang="en-US" sz="1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whole on-axis parabolic mirror  </a:t>
            </a:r>
          </a:p>
        </p:txBody>
      </p:sp>
      <p:pic>
        <p:nvPicPr>
          <p:cNvPr id="16" name="Picture 15" descr="A graph of a function&#10;&#10;Description automatically generated">
            <a:extLst>
              <a:ext uri="{FF2B5EF4-FFF2-40B4-BE49-F238E27FC236}">
                <a16:creationId xmlns:a16="http://schemas.microsoft.com/office/drawing/2014/main" id="{9C3FC6C9-E9BB-4946-C1F3-56CE41907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78" y="915896"/>
            <a:ext cx="4618196" cy="353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FA6DD7-E89D-FFC0-7123-C176A8142437}"/>
              </a:ext>
            </a:extLst>
          </p:cNvPr>
          <p:cNvSpPr txBox="1"/>
          <p:nvPr/>
        </p:nvSpPr>
        <p:spPr>
          <a:xfrm>
            <a:off x="2535025" y="4452597"/>
            <a:ext cx="45467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AD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oscillation period decreases with increasing numerical aperture.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AD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field enhancement factor, </a:t>
            </a:r>
            <a:r>
              <a:rPr lang="en-US" sz="1400" i="1" dirty="0">
                <a:solidFill>
                  <a:srgbClr val="004AD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400" dirty="0">
                <a:solidFill>
                  <a:srgbClr val="004AD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obviously increases with the numerical aperture. </a:t>
            </a:r>
            <a:endParaRPr lang="en-US" sz="1400" dirty="0">
              <a:solidFill>
                <a:srgbClr val="004AD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2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70DB55C-1684-2D44-50CD-8C5679F8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116284DD-DFDF-685C-888C-1FD8A97E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5515" y="6195903"/>
            <a:ext cx="405209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7DED725-767E-3E1B-3A14-8FD9B4B38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860" y="343322"/>
            <a:ext cx="5596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vector beams +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on-axis parabolic mirror</a:t>
            </a:r>
          </a:p>
        </p:txBody>
      </p:sp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EB588D2E-C6BD-8D36-6DBD-E6152B1FA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85" y="844581"/>
            <a:ext cx="4152182" cy="3200400"/>
          </a:xfrm>
          <a:prstGeom prst="rect">
            <a:avLst/>
          </a:prstGeom>
        </p:spPr>
      </p:pic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4998D255-1098-F99E-234C-ED2CCADC4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22" y="828168"/>
            <a:ext cx="4086342" cy="3108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94301C-36A6-B2E9-67F4-3DD1C39B9726}"/>
                  </a:ext>
                </a:extLst>
              </p:cNvPr>
              <p:cNvSpPr txBox="1"/>
              <p:nvPr/>
            </p:nvSpPr>
            <p:spPr>
              <a:xfrm>
                <a:off x="219099" y="3956220"/>
                <a:ext cx="4399955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The radial electric (black line), the axial electric (red line), and the azimuthal magnetic (green line) field </a:t>
                </a:r>
                <a:r>
                  <a:rPr lang="hu-HU" sz="1400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amplitudes</a:t>
                </a:r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versus the radial distance from the focus for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URWPalladioL-Ital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1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URWPalladioL-Ital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URWPalladioL-Ital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endParaRPr lang="en-US" sz="1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94301C-36A6-B2E9-67F4-3DD1C39B9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99" y="3956220"/>
                <a:ext cx="4399955" cy="738664"/>
              </a:xfrm>
              <a:prstGeom prst="rect">
                <a:avLst/>
              </a:prstGeom>
              <a:blipFill>
                <a:blip r:embed="rId5"/>
                <a:stretch>
                  <a:fillRect l="-416" t="-1653" r="-416" b="-74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95D686-CC49-D939-68DB-8DF2D8725F7C}"/>
                  </a:ext>
                </a:extLst>
              </p:cNvPr>
              <p:cNvSpPr txBox="1"/>
              <p:nvPr/>
            </p:nvSpPr>
            <p:spPr>
              <a:xfrm>
                <a:off x="4976782" y="3940066"/>
                <a:ext cx="396289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The amplitude of the longitudinal electric field component versus the longitudinal coordinate,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URWPalladioL-Ital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URWPalladioL-Ital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URWPalladioL-Bold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URWPalladioL-Bold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URWPalladioL-Bold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The inset shows a magnified region of the main graph. </a:t>
                </a:r>
                <a:endParaRPr lang="en-US" sz="1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495D686-CC49-D939-68DB-8DF2D8725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782" y="3940066"/>
                <a:ext cx="3962898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308" t="-637" r="-615" b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6A854FB-278E-C017-5ED4-B10B7D7899E3}"/>
              </a:ext>
            </a:extLst>
          </p:cNvPr>
          <p:cNvSpPr txBox="1"/>
          <p:nvPr/>
        </p:nvSpPr>
        <p:spPr>
          <a:xfrm>
            <a:off x="172046" y="5101341"/>
            <a:ext cx="8720581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information provided by the above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URWPalladioL-Roma"/>
                <a:cs typeface="Calibri" panose="020F0502020204030204" pitchFamily="34" charset="0"/>
              </a:rPr>
              <a:t>Figures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the field characteristics and on the expansion of the high field region around the focus is interesting for specialists designing particle acceleration by tightly focused fields.</a:t>
            </a: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0C2DD50F-5655-AABB-6C6C-2C91D67C0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440" y="6217379"/>
            <a:ext cx="3939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Pálfalvi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preprint, 2406.00795 (2024)</a:t>
            </a:r>
          </a:p>
        </p:txBody>
      </p:sp>
    </p:spTree>
    <p:extLst>
      <p:ext uri="{BB962C8B-B14F-4D97-AF65-F5344CB8AC3E}">
        <p14:creationId xmlns:p14="http://schemas.microsoft.com/office/powerpoint/2010/main" val="282337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70DB55C-1684-2D44-50CD-8C5679F8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116284DD-DFDF-685C-888C-1FD8A97E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5515" y="6195903"/>
            <a:ext cx="405209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7DED725-767E-3E1B-3A14-8FD9B4B38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51" y="343322"/>
            <a:ext cx="80544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hu-HU" sz="1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vector beams + </a:t>
            </a:r>
            <a:r>
              <a:rPr lang="hu-H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on-axis parabolic mirror </a:t>
            </a:r>
            <a:r>
              <a:rPr lang="en-US" sz="1600" b="1" dirty="0">
                <a:solidFill>
                  <a:srgbClr val="0032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effect of the beam divergence)</a:t>
            </a:r>
          </a:p>
        </p:txBody>
      </p:sp>
      <p:pic>
        <p:nvPicPr>
          <p:cNvPr id="12" name="Picture 11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8FCFA1EB-6674-6E17-79AE-C2E4E8C2C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95" y="880430"/>
            <a:ext cx="2559785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ACB9C7CC-2E24-273C-CDA8-E29380FD6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" y="880430"/>
            <a:ext cx="2518265" cy="1920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9E2F3E-642B-258F-1498-DE3595CA1493}"/>
                  </a:ext>
                </a:extLst>
              </p:cNvPr>
              <p:cNvSpPr txBox="1"/>
              <p:nvPr/>
            </p:nvSpPr>
            <p:spPr>
              <a:xfrm>
                <a:off x="5158928" y="2767495"/>
                <a:ext cx="3368609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3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The amplitude of the longitudinal electric field component versus the longitudinal coordinate, </a:t>
                </a:r>
                <a14:m>
                  <m:oMath xmlns:m="http://schemas.openxmlformats.org/officeDocument/2006/math">
                    <m:r>
                      <a:rPr lang="en-US" sz="13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URWPalladioL-Ital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13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URWPalladioL-Ital"/>
                    <a:cs typeface="Calibri" panose="020F0502020204030204" pitchFamily="34" charset="0"/>
                  </a:rPr>
                  <a:t> </a:t>
                </a:r>
                <a:r>
                  <a:rPr lang="en-US" sz="13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3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URWPalladioL-Bold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3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URWPalladioL-Bold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3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and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3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3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values. </a:t>
                </a:r>
                <a:endParaRPr lang="en-US" sz="1300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9E2F3E-642B-258F-1498-DE3595CA1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928" y="2767495"/>
                <a:ext cx="3368609" cy="692497"/>
              </a:xfrm>
              <a:prstGeom prst="rect">
                <a:avLst/>
              </a:prstGeom>
              <a:blipFill>
                <a:blip r:embed="rId5"/>
                <a:stretch>
                  <a:fillRect l="-181" t="-877" r="-723" b="-614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34EFFC-DED9-4324-268E-F8D7FB6464E0}"/>
                  </a:ext>
                </a:extLst>
              </p:cNvPr>
              <p:cNvSpPr txBox="1"/>
              <p:nvPr/>
            </p:nvSpPr>
            <p:spPr>
              <a:xfrm>
                <a:off x="324666" y="2812217"/>
                <a:ext cx="3536990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3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The amplitude of the longitudinal electric field component versus the radial distance </a:t>
                </a:r>
                <a14:m>
                  <m:oMath xmlns:m="http://schemas.openxmlformats.org/officeDocument/2006/math">
                    <m:r>
                      <a:rPr kumimoji="0" lang="en-US" sz="1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URWPalladioL-Bold"/>
                        <a:cs typeface="Times New Roman" panose="02020603050405020304" pitchFamily="18" charset="0"/>
                      </a:rPr>
                      <m:t>𝜌</m:t>
                    </m:r>
                    <m:r>
                      <a:rPr kumimoji="0" lang="en-US" sz="1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URWPalladioL-Bold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3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from the focus</a:t>
                </a:r>
                <a:r>
                  <a:rPr lang="en-US" sz="1300" dirty="0">
                    <a:solidFill>
                      <a:srgbClr val="00B0F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and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3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300" dirty="0">
                    <a:solidFill>
                      <a:srgbClr val="00B0F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values. </a:t>
                </a:r>
                <a:endParaRPr lang="en-US" sz="1300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34EFFC-DED9-4324-268E-F8D7FB646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6" y="2812217"/>
                <a:ext cx="3536990" cy="692497"/>
              </a:xfrm>
              <a:prstGeom prst="rect">
                <a:avLst/>
              </a:prstGeom>
              <a:blipFill>
                <a:blip r:embed="rId6"/>
                <a:stretch>
                  <a:fillRect l="-172" t="-877" b="-614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EFA77E-53B7-43D7-698B-789C571A06E8}"/>
                  </a:ext>
                </a:extLst>
              </p:cNvPr>
              <p:cNvSpPr txBox="1"/>
              <p:nvPr/>
            </p:nvSpPr>
            <p:spPr>
              <a:xfrm>
                <a:off x="144388" y="3421745"/>
                <a:ext cx="151049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4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i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4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i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400" dirty="0"/>
                  <a:t> 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EFA77E-53B7-43D7-698B-789C571A0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" y="3421745"/>
                <a:ext cx="1510496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81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3FE3243-3A09-4475-25DC-0C7E16F1DDE7}"/>
              </a:ext>
            </a:extLst>
          </p:cNvPr>
          <p:cNvSpPr txBox="1"/>
          <p:nvPr/>
        </p:nvSpPr>
        <p:spPr>
          <a:xfrm>
            <a:off x="1621938" y="3426817"/>
            <a:ext cx="65295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URWPalladioL-Roma"/>
                <a:cs typeface="Calibri" panose="020F0502020204030204" pitchFamily="34" charset="0"/>
              </a:rPr>
              <a:t>→ the divergence of the THz beam originating from TPF sources falls in this range  [1]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A645E4-A62C-DD24-3CD4-06B65C2F16E7}"/>
                  </a:ext>
                </a:extLst>
              </p:cNvPr>
              <p:cNvSpPr txBox="1"/>
              <p:nvPr/>
            </p:nvSpPr>
            <p:spPr>
              <a:xfrm>
                <a:off x="144388" y="3712957"/>
                <a:ext cx="879990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 d</a:t>
                </a:r>
                <a:r>
                  <a:rPr lang="hu-HU" sz="1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ependence</a:t>
                </a:r>
                <a:r>
                  <a:rPr lang="hu-HU" sz="1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 is more </a:t>
                </a:r>
                <a:r>
                  <a:rPr lang="hu-HU" sz="1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significant</a:t>
                </a:r>
                <a:r>
                  <a:rPr lang="hu-HU" sz="1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 in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URWPalladioL-Roma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14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 </a:t>
                </a:r>
                <a:r>
                  <a:rPr lang="hu-HU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than</a:t>
                </a:r>
                <a:r>
                  <a:rPr lang="hu-HU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 in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URWPalladioL-Ital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. 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A645E4-A62C-DD24-3CD4-06B65C2F1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" y="3712957"/>
                <a:ext cx="8799909" cy="307777"/>
              </a:xfrm>
              <a:prstGeom prst="rect">
                <a:avLst/>
              </a:prstGeom>
              <a:blipFill>
                <a:blip r:embed="rId8"/>
                <a:stretch>
                  <a:fillRect l="-139" t="-3922" b="-196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A graph of a function&#10;&#10;Description automatically generated">
            <a:extLst>
              <a:ext uri="{FF2B5EF4-FFF2-40B4-BE49-F238E27FC236}">
                <a16:creationId xmlns:a16="http://schemas.microsoft.com/office/drawing/2014/main" id="{37403184-DA34-989C-B075-B6D3D259A7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1" y="4176611"/>
            <a:ext cx="2715725" cy="1920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007939-7C0F-F6B0-72B0-758835DBA0D5}"/>
                  </a:ext>
                </a:extLst>
              </p:cNvPr>
              <p:cNvSpPr txBox="1"/>
              <p:nvPr/>
            </p:nvSpPr>
            <p:spPr>
              <a:xfrm>
                <a:off x="3265427" y="4467974"/>
                <a:ext cx="57065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focus </a:t>
                </a:r>
                <a:r>
                  <a:rPr lang="hu-HU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shift 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field enhancement factors (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URWPalladioL-Ital"/>
                    <a:cs typeface="Calibri" panose="020F0502020204030204" pitchFamily="34" charset="0"/>
                  </a:rPr>
                  <a:t>h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) → a </a:t>
                </a:r>
                <a:r>
                  <a:rPr kumimoji="0" lang="hu-H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strong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 decrease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URWPalladioL-Roma"/>
                    <a:cs typeface="Calibri" panose="020F0502020204030204" pitchFamily="34" charset="0"/>
                  </a:rPr>
                  <a:t>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007939-7C0F-F6B0-72B0-758835DBA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427" y="4467974"/>
                <a:ext cx="5706528" cy="523220"/>
              </a:xfrm>
              <a:prstGeom prst="rect">
                <a:avLst/>
              </a:prstGeom>
              <a:blipFill>
                <a:blip r:embed="rId10"/>
                <a:stretch>
                  <a:fillRect l="-214" t="-2326" b="-1046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9F71A6-4B05-A199-F562-AC43AFA1F508}"/>
                  </a:ext>
                </a:extLst>
              </p:cNvPr>
              <p:cNvSpPr txBox="1"/>
              <p:nvPr/>
            </p:nvSpPr>
            <p:spPr>
              <a:xfrm>
                <a:off x="144388" y="6057026"/>
                <a:ext cx="5400378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3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The shift of the peak position, </a:t>
                </a:r>
                <a14:m>
                  <m:oMath xmlns:m="http://schemas.openxmlformats.org/officeDocument/2006/math">
                    <m:r>
                      <a:rPr lang="en-US" sz="13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PazoMath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13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URWPalladioL-Ital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13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URWPalladioL-Ital"/>
                    <a:cs typeface="Calibri" panose="020F0502020204030204" pitchFamily="34" charset="0"/>
                  </a:rPr>
                  <a:t> </a:t>
                </a:r>
                <a:r>
                  <a:rPr lang="en-US" sz="13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(normalized by the wavelength) and the field amplitude enhancement factor, </a:t>
                </a:r>
                <a14:m>
                  <m:oMath xmlns:m="http://schemas.openxmlformats.org/officeDocument/2006/math">
                    <m:r>
                      <a:rPr lang="en-US" sz="13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URWPalladioL-Ital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13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URWPalladioL-Ital"/>
                    <a:cs typeface="Calibri" panose="020F0502020204030204" pitchFamily="34" charset="0"/>
                  </a:rPr>
                  <a:t> </a:t>
                </a:r>
                <a:r>
                  <a:rPr lang="en-US" sz="13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versus the divergence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3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300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E9F71A6-4B05-A199-F562-AC43AFA1F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" y="6057026"/>
                <a:ext cx="5400378" cy="492443"/>
              </a:xfrm>
              <a:prstGeom prst="rect">
                <a:avLst/>
              </a:prstGeom>
              <a:blipFill rotWithShape="1">
                <a:blip r:embed="rId11"/>
                <a:stretch>
                  <a:fillRect l="-226" t="-1250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0">
            <a:extLst>
              <a:ext uri="{FF2B5EF4-FFF2-40B4-BE49-F238E27FC236}">
                <a16:creationId xmlns:a16="http://schemas.microsoft.com/office/drawing/2014/main" id="{89648D81-3A63-889A-EC35-94D5305C1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878" y="5712246"/>
            <a:ext cx="455712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[1] C.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Lombosi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al., New Journal of Physics 17, 083041 (2015).</a:t>
            </a:r>
          </a:p>
        </p:txBody>
      </p:sp>
    </p:spTree>
    <p:extLst>
      <p:ext uri="{BB962C8B-B14F-4D97-AF65-F5344CB8AC3E}">
        <p14:creationId xmlns:p14="http://schemas.microsoft.com/office/powerpoint/2010/main" val="277610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8B9D5-7DBD-9AD3-2D8F-7B3FE0E3A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2A1EDCAB-0A26-E562-0F2D-A5BCBBBA6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FF34CCF-5266-9BEE-FC34-FCD47A986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46" y="826926"/>
            <a:ext cx="82229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Ring-like segment of on-axis parabolic mirror (annulus) in a symmetric incident geometry </a:t>
            </a: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CE145084-4106-ED8E-EB14-80E95CA5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4970" y="6195903"/>
            <a:ext cx="385753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8C6E8-D08F-AD02-3FAA-8A0E19E1A94F}"/>
              </a:ext>
            </a:extLst>
          </p:cNvPr>
          <p:cNvSpPr txBox="1"/>
          <p:nvPr/>
        </p:nvSpPr>
        <p:spPr>
          <a:xfrm>
            <a:off x="1276522" y="327933"/>
            <a:ext cx="6466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II) New setup and method for</a:t>
            </a:r>
            <a:r>
              <a:rPr lang="en-US" sz="20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THz pulses + paraboloid ring</a:t>
            </a:r>
            <a:endParaRPr lang="en-US" sz="20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Diagram of a diagram of a diagram&#10;&#10;Description automatically generated">
            <a:extLst>
              <a:ext uri="{FF2B5EF4-FFF2-40B4-BE49-F238E27FC236}">
                <a16:creationId xmlns:a16="http://schemas.microsoft.com/office/drawing/2014/main" id="{D059B4DD-01F7-D3AC-8E5D-D5139F74E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7" y="1919618"/>
            <a:ext cx="5443552" cy="3200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8BA486-BF05-44FF-E181-98C1C241B704}"/>
              </a:ext>
            </a:extLst>
          </p:cNvPr>
          <p:cNvSpPr txBox="1"/>
          <p:nvPr/>
        </p:nvSpPr>
        <p:spPr>
          <a:xfrm>
            <a:off x="5860797" y="1916413"/>
            <a:ext cx="3229415" cy="167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DM: (conical) Diverging Mirror, 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CM: (conical) Converging Mirror, 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SHWP: Segmented Half-Waveplate,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SNM: Segmented Nonlinear Material, 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R: (paraboloid) Ring, F: Focus. 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2801B-6087-7762-385B-A1F87099808D}"/>
              </a:ext>
            </a:extLst>
          </p:cNvPr>
          <p:cNvSpPr txBox="1"/>
          <p:nvPr/>
        </p:nvSpPr>
        <p:spPr>
          <a:xfrm>
            <a:off x="161288" y="5181082"/>
            <a:ext cx="5443552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 pump beam with a flat-top intensity distribution is incident on DM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The SHWP converts the linear pump polarization to radial.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The radially polarized THz beam is generated in the SNM.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A4C0BF-F5FC-2DE2-BF69-F6F50FC51673}"/>
              </a:ext>
            </a:extLst>
          </p:cNvPr>
          <p:cNvSpPr txBox="1"/>
          <p:nvPr/>
        </p:nvSpPr>
        <p:spPr>
          <a:xfrm>
            <a:off x="88468" y="1138309"/>
            <a:ext cx="8692255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The setups consists of a </a:t>
            </a:r>
            <a:r>
              <a:rPr lang="en-US" sz="1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reflaxicon</a:t>
            </a:r>
            <a:r>
              <a:rPr lang="en-US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for beam shaping to avoid power loss and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 paraboloid ring for tight focusing of the radially polarized THz pulse to reach strong accelerating electric field.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F416CBA6-D6CC-D95D-5918-61F0F34EE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891" y="6209505"/>
            <a:ext cx="4296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379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Pálfalvi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 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 Opt. Laser Technol.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111554 (2025)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2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3F25C-3744-B41F-96E9-71BA65FCB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B1C29676-C2D5-525C-0B3A-D72DF44A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7576AE60-433B-32FD-1CE9-C338E96C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0207" y="6109842"/>
            <a:ext cx="400516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C371A8B1-80BE-CF5D-429E-BBDA1022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488" y="6175204"/>
            <a:ext cx="4296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379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Pálfalvi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et 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 Opt. Laser Technol.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111554 (2025)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7C2541C2-5BB7-98FB-ABAB-CB4B30ECA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87" y="358711"/>
            <a:ext cx="86346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case of practical, optimized focusing → Focusing monochromatic radiation +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paraboloid-ring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4665C3-1097-2936-EB10-3FB1ED5BF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19" y="907593"/>
            <a:ext cx="2748280" cy="2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14761D1-CA33-6D6D-5B80-1FC9D44BA8E6}"/>
              </a:ext>
            </a:extLst>
          </p:cNvPr>
          <p:cNvSpPr txBox="1"/>
          <p:nvPr/>
        </p:nvSpPr>
        <p:spPr>
          <a:xfrm>
            <a:off x="5205842" y="1273945"/>
            <a:ext cx="2192050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Field enhancement factor (amplitude factor):</a:t>
            </a:r>
            <a:endParaRPr lang="en-US" sz="1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1">
                <a:extLst>
                  <a:ext uri="{FF2B5EF4-FFF2-40B4-BE49-F238E27FC236}">
                    <a16:creationId xmlns:a16="http://schemas.microsoft.com/office/drawing/2014/main" id="{DE563F2F-35B0-C1C5-B530-17D6BAC2356A}"/>
                  </a:ext>
                </a:extLst>
              </p:cNvPr>
              <p:cNvSpPr txBox="1"/>
              <p:nvPr/>
            </p:nvSpPr>
            <p:spPr>
              <a:xfrm>
                <a:off x="5438250" y="1933412"/>
                <a:ext cx="1727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hu-HU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=|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hu-HU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hu-HU" sz="1400" b="0" i="0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~ 1000</a:t>
                </a:r>
                <a:endParaRPr lang="en-US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E563F2F-35B0-C1C5-B530-17D6BAC23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250" y="1933412"/>
                <a:ext cx="1727234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365BB60-FFA1-B096-DBB8-007C6C0E5005}"/>
              </a:ext>
            </a:extLst>
          </p:cNvPr>
          <p:cNvSpPr txBox="1"/>
          <p:nvPr/>
        </p:nvSpPr>
        <p:spPr>
          <a:xfrm>
            <a:off x="1386105" y="2923593"/>
            <a:ext cx="5574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Radial distribution of the </a:t>
            </a:r>
            <a:r>
              <a:rPr lang="en-US" sz="14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en-US" sz="1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 field component at the focal region. 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C629A4B-A414-6497-29C6-17ED121A6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7" y="3277349"/>
            <a:ext cx="273177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8BE7CF-CFCB-97CB-0286-D2A1224AD7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60" y="3316357"/>
            <a:ext cx="269748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1563B4-677C-D76C-4070-6D0C5267A2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43" y="3332016"/>
            <a:ext cx="2684780" cy="2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F7D87B3-4E72-8F90-159E-49C3252D3F4B}"/>
              </a:ext>
            </a:extLst>
          </p:cNvPr>
          <p:cNvSpPr txBox="1"/>
          <p:nvPr/>
        </p:nvSpPr>
        <p:spPr>
          <a:xfrm>
            <a:off x="1328816" y="5408840"/>
            <a:ext cx="6304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(b), (c) and (d) Axial distribution of the </a:t>
            </a:r>
            <a:r>
              <a:rPr lang="en-US" sz="14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en-US" sz="1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 field component at the focal region. 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761889-F7F2-3261-D83B-B503C14006B1}"/>
                  </a:ext>
                </a:extLst>
              </p:cNvPr>
              <p:cNvSpPr txBox="1"/>
              <p:nvPr/>
            </p:nvSpPr>
            <p:spPr>
              <a:xfrm>
                <a:off x="172046" y="5681793"/>
                <a:ext cx="72697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hu-HU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Radial</a:t>
                </a:r>
                <a:r>
                  <a:rPr lang="en-US" sz="14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FWHM diameter</a:t>
                </a:r>
                <a:r>
                  <a:rPr lang="hu-HU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hu-HU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150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μm</a:t>
                </a:r>
                <a:r>
                  <a:rPr lang="hu-HU" sz="1400" noProof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hu-HU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Axial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FWHM </a:t>
                </a:r>
                <a:r>
                  <a:rPr lang="hu-HU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length:</a:t>
                </a:r>
                <a14:m>
                  <m:oMath xmlns:m="http://schemas.openxmlformats.org/officeDocument/2006/math">
                    <m:r>
                      <a:rPr lang="hu-HU" sz="1400">
                        <a:solidFill>
                          <a:srgbClr val="000000"/>
                        </a:solidFill>
                        <a:latin typeface="Cambria Math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a:rPr kumimoji="0" lang="en-US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600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μm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𝛾=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0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400" b="0" i="0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14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for 𝛾=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0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400" b="0" i="0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1400" b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it reduces by a factor 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 </m:t>
                    </m:r>
                  </m:oMath>
                </a14:m>
                <a:r>
                  <a:rPr lang="hu-HU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761889-F7F2-3261-D83B-B503C1400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6" y="5681793"/>
                <a:ext cx="7269749" cy="523220"/>
              </a:xfrm>
              <a:prstGeom prst="rect">
                <a:avLst/>
              </a:prstGeom>
              <a:blipFill>
                <a:blip r:embed="rId8"/>
                <a:stretch>
                  <a:fillRect l="-84" t="-2326" b="-127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552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3F25C-3744-B41F-96E9-71BA65FCB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B1C29676-C2D5-525C-0B3A-D72DF44A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7576AE60-433B-32FD-1CE9-C338E96C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0207" y="6109842"/>
            <a:ext cx="400516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C371A8B1-80BE-CF5D-429E-BBDA1022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635" y="5322646"/>
            <a:ext cx="4296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379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Pálfalvi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et 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 Opt. Laser Technol.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111554 (2025)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DC9B357E-64E0-498A-8E85-2D45A6B2A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400" y="358711"/>
            <a:ext cx="76002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case of practical, optimized focusing → Focusing THz pulses +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paraboloid-ring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A823B4-1840-E2EB-4920-0C6C36AFA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0" y="895531"/>
            <a:ext cx="2961458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DB9B4A-4DC7-B787-AFB6-155A0EDDD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54" y="895531"/>
            <a:ext cx="2848792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6FC72DE-6160-AC5D-4187-B9196F7B86EC}"/>
              </a:ext>
            </a:extLst>
          </p:cNvPr>
          <p:cNvSpPr txBox="1"/>
          <p:nvPr/>
        </p:nvSpPr>
        <p:spPr>
          <a:xfrm>
            <a:off x="1080421" y="3070615"/>
            <a:ext cx="6433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THz waveforms in front of ring (R) 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at the focal point [b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The input and output normalized spectral intensity densities are shown in the insets.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9D1FDC-AB59-5F79-0B57-94A72B7F7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0" y="3593835"/>
            <a:ext cx="2986496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églalap 11">
            <a:extLst>
              <a:ext uri="{FF2B5EF4-FFF2-40B4-BE49-F238E27FC236}">
                <a16:creationId xmlns:a16="http://schemas.microsoft.com/office/drawing/2014/main" id="{5263F887-8CA0-65D4-A1A1-F31C797581BE}"/>
              </a:ext>
            </a:extLst>
          </p:cNvPr>
          <p:cNvSpPr/>
          <p:nvPr/>
        </p:nvSpPr>
        <p:spPr>
          <a:xfrm>
            <a:off x="4448669" y="4260531"/>
            <a:ext cx="1805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u-HU" sz="16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hu-H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</a:t>
            </a:r>
            <a:r>
              <a:rPr lang="hu-H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 MV/cm !!!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04D19E-4E95-39FE-109D-352FB0708B08}"/>
              </a:ext>
            </a:extLst>
          </p:cNvPr>
          <p:cNvSpPr txBox="1"/>
          <p:nvPr/>
        </p:nvSpPr>
        <p:spPr>
          <a:xfrm>
            <a:off x="668149" y="5817002"/>
            <a:ext cx="40594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radial (solid curves) and the axial (dashed curves) distribution of the accelerating electric field component at the focal region. 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04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5DAD0-6742-BF27-0D92-BBE5EED59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501BA408-0FBA-4F28-C6E1-474CBA412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54F5BFD2-7FA9-C3EA-F1E6-6F5B63D01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222" y="367443"/>
            <a:ext cx="3492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acceleration mechanism </a:t>
            </a:r>
            <a:r>
              <a:rPr lang="en-US" b="1" i="0" u="none" strike="noStrike" baseline="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43F3926E-C734-0545-1C41-0FCC07A7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0207" y="6109842"/>
            <a:ext cx="400516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" name="Picture 1" descr="A graph of a function&#10;&#10;Description automatically generated">
            <a:extLst>
              <a:ext uri="{FF2B5EF4-FFF2-40B4-BE49-F238E27FC236}">
                <a16:creationId xmlns:a16="http://schemas.microsoft.com/office/drawing/2014/main" id="{B48915E8-2B8A-0F2F-E56B-4EE3CCE02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9" y="853689"/>
            <a:ext cx="3581361" cy="2743200"/>
          </a:xfrm>
          <a:prstGeom prst="rect">
            <a:avLst/>
          </a:prstGeom>
        </p:spPr>
      </p:pic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23FB1ADF-9526-4A0D-FDFF-926EDD79B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94" y="855038"/>
            <a:ext cx="3638055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010D4840-9452-AA6B-C907-0E4BFFF81EDF}"/>
                  </a:ext>
                </a:extLst>
              </p:cNvPr>
              <p:cNvSpPr/>
              <p:nvPr/>
            </p:nvSpPr>
            <p:spPr>
              <a:xfrm>
                <a:off x="172046" y="3830717"/>
                <a:ext cx="8799909" cy="232108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tabLst>
                    <a:tab pos="457200" algn="l"/>
                  </a:tabLst>
                </a:pPr>
                <a:r>
                  <a:rPr lang="hu-HU" sz="14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Simple calculation for </a:t>
                </a:r>
                <a14:m>
                  <m:oMath xmlns:m="http://schemas.openxmlformats.org/officeDocument/2006/math">
                    <m:r>
                      <a:rPr lang="hu-HU" sz="1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hu-HU" sz="1400" i="1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𝑒𝑙𝑒𝑐𝑡𝑟𝑜𝑛</m:t>
                    </m:r>
                    <m:r>
                      <a:rPr lang="hu-HU" sz="1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hu-HU" sz="1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hu-HU" sz="1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sz="1400" kern="1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 → </a:t>
                </a:r>
                <a:r>
                  <a:rPr lang="en-US" sz="1400" dirty="0">
                    <a:solidFill>
                      <a:srgbClr val="1C1C1C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during its interaction with the cosine-like pulse.</a:t>
                </a:r>
                <a:endParaRPr lang="en-US" sz="1400" kern="1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285750" lvl="0" indent="-28575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tabLst>
                    <a:tab pos="457200" algn="l"/>
                  </a:tabLs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Energy gain</a:t>
                </a:r>
                <a:r>
                  <a:rPr lang="hu-HU" sz="14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lang="en-US" sz="1400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0.28 MeV/0.23 MeV</a:t>
                </a: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for </a:t>
                </a:r>
                <a:r>
                  <a:rPr lang="hu-HU" sz="1400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𝛾</a:t>
                </a:r>
                <a:r>
                  <a:rPr lang="hu-HU" sz="1400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1400" kern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20</m:t>
                    </m:r>
                  </m:oMath>
                </a14:m>
                <a:r>
                  <a:rPr lang="en-US" sz="14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</a:t>
                </a:r>
                <a:r>
                  <a:rPr lang="hu-HU" sz="14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n-US" sz="1400" kern="12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0.63 MeV/0.36 MeV </a:t>
                </a: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:r>
                  <a:rPr lang="hu-HU" sz="1400" kern="12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𝛾</a:t>
                </a:r>
                <a:r>
                  <a:rPr lang="hu-HU" sz="1400" kern="12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kern="12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1400" kern="12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kern="12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40</m:t>
                    </m:r>
                  </m:oMath>
                </a14:m>
                <a:r>
                  <a:rPr lang="en-US" sz="1400" kern="1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 </a:t>
                </a:r>
                <a:r>
                  <a:rPr lang="en-US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for same/opposite motion</a:t>
                </a:r>
                <a:r>
                  <a:rPr lang="en-US" sz="1400" kern="1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.</a:t>
                </a:r>
              </a:p>
              <a:p>
                <a:pPr marL="285750" lvl="0" indent="-28575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tabLst>
                    <a:tab pos="457200" algn="l"/>
                  </a:tabLst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It is obvious from the graph, the highest field point sweeps into the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direction with velocity </a:t>
                </a:r>
                <a:r>
                  <a:rPr lang="en-US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of</a:t>
                </a:r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2.9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for </a:t>
                </a:r>
                <a:br>
                  <a:rPr lang="en-US" sz="1400" dirty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:r>
                  <a:rPr lang="hu-HU" sz="1400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𝛾</a:t>
                </a:r>
                <a:r>
                  <a:rPr lang="hu-HU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20</m:t>
                    </m:r>
                  </m:oMath>
                </a14:m>
                <a:r>
                  <a:rPr lang="en-US" sz="1400" kern="100" dirty="0">
                    <a:solidFill>
                      <a:srgbClr val="FF0000"/>
                    </a:solidFill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</a:t>
                </a:r>
                <a:r>
                  <a:rPr lang="en-US" sz="1400" dirty="0">
                    <a:solidFill>
                      <a:prstClr val="black"/>
                    </a:solidFill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.</a:t>
                </a:r>
              </a:p>
              <a:p>
                <a:pPr marL="285750" lvl="0" indent="-28575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tabLst>
                    <a:tab pos="457200" algn="l"/>
                  </a:tabLst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The field characteristics together with the moderating sweeping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≈1.6</m:t>
                    </m:r>
                    <m:r>
                      <a:rPr lang="en-US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of the accelerating field resulted in enhanced acceleration efficiency, 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:r>
                  <a:rPr lang="hu-HU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𝛾</a:t>
                </a:r>
                <a:r>
                  <a:rPr lang="hu-HU" sz="1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40</m:t>
                    </m:r>
                  </m:oMath>
                </a14:m>
                <a:r>
                  <a:rPr lang="en-US" sz="1400" kern="100" dirty="0">
                    <a:solidFill>
                      <a:srgbClr val="0070C0"/>
                    </a:solidFill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.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1400" dirty="0">
                    <a:solidFill>
                      <a:srgbClr val="FF0000"/>
                    </a:solidFill>
                    <a:highlight>
                      <a:srgbClr val="FFFFFF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Advantages</a:t>
                </a:r>
                <a:r>
                  <a:rPr lang="en-US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higher field, more optimal spatial extension and moderate sweeping velocity)</a:t>
                </a:r>
                <a:r>
                  <a:rPr lang="en-US" sz="1400" kern="1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1400" kern="100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010D4840-9452-AA6B-C907-0E4BFFF81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6" y="3830717"/>
                <a:ext cx="8799909" cy="2321085"/>
              </a:xfrm>
              <a:prstGeom prst="rect">
                <a:avLst/>
              </a:prstGeom>
              <a:blipFill>
                <a:blip r:embed="rId4"/>
                <a:stretch>
                  <a:fillRect l="-69" r="-208" b="-18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CAA8FE-990B-B0BB-9415-CC303B9D4B32}"/>
                  </a:ext>
                </a:extLst>
              </p:cNvPr>
              <p:cNvSpPr txBox="1"/>
              <p:nvPr/>
            </p:nvSpPr>
            <p:spPr>
              <a:xfrm>
                <a:off x="1714695" y="3529366"/>
                <a:ext cx="545459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00B0F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</a:t>
                </a:r>
                <a:r>
                  <a:rPr lang="en-US" sz="14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he temporal variation of the axial electric field component for several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1400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CAA8FE-990B-B0BB-9415-CC303B9D4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695" y="3529366"/>
                <a:ext cx="5454590" cy="307777"/>
              </a:xfrm>
              <a:prstGeom prst="rect">
                <a:avLst/>
              </a:prstGeom>
              <a:blipFill>
                <a:blip r:embed="rId5"/>
                <a:stretch>
                  <a:fillRect l="-335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0">
            <a:extLst>
              <a:ext uri="{FF2B5EF4-FFF2-40B4-BE49-F238E27FC236}">
                <a16:creationId xmlns:a16="http://schemas.microsoft.com/office/drawing/2014/main" id="{C371A8B1-80BE-CF5D-429E-BBDA1022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41" y="6130540"/>
            <a:ext cx="4296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379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Pálfalvi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et 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 Opt. Laser Technol.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111554 (2025)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7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45E17678-8922-5175-7414-476A61925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2046" y="826924"/>
            <a:ext cx="8799909" cy="5802029"/>
          </a:xfrm>
        </p:spPr>
        <p:txBody>
          <a:bodyPr/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Tightly focused radially polarized laser beam and THz pulses </a:t>
            </a:r>
            <a:r>
              <a:rPr lang="en-US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strong longitudinal electric field</a:t>
            </a:r>
            <a:r>
              <a:rPr lang="hu-H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optimal spatial extension of the high-field region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⇒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particle acceleration applications [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0DB55C-1684-2D44-50CD-8C5679F8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6797E6A-4FE4-6C86-2487-1B7FA2DB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824" y="332714"/>
            <a:ext cx="1427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>
                <a:extLst>
                  <a:ext uri="{FF2B5EF4-FFF2-40B4-BE49-F238E27FC236}">
                    <a16:creationId xmlns:a16="http://schemas.microsoft.com/office/drawing/2014/main" id="{12ABBB7B-8D9A-3F4A-01E1-52C5D3CA69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842" y="1368308"/>
                <a:ext cx="3715779" cy="1298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46037" marR="0" lvl="0" algn="just" defTabSz="914400" rtl="0" eaLnBrk="1" fontAlgn="base" latinLnBrk="0" hangingPunct="1">
                  <a:lnSpc>
                    <a:spcPct val="90000"/>
                  </a:lnSpc>
                  <a:spcBef>
                    <a:spcPts val="1400"/>
                  </a:spcBef>
                  <a:spcAft>
                    <a:spcPct val="0"/>
                  </a:spcAft>
                  <a:buClr>
                    <a:prstClr val="black"/>
                  </a:buClr>
                  <a:buSzPct val="80000"/>
                  <a:tabLst/>
                  <a:defRPr/>
                </a:pPr>
                <a:r>
                  <a:rPr kumimoji="0" lang="hu-HU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Solution: 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Single-cycle </a:t>
                </a:r>
                <a:r>
                  <a:rPr kumimoji="0" lang="hu-HU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THz 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pulses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en-US" sz="1600" b="0" i="0" u="none" strike="noStrike" baseline="0" dirty="0">
                    <a:solidFill>
                      <a:srgbClr val="000000"/>
                    </a:solidFill>
                    <a:latin typeface="Calibri" pitchFamily="34" charset="0"/>
                  </a:rPr>
                  <a:t>0.1 - 1 THz</a:t>
                </a:r>
                <a:r>
                  <a:rPr lang="hu-HU" sz="1600" b="0" i="0" u="none" strike="noStrike" baseline="0" dirty="0">
                    <a:solidFill>
                      <a:srgbClr val="000000"/>
                    </a:solidFill>
                    <a:latin typeface="Calibri" pitchFamily="34" charset="0"/>
                  </a:rPr>
                  <a:t> (</a:t>
                </a:r>
                <a:r>
                  <a:rPr lang="hu-HU" sz="1600" b="0" i="0" u="none" strike="noStrike" baseline="0" dirty="0" err="1">
                    <a:solidFill>
                      <a:srgbClr val="000000"/>
                    </a:solidFill>
                    <a:latin typeface="Calibri" pitchFamily="34" charset="0"/>
                  </a:rPr>
                  <a:t>adv</a:t>
                </a:r>
                <a:r>
                  <a:rPr lang="hu-HU" sz="1600" b="0" i="0" u="none" strike="noStrike" baseline="0" dirty="0">
                    <a:solidFill>
                      <a:srgbClr val="000000"/>
                    </a:solidFill>
                    <a:latin typeface="Calibri" pitchFamily="34" charset="0"/>
                  </a:rPr>
                  <a:t>. </a:t>
                </a:r>
                <a:r>
                  <a:rPr lang="hu-HU" sz="1600" b="0" i="0" u="none" strike="noStrike" baseline="0" dirty="0" err="1">
                    <a:solidFill>
                      <a:srgbClr val="000000"/>
                    </a:solidFill>
                    <a:latin typeface="Calibri" pitchFamily="34" charset="0"/>
                  </a:rPr>
                  <a:t>wavelength</a:t>
                </a:r>
                <a:r>
                  <a:rPr lang="hu-HU" sz="1600" b="0" i="0" u="none" strike="noStrike" baseline="0" dirty="0">
                    <a:solidFill>
                      <a:srgbClr val="000000"/>
                    </a:solidFill>
                    <a:latin typeface="Calibri" pitchFamily="34" charset="0"/>
                  </a:rPr>
                  <a:t>)</a:t>
                </a:r>
                <a:endParaRPr lang="en-US" sz="1600" b="0" i="0" u="none" strike="noStrike" baseline="0" dirty="0">
                  <a:solidFill>
                    <a:srgbClr val="000000"/>
                  </a:solidFill>
                  <a:latin typeface="Calibri" pitchFamily="34" charset="0"/>
                  <a:sym typeface="Symbol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~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hu-HU" sz="1600" dirty="0" err="1">
                    <a:latin typeface="Calibri" pitchFamily="34" charset="0"/>
                    <a:sym typeface="Symbol"/>
                  </a:rPr>
                  <a:t>mJ</a:t>
                </a:r>
                <a:endParaRPr lang="hu-HU" sz="1600" dirty="0">
                  <a:latin typeface="+mj-lt"/>
                  <a:sym typeface="Symbol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hu-HU" sz="1600" dirty="0">
                    <a:latin typeface="Calibri" pitchFamily="34" charset="0"/>
                    <a:sym typeface="Symbol"/>
                  </a:rPr>
                  <a:t>MV/cm directly, 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hu-HU" sz="1600" dirty="0" err="1">
                    <a:latin typeface="Calibri" pitchFamily="34" charset="0"/>
                    <a:sym typeface="Symbol"/>
                  </a:rPr>
                  <a:t>several</a:t>
                </a:r>
                <a:r>
                  <a:rPr lang="hu-HU" sz="1600" dirty="0">
                    <a:latin typeface="Calibri" pitchFamily="34" charset="0"/>
                    <a:sym typeface="Symbol"/>
                  </a:rPr>
                  <a:t> 10 MV/cm </a:t>
                </a:r>
                <a:r>
                  <a:rPr lang="hu-HU" sz="1600" dirty="0" err="1">
                    <a:latin typeface="Calibri" pitchFamily="34" charset="0"/>
                    <a:sym typeface="Symbol"/>
                  </a:rPr>
                  <a:t>focused</a:t>
                </a:r>
                <a:r>
                  <a:rPr lang="hu-HU" sz="1600" dirty="0">
                    <a:latin typeface="Calibri" pitchFamily="34" charset="0"/>
                    <a:sym typeface="Symbol"/>
                  </a:rPr>
                  <a:t> </a:t>
                </a:r>
                <a:r>
                  <a:rPr lang="hu-HU" sz="1600" dirty="0" err="1">
                    <a:latin typeface="Calibri" pitchFamily="34" charset="0"/>
                    <a:sym typeface="Symbol"/>
                  </a:rPr>
                  <a:t>field</a:t>
                </a:r>
                <a:endParaRPr lang="en-US" sz="1600" dirty="0">
                  <a:latin typeface="Calibri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5" name="Text Box 7">
                <a:extLst>
                  <a:ext uri="{FF2B5EF4-FFF2-40B4-BE49-F238E27FC236}">
                    <a16:creationId xmlns:a16="http://schemas.microsoft.com/office/drawing/2014/main" id="{12ABBB7B-8D9A-3F4A-01E1-52C5D3CA6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842" y="1368308"/>
                <a:ext cx="3715779" cy="1298817"/>
              </a:xfrm>
              <a:prstGeom prst="rect">
                <a:avLst/>
              </a:prstGeom>
              <a:blipFill>
                <a:blip r:embed="rId3"/>
                <a:stretch>
                  <a:fillRect l="-656" t="-3271" b="-46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A27282B-EF89-FB64-BC7D-64B1D1D97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687" y="1391473"/>
            <a:ext cx="2048340" cy="1215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7BCD99-AB22-5041-4382-9798D9883F84}"/>
                  </a:ext>
                </a:extLst>
              </p:cNvPr>
              <p:cNvSpPr txBox="1"/>
              <p:nvPr/>
            </p:nvSpPr>
            <p:spPr>
              <a:xfrm>
                <a:off x="4169043" y="1813086"/>
                <a:ext cx="2109000" cy="371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𝑔𝑟</m:t>
                          </m:r>
                        </m:sup>
                      </m:sSubSup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sz="15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5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𝑇𝐻𝑧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7BCD99-AB22-5041-4382-9798D9883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043" y="1813086"/>
                <a:ext cx="2109000" cy="371833"/>
              </a:xfrm>
              <a:prstGeom prst="rect">
                <a:avLst/>
              </a:prstGeom>
              <a:blipFill rotWithShape="1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30">
            <a:extLst>
              <a:ext uri="{FF2B5EF4-FFF2-40B4-BE49-F238E27FC236}">
                <a16:creationId xmlns:a16="http://schemas.microsoft.com/office/drawing/2014/main" id="{6BBCE423-A7C7-9E4A-44A5-5E095C9CE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122" y="2491390"/>
            <a:ext cx="3663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hu-HU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Hebling</a:t>
            </a:r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Optics</a:t>
            </a:r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Express </a:t>
            </a:r>
            <a:r>
              <a:rPr lang="hu-H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1161 (2002)</a:t>
            </a:r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6B1911C7-AA1A-28BD-8729-474CA79F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29" y="5329009"/>
            <a:ext cx="37746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A.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Fülöp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Optics</a:t>
            </a:r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Express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20155 (2014)</a:t>
            </a:r>
            <a:endParaRPr lang="hu-H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2E57B-B2FC-154C-319C-FD8364FEFF64}"/>
              </a:ext>
            </a:extLst>
          </p:cNvPr>
          <p:cNvSpPr txBox="1"/>
          <p:nvPr/>
        </p:nvSpPr>
        <p:spPr>
          <a:xfrm>
            <a:off x="2247255" y="2687581"/>
            <a:ext cx="39598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LNs via </a:t>
            </a:r>
            <a:r>
              <a:rPr lang="en-US" sz="16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TPFP setups used in the</a:t>
            </a:r>
            <a:r>
              <a:rPr lang="hu-HU" sz="1600" b="0" i="0" u="none" strike="noStrik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528DEB-3CB1-63EC-CDF5-636D04576B2F}"/>
              </a:ext>
            </a:extLst>
          </p:cNvPr>
          <p:cNvSpPr txBox="1"/>
          <p:nvPr/>
        </p:nvSpPr>
        <p:spPr>
          <a:xfrm>
            <a:off x="522711" y="4990455"/>
            <a:ext cx="37044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u="none" strike="noStrike" baseline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THz pulses with more than 0.4 </a:t>
            </a:r>
            <a:r>
              <a:rPr lang="en-US" sz="1600" b="0" u="none" strike="noStrike" baseline="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mJ</a:t>
            </a:r>
            <a:r>
              <a:rPr lang="en-US" sz="1600" b="0" u="none" strike="noStrike" baseline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energy</a:t>
            </a:r>
            <a:endParaRPr lang="en-US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3F14863-99F8-4674-1778-FCA5E46F3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26" y="2946550"/>
            <a:ext cx="2726132" cy="209581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DF70203-01B0-0EEE-61C0-2640829F77D1}"/>
              </a:ext>
            </a:extLst>
          </p:cNvPr>
          <p:cNvSpPr txBox="1"/>
          <p:nvPr/>
        </p:nvSpPr>
        <p:spPr>
          <a:xfrm>
            <a:off x="5510588" y="5067005"/>
            <a:ext cx="26076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hu-HU" sz="1600" b="0" i="0" u="none" strike="noStrike" baseline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1600" b="0" i="0" u="none" strike="noStrike" baseline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hu-HU" sz="1600" b="0" i="0" u="none" strike="noStrike" baseline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1600" b="0" i="0" u="none" strike="noStrike" baseline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 energy THz pulse</a:t>
            </a:r>
            <a:endParaRPr lang="en-US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2622E4-DAD4-4564-B226-299A1052757C}"/>
              </a:ext>
            </a:extLst>
          </p:cNvPr>
          <p:cNvSpPr txBox="1"/>
          <p:nvPr/>
        </p:nvSpPr>
        <p:spPr>
          <a:xfrm>
            <a:off x="147865" y="5677893"/>
            <a:ext cx="81585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Scalable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beyond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LN: </a:t>
            </a:r>
            <a:r>
              <a:rPr lang="hu-HU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semiconductors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pumped by a 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</a:t>
            </a:r>
            <a:r>
              <a:rPr kumimoji="0" lang="en-US" sz="1600" b="0" i="0" u="none" strike="noStrike" kern="1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plasma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CD720-0B2D-337C-56AF-0DCB6F3CF3A1}"/>
              </a:ext>
            </a:extLst>
          </p:cNvPr>
          <p:cNvSpPr txBox="1"/>
          <p:nvPr/>
        </p:nvSpPr>
        <p:spPr>
          <a:xfrm>
            <a:off x="357725" y="6074138"/>
            <a:ext cx="5635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L. J. Wong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Optics Express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9792-9806 (2013)</a:t>
            </a:r>
          </a:p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 G.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Tóth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Scientific Reports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999 (2024)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478A0-65D4-235D-5859-077CC3B8C68B}"/>
              </a:ext>
            </a:extLst>
          </p:cNvPr>
          <p:cNvSpPr txBox="1"/>
          <p:nvPr/>
        </p:nvSpPr>
        <p:spPr>
          <a:xfrm>
            <a:off x="4119587" y="1321136"/>
            <a:ext cx="2660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OR +</a:t>
            </a:r>
            <a:r>
              <a:rPr kumimoji="0" lang="hu-HU" sz="1600" b="0" i="0" u="none" strike="noStrike" kern="0" cap="none" spc="0" normalizeH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TPF excitation 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516318" y="6124883"/>
            <a:ext cx="304801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id="{8D848746-8145-5917-6D58-0473762C5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91941"/>
              </p:ext>
            </p:extLst>
          </p:nvPr>
        </p:nvGraphicFramePr>
        <p:xfrm>
          <a:off x="5253471" y="2536401"/>
          <a:ext cx="2826201" cy="271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3604320" imgH="3466080" progId="Origin50.Graph">
                  <p:embed/>
                </p:oleObj>
              </mc:Choice>
              <mc:Fallback>
                <p:oleObj name="Graph" r:id="rId7" imgW="3604320" imgH="3466080" progId="Origin50.Graph">
                  <p:embed/>
                  <p:pic>
                    <p:nvPicPr>
                      <p:cNvPr id="10" name="Objektum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3471" y="2536401"/>
                        <a:ext cx="2826201" cy="2717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1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5DAD0-6742-BF27-0D92-BBE5EED59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501BA408-0FBA-4F28-C6E1-474CBA412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54F5BFD2-7FA9-C3EA-F1E6-6F5B63D01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187" y="343322"/>
            <a:ext cx="65856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III) The build-up of the paraboloid ring vacuum electron accelerator</a:t>
            </a: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43F3926E-C734-0545-1C41-0FCC07A7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0207" y="6109842"/>
            <a:ext cx="400516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FF34CCF-5266-9BEE-FC34-FCD47A986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46" y="826926"/>
            <a:ext cx="8670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Ring-like segment of on-axis parabolic mirror in an asymmetric incident geometry (optimized setup)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2" y="1957581"/>
            <a:ext cx="5766091" cy="239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2045" y="1165479"/>
            <a:ext cx="879990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modified setup using transmission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axicon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pairs, by the modification of the beam deflection angle 𝜃.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Examine the optimization of electron acceleration efficiency by a ring-shaped paraboloid vacuum accelerator.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34137" y="2235179"/>
            <a:ext cx="290428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buSzPct val="100000"/>
              <a:tabLst>
                <a:tab pos="0" algn="l"/>
                <a:tab pos="968668" algn="l"/>
                <a:tab pos="1937337" algn="l"/>
                <a:tab pos="2906004" algn="l"/>
                <a:tab pos="3874675" algn="l"/>
                <a:tab pos="4843344" algn="l"/>
                <a:tab pos="5812012" algn="l"/>
                <a:tab pos="6780680" algn="l"/>
                <a:tab pos="7749347" algn="l"/>
                <a:tab pos="8718016" algn="l"/>
                <a:tab pos="9686683" algn="l"/>
                <a:tab pos="10655355" algn="l"/>
              </a:tabLst>
            </a:pP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PM: plane mirror, </a:t>
            </a:r>
          </a:p>
          <a:p>
            <a:pPr lvl="0" algn="just">
              <a:lnSpc>
                <a:spcPct val="125000"/>
              </a:lnSpc>
              <a:buSzPct val="100000"/>
              <a:tabLst>
                <a:tab pos="0" algn="l"/>
                <a:tab pos="968668" algn="l"/>
                <a:tab pos="1937337" algn="l"/>
                <a:tab pos="2906004" algn="l"/>
                <a:tab pos="3874675" algn="l"/>
                <a:tab pos="4843344" algn="l"/>
                <a:tab pos="5812012" algn="l"/>
                <a:tab pos="6780680" algn="l"/>
                <a:tab pos="7749347" algn="l"/>
                <a:tab pos="8718016" algn="l"/>
                <a:tab pos="9686683" algn="l"/>
                <a:tab pos="10655355" algn="l"/>
              </a:tabLst>
            </a:pP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A1-A2: </a:t>
            </a:r>
            <a:r>
              <a:rPr lang="en-US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transmissive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axicon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pair,</a:t>
            </a:r>
          </a:p>
          <a:p>
            <a:pPr lvl="0" algn="just">
              <a:lnSpc>
                <a:spcPct val="125000"/>
              </a:lnSpc>
              <a:buSzPct val="100000"/>
              <a:tabLst>
                <a:tab pos="0" algn="l"/>
                <a:tab pos="968668" algn="l"/>
                <a:tab pos="1937337" algn="l"/>
                <a:tab pos="2906004" algn="l"/>
                <a:tab pos="3874675" algn="l"/>
                <a:tab pos="4843344" algn="l"/>
                <a:tab pos="5812012" algn="l"/>
                <a:tab pos="6780680" algn="l"/>
                <a:tab pos="7749347" algn="l"/>
                <a:tab pos="8718016" algn="l"/>
                <a:tab pos="9686683" algn="l"/>
                <a:tab pos="10655355" algn="l"/>
              </a:tabLst>
            </a:pP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SHWP: segmented half-wave plate,</a:t>
            </a:r>
          </a:p>
          <a:p>
            <a:pPr lvl="0" algn="just">
              <a:lnSpc>
                <a:spcPct val="125000"/>
              </a:lnSpc>
              <a:buSzPct val="100000"/>
              <a:tabLst>
                <a:tab pos="0" algn="l"/>
                <a:tab pos="968668" algn="l"/>
                <a:tab pos="1937337" algn="l"/>
                <a:tab pos="2906004" algn="l"/>
                <a:tab pos="3874675" algn="l"/>
                <a:tab pos="4843344" algn="l"/>
                <a:tab pos="5812012" algn="l"/>
                <a:tab pos="6780680" algn="l"/>
                <a:tab pos="7749347" algn="l"/>
                <a:tab pos="8718016" algn="l"/>
                <a:tab pos="9686683" algn="l"/>
                <a:tab pos="10655355" algn="l"/>
              </a:tabLst>
            </a:pP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SNM: Segmented Nonlinear Material,</a:t>
            </a:r>
          </a:p>
          <a:p>
            <a:pPr lvl="0" algn="just">
              <a:lnSpc>
                <a:spcPct val="125000"/>
              </a:lnSpc>
              <a:buSzPct val="100000"/>
              <a:tabLst>
                <a:tab pos="0" algn="l"/>
                <a:tab pos="968668" algn="l"/>
                <a:tab pos="1937337" algn="l"/>
                <a:tab pos="2906004" algn="l"/>
                <a:tab pos="3874675" algn="l"/>
                <a:tab pos="4843344" algn="l"/>
                <a:tab pos="5812012" algn="l"/>
                <a:tab pos="6780680" algn="l"/>
                <a:tab pos="7749347" algn="l"/>
                <a:tab pos="8718016" algn="l"/>
                <a:tab pos="9686683" algn="l"/>
                <a:tab pos="10655355" algn="l"/>
              </a:tabLst>
            </a:pP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R: (paraboloid) Ring, </a:t>
            </a:r>
          </a:p>
          <a:p>
            <a:pPr lvl="0" algn="just">
              <a:lnSpc>
                <a:spcPct val="125000"/>
              </a:lnSpc>
              <a:buSzPct val="100000"/>
              <a:tabLst>
                <a:tab pos="0" algn="l"/>
                <a:tab pos="968668" algn="l"/>
                <a:tab pos="1937337" algn="l"/>
                <a:tab pos="2906004" algn="l"/>
                <a:tab pos="3874675" algn="l"/>
                <a:tab pos="4843344" algn="l"/>
                <a:tab pos="5812012" algn="l"/>
                <a:tab pos="6780680" algn="l"/>
                <a:tab pos="7749347" algn="l"/>
                <a:tab pos="8718016" algn="l"/>
                <a:tab pos="9686683" algn="l"/>
                <a:tab pos="10655355" algn="l"/>
              </a:tabLst>
            </a:pP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F: Focus.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0494" y="4660540"/>
            <a:ext cx="8320393" cy="1688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3797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way of in-coupling the pump through a PM,</a:t>
            </a:r>
          </a:p>
          <a:p>
            <a:pPr marL="285750" indent="-285750" algn="just" defTabSz="43797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A1, A2 for beam shaping and illuminate the R effectively, without any losses,</a:t>
            </a:r>
          </a:p>
          <a:p>
            <a:pPr marL="285750" indent="-285750" algn="just" defTabSz="43797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SHWP converts the linear pump polarization to radial,</a:t>
            </a:r>
          </a:p>
          <a:p>
            <a:pPr marL="285750" indent="-285750" algn="just" defTabSz="43797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radially polarized THz beam is generated in the SNM.</a:t>
            </a:r>
          </a:p>
          <a:p>
            <a:pPr marL="285750" indent="-285750" algn="just" defTabSz="43797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holes on PM, A1 and A2 ensure the unobstructed transfer of the electrons through the whole setup along 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45521" y="4289033"/>
            <a:ext cx="2481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Pálfalvi,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in preparation.</a:t>
            </a:r>
            <a:endParaRPr lang="hu-H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60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5DAD0-6742-BF27-0D92-BBE5EED59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501BA408-0FBA-4F28-C6E1-474CBA412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54F5BFD2-7FA9-C3EA-F1E6-6F5B63D01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528" y="343322"/>
            <a:ext cx="6232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 field characteristics in the focal region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(optimized setup) </a:t>
            </a: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43F3926E-C734-0545-1C41-0FCC07A7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0207" y="6109842"/>
            <a:ext cx="400516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7" y="914475"/>
            <a:ext cx="271627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92" y="879530"/>
            <a:ext cx="2646415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47" y="879530"/>
            <a:ext cx="253559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04144" y="2908795"/>
                <a:ext cx="559354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THz  waveforms concerning the </a:t>
                </a:r>
                <a:r>
                  <a:rPr lang="en-US" sz="1400" i="1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z</a:t>
                </a:r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 electric field component at various </a:t>
                </a:r>
                <a:r>
                  <a:rPr lang="en-US" sz="1400" i="1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z </a:t>
                </a:r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positions for </a:t>
                </a:r>
                <a14:m>
                  <m:oMath xmlns:m="http://schemas.openxmlformats.org/officeDocument/2006/math"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cs typeface="Calibri" panose="020F0502020204030204" pitchFamily="34" charset="0"/>
                      </a:rPr>
                      <m:t>𝜃</m:t>
                    </m:r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(a) and </a:t>
                </a:r>
                <a14:m>
                  <m:oMath xmlns:m="http://schemas.openxmlformats.org/officeDocument/2006/math"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cs typeface="Calibri" panose="020F0502020204030204" pitchFamily="34" charset="0"/>
                      </a:rPr>
                      <m:t>𝜃</m:t>
                    </m:r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145</m:t>
                        </m:r>
                      </m:e>
                      <m:sup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(b) angles, respectively. 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4" y="2908795"/>
                <a:ext cx="5593541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18" t="-1163" r="-43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74341" y="2942265"/>
                <a:ext cx="26197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The sweeping velocity of the THz field in the focal region versus </a:t>
                </a:r>
                <a14:m>
                  <m:oMath xmlns:m="http://schemas.openxmlformats.org/officeDocument/2006/math"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. </a:t>
                </a:r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341" y="2942265"/>
                <a:ext cx="2619794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65" t="-1176" r="-1395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9" y="3565758"/>
            <a:ext cx="2691572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92" y="3465485"/>
            <a:ext cx="2505356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47" y="3465485"/>
            <a:ext cx="2523608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3037" y="5668878"/>
                <a:ext cx="266116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The </a:t>
                </a:r>
                <a:r>
                  <a:rPr lang="en-US" sz="1400" i="1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z</a:t>
                </a:r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 component of the electric field amplitude at the focus versus </a:t>
                </a:r>
                <a14:m>
                  <m:oMath xmlns:m="http://schemas.openxmlformats.org/officeDocument/2006/math"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 for THz pulses.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7" y="5668878"/>
                <a:ext cx="2661169" cy="738664"/>
              </a:xfrm>
              <a:prstGeom prst="rect">
                <a:avLst/>
              </a:prstGeom>
              <a:blipFill rotWithShape="1">
                <a:blip r:embed="rId10"/>
                <a:stretch>
                  <a:fillRect l="-688" t="-826" r="-917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55797" y="5568605"/>
                <a:ext cx="526947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The radial distribution (a), and the longitudinal distribution (b) of the </a:t>
                </a:r>
                <a:r>
                  <a:rPr lang="en-US" sz="1400" i="1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z</a:t>
                </a:r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 component of the electric field amplitude of the focused THz pulse at </a:t>
                </a:r>
                <a:r>
                  <a:rPr lang="en-US" sz="1400" i="1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z</a:t>
                </a:r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 = 0 for </a:t>
                </a:r>
                <a14:m>
                  <m:oMath xmlns:m="http://schemas.openxmlformats.org/officeDocument/2006/math"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cs typeface="Calibri" panose="020F0502020204030204" pitchFamily="34" charset="0"/>
                      </a:rPr>
                      <m:t>𝜃</m:t>
                    </m:r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145</m:t>
                        </m:r>
                      </m:e>
                      <m:sup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 angles, respectively. </a:t>
                </a:r>
                <a:endParaRPr lang="en-US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797" y="5568605"/>
                <a:ext cx="5269476" cy="738664"/>
              </a:xfrm>
              <a:prstGeom prst="rect">
                <a:avLst/>
              </a:prstGeom>
              <a:blipFill rotWithShape="1">
                <a:blip r:embed="rId11"/>
                <a:stretch>
                  <a:fillRect l="-231" t="-820" r="-34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934206" y="6269375"/>
            <a:ext cx="2481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Pálfalvi,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in preparation.</a:t>
            </a:r>
            <a:endParaRPr lang="hu-H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10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5DAD0-6742-BF27-0D92-BBE5EED59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501BA408-0FBA-4F28-C6E1-474CBA412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54F5BFD2-7FA9-C3EA-F1E6-6F5B63D01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171" y="367443"/>
            <a:ext cx="4961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of the acceleration efficiency with 𝜽</a:t>
            </a: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43F3926E-C734-0545-1C41-0FCC07A7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0207" y="6109842"/>
            <a:ext cx="400516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2" y="870246"/>
            <a:ext cx="2702227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60" y="865449"/>
            <a:ext cx="2737806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0937" y="2867091"/>
                <a:ext cx="384882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The energy gain of the electron during the interaction with the pulse versus </a:t>
                </a:r>
                <a14:m>
                  <m:oMath xmlns:m="http://schemas.openxmlformats.org/officeDocument/2006/math"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. The </a:t>
                </a:r>
                <a14:m>
                  <m:oMath xmlns:m="http://schemas.openxmlformats.org/officeDocument/2006/math"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cs typeface="Calibri" panose="020F0502020204030204" pitchFamily="34" charset="0"/>
                      </a:rPr>
                      <m:t>𝜃</m:t>
                    </m:r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145</m:t>
                        </m:r>
                      </m:e>
                      <m:sup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 is a practical choice (see the square in Figure).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37" y="2867091"/>
                <a:ext cx="3848825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475" t="-826" r="-475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43924" y="2886857"/>
                <a:ext cx="303331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The energy gain as the function of time for </a:t>
                </a:r>
                <a14:m>
                  <m:oMath xmlns:m="http://schemas.openxmlformats.org/officeDocument/2006/math"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cs typeface="Calibri" panose="020F0502020204030204" pitchFamily="34" charset="0"/>
                      </a:rPr>
                      <m:t>𝜃</m:t>
                    </m:r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145</m:t>
                        </m:r>
                      </m:e>
                      <m:sup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. The same is shown in the inset for </a:t>
                </a:r>
                <a14:m>
                  <m:oMath xmlns:m="http://schemas.openxmlformats.org/officeDocument/2006/math"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cs typeface="Calibri" panose="020F0502020204030204" pitchFamily="34" charset="0"/>
                      </a:rPr>
                      <m:t>𝜃</m:t>
                    </m:r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924" y="2886857"/>
                <a:ext cx="3033318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604" t="-826" r="-805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5" y="3589688"/>
            <a:ext cx="2843661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18" y="3596496"/>
            <a:ext cx="2656759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10937" y="5673352"/>
                <a:ext cx="404005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The electric field experienced by the electron during the acceleration as a function of time for </a:t>
                </a:r>
                <a14:m>
                  <m:oMath xmlns:m="http://schemas.openxmlformats.org/officeDocument/2006/math"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cs typeface="Calibri" panose="020F0502020204030204" pitchFamily="34" charset="0"/>
                      </a:rPr>
                      <m:t>𝜃</m:t>
                    </m:r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145</m:t>
                        </m:r>
                      </m:e>
                      <m:sup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. The same is shown in the inset for </a:t>
                </a:r>
                <a14:m>
                  <m:oMath xmlns:m="http://schemas.openxmlformats.org/officeDocument/2006/math"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cs typeface="Calibri" panose="020F0502020204030204" pitchFamily="34" charset="0"/>
                      </a:rPr>
                      <m:t>𝜃</m:t>
                    </m:r>
                    <m:r>
                      <a:rPr lang="en-US" sz="1400" b="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1400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37" y="5673352"/>
                <a:ext cx="4040050" cy="738664"/>
              </a:xfrm>
              <a:prstGeom prst="rect">
                <a:avLst/>
              </a:prstGeom>
              <a:blipFill rotWithShape="1">
                <a:blip r:embed="rId8"/>
                <a:stretch>
                  <a:fillRect l="-453" t="-826" r="-604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990289" y="5626841"/>
            <a:ext cx="3464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70C0"/>
                </a:solidFill>
                <a:cs typeface="Calibri" panose="020F0502020204030204" pitchFamily="34" charset="0"/>
              </a:rPr>
              <a:t>The  energy gain as a function of initial electron energy. The horizontal line concerns the electron having </a:t>
            </a:r>
            <a:r>
              <a:rPr lang="en-US" sz="1400" i="1" dirty="0">
                <a:solidFill>
                  <a:srgbClr val="0070C0"/>
                </a:solidFill>
                <a:cs typeface="Calibri" panose="020F0502020204030204" pitchFamily="34" charset="0"/>
              </a:rPr>
              <a:t>v ≈ c </a:t>
            </a:r>
            <a:r>
              <a:rPr lang="en-US" sz="1400" dirty="0">
                <a:solidFill>
                  <a:srgbClr val="0070C0"/>
                </a:solidFill>
                <a:cs typeface="Calibri" panose="020F0502020204030204" pitchFamily="34" charset="0"/>
              </a:rPr>
              <a:t>initial velocity.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24703" y="6246806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Pálfalvi,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in preparation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41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F109A-210F-0775-16D7-80FA2752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3C989C1-E480-D592-8251-D453A574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A9F76A89-6EA3-69D0-1E86-7AB9B3119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112" y="327933"/>
            <a:ext cx="1387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8426851A-0E6F-0247-43FC-9557015C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438" y="6263824"/>
            <a:ext cx="400516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60C06-087E-5A54-075A-A49DB2077E7C}"/>
              </a:ext>
            </a:extLst>
          </p:cNvPr>
          <p:cNvSpPr txBox="1"/>
          <p:nvPr/>
        </p:nvSpPr>
        <p:spPr>
          <a:xfrm>
            <a:off x="172045" y="843067"/>
            <a:ext cx="8799908" cy="3865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focusing: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whole parabolic mirror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+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paraboloid-ring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symmetric configuration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u-HU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omputation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Stratton-Chu vector diffraction method.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Detailed analyses 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distributions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u-HU" sz="1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hu-HU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1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</a:t>
            </a:r>
            <a:r>
              <a:rPr lang="hu-HU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divergence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Particle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accelaration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simulations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</a:t>
            </a:r>
            <a:r>
              <a:rPr lang="hu-HU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a </a:t>
            </a:r>
            <a:r>
              <a:rPr lang="hu-HU" sz="1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symmetric</a:t>
            </a:r>
            <a:r>
              <a:rPr lang="hu-HU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  <a:r>
              <a:rPr lang="hu-HU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(𝜃 = 90°) </a:t>
            </a:r>
            <a:r>
              <a:rPr lang="hu-HU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sz="1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axicon</a:t>
            </a:r>
            <a:r>
              <a:rPr lang="hu-HU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ring) </a:t>
            </a:r>
            <a:r>
              <a:rPr lang="hu-HU" sz="1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3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mJ</a:t>
            </a:r>
            <a:r>
              <a:rPr lang="hu-HU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THz</a:t>
            </a:r>
            <a:r>
              <a:rPr lang="hu-HU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pulses</a:t>
            </a:r>
            <a:r>
              <a:rPr lang="hu-HU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calculations predicted 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field enhancement factor 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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1000,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5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calculations also predicted the electric field component can reach magnitudes of 100 MV/cm, which is excellently suitable for particle acceleration.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energy gain </a:t>
            </a:r>
            <a:r>
              <a:rPr lang="en-US" sz="15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 0.28 MeV/0.23 MeV (𝛾=20°) </a:t>
            </a:r>
            <a:r>
              <a:rPr lang="en-US" sz="15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an electron moving at nearly the speed of light was obtained from the study of acceleration using a simple model.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045" y="4948846"/>
            <a:ext cx="8799908" cy="1095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ptimized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setup 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three times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higher energy gain, reaching </a:t>
            </a:r>
            <a:r>
              <a:rPr lang="hu-HU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MeV</a:t>
            </a: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hu-HU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hu-HU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optimal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𝜃.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This improvement results from an increased interaction length due to a sweeping velocity closer to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and a longer focal range, which significantly overcompensates the reduced axial field amplitude. </a:t>
            </a:r>
          </a:p>
        </p:txBody>
      </p:sp>
    </p:spTree>
    <p:extLst>
      <p:ext uri="{BB962C8B-B14F-4D97-AF65-F5344CB8AC3E}">
        <p14:creationId xmlns:p14="http://schemas.microsoft.com/office/powerpoint/2010/main" val="3600048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F2CC4-4B0C-5E19-DD75-77B906CAA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23" y="1231604"/>
            <a:ext cx="3093244" cy="2219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0251C4-BA15-A20D-7FCE-5ECC739792C4}"/>
              </a:ext>
            </a:extLst>
          </p:cNvPr>
          <p:cNvSpPr txBox="1"/>
          <p:nvPr/>
        </p:nvSpPr>
        <p:spPr>
          <a:xfrm>
            <a:off x="643245" y="3597004"/>
            <a:ext cx="120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zövegdoboz 3">
            <a:extLst>
              <a:ext uri="{FF2B5EF4-FFF2-40B4-BE49-F238E27FC236}">
                <a16:creationId xmlns:a16="http://schemas.microsoft.com/office/drawing/2014/main" id="{AFBBC867-E352-8A6E-D28F-8CE888679A2F}"/>
              </a:ext>
            </a:extLst>
          </p:cNvPr>
          <p:cNvSpPr txBox="1"/>
          <p:nvPr/>
        </p:nvSpPr>
        <p:spPr>
          <a:xfrm>
            <a:off x="260826" y="3978747"/>
            <a:ext cx="31728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project has been supported by the </a:t>
            </a:r>
            <a:endParaRPr lang="hu-HU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8163A-DFE8-114F-1061-2AA0D115657F}"/>
              </a:ext>
            </a:extLst>
          </p:cNvPr>
          <p:cNvSpPr txBox="1"/>
          <p:nvPr/>
        </p:nvSpPr>
        <p:spPr>
          <a:xfrm>
            <a:off x="281774" y="4436823"/>
            <a:ext cx="60549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and Innovation Fund of Hungary, financed under the TKP2021‐EGA‐17 funding scheme</a:t>
            </a:r>
            <a:endParaRPr lang="hu-HU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Research, Development and Innovation Office (2018‐1.2.1‐NKP‐2018‐00010)</a:t>
            </a:r>
            <a:endParaRPr lang="hu-HU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TWAC project, which is funded by the EIC Pathfinder Open 2021 of the Horizon Europe program under grant agreement 101046504.</a:t>
            </a:r>
            <a:endParaRPr lang="hu-HU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6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70DB55C-1684-2D44-50CD-8C5679F8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6797E6A-4FE4-6C86-2487-1B7FA2DB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159" y="332714"/>
            <a:ext cx="2167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</a:t>
            </a:r>
            <a:r>
              <a:rPr lang="en-US" sz="20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(cont.) 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516318" y="6124883"/>
            <a:ext cx="304801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B07E0E-6F42-F473-18B0-321B59280F85}"/>
              </a:ext>
            </a:extLst>
          </p:cNvPr>
          <p:cNvSpPr txBox="1"/>
          <p:nvPr/>
        </p:nvSpPr>
        <p:spPr>
          <a:xfrm>
            <a:off x="172046" y="1167544"/>
            <a:ext cx="8799907" cy="374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usefulness of the THz pulses in particle acceleration is dual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atisfactorily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long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wavelength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two orders of magnitude longer than the visible/near IR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⟶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large amount of charge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is possible. </a:t>
            </a: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igh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energy single-cycle and multi-cycle THz pulses with good efficiency are available.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parabolic mirror-based accelerator concepts, we are going to discus in this work require single-cycle THz pulses.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wo other practically implemented setup types for accelerating relativistic particles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aveguide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accelerator driven by multi-cycle THz pulses [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driven dielectric microstructure (Micro-fabricated dielectric laser accelerator) [DLA] [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], requiring multi-cycle laser pulses.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7241D9-2B91-E017-B7BF-5FB40EFF2202}"/>
              </a:ext>
            </a:extLst>
          </p:cNvPr>
          <p:cNvSpPr txBox="1"/>
          <p:nvPr/>
        </p:nvSpPr>
        <p:spPr>
          <a:xfrm>
            <a:off x="2635045" y="5101987"/>
            <a:ext cx="5631687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50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 E. A. Nanni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 al.,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Nature communications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8486, (2015).</a:t>
            </a:r>
            <a:endParaRPr lang="da-DK" sz="1600" noProof="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500"/>
              </a:spcAft>
              <a:defRPr/>
            </a:pPr>
            <a:r>
              <a:rPr lang="nb-NO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[2] H. Tang et al., Phys. Rev. Lett. 127, 074801 (2021).</a:t>
            </a:r>
          </a:p>
          <a:p>
            <a:pPr lvl="0" algn="just">
              <a:spcBef>
                <a:spcPts val="0"/>
              </a:spcBef>
              <a:spcAft>
                <a:spcPts val="500"/>
              </a:spcAft>
              <a:defRPr/>
            </a:pPr>
            <a:r>
              <a:rPr lang="nb-NO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[3] E. A. Peralta et al., Nature 503, 91-94 (2013).</a:t>
            </a:r>
            <a:endParaRPr lang="da-DK" sz="1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0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70DB55C-1684-2D44-50CD-8C5679F8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6797E6A-4FE4-6C86-2487-1B7FA2DB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032" y="342442"/>
            <a:ext cx="1025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516318" y="6124883"/>
            <a:ext cx="304801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5E17678-8922-5175-7414-476A61925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2046" y="826924"/>
            <a:ext cx="8799909" cy="5792951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an optimal focusing geometry that provides an extremely strong longitudinal electric field for particle acceleration applications.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Calculation method and parametrization</a:t>
            </a:r>
          </a:p>
          <a:p>
            <a:pPr algn="just">
              <a:lnSpc>
                <a:spcPct val="100000"/>
              </a:lnSpc>
              <a:buClr>
                <a:prstClr val="black"/>
              </a:buClr>
              <a:defRPr/>
            </a:pPr>
            <a:r>
              <a:rPr lang="hu-H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setups</a:t>
            </a:r>
            <a:endParaRPr lang="hu-HU" alt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037" lvl="0" indent="0" algn="just">
              <a:lnSpc>
                <a:spcPct val="100000"/>
              </a:lnSpc>
              <a:buClr>
                <a:prstClr val="black"/>
              </a:buClr>
              <a:buNone/>
              <a:defRPr/>
            </a:pP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I) a </a:t>
            </a:r>
            <a:r>
              <a:rPr lang="hu-HU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u-HU" alt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hu-HU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on-axis parabolic mirror, </a:t>
            </a:r>
          </a:p>
          <a:p>
            <a:pPr marL="46037" lvl="0" indent="0"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None/>
              <a:defRPr/>
            </a:pP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II) ring-like segment of on-axis parabolic mirror</a:t>
            </a:r>
            <a:r>
              <a:rPr lang="hu-HU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alt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annulus</a:t>
            </a:r>
            <a:r>
              <a:rPr lang="hu-HU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hu-HU" alt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perpendicular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incident geometry, and </a:t>
            </a:r>
          </a:p>
          <a:p>
            <a:pPr marL="46037" lvl="0" indent="0"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None/>
              <a:defRPr/>
            </a:pP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III) ring-like segment of on-axis parabolic mirror in an asymmetric</a:t>
            </a:r>
            <a:r>
              <a:rPr lang="hu-HU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(non </a:t>
            </a:r>
            <a:r>
              <a:rPr lang="hu-HU" alt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perp</a:t>
            </a:r>
            <a:r>
              <a:rPr lang="hu-HU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incident geometry.</a:t>
            </a:r>
            <a:endParaRPr lang="hu-HU" alt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037" lvl="0" indent="0"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None/>
              <a:defRPr/>
            </a:pPr>
            <a:endParaRPr lang="hu-HU" alt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037" lvl="0" indent="0"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None/>
              <a:defRPr/>
            </a:pPr>
            <a:endParaRPr lang="hu-HU" alt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037" lvl="0" indent="0"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None/>
              <a:defRPr/>
            </a:pPr>
            <a:endParaRPr lang="hu-HU" alt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037" lvl="0" indent="0"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None/>
              <a:defRPr/>
            </a:pPr>
            <a:endParaRPr lang="hu-HU" alt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037" lvl="0" indent="0" algn="just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None/>
              <a:defRPr/>
            </a:pPr>
            <a:endParaRPr lang="hu-HU" alt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037" indent="0" algn="just">
              <a:lnSpc>
                <a:spcPct val="100000"/>
              </a:lnSpc>
              <a:buClr>
                <a:prstClr val="black"/>
              </a:buClr>
              <a:buNone/>
              <a:defRPr/>
            </a:pPr>
            <a:r>
              <a:rPr lang="hu-HU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I) </a:t>
            </a:r>
            <a:r>
              <a:rPr lang="hu-HU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hu-HU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II)                                     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hu-HU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hu-HU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III)</a:t>
            </a:r>
            <a:endParaRPr lang="hu-HU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0000"/>
              </a:lnSpc>
              <a:buClr>
                <a:prstClr val="black"/>
              </a:buClr>
              <a:defRPr/>
            </a:pPr>
            <a:r>
              <a:rPr lang="hu-HU" alt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Analyses</a:t>
            </a:r>
            <a:r>
              <a:rPr lang="hu-H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alt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hu-H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alt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hu-H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alt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field-enhancement</a:t>
            </a:r>
            <a:r>
              <a:rPr lang="hu-H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alt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lang="hu-H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(h)</a:t>
            </a:r>
          </a:p>
          <a:p>
            <a:pPr marL="46037" lvl="0" indent="0" algn="just">
              <a:lnSpc>
                <a:spcPct val="100000"/>
              </a:lnSpc>
              <a:buClr>
                <a:prstClr val="black"/>
              </a:buClr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hu-H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monochromatic radiation 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hu-H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THz pulses</a:t>
            </a: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buClr>
                <a:prstClr val="black"/>
              </a:buClr>
              <a:defRPr/>
            </a:pPr>
            <a:r>
              <a:rPr lang="hu-H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acceleration mechanism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547613"/>
            <a:ext cx="1627188" cy="117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17" y="3267706"/>
            <a:ext cx="2757420" cy="162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6" y="3280039"/>
            <a:ext cx="3766206" cy="156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8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70DB55C-1684-2D44-50CD-8C5679F8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9" name="Dia számának helye 1">
            <a:extLst>
              <a:ext uri="{FF2B5EF4-FFF2-40B4-BE49-F238E27FC236}">
                <a16:creationId xmlns:a16="http://schemas.microsoft.com/office/drawing/2014/main" id="{90869353-FFE6-FCF3-BEC5-964F662C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6318" y="6124883"/>
            <a:ext cx="304801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3F1F5FEC-D970-EEA9-189A-C0972847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084" y="328041"/>
            <a:ext cx="2257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Calculation method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B122CD-A10B-1393-EA68-489C16FDBD0C}"/>
              </a:ext>
            </a:extLst>
          </p:cNvPr>
          <p:cNvSpPr txBox="1"/>
          <p:nvPr/>
        </p:nvSpPr>
        <p:spPr>
          <a:xfrm>
            <a:off x="172045" y="925808"/>
            <a:ext cx="8799909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182563" algn="just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 characteristics of the electric field distribution in the focal region was determined by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Stratton−Chu vector diffraction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method [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3, 4, 5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].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7F7171-F66C-462B-E6F3-DBCA6A097152}"/>
                  </a:ext>
                </a:extLst>
              </p:cNvPr>
              <p:cNvSpPr txBox="1"/>
              <p:nvPr/>
            </p:nvSpPr>
            <p:spPr>
              <a:xfrm>
                <a:off x="924754" y="1566298"/>
                <a:ext cx="7294491" cy="611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600" b="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d>
                                <m:dPr>
                                  <m:ctrlPr>
                                    <a:rPr lang="en-US" sz="1600" b="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  <m:r>
                                    <a:rPr lang="en-US" sz="1600" b="0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1600" b="1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</m:d>
                              <m:r>
                                <a:rPr lang="en-US" sz="16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600" b="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600" b="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  <m:r>
                                    <a:rPr lang="en-US" sz="1600" b="0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1600" b="1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d>
                              <m:r>
                                <a:rPr lang="en-US" sz="1600" b="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600" b="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16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600" b="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600" b="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  <m:r>
                                    <a:rPr lang="en-US" sz="1600" b="0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1600" b="1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d>
                              <m:r>
                                <a:rPr lang="en-US" sz="1600" b="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16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1600" b="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nary>
                      <m:r>
                        <a:rPr lang="en-US" sz="1600" b="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den>
                      </m:f>
                      <m:nary>
                        <m:naryPr>
                          <m:chr m:val="∮"/>
                          <m:limLoc m:val="subSup"/>
                          <m:supHide m:val="on"/>
                          <m:ctrlP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sz="1600" b="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nary>
                      <m:d>
                        <m:dPr>
                          <m:ctrlP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  <m:r>
                            <a:rPr lang="en-US" sz="1600" b="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1600" b="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1600" b="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47F7171-F66C-462B-E6F3-DBCA6A097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54" y="1566298"/>
                <a:ext cx="7294491" cy="6118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A89CEB5-6D32-C513-7B6C-B3FCC405DB07}"/>
              </a:ext>
            </a:extLst>
          </p:cNvPr>
          <p:cNvGrpSpPr/>
          <p:nvPr/>
        </p:nvGrpSpPr>
        <p:grpSpPr>
          <a:xfrm>
            <a:off x="1687283" y="2235698"/>
            <a:ext cx="6423103" cy="452753"/>
            <a:chOff x="1651546" y="2073173"/>
            <a:chExt cx="4751489" cy="559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6DD65BC-0813-375A-62B9-7D46E9E5D4CE}"/>
                    </a:ext>
                  </a:extLst>
                </p:cNvPr>
                <p:cNvSpPr txBox="1"/>
                <p:nvPr/>
              </p:nvSpPr>
              <p:spPr>
                <a:xfrm>
                  <a:off x="1651546" y="2073173"/>
                  <a:ext cx="1884890" cy="559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w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𝑖𝑡h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  </m:t>
                      </m:r>
                      <m:r>
                        <a:rPr lang="en-US" sz="160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6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exp</m:t>
                          </m:r>
                          <m:r>
                            <a:rPr lang="en-US" sz="160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𝑖𝑘𝑢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16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endParaRPr lang="en-US" sz="16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6DD65BC-0813-375A-62B9-7D46E9E5D4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1546" y="2073173"/>
                  <a:ext cx="1884890" cy="559900"/>
                </a:xfrm>
                <a:prstGeom prst="rect">
                  <a:avLst/>
                </a:prstGeom>
                <a:blipFill>
                  <a:blip r:embed="rId3"/>
                  <a:stretch>
                    <a:fillRect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30CC1C0-88AF-30CB-3E27-5CDD2EF1965A}"/>
                    </a:ext>
                  </a:extLst>
                </p:cNvPr>
                <p:cNvSpPr txBox="1"/>
                <p:nvPr/>
              </p:nvSpPr>
              <p:spPr>
                <a:xfrm>
                  <a:off x="3359427" y="2116486"/>
                  <a:ext cx="3043608" cy="43762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  <m:r>
                                          <a:rPr lang="en-US" sz="160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  <m:r>
                                          <a:rPr lang="en-US" sz="160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  <m:r>
                                          <a:rPr lang="en-US" sz="160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30CC1C0-88AF-30CB-3E27-5CDD2EF196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9427" y="2116486"/>
                  <a:ext cx="3043608" cy="437626"/>
                </a:xfrm>
                <a:prstGeom prst="rect">
                  <a:avLst/>
                </a:prstGeom>
                <a:blipFill>
                  <a:blip r:embed="rId4"/>
                  <a:stretch>
                    <a:fillRect t="-68966" r="-3264" b="-8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 descr="A diagram of a line with the same direction&#10;&#10;Description automatically generated with medium confidence">
            <a:extLst>
              <a:ext uri="{FF2B5EF4-FFF2-40B4-BE49-F238E27FC236}">
                <a16:creationId xmlns:a16="http://schemas.microsoft.com/office/drawing/2014/main" id="{CB6C0881-9B7C-6B7D-31B9-6223ECFD5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52" y="3064311"/>
            <a:ext cx="2197459" cy="17270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02095C-3CA1-6F44-0514-30EAF3151ED4}"/>
              </a:ext>
            </a:extLst>
          </p:cNvPr>
          <p:cNvSpPr txBox="1"/>
          <p:nvPr/>
        </p:nvSpPr>
        <p:spPr>
          <a:xfrm>
            <a:off x="350306" y="4762641"/>
            <a:ext cx="2673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MMI10"/>
                <a:cs typeface="Calibri" panose="020F0502020204030204" pitchFamily="34" charset="0"/>
              </a:rPr>
              <a:t>S</a:t>
            </a:r>
            <a:r>
              <a:rPr lang="en-U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MMI1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an open surface bounded by a contour, </a:t>
            </a:r>
            <a:r>
              <a:rPr lang="en-U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MMI10"/>
                <a:cs typeface="Calibri" panose="020F0502020204030204" pitchFamily="34" charset="0"/>
              </a:rPr>
              <a:t>C</a:t>
            </a:r>
            <a:r>
              <a:rPr lang="en-U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diagram of a circular object with lines and angles&#10;&#10;Description automatically generated">
            <a:extLst>
              <a:ext uri="{FF2B5EF4-FFF2-40B4-BE49-F238E27FC236}">
                <a16:creationId xmlns:a16="http://schemas.microsoft.com/office/drawing/2014/main" id="{75FC6FA9-815F-32BD-FF66-B97F4BB12F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2" y="2924314"/>
            <a:ext cx="2548010" cy="18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65C779-6FA2-052C-A6F5-D45BCDAA1097}"/>
              </a:ext>
            </a:extLst>
          </p:cNvPr>
          <p:cNvSpPr txBox="1"/>
          <p:nvPr/>
        </p:nvSpPr>
        <p:spPr>
          <a:xfrm>
            <a:off x="6236592" y="4885751"/>
            <a:ext cx="2225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on-axis parabolic mirror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2CFF59-D88A-DA63-9208-0E6C6366187E}"/>
              </a:ext>
            </a:extLst>
          </p:cNvPr>
          <p:cNvSpPr txBox="1"/>
          <p:nvPr/>
        </p:nvSpPr>
        <p:spPr>
          <a:xfrm>
            <a:off x="3441377" y="5473876"/>
            <a:ext cx="50202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J. A. Stratton and L. Chu, Physical Review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99 (1939) </a:t>
            </a:r>
          </a:p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P. Varga and P.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Török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JOSA A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2081-2089 (2000) </a:t>
            </a:r>
            <a:endParaRPr lang="hu-H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[5] Z. T. </a:t>
            </a:r>
            <a:r>
              <a:rPr lang="hu-HU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Godana</a:t>
            </a:r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Photonics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848 (2023)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F03981B9-176A-4BF3-89DF-A885D8A8B432}"/>
                  </a:ext>
                </a:extLst>
              </p:cNvPr>
              <p:cNvSpPr txBox="1"/>
              <p:nvPr/>
            </p:nvSpPr>
            <p:spPr>
              <a:xfrm>
                <a:off x="2961288" y="2895034"/>
                <a:ext cx="288611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600" b="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600" b="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d>
                        <m:dPr>
                          <m:ctrlP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600" b="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03981B9-176A-4BF3-89DF-A885D8A8B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288" y="2895034"/>
                <a:ext cx="2886110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70DB55C-1684-2D44-50CD-8C5679F8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91A06A83-7543-714E-B467-5AE7A5695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20" y="4166137"/>
            <a:ext cx="37231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 T. Godana,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Photonics,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848 (2023)</a:t>
            </a:r>
            <a:endParaRPr lang="hu-H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2B049-3CF0-D518-AD6B-45264C633A3D}"/>
              </a:ext>
            </a:extLst>
          </p:cNvPr>
          <p:cNvSpPr txBox="1"/>
          <p:nvPr/>
        </p:nvSpPr>
        <p:spPr>
          <a:xfrm>
            <a:off x="308982" y="1340906"/>
            <a:ext cx="3173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Monochromatic, flat-top beams +  </a:t>
            </a:r>
          </a:p>
          <a:p>
            <a:pPr algn="just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whole on-axis parabolic mirror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A22BC-C595-43ED-B817-BAF678B1EB9F}"/>
              </a:ext>
            </a:extLst>
          </p:cNvPr>
          <p:cNvSpPr txBox="1"/>
          <p:nvPr/>
        </p:nvSpPr>
        <p:spPr>
          <a:xfrm>
            <a:off x="178407" y="840874"/>
            <a:ext cx="8793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 various focusing conditions  → </a:t>
            </a:r>
            <a:r>
              <a:rPr lang="en-US" sz="1400" b="1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 different input beam profiles + whole on-axis parabolic mirror                                                                 </a:t>
            </a:r>
          </a:p>
          <a:p>
            <a:pPr algn="just"/>
            <a:r>
              <a:rPr lang="en-US" sz="1400" b="1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                                                       → </a:t>
            </a:r>
            <a:r>
              <a:rPr lang="en-US" sz="1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 monochromatic radiation/THz pulses + paraboloid-ring cases</a:t>
            </a:r>
            <a:endParaRPr lang="en-US" sz="1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BC6E79-9FBD-31C2-282E-D992AE296386}"/>
                  </a:ext>
                </a:extLst>
              </p:cNvPr>
              <p:cNvSpPr txBox="1"/>
              <p:nvPr/>
            </p:nvSpPr>
            <p:spPr>
              <a:xfrm>
                <a:off x="178407" y="4718278"/>
                <a:ext cx="6811894" cy="1900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u-HU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Region of practical interest: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16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λ/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hu-H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&lt;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0.1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u-HU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For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= 50 mm, </a:t>
                </a:r>
                <a:r>
                  <a:rPr lang="en-US" sz="16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λ/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&lt; 0.1</a:t>
                </a:r>
                <a:r>
                  <a:rPr lang="hu-H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: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visible and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      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(near-, mid-) infrared</a:t>
                </a:r>
                <a:r>
                  <a:rPr lang="hu-HU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+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THz frequency range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       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(0.1–10 THz).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u-HU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For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λ/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= 0.1 </a:t>
                </a:r>
                <a:r>
                  <a:rPr lang="en-US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→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0.06 THz, so for </a:t>
                </a:r>
                <a:r>
                  <a:rPr lang="en-US" sz="1600" i="1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λ/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&lt;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0.1 the whole THz range is covered. 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BC6E79-9FBD-31C2-282E-D992AE29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07" y="4718278"/>
                <a:ext cx="6811894" cy="1900777"/>
              </a:xfrm>
              <a:prstGeom prst="rect">
                <a:avLst/>
              </a:prstGeom>
              <a:blipFill rotWithShape="1">
                <a:blip r:embed="rId2"/>
                <a:stretch>
                  <a:fillRect l="-268" b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a számának helye 1">
            <a:extLst>
              <a:ext uri="{FF2B5EF4-FFF2-40B4-BE49-F238E27FC236}">
                <a16:creationId xmlns:a16="http://schemas.microsoft.com/office/drawing/2014/main" id="{BE1F927A-B1DF-8120-5855-538AF12D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6318" y="6280531"/>
            <a:ext cx="304801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A571DEAD-6A27-9AA7-A670-16D4EABD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854" y="323941"/>
            <a:ext cx="4473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Calculation method and parametrization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91EDF9-4913-3F89-F4DB-33C669F3370F}"/>
                  </a:ext>
                </a:extLst>
              </p:cNvPr>
              <p:cNvSpPr txBox="1"/>
              <p:nvPr/>
            </p:nvSpPr>
            <p:spPr>
              <a:xfrm>
                <a:off x="535512" y="3777511"/>
                <a:ext cx="272045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relative parameters:</a:t>
                </a:r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λ/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,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r</a:t>
                </a:r>
                <a:r>
                  <a:rPr kumimoji="0" 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0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91EDF9-4913-3F89-F4DB-33C669F33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12" y="3777511"/>
                <a:ext cx="2720459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673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BDBD2A1-8627-33D0-563C-BEC2AEF9E922}"/>
              </a:ext>
            </a:extLst>
          </p:cNvPr>
          <p:cNvSpPr txBox="1"/>
          <p:nvPr/>
        </p:nvSpPr>
        <p:spPr>
          <a:xfrm>
            <a:off x="4055939" y="3798232"/>
            <a:ext cx="4842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monochromatic radiation/THz pulses + paraboloid-ring cases</a:t>
            </a:r>
          </a:p>
        </p:txBody>
      </p:sp>
      <p:pic>
        <p:nvPicPr>
          <p:cNvPr id="17" name="Picture 16" descr="A diagram of a circle and a circle&#10;&#10;Description automatically generated">
            <a:extLst>
              <a:ext uri="{FF2B5EF4-FFF2-40B4-BE49-F238E27FC236}">
                <a16:creationId xmlns:a16="http://schemas.microsoft.com/office/drawing/2014/main" id="{0D0E2B29-90D0-7D1E-2DE7-9474990EA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55" y="4133928"/>
            <a:ext cx="3235913" cy="160127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1DF686-75E8-02F2-5FDD-2A8625645593}"/>
                  </a:ext>
                </a:extLst>
              </p:cNvPr>
              <p:cNvSpPr txBox="1"/>
              <p:nvPr/>
            </p:nvSpPr>
            <p:spPr>
              <a:xfrm>
                <a:off x="5201571" y="5733722"/>
                <a:ext cx="294047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relative parameters:</a:t>
                </a:r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λ/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,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1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11DF686-75E8-02F2-5FDD-2A8625645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571" y="5733722"/>
                <a:ext cx="2940479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414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0">
            <a:extLst>
              <a:ext uri="{FF2B5EF4-FFF2-40B4-BE49-F238E27FC236}">
                <a16:creationId xmlns:a16="http://schemas.microsoft.com/office/drawing/2014/main" id="{85F91239-4EBA-4166-BF22-A4A32C909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653" y="5983131"/>
            <a:ext cx="4296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379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Pálfalvi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 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 Opt. Laser Technol.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111554 (2025)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 descr="A diagram of a plane with a circular diagram&#10;&#10;Description automatically generated with medium confidence">
            <a:extLst>
              <a:ext uri="{FF2B5EF4-FFF2-40B4-BE49-F238E27FC236}">
                <a16:creationId xmlns:a16="http://schemas.microsoft.com/office/drawing/2014/main" id="{0229AFAE-445E-BB74-3F92-DB2DCE426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6" y="1864126"/>
            <a:ext cx="3414289" cy="188345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3CAD24-4964-AC35-A518-AE68836ECA09}"/>
              </a:ext>
            </a:extLst>
          </p:cNvPr>
          <p:cNvSpPr txBox="1"/>
          <p:nvPr/>
        </p:nvSpPr>
        <p:spPr>
          <a:xfrm>
            <a:off x="5890850" y="1347856"/>
            <a:ext cx="2786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Gaussian vector beams +  </a:t>
            </a:r>
          </a:p>
          <a:p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whole on-axis parabolic mirror 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0" name="Picture 19" descr="A diagram of a circle with lines and a red line&#10;&#10;Description automatically generated">
            <a:extLst>
              <a:ext uri="{FF2B5EF4-FFF2-40B4-BE49-F238E27FC236}">
                <a16:creationId xmlns:a16="http://schemas.microsoft.com/office/drawing/2014/main" id="{5B9BDC99-DD7D-760F-D0FA-5EEBA8ABC8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20" y="1871076"/>
            <a:ext cx="4029779" cy="134372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18774F-7DBE-0DAC-1678-5EBCD7B41FA8}"/>
                  </a:ext>
                </a:extLst>
              </p:cNvPr>
              <p:cNvSpPr txBox="1"/>
              <p:nvPr/>
            </p:nvSpPr>
            <p:spPr>
              <a:xfrm>
                <a:off x="5452471" y="3190959"/>
                <a:ext cx="28286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relative parameters:</a:t>
                </a:r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λ/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,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18774F-7DBE-0DAC-1678-5EBCD7B4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471" y="3190959"/>
                <a:ext cx="2828697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431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0">
            <a:extLst>
              <a:ext uri="{FF2B5EF4-FFF2-40B4-BE49-F238E27FC236}">
                <a16:creationId xmlns:a16="http://schemas.microsoft.com/office/drawing/2014/main" id="{0D17BF17-E3B2-784A-A535-28B187F7E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079" y="3484428"/>
            <a:ext cx="4195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Pálfalvi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preprint, 2406.00795 (2024)</a:t>
            </a:r>
          </a:p>
        </p:txBody>
      </p:sp>
    </p:spTree>
    <p:extLst>
      <p:ext uri="{BB962C8B-B14F-4D97-AF65-F5344CB8AC3E}">
        <p14:creationId xmlns:p14="http://schemas.microsoft.com/office/powerpoint/2010/main" val="289788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70DB55C-1684-2D44-50CD-8C5679F8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7" name="Dia számának helye 1">
            <a:extLst>
              <a:ext uri="{FF2B5EF4-FFF2-40B4-BE49-F238E27FC236}">
                <a16:creationId xmlns:a16="http://schemas.microsoft.com/office/drawing/2014/main" id="{BE1F927A-B1DF-8120-5855-538AF12D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6318" y="6124883"/>
            <a:ext cx="304801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A7373F29-5052-1099-F4B9-50944A5EF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46" y="327933"/>
            <a:ext cx="8799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Derivation of spatial distribution of the electric and magnetic field strength of radially polarized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4121C0-0F49-222D-E5E9-8BD5203C782F}"/>
                  </a:ext>
                </a:extLst>
              </p:cNvPr>
              <p:cNvSpPr txBox="1"/>
              <p:nvPr/>
            </p:nvSpPr>
            <p:spPr>
              <a:xfrm>
                <a:off x="144915" y="829947"/>
                <a:ext cx="854120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lvl="0" indent="-285750" algn="just" defTabSz="437971" eaLnBrk="1" hangingPunct="1">
                  <a:buSzPct val="100000"/>
                  <a:buFont typeface="Arial" panose="020B0604020202020204" pitchFamily="34" charset="0"/>
                  <a:buChar char="•"/>
                  <a:tabLst>
                    <a:tab pos="0" algn="l"/>
                    <a:tab pos="915374" algn="l"/>
                    <a:tab pos="1830748" algn="l"/>
                    <a:tab pos="2746122" algn="l"/>
                    <a:tab pos="3661498" algn="l"/>
                    <a:tab pos="4576872" algn="l"/>
                    <a:tab pos="5492245" algn="l"/>
                    <a:tab pos="6407619" algn="l"/>
                    <a:tab pos="7322992" algn="l"/>
                    <a:tab pos="8238368" algn="l"/>
                    <a:tab pos="9153740" algn="l"/>
                    <a:tab pos="10069117" algn="l"/>
                  </a:tabLst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For 𝜆/</a:t>
                </a:r>
                <a:r>
                  <a:rPr lang="en-US" sz="1200" dirty="0">
                    <a:solidFill>
                      <a:srgbClr val="0070C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≪1 (as it is fulfilled in the following discussion) the contribution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can be neglected beside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64121C0-0F49-222D-E5E9-8BD5203C7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15" y="829947"/>
                <a:ext cx="8541205" cy="307777"/>
              </a:xfrm>
              <a:prstGeom prst="rect">
                <a:avLst/>
              </a:prstGeom>
              <a:blipFill rotWithShape="1">
                <a:blip r:embed="rId2"/>
                <a:stretch>
                  <a:fillRect l="-143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80AF439-D15A-4E0F-FB1B-E0A3DBE042A2}"/>
              </a:ext>
            </a:extLst>
          </p:cNvPr>
          <p:cNvSpPr txBox="1"/>
          <p:nvPr/>
        </p:nvSpPr>
        <p:spPr>
          <a:xfrm>
            <a:off x="189451" y="1065084"/>
            <a:ext cx="57625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AD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Monochromatic, flat-top beams +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whole on-axis parabolic mirror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E1337F-9847-1853-F217-7278C5E09E26}"/>
                  </a:ext>
                </a:extLst>
              </p:cNvPr>
              <p:cNvSpPr txBox="1"/>
              <p:nvPr/>
            </p:nvSpPr>
            <p:spPr>
              <a:xfrm>
                <a:off x="366655" y="1329988"/>
                <a:ext cx="4902741" cy="648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𝑖𝑘</m:t>
                      </m:r>
                      <m:nary>
                        <m:naryPr>
                          <m:limLoc m:val="undOvr"/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d>
                                <m:d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sSup>
                        <m:sSup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CE1337F-9847-1853-F217-7278C5E09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55" y="1329988"/>
                <a:ext cx="4902741" cy="6488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2D5FD0-6EE8-559D-3685-4AF96113AB24}"/>
                  </a:ext>
                </a:extLst>
              </p:cNvPr>
              <p:cNvSpPr txBox="1"/>
              <p:nvPr/>
            </p:nvSpPr>
            <p:spPr>
              <a:xfrm>
                <a:off x="1498059" y="1943117"/>
                <a:ext cx="5003070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∅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12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𝑖𝑘𝑢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2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2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𝑖𝑘𝑢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2D5FD0-6EE8-559D-3685-4AF96113A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059" y="1943117"/>
                <a:ext cx="5003070" cy="5073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07EF48-3001-5F74-9C99-9B4376A3BC22}"/>
                  </a:ext>
                </a:extLst>
              </p:cNvPr>
              <p:cNvSpPr txBox="1"/>
              <p:nvPr/>
            </p:nvSpPr>
            <p:spPr>
              <a:xfrm>
                <a:off x="-10111" y="2421251"/>
                <a:ext cx="5467709" cy="648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𝑖𝑘</m:t>
                      </m:r>
                      <m:nary>
                        <m:naryPr>
                          <m:limLoc m:val="undOvr"/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d>
                                <m:d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sSup>
                        <m:sSup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07EF48-3001-5F74-9C99-9B4376A3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11" y="2421251"/>
                <a:ext cx="5467709" cy="6488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0">
            <a:extLst>
              <a:ext uri="{FF2B5EF4-FFF2-40B4-BE49-F238E27FC236}">
                <a16:creationId xmlns:a16="http://schemas.microsoft.com/office/drawing/2014/main" id="{8518BCCC-F8C0-68F9-9B39-E8FEE77C4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598" y="2556434"/>
            <a:ext cx="34850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 T. Godana,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Photonics,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848 (2023)</a:t>
            </a:r>
            <a:endParaRPr lang="hu-H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FA7430-9DE8-D3DA-3E0E-A414BFBE3FE0}"/>
                  </a:ext>
                </a:extLst>
              </p:cNvPr>
              <p:cNvSpPr txBox="1"/>
              <p:nvPr/>
            </p:nvSpPr>
            <p:spPr>
              <a:xfrm>
                <a:off x="1498059" y="3060605"/>
                <a:ext cx="3073941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𝑖𝑘𝑢</m:t>
                              </m:r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12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  <m: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∅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func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FA7430-9DE8-D3DA-3E0E-A414BFBE3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059" y="3060605"/>
                <a:ext cx="3073941" cy="5073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7C11406-C086-ED82-6899-AB8F824C3471}"/>
                  </a:ext>
                </a:extLst>
              </p:cNvPr>
              <p:cNvSpPr txBox="1"/>
              <p:nvPr/>
            </p:nvSpPr>
            <p:spPr>
              <a:xfrm>
                <a:off x="4761451" y="2955593"/>
                <a:ext cx="423968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1400" b="0" i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amplitude of the incoming field.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7C11406-C086-ED82-6899-AB8F824C3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451" y="2955593"/>
                <a:ext cx="4239686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8">
            <a:extLst>
              <a:ext uri="{FF2B5EF4-FFF2-40B4-BE49-F238E27FC236}">
                <a16:creationId xmlns:a16="http://schemas.microsoft.com/office/drawing/2014/main" id="{F813161E-AC2E-9169-1356-66962960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09" y="3536042"/>
            <a:ext cx="50030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vector beams + </a:t>
            </a:r>
            <a:r>
              <a:rPr lang="hu-H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on-axis parabolic mirror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F9DFA-3934-6546-049A-4D4BC68E49A4}"/>
                  </a:ext>
                </a:extLst>
              </p:cNvPr>
              <p:cNvSpPr txBox="1"/>
              <p:nvPr/>
            </p:nvSpPr>
            <p:spPr>
              <a:xfrm>
                <a:off x="172046" y="3892525"/>
                <a:ext cx="4827971" cy="1478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𝑖𝑘</m:t>
                      </m:r>
                      <m:nary>
                        <m:naryPr>
                          <m:limLoc m:val="undOvr"/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d>
                                <m:d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sSup>
                        <m:sSup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func>
                                <m:func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∅</m:t>
                                      </m:r>
                                    </m:e>
                                    <m:sub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func>
                                    <m:func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2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cot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2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2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2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sz="1200" b="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d>
                                    <m:d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2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2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2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𝑖𝑘𝑢</m:t>
                                          </m:r>
                                        </m:den>
                                      </m:f>
                                    </m:e>
                                  </m:d>
                                  <m:f>
                                    <m:f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func>
                                <m:func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2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12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func>
                                    <m:func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2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cot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2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2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2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sz="1200" b="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d>
                                    <m:d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2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2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2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𝑖𝑘𝑢</m:t>
                                          </m:r>
                                        </m:den>
                                      </m:f>
                                    </m:e>
                                  </m:d>
                                  <m:f>
                                    <m:f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9F9DFA-3934-6546-049A-4D4BC68E4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6" y="3892525"/>
                <a:ext cx="4827971" cy="1478866"/>
              </a:xfrm>
              <a:prstGeom prst="rect">
                <a:avLst/>
              </a:prstGeom>
              <a:blipFill rotWithShape="1">
                <a:blip r:embed="rId8"/>
                <a:stretch>
                  <a:fillRect l="-7323" t="-22727" r="-13763" b="-88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9F7375-14E9-EED2-8759-76FF283350EF}"/>
                  </a:ext>
                </a:extLst>
              </p:cNvPr>
              <p:cNvSpPr txBox="1"/>
              <p:nvPr/>
            </p:nvSpPr>
            <p:spPr>
              <a:xfrm>
                <a:off x="189451" y="5465354"/>
                <a:ext cx="4572000" cy="1063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𝑖𝑘</m:t>
                      </m:r>
                      <m:nary>
                        <m:naryPr>
                          <m:limLoc m:val="undOvr"/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d>
                                <m:d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sSup>
                        <m:sSup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𝑖𝑘𝑢</m:t>
                              </m:r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2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12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f>
                                <m:f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∅</m:t>
                                      </m:r>
                                    </m:e>
                                    <m:sub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func>
                              <m:f>
                                <m:f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69F7375-14E9-EED2-8759-76FF28335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51" y="5465354"/>
                <a:ext cx="4572000" cy="10638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78BEE18-53A6-649F-B671-37DA9375E612}"/>
                  </a:ext>
                </a:extLst>
              </p:cNvPr>
              <p:cNvSpPr txBox="1"/>
              <p:nvPr/>
            </p:nvSpPr>
            <p:spPr>
              <a:xfrm>
                <a:off x="5126478" y="3902253"/>
                <a:ext cx="3816213" cy="510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78BEE18-53A6-649F-B671-37DA9375E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478" y="3902253"/>
                <a:ext cx="3816213" cy="5109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18E0B8-135E-0D64-D204-D94F3BFEB0A9}"/>
                  </a:ext>
                </a:extLst>
              </p:cNvPr>
              <p:cNvSpPr txBox="1"/>
              <p:nvPr/>
            </p:nvSpPr>
            <p:spPr>
              <a:xfrm>
                <a:off x="5033302" y="4549238"/>
                <a:ext cx="4017522" cy="838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r"/>
                <a:r>
                  <a:rPr lang="en-US" sz="1200" dirty="0">
                    <a:solidFill>
                      <a:schemeClr val="tx1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2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sz="1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18E0B8-135E-0D64-D204-D94F3BFEB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02" y="4549238"/>
                <a:ext cx="4017522" cy="83869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30">
            <a:extLst>
              <a:ext uri="{FF2B5EF4-FFF2-40B4-BE49-F238E27FC236}">
                <a16:creationId xmlns:a16="http://schemas.microsoft.com/office/drawing/2014/main" id="{D1C31583-5631-5D21-7D03-8CA44338E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634" y="6023666"/>
            <a:ext cx="3867486" cy="30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Pálfalvi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preprint, 2406.00795 (2024)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E91CBBE-D1AB-579F-6D10-124182B946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9351" y="5242718"/>
            <a:ext cx="1285381" cy="7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7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70DB55C-1684-2D44-50CD-8C5679F8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7" name="Dia számának helye 1">
            <a:extLst>
              <a:ext uri="{FF2B5EF4-FFF2-40B4-BE49-F238E27FC236}">
                <a16:creationId xmlns:a16="http://schemas.microsoft.com/office/drawing/2014/main" id="{BE1F927A-B1DF-8120-5855-538AF12D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6318" y="6124883"/>
            <a:ext cx="304801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C590088A-E209-73E6-492A-53992FE6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46" y="327933"/>
            <a:ext cx="8799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Derivation of spatial distribution of the electric and magnetic field strength of radially polarized beam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E1344-D5C6-9EA8-0E1F-45403F412A9F}"/>
              </a:ext>
            </a:extLst>
          </p:cNvPr>
          <p:cNvSpPr txBox="1"/>
          <p:nvPr/>
        </p:nvSpPr>
        <p:spPr>
          <a:xfrm>
            <a:off x="170519" y="868222"/>
            <a:ext cx="7775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ptimized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focusing → Focusing monochromatic radiation/THz pulses  +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paraboloid-ring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D15A5C-728A-375F-A879-94D4AC532AFC}"/>
                  </a:ext>
                </a:extLst>
              </p:cNvPr>
              <p:cNvSpPr txBox="1"/>
              <p:nvPr/>
            </p:nvSpPr>
            <p:spPr>
              <a:xfrm>
                <a:off x="241224" y="1150513"/>
                <a:ext cx="3926636" cy="679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</m:d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𝑖𝑘</m:t>
                      </m:r>
                      <m:nary>
                        <m:naryPr>
                          <m:limLoc m:val="undOvr"/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 sz="1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sz="1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AD15A5C-728A-375F-A879-94D4AC532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24" y="1150513"/>
                <a:ext cx="3926636" cy="6799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B883DB-B218-B5A2-CE44-72147B2BA860}"/>
                  </a:ext>
                </a:extLst>
              </p:cNvPr>
              <p:cNvSpPr txBox="1"/>
              <p:nvPr/>
            </p:nvSpPr>
            <p:spPr>
              <a:xfrm>
                <a:off x="3777659" y="1204512"/>
                <a:ext cx="3373859" cy="528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2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DB883DB-B218-B5A2-CE44-72147B2BA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659" y="1204512"/>
                <a:ext cx="3373859" cy="5287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C90930-3021-E189-AB3A-7CF9DD79D23A}"/>
                  </a:ext>
                </a:extLst>
              </p:cNvPr>
              <p:cNvSpPr txBox="1"/>
              <p:nvPr/>
            </p:nvSpPr>
            <p:spPr>
              <a:xfrm>
                <a:off x="1709493" y="1884177"/>
                <a:ext cx="5118027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∅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12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𝑖𝑘𝑢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2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2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𝑖𝑘𝑢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3C90930-3021-E189-AB3A-7CF9DD79D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493" y="1884177"/>
                <a:ext cx="5118027" cy="5073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B1AA35-3D36-07FC-76D7-EBCCAAD0ECFE}"/>
                  </a:ext>
                </a:extLst>
              </p:cNvPr>
              <p:cNvSpPr txBox="1"/>
              <p:nvPr/>
            </p:nvSpPr>
            <p:spPr>
              <a:xfrm>
                <a:off x="170518" y="2392921"/>
                <a:ext cx="85755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lvl="0" indent="-285750" algn="just" defTabSz="437971" eaLnBrk="1" hangingPunct="1">
                  <a:buSzPct val="100000"/>
                  <a:buFont typeface="Wingdings" panose="05000000000000000000" pitchFamily="2" charset="2"/>
                  <a:buChar char="v"/>
                  <a:tabLst>
                    <a:tab pos="0" algn="l"/>
                    <a:tab pos="915374" algn="l"/>
                    <a:tab pos="1830748" algn="l"/>
                    <a:tab pos="2746122" algn="l"/>
                    <a:tab pos="3661498" algn="l"/>
                    <a:tab pos="4576872" algn="l"/>
                    <a:tab pos="5492245" algn="l"/>
                    <a:tab pos="6407619" algn="l"/>
                    <a:tab pos="7322992" algn="l"/>
                    <a:tab pos="8238368" algn="l"/>
                    <a:tab pos="9153740" algn="l"/>
                    <a:tab pos="10069117" algn="l"/>
                  </a:tabLst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Furthermore, if 𝑟/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 𝑧/</a:t>
                </a:r>
                <a:r>
                  <a:rPr lang="en-US" sz="12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≪1 also holds (i.e., in the focal region).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3B1AA35-3D36-07FC-76D7-EBCCAAD0E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18" y="2392921"/>
                <a:ext cx="8575536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142" t="-4000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556D0E-3B00-E003-8163-5319B85FFE8B}"/>
                  </a:ext>
                </a:extLst>
              </p:cNvPr>
              <p:cNvSpPr txBox="1"/>
              <p:nvPr/>
            </p:nvSpPr>
            <p:spPr>
              <a:xfrm>
                <a:off x="172045" y="2775257"/>
                <a:ext cx="866219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just" defTabSz="4379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Wingdings" panose="05000000000000000000" pitchFamily="2" charset="2"/>
                  <a:buChar char="§"/>
                  <a:tabLst>
                    <a:tab pos="0" algn="l"/>
                    <a:tab pos="915374" algn="l"/>
                    <a:tab pos="1830748" algn="l"/>
                    <a:tab pos="2746122" algn="l"/>
                    <a:tab pos="3661498" algn="l"/>
                    <a:tab pos="4576872" algn="l"/>
                    <a:tab pos="5492245" algn="l"/>
                    <a:tab pos="6407619" algn="l"/>
                    <a:tab pos="7322992" algn="l"/>
                    <a:tab pos="8238368" algn="l"/>
                    <a:tab pos="9153740" algn="l"/>
                    <a:tab pos="10069117" algn="l"/>
                  </a:tabLst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hu-H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approximated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hu-H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distribution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(most important f</a:t>
                </a:r>
                <a:r>
                  <a:rPr kumimoji="0" lang="hu-H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or</a:t>
                </a:r>
                <a:r>
                  <a:rPr kumimoji="0" lang="hu-HU" sz="1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hu-HU" sz="14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particle</a:t>
                </a:r>
                <a:r>
                  <a:rPr kumimoji="0" lang="hu-HU" sz="1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hu-HU" sz="14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acceleration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):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556D0E-3B00-E003-8163-5319B85F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5" y="2775257"/>
                <a:ext cx="8662195" cy="307777"/>
              </a:xfrm>
              <a:prstGeom prst="rect">
                <a:avLst/>
              </a:prstGeom>
              <a:blipFill>
                <a:blip r:embed="rId6"/>
                <a:stretch>
                  <a:fillRect l="-70" t="-1961" b="-196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2D033A-B1B2-138A-364D-253D77FA0AAE}"/>
                  </a:ext>
                </a:extLst>
              </p:cNvPr>
              <p:cNvSpPr txBox="1"/>
              <p:nvPr/>
            </p:nvSpPr>
            <p:spPr>
              <a:xfrm>
                <a:off x="800241" y="3266096"/>
                <a:ext cx="5205063" cy="679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𝑖𝑘𝑓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0" lang="en-US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𝑘𝑟</m:t>
                              </m:r>
                              <m:func>
                                <m:func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1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en-US" sz="1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𝑖𝑘𝑧</m:t>
                                  </m:r>
                                  <m:func>
                                    <m:funcPr>
                                      <m:ctrlP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2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kumimoji="0" lang="en-US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70C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70C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70C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p>
                              <m:r>
                                <a:rPr kumimoji="0" lang="en-US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2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kumimoji="0" lang="en-US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70C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70C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70C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nary>
                      <m:r>
                        <m:rPr>
                          <m:sty m:val="p"/>
                        </m:rP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12D033A-B1B2-138A-364D-253D77FA0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41" y="3266096"/>
                <a:ext cx="5205063" cy="6799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66543C-3980-E7BC-D52C-0E4DDDD74D67}"/>
                  </a:ext>
                </a:extLst>
              </p:cNvPr>
              <p:cNvSpPr txBox="1"/>
              <p:nvPr/>
            </p:nvSpPr>
            <p:spPr>
              <a:xfrm>
                <a:off x="170519" y="3970107"/>
                <a:ext cx="706228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just" defTabSz="4379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Wingdings" panose="05000000000000000000" pitchFamily="2" charset="2"/>
                  <a:buChar char="§"/>
                  <a:tabLst>
                    <a:tab pos="0" algn="l"/>
                    <a:tab pos="915374" algn="l"/>
                    <a:tab pos="1830748" algn="l"/>
                    <a:tab pos="2746122" algn="l"/>
                    <a:tab pos="3661498" algn="l"/>
                    <a:tab pos="4576872" algn="l"/>
                    <a:tab pos="5492245" algn="l"/>
                    <a:tab pos="6407619" algn="l"/>
                    <a:tab pos="7322992" algn="l"/>
                    <a:tab pos="8238368" algn="l"/>
                    <a:tab pos="9153740" algn="l"/>
                    <a:tab pos="10069117" algn="l"/>
                  </a:tabLst>
                  <a:defRPr/>
                </a:pPr>
                <a:r>
                  <a:rPr lang="hu-HU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hu-HU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approximated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hu-H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distribution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66543C-3980-E7BC-D52C-0E4DDDD74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19" y="3970107"/>
                <a:ext cx="7062281" cy="307777"/>
              </a:xfrm>
              <a:prstGeom prst="rect">
                <a:avLst/>
              </a:prstGeom>
              <a:blipFill>
                <a:blip r:embed="rId8"/>
                <a:stretch>
                  <a:fillRect l="-173" t="-1961" b="-196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6425BC-B340-F315-E2F2-74F569675AF0}"/>
                  </a:ext>
                </a:extLst>
              </p:cNvPr>
              <p:cNvSpPr txBox="1"/>
              <p:nvPr/>
            </p:nvSpPr>
            <p:spPr>
              <a:xfrm>
                <a:off x="667944" y="4321533"/>
                <a:ext cx="5223754" cy="632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𝑖𝑘𝑓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kumimoji="0" lang="el-G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0" lang="el-G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0" lang="en-US" sz="1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𝑘𝑟</m:t>
                              </m:r>
                              <m:func>
                                <m:func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1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en-US" sz="1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𝑖𝑘𝑧</m:t>
                                  </m:r>
                                  <m:func>
                                    <m:funcPr>
                                      <m:ctrlP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2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kumimoji="0" lang="en-US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70C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70C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70C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p>
                              <m:r>
                                <a:rPr kumimoji="0" lang="en-US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kumimoji="0" lang="en-US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1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en-US" sz="1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sz="1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70C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0" lang="en-US" sz="1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70C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1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70C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1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70C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0" lang="en-US" sz="1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70C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func>
                                    <m:funcPr>
                                      <m:ctrlP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2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kumimoji="0" lang="en-US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70C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70C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70C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nary>
                      <m:r>
                        <m:rPr>
                          <m:sty m:val="p"/>
                        </m:rP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26425BC-B340-F315-E2F2-74F569675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4" y="4321533"/>
                <a:ext cx="5223754" cy="6324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92C064-C0BE-BC86-AE2E-836253CC418B}"/>
                  </a:ext>
                </a:extLst>
              </p:cNvPr>
              <p:cNvSpPr txBox="1"/>
              <p:nvPr/>
            </p:nvSpPr>
            <p:spPr>
              <a:xfrm>
                <a:off x="170518" y="5041572"/>
                <a:ext cx="8801435" cy="312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437971" rtl="0" eaLnBrk="1" fontAlgn="base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hu-H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Bessel function</a:t>
                </a:r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the first kind,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is the amplitude at z = 0</a:t>
                </a:r>
                <a:r>
                  <a:rPr kumimoji="0" lang="hu-H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r = 0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92C064-C0BE-BC86-AE2E-836253CC4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18" y="5041572"/>
                <a:ext cx="8801435" cy="312073"/>
              </a:xfrm>
              <a:prstGeom prst="rect">
                <a:avLst/>
              </a:prstGeom>
              <a:blipFill>
                <a:blip r:embed="rId10"/>
                <a:stretch>
                  <a:fillRect l="-208" t="-1961" b="-215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30">
            <a:extLst>
              <a:ext uri="{FF2B5EF4-FFF2-40B4-BE49-F238E27FC236}">
                <a16:creationId xmlns:a16="http://schemas.microsoft.com/office/drawing/2014/main" id="{916B8B4C-A3B8-FF27-F66D-E282E28D8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832" y="5682001"/>
            <a:ext cx="4296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379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Pálfalvi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et al., Opt. Laser Technol.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111554 (2025)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9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70DB55C-1684-2D44-50CD-8C5679F8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46" y="229051"/>
            <a:ext cx="8799909" cy="597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endParaRPr lang="hu-HU" sz="240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6797E6A-4FE4-6C86-2487-1B7FA2DB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567" y="351322"/>
            <a:ext cx="39308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hu-HU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alidation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Calculation method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91A06A83-7543-714E-B467-5AE7A5695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526" y="6050979"/>
            <a:ext cx="34890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 T. Godana,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Photonics,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848 (2023)</a:t>
            </a:r>
          </a:p>
          <a:p>
            <a:r>
              <a:rPr lang="hu-H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Endale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Optik,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253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168586 (2022)</a:t>
            </a:r>
          </a:p>
        </p:txBody>
      </p:sp>
      <p:sp>
        <p:nvSpPr>
          <p:cNvPr id="6" name="Téglalap 5"/>
          <p:cNvSpPr/>
          <p:nvPr/>
        </p:nvSpPr>
        <p:spPr>
          <a:xfrm>
            <a:off x="7503975" y="1921654"/>
            <a:ext cx="955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hu-H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7503975" y="4713627"/>
            <a:ext cx="947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hu-H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5" name="Dia számának helye 1">
            <a:extLst>
              <a:ext uri="{FF2B5EF4-FFF2-40B4-BE49-F238E27FC236}">
                <a16:creationId xmlns:a16="http://schemas.microsoft.com/office/drawing/2014/main" id="{116284DD-DFDF-685C-888C-1FD8A97E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5922" y="6195903"/>
            <a:ext cx="304801" cy="365125"/>
          </a:xfrm>
        </p:spPr>
        <p:txBody>
          <a:bodyPr/>
          <a:lstStyle/>
          <a:p>
            <a:pPr>
              <a:defRPr/>
            </a:pPr>
            <a:fld id="{CFEF53AC-A1C8-4A7F-99CF-621709914671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D3120-8C04-5BD7-F8EE-CF8E034F5DC2}"/>
              </a:ext>
            </a:extLst>
          </p:cNvPr>
          <p:cNvSpPr txBox="1"/>
          <p:nvPr/>
        </p:nvSpPr>
        <p:spPr>
          <a:xfrm>
            <a:off x="220397" y="826926"/>
            <a:ext cx="61158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004A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Monochromatic, flat-top beams +</a:t>
            </a:r>
            <a:r>
              <a:rPr lang="en-US" sz="1600" b="1" dirty="0">
                <a:solidFill>
                  <a:srgbClr val="004A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Whole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on-axis parabolic mirror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9" name="Picture 8" descr="A graph of a mirror&#10;&#10;Description automatically generated">
            <a:extLst>
              <a:ext uri="{FF2B5EF4-FFF2-40B4-BE49-F238E27FC236}">
                <a16:creationId xmlns:a16="http://schemas.microsoft.com/office/drawing/2014/main" id="{2EA254DC-2C4B-59AE-D8BD-182E2863A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4" y="1184934"/>
            <a:ext cx="3017245" cy="2286000"/>
          </a:xfrm>
          <a:prstGeom prst="rect">
            <a:avLst/>
          </a:prstGeom>
        </p:spPr>
      </p:pic>
      <p:pic>
        <p:nvPicPr>
          <p:cNvPr id="10" name="Picture 9" descr="A graph of a mirror&#10;&#10;Description automatically generated">
            <a:extLst>
              <a:ext uri="{FF2B5EF4-FFF2-40B4-BE49-F238E27FC236}">
                <a16:creationId xmlns:a16="http://schemas.microsoft.com/office/drawing/2014/main" id="{049A8EAC-0BCA-229F-C104-6353F8AE2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49" y="1184937"/>
            <a:ext cx="2988270" cy="2286000"/>
          </a:xfrm>
          <a:prstGeom prst="rect">
            <a:avLst/>
          </a:prstGeom>
        </p:spPr>
      </p:pic>
      <p:pic>
        <p:nvPicPr>
          <p:cNvPr id="11" name="Picture 10" descr="A graph of a mirror&#10;&#10;Description automatically generated">
            <a:extLst>
              <a:ext uri="{FF2B5EF4-FFF2-40B4-BE49-F238E27FC236}">
                <a16:creationId xmlns:a16="http://schemas.microsoft.com/office/drawing/2014/main" id="{0B3FF719-FE14-8A0F-1E84-7FE5E26158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4" y="3607555"/>
            <a:ext cx="3025387" cy="2286000"/>
          </a:xfrm>
          <a:prstGeom prst="rect">
            <a:avLst/>
          </a:prstGeom>
        </p:spPr>
      </p:pic>
      <p:pic>
        <p:nvPicPr>
          <p:cNvPr id="12" name="Picture 11" descr="A graph of a mirror&#10;&#10;Description automatically generated">
            <a:extLst>
              <a:ext uri="{FF2B5EF4-FFF2-40B4-BE49-F238E27FC236}">
                <a16:creationId xmlns:a16="http://schemas.microsoft.com/office/drawing/2014/main" id="{347D3B8E-A962-203D-E861-622B7911E8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06" y="3642624"/>
            <a:ext cx="30017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8852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17211</TotalTime>
  <Words>3120</Words>
  <Application>Microsoft Office PowerPoint</Application>
  <PresentationFormat>Diavetítés a képernyőre (4:3 oldalarány)</PresentationFormat>
  <Paragraphs>267</Paragraphs>
  <Slides>24</Slides>
  <Notes>14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5" baseType="lpstr">
      <vt:lpstr>Arial</vt:lpstr>
      <vt:lpstr>Arial Rounded MT Bold</vt:lpstr>
      <vt:lpstr>Calibri</vt:lpstr>
      <vt:lpstr>Calibri Light</vt:lpstr>
      <vt:lpstr>Cambria Math</vt:lpstr>
      <vt:lpstr>Comic Sans MS</vt:lpstr>
      <vt:lpstr>Corbel</vt:lpstr>
      <vt:lpstr>Times New Roman</vt:lpstr>
      <vt:lpstr>Wingdings</vt:lpstr>
      <vt:lpstr>Basis</vt:lpstr>
      <vt:lpstr>Graph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Godana Zerihun Tadele</dc:creator>
  <cp:lastModifiedBy>László Pálfalvi</cp:lastModifiedBy>
  <cp:revision>1182</cp:revision>
  <cp:lastPrinted>2024-11-04T16:04:22Z</cp:lastPrinted>
  <dcterms:created xsi:type="dcterms:W3CDTF">2024-03-15T17:14:23Z</dcterms:created>
  <dcterms:modified xsi:type="dcterms:W3CDTF">2025-10-05T18:43:08Z</dcterms:modified>
</cp:coreProperties>
</file>