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87" r:id="rId18"/>
    <p:sldId id="274" r:id="rId19"/>
    <p:sldId id="275" r:id="rId20"/>
    <p:sldId id="272" r:id="rId21"/>
    <p:sldId id="276" r:id="rId22"/>
    <p:sldId id="277" r:id="rId23"/>
    <p:sldId id="278" r:id="rId24"/>
    <p:sldId id="288" r:id="rId2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1B92A7C-86D4-8584-88A0-2E11C66417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D13D9B9-6FA7-FD6B-C484-D670E86924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45FA7E0-BE0A-1472-0543-63AD98957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2EDF9-909D-47FC-B373-E63FAC3EE22B}" type="datetimeFigureOut">
              <a:rPr lang="hu-HU" smtClean="0"/>
              <a:t>2025. 10. 07.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327A988-A098-92F1-B2C9-EECD6E167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F8EB54A-1692-75B2-C25A-D33653C0F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44E56-FC94-405E-A641-40E0A7F17F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52793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C4BB4B0-F2B1-0250-8FE1-513B1BD6D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AAD371F9-1926-6FEB-66BF-3105ECED6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793F7BE-C3ED-A922-AC20-F756371B4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2EDF9-909D-47FC-B373-E63FAC3EE22B}" type="datetimeFigureOut">
              <a:rPr lang="hu-HU" smtClean="0"/>
              <a:t>2025. 10. 07.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8A3D4B4-7DD7-A048-9BF1-0074CEB31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6DFBE87-A563-A3FB-2C9F-5A0AACAB3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44E56-FC94-405E-A641-40E0A7F17F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29761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FFE1FBBE-091B-65F2-ACEB-F8210C6B33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D53C8C03-AD74-5AC3-1792-AB6A9AA34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2A27F0C-9774-8880-71EF-CE7F045D4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2EDF9-909D-47FC-B373-E63FAC3EE22B}" type="datetimeFigureOut">
              <a:rPr lang="hu-HU" smtClean="0"/>
              <a:t>2025. 10. 07.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76EB3A3-2142-7632-38F3-EF0F4153D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B622BC3-2669-EC96-BBC3-2737F8596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44E56-FC94-405E-A641-40E0A7F17F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17779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FDC1F57-330A-1D8F-FEC5-90EA97BF8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740E737-7787-3EEB-7784-E50AC53BD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B32963D-F7D7-7EF6-4030-9659B8712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2EDF9-909D-47FC-B373-E63FAC3EE22B}" type="datetimeFigureOut">
              <a:rPr lang="hu-HU" smtClean="0"/>
              <a:t>2025. 10. 07.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A2477A1-B5A9-D505-80EF-454F266B6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A04D63A-05F6-1CC5-157A-A1C66C5A4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44E56-FC94-405E-A641-40E0A7F17F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7956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4DB5CDE-2412-7927-D0DB-9BFF5E1EC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0033F7E-2647-16BA-E3A6-4E7EA80D4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C85C2FF-4FF5-7C2C-32CA-DDF706853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2EDF9-909D-47FC-B373-E63FAC3EE22B}" type="datetimeFigureOut">
              <a:rPr lang="hu-HU" smtClean="0"/>
              <a:t>2025. 10. 07.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605E8F9-1A3F-872D-E5BE-91AF945C5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40E137F-32B6-44D9-905C-42F858D4F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44E56-FC94-405E-A641-40E0A7F17F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1575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0543482-7357-1A44-4773-F564B54C3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45AB09A-7DCA-3B65-3834-32960D909B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C3BBB54-050E-FCFC-C53A-CCA7A0C127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5626A84-1C2C-4165-5484-DD11F3822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2EDF9-909D-47FC-B373-E63FAC3EE22B}" type="datetimeFigureOut">
              <a:rPr lang="hu-HU" smtClean="0"/>
              <a:t>2025. 10. 07.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A4435BD8-4486-A5C8-F710-C9F5DA937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6EC3033-2FD9-40E7-7D90-D0A66A861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44E56-FC94-405E-A641-40E0A7F17F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57113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3321AA5-4A44-C6A2-FEC1-C44138F20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22EFC3A-61E6-1D5A-D66C-AFAF43FBAA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327E571-09C1-1D61-48B5-BA619DD4DD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D6FFB3E2-1203-EC5E-0F4C-A025EE075F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E1E02185-5B5B-BA60-2639-132B74F866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15749ECB-738E-9000-ABCE-5812CC405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2EDF9-909D-47FC-B373-E63FAC3EE22B}" type="datetimeFigureOut">
              <a:rPr lang="hu-HU" smtClean="0"/>
              <a:t>2025. 10. 07.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6DF1F699-445C-8BB8-A0D4-6A7C2AFF9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E6E9F4F9-D157-8D7D-A00B-F1DE58E0C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44E56-FC94-405E-A641-40E0A7F17F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6925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C75C8C3-5FDF-A5C9-0B6F-99F91E646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A3B4C450-D9B9-FD24-3BD1-F9BD15904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2EDF9-909D-47FC-B373-E63FAC3EE22B}" type="datetimeFigureOut">
              <a:rPr lang="hu-HU" smtClean="0"/>
              <a:t>2025. 10. 07.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E3BAB407-53A4-AF03-CFB8-E6D5B6C08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D64D5F3B-6502-0D00-2E31-932FD719F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44E56-FC94-405E-A641-40E0A7F17F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9362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EAE619E9-A7D1-4F78-8E9B-B45515FF9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2EDF9-909D-47FC-B373-E63FAC3EE22B}" type="datetimeFigureOut">
              <a:rPr lang="hu-HU" smtClean="0"/>
              <a:t>2025. 10. 07.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1E9AAC1F-AECB-2D70-264E-998F7AA61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B13F1F71-E402-755D-3C19-4B9BDEC87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44E56-FC94-405E-A641-40E0A7F17F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39041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9BD6950-58BD-2230-6909-F2DB03CC0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A7DDAD8-D085-A5D6-4385-153E2062A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7DA70AC2-5D49-D1D3-F36C-B042F395CC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81EC0B82-2BC2-8C46-B71B-FFEAD0DDA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2EDF9-909D-47FC-B373-E63FAC3EE22B}" type="datetimeFigureOut">
              <a:rPr lang="hu-HU" smtClean="0"/>
              <a:t>2025. 10. 07.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01B8CAA5-D590-2141-446B-F2C68D8AD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0171313F-7300-5241-7BF6-92AEBC546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44E56-FC94-405E-A641-40E0A7F17F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19783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968D83C-4042-C69B-AD96-C32DA28A5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E42F4DF8-CAA9-577F-4005-C447090C4C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3879E40-5996-6CD0-6C99-E8EBE4C8BA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9BFD4C70-1F2D-ED60-67B6-1C49CE79E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D2EDF9-909D-47FC-B373-E63FAC3EE22B}" type="datetimeFigureOut">
              <a:rPr lang="hu-HU" smtClean="0"/>
              <a:t>2025. 10. 07.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9A8181A5-D587-93C8-0BDD-8BCCB8E08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7609439-0801-5690-09BC-089BA7975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44E56-FC94-405E-A641-40E0A7F17F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0280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03296A7A-D870-2B01-EF38-2FB884781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20B94E2-52A4-7F0C-19E1-BB1F3E3DA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064E6A9-B278-E187-04E4-642B5C13DD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D2EDF9-909D-47FC-B373-E63FAC3EE22B}" type="datetimeFigureOut">
              <a:rPr lang="hu-HU" smtClean="0"/>
              <a:t>2025. 10. 07.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8CD45F0-59C0-0C32-AAD4-C33E3C163B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C1761B5-041C-3704-AD94-EB6C099B4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F44E56-FC94-405E-A641-40E0A7F17FE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4199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7.emf"/><Relationship Id="rId7" Type="http://schemas.openxmlformats.org/officeDocument/2006/relationships/image" Target="../media/image49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48.wmf"/><Relationship Id="rId4" Type="http://schemas.openxmlformats.org/officeDocument/2006/relationships/oleObject" Target="../embeddings/oleObject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8.wmf"/><Relationship Id="rId5" Type="http://schemas.openxmlformats.org/officeDocument/2006/relationships/image" Target="../media/image4.png"/><Relationship Id="rId10" Type="http://schemas.openxmlformats.org/officeDocument/2006/relationships/oleObject" Target="../embeddings/oleObject1.bin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0.wmf"/><Relationship Id="rId4" Type="http://schemas.openxmlformats.org/officeDocument/2006/relationships/oleObject" Target="../embeddings/oleObject8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1.emf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E82B59B-24FF-3CEA-290E-63779CD11C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/>
              <a:t>Terahertz</a:t>
            </a:r>
            <a:r>
              <a:rPr lang="hu-HU" dirty="0"/>
              <a:t> </a:t>
            </a:r>
            <a:r>
              <a:rPr lang="hu-HU" dirty="0" err="1"/>
              <a:t>pulse</a:t>
            </a:r>
            <a:r>
              <a:rPr lang="hu-HU" dirty="0"/>
              <a:t> </a:t>
            </a:r>
            <a:r>
              <a:rPr lang="hu-HU" dirty="0" err="1"/>
              <a:t>sources</a:t>
            </a:r>
            <a:endParaRPr lang="hu-HU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107C1FE8-2F15-B324-034F-A30BF166DDB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dirty="0"/>
              <a:t>Dr. Gergő Krizsán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9212DC1-439E-43CE-F53F-BF1BA2F24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73225"/>
            <a:ext cx="12192000" cy="45719"/>
          </a:xfrm>
          <a:prstGeom prst="rect">
            <a:avLst/>
          </a:prstGeom>
          <a:solidFill>
            <a:srgbClr val="F89C2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sz="2400">
              <a:latin typeface="Arial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A922C07F-DF5C-55D9-67EA-6111480DDC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191" y="-1"/>
            <a:ext cx="2351810" cy="1673225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ACDA4D10-7A27-D26A-46C9-E14952CD5A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863"/>
            <a:ext cx="2739391" cy="671494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FD00CB84-83CD-E850-7A98-DA6BBB215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890" y="-636922"/>
            <a:ext cx="7353300" cy="294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9">
            <a:extLst>
              <a:ext uri="{FF2B5EF4-FFF2-40B4-BE49-F238E27FC236}">
                <a16:creationId xmlns:a16="http://schemas.microsoft.com/office/drawing/2014/main" id="{BFE32553-597F-4E0B-3203-69E3AE02E1D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513620" y="4521994"/>
            <a:ext cx="7164759" cy="1655762"/>
            <a:chOff x="2816766" y="5340838"/>
            <a:chExt cx="4829992" cy="1116000"/>
          </a:xfrm>
        </p:grpSpPr>
        <p:pic>
          <p:nvPicPr>
            <p:cNvPr id="13" name="Picture 9" descr="Logó">
              <a:extLst>
                <a:ext uri="{FF2B5EF4-FFF2-40B4-BE49-F238E27FC236}">
                  <a16:creationId xmlns:a16="http://schemas.microsoft.com/office/drawing/2014/main" id="{93BA13F1-0D8A-BACF-B385-9CFD34CF2A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47321" y="5341833"/>
              <a:ext cx="1980264" cy="11140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" name="Picture 7" descr="egyetem">
              <a:extLst>
                <a:ext uri="{FF2B5EF4-FFF2-40B4-BE49-F238E27FC236}">
                  <a16:creationId xmlns:a16="http://schemas.microsoft.com/office/drawing/2014/main" id="{7CE73922-7DAB-4232-1983-4AE6FA87D3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16766" y="5341626"/>
              <a:ext cx="1485900" cy="1114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8" descr="SzKK.jpg">
              <a:extLst>
                <a:ext uri="{FF2B5EF4-FFF2-40B4-BE49-F238E27FC236}">
                  <a16:creationId xmlns:a16="http://schemas.microsoft.com/office/drawing/2014/main" id="{B44B2161-D2FE-7597-A6B1-8FA390C61B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372240" y="5340838"/>
              <a:ext cx="1274518" cy="111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4776978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0B35B-57D7-7622-D8F9-11799B2F8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96F506C-010C-A2E4-76A7-99450A81C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71499"/>
          </a:xfrm>
          <a:solidFill>
            <a:schemeClr val="tx2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hu-HU" sz="3200" dirty="0" err="1"/>
              <a:t>Effect</a:t>
            </a:r>
            <a:r>
              <a:rPr lang="hu-HU" sz="3200" dirty="0"/>
              <a:t> of PFT </a:t>
            </a:r>
            <a:r>
              <a:rPr lang="hu-HU" sz="3200" dirty="0" err="1"/>
              <a:t>on</a:t>
            </a:r>
            <a:r>
              <a:rPr lang="hu-HU" sz="3200" dirty="0"/>
              <a:t> </a:t>
            </a:r>
            <a:r>
              <a:rPr lang="hu-HU" sz="3200" dirty="0" err="1"/>
              <a:t>THz</a:t>
            </a:r>
            <a:r>
              <a:rPr lang="hu-HU" sz="3200" dirty="0"/>
              <a:t> </a:t>
            </a:r>
            <a:r>
              <a:rPr lang="hu-HU" sz="3200" dirty="0" err="1"/>
              <a:t>energy</a:t>
            </a:r>
            <a:r>
              <a:rPr lang="hu-HU" sz="3200" dirty="0"/>
              <a:t> and </a:t>
            </a:r>
            <a:r>
              <a:rPr lang="hu-HU" sz="3200" dirty="0" err="1"/>
              <a:t>efficiency</a:t>
            </a:r>
            <a:endParaRPr lang="hu-HU" sz="320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AE825EB-650D-0907-2F71-5F15EA18877E}"/>
              </a:ext>
            </a:extLst>
          </p:cNvPr>
          <p:cNvSpPr txBox="1">
            <a:spLocks/>
          </p:cNvSpPr>
          <p:nvPr/>
        </p:nvSpPr>
        <p:spPr>
          <a:xfrm>
            <a:off x="11744325" y="6524625"/>
            <a:ext cx="476250" cy="32385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78D361C-9D58-49EA-B8C8-BDBC1149CAC2}" type="slidenum">
              <a:rPr lang="hu-HU" smtClean="0">
                <a:solidFill>
                  <a:prstClr val="black"/>
                </a:solidFill>
              </a:rPr>
              <a:pPr algn="r">
                <a:defRPr/>
              </a:pPr>
              <a:t>10</a:t>
            </a:fld>
            <a:endParaRPr lang="hu-HU" dirty="0">
              <a:solidFill>
                <a:prstClr val="black"/>
              </a:solidFill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73BA0C76-B421-B6D9-1E18-C7757004D0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2" t="5318" r="5882" b="1103"/>
          <a:stretch/>
        </p:blipFill>
        <p:spPr>
          <a:xfrm>
            <a:off x="0" y="1117292"/>
            <a:ext cx="6122102" cy="4623413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F4A50C52-F688-1C8F-D65B-B31D687077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77" t="5656" r="7155" b="892"/>
          <a:stretch/>
        </p:blipFill>
        <p:spPr>
          <a:xfrm>
            <a:off x="6067425" y="1077293"/>
            <a:ext cx="6124575" cy="4703413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E7B33DBD-21E7-C8D6-D1F3-3CC44BB2BF2B}"/>
              </a:ext>
            </a:extLst>
          </p:cNvPr>
          <p:cNvSpPr txBox="1"/>
          <p:nvPr/>
        </p:nvSpPr>
        <p:spPr>
          <a:xfrm>
            <a:off x="314325" y="5780704"/>
            <a:ext cx="62103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100" dirty="0" err="1">
                <a:solidFill>
                  <a:srgbClr val="FF0000"/>
                </a:solidFill>
              </a:rPr>
              <a:t>Gy</a:t>
            </a:r>
            <a:r>
              <a:rPr lang="hu-HU" sz="1100" dirty="0">
                <a:solidFill>
                  <a:srgbClr val="FF0000"/>
                </a:solidFill>
              </a:rPr>
              <a:t>. Tóth </a:t>
            </a:r>
            <a:r>
              <a:rPr lang="hu-HU" sz="1100" dirty="0" err="1">
                <a:solidFill>
                  <a:srgbClr val="FF0000"/>
                </a:solidFill>
              </a:rPr>
              <a:t>et</a:t>
            </a:r>
            <a:r>
              <a:rPr lang="hu-HU" sz="1100" dirty="0">
                <a:solidFill>
                  <a:srgbClr val="FF0000"/>
                </a:solidFill>
              </a:rPr>
              <a:t> </a:t>
            </a:r>
            <a:r>
              <a:rPr lang="hu-HU" sz="1100" dirty="0" err="1">
                <a:solidFill>
                  <a:srgbClr val="FF0000"/>
                </a:solidFill>
              </a:rPr>
              <a:t>al</a:t>
            </a:r>
            <a:r>
              <a:rPr lang="hu-HU" sz="1100" dirty="0">
                <a:solidFill>
                  <a:srgbClr val="FF0000"/>
                </a:solidFill>
              </a:rPr>
              <a:t>., </a:t>
            </a:r>
            <a:r>
              <a:rPr lang="hu-HU" sz="1100" dirty="0" err="1">
                <a:solidFill>
                  <a:srgbClr val="FF0000"/>
                </a:solidFill>
              </a:rPr>
              <a:t>Light</a:t>
            </a:r>
            <a:r>
              <a:rPr lang="hu-HU" sz="1100" dirty="0">
                <a:solidFill>
                  <a:srgbClr val="FF0000"/>
                </a:solidFill>
              </a:rPr>
              <a:t>: </a:t>
            </a:r>
            <a:r>
              <a:rPr lang="hu-HU" sz="1100" dirty="0" err="1">
                <a:solidFill>
                  <a:srgbClr val="FF0000"/>
                </a:solidFill>
              </a:rPr>
              <a:t>Sci</a:t>
            </a:r>
            <a:r>
              <a:rPr lang="hu-HU" sz="1100" dirty="0">
                <a:solidFill>
                  <a:srgbClr val="FF0000"/>
                </a:solidFill>
              </a:rPr>
              <a:t>. &amp; </a:t>
            </a:r>
            <a:r>
              <a:rPr lang="hu-HU" sz="1100" dirty="0" err="1">
                <a:solidFill>
                  <a:srgbClr val="FF0000"/>
                </a:solidFill>
              </a:rPr>
              <a:t>Appl</a:t>
            </a:r>
            <a:r>
              <a:rPr lang="hu-HU" sz="1100" dirty="0">
                <a:solidFill>
                  <a:srgbClr val="FF0000"/>
                </a:solidFill>
              </a:rPr>
              <a:t>. (2023)</a:t>
            </a:r>
            <a:endParaRPr lang="hu-HU" sz="1100" dirty="0"/>
          </a:p>
        </p:txBody>
      </p:sp>
    </p:spTree>
    <p:extLst>
      <p:ext uri="{BB962C8B-B14F-4D97-AF65-F5344CB8AC3E}">
        <p14:creationId xmlns:p14="http://schemas.microsoft.com/office/powerpoint/2010/main" val="26642493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7EF4D0-5BFF-217D-5C5D-095C58AC72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DF52A06-6BED-BD89-621A-BA040956F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555"/>
            <a:ext cx="12192000" cy="571499"/>
          </a:xfrm>
          <a:solidFill>
            <a:schemeClr val="tx2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hu-HU" sz="3200" dirty="0" err="1"/>
              <a:t>Microstructured</a:t>
            </a:r>
            <a:r>
              <a:rPr lang="hu-HU" sz="3200" dirty="0"/>
              <a:t> LN </a:t>
            </a:r>
            <a:r>
              <a:rPr lang="hu-HU" sz="3200" dirty="0" err="1"/>
              <a:t>THz</a:t>
            </a:r>
            <a:r>
              <a:rPr lang="hu-HU" sz="3200" dirty="0"/>
              <a:t> </a:t>
            </a:r>
            <a:r>
              <a:rPr lang="hu-HU" sz="3200" dirty="0" err="1"/>
              <a:t>sources</a:t>
            </a:r>
            <a:endParaRPr lang="hu-HU" sz="320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0AB0E3C-5155-3FB0-EB43-15AF49CDC287}"/>
              </a:ext>
            </a:extLst>
          </p:cNvPr>
          <p:cNvSpPr txBox="1">
            <a:spLocks/>
          </p:cNvSpPr>
          <p:nvPr/>
        </p:nvSpPr>
        <p:spPr>
          <a:xfrm>
            <a:off x="11744325" y="6524625"/>
            <a:ext cx="476250" cy="32385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78D361C-9D58-49EA-B8C8-BDBC1149CAC2}" type="slidenum">
              <a:rPr lang="hu-HU" smtClean="0">
                <a:solidFill>
                  <a:prstClr val="black"/>
                </a:solidFill>
              </a:rPr>
              <a:pPr algn="r">
                <a:defRPr/>
              </a:pPr>
              <a:t>11</a:t>
            </a:fld>
            <a:endParaRPr lang="hu-HU" dirty="0">
              <a:solidFill>
                <a:prstClr val="black"/>
              </a:solidFill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2A259681-0FC3-D30C-60D2-0E7C143C8D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25" y="1012514"/>
            <a:ext cx="3736951" cy="1283184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63679344-1421-3FDD-6807-AA0B6E5D7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96" y="4765195"/>
            <a:ext cx="2418958" cy="107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ig. 1">
            <a:extLst>
              <a:ext uri="{FF2B5EF4-FFF2-40B4-BE49-F238E27FC236}">
                <a16:creationId xmlns:a16="http://schemas.microsoft.com/office/drawing/2014/main" id="{7B63B474-EFA8-BDC5-291F-9DB1A1520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565" y="567944"/>
            <a:ext cx="3020462" cy="153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8C710504-10A9-8CBB-E283-E9B60EE464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471" y="2188978"/>
            <a:ext cx="2765556" cy="979062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7891DA6F-F297-6EAD-6065-B7F6A9C969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483" y="3847132"/>
            <a:ext cx="2563375" cy="1607765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ED68B555-A256-6415-0667-1C970C4539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471" y="5602560"/>
            <a:ext cx="2392685" cy="1200914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1B7D3188-7EF2-AC6D-367E-2FD0924D5F1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17" y="2393161"/>
            <a:ext cx="2033976" cy="219795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15F66647-968E-CD57-00DF-018357AA953F}"/>
              </a:ext>
            </a:extLst>
          </p:cNvPr>
          <p:cNvSpPr txBox="1"/>
          <p:nvPr/>
        </p:nvSpPr>
        <p:spPr>
          <a:xfrm>
            <a:off x="3548719" y="567944"/>
            <a:ext cx="6643342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solidFill>
                  <a:srgbClr val="00B0F0"/>
                </a:solidFill>
              </a:rPr>
              <a:t>Contact</a:t>
            </a:r>
            <a:r>
              <a:rPr lang="hu-HU" sz="2000" dirty="0">
                <a:solidFill>
                  <a:srgbClr val="00B0F0"/>
                </a:solidFill>
              </a:rPr>
              <a:t> </a:t>
            </a:r>
            <a:r>
              <a:rPr lang="hu-HU" sz="2000" dirty="0" err="1">
                <a:solidFill>
                  <a:srgbClr val="00B0F0"/>
                </a:solidFill>
              </a:rPr>
              <a:t>grating</a:t>
            </a:r>
            <a:r>
              <a:rPr lang="hu-HU" sz="2000" dirty="0">
                <a:solidFill>
                  <a:srgbClr val="00B0F0"/>
                </a:solidFill>
              </a:rPr>
              <a:t> </a:t>
            </a:r>
            <a:r>
              <a:rPr lang="hu-HU" sz="2000" dirty="0">
                <a:solidFill>
                  <a:srgbClr val="009900"/>
                </a:solidFill>
              </a:rPr>
              <a:t>ii</a:t>
            </a:r>
            <a:r>
              <a:rPr lang="en-US" sz="2000" dirty="0">
                <a:solidFill>
                  <a:srgbClr val="009900"/>
                </a:solidFill>
              </a:rPr>
              <a:t>.</a:t>
            </a:r>
            <a:r>
              <a:rPr lang="en-US" sz="2000" dirty="0">
                <a:solidFill>
                  <a:srgbClr val="00B0F0"/>
                </a:solidFill>
              </a:rPr>
              <a:t>, </a:t>
            </a:r>
            <a:r>
              <a:rPr lang="hu-HU" sz="2000" dirty="0">
                <a:solidFill>
                  <a:srgbClr val="FF8000"/>
                </a:solidFill>
              </a:rPr>
              <a:t>iii</a:t>
            </a:r>
            <a:r>
              <a:rPr lang="en-US" sz="2000" dirty="0">
                <a:solidFill>
                  <a:srgbClr val="FF8000"/>
                </a:solidFill>
              </a:rPr>
              <a:t>.</a:t>
            </a:r>
            <a:r>
              <a:rPr lang="en-US" sz="2000" dirty="0">
                <a:solidFill>
                  <a:srgbClr val="00B0F0"/>
                </a:solidFill>
              </a:rPr>
              <a:t> </a:t>
            </a:r>
            <a:endParaRPr lang="hu-HU" sz="2000" dirty="0">
              <a:solidFill>
                <a:srgbClr val="00B0F0"/>
              </a:solidFill>
            </a:endParaRPr>
          </a:p>
          <a:p>
            <a:r>
              <a:rPr lang="hu-HU" dirty="0">
                <a:solidFill>
                  <a:srgbClr val="0000FF"/>
                </a:solidFill>
              </a:rPr>
              <a:t>      </a:t>
            </a:r>
            <a:r>
              <a:rPr lang="hu-HU" sz="1600" dirty="0">
                <a:solidFill>
                  <a:srgbClr val="FF0000"/>
                </a:solidFill>
              </a:rPr>
              <a:t>L. Pálfalvi </a:t>
            </a:r>
            <a:r>
              <a:rPr lang="hu-HU" sz="1600" dirty="0" err="1">
                <a:solidFill>
                  <a:srgbClr val="FF0000"/>
                </a:solidFill>
              </a:rPr>
              <a:t>et</a:t>
            </a:r>
            <a:r>
              <a:rPr lang="hu-HU" sz="1600" dirty="0">
                <a:solidFill>
                  <a:srgbClr val="FF0000"/>
                </a:solidFill>
              </a:rPr>
              <a:t> </a:t>
            </a:r>
            <a:r>
              <a:rPr lang="hu-HU" sz="1600" dirty="0" err="1">
                <a:solidFill>
                  <a:srgbClr val="FF0000"/>
                </a:solidFill>
              </a:rPr>
              <a:t>al</a:t>
            </a:r>
            <a:r>
              <a:rPr lang="hu-HU" sz="1600" dirty="0">
                <a:solidFill>
                  <a:srgbClr val="FF0000"/>
                </a:solidFill>
              </a:rPr>
              <a:t>., </a:t>
            </a:r>
            <a:r>
              <a:rPr lang="hu-HU" sz="1600" dirty="0" err="1">
                <a:solidFill>
                  <a:srgbClr val="FF0000"/>
                </a:solidFill>
              </a:rPr>
              <a:t>Appl</a:t>
            </a:r>
            <a:r>
              <a:rPr lang="hu-HU" sz="1600" dirty="0">
                <a:solidFill>
                  <a:srgbClr val="FF0000"/>
                </a:solidFill>
              </a:rPr>
              <a:t>. </a:t>
            </a:r>
            <a:r>
              <a:rPr lang="hu-HU" sz="1600" dirty="0" err="1">
                <a:solidFill>
                  <a:srgbClr val="FF0000"/>
                </a:solidFill>
              </a:rPr>
              <a:t>Phys</a:t>
            </a:r>
            <a:r>
              <a:rPr lang="hu-HU" sz="1600" dirty="0">
                <a:solidFill>
                  <a:srgbClr val="FF0000"/>
                </a:solidFill>
              </a:rPr>
              <a:t>. Lett. </a:t>
            </a:r>
            <a:r>
              <a:rPr lang="hu-HU" sz="1600" b="1" dirty="0">
                <a:solidFill>
                  <a:srgbClr val="FF0000"/>
                </a:solidFill>
              </a:rPr>
              <a:t>92</a:t>
            </a:r>
            <a:r>
              <a:rPr lang="hu-HU" sz="1600" dirty="0">
                <a:solidFill>
                  <a:srgbClr val="FF0000"/>
                </a:solidFill>
              </a:rPr>
              <a:t>, 171107 (2008)</a:t>
            </a:r>
          </a:p>
          <a:p>
            <a:r>
              <a:rPr lang="hu-HU" sz="1600" dirty="0">
                <a:solidFill>
                  <a:srgbClr val="FF0000"/>
                </a:solidFill>
              </a:rPr>
              <a:t>       Z. </a:t>
            </a:r>
            <a:r>
              <a:rPr lang="hu-HU" sz="1600" dirty="0" err="1">
                <a:solidFill>
                  <a:srgbClr val="FF0000"/>
                </a:solidFill>
              </a:rPr>
              <a:t>Ollmann</a:t>
            </a:r>
            <a:r>
              <a:rPr lang="hu-HU" sz="1600" dirty="0">
                <a:solidFill>
                  <a:srgbClr val="FF0000"/>
                </a:solidFill>
              </a:rPr>
              <a:t> </a:t>
            </a:r>
            <a:r>
              <a:rPr lang="hu-HU" sz="1600" dirty="0" err="1">
                <a:solidFill>
                  <a:srgbClr val="FF0000"/>
                </a:solidFill>
              </a:rPr>
              <a:t>et</a:t>
            </a:r>
            <a:r>
              <a:rPr lang="hu-HU" sz="1600" dirty="0">
                <a:solidFill>
                  <a:srgbClr val="FF0000"/>
                </a:solidFill>
              </a:rPr>
              <a:t> </a:t>
            </a:r>
            <a:r>
              <a:rPr lang="hu-HU" sz="1600" dirty="0" err="1">
                <a:solidFill>
                  <a:srgbClr val="FF0000"/>
                </a:solidFill>
              </a:rPr>
              <a:t>al</a:t>
            </a:r>
            <a:r>
              <a:rPr lang="hu-HU" sz="1600" dirty="0">
                <a:solidFill>
                  <a:srgbClr val="FF0000"/>
                </a:solidFill>
              </a:rPr>
              <a:t>., </a:t>
            </a:r>
            <a:r>
              <a:rPr lang="hu-HU" sz="1600" dirty="0" err="1">
                <a:solidFill>
                  <a:srgbClr val="FF0000"/>
                </a:solidFill>
              </a:rPr>
              <a:t>Appl</a:t>
            </a:r>
            <a:r>
              <a:rPr lang="hu-HU" sz="1600" dirty="0">
                <a:solidFill>
                  <a:srgbClr val="FF0000"/>
                </a:solidFill>
              </a:rPr>
              <a:t>. </a:t>
            </a:r>
            <a:r>
              <a:rPr lang="hu-HU" sz="1600" dirty="0" err="1">
                <a:solidFill>
                  <a:srgbClr val="FF0000"/>
                </a:solidFill>
              </a:rPr>
              <a:t>Phys</a:t>
            </a:r>
            <a:r>
              <a:rPr lang="hu-HU" sz="1600" dirty="0">
                <a:solidFill>
                  <a:srgbClr val="FF0000"/>
                </a:solidFill>
              </a:rPr>
              <a:t>. B </a:t>
            </a:r>
            <a:r>
              <a:rPr lang="hu-HU" sz="1600" b="1" dirty="0">
                <a:solidFill>
                  <a:srgbClr val="FF0000"/>
                </a:solidFill>
              </a:rPr>
              <a:t>108</a:t>
            </a:r>
            <a:r>
              <a:rPr lang="hu-HU" sz="1600" dirty="0">
                <a:solidFill>
                  <a:srgbClr val="FF0000"/>
                </a:solidFill>
              </a:rPr>
              <a:t>, 821 (2012)</a:t>
            </a:r>
          </a:p>
          <a:p>
            <a:r>
              <a:rPr lang="hu-HU" sz="1600" dirty="0">
                <a:solidFill>
                  <a:srgbClr val="FF0000"/>
                </a:solidFill>
              </a:rPr>
              <a:t>       M. </a:t>
            </a:r>
            <a:r>
              <a:rPr lang="hu-HU" sz="1600" dirty="0" err="1">
                <a:solidFill>
                  <a:srgbClr val="FF0000"/>
                </a:solidFill>
              </a:rPr>
              <a:t>Tsubouchi</a:t>
            </a:r>
            <a:r>
              <a:rPr lang="hu-HU" sz="1600" dirty="0">
                <a:solidFill>
                  <a:srgbClr val="FF0000"/>
                </a:solidFill>
              </a:rPr>
              <a:t> </a:t>
            </a:r>
            <a:r>
              <a:rPr lang="hu-HU" sz="1600" dirty="0" err="1">
                <a:solidFill>
                  <a:srgbClr val="FF0000"/>
                </a:solidFill>
              </a:rPr>
              <a:t>et</a:t>
            </a:r>
            <a:r>
              <a:rPr lang="hu-HU" sz="1600" dirty="0">
                <a:solidFill>
                  <a:srgbClr val="FF0000"/>
                </a:solidFill>
              </a:rPr>
              <a:t> </a:t>
            </a:r>
            <a:r>
              <a:rPr lang="hu-HU" sz="1600" dirty="0" err="1">
                <a:solidFill>
                  <a:srgbClr val="FF0000"/>
                </a:solidFill>
              </a:rPr>
              <a:t>al</a:t>
            </a:r>
            <a:r>
              <a:rPr lang="hu-HU" sz="1600" dirty="0">
                <a:solidFill>
                  <a:srgbClr val="FF0000"/>
                </a:solidFill>
              </a:rPr>
              <a:t>., </a:t>
            </a:r>
            <a:r>
              <a:rPr lang="hu-HU" sz="1600" dirty="0" err="1">
                <a:solidFill>
                  <a:srgbClr val="FF0000"/>
                </a:solidFill>
              </a:rPr>
              <a:t>Optics</a:t>
            </a:r>
            <a:r>
              <a:rPr lang="hu-HU" sz="1600" dirty="0">
                <a:solidFill>
                  <a:srgbClr val="FF0000"/>
                </a:solidFill>
              </a:rPr>
              <a:t> Lett. </a:t>
            </a:r>
            <a:r>
              <a:rPr lang="hu-HU" sz="1600" b="1" dirty="0">
                <a:solidFill>
                  <a:srgbClr val="FF0000"/>
                </a:solidFill>
              </a:rPr>
              <a:t>39</a:t>
            </a:r>
            <a:r>
              <a:rPr lang="hu-HU" sz="1600" dirty="0">
                <a:solidFill>
                  <a:srgbClr val="FF0000"/>
                </a:solidFill>
              </a:rPr>
              <a:t>, 5439 (2014)</a:t>
            </a:r>
          </a:p>
          <a:p>
            <a:endParaRPr lang="hu-HU" sz="8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B0F0"/>
                </a:solidFill>
              </a:rPr>
              <a:t>Hibrid </a:t>
            </a:r>
            <a:r>
              <a:rPr lang="hu-HU" sz="2000" dirty="0" err="1">
                <a:solidFill>
                  <a:srgbClr val="00B0F0"/>
                </a:solidFill>
              </a:rPr>
              <a:t>contact</a:t>
            </a:r>
            <a:r>
              <a:rPr lang="hu-HU" sz="2000" dirty="0">
                <a:solidFill>
                  <a:srgbClr val="00B0F0"/>
                </a:solidFill>
              </a:rPr>
              <a:t> </a:t>
            </a:r>
            <a:r>
              <a:rPr lang="hu-HU" sz="2000" dirty="0" err="1">
                <a:solidFill>
                  <a:srgbClr val="00B0F0"/>
                </a:solidFill>
              </a:rPr>
              <a:t>grating</a:t>
            </a:r>
            <a:r>
              <a:rPr lang="hu-HU" sz="2000" dirty="0">
                <a:solidFill>
                  <a:srgbClr val="00B0F0"/>
                </a:solidFill>
              </a:rPr>
              <a:t> </a:t>
            </a:r>
            <a:r>
              <a:rPr lang="en-US" sz="2000" dirty="0">
                <a:solidFill>
                  <a:srgbClr val="00B0F0"/>
                </a:solidFill>
              </a:rPr>
              <a:t>TPFP  </a:t>
            </a:r>
            <a:r>
              <a:rPr lang="hu-HU" sz="2000" dirty="0">
                <a:solidFill>
                  <a:srgbClr val="00B050"/>
                </a:solidFill>
              </a:rPr>
              <a:t>ii</a:t>
            </a:r>
            <a:r>
              <a:rPr lang="en-US" sz="2000" dirty="0">
                <a:solidFill>
                  <a:srgbClr val="00B050"/>
                </a:solidFill>
              </a:rPr>
              <a:t>.</a:t>
            </a:r>
            <a:r>
              <a:rPr lang="hu-HU" sz="2000" dirty="0">
                <a:solidFill>
                  <a:srgbClr val="00B0F0"/>
                </a:solidFill>
              </a:rPr>
              <a:t>,</a:t>
            </a:r>
            <a:r>
              <a:rPr lang="en-US" sz="2000" dirty="0">
                <a:solidFill>
                  <a:srgbClr val="00B0F0"/>
                </a:solidFill>
              </a:rPr>
              <a:t> </a:t>
            </a:r>
            <a:r>
              <a:rPr lang="hu-HU" sz="2000" dirty="0">
                <a:solidFill>
                  <a:srgbClr val="FF8000"/>
                </a:solidFill>
              </a:rPr>
              <a:t>iii</a:t>
            </a:r>
            <a:r>
              <a:rPr lang="en-US" sz="2000" dirty="0">
                <a:solidFill>
                  <a:srgbClr val="FF8000"/>
                </a:solidFill>
              </a:rPr>
              <a:t>.</a:t>
            </a:r>
            <a:r>
              <a:rPr lang="en-US" sz="2000" dirty="0">
                <a:solidFill>
                  <a:srgbClr val="00B0F0"/>
                </a:solidFill>
              </a:rPr>
              <a:t> </a:t>
            </a:r>
            <a:endParaRPr lang="hu-HU" sz="2000" dirty="0">
              <a:solidFill>
                <a:srgbClr val="00B0F0"/>
              </a:solidFill>
            </a:endParaRPr>
          </a:p>
          <a:p>
            <a:r>
              <a:rPr lang="hu-HU" dirty="0">
                <a:solidFill>
                  <a:srgbClr val="0000FF"/>
                </a:solidFill>
              </a:rPr>
              <a:t>     </a:t>
            </a:r>
            <a:r>
              <a:rPr lang="hu-HU" sz="1600" dirty="0">
                <a:solidFill>
                  <a:srgbClr val="FF0000"/>
                </a:solidFill>
              </a:rPr>
              <a:t>L. Pálfalvi </a:t>
            </a:r>
            <a:r>
              <a:rPr lang="hu-HU" sz="1600" dirty="0" err="1">
                <a:solidFill>
                  <a:srgbClr val="FF0000"/>
                </a:solidFill>
              </a:rPr>
              <a:t>et</a:t>
            </a:r>
            <a:r>
              <a:rPr lang="hu-HU" sz="1600" dirty="0">
                <a:solidFill>
                  <a:srgbClr val="FF0000"/>
                </a:solidFill>
              </a:rPr>
              <a:t> </a:t>
            </a:r>
            <a:r>
              <a:rPr lang="hu-HU" sz="1600" dirty="0" err="1">
                <a:solidFill>
                  <a:srgbClr val="FF0000"/>
                </a:solidFill>
              </a:rPr>
              <a:t>al</a:t>
            </a:r>
            <a:r>
              <a:rPr lang="hu-HU" sz="1600" dirty="0">
                <a:solidFill>
                  <a:srgbClr val="FF0000"/>
                </a:solidFill>
              </a:rPr>
              <a:t>., </a:t>
            </a:r>
            <a:r>
              <a:rPr lang="hu-HU" sz="1600" dirty="0" err="1">
                <a:solidFill>
                  <a:srgbClr val="FF0000"/>
                </a:solidFill>
              </a:rPr>
              <a:t>Opt</a:t>
            </a:r>
            <a:r>
              <a:rPr lang="hu-HU" sz="1600" dirty="0">
                <a:solidFill>
                  <a:srgbClr val="FF0000"/>
                </a:solidFill>
              </a:rPr>
              <a:t>. Express </a:t>
            </a:r>
            <a:r>
              <a:rPr lang="hu-HU" sz="1600" b="1" dirty="0">
                <a:solidFill>
                  <a:srgbClr val="FF0000"/>
                </a:solidFill>
              </a:rPr>
              <a:t>24</a:t>
            </a:r>
            <a:r>
              <a:rPr lang="hu-HU" sz="1600" dirty="0">
                <a:solidFill>
                  <a:srgbClr val="FF0000"/>
                </a:solidFill>
              </a:rPr>
              <a:t>, 8156 (2016)</a:t>
            </a:r>
          </a:p>
          <a:p>
            <a:endParaRPr lang="en-US" sz="8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solidFill>
                  <a:srgbClr val="0000FF"/>
                </a:solidFill>
              </a:rPr>
              <a:t>Nonlinear</a:t>
            </a:r>
            <a:r>
              <a:rPr lang="hu-HU" sz="2000" dirty="0">
                <a:solidFill>
                  <a:srgbClr val="0000FF"/>
                </a:solidFill>
              </a:rPr>
              <a:t> </a:t>
            </a:r>
            <a:r>
              <a:rPr lang="hu-HU" sz="2000" dirty="0" err="1">
                <a:solidFill>
                  <a:srgbClr val="0000FF"/>
                </a:solidFill>
              </a:rPr>
              <a:t>echelon</a:t>
            </a:r>
            <a:r>
              <a:rPr lang="hu-HU" sz="2000" dirty="0">
                <a:solidFill>
                  <a:srgbClr val="0000FF"/>
                </a:solidFill>
              </a:rPr>
              <a:t> </a:t>
            </a:r>
            <a:r>
              <a:rPr lang="hu-HU" sz="2000" dirty="0" err="1">
                <a:solidFill>
                  <a:srgbClr val="0000FF"/>
                </a:solidFill>
              </a:rPr>
              <a:t>slab</a:t>
            </a:r>
            <a:r>
              <a:rPr lang="hu-HU" sz="2000" dirty="0">
                <a:solidFill>
                  <a:srgbClr val="0000FF"/>
                </a:solidFill>
              </a:rPr>
              <a:t> </a:t>
            </a:r>
            <a:r>
              <a:rPr lang="hu-HU" sz="2000" dirty="0" err="1">
                <a:solidFill>
                  <a:srgbClr val="0000FF"/>
                </a:solidFill>
              </a:rPr>
              <a:t>with</a:t>
            </a:r>
            <a:r>
              <a:rPr lang="hu-HU" sz="2000" dirty="0">
                <a:solidFill>
                  <a:srgbClr val="0000FF"/>
                </a:solidFill>
              </a:rPr>
              <a:t> </a:t>
            </a:r>
            <a:r>
              <a:rPr lang="hu-HU" sz="2000" dirty="0" err="1">
                <a:solidFill>
                  <a:srgbClr val="0000FF"/>
                </a:solidFill>
              </a:rPr>
              <a:t>imaging</a:t>
            </a:r>
            <a:r>
              <a:rPr lang="hu-HU" sz="2000" dirty="0">
                <a:solidFill>
                  <a:srgbClr val="0000FF"/>
                </a:solidFill>
              </a:rPr>
              <a:t> </a:t>
            </a:r>
            <a:r>
              <a:rPr lang="hu-HU" sz="2000" dirty="0">
                <a:solidFill>
                  <a:srgbClr val="009900"/>
                </a:solidFill>
              </a:rPr>
              <a:t>i</a:t>
            </a:r>
            <a:r>
              <a:rPr lang="en-US" sz="2000" dirty="0">
                <a:solidFill>
                  <a:srgbClr val="009900"/>
                </a:solidFill>
              </a:rPr>
              <a:t>.</a:t>
            </a:r>
            <a:r>
              <a:rPr lang="en-US" sz="2000" dirty="0">
                <a:solidFill>
                  <a:srgbClr val="0000FF"/>
                </a:solidFill>
              </a:rPr>
              <a:t>, </a:t>
            </a:r>
            <a:r>
              <a:rPr lang="hu-HU" sz="2000" dirty="0">
                <a:solidFill>
                  <a:srgbClr val="FF8000"/>
                </a:solidFill>
              </a:rPr>
              <a:t>ii</a:t>
            </a:r>
            <a:r>
              <a:rPr lang="en-US" sz="2000" dirty="0">
                <a:solidFill>
                  <a:srgbClr val="FF8000"/>
                </a:solidFill>
              </a:rPr>
              <a:t>.</a:t>
            </a:r>
            <a:r>
              <a:rPr lang="en-US" sz="2000" dirty="0">
                <a:solidFill>
                  <a:srgbClr val="0000FF"/>
                </a:solidFill>
              </a:rPr>
              <a:t>, </a:t>
            </a:r>
            <a:r>
              <a:rPr lang="hu-HU" sz="2000" dirty="0">
                <a:solidFill>
                  <a:srgbClr val="009900"/>
                </a:solidFill>
              </a:rPr>
              <a:t>iii</a:t>
            </a:r>
            <a:r>
              <a:rPr lang="en-US" sz="2000" dirty="0">
                <a:solidFill>
                  <a:srgbClr val="009900"/>
                </a:solidFill>
              </a:rPr>
              <a:t>.</a:t>
            </a:r>
            <a:endParaRPr lang="hu-HU" sz="2000" dirty="0">
              <a:solidFill>
                <a:srgbClr val="009900"/>
              </a:solidFill>
            </a:endParaRPr>
          </a:p>
          <a:p>
            <a:r>
              <a:rPr lang="hu-HU" dirty="0">
                <a:solidFill>
                  <a:srgbClr val="0000FF"/>
                </a:solidFill>
              </a:rPr>
              <a:t>     </a:t>
            </a:r>
            <a:r>
              <a:rPr lang="hu-HU" sz="1600" dirty="0">
                <a:solidFill>
                  <a:srgbClr val="FF0000"/>
                </a:solidFill>
              </a:rPr>
              <a:t>L. Pálfalvi </a:t>
            </a:r>
            <a:r>
              <a:rPr lang="hu-HU" sz="1600" dirty="0" err="1">
                <a:solidFill>
                  <a:srgbClr val="FF0000"/>
                </a:solidFill>
              </a:rPr>
              <a:t>et</a:t>
            </a:r>
            <a:r>
              <a:rPr lang="hu-HU" sz="1600" dirty="0">
                <a:solidFill>
                  <a:srgbClr val="FF0000"/>
                </a:solidFill>
              </a:rPr>
              <a:t> </a:t>
            </a:r>
            <a:r>
              <a:rPr lang="hu-HU" sz="1600" dirty="0" err="1">
                <a:solidFill>
                  <a:srgbClr val="FF0000"/>
                </a:solidFill>
              </a:rPr>
              <a:t>al</a:t>
            </a:r>
            <a:r>
              <a:rPr lang="hu-HU" sz="1600" dirty="0">
                <a:solidFill>
                  <a:srgbClr val="FF0000"/>
                </a:solidFill>
              </a:rPr>
              <a:t>., </a:t>
            </a:r>
            <a:r>
              <a:rPr lang="hu-HU" sz="1600" dirty="0" err="1">
                <a:solidFill>
                  <a:srgbClr val="FF0000"/>
                </a:solidFill>
              </a:rPr>
              <a:t>Opt</a:t>
            </a:r>
            <a:r>
              <a:rPr lang="hu-HU" sz="1600" dirty="0">
                <a:solidFill>
                  <a:srgbClr val="FF0000"/>
                </a:solidFill>
              </a:rPr>
              <a:t>. Express </a:t>
            </a:r>
            <a:r>
              <a:rPr lang="hu-HU" sz="1600" b="1" dirty="0">
                <a:solidFill>
                  <a:srgbClr val="FF0000"/>
                </a:solidFill>
              </a:rPr>
              <a:t>25</a:t>
            </a:r>
            <a:r>
              <a:rPr lang="hu-HU" sz="1600" dirty="0">
                <a:solidFill>
                  <a:srgbClr val="FF0000"/>
                </a:solidFill>
              </a:rPr>
              <a:t>, 29560 (2017)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endParaRPr lang="hu-HU" sz="1600" dirty="0">
              <a:solidFill>
                <a:srgbClr val="FF0000"/>
              </a:solidFill>
            </a:endParaRPr>
          </a:p>
          <a:p>
            <a:r>
              <a:rPr lang="hu-HU" sz="1600" dirty="0">
                <a:solidFill>
                  <a:srgbClr val="FF0000"/>
                </a:solidFill>
              </a:rPr>
              <a:t>      P. S. </a:t>
            </a:r>
            <a:r>
              <a:rPr lang="hu-HU" sz="1600" dirty="0" err="1">
                <a:solidFill>
                  <a:srgbClr val="FF0000"/>
                </a:solidFill>
              </a:rPr>
              <a:t>Nugraha</a:t>
            </a:r>
            <a:r>
              <a:rPr lang="hu-HU" sz="1600" dirty="0">
                <a:solidFill>
                  <a:srgbClr val="FF0000"/>
                </a:solidFill>
              </a:rPr>
              <a:t> </a:t>
            </a:r>
            <a:r>
              <a:rPr lang="hu-HU" sz="1600" dirty="0" err="1">
                <a:solidFill>
                  <a:srgbClr val="FF0000"/>
                </a:solidFill>
              </a:rPr>
              <a:t>et</a:t>
            </a:r>
            <a:r>
              <a:rPr lang="hu-HU" sz="1600" dirty="0">
                <a:solidFill>
                  <a:srgbClr val="FF0000"/>
                </a:solidFill>
              </a:rPr>
              <a:t> </a:t>
            </a:r>
            <a:r>
              <a:rPr lang="hu-HU" sz="1600" dirty="0" err="1">
                <a:solidFill>
                  <a:srgbClr val="FF0000"/>
                </a:solidFill>
              </a:rPr>
              <a:t>al</a:t>
            </a:r>
            <a:r>
              <a:rPr lang="hu-HU" sz="1600" dirty="0">
                <a:solidFill>
                  <a:srgbClr val="FF0000"/>
                </a:solidFill>
              </a:rPr>
              <a:t>., </a:t>
            </a:r>
            <a:r>
              <a:rPr lang="hu-HU" sz="1600" dirty="0" err="1">
                <a:solidFill>
                  <a:srgbClr val="FF0000"/>
                </a:solidFill>
              </a:rPr>
              <a:t>Opt</a:t>
            </a:r>
            <a:r>
              <a:rPr lang="hu-HU" sz="1600" dirty="0">
                <a:solidFill>
                  <a:srgbClr val="FF0000"/>
                </a:solidFill>
              </a:rPr>
              <a:t>. Lett. </a:t>
            </a:r>
            <a:r>
              <a:rPr lang="hu-HU" sz="1600" b="1" dirty="0">
                <a:solidFill>
                  <a:srgbClr val="FF0000"/>
                </a:solidFill>
              </a:rPr>
              <a:t>44</a:t>
            </a:r>
            <a:r>
              <a:rPr lang="hu-HU" sz="1600" dirty="0">
                <a:solidFill>
                  <a:srgbClr val="FF0000"/>
                </a:solidFill>
              </a:rPr>
              <a:t>, 1023-1026 (2019)</a:t>
            </a:r>
          </a:p>
          <a:p>
            <a:endParaRPr lang="hu-HU" sz="8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00FF"/>
                </a:solidFill>
              </a:rPr>
              <a:t>NLES </a:t>
            </a:r>
            <a:r>
              <a:rPr lang="hu-HU" sz="2000" dirty="0" err="1">
                <a:solidFill>
                  <a:srgbClr val="0000FF"/>
                </a:solidFill>
              </a:rPr>
              <a:t>with</a:t>
            </a:r>
            <a:r>
              <a:rPr lang="hu-HU" sz="2000" dirty="0">
                <a:solidFill>
                  <a:srgbClr val="0000FF"/>
                </a:solidFill>
              </a:rPr>
              <a:t> </a:t>
            </a:r>
            <a:r>
              <a:rPr lang="hu-HU" sz="2000" dirty="0" err="1">
                <a:solidFill>
                  <a:srgbClr val="0000FF"/>
                </a:solidFill>
              </a:rPr>
              <a:t>volume</a:t>
            </a:r>
            <a:r>
              <a:rPr lang="hu-HU" sz="2000" dirty="0">
                <a:solidFill>
                  <a:srgbClr val="0000FF"/>
                </a:solidFill>
              </a:rPr>
              <a:t> </a:t>
            </a:r>
            <a:r>
              <a:rPr lang="hu-HU" sz="2000" dirty="0" err="1">
                <a:solidFill>
                  <a:srgbClr val="0000FF"/>
                </a:solidFill>
              </a:rPr>
              <a:t>phase</a:t>
            </a:r>
            <a:r>
              <a:rPr lang="hu-HU" sz="2000" dirty="0">
                <a:solidFill>
                  <a:srgbClr val="0000FF"/>
                </a:solidFill>
              </a:rPr>
              <a:t> </a:t>
            </a:r>
            <a:r>
              <a:rPr lang="hu-HU" sz="2000" dirty="0" err="1">
                <a:solidFill>
                  <a:srgbClr val="0000FF"/>
                </a:solidFill>
              </a:rPr>
              <a:t>holographic</a:t>
            </a:r>
            <a:r>
              <a:rPr lang="hu-HU" sz="2000" dirty="0">
                <a:solidFill>
                  <a:srgbClr val="0000FF"/>
                </a:solidFill>
              </a:rPr>
              <a:t> </a:t>
            </a:r>
            <a:r>
              <a:rPr lang="hu-HU" sz="2000" dirty="0" err="1">
                <a:solidFill>
                  <a:srgbClr val="0000FF"/>
                </a:solidFill>
              </a:rPr>
              <a:t>grating</a:t>
            </a:r>
            <a:r>
              <a:rPr lang="hu-HU" sz="2000" dirty="0" err="1">
                <a:solidFill>
                  <a:srgbClr val="FF8000"/>
                </a:solidFill>
              </a:rPr>
              <a:t>i</a:t>
            </a:r>
            <a:r>
              <a:rPr lang="en-US" sz="2000" dirty="0">
                <a:solidFill>
                  <a:srgbClr val="FF8000"/>
                </a:solidFill>
              </a:rPr>
              <a:t>.</a:t>
            </a:r>
            <a:r>
              <a:rPr lang="en-US" sz="2000" dirty="0">
                <a:solidFill>
                  <a:srgbClr val="0000FF"/>
                </a:solidFill>
              </a:rPr>
              <a:t>, </a:t>
            </a:r>
            <a:r>
              <a:rPr lang="hu-HU" sz="2000" dirty="0">
                <a:solidFill>
                  <a:srgbClr val="009900"/>
                </a:solidFill>
              </a:rPr>
              <a:t>ii</a:t>
            </a:r>
            <a:r>
              <a:rPr lang="en-US" sz="2000" dirty="0">
                <a:solidFill>
                  <a:srgbClr val="009900"/>
                </a:solidFill>
              </a:rPr>
              <a:t>.</a:t>
            </a:r>
            <a:r>
              <a:rPr lang="hu-HU" sz="2000" dirty="0">
                <a:solidFill>
                  <a:srgbClr val="0000FF"/>
                </a:solidFill>
              </a:rPr>
              <a:t>,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hu-HU" sz="2000" dirty="0">
                <a:solidFill>
                  <a:srgbClr val="009900"/>
                </a:solidFill>
              </a:rPr>
              <a:t>iii</a:t>
            </a:r>
            <a:r>
              <a:rPr lang="en-US" sz="2000" dirty="0">
                <a:solidFill>
                  <a:srgbClr val="009900"/>
                </a:solidFill>
              </a:rPr>
              <a:t>.</a:t>
            </a:r>
            <a:r>
              <a:rPr lang="hu-HU" sz="2000" dirty="0">
                <a:solidFill>
                  <a:srgbClr val="FF0000"/>
                </a:solidFill>
              </a:rPr>
              <a:t>      </a:t>
            </a:r>
          </a:p>
          <a:p>
            <a:r>
              <a:rPr lang="hu-HU" sz="1600" dirty="0">
                <a:solidFill>
                  <a:srgbClr val="FF0000"/>
                </a:solidFill>
              </a:rPr>
              <a:t>      G. Krizsán </a:t>
            </a:r>
            <a:r>
              <a:rPr lang="hu-HU" sz="1600" dirty="0" err="1">
                <a:solidFill>
                  <a:srgbClr val="FF0000"/>
                </a:solidFill>
              </a:rPr>
              <a:t>et</a:t>
            </a:r>
            <a:r>
              <a:rPr lang="hu-HU" sz="1600" dirty="0">
                <a:solidFill>
                  <a:srgbClr val="FF0000"/>
                </a:solidFill>
              </a:rPr>
              <a:t> </a:t>
            </a:r>
            <a:r>
              <a:rPr lang="hu-HU" sz="1600" dirty="0" err="1">
                <a:solidFill>
                  <a:srgbClr val="FF0000"/>
                </a:solidFill>
              </a:rPr>
              <a:t>al</a:t>
            </a:r>
            <a:r>
              <a:rPr lang="hu-HU" sz="1600" dirty="0">
                <a:solidFill>
                  <a:srgbClr val="FF0000"/>
                </a:solidFill>
              </a:rPr>
              <a:t>., </a:t>
            </a:r>
            <a:r>
              <a:rPr lang="hu-HU" sz="1600" dirty="0" err="1">
                <a:solidFill>
                  <a:srgbClr val="FF0000"/>
                </a:solidFill>
              </a:rPr>
              <a:t>Opt</a:t>
            </a:r>
            <a:r>
              <a:rPr lang="hu-HU" sz="1600" dirty="0">
                <a:solidFill>
                  <a:srgbClr val="FF0000"/>
                </a:solidFill>
              </a:rPr>
              <a:t>. Express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30</a:t>
            </a:r>
            <a:r>
              <a:rPr lang="en-US" sz="1600" dirty="0">
                <a:solidFill>
                  <a:srgbClr val="FF0000"/>
                </a:solidFill>
              </a:rPr>
              <a:t>, 4434-4443 (2022)</a:t>
            </a:r>
            <a:endParaRPr lang="hu-HU" sz="1600" dirty="0">
              <a:solidFill>
                <a:srgbClr val="FF0000"/>
              </a:solidFill>
            </a:endParaRPr>
          </a:p>
          <a:p>
            <a:r>
              <a:rPr lang="hu-HU" sz="1600" dirty="0">
                <a:solidFill>
                  <a:srgbClr val="FF0000"/>
                </a:solidFill>
              </a:rPr>
              <a:t>      G. Krizsán, </a:t>
            </a:r>
            <a:r>
              <a:rPr lang="hu-HU" sz="1600" dirty="0" err="1">
                <a:solidFill>
                  <a:srgbClr val="FF0000"/>
                </a:solidFill>
              </a:rPr>
              <a:t>et</a:t>
            </a:r>
            <a:r>
              <a:rPr lang="hu-HU" sz="1600" dirty="0">
                <a:solidFill>
                  <a:srgbClr val="FF0000"/>
                </a:solidFill>
              </a:rPr>
              <a:t> </a:t>
            </a:r>
            <a:r>
              <a:rPr lang="hu-HU" sz="1600" dirty="0" err="1">
                <a:solidFill>
                  <a:srgbClr val="FF0000"/>
                </a:solidFill>
              </a:rPr>
              <a:t>al</a:t>
            </a:r>
            <a:r>
              <a:rPr lang="hu-HU" sz="1600" dirty="0">
                <a:solidFill>
                  <a:srgbClr val="FF0000"/>
                </a:solidFill>
              </a:rPr>
              <a:t>., </a:t>
            </a:r>
            <a:r>
              <a:rPr lang="hu-HU" sz="1600" dirty="0" err="1">
                <a:solidFill>
                  <a:srgbClr val="FF0000"/>
                </a:solidFill>
              </a:rPr>
              <a:t>Opt</a:t>
            </a:r>
            <a:r>
              <a:rPr lang="hu-HU" sz="1600" dirty="0">
                <a:solidFill>
                  <a:srgbClr val="FF0000"/>
                </a:solidFill>
              </a:rPr>
              <a:t>. Lett. 50, 4250-4253 (2025)</a:t>
            </a:r>
          </a:p>
          <a:p>
            <a:endParaRPr lang="en-US" sz="8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solidFill>
                  <a:srgbClr val="0000FF"/>
                </a:solidFill>
              </a:rPr>
              <a:t>Wedged</a:t>
            </a:r>
            <a:r>
              <a:rPr lang="hu-HU" sz="2000" dirty="0">
                <a:solidFill>
                  <a:srgbClr val="0000FF"/>
                </a:solidFill>
              </a:rPr>
              <a:t> NLES </a:t>
            </a:r>
            <a:r>
              <a:rPr lang="hu-HU" sz="2000" dirty="0">
                <a:solidFill>
                  <a:srgbClr val="FF8000"/>
                </a:solidFill>
              </a:rPr>
              <a:t>i</a:t>
            </a:r>
            <a:r>
              <a:rPr lang="en-US" sz="2000" dirty="0">
                <a:solidFill>
                  <a:srgbClr val="FF8000"/>
                </a:solidFill>
              </a:rPr>
              <a:t>.</a:t>
            </a:r>
            <a:r>
              <a:rPr lang="en-US" sz="2000" dirty="0">
                <a:solidFill>
                  <a:srgbClr val="0000FF"/>
                </a:solidFill>
              </a:rPr>
              <a:t>, </a:t>
            </a:r>
            <a:r>
              <a:rPr lang="hu-HU" sz="2000" dirty="0">
                <a:solidFill>
                  <a:srgbClr val="009900"/>
                </a:solidFill>
              </a:rPr>
              <a:t>ii</a:t>
            </a:r>
            <a:r>
              <a:rPr lang="en-US" sz="2000" dirty="0">
                <a:solidFill>
                  <a:srgbClr val="009900"/>
                </a:solidFill>
              </a:rPr>
              <a:t>.</a:t>
            </a:r>
            <a:r>
              <a:rPr lang="en-US" sz="2000" dirty="0">
                <a:solidFill>
                  <a:srgbClr val="0000FF"/>
                </a:solidFill>
              </a:rPr>
              <a:t> </a:t>
            </a:r>
            <a:r>
              <a:rPr lang="hu-HU" sz="2000" dirty="0">
                <a:solidFill>
                  <a:srgbClr val="FF8000"/>
                </a:solidFill>
              </a:rPr>
              <a:t>iii</a:t>
            </a:r>
            <a:r>
              <a:rPr lang="en-US" sz="2000" dirty="0">
                <a:solidFill>
                  <a:srgbClr val="FF8000"/>
                </a:solidFill>
              </a:rPr>
              <a:t>.</a:t>
            </a:r>
            <a:endParaRPr lang="hu-HU" sz="2000" dirty="0">
              <a:solidFill>
                <a:srgbClr val="0000FF"/>
              </a:solidFill>
            </a:endParaRPr>
          </a:p>
          <a:p>
            <a:r>
              <a:rPr lang="hu-HU" dirty="0">
                <a:solidFill>
                  <a:srgbClr val="0000FF"/>
                </a:solidFill>
              </a:rPr>
              <a:t>     </a:t>
            </a:r>
            <a:r>
              <a:rPr lang="hu-HU" sz="1600" dirty="0">
                <a:solidFill>
                  <a:srgbClr val="FF0000"/>
                </a:solidFill>
              </a:rPr>
              <a:t>G. Tóth </a:t>
            </a:r>
            <a:r>
              <a:rPr lang="hu-HU" sz="1600" dirty="0" err="1">
                <a:solidFill>
                  <a:srgbClr val="FF0000"/>
                </a:solidFill>
              </a:rPr>
              <a:t>et</a:t>
            </a:r>
            <a:r>
              <a:rPr lang="hu-HU" sz="1600" dirty="0">
                <a:solidFill>
                  <a:srgbClr val="FF0000"/>
                </a:solidFill>
              </a:rPr>
              <a:t> </a:t>
            </a:r>
            <a:r>
              <a:rPr lang="hu-HU" sz="1600" dirty="0" err="1">
                <a:solidFill>
                  <a:srgbClr val="FF0000"/>
                </a:solidFill>
              </a:rPr>
              <a:t>al</a:t>
            </a:r>
            <a:r>
              <a:rPr lang="hu-HU" sz="1600" dirty="0">
                <a:solidFill>
                  <a:srgbClr val="FF0000"/>
                </a:solidFill>
              </a:rPr>
              <a:t>., </a:t>
            </a:r>
            <a:r>
              <a:rPr lang="hu-HU" sz="1600" dirty="0" err="1">
                <a:solidFill>
                  <a:srgbClr val="FF0000"/>
                </a:solidFill>
              </a:rPr>
              <a:t>Opt</a:t>
            </a:r>
            <a:r>
              <a:rPr lang="hu-HU" sz="1600" dirty="0">
                <a:solidFill>
                  <a:srgbClr val="FF0000"/>
                </a:solidFill>
              </a:rPr>
              <a:t>. Express </a:t>
            </a:r>
            <a:r>
              <a:rPr lang="hu-HU" sz="1600" b="1" dirty="0">
                <a:solidFill>
                  <a:srgbClr val="FF0000"/>
                </a:solidFill>
              </a:rPr>
              <a:t>27</a:t>
            </a:r>
            <a:r>
              <a:rPr lang="hu-HU" sz="1600" dirty="0">
                <a:solidFill>
                  <a:srgbClr val="FF0000"/>
                </a:solidFill>
              </a:rPr>
              <a:t>, 7762 (2019)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endParaRPr lang="hu-HU" sz="1600" dirty="0">
              <a:solidFill>
                <a:srgbClr val="FF0000"/>
              </a:solidFill>
            </a:endParaRPr>
          </a:p>
          <a:p>
            <a:r>
              <a:rPr lang="hu-HU" sz="1600" dirty="0"/>
              <a:t>      </a:t>
            </a:r>
            <a:r>
              <a:rPr lang="hu-HU" sz="1600" dirty="0">
                <a:solidFill>
                  <a:srgbClr val="FF0000"/>
                </a:solidFill>
              </a:rPr>
              <a:t>G. Krizsán </a:t>
            </a:r>
            <a:r>
              <a:rPr lang="hu-HU" sz="1600" dirty="0" err="1">
                <a:solidFill>
                  <a:srgbClr val="FF0000"/>
                </a:solidFill>
              </a:rPr>
              <a:t>et</a:t>
            </a:r>
            <a:r>
              <a:rPr lang="hu-HU" sz="1600" dirty="0">
                <a:solidFill>
                  <a:srgbClr val="FF0000"/>
                </a:solidFill>
              </a:rPr>
              <a:t> </a:t>
            </a:r>
            <a:r>
              <a:rPr lang="hu-HU" sz="1600" dirty="0" err="1">
                <a:solidFill>
                  <a:srgbClr val="FF0000"/>
                </a:solidFill>
              </a:rPr>
              <a:t>al</a:t>
            </a:r>
            <a:r>
              <a:rPr lang="hu-HU" sz="1600" dirty="0">
                <a:solidFill>
                  <a:srgbClr val="FF0000"/>
                </a:solidFill>
              </a:rPr>
              <a:t>., </a:t>
            </a:r>
            <a:r>
              <a:rPr lang="hu-HU" sz="1600" dirty="0" err="1">
                <a:solidFill>
                  <a:srgbClr val="FF0000"/>
                </a:solidFill>
              </a:rPr>
              <a:t>Opt</a:t>
            </a:r>
            <a:r>
              <a:rPr lang="hu-HU" sz="1600" dirty="0">
                <a:solidFill>
                  <a:srgbClr val="FF0000"/>
                </a:solidFill>
              </a:rPr>
              <a:t>. Lett. 48, 3777-3780 (2023)</a:t>
            </a:r>
          </a:p>
          <a:p>
            <a:endParaRPr lang="hu-HU" sz="8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 err="1">
                <a:solidFill>
                  <a:srgbClr val="0000FF"/>
                </a:solidFill>
              </a:rPr>
              <a:t>Reflective</a:t>
            </a:r>
            <a:r>
              <a:rPr lang="hu-HU" sz="2000" dirty="0">
                <a:solidFill>
                  <a:srgbClr val="0000FF"/>
                </a:solidFill>
              </a:rPr>
              <a:t> </a:t>
            </a:r>
            <a:r>
              <a:rPr lang="hu-HU" sz="2000" dirty="0" err="1">
                <a:solidFill>
                  <a:srgbClr val="0000FF"/>
                </a:solidFill>
              </a:rPr>
              <a:t>nonlinear</a:t>
            </a:r>
            <a:r>
              <a:rPr lang="hu-HU" sz="2000" dirty="0">
                <a:solidFill>
                  <a:srgbClr val="0000FF"/>
                </a:solidFill>
              </a:rPr>
              <a:t> </a:t>
            </a:r>
            <a:r>
              <a:rPr lang="hu-HU" sz="2000" dirty="0" err="1">
                <a:solidFill>
                  <a:srgbClr val="0000FF"/>
                </a:solidFill>
              </a:rPr>
              <a:t>slab</a:t>
            </a:r>
            <a:r>
              <a:rPr lang="hu-HU" sz="2000" dirty="0">
                <a:solidFill>
                  <a:srgbClr val="0000FF"/>
                </a:solidFill>
              </a:rPr>
              <a:t> </a:t>
            </a:r>
            <a:r>
              <a:rPr lang="hu-HU" sz="2000" dirty="0">
                <a:solidFill>
                  <a:srgbClr val="009900"/>
                </a:solidFill>
              </a:rPr>
              <a:t>i</a:t>
            </a:r>
            <a:r>
              <a:rPr lang="en-US" sz="2000" dirty="0">
                <a:solidFill>
                  <a:srgbClr val="009900"/>
                </a:solidFill>
              </a:rPr>
              <a:t>.</a:t>
            </a:r>
            <a:r>
              <a:rPr lang="en-US" sz="2000" dirty="0">
                <a:solidFill>
                  <a:srgbClr val="0000FF"/>
                </a:solidFill>
              </a:rPr>
              <a:t>, </a:t>
            </a:r>
            <a:r>
              <a:rPr lang="hu-HU" sz="2000" dirty="0">
                <a:solidFill>
                  <a:srgbClr val="009900"/>
                </a:solidFill>
              </a:rPr>
              <a:t>ii</a:t>
            </a:r>
            <a:r>
              <a:rPr lang="en-US" sz="2000" dirty="0">
                <a:solidFill>
                  <a:srgbClr val="009900"/>
                </a:solidFill>
              </a:rPr>
              <a:t>.</a:t>
            </a:r>
            <a:r>
              <a:rPr lang="en-US" sz="2000" dirty="0">
                <a:solidFill>
                  <a:srgbClr val="0000FF"/>
                </a:solidFill>
              </a:rPr>
              <a:t>, </a:t>
            </a:r>
            <a:r>
              <a:rPr lang="hu-HU" sz="2000" dirty="0">
                <a:solidFill>
                  <a:srgbClr val="009900"/>
                </a:solidFill>
              </a:rPr>
              <a:t>iii</a:t>
            </a:r>
            <a:r>
              <a:rPr lang="en-US" sz="2000" dirty="0">
                <a:solidFill>
                  <a:srgbClr val="009900"/>
                </a:solidFill>
              </a:rPr>
              <a:t>.</a:t>
            </a:r>
            <a:r>
              <a:rPr lang="en-US" sz="2000" dirty="0">
                <a:solidFill>
                  <a:srgbClr val="0000FF"/>
                </a:solidFill>
              </a:rPr>
              <a:t>  </a:t>
            </a:r>
            <a:endParaRPr lang="hu-HU" sz="2000" dirty="0">
              <a:solidFill>
                <a:srgbClr val="0000FF"/>
              </a:solidFill>
            </a:endParaRPr>
          </a:p>
          <a:p>
            <a:r>
              <a:rPr lang="hu-HU" dirty="0">
                <a:solidFill>
                  <a:srgbClr val="0000FF"/>
                </a:solidFill>
              </a:rPr>
              <a:t>     </a:t>
            </a:r>
            <a:r>
              <a:rPr lang="hu-HU" sz="1600" dirty="0">
                <a:solidFill>
                  <a:srgbClr val="FF0000"/>
                </a:solidFill>
              </a:rPr>
              <a:t>G. Tóth </a:t>
            </a:r>
            <a:r>
              <a:rPr lang="hu-HU" sz="1600" dirty="0" err="1">
                <a:solidFill>
                  <a:srgbClr val="FF0000"/>
                </a:solidFill>
              </a:rPr>
              <a:t>et</a:t>
            </a:r>
            <a:r>
              <a:rPr lang="hu-HU" sz="1600" dirty="0">
                <a:solidFill>
                  <a:srgbClr val="FF0000"/>
                </a:solidFill>
              </a:rPr>
              <a:t> </a:t>
            </a:r>
            <a:r>
              <a:rPr lang="hu-HU" sz="1600" dirty="0" err="1">
                <a:solidFill>
                  <a:srgbClr val="FF0000"/>
                </a:solidFill>
              </a:rPr>
              <a:t>al</a:t>
            </a:r>
            <a:r>
              <a:rPr lang="hu-HU" sz="1600" dirty="0">
                <a:solidFill>
                  <a:srgbClr val="FF0000"/>
                </a:solidFill>
              </a:rPr>
              <a:t>., </a:t>
            </a:r>
            <a:r>
              <a:rPr lang="hu-HU" sz="1600" dirty="0" err="1">
                <a:solidFill>
                  <a:srgbClr val="FF0000"/>
                </a:solidFill>
              </a:rPr>
              <a:t>Opt</a:t>
            </a:r>
            <a:r>
              <a:rPr lang="hu-HU" sz="1600" dirty="0">
                <a:solidFill>
                  <a:srgbClr val="FF0000"/>
                </a:solidFill>
              </a:rPr>
              <a:t>. Express </a:t>
            </a:r>
            <a:r>
              <a:rPr lang="hu-HU" sz="1600" b="1" dirty="0">
                <a:solidFill>
                  <a:srgbClr val="FF0000"/>
                </a:solidFill>
              </a:rPr>
              <a:t>27</a:t>
            </a:r>
            <a:r>
              <a:rPr lang="hu-HU" sz="1600" dirty="0">
                <a:solidFill>
                  <a:srgbClr val="FF0000"/>
                </a:solidFill>
              </a:rPr>
              <a:t>, 30681 (2019)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endParaRPr lang="hu-HU" sz="1600" dirty="0">
              <a:solidFill>
                <a:srgbClr val="FF0000"/>
              </a:solidFill>
            </a:endParaRPr>
          </a:p>
          <a:p>
            <a:endParaRPr lang="hu-HU" sz="8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0000FF"/>
                </a:solidFill>
              </a:rPr>
              <a:t>RNLS </a:t>
            </a:r>
            <a:r>
              <a:rPr lang="hu-HU" sz="2000" dirty="0" err="1">
                <a:solidFill>
                  <a:srgbClr val="0000FF"/>
                </a:solidFill>
              </a:rPr>
              <a:t>with</a:t>
            </a:r>
            <a:r>
              <a:rPr lang="hu-HU" sz="2000" dirty="0">
                <a:solidFill>
                  <a:srgbClr val="0000FF"/>
                </a:solidFill>
              </a:rPr>
              <a:t> </a:t>
            </a:r>
            <a:r>
              <a:rPr lang="hu-HU" sz="2000" dirty="0" err="1">
                <a:solidFill>
                  <a:srgbClr val="0000FF"/>
                </a:solidFill>
              </a:rPr>
              <a:t>external</a:t>
            </a:r>
            <a:r>
              <a:rPr lang="hu-HU" sz="2000" dirty="0">
                <a:solidFill>
                  <a:srgbClr val="0000FF"/>
                </a:solidFill>
              </a:rPr>
              <a:t> </a:t>
            </a:r>
            <a:r>
              <a:rPr lang="hu-HU" sz="2000" dirty="0" err="1">
                <a:solidFill>
                  <a:srgbClr val="0000FF"/>
                </a:solidFill>
              </a:rPr>
              <a:t>structured</a:t>
            </a:r>
            <a:r>
              <a:rPr lang="hu-HU" sz="2000" dirty="0">
                <a:solidFill>
                  <a:srgbClr val="0000FF"/>
                </a:solidFill>
              </a:rPr>
              <a:t> </a:t>
            </a:r>
            <a:r>
              <a:rPr lang="hu-HU" sz="2000" dirty="0" err="1">
                <a:solidFill>
                  <a:srgbClr val="0000FF"/>
                </a:solidFill>
              </a:rPr>
              <a:t>reflector</a:t>
            </a:r>
            <a:r>
              <a:rPr lang="hu-HU" sz="1800" dirty="0" err="1">
                <a:solidFill>
                  <a:srgbClr val="009900"/>
                </a:solidFill>
              </a:rPr>
              <a:t>i</a:t>
            </a:r>
            <a:r>
              <a:rPr lang="en-US" sz="1800" dirty="0">
                <a:solidFill>
                  <a:srgbClr val="009900"/>
                </a:solidFill>
              </a:rPr>
              <a:t>.</a:t>
            </a:r>
            <a:r>
              <a:rPr lang="en-US" sz="1800" dirty="0">
                <a:solidFill>
                  <a:srgbClr val="0000FF"/>
                </a:solidFill>
              </a:rPr>
              <a:t>, </a:t>
            </a:r>
            <a:r>
              <a:rPr lang="hu-HU" sz="1800" dirty="0">
                <a:solidFill>
                  <a:srgbClr val="009900"/>
                </a:solidFill>
              </a:rPr>
              <a:t>ii</a:t>
            </a:r>
            <a:r>
              <a:rPr lang="en-US" sz="1800" dirty="0">
                <a:solidFill>
                  <a:srgbClr val="009900"/>
                </a:solidFill>
              </a:rPr>
              <a:t>.</a:t>
            </a:r>
            <a:r>
              <a:rPr lang="en-US" sz="1800" dirty="0">
                <a:solidFill>
                  <a:srgbClr val="0000FF"/>
                </a:solidFill>
              </a:rPr>
              <a:t>, </a:t>
            </a:r>
            <a:r>
              <a:rPr lang="hu-HU" sz="1800" dirty="0">
                <a:solidFill>
                  <a:srgbClr val="009900"/>
                </a:solidFill>
              </a:rPr>
              <a:t>iii</a:t>
            </a:r>
            <a:r>
              <a:rPr lang="en-US" sz="1800" dirty="0">
                <a:solidFill>
                  <a:srgbClr val="009900"/>
                </a:solidFill>
              </a:rPr>
              <a:t>.</a:t>
            </a:r>
            <a:r>
              <a:rPr lang="en-US" sz="1800" dirty="0">
                <a:solidFill>
                  <a:srgbClr val="0000FF"/>
                </a:solidFill>
              </a:rPr>
              <a:t> </a:t>
            </a:r>
            <a:endParaRPr lang="hu-HU" dirty="0">
              <a:solidFill>
                <a:srgbClr val="0000FF"/>
              </a:solidFill>
            </a:endParaRPr>
          </a:p>
          <a:p>
            <a:r>
              <a:rPr lang="hu-HU" sz="1800" dirty="0">
                <a:solidFill>
                  <a:srgbClr val="FF0000"/>
                </a:solidFill>
              </a:rPr>
              <a:t>      </a:t>
            </a:r>
            <a:r>
              <a:rPr lang="hu-HU" sz="1600" dirty="0">
                <a:solidFill>
                  <a:srgbClr val="FF0000"/>
                </a:solidFill>
              </a:rPr>
              <a:t>G. Krizsán </a:t>
            </a:r>
            <a:r>
              <a:rPr lang="hu-HU" sz="1600" dirty="0" err="1">
                <a:solidFill>
                  <a:srgbClr val="FF0000"/>
                </a:solidFill>
              </a:rPr>
              <a:t>et</a:t>
            </a:r>
            <a:r>
              <a:rPr lang="hu-HU" sz="1600" dirty="0">
                <a:solidFill>
                  <a:srgbClr val="FF0000"/>
                </a:solidFill>
              </a:rPr>
              <a:t> </a:t>
            </a:r>
            <a:r>
              <a:rPr lang="hu-HU" sz="1600" dirty="0" err="1">
                <a:solidFill>
                  <a:srgbClr val="FF0000"/>
                </a:solidFill>
              </a:rPr>
              <a:t>al</a:t>
            </a:r>
            <a:r>
              <a:rPr lang="hu-HU" sz="1600" dirty="0">
                <a:solidFill>
                  <a:srgbClr val="FF0000"/>
                </a:solidFill>
              </a:rPr>
              <a:t>., </a:t>
            </a:r>
            <a:r>
              <a:rPr lang="hu-HU" sz="1600" dirty="0" err="1">
                <a:solidFill>
                  <a:srgbClr val="FF0000"/>
                </a:solidFill>
              </a:rPr>
              <a:t>Opt</a:t>
            </a:r>
            <a:r>
              <a:rPr lang="hu-HU" sz="1600" dirty="0">
                <a:solidFill>
                  <a:srgbClr val="FF0000"/>
                </a:solidFill>
              </a:rPr>
              <a:t>. Express </a:t>
            </a:r>
            <a:r>
              <a:rPr lang="hu-HU" sz="1600" b="1" dirty="0">
                <a:solidFill>
                  <a:srgbClr val="FF0000"/>
                </a:solidFill>
              </a:rPr>
              <a:t>28</a:t>
            </a:r>
            <a:r>
              <a:rPr lang="hu-HU" sz="1600" dirty="0">
                <a:solidFill>
                  <a:srgbClr val="FF0000"/>
                </a:solidFill>
              </a:rPr>
              <a:t>, 34320 (2020)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solidFill>
                <a:srgbClr val="0000FF"/>
              </a:solidFill>
            </a:endParaRPr>
          </a:p>
          <a:p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778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A0143-1B52-B376-3988-31E31D5003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791E516-BEAB-9884-70E0-D4EB955F0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71499"/>
          </a:xfrm>
          <a:solidFill>
            <a:schemeClr val="tx2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hu-HU" sz="3200" dirty="0" err="1"/>
              <a:t>Demonstration</a:t>
            </a:r>
            <a:r>
              <a:rPr lang="hu-HU" sz="3200" dirty="0"/>
              <a:t> of </a:t>
            </a:r>
            <a:r>
              <a:rPr lang="hu-HU" sz="3200" dirty="0" err="1"/>
              <a:t>wedged</a:t>
            </a:r>
            <a:r>
              <a:rPr lang="hu-HU" sz="3200" dirty="0"/>
              <a:t> NLES </a:t>
            </a:r>
            <a:r>
              <a:rPr lang="hu-HU" sz="3200" dirty="0" err="1"/>
              <a:t>THz</a:t>
            </a:r>
            <a:r>
              <a:rPr lang="hu-HU" sz="3200" dirty="0"/>
              <a:t> </a:t>
            </a:r>
            <a:r>
              <a:rPr lang="hu-HU" sz="3200" dirty="0" err="1"/>
              <a:t>source</a:t>
            </a:r>
            <a:endParaRPr lang="hu-HU" sz="320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B43E42F-1DC3-E32D-C919-744AE8F039D0}"/>
              </a:ext>
            </a:extLst>
          </p:cNvPr>
          <p:cNvSpPr txBox="1">
            <a:spLocks/>
          </p:cNvSpPr>
          <p:nvPr/>
        </p:nvSpPr>
        <p:spPr>
          <a:xfrm>
            <a:off x="11744325" y="6524625"/>
            <a:ext cx="476250" cy="32385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78D361C-9D58-49EA-B8C8-BDBC1149CAC2}" type="slidenum">
              <a:rPr lang="hu-HU" smtClean="0">
                <a:solidFill>
                  <a:prstClr val="black"/>
                </a:solidFill>
              </a:rPr>
              <a:pPr algn="r">
                <a:defRPr/>
              </a:pPr>
              <a:t>12</a:t>
            </a:fld>
            <a:endParaRPr lang="hu-HU" dirty="0">
              <a:solidFill>
                <a:prstClr val="black"/>
              </a:solidFill>
            </a:endParaRPr>
          </a:p>
        </p:txBody>
      </p:sp>
      <p:graphicFrame>
        <p:nvGraphicFramePr>
          <p:cNvPr id="3" name="Objektum 2">
            <a:extLst>
              <a:ext uri="{FF2B5EF4-FFF2-40B4-BE49-F238E27FC236}">
                <a16:creationId xmlns:a16="http://schemas.microsoft.com/office/drawing/2014/main" id="{19C77185-6F1A-5C25-A3C5-958BE86BBD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7344913"/>
              </p:ext>
            </p:extLst>
          </p:nvPr>
        </p:nvGraphicFramePr>
        <p:xfrm>
          <a:off x="0" y="3852864"/>
          <a:ext cx="878205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8877336" imgH="1842290" progId="Word.Document.12">
                  <p:embed/>
                </p:oleObj>
              </mc:Choice>
              <mc:Fallback>
                <p:oleObj name="Document" r:id="rId2" imgW="8877336" imgH="1842290" progId="Word.Document.12">
                  <p:embed/>
                  <p:pic>
                    <p:nvPicPr>
                      <p:cNvPr id="16" name="Objektum 15">
                        <a:extLst>
                          <a:ext uri="{FF2B5EF4-FFF2-40B4-BE49-F238E27FC236}">
                            <a16:creationId xmlns:a16="http://schemas.microsoft.com/office/drawing/2014/main" id="{CBC1F88D-F2F2-449C-95FB-D6451A5565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3852864"/>
                        <a:ext cx="8782050" cy="182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8" name="Picture 2">
            <a:extLst>
              <a:ext uri="{FF2B5EF4-FFF2-40B4-BE49-F238E27FC236}">
                <a16:creationId xmlns:a16="http://schemas.microsoft.com/office/drawing/2014/main" id="{5550AD7F-3DDD-92B0-01F4-B628ACE4E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80" y="571500"/>
            <a:ext cx="5309650" cy="328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1812F051-9A69-94A8-C024-824ADDE8DE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7071" y="1727846"/>
            <a:ext cx="5234379" cy="968671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8FCD3406-D078-CD16-FBDC-0526A9147C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5481013"/>
            <a:ext cx="9411805" cy="136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57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EF8B72-E751-FFDC-E217-229EFEB8DE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16C5799-23C9-2A04-7CB3-5A64DE7E6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71499"/>
          </a:xfrm>
          <a:solidFill>
            <a:schemeClr val="tx2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hu-HU" sz="3200" dirty="0" err="1"/>
              <a:t>Wedged</a:t>
            </a:r>
            <a:r>
              <a:rPr lang="hu-HU" sz="3200" dirty="0"/>
              <a:t> NLES </a:t>
            </a:r>
            <a:r>
              <a:rPr lang="hu-HU" sz="3200" dirty="0" err="1"/>
              <a:t>THz</a:t>
            </a:r>
            <a:r>
              <a:rPr lang="hu-HU" sz="3200" dirty="0"/>
              <a:t> </a:t>
            </a:r>
            <a:r>
              <a:rPr lang="hu-HU" sz="3200" dirty="0" err="1"/>
              <a:t>source</a:t>
            </a:r>
            <a:endParaRPr lang="hu-HU" sz="320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FFB9169-AB81-87D4-8F40-2B9C0C007816}"/>
              </a:ext>
            </a:extLst>
          </p:cNvPr>
          <p:cNvSpPr txBox="1">
            <a:spLocks/>
          </p:cNvSpPr>
          <p:nvPr/>
        </p:nvSpPr>
        <p:spPr>
          <a:xfrm>
            <a:off x="11744325" y="6524625"/>
            <a:ext cx="476250" cy="32385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78D361C-9D58-49EA-B8C8-BDBC1149CAC2}" type="slidenum">
              <a:rPr lang="hu-HU" smtClean="0">
                <a:solidFill>
                  <a:prstClr val="black"/>
                </a:solidFill>
              </a:rPr>
              <a:pPr algn="r">
                <a:defRPr/>
              </a:pPr>
              <a:t>13</a:t>
            </a:fld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26CCE5-BA87-18BF-66E5-7785BB05E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-1"/>
            <a:ext cx="1686684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graphicFrame>
        <p:nvGraphicFramePr>
          <p:cNvPr id="4" name="Objektum 3">
            <a:extLst>
              <a:ext uri="{FF2B5EF4-FFF2-40B4-BE49-F238E27FC236}">
                <a16:creationId xmlns:a16="http://schemas.microsoft.com/office/drawing/2014/main" id="{6F71FC26-EFB5-8609-65F3-D31E86C10F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0164962"/>
              </p:ext>
            </p:extLst>
          </p:nvPr>
        </p:nvGraphicFramePr>
        <p:xfrm>
          <a:off x="-2" y="571499"/>
          <a:ext cx="4142682" cy="3189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631968" imgH="3536183" progId="Origin50.Graph">
                  <p:embed/>
                </p:oleObj>
              </mc:Choice>
              <mc:Fallback>
                <p:oleObj name="Graph" r:id="rId2" imgW="4631968" imgH="3536183" progId="Origin50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" y="571499"/>
                        <a:ext cx="4142682" cy="31896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>
            <a:extLst>
              <a:ext uri="{FF2B5EF4-FFF2-40B4-BE49-F238E27FC236}">
                <a16:creationId xmlns:a16="http://schemas.microsoft.com/office/drawing/2014/main" id="{6B5445E0-8F5D-AE8D-92C8-B7793718B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3104" y="644892"/>
            <a:ext cx="16435220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graphicFrame>
        <p:nvGraphicFramePr>
          <p:cNvPr id="7" name="Objektum 6">
            <a:extLst>
              <a:ext uri="{FF2B5EF4-FFF2-40B4-BE49-F238E27FC236}">
                <a16:creationId xmlns:a16="http://schemas.microsoft.com/office/drawing/2014/main" id="{68D94184-20FC-3A47-B2F8-1CD1475B69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1580030"/>
              </p:ext>
            </p:extLst>
          </p:nvPr>
        </p:nvGraphicFramePr>
        <p:xfrm>
          <a:off x="3830222" y="3599557"/>
          <a:ext cx="4219100" cy="32584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915177" imgH="2987899" progId="Origin95.Graph">
                  <p:embed/>
                </p:oleObj>
              </mc:Choice>
              <mc:Fallback>
                <p:oleObj name="Graph" r:id="rId4" imgW="3915177" imgH="2987899" progId="Origin95.Grap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0222" y="3599557"/>
                        <a:ext cx="4219100" cy="325844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6">
            <a:extLst>
              <a:ext uri="{FF2B5EF4-FFF2-40B4-BE49-F238E27FC236}">
                <a16:creationId xmlns:a16="http://schemas.microsoft.com/office/drawing/2014/main" id="{476134E6-574D-0088-F6BD-1C341441C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0322" y="3428999"/>
            <a:ext cx="1424105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graphicFrame>
        <p:nvGraphicFramePr>
          <p:cNvPr id="9" name="Objektum 8">
            <a:extLst>
              <a:ext uri="{FF2B5EF4-FFF2-40B4-BE49-F238E27FC236}">
                <a16:creationId xmlns:a16="http://schemas.microsoft.com/office/drawing/2014/main" id="{6E3271DB-2163-F1BA-C4B8-E3D8B95F09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335620"/>
              </p:ext>
            </p:extLst>
          </p:nvPr>
        </p:nvGraphicFramePr>
        <p:xfrm>
          <a:off x="7634502" y="644892"/>
          <a:ext cx="4347948" cy="3023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4930105" imgH="3436070" progId="Origin95.Graph">
                  <p:embed/>
                </p:oleObj>
              </mc:Choice>
              <mc:Fallback>
                <p:oleObj name="Graph" r:id="rId6" imgW="4930105" imgH="3436070" progId="Origin95.Graph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34502" y="644892"/>
                        <a:ext cx="4347948" cy="30234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Kép 9" descr="A képen beltéri látható&#10;&#10;Automatikusan generált leírás">
            <a:extLst>
              <a:ext uri="{FF2B5EF4-FFF2-40B4-BE49-F238E27FC236}">
                <a16:creationId xmlns:a16="http://schemas.microsoft.com/office/drawing/2014/main" id="{BFC430B8-AA22-75B7-83C9-FABC2C2A18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499" y="571499"/>
            <a:ext cx="2583545" cy="3023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3265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E605E-E9D6-FA67-B05C-4C19AD35B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EBEE6D3-1D8B-A4E1-5977-A1A13E61B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71499"/>
          </a:xfrm>
          <a:solidFill>
            <a:schemeClr val="tx2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hu-HU" sz="3200" dirty="0"/>
              <a:t>VPHG-NLES </a:t>
            </a:r>
            <a:r>
              <a:rPr lang="hu-HU" sz="3200" dirty="0" err="1"/>
              <a:t>setup</a:t>
            </a:r>
            <a:r>
              <a:rPr lang="hu-HU" sz="3200" dirty="0"/>
              <a:t> </a:t>
            </a:r>
            <a:r>
              <a:rPr lang="hu-HU" sz="3200" dirty="0" err="1"/>
              <a:t>demonstration</a:t>
            </a:r>
            <a:endParaRPr lang="hu-HU" sz="320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F188B2D-DB69-D968-FC61-EB8FF6894792}"/>
              </a:ext>
            </a:extLst>
          </p:cNvPr>
          <p:cNvSpPr txBox="1">
            <a:spLocks/>
          </p:cNvSpPr>
          <p:nvPr/>
        </p:nvSpPr>
        <p:spPr>
          <a:xfrm>
            <a:off x="11744325" y="6524625"/>
            <a:ext cx="476250" cy="32385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78D361C-9D58-49EA-B8C8-BDBC1149CAC2}" type="slidenum">
              <a:rPr lang="hu-HU" smtClean="0">
                <a:solidFill>
                  <a:prstClr val="black"/>
                </a:solidFill>
              </a:rPr>
              <a:pPr algn="r">
                <a:defRPr/>
              </a:pPr>
              <a:t>14</a:t>
            </a:fld>
            <a:endParaRPr lang="hu-HU" dirty="0">
              <a:solidFill>
                <a:prstClr val="black"/>
              </a:solidFill>
            </a:endParaRPr>
          </a:p>
        </p:txBody>
      </p:sp>
      <p:pic>
        <p:nvPicPr>
          <p:cNvPr id="9" name="Kép 8" descr="A képen képernyőkép, szöveg, kék, Acélkék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612A061-B865-FB27-3DE9-4E237E9D0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301" y="607458"/>
            <a:ext cx="5021391" cy="2925015"/>
          </a:xfrm>
          <a:prstGeom prst="rect">
            <a:avLst/>
          </a:prstGeom>
        </p:spPr>
      </p:pic>
      <p:pic>
        <p:nvPicPr>
          <p:cNvPr id="11" name="Kép 10" descr="A képen szöveg, képernyőkép, diagram, Betűtípu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5BE309C-D35D-1839-85E1-39C507DF4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544" y="3568431"/>
            <a:ext cx="4113512" cy="3147808"/>
          </a:xfrm>
          <a:prstGeom prst="rect">
            <a:avLst/>
          </a:prstGeom>
        </p:spPr>
      </p:pic>
      <p:pic>
        <p:nvPicPr>
          <p:cNvPr id="13" name="Kép 12" descr="A képen szöveg, képernyőkép, diagram, szá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486D9B18-C23A-2A0F-27DE-E1DE5A013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056" y="3560200"/>
            <a:ext cx="4309519" cy="3297800"/>
          </a:xfrm>
          <a:prstGeom prst="rect">
            <a:avLst/>
          </a:prstGeom>
        </p:spPr>
      </p:pic>
      <p:pic>
        <p:nvPicPr>
          <p:cNvPr id="17" name="Kép 16" descr="A képen szöveg, képernyőkép, sor, tervezé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AE1FDC9-B83C-21FB-6E3E-E61077D817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7" y="590412"/>
            <a:ext cx="6312037" cy="2929418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9A5A3A2B-646D-243F-F609-C99A5A071D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5030"/>
            <a:ext cx="3797544" cy="28425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6670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1953D-BE75-FE48-AE87-305D0DDB7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66A03E5-B9D1-5297-EE50-502063E14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71499"/>
          </a:xfrm>
          <a:solidFill>
            <a:schemeClr val="tx2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hu-HU" sz="3200" dirty="0"/>
              <a:t>VPHG-NLES </a:t>
            </a:r>
            <a:r>
              <a:rPr lang="en-US" sz="3200" noProof="0" dirty="0"/>
              <a:t>possible improvements</a:t>
            </a:r>
            <a:endParaRPr lang="hu-HU" sz="320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5E704F5-777E-5B4E-DB85-7AACFD9E772B}"/>
              </a:ext>
            </a:extLst>
          </p:cNvPr>
          <p:cNvSpPr txBox="1">
            <a:spLocks/>
          </p:cNvSpPr>
          <p:nvPr/>
        </p:nvSpPr>
        <p:spPr>
          <a:xfrm>
            <a:off x="11744325" y="6524625"/>
            <a:ext cx="476250" cy="32385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78D361C-9D58-49EA-B8C8-BDBC1149CAC2}" type="slidenum">
              <a:rPr lang="hu-HU" smtClean="0">
                <a:solidFill>
                  <a:prstClr val="black"/>
                </a:solidFill>
              </a:rPr>
              <a:pPr algn="r">
                <a:defRPr/>
              </a:pPr>
              <a:t>15</a:t>
            </a:fld>
            <a:endParaRPr lang="hu-HU" dirty="0">
              <a:solidFill>
                <a:prstClr val="black"/>
              </a:solidFill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2D6D499B-479D-7CDD-A798-FB5E71DD4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3" y="3717487"/>
            <a:ext cx="4389120" cy="3066806"/>
          </a:xfrm>
          <a:prstGeom prst="rect">
            <a:avLst/>
          </a:prstGeom>
        </p:spPr>
      </p:pic>
      <p:pic>
        <p:nvPicPr>
          <p:cNvPr id="4" name="Kép 3" descr="A képen szöveg, diagram, sor, Diagram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8F6230F1-337D-1A33-3BCD-3C3216069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41" y="650682"/>
            <a:ext cx="4006843" cy="3066805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B3FADD19-EEBA-0C00-4B31-E90E3B26BB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6122" y="765890"/>
            <a:ext cx="4627902" cy="169330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DA4DED97-29A5-677C-C61B-08EF61B962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122" y="3014588"/>
            <a:ext cx="4582164" cy="533474"/>
          </a:xfrm>
          <a:prstGeom prst="rect">
            <a:avLst/>
          </a:prstGeom>
        </p:spPr>
      </p:pic>
      <p:pic>
        <p:nvPicPr>
          <p:cNvPr id="11" name="Kép 10" descr="A képen Betűtípus, fehér, kalligráfia, kézírás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EE58798C-0904-5A41-BE19-1A6B79C5D9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122" y="2443008"/>
            <a:ext cx="1933845" cy="571580"/>
          </a:xfrm>
          <a:prstGeom prst="rect">
            <a:avLst/>
          </a:prstGeom>
        </p:spPr>
      </p:pic>
      <p:pic>
        <p:nvPicPr>
          <p:cNvPr id="13" name="Kép 12" descr="A képen Betűtípus, fehér, kézírás, kalligráfia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1C020029-2626-98D0-A21F-6AE21537C5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967" y="2426164"/>
            <a:ext cx="1943371" cy="676369"/>
          </a:xfrm>
          <a:prstGeom prst="rect">
            <a:avLst/>
          </a:prstGeom>
        </p:spPr>
      </p:pic>
      <p:sp>
        <p:nvSpPr>
          <p:cNvPr id="14" name="Szövegdoboz 13">
            <a:extLst>
              <a:ext uri="{FF2B5EF4-FFF2-40B4-BE49-F238E27FC236}">
                <a16:creationId xmlns:a16="http://schemas.microsoft.com/office/drawing/2014/main" id="{499F0D00-E9AD-2910-D7A1-5A4852881D25}"/>
              </a:ext>
            </a:extLst>
          </p:cNvPr>
          <p:cNvSpPr txBox="1"/>
          <p:nvPr/>
        </p:nvSpPr>
        <p:spPr>
          <a:xfrm>
            <a:off x="4815598" y="3657931"/>
            <a:ext cx="7376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noProof="0"/>
              <a:t>Pumping the current (optimal setup) with </a:t>
            </a:r>
            <a:r>
              <a:rPr lang="en-US" b="1" noProof="0"/>
              <a:t>64 </a:t>
            </a:r>
            <a:r>
              <a:rPr lang="en-US" b="1" noProof="0" dirty="0" err="1"/>
              <a:t>mJ</a:t>
            </a:r>
            <a:r>
              <a:rPr lang="en-US" noProof="0" dirty="0"/>
              <a:t> energy (20x30 mm,                200  fs, 150 GW/cm</a:t>
            </a:r>
            <a:r>
              <a:rPr lang="en-US" baseline="30000" noProof="0" dirty="0"/>
              <a:t>2</a:t>
            </a:r>
            <a:r>
              <a:rPr lang="en-US" noProof="0" dirty="0"/>
              <a:t> ) could result in ~</a:t>
            </a:r>
            <a:r>
              <a:rPr lang="en-US" b="1" noProof="0" dirty="0"/>
              <a:t>77</a:t>
            </a:r>
            <a:r>
              <a:rPr lang="en-US" noProof="0" dirty="0"/>
              <a:t> (</a:t>
            </a:r>
            <a:r>
              <a:rPr lang="en-US" b="1" noProof="0" dirty="0"/>
              <a:t>416</a:t>
            </a:r>
            <a:r>
              <a:rPr lang="en-US" noProof="0" dirty="0"/>
              <a:t>) </a:t>
            </a:r>
            <a:r>
              <a:rPr lang="en-US" b="1" noProof="0" dirty="0"/>
              <a:t>µJ</a:t>
            </a:r>
            <a:r>
              <a:rPr lang="en-US" noProof="0" dirty="0"/>
              <a:t> energy. Focusing it with a single 1 inch focal length parabolic mirror would result in an electric field as high as </a:t>
            </a:r>
            <a:r>
              <a:rPr lang="en-US" b="1" noProof="0" dirty="0"/>
              <a:t>4.5</a:t>
            </a:r>
            <a:r>
              <a:rPr lang="en-US" noProof="0" dirty="0"/>
              <a:t> (</a:t>
            </a:r>
            <a:r>
              <a:rPr lang="en-US" b="1" noProof="0" dirty="0"/>
              <a:t>10</a:t>
            </a:r>
            <a:r>
              <a:rPr lang="en-US" noProof="0" dirty="0"/>
              <a:t>) </a:t>
            </a:r>
            <a:r>
              <a:rPr lang="en-US" b="1" noProof="0" dirty="0"/>
              <a:t>MV/cm</a:t>
            </a:r>
            <a:r>
              <a:rPr lang="en-US" noProof="0" dirty="0"/>
              <a:t>.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F57DA9D2-04E3-2E8B-DE19-6603BFB1C313}"/>
              </a:ext>
            </a:extLst>
          </p:cNvPr>
          <p:cNvSpPr txBox="1"/>
          <p:nvPr/>
        </p:nvSpPr>
        <p:spPr>
          <a:xfrm>
            <a:off x="4815599" y="5172075"/>
            <a:ext cx="7376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noProof="0"/>
              <a:t>Such a setup at large (wide) pump beam sizes can already be more efficient than the conventional one. </a:t>
            </a:r>
            <a:r>
              <a:rPr lang="en-US" noProof="0" dirty="0"/>
              <a:t>With increased </a:t>
            </a:r>
            <a:r>
              <a:rPr lang="en-US" noProof="0" dirty="0" err="1"/>
              <a:t>microstructured</a:t>
            </a:r>
            <a:r>
              <a:rPr lang="en-US" noProof="0" dirty="0"/>
              <a:t> quality it could outperform the conventional source at small pump beam sizes too.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5DED3611-B08D-F136-C58A-8585AB61C02B}"/>
              </a:ext>
            </a:extLst>
          </p:cNvPr>
          <p:cNvSpPr txBox="1"/>
          <p:nvPr/>
        </p:nvSpPr>
        <p:spPr>
          <a:xfrm>
            <a:off x="4620729" y="6316887"/>
            <a:ext cx="6210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800" dirty="0">
                <a:solidFill>
                  <a:srgbClr val="FF0000"/>
                </a:solidFill>
              </a:rPr>
              <a:t>G. Krizsán, </a:t>
            </a:r>
            <a:r>
              <a:rPr lang="hu-HU" sz="1800" dirty="0" err="1">
                <a:solidFill>
                  <a:srgbClr val="FF0000"/>
                </a:solidFill>
              </a:rPr>
              <a:t>et</a:t>
            </a:r>
            <a:r>
              <a:rPr lang="hu-HU" sz="1800" dirty="0">
                <a:solidFill>
                  <a:srgbClr val="FF0000"/>
                </a:solidFill>
              </a:rPr>
              <a:t> </a:t>
            </a:r>
            <a:r>
              <a:rPr lang="hu-HU" sz="1800" dirty="0" err="1">
                <a:solidFill>
                  <a:srgbClr val="FF0000"/>
                </a:solidFill>
              </a:rPr>
              <a:t>al</a:t>
            </a:r>
            <a:r>
              <a:rPr lang="hu-HU" sz="1800" dirty="0">
                <a:solidFill>
                  <a:srgbClr val="FF0000"/>
                </a:solidFill>
              </a:rPr>
              <a:t>., </a:t>
            </a:r>
            <a:r>
              <a:rPr lang="hu-HU" sz="1800" dirty="0" err="1">
                <a:solidFill>
                  <a:srgbClr val="FF0000"/>
                </a:solidFill>
              </a:rPr>
              <a:t>Opt</a:t>
            </a:r>
            <a:r>
              <a:rPr lang="hu-HU" sz="1800" dirty="0">
                <a:solidFill>
                  <a:srgbClr val="FF0000"/>
                </a:solidFill>
              </a:rPr>
              <a:t>. Lett. 50, 4250-4253 (2025)</a:t>
            </a:r>
          </a:p>
        </p:txBody>
      </p:sp>
    </p:spTree>
    <p:extLst>
      <p:ext uri="{BB962C8B-B14F-4D97-AF65-F5344CB8AC3E}">
        <p14:creationId xmlns:p14="http://schemas.microsoft.com/office/powerpoint/2010/main" val="2092581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E1B3A4-E412-2302-4598-48B073BAA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5288F8A-7601-EF12-8BA4-C9F75DFD9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71499"/>
          </a:xfrm>
          <a:solidFill>
            <a:schemeClr val="tx2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hu-HU" sz="3200" dirty="0"/>
              <a:t>RNLS(-ESR)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8D6969E-618D-F7BC-C0D0-729E6905E8B3}"/>
              </a:ext>
            </a:extLst>
          </p:cNvPr>
          <p:cNvSpPr txBox="1">
            <a:spLocks/>
          </p:cNvSpPr>
          <p:nvPr/>
        </p:nvSpPr>
        <p:spPr>
          <a:xfrm>
            <a:off x="11744325" y="6524625"/>
            <a:ext cx="476250" cy="32385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78D361C-9D58-49EA-B8C8-BDBC1149CAC2}" type="slidenum">
              <a:rPr lang="hu-HU" smtClean="0">
                <a:solidFill>
                  <a:prstClr val="black"/>
                </a:solidFill>
              </a:rPr>
              <a:pPr algn="r">
                <a:defRPr/>
              </a:pPr>
              <a:t>16</a:t>
            </a:fld>
            <a:endParaRPr lang="hu-HU" dirty="0">
              <a:solidFill>
                <a:prstClr val="black"/>
              </a:solidFill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771DA780-2569-D26B-50FB-3DDF708F4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45" y="576358"/>
            <a:ext cx="4357779" cy="194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2846C72C-D2BD-3706-D2A7-4EEC0F6110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821" y="661184"/>
            <a:ext cx="4245203" cy="2130712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1727E3AD-8D0F-9F02-298D-75A77ECC2B18}"/>
              </a:ext>
            </a:extLst>
          </p:cNvPr>
          <p:cNvSpPr txBox="1"/>
          <p:nvPr/>
        </p:nvSpPr>
        <p:spPr>
          <a:xfrm>
            <a:off x="634898" y="2791896"/>
            <a:ext cx="4068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Surface roughness is even more critical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2ACE782-8D1B-A02E-882F-292ACB4DFAB5}"/>
              </a:ext>
            </a:extLst>
          </p:cNvPr>
          <p:cNvSpPr txBox="1"/>
          <p:nvPr/>
        </p:nvSpPr>
        <p:spPr>
          <a:xfrm>
            <a:off x="490445" y="2518946"/>
            <a:ext cx="62103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i="0" dirty="0" err="1">
                <a:solidFill>
                  <a:srgbClr val="FF0000"/>
                </a:solidFill>
                <a:effectLst/>
                <a:latin typeface="Archivo"/>
              </a:rPr>
              <a:t>Gy</a:t>
            </a:r>
            <a:r>
              <a:rPr lang="hu-HU" sz="1600" i="0" dirty="0">
                <a:solidFill>
                  <a:srgbClr val="FF0000"/>
                </a:solidFill>
                <a:effectLst/>
                <a:latin typeface="Archivo"/>
              </a:rPr>
              <a:t>. Tóth </a:t>
            </a:r>
            <a:r>
              <a:rPr lang="hu-HU" sz="1600" i="0" dirty="0" err="1">
                <a:solidFill>
                  <a:srgbClr val="FF0000"/>
                </a:solidFill>
                <a:effectLst/>
                <a:latin typeface="Archivo"/>
              </a:rPr>
              <a:t>et</a:t>
            </a:r>
            <a:r>
              <a:rPr lang="hu-HU" sz="1600" i="0" dirty="0">
                <a:solidFill>
                  <a:srgbClr val="FF0000"/>
                </a:solidFill>
                <a:effectLst/>
                <a:latin typeface="Archivo"/>
              </a:rPr>
              <a:t> </a:t>
            </a:r>
            <a:r>
              <a:rPr lang="hu-HU" sz="1600" i="0" dirty="0" err="1">
                <a:solidFill>
                  <a:srgbClr val="FF0000"/>
                </a:solidFill>
                <a:effectLst/>
                <a:latin typeface="Archivo"/>
              </a:rPr>
              <a:t>al</a:t>
            </a:r>
            <a:r>
              <a:rPr lang="hu-HU" sz="1600" i="0" dirty="0">
                <a:solidFill>
                  <a:srgbClr val="FF0000"/>
                </a:solidFill>
                <a:effectLst/>
                <a:latin typeface="Archivo"/>
              </a:rPr>
              <a:t>., </a:t>
            </a:r>
            <a:r>
              <a:rPr lang="hu-HU" sz="1600" i="0" dirty="0" err="1">
                <a:solidFill>
                  <a:srgbClr val="FF0000"/>
                </a:solidFill>
                <a:effectLst/>
                <a:latin typeface="Archivo"/>
              </a:rPr>
              <a:t>Opt</a:t>
            </a:r>
            <a:r>
              <a:rPr lang="hu-HU" sz="1600" i="0" dirty="0">
                <a:solidFill>
                  <a:srgbClr val="FF0000"/>
                </a:solidFill>
                <a:effectLst/>
                <a:latin typeface="Archivo"/>
              </a:rPr>
              <a:t>. Express 27, 30681-30691 (2019)</a:t>
            </a:r>
            <a:endParaRPr lang="hu-HU" sz="1600" dirty="0">
              <a:solidFill>
                <a:srgbClr val="FF0000"/>
              </a:solidFill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8A7A7BC0-1E93-0B82-F547-6C17704CC922}"/>
              </a:ext>
            </a:extLst>
          </p:cNvPr>
          <p:cNvSpPr txBox="1"/>
          <p:nvPr/>
        </p:nvSpPr>
        <p:spPr>
          <a:xfrm>
            <a:off x="6510821" y="2852915"/>
            <a:ext cx="62103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i="0" dirty="0">
                <a:solidFill>
                  <a:srgbClr val="FF0000"/>
                </a:solidFill>
                <a:effectLst/>
                <a:latin typeface="Archivo"/>
              </a:rPr>
              <a:t>G. Krizsán </a:t>
            </a:r>
            <a:r>
              <a:rPr lang="hu-HU" sz="1600" i="0" dirty="0" err="1">
                <a:solidFill>
                  <a:srgbClr val="FF0000"/>
                </a:solidFill>
                <a:effectLst/>
                <a:latin typeface="Archivo"/>
              </a:rPr>
              <a:t>et</a:t>
            </a:r>
            <a:r>
              <a:rPr lang="hu-HU" sz="1600" i="0" dirty="0">
                <a:solidFill>
                  <a:srgbClr val="FF0000"/>
                </a:solidFill>
                <a:effectLst/>
                <a:latin typeface="Archivo"/>
              </a:rPr>
              <a:t> </a:t>
            </a:r>
            <a:r>
              <a:rPr lang="hu-HU" sz="1600" i="0" dirty="0" err="1">
                <a:solidFill>
                  <a:srgbClr val="FF0000"/>
                </a:solidFill>
                <a:effectLst/>
                <a:latin typeface="Archivo"/>
              </a:rPr>
              <a:t>al</a:t>
            </a:r>
            <a:r>
              <a:rPr lang="hu-HU" sz="1600" i="0" dirty="0">
                <a:solidFill>
                  <a:srgbClr val="FF0000"/>
                </a:solidFill>
                <a:effectLst/>
                <a:latin typeface="Archivo"/>
              </a:rPr>
              <a:t>., </a:t>
            </a:r>
            <a:r>
              <a:rPr lang="hu-HU" sz="1600" i="0" dirty="0" err="1">
                <a:solidFill>
                  <a:srgbClr val="FF0000"/>
                </a:solidFill>
                <a:effectLst/>
                <a:latin typeface="Archivo"/>
              </a:rPr>
              <a:t>Opt</a:t>
            </a:r>
            <a:r>
              <a:rPr lang="hu-HU" sz="1600" i="0" dirty="0">
                <a:solidFill>
                  <a:srgbClr val="FF0000"/>
                </a:solidFill>
                <a:effectLst/>
                <a:latin typeface="Archivo"/>
              </a:rPr>
              <a:t>. Express 28, 34320-34327 (2020)</a:t>
            </a:r>
            <a:endParaRPr lang="hu-HU" sz="1600" dirty="0">
              <a:solidFill>
                <a:srgbClr val="FF0000"/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E8C8104-BEDA-98A9-0FF1-1ADDA645B6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49804"/>
          <a:stretch>
            <a:fillRect/>
          </a:stretch>
        </p:blipFill>
        <p:spPr bwMode="auto">
          <a:xfrm>
            <a:off x="1540573" y="3558042"/>
            <a:ext cx="8035982" cy="303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152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ABE9A-D7E0-F747-8E7E-888434A07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BB745FD-8357-5DAF-3E7C-013D5ACE6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71499"/>
          </a:xfrm>
          <a:solidFill>
            <a:schemeClr val="tx2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hu-HU" sz="3200" dirty="0"/>
              <a:t>LN </a:t>
            </a:r>
            <a:r>
              <a:rPr lang="hu-HU" sz="3200" dirty="0" err="1"/>
              <a:t>with</a:t>
            </a:r>
            <a:r>
              <a:rPr lang="hu-HU" sz="3200" dirty="0"/>
              <a:t> a </a:t>
            </a:r>
            <a:r>
              <a:rPr lang="hu-HU" sz="3200" dirty="0" err="1"/>
              <a:t>contact</a:t>
            </a:r>
            <a:r>
              <a:rPr lang="hu-HU" sz="3200" dirty="0"/>
              <a:t> VPHG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BF30A7F-E983-8AAA-0FFD-7AF650630A77}"/>
              </a:ext>
            </a:extLst>
          </p:cNvPr>
          <p:cNvSpPr txBox="1">
            <a:spLocks/>
          </p:cNvSpPr>
          <p:nvPr/>
        </p:nvSpPr>
        <p:spPr>
          <a:xfrm>
            <a:off x="11744325" y="6524625"/>
            <a:ext cx="476250" cy="32385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78D361C-9D58-49EA-B8C8-BDBC1149CAC2}" type="slidenum">
              <a:rPr lang="hu-HU" smtClean="0">
                <a:solidFill>
                  <a:prstClr val="black"/>
                </a:solidFill>
              </a:rPr>
              <a:pPr algn="r">
                <a:defRPr/>
              </a:pPr>
              <a:t>17</a:t>
            </a:fld>
            <a:endParaRPr lang="hu-HU" dirty="0">
              <a:solidFill>
                <a:prstClr val="black"/>
              </a:solidFill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6AF6A483-2E1B-ED06-8290-82CDD01684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91" y="682357"/>
            <a:ext cx="4025080" cy="335060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D0444784-7FB5-AA0C-F543-71F0B41E956A}"/>
              </a:ext>
            </a:extLst>
          </p:cNvPr>
          <p:cNvGrpSpPr/>
          <p:nvPr/>
        </p:nvGrpSpPr>
        <p:grpSpPr>
          <a:xfrm>
            <a:off x="3857625" y="1133512"/>
            <a:ext cx="4314825" cy="2458102"/>
            <a:chOff x="5305425" y="1238005"/>
            <a:chExt cx="6438900" cy="245810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Szövegdoboz 5">
                  <a:extLst>
                    <a:ext uri="{FF2B5EF4-FFF2-40B4-BE49-F238E27FC236}">
                      <a16:creationId xmlns:a16="http://schemas.microsoft.com/office/drawing/2014/main" id="{4B6742CE-4539-538C-321F-3B991B4A6DB3}"/>
                    </a:ext>
                  </a:extLst>
                </p:cNvPr>
                <p:cNvSpPr txBox="1"/>
                <p:nvPr/>
              </p:nvSpPr>
              <p:spPr>
                <a:xfrm>
                  <a:off x="5305425" y="1238005"/>
                  <a:ext cx="6210300" cy="64819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eqArr>
                          <m:eqArrPr>
                            <m:ctrlPr>
                              <a:rPr lang="hu-HU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hu-HU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𝛥</m:t>
                            </m:r>
                            <m:sSub>
                              <m:sSubPr>
                                <m:ctrlPr>
                                  <a:rPr lang="hu-H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u-HU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hu-HU" i="1">
                                    <a:latin typeface="Cambria Math" panose="02040503050406030204" pitchFamily="18" charset="0"/>
                                  </a:rPr>
                                  <m:t>𝑎𝑖𝑟</m:t>
                                </m:r>
                              </m:sub>
                            </m:sSub>
                            <m:r>
                              <a:rPr lang="hu-HU" i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hu-HU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func>
                                  <m:funcPr>
                                    <m:ctrlPr>
                                      <a:rPr lang="hu-HU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hu-HU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hu-HU" i="0">
                                            <a:latin typeface="Cambria Math" panose="02040503050406030204" pitchFamily="18" charset="0"/>
                                          </a:rPr>
                                          <m:t>tan</m:t>
                                        </m:r>
                                      </m:e>
                                      <m:sup>
                                        <m:r>
                                          <a:rPr lang="hu-HU" i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hu-HU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hu-HU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hu-HU" i="1">
                                                <a:latin typeface="Cambria Math" panose="02040503050406030204" pitchFamily="18" charset="0"/>
                                              </a:rPr>
                                              <m:t>𝛾</m:t>
                                            </m:r>
                                          </m:e>
                                          <m:sub>
                                            <m:r>
                                              <a:rPr lang="hu-HU" i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</m:num>
                              <m:den>
                                <m:r>
                                  <a:rPr lang="hu-HU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hu-HU" i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hu-HU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  <m:sSub>
                              <m:sSubPr>
                                <m:ctrlPr>
                                  <a:rPr lang="hu-H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u-HU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hu-HU" i="1">
                                    <a:latin typeface="Cambria Math" panose="02040503050406030204" pitchFamily="18" charset="0"/>
                                  </a:rPr>
                                  <m:t>𝑎𝑖𝑟</m:t>
                                </m:r>
                              </m:sub>
                            </m:sSub>
                            <m:r>
                              <a:rPr lang="hu-HU" i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𝛥𝜆</m:t>
                            </m:r>
                          </m:e>
                        </m:eqArr>
                      </m:oMath>
                    </m:oMathPara>
                  </a14:m>
                  <a:endParaRPr lang="hu-HU" dirty="0"/>
                </a:p>
              </p:txBody>
            </p:sp>
          </mc:Choice>
          <mc:Fallback xmlns="">
            <p:sp>
              <p:nvSpPr>
                <p:cNvPr id="6" name="Szövegdoboz 5">
                  <a:extLst>
                    <a:ext uri="{FF2B5EF4-FFF2-40B4-BE49-F238E27FC236}">
                      <a16:creationId xmlns:a16="http://schemas.microsoft.com/office/drawing/2014/main" id="{4B6742CE-4539-538C-321F-3B991B4A6D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05425" y="1238005"/>
                  <a:ext cx="6210300" cy="64819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u-H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Szövegdoboz 7">
                  <a:extLst>
                    <a:ext uri="{FF2B5EF4-FFF2-40B4-BE49-F238E27FC236}">
                      <a16:creationId xmlns:a16="http://schemas.microsoft.com/office/drawing/2014/main" id="{EF4C0C74-BEDF-ABB9-F029-B6450E4FBBA2}"/>
                    </a:ext>
                  </a:extLst>
                </p:cNvPr>
                <p:cNvSpPr txBox="1"/>
                <p:nvPr/>
              </p:nvSpPr>
              <p:spPr>
                <a:xfrm>
                  <a:off x="5391150" y="1886196"/>
                  <a:ext cx="6210300" cy="71051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eqArr>
                          <m:eqArrPr>
                            <m:ctrlPr>
                              <a:rPr lang="hu-HU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hu-HU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𝛥</m:t>
                            </m:r>
                            <m:sSub>
                              <m:sSubPr>
                                <m:ctrlPr>
                                  <a:rPr lang="hu-H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u-HU" i="1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hu-HU" i="1">
                                    <a:latin typeface="Cambria Math" panose="02040503050406030204" pitchFamily="18" charset="0"/>
                                  </a:rPr>
                                  <m:t>𝑁𝑀</m:t>
                                </m:r>
                              </m:sub>
                            </m:sSub>
                            <m:r>
                              <a:rPr lang="hu-HU" i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hu-HU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Sup>
                                  <m:sSubSupPr>
                                    <m:ctrlPr>
                                      <a:rPr lang="hu-H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hu-HU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hu-HU" i="1">
                                        <a:latin typeface="Cambria Math" panose="02040503050406030204" pitchFamily="18" charset="0"/>
                                      </a:rPr>
                                      <m:t>𝑔</m:t>
                                    </m:r>
                                    <m:r>
                                      <a:rPr lang="hu-HU" i="0"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r>
                                      <a:rPr lang="hu-HU" i="1">
                                        <a:latin typeface="Cambria Math" panose="02040503050406030204" pitchFamily="18" charset="0"/>
                                      </a:rPr>
                                      <m:t>𝑁𝑀</m:t>
                                    </m:r>
                                  </m:sub>
                                  <m:sup>
                                    <m:r>
                                      <a:rPr lang="hu-HU" i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hu-HU" i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func>
                                  <m:funcPr>
                                    <m:ctrlPr>
                                      <a:rPr lang="hu-HU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sSup>
                                      <m:sSupPr>
                                        <m:ctrlPr>
                                          <a:rPr lang="hu-HU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hu-HU" i="0">
                                            <a:latin typeface="Cambria Math" panose="02040503050406030204" pitchFamily="18" charset="0"/>
                                          </a:rPr>
                                          <m:t>tan</m:t>
                                        </m:r>
                                      </m:e>
                                      <m:sup>
                                        <m:r>
                                          <a:rPr lang="hu-HU" i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hu-HU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hu-HU" i="1">
                                            <a:latin typeface="Cambria Math" panose="02040503050406030204" pitchFamily="18" charset="0"/>
                                          </a:rPr>
                                          <m:t>𝛾</m:t>
                                        </m:r>
                                      </m:e>
                                    </m:d>
                                  </m:e>
                                </m:func>
                              </m:num>
                              <m:den>
                                <m:r>
                                  <a:rPr lang="hu-HU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hu-HU" i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hu-HU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  <m:r>
                                  <a:rPr lang="hu-HU" i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sSub>
                                  <m:sSubPr>
                                    <m:ctrlPr>
                                      <a:rPr lang="hu-HU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hu-HU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hu-HU" i="1">
                                        <a:latin typeface="Cambria Math" panose="02040503050406030204" pitchFamily="18" charset="0"/>
                                      </a:rPr>
                                      <m:t>𝑁𝑀</m:t>
                                    </m:r>
                                  </m:sub>
                                </m:sSub>
                              </m:den>
                            </m:f>
                            <m:sSub>
                              <m:sSubPr>
                                <m:ctrlPr>
                                  <a:rPr lang="hu-H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u-HU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hu-HU" i="1">
                                    <a:latin typeface="Cambria Math" panose="02040503050406030204" pitchFamily="18" charset="0"/>
                                  </a:rPr>
                                  <m:t>𝑁𝑀</m:t>
                                </m:r>
                              </m:sub>
                            </m:sSub>
                            <m:r>
                              <a:rPr lang="hu-HU" i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𝛥𝜆</m:t>
                            </m:r>
                          </m:e>
                        </m:eqArr>
                      </m:oMath>
                    </m:oMathPara>
                  </a14:m>
                  <a:endParaRPr lang="hu-HU" dirty="0"/>
                </a:p>
              </p:txBody>
            </p:sp>
          </mc:Choice>
          <mc:Fallback xmlns="">
            <p:sp>
              <p:nvSpPr>
                <p:cNvPr id="8" name="Szövegdoboz 7">
                  <a:extLst>
                    <a:ext uri="{FF2B5EF4-FFF2-40B4-BE49-F238E27FC236}">
                      <a16:creationId xmlns:a16="http://schemas.microsoft.com/office/drawing/2014/main" id="{EF4C0C74-BEDF-ABB9-F029-B6450E4FBB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91150" y="1886196"/>
                  <a:ext cx="6210300" cy="71051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u-H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Szövegdoboz 9">
                  <a:extLst>
                    <a:ext uri="{FF2B5EF4-FFF2-40B4-BE49-F238E27FC236}">
                      <a16:creationId xmlns:a16="http://schemas.microsoft.com/office/drawing/2014/main" id="{F99EAEE5-80E3-0676-AC53-827A79FD6071}"/>
                    </a:ext>
                  </a:extLst>
                </p:cNvPr>
                <p:cNvSpPr txBox="1"/>
                <p:nvPr/>
              </p:nvSpPr>
              <p:spPr>
                <a:xfrm>
                  <a:off x="5534025" y="2650051"/>
                  <a:ext cx="621030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eqArr>
                          <m:eqArrPr>
                            <m:ctrlPr>
                              <a:rPr lang="hu-HU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hu-HU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sSub>
                              <m:sSubPr>
                                <m:ctrlPr>
                                  <a:rPr lang="hu-H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u-HU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hu-HU" i="1">
                                    <a:latin typeface="Cambria Math" panose="02040503050406030204" pitchFamily="18" charset="0"/>
                                  </a:rPr>
                                  <m:t>𝑎𝑖𝑟</m:t>
                                </m:r>
                              </m:sub>
                            </m:sSub>
                            <m:r>
                              <a:rPr lang="hu-HU" i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hu-HU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hu-HU" i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d>
                              <m:dPr>
                                <m:ctrlPr>
                                  <a:rPr lang="hu-HU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unc>
                                  <m:funcPr>
                                    <m:ctrlPr>
                                      <a:rPr lang="hu-HU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hu-HU" i="0">
                                        <a:latin typeface="Cambria Math" panose="02040503050406030204" pitchFamily="18" charset="0"/>
                                      </a:rPr>
                                      <m:t>tan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hu-HU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hu-HU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hu-HU" i="1"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hu-HU" i="1">
                                                <a:latin typeface="Cambria Math" panose="02040503050406030204" pitchFamily="18" charset="0"/>
                                              </a:rPr>
                                              <m:t>𝑑</m:t>
                                            </m:r>
                                            <m:r>
                                              <a:rPr lang="hu-HU" i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  <m:r>
                                  <a:rPr lang="hu-HU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unc>
                                  <m:funcPr>
                                    <m:ctrlPr>
                                      <a:rPr lang="hu-HU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hu-HU" i="0">
                                        <a:latin typeface="Cambria Math" panose="02040503050406030204" pitchFamily="18" charset="0"/>
                                      </a:rPr>
                                      <m:t>tan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hu-HU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hu-HU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hu-HU" i="1"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hu-HU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hu-HU" i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</m:e>
                            </m:d>
                          </m:e>
                        </m:eqArr>
                      </m:oMath>
                    </m:oMathPara>
                  </a14:m>
                  <a:endParaRPr lang="hu-HU" dirty="0"/>
                </a:p>
              </p:txBody>
            </p:sp>
          </mc:Choice>
          <mc:Fallback xmlns="">
            <p:sp>
              <p:nvSpPr>
                <p:cNvPr id="10" name="Szövegdoboz 9">
                  <a:extLst>
                    <a:ext uri="{FF2B5EF4-FFF2-40B4-BE49-F238E27FC236}">
                      <a16:creationId xmlns:a16="http://schemas.microsoft.com/office/drawing/2014/main" id="{F99EAEE5-80E3-0676-AC53-827A79FD60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4025" y="2650051"/>
                  <a:ext cx="6210300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u-H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Szövegdoboz 11">
                  <a:extLst>
                    <a:ext uri="{FF2B5EF4-FFF2-40B4-BE49-F238E27FC236}">
                      <a16:creationId xmlns:a16="http://schemas.microsoft.com/office/drawing/2014/main" id="{77CD39C7-C164-1053-76E8-DA493FE97537}"/>
                    </a:ext>
                  </a:extLst>
                </p:cNvPr>
                <p:cNvSpPr txBox="1"/>
                <p:nvPr/>
              </p:nvSpPr>
              <p:spPr>
                <a:xfrm>
                  <a:off x="5534025" y="3019383"/>
                  <a:ext cx="6210300" cy="67672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eqArr>
                          <m:eqArrPr>
                            <m:ctrlPr>
                              <a:rPr lang="hu-HU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hu-HU">
                                <a:latin typeface="Cambria Math" panose="02040503050406030204" pitchFamily="18" charset="0"/>
                              </a:rPr>
                              <m:t>&amp;</m:t>
                            </m:r>
                            <m:sSub>
                              <m:sSubPr>
                                <m:ctrlPr>
                                  <a:rPr lang="hu-HU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hu-HU" i="1">
                                    <a:latin typeface="Cambria Math" panose="02040503050406030204" pitchFamily="18" charset="0"/>
                                  </a:rPr>
                                  <m:t>𝐿</m:t>
                                </m:r>
                              </m:e>
                              <m:sub>
                                <m:r>
                                  <a:rPr lang="hu-HU" i="1">
                                    <a:latin typeface="Cambria Math" panose="02040503050406030204" pitchFamily="18" charset="0"/>
                                  </a:rPr>
                                  <m:t>𝑁𝑀</m:t>
                                </m:r>
                              </m:sub>
                            </m:sSub>
                            <m:r>
                              <a:rPr lang="hu-HU" i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hu-HU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hu-HU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num>
                              <m:den>
                                <m:func>
                                  <m:funcPr>
                                    <m:ctrlPr>
                                      <a:rPr lang="hu-HU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hu-HU" i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hu-HU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hu-HU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hu-HU" i="1"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hu-HU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hu-HU" i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</m:den>
                            </m:f>
                            <m:f>
                              <m:fPr>
                                <m:ctrlPr>
                                  <a:rPr lang="hu-HU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func>
                                  <m:funcPr>
                                    <m:ctrlPr>
                                      <a:rPr lang="hu-HU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hu-HU" i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hu-HU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hu-HU" i="1">
                                            <a:latin typeface="Cambria Math" panose="02040503050406030204" pitchFamily="18" charset="0"/>
                                          </a:rPr>
                                          <m:t>𝛾</m:t>
                                        </m:r>
                                        <m:r>
                                          <a:rPr lang="hu-HU" i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hu-HU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hu-HU" i="1"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hu-HU" i="1">
                                                <a:latin typeface="Cambria Math" panose="02040503050406030204" pitchFamily="18" charset="0"/>
                                              </a:rPr>
                                              <m:t>𝑑</m:t>
                                            </m:r>
                                            <m:r>
                                              <a:rPr lang="hu-HU" i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e>
                                </m:func>
                              </m:num>
                              <m:den>
                                <m:func>
                                  <m:funcPr>
                                    <m:ctrlPr>
                                      <a:rPr lang="hu-HU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hu-HU" i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hu-HU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hu-HU" i="1">
                                            <a:latin typeface="Cambria Math" panose="02040503050406030204" pitchFamily="18" charset="0"/>
                                          </a:rPr>
                                          <m:t>𝛾</m:t>
                                        </m:r>
                                      </m:e>
                                    </m:d>
                                  </m:e>
                                </m:func>
                              </m:den>
                            </m:f>
                          </m:e>
                        </m:eqArr>
                      </m:oMath>
                    </m:oMathPara>
                  </a14:m>
                  <a:endParaRPr lang="hu-HU" dirty="0"/>
                </a:p>
              </p:txBody>
            </p:sp>
          </mc:Choice>
          <mc:Fallback xmlns="">
            <p:sp>
              <p:nvSpPr>
                <p:cNvPr id="12" name="Szövegdoboz 11">
                  <a:extLst>
                    <a:ext uri="{FF2B5EF4-FFF2-40B4-BE49-F238E27FC236}">
                      <a16:creationId xmlns:a16="http://schemas.microsoft.com/office/drawing/2014/main" id="{77CD39C7-C164-1053-76E8-DA493FE975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4025" y="3019383"/>
                  <a:ext cx="6210300" cy="67672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u-H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zövegdoboz 13">
                <a:extLst>
                  <a:ext uri="{FF2B5EF4-FFF2-40B4-BE49-F238E27FC236}">
                    <a16:creationId xmlns:a16="http://schemas.microsoft.com/office/drawing/2014/main" id="{E503A2D0-0A2F-376E-CD5D-F78E107B3C79}"/>
                  </a:ext>
                </a:extLst>
              </p:cNvPr>
              <p:cNvSpPr txBox="1"/>
              <p:nvPr/>
            </p:nvSpPr>
            <p:spPr>
              <a:xfrm>
                <a:off x="4035677" y="713154"/>
                <a:ext cx="41367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360000" indent="-360000">
                  <a:spcAft>
                    <a:spcPts val="600"/>
                  </a:spcAft>
                  <a:buClr>
                    <a:srgbClr val="008000"/>
                  </a:buClr>
                  <a:buSzPct val="100000"/>
                  <a:buFont typeface="Wingdings" panose="05000000000000000000" pitchFamily="2" charset="2"/>
                  <a:buChar char="J"/>
                </a:pPr>
                <a:r>
                  <a:rPr lang="en-US" sz="1800" b="1" dirty="0">
                    <a:solidFill>
                      <a:srgbClr val="009900"/>
                    </a:solidFill>
                    <a:latin typeface="Calibri" panose="020F0502020204030204" pitchFamily="34" charset="0"/>
                  </a:rPr>
                  <a:t>No need for imaging if: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800" smtClean="0">
                        <a:solidFill>
                          <a:srgbClr val="0099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</m:t>
                    </m:r>
                    <m:sSub>
                      <m:sSubPr>
                        <m:ctrlPr>
                          <a:rPr lang="hu-HU" sz="1800" i="1">
                            <a:solidFill>
                              <a:srgbClr val="0099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sz="1800" i="1">
                            <a:solidFill>
                              <a:srgbClr val="0099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it-IT" sz="1800" i="1">
                            <a:solidFill>
                              <a:srgbClr val="0099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𝑎𝑖𝑟</m:t>
                        </m:r>
                      </m:sub>
                    </m:sSub>
                    <m:r>
                      <a:rPr lang="en-US" sz="1800" b="0" i="1" smtClean="0">
                        <a:solidFill>
                          <a:srgbClr val="0099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it-IT">
                        <a:solidFill>
                          <a:srgbClr val="009900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Δ</m:t>
                    </m:r>
                    <m:sSub>
                      <m:sSubPr>
                        <m:ctrlPr>
                          <a:rPr lang="hu-HU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𝜏</m:t>
                        </m:r>
                      </m:e>
                      <m:sub>
                        <m:r>
                          <a:rPr lang="it-IT" i="1">
                            <a:solidFill>
                              <a:srgbClr val="009900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𝑁𝑀</m:t>
                        </m:r>
                      </m:sub>
                    </m:sSub>
                  </m:oMath>
                </a14:m>
                <a:endParaRPr lang="en-US" sz="1800" b="1" dirty="0">
                  <a:solidFill>
                    <a:srgbClr val="009900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Szövegdoboz 13">
                <a:extLst>
                  <a:ext uri="{FF2B5EF4-FFF2-40B4-BE49-F238E27FC236}">
                    <a16:creationId xmlns:a16="http://schemas.microsoft.com/office/drawing/2014/main" id="{E503A2D0-0A2F-376E-CD5D-F78E107B3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5677" y="713154"/>
                <a:ext cx="4136773" cy="369332"/>
              </a:xfrm>
              <a:prstGeom prst="rect">
                <a:avLst/>
              </a:prstGeom>
              <a:blipFill>
                <a:blip r:embed="rId7"/>
                <a:stretch>
                  <a:fillRect l="-884" t="-9836" b="-24590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zövegdoboz 14">
            <a:extLst>
              <a:ext uri="{FF2B5EF4-FFF2-40B4-BE49-F238E27FC236}">
                <a16:creationId xmlns:a16="http://schemas.microsoft.com/office/drawing/2014/main" id="{49835892-3D0A-06B7-F2D7-6A379E4EA8E6}"/>
              </a:ext>
            </a:extLst>
          </p:cNvPr>
          <p:cNvSpPr txBox="1"/>
          <p:nvPr/>
        </p:nvSpPr>
        <p:spPr>
          <a:xfrm>
            <a:off x="8172450" y="1590047"/>
            <a:ext cx="4656083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>
              <a:spcAft>
                <a:spcPts val="600"/>
              </a:spcAft>
              <a:buClr>
                <a:srgbClr val="008000"/>
              </a:buClr>
              <a:buSzPct val="100000"/>
              <a:buFont typeface="Wingdings" panose="05000000000000000000" pitchFamily="2" charset="2"/>
              <a:buChar char="J"/>
            </a:pPr>
            <a:r>
              <a:rPr lang="en-US" sz="1800" b="1" dirty="0">
                <a:solidFill>
                  <a:srgbClr val="009900"/>
                </a:solidFill>
              </a:rPr>
              <a:t>No need for </a:t>
            </a:r>
            <a:r>
              <a:rPr lang="en-US" sz="1800" b="1" dirty="0" err="1">
                <a:solidFill>
                  <a:srgbClr val="009900"/>
                </a:solidFill>
              </a:rPr>
              <a:t>microsturcturing</a:t>
            </a:r>
            <a:endParaRPr lang="en-US" sz="1800" b="1" dirty="0">
              <a:solidFill>
                <a:srgbClr val="009900"/>
              </a:solidFill>
            </a:endParaRPr>
          </a:p>
          <a:p>
            <a:pPr marL="360000" indent="-360000">
              <a:spcAft>
                <a:spcPts val="600"/>
              </a:spcAft>
              <a:buClr>
                <a:srgbClr val="008000"/>
              </a:buClr>
              <a:buSzPct val="100000"/>
              <a:buFont typeface="Wingdings" panose="05000000000000000000" pitchFamily="2" charset="2"/>
              <a:buChar char="J"/>
            </a:pPr>
            <a:r>
              <a:rPr lang="en-US" b="1" dirty="0">
                <a:solidFill>
                  <a:srgbClr val="009900"/>
                </a:solidFill>
              </a:rPr>
              <a:t>PFT angle can be easily tuned</a:t>
            </a:r>
            <a:endParaRPr lang="en-US" sz="1800" b="1" dirty="0">
              <a:solidFill>
                <a:srgbClr val="009900"/>
              </a:solidFill>
            </a:endParaRP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8F68AF25-15DD-81D4-D70C-528077589D99}"/>
              </a:ext>
            </a:extLst>
          </p:cNvPr>
          <p:cNvSpPr txBox="1"/>
          <p:nvPr/>
        </p:nvSpPr>
        <p:spPr>
          <a:xfrm>
            <a:off x="8172450" y="2391862"/>
            <a:ext cx="46560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sz="1800" b="1" dirty="0">
                <a:solidFill>
                  <a:srgbClr val="FF0000"/>
                </a:solidFill>
              </a:rPr>
              <a:t>~30° wedge angle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A16D1E59-79CB-DF74-1396-0A5852025555}"/>
              </a:ext>
            </a:extLst>
          </p:cNvPr>
          <p:cNvSpPr txBox="1"/>
          <p:nvPr/>
        </p:nvSpPr>
        <p:spPr>
          <a:xfrm>
            <a:off x="0" y="4162404"/>
            <a:ext cx="87621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>
              <a:spcAft>
                <a:spcPts val="600"/>
              </a:spcAft>
              <a:buClr>
                <a:srgbClr val="008000"/>
              </a:buClr>
              <a:buSzPct val="100000"/>
              <a:buFont typeface="Wingdings" panose="05000000000000000000" pitchFamily="2" charset="2"/>
              <a:buChar char="J"/>
            </a:pPr>
            <a:r>
              <a:rPr lang="en-US" b="1" dirty="0">
                <a:solidFill>
                  <a:srgbClr val="009900"/>
                </a:solidFill>
              </a:rPr>
              <a:t>3.7x wider crystal and 2.3x wider pump beam and higher pump energy than a conventional TPFP setup with same THz generation efficiency</a:t>
            </a:r>
            <a:endParaRPr lang="en-US" sz="1800" b="1" dirty="0">
              <a:solidFill>
                <a:srgbClr val="009900"/>
              </a:solidFill>
            </a:endParaRP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C50EA501-D6C2-6D87-C4F4-E5AB178572FB}"/>
              </a:ext>
            </a:extLst>
          </p:cNvPr>
          <p:cNvSpPr txBox="1"/>
          <p:nvPr/>
        </p:nvSpPr>
        <p:spPr>
          <a:xfrm>
            <a:off x="473960" y="3928407"/>
            <a:ext cx="612570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G. Krizsán et al., manuscript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1856949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4DEC4-FFA0-5E58-1F09-4A0B600BE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F59D098-B584-EE26-75DF-B4D35DBC9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71499"/>
          </a:xfrm>
          <a:solidFill>
            <a:schemeClr val="tx2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hu-HU" sz="3200" dirty="0" err="1"/>
              <a:t>Reconsidering</a:t>
            </a:r>
            <a:r>
              <a:rPr lang="hu-HU" sz="3200" dirty="0"/>
              <a:t> </a:t>
            </a:r>
            <a:r>
              <a:rPr lang="hu-HU" sz="3200" dirty="0" err="1"/>
              <a:t>semiconductors</a:t>
            </a:r>
            <a:r>
              <a:rPr lang="hu-HU" sz="3200" dirty="0"/>
              <a:t> </a:t>
            </a:r>
            <a:r>
              <a:rPr lang="hu-HU" sz="3200" dirty="0" err="1"/>
              <a:t>for</a:t>
            </a:r>
            <a:r>
              <a:rPr lang="hu-HU" sz="3200" dirty="0"/>
              <a:t> </a:t>
            </a:r>
            <a:r>
              <a:rPr lang="hu-HU" sz="3200" dirty="0" err="1"/>
              <a:t>THz</a:t>
            </a:r>
            <a:r>
              <a:rPr lang="hu-HU" sz="3200" dirty="0"/>
              <a:t> </a:t>
            </a:r>
            <a:r>
              <a:rPr lang="hu-HU" sz="3200" dirty="0" err="1"/>
              <a:t>generation</a:t>
            </a:r>
            <a:endParaRPr lang="hu-HU" sz="320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6B991CA-6A45-581A-ED04-E8DD4BA5EEE3}"/>
              </a:ext>
            </a:extLst>
          </p:cNvPr>
          <p:cNvSpPr txBox="1">
            <a:spLocks/>
          </p:cNvSpPr>
          <p:nvPr/>
        </p:nvSpPr>
        <p:spPr>
          <a:xfrm>
            <a:off x="11744325" y="6524625"/>
            <a:ext cx="476250" cy="32385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78D361C-9D58-49EA-B8C8-BDBC1149CAC2}" type="slidenum">
              <a:rPr lang="hu-HU" smtClean="0">
                <a:solidFill>
                  <a:prstClr val="black"/>
                </a:solidFill>
              </a:rPr>
              <a:pPr algn="r">
                <a:defRPr/>
              </a:pPr>
              <a:t>18</a:t>
            </a:fld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9C21EA5A-A87D-8522-4758-DA6294C4309C}"/>
              </a:ext>
            </a:extLst>
          </p:cNvPr>
          <p:cNvSpPr txBox="1"/>
          <p:nvPr/>
        </p:nvSpPr>
        <p:spPr>
          <a:xfrm>
            <a:off x="0" y="771346"/>
            <a:ext cx="4140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spcAft>
                <a:spcPts val="1200"/>
              </a:spcAft>
              <a:buClr>
                <a:srgbClr val="008000"/>
              </a:buClr>
              <a:buFont typeface="Wingdings" panose="05000000000000000000" pitchFamily="2" charset="2"/>
              <a:buChar char="J"/>
            </a:pPr>
            <a:r>
              <a:rPr lang="hu-HU" sz="2000" b="1" dirty="0" err="1">
                <a:solidFill>
                  <a:srgbClr val="049B04"/>
                </a:solidFill>
              </a:rPr>
              <a:t>Collinear</a:t>
            </a:r>
            <a:r>
              <a:rPr lang="hu-HU" sz="2000" b="1" dirty="0">
                <a:solidFill>
                  <a:srgbClr val="009900"/>
                </a:solidFill>
              </a:rPr>
              <a:t> </a:t>
            </a:r>
            <a:r>
              <a:rPr lang="hu-HU" sz="2000" b="1" dirty="0" err="1">
                <a:solidFill>
                  <a:srgbClr val="009900"/>
                </a:solidFill>
              </a:rPr>
              <a:t>phase</a:t>
            </a:r>
            <a:r>
              <a:rPr lang="hu-HU" sz="2000" b="1" dirty="0">
                <a:solidFill>
                  <a:srgbClr val="009900"/>
                </a:solidFill>
              </a:rPr>
              <a:t> </a:t>
            </a:r>
            <a:r>
              <a:rPr lang="hu-HU" sz="2000" b="1" dirty="0" err="1">
                <a:solidFill>
                  <a:srgbClr val="009900"/>
                </a:solidFill>
              </a:rPr>
              <a:t>matching</a:t>
            </a:r>
            <a:r>
              <a:rPr lang="hu-HU" sz="2000" b="1" dirty="0">
                <a:solidFill>
                  <a:srgbClr val="009900"/>
                </a:solidFill>
              </a:rPr>
              <a:t> </a:t>
            </a:r>
            <a:r>
              <a:rPr lang="hu-HU" sz="2000" dirty="0" err="1"/>
              <a:t>at</a:t>
            </a:r>
            <a:r>
              <a:rPr lang="hu-HU" sz="2000" dirty="0"/>
              <a:t> </a:t>
            </a:r>
            <a:r>
              <a:rPr lang="hu-HU" sz="2000" dirty="0" err="1"/>
              <a:t>common</a:t>
            </a:r>
            <a:r>
              <a:rPr lang="hu-HU" sz="2000" dirty="0"/>
              <a:t> </a:t>
            </a:r>
            <a:r>
              <a:rPr lang="hu-HU" sz="2000" dirty="0" err="1"/>
              <a:t>pump</a:t>
            </a:r>
            <a:r>
              <a:rPr lang="hu-HU" sz="2000" dirty="0"/>
              <a:t> </a:t>
            </a:r>
            <a:r>
              <a:rPr lang="hu-HU" sz="2000" dirty="0" err="1"/>
              <a:t>laser</a:t>
            </a:r>
            <a:r>
              <a:rPr lang="hu-HU" sz="2000" dirty="0"/>
              <a:t> </a:t>
            </a:r>
            <a:r>
              <a:rPr lang="hu-HU" sz="2000" dirty="0" err="1"/>
              <a:t>wavelengths</a:t>
            </a:r>
            <a:endParaRPr lang="hu-HU" sz="2000" dirty="0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CF91626F-B40A-A725-4704-A08C3D566443}"/>
              </a:ext>
            </a:extLst>
          </p:cNvPr>
          <p:cNvSpPr txBox="1"/>
          <p:nvPr/>
        </p:nvSpPr>
        <p:spPr>
          <a:xfrm>
            <a:off x="22685" y="1812675"/>
            <a:ext cx="61810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hu-HU" sz="2000" b="1" dirty="0" err="1">
                <a:solidFill>
                  <a:srgbClr val="FF0000"/>
                </a:solidFill>
              </a:rPr>
              <a:t>Small</a:t>
            </a:r>
            <a:r>
              <a:rPr lang="hu-HU" sz="2000" b="1" dirty="0">
                <a:solidFill>
                  <a:srgbClr val="FF0000"/>
                </a:solidFill>
              </a:rPr>
              <a:t> </a:t>
            </a:r>
            <a:r>
              <a:rPr lang="hu-HU" sz="2000" b="1" dirty="0" err="1">
                <a:solidFill>
                  <a:srgbClr val="FF0000"/>
                </a:solidFill>
              </a:rPr>
              <a:t>nonlinear</a:t>
            </a:r>
            <a:r>
              <a:rPr lang="hu-HU" sz="2000" b="1" dirty="0">
                <a:solidFill>
                  <a:srgbClr val="FF0000"/>
                </a:solidFill>
              </a:rPr>
              <a:t> </a:t>
            </a:r>
            <a:r>
              <a:rPr lang="hu-HU" sz="2000" b="1" dirty="0" err="1">
                <a:solidFill>
                  <a:srgbClr val="FF0000"/>
                </a:solidFill>
              </a:rPr>
              <a:t>coefficient</a:t>
            </a:r>
            <a:endParaRPr lang="hu-HU" sz="2000" dirty="0"/>
          </a:p>
          <a:p>
            <a:pPr marL="360000" indent="-36000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hu-HU" sz="2000" dirty="0"/>
              <a:t>Strong </a:t>
            </a:r>
            <a:r>
              <a:rPr lang="hu-HU" sz="2000" b="1" dirty="0" err="1">
                <a:solidFill>
                  <a:srgbClr val="FF0000"/>
                </a:solidFill>
              </a:rPr>
              <a:t>two-photon</a:t>
            </a:r>
            <a:r>
              <a:rPr lang="hu-HU" sz="2000" b="1" dirty="0">
                <a:solidFill>
                  <a:srgbClr val="FF0000"/>
                </a:solidFill>
              </a:rPr>
              <a:t> </a:t>
            </a:r>
            <a:r>
              <a:rPr lang="hu-HU" sz="2000" b="1" dirty="0" err="1">
                <a:solidFill>
                  <a:srgbClr val="FF0000"/>
                </a:solidFill>
              </a:rPr>
              <a:t>absorption</a:t>
            </a:r>
            <a:r>
              <a:rPr lang="hu-HU" sz="2000" b="1" dirty="0">
                <a:solidFill>
                  <a:srgbClr val="FF0000"/>
                </a:solidFill>
              </a:rPr>
              <a:t> </a:t>
            </a:r>
            <a:r>
              <a:rPr lang="hu-HU" sz="2000" dirty="0"/>
              <a:t>(2PA) </a:t>
            </a:r>
            <a:r>
              <a:rPr lang="hu-HU" sz="2000" dirty="0" err="1"/>
              <a:t>at</a:t>
            </a:r>
            <a:r>
              <a:rPr lang="hu-HU" sz="2000" dirty="0"/>
              <a:t> </a:t>
            </a:r>
            <a:r>
              <a:rPr lang="hu-HU" sz="2000" dirty="0" err="1"/>
              <a:t>such</a:t>
            </a:r>
            <a:r>
              <a:rPr lang="hu-HU" sz="2000" dirty="0"/>
              <a:t> </a:t>
            </a:r>
            <a:r>
              <a:rPr lang="hu-HU" sz="2000" dirty="0" err="1"/>
              <a:t>pump</a:t>
            </a:r>
            <a:r>
              <a:rPr lang="hu-HU" sz="2000" dirty="0"/>
              <a:t> </a:t>
            </a:r>
            <a:br>
              <a:rPr lang="hu-HU" sz="2000" dirty="0"/>
            </a:br>
            <a:r>
              <a:rPr lang="hu-HU" sz="2000" dirty="0" err="1"/>
              <a:t>wavelengths</a:t>
            </a:r>
            <a:endParaRPr lang="hu-HU" sz="2000" dirty="0"/>
          </a:p>
          <a:p>
            <a:pPr marL="612000" lvl="1" indent="-252000">
              <a:spcAft>
                <a:spcPts val="600"/>
              </a:spcAft>
              <a:buClr>
                <a:srgbClr val="FF0000"/>
              </a:buClr>
              <a:buFont typeface="Calibri" panose="020F0502020204030204" pitchFamily="34" charset="0"/>
              <a:buChar char="→"/>
            </a:pPr>
            <a:r>
              <a:rPr lang="hu-HU" sz="2000" dirty="0"/>
              <a:t>Free </a:t>
            </a:r>
            <a:r>
              <a:rPr lang="hu-HU" sz="2000" dirty="0" err="1"/>
              <a:t>carrier</a:t>
            </a:r>
            <a:r>
              <a:rPr lang="hu-HU" sz="2000" dirty="0"/>
              <a:t> </a:t>
            </a:r>
            <a:r>
              <a:rPr lang="hu-HU" sz="2000" dirty="0" err="1"/>
              <a:t>absorption</a:t>
            </a:r>
            <a:r>
              <a:rPr lang="hu-HU" sz="2000" dirty="0"/>
              <a:t> of </a:t>
            </a:r>
            <a:r>
              <a:rPr lang="hu-HU" sz="2000" dirty="0" err="1"/>
              <a:t>THz</a:t>
            </a:r>
            <a:endParaRPr lang="hu-HU" sz="2000" dirty="0"/>
          </a:p>
          <a:p>
            <a:pPr marL="612000" lvl="1" indent="-252000">
              <a:spcAft>
                <a:spcPts val="600"/>
              </a:spcAft>
              <a:buClr>
                <a:srgbClr val="FF0000"/>
              </a:buClr>
              <a:buFont typeface="Calibri" panose="020F0502020204030204" pitchFamily="34" charset="0"/>
              <a:buChar char="→"/>
            </a:pPr>
            <a:r>
              <a:rPr lang="hu-HU" sz="2000" dirty="0"/>
              <a:t>Limited </a:t>
            </a:r>
            <a:r>
              <a:rPr lang="hu-HU" sz="2000" dirty="0" err="1"/>
              <a:t>useful</a:t>
            </a:r>
            <a:r>
              <a:rPr lang="hu-HU" sz="2000" dirty="0"/>
              <a:t> </a:t>
            </a:r>
            <a:r>
              <a:rPr lang="hu-HU" sz="2000" dirty="0" err="1"/>
              <a:t>pump</a:t>
            </a:r>
            <a:r>
              <a:rPr lang="hu-HU" sz="2000" dirty="0"/>
              <a:t> </a:t>
            </a:r>
            <a:r>
              <a:rPr lang="hu-HU" sz="2000" dirty="0" err="1"/>
              <a:t>intensity</a:t>
            </a:r>
            <a:endParaRPr lang="hu-HU" sz="2000" dirty="0"/>
          </a:p>
          <a:p>
            <a:pPr marL="612000" lvl="1" indent="-252000">
              <a:spcAft>
                <a:spcPts val="600"/>
              </a:spcAft>
              <a:buClr>
                <a:srgbClr val="FF0000"/>
              </a:buClr>
              <a:buFont typeface="Calibri" panose="020F0502020204030204" pitchFamily="34" charset="0"/>
              <a:buChar char="→"/>
            </a:pPr>
            <a:r>
              <a:rPr lang="hu-HU" sz="2000" dirty="0"/>
              <a:t>Low </a:t>
            </a:r>
            <a:r>
              <a:rPr lang="hu-HU" sz="2000" dirty="0" err="1"/>
              <a:t>efficiency</a:t>
            </a:r>
            <a:r>
              <a:rPr lang="hu-HU" sz="2000" dirty="0"/>
              <a:t> </a:t>
            </a:r>
            <a:r>
              <a:rPr lang="hu-HU" sz="2000" dirty="0" err="1"/>
              <a:t>for</a:t>
            </a:r>
            <a:r>
              <a:rPr lang="hu-HU" sz="2000" dirty="0"/>
              <a:t> </a:t>
            </a:r>
            <a:r>
              <a:rPr lang="hu-HU" sz="2000" dirty="0" err="1"/>
              <a:t>THz</a:t>
            </a:r>
            <a:r>
              <a:rPr lang="hu-HU" sz="2000" dirty="0"/>
              <a:t> </a:t>
            </a:r>
            <a:r>
              <a:rPr lang="hu-HU" sz="2000" dirty="0" err="1"/>
              <a:t>generation</a:t>
            </a:r>
            <a:endParaRPr lang="hu-HU" sz="2000" dirty="0"/>
          </a:p>
        </p:txBody>
      </p:sp>
      <p:graphicFrame>
        <p:nvGraphicFramePr>
          <p:cNvPr id="6" name="Táblázat 5">
            <a:extLst>
              <a:ext uri="{FF2B5EF4-FFF2-40B4-BE49-F238E27FC236}">
                <a16:creationId xmlns:a16="http://schemas.microsoft.com/office/drawing/2014/main" id="{C0934A2C-677B-D052-D18C-A66121F383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0736776"/>
              </p:ext>
            </p:extLst>
          </p:nvPr>
        </p:nvGraphicFramePr>
        <p:xfrm>
          <a:off x="7086132" y="1629883"/>
          <a:ext cx="3924000" cy="72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8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4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4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b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Material</a:t>
                      </a:r>
                      <a:endParaRPr lang="hu-HU" sz="2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ZnTe</a:t>
                      </a:r>
                    </a:p>
                  </a:txBody>
                  <a:tcPr marL="9525" marR="9525" marT="9525" marB="0" anchor="ctr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GaP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GaAs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FFC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LN</a:t>
                      </a:r>
                    </a:p>
                  </a:txBody>
                  <a:tcPr marL="9525" marR="9525" marT="9525" marB="0" anchor="ctr">
                    <a:solidFill>
                      <a:srgbClr val="FFC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ctr" fontAlgn="ctr"/>
                      <a:r>
                        <a:rPr lang="hu-HU" sz="2000" b="0" i="1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  <a:r>
                        <a:rPr lang="hu-HU" sz="2000" b="0" i="1" u="none" strike="noStrike" baseline="-250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eff</a:t>
                      </a:r>
                      <a:r>
                        <a:rPr lang="hu-HU" sz="2000" b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[</a:t>
                      </a:r>
                      <a:r>
                        <a:rPr lang="hu-HU" sz="2000" b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pm</a:t>
                      </a:r>
                      <a:r>
                        <a:rPr lang="hu-HU" sz="2000" b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/V]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DE9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u-HU" sz="2000" b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68.5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DE9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24.8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DE9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65.6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DE9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2000" b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168</a:t>
                      </a:r>
                      <a:endParaRPr lang="hu-HU" sz="20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CDE9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" name="Objektum 6">
            <a:extLst>
              <a:ext uri="{FF2B5EF4-FFF2-40B4-BE49-F238E27FC236}">
                <a16:creationId xmlns:a16="http://schemas.microsoft.com/office/drawing/2014/main" id="{92BFF3BB-70D7-AB3C-CC25-04C4323FCE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4944614"/>
              </p:ext>
            </p:extLst>
          </p:nvPr>
        </p:nvGraphicFramePr>
        <p:xfrm>
          <a:off x="6203693" y="2691380"/>
          <a:ext cx="4981998" cy="34928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190760" imgH="2938320" progId="Origin50.Graph">
                  <p:embed/>
                </p:oleObj>
              </mc:Choice>
              <mc:Fallback>
                <p:oleObj name="Graph" r:id="rId2" imgW="4190760" imgH="2938320" progId="Origin50.Graph">
                  <p:embed/>
                  <p:pic>
                    <p:nvPicPr>
                      <p:cNvPr id="24" name="Objektum 23">
                        <a:extLst>
                          <a:ext uri="{FF2B5EF4-FFF2-40B4-BE49-F238E27FC236}">
                            <a16:creationId xmlns:a16="http://schemas.microsoft.com/office/drawing/2014/main" id="{B64370AC-02C9-42C2-88CD-2654F14EBE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203693" y="2691380"/>
                        <a:ext cx="4981998" cy="34928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áblázat 7">
                <a:extLst>
                  <a:ext uri="{FF2B5EF4-FFF2-40B4-BE49-F238E27FC236}">
                    <a16:creationId xmlns:a16="http://schemas.microsoft.com/office/drawing/2014/main" id="{704C50CB-C6B2-AA96-C579-B768698060E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8943117"/>
                  </p:ext>
                </p:extLst>
              </p:nvPr>
            </p:nvGraphicFramePr>
            <p:xfrm>
              <a:off x="155208" y="4617554"/>
              <a:ext cx="5326570" cy="15214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0252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1475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5464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35464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6004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0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ZnTe</a:t>
                          </a:r>
                          <a:endParaRPr lang="en-US" sz="20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000" b="0" dirty="0">
                              <a:solidFill>
                                <a:srgbClr val="0000FF"/>
                              </a:solidFill>
                              <a:latin typeface="Calibri" panose="020F0502020204030204" pitchFamily="34" charset="0"/>
                            </a:rPr>
                            <a:t>2PA</a:t>
                          </a:r>
                          <a:endParaRPr lang="en-US" sz="2000" b="0" dirty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000" b="0" dirty="0">
                              <a:solidFill>
                                <a:srgbClr val="009900"/>
                              </a:solidFill>
                              <a:latin typeface="Calibri" panose="020F0502020204030204" pitchFamily="34" charset="0"/>
                            </a:rPr>
                            <a:t>3PA</a:t>
                          </a:r>
                          <a:endParaRPr lang="en-US" sz="2000" b="0" dirty="0">
                            <a:solidFill>
                              <a:srgbClr val="0099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000" b="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4PA</a:t>
                          </a:r>
                          <a:endParaRPr lang="en-US" sz="2000" b="0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33844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hu-HU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oMath>
                          </a14:m>
                          <a:r>
                            <a:rPr lang="hu-HU" sz="2000" b="0" i="0" baseline="-2500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p</a:t>
                          </a:r>
                          <a:r>
                            <a:rPr lang="hu-HU" sz="2000" b="0" i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 [</a:t>
                          </a:r>
                          <a:r>
                            <a:rPr lang="el-GR" sz="2000" b="0" i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μ</a:t>
                          </a:r>
                          <a:r>
                            <a:rPr lang="hu-HU" sz="2000" b="0" i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m]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hu-HU" sz="20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0,44</a:t>
                          </a:r>
                          <a14:m>
                            <m:oMath xmlns:m="http://schemas.openxmlformats.org/officeDocument/2006/math">
                              <m:r>
                                <a:rPr lang="hu-HU" sz="2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−0,88</m:t>
                              </m:r>
                            </m:oMath>
                          </a14:m>
                          <a:endParaRPr lang="hu-HU" sz="2000" b="0" i="0" dirty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u-HU" sz="20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1.1</m:t>
                                </m:r>
                                <m:r>
                                  <a:rPr lang="hu-HU" sz="2000" b="0" i="1" smtClean="0">
                                    <a:solidFill>
                                      <a:srgbClr val="0099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hu-HU" sz="20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1.64</m:t>
                                </m:r>
                              </m:oMath>
                            </m:oMathPara>
                          </a14:m>
                          <a:endParaRPr lang="hu-HU" sz="2000" b="0" i="0" dirty="0">
                            <a:solidFill>
                              <a:schemeClr val="bg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u-HU" sz="20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1.64</m:t>
                                </m:r>
                                <m:r>
                                  <a:rPr lang="hu-HU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−2.2</m:t>
                                </m:r>
                              </m:oMath>
                            </m:oMathPara>
                          </a14:m>
                          <a:endParaRPr lang="hu-HU" sz="2000" b="0" i="0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8766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hu-HU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hu-HU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m:rPr>
                                        <m:nor/>
                                      </m:rPr>
                                      <a:rPr lang="hu-HU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fc</m:t>
                                    </m:r>
                                  </m:sub>
                                </m:sSub>
                                <m:r>
                                  <a:rPr lang="hu-HU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[</m:t>
                                </m:r>
                                <m:r>
                                  <m:rPr>
                                    <m:nor/>
                                  </m:rPr>
                                  <a:rPr lang="hu-HU" sz="20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c</m:t>
                                </m:r>
                                <m:sSup>
                                  <m:sSupPr>
                                    <m:ctrlPr>
                                      <a:rPr lang="hu-HU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hu-HU" sz="2000" b="0" i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m</m:t>
                                    </m:r>
                                  </m:e>
                                  <m:sup>
                                    <m:r>
                                      <a:rPr lang="hu-HU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p>
                                </m:sSup>
                                <m:r>
                                  <a:rPr lang="hu-HU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]</m:t>
                                </m:r>
                              </m:oMath>
                            </m:oMathPara>
                          </a14:m>
                          <a:endParaRPr lang="en-US" sz="2000" b="0" dirty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u-HU" sz="20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hu-HU" sz="20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3360</m:t>
                                </m:r>
                              </m:oMath>
                            </m:oMathPara>
                          </a14:m>
                          <a:endParaRPr lang="hu-HU" sz="2000" b="0" dirty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u-HU" sz="20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~63</m:t>
                                </m:r>
                              </m:oMath>
                            </m:oMathPara>
                          </a14:m>
                          <a:endParaRPr lang="hu-HU" sz="2000" b="0" dirty="0">
                            <a:solidFill>
                              <a:srgbClr val="FFFF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hu-HU" sz="20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≪1</m:t>
                                </m:r>
                              </m:oMath>
                            </m:oMathPara>
                          </a14:m>
                          <a:endParaRPr lang="hu-HU" sz="2000" b="0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FCC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áblázat 7">
                <a:extLst>
                  <a:ext uri="{FF2B5EF4-FFF2-40B4-BE49-F238E27FC236}">
                    <a16:creationId xmlns:a16="http://schemas.microsoft.com/office/drawing/2014/main" id="{704C50CB-C6B2-AA96-C579-B768698060E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8943117"/>
                  </p:ext>
                </p:extLst>
              </p:nvPr>
            </p:nvGraphicFramePr>
            <p:xfrm>
              <a:off x="155208" y="4617554"/>
              <a:ext cx="5326570" cy="15214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0252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21475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35464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35464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000" b="0" dirty="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</a:rPr>
                            <a:t>ZnTe</a:t>
                          </a:r>
                          <a:endParaRPr lang="en-US" sz="2000" b="0" dirty="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000" b="0" dirty="0">
                              <a:solidFill>
                                <a:srgbClr val="0000FF"/>
                              </a:solidFill>
                              <a:latin typeface="Calibri" panose="020F0502020204030204" pitchFamily="34" charset="0"/>
                            </a:rPr>
                            <a:t>2PA</a:t>
                          </a:r>
                          <a:endParaRPr lang="en-US" sz="2000" b="0" dirty="0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000" b="0" dirty="0">
                              <a:solidFill>
                                <a:srgbClr val="009900"/>
                              </a:solidFill>
                              <a:latin typeface="Calibri" panose="020F0502020204030204" pitchFamily="34" charset="0"/>
                            </a:rPr>
                            <a:t>3PA</a:t>
                          </a:r>
                          <a:endParaRPr lang="en-US" sz="2000" b="0" dirty="0">
                            <a:solidFill>
                              <a:srgbClr val="0099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hu-HU" sz="2000" b="0" dirty="0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</a:rPr>
                            <a:t>4PA</a:t>
                          </a:r>
                          <a:endParaRPr lang="en-US" sz="2000" b="0" dirty="0">
                            <a:solidFill>
                              <a:srgbClr val="FF0000"/>
                            </a:solidFill>
                            <a:latin typeface="Calibri" panose="020F0502020204030204" pitchFamily="34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CC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endParaRPr lang="hu-HU"/>
                        </a:p>
                      </a:txBody>
                      <a:tcPr anchor="ctr">
                        <a:lnL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35" t="-60345" r="-281304" b="-655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u-HU"/>
                        </a:p>
                      </a:txBody>
                      <a:tcPr anchor="ctr">
                        <a:lnL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15500" t="-60345" r="-223500" b="-655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u-HU"/>
                        </a:p>
                      </a:txBody>
                      <a:tcPr anchor="ctr">
                        <a:lnL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94144" t="-60345" r="-101351" b="-655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u-HU"/>
                        </a:p>
                      </a:txBody>
                      <a:tcPr anchor="ctr">
                        <a:lnL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92825" t="-60345" r="-897" b="-655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24180">
                    <a:tc>
                      <a:txBody>
                        <a:bodyPr/>
                        <a:lstStyle/>
                        <a:p>
                          <a:endParaRPr lang="hu-HU"/>
                        </a:p>
                      </a:txBody>
                      <a:tcPr anchor="ctr">
                        <a:lnL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35" t="-265714" r="-281304" b="-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u-HU"/>
                        </a:p>
                      </a:txBody>
                      <a:tcPr anchor="ctr">
                        <a:lnL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15500" t="-265714" r="-223500" b="-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u-HU"/>
                        </a:p>
                      </a:txBody>
                      <a:tcPr anchor="ctr">
                        <a:lnL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94144" t="-265714" r="-101351" b="-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u-HU"/>
                        </a:p>
                      </a:txBody>
                      <a:tcPr anchor="ctr">
                        <a:lnL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FF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92825" t="-265714" r="-897" b="-85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9" name="Csoportba foglalás 8">
            <a:extLst>
              <a:ext uri="{FF2B5EF4-FFF2-40B4-BE49-F238E27FC236}">
                <a16:creationId xmlns:a16="http://schemas.microsoft.com/office/drawing/2014/main" id="{23EF3959-8E8E-E9C9-1F8A-57BBF3076344}"/>
              </a:ext>
            </a:extLst>
          </p:cNvPr>
          <p:cNvGrpSpPr/>
          <p:nvPr/>
        </p:nvGrpSpPr>
        <p:grpSpPr>
          <a:xfrm>
            <a:off x="-29113" y="4341404"/>
            <a:ext cx="11915903" cy="2266245"/>
            <a:chOff x="-2719490" y="5356253"/>
            <a:chExt cx="16006247" cy="2266245"/>
          </a:xfrm>
        </p:grpSpPr>
        <p:sp>
          <p:nvSpPr>
            <p:cNvPr id="10" name="Téglalap 9">
              <a:extLst>
                <a:ext uri="{FF2B5EF4-FFF2-40B4-BE49-F238E27FC236}">
                  <a16:creationId xmlns:a16="http://schemas.microsoft.com/office/drawing/2014/main" id="{F5616D21-C18B-394A-8A86-D4F1139474CC}"/>
                </a:ext>
              </a:extLst>
            </p:cNvPr>
            <p:cNvSpPr/>
            <p:nvPr/>
          </p:nvSpPr>
          <p:spPr>
            <a:xfrm>
              <a:off x="19254" y="5707932"/>
              <a:ext cx="333044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8288" indent="-268288">
                <a:spcAft>
                  <a:spcPts val="600"/>
                </a:spcAft>
                <a:buClr>
                  <a:srgbClr val="008000"/>
                </a:buClr>
                <a:buSzPct val="125000"/>
              </a:pPr>
              <a:endParaRPr lang="hu-HU" kern="0">
                <a:solidFill>
                  <a:srgbClr val="9F5000"/>
                </a:solidFill>
              </a:endParaRPr>
            </a:p>
          </p:txBody>
        </p:sp>
        <p:sp>
          <p:nvSpPr>
            <p:cNvPr id="11" name="Téglalap 10">
              <a:extLst>
                <a:ext uri="{FF2B5EF4-FFF2-40B4-BE49-F238E27FC236}">
                  <a16:creationId xmlns:a16="http://schemas.microsoft.com/office/drawing/2014/main" id="{226C99B5-ED8D-D532-6AC5-A7A2E7E40D86}"/>
                </a:ext>
              </a:extLst>
            </p:cNvPr>
            <p:cNvSpPr/>
            <p:nvPr/>
          </p:nvSpPr>
          <p:spPr>
            <a:xfrm>
              <a:off x="19254" y="5356253"/>
              <a:ext cx="383717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8288" indent="-268288">
                <a:spcAft>
                  <a:spcPts val="600"/>
                </a:spcAft>
                <a:buClr>
                  <a:srgbClr val="008000"/>
                </a:buClr>
                <a:buSzPct val="125000"/>
              </a:pPr>
              <a:endParaRPr lang="hu-HU" kern="0">
                <a:solidFill>
                  <a:srgbClr val="9F5000"/>
                </a:solidFill>
              </a:endParaRPr>
            </a:p>
          </p:txBody>
        </p:sp>
        <p:sp>
          <p:nvSpPr>
            <p:cNvPr id="12" name="Téglalap 11">
              <a:extLst>
                <a:ext uri="{FF2B5EF4-FFF2-40B4-BE49-F238E27FC236}">
                  <a16:creationId xmlns:a16="http://schemas.microsoft.com/office/drawing/2014/main" id="{EA4AB1F7-CA97-6C1C-27EA-B25FDB7CBC39}"/>
                </a:ext>
              </a:extLst>
            </p:cNvPr>
            <p:cNvSpPr/>
            <p:nvPr/>
          </p:nvSpPr>
          <p:spPr>
            <a:xfrm>
              <a:off x="-2719490" y="7199049"/>
              <a:ext cx="16006247" cy="4234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68288" indent="-268288">
                <a:lnSpc>
                  <a:spcPct val="150000"/>
                </a:lnSpc>
                <a:spcAft>
                  <a:spcPts val="600"/>
                </a:spcAft>
                <a:buClr>
                  <a:srgbClr val="008000"/>
                </a:buClr>
                <a:buSzPct val="125000"/>
              </a:pPr>
              <a:r>
                <a:rPr lang="hu-HU" sz="1600" dirty="0" err="1">
                  <a:solidFill>
                    <a:srgbClr val="FF0000"/>
                  </a:solidFill>
                </a:rPr>
                <a:t>Polónyi</a:t>
              </a:r>
              <a:r>
                <a:rPr lang="hu-HU" sz="1600" dirty="0">
                  <a:solidFill>
                    <a:srgbClr val="FF0000"/>
                  </a:solidFill>
                </a:rPr>
                <a:t> </a:t>
              </a:r>
              <a:r>
                <a:rPr lang="hu-HU" sz="1600" dirty="0" err="1">
                  <a:solidFill>
                    <a:srgbClr val="FF0000"/>
                  </a:solidFill>
                </a:rPr>
                <a:t>et</a:t>
              </a:r>
              <a:r>
                <a:rPr lang="hu-HU" sz="1600" dirty="0">
                  <a:solidFill>
                    <a:srgbClr val="FF0000"/>
                  </a:solidFill>
                </a:rPr>
                <a:t> </a:t>
              </a:r>
              <a:r>
                <a:rPr lang="hu-HU" sz="1600" dirty="0" err="1">
                  <a:solidFill>
                    <a:srgbClr val="FF0000"/>
                  </a:solidFill>
                </a:rPr>
                <a:t>al</a:t>
              </a:r>
              <a:r>
                <a:rPr lang="hu-HU" sz="1600" dirty="0">
                  <a:solidFill>
                    <a:srgbClr val="FF0000"/>
                  </a:solidFill>
                </a:rPr>
                <a:t>., </a:t>
              </a:r>
              <a:r>
                <a:rPr lang="hu-HU" sz="1600" dirty="0" err="1">
                  <a:solidFill>
                    <a:srgbClr val="FF0000"/>
                  </a:solidFill>
                </a:rPr>
                <a:t>Opt</a:t>
              </a:r>
              <a:r>
                <a:rPr lang="hu-HU" sz="1600" dirty="0">
                  <a:solidFill>
                    <a:srgbClr val="FF0000"/>
                  </a:solidFill>
                </a:rPr>
                <a:t>. Express, 2016</a:t>
              </a:r>
              <a:r>
                <a:rPr lang="en-US" sz="1600" dirty="0">
                  <a:solidFill>
                    <a:srgbClr val="FF0000"/>
                  </a:solidFill>
                </a:rPr>
                <a:t> </a:t>
              </a:r>
              <a:r>
                <a:rPr lang="hu-HU" sz="1600" dirty="0" err="1">
                  <a:solidFill>
                    <a:srgbClr val="FF0000"/>
                  </a:solidFill>
                </a:rPr>
                <a:t>Blanchard</a:t>
              </a:r>
              <a:r>
                <a:rPr lang="hu-HU" sz="1600" dirty="0">
                  <a:solidFill>
                    <a:srgbClr val="FF0000"/>
                  </a:solidFill>
                </a:rPr>
                <a:t> </a:t>
              </a:r>
              <a:r>
                <a:rPr lang="hu-HU" sz="1600" dirty="0" err="1">
                  <a:solidFill>
                    <a:srgbClr val="FF0000"/>
                  </a:solidFill>
                </a:rPr>
                <a:t>et</a:t>
              </a:r>
              <a:r>
                <a:rPr lang="hu-HU" sz="1600" dirty="0">
                  <a:solidFill>
                    <a:srgbClr val="FF0000"/>
                  </a:solidFill>
                </a:rPr>
                <a:t> </a:t>
              </a:r>
              <a:r>
                <a:rPr lang="hu-HU" sz="1600" dirty="0" err="1">
                  <a:solidFill>
                    <a:srgbClr val="FF0000"/>
                  </a:solidFill>
                </a:rPr>
                <a:t>al</a:t>
              </a:r>
              <a:r>
                <a:rPr lang="hu-HU" sz="1600" dirty="0">
                  <a:solidFill>
                    <a:srgbClr val="FF0000"/>
                  </a:solidFill>
                </a:rPr>
                <a:t>., </a:t>
              </a:r>
              <a:r>
                <a:rPr lang="hu-HU" sz="1600" dirty="0" err="1">
                  <a:solidFill>
                    <a:srgbClr val="FF0000"/>
                  </a:solidFill>
                </a:rPr>
                <a:t>Appl</a:t>
              </a:r>
              <a:r>
                <a:rPr lang="hu-HU" sz="1600" dirty="0">
                  <a:solidFill>
                    <a:srgbClr val="FF0000"/>
                  </a:solidFill>
                </a:rPr>
                <a:t>. </a:t>
              </a:r>
              <a:r>
                <a:rPr lang="hu-HU" sz="1600" dirty="0" err="1">
                  <a:solidFill>
                    <a:srgbClr val="FF0000"/>
                  </a:solidFill>
                </a:rPr>
                <a:t>Phys</a:t>
              </a:r>
              <a:r>
                <a:rPr lang="hu-HU" sz="1600" dirty="0">
                  <a:solidFill>
                    <a:srgbClr val="FF0000"/>
                  </a:solidFill>
                </a:rPr>
                <a:t>. Lett.,2014</a:t>
              </a:r>
              <a:r>
                <a:rPr lang="en-US" sz="1600" dirty="0">
                  <a:solidFill>
                    <a:srgbClr val="FF0000"/>
                  </a:solidFill>
                </a:rPr>
                <a:t> </a:t>
              </a:r>
              <a:r>
                <a:rPr lang="hu-HU" sz="1600" dirty="0">
                  <a:solidFill>
                    <a:srgbClr val="FF0000"/>
                  </a:solidFill>
                </a:rPr>
                <a:t>Fülöp </a:t>
              </a:r>
              <a:r>
                <a:rPr lang="hu-HU" sz="1600" dirty="0" err="1">
                  <a:solidFill>
                    <a:srgbClr val="FF0000"/>
                  </a:solidFill>
                </a:rPr>
                <a:t>et</a:t>
              </a:r>
              <a:r>
                <a:rPr lang="hu-HU" sz="1600" dirty="0">
                  <a:solidFill>
                    <a:srgbClr val="FF0000"/>
                  </a:solidFill>
                </a:rPr>
                <a:t> </a:t>
              </a:r>
              <a:r>
                <a:rPr lang="hu-HU" sz="1600" dirty="0" err="1">
                  <a:solidFill>
                    <a:srgbClr val="FF0000"/>
                  </a:solidFill>
                </a:rPr>
                <a:t>al</a:t>
              </a:r>
              <a:r>
                <a:rPr lang="hu-HU" sz="1600" dirty="0">
                  <a:solidFill>
                    <a:srgbClr val="FF0000"/>
                  </a:solidFill>
                </a:rPr>
                <a:t>., </a:t>
              </a:r>
              <a:r>
                <a:rPr lang="hu-HU" sz="1600" dirty="0" err="1">
                  <a:solidFill>
                    <a:srgbClr val="FF0000"/>
                  </a:solidFill>
                </a:rPr>
                <a:t>Opt</a:t>
              </a:r>
              <a:r>
                <a:rPr lang="hu-HU" sz="1600" dirty="0">
                  <a:solidFill>
                    <a:srgbClr val="FF0000"/>
                  </a:solidFill>
                </a:rPr>
                <a:t>. Express, 2010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95168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30861-E130-CAD1-10E3-98AB83519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DBBFE38-C43C-9AB3-688A-884DDA0C3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71499"/>
          </a:xfrm>
          <a:solidFill>
            <a:schemeClr val="tx2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hu-HU" sz="3200" dirty="0" err="1"/>
              <a:t>Reconsidering</a:t>
            </a:r>
            <a:r>
              <a:rPr lang="hu-HU" sz="3200" dirty="0"/>
              <a:t> </a:t>
            </a:r>
            <a:r>
              <a:rPr lang="hu-HU" sz="3200" dirty="0" err="1"/>
              <a:t>semiconductors</a:t>
            </a:r>
            <a:r>
              <a:rPr lang="hu-HU" sz="3200" dirty="0"/>
              <a:t> </a:t>
            </a:r>
            <a:r>
              <a:rPr lang="hu-HU" sz="3200" dirty="0" err="1"/>
              <a:t>for</a:t>
            </a:r>
            <a:r>
              <a:rPr lang="hu-HU" sz="3200" dirty="0"/>
              <a:t> </a:t>
            </a:r>
            <a:r>
              <a:rPr lang="hu-HU" sz="3200" dirty="0" err="1"/>
              <a:t>THz</a:t>
            </a:r>
            <a:r>
              <a:rPr lang="hu-HU" sz="3200" dirty="0"/>
              <a:t> </a:t>
            </a:r>
            <a:r>
              <a:rPr lang="hu-HU" sz="3200" dirty="0" err="1"/>
              <a:t>generation</a:t>
            </a:r>
            <a:endParaRPr lang="hu-HU" sz="320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B9BD17B-44D8-DD23-7BEA-428C5F0692F7}"/>
              </a:ext>
            </a:extLst>
          </p:cNvPr>
          <p:cNvSpPr txBox="1">
            <a:spLocks/>
          </p:cNvSpPr>
          <p:nvPr/>
        </p:nvSpPr>
        <p:spPr>
          <a:xfrm>
            <a:off x="11744325" y="6524625"/>
            <a:ext cx="476250" cy="32385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78D361C-9D58-49EA-B8C8-BDBC1149CAC2}" type="slidenum">
              <a:rPr lang="hu-HU" smtClean="0">
                <a:solidFill>
                  <a:prstClr val="black"/>
                </a:solidFill>
              </a:rPr>
              <a:pPr algn="r">
                <a:defRPr/>
              </a:pPr>
              <a:t>19</a:t>
            </a:fld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932FF981-3E22-59CF-A290-D8080A2BBFDF}"/>
              </a:ext>
            </a:extLst>
          </p:cNvPr>
          <p:cNvSpPr txBox="1"/>
          <p:nvPr/>
        </p:nvSpPr>
        <p:spPr>
          <a:xfrm>
            <a:off x="77574" y="1180622"/>
            <a:ext cx="481110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spcAft>
                <a:spcPts val="600"/>
              </a:spcAft>
              <a:buClr>
                <a:srgbClr val="008000"/>
              </a:buClr>
              <a:buSzPct val="100000"/>
              <a:buFont typeface="Wingdings" panose="05000000000000000000" pitchFamily="2" charset="2"/>
              <a:buChar char="J"/>
            </a:pPr>
            <a:r>
              <a:rPr lang="hu-HU" sz="2000" b="1" err="1">
                <a:solidFill>
                  <a:srgbClr val="009900"/>
                </a:solidFill>
                <a:latin typeface="Calibri" panose="020F0502020204030204" pitchFamily="34" charset="0"/>
              </a:rPr>
              <a:t>Solution</a:t>
            </a:r>
            <a:r>
              <a:rPr lang="hu-HU" sz="2000" b="1">
                <a:solidFill>
                  <a:srgbClr val="009900"/>
                </a:solidFill>
                <a:latin typeface="Calibri" panose="020F0502020204030204" pitchFamily="34" charset="0"/>
              </a:rPr>
              <a:t>: </a:t>
            </a:r>
            <a:r>
              <a:rPr lang="hu-HU" sz="2000" b="1">
                <a:solidFill>
                  <a:srgbClr val="009900"/>
                </a:solidFill>
              </a:rPr>
              <a:t>l</a:t>
            </a:r>
            <a:r>
              <a:rPr lang="en-US" sz="2000" b="1" err="1">
                <a:solidFill>
                  <a:srgbClr val="009900"/>
                </a:solidFill>
                <a:latin typeface="Calibri" panose="020F0502020204030204" pitchFamily="34" charset="0"/>
              </a:rPr>
              <a:t>onger</a:t>
            </a:r>
            <a:r>
              <a:rPr lang="en-US" sz="2000" b="1">
                <a:solidFill>
                  <a:srgbClr val="009900"/>
                </a:solidFill>
                <a:latin typeface="Calibri" panose="020F0502020204030204" pitchFamily="34" charset="0"/>
              </a:rPr>
              <a:t> pump wavelength</a:t>
            </a:r>
            <a:endParaRPr lang="hu-HU" sz="2000" b="1">
              <a:solidFill>
                <a:srgbClr val="009900"/>
              </a:solidFill>
              <a:latin typeface="Calibri" panose="020F0502020204030204" pitchFamily="34" charset="0"/>
            </a:endParaRPr>
          </a:p>
          <a:p>
            <a:pPr marL="612000" lvl="1" indent="-252000">
              <a:spcAft>
                <a:spcPts val="600"/>
              </a:spcAft>
              <a:buClr>
                <a:srgbClr val="009900"/>
              </a:buClr>
              <a:buSzPct val="100000"/>
              <a:buFont typeface="Calibri" panose="020F0502020204030204" pitchFamily="34" charset="0"/>
              <a:buChar char="→"/>
            </a:pPr>
            <a:r>
              <a:rPr lang="hu-HU" sz="2000"/>
              <a:t>A</a:t>
            </a:r>
            <a:r>
              <a:rPr lang="en-US" sz="2000" err="1"/>
              <a:t>llows</a:t>
            </a:r>
            <a:r>
              <a:rPr lang="en-US" sz="2000"/>
              <a:t> for higher pump </a:t>
            </a:r>
            <a:r>
              <a:rPr lang="en-US" sz="2000" err="1"/>
              <a:t>intensit</a:t>
            </a:r>
            <a:r>
              <a:rPr lang="hu-HU" sz="2000"/>
              <a:t>y </a:t>
            </a:r>
          </a:p>
          <a:p>
            <a:pPr marL="612000" lvl="1" indent="-252000">
              <a:spcAft>
                <a:spcPts val="600"/>
              </a:spcAft>
              <a:buClr>
                <a:srgbClr val="009900"/>
              </a:buClr>
              <a:buSzPct val="100000"/>
              <a:buFont typeface="Calibri" panose="020F0502020204030204" pitchFamily="34" charset="0"/>
              <a:buChar char="→"/>
            </a:pPr>
            <a:r>
              <a:rPr lang="hu-HU" sz="2000"/>
              <a:t>M</a:t>
            </a:r>
            <a:r>
              <a:rPr lang="en-US" sz="2000"/>
              <a:t>ore efficient THz generation</a:t>
            </a:r>
            <a:endParaRPr lang="hu-HU" sz="200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E6BF5390-8278-D334-C5A2-4C1253AE48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" t="1034" r="2409" b="3757"/>
          <a:stretch/>
        </p:blipFill>
        <p:spPr>
          <a:xfrm>
            <a:off x="6478295" y="1525868"/>
            <a:ext cx="5288461" cy="4271450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7AB116AA-53A3-78B2-DF78-7272A2FD2A7B}"/>
              </a:ext>
            </a:extLst>
          </p:cNvPr>
          <p:cNvSpPr txBox="1"/>
          <p:nvPr/>
        </p:nvSpPr>
        <p:spPr>
          <a:xfrm>
            <a:off x="110691" y="2702252"/>
            <a:ext cx="61535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hu-HU" sz="2000" b="1" err="1">
                <a:solidFill>
                  <a:srgbClr val="FF0000"/>
                </a:solidFill>
              </a:rPr>
              <a:t>Requires</a:t>
            </a:r>
            <a:r>
              <a:rPr lang="hu-HU" sz="2000" b="1">
                <a:solidFill>
                  <a:srgbClr val="FF0000"/>
                </a:solidFill>
              </a:rPr>
              <a:t> </a:t>
            </a:r>
            <a:r>
              <a:rPr lang="hu-HU" sz="2000" b="1" err="1">
                <a:solidFill>
                  <a:srgbClr val="FF0000"/>
                </a:solidFill>
              </a:rPr>
              <a:t>tilted</a:t>
            </a:r>
            <a:r>
              <a:rPr lang="hu-HU" sz="2000" b="1">
                <a:solidFill>
                  <a:srgbClr val="FF0000"/>
                </a:solidFill>
              </a:rPr>
              <a:t>-</a:t>
            </a:r>
            <a:r>
              <a:rPr lang="hu-HU" sz="2000" b="1" err="1">
                <a:solidFill>
                  <a:srgbClr val="FF0000"/>
                </a:solidFill>
              </a:rPr>
              <a:t>pulse</a:t>
            </a:r>
            <a:r>
              <a:rPr lang="hu-HU" sz="2000" b="1">
                <a:solidFill>
                  <a:srgbClr val="FF0000"/>
                </a:solidFill>
              </a:rPr>
              <a:t>-front </a:t>
            </a:r>
            <a:r>
              <a:rPr lang="hu-HU" sz="2000" b="1" err="1">
                <a:solidFill>
                  <a:srgbClr val="FF0000"/>
                </a:solidFill>
              </a:rPr>
              <a:t>pumping</a:t>
            </a:r>
            <a:endParaRPr lang="hu-HU" sz="200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71086E46-0423-CEA6-2B66-2ABEC58C79F5}"/>
              </a:ext>
            </a:extLst>
          </p:cNvPr>
          <p:cNvSpPr txBox="1"/>
          <p:nvPr/>
        </p:nvSpPr>
        <p:spPr>
          <a:xfrm>
            <a:off x="100076" y="3535725"/>
            <a:ext cx="600855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spcAft>
                <a:spcPts val="600"/>
              </a:spcAft>
              <a:buClr>
                <a:srgbClr val="008000"/>
              </a:buClr>
              <a:buSzPct val="100000"/>
              <a:buFont typeface="Wingdings" panose="05000000000000000000" pitchFamily="2" charset="2"/>
              <a:buChar char="J"/>
            </a:pPr>
            <a:r>
              <a:rPr lang="en-US" sz="2000" b="1">
                <a:solidFill>
                  <a:srgbClr val="009900"/>
                </a:solidFill>
              </a:rPr>
              <a:t>The pulse front tilt angle is advantageously smaller</a:t>
            </a:r>
            <a:endParaRPr lang="en-US" sz="2000" b="1">
              <a:solidFill>
                <a:srgbClr val="009900"/>
              </a:solidFill>
              <a:latin typeface="Calibri" panose="020F0502020204030204" pitchFamily="34" charset="0"/>
            </a:endParaRPr>
          </a:p>
          <a:p>
            <a:pPr marL="612000" lvl="1" indent="-252000">
              <a:spcAft>
                <a:spcPts val="600"/>
              </a:spcAft>
              <a:buClr>
                <a:srgbClr val="009900"/>
              </a:buClr>
              <a:buSzPct val="100000"/>
              <a:buFont typeface="Calibri" panose="020F0502020204030204" pitchFamily="34" charset="0"/>
              <a:buChar char="→"/>
            </a:pPr>
            <a:r>
              <a:rPr lang="hu-HU" sz="2000"/>
              <a:t> </a:t>
            </a:r>
            <a:r>
              <a:rPr lang="en-US" sz="2000"/>
              <a:t>Large interaction length for THz generation compensates for smaller nonlinear coefficient</a:t>
            </a:r>
          </a:p>
          <a:p>
            <a:pPr marL="612000" lvl="1" indent="-252000">
              <a:spcAft>
                <a:spcPts val="600"/>
              </a:spcAft>
              <a:buClr>
                <a:srgbClr val="009900"/>
              </a:buClr>
              <a:buSzPct val="100000"/>
              <a:buFont typeface="Calibri" panose="020F0502020204030204" pitchFamily="34" charset="0"/>
              <a:buChar char="→"/>
            </a:pPr>
            <a:r>
              <a:rPr lang="en-US" sz="2000"/>
              <a:t>More uniform crystal length across the pumped area</a:t>
            </a:r>
          </a:p>
          <a:p>
            <a:pPr marL="360000" lvl="1">
              <a:spcAft>
                <a:spcPts val="600"/>
              </a:spcAft>
              <a:buClr>
                <a:srgbClr val="009900"/>
              </a:buClr>
              <a:buSzPct val="100000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947487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CEED61A-5EC8-7BDC-4D8C-82D9D1E45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71499"/>
          </a:xfrm>
          <a:solidFill>
            <a:schemeClr val="tx2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hu-HU" sz="3200" dirty="0" err="1"/>
              <a:t>Terahertz</a:t>
            </a:r>
            <a:r>
              <a:rPr lang="hu-HU" sz="3200" dirty="0"/>
              <a:t> </a:t>
            </a:r>
            <a:r>
              <a:rPr lang="hu-HU" sz="3200" dirty="0" err="1"/>
              <a:t>radiation</a:t>
            </a:r>
            <a:r>
              <a:rPr lang="hu-HU" sz="3200" dirty="0"/>
              <a:t> in </a:t>
            </a:r>
            <a:r>
              <a:rPr lang="hu-HU" sz="3200" dirty="0" err="1"/>
              <a:t>the</a:t>
            </a:r>
            <a:r>
              <a:rPr lang="hu-HU" sz="3200" dirty="0"/>
              <a:t> EM </a:t>
            </a:r>
            <a:r>
              <a:rPr lang="hu-HU" sz="3200" dirty="0" err="1"/>
              <a:t>spectrum</a:t>
            </a:r>
            <a:endParaRPr lang="hu-HU" sz="3200" dirty="0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B36ABF3F-2AFA-CC71-644E-23D03186E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355" y="568664"/>
            <a:ext cx="9071290" cy="3389146"/>
          </a:xfrm>
          <a:prstGeom prst="rect">
            <a:avLst/>
          </a:prstGeom>
        </p:spPr>
      </p:pic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4FFB325-6F02-AE5B-FF6B-C7C2722B5524}"/>
              </a:ext>
            </a:extLst>
          </p:cNvPr>
          <p:cNvSpPr txBox="1">
            <a:spLocks/>
          </p:cNvSpPr>
          <p:nvPr/>
        </p:nvSpPr>
        <p:spPr>
          <a:xfrm>
            <a:off x="11868150" y="6524625"/>
            <a:ext cx="333375" cy="32385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78D361C-9D58-49EA-B8C8-BDBC1149CAC2}" type="slidenum">
              <a:rPr lang="hu-HU" smtClean="0">
                <a:solidFill>
                  <a:prstClr val="black"/>
                </a:solidFill>
              </a:rPr>
              <a:pPr algn="r">
                <a:defRPr/>
              </a:pPr>
              <a:t>2</a:t>
            </a:fld>
            <a:endParaRPr lang="hu-HU" dirty="0">
              <a:solidFill>
                <a:prstClr val="black"/>
              </a:solidFill>
            </a:endParaRPr>
          </a:p>
        </p:txBody>
      </p:sp>
      <p:grpSp>
        <p:nvGrpSpPr>
          <p:cNvPr id="13" name="Csoportba foglalás 12">
            <a:extLst>
              <a:ext uri="{FF2B5EF4-FFF2-40B4-BE49-F238E27FC236}">
                <a16:creationId xmlns:a16="http://schemas.microsoft.com/office/drawing/2014/main" id="{1193803D-44F8-3511-C111-7A9E43CA1BB4}"/>
              </a:ext>
            </a:extLst>
          </p:cNvPr>
          <p:cNvGrpSpPr/>
          <p:nvPr/>
        </p:nvGrpSpPr>
        <p:grpSpPr>
          <a:xfrm>
            <a:off x="8537765" y="4148391"/>
            <a:ext cx="2505200" cy="2276340"/>
            <a:chOff x="4843398" y="4338891"/>
            <a:chExt cx="2505200" cy="2276340"/>
          </a:xfrm>
        </p:grpSpPr>
        <p:grpSp>
          <p:nvGrpSpPr>
            <p:cNvPr id="6" name="Csoportba foglalás 5">
              <a:extLst>
                <a:ext uri="{FF2B5EF4-FFF2-40B4-BE49-F238E27FC236}">
                  <a16:creationId xmlns:a16="http://schemas.microsoft.com/office/drawing/2014/main" id="{C4CBA891-B6C1-484E-DE10-ACC2FE38EAE9}"/>
                </a:ext>
              </a:extLst>
            </p:cNvPr>
            <p:cNvGrpSpPr/>
            <p:nvPr/>
          </p:nvGrpSpPr>
          <p:grpSpPr>
            <a:xfrm>
              <a:off x="4843398" y="4338891"/>
              <a:ext cx="2505200" cy="2276340"/>
              <a:chOff x="6545880" y="624254"/>
              <a:chExt cx="2505200" cy="227634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Szövegdoboz 6">
                    <a:extLst>
                      <a:ext uri="{FF2B5EF4-FFF2-40B4-BE49-F238E27FC236}">
                        <a16:creationId xmlns:a16="http://schemas.microsoft.com/office/drawing/2014/main" id="{90D86062-82CA-A0B6-139E-1FDFE8BC77C3}"/>
                      </a:ext>
                    </a:extLst>
                  </p:cNvPr>
                  <p:cNvSpPr txBox="1"/>
                  <p:nvPr/>
                </p:nvSpPr>
                <p:spPr>
                  <a:xfrm>
                    <a:off x="7007484" y="624254"/>
                    <a:ext cx="1655297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hu-HU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lang="hu-HU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=0,1−10 </m:t>
                          </m:r>
                          <m:r>
                            <a:rPr lang="hu-HU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𝑇𝐻𝑧</m:t>
                          </m:r>
                        </m:oMath>
                      </m:oMathPara>
                    </a14:m>
                    <a:endParaRPr lang="hu-HU" sz="1600" dirty="0"/>
                  </a:p>
                </p:txBody>
              </p:sp>
            </mc:Choice>
            <mc:Fallback xmlns="">
              <p:sp>
                <p:nvSpPr>
                  <p:cNvPr id="13" name="Szövegdoboz 12">
                    <a:extLst>
                      <a:ext uri="{FF2B5EF4-FFF2-40B4-BE49-F238E27FC236}">
                        <a16:creationId xmlns:a16="http://schemas.microsoft.com/office/drawing/2014/main" id="{6729351E-3C9A-4722-BCF1-5B522952646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07484" y="624254"/>
                    <a:ext cx="1655297" cy="24622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r="-368" b="-487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Szövegdoboz 7">
                    <a:extLst>
                      <a:ext uri="{FF2B5EF4-FFF2-40B4-BE49-F238E27FC236}">
                        <a16:creationId xmlns:a16="http://schemas.microsoft.com/office/drawing/2014/main" id="{5AA3490F-7CF6-59E9-02A2-D60A0EE00B42}"/>
                      </a:ext>
                    </a:extLst>
                  </p:cNvPr>
                  <p:cNvSpPr txBox="1"/>
                  <p:nvPr/>
                </p:nvSpPr>
                <p:spPr>
                  <a:xfrm>
                    <a:off x="7007484" y="1061055"/>
                    <a:ext cx="1666041" cy="246221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hu-HU" sz="1600" i="1"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hu-HU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≈</m:t>
                          </m:r>
                          <m:r>
                            <a:rPr lang="hu-HU" sz="1600" i="1">
                              <a:latin typeface="Cambria Math" panose="02040503050406030204" pitchFamily="18" charset="0"/>
                            </a:rPr>
                            <m:t>3−0,03 </m:t>
                          </m:r>
                          <m:r>
                            <a:rPr lang="hu-HU" sz="1600" i="1">
                              <a:latin typeface="Cambria Math" panose="02040503050406030204" pitchFamily="18" charset="0"/>
                            </a:rPr>
                            <m:t>𝑚𝑚</m:t>
                          </m:r>
                          <m:r>
                            <a:rPr lang="hu-HU" sz="1600" i="1">
                              <a:latin typeface="Cambria Math" panose="02040503050406030204" pitchFamily="18" charset="0"/>
                            </a:rPr>
                            <m:t> </m:t>
                          </m:r>
                        </m:oMath>
                      </m:oMathPara>
                    </a14:m>
                    <a:endParaRPr lang="hu-HU" sz="1600" dirty="0"/>
                  </a:p>
                </p:txBody>
              </p:sp>
            </mc:Choice>
            <mc:Fallback xmlns="">
              <p:sp>
                <p:nvSpPr>
                  <p:cNvPr id="8" name="Szövegdoboz 7">
                    <a:extLst>
                      <a:ext uri="{FF2B5EF4-FFF2-40B4-BE49-F238E27FC236}">
                        <a16:creationId xmlns:a16="http://schemas.microsoft.com/office/drawing/2014/main" id="{5AA3490F-7CF6-59E9-02A2-D60A0EE00B4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07484" y="1061055"/>
                    <a:ext cx="1666041" cy="24622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730" b="-4878"/>
                    </a:stretch>
                  </a:blipFill>
                </p:spPr>
                <p:txBody>
                  <a:bodyPr/>
                  <a:lstStyle/>
                  <a:p>
                    <a:r>
                      <a:rPr lang="hu-H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églalap 8">
                    <a:extLst>
                      <a:ext uri="{FF2B5EF4-FFF2-40B4-BE49-F238E27FC236}">
                        <a16:creationId xmlns:a16="http://schemas.microsoft.com/office/drawing/2014/main" id="{233CB2CB-76FD-C62F-32CF-71ED5F8D6BA4}"/>
                      </a:ext>
                    </a:extLst>
                  </p:cNvPr>
                  <p:cNvSpPr/>
                  <p:nvPr/>
                </p:nvSpPr>
                <p:spPr>
                  <a:xfrm>
                    <a:off x="6545880" y="1934658"/>
                    <a:ext cx="2505200" cy="338554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hu-HU" sz="16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hu-HU" sz="160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hu-HU" sz="1600" i="1"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hu-HU" sz="1600" i="1">
                              <a:latin typeface="Cambria Math" panose="02040503050406030204" pitchFamily="18" charset="0"/>
                            </a:rPr>
                            <m:t>𝜈</m:t>
                          </m:r>
                          <m:r>
                            <a:rPr lang="hu-HU" sz="1600" i="1">
                              <a:latin typeface="Cambria Math" panose="02040503050406030204" pitchFamily="18" charset="0"/>
                            </a:rPr>
                            <m:t>=0,41−41 </m:t>
                          </m:r>
                          <m:r>
                            <a:rPr lang="hu-HU" sz="1600" i="1">
                              <a:latin typeface="Cambria Math" panose="02040503050406030204" pitchFamily="18" charset="0"/>
                            </a:rPr>
                            <m:t>𝑚𝑒𝑉</m:t>
                          </m:r>
                        </m:oMath>
                      </m:oMathPara>
                    </a14:m>
                    <a:endParaRPr lang="hu-HU" sz="1600" dirty="0"/>
                  </a:p>
                </p:txBody>
              </p:sp>
            </mc:Choice>
            <mc:Fallback xmlns="">
              <p:sp>
                <p:nvSpPr>
                  <p:cNvPr id="9" name="Téglalap 8">
                    <a:extLst>
                      <a:ext uri="{FF2B5EF4-FFF2-40B4-BE49-F238E27FC236}">
                        <a16:creationId xmlns:a16="http://schemas.microsoft.com/office/drawing/2014/main" id="{233CB2CB-76FD-C62F-32CF-71ED5F8D6BA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45880" y="1934658"/>
                    <a:ext cx="2505200" cy="33855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u-H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églalap 9">
                    <a:extLst>
                      <a:ext uri="{FF2B5EF4-FFF2-40B4-BE49-F238E27FC236}">
                        <a16:creationId xmlns:a16="http://schemas.microsoft.com/office/drawing/2014/main" id="{9F64595C-BF67-7DEE-074E-BEA6484A33B7}"/>
                      </a:ext>
                    </a:extLst>
                  </p:cNvPr>
                  <p:cNvSpPr/>
                  <p:nvPr/>
                </p:nvSpPr>
                <p:spPr>
                  <a:xfrm>
                    <a:off x="6684362" y="2299211"/>
                    <a:ext cx="2228235" cy="601383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hu-HU" sz="160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hu-HU" sz="160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hu-HU" sz="16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hu-HU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hu-HU" sz="1600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hu-HU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hu-HU" sz="16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sub>
                              </m:sSub>
                            </m:den>
                          </m:f>
                          <m:r>
                            <a:rPr lang="hu-HU" sz="1600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hu-HU" sz="1600" i="1" smtClean="0">
                              <a:latin typeface="Cambria Math" panose="02040503050406030204" pitchFamily="18" charset="0"/>
                            </a:rPr>
                            <m:t>4,8</m:t>
                          </m:r>
                          <m:r>
                            <a:rPr lang="hu-HU" sz="1600" i="1">
                              <a:latin typeface="Cambria Math" panose="02040503050406030204" pitchFamily="18" charset="0"/>
                            </a:rPr>
                            <m:t>−480 </m:t>
                          </m:r>
                          <m:r>
                            <a:rPr lang="hu-HU" sz="1600" i="1">
                              <a:latin typeface="Cambria Math" panose="02040503050406030204" pitchFamily="18" charset="0"/>
                            </a:rPr>
                            <m:t>𝐾</m:t>
                          </m:r>
                        </m:oMath>
                      </m:oMathPara>
                    </a14:m>
                    <a:endParaRPr lang="hu-HU" sz="1600" dirty="0"/>
                  </a:p>
                </p:txBody>
              </p:sp>
            </mc:Choice>
            <mc:Fallback xmlns="">
              <p:sp>
                <p:nvSpPr>
                  <p:cNvPr id="10" name="Téglalap 9">
                    <a:extLst>
                      <a:ext uri="{FF2B5EF4-FFF2-40B4-BE49-F238E27FC236}">
                        <a16:creationId xmlns:a16="http://schemas.microsoft.com/office/drawing/2014/main" id="{9F64595C-BF67-7DEE-074E-BEA6484A33B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84362" y="2299211"/>
                    <a:ext cx="2228235" cy="601383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hu-H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Szövegdoboz 10">
                  <a:extLst>
                    <a:ext uri="{FF2B5EF4-FFF2-40B4-BE49-F238E27FC236}">
                      <a16:creationId xmlns:a16="http://schemas.microsoft.com/office/drawing/2014/main" id="{2DB39E86-EF8E-5826-38BE-1D641FEF0D90}"/>
                    </a:ext>
                  </a:extLst>
                </p:cNvPr>
                <p:cNvSpPr txBox="1"/>
                <p:nvPr/>
              </p:nvSpPr>
              <p:spPr>
                <a:xfrm>
                  <a:off x="5262978" y="5212494"/>
                  <a:ext cx="1666041" cy="2462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hu-HU" sz="1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hu-HU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r>
                          <a:rPr lang="hu-HU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10 −0.1 </m:t>
                        </m:r>
                        <m:r>
                          <a:rPr lang="hu-HU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𝑝𝑠</m:t>
                        </m:r>
                        <m:r>
                          <a:rPr lang="hu-HU" sz="1600" i="1"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hu-HU" sz="1600" dirty="0"/>
                </a:p>
              </p:txBody>
            </p:sp>
          </mc:Choice>
          <mc:Fallback xmlns="">
            <p:sp>
              <p:nvSpPr>
                <p:cNvPr id="11" name="Szövegdoboz 10">
                  <a:extLst>
                    <a:ext uri="{FF2B5EF4-FFF2-40B4-BE49-F238E27FC236}">
                      <a16:creationId xmlns:a16="http://schemas.microsoft.com/office/drawing/2014/main" id="{2DB39E86-EF8E-5826-38BE-1D641FEF0D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2978" y="5212494"/>
                  <a:ext cx="1666041" cy="246221"/>
                </a:xfrm>
                <a:prstGeom prst="rect">
                  <a:avLst/>
                </a:prstGeom>
                <a:blipFill>
                  <a:blip r:embed="rId9"/>
                  <a:stretch>
                    <a:fillRect b="-25000"/>
                  </a:stretch>
                </a:blipFill>
              </p:spPr>
              <p:txBody>
                <a:bodyPr/>
                <a:lstStyle/>
                <a:p>
                  <a:r>
                    <a:rPr lang="hu-HU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12" name="Object 4">
            <a:extLst>
              <a:ext uri="{FF2B5EF4-FFF2-40B4-BE49-F238E27FC236}">
                <a16:creationId xmlns:a16="http://schemas.microsoft.com/office/drawing/2014/main" id="{5D1DACE4-122A-76F3-30CD-8C6CAE88EB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0924867"/>
              </p:ext>
            </p:extLst>
          </p:nvPr>
        </p:nvGraphicFramePr>
        <p:xfrm>
          <a:off x="0" y="3657600"/>
          <a:ext cx="4891267" cy="303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0" imgW="4649760" imgH="3432960" progId="Origin50.Graph">
                  <p:embed/>
                </p:oleObj>
              </mc:Choice>
              <mc:Fallback>
                <p:oleObj name="Graph" r:id="rId10" imgW="4649760" imgH="3432960" progId="Origin50.Graph">
                  <p:embed/>
                  <p:pic>
                    <p:nvPicPr>
                      <p:cNvPr id="25190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1116" b="4929"/>
                      <a:stretch>
                        <a:fillRect/>
                      </a:stretch>
                    </p:blipFill>
                    <p:spPr bwMode="auto">
                      <a:xfrm>
                        <a:off x="0" y="3657600"/>
                        <a:ext cx="4891267" cy="30305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4316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414A7-F52B-4BB8-787C-9427ADED5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B0E3AFA-D3A0-47F1-07F2-F1F1EE7B6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71499"/>
          </a:xfrm>
          <a:solidFill>
            <a:schemeClr val="tx2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hu-HU" sz="3200" dirty="0" err="1"/>
              <a:t>Microstructured</a:t>
            </a:r>
            <a:r>
              <a:rPr lang="hu-HU" sz="3200" dirty="0"/>
              <a:t> </a:t>
            </a:r>
            <a:r>
              <a:rPr lang="hu-HU" sz="3200" dirty="0" err="1"/>
              <a:t>semiconductor</a:t>
            </a:r>
            <a:r>
              <a:rPr lang="hu-HU" sz="3200" dirty="0"/>
              <a:t> </a:t>
            </a:r>
            <a:r>
              <a:rPr lang="hu-HU" sz="3200" dirty="0" err="1"/>
              <a:t>THz</a:t>
            </a:r>
            <a:r>
              <a:rPr lang="hu-HU" sz="3200" dirty="0"/>
              <a:t> </a:t>
            </a:r>
            <a:r>
              <a:rPr lang="hu-HU" sz="3200" dirty="0" err="1"/>
              <a:t>sources</a:t>
            </a:r>
            <a:endParaRPr lang="hu-HU" sz="320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6676DC1-A210-0E1C-6773-9EBB7CD110A6}"/>
              </a:ext>
            </a:extLst>
          </p:cNvPr>
          <p:cNvSpPr txBox="1">
            <a:spLocks/>
          </p:cNvSpPr>
          <p:nvPr/>
        </p:nvSpPr>
        <p:spPr>
          <a:xfrm>
            <a:off x="11744325" y="6524625"/>
            <a:ext cx="476250" cy="32385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78D361C-9D58-49EA-B8C8-BDBC1149CAC2}" type="slidenum">
              <a:rPr lang="hu-HU" smtClean="0">
                <a:solidFill>
                  <a:prstClr val="black"/>
                </a:solidFill>
              </a:rPr>
              <a:pPr algn="r">
                <a:defRPr/>
              </a:pPr>
              <a:t>20</a:t>
            </a:fld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3" name="Téglalap 2">
            <a:extLst>
              <a:ext uri="{FF2B5EF4-FFF2-40B4-BE49-F238E27FC236}">
                <a16:creationId xmlns:a16="http://schemas.microsoft.com/office/drawing/2014/main" id="{88B5E4B3-1138-8FEE-5525-75220590B040}"/>
              </a:ext>
            </a:extLst>
          </p:cNvPr>
          <p:cNvSpPr/>
          <p:nvPr/>
        </p:nvSpPr>
        <p:spPr>
          <a:xfrm>
            <a:off x="1878983" y="2505423"/>
            <a:ext cx="506720" cy="782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54562F8-A231-2A75-AE35-9CC6777BCF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84" y="1074275"/>
            <a:ext cx="5747211" cy="1367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48E6BA61-EA7E-BAC1-B2FE-502D11E78D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84" y="5040285"/>
            <a:ext cx="5305858" cy="1340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3B41618A-EB71-2970-7410-571CA9847F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918" y="3104356"/>
            <a:ext cx="6272920" cy="129113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53E669EF-9D88-8617-EEB8-4FA187AAAD8C}"/>
              </a:ext>
            </a:extLst>
          </p:cNvPr>
          <p:cNvSpPr txBox="1"/>
          <p:nvPr/>
        </p:nvSpPr>
        <p:spPr>
          <a:xfrm>
            <a:off x="0" y="788557"/>
            <a:ext cx="60973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FF"/>
                </a:solidFill>
              </a:rPr>
              <a:t>Contact grating</a:t>
            </a:r>
            <a:endParaRPr lang="hu-HU" sz="1800" dirty="0">
              <a:solidFill>
                <a:srgbClr val="0000FF"/>
              </a:solidFill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808DBDDE-5D4C-B67C-7F22-513F5F4BE6A1}"/>
              </a:ext>
            </a:extLst>
          </p:cNvPr>
          <p:cNvSpPr txBox="1"/>
          <p:nvPr/>
        </p:nvSpPr>
        <p:spPr>
          <a:xfrm>
            <a:off x="127484" y="2356309"/>
            <a:ext cx="61170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dirty="0">
                <a:solidFill>
                  <a:srgbClr val="FF0000"/>
                </a:solidFill>
              </a:rPr>
              <a:t>J. A. Fülöp</a:t>
            </a:r>
            <a:r>
              <a:rPr lang="en-US" sz="1600" dirty="0">
                <a:solidFill>
                  <a:srgbClr val="FF0000"/>
                </a:solidFill>
              </a:rPr>
              <a:t> et al., </a:t>
            </a:r>
            <a:r>
              <a:rPr lang="hu-HU" sz="1600" dirty="0" err="1">
                <a:solidFill>
                  <a:srgbClr val="FF0000"/>
                </a:solidFill>
              </a:rPr>
              <a:t>Optica</a:t>
            </a:r>
            <a:r>
              <a:rPr lang="hu-HU" sz="1600" dirty="0">
                <a:solidFill>
                  <a:srgbClr val="FF0000"/>
                </a:solidFill>
              </a:rPr>
              <a:t> </a:t>
            </a:r>
            <a:r>
              <a:rPr lang="hu-HU" sz="1600" b="1" dirty="0">
                <a:solidFill>
                  <a:srgbClr val="FF0000"/>
                </a:solidFill>
              </a:rPr>
              <a:t>3</a:t>
            </a:r>
            <a:r>
              <a:rPr lang="hu-HU" sz="1600" dirty="0">
                <a:solidFill>
                  <a:srgbClr val="FF0000"/>
                </a:solidFill>
              </a:rPr>
              <a:t>, 1075-1078 (2016)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dirty="0" err="1">
                <a:solidFill>
                  <a:srgbClr val="FF0000"/>
                </a:solidFill>
              </a:rPr>
              <a:t>Gy</a:t>
            </a:r>
            <a:r>
              <a:rPr lang="en-US" sz="1600" dirty="0">
                <a:solidFill>
                  <a:srgbClr val="FF0000"/>
                </a:solidFill>
              </a:rPr>
              <a:t>. </a:t>
            </a:r>
            <a:r>
              <a:rPr lang="en-US" sz="1600" dirty="0" err="1">
                <a:solidFill>
                  <a:srgbClr val="FF0000"/>
                </a:solidFill>
              </a:rPr>
              <a:t>Polónyi</a:t>
            </a:r>
            <a:r>
              <a:rPr lang="en-US" sz="1600" dirty="0">
                <a:solidFill>
                  <a:srgbClr val="FF0000"/>
                </a:solidFill>
              </a:rPr>
              <a:t> et al., IEEE </a:t>
            </a:r>
            <a:r>
              <a:rPr lang="en-US" sz="1600" b="1" dirty="0">
                <a:solidFill>
                  <a:srgbClr val="FF0000"/>
                </a:solidFill>
              </a:rPr>
              <a:t>23</a:t>
            </a:r>
            <a:r>
              <a:rPr lang="en-US" sz="1600" dirty="0">
                <a:solidFill>
                  <a:srgbClr val="FF0000"/>
                </a:solidFill>
              </a:rPr>
              <a:t>, 1-8 (2017)</a:t>
            </a:r>
            <a:endParaRPr lang="hu-HU" sz="1600" dirty="0">
              <a:solidFill>
                <a:srgbClr val="FF0000"/>
              </a:solidFill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91C24E3B-2F0B-BE54-A858-B9BBB8CCB9B0}"/>
              </a:ext>
            </a:extLst>
          </p:cNvPr>
          <p:cNvSpPr txBox="1"/>
          <p:nvPr/>
        </p:nvSpPr>
        <p:spPr>
          <a:xfrm>
            <a:off x="6082514" y="1261838"/>
            <a:ext cx="56473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Diffraction efficiency &lt;75% (1.7-3.9 µm, 1-4 THz)</a:t>
            </a:r>
          </a:p>
          <a:p>
            <a:pPr marL="342900" indent="-342900">
              <a:buAutoNum type="alphaLcParenR"/>
            </a:pPr>
            <a:r>
              <a:rPr lang="en-US" dirty="0"/>
              <a:t>Wedge angle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limited size</a:t>
            </a:r>
          </a:p>
          <a:p>
            <a:pPr marL="342900" indent="-342900">
              <a:buAutoNum type="alphaLcParenR"/>
            </a:pPr>
            <a:r>
              <a:rPr lang="en-US" dirty="0"/>
              <a:t>Co-propagating ±1 orders </a:t>
            </a:r>
            <a:r>
              <a:rPr lang="en-US" dirty="0">
                <a:sym typeface="Wingdings" panose="05000000000000000000" pitchFamily="2" charset="2"/>
              </a:rPr>
              <a:t> limited pumping intensity</a:t>
            </a:r>
          </a:p>
          <a:p>
            <a:endParaRPr lang="en-US" dirty="0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27D30CB8-AB00-6928-58BE-3AADDC6A8997}"/>
              </a:ext>
            </a:extLst>
          </p:cNvPr>
          <p:cNvSpPr txBox="1"/>
          <p:nvPr/>
        </p:nvSpPr>
        <p:spPr>
          <a:xfrm>
            <a:off x="6096000" y="2645502"/>
            <a:ext cx="6215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FF"/>
                </a:solidFill>
              </a:rPr>
              <a:t>Hybrid </a:t>
            </a:r>
            <a:r>
              <a:rPr lang="hu-HU" sz="1800" dirty="0">
                <a:solidFill>
                  <a:srgbClr val="0000FF"/>
                </a:solidFill>
              </a:rPr>
              <a:t>VPHG</a:t>
            </a:r>
            <a:r>
              <a:rPr lang="en-US" sz="1800" dirty="0">
                <a:solidFill>
                  <a:srgbClr val="0000FF"/>
                </a:solidFill>
              </a:rPr>
              <a:t> – echelon grating (without imaging)</a:t>
            </a:r>
            <a:r>
              <a:rPr lang="hu-HU" sz="1800" dirty="0">
                <a:solidFill>
                  <a:srgbClr val="0000FF"/>
                </a:solidFill>
              </a:rPr>
              <a:t> </a:t>
            </a:r>
            <a:endParaRPr lang="en-US" sz="1800" dirty="0">
              <a:solidFill>
                <a:srgbClr val="FF8000"/>
              </a:solidFill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3D5825A3-086C-9F6A-16A9-40C1D1183EC0}"/>
              </a:ext>
            </a:extLst>
          </p:cNvPr>
          <p:cNvSpPr txBox="1"/>
          <p:nvPr/>
        </p:nvSpPr>
        <p:spPr>
          <a:xfrm>
            <a:off x="244364" y="3242745"/>
            <a:ext cx="54896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Diffraction efficiency ~80% (1.8 µm, 3 THz)</a:t>
            </a:r>
          </a:p>
          <a:p>
            <a:r>
              <a:rPr lang="en-US" dirty="0"/>
              <a:t>Pulse front segments tilt angle &lt; Average PFT angle </a:t>
            </a:r>
            <a:r>
              <a:rPr lang="en-US" dirty="0">
                <a:sym typeface="Wingdings" panose="05000000000000000000" pitchFamily="2" charset="2"/>
              </a:rPr>
              <a:t></a:t>
            </a:r>
          </a:p>
          <a:p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reduced THz generation efficiency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5263BFCA-76E7-DDBF-1032-6C345B6EC777}"/>
              </a:ext>
            </a:extLst>
          </p:cNvPr>
          <p:cNvSpPr txBox="1"/>
          <p:nvPr/>
        </p:nvSpPr>
        <p:spPr>
          <a:xfrm>
            <a:off x="0" y="4609149"/>
            <a:ext cx="6800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dirty="0" err="1">
                <a:solidFill>
                  <a:srgbClr val="0000FF"/>
                </a:solidFill>
              </a:rPr>
              <a:t>Reflective</a:t>
            </a:r>
            <a:r>
              <a:rPr lang="hu-HU" sz="1800" dirty="0">
                <a:solidFill>
                  <a:srgbClr val="0000FF"/>
                </a:solidFill>
              </a:rPr>
              <a:t> </a:t>
            </a:r>
            <a:r>
              <a:rPr lang="hu-HU" sz="1800" dirty="0" err="1">
                <a:solidFill>
                  <a:srgbClr val="0000FF"/>
                </a:solidFill>
              </a:rPr>
              <a:t>nonlinear</a:t>
            </a:r>
            <a:r>
              <a:rPr lang="hu-HU" sz="1800" dirty="0">
                <a:solidFill>
                  <a:srgbClr val="0000FF"/>
                </a:solidFill>
              </a:rPr>
              <a:t> </a:t>
            </a:r>
            <a:r>
              <a:rPr lang="hu-HU" sz="1800" dirty="0" err="1">
                <a:solidFill>
                  <a:srgbClr val="0000FF"/>
                </a:solidFill>
              </a:rPr>
              <a:t>slab</a:t>
            </a:r>
            <a:r>
              <a:rPr lang="hu-HU" sz="1800" dirty="0">
                <a:solidFill>
                  <a:srgbClr val="0000FF"/>
                </a:solidFill>
              </a:rPr>
              <a:t> </a:t>
            </a:r>
            <a:r>
              <a:rPr lang="en-US" sz="1800" dirty="0">
                <a:solidFill>
                  <a:srgbClr val="0000FF"/>
                </a:solidFill>
              </a:rPr>
              <a:t>(and </a:t>
            </a:r>
            <a:r>
              <a:rPr lang="hu-HU" sz="1800" dirty="0" err="1">
                <a:solidFill>
                  <a:srgbClr val="0000FF"/>
                </a:solidFill>
              </a:rPr>
              <a:t>with</a:t>
            </a:r>
            <a:r>
              <a:rPr lang="hu-HU" sz="1800" dirty="0">
                <a:solidFill>
                  <a:srgbClr val="0000FF"/>
                </a:solidFill>
              </a:rPr>
              <a:t> </a:t>
            </a:r>
            <a:r>
              <a:rPr lang="hu-HU" sz="1800" dirty="0" err="1">
                <a:solidFill>
                  <a:srgbClr val="0000FF"/>
                </a:solidFill>
              </a:rPr>
              <a:t>external</a:t>
            </a:r>
            <a:r>
              <a:rPr lang="hu-HU" sz="1800" dirty="0">
                <a:solidFill>
                  <a:srgbClr val="0000FF"/>
                </a:solidFill>
              </a:rPr>
              <a:t> </a:t>
            </a:r>
            <a:r>
              <a:rPr lang="hu-HU" sz="1800" dirty="0" err="1">
                <a:solidFill>
                  <a:srgbClr val="0000FF"/>
                </a:solidFill>
              </a:rPr>
              <a:t>structured</a:t>
            </a:r>
            <a:r>
              <a:rPr lang="hu-HU" sz="1800" dirty="0">
                <a:solidFill>
                  <a:srgbClr val="0000FF"/>
                </a:solidFill>
              </a:rPr>
              <a:t> </a:t>
            </a:r>
            <a:r>
              <a:rPr lang="hu-HU" sz="1800" dirty="0" err="1">
                <a:solidFill>
                  <a:srgbClr val="0000FF"/>
                </a:solidFill>
              </a:rPr>
              <a:t>reflector</a:t>
            </a:r>
            <a:r>
              <a:rPr lang="en-US" sz="1800" dirty="0">
                <a:solidFill>
                  <a:srgbClr val="0000FF"/>
                </a:solidFill>
              </a:rPr>
              <a:t>)</a:t>
            </a:r>
            <a:endParaRPr lang="en-US" dirty="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70F83384-315B-5DEC-1DF4-33778CBFCF0A}"/>
              </a:ext>
            </a:extLst>
          </p:cNvPr>
          <p:cNvSpPr txBox="1"/>
          <p:nvPr/>
        </p:nvSpPr>
        <p:spPr>
          <a:xfrm>
            <a:off x="6244504" y="5387605"/>
            <a:ext cx="6571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Diffraction efficiency ~70-95% (1.8 µm, 3 THz)</a:t>
            </a:r>
          </a:p>
          <a:p>
            <a:r>
              <a:rPr lang="en-US" dirty="0"/>
              <a:t>AR coating only for pump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24D33F58-7448-425E-32B4-D521642D2564}"/>
              </a:ext>
            </a:extLst>
          </p:cNvPr>
          <p:cNvSpPr txBox="1"/>
          <p:nvPr/>
        </p:nvSpPr>
        <p:spPr>
          <a:xfrm>
            <a:off x="7021388" y="4485016"/>
            <a:ext cx="44086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i="0" dirty="0">
                <a:solidFill>
                  <a:srgbClr val="FF0000"/>
                </a:solidFill>
                <a:effectLst/>
                <a:latin typeface="Archivo"/>
              </a:rPr>
              <a:t>Z. </a:t>
            </a:r>
            <a:r>
              <a:rPr lang="hu-HU" sz="1600" i="0" dirty="0" err="1">
                <a:solidFill>
                  <a:srgbClr val="FF0000"/>
                </a:solidFill>
                <a:effectLst/>
                <a:latin typeface="Archivo"/>
              </a:rPr>
              <a:t>Tibai</a:t>
            </a:r>
            <a:r>
              <a:rPr lang="hu-HU" sz="1600" dirty="0">
                <a:solidFill>
                  <a:srgbClr val="FF0000"/>
                </a:solidFill>
                <a:latin typeface="Archivo"/>
              </a:rPr>
              <a:t> </a:t>
            </a:r>
            <a:r>
              <a:rPr lang="hu-HU" sz="1600" dirty="0" err="1">
                <a:solidFill>
                  <a:srgbClr val="FF0000"/>
                </a:solidFill>
                <a:latin typeface="Archivo"/>
              </a:rPr>
              <a:t>et</a:t>
            </a:r>
            <a:r>
              <a:rPr lang="hu-HU" sz="1600" dirty="0">
                <a:solidFill>
                  <a:srgbClr val="FF0000"/>
                </a:solidFill>
                <a:latin typeface="Archivo"/>
              </a:rPr>
              <a:t> </a:t>
            </a:r>
            <a:r>
              <a:rPr lang="hu-HU" sz="1600" dirty="0" err="1">
                <a:solidFill>
                  <a:srgbClr val="FF0000"/>
                </a:solidFill>
                <a:latin typeface="Archivo"/>
              </a:rPr>
              <a:t>al</a:t>
            </a:r>
            <a:r>
              <a:rPr lang="hu-HU" sz="1600" dirty="0">
                <a:solidFill>
                  <a:srgbClr val="FF0000"/>
                </a:solidFill>
                <a:latin typeface="Archivo"/>
              </a:rPr>
              <a:t>.,</a:t>
            </a:r>
            <a:r>
              <a:rPr lang="hu-HU" sz="1600" i="0" dirty="0" err="1">
                <a:solidFill>
                  <a:srgbClr val="FF0000"/>
                </a:solidFill>
                <a:effectLst/>
                <a:latin typeface="Archivo"/>
              </a:rPr>
              <a:t>Opt</a:t>
            </a:r>
            <a:r>
              <a:rPr lang="hu-HU" sz="1600" i="0" dirty="0">
                <a:solidFill>
                  <a:srgbClr val="FF0000"/>
                </a:solidFill>
                <a:effectLst/>
                <a:latin typeface="Archivo"/>
              </a:rPr>
              <a:t>. Express 30, 45246-45258 (2022)</a:t>
            </a:r>
            <a:endParaRPr lang="hu-HU" sz="1600" dirty="0">
              <a:solidFill>
                <a:srgbClr val="FF0000"/>
              </a:solidFill>
            </a:endParaRP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C3F7FD14-9771-4CBD-8FEC-D618D4C5EC8F}"/>
              </a:ext>
            </a:extLst>
          </p:cNvPr>
          <p:cNvSpPr txBox="1"/>
          <p:nvPr/>
        </p:nvSpPr>
        <p:spPr>
          <a:xfrm>
            <a:off x="784900" y="6443061"/>
            <a:ext cx="44086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i="0" dirty="0">
                <a:solidFill>
                  <a:srgbClr val="FF0000"/>
                </a:solidFill>
                <a:effectLst/>
                <a:latin typeface="Archivo"/>
              </a:rPr>
              <a:t>Z. </a:t>
            </a:r>
            <a:r>
              <a:rPr lang="hu-HU" sz="1600" i="0" dirty="0" err="1">
                <a:solidFill>
                  <a:srgbClr val="FF0000"/>
                </a:solidFill>
                <a:effectLst/>
                <a:latin typeface="Archivo"/>
              </a:rPr>
              <a:t>Tibai</a:t>
            </a:r>
            <a:r>
              <a:rPr lang="hu-HU" sz="1600" dirty="0">
                <a:solidFill>
                  <a:srgbClr val="FF0000"/>
                </a:solidFill>
                <a:latin typeface="Archivo"/>
              </a:rPr>
              <a:t> </a:t>
            </a:r>
            <a:r>
              <a:rPr lang="hu-HU" sz="1600" dirty="0" err="1">
                <a:solidFill>
                  <a:srgbClr val="FF0000"/>
                </a:solidFill>
                <a:latin typeface="Archivo"/>
              </a:rPr>
              <a:t>et</a:t>
            </a:r>
            <a:r>
              <a:rPr lang="hu-HU" sz="1600" dirty="0">
                <a:solidFill>
                  <a:srgbClr val="FF0000"/>
                </a:solidFill>
                <a:latin typeface="Archivo"/>
              </a:rPr>
              <a:t> </a:t>
            </a:r>
            <a:r>
              <a:rPr lang="hu-HU" sz="1600" dirty="0" err="1">
                <a:solidFill>
                  <a:srgbClr val="FF0000"/>
                </a:solidFill>
                <a:latin typeface="Archivo"/>
              </a:rPr>
              <a:t>al</a:t>
            </a:r>
            <a:r>
              <a:rPr lang="hu-HU" sz="1600" dirty="0">
                <a:solidFill>
                  <a:srgbClr val="FF0000"/>
                </a:solidFill>
                <a:latin typeface="Archivo"/>
              </a:rPr>
              <a:t>.,</a:t>
            </a:r>
            <a:r>
              <a:rPr lang="hu-HU" sz="1600" i="0" dirty="0" err="1">
                <a:solidFill>
                  <a:srgbClr val="FF0000"/>
                </a:solidFill>
                <a:effectLst/>
                <a:latin typeface="Archivo"/>
              </a:rPr>
              <a:t>Opt</a:t>
            </a:r>
            <a:r>
              <a:rPr lang="hu-HU" sz="1600" i="0" dirty="0">
                <a:solidFill>
                  <a:srgbClr val="FF0000"/>
                </a:solidFill>
                <a:effectLst/>
                <a:latin typeface="Archivo"/>
              </a:rPr>
              <a:t>. Express 30, 45246-45258 (2022)</a:t>
            </a:r>
            <a:endParaRPr lang="hu-HU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2004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3EF8FB-DF81-C063-5540-6283200A0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00AEEAC-A12C-0025-E678-C584A1B98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71499"/>
          </a:xfrm>
          <a:solidFill>
            <a:schemeClr val="tx2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hu-HU" sz="3200" dirty="0" err="1"/>
              <a:t>Semiconductor</a:t>
            </a:r>
            <a:r>
              <a:rPr lang="hu-HU" sz="3200" dirty="0"/>
              <a:t> </a:t>
            </a:r>
            <a:r>
              <a:rPr lang="hu-HU" sz="3200" dirty="0" err="1"/>
              <a:t>with</a:t>
            </a:r>
            <a:r>
              <a:rPr lang="hu-HU" sz="3200" dirty="0"/>
              <a:t> VPHG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0B16146-14AB-D784-F476-643BDD31BCA4}"/>
              </a:ext>
            </a:extLst>
          </p:cNvPr>
          <p:cNvSpPr txBox="1">
            <a:spLocks/>
          </p:cNvSpPr>
          <p:nvPr/>
        </p:nvSpPr>
        <p:spPr>
          <a:xfrm>
            <a:off x="11744325" y="6524625"/>
            <a:ext cx="476250" cy="32385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78D361C-9D58-49EA-B8C8-BDBC1149CAC2}" type="slidenum">
              <a:rPr lang="hu-HU" smtClean="0">
                <a:solidFill>
                  <a:prstClr val="black"/>
                </a:solidFill>
              </a:rPr>
              <a:pPr algn="r">
                <a:defRPr/>
              </a:pPr>
              <a:t>21</a:t>
            </a:fld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59A397D3-2BAB-26C2-9C11-784A63F75DDB}"/>
              </a:ext>
            </a:extLst>
          </p:cNvPr>
          <p:cNvSpPr txBox="1"/>
          <p:nvPr/>
        </p:nvSpPr>
        <p:spPr>
          <a:xfrm>
            <a:off x="5099732" y="1186664"/>
            <a:ext cx="6660888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spcAft>
                <a:spcPts val="600"/>
              </a:spcAft>
              <a:buClr>
                <a:srgbClr val="008000"/>
              </a:buClr>
              <a:buSzPct val="100000"/>
              <a:buFont typeface="Wingdings" panose="05000000000000000000" pitchFamily="2" charset="2"/>
              <a:buChar char="J"/>
            </a:pPr>
            <a:r>
              <a:rPr lang="en-US" sz="2000" b="1" dirty="0">
                <a:solidFill>
                  <a:srgbClr val="009900"/>
                </a:solidFill>
                <a:latin typeface="Calibri" panose="020F0502020204030204" pitchFamily="34" charset="0"/>
              </a:rPr>
              <a:t>Only one diffraction order</a:t>
            </a:r>
          </a:p>
          <a:p>
            <a:pPr marL="360000" indent="-360000">
              <a:spcAft>
                <a:spcPts val="600"/>
              </a:spcAft>
              <a:buClr>
                <a:srgbClr val="008000"/>
              </a:buClr>
              <a:buSzPct val="100000"/>
              <a:buFont typeface="Wingdings" panose="05000000000000000000" pitchFamily="2" charset="2"/>
              <a:buChar char="J"/>
            </a:pPr>
            <a:r>
              <a:rPr lang="en-US" sz="2000" b="1" dirty="0">
                <a:solidFill>
                  <a:srgbClr val="009900"/>
                </a:solidFill>
                <a:latin typeface="Calibri" panose="020F0502020204030204" pitchFamily="34" charset="0"/>
              </a:rPr>
              <a:t>No limit on the pump beam size</a:t>
            </a:r>
          </a:p>
          <a:p>
            <a:pPr marL="360000" indent="-360000">
              <a:spcAft>
                <a:spcPts val="600"/>
              </a:spcAft>
              <a:buClr>
                <a:srgbClr val="008000"/>
              </a:buClr>
              <a:buSzPct val="100000"/>
              <a:buFont typeface="Wingdings" panose="05000000000000000000" pitchFamily="2" charset="2"/>
              <a:buChar char="J"/>
            </a:pPr>
            <a:r>
              <a:rPr lang="en-US" sz="2000" b="1" dirty="0">
                <a:solidFill>
                  <a:srgbClr val="009900"/>
                </a:solidFill>
              </a:rPr>
              <a:t>No need for </a:t>
            </a:r>
            <a:r>
              <a:rPr lang="en-US" sz="2000" b="1" dirty="0" err="1">
                <a:solidFill>
                  <a:srgbClr val="009900"/>
                </a:solidFill>
              </a:rPr>
              <a:t>microsturcturing</a:t>
            </a:r>
            <a:endParaRPr lang="en-US" sz="2000" b="1" dirty="0">
              <a:solidFill>
                <a:srgbClr val="009900"/>
              </a:solidFill>
            </a:endParaRPr>
          </a:p>
          <a:p>
            <a:pPr marL="360000" indent="-360000">
              <a:spcAft>
                <a:spcPts val="600"/>
              </a:spcAft>
              <a:buClr>
                <a:srgbClr val="008000"/>
              </a:buClr>
              <a:buSzPct val="100000"/>
              <a:buFont typeface="Wingdings" panose="05000000000000000000" pitchFamily="2" charset="2"/>
              <a:buChar char="J"/>
            </a:pPr>
            <a:r>
              <a:rPr lang="en-US" sz="2000" b="1" dirty="0">
                <a:solidFill>
                  <a:srgbClr val="009900"/>
                </a:solidFill>
                <a:latin typeface="Calibri" panose="020F0502020204030204" pitchFamily="34" charset="0"/>
              </a:rPr>
              <a:t>Easily adaptable to different pump wavelengths and THz phase matching frequencies</a:t>
            </a:r>
          </a:p>
          <a:p>
            <a:pPr marL="360000" indent="-360000">
              <a:spcAft>
                <a:spcPts val="600"/>
              </a:spcAft>
              <a:buClr>
                <a:srgbClr val="008000"/>
              </a:buClr>
              <a:buSzPct val="100000"/>
              <a:buFont typeface="Wingdings" panose="05000000000000000000" pitchFamily="2" charset="2"/>
              <a:buChar char="J"/>
            </a:pPr>
            <a:r>
              <a:rPr lang="en-US" sz="2000" b="1" dirty="0">
                <a:solidFill>
                  <a:srgbClr val="009900"/>
                </a:solidFill>
              </a:rPr>
              <a:t>High diffraction efficiencies </a:t>
            </a:r>
          </a:p>
          <a:p>
            <a:pPr marL="360000" indent="-360000">
              <a:spcAft>
                <a:spcPts val="600"/>
              </a:spcAft>
              <a:buClr>
                <a:srgbClr val="008000"/>
              </a:buClr>
              <a:buSzPct val="100000"/>
              <a:buFont typeface="Wingdings" panose="05000000000000000000" pitchFamily="2" charset="2"/>
              <a:buChar char="J"/>
            </a:pPr>
            <a:endParaRPr lang="en-US" sz="2000" b="1" dirty="0">
              <a:solidFill>
                <a:srgbClr val="0099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09561E76-39F9-6F40-1A53-20251D4AEC15}"/>
              </a:ext>
            </a:extLst>
          </p:cNvPr>
          <p:cNvSpPr txBox="1"/>
          <p:nvPr/>
        </p:nvSpPr>
        <p:spPr>
          <a:xfrm>
            <a:off x="5099732" y="3425716"/>
            <a:ext cx="7092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sz="2000" b="1">
                <a:solidFill>
                  <a:srgbClr val="FF0000"/>
                </a:solidFill>
              </a:rPr>
              <a:t>Fresnel loss can be high for large PFT-angles (20-30% for </a:t>
            </a:r>
            <a:r>
              <a:rPr lang="el-GR" sz="2000" b="1">
                <a:solidFill>
                  <a:srgbClr val="FF0000"/>
                </a:solidFill>
              </a:rPr>
              <a:t>γ</a:t>
            </a:r>
            <a:r>
              <a:rPr lang="en-US" sz="2000" b="1">
                <a:solidFill>
                  <a:srgbClr val="FF0000"/>
                </a:solidFill>
              </a:rPr>
              <a:t>=21-25°)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DD445479-7AD1-B481-7F5E-D263C35AB1F0}"/>
              </a:ext>
            </a:extLst>
          </p:cNvPr>
          <p:cNvSpPr txBox="1"/>
          <p:nvPr/>
        </p:nvSpPr>
        <p:spPr>
          <a:xfrm>
            <a:off x="-3937" y="4145418"/>
            <a:ext cx="6134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spcAft>
                <a:spcPts val="600"/>
              </a:spcAft>
              <a:buClr>
                <a:srgbClr val="008000"/>
              </a:buClr>
              <a:buSzPct val="100000"/>
              <a:buFont typeface="Wingdings" panose="05000000000000000000" pitchFamily="2" charset="2"/>
              <a:buChar char="J"/>
            </a:pPr>
            <a:r>
              <a:rPr lang="en-US" sz="2000" b="1" dirty="0">
                <a:solidFill>
                  <a:srgbClr val="009900"/>
                </a:solidFill>
              </a:rPr>
              <a:t>AR coating at RIML-NM surface (1 layer TiO</a:t>
            </a:r>
            <a:r>
              <a:rPr lang="en-US" sz="2000" b="1" baseline="-25000" dirty="0">
                <a:solidFill>
                  <a:srgbClr val="009900"/>
                </a:solidFill>
              </a:rPr>
              <a:t>2</a:t>
            </a:r>
            <a:r>
              <a:rPr lang="en-US" sz="2000" b="1" dirty="0">
                <a:solidFill>
                  <a:srgbClr val="009900"/>
                </a:solidFill>
              </a:rPr>
              <a:t> &lt;4%)</a:t>
            </a:r>
            <a:endParaRPr lang="en-US" sz="2000" b="1" dirty="0">
              <a:solidFill>
                <a:srgbClr val="009900"/>
              </a:solidFill>
              <a:latin typeface="Calibri" panose="020F0502020204030204" pitchFamily="34" charset="0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AD812CFA-A014-2B93-0DA9-D7F41FE91CCF}"/>
              </a:ext>
            </a:extLst>
          </p:cNvPr>
          <p:cNvSpPr txBox="1"/>
          <p:nvPr/>
        </p:nvSpPr>
        <p:spPr>
          <a:xfrm>
            <a:off x="6906108" y="4239108"/>
            <a:ext cx="5015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spcAft>
                <a:spcPts val="600"/>
              </a:spcAft>
              <a:buClr>
                <a:srgbClr val="008000"/>
              </a:buClr>
              <a:buSzPct val="100000"/>
              <a:buFont typeface="Wingdings" panose="05000000000000000000" pitchFamily="2" charset="2"/>
              <a:buChar char="J"/>
            </a:pPr>
            <a:r>
              <a:rPr lang="en-US" sz="2000" b="1">
                <a:solidFill>
                  <a:srgbClr val="009900"/>
                </a:solidFill>
                <a:latin typeface="Calibri" panose="020F0502020204030204" pitchFamily="34" charset="0"/>
              </a:rPr>
              <a:t>Pump polarization is in the </a:t>
            </a:r>
            <a:r>
              <a:rPr lang="en-US" sz="2000" b="1">
                <a:solidFill>
                  <a:srgbClr val="009900"/>
                </a:solidFill>
              </a:rPr>
              <a:t>dispersion plane (p-pol)</a:t>
            </a:r>
            <a:endParaRPr lang="en-US" sz="2000" b="1">
              <a:solidFill>
                <a:srgbClr val="009900"/>
              </a:solidFill>
              <a:latin typeface="Calibri" panose="020F0502020204030204" pitchFamily="34" charset="0"/>
            </a:endParaRPr>
          </a:p>
        </p:txBody>
      </p:sp>
      <p:cxnSp>
        <p:nvCxnSpPr>
          <p:cNvPr id="10" name="Egyenes összekötő nyíllal 9">
            <a:extLst>
              <a:ext uri="{FF2B5EF4-FFF2-40B4-BE49-F238E27FC236}">
                <a16:creationId xmlns:a16="http://schemas.microsoft.com/office/drawing/2014/main" id="{32FBAB72-9618-2ADF-CA81-D4A323BEA4D6}"/>
              </a:ext>
            </a:extLst>
          </p:cNvPr>
          <p:cNvCxnSpPr>
            <a:cxnSpLocks/>
          </p:cNvCxnSpPr>
          <p:nvPr/>
        </p:nvCxnSpPr>
        <p:spPr>
          <a:xfrm flipH="1">
            <a:off x="6130912" y="3969072"/>
            <a:ext cx="1135244" cy="25466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1" name="Egyenes összekötő nyíllal 10">
            <a:extLst>
              <a:ext uri="{FF2B5EF4-FFF2-40B4-BE49-F238E27FC236}">
                <a16:creationId xmlns:a16="http://schemas.microsoft.com/office/drawing/2014/main" id="{9C5E3B31-590E-37E4-E496-FD5AD1B3B0CA}"/>
              </a:ext>
            </a:extLst>
          </p:cNvPr>
          <p:cNvCxnSpPr>
            <a:cxnSpLocks/>
          </p:cNvCxnSpPr>
          <p:nvPr/>
        </p:nvCxnSpPr>
        <p:spPr>
          <a:xfrm>
            <a:off x="8172412" y="3955873"/>
            <a:ext cx="1074008" cy="2898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C1A89440-B0E5-62AC-51C8-7B644FB681F2}"/>
              </a:ext>
            </a:extLst>
          </p:cNvPr>
          <p:cNvSpPr txBox="1"/>
          <p:nvPr/>
        </p:nvSpPr>
        <p:spPr>
          <a:xfrm>
            <a:off x="6906108" y="5015421"/>
            <a:ext cx="540072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sz="2000" b="1" dirty="0">
                <a:solidFill>
                  <a:srgbClr val="FF0000"/>
                </a:solidFill>
              </a:rPr>
              <a:t>Differently oriented semiconductor</a:t>
            </a:r>
          </a:p>
          <a:p>
            <a:pPr marL="360000" indent="-36000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sz="2000" b="1" dirty="0">
                <a:solidFill>
                  <a:srgbClr val="FF0000"/>
                </a:solidFill>
              </a:rPr>
              <a:t>Smaller nonlinear polarization (but only ~5%)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74E5ADB2-017D-16F9-82D1-6D47262259CB}"/>
              </a:ext>
            </a:extLst>
          </p:cNvPr>
          <p:cNvSpPr txBox="1"/>
          <p:nvPr/>
        </p:nvSpPr>
        <p:spPr>
          <a:xfrm>
            <a:off x="6906108" y="6000009"/>
            <a:ext cx="5015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spcAft>
                <a:spcPts val="600"/>
              </a:spcAft>
              <a:buClr>
                <a:srgbClr val="008000"/>
              </a:buClr>
              <a:buSzPct val="100000"/>
              <a:buFont typeface="Wingdings" panose="05000000000000000000" pitchFamily="2" charset="2"/>
              <a:buChar char="J"/>
            </a:pPr>
            <a:r>
              <a:rPr lang="en-US" sz="2000" b="1" dirty="0">
                <a:solidFill>
                  <a:srgbClr val="009900"/>
                </a:solidFill>
                <a:latin typeface="Calibri" panose="020F0502020204030204" pitchFamily="34" charset="0"/>
              </a:rPr>
              <a:t>Overall, 13-23% gain in the </a:t>
            </a:r>
            <a:r>
              <a:rPr lang="el-GR" sz="2000" b="1" dirty="0">
                <a:solidFill>
                  <a:srgbClr val="009900"/>
                </a:solidFill>
              </a:rPr>
              <a:t>γ</a:t>
            </a:r>
            <a:r>
              <a:rPr lang="en-US" sz="2000" b="1" dirty="0">
                <a:solidFill>
                  <a:srgbClr val="009900"/>
                </a:solidFill>
              </a:rPr>
              <a:t>=21-25° range</a:t>
            </a:r>
            <a:endParaRPr lang="en-US" sz="2000" b="1" dirty="0">
              <a:solidFill>
                <a:srgbClr val="009900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D5AD5B82-9B30-4014-4DD2-BEE22E3991F6}"/>
              </a:ext>
            </a:extLst>
          </p:cNvPr>
          <p:cNvSpPr txBox="1"/>
          <p:nvPr/>
        </p:nvSpPr>
        <p:spPr>
          <a:xfrm>
            <a:off x="8805042" y="1993458"/>
            <a:ext cx="33002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0000" indent="-360000">
              <a:spcAft>
                <a:spcPts val="600"/>
              </a:spcAft>
              <a:buClr>
                <a:srgbClr val="FF0000"/>
              </a:buClr>
              <a:buFont typeface="Wingdings" panose="05000000000000000000" pitchFamily="2" charset="2"/>
              <a:buChar char="L"/>
            </a:pPr>
            <a:r>
              <a:rPr lang="en-US" sz="1200" dirty="0">
                <a:solidFill>
                  <a:srgbClr val="FF0000"/>
                </a:solidFill>
              </a:rPr>
              <a:t>Usable up to </a:t>
            </a:r>
            <a:r>
              <a:rPr lang="hu-HU" sz="1200" dirty="0">
                <a:solidFill>
                  <a:srgbClr val="FF0000"/>
                </a:solidFill>
              </a:rPr>
              <a:t>2.5 µm</a:t>
            </a:r>
            <a:r>
              <a:rPr lang="en-US" sz="1200" dirty="0">
                <a:solidFill>
                  <a:srgbClr val="FF0000"/>
                </a:solidFill>
              </a:rPr>
              <a:t> </a:t>
            </a:r>
            <a:r>
              <a:rPr lang="en-US" sz="1200" dirty="0">
                <a:solidFill>
                  <a:srgbClr val="FF0000"/>
                </a:solidFill>
                <a:sym typeface="Wingdings" panose="05000000000000000000" pitchFamily="2" charset="2"/>
              </a:rPr>
              <a:t> 6 photon absorption</a:t>
            </a:r>
            <a:endParaRPr lang="hu-HU" sz="1200" dirty="0">
              <a:solidFill>
                <a:srgbClr val="FF0000"/>
              </a:solidFill>
            </a:endParaRPr>
          </a:p>
        </p:txBody>
      </p:sp>
      <p:graphicFrame>
        <p:nvGraphicFramePr>
          <p:cNvPr id="16" name="Objektum 15">
            <a:extLst>
              <a:ext uri="{FF2B5EF4-FFF2-40B4-BE49-F238E27FC236}">
                <a16:creationId xmlns:a16="http://schemas.microsoft.com/office/drawing/2014/main" id="{7620ECBE-2B15-4A32-1C6A-4C656C1AC0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4329053"/>
              </p:ext>
            </p:extLst>
          </p:nvPr>
        </p:nvGraphicFramePr>
        <p:xfrm>
          <a:off x="3067180" y="4545528"/>
          <a:ext cx="3028820" cy="2317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3920760" imgH="3000960" progId="Origin50.Graph">
                  <p:embed/>
                </p:oleObj>
              </mc:Choice>
              <mc:Fallback>
                <p:oleObj name="Graph" r:id="rId2" imgW="3920760" imgH="3000960" progId="Origin50.Graph">
                  <p:embed/>
                  <p:pic>
                    <p:nvPicPr>
                      <p:cNvPr id="36" name="Objektum 35">
                        <a:extLst>
                          <a:ext uri="{FF2B5EF4-FFF2-40B4-BE49-F238E27FC236}">
                            <a16:creationId xmlns:a16="http://schemas.microsoft.com/office/drawing/2014/main" id="{F316203E-F97F-4413-9A17-F358D0B06D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067180" y="4545528"/>
                        <a:ext cx="3028820" cy="23175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ktum 16">
            <a:extLst>
              <a:ext uri="{FF2B5EF4-FFF2-40B4-BE49-F238E27FC236}">
                <a16:creationId xmlns:a16="http://schemas.microsoft.com/office/drawing/2014/main" id="{DA135232-B5E7-2ABB-4BB0-65CBF849300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4846928"/>
              </p:ext>
            </p:extLst>
          </p:nvPr>
        </p:nvGraphicFramePr>
        <p:xfrm>
          <a:off x="4933" y="4508931"/>
          <a:ext cx="3028820" cy="23175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3920760" imgH="3000960" progId="Origin50.Graph">
                  <p:embed/>
                </p:oleObj>
              </mc:Choice>
              <mc:Fallback>
                <p:oleObj name="Graph" r:id="rId4" imgW="3920760" imgH="3000960" progId="Origin50.Graph">
                  <p:embed/>
                  <p:pic>
                    <p:nvPicPr>
                      <p:cNvPr id="38" name="Objektum 37">
                        <a:extLst>
                          <a:ext uri="{FF2B5EF4-FFF2-40B4-BE49-F238E27FC236}">
                            <a16:creationId xmlns:a16="http://schemas.microsoft.com/office/drawing/2014/main" id="{927ED96B-06EB-4168-A858-349B03FBED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33" y="4508931"/>
                        <a:ext cx="3028820" cy="23175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Kép 18" descr="A képen képernyőkép, Színesség, sor, diagram látható&#10;&#10;Automatikusan generált leírás">
            <a:extLst>
              <a:ext uri="{FF2B5EF4-FFF2-40B4-BE49-F238E27FC236}">
                <a16:creationId xmlns:a16="http://schemas.microsoft.com/office/drawing/2014/main" id="{D3CC5AB9-6B4A-4DC0-F33C-F0E5BD0AB1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" y="644718"/>
            <a:ext cx="3812677" cy="332435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zövegdoboz 20">
            <a:extLst>
              <a:ext uri="{FF2B5EF4-FFF2-40B4-BE49-F238E27FC236}">
                <a16:creationId xmlns:a16="http://schemas.microsoft.com/office/drawing/2014/main" id="{CFAFD83E-EB3D-803E-639E-903D19BAF545}"/>
              </a:ext>
            </a:extLst>
          </p:cNvPr>
          <p:cNvSpPr txBox="1"/>
          <p:nvPr/>
        </p:nvSpPr>
        <p:spPr>
          <a:xfrm>
            <a:off x="5259718" y="865202"/>
            <a:ext cx="62293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i="0" dirty="0">
                <a:solidFill>
                  <a:srgbClr val="FF0000"/>
                </a:solidFill>
                <a:effectLst/>
                <a:latin typeface="Archivo"/>
              </a:rPr>
              <a:t>G. Krizsán </a:t>
            </a:r>
            <a:r>
              <a:rPr lang="hu-HU" sz="1600" i="0" dirty="0" err="1">
                <a:solidFill>
                  <a:srgbClr val="FF0000"/>
                </a:solidFill>
                <a:effectLst/>
                <a:latin typeface="Archivo"/>
              </a:rPr>
              <a:t>et</a:t>
            </a:r>
            <a:r>
              <a:rPr lang="hu-HU" sz="1600" i="0" dirty="0">
                <a:solidFill>
                  <a:srgbClr val="FF0000"/>
                </a:solidFill>
                <a:effectLst/>
                <a:latin typeface="Archivo"/>
              </a:rPr>
              <a:t> </a:t>
            </a:r>
            <a:r>
              <a:rPr lang="hu-HU" sz="1600" i="0" dirty="0" err="1">
                <a:solidFill>
                  <a:srgbClr val="FF0000"/>
                </a:solidFill>
                <a:effectLst/>
                <a:latin typeface="Archivo"/>
              </a:rPr>
              <a:t>al</a:t>
            </a:r>
            <a:r>
              <a:rPr lang="hu-HU" sz="1600" i="0" dirty="0">
                <a:solidFill>
                  <a:srgbClr val="FF0000"/>
                </a:solidFill>
                <a:effectLst/>
                <a:latin typeface="Archivo"/>
              </a:rPr>
              <a:t>., </a:t>
            </a:r>
            <a:r>
              <a:rPr lang="hu-HU" sz="1600" i="0" dirty="0" err="1">
                <a:solidFill>
                  <a:srgbClr val="FF0000"/>
                </a:solidFill>
                <a:effectLst/>
                <a:latin typeface="Archivo"/>
              </a:rPr>
              <a:t>Opt</a:t>
            </a:r>
            <a:r>
              <a:rPr lang="hu-HU" sz="1600" i="0" dirty="0">
                <a:solidFill>
                  <a:srgbClr val="FF0000"/>
                </a:solidFill>
                <a:effectLst/>
                <a:latin typeface="Archivo"/>
              </a:rPr>
              <a:t>. Express 32, 18909-18915 (2024)</a:t>
            </a:r>
            <a:endParaRPr lang="hu-HU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17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F9838-5CB0-FC17-15AD-19D20A5D2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150BC03-DAFC-AA18-98ED-5853183BA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71499"/>
          </a:xfrm>
          <a:solidFill>
            <a:schemeClr val="tx2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hu-HU" sz="3200" dirty="0" err="1"/>
              <a:t>Organic</a:t>
            </a:r>
            <a:r>
              <a:rPr lang="hu-HU" sz="3200" dirty="0"/>
              <a:t> </a:t>
            </a:r>
            <a:r>
              <a:rPr lang="hu-HU" sz="3200" dirty="0" err="1"/>
              <a:t>material</a:t>
            </a:r>
            <a:r>
              <a:rPr lang="hu-HU" sz="3200" dirty="0"/>
              <a:t> </a:t>
            </a:r>
            <a:r>
              <a:rPr lang="hu-HU" sz="3200" dirty="0" err="1"/>
              <a:t>based</a:t>
            </a:r>
            <a:r>
              <a:rPr lang="hu-HU" sz="3200" dirty="0"/>
              <a:t> </a:t>
            </a:r>
            <a:r>
              <a:rPr lang="hu-HU" sz="3200" dirty="0" err="1"/>
              <a:t>THz</a:t>
            </a:r>
            <a:r>
              <a:rPr lang="hu-HU" sz="3200" dirty="0"/>
              <a:t> </a:t>
            </a:r>
            <a:r>
              <a:rPr lang="hu-HU" sz="3200" dirty="0" err="1"/>
              <a:t>sources</a:t>
            </a:r>
            <a:endParaRPr lang="hu-HU" sz="320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579421F-08AC-4322-FEBC-6715E7C5C543}"/>
              </a:ext>
            </a:extLst>
          </p:cNvPr>
          <p:cNvSpPr txBox="1">
            <a:spLocks/>
          </p:cNvSpPr>
          <p:nvPr/>
        </p:nvSpPr>
        <p:spPr>
          <a:xfrm>
            <a:off x="11744325" y="6524625"/>
            <a:ext cx="476250" cy="32385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78D361C-9D58-49EA-B8C8-BDBC1149CAC2}" type="slidenum">
              <a:rPr lang="hu-HU" smtClean="0">
                <a:solidFill>
                  <a:prstClr val="black"/>
                </a:solidFill>
              </a:rPr>
              <a:pPr algn="r">
                <a:defRPr/>
              </a:pPr>
              <a:t>22</a:t>
            </a:fld>
            <a:endParaRPr lang="hu-HU" dirty="0">
              <a:solidFill>
                <a:prstClr val="black"/>
              </a:solidFill>
            </a:endParaRPr>
          </a:p>
        </p:txBody>
      </p:sp>
      <p:graphicFrame>
        <p:nvGraphicFramePr>
          <p:cNvPr id="3" name="Táblázat 2">
            <a:extLst>
              <a:ext uri="{FF2B5EF4-FFF2-40B4-BE49-F238E27FC236}">
                <a16:creationId xmlns:a16="http://schemas.microsoft.com/office/drawing/2014/main" id="{F292BAF3-E34F-1980-67CA-5F2D7F6EB7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62117"/>
              </p:ext>
            </p:extLst>
          </p:nvPr>
        </p:nvGraphicFramePr>
        <p:xfrm>
          <a:off x="167147" y="4492704"/>
          <a:ext cx="11454579" cy="2193846"/>
        </p:xfrm>
        <a:graphic>
          <a:graphicData uri="http://schemas.openxmlformats.org/drawingml/2006/table">
            <a:tbl>
              <a:tblPr/>
              <a:tblGrid>
                <a:gridCol w="1272731">
                  <a:extLst>
                    <a:ext uri="{9D8B030D-6E8A-4147-A177-3AD203B41FA5}">
                      <a16:colId xmlns:a16="http://schemas.microsoft.com/office/drawing/2014/main" val="1618106591"/>
                    </a:ext>
                  </a:extLst>
                </a:gridCol>
                <a:gridCol w="1272731">
                  <a:extLst>
                    <a:ext uri="{9D8B030D-6E8A-4147-A177-3AD203B41FA5}">
                      <a16:colId xmlns:a16="http://schemas.microsoft.com/office/drawing/2014/main" val="512738061"/>
                    </a:ext>
                  </a:extLst>
                </a:gridCol>
                <a:gridCol w="1272731">
                  <a:extLst>
                    <a:ext uri="{9D8B030D-6E8A-4147-A177-3AD203B41FA5}">
                      <a16:colId xmlns:a16="http://schemas.microsoft.com/office/drawing/2014/main" val="3635159299"/>
                    </a:ext>
                  </a:extLst>
                </a:gridCol>
                <a:gridCol w="1272731">
                  <a:extLst>
                    <a:ext uri="{9D8B030D-6E8A-4147-A177-3AD203B41FA5}">
                      <a16:colId xmlns:a16="http://schemas.microsoft.com/office/drawing/2014/main" val="243476387"/>
                    </a:ext>
                  </a:extLst>
                </a:gridCol>
                <a:gridCol w="1272731">
                  <a:extLst>
                    <a:ext uri="{9D8B030D-6E8A-4147-A177-3AD203B41FA5}">
                      <a16:colId xmlns:a16="http://schemas.microsoft.com/office/drawing/2014/main" val="1593170396"/>
                    </a:ext>
                  </a:extLst>
                </a:gridCol>
                <a:gridCol w="1272731">
                  <a:extLst>
                    <a:ext uri="{9D8B030D-6E8A-4147-A177-3AD203B41FA5}">
                      <a16:colId xmlns:a16="http://schemas.microsoft.com/office/drawing/2014/main" val="2880790039"/>
                    </a:ext>
                  </a:extLst>
                </a:gridCol>
                <a:gridCol w="1272731">
                  <a:extLst>
                    <a:ext uri="{9D8B030D-6E8A-4147-A177-3AD203B41FA5}">
                      <a16:colId xmlns:a16="http://schemas.microsoft.com/office/drawing/2014/main" val="727946246"/>
                    </a:ext>
                  </a:extLst>
                </a:gridCol>
                <a:gridCol w="1272731">
                  <a:extLst>
                    <a:ext uri="{9D8B030D-6E8A-4147-A177-3AD203B41FA5}">
                      <a16:colId xmlns:a16="http://schemas.microsoft.com/office/drawing/2014/main" val="1422379991"/>
                    </a:ext>
                  </a:extLst>
                </a:gridCol>
                <a:gridCol w="1272731">
                  <a:extLst>
                    <a:ext uri="{9D8B030D-6E8A-4147-A177-3AD203B41FA5}">
                      <a16:colId xmlns:a16="http://schemas.microsoft.com/office/drawing/2014/main" val="2997221608"/>
                    </a:ext>
                  </a:extLst>
                </a:gridCol>
              </a:tblGrid>
              <a:tr h="888471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hu-HU" sz="1300" b="1">
                          <a:solidFill>
                            <a:srgbClr val="000000"/>
                          </a:solidFill>
                          <a:effectLst/>
                        </a:rPr>
                        <a:t>Material</a:t>
                      </a:r>
                    </a:p>
                  </a:txBody>
                  <a:tcPr marL="66180" marR="66180" marT="33090" marB="33090">
                    <a:lnL>
                      <a:noFill/>
                    </a:lnL>
                    <a:lnR w="9525" cap="flat" cmpd="sng" algn="ctr">
                      <a:solidFill>
                        <a:srgbClr val="401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BDBB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hu-HU" sz="1300" b="1">
                          <a:solidFill>
                            <a:srgbClr val="000000"/>
                          </a:solidFill>
                          <a:effectLst/>
                        </a:rPr>
                        <a:t>Dominant MPA order</a:t>
                      </a:r>
                    </a:p>
                  </a:txBody>
                  <a:tcPr marL="66180" marR="66180" marT="33090" marB="33090">
                    <a:lnL w="9525" cap="flat" cmpd="sng" algn="ctr">
                      <a:solidFill>
                        <a:srgbClr val="401C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01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BDBB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hu-HU" sz="1300" b="1">
                          <a:solidFill>
                            <a:srgbClr val="000000"/>
                          </a:solidFill>
                          <a:effectLst/>
                        </a:rPr>
                        <a:t>PFT, </a:t>
                      </a:r>
                      <a:r>
                        <a:rPr lang="el-GR" sz="1300" b="1" i="1">
                          <a:solidFill>
                            <a:srgbClr val="000000"/>
                          </a:solidFill>
                          <a:effectLst/>
                        </a:rPr>
                        <a:t>γ</a:t>
                      </a:r>
                      <a:r>
                        <a:rPr lang="el-GR" sz="1300" b="1">
                          <a:solidFill>
                            <a:srgbClr val="000000"/>
                          </a:solidFill>
                          <a:effectLst/>
                        </a:rPr>
                        <a:t> [°]</a:t>
                      </a:r>
                    </a:p>
                  </a:txBody>
                  <a:tcPr marL="66180" marR="66180" marT="33090" marB="33090">
                    <a:lnL w="9525" cap="flat" cmpd="sng" algn="ctr">
                      <a:solidFill>
                        <a:srgbClr val="A019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35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BDBB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</a:rPr>
                        <a:t>VPHG line density, </a:t>
                      </a:r>
                      <a:r>
                        <a:rPr lang="en-US" sz="1300" b="1" i="1">
                          <a:solidFill>
                            <a:srgbClr val="000000"/>
                          </a:solidFill>
                          <a:effectLst/>
                        </a:rPr>
                        <a:t>d</a:t>
                      </a:r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</a:rPr>
                        <a:t> [1 mm</a:t>
                      </a:r>
                      <a:r>
                        <a:rPr lang="en-US" sz="1300" b="1" baseline="30000">
                          <a:solidFill>
                            <a:srgbClr val="000000"/>
                          </a:solidFill>
                          <a:effectLst/>
                        </a:rPr>
                        <a:t>−1</a:t>
                      </a:r>
                      <a:r>
                        <a:rPr lang="en-US" sz="1300" b="1">
                          <a:solidFill>
                            <a:srgbClr val="000000"/>
                          </a:solidFill>
                          <a:effectLst/>
                        </a:rPr>
                        <a:t>]</a:t>
                      </a:r>
                    </a:p>
                  </a:txBody>
                  <a:tcPr marL="66180" marR="66180" marT="33090" marB="33090">
                    <a:lnL w="9525" cap="flat" cmpd="sng" algn="ctr">
                      <a:solidFill>
                        <a:srgbClr val="E035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51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BDBB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hu-HU" sz="1300" b="1">
                          <a:solidFill>
                            <a:srgbClr val="000000"/>
                          </a:solidFill>
                          <a:effectLst/>
                        </a:rPr>
                        <a:t>Slant angle, </a:t>
                      </a:r>
                      <a:r>
                        <a:rPr lang="el-GR" sz="1300" b="1" i="1">
                          <a:solidFill>
                            <a:srgbClr val="000000"/>
                          </a:solidFill>
                          <a:effectLst/>
                        </a:rPr>
                        <a:t>φ</a:t>
                      </a:r>
                      <a:r>
                        <a:rPr lang="el-GR" sz="1300" b="1">
                          <a:solidFill>
                            <a:srgbClr val="000000"/>
                          </a:solidFill>
                          <a:effectLst/>
                        </a:rPr>
                        <a:t> [°]</a:t>
                      </a:r>
                    </a:p>
                  </a:txBody>
                  <a:tcPr marL="66180" marR="66180" marT="33090" marB="33090">
                    <a:lnL w="9525" cap="flat" cmpd="sng" algn="ctr">
                      <a:solidFill>
                        <a:srgbClr val="00513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B0EC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BDBB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hu-HU" sz="1300" b="1">
                          <a:solidFill>
                            <a:srgbClr val="000000"/>
                          </a:solidFill>
                          <a:effectLst/>
                        </a:rPr>
                        <a:t>Thickness [</a:t>
                      </a:r>
                      <a:r>
                        <a:rPr lang="el-GR" sz="1300" b="1">
                          <a:solidFill>
                            <a:srgbClr val="000000"/>
                          </a:solidFill>
                          <a:effectLst/>
                        </a:rPr>
                        <a:t>μ</a:t>
                      </a:r>
                      <a:r>
                        <a:rPr lang="hu-HU" sz="1300" b="1">
                          <a:solidFill>
                            <a:srgbClr val="000000"/>
                          </a:solidFill>
                          <a:effectLst/>
                        </a:rPr>
                        <a:t>m]</a:t>
                      </a:r>
                    </a:p>
                  </a:txBody>
                  <a:tcPr marL="66180" marR="66180" marT="33090" marB="33090">
                    <a:lnL w="9525" cap="flat" cmpd="sng" algn="ctr">
                      <a:solidFill>
                        <a:srgbClr val="B0EC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70FE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BDBB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hu-HU" sz="1300" b="1">
                          <a:solidFill>
                            <a:srgbClr val="000000"/>
                          </a:solidFill>
                          <a:effectLst/>
                        </a:rPr>
                        <a:t>Diffraction efficiency [%]</a:t>
                      </a:r>
                    </a:p>
                  </a:txBody>
                  <a:tcPr marL="66180" marR="66180" marT="33090" marB="33090">
                    <a:lnL w="9525" cap="flat" cmpd="sng" algn="ctr">
                      <a:solidFill>
                        <a:srgbClr val="70FE2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003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BDBB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hu-HU" sz="1300" b="1">
                          <a:solidFill>
                            <a:srgbClr val="000000"/>
                          </a:solidFill>
                          <a:effectLst/>
                        </a:rPr>
                        <a:t>Transmission (Fresnel losses + diff. eff.) [%]</a:t>
                      </a:r>
                    </a:p>
                  </a:txBody>
                  <a:tcPr marL="66180" marR="66180" marT="33090" marB="33090">
                    <a:lnL w="9525" cap="flat" cmpd="sng" algn="ctr">
                      <a:solidFill>
                        <a:srgbClr val="F0032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9525" cap="flat" cmpd="sng" algn="ctr">
                      <a:solidFill>
                        <a:srgbClr val="BDBB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hu-HU" sz="1300" b="1">
                          <a:solidFill>
                            <a:srgbClr val="000000"/>
                          </a:solidFill>
                          <a:effectLst/>
                        </a:rPr>
                        <a:t>Transmission w/o VPHG [%]</a:t>
                      </a:r>
                    </a:p>
                  </a:txBody>
                  <a:tcPr marL="66180" marR="66180" marT="33090" marB="3309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BDBB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E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9804853"/>
                  </a:ext>
                </a:extLst>
              </a:tr>
              <a:tr h="275534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hu-HU" sz="1300" b="0">
                          <a:effectLst/>
                        </a:rPr>
                        <a:t>DAST</a:t>
                      </a:r>
                    </a:p>
                  </a:txBody>
                  <a:tcPr marL="82725" marR="82725" marT="82725" marB="3309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DBB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hu-HU" sz="1300" b="0">
                          <a:effectLst/>
                        </a:rPr>
                        <a:t>4</a:t>
                      </a:r>
                    </a:p>
                  </a:txBody>
                  <a:tcPr marL="82725" marR="82725" marT="82725" marB="3309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DBB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hu-HU" sz="1300" b="0">
                          <a:effectLst/>
                        </a:rPr>
                        <a:t>22</a:t>
                      </a:r>
                    </a:p>
                  </a:txBody>
                  <a:tcPr marL="82725" marR="82725" marT="82725" marB="3309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DBB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hu-HU" sz="1300" b="0">
                          <a:effectLst/>
                        </a:rPr>
                        <a:t>385</a:t>
                      </a:r>
                    </a:p>
                  </a:txBody>
                  <a:tcPr marL="82725" marR="82725" marT="82725" marB="3309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DBB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hu-HU" sz="1300" b="0">
                          <a:effectLst/>
                        </a:rPr>
                        <a:t>15–20.2</a:t>
                      </a:r>
                    </a:p>
                  </a:txBody>
                  <a:tcPr marL="82725" marR="82725" marT="82725" marB="3309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DBB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hu-HU" sz="1300" b="0">
                          <a:effectLst/>
                        </a:rPr>
                        <a:t>5.4–7.2</a:t>
                      </a:r>
                    </a:p>
                  </a:txBody>
                  <a:tcPr marL="82725" marR="82725" marT="82725" marB="3309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DBB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hu-HU" sz="1300" b="0">
                          <a:effectLst/>
                        </a:rPr>
                        <a:t>96</a:t>
                      </a:r>
                    </a:p>
                  </a:txBody>
                  <a:tcPr marL="82725" marR="82725" marT="82725" marB="3309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DBB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hu-HU" sz="1300" b="0">
                          <a:effectLst/>
                        </a:rPr>
                        <a:t>89.6</a:t>
                      </a:r>
                    </a:p>
                  </a:txBody>
                  <a:tcPr marL="82725" marR="82725" marT="82725" marB="3309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DBB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hu-HU" sz="1300" b="0">
                          <a:effectLst/>
                        </a:rPr>
                        <a:t>87.3</a:t>
                      </a:r>
                    </a:p>
                  </a:txBody>
                  <a:tcPr marL="82725" marR="82725" marT="82725" marB="3309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BDBBB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470188"/>
                  </a:ext>
                </a:extLst>
              </a:tr>
              <a:tr h="275534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hu-HU" sz="1300" b="0">
                          <a:effectLst/>
                        </a:rPr>
                        <a:t>DSTMS</a:t>
                      </a:r>
                    </a:p>
                  </a:txBody>
                  <a:tcPr marL="82725" marR="82725" marT="82725" marB="3309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hu-HU" sz="1300" b="0">
                          <a:effectLst/>
                        </a:rPr>
                        <a:t>4</a:t>
                      </a:r>
                    </a:p>
                  </a:txBody>
                  <a:tcPr marL="82725" marR="82725" marT="82725" marB="3309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hu-HU" sz="1300" b="0">
                          <a:effectLst/>
                        </a:rPr>
                        <a:t>19</a:t>
                      </a:r>
                    </a:p>
                  </a:txBody>
                  <a:tcPr marL="82725" marR="82725" marT="82725" marB="3309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hu-HU" sz="1300" b="0">
                          <a:effectLst/>
                        </a:rPr>
                        <a:t>326</a:t>
                      </a:r>
                    </a:p>
                  </a:txBody>
                  <a:tcPr marL="82725" marR="82725" marT="82725" marB="3309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hu-HU" sz="1300" b="0">
                          <a:effectLst/>
                        </a:rPr>
                        <a:t>6.3–7.7</a:t>
                      </a:r>
                    </a:p>
                  </a:txBody>
                  <a:tcPr marL="82725" marR="82725" marT="82725" marB="3309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hu-HU" sz="1300" b="0">
                          <a:effectLst/>
                        </a:rPr>
                        <a:t>12–16.6</a:t>
                      </a:r>
                    </a:p>
                  </a:txBody>
                  <a:tcPr marL="82725" marR="82725" marT="82725" marB="3309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hu-HU" sz="1300" b="0">
                          <a:effectLst/>
                        </a:rPr>
                        <a:t>91</a:t>
                      </a:r>
                    </a:p>
                  </a:txBody>
                  <a:tcPr marL="82725" marR="82725" marT="82725" marB="3309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hu-HU" sz="1300" b="0">
                          <a:effectLst/>
                        </a:rPr>
                        <a:t>85.3</a:t>
                      </a:r>
                    </a:p>
                  </a:txBody>
                  <a:tcPr marL="82725" marR="82725" marT="82725" marB="3309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hu-HU" sz="1300" b="0">
                          <a:effectLst/>
                        </a:rPr>
                        <a:t>88.1</a:t>
                      </a:r>
                    </a:p>
                  </a:txBody>
                  <a:tcPr marL="82725" marR="82725" marT="82725" marB="3309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4293396"/>
                  </a:ext>
                </a:extLst>
              </a:tr>
              <a:tr h="275534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hu-HU" sz="1300" b="0">
                          <a:effectLst/>
                        </a:rPr>
                        <a:t>BNA</a:t>
                      </a:r>
                    </a:p>
                  </a:txBody>
                  <a:tcPr marL="82725" marR="82725" marT="82725" marB="3309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hu-HU" sz="1300" b="0">
                          <a:effectLst/>
                        </a:rPr>
                        <a:t>7</a:t>
                      </a:r>
                    </a:p>
                  </a:txBody>
                  <a:tcPr marL="82725" marR="82725" marT="82725" marB="3309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hu-HU" sz="1300" b="0">
                          <a:effectLst/>
                        </a:rPr>
                        <a:t>27</a:t>
                      </a:r>
                    </a:p>
                  </a:txBody>
                  <a:tcPr marL="82725" marR="82725" marT="82725" marB="3309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hu-HU" sz="1300" b="0">
                          <a:effectLst/>
                        </a:rPr>
                        <a:t>392</a:t>
                      </a:r>
                    </a:p>
                  </a:txBody>
                  <a:tcPr marL="82725" marR="82725" marT="82725" marB="3309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hu-HU" sz="1300" b="0">
                          <a:effectLst/>
                        </a:rPr>
                        <a:t>16–21.9</a:t>
                      </a:r>
                    </a:p>
                  </a:txBody>
                  <a:tcPr marL="82725" marR="82725" marT="82725" marB="3309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hu-HU" sz="1300" b="0">
                          <a:effectLst/>
                        </a:rPr>
                        <a:t>5.4–7.1</a:t>
                      </a:r>
                    </a:p>
                  </a:txBody>
                  <a:tcPr marL="82725" marR="82725" marT="82725" marB="3309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hu-HU" sz="1300" b="0">
                          <a:effectLst/>
                        </a:rPr>
                        <a:t>96</a:t>
                      </a:r>
                    </a:p>
                  </a:txBody>
                  <a:tcPr marL="82725" marR="82725" marT="82725" marB="3309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hu-HU" sz="1300" b="0">
                          <a:effectLst/>
                        </a:rPr>
                        <a:t>91.5</a:t>
                      </a:r>
                    </a:p>
                  </a:txBody>
                  <a:tcPr marL="82725" marR="82725" marT="82725" marB="3309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hu-HU" sz="1300" b="0">
                          <a:effectLst/>
                        </a:rPr>
                        <a:t>92.3</a:t>
                      </a:r>
                    </a:p>
                  </a:txBody>
                  <a:tcPr marL="82725" marR="82725" marT="82725" marB="33090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108430"/>
                  </a:ext>
                </a:extLst>
              </a:tr>
              <a:tr h="302243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hu-HU" sz="1300" b="0">
                          <a:effectLst/>
                        </a:rPr>
                        <a:t>MNA</a:t>
                      </a:r>
                    </a:p>
                  </a:txBody>
                  <a:tcPr marL="82725" marR="82725" marT="82725" marB="82725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hu-HU" sz="1300" b="0">
                          <a:effectLst/>
                        </a:rPr>
                        <a:t>7</a:t>
                      </a:r>
                    </a:p>
                  </a:txBody>
                  <a:tcPr marL="82725" marR="82725" marT="82725" marB="82725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hu-HU" sz="1300" b="0">
                          <a:effectLst/>
                        </a:rPr>
                        <a:t>33</a:t>
                      </a:r>
                    </a:p>
                  </a:txBody>
                  <a:tcPr marL="82725" marR="82725" marT="82725" marB="82725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hu-HU" sz="1300" b="0">
                          <a:effectLst/>
                        </a:rPr>
                        <a:t>526</a:t>
                      </a:r>
                    </a:p>
                  </a:txBody>
                  <a:tcPr marL="82725" marR="82725" marT="82725" marB="82725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hu-HU" sz="1300" b="0">
                          <a:effectLst/>
                        </a:rPr>
                        <a:t>27.7–32.2</a:t>
                      </a:r>
                    </a:p>
                  </a:txBody>
                  <a:tcPr marL="82725" marR="82725" marT="82725" marB="82725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hu-HU" sz="1300" b="0">
                          <a:effectLst/>
                        </a:rPr>
                        <a:t>4.8–5.9</a:t>
                      </a:r>
                    </a:p>
                  </a:txBody>
                  <a:tcPr marL="82725" marR="82725" marT="82725" marB="82725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hu-HU" sz="1300" b="0">
                          <a:effectLst/>
                        </a:rPr>
                        <a:t>98</a:t>
                      </a:r>
                    </a:p>
                  </a:txBody>
                  <a:tcPr marL="82725" marR="82725" marT="82725" marB="82725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hu-HU" sz="1300" b="0">
                          <a:effectLst/>
                        </a:rPr>
                        <a:t>91.9</a:t>
                      </a:r>
                    </a:p>
                  </a:txBody>
                  <a:tcPr marL="82725" marR="82725" marT="82725" marB="82725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hu-HU" sz="1300" b="0" dirty="0">
                          <a:effectLst/>
                        </a:rPr>
                        <a:t>89.2</a:t>
                      </a:r>
                    </a:p>
                  </a:txBody>
                  <a:tcPr marL="82725" marR="82725" marT="82725" marB="82725">
                    <a:lnL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1746727"/>
                  </a:ext>
                </a:extLst>
              </a:tr>
            </a:tbl>
          </a:graphicData>
        </a:graphic>
      </p:graphicFrame>
      <p:pic>
        <p:nvPicPr>
          <p:cNvPr id="7170" name="Picture 2" descr="Details are in the caption following the image">
            <a:extLst>
              <a:ext uri="{FF2B5EF4-FFF2-40B4-BE49-F238E27FC236}">
                <a16:creationId xmlns:a16="http://schemas.microsoft.com/office/drawing/2014/main" id="{43C43AEF-28C9-0F64-0301-5C08587EB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47" y="697747"/>
            <a:ext cx="2548550" cy="366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9E71EC1C-5ABC-E1FB-B6A2-A66BA8233C8C}"/>
              </a:ext>
            </a:extLst>
          </p:cNvPr>
          <p:cNvSpPr txBox="1"/>
          <p:nvPr/>
        </p:nvSpPr>
        <p:spPr>
          <a:xfrm>
            <a:off x="3200400" y="1164967"/>
            <a:ext cx="86815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Numerical simulations demonstrated significant gains achievable with TPFP. Pumping DSTMS, DAST, BNA, and MNA crystals at 2050 nm with optimized tilt angles (19°, 22°, 27°, and 33°, respectively) resulted in conversion efficiency enhancements of 1.6x, 2.1x, 2.4x, and 6x compared to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untilted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pumping.</a:t>
            </a:r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2F9AA313-9566-55F4-FD56-C5DA117B5B93}"/>
              </a:ext>
            </a:extLst>
          </p:cNvPr>
          <p:cNvSpPr txBox="1"/>
          <p:nvPr/>
        </p:nvSpPr>
        <p:spPr>
          <a:xfrm>
            <a:off x="1657349" y="4121803"/>
            <a:ext cx="7820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i="0" dirty="0" err="1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Gy</a:t>
            </a:r>
            <a:r>
              <a:rPr lang="hu-HU" sz="140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sz="140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Polónyi</a:t>
            </a:r>
            <a:r>
              <a:rPr lang="hu-HU" sz="140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140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et al. </a:t>
            </a:r>
            <a:r>
              <a:rPr lang="en-US" sz="1400" i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Advanced Photonics Research</a:t>
            </a:r>
            <a:r>
              <a:rPr lang="en-US" sz="140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 6.6 (2025): 2400180.</a:t>
            </a:r>
            <a:endParaRPr lang="hu-H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5628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53F19-6A03-D09F-7A07-B64479F95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6177F7A-B672-0977-D2DA-78EA30EF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71499"/>
          </a:xfrm>
          <a:solidFill>
            <a:schemeClr val="tx2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hu-HU" sz="3200" dirty="0" err="1"/>
              <a:t>Multicycle</a:t>
            </a:r>
            <a:r>
              <a:rPr lang="hu-HU" sz="3200" dirty="0"/>
              <a:t> </a:t>
            </a:r>
            <a:r>
              <a:rPr lang="hu-HU" sz="3200" dirty="0" err="1"/>
              <a:t>THz</a:t>
            </a:r>
            <a:r>
              <a:rPr lang="hu-HU" sz="3200" dirty="0"/>
              <a:t> </a:t>
            </a:r>
            <a:r>
              <a:rPr lang="hu-HU" sz="3200" dirty="0" err="1"/>
              <a:t>sources</a:t>
            </a:r>
            <a:endParaRPr lang="hu-HU" sz="320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52ED973-AF47-D852-3D87-9399A783931B}"/>
              </a:ext>
            </a:extLst>
          </p:cNvPr>
          <p:cNvSpPr txBox="1">
            <a:spLocks/>
          </p:cNvSpPr>
          <p:nvPr/>
        </p:nvSpPr>
        <p:spPr>
          <a:xfrm>
            <a:off x="11744325" y="6524625"/>
            <a:ext cx="476250" cy="32385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78D361C-9D58-49EA-B8C8-BDBC1149CAC2}" type="slidenum">
              <a:rPr lang="hu-HU" smtClean="0">
                <a:solidFill>
                  <a:prstClr val="black"/>
                </a:solidFill>
              </a:rPr>
              <a:pPr algn="r">
                <a:defRPr/>
              </a:pPr>
              <a:t>23</a:t>
            </a:fld>
            <a:endParaRPr lang="hu-HU" dirty="0">
              <a:solidFill>
                <a:prstClr val="black"/>
              </a:solidFill>
            </a:endParaRPr>
          </a:p>
        </p:txBody>
      </p:sp>
      <p:pic>
        <p:nvPicPr>
          <p:cNvPr id="4" name="Kép 3" descr="A képen diagram, kör, szöveg, képernyőkép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0465AB56-5B73-0791-0B2F-CC9B74235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182" y="807359"/>
            <a:ext cx="5370143" cy="2851355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74B83A46-C759-375C-D113-5CC42D17F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98" y="807359"/>
            <a:ext cx="5569806" cy="285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153D18F5-C194-F1D9-BE3F-DD283CC1F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52347"/>
            <a:ext cx="4800600" cy="1385291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422EB84-A600-8651-1D82-5173B746C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983" y="4685655"/>
            <a:ext cx="25717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60D74020-6F6F-1539-4B03-E9FBD68DC9A9}"/>
              </a:ext>
            </a:extLst>
          </p:cNvPr>
          <p:cNvSpPr txBox="1"/>
          <p:nvPr/>
        </p:nvSpPr>
        <p:spPr>
          <a:xfrm>
            <a:off x="1438275" y="4083015"/>
            <a:ext cx="1744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Chirp</a:t>
            </a:r>
            <a:r>
              <a:rPr lang="hu-HU" dirty="0"/>
              <a:t> and </a:t>
            </a:r>
            <a:r>
              <a:rPr lang="hu-HU" dirty="0" err="1"/>
              <a:t>delay</a:t>
            </a:r>
            <a:endParaRPr lang="hu-HU" dirty="0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6EC67650-E0DA-8B08-D6C1-7DE360F43948}"/>
              </a:ext>
            </a:extLst>
          </p:cNvPr>
          <p:cNvSpPr txBox="1"/>
          <p:nvPr/>
        </p:nvSpPr>
        <p:spPr>
          <a:xfrm>
            <a:off x="4451543" y="6501884"/>
            <a:ext cx="3288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Multipulse</a:t>
            </a:r>
            <a:r>
              <a:rPr lang="hu-HU" dirty="0"/>
              <a:t> </a:t>
            </a:r>
            <a:r>
              <a:rPr lang="hu-HU" dirty="0" err="1"/>
              <a:t>pumping</a:t>
            </a:r>
            <a:r>
              <a:rPr lang="hu-HU" dirty="0"/>
              <a:t> (GT etalon)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92A19843-8AE4-9029-71E6-B579C98E0E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90" y="4083015"/>
            <a:ext cx="3282043" cy="2662691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42864049-E597-1808-F308-88166C8E24FC}"/>
              </a:ext>
            </a:extLst>
          </p:cNvPr>
          <p:cNvSpPr txBox="1"/>
          <p:nvPr/>
        </p:nvSpPr>
        <p:spPr>
          <a:xfrm>
            <a:off x="8067058" y="3713683"/>
            <a:ext cx="3099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Intensity</a:t>
            </a:r>
            <a:r>
              <a:rPr lang="hu-HU" dirty="0"/>
              <a:t> </a:t>
            </a:r>
            <a:r>
              <a:rPr lang="hu-HU" dirty="0" err="1"/>
              <a:t>modulated</a:t>
            </a:r>
            <a:r>
              <a:rPr lang="hu-HU" dirty="0"/>
              <a:t> </a:t>
            </a:r>
            <a:r>
              <a:rPr lang="hu-HU" dirty="0" err="1"/>
              <a:t>pumping</a:t>
            </a:r>
            <a:endParaRPr lang="hu-HU" dirty="0"/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78EDD50B-C357-AAE4-F8FD-7915A6E5ECC6}"/>
              </a:ext>
            </a:extLst>
          </p:cNvPr>
          <p:cNvSpPr txBox="1"/>
          <p:nvPr/>
        </p:nvSpPr>
        <p:spPr>
          <a:xfrm>
            <a:off x="4057062" y="4100877"/>
            <a:ext cx="39602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b="1" i="0" dirty="0">
                <a:solidFill>
                  <a:srgbClr val="FF0000"/>
                </a:solidFill>
                <a:effectLst/>
                <a:latin typeface="Archivo"/>
              </a:rPr>
              <a:t>L. </a:t>
            </a:r>
            <a:r>
              <a:rPr lang="hu-HU" sz="1600" b="1" i="0" dirty="0" err="1">
                <a:solidFill>
                  <a:srgbClr val="FF0000"/>
                </a:solidFill>
                <a:effectLst/>
                <a:latin typeface="Archivo"/>
              </a:rPr>
              <a:t>Nasi</a:t>
            </a:r>
            <a:r>
              <a:rPr lang="hu-HU" sz="1600" b="1" i="0" dirty="0">
                <a:solidFill>
                  <a:srgbClr val="FF0000"/>
                </a:solidFill>
                <a:effectLst/>
                <a:latin typeface="Archivo"/>
              </a:rPr>
              <a:t>, </a:t>
            </a:r>
            <a:r>
              <a:rPr lang="hu-HU" sz="1600" b="1" i="0" dirty="0" err="1">
                <a:solidFill>
                  <a:srgbClr val="FF0000"/>
                </a:solidFill>
                <a:effectLst/>
                <a:latin typeface="Archivo"/>
              </a:rPr>
              <a:t>Opt</a:t>
            </a:r>
            <a:r>
              <a:rPr lang="hu-HU" sz="1600" b="1" i="0" dirty="0">
                <a:solidFill>
                  <a:srgbClr val="FF0000"/>
                </a:solidFill>
                <a:effectLst/>
                <a:latin typeface="Archivo"/>
              </a:rPr>
              <a:t>. </a:t>
            </a:r>
            <a:r>
              <a:rPr lang="hu-HU" sz="1600" b="1" i="0" dirty="0" err="1">
                <a:solidFill>
                  <a:srgbClr val="FF0000"/>
                </a:solidFill>
                <a:effectLst/>
                <a:latin typeface="Archivo"/>
              </a:rPr>
              <a:t>Continuum</a:t>
            </a:r>
            <a:r>
              <a:rPr lang="hu-HU" sz="1600" b="1" i="0" dirty="0">
                <a:solidFill>
                  <a:srgbClr val="FF0000"/>
                </a:solidFill>
                <a:effectLst/>
                <a:latin typeface="Archivo"/>
              </a:rPr>
              <a:t> 4, 2176-2192 (2025)</a:t>
            </a:r>
            <a:endParaRPr lang="hu-HU" sz="1600" dirty="0">
              <a:solidFill>
                <a:srgbClr val="FF0000"/>
              </a:solidFill>
            </a:endParaRP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3F5F1D41-F3F8-24E9-8565-ED0846E1B657}"/>
              </a:ext>
            </a:extLst>
          </p:cNvPr>
          <p:cNvSpPr txBox="1"/>
          <p:nvPr/>
        </p:nvSpPr>
        <p:spPr>
          <a:xfrm>
            <a:off x="54938" y="5974925"/>
            <a:ext cx="62103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b="1" i="0" dirty="0">
                <a:solidFill>
                  <a:srgbClr val="FF0000"/>
                </a:solidFill>
                <a:effectLst/>
                <a:latin typeface="Archivo"/>
              </a:rPr>
              <a:t>F. </a:t>
            </a:r>
            <a:r>
              <a:rPr lang="hu-HU" sz="1600" b="1" i="0" dirty="0" err="1">
                <a:solidFill>
                  <a:srgbClr val="FF0000"/>
                </a:solidFill>
                <a:effectLst/>
                <a:latin typeface="Archivo"/>
              </a:rPr>
              <a:t>Ahr</a:t>
            </a:r>
            <a:r>
              <a:rPr lang="hu-HU" sz="1600" b="1" i="0" dirty="0">
                <a:solidFill>
                  <a:srgbClr val="FF0000"/>
                </a:solidFill>
                <a:effectLst/>
                <a:latin typeface="Archivo"/>
              </a:rPr>
              <a:t> </a:t>
            </a:r>
            <a:r>
              <a:rPr lang="hu-HU" sz="1600" b="1" i="0" dirty="0" err="1">
                <a:solidFill>
                  <a:srgbClr val="FF0000"/>
                </a:solidFill>
                <a:effectLst/>
                <a:latin typeface="Archivo"/>
              </a:rPr>
              <a:t>Opt</a:t>
            </a:r>
            <a:r>
              <a:rPr lang="hu-HU" sz="1600" b="1" i="0" dirty="0">
                <a:solidFill>
                  <a:srgbClr val="FF0000"/>
                </a:solidFill>
                <a:effectLst/>
                <a:latin typeface="Archivo"/>
              </a:rPr>
              <a:t>. Lett. 42, 2118-2121 (2017)</a:t>
            </a:r>
            <a:endParaRPr lang="hu-HU" sz="1600" dirty="0">
              <a:solidFill>
                <a:srgbClr val="FF0000"/>
              </a:solidFill>
            </a:endParaRPr>
          </a:p>
        </p:txBody>
      </p:sp>
      <p:sp>
        <p:nvSpPr>
          <p:cNvPr id="19" name="Szövegdoboz 18">
            <a:extLst>
              <a:ext uri="{FF2B5EF4-FFF2-40B4-BE49-F238E27FC236}">
                <a16:creationId xmlns:a16="http://schemas.microsoft.com/office/drawing/2014/main" id="{96933993-BFE4-11CA-24C8-CAF0977B62C2}"/>
              </a:ext>
            </a:extLst>
          </p:cNvPr>
          <p:cNvSpPr txBox="1"/>
          <p:nvPr/>
        </p:nvSpPr>
        <p:spPr>
          <a:xfrm>
            <a:off x="6781800" y="526798"/>
            <a:ext cx="62103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b="1" i="0" dirty="0">
                <a:solidFill>
                  <a:srgbClr val="FF0000"/>
                </a:solidFill>
                <a:effectLst/>
                <a:latin typeface="Archivo"/>
              </a:rPr>
              <a:t>C. D. W. </a:t>
            </a:r>
            <a:r>
              <a:rPr lang="hu-HU" sz="1600" b="1" i="0" dirty="0" err="1">
                <a:solidFill>
                  <a:srgbClr val="FF0000"/>
                </a:solidFill>
                <a:effectLst/>
                <a:latin typeface="Archivo"/>
              </a:rPr>
              <a:t>Mosley</a:t>
            </a:r>
            <a:r>
              <a:rPr lang="hu-HU" sz="1600" b="1" i="0" dirty="0">
                <a:solidFill>
                  <a:srgbClr val="FF0000"/>
                </a:solidFill>
                <a:effectLst/>
                <a:latin typeface="Archivo"/>
              </a:rPr>
              <a:t>, </a:t>
            </a:r>
            <a:r>
              <a:rPr lang="hu-HU" sz="1600" b="1" i="0" dirty="0" err="1">
                <a:solidFill>
                  <a:srgbClr val="FF0000"/>
                </a:solidFill>
                <a:effectLst/>
                <a:latin typeface="Archivo"/>
              </a:rPr>
              <a:t>Opt</a:t>
            </a:r>
            <a:r>
              <a:rPr lang="hu-HU" sz="1600" b="1" i="0" dirty="0">
                <a:solidFill>
                  <a:srgbClr val="FF0000"/>
                </a:solidFill>
                <a:effectLst/>
                <a:latin typeface="Archivo"/>
              </a:rPr>
              <a:t>. Express 31, 4041-4054 (2023)</a:t>
            </a:r>
            <a:endParaRPr lang="hu-HU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710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7C1CC-B3A9-2509-A6B4-EB490AED10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0B1356A-CFB6-FE0B-5007-ECC12365EC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err="1"/>
              <a:t>Thank</a:t>
            </a:r>
            <a:r>
              <a:rPr lang="hu-HU" dirty="0"/>
              <a:t> </a:t>
            </a:r>
            <a:r>
              <a:rPr lang="hu-HU" dirty="0" err="1"/>
              <a:t>you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your</a:t>
            </a:r>
            <a:r>
              <a:rPr lang="hu-HU" dirty="0"/>
              <a:t> </a:t>
            </a:r>
            <a:r>
              <a:rPr lang="hu-HU" dirty="0" err="1"/>
              <a:t>attention</a:t>
            </a:r>
            <a:r>
              <a:rPr lang="hu-HU" dirty="0"/>
              <a:t>!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FF21E66-A953-463C-3BAE-3FA7DFD8D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73225"/>
            <a:ext cx="12192000" cy="45719"/>
          </a:xfrm>
          <a:prstGeom prst="rect">
            <a:avLst/>
          </a:prstGeom>
          <a:solidFill>
            <a:srgbClr val="F89C2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 sz="2400">
              <a:latin typeface="Arial" charset="0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A9B5EF2A-51B2-66D4-370D-41FBDF2490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191" y="-1"/>
            <a:ext cx="2351810" cy="1673225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B9C75C66-8067-9CEB-8E11-D02D36DBF6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0863"/>
            <a:ext cx="2739391" cy="671494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ACF90AB5-81EC-C689-4D4A-E1E24629C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890" y="-636922"/>
            <a:ext cx="7353300" cy="2947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9">
            <a:extLst>
              <a:ext uri="{FF2B5EF4-FFF2-40B4-BE49-F238E27FC236}">
                <a16:creationId xmlns:a16="http://schemas.microsoft.com/office/drawing/2014/main" id="{91D8DCFD-2EF7-BDFC-F0F1-61C94067229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513620" y="4521994"/>
            <a:ext cx="7164759" cy="1655762"/>
            <a:chOff x="2816766" y="5340838"/>
            <a:chExt cx="4829992" cy="1116000"/>
          </a:xfrm>
        </p:grpSpPr>
        <p:pic>
          <p:nvPicPr>
            <p:cNvPr id="13" name="Picture 9" descr="Logó">
              <a:extLst>
                <a:ext uri="{FF2B5EF4-FFF2-40B4-BE49-F238E27FC236}">
                  <a16:creationId xmlns:a16="http://schemas.microsoft.com/office/drawing/2014/main" id="{C43A3A3A-788F-1BF8-BE39-4508A5B94B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47321" y="5341833"/>
              <a:ext cx="1980264" cy="111401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14" name="Picture 7" descr="egyetem">
              <a:extLst>
                <a:ext uri="{FF2B5EF4-FFF2-40B4-BE49-F238E27FC236}">
                  <a16:creationId xmlns:a16="http://schemas.microsoft.com/office/drawing/2014/main" id="{C9DC7713-A66D-7FD4-B513-FD79BFEBD1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16766" y="5341626"/>
              <a:ext cx="1485900" cy="1114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8" descr="SzKK.jpg">
              <a:extLst>
                <a:ext uri="{FF2B5EF4-FFF2-40B4-BE49-F238E27FC236}">
                  <a16:creationId xmlns:a16="http://schemas.microsoft.com/office/drawing/2014/main" id="{FA5674B0-7BE7-87F9-CA36-66238186E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372240" y="5340838"/>
              <a:ext cx="1274518" cy="111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179183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1002F4-1A36-4164-3BFD-5D25817EB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ADC0DBE-5B26-D5DD-69B7-03585C700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71499"/>
          </a:xfrm>
          <a:solidFill>
            <a:schemeClr val="tx2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hu-HU" sz="3200" dirty="0" err="1"/>
              <a:t>Motivation</a:t>
            </a:r>
            <a:endParaRPr lang="hu-HU" sz="320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AF8E996-D880-3272-C570-7E34E68055FC}"/>
              </a:ext>
            </a:extLst>
          </p:cNvPr>
          <p:cNvSpPr txBox="1">
            <a:spLocks/>
          </p:cNvSpPr>
          <p:nvPr/>
        </p:nvSpPr>
        <p:spPr>
          <a:xfrm>
            <a:off x="11868150" y="6524625"/>
            <a:ext cx="333375" cy="32385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78D361C-9D58-49EA-B8C8-BDBC1149CAC2}" type="slidenum">
              <a:rPr lang="hu-HU" smtClean="0">
                <a:solidFill>
                  <a:prstClr val="black"/>
                </a:solidFill>
              </a:rPr>
              <a:pPr algn="r">
                <a:defRPr/>
              </a:pPr>
              <a:t>3</a:t>
            </a:fld>
            <a:endParaRPr lang="hu-HU" dirty="0">
              <a:solidFill>
                <a:prstClr val="black"/>
              </a:solidFill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71E02EEB-914B-AC54-CABA-4E684F126367}"/>
              </a:ext>
            </a:extLst>
          </p:cNvPr>
          <p:cNvSpPr txBox="1"/>
          <p:nvPr/>
        </p:nvSpPr>
        <p:spPr>
          <a:xfrm>
            <a:off x="0" y="993517"/>
            <a:ext cx="8918575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1</a:t>
            </a:r>
            <a:r>
              <a:rPr lang="en-US" dirty="0"/>
              <a:t>., Enhancement of HH generation (for </a:t>
            </a:r>
            <a:r>
              <a:rPr lang="en-US" dirty="0" err="1"/>
              <a:t>attosecond</a:t>
            </a:r>
            <a:r>
              <a:rPr lang="en-US" dirty="0"/>
              <a:t> pulse generation)</a:t>
            </a:r>
            <a:endParaRPr lang="hu-HU" dirty="0"/>
          </a:p>
          <a:p>
            <a:r>
              <a:rPr lang="hu-HU" dirty="0"/>
              <a:t>      </a:t>
            </a:r>
            <a:r>
              <a:rPr lang="hu-HU" dirty="0">
                <a:solidFill>
                  <a:srgbClr val="C00000"/>
                </a:solidFill>
              </a:rPr>
              <a:t>E. Balogh et </a:t>
            </a:r>
            <a:r>
              <a:rPr lang="hu-HU" dirty="0" err="1">
                <a:solidFill>
                  <a:srgbClr val="C00000"/>
                </a:solidFill>
              </a:rPr>
              <a:t>al</a:t>
            </a:r>
            <a:r>
              <a:rPr lang="hu-HU" dirty="0">
                <a:solidFill>
                  <a:srgbClr val="C00000"/>
                </a:solidFill>
              </a:rPr>
              <a:t>.: </a:t>
            </a:r>
            <a:r>
              <a:rPr lang="hu-HU" dirty="0" err="1">
                <a:solidFill>
                  <a:srgbClr val="C00000"/>
                </a:solidFill>
              </a:rPr>
              <a:t>Phys</a:t>
            </a:r>
            <a:r>
              <a:rPr lang="hu-HU" dirty="0">
                <a:solidFill>
                  <a:srgbClr val="C00000"/>
                </a:solidFill>
              </a:rPr>
              <a:t>. </a:t>
            </a:r>
            <a:r>
              <a:rPr lang="hu-HU" dirty="0" err="1">
                <a:solidFill>
                  <a:srgbClr val="C00000"/>
                </a:solidFill>
              </a:rPr>
              <a:t>Rev</a:t>
            </a:r>
            <a:r>
              <a:rPr lang="hu-HU" dirty="0">
                <a:solidFill>
                  <a:srgbClr val="C00000"/>
                </a:solidFill>
              </a:rPr>
              <a:t>. B </a:t>
            </a:r>
            <a:r>
              <a:rPr lang="hu-HU" b="1" dirty="0">
                <a:solidFill>
                  <a:srgbClr val="C00000"/>
                </a:solidFill>
              </a:rPr>
              <a:t>84</a:t>
            </a:r>
            <a:r>
              <a:rPr lang="hu-HU" dirty="0">
                <a:solidFill>
                  <a:srgbClr val="C00000"/>
                </a:solidFill>
              </a:rPr>
              <a:t>, 023806 (2011)</a:t>
            </a:r>
          </a:p>
          <a:p>
            <a:r>
              <a:rPr lang="hu-HU" dirty="0">
                <a:solidFill>
                  <a:srgbClr val="C00000"/>
                </a:solidFill>
              </a:rPr>
              <a:t>      K. Kovács et </a:t>
            </a:r>
            <a:r>
              <a:rPr lang="hu-HU" dirty="0" err="1">
                <a:solidFill>
                  <a:srgbClr val="C00000"/>
                </a:solidFill>
              </a:rPr>
              <a:t>al</a:t>
            </a:r>
            <a:r>
              <a:rPr lang="hu-HU" dirty="0">
                <a:solidFill>
                  <a:srgbClr val="C00000"/>
                </a:solidFill>
              </a:rPr>
              <a:t>.: </a:t>
            </a:r>
            <a:r>
              <a:rPr lang="hu-HU" dirty="0" err="1">
                <a:solidFill>
                  <a:srgbClr val="C00000"/>
                </a:solidFill>
              </a:rPr>
              <a:t>Phys</a:t>
            </a:r>
            <a:r>
              <a:rPr lang="hu-HU" dirty="0">
                <a:solidFill>
                  <a:srgbClr val="C00000"/>
                </a:solidFill>
              </a:rPr>
              <a:t>. </a:t>
            </a:r>
            <a:r>
              <a:rPr lang="hu-HU" dirty="0" err="1">
                <a:solidFill>
                  <a:srgbClr val="C00000"/>
                </a:solidFill>
              </a:rPr>
              <a:t>Rev</a:t>
            </a:r>
            <a:r>
              <a:rPr lang="hu-HU" dirty="0">
                <a:solidFill>
                  <a:srgbClr val="C00000"/>
                </a:solidFill>
              </a:rPr>
              <a:t>. Lett. </a:t>
            </a:r>
            <a:r>
              <a:rPr lang="hu-HU" b="1" dirty="0">
                <a:solidFill>
                  <a:srgbClr val="C00000"/>
                </a:solidFill>
              </a:rPr>
              <a:t>108</a:t>
            </a:r>
            <a:r>
              <a:rPr lang="hu-HU" dirty="0">
                <a:solidFill>
                  <a:srgbClr val="C00000"/>
                </a:solidFill>
              </a:rPr>
              <a:t>, 193905 (2012)</a:t>
            </a:r>
            <a:endParaRPr lang="en-US" dirty="0">
              <a:solidFill>
                <a:srgbClr val="C00000"/>
              </a:solidFill>
            </a:endParaRPr>
          </a:p>
          <a:p>
            <a:pPr>
              <a:spcBef>
                <a:spcPts val="600"/>
              </a:spcBef>
            </a:pPr>
            <a:r>
              <a:rPr lang="en-US" dirty="0"/>
              <a:t>2., Field-free orientation of molecules </a:t>
            </a:r>
          </a:p>
          <a:p>
            <a:pPr>
              <a:spcBef>
                <a:spcPts val="600"/>
              </a:spcBef>
            </a:pPr>
            <a:r>
              <a:rPr lang="hu-HU" dirty="0">
                <a:solidFill>
                  <a:srgbClr val="FF0000"/>
                </a:solidFill>
              </a:rPr>
              <a:t>      S. Fleischer et </a:t>
            </a:r>
            <a:r>
              <a:rPr lang="hu-HU" dirty="0" err="1">
                <a:solidFill>
                  <a:srgbClr val="FF0000"/>
                </a:solidFill>
              </a:rPr>
              <a:t>al</a:t>
            </a:r>
            <a:r>
              <a:rPr lang="hu-HU" dirty="0">
                <a:solidFill>
                  <a:srgbClr val="FF0000"/>
                </a:solidFill>
              </a:rPr>
              <a:t>.: </a:t>
            </a:r>
            <a:r>
              <a:rPr lang="hu-HU" dirty="0" err="1">
                <a:solidFill>
                  <a:srgbClr val="FF0000"/>
                </a:solidFill>
              </a:rPr>
              <a:t>Phys</a:t>
            </a:r>
            <a:r>
              <a:rPr lang="hu-HU" dirty="0">
                <a:solidFill>
                  <a:srgbClr val="FF0000"/>
                </a:solidFill>
              </a:rPr>
              <a:t>. </a:t>
            </a:r>
            <a:r>
              <a:rPr lang="hu-HU" dirty="0" err="1">
                <a:solidFill>
                  <a:srgbClr val="FF0000"/>
                </a:solidFill>
              </a:rPr>
              <a:t>Rev</a:t>
            </a:r>
            <a:r>
              <a:rPr lang="hu-HU" dirty="0">
                <a:solidFill>
                  <a:srgbClr val="FF0000"/>
                </a:solidFill>
              </a:rPr>
              <a:t>. Lett. </a:t>
            </a:r>
            <a:r>
              <a:rPr lang="hu-HU" b="1" dirty="0">
                <a:solidFill>
                  <a:srgbClr val="FF0000"/>
                </a:solidFill>
              </a:rPr>
              <a:t>107</a:t>
            </a:r>
            <a:r>
              <a:rPr lang="hu-HU" dirty="0">
                <a:solidFill>
                  <a:srgbClr val="FF0000"/>
                </a:solidFill>
              </a:rPr>
              <a:t>, 163603 (2011)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      </a:t>
            </a:r>
            <a:r>
              <a:rPr lang="en-US" dirty="0">
                <a:solidFill>
                  <a:srgbClr val="FF0000"/>
                </a:solidFill>
              </a:rPr>
              <a:t>K. N. </a:t>
            </a:r>
            <a:r>
              <a:rPr lang="en-US" dirty="0" err="1">
                <a:solidFill>
                  <a:srgbClr val="FF0000"/>
                </a:solidFill>
              </a:rPr>
              <a:t>Egodapitiya</a:t>
            </a:r>
            <a:r>
              <a:rPr lang="en-US" dirty="0">
                <a:solidFill>
                  <a:srgbClr val="FF0000"/>
                </a:solidFill>
              </a:rPr>
              <a:t> et al.: Phys. Rev. Lett. </a:t>
            </a:r>
            <a:r>
              <a:rPr lang="en-US" b="1" dirty="0">
                <a:solidFill>
                  <a:srgbClr val="FF0000"/>
                </a:solidFill>
              </a:rPr>
              <a:t>112</a:t>
            </a:r>
            <a:r>
              <a:rPr lang="en-US" dirty="0">
                <a:solidFill>
                  <a:srgbClr val="FF0000"/>
                </a:solidFill>
              </a:rPr>
              <a:t>, 103002 (2014)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008000"/>
                </a:solidFill>
              </a:rPr>
              <a:t>3., Acceleration (and other manipulations) of charged particles </a:t>
            </a:r>
          </a:p>
          <a:p>
            <a:r>
              <a:rPr lang="hu-HU" dirty="0"/>
              <a:t>      </a:t>
            </a:r>
            <a:r>
              <a:rPr lang="hu-HU" dirty="0">
                <a:solidFill>
                  <a:srgbClr val="C00000"/>
                </a:solidFill>
              </a:rPr>
              <a:t>J. Hebling et </a:t>
            </a:r>
            <a:r>
              <a:rPr lang="hu-HU" dirty="0" err="1">
                <a:solidFill>
                  <a:srgbClr val="C00000"/>
                </a:solidFill>
              </a:rPr>
              <a:t>al</a:t>
            </a:r>
            <a:r>
              <a:rPr lang="hu-HU" dirty="0">
                <a:solidFill>
                  <a:srgbClr val="C00000"/>
                </a:solidFill>
              </a:rPr>
              <a:t>.: </a:t>
            </a:r>
            <a:r>
              <a:rPr lang="hu-HU" dirty="0" err="1">
                <a:solidFill>
                  <a:srgbClr val="C00000"/>
                </a:solidFill>
              </a:rPr>
              <a:t>arXiv</a:t>
            </a:r>
            <a:r>
              <a:rPr lang="hu-HU" dirty="0">
                <a:solidFill>
                  <a:srgbClr val="C00000"/>
                </a:solidFill>
              </a:rPr>
              <a:t> 1109.6852 (2011)</a:t>
            </a:r>
          </a:p>
          <a:p>
            <a:r>
              <a:rPr lang="hu-HU" dirty="0">
                <a:solidFill>
                  <a:srgbClr val="C00000"/>
                </a:solidFill>
              </a:rPr>
              <a:t>      L. Pálfalvi et </a:t>
            </a:r>
            <a:r>
              <a:rPr lang="hu-HU" dirty="0" err="1">
                <a:solidFill>
                  <a:srgbClr val="C00000"/>
                </a:solidFill>
              </a:rPr>
              <a:t>al</a:t>
            </a:r>
            <a:r>
              <a:rPr lang="hu-HU" dirty="0">
                <a:solidFill>
                  <a:srgbClr val="C00000"/>
                </a:solidFill>
              </a:rPr>
              <a:t>.: </a:t>
            </a:r>
            <a:r>
              <a:rPr lang="hu-HU" dirty="0" err="1">
                <a:solidFill>
                  <a:srgbClr val="C00000"/>
                </a:solidFill>
              </a:rPr>
              <a:t>Phys</a:t>
            </a:r>
            <a:r>
              <a:rPr lang="hu-HU" dirty="0">
                <a:solidFill>
                  <a:srgbClr val="C00000"/>
                </a:solidFill>
              </a:rPr>
              <a:t>. </a:t>
            </a:r>
            <a:r>
              <a:rPr lang="hu-HU" dirty="0" err="1">
                <a:solidFill>
                  <a:srgbClr val="C00000"/>
                </a:solidFill>
              </a:rPr>
              <a:t>Rev</a:t>
            </a:r>
            <a:r>
              <a:rPr lang="hu-HU" dirty="0">
                <a:solidFill>
                  <a:srgbClr val="C00000"/>
                </a:solidFill>
              </a:rPr>
              <a:t>. ST-AB </a:t>
            </a:r>
            <a:r>
              <a:rPr lang="hu-HU" b="1" dirty="0">
                <a:solidFill>
                  <a:srgbClr val="C00000"/>
                </a:solidFill>
              </a:rPr>
              <a:t>17</a:t>
            </a:r>
            <a:r>
              <a:rPr lang="hu-HU" dirty="0">
                <a:solidFill>
                  <a:srgbClr val="C00000"/>
                </a:solidFill>
              </a:rPr>
              <a:t>, 031301 (2014)</a:t>
            </a:r>
          </a:p>
          <a:p>
            <a:r>
              <a:rPr lang="hu-HU" dirty="0">
                <a:solidFill>
                  <a:srgbClr val="C00000"/>
                </a:solidFill>
              </a:rPr>
              <a:t>      Sz. </a:t>
            </a:r>
            <a:r>
              <a:rPr lang="hu-HU" dirty="0" err="1">
                <a:solidFill>
                  <a:srgbClr val="C00000"/>
                </a:solidFill>
              </a:rPr>
              <a:t>Turnár</a:t>
            </a:r>
            <a:r>
              <a:rPr lang="hu-HU" dirty="0">
                <a:solidFill>
                  <a:srgbClr val="C00000"/>
                </a:solidFill>
              </a:rPr>
              <a:t> et </a:t>
            </a:r>
            <a:r>
              <a:rPr lang="hu-HU" dirty="0" err="1">
                <a:solidFill>
                  <a:srgbClr val="C00000"/>
                </a:solidFill>
              </a:rPr>
              <a:t>al</a:t>
            </a:r>
            <a:r>
              <a:rPr lang="hu-HU" dirty="0">
                <a:solidFill>
                  <a:srgbClr val="C00000"/>
                </a:solidFill>
              </a:rPr>
              <a:t>.: </a:t>
            </a:r>
            <a:r>
              <a:rPr lang="hu-HU" dirty="0" err="1">
                <a:solidFill>
                  <a:srgbClr val="C00000"/>
                </a:solidFill>
              </a:rPr>
              <a:t>Appl</a:t>
            </a:r>
            <a:r>
              <a:rPr lang="hu-HU" dirty="0">
                <a:solidFill>
                  <a:srgbClr val="C00000"/>
                </a:solidFill>
              </a:rPr>
              <a:t>. </a:t>
            </a:r>
            <a:r>
              <a:rPr lang="hu-HU" dirty="0" err="1">
                <a:solidFill>
                  <a:srgbClr val="C00000"/>
                </a:solidFill>
              </a:rPr>
              <a:t>Phys</a:t>
            </a:r>
            <a:r>
              <a:rPr lang="hu-HU" dirty="0">
                <a:solidFill>
                  <a:srgbClr val="C00000"/>
                </a:solidFill>
              </a:rPr>
              <a:t>. B </a:t>
            </a:r>
            <a:r>
              <a:rPr lang="hu-HU" b="1" dirty="0">
                <a:solidFill>
                  <a:srgbClr val="C00000"/>
                </a:solidFill>
              </a:rPr>
              <a:t>127</a:t>
            </a:r>
            <a:r>
              <a:rPr lang="hu-HU" dirty="0">
                <a:solidFill>
                  <a:srgbClr val="C00000"/>
                </a:solidFill>
              </a:rPr>
              <a:t>, 38 (2021)  </a:t>
            </a:r>
          </a:p>
          <a:p>
            <a:r>
              <a:rPr lang="hu-HU" dirty="0">
                <a:solidFill>
                  <a:srgbClr val="FF0000"/>
                </a:solidFill>
              </a:rPr>
              <a:t>      </a:t>
            </a:r>
            <a:r>
              <a:rPr lang="hu-HU" dirty="0">
                <a:solidFill>
                  <a:srgbClr val="0000FF"/>
                </a:solidFill>
              </a:rPr>
              <a:t>Works of </a:t>
            </a:r>
            <a:r>
              <a:rPr lang="hu-HU" dirty="0" err="1">
                <a:solidFill>
                  <a:srgbClr val="0000FF"/>
                </a:solidFill>
              </a:rPr>
              <a:t>the</a:t>
            </a:r>
            <a:r>
              <a:rPr lang="hu-HU" dirty="0">
                <a:solidFill>
                  <a:srgbClr val="0000FF"/>
                </a:solidFill>
              </a:rPr>
              <a:t> </a:t>
            </a:r>
            <a:r>
              <a:rPr lang="hu-HU" dirty="0" err="1">
                <a:solidFill>
                  <a:srgbClr val="0000FF"/>
                </a:solidFill>
              </a:rPr>
              <a:t>Kaertner</a:t>
            </a:r>
            <a:r>
              <a:rPr lang="hu-HU" dirty="0">
                <a:solidFill>
                  <a:srgbClr val="0000FF"/>
                </a:solidFill>
              </a:rPr>
              <a:t> </a:t>
            </a:r>
            <a:r>
              <a:rPr lang="hu-HU" dirty="0" err="1">
                <a:solidFill>
                  <a:srgbClr val="0000FF"/>
                </a:solidFill>
              </a:rPr>
              <a:t>group</a:t>
            </a:r>
            <a:r>
              <a:rPr lang="hu-HU" dirty="0">
                <a:solidFill>
                  <a:srgbClr val="0000FF"/>
                </a:solidFill>
              </a:rPr>
              <a:t> </a:t>
            </a:r>
          </a:p>
          <a:p>
            <a:r>
              <a:rPr lang="hu-HU" dirty="0">
                <a:solidFill>
                  <a:srgbClr val="0000FF"/>
                </a:solidFill>
              </a:rPr>
              <a:t>      W. </a:t>
            </a:r>
            <a:r>
              <a:rPr lang="hu-HU" dirty="0" err="1">
                <a:solidFill>
                  <a:srgbClr val="0000FF"/>
                </a:solidFill>
              </a:rPr>
              <a:t>Ronny</a:t>
            </a:r>
            <a:r>
              <a:rPr lang="hu-HU" dirty="0">
                <a:solidFill>
                  <a:srgbClr val="0000FF"/>
                </a:solidFill>
              </a:rPr>
              <a:t> et </a:t>
            </a:r>
            <a:r>
              <a:rPr lang="hu-HU" dirty="0" err="1">
                <a:solidFill>
                  <a:srgbClr val="0000FF"/>
                </a:solidFill>
              </a:rPr>
              <a:t>al</a:t>
            </a:r>
            <a:r>
              <a:rPr lang="hu-HU" dirty="0">
                <a:solidFill>
                  <a:srgbClr val="0000FF"/>
                </a:solidFill>
              </a:rPr>
              <a:t>.: </a:t>
            </a:r>
            <a:r>
              <a:rPr lang="hu-HU" dirty="0" err="1">
                <a:solidFill>
                  <a:srgbClr val="0000FF"/>
                </a:solidFill>
              </a:rPr>
              <a:t>Optica</a:t>
            </a:r>
            <a:r>
              <a:rPr lang="hu-HU" dirty="0">
                <a:solidFill>
                  <a:srgbClr val="0000FF"/>
                </a:solidFill>
              </a:rPr>
              <a:t> </a:t>
            </a:r>
            <a:r>
              <a:rPr lang="hu-HU" b="1" dirty="0">
                <a:solidFill>
                  <a:srgbClr val="0000FF"/>
                </a:solidFill>
              </a:rPr>
              <a:t>3,</a:t>
            </a:r>
            <a:r>
              <a:rPr lang="hu-HU" dirty="0">
                <a:solidFill>
                  <a:srgbClr val="0000FF"/>
                </a:solidFill>
              </a:rPr>
              <a:t> 1209 (2016)</a:t>
            </a:r>
          </a:p>
          <a:p>
            <a:r>
              <a:rPr lang="hu-HU" dirty="0">
                <a:solidFill>
                  <a:srgbClr val="0000FF"/>
                </a:solidFill>
              </a:rPr>
              <a:t>      E. A. </a:t>
            </a:r>
            <a:r>
              <a:rPr lang="hu-HU" dirty="0" err="1">
                <a:solidFill>
                  <a:srgbClr val="0000FF"/>
                </a:solidFill>
              </a:rPr>
              <a:t>Nanny</a:t>
            </a:r>
            <a:r>
              <a:rPr lang="hu-HU" dirty="0">
                <a:solidFill>
                  <a:srgbClr val="0000FF"/>
                </a:solidFill>
              </a:rPr>
              <a:t> et </a:t>
            </a:r>
            <a:r>
              <a:rPr lang="hu-HU" dirty="0" err="1">
                <a:solidFill>
                  <a:srgbClr val="0000FF"/>
                </a:solidFill>
              </a:rPr>
              <a:t>al</a:t>
            </a:r>
            <a:r>
              <a:rPr lang="hu-HU" dirty="0">
                <a:solidFill>
                  <a:srgbClr val="0000FF"/>
                </a:solidFill>
              </a:rPr>
              <a:t>.: </a:t>
            </a:r>
            <a:r>
              <a:rPr lang="hu-HU" dirty="0" err="1">
                <a:solidFill>
                  <a:srgbClr val="0000FF"/>
                </a:solidFill>
              </a:rPr>
              <a:t>Nature</a:t>
            </a:r>
            <a:r>
              <a:rPr lang="hu-HU" dirty="0">
                <a:solidFill>
                  <a:srgbClr val="0000FF"/>
                </a:solidFill>
              </a:rPr>
              <a:t> </a:t>
            </a:r>
            <a:r>
              <a:rPr lang="hu-HU" dirty="0" err="1">
                <a:solidFill>
                  <a:srgbClr val="0000FF"/>
                </a:solidFill>
              </a:rPr>
              <a:t>Comm</a:t>
            </a:r>
            <a:r>
              <a:rPr lang="hu-HU" dirty="0">
                <a:solidFill>
                  <a:srgbClr val="0000FF"/>
                </a:solidFill>
              </a:rPr>
              <a:t>. </a:t>
            </a:r>
            <a:r>
              <a:rPr lang="hu-HU" b="1" dirty="0">
                <a:solidFill>
                  <a:srgbClr val="0000FF"/>
                </a:solidFill>
              </a:rPr>
              <a:t>6</a:t>
            </a:r>
            <a:r>
              <a:rPr lang="hu-HU" dirty="0">
                <a:solidFill>
                  <a:srgbClr val="0000FF"/>
                </a:solidFill>
              </a:rPr>
              <a:t>, 8486 (2015) </a:t>
            </a:r>
          </a:p>
          <a:p>
            <a:r>
              <a:rPr lang="hu-HU" dirty="0">
                <a:solidFill>
                  <a:srgbClr val="0000FF"/>
                </a:solidFill>
              </a:rPr>
              <a:t>      D. </a:t>
            </a:r>
            <a:r>
              <a:rPr lang="hu-HU" dirty="0" err="1">
                <a:solidFill>
                  <a:srgbClr val="0000FF"/>
                </a:solidFill>
              </a:rPr>
              <a:t>Zhang</a:t>
            </a:r>
            <a:r>
              <a:rPr lang="hu-HU" dirty="0">
                <a:solidFill>
                  <a:srgbClr val="0000FF"/>
                </a:solidFill>
              </a:rPr>
              <a:t> et </a:t>
            </a:r>
            <a:r>
              <a:rPr lang="hu-HU" dirty="0" err="1">
                <a:solidFill>
                  <a:srgbClr val="0000FF"/>
                </a:solidFill>
              </a:rPr>
              <a:t>al</a:t>
            </a:r>
            <a:r>
              <a:rPr lang="hu-HU" dirty="0">
                <a:solidFill>
                  <a:srgbClr val="0000FF"/>
                </a:solidFill>
              </a:rPr>
              <a:t>.: </a:t>
            </a:r>
            <a:r>
              <a:rPr lang="hu-HU" dirty="0" err="1">
                <a:solidFill>
                  <a:srgbClr val="0000FF"/>
                </a:solidFill>
              </a:rPr>
              <a:t>Nature</a:t>
            </a:r>
            <a:r>
              <a:rPr lang="hu-HU" dirty="0">
                <a:solidFill>
                  <a:srgbClr val="0000FF"/>
                </a:solidFill>
              </a:rPr>
              <a:t> </a:t>
            </a:r>
            <a:r>
              <a:rPr lang="hu-HU" dirty="0" err="1">
                <a:solidFill>
                  <a:srgbClr val="0000FF"/>
                </a:solidFill>
              </a:rPr>
              <a:t>Photonics</a:t>
            </a:r>
            <a:r>
              <a:rPr lang="hu-HU" dirty="0">
                <a:solidFill>
                  <a:srgbClr val="0000FF"/>
                </a:solidFill>
              </a:rPr>
              <a:t> (2018)</a:t>
            </a:r>
          </a:p>
          <a:p>
            <a:r>
              <a:rPr lang="hu-HU" dirty="0">
                <a:solidFill>
                  <a:srgbClr val="0000FF"/>
                </a:solidFill>
              </a:rPr>
              <a:t>     </a:t>
            </a:r>
            <a:r>
              <a:rPr lang="hu-HU" dirty="0">
                <a:solidFill>
                  <a:srgbClr val="FF0000"/>
                </a:solidFill>
              </a:rPr>
              <a:t> E. Curry et </a:t>
            </a:r>
            <a:r>
              <a:rPr lang="hu-HU" dirty="0" err="1">
                <a:solidFill>
                  <a:srgbClr val="FF0000"/>
                </a:solidFill>
              </a:rPr>
              <a:t>al</a:t>
            </a:r>
            <a:r>
              <a:rPr lang="hu-HU" dirty="0">
                <a:solidFill>
                  <a:srgbClr val="FF0000"/>
                </a:solidFill>
              </a:rPr>
              <a:t>.: </a:t>
            </a:r>
            <a:r>
              <a:rPr lang="hu-HU" dirty="0" err="1">
                <a:solidFill>
                  <a:srgbClr val="FF0000"/>
                </a:solidFill>
              </a:rPr>
              <a:t>Phys</a:t>
            </a:r>
            <a:r>
              <a:rPr lang="hu-HU" dirty="0">
                <a:solidFill>
                  <a:srgbClr val="FF0000"/>
                </a:solidFill>
              </a:rPr>
              <a:t>. </a:t>
            </a:r>
            <a:r>
              <a:rPr lang="hu-HU" dirty="0" err="1">
                <a:solidFill>
                  <a:srgbClr val="FF0000"/>
                </a:solidFill>
              </a:rPr>
              <a:t>Rev</a:t>
            </a:r>
            <a:r>
              <a:rPr lang="hu-HU" dirty="0">
                <a:solidFill>
                  <a:srgbClr val="FF0000"/>
                </a:solidFill>
              </a:rPr>
              <a:t>. Lett. </a:t>
            </a:r>
            <a:r>
              <a:rPr lang="hu-HU" b="1" dirty="0">
                <a:solidFill>
                  <a:srgbClr val="FF0000"/>
                </a:solidFill>
              </a:rPr>
              <a:t>120</a:t>
            </a:r>
            <a:r>
              <a:rPr lang="hu-HU" dirty="0">
                <a:solidFill>
                  <a:srgbClr val="FF0000"/>
                </a:solidFill>
              </a:rPr>
              <a:t>, 094801 (2018),  IFEL </a:t>
            </a:r>
            <a:r>
              <a:rPr lang="hu-HU" dirty="0" err="1">
                <a:solidFill>
                  <a:srgbClr val="FF0000"/>
                </a:solidFill>
              </a:rPr>
              <a:t>based</a:t>
            </a:r>
            <a:r>
              <a:rPr lang="hu-HU" dirty="0">
                <a:solidFill>
                  <a:srgbClr val="FF0000"/>
                </a:solidFill>
              </a:rPr>
              <a:t> </a:t>
            </a:r>
            <a:r>
              <a:rPr lang="hu-HU" dirty="0" err="1">
                <a:solidFill>
                  <a:srgbClr val="FF0000"/>
                </a:solidFill>
              </a:rPr>
              <a:t>manipulation</a:t>
            </a:r>
            <a:r>
              <a:rPr lang="hu-HU" dirty="0">
                <a:solidFill>
                  <a:srgbClr val="FF0000"/>
                </a:solidFill>
              </a:rPr>
              <a:t> of </a:t>
            </a:r>
            <a:r>
              <a:rPr lang="hu-HU" dirty="0" err="1">
                <a:solidFill>
                  <a:srgbClr val="FF0000"/>
                </a:solidFill>
              </a:rPr>
              <a:t>elect</a:t>
            </a:r>
            <a:r>
              <a:rPr lang="hu-HU" dirty="0">
                <a:solidFill>
                  <a:srgbClr val="FF0000"/>
                </a:solidFill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dirty="0">
                <a:solidFill>
                  <a:srgbClr val="008000"/>
                </a:solidFill>
              </a:rPr>
              <a:t>4., Carrier-envelop-phase (CEP) stable attosecond pulse generation</a:t>
            </a:r>
            <a:endParaRPr lang="hu-HU" dirty="0">
              <a:solidFill>
                <a:srgbClr val="008000"/>
              </a:solidFill>
            </a:endParaRPr>
          </a:p>
          <a:p>
            <a:r>
              <a:rPr lang="hu-HU" dirty="0">
                <a:solidFill>
                  <a:srgbClr val="008000"/>
                </a:solidFill>
              </a:rPr>
              <a:t>      </a:t>
            </a:r>
            <a:r>
              <a:rPr lang="hu-HU" dirty="0" err="1">
                <a:solidFill>
                  <a:srgbClr val="C00000"/>
                </a:solidFill>
              </a:rPr>
              <a:t>Gy</a:t>
            </a:r>
            <a:r>
              <a:rPr lang="hu-HU" dirty="0">
                <a:solidFill>
                  <a:srgbClr val="C00000"/>
                </a:solidFill>
              </a:rPr>
              <a:t>. Tóth et </a:t>
            </a:r>
            <a:r>
              <a:rPr lang="hu-HU" dirty="0" err="1">
                <a:solidFill>
                  <a:srgbClr val="C00000"/>
                </a:solidFill>
              </a:rPr>
              <a:t>al</a:t>
            </a:r>
            <a:r>
              <a:rPr lang="hu-HU" dirty="0">
                <a:solidFill>
                  <a:srgbClr val="C00000"/>
                </a:solidFill>
              </a:rPr>
              <a:t>.: JOSA B </a:t>
            </a:r>
            <a:r>
              <a:rPr lang="hu-HU" b="1" dirty="0">
                <a:solidFill>
                  <a:srgbClr val="C00000"/>
                </a:solidFill>
              </a:rPr>
              <a:t>35</a:t>
            </a:r>
            <a:r>
              <a:rPr lang="hu-HU" dirty="0">
                <a:solidFill>
                  <a:srgbClr val="C00000"/>
                </a:solidFill>
              </a:rPr>
              <a:t>, A103 (2018)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0A27C09B-32D2-A1C3-4E00-71A3483D276D}"/>
              </a:ext>
            </a:extLst>
          </p:cNvPr>
          <p:cNvSpPr txBox="1"/>
          <p:nvPr/>
        </p:nvSpPr>
        <p:spPr>
          <a:xfrm>
            <a:off x="1807369" y="561975"/>
            <a:ext cx="85772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Application possibilities of THz pulses with extremely high field strength</a:t>
            </a:r>
            <a:r>
              <a:rPr lang="hu-HU" sz="1800" dirty="0"/>
              <a:t> (&gt;&gt; 1 MV/cm)</a:t>
            </a:r>
            <a:r>
              <a:rPr lang="en-US" sz="1800" dirty="0"/>
              <a:t> </a:t>
            </a:r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70CEF950-3777-3BEF-B506-43B86B2B7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4550" y="950528"/>
            <a:ext cx="2214562" cy="2324655"/>
          </a:xfrm>
          <a:prstGeom prst="rect">
            <a:avLst/>
          </a:prstGeom>
        </p:spPr>
      </p:pic>
      <p:pic>
        <p:nvPicPr>
          <p:cNvPr id="17" name="Picture 2" descr="figure: Fig. 1.">
            <a:extLst>
              <a:ext uri="{FF2B5EF4-FFF2-40B4-BE49-F238E27FC236}">
                <a16:creationId xmlns:a16="http://schemas.microsoft.com/office/drawing/2014/main" id="{4F9A99AE-2852-EDDF-EA36-90574A2D5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100" y="1008706"/>
            <a:ext cx="2589900" cy="214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www.researchgate.net/profile/Xiaojun_Wu6/publication/310803157/figure/fig1/AS:432401567490048@1480103975329/Schematic-layout-of-the-AXSIS-setup-currently-under-construction-at-the-SINBAD-facility.jpg">
            <a:extLst>
              <a:ext uri="{FF2B5EF4-FFF2-40B4-BE49-F238E27FC236}">
                <a16:creationId xmlns:a16="http://schemas.microsoft.com/office/drawing/2014/main" id="{3134BDBF-9477-BA0A-5828-53FE153F2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988" y="3294404"/>
            <a:ext cx="6353174" cy="1808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728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6FDAEF-2CA4-2B22-1D25-63DDBBE66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F0A0CB1-E11F-D5D2-4AC4-C0295945E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71499"/>
          </a:xfrm>
          <a:solidFill>
            <a:schemeClr val="tx2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hu-HU" sz="3200" dirty="0" err="1"/>
              <a:t>Photoconductive</a:t>
            </a:r>
            <a:r>
              <a:rPr lang="hu-HU" sz="3200" dirty="0"/>
              <a:t> antenna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72F07FD-2054-4B65-F461-09B3204D736C}"/>
              </a:ext>
            </a:extLst>
          </p:cNvPr>
          <p:cNvSpPr txBox="1">
            <a:spLocks/>
          </p:cNvSpPr>
          <p:nvPr/>
        </p:nvSpPr>
        <p:spPr>
          <a:xfrm>
            <a:off x="11868150" y="6524625"/>
            <a:ext cx="333375" cy="32385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78D361C-9D58-49EA-B8C8-BDBC1149CAC2}" type="slidenum">
              <a:rPr lang="hu-HU" smtClean="0">
                <a:solidFill>
                  <a:prstClr val="black"/>
                </a:solidFill>
              </a:rPr>
              <a:pPr algn="r">
                <a:defRPr/>
              </a:pPr>
              <a:t>4</a:t>
            </a:fld>
            <a:endParaRPr lang="hu-HU" dirty="0">
              <a:solidFill>
                <a:prstClr val="black"/>
              </a:solidFill>
            </a:endParaRPr>
          </a:p>
        </p:txBody>
      </p:sp>
      <p:pic>
        <p:nvPicPr>
          <p:cNvPr id="2050" name="Picture 2" descr="Generation and detection of THz waves using photoconductive antenna. |  Download Scientific Diagram">
            <a:extLst>
              <a:ext uri="{FF2B5EF4-FFF2-40B4-BE49-F238E27FC236}">
                <a16:creationId xmlns:a16="http://schemas.microsoft.com/office/drawing/2014/main" id="{9067048F-DD9E-A772-F86F-85A32568E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450" y="1221832"/>
            <a:ext cx="5110749" cy="2603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zövegdoboz 2">
                <a:extLst>
                  <a:ext uri="{FF2B5EF4-FFF2-40B4-BE49-F238E27FC236}">
                    <a16:creationId xmlns:a16="http://schemas.microsoft.com/office/drawing/2014/main" id="{B6118D02-6BA7-6214-B754-4640FE2750BA}"/>
                  </a:ext>
                </a:extLst>
              </p:cNvPr>
              <p:cNvSpPr txBox="1"/>
              <p:nvPr/>
            </p:nvSpPr>
            <p:spPr>
              <a:xfrm>
                <a:off x="-1" y="916573"/>
                <a:ext cx="3857625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hu-HU" dirty="0" err="1"/>
                  <a:t>Generation</a:t>
                </a:r>
                <a:r>
                  <a:rPr lang="hu-HU" dirty="0"/>
                  <a:t>: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dirty="0"/>
                  <a:t>Free </a:t>
                </a:r>
                <a:r>
                  <a:rPr lang="hu-HU" dirty="0" err="1"/>
                  <a:t>carriers</a:t>
                </a:r>
                <a:r>
                  <a:rPr lang="hu-HU" dirty="0"/>
                  <a:t> </a:t>
                </a:r>
                <a:r>
                  <a:rPr lang="en-US" dirty="0"/>
                  <a:t>are generated under illumination.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dirty="0"/>
                  <a:t>Under an external voltage, the </a:t>
                </a:r>
                <a:r>
                  <a:rPr lang="hu-HU" dirty="0" err="1"/>
                  <a:t>electrons</a:t>
                </a:r>
                <a:r>
                  <a:rPr lang="hu-HU" dirty="0"/>
                  <a:t> </a:t>
                </a:r>
                <a:r>
                  <a:rPr lang="en-US" dirty="0"/>
                  <a:t>begin to accelerate.</a:t>
                </a:r>
                <a:endParaRPr lang="hu-HU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hu-HU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u-HU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𝐸</m:t>
                        </m:r>
                      </m:e>
                      <m:sub>
                        <m:r>
                          <a:rPr lang="hu-HU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𝑇𝐻𝑧</m:t>
                        </m:r>
                      </m:sub>
                    </m:sSub>
                    <m:d>
                      <m:dPr>
                        <m:ctrlPr>
                          <a:rPr lang="hu-HU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u-HU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hu-HU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∝</m:t>
                    </m:r>
                    <m:f>
                      <m:fPr>
                        <m:type m:val="lin"/>
                        <m:ctrlPr>
                          <a:rPr lang="hu-HU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𝑑𝐽</m:t>
                        </m:r>
                        <m:d>
                          <m:dPr>
                            <m:ctrlPr>
                              <a:rPr lang="hu-HU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hu-HU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hu-HU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𝑑𝑡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Szövegdoboz 2">
                <a:extLst>
                  <a:ext uri="{FF2B5EF4-FFF2-40B4-BE49-F238E27FC236}">
                    <a16:creationId xmlns:a16="http://schemas.microsoft.com/office/drawing/2014/main" id="{B6118D02-6BA7-6214-B754-4640FE2750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916573"/>
                <a:ext cx="3857625" cy="1754326"/>
              </a:xfrm>
              <a:prstGeom prst="rect">
                <a:avLst/>
              </a:prstGeom>
              <a:blipFill>
                <a:blip r:embed="rId3"/>
                <a:stretch>
                  <a:fillRect l="-1264" t="-1389" r="-1264" b="-36458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zövegdoboz 3">
            <a:extLst>
              <a:ext uri="{FF2B5EF4-FFF2-40B4-BE49-F238E27FC236}">
                <a16:creationId xmlns:a16="http://schemas.microsoft.com/office/drawing/2014/main" id="{B37D1272-B4EC-3CE3-6FD8-37D31EE5D12D}"/>
              </a:ext>
            </a:extLst>
          </p:cNvPr>
          <p:cNvSpPr txBox="1"/>
          <p:nvPr/>
        </p:nvSpPr>
        <p:spPr>
          <a:xfrm>
            <a:off x="8458199" y="916573"/>
            <a:ext cx="37338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/>
              <a:t>Detection: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err="1"/>
              <a:t>Instead</a:t>
            </a:r>
            <a:r>
              <a:rPr lang="hu-HU" dirty="0"/>
              <a:t> of </a:t>
            </a:r>
            <a:r>
              <a:rPr lang="hu-HU" dirty="0" err="1"/>
              <a:t>bias</a:t>
            </a:r>
            <a:r>
              <a:rPr lang="hu-HU" dirty="0"/>
              <a:t> </a:t>
            </a:r>
            <a:r>
              <a:rPr lang="hu-HU" dirty="0" err="1"/>
              <a:t>voltage</a:t>
            </a:r>
            <a:r>
              <a:rPr lang="hu-HU" dirty="0"/>
              <a:t>, </a:t>
            </a:r>
            <a:r>
              <a:rPr lang="hu-HU" dirty="0" err="1"/>
              <a:t>voltage</a:t>
            </a:r>
            <a:r>
              <a:rPr lang="hu-HU" dirty="0"/>
              <a:t> </a:t>
            </a:r>
            <a:r>
              <a:rPr lang="hu-HU" dirty="0" err="1"/>
              <a:t>meter</a:t>
            </a:r>
            <a:r>
              <a:rPr lang="hu-HU" dirty="0"/>
              <a:t>.</a:t>
            </a: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/>
              <a:t>The </a:t>
            </a:r>
            <a:r>
              <a:rPr lang="hu-HU" dirty="0" err="1"/>
              <a:t>laser</a:t>
            </a:r>
            <a:r>
              <a:rPr lang="hu-HU" dirty="0"/>
              <a:t> </a:t>
            </a:r>
            <a:r>
              <a:rPr lang="hu-HU" dirty="0" err="1"/>
              <a:t>pulse</a:t>
            </a:r>
            <a:r>
              <a:rPr lang="hu-HU" dirty="0"/>
              <a:t> </a:t>
            </a:r>
            <a:r>
              <a:rPr lang="hu-HU" dirty="0" err="1"/>
              <a:t>generates</a:t>
            </a:r>
            <a:r>
              <a:rPr lang="hu-HU" dirty="0"/>
              <a:t> free </a:t>
            </a:r>
            <a:r>
              <a:rPr lang="hu-HU" dirty="0" err="1"/>
              <a:t>carriers</a:t>
            </a:r>
            <a:r>
              <a:rPr lang="hu-HU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/>
              <a:t>The </a:t>
            </a:r>
            <a:r>
              <a:rPr lang="hu-HU" dirty="0" err="1"/>
              <a:t>detected</a:t>
            </a:r>
            <a:r>
              <a:rPr lang="hu-HU" dirty="0"/>
              <a:t> </a:t>
            </a:r>
            <a:r>
              <a:rPr lang="hu-HU" dirty="0" err="1"/>
              <a:t>volatge</a:t>
            </a:r>
            <a:r>
              <a:rPr lang="hu-HU" dirty="0"/>
              <a:t> </a:t>
            </a:r>
            <a:r>
              <a:rPr lang="hu-HU" dirty="0" err="1"/>
              <a:t>will</a:t>
            </a:r>
            <a:r>
              <a:rPr lang="hu-HU" dirty="0"/>
              <a:t> be </a:t>
            </a:r>
            <a:r>
              <a:rPr lang="hu-HU" dirty="0" err="1"/>
              <a:t>proportional</a:t>
            </a:r>
            <a:r>
              <a:rPr lang="hu-HU" dirty="0"/>
              <a:t> </a:t>
            </a:r>
            <a:r>
              <a:rPr lang="hu-HU" dirty="0" err="1"/>
              <a:t>to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THz</a:t>
            </a:r>
            <a:r>
              <a:rPr lang="hu-HU" dirty="0"/>
              <a:t> </a:t>
            </a:r>
            <a:r>
              <a:rPr lang="hu-HU" dirty="0" err="1"/>
              <a:t>field</a:t>
            </a:r>
            <a:r>
              <a:rPr lang="hu-HU" dirty="0"/>
              <a:t>.</a:t>
            </a:r>
            <a:endParaRPr lang="en-US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256B1B68-B338-2BD0-18EC-67838AE63093}"/>
              </a:ext>
            </a:extLst>
          </p:cNvPr>
          <p:cNvSpPr txBox="1"/>
          <p:nvPr/>
        </p:nvSpPr>
        <p:spPr>
          <a:xfrm>
            <a:off x="76200" y="4475640"/>
            <a:ext cx="58943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noProof="0" dirty="0"/>
              <a:t>Scaling</a:t>
            </a:r>
            <a:r>
              <a:rPr lang="hu-HU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Large-area</a:t>
            </a:r>
            <a:r>
              <a:rPr lang="hu-HU" dirty="0"/>
              <a:t> </a:t>
            </a:r>
            <a:r>
              <a:rPr lang="hu-HU" dirty="0" err="1"/>
              <a:t>photoconductive</a:t>
            </a:r>
            <a:r>
              <a:rPr lang="hu-HU" dirty="0"/>
              <a:t> </a:t>
            </a:r>
            <a:r>
              <a:rPr lang="hu-HU" dirty="0" err="1"/>
              <a:t>antennas</a:t>
            </a:r>
            <a:endParaRPr lang="hu-HU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err="1"/>
              <a:t>Increase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distance</a:t>
            </a:r>
            <a:r>
              <a:rPr lang="hu-HU" dirty="0"/>
              <a:t> </a:t>
            </a:r>
            <a:r>
              <a:rPr lang="hu-HU" dirty="0" err="1"/>
              <a:t>between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electrode</a:t>
            </a:r>
            <a:r>
              <a:rPr lang="hu-HU" dirty="0"/>
              <a:t> </a:t>
            </a:r>
            <a:r>
              <a:rPr lang="hu-HU" dirty="0" err="1"/>
              <a:t>pairs</a:t>
            </a:r>
            <a:endParaRPr lang="hu-HU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hu-HU" dirty="0" err="1"/>
              <a:t>Increase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number</a:t>
            </a:r>
            <a:r>
              <a:rPr lang="hu-HU" dirty="0"/>
              <a:t> of </a:t>
            </a:r>
            <a:r>
              <a:rPr lang="hu-HU" dirty="0" err="1"/>
              <a:t>electrode</a:t>
            </a:r>
            <a:r>
              <a:rPr lang="hu-HU" dirty="0"/>
              <a:t> </a:t>
            </a:r>
            <a:r>
              <a:rPr lang="hu-HU" dirty="0" err="1"/>
              <a:t>pairs</a:t>
            </a:r>
            <a:r>
              <a:rPr lang="hu-HU" dirty="0"/>
              <a:t> 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00236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76488-9B38-389B-C9D8-6D25142E1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DADF3BA-B6A0-8E14-A2BA-7DDC8814F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71499"/>
          </a:xfrm>
          <a:solidFill>
            <a:schemeClr val="tx2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hu-HU" sz="3200" dirty="0" err="1"/>
              <a:t>Plasma</a:t>
            </a:r>
            <a:r>
              <a:rPr lang="hu-HU" sz="3200" dirty="0"/>
              <a:t> </a:t>
            </a:r>
            <a:r>
              <a:rPr lang="hu-HU" sz="3200" dirty="0" err="1"/>
              <a:t>based</a:t>
            </a:r>
            <a:r>
              <a:rPr lang="hu-HU" sz="3200" dirty="0"/>
              <a:t> </a:t>
            </a:r>
            <a:r>
              <a:rPr lang="hu-HU" sz="3200" dirty="0" err="1"/>
              <a:t>THz</a:t>
            </a:r>
            <a:r>
              <a:rPr lang="hu-HU" sz="3200" dirty="0"/>
              <a:t> </a:t>
            </a:r>
            <a:r>
              <a:rPr lang="hu-HU" sz="3200" dirty="0" err="1"/>
              <a:t>sources</a:t>
            </a:r>
            <a:endParaRPr lang="hu-HU" sz="320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63FCCBA-84D6-C1D7-45F7-B6C8FCE70576}"/>
              </a:ext>
            </a:extLst>
          </p:cNvPr>
          <p:cNvSpPr txBox="1">
            <a:spLocks/>
          </p:cNvSpPr>
          <p:nvPr/>
        </p:nvSpPr>
        <p:spPr>
          <a:xfrm>
            <a:off x="11868150" y="6524625"/>
            <a:ext cx="333375" cy="32385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78D361C-9D58-49EA-B8C8-BDBC1149CAC2}" type="slidenum">
              <a:rPr lang="hu-HU" smtClean="0">
                <a:solidFill>
                  <a:prstClr val="black"/>
                </a:solidFill>
              </a:rPr>
              <a:pPr algn="r">
                <a:defRPr/>
              </a:pPr>
              <a:t>5</a:t>
            </a:fld>
            <a:endParaRPr lang="hu-HU" dirty="0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FE56B7-5C19-6FBA-3921-CA8365DE5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363" y="4299003"/>
            <a:ext cx="3564073" cy="1370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4F1A5F45-A787-113B-7F8E-B0DF4CA717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01"/>
          <a:stretch/>
        </p:blipFill>
        <p:spPr>
          <a:xfrm>
            <a:off x="3147665" y="571500"/>
            <a:ext cx="5322342" cy="3627811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0E0FE67C-6723-F64F-44D3-F472225469DF}"/>
              </a:ext>
            </a:extLst>
          </p:cNvPr>
          <p:cNvSpPr txBox="1"/>
          <p:nvPr/>
        </p:nvSpPr>
        <p:spPr>
          <a:xfrm>
            <a:off x="0" y="674485"/>
            <a:ext cx="31476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 err="1"/>
              <a:t>Generation</a:t>
            </a:r>
            <a:r>
              <a:rPr lang="hu-HU" dirty="0"/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The pump is focused onto a gas target using an optical element.</a:t>
            </a:r>
            <a:endParaRPr lang="hu-HU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Second harmonic generation is achieved using a nonlinear crystal.</a:t>
            </a:r>
            <a:endParaRPr lang="hu-HU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dirty="0" err="1"/>
              <a:t>Plasma</a:t>
            </a:r>
            <a:r>
              <a:rPr lang="hu-HU" dirty="0"/>
              <a:t> is </a:t>
            </a:r>
            <a:r>
              <a:rPr lang="hu-HU" dirty="0" err="1"/>
              <a:t>generated</a:t>
            </a:r>
            <a:r>
              <a:rPr lang="hu-HU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The ponderomotive force induces a transient current, which in turn produces THz radiation.</a:t>
            </a:r>
            <a:endParaRPr lang="hu-HU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A6B0DB4C-848C-7366-8AF6-0C652C43CEF6}"/>
              </a:ext>
            </a:extLst>
          </p:cNvPr>
          <p:cNvSpPr txBox="1"/>
          <p:nvPr/>
        </p:nvSpPr>
        <p:spPr>
          <a:xfrm>
            <a:off x="7939087" y="674484"/>
            <a:ext cx="40957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 err="1"/>
              <a:t>Detection</a:t>
            </a:r>
            <a:r>
              <a:rPr lang="hu-HU" dirty="0"/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Use of a time-varying bias</a:t>
            </a:r>
            <a:endParaRPr lang="hu-HU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Simultaneous focusing of the pump and the THz beam.</a:t>
            </a:r>
            <a:endParaRPr lang="hu-HU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The generated second harmonic is proportional to the THz field.</a:t>
            </a:r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8C1E6DA3-6FDC-85B5-02B1-91446958BE03}"/>
              </a:ext>
            </a:extLst>
          </p:cNvPr>
          <p:cNvSpPr txBox="1"/>
          <p:nvPr/>
        </p:nvSpPr>
        <p:spPr>
          <a:xfrm>
            <a:off x="8470007" y="2685986"/>
            <a:ext cx="38622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Efficiency</a:t>
            </a:r>
            <a:r>
              <a:rPr lang="hu-HU" dirty="0"/>
              <a:t> </a:t>
            </a:r>
            <a:r>
              <a:rPr lang="hu-HU" dirty="0" err="1"/>
              <a:t>increase</a:t>
            </a:r>
            <a:r>
              <a:rPr lang="hu-HU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Three</a:t>
            </a:r>
            <a:r>
              <a:rPr lang="hu-HU" dirty="0"/>
              <a:t> </a:t>
            </a:r>
            <a:r>
              <a:rPr lang="hu-HU" dirty="0" err="1"/>
              <a:t>wavelength</a:t>
            </a:r>
            <a:r>
              <a:rPr lang="hu-HU" dirty="0"/>
              <a:t> </a:t>
            </a:r>
            <a:r>
              <a:rPr lang="hu-HU" dirty="0" err="1"/>
              <a:t>pumping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Use</a:t>
            </a:r>
            <a:r>
              <a:rPr lang="hu-HU" dirty="0"/>
              <a:t> of </a:t>
            </a:r>
            <a:r>
              <a:rPr lang="hu-HU" dirty="0" err="1"/>
              <a:t>longer</a:t>
            </a:r>
            <a:r>
              <a:rPr lang="hu-HU" dirty="0"/>
              <a:t> </a:t>
            </a:r>
            <a:r>
              <a:rPr lang="hu-HU" dirty="0" err="1"/>
              <a:t>pumping</a:t>
            </a:r>
            <a:r>
              <a:rPr lang="hu-HU" dirty="0"/>
              <a:t> </a:t>
            </a:r>
            <a:r>
              <a:rPr lang="hu-HU" dirty="0" err="1"/>
              <a:t>wavelengths</a:t>
            </a:r>
            <a:endParaRPr lang="hu-HU" dirty="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59B1B306-46BD-A296-2D43-CB84F2C3A45F}"/>
              </a:ext>
            </a:extLst>
          </p:cNvPr>
          <p:cNvSpPr txBox="1"/>
          <p:nvPr/>
        </p:nvSpPr>
        <p:spPr>
          <a:xfrm>
            <a:off x="0" y="4514850"/>
            <a:ext cx="34598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Efficiency</a:t>
            </a:r>
            <a:r>
              <a:rPr lang="hu-HU" dirty="0"/>
              <a:t> </a:t>
            </a:r>
            <a:r>
              <a:rPr lang="hu-HU" dirty="0" err="1"/>
              <a:t>depends</a:t>
            </a:r>
            <a:r>
              <a:rPr lang="hu-HU" dirty="0"/>
              <a:t> </a:t>
            </a:r>
            <a:r>
              <a:rPr lang="hu-HU" dirty="0" err="1"/>
              <a:t>on</a:t>
            </a:r>
            <a:r>
              <a:rPr lang="hu-HU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Type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used</a:t>
            </a:r>
            <a:r>
              <a:rPr lang="hu-HU" dirty="0"/>
              <a:t> </a:t>
            </a:r>
            <a:r>
              <a:rPr lang="hu-HU" dirty="0" err="1"/>
              <a:t>gas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Pressure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Relative</a:t>
            </a:r>
            <a:r>
              <a:rPr lang="hu-HU" dirty="0"/>
              <a:t> </a:t>
            </a:r>
            <a:r>
              <a:rPr lang="hu-HU" dirty="0" err="1"/>
              <a:t>phase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pump</a:t>
            </a:r>
            <a:r>
              <a:rPr lang="hu-HU" dirty="0"/>
              <a:t> and </a:t>
            </a:r>
            <a:r>
              <a:rPr lang="hu-HU" dirty="0" err="1"/>
              <a:t>second</a:t>
            </a:r>
            <a:r>
              <a:rPr lang="hu-HU" dirty="0"/>
              <a:t> </a:t>
            </a:r>
            <a:r>
              <a:rPr lang="hu-HU" dirty="0" err="1"/>
              <a:t>harmonic</a:t>
            </a: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err="1"/>
              <a:t>Pump</a:t>
            </a:r>
            <a:r>
              <a:rPr lang="hu-HU" dirty="0"/>
              <a:t> </a:t>
            </a:r>
            <a:r>
              <a:rPr lang="hu-HU" dirty="0" err="1"/>
              <a:t>energy</a:t>
            </a:r>
            <a:endParaRPr lang="hu-HU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4604812-A73B-5E7B-7A5F-5D547D55D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665" y="4299003"/>
            <a:ext cx="5351684" cy="222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zövegdoboz 10">
            <a:extLst>
              <a:ext uri="{FF2B5EF4-FFF2-40B4-BE49-F238E27FC236}">
                <a16:creationId xmlns:a16="http://schemas.microsoft.com/office/drawing/2014/main" id="{A0A7C8DD-DC1F-C38D-800B-FEA6130518E6}"/>
              </a:ext>
            </a:extLst>
          </p:cNvPr>
          <p:cNvSpPr txBox="1"/>
          <p:nvPr/>
        </p:nvSpPr>
        <p:spPr>
          <a:xfrm>
            <a:off x="8420573" y="5662247"/>
            <a:ext cx="39611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hu-HU" sz="1100" dirty="0" err="1">
                <a:solidFill>
                  <a:srgbClr val="FF0000"/>
                </a:solidFill>
                <a:latin typeface="Arial" charset="0"/>
                <a:cs typeface="Arial" charset="0"/>
              </a:rPr>
              <a:t>Bartel</a:t>
            </a:r>
            <a:r>
              <a:rPr lang="hu-HU" sz="1100" dirty="0">
                <a:solidFill>
                  <a:srgbClr val="FF0000"/>
                </a:solidFill>
                <a:latin typeface="Arial" charset="0"/>
                <a:cs typeface="Arial" charset="0"/>
              </a:rPr>
              <a:t> T. et </a:t>
            </a:r>
            <a:r>
              <a:rPr lang="hu-HU" sz="1100" dirty="0" err="1">
                <a:solidFill>
                  <a:srgbClr val="FF0000"/>
                </a:solidFill>
                <a:latin typeface="Arial" charset="0"/>
                <a:cs typeface="Arial" charset="0"/>
              </a:rPr>
              <a:t>al</a:t>
            </a:r>
            <a:r>
              <a:rPr lang="hu-HU" sz="1100" dirty="0">
                <a:solidFill>
                  <a:srgbClr val="FF0000"/>
                </a:solidFill>
                <a:latin typeface="Arial" charset="0"/>
                <a:cs typeface="Arial" charset="0"/>
              </a:rPr>
              <a:t>., </a:t>
            </a:r>
            <a:r>
              <a:rPr lang="hu-HU" sz="1100" dirty="0" err="1">
                <a:solidFill>
                  <a:srgbClr val="FF0000"/>
                </a:solidFill>
                <a:latin typeface="Arial" charset="0"/>
                <a:cs typeface="Arial" charset="0"/>
              </a:rPr>
              <a:t>Opt</a:t>
            </a:r>
            <a:r>
              <a:rPr lang="hu-HU" sz="1100" dirty="0">
                <a:solidFill>
                  <a:srgbClr val="FF0000"/>
                </a:solidFill>
                <a:latin typeface="Arial" charset="0"/>
                <a:cs typeface="Arial" charset="0"/>
              </a:rPr>
              <a:t>. Lett. </a:t>
            </a:r>
            <a:r>
              <a:rPr lang="hu-HU" sz="1100" b="1" dirty="0">
                <a:solidFill>
                  <a:srgbClr val="FF0000"/>
                </a:solidFill>
                <a:latin typeface="Arial" charset="0"/>
                <a:cs typeface="Arial" charset="0"/>
              </a:rPr>
              <a:t>30</a:t>
            </a:r>
            <a:r>
              <a:rPr lang="hu-HU" sz="1100" dirty="0">
                <a:solidFill>
                  <a:srgbClr val="FF0000"/>
                </a:solidFill>
                <a:latin typeface="Arial" charset="0"/>
                <a:cs typeface="Arial" charset="0"/>
              </a:rPr>
              <a:t>, 2805 (2005)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29575F05-A1EC-6753-DA89-1C496AB1C65D}"/>
              </a:ext>
            </a:extLst>
          </p:cNvPr>
          <p:cNvSpPr txBox="1"/>
          <p:nvPr/>
        </p:nvSpPr>
        <p:spPr>
          <a:xfrm>
            <a:off x="4568365" y="3895940"/>
            <a:ext cx="55574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Koulouklidis</a:t>
            </a:r>
            <a:r>
              <a:rPr lang="hu-HU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A.D. </a:t>
            </a:r>
            <a:r>
              <a:rPr lang="hu-HU" sz="1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</a:t>
            </a:r>
            <a:r>
              <a:rPr lang="hu-HU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hu-HU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hu-HU" sz="1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</a:t>
            </a:r>
            <a:r>
              <a:rPr lang="hu-HU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</a:t>
            </a:r>
            <a:r>
              <a:rPr lang="hu-HU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hu-HU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hu-HU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292 (2020) </a:t>
            </a:r>
          </a:p>
        </p:txBody>
      </p:sp>
    </p:spTree>
    <p:extLst>
      <p:ext uri="{BB962C8B-B14F-4D97-AF65-F5344CB8AC3E}">
        <p14:creationId xmlns:p14="http://schemas.microsoft.com/office/powerpoint/2010/main" val="4199201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465D2A-616D-F268-131F-5822297923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1B08931-953C-7EDC-7549-0224024A3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71499"/>
          </a:xfrm>
          <a:solidFill>
            <a:schemeClr val="tx2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hu-HU" sz="3200" dirty="0" err="1"/>
              <a:t>Optical</a:t>
            </a:r>
            <a:r>
              <a:rPr lang="hu-HU" sz="3200" dirty="0"/>
              <a:t> </a:t>
            </a:r>
            <a:r>
              <a:rPr lang="hu-HU" sz="3200" dirty="0" err="1"/>
              <a:t>rectification</a:t>
            </a:r>
            <a:r>
              <a:rPr lang="hu-HU" sz="3200" dirty="0"/>
              <a:t> in </a:t>
            </a:r>
            <a:r>
              <a:rPr lang="hu-HU" sz="3200" dirty="0" err="1"/>
              <a:t>nonlinear</a:t>
            </a:r>
            <a:r>
              <a:rPr lang="hu-HU" sz="3200" dirty="0"/>
              <a:t> </a:t>
            </a:r>
            <a:r>
              <a:rPr lang="hu-HU" sz="3200" dirty="0" err="1"/>
              <a:t>materials</a:t>
            </a:r>
            <a:endParaRPr lang="hu-HU" sz="320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AF62A74-7163-7F65-1A19-3B49CC4C37EE}"/>
              </a:ext>
            </a:extLst>
          </p:cNvPr>
          <p:cNvSpPr txBox="1">
            <a:spLocks/>
          </p:cNvSpPr>
          <p:nvPr/>
        </p:nvSpPr>
        <p:spPr>
          <a:xfrm>
            <a:off x="11868150" y="6524625"/>
            <a:ext cx="333375" cy="32385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78D361C-9D58-49EA-B8C8-BDBC1149CAC2}" type="slidenum">
              <a:rPr lang="hu-HU" smtClean="0">
                <a:solidFill>
                  <a:prstClr val="black"/>
                </a:solidFill>
              </a:rPr>
              <a:pPr algn="r">
                <a:defRPr/>
              </a:pPr>
              <a:t>6</a:t>
            </a:fld>
            <a:endParaRPr lang="hu-HU" dirty="0">
              <a:solidFill>
                <a:prstClr val="black"/>
              </a:solidFill>
            </a:endParaRPr>
          </a:p>
        </p:txBody>
      </p:sp>
      <p:pic>
        <p:nvPicPr>
          <p:cNvPr id="3" name="Main graphic">
            <a:extLst>
              <a:ext uri="{FF2B5EF4-FFF2-40B4-BE49-F238E27FC236}">
                <a16:creationId xmlns:a16="http://schemas.microsoft.com/office/drawing/2014/main" id="{0472D99E-C63B-A0A1-F76F-0D880ACEC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64204" y="2308727"/>
            <a:ext cx="4002995" cy="4095815"/>
          </a:xfrm>
          <a:prstGeom prst="rect">
            <a:avLst/>
          </a:prstGeom>
          <a:ln>
            <a:noFill/>
          </a:ln>
        </p:spPr>
      </p:pic>
      <p:graphicFrame>
        <p:nvGraphicFramePr>
          <p:cNvPr id="4" name="Objektum 3">
            <a:extLst>
              <a:ext uri="{FF2B5EF4-FFF2-40B4-BE49-F238E27FC236}">
                <a16:creationId xmlns:a16="http://schemas.microsoft.com/office/drawing/2014/main" id="{FAD5D0AA-DB55-EFD9-6965-BDE4A5D88BD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746686"/>
              </p:ext>
            </p:extLst>
          </p:nvPr>
        </p:nvGraphicFramePr>
        <p:xfrm>
          <a:off x="5222791" y="1857465"/>
          <a:ext cx="6556584" cy="50709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9807423" imgH="7580080" progId="Origin50.Graph">
                  <p:embed/>
                </p:oleObj>
              </mc:Choice>
              <mc:Fallback>
                <p:oleObj name="Graph" r:id="rId3" imgW="9807423" imgH="7580080" progId="Origin50.Graph">
                  <p:embed/>
                  <p:pic>
                    <p:nvPicPr>
                      <p:cNvPr id="6" name="Objektum 5">
                        <a:extLst>
                          <a:ext uri="{FF2B5EF4-FFF2-40B4-BE49-F238E27FC236}">
                            <a16:creationId xmlns:a16="http://schemas.microsoft.com/office/drawing/2014/main" id="{49C51061-9CC8-9062-8BAA-68ED85E877E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22791" y="1857465"/>
                        <a:ext cx="6556584" cy="50709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zövegdoboz 5">
            <a:extLst>
              <a:ext uri="{FF2B5EF4-FFF2-40B4-BE49-F238E27FC236}">
                <a16:creationId xmlns:a16="http://schemas.microsoft.com/office/drawing/2014/main" id="{0B49FEBD-C130-7B50-B777-EC81B27EC3BC}"/>
              </a:ext>
            </a:extLst>
          </p:cNvPr>
          <p:cNvSpPr txBox="1"/>
          <p:nvPr/>
        </p:nvSpPr>
        <p:spPr>
          <a:xfrm>
            <a:off x="79292" y="717598"/>
            <a:ext cx="85818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Difference frequency generation within the</a:t>
            </a:r>
            <a:r>
              <a:rPr lang="hu-HU" dirty="0"/>
              <a:t> </a:t>
            </a:r>
            <a:r>
              <a:rPr lang="hu-HU" dirty="0" err="1"/>
              <a:t>frequency</a:t>
            </a:r>
            <a:r>
              <a:rPr lang="hu-HU" dirty="0"/>
              <a:t> </a:t>
            </a:r>
            <a:r>
              <a:rPr lang="hu-HU" dirty="0" err="1"/>
              <a:t>components</a:t>
            </a:r>
            <a:r>
              <a:rPr lang="hu-HU" dirty="0"/>
              <a:t> of </a:t>
            </a:r>
            <a:r>
              <a:rPr lang="hu-HU" dirty="0" err="1"/>
              <a:t>the</a:t>
            </a:r>
            <a:r>
              <a:rPr lang="en-US" dirty="0"/>
              <a:t> pump pulse</a:t>
            </a:r>
            <a:endParaRPr lang="hu-HU" dirty="0"/>
          </a:p>
          <a:p>
            <a:endParaRPr lang="hu-HU" dirty="0"/>
          </a:p>
          <a:p>
            <a:r>
              <a:rPr lang="hu-HU" dirty="0" err="1"/>
              <a:t>Longer</a:t>
            </a:r>
            <a:r>
              <a:rPr lang="hu-HU" dirty="0"/>
              <a:t> </a:t>
            </a:r>
            <a:r>
              <a:rPr lang="hu-HU" dirty="0" err="1"/>
              <a:t>pump</a:t>
            </a:r>
            <a:r>
              <a:rPr lang="hu-HU" dirty="0"/>
              <a:t> </a:t>
            </a:r>
            <a:r>
              <a:rPr lang="hu-HU" dirty="0" err="1"/>
              <a:t>pulse</a:t>
            </a:r>
            <a:r>
              <a:rPr lang="hu-HU" dirty="0"/>
              <a:t> </a:t>
            </a:r>
            <a:r>
              <a:rPr lang="hu-HU" dirty="0" err="1"/>
              <a:t>duration</a:t>
            </a:r>
            <a:r>
              <a:rPr lang="hu-HU" dirty="0"/>
              <a:t>-&gt; </a:t>
            </a:r>
            <a:r>
              <a:rPr lang="hu-HU" dirty="0" err="1"/>
              <a:t>narrow</a:t>
            </a:r>
            <a:r>
              <a:rPr lang="hu-HU" dirty="0"/>
              <a:t> </a:t>
            </a:r>
            <a:r>
              <a:rPr lang="hu-HU" dirty="0" err="1"/>
              <a:t>spectral</a:t>
            </a:r>
            <a:r>
              <a:rPr lang="hu-HU" dirty="0"/>
              <a:t> </a:t>
            </a:r>
            <a:r>
              <a:rPr lang="hu-HU" dirty="0" err="1"/>
              <a:t>bandwith</a:t>
            </a:r>
            <a:r>
              <a:rPr lang="hu-HU" dirty="0"/>
              <a:t> -&gt; </a:t>
            </a:r>
            <a:r>
              <a:rPr lang="hu-HU" dirty="0" err="1"/>
              <a:t>low</a:t>
            </a:r>
            <a:r>
              <a:rPr lang="hu-HU" dirty="0"/>
              <a:t> </a:t>
            </a:r>
            <a:r>
              <a:rPr lang="hu-HU" dirty="0" err="1"/>
              <a:t>THz</a:t>
            </a:r>
            <a:r>
              <a:rPr lang="hu-HU" dirty="0"/>
              <a:t> </a:t>
            </a:r>
            <a:r>
              <a:rPr lang="hu-HU" dirty="0" err="1"/>
              <a:t>frequencies</a:t>
            </a:r>
            <a:endParaRPr lang="hu-HU" dirty="0"/>
          </a:p>
          <a:p>
            <a:r>
              <a:rPr lang="hu-HU" dirty="0" err="1"/>
              <a:t>Short</a:t>
            </a:r>
            <a:r>
              <a:rPr lang="hu-HU" dirty="0"/>
              <a:t> </a:t>
            </a:r>
            <a:r>
              <a:rPr lang="hu-HU" dirty="0" err="1"/>
              <a:t>pump</a:t>
            </a:r>
            <a:r>
              <a:rPr lang="hu-HU" dirty="0"/>
              <a:t> </a:t>
            </a:r>
            <a:r>
              <a:rPr lang="hu-HU" dirty="0" err="1"/>
              <a:t>pulse</a:t>
            </a:r>
            <a:r>
              <a:rPr lang="hu-HU" dirty="0"/>
              <a:t> </a:t>
            </a:r>
            <a:r>
              <a:rPr lang="hu-HU" dirty="0" err="1"/>
              <a:t>duration</a:t>
            </a:r>
            <a:r>
              <a:rPr lang="hu-HU" dirty="0"/>
              <a:t>-&gt; </a:t>
            </a:r>
            <a:r>
              <a:rPr lang="hu-HU" dirty="0" err="1"/>
              <a:t>broad</a:t>
            </a:r>
            <a:r>
              <a:rPr lang="hu-HU" dirty="0"/>
              <a:t> </a:t>
            </a:r>
            <a:r>
              <a:rPr lang="hu-HU" dirty="0" err="1"/>
              <a:t>spectral</a:t>
            </a:r>
            <a:r>
              <a:rPr lang="hu-HU" dirty="0"/>
              <a:t> </a:t>
            </a:r>
            <a:r>
              <a:rPr lang="hu-HU" dirty="0" err="1"/>
              <a:t>bandwith</a:t>
            </a:r>
            <a:r>
              <a:rPr lang="hu-HU" dirty="0"/>
              <a:t> -&gt; </a:t>
            </a:r>
            <a:r>
              <a:rPr lang="hu-HU" dirty="0" err="1"/>
              <a:t>higher</a:t>
            </a:r>
            <a:r>
              <a:rPr lang="hu-HU" dirty="0"/>
              <a:t> </a:t>
            </a:r>
            <a:r>
              <a:rPr lang="hu-HU" dirty="0" err="1"/>
              <a:t>THz</a:t>
            </a:r>
            <a:r>
              <a:rPr lang="hu-HU" dirty="0"/>
              <a:t> </a:t>
            </a:r>
            <a:r>
              <a:rPr lang="hu-HU" dirty="0" err="1"/>
              <a:t>frequencies</a:t>
            </a:r>
            <a:r>
              <a:rPr lang="hu-HU" dirty="0"/>
              <a:t> </a:t>
            </a:r>
            <a:r>
              <a:rPr lang="hu-HU" dirty="0" err="1"/>
              <a:t>too</a:t>
            </a:r>
            <a:r>
              <a:rPr lang="hu-HU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églalap 6">
                <a:extLst>
                  <a:ext uri="{FF2B5EF4-FFF2-40B4-BE49-F238E27FC236}">
                    <a16:creationId xmlns:a16="http://schemas.microsoft.com/office/drawing/2014/main" id="{0DA72EEC-3AA7-26E8-3004-7B86FEDE8139}"/>
                  </a:ext>
                </a:extLst>
              </p:cNvPr>
              <p:cNvSpPr/>
              <p:nvPr/>
            </p:nvSpPr>
            <p:spPr>
              <a:xfrm>
                <a:off x="8087247" y="869516"/>
                <a:ext cx="4025461" cy="6899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hu-HU" i="1"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lang="hu-HU">
                              <a:latin typeface="Cambria Math" panose="02040503050406030204" pitchFamily="18" charset="0"/>
                            </a:rPr>
                            <m:t>&amp;</m:t>
                          </m:r>
                          <m:sSub>
                            <m:sSubPr>
                              <m:ctrlPr>
                                <a:rPr lang="hu-H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hu-HU" i="1">
                                  <a:latin typeface="Cambria Math" panose="02040503050406030204" pitchFamily="18" charset="0"/>
                                </a:rPr>
                                <m:t>𝑁𝐿</m:t>
                              </m:r>
                            </m:sub>
                          </m:sSub>
                          <m:d>
                            <m:dPr>
                              <m:ctrlPr>
                                <a:rPr lang="hu-H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hu-HU" i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d>
                          <m:r>
                            <a:rPr lang="hu-HU" i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hu-H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hu-HU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hu-H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hu-HU" i="1">
                                  <a:latin typeface="Cambria Math" panose="02040503050406030204" pitchFamily="18" charset="0"/>
                                </a:rPr>
                                <m:t>𝜒</m:t>
                              </m:r>
                            </m:e>
                            <m:sup>
                              <m:r>
                                <a:rPr lang="hu-HU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nary>
                            <m:naryPr>
                              <m:limLoc m:val="subSup"/>
                              <m:ctrlPr>
                                <a:rPr lang="hu-HU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hu-HU" i="0">
                                  <a:latin typeface="Cambria Math" panose="02040503050406030204" pitchFamily="18" charset="0"/>
                                </a:rPr>
                                <m:t>−∞</m:t>
                              </m:r>
                            </m:sub>
                            <m:sup>
                              <m:r>
                                <a:rPr lang="hu-HU" i="0">
                                  <a:latin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hu-HU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hu-H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u-HU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hu-HU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hu-HU" i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hu-HU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hu-HU" i="1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p>
                                  <m:r>
                                    <a:rPr lang="hu-HU" i="0"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hu-HU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hu-HU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  <m:r>
                                <a:rPr lang="hu-HU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hu-HU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nary>
                          <m:r>
                            <a:rPr lang="hu-HU" i="0">
                              <a:latin typeface="Cambria Math" panose="02040503050406030204" pitchFamily="18" charset="0"/>
                            </a:rPr>
                            <m:t>#</m:t>
                          </m:r>
                        </m:e>
                      </m:eqArr>
                    </m:oMath>
                  </m:oMathPara>
                </a14:m>
                <a:endParaRPr lang="hu-HU" dirty="0"/>
              </a:p>
            </p:txBody>
          </p:sp>
        </mc:Choice>
        <mc:Fallback xmlns="">
          <p:sp>
            <p:nvSpPr>
              <p:cNvPr id="7" name="Téglalap 6">
                <a:extLst>
                  <a:ext uri="{FF2B5EF4-FFF2-40B4-BE49-F238E27FC236}">
                    <a16:creationId xmlns:a16="http://schemas.microsoft.com/office/drawing/2014/main" id="{0DA72EEC-3AA7-26E8-3004-7B86FEDE813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7247" y="869516"/>
                <a:ext cx="4025461" cy="6899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Nyíl: lefelé mutató 7">
            <a:extLst>
              <a:ext uri="{FF2B5EF4-FFF2-40B4-BE49-F238E27FC236}">
                <a16:creationId xmlns:a16="http://schemas.microsoft.com/office/drawing/2014/main" id="{E9EEDDC5-89CE-F341-226B-5C97614257D1}"/>
              </a:ext>
            </a:extLst>
          </p:cNvPr>
          <p:cNvSpPr/>
          <p:nvPr/>
        </p:nvSpPr>
        <p:spPr>
          <a:xfrm>
            <a:off x="3897890" y="1908225"/>
            <a:ext cx="275002" cy="30771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8E450D96-AA21-6891-AE5D-5C4832802E99}"/>
              </a:ext>
            </a:extLst>
          </p:cNvPr>
          <p:cNvSpPr txBox="1"/>
          <p:nvPr/>
        </p:nvSpPr>
        <p:spPr>
          <a:xfrm>
            <a:off x="2799938" y="2144629"/>
            <a:ext cx="2934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Broad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THz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spectral</a:t>
            </a:r>
            <a:r>
              <a:rPr lang="hu-H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bandwith</a:t>
            </a:r>
            <a:endParaRPr lang="hu-H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629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ECD34-9370-8D13-1117-5990015DB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557A4C3-C462-FB50-0D28-2DBC9EDCA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71499"/>
          </a:xfrm>
          <a:solidFill>
            <a:schemeClr val="tx2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hu-HU" sz="3200" dirty="0" err="1"/>
              <a:t>Often</a:t>
            </a:r>
            <a:r>
              <a:rPr lang="hu-HU" sz="3200" dirty="0"/>
              <a:t> </a:t>
            </a:r>
            <a:r>
              <a:rPr lang="hu-HU" sz="3200" dirty="0" err="1"/>
              <a:t>used</a:t>
            </a:r>
            <a:r>
              <a:rPr lang="hu-HU" sz="3200" dirty="0"/>
              <a:t> </a:t>
            </a:r>
            <a:r>
              <a:rPr lang="hu-HU" sz="3200" dirty="0" err="1"/>
              <a:t>nonlinear</a:t>
            </a:r>
            <a:r>
              <a:rPr lang="hu-HU" sz="3200" dirty="0"/>
              <a:t> </a:t>
            </a:r>
            <a:r>
              <a:rPr lang="hu-HU" sz="3200" dirty="0" err="1"/>
              <a:t>materials</a:t>
            </a:r>
            <a:endParaRPr lang="hu-HU" sz="320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0AC47E3-AF23-F967-21B7-D4D9CCF9F93E}"/>
              </a:ext>
            </a:extLst>
          </p:cNvPr>
          <p:cNvSpPr txBox="1">
            <a:spLocks/>
          </p:cNvSpPr>
          <p:nvPr/>
        </p:nvSpPr>
        <p:spPr>
          <a:xfrm>
            <a:off x="11868150" y="6524625"/>
            <a:ext cx="333375" cy="32385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78D361C-9D58-49EA-B8C8-BDBC1149CAC2}" type="slidenum">
              <a:rPr lang="hu-HU" smtClean="0">
                <a:solidFill>
                  <a:prstClr val="black"/>
                </a:solidFill>
              </a:rPr>
              <a:pPr algn="r">
                <a:defRPr/>
              </a:pPr>
              <a:t>7</a:t>
            </a:fld>
            <a:endParaRPr lang="hu-HU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áblázat 2">
                <a:extLst>
                  <a:ext uri="{FF2B5EF4-FFF2-40B4-BE49-F238E27FC236}">
                    <a16:creationId xmlns:a16="http://schemas.microsoft.com/office/drawing/2014/main" id="{37171B64-5E5C-F520-1C7D-A6272D4A46DE}"/>
                  </a:ext>
                </a:extLst>
              </p:cNvPr>
              <p:cNvGraphicFramePr>
                <a:graphicFrameLocks noGrp="1"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41241056"/>
                  </p:ext>
                </p:extLst>
              </p:nvPr>
            </p:nvGraphicFramePr>
            <p:xfrm>
              <a:off x="159691" y="686627"/>
              <a:ext cx="5185628" cy="3559453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834924">
                      <a:extLst>
                        <a:ext uri="{9D8B030D-6E8A-4147-A177-3AD203B41FA5}">
                          <a16:colId xmlns:a16="http://schemas.microsoft.com/office/drawing/2014/main" val="3902143711"/>
                        </a:ext>
                      </a:extLst>
                    </a:gridCol>
                    <a:gridCol w="645839">
                      <a:extLst>
                        <a:ext uri="{9D8B030D-6E8A-4147-A177-3AD203B41FA5}">
                          <a16:colId xmlns:a16="http://schemas.microsoft.com/office/drawing/2014/main" val="3471003930"/>
                        </a:ext>
                      </a:extLst>
                    </a:gridCol>
                    <a:gridCol w="740973">
                      <a:extLst>
                        <a:ext uri="{9D8B030D-6E8A-4147-A177-3AD203B41FA5}">
                          <a16:colId xmlns:a16="http://schemas.microsoft.com/office/drawing/2014/main" val="512353433"/>
                        </a:ext>
                      </a:extLst>
                    </a:gridCol>
                    <a:gridCol w="740973">
                      <a:extLst>
                        <a:ext uri="{9D8B030D-6E8A-4147-A177-3AD203B41FA5}">
                          <a16:colId xmlns:a16="http://schemas.microsoft.com/office/drawing/2014/main" val="2558694276"/>
                        </a:ext>
                      </a:extLst>
                    </a:gridCol>
                    <a:gridCol w="740973">
                      <a:extLst>
                        <a:ext uri="{9D8B030D-6E8A-4147-A177-3AD203B41FA5}">
                          <a16:colId xmlns:a16="http://schemas.microsoft.com/office/drawing/2014/main" val="3635909704"/>
                        </a:ext>
                      </a:extLst>
                    </a:gridCol>
                    <a:gridCol w="740973">
                      <a:extLst>
                        <a:ext uri="{9D8B030D-6E8A-4147-A177-3AD203B41FA5}">
                          <a16:colId xmlns:a16="http://schemas.microsoft.com/office/drawing/2014/main" val="89887744"/>
                        </a:ext>
                      </a:extLst>
                    </a:gridCol>
                    <a:gridCol w="740973">
                      <a:extLst>
                        <a:ext uri="{9D8B030D-6E8A-4147-A177-3AD203B41FA5}">
                          <a16:colId xmlns:a16="http://schemas.microsoft.com/office/drawing/2014/main" val="2718171730"/>
                        </a:ext>
                      </a:extLst>
                    </a:gridCol>
                  </a:tblGrid>
                  <a:tr h="79411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Material</a:t>
                          </a:r>
                          <a:endParaRPr lang="hu-HU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hu-HU" sz="1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sz="1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hu-HU" sz="1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𝑒𝑓𝑓</m:t>
                                  </m:r>
                                </m:sub>
                              </m:sSub>
                            </m:oMath>
                          </a14:m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hu-HU" sz="1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hu-HU" sz="1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hu-HU" sz="1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𝑝𝑚</m:t>
                                      </m:r>
                                    </m:num>
                                    <m:den>
                                      <m:r>
                                        <a:rPr lang="hu-HU" sz="1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𝑉</m:t>
                                      </m:r>
                                    </m:den>
                                  </m:f>
                                </m:e>
                              </m:d>
                            </m:oMath>
                          </a14:m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hu-HU" sz="1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hu-HU" sz="1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hu-HU" sz="1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800</m:t>
                                    </m:r>
                                    <m:r>
                                      <a:rPr lang="hu-HU" sz="1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𝑛𝑚</m:t>
                                    </m:r>
                                  </m:sub>
                                  <m:sup>
                                    <m:r>
                                      <a:rPr lang="hu-HU" sz="1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𝑔𝑟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hu-HU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hu-HU" sz="1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hu-HU" sz="1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hu-HU" sz="1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𝑇𝐻𝑧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hu-HU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hu-HU" sz="1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hu-HU" sz="1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hu-HU" sz="1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1550 </m:t>
                                    </m:r>
                                    <m:r>
                                      <a:rPr lang="hu-HU" sz="1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𝑛𝑚</m:t>
                                    </m:r>
                                  </m:sub>
                                  <m:sup>
                                    <m:r>
                                      <a:rPr lang="hu-HU" sz="12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𝑔𝑟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hu-HU" sz="1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sz="1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hu-HU" sz="1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𝑇𝐻𝑧</m:t>
                                  </m:r>
                                </m:sub>
                              </m:sSub>
                            </m:oMath>
                          </a14:m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hu-HU" sz="12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  <m:sSup>
                                <m:sSupPr>
                                  <m:ctrlPr>
                                    <a:rPr lang="hu-HU" sz="1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hu-HU" sz="1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hu-HU" sz="1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oMath>
                          </a14:m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FM </a:t>
                          </a:r>
                          <a14:m>
                            <m:oMath xmlns:m="http://schemas.openxmlformats.org/officeDocument/2006/math">
                              <m:d>
                                <m:dPr>
                                  <m:ctrlPr>
                                    <a:rPr lang="hu-HU" sz="12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hu-HU" sz="1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hu-HU" sz="1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𝑝</m:t>
                                      </m:r>
                                      <m:sSup>
                                        <m:sSupPr>
                                          <m:ctrlPr>
                                            <a:rPr lang="hu-HU" sz="12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hu-HU" sz="12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p>
                                          <m:r>
                                            <a:rPr lang="hu-HU" sz="12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hu-HU" sz="12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𝑐</m:t>
                                      </m:r>
                                      <m:sSup>
                                        <m:sSupPr>
                                          <m:ctrlPr>
                                            <a:rPr lang="hu-HU" sz="12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hu-HU" sz="12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p>
                                          <m:r>
                                            <a:rPr lang="hu-HU" sz="12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hu-HU" sz="12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hu-HU" sz="12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𝑉</m:t>
                                          </m:r>
                                        </m:e>
                                        <m:sup>
                                          <m:r>
                                            <a:rPr lang="hu-HU" sz="1200" i="1">
                                              <a:effectLst/>
                                              <a:latin typeface="Cambria Math" panose="02040503050406030204" pitchFamily="18" charset="0"/>
                                              <a:ea typeface="Times New Roman" panose="02020603050405020304" pitchFamily="18" charset="0"/>
                                              <a:cs typeface="Times New Roman" panose="020206030504050203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oMath>
                          </a14:m>
                          <a:endParaRPr lang="hu-HU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447819497"/>
                      </a:ext>
                    </a:extLst>
                  </a:tr>
                  <a:tr h="30726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CdTe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81,8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hu-HU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3,24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2,81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4,8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11,0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19040868"/>
                      </a:ext>
                    </a:extLst>
                  </a:tr>
                  <a:tr h="30726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GaAs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65,6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4,18</a:t>
                          </a:r>
                          <a:endParaRPr lang="hu-HU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3,59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3,56</a:t>
                          </a:r>
                          <a:endParaRPr lang="hu-HU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0,5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4,21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89478678"/>
                      </a:ext>
                    </a:extLst>
                  </a:tr>
                  <a:tr h="30726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GaP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24,8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3,67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3,34</a:t>
                          </a:r>
                          <a:endParaRPr lang="hu-HU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3,16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0,2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0,72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730816724"/>
                      </a:ext>
                    </a:extLst>
                  </a:tr>
                  <a:tr h="30726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ZnTe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68,5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3,13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3,17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2,81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1,3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7,27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28545997"/>
                      </a:ext>
                    </a:extLst>
                  </a:tr>
                  <a:tr h="30726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GaSe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20,8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3,13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3,27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2,82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0,5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1,18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5894318"/>
                      </a:ext>
                    </a:extLst>
                  </a:tr>
                  <a:tr h="92178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LN</a:t>
                          </a:r>
                          <a:endParaRPr lang="hu-HU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sLN</a:t>
                          </a:r>
                          <a:r>
                            <a:rPr lang="hu-HU" sz="12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100K</a:t>
                          </a:r>
                          <a:endParaRPr lang="hu-HU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168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2,25</a:t>
                          </a:r>
                          <a:endParaRPr lang="hu-HU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4,96</a:t>
                          </a:r>
                          <a:endParaRPr lang="hu-HU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2,18</a:t>
                          </a:r>
                          <a:endParaRPr lang="hu-HU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4,8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18,2</a:t>
                          </a:r>
                          <a:endParaRPr lang="hu-HU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48,6</a:t>
                          </a:r>
                          <a:endParaRPr lang="hu-HU" sz="12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18539696"/>
                      </a:ext>
                    </a:extLst>
                  </a:tr>
                  <a:tr h="30726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DAST</a:t>
                          </a:r>
                          <a:endParaRPr lang="hu-HU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615</a:t>
                          </a:r>
                          <a:endParaRPr lang="hu-HU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3,39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2,58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2,25</a:t>
                          </a:r>
                          <a:endParaRPr lang="hu-HU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41,5</a:t>
                          </a:r>
                          <a:endParaRPr lang="hu-HU" sz="12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7829241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áblázat 2">
                <a:extLst>
                  <a:ext uri="{FF2B5EF4-FFF2-40B4-BE49-F238E27FC236}">
                    <a16:creationId xmlns:a16="http://schemas.microsoft.com/office/drawing/2014/main" id="{37171B64-5E5C-F520-1C7D-A6272D4A46DE}"/>
                  </a:ext>
                </a:extLst>
              </p:cNvPr>
              <p:cNvGraphicFramePr>
                <a:graphicFrameLocks noGrp="1"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41241056"/>
                  </p:ext>
                </p:extLst>
              </p:nvPr>
            </p:nvGraphicFramePr>
            <p:xfrm>
              <a:off x="159691" y="686627"/>
              <a:ext cx="5185628" cy="3559453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834924">
                      <a:extLst>
                        <a:ext uri="{9D8B030D-6E8A-4147-A177-3AD203B41FA5}">
                          <a16:colId xmlns:a16="http://schemas.microsoft.com/office/drawing/2014/main" val="3902143711"/>
                        </a:ext>
                      </a:extLst>
                    </a:gridCol>
                    <a:gridCol w="645839">
                      <a:extLst>
                        <a:ext uri="{9D8B030D-6E8A-4147-A177-3AD203B41FA5}">
                          <a16:colId xmlns:a16="http://schemas.microsoft.com/office/drawing/2014/main" val="3471003930"/>
                        </a:ext>
                      </a:extLst>
                    </a:gridCol>
                    <a:gridCol w="740973">
                      <a:extLst>
                        <a:ext uri="{9D8B030D-6E8A-4147-A177-3AD203B41FA5}">
                          <a16:colId xmlns:a16="http://schemas.microsoft.com/office/drawing/2014/main" val="512353433"/>
                        </a:ext>
                      </a:extLst>
                    </a:gridCol>
                    <a:gridCol w="740973">
                      <a:extLst>
                        <a:ext uri="{9D8B030D-6E8A-4147-A177-3AD203B41FA5}">
                          <a16:colId xmlns:a16="http://schemas.microsoft.com/office/drawing/2014/main" val="2558694276"/>
                        </a:ext>
                      </a:extLst>
                    </a:gridCol>
                    <a:gridCol w="740973">
                      <a:extLst>
                        <a:ext uri="{9D8B030D-6E8A-4147-A177-3AD203B41FA5}">
                          <a16:colId xmlns:a16="http://schemas.microsoft.com/office/drawing/2014/main" val="3635909704"/>
                        </a:ext>
                      </a:extLst>
                    </a:gridCol>
                    <a:gridCol w="740973">
                      <a:extLst>
                        <a:ext uri="{9D8B030D-6E8A-4147-A177-3AD203B41FA5}">
                          <a16:colId xmlns:a16="http://schemas.microsoft.com/office/drawing/2014/main" val="89887744"/>
                        </a:ext>
                      </a:extLst>
                    </a:gridCol>
                    <a:gridCol w="740973">
                      <a:extLst>
                        <a:ext uri="{9D8B030D-6E8A-4147-A177-3AD203B41FA5}">
                          <a16:colId xmlns:a16="http://schemas.microsoft.com/office/drawing/2014/main" val="2718171730"/>
                        </a:ext>
                      </a:extLst>
                    </a:gridCol>
                  </a:tblGrid>
                  <a:tr h="794112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Material</a:t>
                          </a:r>
                          <a:endParaRPr lang="hu-HU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hu-HU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30189" t="-763" r="-575472" b="-3541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u-HU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200000" t="-763" r="-400000" b="-3541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u-HU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02479" t="-763" r="-303306" b="-3541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u-HU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399180" t="-763" r="-200820" b="-3541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u-HU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503306" t="-763" r="-102479" b="-3541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hu-HU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598361" t="-763" r="-1639" b="-35419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47819497"/>
                      </a:ext>
                    </a:extLst>
                  </a:tr>
                  <a:tr h="30726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CdTe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81,8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hu-HU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3,24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2,81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4,8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11,0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219040868"/>
                      </a:ext>
                    </a:extLst>
                  </a:tr>
                  <a:tr h="30726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GaAs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65,6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4,18</a:t>
                          </a:r>
                          <a:endParaRPr lang="hu-HU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3,59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3,56</a:t>
                          </a:r>
                          <a:endParaRPr lang="hu-HU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0,5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4,21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89478678"/>
                      </a:ext>
                    </a:extLst>
                  </a:tr>
                  <a:tr h="30726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GaP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24,8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3,67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3,34</a:t>
                          </a:r>
                          <a:endParaRPr lang="hu-HU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3,16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0,2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0,72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730816724"/>
                      </a:ext>
                    </a:extLst>
                  </a:tr>
                  <a:tr h="30726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ZnTe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68,5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3,13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3,17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2,81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1,3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7,27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28545997"/>
                      </a:ext>
                    </a:extLst>
                  </a:tr>
                  <a:tr h="30726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GaSe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20,8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3,13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3,27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2,82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0,5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1,18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5894318"/>
                      </a:ext>
                    </a:extLst>
                  </a:tr>
                  <a:tr h="921781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LN</a:t>
                          </a:r>
                          <a:endParaRPr lang="hu-HU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 dirty="0" err="1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sLN</a:t>
                          </a:r>
                          <a:r>
                            <a:rPr lang="hu-HU" sz="12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100K</a:t>
                          </a:r>
                          <a:endParaRPr lang="hu-HU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168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2,25</a:t>
                          </a:r>
                          <a:endParaRPr lang="hu-HU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4,96</a:t>
                          </a:r>
                          <a:endParaRPr lang="hu-HU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2,18</a:t>
                          </a:r>
                          <a:endParaRPr lang="hu-HU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4,8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18,2</a:t>
                          </a:r>
                          <a:endParaRPr lang="hu-HU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48,6</a:t>
                          </a:r>
                          <a:endParaRPr lang="hu-HU" sz="12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718539696"/>
                      </a:ext>
                    </a:extLst>
                  </a:tr>
                  <a:tr h="30726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DAST</a:t>
                          </a:r>
                          <a:endParaRPr lang="hu-HU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615</a:t>
                          </a:r>
                          <a:endParaRPr lang="hu-HU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3,39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2,58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2,25</a:t>
                          </a:r>
                          <a:endParaRPr lang="hu-HU" sz="1200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</a:t>
                          </a:r>
                          <a:endParaRPr lang="hu-HU" sz="120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hu-HU" sz="1200" b="1" dirty="0"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41,5</a:t>
                          </a:r>
                          <a:endParaRPr lang="hu-HU" sz="1200" b="1" dirty="0">
                            <a:effectLst/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07829241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Szövegdoboz 3">
                <a:extLst>
                  <a:ext uri="{FF2B5EF4-FFF2-40B4-BE49-F238E27FC236}">
                    <a16:creationId xmlns:a16="http://schemas.microsoft.com/office/drawing/2014/main" id="{E7B60BAB-D0D2-5C94-73D1-1CDACFACB856}"/>
                  </a:ext>
                </a:extLst>
              </p:cNvPr>
              <p:cNvSpPr txBox="1"/>
              <p:nvPr/>
            </p:nvSpPr>
            <p:spPr>
              <a:xfrm>
                <a:off x="-175193" y="5287842"/>
                <a:ext cx="6156494" cy="739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&amp;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𝑇𝐻𝑧</m:t>
                              </m:r>
                            </m:sub>
                          </m:sSub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Ω</m:t>
                                  </m:r>
                                </m:e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𝑒𝑓𝑓</m:t>
                                  </m:r>
                                </m:sub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e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𝑁𝐼𝑅</m:t>
                                  </m:r>
                                </m:sub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𝑇𝐻𝑧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exp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𝑇𝐻𝑧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  <m:f>
                                    <m:fPr>
                                      <m:type m:val="lin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num>
                                    <m:den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unc>
                                    <m:func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sSup>
                                        <m:sSup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sinh</m:t>
                                          </m:r>
                                        </m:e>
                                        <m:sup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fName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𝛼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𝑇𝐻𝑧</m:t>
                                              </m:r>
                                            </m:sub>
                                          </m:sSub>
                                          <m:f>
                                            <m:fPr>
                                              <m:type m:val="lin"/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𝐿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i="0">
                                                  <a:latin typeface="Cambria Math" panose="02040503050406030204" pitchFamily="18" charset="0"/>
                                                </a:rPr>
                                                <m:t>4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</m:func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solidFill>
                                                    <a:srgbClr val="836967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𝛼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𝑇𝐻𝑧</m:t>
                                              </m:r>
                                            </m:sub>
                                          </m:sSub>
                                          <m:f>
                                            <m:fPr>
                                              <m:type m:val="lin"/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𝐿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i="0">
                                                  <a:latin typeface="Cambria Math" panose="02040503050406030204" pitchFamily="18" charset="0"/>
                                                </a:rPr>
                                                <m:t>4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func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#</m:t>
                          </m:r>
                        </m:e>
                      </m:eqAr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Szövegdoboz 3">
                <a:extLst>
                  <a:ext uri="{FF2B5EF4-FFF2-40B4-BE49-F238E27FC236}">
                    <a16:creationId xmlns:a16="http://schemas.microsoft.com/office/drawing/2014/main" id="{E7B60BAB-D0D2-5C94-73D1-1CDACFACB8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5193" y="5287842"/>
                <a:ext cx="6156494" cy="7398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Szövegdoboz 5">
                <a:extLst>
                  <a:ext uri="{FF2B5EF4-FFF2-40B4-BE49-F238E27FC236}">
                    <a16:creationId xmlns:a16="http://schemas.microsoft.com/office/drawing/2014/main" id="{C0444C10-16A5-DB1C-DDCB-A67F69AF92CB}"/>
                  </a:ext>
                </a:extLst>
              </p:cNvPr>
              <p:cNvSpPr txBox="1"/>
              <p:nvPr/>
            </p:nvSpPr>
            <p:spPr>
              <a:xfrm>
                <a:off x="-60494" y="6004196"/>
                <a:ext cx="6156494" cy="7398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&amp;</m:t>
                          </m:r>
                          <m:r>
                            <a:rPr lang="hu-HU" b="0" i="1" smtClean="0">
                              <a:latin typeface="Cambria Math" panose="02040503050406030204" pitchFamily="18" charset="0"/>
                            </a:rPr>
                            <m:t>𝐹𝑀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4 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𝑒𝑓𝑓</m:t>
                                  </m:r>
                                </m:sub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𝑁𝐼𝑅</m:t>
                                  </m:r>
                                </m:sub>
                                <m:sup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𝑇𝐻𝑧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𝑇𝐻𝑧</m:t>
                                  </m:r>
                                </m:sub>
                              </m:sSub>
                            </m:den>
                          </m:f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#</m:t>
                          </m:r>
                        </m:e>
                      </m:eqAr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Szövegdoboz 5">
                <a:extLst>
                  <a:ext uri="{FF2B5EF4-FFF2-40B4-BE49-F238E27FC236}">
                    <a16:creationId xmlns:a16="http://schemas.microsoft.com/office/drawing/2014/main" id="{C0444C10-16A5-DB1C-DDCB-A67F69AF9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0494" y="6004196"/>
                <a:ext cx="6156494" cy="7398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Kép 6">
            <a:extLst>
              <a:ext uri="{FF2B5EF4-FFF2-40B4-BE49-F238E27FC236}">
                <a16:creationId xmlns:a16="http://schemas.microsoft.com/office/drawing/2014/main" id="{9B3D38D2-B7E9-792E-D644-0230CDB8ED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2784" y="2935734"/>
            <a:ext cx="4473502" cy="29296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zövegdoboz 7">
                <a:extLst>
                  <a:ext uri="{FF2B5EF4-FFF2-40B4-BE49-F238E27FC236}">
                    <a16:creationId xmlns:a16="http://schemas.microsoft.com/office/drawing/2014/main" id="{35A6FC34-04A8-8DB4-9146-C607EE2706C6}"/>
                  </a:ext>
                </a:extLst>
              </p:cNvPr>
              <p:cNvSpPr txBox="1"/>
              <p:nvPr/>
            </p:nvSpPr>
            <p:spPr>
              <a:xfrm>
                <a:off x="5397550" y="1043205"/>
                <a:ext cx="615649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&amp;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d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d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d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</m:eqAr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Szövegdoboz 7">
                <a:extLst>
                  <a:ext uri="{FF2B5EF4-FFF2-40B4-BE49-F238E27FC236}">
                    <a16:creationId xmlns:a16="http://schemas.microsoft.com/office/drawing/2014/main" id="{35A6FC34-04A8-8DB4-9146-C607EE2706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7550" y="1043205"/>
                <a:ext cx="615649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Szövegdoboz 8">
            <a:extLst>
              <a:ext uri="{FF2B5EF4-FFF2-40B4-BE49-F238E27FC236}">
                <a16:creationId xmlns:a16="http://schemas.microsoft.com/office/drawing/2014/main" id="{FC747353-B0B5-E081-EF9D-7CE6EB5C1BCA}"/>
              </a:ext>
            </a:extLst>
          </p:cNvPr>
          <p:cNvSpPr txBox="1"/>
          <p:nvPr/>
        </p:nvSpPr>
        <p:spPr>
          <a:xfrm>
            <a:off x="6675956" y="640136"/>
            <a:ext cx="4367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Phase</a:t>
            </a:r>
            <a:r>
              <a:rPr lang="hu-HU" dirty="0"/>
              <a:t> </a:t>
            </a:r>
            <a:r>
              <a:rPr lang="hu-HU" dirty="0" err="1"/>
              <a:t>matching</a:t>
            </a:r>
            <a:r>
              <a:rPr lang="hu-HU" dirty="0"/>
              <a:t> </a:t>
            </a:r>
            <a:r>
              <a:rPr lang="hu-HU" dirty="0" err="1"/>
              <a:t>condition</a:t>
            </a:r>
            <a:r>
              <a:rPr lang="hu-HU" dirty="0"/>
              <a:t>(</a:t>
            </a:r>
            <a:r>
              <a:rPr lang="hu-HU" dirty="0" err="1"/>
              <a:t>collinear</a:t>
            </a:r>
            <a:r>
              <a:rPr lang="hu-HU" dirty="0"/>
              <a:t> </a:t>
            </a:r>
            <a:r>
              <a:rPr lang="hu-HU" dirty="0" err="1"/>
              <a:t>case</a:t>
            </a:r>
            <a:r>
              <a:rPr lang="hu-HU" dirty="0"/>
              <a:t>):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zövegdoboz 9">
                <a:extLst>
                  <a:ext uri="{FF2B5EF4-FFF2-40B4-BE49-F238E27FC236}">
                    <a16:creationId xmlns:a16="http://schemas.microsoft.com/office/drawing/2014/main" id="{72077FDF-2B49-6DD6-EE20-D334080C6335}"/>
                  </a:ext>
                </a:extLst>
              </p:cNvPr>
              <p:cNvSpPr txBox="1"/>
              <p:nvPr/>
            </p:nvSpPr>
            <p:spPr>
              <a:xfrm>
                <a:off x="5555823" y="1447437"/>
                <a:ext cx="6156494" cy="6706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&amp;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𝛥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Ω</m:t>
                                      </m:r>
                                    </m:e>
                                  </m:d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i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den>
                          </m:f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#</m:t>
                          </m:r>
                        </m:e>
                      </m:eqAr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Szövegdoboz 9">
                <a:extLst>
                  <a:ext uri="{FF2B5EF4-FFF2-40B4-BE49-F238E27FC236}">
                    <a16:creationId xmlns:a16="http://schemas.microsoft.com/office/drawing/2014/main" id="{72077FDF-2B49-6DD6-EE20-D334080C6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5823" y="1447437"/>
                <a:ext cx="6156494" cy="67063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zövegdoboz 10">
                <a:extLst>
                  <a:ext uri="{FF2B5EF4-FFF2-40B4-BE49-F238E27FC236}">
                    <a16:creationId xmlns:a16="http://schemas.microsoft.com/office/drawing/2014/main" id="{7EDC65B6-9C50-D9F0-66D1-4826FD2A6AEB}"/>
                  </a:ext>
                </a:extLst>
              </p:cNvPr>
              <p:cNvSpPr txBox="1"/>
              <p:nvPr/>
            </p:nvSpPr>
            <p:spPr>
              <a:xfrm>
                <a:off x="5711656" y="2128891"/>
                <a:ext cx="6156494" cy="3791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&amp;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d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</m:eqAr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Szövegdoboz 10">
                <a:extLst>
                  <a:ext uri="{FF2B5EF4-FFF2-40B4-BE49-F238E27FC236}">
                    <a16:creationId xmlns:a16="http://schemas.microsoft.com/office/drawing/2014/main" id="{7EDC65B6-9C50-D9F0-66D1-4826FD2A6A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1656" y="2128891"/>
                <a:ext cx="6156494" cy="379143"/>
              </a:xfrm>
              <a:prstGeom prst="rect">
                <a:avLst/>
              </a:prstGeom>
              <a:blipFill>
                <a:blip r:embed="rId8"/>
                <a:stretch>
                  <a:fillRect b="-4839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Szövegdoboz 11">
            <a:extLst>
              <a:ext uri="{FF2B5EF4-FFF2-40B4-BE49-F238E27FC236}">
                <a16:creationId xmlns:a16="http://schemas.microsoft.com/office/drawing/2014/main" id="{18A3C07B-6340-71C8-EFBC-0B3D193609B9}"/>
              </a:ext>
            </a:extLst>
          </p:cNvPr>
          <p:cNvSpPr txBox="1"/>
          <p:nvPr/>
        </p:nvSpPr>
        <p:spPr>
          <a:xfrm>
            <a:off x="100176" y="4348453"/>
            <a:ext cx="5304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Lithium</a:t>
            </a:r>
            <a:r>
              <a:rPr lang="hu-HU" dirty="0"/>
              <a:t> </a:t>
            </a:r>
            <a:r>
              <a:rPr lang="hu-HU" dirty="0" err="1"/>
              <a:t>niobate</a:t>
            </a:r>
            <a:r>
              <a:rPr lang="hu-HU" dirty="0"/>
              <a:t>, </a:t>
            </a:r>
            <a:r>
              <a:rPr lang="hu-HU" dirty="0" err="1"/>
              <a:t>semiconductors</a:t>
            </a:r>
            <a:r>
              <a:rPr lang="hu-HU" dirty="0"/>
              <a:t>, </a:t>
            </a:r>
            <a:r>
              <a:rPr lang="hu-HU" dirty="0" err="1"/>
              <a:t>organic</a:t>
            </a:r>
            <a:r>
              <a:rPr lang="hu-HU" dirty="0"/>
              <a:t> </a:t>
            </a:r>
            <a:r>
              <a:rPr lang="hu-HU" dirty="0" err="1"/>
              <a:t>materials</a:t>
            </a:r>
            <a:endParaRPr lang="hu-HU" dirty="0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BD9E3F57-5832-6C35-91D0-449A0A8828D5}"/>
              </a:ext>
            </a:extLst>
          </p:cNvPr>
          <p:cNvSpPr txBox="1"/>
          <p:nvPr/>
        </p:nvSpPr>
        <p:spPr>
          <a:xfrm>
            <a:off x="5870308" y="5814795"/>
            <a:ext cx="63216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rgbClr val="FF0000"/>
                </a:solidFill>
              </a:rPr>
              <a:t>Y.-S. Lee, Principles of terahertz science and technology, vol. 170. Springer Science &amp; Business Media, 2009.</a:t>
            </a:r>
          </a:p>
        </p:txBody>
      </p:sp>
    </p:spTree>
    <p:extLst>
      <p:ext uri="{BB962C8B-B14F-4D97-AF65-F5344CB8AC3E}">
        <p14:creationId xmlns:p14="http://schemas.microsoft.com/office/powerpoint/2010/main" val="3834428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BCE76-3BAA-80FF-2A0C-DBCBF4B22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1118B10-D563-A7EF-E970-0D66A9A67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71499"/>
          </a:xfrm>
          <a:solidFill>
            <a:schemeClr val="tx2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hu-HU" sz="3200" dirty="0" err="1"/>
              <a:t>Tilted</a:t>
            </a:r>
            <a:r>
              <a:rPr lang="hu-HU" sz="3200" dirty="0"/>
              <a:t> </a:t>
            </a:r>
            <a:r>
              <a:rPr lang="hu-HU" sz="3200" dirty="0" err="1"/>
              <a:t>pulse</a:t>
            </a:r>
            <a:r>
              <a:rPr lang="hu-HU" sz="3200" dirty="0"/>
              <a:t> front </a:t>
            </a:r>
            <a:r>
              <a:rPr lang="hu-HU" sz="3200" dirty="0" err="1"/>
              <a:t>pumping</a:t>
            </a:r>
            <a:endParaRPr lang="hu-HU" sz="320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2B150E2-433B-DD82-4A48-2B3C986DCCBE}"/>
              </a:ext>
            </a:extLst>
          </p:cNvPr>
          <p:cNvSpPr txBox="1">
            <a:spLocks/>
          </p:cNvSpPr>
          <p:nvPr/>
        </p:nvSpPr>
        <p:spPr>
          <a:xfrm>
            <a:off x="11868150" y="6524625"/>
            <a:ext cx="333375" cy="32385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78D361C-9D58-49EA-B8C8-BDBC1149CAC2}" type="slidenum">
              <a:rPr lang="hu-HU" smtClean="0">
                <a:solidFill>
                  <a:prstClr val="black"/>
                </a:solidFill>
              </a:rPr>
              <a:pPr algn="r">
                <a:defRPr/>
              </a:pPr>
              <a:t>8</a:t>
            </a:fld>
            <a:endParaRPr lang="hu-HU" dirty="0">
              <a:solidFill>
                <a:prstClr val="black"/>
              </a:solidFill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21DFFE3A-298E-9AD0-0A5C-4D7FCB8EB4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80" y="1251556"/>
            <a:ext cx="4248155" cy="1808811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zövegdoboz 3">
                <a:extLst>
                  <a:ext uri="{FF2B5EF4-FFF2-40B4-BE49-F238E27FC236}">
                    <a16:creationId xmlns:a16="http://schemas.microsoft.com/office/drawing/2014/main" id="{EB2572BE-1ACF-F7D3-98F7-A5C7BB8270CA}"/>
                  </a:ext>
                </a:extLst>
              </p:cNvPr>
              <p:cNvSpPr txBox="1"/>
              <p:nvPr/>
            </p:nvSpPr>
            <p:spPr>
              <a:xfrm>
                <a:off x="-698232" y="769922"/>
                <a:ext cx="6156494" cy="3791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&amp;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𝜈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</m:d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d>
                            </m:e>
                          </m:func>
                        </m:e>
                      </m:eqAr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Szövegdoboz 3">
                <a:extLst>
                  <a:ext uri="{FF2B5EF4-FFF2-40B4-BE49-F238E27FC236}">
                    <a16:creationId xmlns:a16="http://schemas.microsoft.com/office/drawing/2014/main" id="{EB2572BE-1ACF-F7D3-98F7-A5C7BB827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98232" y="769922"/>
                <a:ext cx="6156494" cy="379143"/>
              </a:xfrm>
              <a:prstGeom prst="rect">
                <a:avLst/>
              </a:prstGeom>
              <a:blipFill>
                <a:blip r:embed="rId3"/>
                <a:stretch>
                  <a:fillRect b="-4839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2" descr="Pulse front tilting - Ibsen Photonics">
            <a:extLst>
              <a:ext uri="{FF2B5EF4-FFF2-40B4-BE49-F238E27FC236}">
                <a16:creationId xmlns:a16="http://schemas.microsoft.com/office/drawing/2014/main" id="{846FD3AE-E745-99B4-A75B-57F735123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082" y="1211480"/>
            <a:ext cx="3779666" cy="369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Szövegdoboz 6">
                <a:extLst>
                  <a:ext uri="{FF2B5EF4-FFF2-40B4-BE49-F238E27FC236}">
                    <a16:creationId xmlns:a16="http://schemas.microsoft.com/office/drawing/2014/main" id="{747841ED-696E-67C1-3351-120B190248DC}"/>
                  </a:ext>
                </a:extLst>
              </p:cNvPr>
              <p:cNvSpPr txBox="1"/>
              <p:nvPr/>
            </p:nvSpPr>
            <p:spPr>
              <a:xfrm>
                <a:off x="-1841879" y="3010505"/>
                <a:ext cx="6449660" cy="17896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18034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hu-HU" sz="18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eqArrPr>
                        <m:e>
                          <m:func>
                            <m:funcPr>
                              <m:ctrlPr>
                                <a:rPr lang="hu-H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hu-HU" sz="18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tan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hu-HU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hu-HU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u-HU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hu-HU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hu-H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hu-H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hu-HU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hu-HU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hu-HU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𝑛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hu-HU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u-HU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hu-HU" sz="1800" i="1">
                                          <a:effectLst/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</m:sSub>
                            </m:den>
                          </m:f>
                          <m:r>
                            <a:rPr lang="hu-H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𝜆</m:t>
                          </m:r>
                          <m:f>
                            <m:fPr>
                              <m:ctrlPr>
                                <a:rPr lang="hu-H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hu-H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𝑑</m:t>
                              </m:r>
                              <m:sSub>
                                <m:sSubPr>
                                  <m:ctrlPr>
                                    <a:rPr lang="hu-HU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hu-HU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hu-HU" sz="18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𝑑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hu-H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𝑑</m:t>
                              </m:r>
                              <m:r>
                                <a:rPr lang="hu-HU" sz="18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𝜆</m:t>
                              </m:r>
                            </m:den>
                          </m:f>
                          <m:r>
                            <a:rPr lang="hu-HU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#</m:t>
                          </m:r>
                        </m:e>
                      </m:eqArr>
                    </m:oMath>
                  </m:oMathPara>
                </a14:m>
                <a:endParaRPr lang="hu-HU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indent="18034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hu-H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eqArrPr>
                        <m:e>
                          <m:sSub>
                            <m:sSubPr>
                              <m:ctrlPr>
                                <a:rPr lang="hu-HU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hu-HU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func>
                            <m:funcPr>
                              <m:ctrlPr>
                                <a:rPr lang="hu-HU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hu-HU" sz="18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hu-HU" sz="18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hu-HU" sz="18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u-HU" sz="18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hu-HU" sz="18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hu-H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hu-HU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hu-HU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  <m:func>
                            <m:funcPr>
                              <m:ctrlPr>
                                <a:rPr lang="hu-HU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hu-HU" sz="180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hu-HU" sz="18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hu-HU" sz="18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hu-HU" sz="18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hu-HU" sz="18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</a:rPr>
                                        <m:t>𝑑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hu-HU" sz="1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hu-HU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hu-HU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𝜆</m:t>
                              </m:r>
                            </m:num>
                            <m:den>
                              <m:r>
                                <a:rPr lang="hu-HU" sz="1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𝑑</m:t>
                              </m:r>
                            </m:den>
                          </m:f>
                        </m:e>
                      </m:eqArr>
                    </m:oMath>
                  </m:oMathPara>
                </a14:m>
                <a:endParaRPr lang="hu-HU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Szövegdoboz 6">
                <a:extLst>
                  <a:ext uri="{FF2B5EF4-FFF2-40B4-BE49-F238E27FC236}">
                    <a16:creationId xmlns:a16="http://schemas.microsoft.com/office/drawing/2014/main" id="{747841ED-696E-67C1-3351-120B19024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41879" y="3010505"/>
                <a:ext cx="6449660" cy="17896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Szövegdoboz 7">
                <a:extLst>
                  <a:ext uri="{FF2B5EF4-FFF2-40B4-BE49-F238E27FC236}">
                    <a16:creationId xmlns:a16="http://schemas.microsoft.com/office/drawing/2014/main" id="{EF16B88C-C716-7949-BE42-6C1B343B088D}"/>
                  </a:ext>
                </a:extLst>
              </p:cNvPr>
              <p:cNvSpPr txBox="1"/>
              <p:nvPr/>
            </p:nvSpPr>
            <p:spPr>
              <a:xfrm>
                <a:off x="1734262" y="3545875"/>
                <a:ext cx="6840548" cy="7189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&amp;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sub>
                              </m:sSub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</m:sSub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</m:sSub>
                              <m:func>
                                <m:func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rgbClr val="836967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𝑑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func>
                            </m:den>
                          </m:f>
                        </m:e>
                      </m:eqAr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Szövegdoboz 7">
                <a:extLst>
                  <a:ext uri="{FF2B5EF4-FFF2-40B4-BE49-F238E27FC236}">
                    <a16:creationId xmlns:a16="http://schemas.microsoft.com/office/drawing/2014/main" id="{EF16B88C-C716-7949-BE42-6C1B343B08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4262" y="3545875"/>
                <a:ext cx="6840548" cy="71891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Jobb oldali kapcsos zárójel 8">
            <a:extLst>
              <a:ext uri="{FF2B5EF4-FFF2-40B4-BE49-F238E27FC236}">
                <a16:creationId xmlns:a16="http://schemas.microsoft.com/office/drawing/2014/main" id="{0B4F0971-3844-D957-E7A9-CC1938A07253}"/>
              </a:ext>
            </a:extLst>
          </p:cNvPr>
          <p:cNvSpPr/>
          <p:nvPr/>
        </p:nvSpPr>
        <p:spPr>
          <a:xfrm>
            <a:off x="2938644" y="3420279"/>
            <a:ext cx="335048" cy="1012122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Szövegdoboz 9">
                <a:extLst>
                  <a:ext uri="{FF2B5EF4-FFF2-40B4-BE49-F238E27FC236}">
                    <a16:creationId xmlns:a16="http://schemas.microsoft.com/office/drawing/2014/main" id="{E29D9F7F-DEC0-E2E9-D3F2-C16FC9E7A869}"/>
                  </a:ext>
                </a:extLst>
              </p:cNvPr>
              <p:cNvSpPr txBox="1"/>
              <p:nvPr/>
            </p:nvSpPr>
            <p:spPr>
              <a:xfrm>
                <a:off x="-1898863" y="5481162"/>
                <a:ext cx="7032502" cy="3791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&amp;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srgbClr val="836967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e>
                              </m:d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𝑁𝑂𝐴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</m:func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#</m:t>
                          </m:r>
                        </m:e>
                      </m:eqAr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Szövegdoboz 9">
                <a:extLst>
                  <a:ext uri="{FF2B5EF4-FFF2-40B4-BE49-F238E27FC236}">
                    <a16:creationId xmlns:a16="http://schemas.microsoft.com/office/drawing/2014/main" id="{E29D9F7F-DEC0-E2E9-D3F2-C16FC9E7A8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98863" y="5481162"/>
                <a:ext cx="7032502" cy="379143"/>
              </a:xfrm>
              <a:prstGeom prst="rect">
                <a:avLst/>
              </a:prstGeom>
              <a:blipFill>
                <a:blip r:embed="rId7"/>
                <a:stretch>
                  <a:fillRect b="-4839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Egyenes összekötő nyíllal 10">
            <a:extLst>
              <a:ext uri="{FF2B5EF4-FFF2-40B4-BE49-F238E27FC236}">
                <a16:creationId xmlns:a16="http://schemas.microsoft.com/office/drawing/2014/main" id="{CB2F56C3-AED4-4291-D626-524B674AF6E7}"/>
              </a:ext>
            </a:extLst>
          </p:cNvPr>
          <p:cNvCxnSpPr/>
          <p:nvPr/>
        </p:nvCxnSpPr>
        <p:spPr>
          <a:xfrm flipH="1">
            <a:off x="2422113" y="3010505"/>
            <a:ext cx="2519835" cy="5353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B2D788CB-2DD5-2362-4000-33DB6CC08A2C}"/>
              </a:ext>
            </a:extLst>
          </p:cNvPr>
          <p:cNvSpPr txBox="1"/>
          <p:nvPr/>
        </p:nvSpPr>
        <p:spPr>
          <a:xfrm>
            <a:off x="4936644" y="2542655"/>
            <a:ext cx="2603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 err="1"/>
              <a:t>Relation</a:t>
            </a:r>
            <a:r>
              <a:rPr lang="hu-HU" dirty="0"/>
              <a:t> </a:t>
            </a:r>
            <a:r>
              <a:rPr lang="hu-HU" dirty="0" err="1"/>
              <a:t>between</a:t>
            </a:r>
            <a:r>
              <a:rPr lang="hu-HU" dirty="0"/>
              <a:t> PFT and </a:t>
            </a:r>
            <a:r>
              <a:rPr lang="hu-HU" dirty="0" err="1"/>
              <a:t>angular</a:t>
            </a:r>
            <a:r>
              <a:rPr lang="hu-HU" dirty="0"/>
              <a:t> </a:t>
            </a:r>
            <a:r>
              <a:rPr lang="hu-HU" dirty="0" err="1"/>
              <a:t>dispersion</a:t>
            </a:r>
            <a:endParaRPr lang="en-US" dirty="0"/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CFB7653B-DFF0-5F53-209A-20E4C52D45EA}"/>
              </a:ext>
            </a:extLst>
          </p:cNvPr>
          <p:cNvSpPr txBox="1"/>
          <p:nvPr/>
        </p:nvSpPr>
        <p:spPr>
          <a:xfrm>
            <a:off x="3427255" y="4575463"/>
            <a:ext cx="2603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 err="1"/>
              <a:t>Grating</a:t>
            </a:r>
            <a:r>
              <a:rPr lang="hu-HU" dirty="0"/>
              <a:t> </a:t>
            </a:r>
            <a:r>
              <a:rPr lang="hu-HU" dirty="0" err="1"/>
              <a:t>equation</a:t>
            </a:r>
            <a:endParaRPr lang="en-US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B257B3EA-9A08-728B-2309-9181D8EEE4B9}"/>
              </a:ext>
            </a:extLst>
          </p:cNvPr>
          <p:cNvSpPr txBox="1"/>
          <p:nvPr/>
        </p:nvSpPr>
        <p:spPr>
          <a:xfrm>
            <a:off x="3609200" y="5347567"/>
            <a:ext cx="4056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u-HU" dirty="0"/>
              <a:t>Impulzusfront dőlés változása nagyítás és anyagba lépés hatására</a:t>
            </a:r>
            <a:endParaRPr lang="en-US" dirty="0"/>
          </a:p>
        </p:txBody>
      </p:sp>
      <p:cxnSp>
        <p:nvCxnSpPr>
          <p:cNvPr id="15" name="Egyenes összekötő nyíllal 14">
            <a:extLst>
              <a:ext uri="{FF2B5EF4-FFF2-40B4-BE49-F238E27FC236}">
                <a16:creationId xmlns:a16="http://schemas.microsoft.com/office/drawing/2014/main" id="{A61957C7-F075-B241-7221-1031FED0DF86}"/>
              </a:ext>
            </a:extLst>
          </p:cNvPr>
          <p:cNvCxnSpPr>
            <a:cxnSpLocks/>
          </p:cNvCxnSpPr>
          <p:nvPr/>
        </p:nvCxnSpPr>
        <p:spPr>
          <a:xfrm flipH="1">
            <a:off x="2938644" y="5724680"/>
            <a:ext cx="59026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491B1CDD-DE2F-2712-22D1-7F787686FBC2}"/>
              </a:ext>
            </a:extLst>
          </p:cNvPr>
          <p:cNvSpPr txBox="1"/>
          <p:nvPr/>
        </p:nvSpPr>
        <p:spPr>
          <a:xfrm>
            <a:off x="0" y="6559111"/>
            <a:ext cx="1264945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000" b="0" i="0" dirty="0">
                <a:solidFill>
                  <a:srgbClr val="C00000"/>
                </a:solidFill>
                <a:effectLst/>
                <a:latin typeface="Merriweather Sans" pitchFamily="2" charset="-18"/>
              </a:rPr>
              <a:t>J. </a:t>
            </a:r>
            <a:r>
              <a:rPr lang="en-US" sz="1000" b="0" i="0" dirty="0" err="1">
                <a:solidFill>
                  <a:srgbClr val="C00000"/>
                </a:solidFill>
                <a:effectLst/>
                <a:latin typeface="Merriweather Sans" pitchFamily="2" charset="-18"/>
              </a:rPr>
              <a:t>Hebling</a:t>
            </a:r>
            <a:r>
              <a:rPr lang="en-US" sz="1000" b="0" i="0" dirty="0">
                <a:solidFill>
                  <a:srgbClr val="C00000"/>
                </a:solidFill>
                <a:effectLst/>
                <a:latin typeface="Merriweather Sans" pitchFamily="2" charset="-18"/>
              </a:rPr>
              <a:t> Derivation of the pulse front tilt caused by angular dispersion. </a:t>
            </a:r>
            <a:r>
              <a:rPr lang="en-US" sz="1000" b="0" i="1" dirty="0" err="1">
                <a:solidFill>
                  <a:srgbClr val="C00000"/>
                </a:solidFill>
                <a:effectLst/>
                <a:latin typeface="Merriweather Sans" pitchFamily="2" charset="-18"/>
              </a:rPr>
              <a:t>Opt</a:t>
            </a:r>
            <a:r>
              <a:rPr lang="en-US" sz="1000" b="0" i="1" dirty="0">
                <a:solidFill>
                  <a:srgbClr val="C00000"/>
                </a:solidFill>
                <a:effectLst/>
                <a:latin typeface="Merriweather Sans" pitchFamily="2" charset="-18"/>
              </a:rPr>
              <a:t> Quant Electron</a:t>
            </a:r>
            <a:r>
              <a:rPr lang="en-US" sz="1000" b="0" i="0" dirty="0">
                <a:solidFill>
                  <a:srgbClr val="C00000"/>
                </a:solidFill>
                <a:effectLst/>
                <a:latin typeface="Merriweather Sans" pitchFamily="2" charset="-18"/>
              </a:rPr>
              <a:t> </a:t>
            </a:r>
            <a:r>
              <a:rPr lang="en-US" sz="1000" b="1" i="0" dirty="0">
                <a:solidFill>
                  <a:srgbClr val="C00000"/>
                </a:solidFill>
                <a:effectLst/>
                <a:latin typeface="Merriweather Sans" pitchFamily="2" charset="-18"/>
              </a:rPr>
              <a:t>28</a:t>
            </a:r>
            <a:r>
              <a:rPr lang="en-US" sz="1000" b="0" i="0" dirty="0">
                <a:solidFill>
                  <a:srgbClr val="C00000"/>
                </a:solidFill>
                <a:effectLst/>
                <a:latin typeface="Merriweather Sans" pitchFamily="2" charset="-18"/>
              </a:rPr>
              <a:t>, 1759–1763 (1996)</a:t>
            </a:r>
            <a:endParaRPr lang="hu-HU" sz="1000" dirty="0">
              <a:solidFill>
                <a:srgbClr val="C00000"/>
              </a:solidFill>
            </a:endParaRPr>
          </a:p>
        </p:txBody>
      </p:sp>
      <p:cxnSp>
        <p:nvCxnSpPr>
          <p:cNvPr id="18" name="Egyenes összekötő nyíllal 17">
            <a:extLst>
              <a:ext uri="{FF2B5EF4-FFF2-40B4-BE49-F238E27FC236}">
                <a16:creationId xmlns:a16="http://schemas.microsoft.com/office/drawing/2014/main" id="{313BACB9-6FE8-8832-B6C8-892C68EF38F7}"/>
              </a:ext>
            </a:extLst>
          </p:cNvPr>
          <p:cNvCxnSpPr>
            <a:cxnSpLocks/>
          </p:cNvCxnSpPr>
          <p:nvPr/>
        </p:nvCxnSpPr>
        <p:spPr>
          <a:xfrm flipH="1" flipV="1">
            <a:off x="2885516" y="4616858"/>
            <a:ext cx="541739" cy="1334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7865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D7A46-9471-B853-E0DE-54EE074F5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C3C2207-3789-9D70-6D1D-225DFB736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71499"/>
          </a:xfrm>
          <a:solidFill>
            <a:schemeClr val="tx2">
              <a:lumMod val="50000"/>
              <a:lumOff val="50000"/>
            </a:schemeClr>
          </a:solidFill>
        </p:spPr>
        <p:txBody>
          <a:bodyPr>
            <a:normAutofit/>
          </a:bodyPr>
          <a:lstStyle/>
          <a:p>
            <a:r>
              <a:rPr lang="hu-HU" sz="3200" dirty="0" err="1"/>
              <a:t>Conventional</a:t>
            </a:r>
            <a:r>
              <a:rPr lang="hu-HU" sz="3200" dirty="0"/>
              <a:t> </a:t>
            </a:r>
            <a:r>
              <a:rPr lang="hu-HU" sz="3200" dirty="0" err="1"/>
              <a:t>tilted</a:t>
            </a:r>
            <a:r>
              <a:rPr lang="hu-HU" sz="3200" dirty="0"/>
              <a:t> </a:t>
            </a:r>
            <a:r>
              <a:rPr lang="hu-HU" sz="3200" dirty="0" err="1"/>
              <a:t>pulse</a:t>
            </a:r>
            <a:r>
              <a:rPr lang="hu-HU" sz="3200" dirty="0"/>
              <a:t> front </a:t>
            </a:r>
            <a:r>
              <a:rPr lang="hu-HU" sz="3200" dirty="0" err="1"/>
              <a:t>pumped</a:t>
            </a:r>
            <a:r>
              <a:rPr lang="hu-HU" sz="3200" dirty="0"/>
              <a:t> LN </a:t>
            </a:r>
            <a:r>
              <a:rPr lang="hu-HU" sz="3200" dirty="0" err="1"/>
              <a:t>setup</a:t>
            </a:r>
            <a:endParaRPr lang="hu-HU" sz="3200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69E3DA6-1DC8-AE0C-1589-49627528ABA0}"/>
              </a:ext>
            </a:extLst>
          </p:cNvPr>
          <p:cNvSpPr txBox="1">
            <a:spLocks/>
          </p:cNvSpPr>
          <p:nvPr/>
        </p:nvSpPr>
        <p:spPr>
          <a:xfrm>
            <a:off x="11868150" y="6524625"/>
            <a:ext cx="333375" cy="323850"/>
          </a:xfrm>
          <a:prstGeom prst="rect">
            <a:avLst/>
          </a:prstGeom>
        </p:spPr>
        <p:txBody>
          <a:bodyPr/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278D361C-9D58-49EA-B8C8-BDBC1149CAC2}" type="slidenum">
              <a:rPr lang="hu-HU" smtClean="0">
                <a:solidFill>
                  <a:prstClr val="black"/>
                </a:solidFill>
              </a:rPr>
              <a:pPr algn="r">
                <a:defRPr/>
              </a:pPr>
              <a:t>9</a:t>
            </a:fld>
            <a:endParaRPr lang="hu-HU" dirty="0">
              <a:solidFill>
                <a:prstClr val="black"/>
              </a:solidFill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ED58DD89-339F-11EE-C74C-32800291C8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113" y="2706840"/>
            <a:ext cx="5634037" cy="357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 descr="A képen sor, diagram, képernyőkép, Színesség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FD3512FB-0980-9614-8F98-25CE21F48A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8906618" cy="2628900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D6EA5D5A-ED48-9E7C-5545-35036C8E4156}"/>
              </a:ext>
            </a:extLst>
          </p:cNvPr>
          <p:cNvSpPr txBox="1"/>
          <p:nvPr/>
        </p:nvSpPr>
        <p:spPr>
          <a:xfrm>
            <a:off x="138112" y="3900972"/>
            <a:ext cx="4590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solidFill>
                  <a:srgbClr val="FF0000"/>
                </a:solidFill>
              </a:rPr>
              <a:t>J. A Fülöp </a:t>
            </a:r>
            <a:r>
              <a:rPr lang="hu-HU" sz="1600" dirty="0" err="1">
                <a:solidFill>
                  <a:srgbClr val="FF0000"/>
                </a:solidFill>
              </a:rPr>
              <a:t>et</a:t>
            </a:r>
            <a:r>
              <a:rPr lang="hu-HU" sz="1600" dirty="0">
                <a:solidFill>
                  <a:srgbClr val="FF0000"/>
                </a:solidFill>
              </a:rPr>
              <a:t> </a:t>
            </a:r>
            <a:r>
              <a:rPr lang="hu-HU" sz="1600" dirty="0" err="1">
                <a:solidFill>
                  <a:srgbClr val="FF0000"/>
                </a:solidFill>
              </a:rPr>
              <a:t>al</a:t>
            </a:r>
            <a:r>
              <a:rPr lang="hu-HU" sz="1600" dirty="0">
                <a:solidFill>
                  <a:srgbClr val="FF0000"/>
                </a:solidFill>
              </a:rPr>
              <a:t>., </a:t>
            </a:r>
            <a:r>
              <a:rPr lang="hu-HU" sz="1600" dirty="0" err="1">
                <a:solidFill>
                  <a:srgbClr val="FF0000"/>
                </a:solidFill>
              </a:rPr>
              <a:t>Opt</a:t>
            </a:r>
            <a:r>
              <a:rPr lang="hu-HU" sz="1600" dirty="0">
                <a:solidFill>
                  <a:srgbClr val="FF0000"/>
                </a:solidFill>
              </a:rPr>
              <a:t>. Express, </a:t>
            </a:r>
            <a:r>
              <a:rPr lang="hu-HU" sz="1600" b="1" dirty="0">
                <a:solidFill>
                  <a:srgbClr val="FF0000"/>
                </a:solidFill>
              </a:rPr>
              <a:t>18</a:t>
            </a:r>
            <a:r>
              <a:rPr lang="hu-HU" sz="1600" dirty="0">
                <a:solidFill>
                  <a:srgbClr val="FF0000"/>
                </a:solidFill>
              </a:rPr>
              <a:t>, 12311 (2010)</a:t>
            </a:r>
            <a:endParaRPr lang="hu-HU" sz="1600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CCDD7576-7AC1-46A4-F72C-77AFAF7B12EC}"/>
              </a:ext>
            </a:extLst>
          </p:cNvPr>
          <p:cNvSpPr txBox="1"/>
          <p:nvPr/>
        </p:nvSpPr>
        <p:spPr>
          <a:xfrm>
            <a:off x="138112" y="4990600"/>
            <a:ext cx="61564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dirty="0">
                <a:solidFill>
                  <a:srgbClr val="FF0000"/>
                </a:solidFill>
              </a:rPr>
              <a:t>L. </a:t>
            </a:r>
            <a:r>
              <a:rPr lang="hu-HU" sz="1600" dirty="0" err="1">
                <a:solidFill>
                  <a:srgbClr val="FF0000"/>
                </a:solidFill>
              </a:rPr>
              <a:t>Tokodi</a:t>
            </a:r>
            <a:r>
              <a:rPr lang="hu-HU" sz="1600" dirty="0">
                <a:solidFill>
                  <a:srgbClr val="FF0000"/>
                </a:solidFill>
              </a:rPr>
              <a:t> </a:t>
            </a:r>
            <a:r>
              <a:rPr lang="hu-HU" sz="1600" dirty="0" err="1">
                <a:solidFill>
                  <a:srgbClr val="FF0000"/>
                </a:solidFill>
              </a:rPr>
              <a:t>et</a:t>
            </a:r>
            <a:r>
              <a:rPr lang="hu-HU" sz="1600" dirty="0">
                <a:solidFill>
                  <a:srgbClr val="FF0000"/>
                </a:solidFill>
              </a:rPr>
              <a:t> </a:t>
            </a:r>
            <a:r>
              <a:rPr lang="hu-HU" sz="1600" dirty="0" err="1">
                <a:solidFill>
                  <a:srgbClr val="FF0000"/>
                </a:solidFill>
              </a:rPr>
              <a:t>al</a:t>
            </a:r>
            <a:r>
              <a:rPr lang="hu-HU" sz="1600" dirty="0">
                <a:solidFill>
                  <a:srgbClr val="FF0000"/>
                </a:solidFill>
              </a:rPr>
              <a:t>.,J. </a:t>
            </a:r>
            <a:r>
              <a:rPr lang="hu-HU" sz="1600" dirty="0" err="1">
                <a:solidFill>
                  <a:srgbClr val="FF0000"/>
                </a:solidFill>
              </a:rPr>
              <a:t>Infrared</a:t>
            </a:r>
            <a:r>
              <a:rPr lang="hu-HU" sz="1600" dirty="0">
                <a:solidFill>
                  <a:srgbClr val="FF0000"/>
                </a:solidFill>
              </a:rPr>
              <a:t> Millim. Terahertz </a:t>
            </a:r>
            <a:r>
              <a:rPr lang="hu-HU" sz="1600" dirty="0" err="1">
                <a:solidFill>
                  <a:srgbClr val="FF0000"/>
                </a:solidFill>
              </a:rPr>
              <a:t>Waves</a:t>
            </a:r>
            <a:r>
              <a:rPr lang="hu-HU" sz="1600" dirty="0">
                <a:solidFill>
                  <a:srgbClr val="FF0000"/>
                </a:solidFill>
              </a:rPr>
              <a:t>, </a:t>
            </a:r>
            <a:r>
              <a:rPr lang="hu-HU" sz="1600" b="1" dirty="0">
                <a:solidFill>
                  <a:srgbClr val="FF0000"/>
                </a:solidFill>
              </a:rPr>
              <a:t>38</a:t>
            </a:r>
            <a:r>
              <a:rPr lang="hu-HU" sz="1600" dirty="0">
                <a:solidFill>
                  <a:srgbClr val="FF0000"/>
                </a:solidFill>
              </a:rPr>
              <a:t>, 22 (2016)</a:t>
            </a:r>
            <a:endParaRPr lang="hu-HU" sz="1600" dirty="0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1A6D1D72-6242-722B-900E-E09648C3EF5B}"/>
              </a:ext>
            </a:extLst>
          </p:cNvPr>
          <p:cNvSpPr txBox="1"/>
          <p:nvPr/>
        </p:nvSpPr>
        <p:spPr>
          <a:xfrm>
            <a:off x="138112" y="5944237"/>
            <a:ext cx="61564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dirty="0">
                <a:solidFill>
                  <a:srgbClr val="FF0000"/>
                </a:solidFill>
              </a:rPr>
              <a:t>G. Tóth </a:t>
            </a:r>
            <a:r>
              <a:rPr lang="hu-HU" sz="1600" dirty="0" err="1">
                <a:solidFill>
                  <a:srgbClr val="FF0000"/>
                </a:solidFill>
              </a:rPr>
              <a:t>et</a:t>
            </a:r>
            <a:r>
              <a:rPr lang="hu-HU" sz="1600" dirty="0">
                <a:solidFill>
                  <a:srgbClr val="FF0000"/>
                </a:solidFill>
              </a:rPr>
              <a:t> </a:t>
            </a:r>
            <a:r>
              <a:rPr lang="hu-HU" sz="1600" dirty="0" err="1">
                <a:solidFill>
                  <a:srgbClr val="FF0000"/>
                </a:solidFill>
              </a:rPr>
              <a:t>al</a:t>
            </a:r>
            <a:r>
              <a:rPr lang="hu-HU" sz="1600" dirty="0">
                <a:solidFill>
                  <a:srgbClr val="FF0000"/>
                </a:solidFill>
              </a:rPr>
              <a:t>., </a:t>
            </a:r>
            <a:r>
              <a:rPr lang="hu-HU" sz="1600" dirty="0" err="1">
                <a:solidFill>
                  <a:srgbClr val="FF0000"/>
                </a:solidFill>
              </a:rPr>
              <a:t>Opt</a:t>
            </a:r>
            <a:r>
              <a:rPr lang="hu-HU" sz="1600" dirty="0">
                <a:solidFill>
                  <a:srgbClr val="FF0000"/>
                </a:solidFill>
              </a:rPr>
              <a:t>. Express, </a:t>
            </a:r>
            <a:r>
              <a:rPr lang="hu-HU" sz="1600" b="1" dirty="0">
                <a:solidFill>
                  <a:srgbClr val="FF0000"/>
                </a:solidFill>
              </a:rPr>
              <a:t>27</a:t>
            </a:r>
            <a:r>
              <a:rPr lang="hu-HU" sz="1600" dirty="0">
                <a:solidFill>
                  <a:srgbClr val="FF0000"/>
                </a:solidFill>
              </a:rPr>
              <a:t>, 7762 (2019)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39C2AFC2-6941-31E3-2A13-970B30149AD8}"/>
              </a:ext>
            </a:extLst>
          </p:cNvPr>
          <p:cNvSpPr txBox="1"/>
          <p:nvPr/>
        </p:nvSpPr>
        <p:spPr>
          <a:xfrm>
            <a:off x="0" y="3308674"/>
            <a:ext cx="5957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I. </a:t>
            </a:r>
            <a:r>
              <a:rPr lang="hu-HU" dirty="0" err="1"/>
              <a:t>Angular</a:t>
            </a:r>
            <a:r>
              <a:rPr lang="hu-HU" dirty="0"/>
              <a:t> </a:t>
            </a:r>
            <a:r>
              <a:rPr lang="hu-HU" dirty="0" err="1"/>
              <a:t>dispersion</a:t>
            </a:r>
            <a:r>
              <a:rPr lang="hu-HU" dirty="0"/>
              <a:t>-&gt; </a:t>
            </a:r>
            <a:r>
              <a:rPr lang="hu-HU" dirty="0" err="1"/>
              <a:t>rapidly</a:t>
            </a:r>
            <a:r>
              <a:rPr lang="hu-HU" dirty="0"/>
              <a:t> </a:t>
            </a:r>
            <a:r>
              <a:rPr lang="hu-HU" dirty="0" err="1"/>
              <a:t>increasing</a:t>
            </a:r>
            <a:r>
              <a:rPr lang="hu-HU" dirty="0"/>
              <a:t> </a:t>
            </a:r>
            <a:r>
              <a:rPr lang="hu-HU" dirty="0" err="1"/>
              <a:t>pulse</a:t>
            </a:r>
            <a:r>
              <a:rPr lang="hu-HU" dirty="0"/>
              <a:t> </a:t>
            </a:r>
            <a:r>
              <a:rPr lang="hu-HU" dirty="0" err="1"/>
              <a:t>duration</a:t>
            </a:r>
            <a:r>
              <a:rPr lang="hu-HU" dirty="0"/>
              <a:t> -&gt; limited </a:t>
            </a:r>
            <a:r>
              <a:rPr lang="hu-HU" dirty="0" err="1"/>
              <a:t>interaction</a:t>
            </a:r>
            <a:r>
              <a:rPr lang="hu-HU" dirty="0"/>
              <a:t> </a:t>
            </a:r>
            <a:r>
              <a:rPr lang="hu-HU" dirty="0" err="1"/>
              <a:t>length</a:t>
            </a:r>
            <a:endParaRPr lang="hu-HU" dirty="0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A387B0AA-F734-9BBB-2D42-D9B0B7F02A7C}"/>
              </a:ext>
            </a:extLst>
          </p:cNvPr>
          <p:cNvSpPr txBox="1"/>
          <p:nvPr/>
        </p:nvSpPr>
        <p:spPr>
          <a:xfrm>
            <a:off x="0" y="4116415"/>
            <a:ext cx="5957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II. </a:t>
            </a:r>
            <a:r>
              <a:rPr lang="hu-HU" dirty="0" err="1"/>
              <a:t>Imaging</a:t>
            </a:r>
            <a:r>
              <a:rPr lang="hu-HU" dirty="0"/>
              <a:t> -&gt; </a:t>
            </a:r>
            <a:r>
              <a:rPr lang="hu-HU" dirty="0" err="1"/>
              <a:t>curved</a:t>
            </a:r>
            <a:r>
              <a:rPr lang="hu-HU" dirty="0"/>
              <a:t> </a:t>
            </a:r>
            <a:r>
              <a:rPr lang="hu-HU" dirty="0" err="1"/>
              <a:t>pulse</a:t>
            </a:r>
            <a:r>
              <a:rPr lang="hu-HU" dirty="0"/>
              <a:t> front and more </a:t>
            </a:r>
            <a:r>
              <a:rPr lang="hu-HU" dirty="0" err="1"/>
              <a:t>rapidly</a:t>
            </a:r>
            <a:r>
              <a:rPr lang="hu-HU" dirty="0"/>
              <a:t> </a:t>
            </a:r>
            <a:r>
              <a:rPr lang="hu-HU" dirty="0" err="1"/>
              <a:t>increasing</a:t>
            </a:r>
            <a:r>
              <a:rPr lang="hu-HU" dirty="0"/>
              <a:t> </a:t>
            </a:r>
            <a:r>
              <a:rPr lang="hu-HU" dirty="0" err="1"/>
              <a:t>pulse</a:t>
            </a:r>
            <a:r>
              <a:rPr lang="hu-HU" dirty="0"/>
              <a:t> </a:t>
            </a:r>
            <a:r>
              <a:rPr lang="hu-HU" dirty="0" err="1"/>
              <a:t>duration</a:t>
            </a:r>
            <a:r>
              <a:rPr lang="hu-HU" dirty="0"/>
              <a:t> </a:t>
            </a:r>
            <a:r>
              <a:rPr lang="hu-HU" dirty="0" err="1"/>
              <a:t>at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sides</a:t>
            </a:r>
            <a:r>
              <a:rPr lang="hu-HU" dirty="0"/>
              <a:t> of a </a:t>
            </a:r>
            <a:r>
              <a:rPr lang="hu-HU" dirty="0" err="1"/>
              <a:t>wide</a:t>
            </a:r>
            <a:r>
              <a:rPr lang="hu-HU" dirty="0"/>
              <a:t> </a:t>
            </a:r>
            <a:r>
              <a:rPr lang="hu-HU" dirty="0" err="1"/>
              <a:t>pump</a:t>
            </a:r>
            <a:r>
              <a:rPr lang="hu-HU" dirty="0"/>
              <a:t> </a:t>
            </a:r>
            <a:r>
              <a:rPr lang="hu-HU" dirty="0" err="1"/>
              <a:t>beam</a:t>
            </a:r>
            <a:endParaRPr lang="hu-HU" dirty="0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80F7E9BC-7CE7-1B01-AB72-729BD4D9B9AF}"/>
              </a:ext>
            </a:extLst>
          </p:cNvPr>
          <p:cNvSpPr txBox="1"/>
          <p:nvPr/>
        </p:nvSpPr>
        <p:spPr>
          <a:xfrm>
            <a:off x="0" y="5297906"/>
            <a:ext cx="5957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III. </a:t>
            </a:r>
            <a:r>
              <a:rPr lang="hu-HU" dirty="0" err="1"/>
              <a:t>Prism</a:t>
            </a:r>
            <a:r>
              <a:rPr lang="hu-HU" dirty="0"/>
              <a:t> </a:t>
            </a:r>
            <a:r>
              <a:rPr lang="hu-HU" dirty="0" err="1"/>
              <a:t>shaped</a:t>
            </a:r>
            <a:r>
              <a:rPr lang="hu-HU" dirty="0"/>
              <a:t> </a:t>
            </a:r>
            <a:r>
              <a:rPr lang="hu-HU" dirty="0" err="1"/>
              <a:t>crystal</a:t>
            </a:r>
            <a:r>
              <a:rPr lang="hu-HU" dirty="0"/>
              <a:t> -&gt; </a:t>
            </a:r>
            <a:r>
              <a:rPr lang="hu-HU" dirty="0" err="1"/>
              <a:t>different</a:t>
            </a:r>
            <a:r>
              <a:rPr lang="hu-HU" dirty="0"/>
              <a:t> </a:t>
            </a:r>
            <a:r>
              <a:rPr lang="hu-HU" dirty="0" err="1"/>
              <a:t>propagation</a:t>
            </a:r>
            <a:r>
              <a:rPr lang="hu-HU" dirty="0"/>
              <a:t> </a:t>
            </a:r>
            <a:r>
              <a:rPr lang="hu-HU" dirty="0" err="1"/>
              <a:t>length</a:t>
            </a:r>
            <a:r>
              <a:rPr lang="hu-HU" dirty="0"/>
              <a:t> </a:t>
            </a:r>
            <a:r>
              <a:rPr lang="hu-HU" dirty="0" err="1"/>
              <a:t>whitin</a:t>
            </a:r>
            <a:r>
              <a:rPr lang="hu-HU" dirty="0"/>
              <a:t> </a:t>
            </a:r>
            <a:r>
              <a:rPr lang="hu-HU" dirty="0" err="1"/>
              <a:t>the</a:t>
            </a:r>
            <a:r>
              <a:rPr lang="hu-HU" dirty="0"/>
              <a:t> </a:t>
            </a:r>
            <a:r>
              <a:rPr lang="hu-HU" dirty="0" err="1"/>
              <a:t>crystal</a:t>
            </a:r>
            <a:r>
              <a:rPr lang="hu-HU" dirty="0"/>
              <a:t> -&gt; Varying </a:t>
            </a:r>
            <a:r>
              <a:rPr lang="hu-HU" dirty="0" err="1"/>
              <a:t>THz</a:t>
            </a:r>
            <a:r>
              <a:rPr lang="hu-HU" dirty="0"/>
              <a:t> </a:t>
            </a:r>
            <a:r>
              <a:rPr lang="hu-HU" dirty="0" err="1"/>
              <a:t>waveform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7540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2071</Words>
  <Application>Microsoft Office PowerPoint</Application>
  <PresentationFormat>Szélesvásznú</PresentationFormat>
  <Paragraphs>348</Paragraphs>
  <Slides>24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10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2</vt:i4>
      </vt:variant>
      <vt:variant>
        <vt:lpstr>Diacímek</vt:lpstr>
      </vt:variant>
      <vt:variant>
        <vt:i4>24</vt:i4>
      </vt:variant>
    </vt:vector>
  </HeadingPairs>
  <TitlesOfParts>
    <vt:vector size="37" baseType="lpstr">
      <vt:lpstr>Aptos</vt:lpstr>
      <vt:lpstr>Aptos Display</vt:lpstr>
      <vt:lpstr>Archivo</vt:lpstr>
      <vt:lpstr>Arial</vt:lpstr>
      <vt:lpstr>Calibri</vt:lpstr>
      <vt:lpstr>Cambria Math</vt:lpstr>
      <vt:lpstr>Merriweather Sans</vt:lpstr>
      <vt:lpstr>Open Sans</vt:lpstr>
      <vt:lpstr>Times New Roman</vt:lpstr>
      <vt:lpstr>Wingdings</vt:lpstr>
      <vt:lpstr>Office-téma</vt:lpstr>
      <vt:lpstr>Graph</vt:lpstr>
      <vt:lpstr>Document</vt:lpstr>
      <vt:lpstr>Terahertz pulse sources</vt:lpstr>
      <vt:lpstr>Terahertz radiation in the EM spectrum</vt:lpstr>
      <vt:lpstr>Motivation</vt:lpstr>
      <vt:lpstr>Photoconductive antenna</vt:lpstr>
      <vt:lpstr>Plasma based THz sources</vt:lpstr>
      <vt:lpstr>Optical rectification in nonlinear materials</vt:lpstr>
      <vt:lpstr>Often used nonlinear materials</vt:lpstr>
      <vt:lpstr>Tilted pulse front pumping</vt:lpstr>
      <vt:lpstr>Conventional tilted pulse front pumped LN setup</vt:lpstr>
      <vt:lpstr>Effect of PFT on THz energy and efficiency</vt:lpstr>
      <vt:lpstr>Microstructured LN THz sources</vt:lpstr>
      <vt:lpstr>Demonstration of wedged NLES THz source</vt:lpstr>
      <vt:lpstr>Wedged NLES THz source</vt:lpstr>
      <vt:lpstr>VPHG-NLES setup demonstration</vt:lpstr>
      <vt:lpstr>VPHG-NLES possible improvements</vt:lpstr>
      <vt:lpstr>RNLS(-ESR)</vt:lpstr>
      <vt:lpstr>LN with a contact VPHG</vt:lpstr>
      <vt:lpstr>Reconsidering semiconductors for THz generation</vt:lpstr>
      <vt:lpstr>Reconsidering semiconductors for THz generation</vt:lpstr>
      <vt:lpstr>Microstructured semiconductor THz sources</vt:lpstr>
      <vt:lpstr>Semiconductor with VPHG</vt:lpstr>
      <vt:lpstr>Organic material based THz sources</vt:lpstr>
      <vt:lpstr>Multicycle THz sources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Dr. Krizsán Gergő</dc:creator>
  <cp:lastModifiedBy>Dr. Krizsán Gergő</cp:lastModifiedBy>
  <cp:revision>20</cp:revision>
  <dcterms:created xsi:type="dcterms:W3CDTF">2025-10-07T01:41:41Z</dcterms:created>
  <dcterms:modified xsi:type="dcterms:W3CDTF">2025-10-07T07:33:10Z</dcterms:modified>
</cp:coreProperties>
</file>