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0" r:id="rId2"/>
    <p:sldId id="257" r:id="rId3"/>
    <p:sldId id="494" r:id="rId4"/>
    <p:sldId id="490" r:id="rId5"/>
    <p:sldId id="345" r:id="rId6"/>
    <p:sldId id="400" r:id="rId7"/>
    <p:sldId id="316" r:id="rId8"/>
    <p:sldId id="489" r:id="rId9"/>
    <p:sldId id="449" r:id="rId10"/>
    <p:sldId id="491" r:id="rId11"/>
    <p:sldId id="470" r:id="rId12"/>
    <p:sldId id="523" r:id="rId13"/>
    <p:sldId id="472" r:id="rId14"/>
    <p:sldId id="526" r:id="rId15"/>
    <p:sldId id="536" r:id="rId16"/>
    <p:sldId id="512" r:id="rId17"/>
    <p:sldId id="524" r:id="rId18"/>
    <p:sldId id="528" r:id="rId19"/>
    <p:sldId id="529" r:id="rId20"/>
    <p:sldId id="530" r:id="rId21"/>
    <p:sldId id="531" r:id="rId22"/>
    <p:sldId id="532" r:id="rId23"/>
    <p:sldId id="533" r:id="rId24"/>
    <p:sldId id="538" r:id="rId25"/>
    <p:sldId id="515" r:id="rId26"/>
    <p:sldId id="534" r:id="rId27"/>
    <p:sldId id="539" r:id="rId28"/>
    <p:sldId id="427" r:id="rId29"/>
  </p:sldIdLst>
  <p:sldSz cx="9144000" cy="6858000" type="screen4x3"/>
  <p:notesSz cx="7099300" cy="10234613"/>
  <p:defaultTextStyle>
    <a:defPPr>
      <a:defRPr lang="en-GB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bg1"/>
        </a:solidFill>
        <a:latin typeface="Lucida Sans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bg1"/>
        </a:solidFill>
        <a:latin typeface="Lucida Sans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bg1"/>
        </a:solidFill>
        <a:latin typeface="Lucida Sans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bg1"/>
        </a:solidFill>
        <a:latin typeface="Lucida Sans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bg1"/>
        </a:solidFill>
        <a:latin typeface="Lucida Sans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bg1"/>
        </a:solidFill>
        <a:latin typeface="Lucida Sans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bg1"/>
        </a:solidFill>
        <a:latin typeface="Lucida Sans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bg1"/>
        </a:solidFill>
        <a:latin typeface="Lucida Sans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chemeClr val="bg1"/>
        </a:solidFill>
        <a:latin typeface="Lucida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mre" initials="I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C09200"/>
    <a:srgbClr val="413F35"/>
    <a:srgbClr val="F941B7"/>
    <a:srgbClr val="F709A2"/>
    <a:srgbClr val="767F1F"/>
    <a:srgbClr val="CC33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2" autoAdjust="0"/>
    <p:restoredTop sz="94660"/>
  </p:normalViewPr>
  <p:slideViewPr>
    <p:cSldViewPr showGuides="1">
      <p:cViewPr>
        <p:scale>
          <a:sx n="70" d="100"/>
          <a:sy n="70" d="100"/>
        </p:scale>
        <p:origin x="1584" y="102"/>
      </p:cViewPr>
      <p:guideLst>
        <p:guide orient="horz" pos="2160"/>
        <p:guide pos="297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 varScale="1">
      <p:scale>
        <a:sx n="1" d="1"/>
        <a:sy n="1" d="1"/>
      </p:scale>
      <p:origin x="0" y="1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767" tIns="47383" rIns="94767" bIns="47383" numCol="1" anchor="t" anchorCtr="0" compatLnSpc="1"/>
          <a:lstStyle>
            <a:lvl1pPr defTabSz="948055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4805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767" tIns="47383" rIns="94767" bIns="47383" numCol="1" anchor="t" anchorCtr="0" compatLnSpc="1"/>
          <a:lstStyle>
            <a:lvl1pPr algn="r" defTabSz="948055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4805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767" tIns="47383" rIns="94767" bIns="47383" numCol="1" anchor="b" anchorCtr="0" compatLnSpc="1"/>
          <a:lstStyle>
            <a:lvl1pPr defTabSz="948055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4805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767" tIns="47383" rIns="94767" bIns="47383" numCol="1" anchor="b" anchorCtr="0" compatLnSpc="1"/>
          <a:lstStyle/>
          <a:p>
            <a:pPr lvl="0" algn="r" defTabSz="948055">
              <a:buNone/>
            </a:pPr>
            <a:fld id="{9A0DB2DC-4C9A-4742-B13C-FB6460FD3503}" type="slidenum">
              <a:rPr lang="hu-HU" altLang="hu-H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‹#›</a:t>
            </a:fld>
            <a:endParaRPr lang="hu-HU" altLang="hu-H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1"/>
          <p:cNvSpPr>
            <a:spLocks noChangeArrowheads="1"/>
          </p:cNvSpPr>
          <p:nvPr/>
        </p:nvSpPr>
        <p:spPr bwMode="auto">
          <a:xfrm>
            <a:off x="0" y="0"/>
            <a:ext cx="7100888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bg1"/>
                </a:solidFill>
                <a:latin typeface="Lucida Sans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Lucida Sans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u-HU" altLang="hu-HU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699" name="AutoShape 2"/>
          <p:cNvSpPr>
            <a:spLocks noChangeArrowheads="1"/>
          </p:cNvSpPr>
          <p:nvPr/>
        </p:nvSpPr>
        <p:spPr bwMode="auto">
          <a:xfrm>
            <a:off x="0" y="0"/>
            <a:ext cx="7100888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bg1"/>
                </a:solidFill>
                <a:latin typeface="Lucida Sans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Lucida Sans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u-HU" altLang="hu-HU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00" name="AutoShape 3"/>
          <p:cNvSpPr>
            <a:spLocks noChangeArrowheads="1"/>
          </p:cNvSpPr>
          <p:nvPr/>
        </p:nvSpPr>
        <p:spPr bwMode="auto">
          <a:xfrm>
            <a:off x="0" y="0"/>
            <a:ext cx="7100888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bg1"/>
                </a:solidFill>
                <a:latin typeface="Lucida Sans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Lucida Sans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u-HU" altLang="hu-HU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01" name="AutoShape 4"/>
          <p:cNvSpPr>
            <a:spLocks noChangeArrowheads="1"/>
          </p:cNvSpPr>
          <p:nvPr/>
        </p:nvSpPr>
        <p:spPr bwMode="auto">
          <a:xfrm>
            <a:off x="0" y="0"/>
            <a:ext cx="7100888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bg1"/>
                </a:solidFill>
                <a:latin typeface="Lucida Sans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Lucida Sans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u-HU" altLang="hu-HU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02" name="AutoShape 5"/>
          <p:cNvSpPr>
            <a:spLocks noChangeArrowheads="1"/>
          </p:cNvSpPr>
          <p:nvPr/>
        </p:nvSpPr>
        <p:spPr bwMode="auto">
          <a:xfrm>
            <a:off x="0" y="0"/>
            <a:ext cx="7100888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bg1"/>
                </a:solidFill>
                <a:latin typeface="Lucida Sans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Lucida Sans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u-HU" altLang="hu-HU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03" name="AutoShape 6"/>
          <p:cNvSpPr>
            <a:spLocks noChangeArrowheads="1"/>
          </p:cNvSpPr>
          <p:nvPr/>
        </p:nvSpPr>
        <p:spPr bwMode="auto">
          <a:xfrm>
            <a:off x="0" y="0"/>
            <a:ext cx="7100888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bg1"/>
                </a:solidFill>
                <a:latin typeface="Lucida Sans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Lucida Sans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u-HU" altLang="hu-HU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04" name="AutoShape 7"/>
          <p:cNvSpPr>
            <a:spLocks noChangeArrowheads="1"/>
          </p:cNvSpPr>
          <p:nvPr/>
        </p:nvSpPr>
        <p:spPr bwMode="auto">
          <a:xfrm>
            <a:off x="0" y="0"/>
            <a:ext cx="7100888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bg1"/>
                </a:solidFill>
                <a:latin typeface="Lucida Sans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Lucida Sans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u-HU" altLang="hu-HU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05" name="AutoShape 8"/>
          <p:cNvSpPr>
            <a:spLocks noChangeArrowheads="1"/>
          </p:cNvSpPr>
          <p:nvPr/>
        </p:nvSpPr>
        <p:spPr bwMode="auto">
          <a:xfrm>
            <a:off x="0" y="0"/>
            <a:ext cx="7100888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bg1"/>
                </a:solidFill>
                <a:latin typeface="Lucida Sans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Lucida Sans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u-HU" altLang="hu-HU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06" name="AutoShape 9"/>
          <p:cNvSpPr>
            <a:spLocks noChangeArrowheads="1"/>
          </p:cNvSpPr>
          <p:nvPr/>
        </p:nvSpPr>
        <p:spPr bwMode="auto">
          <a:xfrm>
            <a:off x="0" y="0"/>
            <a:ext cx="7100888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bg1"/>
                </a:solidFill>
                <a:latin typeface="Lucida Sans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Lucida Sans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u-HU" altLang="hu-HU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07" name="AutoShape 10"/>
          <p:cNvSpPr>
            <a:spLocks noChangeArrowheads="1"/>
          </p:cNvSpPr>
          <p:nvPr/>
        </p:nvSpPr>
        <p:spPr bwMode="auto">
          <a:xfrm>
            <a:off x="0" y="0"/>
            <a:ext cx="7100888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bg1"/>
                </a:solidFill>
                <a:latin typeface="Lucida Sans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Lucida Sans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u-HU" altLang="hu-HU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08" name="AutoShape 11"/>
          <p:cNvSpPr>
            <a:spLocks noChangeArrowheads="1"/>
          </p:cNvSpPr>
          <p:nvPr/>
        </p:nvSpPr>
        <p:spPr bwMode="auto">
          <a:xfrm>
            <a:off x="0" y="0"/>
            <a:ext cx="7100888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bg1"/>
                </a:solidFill>
                <a:latin typeface="Lucida Sans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Lucida Sans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u-HU" altLang="hu-HU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09" name="AutoShape 12"/>
          <p:cNvSpPr>
            <a:spLocks noChangeArrowheads="1"/>
          </p:cNvSpPr>
          <p:nvPr/>
        </p:nvSpPr>
        <p:spPr bwMode="auto">
          <a:xfrm>
            <a:off x="0" y="0"/>
            <a:ext cx="7100888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bg1"/>
                </a:solidFill>
                <a:latin typeface="Lucida Sans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Lucida Sans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u-HU" altLang="hu-HU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10" name="AutoShape 13"/>
          <p:cNvSpPr>
            <a:spLocks noChangeArrowheads="1"/>
          </p:cNvSpPr>
          <p:nvPr/>
        </p:nvSpPr>
        <p:spPr bwMode="auto">
          <a:xfrm>
            <a:off x="0" y="0"/>
            <a:ext cx="7100888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bg1"/>
                </a:solidFill>
                <a:latin typeface="Lucida Sans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Lucida Sans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u-HU" altLang="hu-HU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15" name="Rectangle 1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9013" y="768350"/>
            <a:ext cx="5103812" cy="382746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" name="Rectangle 1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2975" y="4851400"/>
            <a:ext cx="5194300" cy="4597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Rectangle 2"/>
          <p:cNvSpPr>
            <a:spLocks noGrp="1"/>
          </p:cNvSpPr>
          <p:nvPr>
            <p:ph type="body"/>
          </p:nvPr>
        </p:nvSpPr>
        <p:spPr>
          <a:xfrm>
            <a:off x="942975" y="4851400"/>
            <a:ext cx="5194300" cy="4598988"/>
          </a:xfrm>
        </p:spPr>
        <p:txBody>
          <a:bodyPr wrap="none" lIns="0" tIns="0" rIns="0" bIns="0" anchor="ctr" anchorCtr="0"/>
          <a:lstStyle/>
          <a:p>
            <a:pPr lvl="0"/>
            <a:endParaRPr lang="hu-HU" altLang="hu-H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Rectangle 2"/>
          <p:cNvSpPr>
            <a:spLocks noGrp="1"/>
          </p:cNvSpPr>
          <p:nvPr>
            <p:ph type="body" idx="1"/>
          </p:nvPr>
        </p:nvSpPr>
        <p:spPr>
          <a:xfrm>
            <a:off x="942975" y="4851400"/>
            <a:ext cx="5194300" cy="4598988"/>
          </a:xfrm>
        </p:spPr>
        <p:txBody>
          <a:bodyPr wrap="none" lIns="95469" tIns="47736" rIns="95469" bIns="47736" anchor="ctr" anchorCtr="0"/>
          <a:lstStyle/>
          <a:p>
            <a:pPr lvl="0"/>
            <a:endParaRPr lang="hu-HU" altLang="hu-H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Rectangle 2"/>
          <p:cNvSpPr>
            <a:spLocks noGrp="1"/>
          </p:cNvSpPr>
          <p:nvPr>
            <p:ph type="body" idx="1"/>
          </p:nvPr>
        </p:nvSpPr>
        <p:spPr>
          <a:xfrm>
            <a:off x="942975" y="4851400"/>
            <a:ext cx="5194300" cy="4598988"/>
          </a:xfrm>
        </p:spPr>
        <p:txBody>
          <a:bodyPr wrap="none" lIns="0" tIns="0" rIns="0" bIns="0" anchor="ctr" anchorCtr="0"/>
          <a:lstStyle/>
          <a:p>
            <a:pPr lvl="0"/>
            <a:endParaRPr lang="hu-HU" altLang="hu-H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Rectangle 2"/>
          <p:cNvSpPr>
            <a:spLocks noGrp="1"/>
          </p:cNvSpPr>
          <p:nvPr>
            <p:ph type="body"/>
          </p:nvPr>
        </p:nvSpPr>
        <p:spPr>
          <a:xfrm>
            <a:off x="942975" y="4851400"/>
            <a:ext cx="5194300" cy="4598988"/>
          </a:xfrm>
        </p:spPr>
        <p:txBody>
          <a:bodyPr wrap="none" lIns="0" tIns="0" rIns="0" bIns="0" anchor="ctr" anchorCtr="0"/>
          <a:lstStyle/>
          <a:p>
            <a:pPr lvl="0"/>
            <a:endParaRPr lang="hu-HU" altLang="hu-H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6500813" y="493713"/>
            <a:ext cx="1936750" cy="567055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493713"/>
            <a:ext cx="5662613" cy="56705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798888" cy="4183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4637088" y="1981200"/>
            <a:ext cx="3800475" cy="4183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hu-HU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3238D"/>
            </a:gs>
            <a:gs pos="100000">
              <a:srgbClr val="3333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>
          <a:xfrm>
            <a:off x="685800" y="493713"/>
            <a:ext cx="7751763" cy="13573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lvl="0"/>
            <a:r>
              <a:rPr lang="en-GB" altLang="hu-HU" dirty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51763" cy="4183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/>
          <a:p>
            <a:pPr lvl="0"/>
            <a:r>
              <a:rPr lang="en-GB" altLang="hu-HU" dirty="0"/>
              <a:t>Klicken Sie, um die Formate des Gliederungstextes zu bearbeiten</a:t>
            </a:r>
          </a:p>
          <a:p>
            <a:pPr lvl="1"/>
            <a:r>
              <a:rPr lang="en-GB" altLang="hu-HU" dirty="0"/>
              <a:t>Zweite Gliederungsebene</a:t>
            </a:r>
          </a:p>
          <a:p>
            <a:pPr lvl="2"/>
            <a:r>
              <a:rPr lang="en-GB" altLang="hu-HU" dirty="0"/>
              <a:t>Dritte Gliederungsebene</a:t>
            </a:r>
          </a:p>
          <a:p>
            <a:pPr lvl="3"/>
            <a:r>
              <a:rPr lang="en-GB" altLang="hu-HU" dirty="0"/>
              <a:t>Vierte Gliederungsebene</a:t>
            </a:r>
          </a:p>
          <a:p>
            <a:pPr lvl="4"/>
            <a:r>
              <a:rPr lang="en-GB" altLang="hu-HU" dirty="0"/>
              <a:t>Fünfte Gliederungsebene</a:t>
            </a:r>
          </a:p>
          <a:p>
            <a:pPr lvl="4"/>
            <a:r>
              <a:rPr lang="en-GB" altLang="hu-HU" dirty="0"/>
              <a:t>Sechste Gliederungsebene</a:t>
            </a:r>
          </a:p>
          <a:p>
            <a:pPr lvl="4"/>
            <a:r>
              <a:rPr lang="en-GB" altLang="hu-HU" dirty="0"/>
              <a:t>Siebente Gliederungsebene</a:t>
            </a:r>
          </a:p>
          <a:p>
            <a:pPr lvl="4"/>
            <a:r>
              <a:rPr lang="en-GB" altLang="hu-HU" dirty="0"/>
              <a:t>Achte Gliederungsebene</a:t>
            </a:r>
          </a:p>
          <a:p>
            <a:pPr lvl="4"/>
            <a:r>
              <a:rPr lang="en-GB" altLang="hu-HU" dirty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2pPr>
      <a:lvl3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3pPr>
      <a:lvl4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4pPr>
      <a:lvl5pPr algn="ctr" defTabSz="44958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</a:defRPr>
      </a:lvl5pPr>
      <a:lvl6pPr marL="1536700" indent="-215900" algn="l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anose="02020603050405020304" pitchFamily="18" charset="0"/>
        </a:defRPr>
      </a:lvl6pPr>
      <a:lvl7pPr marL="1993900" indent="-215900" algn="l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anose="02020603050405020304" pitchFamily="18" charset="0"/>
        </a:defRPr>
      </a:lvl7pPr>
      <a:lvl8pPr marL="2451100" indent="-215900" algn="l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anose="02020603050405020304" pitchFamily="18" charset="0"/>
        </a:defRPr>
      </a:lvl8pPr>
      <a:lvl9pPr marL="2908300" indent="-215900" algn="l" defTabSz="449580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anose="02020603050405020304" pitchFamily="18" charset="0"/>
        </a:defRPr>
      </a:lvl9pPr>
    </p:titleStyle>
    <p:bodyStyle>
      <a:lvl1pPr marL="322580" indent="-322580" algn="l" defTabSz="44958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22630" indent="-265430" algn="l" defTabSz="44958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58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58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4958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0" y="908893"/>
            <a:ext cx="9144000" cy="1357313"/>
          </a:xfrm>
        </p:spPr>
        <p:txBody>
          <a:bodyPr vert="horz" wrap="square" lIns="0" tIns="0" rIns="0" bIns="0" anchor="ctr" anchorCtr="0"/>
          <a:lstStyle/>
          <a:p>
            <a:pPr eaLnBrk="1" hangingPunct="1"/>
            <a:r>
              <a:rPr lang="hu-HU" altLang="hu-HU" sz="4000" b="1" i="1" dirty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en-US" altLang="en-US" sz="4000" b="1" i="1" dirty="0">
                <a:solidFill>
                  <a:srgbClr val="FFFF00"/>
                </a:solidFill>
                <a:latin typeface="Lucida Sans" pitchFamily="34" charset="0"/>
              </a:rPr>
              <a:t>An analytic model for plasma expansion into a vacuum</a:t>
            </a:r>
          </a:p>
        </p:txBody>
      </p:sp>
      <p:sp>
        <p:nvSpPr>
          <p:cNvPr id="2051" name="Text Box 5"/>
          <p:cNvSpPr txBox="1"/>
          <p:nvPr/>
        </p:nvSpPr>
        <p:spPr>
          <a:xfrm>
            <a:off x="34925" y="3356977"/>
            <a:ext cx="91440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hu-HU" altLang="hu-HU" sz="2800" b="0" i="1" dirty="0">
                <a:latin typeface="Lucida Sans" pitchFamily="34" charset="0"/>
              </a:rPr>
              <a:t>Imre Ferenc Barna</a:t>
            </a:r>
            <a:r>
              <a:rPr lang="hu-HU" altLang="hu-HU" sz="2800" b="0" i="1" baseline="30000" dirty="0">
                <a:latin typeface="Lucida Sans" pitchFamily="34" charset="0"/>
              </a:rPr>
              <a:t>1</a:t>
            </a:r>
            <a:r>
              <a:rPr lang="hu-HU" altLang="hu-HU" sz="2800" b="0" i="1" dirty="0">
                <a:latin typeface="Lucida Sans" pitchFamily="34" charset="0"/>
              </a:rPr>
              <a:t>, István Földes</a:t>
            </a:r>
            <a:r>
              <a:rPr lang="hu-HU" altLang="hu-HU" sz="2800" b="0" i="1" baseline="30000" dirty="0">
                <a:latin typeface="Lucida Sans" pitchFamily="34" charset="0"/>
              </a:rPr>
              <a:t>2  </a:t>
            </a:r>
            <a:r>
              <a:rPr lang="hu-HU" altLang="hu-HU" sz="2800" b="0" i="1" dirty="0">
                <a:latin typeface="Lucida Sans" pitchFamily="34" charset="0"/>
              </a:rPr>
              <a:t>and László Mátyás</a:t>
            </a:r>
            <a:r>
              <a:rPr lang="hu-HU" altLang="hu-HU" sz="2800" b="0" i="1" baseline="30000" dirty="0">
                <a:latin typeface="Lucida Sans" pitchFamily="34" charset="0"/>
              </a:rPr>
              <a:t>3</a:t>
            </a:r>
            <a:r>
              <a:rPr lang="hu-HU" altLang="hu-HU" sz="2800" b="0" i="1" dirty="0">
                <a:latin typeface="Lucida Sans" pitchFamily="34" charset="0"/>
              </a:rPr>
              <a:t> </a:t>
            </a:r>
          </a:p>
        </p:txBody>
      </p:sp>
      <p:sp>
        <p:nvSpPr>
          <p:cNvPr id="2052" name="Rectangle 7"/>
          <p:cNvSpPr>
            <a:spLocks noGrp="1"/>
          </p:cNvSpPr>
          <p:nvPr>
            <p:ph idx="1"/>
          </p:nvPr>
        </p:nvSpPr>
        <p:spPr>
          <a:xfrm flipV="1">
            <a:off x="685800" y="6164263"/>
            <a:ext cx="1743075" cy="1550987"/>
          </a:xfrm>
        </p:spPr>
        <p:txBody>
          <a:bodyPr vert="horz" wrap="square" lIns="0" tIns="0" rIns="0" bIns="0" anchor="t" anchorCtr="0"/>
          <a:lstStyle/>
          <a:p>
            <a:pPr eaLnBrk="1" hangingPunct="1">
              <a:buNone/>
            </a:pPr>
            <a:r>
              <a:rPr lang="en-GB" altLang="hu-HU" dirty="0"/>
              <a:t> </a:t>
            </a:r>
            <a:endParaRPr lang="hu-HU" altLang="hu-HU" dirty="0"/>
          </a:p>
        </p:txBody>
      </p:sp>
      <p:sp>
        <p:nvSpPr>
          <p:cNvPr id="2053" name="Text Box 7"/>
          <p:cNvSpPr txBox="1"/>
          <p:nvPr/>
        </p:nvSpPr>
        <p:spPr>
          <a:xfrm>
            <a:off x="34925" y="4652997"/>
            <a:ext cx="91440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hu-HU" sz="2000" i="1" dirty="0">
                <a:solidFill>
                  <a:srgbClr val="00FF00"/>
                </a:solidFill>
                <a:latin typeface="Lucida Sans" pitchFamily="34" charset="0"/>
              </a:rPr>
              <a:t>   </a:t>
            </a:r>
            <a:r>
              <a:rPr lang="hu-HU" altLang="hu-HU" sz="2000" i="1" baseline="30000" dirty="0">
                <a:solidFill>
                  <a:srgbClr val="00FF00"/>
                </a:solidFill>
                <a:latin typeface="Lucida Sans" pitchFamily="34" charset="0"/>
              </a:rPr>
              <a:t>1</a:t>
            </a:r>
            <a:r>
              <a:rPr lang="hu-HU" altLang="hu-HU" sz="2000" i="1" dirty="0">
                <a:solidFill>
                  <a:srgbClr val="00FF00"/>
                </a:solidFill>
                <a:latin typeface="Lucida Sans" pitchFamily="34" charset="0"/>
              </a:rPr>
              <a:t>Wigner </a:t>
            </a:r>
            <a:r>
              <a:rPr lang="en-US" altLang="hu-HU" sz="2000" i="1" dirty="0">
                <a:solidFill>
                  <a:srgbClr val="00FF00"/>
                </a:solidFill>
                <a:latin typeface="Lucida Sans" pitchFamily="34" charset="0"/>
              </a:rPr>
              <a:t>Research </a:t>
            </a:r>
            <a:r>
              <a:rPr lang="hu-HU" altLang="hu-HU" sz="2000" i="1" dirty="0">
                <a:solidFill>
                  <a:srgbClr val="00FF00"/>
                </a:solidFill>
                <a:latin typeface="Lucida Sans" pitchFamily="34" charset="0"/>
              </a:rPr>
              <a:t>Centre for Physics Budapest, Hungary</a:t>
            </a:r>
          </a:p>
          <a:p>
            <a:pPr algn="ctr"/>
            <a:r>
              <a:rPr lang="hu-HU" altLang="hu-HU" sz="2000" i="1" baseline="30000" dirty="0">
                <a:solidFill>
                  <a:srgbClr val="00FF00"/>
                </a:solidFill>
                <a:sym typeface="+mn-ea"/>
              </a:rPr>
              <a:t>2</a:t>
            </a:r>
            <a:r>
              <a:rPr lang="hu-HU" altLang="en-US" sz="2000" i="1" dirty="0">
                <a:solidFill>
                  <a:srgbClr val="00FF00"/>
                </a:solidFill>
                <a:sym typeface="+mn-ea"/>
              </a:rPr>
              <a:t>Energy R</a:t>
            </a:r>
            <a:r>
              <a:rPr lang="en-US" altLang="hu-HU" sz="2000" i="1" dirty="0">
                <a:solidFill>
                  <a:srgbClr val="00FF00"/>
                </a:solidFill>
                <a:sym typeface="+mn-ea"/>
              </a:rPr>
              <a:t>esearch </a:t>
            </a:r>
            <a:r>
              <a:rPr lang="hu-HU" altLang="hu-HU" sz="2000" i="1" dirty="0">
                <a:solidFill>
                  <a:srgbClr val="00FF00"/>
                </a:solidFill>
                <a:sym typeface="+mn-ea"/>
              </a:rPr>
              <a:t>Centre for Physics Budapest, Hungary</a:t>
            </a:r>
            <a:r>
              <a:rPr lang="en-US" altLang="hu-HU" sz="2000" i="1" dirty="0">
                <a:solidFill>
                  <a:srgbClr val="00FF00"/>
                </a:solidFill>
                <a:latin typeface="Lucida Sans" pitchFamily="34" charset="0"/>
              </a:rPr>
              <a:t> </a:t>
            </a:r>
            <a:endParaRPr lang="hu-HU" altLang="hu-HU" sz="2000" i="1" dirty="0">
              <a:solidFill>
                <a:srgbClr val="00FF00"/>
              </a:solidFill>
              <a:latin typeface="Lucida Sans" pitchFamily="34" charset="0"/>
            </a:endParaRPr>
          </a:p>
          <a:p>
            <a:pPr algn="ctr"/>
            <a:r>
              <a:rPr lang="hu-HU" altLang="hu-HU" sz="2000" i="1" baseline="30000" dirty="0">
                <a:solidFill>
                  <a:srgbClr val="00FF00"/>
                </a:solidFill>
                <a:latin typeface="Lucida Sans" pitchFamily="34" charset="0"/>
              </a:rPr>
              <a:t>3</a:t>
            </a:r>
            <a:r>
              <a:rPr lang="hu-HU" altLang="hu-HU" sz="2000" i="1" dirty="0">
                <a:solidFill>
                  <a:srgbClr val="00FF00"/>
                </a:solidFill>
                <a:latin typeface="Lucida Sans" pitchFamily="34" charset="0"/>
              </a:rPr>
              <a:t>Sapientia Hungarian University, Miercurea Ciuc, Romania</a:t>
            </a:r>
            <a:endParaRPr lang="en-US" altLang="hu-HU" sz="2000" i="1" dirty="0">
              <a:solidFill>
                <a:srgbClr val="00FF00"/>
              </a:solidFill>
              <a:latin typeface="Lucida Sans" pitchFamily="34" charset="0"/>
            </a:endParaRPr>
          </a:p>
        </p:txBody>
      </p:sp>
      <p:sp>
        <p:nvSpPr>
          <p:cNvPr id="2054" name="Text Box 5"/>
          <p:cNvSpPr txBox="1"/>
          <p:nvPr/>
        </p:nvSpPr>
        <p:spPr>
          <a:xfrm>
            <a:off x="-36195" y="5949270"/>
            <a:ext cx="914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hu-HU" altLang="hu-HU" sz="2800" i="1" dirty="0">
                <a:solidFill>
                  <a:schemeClr val="tx1"/>
                </a:solidFill>
                <a:latin typeface="Lucida Sans" pitchFamily="34" charset="0"/>
              </a:rPr>
              <a:t>2025 </a:t>
            </a:r>
            <a:r>
              <a:rPr lang="hu-HU" altLang="hu-HU" sz="2800" i="1" dirty="0" err="1">
                <a:solidFill>
                  <a:schemeClr val="tx1"/>
                </a:solidFill>
                <a:latin typeface="Lucida Sans" pitchFamily="34" charset="0"/>
              </a:rPr>
              <a:t>okt</a:t>
            </a:r>
            <a:r>
              <a:rPr lang="hu-HU" altLang="hu-HU" sz="2800" i="1" dirty="0">
                <a:solidFill>
                  <a:schemeClr val="tx1"/>
                </a:solidFill>
                <a:latin typeface="Lucida Sans" pitchFamily="34" charset="0"/>
              </a:rPr>
              <a:t> 6 EuPRAXIA DN CAMP </a:t>
            </a:r>
            <a:r>
              <a:rPr lang="hu-HU" sz="2800" i="1" dirty="0">
                <a:solidFill>
                  <a:schemeClr val="tx1"/>
                </a:solidFill>
                <a:latin typeface="Lucida Sans" pitchFamily="34" charset="0"/>
              </a:rPr>
              <a:t>Pécs</a:t>
            </a:r>
            <a:r>
              <a:rPr lang="en-US" altLang="hu-HU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hu-HU" altLang="hu-HU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19"/>
          <p:cNvSpPr/>
          <p:nvPr/>
        </p:nvSpPr>
        <p:spPr>
          <a:xfrm>
            <a:off x="3132138" y="44450"/>
            <a:ext cx="5105400" cy="723900"/>
          </a:xfrm>
          <a:prstGeom prst="roundRect">
            <a:avLst>
              <a:gd name="adj" fmla="val 218"/>
            </a:avLst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0" hangingPunct="0"/>
            <a:endParaRPr lang="hu-HU" altLang="hu-HU" dirty="0">
              <a:latin typeface="Times New Roman" panose="02020603050405020304" pitchFamily="18" charset="0"/>
            </a:endParaRPr>
          </a:p>
        </p:txBody>
      </p:sp>
      <p:sp>
        <p:nvSpPr>
          <p:cNvPr id="17410" name="Rectangle 19"/>
          <p:cNvSpPr/>
          <p:nvPr/>
        </p:nvSpPr>
        <p:spPr>
          <a:xfrm>
            <a:off x="-828675" y="1716088"/>
            <a:ext cx="9117013" cy="2032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0" hangingPunct="0"/>
            <a:r>
              <a:rPr lang="hu-HU" altLang="hu-HU" sz="1800" i="1" dirty="0">
                <a:latin typeface="Lucida Sans" pitchFamily="34" charset="0"/>
              </a:rPr>
              <a:t> </a:t>
            </a:r>
          </a:p>
          <a:p>
            <a:pPr eaLnBrk="0" hangingPunct="0"/>
            <a:endParaRPr lang="hu-HU" altLang="hu-HU" sz="1800" i="1" dirty="0">
              <a:latin typeface="Lucida Sans" pitchFamily="34" charset="0"/>
            </a:endParaRPr>
          </a:p>
          <a:p>
            <a:pPr eaLnBrk="0" hangingPunct="0"/>
            <a:r>
              <a:rPr lang="hu-HU" altLang="hu-HU" sz="1800" i="1" dirty="0">
                <a:latin typeface="Lucida Sans" pitchFamily="34" charset="0"/>
              </a:rPr>
              <a:t> </a:t>
            </a:r>
          </a:p>
          <a:p>
            <a:pPr eaLnBrk="0" hangingPunct="0"/>
            <a:endParaRPr lang="hu-HU" altLang="hu-HU" sz="1800" i="1" dirty="0">
              <a:latin typeface="Lucida Sans" pitchFamily="34" charset="0"/>
            </a:endParaRPr>
          </a:p>
          <a:p>
            <a:pPr eaLnBrk="0" hangingPunct="0"/>
            <a:endParaRPr lang="hu-HU" altLang="hu-HU" sz="1800" i="1" dirty="0">
              <a:latin typeface="Lucida Sans" pitchFamily="34" charset="0"/>
            </a:endParaRPr>
          </a:p>
          <a:p>
            <a:pPr eaLnBrk="0" hangingPunct="0"/>
            <a:endParaRPr lang="hu-HU" altLang="hu-HU" sz="1800" i="1" dirty="0">
              <a:latin typeface="Lucida Sans" pitchFamily="34" charset="0"/>
            </a:endParaRPr>
          </a:p>
          <a:p>
            <a:pPr eaLnBrk="0" hangingPunct="0"/>
            <a:endParaRPr lang="en-GB" altLang="hu-HU" sz="1800" i="1" dirty="0">
              <a:latin typeface="Lucida Sans" pitchFamily="34" charset="0"/>
            </a:endParaRPr>
          </a:p>
        </p:txBody>
      </p:sp>
      <p:grpSp>
        <p:nvGrpSpPr>
          <p:cNvPr id="17411" name="Group 1"/>
          <p:cNvGrpSpPr/>
          <p:nvPr/>
        </p:nvGrpSpPr>
        <p:grpSpPr>
          <a:xfrm>
            <a:off x="101600" y="1174750"/>
            <a:ext cx="9080500" cy="3609975"/>
            <a:chOff x="765" y="1479"/>
            <a:chExt cx="4221" cy="2274"/>
          </a:xfrm>
        </p:grpSpPr>
        <p:sp>
          <p:nvSpPr>
            <p:cNvPr id="17412" name="AutoShape 2"/>
            <p:cNvSpPr/>
            <p:nvPr/>
          </p:nvSpPr>
          <p:spPr>
            <a:xfrm>
              <a:off x="765" y="1479"/>
              <a:ext cx="4221" cy="2274"/>
            </a:xfrm>
            <a:prstGeom prst="roundRect">
              <a:avLst>
                <a:gd name="adj" fmla="val 42"/>
              </a:avLst>
            </a:prstGeom>
            <a:noFill/>
            <a:ln w="9525">
              <a:noFill/>
            </a:ln>
          </p:spPr>
          <p:txBody>
            <a:bodyPr wrap="none" anchor="ctr" anchorCtr="0"/>
            <a:lstStyle/>
            <a:p>
              <a:pPr eaLnBrk="0" hangingPunct="0"/>
              <a:endParaRPr lang="hu-HU" altLang="hu-HU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17413" name="Group 3"/>
            <p:cNvGrpSpPr/>
            <p:nvPr/>
          </p:nvGrpSpPr>
          <p:grpSpPr>
            <a:xfrm>
              <a:off x="765" y="1479"/>
              <a:ext cx="4216" cy="2269"/>
              <a:chOff x="765" y="1479"/>
              <a:chExt cx="4216" cy="2269"/>
            </a:xfrm>
          </p:grpSpPr>
          <p:sp>
            <p:nvSpPr>
              <p:cNvPr id="17414" name="AutoShape 4"/>
              <p:cNvSpPr/>
              <p:nvPr/>
            </p:nvSpPr>
            <p:spPr>
              <a:xfrm>
                <a:off x="765" y="1479"/>
                <a:ext cx="4216" cy="2269"/>
              </a:xfrm>
              <a:prstGeom prst="roundRect">
                <a:avLst>
                  <a:gd name="adj" fmla="val 42"/>
                </a:avLst>
              </a:prstGeom>
              <a:noFill/>
              <a:ln w="9525">
                <a:noFill/>
              </a:ln>
            </p:spPr>
            <p:txBody>
              <a:bodyPr wrap="none" anchor="ctr" anchorCtr="0"/>
              <a:lstStyle/>
              <a:p>
                <a:pPr eaLnBrk="0" hangingPunct="0"/>
                <a:endParaRPr lang="hu-HU" altLang="hu-HU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7415" name="Group 5"/>
              <p:cNvGrpSpPr/>
              <p:nvPr/>
            </p:nvGrpSpPr>
            <p:grpSpPr>
              <a:xfrm>
                <a:off x="765" y="1479"/>
                <a:ext cx="4212" cy="2265"/>
                <a:chOff x="765" y="1479"/>
                <a:chExt cx="4212" cy="2265"/>
              </a:xfrm>
            </p:grpSpPr>
            <p:sp>
              <p:nvSpPr>
                <p:cNvPr id="17416" name="AutoShape 6"/>
                <p:cNvSpPr/>
                <p:nvPr/>
              </p:nvSpPr>
              <p:spPr>
                <a:xfrm>
                  <a:off x="765" y="1479"/>
                  <a:ext cx="4212" cy="2265"/>
                </a:xfrm>
                <a:prstGeom prst="roundRect">
                  <a:avLst>
                    <a:gd name="adj" fmla="val 42"/>
                  </a:avLst>
                </a:prstGeom>
                <a:noFill/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eaLnBrk="0" hangingPunct="0"/>
                  <a:endParaRPr lang="hu-HU" altLang="hu-HU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7417" name="Group 7"/>
                <p:cNvGrpSpPr/>
                <p:nvPr/>
              </p:nvGrpSpPr>
              <p:grpSpPr>
                <a:xfrm>
                  <a:off x="765" y="1479"/>
                  <a:ext cx="4209" cy="2263"/>
                  <a:chOff x="765" y="1479"/>
                  <a:chExt cx="4209" cy="2263"/>
                </a:xfrm>
              </p:grpSpPr>
              <p:sp>
                <p:nvSpPr>
                  <p:cNvPr id="17418" name="AutoShape 8"/>
                  <p:cNvSpPr/>
                  <p:nvPr/>
                </p:nvSpPr>
                <p:spPr>
                  <a:xfrm>
                    <a:off x="765" y="1479"/>
                    <a:ext cx="4209" cy="2263"/>
                  </a:xfrm>
                  <a:prstGeom prst="roundRect">
                    <a:avLst>
                      <a:gd name="adj" fmla="val 42"/>
                    </a:avLst>
                  </a:prstGeom>
                  <a:noFill/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0" hangingPunct="0"/>
                    <a:endParaRPr lang="hu-HU" altLang="hu-HU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7419" name="Group 9"/>
                  <p:cNvGrpSpPr/>
                  <p:nvPr/>
                </p:nvGrpSpPr>
                <p:grpSpPr>
                  <a:xfrm>
                    <a:off x="765" y="1479"/>
                    <a:ext cx="4207" cy="2261"/>
                    <a:chOff x="765" y="1479"/>
                    <a:chExt cx="4207" cy="2261"/>
                  </a:xfrm>
                </p:grpSpPr>
                <p:sp>
                  <p:nvSpPr>
                    <p:cNvPr id="17420" name="AutoShape 10"/>
                    <p:cNvSpPr/>
                    <p:nvPr/>
                  </p:nvSpPr>
                  <p:spPr>
                    <a:xfrm>
                      <a:off x="765" y="1479"/>
                      <a:ext cx="4207" cy="2261"/>
                    </a:xfrm>
                    <a:prstGeom prst="roundRect">
                      <a:avLst>
                        <a:gd name="adj" fmla="val 42"/>
                      </a:avLst>
                    </a:prstGeom>
                    <a:noFill/>
                    <a:ln w="9525">
                      <a:noFill/>
                    </a:ln>
                  </p:spPr>
                  <p:txBody>
                    <a:bodyPr wrap="none" anchor="ctr" anchorCtr="0"/>
                    <a:lstStyle/>
                    <a:p>
                      <a:pPr eaLnBrk="0" hangingPunct="0"/>
                      <a:endParaRPr lang="hu-HU" altLang="hu-HU" dirty="0">
                        <a:latin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17421" name="Group 11"/>
                    <p:cNvGrpSpPr/>
                    <p:nvPr/>
                  </p:nvGrpSpPr>
                  <p:grpSpPr>
                    <a:xfrm>
                      <a:off x="765" y="1479"/>
                      <a:ext cx="4206" cy="2260"/>
                      <a:chOff x="765" y="1479"/>
                      <a:chExt cx="4206" cy="2260"/>
                    </a:xfrm>
                  </p:grpSpPr>
                  <p:sp>
                    <p:nvSpPr>
                      <p:cNvPr id="17422" name="AutoShape 12"/>
                      <p:cNvSpPr/>
                      <p:nvPr/>
                    </p:nvSpPr>
                    <p:spPr>
                      <a:xfrm>
                        <a:off x="765" y="1479"/>
                        <a:ext cx="4206" cy="2260"/>
                      </a:xfrm>
                      <a:prstGeom prst="roundRect">
                        <a:avLst>
                          <a:gd name="adj" fmla="val 42"/>
                        </a:avLst>
                      </a:prstGeom>
                      <a:noFill/>
                      <a:ln w="9525">
                        <a:noFill/>
                      </a:ln>
                    </p:spPr>
                    <p:txBody>
                      <a:bodyPr wrap="none" anchor="ctr" anchorCtr="0"/>
                      <a:lstStyle/>
                      <a:p>
                        <a:pPr algn="ctr" eaLnBrk="0" hangingPunct="0"/>
                        <a:endParaRPr lang="hu-HU" altLang="hu-HU" dirty="0">
                          <a:latin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17423" name="Group 13"/>
                      <p:cNvGrpSpPr/>
                      <p:nvPr/>
                    </p:nvGrpSpPr>
                    <p:grpSpPr>
                      <a:xfrm>
                        <a:off x="766" y="1480"/>
                        <a:ext cx="4130" cy="1837"/>
                        <a:chOff x="766" y="1480"/>
                        <a:chExt cx="4130" cy="1837"/>
                      </a:xfrm>
                    </p:grpSpPr>
                    <p:sp>
                      <p:nvSpPr>
                        <p:cNvPr id="17424" name="AutoShape 14"/>
                        <p:cNvSpPr/>
                        <p:nvPr/>
                      </p:nvSpPr>
                      <p:spPr>
                        <a:xfrm>
                          <a:off x="766" y="1480"/>
                          <a:ext cx="4130" cy="1837"/>
                        </a:xfrm>
                        <a:prstGeom prst="roundRect">
                          <a:avLst>
                            <a:gd name="adj" fmla="val 51"/>
                          </a:avLst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none" anchor="ctr" anchorCtr="0"/>
                        <a:lstStyle/>
                        <a:p>
                          <a:pPr eaLnBrk="0" hangingPunct="0"/>
                          <a:endParaRPr lang="hu-HU" altLang="hu-HU" dirty="0"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17425" name="AutoShape 16"/>
                        <p:cNvSpPr/>
                        <p:nvPr/>
                      </p:nvSpPr>
                      <p:spPr>
                        <a:xfrm>
                          <a:off x="766" y="1480"/>
                          <a:ext cx="4130" cy="1837"/>
                        </a:xfrm>
                        <a:prstGeom prst="roundRect">
                          <a:avLst>
                            <a:gd name="adj" fmla="val 51"/>
                          </a:avLst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none" anchor="ctr" anchorCtr="0"/>
                        <a:lstStyle/>
                        <a:p>
                          <a:pPr eaLnBrk="0" hangingPunct="0"/>
                          <a:endParaRPr lang="hu-HU" altLang="hu-HU" dirty="0"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17426" name="Rectangle 7"/>
          <p:cNvSpPr/>
          <p:nvPr/>
        </p:nvSpPr>
        <p:spPr>
          <a:xfrm>
            <a:off x="0" y="4662647"/>
            <a:ext cx="9156285" cy="83121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ctr" anchorCtr="0">
            <a:spAutoFit/>
          </a:bodyPr>
          <a:lstStyle/>
          <a:p>
            <a:pPr algn="ctr" defTabSz="914400" eaLnBrk="0" hangingPunct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u-HU" altLang="hu-HU" dirty="0">
                <a:solidFill>
                  <a:srgbClr val="FFFFFF"/>
                </a:solidFill>
                <a:latin typeface="Lucida Sans" pitchFamily="34" charset="0"/>
                <a:ea typeface="Droid Sans"/>
                <a:sym typeface="Mathematica1" panose="05000502060100000001" pitchFamily="2" charset="2"/>
              </a:rPr>
              <a:t> </a:t>
            </a:r>
          </a:p>
          <a:p>
            <a:pPr algn="ctr" defTabSz="914400" eaLnBrk="0" hangingPunct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u-HU" altLang="hu-HU" dirty="0">
                <a:solidFill>
                  <a:srgbClr val="FFFFFF"/>
                </a:solidFill>
                <a:latin typeface="Lucida Sans" pitchFamily="34" charset="0"/>
                <a:ea typeface="Droid Sans"/>
                <a:sym typeface="Mathematica1" panose="05000502060100000001" pitchFamily="2" charset="2"/>
              </a:rPr>
              <a:t> </a:t>
            </a:r>
          </a:p>
        </p:txBody>
      </p:sp>
      <p:sp>
        <p:nvSpPr>
          <p:cNvPr id="17427" name="Téglalap 8"/>
          <p:cNvSpPr/>
          <p:nvPr/>
        </p:nvSpPr>
        <p:spPr>
          <a:xfrm>
            <a:off x="251143" y="4221480"/>
            <a:ext cx="9564687" cy="7381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hu-HU" altLang="hu-HU" sz="1800" dirty="0">
                <a:latin typeface="Lucida Sans" pitchFamily="34" charset="0"/>
              </a:rPr>
              <a:t> </a:t>
            </a:r>
            <a:endParaRPr lang="hu-HU" altLang="hu-HU" sz="1800" dirty="0">
              <a:latin typeface="Lucida Sans" pitchFamily="34" charset="0"/>
              <a:sym typeface="Mathematica1" panose="05000502060100000001" pitchFamily="2" charset="2"/>
            </a:endParaRPr>
          </a:p>
          <a:p>
            <a:pPr eaLnBrk="0" hangingPunct="0"/>
            <a:endParaRPr lang="hu-HU" altLang="hu-HU" dirty="0">
              <a:latin typeface="Lucida Sans" pitchFamily="34" charset="0"/>
            </a:endParaRPr>
          </a:p>
        </p:txBody>
      </p:sp>
      <p:sp>
        <p:nvSpPr>
          <p:cNvPr id="17428" name="Rectangle 2"/>
          <p:cNvSpPr/>
          <p:nvPr/>
        </p:nvSpPr>
        <p:spPr>
          <a:xfrm>
            <a:off x="-53340" y="271487"/>
            <a:ext cx="9144000" cy="13573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algn="ctr" defTabSz="449580">
              <a:buFont typeface="Times New Roman" panose="02020603050405020304" pitchFamily="18" charset="0"/>
            </a:pPr>
            <a:r>
              <a:rPr lang="en-US" altLang="hu-HU" sz="3600" i="1" dirty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hu-HU" altLang="hu-HU" sz="3600" i="1" dirty="0">
                <a:solidFill>
                  <a:srgbClr val="FFFF00"/>
                </a:solidFill>
              </a:rPr>
              <a:t>The </a:t>
            </a:r>
            <a:r>
              <a:rPr lang="hu-HU" altLang="hu-HU" sz="3600" i="1" dirty="0" err="1">
                <a:solidFill>
                  <a:srgbClr val="FFFF00"/>
                </a:solidFill>
              </a:rPr>
              <a:t>linear</a:t>
            </a:r>
            <a:r>
              <a:rPr lang="hu-HU" altLang="hu-HU" sz="3600" i="1" dirty="0">
                <a:solidFill>
                  <a:srgbClr val="FFFF00"/>
                </a:solidFill>
              </a:rPr>
              <a:t> </a:t>
            </a:r>
            <a:r>
              <a:rPr lang="hu-HU" altLang="hu-HU" sz="3600" i="1" dirty="0" err="1">
                <a:solidFill>
                  <a:srgbClr val="FFFF00"/>
                </a:solidFill>
                <a:latin typeface="Lucida Sans" pitchFamily="34" charset="0"/>
              </a:rPr>
              <a:t>diffusion</a:t>
            </a:r>
            <a:r>
              <a:rPr lang="hu-HU" altLang="hu-HU" sz="3600" i="1" dirty="0">
                <a:solidFill>
                  <a:srgbClr val="FFFF00"/>
                </a:solidFill>
                <a:latin typeface="Lucida Sans" pitchFamily="34" charset="0"/>
              </a:rPr>
              <a:t>/</a:t>
            </a:r>
            <a:r>
              <a:rPr lang="hu-HU" altLang="hu-HU" sz="3600" i="1" dirty="0" err="1">
                <a:solidFill>
                  <a:srgbClr val="FFFF00"/>
                </a:solidFill>
                <a:latin typeface="Lucida Sans" pitchFamily="34" charset="0"/>
              </a:rPr>
              <a:t>heat</a:t>
            </a:r>
            <a:r>
              <a:rPr lang="hu-HU" altLang="hu-HU" sz="3600" i="1" dirty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hu-HU" altLang="hu-HU" sz="3600" i="1" dirty="0" err="1">
                <a:solidFill>
                  <a:srgbClr val="FFFF00"/>
                </a:solidFill>
                <a:latin typeface="Lucida Sans" pitchFamily="34" charset="0"/>
              </a:rPr>
              <a:t>conduction</a:t>
            </a:r>
            <a:r>
              <a:rPr lang="hu-HU" altLang="hu-HU" sz="3600" i="1" dirty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hu-HU" altLang="hu-HU" sz="3600" i="1" dirty="0" err="1">
                <a:solidFill>
                  <a:srgbClr val="FFFF00"/>
                </a:solidFill>
                <a:latin typeface="Lucida Sans" pitchFamily="34" charset="0"/>
              </a:rPr>
              <a:t>equation</a:t>
            </a:r>
            <a:r>
              <a:rPr lang="hu-HU" altLang="hu-HU" sz="3600" i="1" dirty="0">
                <a:solidFill>
                  <a:srgbClr val="FFFF00"/>
                </a:solidFill>
                <a:latin typeface="Lucida Sans" pitchFamily="34" charset="0"/>
              </a:rPr>
              <a:t>  </a:t>
            </a:r>
            <a:r>
              <a:rPr lang="hu-HU" altLang="hu-HU" sz="3600" i="1" dirty="0">
                <a:solidFill>
                  <a:srgbClr val="FFFF00"/>
                </a:solidFill>
              </a:rPr>
              <a:t>(</a:t>
            </a:r>
            <a:r>
              <a:rPr lang="hu-HU" altLang="hu-HU" sz="3600" i="1" dirty="0" err="1">
                <a:solidFill>
                  <a:srgbClr val="FFFF00"/>
                </a:solidFill>
              </a:rPr>
              <a:t>our</a:t>
            </a:r>
            <a:r>
              <a:rPr lang="hu-HU" altLang="hu-HU" sz="3600" i="1" dirty="0">
                <a:solidFill>
                  <a:srgbClr val="FFFF00"/>
                </a:solidFill>
              </a:rPr>
              <a:t> </a:t>
            </a:r>
            <a:r>
              <a:rPr lang="hu-HU" altLang="hu-HU" sz="3600" i="1" dirty="0" err="1">
                <a:solidFill>
                  <a:srgbClr val="FFFF00"/>
                </a:solidFill>
              </a:rPr>
              <a:t>former</a:t>
            </a:r>
            <a:r>
              <a:rPr lang="hu-HU" altLang="hu-HU" sz="3600" i="1" dirty="0">
                <a:solidFill>
                  <a:srgbClr val="FFFF00"/>
                </a:solidFill>
              </a:rPr>
              <a:t> interest)</a:t>
            </a:r>
            <a:endParaRPr lang="hu-HU" altLang="hu-HU" sz="3600" i="1" dirty="0">
              <a:solidFill>
                <a:srgbClr val="FFFF00"/>
              </a:solidFill>
              <a:latin typeface="Lucida Sans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147" y="4292631"/>
            <a:ext cx="3352800" cy="942975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5645"/>
            <a:ext cx="2692400" cy="164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84" y="1988840"/>
            <a:ext cx="2768600" cy="165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/>
          <p:nvPr/>
        </p:nvSpPr>
        <p:spPr>
          <a:xfrm>
            <a:off x="251460" y="1620540"/>
            <a:ext cx="8341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800" dirty="0">
                <a:solidFill>
                  <a:srgbClr val="FFFFFF"/>
                </a:solidFill>
                <a:cs typeface="Lucida Sans Unicode" panose="020B0602030504020204" charset="0"/>
              </a:rPr>
              <a:t>Physical processes: diffusion                            and heat  conduction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051685" y="3860800"/>
            <a:ext cx="5184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800" dirty="0">
                <a:solidFill>
                  <a:srgbClr val="FFFFFF"/>
                </a:solidFill>
                <a:cs typeface="Lucida Sans Unicode" panose="020B0602030504020204" charset="0"/>
              </a:rPr>
              <a:t>the one dimensional corresponding PDE: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03751" y="5385990"/>
            <a:ext cx="8986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800" dirty="0" err="1"/>
              <a:t>written</a:t>
            </a:r>
            <a:r>
              <a:rPr lang="hu-HU" altLang="en-US" sz="1800" dirty="0"/>
              <a:t> </a:t>
            </a:r>
            <a:r>
              <a:rPr lang="hu-HU" altLang="en-US" sz="1800" dirty="0" err="1"/>
              <a:t>in</a:t>
            </a:r>
            <a:r>
              <a:rPr lang="hu-HU" altLang="en-US" sz="1800" dirty="0"/>
              <a:t> </a:t>
            </a:r>
            <a:r>
              <a:rPr lang="hu-HU" altLang="en-US" sz="1800" dirty="0" err="1"/>
              <a:t>one</a:t>
            </a:r>
            <a:r>
              <a:rPr lang="hu-HU" altLang="en-US" sz="1800" dirty="0"/>
              <a:t> </a:t>
            </a:r>
            <a:r>
              <a:rPr lang="hu-HU" altLang="en-US" sz="1800" dirty="0" err="1"/>
              <a:t>Cartesian</a:t>
            </a:r>
            <a:r>
              <a:rPr lang="hu-HU" altLang="en-US" sz="1800" dirty="0"/>
              <a:t> </a:t>
            </a:r>
            <a:r>
              <a:rPr lang="hu-HU" altLang="en-US" sz="1800" dirty="0" err="1"/>
              <a:t>coordinate</a:t>
            </a:r>
            <a:r>
              <a:rPr lang="hu-HU" altLang="en-US" sz="1800" dirty="0"/>
              <a:t>,  </a:t>
            </a:r>
            <a:r>
              <a:rPr lang="hu-HU" altLang="en-US" sz="1800" dirty="0" err="1"/>
              <a:t>diffusion</a:t>
            </a:r>
            <a:r>
              <a:rPr lang="hu-HU" altLang="en-US" sz="1800" dirty="0"/>
              <a:t>/</a:t>
            </a:r>
            <a:r>
              <a:rPr lang="hu-HU" altLang="en-US" sz="1800" dirty="0" err="1"/>
              <a:t>heat</a:t>
            </a:r>
            <a:r>
              <a:rPr lang="hu-HU" altLang="en-US" sz="1800" dirty="0"/>
              <a:t> </a:t>
            </a:r>
            <a:r>
              <a:rPr lang="hu-HU" altLang="en-US" sz="1800" dirty="0" err="1"/>
              <a:t>conduction</a:t>
            </a:r>
            <a:r>
              <a:rPr lang="hu-HU" altLang="en-US" sz="1800" dirty="0"/>
              <a:t> </a:t>
            </a:r>
            <a:r>
              <a:rPr lang="hu-HU" altLang="en-US" sz="1800" dirty="0" err="1"/>
              <a:t>coefficient</a:t>
            </a:r>
            <a:r>
              <a:rPr lang="hu-HU" altLang="en-US" sz="1800" dirty="0"/>
              <a:t> is a </a:t>
            </a:r>
            <a:r>
              <a:rPr lang="hu-HU" altLang="en-US" sz="1800" dirty="0" err="1"/>
              <a:t>positive</a:t>
            </a:r>
            <a:r>
              <a:rPr lang="hu-HU" altLang="en-US" sz="1800" dirty="0"/>
              <a:t> </a:t>
            </a:r>
            <a:r>
              <a:rPr lang="hu-HU" altLang="en-US" sz="1800" dirty="0" err="1"/>
              <a:t>real</a:t>
            </a:r>
            <a:r>
              <a:rPr lang="hu-HU" altLang="en-US" sz="1800" dirty="0"/>
              <a:t> </a:t>
            </a:r>
            <a:r>
              <a:rPr lang="hu-HU" altLang="en-US" sz="1800" dirty="0" err="1"/>
              <a:t>number</a:t>
            </a:r>
            <a:r>
              <a:rPr lang="hu-HU" altLang="en-US" sz="1800" dirty="0"/>
              <a:t> D &gt; 0, and </a:t>
            </a:r>
            <a:r>
              <a:rPr lang="hu-HU" altLang="en-US" sz="1800" dirty="0" err="1"/>
              <a:t>independent</a:t>
            </a:r>
            <a:r>
              <a:rPr lang="hu-HU" altLang="en-US" sz="1800" dirty="0"/>
              <a:t> of </a:t>
            </a:r>
            <a:r>
              <a:rPr lang="hu-HU" altLang="en-US" sz="1800" dirty="0" err="1"/>
              <a:t>the</a:t>
            </a:r>
            <a:r>
              <a:rPr lang="hu-HU" altLang="en-US" sz="1800" dirty="0"/>
              <a:t> </a:t>
            </a:r>
            <a:r>
              <a:rPr lang="hu-HU" altLang="en-US" sz="1800" dirty="0" err="1"/>
              <a:t>concentration</a:t>
            </a:r>
            <a:r>
              <a:rPr lang="hu-HU" altLang="en-US" sz="1800" dirty="0"/>
              <a:t>/</a:t>
            </a:r>
            <a:r>
              <a:rPr lang="hu-HU" altLang="en-US" sz="1800" dirty="0" err="1"/>
              <a:t>temperature</a:t>
            </a:r>
            <a:endParaRPr lang="hu-HU" altLang="en-US" sz="1800" dirty="0"/>
          </a:p>
        </p:txBody>
      </p:sp>
      <p:sp>
        <p:nvSpPr>
          <p:cNvPr id="4" name="Text Box 3"/>
          <p:cNvSpPr txBox="1"/>
          <p:nvPr/>
        </p:nvSpPr>
        <p:spPr>
          <a:xfrm>
            <a:off x="101601" y="6315710"/>
            <a:ext cx="540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400" b="0" dirty="0">
                <a:solidFill>
                  <a:srgbClr val="00FF00"/>
                </a:solidFill>
                <a:latin typeface="Lucida Sans Unicode" panose="020B0602030504020204" charset="0"/>
                <a:cs typeface="Lucida Sans Unicode" panose="020B0602030504020204" charset="0"/>
              </a:rPr>
              <a:t>(remark: the non-linear </a:t>
            </a:r>
            <a:r>
              <a:rPr lang="hu-HU" altLang="en-US" sz="1400" b="0" dirty="0" err="1">
                <a:solidFill>
                  <a:srgbClr val="00FF00"/>
                </a:solidFill>
                <a:latin typeface="Lucida Sans Unicode" panose="020B0602030504020204" charset="0"/>
                <a:cs typeface="Lucida Sans Unicode" panose="020B0602030504020204" charset="0"/>
              </a:rPr>
              <a:t>problem</a:t>
            </a:r>
            <a:r>
              <a:rPr lang="hu-HU" altLang="en-US" sz="1400" b="0" dirty="0">
                <a:solidFill>
                  <a:srgbClr val="00FF00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400" b="0" dirty="0" err="1">
                <a:solidFill>
                  <a:srgbClr val="00FF00"/>
                </a:solidFill>
                <a:latin typeface="Lucida Sans Unicode" panose="020B0602030504020204" charset="0"/>
                <a:cs typeface="Lucida Sans Unicode" panose="020B0602030504020204" charset="0"/>
              </a:rPr>
              <a:t>was</a:t>
            </a:r>
            <a:r>
              <a:rPr lang="hu-HU" altLang="en-US" sz="1400" b="0" dirty="0">
                <a:solidFill>
                  <a:srgbClr val="00FF00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400" b="0" dirty="0" err="1">
                <a:solidFill>
                  <a:srgbClr val="00FF00"/>
                </a:solidFill>
                <a:latin typeface="Lucida Sans Unicode" panose="020B0602030504020204" charset="0"/>
                <a:cs typeface="Lucida Sans Unicode" panose="020B0602030504020204" charset="0"/>
              </a:rPr>
              <a:t>investigated</a:t>
            </a:r>
            <a:r>
              <a:rPr lang="hu-HU" altLang="en-US" sz="1400" b="0" dirty="0">
                <a:solidFill>
                  <a:srgbClr val="00FF00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400" b="0" dirty="0" err="1">
                <a:solidFill>
                  <a:srgbClr val="00FF00"/>
                </a:solidFill>
                <a:latin typeface="Lucida Sans Unicode" panose="020B0602030504020204" charset="0"/>
                <a:cs typeface="Lucida Sans Unicode" panose="020B0602030504020204" charset="0"/>
              </a:rPr>
              <a:t>also</a:t>
            </a:r>
            <a:r>
              <a:rPr lang="hu-HU" altLang="en-US" sz="1400" b="0" dirty="0">
                <a:solidFill>
                  <a:srgbClr val="00FF00"/>
                </a:solidFill>
                <a:latin typeface="Lucida Sans Unicode" panose="020B0602030504020204" charset="0"/>
                <a:cs typeface="Lucida Sans Unicode" panose="020B0602030504020204" charset="0"/>
              </a:rPr>
              <a:t>) 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0" y="304800"/>
            <a:ext cx="8633460" cy="62484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843530" y="6381115"/>
            <a:ext cx="6427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/>
              <a:t>and we can get the Gaussian solution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19"/>
          <p:cNvSpPr/>
          <p:nvPr/>
        </p:nvSpPr>
        <p:spPr>
          <a:xfrm>
            <a:off x="3132138" y="44450"/>
            <a:ext cx="5105400" cy="723900"/>
          </a:xfrm>
          <a:prstGeom prst="roundRect">
            <a:avLst>
              <a:gd name="adj" fmla="val 218"/>
            </a:avLst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0" hangingPunct="0"/>
            <a:endParaRPr lang="hu-HU" altLang="hu-HU" dirty="0">
              <a:latin typeface="Times New Roman" panose="02020603050405020304" pitchFamily="18" charset="0"/>
            </a:endParaRPr>
          </a:p>
        </p:txBody>
      </p:sp>
      <p:sp>
        <p:nvSpPr>
          <p:cNvPr id="34818" name="Rectangle 19"/>
          <p:cNvSpPr/>
          <p:nvPr/>
        </p:nvSpPr>
        <p:spPr>
          <a:xfrm>
            <a:off x="-140587" y="3813840"/>
            <a:ext cx="9117013" cy="2032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0" hangingPunct="0"/>
            <a:r>
              <a:rPr lang="hu-HU" altLang="hu-HU" sz="1800" i="1" dirty="0">
                <a:latin typeface="Lucida Sans" pitchFamily="34" charset="0"/>
              </a:rPr>
              <a:t> </a:t>
            </a:r>
          </a:p>
          <a:p>
            <a:pPr eaLnBrk="0" hangingPunct="0"/>
            <a:endParaRPr lang="hu-HU" altLang="hu-HU" sz="1800" i="1" dirty="0">
              <a:latin typeface="Lucida Sans" pitchFamily="34" charset="0"/>
            </a:endParaRPr>
          </a:p>
          <a:p>
            <a:pPr eaLnBrk="0" hangingPunct="0"/>
            <a:r>
              <a:rPr lang="hu-HU" altLang="hu-HU" sz="1800" i="1" dirty="0">
                <a:latin typeface="Lucida Sans" pitchFamily="34" charset="0"/>
              </a:rPr>
              <a:t> </a:t>
            </a:r>
          </a:p>
          <a:p>
            <a:pPr eaLnBrk="0" hangingPunct="0"/>
            <a:endParaRPr lang="hu-HU" altLang="hu-HU" sz="1800" i="1" dirty="0">
              <a:latin typeface="Lucida Sans" pitchFamily="34" charset="0"/>
            </a:endParaRPr>
          </a:p>
          <a:p>
            <a:pPr eaLnBrk="0" hangingPunct="0"/>
            <a:endParaRPr lang="hu-HU" altLang="hu-HU" sz="1800" i="1" dirty="0">
              <a:latin typeface="Lucida Sans" pitchFamily="34" charset="0"/>
            </a:endParaRPr>
          </a:p>
          <a:p>
            <a:pPr eaLnBrk="0" hangingPunct="0"/>
            <a:endParaRPr lang="hu-HU" altLang="hu-HU" sz="1800" i="1" dirty="0">
              <a:latin typeface="Lucida Sans" pitchFamily="34" charset="0"/>
            </a:endParaRPr>
          </a:p>
          <a:p>
            <a:pPr eaLnBrk="0" hangingPunct="0"/>
            <a:endParaRPr lang="en-GB" altLang="hu-HU" sz="1800" i="1" dirty="0">
              <a:latin typeface="Lucida Sans" pitchFamily="34" charset="0"/>
            </a:endParaRPr>
          </a:p>
        </p:txBody>
      </p:sp>
      <p:grpSp>
        <p:nvGrpSpPr>
          <p:cNvPr id="34819" name="Group 1"/>
          <p:cNvGrpSpPr/>
          <p:nvPr/>
        </p:nvGrpSpPr>
        <p:grpSpPr>
          <a:xfrm>
            <a:off x="101600" y="1174750"/>
            <a:ext cx="9080500" cy="3609975"/>
            <a:chOff x="765" y="1479"/>
            <a:chExt cx="4221" cy="2274"/>
          </a:xfrm>
        </p:grpSpPr>
        <p:sp>
          <p:nvSpPr>
            <p:cNvPr id="34820" name="AutoShape 2"/>
            <p:cNvSpPr/>
            <p:nvPr/>
          </p:nvSpPr>
          <p:spPr>
            <a:xfrm>
              <a:off x="765" y="1479"/>
              <a:ext cx="4221" cy="2274"/>
            </a:xfrm>
            <a:prstGeom prst="roundRect">
              <a:avLst>
                <a:gd name="adj" fmla="val 42"/>
              </a:avLst>
            </a:prstGeom>
            <a:noFill/>
            <a:ln w="9525">
              <a:noFill/>
            </a:ln>
          </p:spPr>
          <p:txBody>
            <a:bodyPr wrap="none" anchor="ctr" anchorCtr="0"/>
            <a:lstStyle/>
            <a:p>
              <a:pPr eaLnBrk="0" hangingPunct="0"/>
              <a:endParaRPr lang="hu-HU" altLang="hu-HU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34821" name="Group 3"/>
            <p:cNvGrpSpPr/>
            <p:nvPr/>
          </p:nvGrpSpPr>
          <p:grpSpPr>
            <a:xfrm>
              <a:off x="765" y="1479"/>
              <a:ext cx="4216" cy="2269"/>
              <a:chOff x="765" y="1479"/>
              <a:chExt cx="4216" cy="2269"/>
            </a:xfrm>
          </p:grpSpPr>
          <p:sp>
            <p:nvSpPr>
              <p:cNvPr id="34822" name="AutoShape 4"/>
              <p:cNvSpPr/>
              <p:nvPr/>
            </p:nvSpPr>
            <p:spPr>
              <a:xfrm>
                <a:off x="765" y="1479"/>
                <a:ext cx="4216" cy="2269"/>
              </a:xfrm>
              <a:prstGeom prst="roundRect">
                <a:avLst>
                  <a:gd name="adj" fmla="val 42"/>
                </a:avLst>
              </a:prstGeom>
              <a:noFill/>
              <a:ln w="9525">
                <a:noFill/>
              </a:ln>
            </p:spPr>
            <p:txBody>
              <a:bodyPr wrap="none" anchor="ctr" anchorCtr="0"/>
              <a:lstStyle/>
              <a:p>
                <a:pPr eaLnBrk="0" hangingPunct="0"/>
                <a:endParaRPr lang="hu-HU" altLang="hu-HU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4823" name="Group 5"/>
              <p:cNvGrpSpPr/>
              <p:nvPr/>
            </p:nvGrpSpPr>
            <p:grpSpPr>
              <a:xfrm>
                <a:off x="765" y="1479"/>
                <a:ext cx="4212" cy="2265"/>
                <a:chOff x="765" y="1479"/>
                <a:chExt cx="4212" cy="2265"/>
              </a:xfrm>
            </p:grpSpPr>
            <p:sp>
              <p:nvSpPr>
                <p:cNvPr id="34824" name="AutoShape 6"/>
                <p:cNvSpPr/>
                <p:nvPr/>
              </p:nvSpPr>
              <p:spPr>
                <a:xfrm>
                  <a:off x="765" y="1479"/>
                  <a:ext cx="4212" cy="2265"/>
                </a:xfrm>
                <a:prstGeom prst="roundRect">
                  <a:avLst>
                    <a:gd name="adj" fmla="val 42"/>
                  </a:avLst>
                </a:prstGeom>
                <a:noFill/>
                <a:ln w="9525">
                  <a:noFill/>
                </a:ln>
              </p:spPr>
              <p:txBody>
                <a:bodyPr wrap="none" anchor="ctr" anchorCtr="0"/>
                <a:lstStyle/>
                <a:p>
                  <a:pPr eaLnBrk="0" hangingPunct="0"/>
                  <a:endParaRPr lang="hu-HU" altLang="hu-HU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34825" name="Group 7"/>
                <p:cNvGrpSpPr/>
                <p:nvPr/>
              </p:nvGrpSpPr>
              <p:grpSpPr>
                <a:xfrm>
                  <a:off x="765" y="1479"/>
                  <a:ext cx="4209" cy="2263"/>
                  <a:chOff x="765" y="1479"/>
                  <a:chExt cx="4209" cy="2263"/>
                </a:xfrm>
              </p:grpSpPr>
              <p:sp>
                <p:nvSpPr>
                  <p:cNvPr id="34826" name="AutoShape 8"/>
                  <p:cNvSpPr/>
                  <p:nvPr/>
                </p:nvSpPr>
                <p:spPr>
                  <a:xfrm>
                    <a:off x="765" y="1479"/>
                    <a:ext cx="4209" cy="2263"/>
                  </a:xfrm>
                  <a:prstGeom prst="roundRect">
                    <a:avLst>
                      <a:gd name="adj" fmla="val 42"/>
                    </a:avLst>
                  </a:prstGeom>
                  <a:noFill/>
                  <a:ln w="9525">
                    <a:noFill/>
                  </a:ln>
                </p:spPr>
                <p:txBody>
                  <a:bodyPr wrap="none" anchor="ctr" anchorCtr="0"/>
                  <a:lstStyle/>
                  <a:p>
                    <a:pPr eaLnBrk="0" hangingPunct="0"/>
                    <a:endParaRPr lang="hu-HU" altLang="hu-HU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34827" name="Group 9"/>
                  <p:cNvGrpSpPr/>
                  <p:nvPr/>
                </p:nvGrpSpPr>
                <p:grpSpPr>
                  <a:xfrm>
                    <a:off x="765" y="1479"/>
                    <a:ext cx="4207" cy="2261"/>
                    <a:chOff x="765" y="1479"/>
                    <a:chExt cx="4207" cy="2261"/>
                  </a:xfrm>
                </p:grpSpPr>
                <p:sp>
                  <p:nvSpPr>
                    <p:cNvPr id="34828" name="AutoShape 10"/>
                    <p:cNvSpPr/>
                    <p:nvPr/>
                  </p:nvSpPr>
                  <p:spPr>
                    <a:xfrm>
                      <a:off x="765" y="1479"/>
                      <a:ext cx="4207" cy="2261"/>
                    </a:xfrm>
                    <a:prstGeom prst="roundRect">
                      <a:avLst>
                        <a:gd name="adj" fmla="val 42"/>
                      </a:avLst>
                    </a:prstGeom>
                    <a:noFill/>
                    <a:ln w="9525">
                      <a:noFill/>
                    </a:ln>
                  </p:spPr>
                  <p:txBody>
                    <a:bodyPr wrap="none" anchor="ctr" anchorCtr="0"/>
                    <a:lstStyle/>
                    <a:p>
                      <a:pPr eaLnBrk="0" hangingPunct="0"/>
                      <a:endParaRPr lang="hu-HU" altLang="hu-HU" dirty="0">
                        <a:latin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34829" name="Group 11"/>
                    <p:cNvGrpSpPr/>
                    <p:nvPr/>
                  </p:nvGrpSpPr>
                  <p:grpSpPr>
                    <a:xfrm>
                      <a:off x="765" y="1479"/>
                      <a:ext cx="4206" cy="2260"/>
                      <a:chOff x="765" y="1479"/>
                      <a:chExt cx="4206" cy="2260"/>
                    </a:xfrm>
                  </p:grpSpPr>
                  <p:sp>
                    <p:nvSpPr>
                      <p:cNvPr id="34830" name="AutoShape 12"/>
                      <p:cNvSpPr/>
                      <p:nvPr/>
                    </p:nvSpPr>
                    <p:spPr>
                      <a:xfrm>
                        <a:off x="765" y="1479"/>
                        <a:ext cx="4206" cy="2260"/>
                      </a:xfrm>
                      <a:prstGeom prst="roundRect">
                        <a:avLst>
                          <a:gd name="adj" fmla="val 42"/>
                        </a:avLst>
                      </a:prstGeom>
                      <a:noFill/>
                      <a:ln w="9525">
                        <a:noFill/>
                      </a:ln>
                    </p:spPr>
                    <p:txBody>
                      <a:bodyPr wrap="none" anchor="ctr" anchorCtr="0"/>
                      <a:lstStyle/>
                      <a:p>
                        <a:pPr algn="ctr" eaLnBrk="0" hangingPunct="0"/>
                        <a:endParaRPr lang="hu-HU" altLang="hu-HU" dirty="0">
                          <a:latin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34831" name="Group 13"/>
                      <p:cNvGrpSpPr/>
                      <p:nvPr/>
                    </p:nvGrpSpPr>
                    <p:grpSpPr>
                      <a:xfrm>
                        <a:off x="766" y="1480"/>
                        <a:ext cx="4130" cy="1837"/>
                        <a:chOff x="766" y="1480"/>
                        <a:chExt cx="4130" cy="1837"/>
                      </a:xfrm>
                    </p:grpSpPr>
                    <p:sp>
                      <p:nvSpPr>
                        <p:cNvPr id="34832" name="AutoShape 14"/>
                        <p:cNvSpPr/>
                        <p:nvPr/>
                      </p:nvSpPr>
                      <p:spPr>
                        <a:xfrm>
                          <a:off x="766" y="1480"/>
                          <a:ext cx="4130" cy="1837"/>
                        </a:xfrm>
                        <a:prstGeom prst="roundRect">
                          <a:avLst>
                            <a:gd name="adj" fmla="val 51"/>
                          </a:avLst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none" anchor="ctr" anchorCtr="0"/>
                        <a:lstStyle/>
                        <a:p>
                          <a:pPr eaLnBrk="0" hangingPunct="0"/>
                          <a:endParaRPr lang="hu-HU" altLang="hu-HU" dirty="0"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34833" name="AutoShape 16"/>
                        <p:cNvSpPr/>
                        <p:nvPr/>
                      </p:nvSpPr>
                      <p:spPr>
                        <a:xfrm>
                          <a:off x="766" y="1480"/>
                          <a:ext cx="4130" cy="1837"/>
                        </a:xfrm>
                        <a:prstGeom prst="roundRect">
                          <a:avLst>
                            <a:gd name="adj" fmla="val 51"/>
                          </a:avLst>
                        </a:prstGeom>
                        <a:noFill/>
                        <a:ln w="9525">
                          <a:noFill/>
                        </a:ln>
                      </p:spPr>
                      <p:txBody>
                        <a:bodyPr wrap="none" anchor="ctr" anchorCtr="0"/>
                        <a:lstStyle/>
                        <a:p>
                          <a:pPr eaLnBrk="0" hangingPunct="0"/>
                          <a:endParaRPr lang="hu-HU" altLang="hu-HU" dirty="0"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34835" name="Téglalap 8"/>
          <p:cNvSpPr/>
          <p:nvPr/>
        </p:nvSpPr>
        <p:spPr>
          <a:xfrm>
            <a:off x="147638" y="2800350"/>
            <a:ext cx="9564687" cy="7381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hu-HU" altLang="hu-HU" sz="1800" dirty="0">
                <a:latin typeface="Lucida Sans" pitchFamily="34" charset="0"/>
              </a:rPr>
              <a:t> </a:t>
            </a:r>
            <a:endParaRPr lang="hu-HU" altLang="hu-HU" sz="1800" dirty="0">
              <a:latin typeface="Lucida Sans" pitchFamily="34" charset="0"/>
              <a:sym typeface="Mathematica1" panose="05000502060100000001" pitchFamily="2" charset="2"/>
            </a:endParaRPr>
          </a:p>
          <a:p>
            <a:pPr eaLnBrk="0" hangingPunct="0"/>
            <a:endParaRPr lang="hu-HU" altLang="hu-HU" dirty="0">
              <a:latin typeface="Lucida Sans" pitchFamily="34" charset="0"/>
            </a:endParaRPr>
          </a:p>
        </p:txBody>
      </p:sp>
      <p:sp>
        <p:nvSpPr>
          <p:cNvPr id="34836" name="Rectangle 2"/>
          <p:cNvSpPr/>
          <p:nvPr/>
        </p:nvSpPr>
        <p:spPr>
          <a:xfrm>
            <a:off x="-36512" y="-99392"/>
            <a:ext cx="9144000" cy="13573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algn="ctr" defTabSz="449580">
              <a:buFont typeface="Times New Roman" panose="02020603050405020304" pitchFamily="18" charset="0"/>
            </a:pPr>
            <a:r>
              <a:rPr lang="hu-HU" altLang="hu-HU" sz="3600" i="1" dirty="0">
                <a:solidFill>
                  <a:srgbClr val="FFFF00"/>
                </a:solidFill>
              </a:rPr>
              <a:t>The general solution </a:t>
            </a:r>
            <a:endParaRPr lang="hu-HU" altLang="hu-HU" sz="3600" i="1" dirty="0">
              <a:solidFill>
                <a:srgbClr val="FFFF00"/>
              </a:solidFill>
              <a:latin typeface="Lucida San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7"/>
              <p:cNvSpPr/>
              <p:nvPr/>
            </p:nvSpPr>
            <p:spPr>
              <a:xfrm>
                <a:off x="156210" y="1155065"/>
                <a:ext cx="8686165" cy="12001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90000" tIns="46800" rIns="90000" bIns="46800" anchor="ctr" anchorCtr="0">
                <a:spAutoFit/>
              </a:bodyPr>
              <a:lstStyle/>
              <a:p>
                <a:pPr eaLnBrk="0" hangingPunct="0">
                  <a:tabLst>
                    <a:tab pos="0" algn="l"/>
                    <a:tab pos="447675" algn="l"/>
                    <a:tab pos="897255" algn="l"/>
                    <a:tab pos="1346200" algn="l"/>
                    <a:tab pos="1795780" algn="l"/>
                    <a:tab pos="2244725" algn="l"/>
                    <a:tab pos="2694305" algn="l"/>
                    <a:tab pos="3143250" algn="l"/>
                    <a:tab pos="3592830" algn="l"/>
                    <a:tab pos="4041775" algn="l"/>
                    <a:tab pos="4491355" algn="l"/>
                    <a:tab pos="4940300" algn="l"/>
                    <a:tab pos="5389880" algn="l"/>
                    <a:tab pos="5838825" algn="l"/>
                    <a:tab pos="6288405" algn="l"/>
                    <a:tab pos="6737350" algn="l"/>
                    <a:tab pos="7186930" algn="l"/>
                    <a:tab pos="7635875" algn="l"/>
                    <a:tab pos="8085455" algn="l"/>
                    <a:tab pos="8534400" algn="l"/>
                    <a:tab pos="8983980" algn="l"/>
                  </a:tabLst>
                </a:pPr>
                <a:r>
                  <a:rPr lang="hu-HU" altLang="hu-HU" dirty="0">
                    <a:solidFill>
                      <a:srgbClr val="FFFFFF"/>
                    </a:solidFill>
                    <a:sym typeface="Mathematica1" panose="05000502060100000001" pitchFamily="2" charset="2"/>
                  </a:rPr>
                  <a:t>What happens when </a:t>
                </a:r>
                <a:r>
                  <a:rPr lang="hu-HU" altLang="hu-HU" dirty="0">
                    <a:solidFill>
                      <a:srgbClr val="FFFFFF"/>
                    </a:solidFill>
                    <a:latin typeface="MaplePi" panose="02000500070000020004" pitchFamily="2" charset="0"/>
                    <a:sym typeface="Mathematica1" panose="05000502060100000001" pitchFamily="2" charset="2"/>
                  </a:rPr>
                  <a:t>a</a:t>
                </a:r>
                <a14:m>
                  <m:oMath xmlns:m="http://schemas.openxmlformats.org/officeDocument/2006/math">
                    <m:r>
                      <a:rPr lang="hu-HU" altLang="hu-HU" b="1" i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 panose="05000502060100000001" pitchFamily="2" charset="2"/>
                      </a:rPr>
                      <m:t>   </m:t>
                    </m:r>
                    <m:r>
                      <a:rPr lang="hu-HU" altLang="hu-HU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 panose="05000502060100000001" pitchFamily="2" charset="2"/>
                      </a:rPr>
                      <m:t>≠</m:t>
                    </m:r>
                  </m:oMath>
                </a14:m>
                <a:r>
                  <a:rPr lang="hu-HU" altLang="hu-HU" dirty="0">
                    <a:solidFill>
                      <a:srgbClr val="FFFFFF"/>
                    </a:solidFill>
                    <a:sym typeface="Mathematica1" panose="05000502060100000001" pitchFamily="2" charset="2"/>
                  </a:rPr>
                  <a:t>  ½ ?  Not a well known case....</a:t>
                </a:r>
                <a:endParaRPr lang="hu-HU" altLang="hu-HU" dirty="0">
                  <a:latin typeface="MaplePi" panose="02000500070000020004" pitchFamily="2" charset="0"/>
                </a:endParaRPr>
              </a:p>
              <a:p>
                <a:pPr eaLnBrk="0" hangingPunct="0">
                  <a:tabLst>
                    <a:tab pos="0" algn="l"/>
                    <a:tab pos="447675" algn="l"/>
                    <a:tab pos="897255" algn="l"/>
                    <a:tab pos="1346200" algn="l"/>
                    <a:tab pos="1795780" algn="l"/>
                    <a:tab pos="2244725" algn="l"/>
                    <a:tab pos="2694305" algn="l"/>
                    <a:tab pos="3143250" algn="l"/>
                    <a:tab pos="3592830" algn="l"/>
                    <a:tab pos="4041775" algn="l"/>
                    <a:tab pos="4491355" algn="l"/>
                    <a:tab pos="4940300" algn="l"/>
                    <a:tab pos="5389880" algn="l"/>
                    <a:tab pos="5838825" algn="l"/>
                    <a:tab pos="6288405" algn="l"/>
                    <a:tab pos="6737350" algn="l"/>
                    <a:tab pos="7186930" algn="l"/>
                    <a:tab pos="7635875" algn="l"/>
                    <a:tab pos="8085455" algn="l"/>
                    <a:tab pos="8534400" algn="l"/>
                    <a:tab pos="8983980" algn="l"/>
                  </a:tabLst>
                </a:pPr>
                <a:r>
                  <a:rPr lang="hu-HU" altLang="hu-HU" dirty="0">
                    <a:solidFill>
                      <a:srgbClr val="FFFFFF"/>
                    </a:solidFill>
                    <a:ea typeface="Droid Sans"/>
                    <a:sym typeface="Mathematica1" panose="05000502060100000001" pitchFamily="2" charset="2"/>
                  </a:rPr>
                  <a:t> </a:t>
                </a:r>
              </a:p>
              <a:p>
                <a:pPr defTabSz="914400" eaLnBrk="0" hangingPunct="0">
                  <a:tabLst>
                    <a:tab pos="0" algn="l"/>
                    <a:tab pos="447675" algn="l"/>
                    <a:tab pos="897255" algn="l"/>
                    <a:tab pos="1346200" algn="l"/>
                    <a:tab pos="1795780" algn="l"/>
                    <a:tab pos="2244725" algn="l"/>
                    <a:tab pos="2694305" algn="l"/>
                    <a:tab pos="3143250" algn="l"/>
                    <a:tab pos="3592830" algn="l"/>
                    <a:tab pos="4041775" algn="l"/>
                    <a:tab pos="4491355" algn="l"/>
                    <a:tab pos="4940300" algn="l"/>
                    <a:tab pos="5389880" algn="l"/>
                    <a:tab pos="5838825" algn="l"/>
                    <a:tab pos="6288405" algn="l"/>
                    <a:tab pos="6737350" algn="l"/>
                    <a:tab pos="7186930" algn="l"/>
                    <a:tab pos="7635875" algn="l"/>
                    <a:tab pos="8085455" algn="l"/>
                    <a:tab pos="8534400" algn="l"/>
                    <a:tab pos="8983980" algn="l"/>
                  </a:tabLst>
                </a:pPr>
                <a:r>
                  <a:rPr lang="hu-HU" altLang="hu-HU" dirty="0">
                    <a:solidFill>
                      <a:srgbClr val="FFFFFF"/>
                    </a:solidFill>
                    <a:ea typeface="Droid Sans"/>
                    <a:sym typeface="Mathematica1" panose="05000502060100000001" pitchFamily="2" charset="2"/>
                  </a:rPr>
                  <a:t>  </a:t>
                </a:r>
              </a:p>
            </p:txBody>
          </p:sp>
        </mc:Choice>
        <mc:Fallback xmlns="">
          <p:sp>
            <p:nvSpPr>
              <p:cNvPr id="26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" y="1155065"/>
                <a:ext cx="8686165" cy="1200150"/>
              </a:xfrm>
              <a:prstGeom prst="rect">
                <a:avLst/>
              </a:prstGeom>
              <a:blipFill rotWithShape="1">
                <a:blip r:embed="rId2"/>
                <a:stretch>
                  <a:fillRect t="-2116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7"/>
          <p:cNvSpPr/>
          <p:nvPr/>
        </p:nvSpPr>
        <p:spPr>
          <a:xfrm>
            <a:off x="3302853" y="5351718"/>
            <a:ext cx="5540288" cy="463846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ctr" anchorCtr="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u-HU" altLang="hu-HU" dirty="0">
                <a:solidFill>
                  <a:srgbClr val="FFFFFF"/>
                </a:solidFill>
                <a:ea typeface="Droid Sans"/>
                <a:sym typeface="Mathematica1" panose="05000502060100000001" pitchFamily="2" charset="2"/>
              </a:rPr>
              <a:t>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49" y="1629838"/>
            <a:ext cx="3051333" cy="84782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22" y="3069882"/>
            <a:ext cx="8656464" cy="985289"/>
          </a:xfrm>
          <a:prstGeom prst="rect">
            <a:avLst/>
          </a:prstGeom>
        </p:spPr>
      </p:pic>
      <p:sp>
        <p:nvSpPr>
          <p:cNvPr id="33" name="Rectangle 7"/>
          <p:cNvSpPr/>
          <p:nvPr/>
        </p:nvSpPr>
        <p:spPr>
          <a:xfrm>
            <a:off x="-289" y="2686038"/>
            <a:ext cx="9077386" cy="46164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ctr" anchorCtr="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u-HU" altLang="hu-HU" sz="2000" dirty="0">
                <a:solidFill>
                  <a:srgbClr val="FFFFFF"/>
                </a:solidFill>
                <a:ea typeface="Droid Sans"/>
                <a:sym typeface="Mathematica1" panose="05000502060100000001" pitchFamily="2" charset="2"/>
              </a:rPr>
              <a:t>  Solutions contain the Kummer’s M and Kummre’s U functions</a:t>
            </a:r>
            <a:r>
              <a:rPr lang="hu-HU" altLang="hu-HU" dirty="0">
                <a:solidFill>
                  <a:srgbClr val="FFFFFF"/>
                </a:solidFill>
                <a:ea typeface="Droid Sans"/>
                <a:sym typeface="Mathematica1" panose="05000502060100000001" pitchFamily="2" charset="2"/>
              </a:rPr>
              <a:t>   	</a:t>
            </a:r>
          </a:p>
        </p:txBody>
      </p:sp>
      <p:sp>
        <p:nvSpPr>
          <p:cNvPr id="34" name="Rectangle 7"/>
          <p:cNvSpPr/>
          <p:nvPr/>
        </p:nvSpPr>
        <p:spPr>
          <a:xfrm>
            <a:off x="148114" y="4772038"/>
            <a:ext cx="9077386" cy="46164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ctr" anchorCtr="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u-HU" altLang="hu-HU" dirty="0">
                <a:solidFill>
                  <a:srgbClr val="FFFFFF"/>
                </a:solidFill>
                <a:ea typeface="Droid Sans"/>
                <a:sym typeface="Mathematica1" panose="05000502060100000001" pitchFamily="2" charset="2"/>
              </a:rPr>
              <a:t> 	</a:t>
            </a:r>
          </a:p>
        </p:txBody>
      </p:sp>
      <p:sp>
        <p:nvSpPr>
          <p:cNvPr id="36" name="Rectangle 7"/>
          <p:cNvSpPr/>
          <p:nvPr/>
        </p:nvSpPr>
        <p:spPr>
          <a:xfrm>
            <a:off x="101399" y="4118353"/>
            <a:ext cx="8946651" cy="73850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ctr" anchorCtr="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u-HU" altLang="hu-HU" sz="1800" dirty="0">
                <a:solidFill>
                  <a:srgbClr val="FFFFFF"/>
                </a:solidFill>
                <a:ea typeface="Droid Sans"/>
                <a:sym typeface="Mathematica1" panose="05000502060100000001" pitchFamily="2" charset="2"/>
              </a:rPr>
              <a:t>Kummer’s M is defined with the hypergeometic series:</a:t>
            </a:r>
          </a:p>
          <a:p>
            <a:pPr eaLnBrk="0" hangingPunct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u-HU" altLang="hu-HU" sz="1800" dirty="0">
                <a:solidFill>
                  <a:srgbClr val="FFFFFF"/>
                </a:solidFill>
                <a:ea typeface="Droid Sans"/>
                <a:sym typeface="Mathematica1" panose="05000502060100000001" pitchFamily="2" charset="2"/>
              </a:rPr>
              <a:t>    </a:t>
            </a:r>
            <a:r>
              <a:rPr lang="hu-HU" altLang="hu-HU" dirty="0">
                <a:solidFill>
                  <a:srgbClr val="FFFFFF"/>
                </a:solidFill>
                <a:ea typeface="Droid Sans"/>
                <a:sym typeface="Mathematica1" panose="05000502060100000001" pitchFamily="2" charset="2"/>
              </a:rPr>
              <a:t>	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986" y="4582170"/>
            <a:ext cx="4191000" cy="6762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4423" y="4869779"/>
            <a:ext cx="4581525" cy="342900"/>
          </a:xfrm>
          <a:prstGeom prst="rect">
            <a:avLst/>
          </a:prstGeom>
        </p:spPr>
      </p:pic>
      <p:sp>
        <p:nvSpPr>
          <p:cNvPr id="2" name="Rectangle 7"/>
          <p:cNvSpPr/>
          <p:nvPr/>
        </p:nvSpPr>
        <p:spPr>
          <a:xfrm>
            <a:off x="163541" y="5342243"/>
            <a:ext cx="9077386" cy="46164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ctr" anchorCtr="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u-HU" altLang="hu-HU" sz="2000" dirty="0">
                <a:solidFill>
                  <a:srgbClr val="FFFFFF"/>
                </a:solidFill>
                <a:ea typeface="Droid Sans"/>
                <a:sym typeface="Mathematica1" panose="05000502060100000001" pitchFamily="2" charset="2"/>
              </a:rPr>
              <a:t>  a</a:t>
            </a:r>
            <a:r>
              <a:rPr lang="hu-HU" altLang="hu-HU" sz="2000" baseline="-25000" dirty="0">
                <a:solidFill>
                  <a:srgbClr val="FFFFFF"/>
                </a:solidFill>
                <a:ea typeface="Droid Sans"/>
                <a:sym typeface="Mathematica1" panose="05000502060100000001" pitchFamily="2" charset="2"/>
              </a:rPr>
              <a:t>n</a:t>
            </a:r>
            <a:r>
              <a:rPr lang="hu-HU" altLang="hu-HU" sz="2000" baseline="-25000" dirty="0">
                <a:solidFill>
                  <a:srgbClr val="FF0000"/>
                </a:solidFill>
                <a:ea typeface="Droid Sans"/>
                <a:sym typeface="Mathematica1" panose="05000502060100000001" pitchFamily="2" charset="2"/>
              </a:rPr>
              <a:t> </a:t>
            </a:r>
            <a:r>
              <a:rPr lang="hu-HU" altLang="hu-HU" sz="2000" dirty="0">
                <a:solidFill>
                  <a:srgbClr val="FFFFFF"/>
                </a:solidFill>
                <a:ea typeface="Droid Sans"/>
                <a:sym typeface="Mathematica1" panose="05000502060100000001" pitchFamily="2" charset="2"/>
              </a:rPr>
              <a:t>are the Pochammer symbol,  or rising factorial </a:t>
            </a:r>
            <a:r>
              <a:rPr lang="hu-HU" altLang="hu-HU" dirty="0">
                <a:solidFill>
                  <a:srgbClr val="FFFFFF"/>
                </a:solidFill>
                <a:ea typeface="Droid Sans"/>
                <a:sym typeface="Mathematica1" panose="05000502060100000001" pitchFamily="2" charset="2"/>
              </a:rPr>
              <a:t>   	</a:t>
            </a:r>
          </a:p>
        </p:txBody>
      </p:sp>
      <p:sp>
        <p:nvSpPr>
          <p:cNvPr id="3" name="Rectangle 7"/>
          <p:cNvSpPr/>
          <p:nvPr/>
        </p:nvSpPr>
        <p:spPr>
          <a:xfrm>
            <a:off x="179504" y="5848093"/>
            <a:ext cx="8946651" cy="83121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ctr" anchorCtr="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u-HU" altLang="hu-HU" sz="1800" dirty="0">
                <a:solidFill>
                  <a:srgbClr val="FFFFFF"/>
                </a:solidFill>
                <a:ea typeface="Droid Sans"/>
                <a:sym typeface="Mathematica1" panose="05000502060100000001" pitchFamily="2" charset="2"/>
              </a:rPr>
              <a:t>The functions have very interesting solutions,  we investigated in depth </a:t>
            </a:r>
          </a:p>
          <a:p>
            <a:pPr eaLnBrk="0" hangingPunct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en-US" sz="1400" dirty="0">
              <a:solidFill>
                <a:srgbClr val="FFFFFF"/>
              </a:solidFill>
              <a:ea typeface="Droid Sans"/>
              <a:sym typeface="Mathematica1" panose="05000502060100000001" pitchFamily="2" charset="2"/>
            </a:endParaRPr>
          </a:p>
          <a:p>
            <a:pPr eaLnBrk="0" hangingPunct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en-US" sz="1600" dirty="0">
                <a:solidFill>
                  <a:schemeClr val="tx1"/>
                </a:solidFill>
                <a:ea typeface="Droid Sans"/>
                <a:sym typeface="Mathematica1" panose="05000502060100000001" pitchFamily="2" charset="2"/>
              </a:rPr>
              <a:t>I.F. Barna and L. Mátyás</a:t>
            </a:r>
            <a:r>
              <a:rPr lang="hu-HU" altLang="en-US" sz="1600" dirty="0">
                <a:solidFill>
                  <a:schemeClr val="tx1"/>
                </a:solidFill>
                <a:ea typeface="Droid Sans"/>
                <a:sym typeface="Mathematica1" panose="05000502060100000001" pitchFamily="2" charset="2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ea typeface="Droid Sans"/>
                <a:sym typeface="Mathematica1" panose="05000502060100000001" pitchFamily="2" charset="2"/>
              </a:rPr>
              <a:t>Universe 9, (2023) 26</a:t>
            </a:r>
            <a:r>
              <a:rPr lang="hu-HU" altLang="en-US" sz="1600" dirty="0">
                <a:solidFill>
                  <a:schemeClr val="tx1"/>
                </a:solidFill>
                <a:ea typeface="Droid Sans"/>
                <a:sym typeface="Mathematica1" panose="05000502060100000001" pitchFamily="2" charset="2"/>
              </a:rPr>
              <a:t>,  </a:t>
            </a:r>
            <a:r>
              <a:rPr lang="en-US" altLang="en-US" sz="1600" dirty="0">
                <a:solidFill>
                  <a:schemeClr val="tx1"/>
                </a:solidFill>
                <a:ea typeface="Droid Sans"/>
                <a:sym typeface="Mathematica1" panose="05000502060100000001" pitchFamily="2" charset="2"/>
              </a:rPr>
              <a:t>Mathematics 10, (2022) 3281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Text Box 1"/>
          <p:cNvSpPr txBox="1"/>
          <p:nvPr/>
        </p:nvSpPr>
        <p:spPr>
          <a:xfrm>
            <a:off x="474980" y="116523"/>
            <a:ext cx="8394700" cy="13573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algn="ctr" defTabSz="914400" eaLnBrk="1" hangingPunct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u-HU" altLang="hu-HU" sz="4000" i="1" dirty="0">
                <a:solidFill>
                  <a:srgbClr val="FFFF00"/>
                </a:solidFill>
                <a:latin typeface="Lucida Sans" pitchFamily="34" charset="0"/>
                <a:ea typeface="Droid Sans"/>
              </a:rPr>
              <a:t>General properties of the solutions </a:t>
            </a:r>
          </a:p>
        </p:txBody>
      </p:sp>
      <p:sp>
        <p:nvSpPr>
          <p:cNvPr id="9226" name="Szövegdoboz 33"/>
          <p:cNvSpPr txBox="1"/>
          <p:nvPr/>
        </p:nvSpPr>
        <p:spPr>
          <a:xfrm>
            <a:off x="251460" y="1484630"/>
            <a:ext cx="8841740" cy="1876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hu-HU" altLang="hu-HU" sz="1400" dirty="0">
                <a:cs typeface="Lucida Sans Unicode" panose="020B0602030504020204" charset="0"/>
              </a:rPr>
              <a:t> K</a:t>
            </a:r>
            <a:r>
              <a:rPr lang="hu-HU" altLang="hu-HU" sz="1600" dirty="0">
                <a:cs typeface="Lucida Sans Unicode" panose="020B0602030504020204" charset="0"/>
              </a:rPr>
              <a:t>ummer’s M are odd solutions 		some Kummer’s U are even solutions </a:t>
            </a:r>
          </a:p>
          <a:p>
            <a:r>
              <a:rPr lang="hu-HU" altLang="hu-HU" sz="1600" dirty="0">
                <a:cs typeface="Lucida Sans Unicode" panose="020B0602030504020204" charset="0"/>
              </a:rPr>
              <a:t>depending on the free self-similar exponent 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α </a:t>
            </a:r>
          </a:p>
          <a:p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- it can diverge, </a:t>
            </a:r>
          </a:p>
          <a:p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- can have assymptot or </a:t>
            </a:r>
          </a:p>
          <a:p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- decay with oscillations </a:t>
            </a:r>
            <a:r>
              <a:rPr lang="hu-HU" altLang="hu-HU" sz="1600" b="0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  <a:p>
            <a:pPr marL="3657600" lvl="8" indent="457200"/>
            <a:r>
              <a:rPr lang="hu-HU" altLang="hu-HU" sz="1800" b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hu-HU" altLang="hu-HU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510" y="3241040"/>
            <a:ext cx="4249420" cy="316674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4787900" y="6489700"/>
            <a:ext cx="3456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800" b="0">
                <a:latin typeface="Arial" panose="020B0604020202020204" pitchFamily="34" charset="0"/>
                <a:cs typeface="Arial" panose="020B0604020202020204" pitchFamily="34" charset="0"/>
              </a:rPr>
              <a:t>α = </a:t>
            </a:r>
            <a:r>
              <a:rPr lang="hu-HU" altLang="en-US" sz="1800" b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hu-HU" altLang="en-US" sz="1800" b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u-HU" altLang="en-US" sz="1800" b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3/2</a:t>
            </a:r>
            <a:r>
              <a:rPr lang="hu-HU" altLang="en-US" sz="1800" b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altLang="en-US" sz="1800" b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5/2</a:t>
            </a:r>
            <a:r>
              <a:rPr lang="hu-HU" altLang="en-US" sz="1800" b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95604" y="6407785"/>
            <a:ext cx="367233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05" y="3241040"/>
            <a:ext cx="4422140" cy="31451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19"/>
          <p:cNvSpPr/>
          <p:nvPr/>
        </p:nvSpPr>
        <p:spPr>
          <a:xfrm>
            <a:off x="3132138" y="44450"/>
            <a:ext cx="5105400" cy="723900"/>
          </a:xfrm>
          <a:prstGeom prst="roundRect">
            <a:avLst>
              <a:gd name="adj" fmla="val 218"/>
            </a:avLst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0" hangingPunct="0"/>
            <a:endParaRPr lang="hu-HU" altLang="hu-HU" dirty="0">
              <a:latin typeface="Times New Roman" panose="02020603050405020304" pitchFamily="18" charset="0"/>
            </a:endParaRPr>
          </a:p>
        </p:txBody>
      </p:sp>
      <p:sp>
        <p:nvSpPr>
          <p:cNvPr id="34818" name="Rectangle 19"/>
          <p:cNvSpPr/>
          <p:nvPr/>
        </p:nvSpPr>
        <p:spPr>
          <a:xfrm>
            <a:off x="-140587" y="3813840"/>
            <a:ext cx="9117013" cy="2032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0" hangingPunct="0"/>
            <a:r>
              <a:rPr lang="hu-HU" altLang="hu-HU" sz="1800" i="1" dirty="0">
                <a:latin typeface="Lucida Sans" pitchFamily="34" charset="0"/>
              </a:rPr>
              <a:t> </a:t>
            </a:r>
          </a:p>
          <a:p>
            <a:pPr eaLnBrk="0" hangingPunct="0"/>
            <a:endParaRPr lang="hu-HU" altLang="hu-HU" sz="1800" i="1" dirty="0">
              <a:latin typeface="Lucida Sans" pitchFamily="34" charset="0"/>
            </a:endParaRPr>
          </a:p>
          <a:p>
            <a:pPr eaLnBrk="0" hangingPunct="0"/>
            <a:r>
              <a:rPr lang="hu-HU" altLang="hu-HU" sz="1800" i="1" dirty="0">
                <a:latin typeface="Lucida Sans" pitchFamily="34" charset="0"/>
              </a:rPr>
              <a:t> </a:t>
            </a:r>
          </a:p>
          <a:p>
            <a:pPr eaLnBrk="0" hangingPunct="0"/>
            <a:endParaRPr lang="hu-HU" altLang="hu-HU" sz="1800" i="1" dirty="0">
              <a:latin typeface="Lucida Sans" pitchFamily="34" charset="0"/>
            </a:endParaRPr>
          </a:p>
          <a:p>
            <a:pPr eaLnBrk="0" hangingPunct="0"/>
            <a:endParaRPr lang="hu-HU" altLang="hu-HU" sz="1800" i="1" dirty="0">
              <a:latin typeface="Lucida Sans" pitchFamily="34" charset="0"/>
            </a:endParaRPr>
          </a:p>
          <a:p>
            <a:pPr eaLnBrk="0" hangingPunct="0"/>
            <a:endParaRPr lang="hu-HU" altLang="hu-HU" sz="1800" i="1" dirty="0">
              <a:latin typeface="Lucida Sans" pitchFamily="34" charset="0"/>
            </a:endParaRPr>
          </a:p>
          <a:p>
            <a:pPr eaLnBrk="0" hangingPunct="0"/>
            <a:endParaRPr lang="en-GB" altLang="hu-HU" sz="1800" i="1" dirty="0">
              <a:latin typeface="Lucida Sans" pitchFamily="34" charset="0"/>
            </a:endParaRPr>
          </a:p>
        </p:txBody>
      </p:sp>
      <p:sp>
        <p:nvSpPr>
          <p:cNvPr id="34835" name="Téglalap 8"/>
          <p:cNvSpPr/>
          <p:nvPr/>
        </p:nvSpPr>
        <p:spPr>
          <a:xfrm>
            <a:off x="147638" y="2800350"/>
            <a:ext cx="9564687" cy="7381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hu-HU" altLang="hu-HU" sz="1800" dirty="0">
                <a:latin typeface="Lucida Sans" pitchFamily="34" charset="0"/>
              </a:rPr>
              <a:t> </a:t>
            </a:r>
            <a:endParaRPr lang="hu-HU" altLang="hu-HU" sz="1800" dirty="0">
              <a:latin typeface="Lucida Sans" pitchFamily="34" charset="0"/>
              <a:sym typeface="Mathematica1" panose="05000502060100000001" pitchFamily="2" charset="2"/>
            </a:endParaRPr>
          </a:p>
          <a:p>
            <a:pPr eaLnBrk="0" hangingPunct="0"/>
            <a:endParaRPr lang="hu-HU" altLang="hu-HU" dirty="0">
              <a:latin typeface="Lucida Sans" pitchFamily="34" charset="0"/>
            </a:endParaRPr>
          </a:p>
        </p:txBody>
      </p:sp>
      <p:sp>
        <p:nvSpPr>
          <p:cNvPr id="34836" name="Rectangle 2"/>
          <p:cNvSpPr/>
          <p:nvPr/>
        </p:nvSpPr>
        <p:spPr>
          <a:xfrm>
            <a:off x="-36512" y="-315416"/>
            <a:ext cx="9144000" cy="13573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algn="ctr" defTabSz="449580">
              <a:buFont typeface="Times New Roman" panose="02020603050405020304" pitchFamily="18" charset="0"/>
            </a:pPr>
            <a:r>
              <a:rPr lang="en-US" altLang="hu-HU" sz="3600" i="1" dirty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hu-HU" altLang="en-US" sz="3600" i="1" dirty="0">
                <a:solidFill>
                  <a:srgbClr val="FFFF00"/>
                </a:solidFill>
                <a:latin typeface="Lucida Sans" pitchFamily="34" charset="0"/>
              </a:rPr>
              <a:t>The C(x,t) solutions</a:t>
            </a:r>
            <a:r>
              <a:rPr lang="hu-HU" altLang="hu-HU" sz="3600" i="1" dirty="0">
                <a:solidFill>
                  <a:srgbClr val="FFFF00"/>
                </a:solidFill>
              </a:rPr>
              <a:t> </a:t>
            </a:r>
            <a:endParaRPr lang="hu-HU" altLang="hu-HU" sz="3600" i="1" dirty="0">
              <a:solidFill>
                <a:srgbClr val="FFFF00"/>
              </a:solidFill>
              <a:latin typeface="Lucida Sans" pitchFamily="34" charset="0"/>
            </a:endParaRPr>
          </a:p>
        </p:txBody>
      </p:sp>
      <p:sp>
        <p:nvSpPr>
          <p:cNvPr id="30" name="Rectangle 7"/>
          <p:cNvSpPr/>
          <p:nvPr/>
        </p:nvSpPr>
        <p:spPr>
          <a:xfrm>
            <a:off x="3302853" y="5351718"/>
            <a:ext cx="5540288" cy="463846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ctr" anchorCtr="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u-HU" altLang="hu-HU" dirty="0">
                <a:solidFill>
                  <a:srgbClr val="FFFFFF"/>
                </a:solidFill>
                <a:ea typeface="Droid Sans"/>
                <a:sym typeface="Mathematica1" panose="05000502060100000001" pitchFamily="2" charset="2"/>
              </a:rPr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8" y="840766"/>
            <a:ext cx="4219275" cy="598144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838" y="840767"/>
            <a:ext cx="4464496" cy="59665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-36512" y="1125538"/>
            <a:ext cx="91598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22580" indent="-314325" eaLnBrk="0" hangingPunct="0"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 sz="2400" b="1">
                <a:solidFill>
                  <a:schemeClr val="bg1"/>
                </a:solidFill>
                <a:latin typeface="Lucida Sans" pitchFamily="34" charset="0"/>
              </a:defRPr>
            </a:lvl1pPr>
            <a:lvl2pPr eaLnBrk="0" hangingPunct="0"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 sz="2400" b="1">
                <a:solidFill>
                  <a:schemeClr val="bg1"/>
                </a:solidFill>
                <a:latin typeface="Lucida Sans" pitchFamily="34" charset="0"/>
              </a:defRPr>
            </a:lvl2pPr>
            <a:lvl3pPr eaLnBrk="0" hangingPunct="0"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 sz="2400" b="1">
                <a:solidFill>
                  <a:schemeClr val="bg1"/>
                </a:solidFill>
                <a:latin typeface="Lucida Sans" pitchFamily="34" charset="0"/>
              </a:defRPr>
            </a:lvl3pPr>
            <a:lvl4pPr eaLnBrk="0" hangingPunct="0"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 sz="2400" b="1">
                <a:solidFill>
                  <a:schemeClr val="bg1"/>
                </a:solidFill>
                <a:latin typeface="Lucida Sans" pitchFamily="34" charset="0"/>
              </a:defRPr>
            </a:lvl4pPr>
            <a:lvl5pPr eaLnBrk="0" hangingPunct="0"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 sz="2400" b="1">
                <a:solidFill>
                  <a:schemeClr val="bg1"/>
                </a:solidFill>
                <a:latin typeface="Lucida Sans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 sz="2400" b="1">
                <a:solidFill>
                  <a:schemeClr val="bg1"/>
                </a:solidFill>
                <a:latin typeface="Lucida Sans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 sz="2400" b="1">
                <a:solidFill>
                  <a:schemeClr val="bg1"/>
                </a:solidFill>
                <a:latin typeface="Lucida Sans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 sz="2400" b="1">
                <a:solidFill>
                  <a:schemeClr val="bg1"/>
                </a:solidFill>
                <a:latin typeface="Lucida Sans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 sz="2400" b="1">
                <a:solidFill>
                  <a:schemeClr val="bg1"/>
                </a:solidFill>
                <a:latin typeface="Lucida Sans" pitchFamily="34" charset="0"/>
              </a:defRPr>
            </a:lvl9pPr>
          </a:lstStyle>
          <a:p>
            <a:pPr marL="322580" marR="0" lvl="0" indent="-314325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/>
            </a:pP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  <a:ea typeface="Droid Sans"/>
              <a:cs typeface="Droid Sans"/>
            </a:endParaRPr>
          </a:p>
          <a:p>
            <a:pPr marL="8255" marR="0" lvl="0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/>
            </a:pPr>
            <a:r>
              <a:rPr kumimoji="0" lang="hu-HU" alt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-  </a:t>
            </a:r>
            <a:r>
              <a:rPr kumimoji="0" lang="hu-HU" altLang="hu-H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We</a:t>
            </a:r>
            <a:r>
              <a:rPr kumimoji="0" lang="hu-HU" alt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 </a:t>
            </a:r>
            <a:r>
              <a:rPr kumimoji="0" lang="hu-HU" altLang="hu-H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apply</a:t>
            </a:r>
            <a:r>
              <a:rPr kumimoji="0" lang="hu-HU" alt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 </a:t>
            </a:r>
            <a:r>
              <a:rPr kumimoji="0" lang="hu-HU" altLang="hu-H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the</a:t>
            </a:r>
            <a:r>
              <a:rPr kumimoji="0" lang="hu-HU" alt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 </a:t>
            </a:r>
            <a:r>
              <a:rPr kumimoji="0" lang="hu-HU" altLang="hu-H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Droid Sans"/>
                <a:cs typeface="Droid Sans"/>
              </a:rPr>
              <a:t>self-similar</a:t>
            </a:r>
            <a:r>
              <a:rPr kumimoji="0" lang="hu-HU" alt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 and </a:t>
            </a:r>
            <a:r>
              <a:rPr kumimoji="0" lang="hu-HU" altLang="hu-H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the</a:t>
            </a:r>
            <a:r>
              <a:rPr kumimoji="0" lang="hu-HU" alt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 </a:t>
            </a:r>
            <a:r>
              <a:rPr kumimoji="0" lang="hu-HU" altLang="hu-H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Droid Sans"/>
                <a:cs typeface="Droid Sans"/>
              </a:rPr>
              <a:t>traveling-wave</a:t>
            </a:r>
            <a:r>
              <a:rPr kumimoji="0" lang="hu-HU" alt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 </a:t>
            </a:r>
            <a:r>
              <a:rPr kumimoji="0" lang="hu-HU" altLang="hu-H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Ansätze</a:t>
            </a:r>
            <a:r>
              <a:rPr kumimoji="0" lang="hu-HU" alt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 almost a </a:t>
            </a:r>
            <a:r>
              <a:rPr kumimoji="0" lang="hu-HU" altLang="hu-H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decade</a:t>
            </a:r>
            <a:r>
              <a:rPr kumimoji="0" lang="hu-HU" alt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,  </a:t>
            </a:r>
            <a:r>
              <a:rPr kumimoji="0" lang="hu-HU" altLang="hu-H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which</a:t>
            </a:r>
            <a:r>
              <a:rPr kumimoji="0" lang="hu-HU" alt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 </a:t>
            </a:r>
            <a:r>
              <a:rPr kumimoji="0" lang="hu-HU" altLang="hu-H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can</a:t>
            </a:r>
            <a:r>
              <a:rPr kumimoji="0" lang="hu-HU" alt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 </a:t>
            </a:r>
            <a:r>
              <a:rPr kumimoji="0" lang="hu-HU" altLang="hu-H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easily</a:t>
            </a:r>
            <a:r>
              <a:rPr kumimoji="0" lang="hu-HU" alt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 be </a:t>
            </a:r>
            <a:r>
              <a:rPr kumimoji="0" lang="hu-HU" altLang="hu-H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generalized</a:t>
            </a:r>
            <a:r>
              <a:rPr kumimoji="0" lang="hu-HU" alt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  </a:t>
            </a:r>
            <a:r>
              <a:rPr kumimoji="0" lang="hu-HU" altLang="hu-H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for</a:t>
            </a:r>
            <a:r>
              <a:rPr kumimoji="0" lang="hu-HU" alt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  </a:t>
            </a:r>
          </a:p>
          <a:p>
            <a:pPr marL="8255" marR="0" lvl="0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/>
            </a:pPr>
            <a:r>
              <a:rPr lang="hu-HU" altLang="hu-HU" sz="1200" dirty="0">
                <a:solidFill>
                  <a:srgbClr val="FFFFFF"/>
                </a:solidFill>
                <a:ea typeface="Droid Sans"/>
                <a:cs typeface="Droid Sans"/>
              </a:rPr>
              <a:t>    </a:t>
            </a:r>
            <a:r>
              <a:rPr kumimoji="0" lang="hu-HU" alt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 PDE </a:t>
            </a:r>
            <a:r>
              <a:rPr kumimoji="0" lang="hu-HU" altLang="hu-H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systems</a:t>
            </a:r>
            <a:r>
              <a:rPr kumimoji="0" lang="hu-HU" alt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  </a:t>
            </a:r>
            <a:r>
              <a:rPr kumimoji="0" lang="hu-HU" altLang="hu-H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for</a:t>
            </a:r>
            <a:r>
              <a:rPr kumimoji="0" lang="hu-HU" alt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   2 </a:t>
            </a:r>
            <a:r>
              <a:rPr kumimoji="0" lang="hu-HU" altLang="hu-H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or</a:t>
            </a:r>
            <a:r>
              <a:rPr kumimoji="0" lang="hu-HU" alt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 3 </a:t>
            </a:r>
            <a:r>
              <a:rPr kumimoji="0" lang="hu-HU" altLang="hu-H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dim</a:t>
            </a:r>
            <a:r>
              <a:rPr lang="hu-HU" altLang="hu-HU" sz="1200" dirty="0" err="1">
                <a:solidFill>
                  <a:srgbClr val="FFFFFF"/>
                </a:solidFill>
                <a:ea typeface="Droid Sans"/>
                <a:cs typeface="Droid Sans"/>
              </a:rPr>
              <a:t>ensions</a:t>
            </a:r>
            <a:r>
              <a:rPr kumimoji="0" lang="hu-HU" alt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  <a:sym typeface="Wingdings" panose="05000000000000000000" pitchFamily="2" charset="2"/>
              </a:rPr>
              <a:t> </a:t>
            </a:r>
            <a:endParaRPr kumimoji="0" lang="hu-HU" altLang="hu-HU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Droid Sans"/>
              <a:cs typeface="Droid Sans"/>
            </a:endParaRPr>
          </a:p>
          <a:p>
            <a:pPr marL="322580" marR="0" lvl="0" indent="-314325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/>
            </a:pPr>
            <a:r>
              <a:rPr kumimoji="0" lang="hu-HU" alt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 -  </a:t>
            </a:r>
            <a:r>
              <a:rPr kumimoji="0" lang="hu-HU" altLang="hu-H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We</a:t>
            </a:r>
            <a:r>
              <a:rPr kumimoji="0" lang="hu-HU" alt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 </a:t>
            </a:r>
            <a:r>
              <a:rPr kumimoji="0" lang="hu-HU" altLang="hu-H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investigated</a:t>
            </a:r>
            <a:r>
              <a:rPr kumimoji="0" lang="hu-HU" alt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 </a:t>
            </a:r>
            <a:r>
              <a:rPr kumimoji="0" lang="hu-HU" altLang="hu-H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the</a:t>
            </a:r>
            <a:r>
              <a:rPr kumimoji="0" lang="hu-HU" alt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: - usually various diffusion equations</a:t>
            </a:r>
          </a:p>
          <a:p>
            <a:pPr marL="2151380" marR="0" lvl="4" indent="4572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/>
            </a:pPr>
            <a:r>
              <a:rPr kumimoji="0" lang="hu-HU" alt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    	</a:t>
            </a:r>
            <a:r>
              <a:rPr kumimoji="0" lang="hu-HU" altLang="hu-HU" sz="1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 </a:t>
            </a:r>
            <a:r>
              <a:rPr kumimoji="0" lang="hu-HU" alt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- </a:t>
            </a:r>
            <a:r>
              <a:rPr kumimoji="0" lang="hu-HU" altLang="hu-H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Kardar-Parisi</a:t>
            </a:r>
            <a:r>
              <a:rPr lang="hu-HU" altLang="hu-HU" sz="1200" dirty="0" err="1">
                <a:solidFill>
                  <a:srgbClr val="FFFFFF"/>
                </a:solidFill>
                <a:ea typeface="Droid Sans"/>
                <a:cs typeface="Droid Sans"/>
              </a:rPr>
              <a:t>-Zwang</a:t>
            </a:r>
            <a:r>
              <a:rPr lang="hu-HU" altLang="hu-HU" sz="1200" dirty="0">
                <a:solidFill>
                  <a:srgbClr val="FFFFFF"/>
                </a:solidFill>
                <a:ea typeface="Droid Sans"/>
                <a:cs typeface="Droid Sans"/>
              </a:rPr>
              <a:t> </a:t>
            </a:r>
            <a:r>
              <a:rPr lang="hu-HU" altLang="hu-HU" sz="1200" dirty="0" err="1">
                <a:solidFill>
                  <a:srgbClr val="FFFFFF"/>
                </a:solidFill>
                <a:ea typeface="Droid Sans"/>
                <a:cs typeface="Droid Sans"/>
              </a:rPr>
              <a:t>surface</a:t>
            </a:r>
            <a:r>
              <a:rPr lang="hu-HU" altLang="hu-HU" sz="1200" dirty="0">
                <a:solidFill>
                  <a:srgbClr val="FFFFFF"/>
                </a:solidFill>
                <a:ea typeface="Droid Sans"/>
                <a:cs typeface="Droid Sans"/>
              </a:rPr>
              <a:t> </a:t>
            </a:r>
            <a:r>
              <a:rPr lang="hu-HU" altLang="hu-HU" sz="1200" dirty="0" err="1">
                <a:solidFill>
                  <a:srgbClr val="FFFFFF"/>
                </a:solidFill>
                <a:ea typeface="Droid Sans"/>
                <a:cs typeface="Droid Sans"/>
              </a:rPr>
              <a:t>growth</a:t>
            </a:r>
            <a:r>
              <a:rPr lang="hu-HU" altLang="hu-HU" sz="1200" dirty="0">
                <a:solidFill>
                  <a:srgbClr val="FFFFFF"/>
                </a:solidFill>
                <a:ea typeface="Droid Sans"/>
                <a:cs typeface="Droid Sans"/>
              </a:rPr>
              <a:t> </a:t>
            </a:r>
            <a:r>
              <a:rPr lang="hu-HU" altLang="hu-HU" sz="1200" dirty="0" err="1">
                <a:solidFill>
                  <a:srgbClr val="FFFFFF"/>
                </a:solidFill>
                <a:ea typeface="Droid Sans"/>
                <a:cs typeface="Droid Sans"/>
              </a:rPr>
              <a:t>equation</a:t>
            </a:r>
            <a:endParaRPr lang="hu-HU" altLang="hu-HU" sz="1200" dirty="0">
              <a:solidFill>
                <a:srgbClr val="FFFFFF"/>
              </a:solidFill>
              <a:ea typeface="Droid Sans"/>
              <a:cs typeface="Droid Sans"/>
            </a:endParaRPr>
          </a:p>
          <a:p>
            <a:pPr marL="322580" marR="0" lvl="0" indent="-314325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/>
            </a:pPr>
            <a:r>
              <a:rPr kumimoji="0" lang="hu-HU" altLang="hu-HU" sz="1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                                     		           - </a:t>
            </a:r>
            <a:r>
              <a:rPr kumimoji="0" lang="hu-HU" altLang="hu-HU" sz="12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Rayleigh-</a:t>
            </a:r>
            <a:r>
              <a:rPr kumimoji="0" lang="hu-HU" altLang="hu-HU" sz="1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 </a:t>
            </a:r>
            <a:r>
              <a:rPr kumimoji="0" lang="hu-HU" altLang="hu-HU" sz="12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Bénard</a:t>
            </a:r>
            <a:r>
              <a:rPr kumimoji="0" lang="hu-HU" altLang="hu-HU" sz="1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 </a:t>
            </a:r>
            <a:r>
              <a:rPr kumimoji="0" lang="hu-HU" altLang="hu-HU" sz="12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convection</a:t>
            </a:r>
            <a:r>
              <a:rPr kumimoji="0" lang="hu-HU" altLang="hu-HU" sz="1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 </a:t>
            </a:r>
            <a:r>
              <a:rPr kumimoji="0" lang="hu-HU" altLang="hu-HU" sz="12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equations</a:t>
            </a:r>
            <a:endParaRPr kumimoji="0" lang="hu-HU" altLang="hu-HU" sz="1200" b="1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Droid Sans"/>
              <a:cs typeface="Droid Sans"/>
            </a:endParaRPr>
          </a:p>
          <a:p>
            <a:pPr marL="322580" marR="0" lvl="0" indent="-314325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/>
            </a:pPr>
            <a:r>
              <a:rPr lang="hu-HU" altLang="hu-HU" sz="1200" baseline="0" dirty="0">
                <a:solidFill>
                  <a:srgbClr val="FFFFFF"/>
                </a:solidFill>
                <a:ea typeface="Droid Sans"/>
                <a:cs typeface="Droid Sans"/>
              </a:rPr>
              <a:t>                                    			</a:t>
            </a:r>
            <a:r>
              <a:rPr lang="hu-HU" altLang="hu-HU" sz="1200" dirty="0">
                <a:solidFill>
                  <a:srgbClr val="FFFFFF"/>
                </a:solidFill>
                <a:ea typeface="Droid Sans"/>
                <a:cs typeface="Droid Sans"/>
              </a:rPr>
              <a:t> </a:t>
            </a:r>
            <a:r>
              <a:rPr lang="hu-HU" altLang="hu-HU" sz="1200" baseline="0" dirty="0">
                <a:solidFill>
                  <a:srgbClr val="FFFFFF"/>
                </a:solidFill>
                <a:ea typeface="Droid Sans"/>
                <a:cs typeface="Droid Sans"/>
              </a:rPr>
              <a:t>- </a:t>
            </a:r>
            <a:r>
              <a:rPr lang="hu-HU" altLang="hu-HU" sz="1200" baseline="0" dirty="0" err="1">
                <a:solidFill>
                  <a:srgbClr val="FFFFFF"/>
                </a:solidFill>
                <a:ea typeface="Droid Sans"/>
                <a:cs typeface="Droid Sans"/>
              </a:rPr>
              <a:t>heated</a:t>
            </a:r>
            <a:r>
              <a:rPr lang="hu-HU" altLang="hu-HU" sz="1200" baseline="0" dirty="0">
                <a:solidFill>
                  <a:srgbClr val="FFFFFF"/>
                </a:solidFill>
                <a:ea typeface="Droid Sans"/>
                <a:cs typeface="Droid Sans"/>
              </a:rPr>
              <a:t>/non-newtonian</a:t>
            </a:r>
            <a:r>
              <a:rPr lang="hu-HU" altLang="hu-HU" sz="1200" dirty="0">
                <a:solidFill>
                  <a:srgbClr val="FFFFFF"/>
                </a:solidFill>
                <a:ea typeface="Droid Sans"/>
                <a:cs typeface="Droid Sans"/>
              </a:rPr>
              <a:t> </a:t>
            </a:r>
            <a:r>
              <a:rPr lang="hu-HU" altLang="hu-HU" sz="1200" dirty="0" err="1">
                <a:solidFill>
                  <a:srgbClr val="FFFFFF"/>
                </a:solidFill>
                <a:ea typeface="Droid Sans"/>
                <a:cs typeface="Droid Sans"/>
              </a:rPr>
              <a:t>boundary</a:t>
            </a:r>
            <a:r>
              <a:rPr lang="hu-HU" altLang="hu-HU" sz="1200" dirty="0">
                <a:solidFill>
                  <a:srgbClr val="FFFFFF"/>
                </a:solidFill>
                <a:ea typeface="Droid Sans"/>
                <a:cs typeface="Droid Sans"/>
              </a:rPr>
              <a:t> </a:t>
            </a:r>
            <a:r>
              <a:rPr lang="hu-HU" altLang="hu-HU" sz="1200" dirty="0" err="1">
                <a:solidFill>
                  <a:srgbClr val="FFFFFF"/>
                </a:solidFill>
                <a:ea typeface="Droid Sans"/>
                <a:cs typeface="Droid Sans"/>
              </a:rPr>
              <a:t>layer</a:t>
            </a:r>
            <a:r>
              <a:rPr lang="hu-HU" altLang="hu-HU" sz="1200" dirty="0">
                <a:solidFill>
                  <a:srgbClr val="FFFFFF"/>
                </a:solidFill>
                <a:ea typeface="Droid Sans"/>
                <a:cs typeface="Droid Sans"/>
              </a:rPr>
              <a:t> </a:t>
            </a:r>
            <a:r>
              <a:rPr lang="hu-HU" altLang="hu-HU" sz="1200" dirty="0" err="1">
                <a:solidFill>
                  <a:srgbClr val="FFFFFF"/>
                </a:solidFill>
                <a:ea typeface="Droid Sans"/>
                <a:cs typeface="Droid Sans"/>
              </a:rPr>
              <a:t>equtions</a:t>
            </a:r>
            <a:endParaRPr lang="hu-HU" altLang="hu-HU" sz="1200" dirty="0">
              <a:solidFill>
                <a:srgbClr val="FFFFFF"/>
              </a:solidFill>
              <a:ea typeface="Droid Sans"/>
              <a:cs typeface="Droid Sans"/>
            </a:endParaRPr>
          </a:p>
          <a:p>
            <a:pPr marL="322580" marR="0" lvl="0" indent="-314325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/>
            </a:pPr>
            <a:r>
              <a:rPr kumimoji="0" lang="hu-HU" altLang="hu-HU" sz="1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                                    			 - </a:t>
            </a:r>
            <a:r>
              <a:rPr kumimoji="0" lang="hu-HU" altLang="hu-HU" sz="12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various</a:t>
            </a:r>
            <a:r>
              <a:rPr kumimoji="0" lang="hu-HU" altLang="hu-HU" sz="1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 3D Euler and </a:t>
            </a:r>
            <a:r>
              <a:rPr kumimoji="0" lang="hu-HU" altLang="hu-HU" sz="12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Navier-Stokes</a:t>
            </a:r>
            <a:r>
              <a:rPr kumimoji="0" lang="hu-HU" altLang="hu-HU" sz="1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 </a:t>
            </a:r>
            <a:r>
              <a:rPr kumimoji="0" lang="hu-HU" altLang="hu-HU" sz="12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equations</a:t>
            </a:r>
            <a:endParaRPr kumimoji="0" lang="hu-HU" altLang="hu-HU" sz="1200" b="1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Droid Sans"/>
              <a:cs typeface="Droid Sans"/>
            </a:endParaRPr>
          </a:p>
          <a:p>
            <a:pPr marL="322580" marR="0" lvl="0" indent="-314325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/>
            </a:pPr>
            <a:r>
              <a:rPr lang="hu-HU" altLang="hu-HU" sz="1200" baseline="0" dirty="0">
                <a:solidFill>
                  <a:srgbClr val="FFFFFF"/>
                </a:solidFill>
                <a:ea typeface="Droid Sans"/>
                <a:cs typeface="Droid Sans"/>
              </a:rPr>
              <a:t>                                    			 - </a:t>
            </a:r>
            <a:r>
              <a:rPr lang="hu-HU" altLang="hu-HU" sz="1200" baseline="0" dirty="0" err="1">
                <a:solidFill>
                  <a:srgbClr val="FFFFFF"/>
                </a:solidFill>
                <a:ea typeface="Droid Sans"/>
                <a:cs typeface="Droid Sans"/>
              </a:rPr>
              <a:t>Madelung</a:t>
            </a:r>
            <a:r>
              <a:rPr lang="hu-HU" altLang="hu-HU" sz="1200" dirty="0">
                <a:solidFill>
                  <a:srgbClr val="FFFFFF"/>
                </a:solidFill>
                <a:ea typeface="Droid Sans"/>
                <a:cs typeface="Droid Sans"/>
              </a:rPr>
              <a:t> </a:t>
            </a:r>
            <a:r>
              <a:rPr lang="hu-HU" altLang="hu-HU" sz="1200" dirty="0" err="1">
                <a:solidFill>
                  <a:srgbClr val="FFFFFF"/>
                </a:solidFill>
                <a:ea typeface="Droid Sans"/>
                <a:cs typeface="Droid Sans"/>
              </a:rPr>
              <a:t>equation</a:t>
            </a:r>
            <a:r>
              <a:rPr lang="hu-HU" altLang="hu-HU" sz="1200" dirty="0">
                <a:solidFill>
                  <a:srgbClr val="FFFFFF"/>
                </a:solidFill>
                <a:ea typeface="Droid Sans"/>
                <a:cs typeface="Droid Sans"/>
              </a:rPr>
              <a:t> (</a:t>
            </a:r>
            <a:r>
              <a:rPr lang="hu-HU" altLang="hu-HU" sz="1200" dirty="0" err="1">
                <a:solidFill>
                  <a:srgbClr val="FFFFFF"/>
                </a:solidFill>
                <a:ea typeface="Droid Sans"/>
                <a:cs typeface="Droid Sans"/>
              </a:rPr>
              <a:t>hydro</a:t>
            </a:r>
            <a:r>
              <a:rPr lang="hu-HU" altLang="hu-HU" sz="1200" dirty="0">
                <a:solidFill>
                  <a:srgbClr val="FFFFFF"/>
                </a:solidFill>
                <a:ea typeface="Droid Sans"/>
                <a:cs typeface="Droid Sans"/>
              </a:rPr>
              <a:t> </a:t>
            </a:r>
            <a:r>
              <a:rPr lang="hu-HU" altLang="hu-HU" sz="1200" dirty="0" err="1">
                <a:solidFill>
                  <a:srgbClr val="FFFFFF"/>
                </a:solidFill>
                <a:ea typeface="Droid Sans"/>
                <a:cs typeface="Droid Sans"/>
              </a:rPr>
              <a:t>view</a:t>
            </a:r>
            <a:r>
              <a:rPr lang="hu-HU" altLang="hu-HU" sz="1200" dirty="0">
                <a:solidFill>
                  <a:srgbClr val="FFFFFF"/>
                </a:solidFill>
                <a:ea typeface="Droid Sans"/>
                <a:cs typeface="Droid Sans"/>
              </a:rPr>
              <a:t> of Schrödinger </a:t>
            </a:r>
            <a:r>
              <a:rPr lang="hu-HU" altLang="hu-HU" sz="1200" dirty="0" err="1">
                <a:solidFill>
                  <a:srgbClr val="FFFFFF"/>
                </a:solidFill>
                <a:ea typeface="Droid Sans"/>
                <a:cs typeface="Droid Sans"/>
              </a:rPr>
              <a:t>eq</a:t>
            </a:r>
            <a:r>
              <a:rPr lang="hu-HU" altLang="hu-HU" sz="1200" dirty="0">
                <a:solidFill>
                  <a:srgbClr val="FFFFFF"/>
                </a:solidFill>
                <a:ea typeface="Droid Sans"/>
                <a:cs typeface="Droid Sans"/>
              </a:rPr>
              <a:t>.)</a:t>
            </a:r>
          </a:p>
          <a:p>
            <a:pPr marL="322580" marR="0" lvl="0" indent="-314325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/>
            </a:pPr>
            <a:r>
              <a:rPr kumimoji="0" lang="hu-HU" alt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                                    			</a:t>
            </a:r>
            <a:r>
              <a:rPr kumimoji="0" lang="hu-HU" altLang="hu-HU" sz="1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 </a:t>
            </a:r>
            <a:r>
              <a:rPr kumimoji="0" lang="hu-HU" alt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- </a:t>
            </a:r>
            <a:r>
              <a:rPr kumimoji="0" lang="hu-HU" altLang="hu-H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non-linear</a:t>
            </a:r>
            <a:r>
              <a:rPr kumimoji="0" lang="hu-HU" alt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 Maxwell </a:t>
            </a:r>
            <a:r>
              <a:rPr kumimoji="0" lang="hu-HU" altLang="hu-H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equations</a:t>
            </a:r>
            <a:r>
              <a:rPr kumimoji="0" lang="hu-HU" alt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Droid Sans"/>
                <a:cs typeface="Droid Sans"/>
              </a:rPr>
              <a:t> </a:t>
            </a:r>
          </a:p>
          <a:p>
            <a:pPr marL="322580" marR="0" lvl="0" indent="-314325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/>
            </a:pPr>
            <a:r>
              <a:rPr lang="hu-HU" altLang="hu-HU" sz="1200" dirty="0">
                <a:solidFill>
                  <a:srgbClr val="FFFFFF"/>
                </a:solidFill>
                <a:ea typeface="Droid Sans"/>
                <a:cs typeface="Droid Sans"/>
              </a:rPr>
              <a:t>                                    			 - </a:t>
            </a:r>
            <a:r>
              <a:rPr lang="hu-HU" altLang="hu-HU" sz="1200" dirty="0" err="1">
                <a:solidFill>
                  <a:srgbClr val="FFFFFF"/>
                </a:solidFill>
                <a:ea typeface="Droid Sans"/>
                <a:cs typeface="Droid Sans"/>
              </a:rPr>
              <a:t>water</a:t>
            </a:r>
            <a:r>
              <a:rPr lang="hu-HU" altLang="hu-HU" sz="1200" dirty="0">
                <a:solidFill>
                  <a:srgbClr val="FFFFFF"/>
                </a:solidFill>
                <a:ea typeface="Droid Sans"/>
                <a:cs typeface="Droid Sans"/>
              </a:rPr>
              <a:t> </a:t>
            </a:r>
            <a:r>
              <a:rPr lang="hu-HU" altLang="hu-HU" sz="1200" dirty="0" err="1">
                <a:solidFill>
                  <a:srgbClr val="FFFFFF"/>
                </a:solidFill>
                <a:ea typeface="Droid Sans"/>
                <a:cs typeface="Droid Sans"/>
              </a:rPr>
              <a:t>waves</a:t>
            </a:r>
            <a:r>
              <a:rPr lang="hu-HU" altLang="hu-HU" sz="1200" dirty="0">
                <a:solidFill>
                  <a:srgbClr val="FFFFFF"/>
                </a:solidFill>
                <a:ea typeface="Droid Sans"/>
                <a:cs typeface="Droid Sans"/>
              </a:rPr>
              <a:t>, </a:t>
            </a:r>
          </a:p>
          <a:p>
            <a:pPr marL="322580" marR="0" lvl="0" indent="-314325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/>
            </a:pPr>
            <a:r>
              <a:rPr lang="hu-HU" altLang="hu-HU" sz="1200" dirty="0">
                <a:solidFill>
                  <a:srgbClr val="FFFFFF"/>
                </a:solidFill>
                <a:ea typeface="Droid Sans"/>
                <a:cs typeface="Droid Sans"/>
              </a:rPr>
              <a:t>								 - </a:t>
            </a:r>
            <a:r>
              <a:rPr lang="hu-HU" altLang="hu-HU" sz="1200" dirty="0" err="1">
                <a:solidFill>
                  <a:srgbClr val="FFFFFF"/>
                </a:solidFill>
                <a:ea typeface="Droid Sans"/>
                <a:cs typeface="Droid Sans"/>
              </a:rPr>
              <a:t>dark</a:t>
            </a:r>
            <a:r>
              <a:rPr lang="hu-HU" altLang="hu-HU" sz="1200" dirty="0">
                <a:solidFill>
                  <a:srgbClr val="FFFFFF"/>
                </a:solidFill>
                <a:ea typeface="Droid Sans"/>
                <a:cs typeface="Droid Sans"/>
              </a:rPr>
              <a:t> fluid </a:t>
            </a:r>
            <a:r>
              <a:rPr lang="hu-HU" altLang="hu-HU" sz="1200" dirty="0" err="1">
                <a:solidFill>
                  <a:srgbClr val="FFFFFF"/>
                </a:solidFill>
                <a:ea typeface="Droid Sans"/>
                <a:cs typeface="Droid Sans"/>
              </a:rPr>
              <a:t>to</a:t>
            </a:r>
            <a:r>
              <a:rPr lang="hu-HU" altLang="hu-HU" sz="1200" dirty="0">
                <a:solidFill>
                  <a:srgbClr val="FFFFFF"/>
                </a:solidFill>
                <a:ea typeface="Droid Sans"/>
                <a:cs typeface="Droid Sans"/>
              </a:rPr>
              <a:t> </a:t>
            </a:r>
            <a:r>
              <a:rPr lang="hu-HU" altLang="hu-HU" sz="1200" dirty="0" err="1">
                <a:solidFill>
                  <a:srgbClr val="FFFFFF"/>
                </a:solidFill>
                <a:ea typeface="Droid Sans"/>
                <a:cs typeface="Droid Sans"/>
              </a:rPr>
              <a:t>describe</a:t>
            </a:r>
            <a:r>
              <a:rPr lang="hu-HU" altLang="hu-HU" sz="1200" dirty="0">
                <a:solidFill>
                  <a:srgbClr val="FFFFFF"/>
                </a:solidFill>
                <a:ea typeface="Droid Sans"/>
                <a:cs typeface="Droid Sans"/>
              </a:rPr>
              <a:t> </a:t>
            </a:r>
            <a:r>
              <a:rPr lang="hu-HU" altLang="hu-HU" sz="1200" dirty="0" err="1">
                <a:solidFill>
                  <a:srgbClr val="FFFFFF"/>
                </a:solidFill>
                <a:ea typeface="Droid Sans"/>
                <a:cs typeface="Droid Sans"/>
              </a:rPr>
              <a:t>the</a:t>
            </a:r>
            <a:r>
              <a:rPr lang="hu-HU" altLang="hu-HU" sz="1200" dirty="0">
                <a:solidFill>
                  <a:srgbClr val="FFFFFF"/>
                </a:solidFill>
                <a:ea typeface="Droid Sans"/>
                <a:cs typeface="Droid Sans"/>
              </a:rPr>
              <a:t> </a:t>
            </a:r>
            <a:r>
              <a:rPr lang="hu-HU" altLang="hu-HU" sz="1200" dirty="0" err="1">
                <a:solidFill>
                  <a:srgbClr val="FFFFFF"/>
                </a:solidFill>
                <a:ea typeface="Droid Sans"/>
                <a:cs typeface="Droid Sans"/>
              </a:rPr>
              <a:t>Universe</a:t>
            </a:r>
            <a:r>
              <a:rPr lang="hu-HU" altLang="hu-HU" sz="1200" dirty="0">
                <a:solidFill>
                  <a:srgbClr val="FFFFFF"/>
                </a:solidFill>
                <a:ea typeface="Droid Sans"/>
                <a:cs typeface="Droid Sans"/>
              </a:rPr>
              <a:t> </a:t>
            </a:r>
            <a:r>
              <a:rPr lang="hu-HU" altLang="hu-HU" sz="1200" dirty="0">
                <a:solidFill>
                  <a:srgbClr val="FFFFFF"/>
                </a:solidFill>
                <a:ea typeface="Droid Sans"/>
                <a:cs typeface="Droid Sans"/>
                <a:sym typeface="Wingdings" panose="05000000000000000000" pitchFamily="2" charset="2"/>
              </a:rPr>
              <a:t></a:t>
            </a:r>
            <a:r>
              <a:rPr lang="hu-HU" altLang="hu-HU" sz="1200" dirty="0">
                <a:solidFill>
                  <a:srgbClr val="FFFFFF"/>
                </a:solidFill>
                <a:ea typeface="Droid Sans"/>
                <a:cs typeface="Droid Sans"/>
              </a:rPr>
              <a:t> </a:t>
            </a:r>
            <a:endParaRPr kumimoji="0" lang="hu-HU" altLang="hu-HU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Droid Sans"/>
              <a:cs typeface="Droid Sans"/>
            </a:endParaRPr>
          </a:p>
          <a:p>
            <a:pPr marL="322580" marR="0" lvl="0" indent="-314325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/>
            </a:pPr>
            <a:r>
              <a:rPr kumimoji="0" lang="hu-HU" alt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ea typeface="Droid Sans"/>
                <a:cs typeface="Droid Sans"/>
              </a:rPr>
              <a:t>  </a:t>
            </a:r>
          </a:p>
          <a:p>
            <a:pPr marL="322580" marR="0" lvl="0" indent="-314325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None/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/>
            </a:pPr>
            <a:r>
              <a:rPr kumimoji="0" lang="hu-HU" alt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ea typeface="Droid Sans"/>
                <a:cs typeface="Droid Sans"/>
              </a:rPr>
              <a:t>  + 2 </a:t>
            </a:r>
            <a:r>
              <a:rPr kumimoji="0" lang="hu-HU" alt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ea typeface="Droid Sans"/>
                <a:cs typeface="Droid Sans"/>
              </a:rPr>
              <a:t>book</a:t>
            </a:r>
            <a:r>
              <a:rPr kumimoji="0" lang="hu-HU" alt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ea typeface="Droid Sans"/>
                <a:cs typeface="Droid Sans"/>
              </a:rPr>
              <a:t> </a:t>
            </a:r>
            <a:r>
              <a:rPr kumimoji="0" lang="hu-HU" alt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ea typeface="Droid Sans"/>
                <a:cs typeface="Droid Sans"/>
              </a:rPr>
              <a:t>chapters</a:t>
            </a:r>
            <a:r>
              <a:rPr kumimoji="0" lang="hu-HU" alt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ea typeface="Droid Sans"/>
                <a:cs typeface="Droid Sans"/>
              </a:rPr>
              <a:t> </a:t>
            </a:r>
            <a:r>
              <a:rPr kumimoji="0" lang="hu-HU" alt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ea typeface="Droid Sans"/>
                <a:cs typeface="Droid Sans"/>
              </a:rPr>
              <a:t>in</a:t>
            </a:r>
            <a:r>
              <a:rPr kumimoji="0" lang="hu-HU" alt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ea typeface="Droid Sans"/>
                <a:cs typeface="Droid Sans"/>
              </a:rPr>
              <a:t> </a:t>
            </a:r>
            <a:r>
              <a:rPr lang="hu-HU" altLang="hu-HU" sz="2000" dirty="0">
                <a:solidFill>
                  <a:srgbClr val="FFFFFF"/>
                </a:solidFill>
                <a:ea typeface="Droid Sans"/>
                <a:cs typeface="Droid Sans"/>
              </a:rPr>
              <a:t>N</a:t>
            </a:r>
            <a:r>
              <a:rPr kumimoji="0" lang="hu-HU" alt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ea typeface="Droid Sans"/>
                <a:cs typeface="Droid Sans"/>
              </a:rPr>
              <a:t>ova</a:t>
            </a:r>
            <a:r>
              <a:rPr kumimoji="0" lang="hu-HU" alt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ea typeface="Droid Sans"/>
                <a:cs typeface="Droid Sans"/>
              </a:rPr>
              <a:t> Science </a:t>
            </a:r>
            <a:r>
              <a:rPr kumimoji="0" lang="hu-HU" alt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ea typeface="Droid Sans"/>
                <a:cs typeface="Droid Sans"/>
              </a:rPr>
              <a:t>books</a:t>
            </a: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  <a:ea typeface="Droid Sans"/>
              <a:cs typeface="Droid Sans"/>
            </a:endParaRPr>
          </a:p>
          <a:p>
            <a:pPr marL="322580" marR="0" lvl="0" indent="-314325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/>
            </a:pPr>
            <a:r>
              <a:rPr kumimoji="0" lang="hu-HU" alt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ea typeface="Droid Sans"/>
                <a:cs typeface="Droid Sans"/>
              </a:rPr>
              <a:t>  More </a:t>
            </a:r>
            <a:r>
              <a:rPr kumimoji="0" lang="hu-HU" alt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ea typeface="Droid Sans"/>
                <a:cs typeface="Droid Sans"/>
              </a:rPr>
              <a:t>on</a:t>
            </a:r>
            <a:r>
              <a:rPr kumimoji="0" lang="hu-HU" alt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ea typeface="Droid Sans"/>
                <a:cs typeface="Droid Sans"/>
              </a:rPr>
              <a:t> </a:t>
            </a:r>
            <a:r>
              <a:rPr kumimoji="0" lang="hu-HU" alt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ea typeface="Droid Sans"/>
                <a:cs typeface="Droid Sans"/>
              </a:rPr>
              <a:t>www.kfki.hu</a:t>
            </a:r>
            <a:r>
              <a:rPr kumimoji="0" lang="hu-HU" alt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ea typeface="Droid Sans"/>
                <a:cs typeface="Droid Sans"/>
              </a:rPr>
              <a:t>/~barnai/</a:t>
            </a:r>
            <a:r>
              <a:rPr kumimoji="0" lang="hu-HU" alt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ea typeface="Droid Sans"/>
                <a:cs typeface="Droid Sans"/>
              </a:rPr>
              <a:t>publ.html</a:t>
            </a:r>
            <a:endParaRPr kumimoji="0" lang="hu-HU" altLang="hu-H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  <a:ea typeface="Droid Sans"/>
              <a:cs typeface="Droid Sans"/>
            </a:endParaRPr>
          </a:p>
          <a:p>
            <a:pPr marL="322580" marR="0" lvl="0" indent="-314325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/>
            </a:pPr>
            <a:r>
              <a:rPr kumimoji="0" lang="hu-HU" alt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ea typeface="Droid Sans"/>
                <a:cs typeface="Droid Sans"/>
              </a:rPr>
              <a:t> </a:t>
            </a:r>
          </a:p>
          <a:p>
            <a:pPr marL="322580" marR="0" lvl="0" indent="-314325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/>
            </a:pPr>
            <a:r>
              <a:rPr kumimoji="0" lang="hu-HU" alt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ea typeface="Droid Sans"/>
                <a:cs typeface="Droid Sans"/>
              </a:rPr>
              <a:t>       </a:t>
            </a:r>
          </a:p>
          <a:p>
            <a:pPr marL="322580" marR="0" lvl="0" indent="-314325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/>
            </a:pPr>
            <a:endParaRPr kumimoji="0" lang="hu-HU" altLang="hu-H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  <a:ea typeface="Droid Sans"/>
              <a:cs typeface="Droid Sans"/>
            </a:endParaRPr>
          </a:p>
          <a:p>
            <a:pPr marL="322580" marR="0" lvl="0" indent="-314325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/>
            </a:pPr>
            <a:endParaRPr kumimoji="0" lang="hu-HU" altLang="hu-H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  <a:ea typeface="Droid Sans"/>
              <a:cs typeface="Droid Sans"/>
            </a:endParaRPr>
          </a:p>
          <a:p>
            <a:pPr marL="322580" marR="0" lvl="0" indent="-314325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1945" algn="l"/>
                <a:tab pos="769620" algn="l"/>
                <a:tab pos="1219200" algn="l"/>
                <a:tab pos="1668145" algn="l"/>
                <a:tab pos="2117725" algn="l"/>
                <a:tab pos="2566670" algn="l"/>
                <a:tab pos="3016250" algn="l"/>
                <a:tab pos="3465195" algn="l"/>
                <a:tab pos="3914775" algn="l"/>
                <a:tab pos="4363720" algn="l"/>
                <a:tab pos="4813300" algn="l"/>
                <a:tab pos="5262245" algn="l"/>
                <a:tab pos="5711825" algn="l"/>
                <a:tab pos="6160770" algn="l"/>
                <a:tab pos="6610350" algn="l"/>
                <a:tab pos="7059295" algn="l"/>
                <a:tab pos="7508875" algn="l"/>
                <a:tab pos="7957820" algn="l"/>
                <a:tab pos="8407400" algn="l"/>
                <a:tab pos="8856345" algn="l"/>
                <a:tab pos="9305925" algn="l"/>
              </a:tabLst>
              <a:defRPr/>
            </a:pPr>
            <a:r>
              <a:rPr kumimoji="0" lang="hu-HU" alt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 pitchFamily="18" charset="0"/>
                <a:ea typeface="Droid Sans"/>
                <a:cs typeface="Droid Sans"/>
              </a:rPr>
              <a:t>					</a:t>
            </a: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5137307"/>
            <a:ext cx="1008112" cy="15460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Text Box 1"/>
          <p:cNvSpPr txBox="1"/>
          <p:nvPr/>
        </p:nvSpPr>
        <p:spPr>
          <a:xfrm>
            <a:off x="354013" y="127000"/>
            <a:ext cx="8394700" cy="13573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algn="ctr" defTabSz="914400" eaLnBrk="1" hangingPunct="1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u-HU" altLang="hu-HU" sz="4000" i="1" dirty="0">
                <a:solidFill>
                  <a:srgbClr val="FFFF00"/>
                </a:solidFill>
                <a:latin typeface="Lucida Sans" pitchFamily="34" charset="0"/>
                <a:ea typeface="Droid Sans"/>
              </a:rPr>
              <a:t>Additional remarks</a:t>
            </a:r>
          </a:p>
        </p:txBody>
      </p:sp>
      <p:cxnSp>
        <p:nvCxnSpPr>
          <p:cNvPr id="9221" name="Egyenes összekötő nyíllal 2"/>
          <p:cNvCxnSpPr/>
          <p:nvPr/>
        </p:nvCxnSpPr>
        <p:spPr>
          <a:xfrm>
            <a:off x="5724127" y="6165304"/>
            <a:ext cx="720725" cy="0"/>
          </a:xfrm>
          <a:prstGeom prst="straightConnector1">
            <a:avLst/>
          </a:prstGeom>
          <a:ln w="22225" cap="sq" cmpd="sng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</p:cxnSp>
      <p:pic>
        <p:nvPicPr>
          <p:cNvPr id="922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029" y="5137307"/>
            <a:ext cx="983475" cy="1531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Text Box 1"/>
          <p:cNvSpPr txBox="1"/>
          <p:nvPr/>
        </p:nvSpPr>
        <p:spPr>
          <a:xfrm>
            <a:off x="427990" y="116885"/>
            <a:ext cx="8394700" cy="13573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algn="ctr" defTabSz="914400" eaLnBrk="1" hangingPunct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u-HU" altLang="hu-HU" sz="4000" i="1" dirty="0" err="1">
                <a:solidFill>
                  <a:srgbClr val="FFFF00"/>
                </a:solidFill>
                <a:latin typeface="Lucida Sans" pitchFamily="34" charset="0"/>
                <a:ea typeface="Droid Sans"/>
              </a:rPr>
              <a:t>Our plasma extension model </a:t>
            </a:r>
            <a:endParaRPr lang="hu-HU" altLang="hu-HU" sz="4000" i="1" dirty="0">
              <a:solidFill>
                <a:srgbClr val="00FF00"/>
              </a:solidFill>
              <a:latin typeface="Lucida Sans" pitchFamily="34" charset="0"/>
              <a:ea typeface="Droid Sans"/>
            </a:endParaRPr>
          </a:p>
        </p:txBody>
      </p:sp>
      <p:sp>
        <p:nvSpPr>
          <p:cNvPr id="3" name="Text Box 1"/>
          <p:cNvSpPr txBox="1"/>
          <p:nvPr/>
        </p:nvSpPr>
        <p:spPr>
          <a:xfrm>
            <a:off x="294019" y="1327940"/>
            <a:ext cx="867046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based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on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the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TNSA, ion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accelerating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model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, </a:t>
            </a:r>
          </a:p>
          <a:p>
            <a:r>
              <a:rPr lang="en-US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a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fter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the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quick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sharp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laser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pulse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there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is a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charge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separation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on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the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metal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surfa</a:t>
            </a:r>
            <a:r>
              <a:rPr lang="en-US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c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e</a:t>
            </a:r>
          </a:p>
          <a:p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and the created electric field accelerates the ions out of the surface </a:t>
            </a:r>
            <a:endParaRPr lang="hu-HU" altLang="en-US" sz="1800" b="0" dirty="0">
              <a:latin typeface="Lucida Sans Unicode" panose="020B0602030504020204" charset="0"/>
              <a:cs typeface="Lucida Sans Unicode" panose="020B0602030504020204" charset="0"/>
            </a:endParaRPr>
          </a:p>
        </p:txBody>
      </p:sp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2051685" y="3068638"/>
            <a:ext cx="4514850" cy="30194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Text Box 1"/>
          <p:cNvSpPr txBox="1"/>
          <p:nvPr/>
        </p:nvSpPr>
        <p:spPr>
          <a:xfrm>
            <a:off x="427990" y="44495"/>
            <a:ext cx="8394700" cy="13573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algn="ctr" defTabSz="914400" eaLnBrk="1" hangingPunct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u-HU" altLang="hu-HU" sz="4000" i="1" dirty="0" err="1">
                <a:solidFill>
                  <a:srgbClr val="FFFF00"/>
                </a:solidFill>
                <a:latin typeface="Lucida Sans" pitchFamily="34" charset="0"/>
                <a:ea typeface="Droid Sans"/>
              </a:rPr>
              <a:t>Our plasma extpansion model </a:t>
            </a:r>
            <a:endParaRPr lang="hu-HU" altLang="hu-HU" sz="4000" i="1" dirty="0">
              <a:solidFill>
                <a:srgbClr val="00FF00"/>
              </a:solidFill>
              <a:latin typeface="Lucida Sans" pitchFamily="34" charset="0"/>
              <a:ea typeface="Droid Sans"/>
            </a:endParaRPr>
          </a:p>
        </p:txBody>
      </p:sp>
      <p:sp>
        <p:nvSpPr>
          <p:cNvPr id="3" name="Text Box 1"/>
          <p:cNvSpPr txBox="1"/>
          <p:nvPr/>
        </p:nvSpPr>
        <p:spPr>
          <a:xfrm>
            <a:off x="294019" y="1124740"/>
            <a:ext cx="867046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it can be formulated with 1D Cartesian PDE system </a:t>
            </a:r>
          </a:p>
          <a:p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coupled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continuity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, Euler and Poisson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equations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in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one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Cartesian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direction</a:t>
            </a:r>
          </a:p>
          <a:p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plus a Boltzmann distribution for the number of electrons </a:t>
            </a:r>
          </a:p>
        </p:txBody>
      </p:sp>
      <p:sp>
        <p:nvSpPr>
          <p:cNvPr id="5" name="Text Box 1"/>
          <p:cNvSpPr txBox="1"/>
          <p:nvPr/>
        </p:nvSpPr>
        <p:spPr>
          <a:xfrm>
            <a:off x="343970" y="4149204"/>
            <a:ext cx="849984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where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n</a:t>
            </a:r>
            <a:r>
              <a:rPr lang="hu-HU" altLang="en-US" sz="1800" b="0" baseline="-25000" dirty="0">
                <a:latin typeface="Lucida Sans Unicode" panose="020B0602030504020204" charset="0"/>
                <a:cs typeface="Lucida Sans Unicode" panose="020B0602030504020204" charset="0"/>
              </a:rPr>
              <a:t>i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,v</a:t>
            </a:r>
            <a:r>
              <a:rPr lang="hu-HU" altLang="en-US" sz="1800" b="0" baseline="-25000" dirty="0">
                <a:latin typeface="Lucida Sans Unicode" panose="020B0602030504020204" charset="0"/>
                <a:cs typeface="Lucida Sans Unicode" panose="020B0602030504020204" charset="0"/>
              </a:rPr>
              <a:t>i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,</a:t>
            </a:r>
            <a:r>
              <a:rPr lang="el-GR" altLang="en-US" sz="1800" b="0" dirty="0">
                <a:latin typeface="Calibri" panose="020F0502020204030204"/>
                <a:cs typeface="Lucida Sans Unicode" panose="020B0602030504020204" charset="0"/>
              </a:rPr>
              <a:t>Φ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are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the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ion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number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, ion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velocity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, and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electric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field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strength produced by the difference of the ion an electron numbers  n</a:t>
            </a:r>
            <a:r>
              <a:rPr lang="hu-HU" altLang="en-US" sz="1800" b="0" baseline="-25000" dirty="0" err="1">
                <a:latin typeface="Calibri" panose="020F0502020204030204"/>
                <a:cs typeface="Lucida Sans Unicode" panose="020B0602030504020204" charset="0"/>
              </a:rPr>
              <a:t>e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, Z charge of the ion, e elementary charge,  m</a:t>
            </a:r>
            <a:r>
              <a:rPr lang="hu-HU" altLang="en-US" sz="1800" b="0" baseline="-25000" dirty="0" err="1">
                <a:latin typeface="Calibri" panose="020F0502020204030204"/>
                <a:cs typeface="Lucida Sans Unicode" panose="020B0602030504020204" charset="0"/>
              </a:rPr>
              <a:t>i  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mass of the ions </a:t>
            </a:r>
          </a:p>
          <a:p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for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solutions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we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take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the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self-similar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Ansatz: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</a:t>
            </a:r>
          </a:p>
          <a:p>
            <a:endParaRPr lang="hu-HU" altLang="en-US" sz="1800" b="0" dirty="0">
              <a:latin typeface="Calibri" panose="020F0502020204030204"/>
              <a:cs typeface="Lucida Sans Unicode" panose="020B0602030504020204" charset="0"/>
            </a:endParaRPr>
          </a:p>
          <a:p>
            <a:endParaRPr lang="hu-HU" altLang="en-US" sz="1800" b="0" dirty="0">
              <a:latin typeface="Calibri" panose="020F0502020204030204"/>
              <a:cs typeface="Lucida Sans Unicode" panose="020B0602030504020204" charset="0"/>
            </a:endParaRPr>
          </a:p>
          <a:p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with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the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reduced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variable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of                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where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, f,g,h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are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the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shape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functions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,  </a:t>
            </a:r>
          </a:p>
          <a:p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and </a:t>
            </a:r>
            <a:r>
              <a:rPr lang="el-GR" altLang="en-US" sz="1800" b="0" dirty="0">
                <a:latin typeface="Calibri" panose="020F0502020204030204"/>
                <a:cs typeface="Lucida Sans Unicode" panose="020B0602030504020204" charset="0"/>
              </a:rPr>
              <a:t>α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,</a:t>
            </a:r>
            <a:r>
              <a:rPr lang="el-GR" altLang="en-US" sz="1800" b="0" dirty="0">
                <a:latin typeface="Calibri" panose="020F0502020204030204"/>
                <a:cs typeface="Lucida Sans Unicode" panose="020B0602030504020204" charset="0"/>
              </a:rPr>
              <a:t>β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,</a:t>
            </a:r>
            <a:r>
              <a:rPr lang="el-GR" altLang="en-US" sz="1800" b="0" dirty="0">
                <a:latin typeface="Calibri" panose="020F0502020204030204"/>
                <a:cs typeface="Lucida Sans Unicode" panose="020B0602030504020204" charset="0"/>
              </a:rPr>
              <a:t>γ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and </a:t>
            </a:r>
            <a:r>
              <a:rPr lang="el-GR" altLang="en-US" sz="1800" b="0" dirty="0">
                <a:latin typeface="Calibri" panose="020F0502020204030204"/>
                <a:cs typeface="Lucida Sans Unicode" panose="020B0602030504020204" charset="0"/>
              </a:rPr>
              <a:t>δ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are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the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real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self-similar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exponents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</a:t>
            </a:r>
            <a:endParaRPr lang="hu-HU" altLang="en-US" sz="1800" b="0" dirty="0">
              <a:latin typeface="Lucida Sans Unicode" panose="020B0602030504020204" charset="0"/>
              <a:cs typeface="Lucida Sans Unicode" panose="020B060203050402020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495896"/>
            <a:ext cx="3441699" cy="30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37" y="5877513"/>
            <a:ext cx="570360" cy="24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485" y="2061210"/>
            <a:ext cx="4102735" cy="20751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90" y="5372735"/>
            <a:ext cx="6212205" cy="4699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Text Box 1"/>
          <p:cNvSpPr txBox="1"/>
          <p:nvPr/>
        </p:nvSpPr>
        <p:spPr>
          <a:xfrm>
            <a:off x="7620" y="44450"/>
            <a:ext cx="9136380" cy="135699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algn="ctr" defTabSz="914400" eaLnBrk="1" hangingPunct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u-HU" altLang="hu-HU" sz="3600" i="1" dirty="0" err="1">
                <a:solidFill>
                  <a:srgbClr val="FFFF00"/>
                </a:solidFill>
                <a:latin typeface="Lucida Sans" pitchFamily="34" charset="0"/>
                <a:ea typeface="Droid Sans"/>
              </a:rPr>
              <a:t>The reduced ODE and the exponents  </a:t>
            </a:r>
          </a:p>
        </p:txBody>
      </p:sp>
      <p:sp>
        <p:nvSpPr>
          <p:cNvPr id="3" name="Text Box 1"/>
          <p:cNvSpPr txBox="1"/>
          <p:nvPr/>
        </p:nvSpPr>
        <p:spPr>
          <a:xfrm>
            <a:off x="251474" y="1341275"/>
            <a:ext cx="867046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after some algebra we get non-linear, non-autonomus ODE system </a:t>
            </a:r>
            <a:endParaRPr lang="hu-HU" altLang="en-US" sz="1800" b="0" dirty="0">
              <a:latin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5" name="Text Box 1"/>
          <p:cNvSpPr txBox="1"/>
          <p:nvPr/>
        </p:nvSpPr>
        <p:spPr>
          <a:xfrm>
            <a:off x="251474" y="3295090"/>
            <a:ext cx="8499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 the constraint among the self-similar expoonents:  </a:t>
            </a:r>
            <a:endParaRPr lang="hu-HU" altLang="en-US" sz="1800" b="0" dirty="0">
              <a:latin typeface="Lucida Sans Unicode" panose="020B0602030504020204" charset="0"/>
              <a:cs typeface="Lucida Sans Unicode" panose="020B0602030504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555" y="3717032"/>
            <a:ext cx="4326890" cy="57531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90966" y="4368016"/>
            <a:ext cx="8499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 very sensitive to initial conditions and to the parameters: </a:t>
            </a:r>
          </a:p>
          <a:p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 </a:t>
            </a:r>
            <a:endParaRPr lang="hu-HU" altLang="en-US" sz="1800" b="0" dirty="0">
              <a:latin typeface="Lucida Sans Unicode" panose="020B0602030504020204" charset="0"/>
              <a:cs typeface="Lucida Sans Unicode" panose="020B0602030504020204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58C3246-7A3E-B9C5-5EFA-54DF14B3D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996809"/>
            <a:ext cx="2826723" cy="1762757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C00551DF-3E55-00A6-0A58-C52CE87DA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4" y="4996809"/>
            <a:ext cx="2285046" cy="1762757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2FA7FB58-5199-63AD-5454-A13D8D561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3311" y="4996809"/>
            <a:ext cx="2664296" cy="1767594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015FB844-6287-5A7F-596A-CB1D560FF550}"/>
              </a:ext>
            </a:extLst>
          </p:cNvPr>
          <p:cNvSpPr txBox="1"/>
          <p:nvPr/>
        </p:nvSpPr>
        <p:spPr>
          <a:xfrm rot="16200000">
            <a:off x="-127792" y="551023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V(</a:t>
            </a:r>
            <a:r>
              <a:rPr lang="en-US" sz="1800" b="0" dirty="0" err="1"/>
              <a:t>x,t</a:t>
            </a:r>
            <a:r>
              <a:rPr lang="en-US" sz="1800" b="0" dirty="0"/>
              <a:t>)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980C17AB-3F91-3684-D3B4-0F7F8BB4C770}"/>
              </a:ext>
            </a:extLst>
          </p:cNvPr>
          <p:cNvSpPr txBox="1"/>
          <p:nvPr/>
        </p:nvSpPr>
        <p:spPr>
          <a:xfrm rot="16200000">
            <a:off x="3133547" y="5514246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n(</a:t>
            </a:r>
            <a:r>
              <a:rPr lang="en-US" sz="1800" b="0" dirty="0" err="1"/>
              <a:t>x,t</a:t>
            </a:r>
            <a:r>
              <a:rPr lang="en-US" sz="1800" b="0" dirty="0"/>
              <a:t>)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F390B09D-3D32-9D19-E1C1-736A8FBE39A5}"/>
              </a:ext>
            </a:extLst>
          </p:cNvPr>
          <p:cNvSpPr txBox="1"/>
          <p:nvPr/>
        </p:nvSpPr>
        <p:spPr>
          <a:xfrm rot="16200000">
            <a:off x="5693506" y="5358270"/>
            <a:ext cx="117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/>
              <a:t>Phi(</a:t>
            </a:r>
            <a:r>
              <a:rPr lang="en-US" sz="1800" b="0" dirty="0" err="1"/>
              <a:t>x,t</a:t>
            </a:r>
            <a:r>
              <a:rPr lang="en-US" sz="1800" b="0" dirty="0"/>
              <a:t>)</a:t>
            </a: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10476B58-9D24-98C7-723A-E073B4E89B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696" y="1729115"/>
            <a:ext cx="5322859" cy="15828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Text Box 1"/>
          <p:cNvSpPr txBox="1"/>
          <p:nvPr/>
        </p:nvSpPr>
        <p:spPr>
          <a:xfrm>
            <a:off x="427990" y="188640"/>
            <a:ext cx="8394700" cy="13573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algn="ctr" defTabSz="914400" eaLnBrk="1" hangingPunct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u-HU" altLang="hu-HU" sz="4000" i="1" dirty="0">
                <a:solidFill>
                  <a:srgbClr val="FFFF00"/>
                </a:solidFill>
                <a:ea typeface="Droid Sans"/>
              </a:rPr>
              <a:t>A </a:t>
            </a:r>
            <a:r>
              <a:rPr lang="hu-HU" altLang="hu-HU" sz="4000" i="1" dirty="0" err="1">
                <a:solidFill>
                  <a:srgbClr val="FFFF00"/>
                </a:solidFill>
                <a:ea typeface="Droid Sans"/>
              </a:rPr>
              <a:t>reduced</a:t>
            </a:r>
            <a:r>
              <a:rPr lang="hu-HU" altLang="hu-HU" sz="4000" i="1" dirty="0">
                <a:solidFill>
                  <a:srgbClr val="FFFF00"/>
                </a:solidFill>
                <a:ea typeface="Droid Sans"/>
              </a:rPr>
              <a:t> </a:t>
            </a:r>
            <a:r>
              <a:rPr lang="hu-HU" altLang="hu-HU" sz="4000" i="1" dirty="0" err="1">
                <a:solidFill>
                  <a:srgbClr val="FFFF00"/>
                </a:solidFill>
                <a:ea typeface="Droid Sans"/>
              </a:rPr>
              <a:t>model</a:t>
            </a:r>
            <a:r>
              <a:rPr lang="hu-HU" altLang="hu-HU" sz="4000" i="1" dirty="0">
                <a:solidFill>
                  <a:srgbClr val="FFFF00"/>
                </a:solidFill>
                <a:latin typeface="Lucida Sans" pitchFamily="34" charset="0"/>
                <a:ea typeface="Droid Sans"/>
              </a:rPr>
              <a:t> </a:t>
            </a:r>
            <a:endParaRPr lang="hu-HU" altLang="hu-HU" sz="4000" i="1" dirty="0">
              <a:solidFill>
                <a:srgbClr val="00FF00"/>
              </a:solidFill>
              <a:latin typeface="Lucida Sans" pitchFamily="34" charset="0"/>
              <a:ea typeface="Droid Sans"/>
            </a:endParaRPr>
          </a:p>
        </p:txBody>
      </p:sp>
      <p:sp>
        <p:nvSpPr>
          <p:cNvPr id="6" name="Text Box 1"/>
          <p:cNvSpPr txBox="1"/>
          <p:nvPr/>
        </p:nvSpPr>
        <p:spPr>
          <a:xfrm>
            <a:off x="322484" y="4370620"/>
            <a:ext cx="8670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Applying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the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same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Ansatz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of</a:t>
            </a:r>
          </a:p>
          <a:p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We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arrive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to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the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ODE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with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the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exponents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:  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" y="1988840"/>
            <a:ext cx="4752528" cy="218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"/>
          <p:cNvSpPr txBox="1"/>
          <p:nvPr/>
        </p:nvSpPr>
        <p:spPr>
          <a:xfrm>
            <a:off x="290105" y="1484784"/>
            <a:ext cx="867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Using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the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Taylor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expansion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of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the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exp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(</a:t>
            </a:r>
            <a:r>
              <a:rPr lang="el-GR" altLang="en-US" sz="1800" b="0" dirty="0">
                <a:latin typeface="Calibri" panose="020F0502020204030204"/>
                <a:cs typeface="Lucida Sans Unicode" panose="020B0602030504020204" charset="0"/>
              </a:rPr>
              <a:t>φ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(</a:t>
            </a:r>
            <a:r>
              <a:rPr lang="el-GR" altLang="en-US" sz="1800" b="0" dirty="0">
                <a:latin typeface="Calibri" panose="020F0502020204030204"/>
                <a:cs typeface="Lucida Sans Unicode" panose="020B0602030504020204" charset="0"/>
              </a:rPr>
              <a:t>η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))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function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we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get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: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77" y="4324453"/>
            <a:ext cx="39866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85" y="5150048"/>
            <a:ext cx="402652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415" y="4725144"/>
            <a:ext cx="25812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54937" cy="1125538"/>
          </a:xfrm>
        </p:spPr>
        <p:txBody>
          <a:bodyPr vert="horz" wrap="square" lIns="0" tIns="0" rIns="0" bIns="0" anchor="ctr" anchorCtr="0"/>
          <a:lstStyle/>
          <a:p>
            <a:pPr defTabSz="449580" eaLnBrk="1" hangingPunct="1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u-HU" altLang="hu-HU" b="1" i="1" dirty="0">
                <a:solidFill>
                  <a:srgbClr val="FFFF00"/>
                </a:solidFill>
                <a:latin typeface="Arial" panose="020B0604020202020204" pitchFamily="34" charset="0"/>
              </a:rPr>
              <a:t>Outline</a:t>
            </a:r>
            <a:r>
              <a:rPr lang="en-GB" altLang="hu-HU" b="1" i="1" dirty="0">
                <a:solidFill>
                  <a:srgbClr val="FFFF00"/>
                </a:solidFill>
                <a:latin typeface="Lucida Sans" pitchFamily="34" charset="0"/>
              </a:rPr>
              <a:t>  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idx="1"/>
          </p:nvPr>
        </p:nvSpPr>
        <p:spPr>
          <a:xfrm>
            <a:off x="-36512" y="1195388"/>
            <a:ext cx="9144000" cy="5689600"/>
          </a:xfrm>
        </p:spPr>
        <p:txBody>
          <a:bodyPr vert="horz" wrap="square" lIns="0" tIns="0" rIns="0" bIns="0" numCol="1" anchor="ctr" anchorCtr="0" compatLnSpc="1"/>
          <a:lstStyle/>
          <a:p>
            <a:pPr marL="322580" marR="0" lvl="0" indent="-322580" algn="l" defTabSz="44958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45770" algn="l"/>
                <a:tab pos="895350" algn="l"/>
                <a:tab pos="1344295" algn="l"/>
                <a:tab pos="1793875" algn="l"/>
                <a:tab pos="2242820" algn="l"/>
                <a:tab pos="2692400" algn="l"/>
                <a:tab pos="3141345" algn="l"/>
                <a:tab pos="3590925" algn="l"/>
                <a:tab pos="4039870" algn="l"/>
                <a:tab pos="4489450" algn="l"/>
                <a:tab pos="4938395" algn="l"/>
                <a:tab pos="5387975" algn="l"/>
                <a:tab pos="5836920" algn="l"/>
                <a:tab pos="6286500" algn="l"/>
                <a:tab pos="6735445" algn="l"/>
                <a:tab pos="7185025" algn="l"/>
                <a:tab pos="7633970" algn="l"/>
                <a:tab pos="8083550" algn="l"/>
                <a:tab pos="8532495" algn="l"/>
                <a:tab pos="8982075" algn="l"/>
              </a:tabLst>
              <a:defRPr/>
            </a:pPr>
            <a:r>
              <a:rPr kumimoji="0" lang="hu-HU" altLang="hu-HU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" pitchFamily="34" charset="0"/>
              </a:rPr>
              <a:t>Introduction</a:t>
            </a:r>
            <a:r>
              <a:rPr kumimoji="0" lang="hu-HU" altLang="hu-HU" sz="16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" pitchFamily="34" charset="0"/>
              </a:rPr>
              <a:t>  personal, </a:t>
            </a:r>
            <a:r>
              <a:rPr kumimoji="0" lang="hu-HU" altLang="hu-HU" sz="1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" pitchFamily="34" charset="0"/>
              </a:rPr>
              <a:t>various</a:t>
            </a:r>
            <a:r>
              <a:rPr kumimoji="0" lang="hu-HU" altLang="hu-HU" sz="1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" pitchFamily="34" charset="0"/>
              </a:rPr>
              <a:t>  </a:t>
            </a:r>
            <a:r>
              <a:rPr kumimoji="0" lang="hu-HU" altLang="hu-HU" sz="1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" pitchFamily="34" charset="0"/>
              </a:rPr>
              <a:t>PDEs</a:t>
            </a:r>
            <a:r>
              <a:rPr kumimoji="0" lang="hu-HU" altLang="hu-HU" sz="1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" pitchFamily="34" charset="0"/>
              </a:rPr>
              <a:t>,  </a:t>
            </a:r>
            <a:r>
              <a:rPr kumimoji="0" lang="hu-HU" altLang="hu-HU" sz="1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" pitchFamily="34" charset="0"/>
              </a:rPr>
              <a:t>basic</a:t>
            </a:r>
            <a:r>
              <a:rPr kumimoji="0" lang="hu-HU" altLang="hu-HU" sz="1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" pitchFamily="34" charset="0"/>
              </a:rPr>
              <a:t> </a:t>
            </a:r>
            <a:r>
              <a:rPr kumimoji="0" lang="hu-HU" altLang="hu-HU" sz="1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" pitchFamily="34" charset="0"/>
              </a:rPr>
              <a:t>solutions</a:t>
            </a:r>
            <a:r>
              <a:rPr kumimoji="0" lang="hu-HU" altLang="hu-HU" sz="1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" pitchFamily="34" charset="0"/>
              </a:rPr>
              <a:t>,  </a:t>
            </a:r>
            <a:r>
              <a:rPr kumimoji="0" lang="hu-HU" altLang="hu-HU" sz="1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" pitchFamily="34" charset="0"/>
              </a:rPr>
              <a:t>self-similar</a:t>
            </a:r>
            <a:r>
              <a:rPr kumimoji="0" lang="hu-HU" altLang="hu-HU" sz="1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" pitchFamily="34" charset="0"/>
              </a:rPr>
              <a:t> and </a:t>
            </a:r>
            <a:r>
              <a:rPr kumimoji="0" lang="hu-HU" altLang="hu-HU" sz="1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" pitchFamily="34" charset="0"/>
              </a:rPr>
              <a:t>travelling</a:t>
            </a:r>
            <a:r>
              <a:rPr kumimoji="0" lang="hu-HU" altLang="hu-HU" sz="1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" pitchFamily="34" charset="0"/>
              </a:rPr>
              <a:t> </a:t>
            </a:r>
            <a:r>
              <a:rPr kumimoji="0" lang="hu-HU" altLang="hu-HU" sz="1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" pitchFamily="34" charset="0"/>
              </a:rPr>
              <a:t>wave</a:t>
            </a:r>
            <a:r>
              <a:rPr kumimoji="0" lang="hu-HU" altLang="hu-HU" sz="1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" pitchFamily="34" charset="0"/>
              </a:rPr>
              <a:t> and </a:t>
            </a:r>
            <a:r>
              <a:rPr kumimoji="0" lang="hu-HU" altLang="hu-HU" sz="1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" pitchFamily="34" charset="0"/>
              </a:rPr>
              <a:t>other</a:t>
            </a:r>
            <a:r>
              <a:rPr kumimoji="0" lang="hu-HU" altLang="hu-HU" sz="1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" pitchFamily="34" charset="0"/>
              </a:rPr>
              <a:t> </a:t>
            </a:r>
            <a:r>
              <a:rPr kumimoji="0" lang="hu-HU" altLang="hu-HU" sz="1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" pitchFamily="34" charset="0"/>
              </a:rPr>
              <a:t>Anz</a:t>
            </a:r>
            <a:r>
              <a:rPr kumimoji="0" lang="hu-HU" altLang="hu-HU" sz="1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" pitchFamily="34" charset="0"/>
                <a:cs typeface="Arial" panose="020B0604020202020204" pitchFamily="34" charset="0"/>
              </a:rPr>
              <a:t>ätze</a:t>
            </a:r>
            <a:r>
              <a:rPr kumimoji="0" lang="hu-HU" altLang="hu-HU" sz="1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" pitchFamily="34" charset="0"/>
              </a:rPr>
              <a:t>, a nice example the diffusion equation    </a:t>
            </a: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5770" algn="l"/>
                <a:tab pos="895350" algn="l"/>
                <a:tab pos="1344295" algn="l"/>
                <a:tab pos="1793875" algn="l"/>
                <a:tab pos="2242820" algn="l"/>
                <a:tab pos="2692400" algn="l"/>
                <a:tab pos="3141345" algn="l"/>
                <a:tab pos="3590925" algn="l"/>
                <a:tab pos="4039870" algn="l"/>
                <a:tab pos="4489450" algn="l"/>
                <a:tab pos="4938395" algn="l"/>
                <a:tab pos="5387975" algn="l"/>
                <a:tab pos="5836920" algn="l"/>
                <a:tab pos="6286500" algn="l"/>
                <a:tab pos="6735445" algn="l"/>
                <a:tab pos="7185025" algn="l"/>
                <a:tab pos="7633970" algn="l"/>
                <a:tab pos="8083550" algn="l"/>
                <a:tab pos="8532495" algn="l"/>
                <a:tab pos="8982075" algn="l"/>
              </a:tabLst>
              <a:defRPr/>
            </a:pPr>
            <a:endParaRPr kumimoji="0" lang="hu-HU" altLang="hu-HU" sz="1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Sans" pitchFamily="34" charset="0"/>
            </a:endParaRPr>
          </a:p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5770" algn="l"/>
                <a:tab pos="895350" algn="l"/>
                <a:tab pos="1344295" algn="l"/>
                <a:tab pos="1793875" algn="l"/>
                <a:tab pos="2242820" algn="l"/>
                <a:tab pos="2692400" algn="l"/>
                <a:tab pos="3141345" algn="l"/>
                <a:tab pos="3590925" algn="l"/>
                <a:tab pos="4039870" algn="l"/>
                <a:tab pos="4489450" algn="l"/>
                <a:tab pos="4938395" algn="l"/>
                <a:tab pos="5387975" algn="l"/>
                <a:tab pos="5836920" algn="l"/>
                <a:tab pos="6286500" algn="l"/>
                <a:tab pos="6735445" algn="l"/>
                <a:tab pos="7185025" algn="l"/>
                <a:tab pos="7633970" algn="l"/>
                <a:tab pos="8083550" algn="l"/>
                <a:tab pos="8532495" algn="l"/>
                <a:tab pos="8982075" algn="l"/>
              </a:tabLst>
              <a:defRPr/>
            </a:pPr>
            <a:endParaRPr kumimoji="0" lang="en-GB" altLang="hu-HU" sz="16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Sans" pitchFamily="34" charset="0"/>
            </a:endParaRPr>
          </a:p>
          <a:p>
            <a:pPr marL="322580" marR="0" lvl="0" indent="-322580" algn="l" defTabSz="44958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45770" algn="l"/>
                <a:tab pos="895350" algn="l"/>
                <a:tab pos="1344295" algn="l"/>
                <a:tab pos="1793875" algn="l"/>
                <a:tab pos="2242820" algn="l"/>
                <a:tab pos="2692400" algn="l"/>
                <a:tab pos="3141345" algn="l"/>
                <a:tab pos="3590925" algn="l"/>
                <a:tab pos="4039870" algn="l"/>
                <a:tab pos="4489450" algn="l"/>
                <a:tab pos="4938395" algn="l"/>
                <a:tab pos="5387975" algn="l"/>
                <a:tab pos="5836920" algn="l"/>
                <a:tab pos="6286500" algn="l"/>
                <a:tab pos="6735445" algn="l"/>
                <a:tab pos="7185025" algn="l"/>
                <a:tab pos="7633970" algn="l"/>
                <a:tab pos="8083550" algn="l"/>
                <a:tab pos="8532495" algn="l"/>
                <a:tab pos="8982075" algn="l"/>
              </a:tabLst>
              <a:defRPr/>
            </a:pPr>
            <a:r>
              <a:rPr kumimoji="0" lang="hu-HU" altLang="hu-HU" sz="3200" b="1" i="1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Lucida Sans" pitchFamily="34" charset="0"/>
              </a:rPr>
              <a:t>A simple plasma extension model </a:t>
            </a:r>
            <a:r>
              <a:rPr kumimoji="0" lang="hu-HU" altLang="hu-HU" sz="1800" b="1" i="1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Lucida Sans" pitchFamily="34" charset="0"/>
              </a:rPr>
              <a:t>and some  perliminary solutions   </a:t>
            </a:r>
          </a:p>
          <a:p>
            <a:pPr marL="322580" marR="0" lvl="0" indent="-322580" algn="l" defTabSz="44958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45770" algn="l"/>
                <a:tab pos="895350" algn="l"/>
                <a:tab pos="1344295" algn="l"/>
                <a:tab pos="1793875" algn="l"/>
                <a:tab pos="2242820" algn="l"/>
                <a:tab pos="2692400" algn="l"/>
                <a:tab pos="3141345" algn="l"/>
                <a:tab pos="3590925" algn="l"/>
                <a:tab pos="4039870" algn="l"/>
                <a:tab pos="4489450" algn="l"/>
                <a:tab pos="4938395" algn="l"/>
                <a:tab pos="5387975" algn="l"/>
                <a:tab pos="5836920" algn="l"/>
                <a:tab pos="6286500" algn="l"/>
                <a:tab pos="6735445" algn="l"/>
                <a:tab pos="7185025" algn="l"/>
                <a:tab pos="7633970" algn="l"/>
                <a:tab pos="8083550" algn="l"/>
                <a:tab pos="8532495" algn="l"/>
                <a:tab pos="8982075" algn="l"/>
              </a:tabLst>
              <a:defRPr/>
            </a:pPr>
            <a:endParaRPr kumimoji="0" lang="hu-HU" altLang="hu-HU" sz="1400" b="1" i="1" u="sng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Lucida Sans" pitchFamily="34" charset="0"/>
            </a:endParaRPr>
          </a:p>
          <a:p>
            <a:pPr marL="322580" marR="0" lvl="0" indent="-322580" algn="l" defTabSz="44958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45770" algn="l"/>
                <a:tab pos="895350" algn="l"/>
                <a:tab pos="1344295" algn="l"/>
                <a:tab pos="1793875" algn="l"/>
                <a:tab pos="2242820" algn="l"/>
                <a:tab pos="2692400" algn="l"/>
                <a:tab pos="3141345" algn="l"/>
                <a:tab pos="3590925" algn="l"/>
                <a:tab pos="4039870" algn="l"/>
                <a:tab pos="4489450" algn="l"/>
                <a:tab pos="4938395" algn="l"/>
                <a:tab pos="5387975" algn="l"/>
                <a:tab pos="5836920" algn="l"/>
                <a:tab pos="6286500" algn="l"/>
                <a:tab pos="6735445" algn="l"/>
                <a:tab pos="7185025" algn="l"/>
                <a:tab pos="7633970" algn="l"/>
                <a:tab pos="8083550" algn="l"/>
                <a:tab pos="8532495" algn="l"/>
                <a:tab pos="8982075" algn="l"/>
              </a:tabLst>
              <a:defRPr/>
            </a:pPr>
            <a:endParaRPr kumimoji="0" lang="en-US" altLang="hu-HU" sz="3200" b="1" i="1" u="sng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Lucida Sans" pitchFamily="34" charset="0"/>
            </a:endParaRPr>
          </a:p>
          <a:p>
            <a:pPr marL="322580" marR="0" lvl="0" indent="-322580" algn="l" defTabSz="44958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45770" algn="l"/>
                <a:tab pos="895350" algn="l"/>
                <a:tab pos="1344295" algn="l"/>
                <a:tab pos="1793875" algn="l"/>
                <a:tab pos="2242820" algn="l"/>
                <a:tab pos="2692400" algn="l"/>
                <a:tab pos="3141345" algn="l"/>
                <a:tab pos="3590925" algn="l"/>
                <a:tab pos="4039870" algn="l"/>
                <a:tab pos="4489450" algn="l"/>
                <a:tab pos="4938395" algn="l"/>
                <a:tab pos="5387975" algn="l"/>
                <a:tab pos="5836920" algn="l"/>
                <a:tab pos="6286500" algn="l"/>
                <a:tab pos="6735445" algn="l"/>
                <a:tab pos="7185025" algn="l"/>
                <a:tab pos="7633970" algn="l"/>
                <a:tab pos="8083550" algn="l"/>
                <a:tab pos="8532495" algn="l"/>
                <a:tab pos="8982075" algn="l"/>
              </a:tabLst>
              <a:defRPr/>
            </a:pPr>
            <a:r>
              <a:rPr kumimoji="0" lang="en-US" altLang="hu-HU" sz="32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" pitchFamily="34" charset="0"/>
              </a:rPr>
              <a:t>Summary</a:t>
            </a:r>
            <a:r>
              <a:rPr kumimoji="0" lang="hu-HU" altLang="hu-HU" sz="32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" pitchFamily="34" charset="0"/>
              </a:rPr>
              <a:t> </a:t>
            </a:r>
            <a:r>
              <a:rPr kumimoji="0" lang="en-US" altLang="hu-HU" sz="32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" pitchFamily="34" charset="0"/>
              </a:rPr>
              <a:t>&amp; Outlook</a:t>
            </a:r>
            <a:r>
              <a:rPr kumimoji="0" lang="hu-HU" altLang="hu-HU" sz="32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" pitchFamily="34" charset="0"/>
              </a:rPr>
              <a:t> </a:t>
            </a:r>
            <a:r>
              <a:rPr kumimoji="0" lang="en-US" altLang="hu-HU" sz="32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" pitchFamily="34" charset="0"/>
              </a:rPr>
              <a:t> </a:t>
            </a:r>
            <a:r>
              <a:rPr kumimoji="0" lang="hu-HU" altLang="hu-HU" sz="1800" b="1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" pitchFamily="34" charset="0"/>
              </a:rPr>
              <a:t>possible</a:t>
            </a:r>
            <a:r>
              <a:rPr kumimoji="0" lang="hu-HU" altLang="hu-HU" sz="1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" pitchFamily="34" charset="0"/>
              </a:rPr>
              <a:t> </a:t>
            </a:r>
            <a:r>
              <a:rPr kumimoji="0" lang="hu-HU" altLang="hu-HU" sz="1800" b="1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" pitchFamily="34" charset="0"/>
              </a:rPr>
              <a:t>generalizations</a:t>
            </a:r>
            <a:r>
              <a:rPr kumimoji="0" lang="hu-HU" altLang="hu-HU" sz="1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" pitchFamily="34" charset="0"/>
              </a:rPr>
              <a:t> </a:t>
            </a:r>
            <a:r>
              <a:rPr kumimoji="0" lang="hu-HU" altLang="hu-HU" sz="1800" b="1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" pitchFamily="34" charset="0"/>
              </a:rPr>
              <a:t>future</a:t>
            </a:r>
            <a:r>
              <a:rPr kumimoji="0" lang="hu-HU" altLang="hu-HU" sz="1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" pitchFamily="34" charset="0"/>
              </a:rPr>
              <a:t> </a:t>
            </a:r>
            <a:r>
              <a:rPr kumimoji="0" lang="hu-HU" altLang="hu-HU" sz="1800" b="1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" pitchFamily="34" charset="0"/>
              </a:rPr>
              <a:t>plans</a:t>
            </a:r>
            <a:r>
              <a:rPr kumimoji="0" lang="hu-HU" altLang="hu-HU" sz="18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Sans" pitchFamily="34" charset="0"/>
              </a:rPr>
              <a:t> </a:t>
            </a:r>
            <a:r>
              <a:rPr kumimoji="0" lang="en-GB" altLang="hu-HU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Lucida Sans" pitchFamily="34" charset="0"/>
              </a:rPr>
              <a:t>                                           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Text Box 1"/>
          <p:cNvSpPr txBox="1"/>
          <p:nvPr/>
        </p:nvSpPr>
        <p:spPr>
          <a:xfrm>
            <a:off x="427990" y="188640"/>
            <a:ext cx="8394700" cy="13573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algn="ctr" defTabSz="914400" eaLnBrk="1" hangingPunct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u-HU" altLang="hu-HU" sz="4000" i="1" dirty="0">
                <a:solidFill>
                  <a:srgbClr val="FFFF00"/>
                </a:solidFill>
                <a:ea typeface="Droid Sans"/>
              </a:rPr>
              <a:t>A </a:t>
            </a:r>
            <a:r>
              <a:rPr lang="hu-HU" altLang="hu-HU" sz="4000" i="1" dirty="0" err="1">
                <a:solidFill>
                  <a:srgbClr val="FFFF00"/>
                </a:solidFill>
                <a:ea typeface="Droid Sans"/>
              </a:rPr>
              <a:t>results</a:t>
            </a:r>
            <a:r>
              <a:rPr lang="hu-HU" altLang="hu-HU" sz="4000" i="1" dirty="0">
                <a:solidFill>
                  <a:srgbClr val="FFFF00"/>
                </a:solidFill>
                <a:ea typeface="Droid Sans"/>
              </a:rPr>
              <a:t> of </a:t>
            </a:r>
            <a:r>
              <a:rPr lang="hu-HU" altLang="hu-HU" sz="4000" i="1" dirty="0" err="1">
                <a:solidFill>
                  <a:srgbClr val="FFFF00"/>
                </a:solidFill>
                <a:ea typeface="Droid Sans"/>
              </a:rPr>
              <a:t>the</a:t>
            </a:r>
            <a:r>
              <a:rPr lang="hu-HU" altLang="hu-HU" sz="4000" i="1" dirty="0">
                <a:solidFill>
                  <a:srgbClr val="FFFF00"/>
                </a:solidFill>
                <a:ea typeface="Droid Sans"/>
              </a:rPr>
              <a:t> </a:t>
            </a:r>
            <a:r>
              <a:rPr lang="hu-HU" altLang="hu-HU" sz="4000" i="1" dirty="0" err="1">
                <a:solidFill>
                  <a:srgbClr val="FFFF00"/>
                </a:solidFill>
                <a:ea typeface="Droid Sans"/>
              </a:rPr>
              <a:t>reduced</a:t>
            </a:r>
            <a:r>
              <a:rPr lang="hu-HU" altLang="hu-HU" sz="4000" i="1" dirty="0">
                <a:solidFill>
                  <a:srgbClr val="FFFF00"/>
                </a:solidFill>
                <a:ea typeface="Droid Sans"/>
              </a:rPr>
              <a:t> </a:t>
            </a:r>
            <a:r>
              <a:rPr lang="hu-HU" altLang="hu-HU" sz="4000" i="1" dirty="0" err="1">
                <a:solidFill>
                  <a:srgbClr val="FFFF00"/>
                </a:solidFill>
                <a:ea typeface="Droid Sans"/>
              </a:rPr>
              <a:t>model</a:t>
            </a:r>
            <a:r>
              <a:rPr lang="hu-HU" altLang="hu-HU" sz="4000" i="1" dirty="0">
                <a:solidFill>
                  <a:srgbClr val="FFFF00"/>
                </a:solidFill>
                <a:latin typeface="Lucida Sans" pitchFamily="34" charset="0"/>
                <a:ea typeface="Droid Sans"/>
              </a:rPr>
              <a:t> </a:t>
            </a:r>
            <a:endParaRPr lang="hu-HU" altLang="hu-HU" sz="4000" i="1" dirty="0">
              <a:solidFill>
                <a:srgbClr val="00FF00"/>
              </a:solidFill>
              <a:latin typeface="Lucida Sans" pitchFamily="34" charset="0"/>
              <a:ea typeface="Droid Sans"/>
            </a:endParaRPr>
          </a:p>
        </p:txBody>
      </p:sp>
      <p:sp>
        <p:nvSpPr>
          <p:cNvPr id="6" name="Text Box 1"/>
          <p:cNvSpPr txBox="1"/>
          <p:nvPr/>
        </p:nvSpPr>
        <p:spPr>
          <a:xfrm>
            <a:off x="470579" y="1547800"/>
            <a:ext cx="67178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Due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to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el-GR" altLang="en-US" sz="1800" b="0" dirty="0">
                <a:latin typeface="Calibri" panose="020F0502020204030204"/>
                <a:cs typeface="Lucida Sans Unicode" panose="020B0602030504020204" charset="0"/>
              </a:rPr>
              <a:t>β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= 0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the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solutions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are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separable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, </a:t>
            </a:r>
          </a:p>
          <a:p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one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solution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is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trivial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all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variables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are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constant</a:t>
            </a:r>
            <a:endParaRPr lang="hu-HU" altLang="en-US" sz="1800" b="0" dirty="0">
              <a:latin typeface="Calibri" panose="020F0502020204030204"/>
              <a:cs typeface="Lucida Sans Unicode" panose="020B0602030504020204" charset="0"/>
            </a:endParaRPr>
          </a:p>
          <a:p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The </a:t>
            </a:r>
            <a:r>
              <a:rPr lang="hu-HU" altLang="en-US" sz="1800" b="0" dirty="0" err="1">
                <a:latin typeface="Calibri" panose="020F0502020204030204"/>
                <a:cs typeface="Lucida Sans Unicode" panose="020B0602030504020204" charset="0"/>
              </a:rPr>
              <a:t>second</a:t>
            </a:r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is:</a:t>
            </a:r>
          </a:p>
          <a:p>
            <a:endParaRPr lang="hu-HU" altLang="en-US" sz="1800" b="0" dirty="0">
              <a:latin typeface="Calibri" panose="020F0502020204030204"/>
              <a:cs typeface="Lucida Sans Unicode" panose="020B0602030504020204" charset="0"/>
            </a:endParaRPr>
          </a:p>
          <a:p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  </a:t>
            </a:r>
            <a:endParaRPr lang="hu-HU" altLang="en-US" sz="1800" b="0" dirty="0">
              <a:latin typeface="Lucida Sans Unicode" panose="020B0602030504020204" charset="0"/>
              <a:cs typeface="Lucida Sans Unicode" panose="020B060203050402020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80" y="2492896"/>
            <a:ext cx="49434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"/>
          <p:cNvSpPr txBox="1"/>
          <p:nvPr/>
        </p:nvSpPr>
        <p:spPr>
          <a:xfrm>
            <a:off x="5508104" y="2492896"/>
            <a:ext cx="35470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the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particle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number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is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zero</a:t>
            </a:r>
            <a:endParaRPr lang="hu-HU" altLang="en-US" sz="1800" b="0" dirty="0">
              <a:latin typeface="Lucida Sans Unicode" panose="020B0602030504020204" charset="0"/>
              <a:cs typeface="Lucida Sans Unicode" panose="020B0602030504020204" charset="0"/>
            </a:endParaRPr>
          </a:p>
          <a:p>
            <a:endParaRPr lang="hu-HU" altLang="en-US" sz="1800" b="0" dirty="0">
              <a:latin typeface="Lucida Sans Unicode" panose="020B0602030504020204" charset="0"/>
              <a:cs typeface="Lucida Sans Unicode" panose="020B0602030504020204" charset="0"/>
            </a:endParaRPr>
          </a:p>
          <a:p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the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electric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field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is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analytic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</a:p>
          <a:p>
            <a:endParaRPr lang="hu-HU" altLang="en-US" sz="1800" b="0" dirty="0">
              <a:latin typeface="Lucida Sans Unicode" panose="020B0602030504020204" charset="0"/>
              <a:cs typeface="Lucida Sans Unicode" panose="020B0602030504020204" charset="0"/>
            </a:endParaRPr>
          </a:p>
          <a:p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velocity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field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is implicit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numerically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given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</a:p>
          <a:p>
            <a:r>
              <a:rPr lang="hu-HU" altLang="en-US" sz="1800" b="0" dirty="0">
                <a:latin typeface="Calibri" panose="020F0502020204030204"/>
                <a:cs typeface="Lucida Sans Unicode" panose="020B0602030504020204" charset="0"/>
              </a:rPr>
              <a:t>   </a:t>
            </a:r>
            <a:endParaRPr lang="hu-HU" altLang="en-US" sz="1800" b="0" dirty="0">
              <a:latin typeface="Lucida Sans Unicode" panose="020B0602030504020204" charset="0"/>
              <a:cs typeface="Lucida Sans Unicode" panose="020B060203050402020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80" y="4725729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14" y="4725729"/>
            <a:ext cx="2586976" cy="184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Text Box 1"/>
          <p:cNvSpPr txBox="1"/>
          <p:nvPr/>
        </p:nvSpPr>
        <p:spPr>
          <a:xfrm>
            <a:off x="427990" y="188640"/>
            <a:ext cx="8394700" cy="13573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u-HU" altLang="hu-HU" sz="4000" i="1" dirty="0">
                <a:solidFill>
                  <a:srgbClr val="FFFF00"/>
                </a:solidFill>
                <a:ea typeface="Droid Sans"/>
              </a:rPr>
              <a:t>A </a:t>
            </a:r>
            <a:r>
              <a:rPr lang="hu-HU" altLang="hu-HU" sz="4000" i="1" dirty="0" err="1">
                <a:solidFill>
                  <a:srgbClr val="FFFF00"/>
                </a:solidFill>
                <a:ea typeface="Droid Sans"/>
              </a:rPr>
              <a:t>neven</a:t>
            </a:r>
            <a:r>
              <a:rPr lang="hu-HU" altLang="hu-HU" sz="4000" i="1" dirty="0">
                <a:solidFill>
                  <a:srgbClr val="FFFF00"/>
                </a:solidFill>
                <a:ea typeface="Droid Sans"/>
              </a:rPr>
              <a:t> more </a:t>
            </a:r>
            <a:r>
              <a:rPr lang="hu-HU" altLang="hu-HU" sz="4000" i="1" dirty="0" err="1">
                <a:solidFill>
                  <a:srgbClr val="FFFF00"/>
                </a:solidFill>
                <a:ea typeface="Droid Sans"/>
              </a:rPr>
              <a:t>simplified</a:t>
            </a:r>
            <a:r>
              <a:rPr lang="hu-HU" altLang="hu-HU" sz="4000" i="1" dirty="0">
                <a:solidFill>
                  <a:srgbClr val="FFFF00"/>
                </a:solidFill>
                <a:ea typeface="Droid Sans"/>
              </a:rPr>
              <a:t> </a:t>
            </a:r>
            <a:r>
              <a:rPr lang="hu-HU" altLang="hu-HU" sz="4000" i="1" dirty="0" err="1">
                <a:solidFill>
                  <a:srgbClr val="FFFF00"/>
                </a:solidFill>
                <a:ea typeface="Droid Sans"/>
              </a:rPr>
              <a:t>model</a:t>
            </a:r>
            <a:r>
              <a:rPr lang="hu-HU" altLang="hu-HU" sz="4000" i="1" dirty="0">
                <a:solidFill>
                  <a:srgbClr val="FFFF00"/>
                </a:solidFill>
                <a:ea typeface="Droid Sans"/>
              </a:rPr>
              <a:t> </a:t>
            </a:r>
            <a:endParaRPr lang="hu-HU" altLang="hu-HU" sz="4000" i="1" dirty="0">
              <a:solidFill>
                <a:srgbClr val="00FF00"/>
              </a:solidFill>
              <a:ea typeface="Droid Sans"/>
            </a:endParaRPr>
          </a:p>
        </p:txBody>
      </p:sp>
      <p:sp>
        <p:nvSpPr>
          <p:cNvPr id="3" name="Text Box 1"/>
          <p:cNvSpPr txBox="1"/>
          <p:nvPr/>
        </p:nvSpPr>
        <p:spPr>
          <a:xfrm>
            <a:off x="294019" y="1686715"/>
            <a:ext cx="867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coupled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continuity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, Euler and Poisson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equations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in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one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Cartesian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direction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:</a:t>
            </a:r>
          </a:p>
        </p:txBody>
      </p:sp>
      <p:sp>
        <p:nvSpPr>
          <p:cNvPr id="5" name="Text Box 1"/>
          <p:cNvSpPr txBox="1"/>
          <p:nvPr/>
        </p:nvSpPr>
        <p:spPr>
          <a:xfrm>
            <a:off x="343970" y="4759322"/>
            <a:ext cx="8499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with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the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same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Ansatz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a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reduction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to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an ODE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system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is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possible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</a:p>
          <a:p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with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the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following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self-similar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exponents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 </a:t>
            </a:r>
            <a:endParaRPr lang="hu-HU" altLang="en-US" sz="1800" b="0" dirty="0">
              <a:solidFill>
                <a:srgbClr val="FFFFFF"/>
              </a:solidFill>
              <a:latin typeface="Calibri" panose="020F0502020204030204"/>
              <a:cs typeface="Lucida Sans Unicode" panose="020B0602030504020204" charset="0"/>
            </a:endParaRPr>
          </a:p>
          <a:p>
            <a:endParaRPr lang="hu-HU" altLang="en-US" sz="1800" b="0" dirty="0">
              <a:solidFill>
                <a:srgbClr val="FFFFFF"/>
              </a:solidFill>
              <a:latin typeface="Calibri" panose="020F0502020204030204"/>
              <a:cs typeface="Lucida Sans Unicode" panose="020B0602030504020204" charset="0"/>
            </a:endParaRPr>
          </a:p>
          <a:p>
            <a:endParaRPr lang="hu-HU" altLang="en-US" sz="1800" b="0" dirty="0">
              <a:solidFill>
                <a:srgbClr val="FFFFFF"/>
              </a:solidFill>
              <a:latin typeface="Calibri" panose="020F0502020204030204"/>
              <a:cs typeface="Lucida Sans Unicode" panose="020B060203050402020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79" y="2420888"/>
            <a:ext cx="3917801" cy="219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Egyenes összekötő nyíllal 3"/>
          <p:cNvCxnSpPr/>
          <p:nvPr/>
        </p:nvCxnSpPr>
        <p:spPr bwMode="auto">
          <a:xfrm flipH="1">
            <a:off x="4645386" y="4323596"/>
            <a:ext cx="662827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</p:spPr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05264"/>
            <a:ext cx="74739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"/>
          <p:cNvSpPr txBox="1"/>
          <p:nvPr/>
        </p:nvSpPr>
        <p:spPr>
          <a:xfrm>
            <a:off x="5652120" y="3907160"/>
            <a:ext cx="19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</a:p>
        </p:txBody>
      </p:sp>
      <p:sp>
        <p:nvSpPr>
          <p:cNvPr id="14" name="Text Box 1"/>
          <p:cNvSpPr txBox="1"/>
          <p:nvPr/>
        </p:nvSpPr>
        <p:spPr>
          <a:xfrm>
            <a:off x="5508104" y="3953326"/>
            <a:ext cx="271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No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initial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electrons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,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just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ions</a:t>
            </a:r>
            <a:endParaRPr lang="hu-HU" altLang="en-US" sz="1800" b="0" dirty="0">
              <a:solidFill>
                <a:srgbClr val="FFFFFF"/>
              </a:solidFill>
              <a:latin typeface="Lucida Sans Unicode" panose="020B0602030504020204" charset="0"/>
              <a:cs typeface="Lucida Sans Unicode" panose="020B060203050402020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Text Box 1"/>
          <p:cNvSpPr txBox="1"/>
          <p:nvPr/>
        </p:nvSpPr>
        <p:spPr>
          <a:xfrm>
            <a:off x="427990" y="188640"/>
            <a:ext cx="8394700" cy="13573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u-HU" altLang="hu-HU" sz="4000" i="1" dirty="0">
                <a:solidFill>
                  <a:srgbClr val="FFFF00"/>
                </a:solidFill>
                <a:ea typeface="Droid Sans"/>
              </a:rPr>
              <a:t>The </a:t>
            </a:r>
            <a:r>
              <a:rPr lang="hu-HU" altLang="hu-HU" sz="4000" i="1" dirty="0" err="1">
                <a:solidFill>
                  <a:srgbClr val="FFFF00"/>
                </a:solidFill>
                <a:ea typeface="Droid Sans"/>
              </a:rPr>
              <a:t>solutions</a:t>
            </a:r>
            <a:r>
              <a:rPr lang="hu-HU" altLang="hu-HU" sz="4000" i="1" dirty="0">
                <a:solidFill>
                  <a:srgbClr val="FFFF00"/>
                </a:solidFill>
                <a:ea typeface="Droid Sans"/>
              </a:rPr>
              <a:t> of </a:t>
            </a:r>
            <a:r>
              <a:rPr lang="hu-HU" altLang="hu-HU" sz="4000" i="1" dirty="0" err="1">
                <a:solidFill>
                  <a:srgbClr val="FFFF00"/>
                </a:solidFill>
                <a:ea typeface="Droid Sans"/>
              </a:rPr>
              <a:t>the</a:t>
            </a:r>
            <a:r>
              <a:rPr lang="hu-HU" altLang="hu-HU" sz="4000" i="1" dirty="0">
                <a:solidFill>
                  <a:srgbClr val="FFFF00"/>
                </a:solidFill>
                <a:ea typeface="Droid Sans"/>
              </a:rPr>
              <a:t> ODE </a:t>
            </a:r>
            <a:r>
              <a:rPr lang="hu-HU" altLang="hu-HU" sz="4000" i="1" dirty="0" err="1">
                <a:solidFill>
                  <a:srgbClr val="FFFF00"/>
                </a:solidFill>
                <a:ea typeface="Droid Sans"/>
              </a:rPr>
              <a:t>system</a:t>
            </a:r>
            <a:r>
              <a:rPr lang="hu-HU" altLang="hu-HU" sz="4000" i="1" dirty="0">
                <a:solidFill>
                  <a:srgbClr val="FFFF00"/>
                </a:solidFill>
                <a:ea typeface="Droid Sans"/>
              </a:rPr>
              <a:t>  </a:t>
            </a:r>
            <a:r>
              <a:rPr lang="hu-HU" altLang="hu-HU" sz="4000" i="1" dirty="0">
                <a:solidFill>
                  <a:srgbClr val="00FF00"/>
                </a:solidFill>
                <a:ea typeface="Droid Sans"/>
              </a:rPr>
              <a:t>  </a:t>
            </a:r>
          </a:p>
        </p:txBody>
      </p:sp>
      <p:sp>
        <p:nvSpPr>
          <p:cNvPr id="3" name="Text Box 1"/>
          <p:cNvSpPr txBox="1"/>
          <p:nvPr/>
        </p:nvSpPr>
        <p:spPr>
          <a:xfrm>
            <a:off x="448123" y="2996952"/>
            <a:ext cx="739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the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general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solution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for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the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velocity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shape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function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g(</a:t>
            </a:r>
            <a:r>
              <a:rPr lang="el-GR" altLang="en-US" sz="1800" b="0" dirty="0">
                <a:solidFill>
                  <a:srgbClr val="FFFFFF"/>
                </a:solidFill>
                <a:latin typeface="Calibri" panose="020F0502020204030204"/>
                <a:cs typeface="Lucida Sans Unicode" panose="020B0602030504020204" charset="0"/>
              </a:rPr>
              <a:t>η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) is:</a:t>
            </a:r>
          </a:p>
        </p:txBody>
      </p:sp>
      <p:sp>
        <p:nvSpPr>
          <p:cNvPr id="6" name="Text Box 1"/>
          <p:cNvSpPr txBox="1"/>
          <p:nvPr/>
        </p:nvSpPr>
        <p:spPr>
          <a:xfrm>
            <a:off x="427990" y="1403484"/>
            <a:ext cx="867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Beyond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the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trivial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solutions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we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have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42085"/>
            <a:ext cx="7372107" cy="108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62039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"/>
          <p:cNvSpPr txBox="1"/>
          <p:nvPr/>
        </p:nvSpPr>
        <p:spPr>
          <a:xfrm>
            <a:off x="2092901" y="4221088"/>
            <a:ext cx="412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The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final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solutions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for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different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el-GR" altLang="en-US" sz="1800" b="0" dirty="0">
                <a:solidFill>
                  <a:srgbClr val="FFFFFF"/>
                </a:solidFill>
                <a:latin typeface="Calibri" panose="020F0502020204030204"/>
                <a:cs typeface="Lucida Sans Unicode" panose="020B0602030504020204" charset="0"/>
              </a:rPr>
              <a:t>β</a:t>
            </a:r>
            <a:r>
              <a:rPr lang="hu-HU" altLang="en-US" sz="1800" b="0" dirty="0">
                <a:solidFill>
                  <a:srgbClr val="FFFFFF"/>
                </a:solidFill>
                <a:latin typeface="Calibri" panose="020F0502020204030204"/>
                <a:cs typeface="Lucida Sans Unicode" panose="020B0602030504020204" charset="0"/>
              </a:rPr>
              <a:t>s: </a:t>
            </a:r>
            <a:endParaRPr lang="hu-HU" altLang="en-US" sz="1800" b="0" dirty="0">
              <a:solidFill>
                <a:srgbClr val="FFFFFF"/>
              </a:solidFill>
              <a:latin typeface="Lucida Sans Unicode" panose="020B0602030504020204" charset="0"/>
              <a:cs typeface="Lucida Sans Unicode" panose="020B060203050402020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14" y="4653136"/>
            <a:ext cx="4653686" cy="19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1187624" cy="48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53136"/>
            <a:ext cx="2286000" cy="48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1"/>
          <p:cNvSpPr txBox="1"/>
          <p:nvPr/>
        </p:nvSpPr>
        <p:spPr>
          <a:xfrm>
            <a:off x="6624228" y="5157192"/>
            <a:ext cx="2213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where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W is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the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</a:p>
          <a:p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Lambert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function</a:t>
            </a:r>
            <a:endParaRPr lang="hu-HU" altLang="en-US" sz="1800" b="0" dirty="0">
              <a:solidFill>
                <a:srgbClr val="FFFFFF"/>
              </a:solidFill>
              <a:latin typeface="Lucida Sans Unicode" panose="020B0602030504020204" charset="0"/>
              <a:cs typeface="Lucida Sans Unicode" panose="020B0602030504020204" charset="0"/>
            </a:endParaRPr>
          </a:p>
          <a:p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defined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as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:</a:t>
            </a:r>
          </a:p>
          <a:p>
            <a:endParaRPr lang="hu-HU" altLang="en-US" sz="1800" b="0" dirty="0">
              <a:solidFill>
                <a:srgbClr val="FFFFFF"/>
              </a:solidFill>
              <a:latin typeface="Lucida Sans Unicode" panose="020B0602030504020204" charset="0"/>
              <a:cs typeface="Lucida Sans Unicode" panose="020B0602030504020204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267" y="6021288"/>
            <a:ext cx="1886496" cy="53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Text Box 1"/>
          <p:cNvSpPr txBox="1"/>
          <p:nvPr/>
        </p:nvSpPr>
        <p:spPr>
          <a:xfrm>
            <a:off x="427990" y="44624"/>
            <a:ext cx="8394700" cy="13573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u-HU" altLang="hu-HU" sz="4000" i="1" dirty="0">
                <a:solidFill>
                  <a:srgbClr val="FFFF00"/>
                </a:solidFill>
                <a:ea typeface="Droid Sans"/>
              </a:rPr>
              <a:t> The </a:t>
            </a:r>
            <a:r>
              <a:rPr lang="hu-HU" altLang="hu-HU" sz="4000" i="1" dirty="0" err="1">
                <a:solidFill>
                  <a:srgbClr val="FFFF00"/>
                </a:solidFill>
                <a:ea typeface="Droid Sans"/>
              </a:rPr>
              <a:t>velocity</a:t>
            </a:r>
            <a:r>
              <a:rPr lang="hu-HU" altLang="hu-HU" sz="4000" i="1" dirty="0">
                <a:solidFill>
                  <a:srgbClr val="FFFF00"/>
                </a:solidFill>
                <a:ea typeface="Droid Sans"/>
              </a:rPr>
              <a:t> </a:t>
            </a:r>
            <a:r>
              <a:rPr lang="hu-HU" altLang="hu-HU" sz="4000" i="1" dirty="0" err="1">
                <a:solidFill>
                  <a:srgbClr val="FFFF00"/>
                </a:solidFill>
                <a:ea typeface="Droid Sans"/>
              </a:rPr>
              <a:t>distributions</a:t>
            </a:r>
            <a:endParaRPr lang="hu-HU" altLang="hu-HU" sz="4000" i="1" dirty="0">
              <a:solidFill>
                <a:srgbClr val="00FF00"/>
              </a:solidFill>
              <a:ea typeface="Droid Sans"/>
            </a:endParaRPr>
          </a:p>
        </p:txBody>
      </p:sp>
      <p:sp>
        <p:nvSpPr>
          <p:cNvPr id="6" name="Text Box 1"/>
          <p:cNvSpPr txBox="1"/>
          <p:nvPr/>
        </p:nvSpPr>
        <p:spPr>
          <a:xfrm>
            <a:off x="427990" y="1368153"/>
            <a:ext cx="867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For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different</a:t>
            </a:r>
            <a:r>
              <a:rPr lang="hu-HU" altLang="en-US" sz="18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el-GR" altLang="en-US" sz="1800" b="0" dirty="0">
                <a:solidFill>
                  <a:srgbClr val="FFFFFF"/>
                </a:solidFill>
                <a:latin typeface="Calibri" panose="020F0502020204030204"/>
                <a:cs typeface="Lucida Sans Unicode" panose="020B0602030504020204" charset="0"/>
              </a:rPr>
              <a:t>α</a:t>
            </a:r>
            <a:r>
              <a:rPr lang="hu-HU" altLang="en-US" sz="1800" b="0" dirty="0">
                <a:solidFill>
                  <a:srgbClr val="FFFFFF"/>
                </a:solidFill>
                <a:latin typeface="Calibri" panose="020F0502020204030204"/>
                <a:cs typeface="Lucida Sans Unicode" panose="020B0602030504020204" charset="0"/>
              </a:rPr>
              <a:t>s</a:t>
            </a:r>
            <a:endParaRPr lang="hu-HU" altLang="en-US" sz="1800" b="0" dirty="0">
              <a:solidFill>
                <a:srgbClr val="FFFFFF"/>
              </a:solidFill>
              <a:latin typeface="Lucida Sans Unicode" panose="020B0602030504020204" charset="0"/>
              <a:cs typeface="Lucida Sans Unicode" panose="020B060203050402020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48" y="1772816"/>
            <a:ext cx="5256584" cy="48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/>
          <p:nvPr/>
        </p:nvSpPr>
        <p:spPr>
          <a:xfrm>
            <a:off x="107607" y="3285113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a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much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simpler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coupled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second-oreder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non-linear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non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autonomus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system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</a:p>
          <a:p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                                               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can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be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derived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5" y="2492699"/>
            <a:ext cx="77597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734" y="4724772"/>
            <a:ext cx="3257883" cy="154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"/>
          <p:cNvSpPr txBox="1"/>
          <p:nvPr/>
        </p:nvSpPr>
        <p:spPr>
          <a:xfrm>
            <a:off x="2627531" y="1845970"/>
            <a:ext cx="326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Just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apply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the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next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Ansatz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: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27990" y="188640"/>
            <a:ext cx="8394700" cy="13573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algn="ctr" defTabSz="914400" eaLnBrk="1" hangingPunct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u-HU" altLang="hu-HU" sz="4000" i="1" dirty="0">
                <a:solidFill>
                  <a:srgbClr val="FFFF00"/>
                </a:solidFill>
                <a:latin typeface="Lucida Sans" pitchFamily="34" charset="0"/>
                <a:ea typeface="Droid Sans"/>
              </a:rPr>
              <a:t>The traveling wave solution of the simplest model </a:t>
            </a:r>
            <a:endParaRPr lang="hu-HU" altLang="hu-HU" sz="4000" i="1" dirty="0">
              <a:solidFill>
                <a:srgbClr val="00FF00"/>
              </a:solidFill>
              <a:latin typeface="Lucida Sans" pitchFamily="34" charset="0"/>
              <a:ea typeface="Droid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Text Box 1"/>
          <p:cNvSpPr txBox="1"/>
          <p:nvPr/>
        </p:nvSpPr>
        <p:spPr>
          <a:xfrm>
            <a:off x="427990" y="188640"/>
            <a:ext cx="8394700" cy="13573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algn="ctr" defTabSz="914400" eaLnBrk="1" hangingPunct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u-HU" altLang="hu-HU" sz="4000" i="1" dirty="0">
                <a:solidFill>
                  <a:srgbClr val="FFFF00"/>
                </a:solidFill>
                <a:latin typeface="Lucida Sans" pitchFamily="34" charset="0"/>
                <a:ea typeface="Droid Sans"/>
              </a:rPr>
              <a:t>The traveling wave solution of the simplest model </a:t>
            </a:r>
            <a:endParaRPr lang="hu-HU" altLang="hu-HU" sz="4000" i="1" dirty="0">
              <a:solidFill>
                <a:srgbClr val="00FF00"/>
              </a:solidFill>
              <a:latin typeface="Lucida Sans" pitchFamily="34" charset="0"/>
              <a:ea typeface="Droid Sans"/>
            </a:endParaRPr>
          </a:p>
        </p:txBody>
      </p:sp>
      <p:sp>
        <p:nvSpPr>
          <p:cNvPr id="3" name="Text Box 1"/>
          <p:cNvSpPr txBox="1"/>
          <p:nvPr/>
        </p:nvSpPr>
        <p:spPr>
          <a:xfrm>
            <a:off x="261669" y="4149080"/>
            <a:ext cx="867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these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are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just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„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running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fronts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”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in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time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and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space</a:t>
            </a:r>
            <a:endParaRPr lang="hu-HU" altLang="en-US" sz="1800" b="0" dirty="0">
              <a:latin typeface="Lucida Sans Unicode" panose="020B0602030504020204" charset="0"/>
              <a:cs typeface="Lucida Sans Unicode" panose="020B0602030504020204" charset="0"/>
            </a:endParaRPr>
          </a:p>
        </p:txBody>
      </p:sp>
      <p:sp>
        <p:nvSpPr>
          <p:cNvPr id="6" name="Text Box 1"/>
          <p:cNvSpPr txBox="1"/>
          <p:nvPr/>
        </p:nvSpPr>
        <p:spPr>
          <a:xfrm>
            <a:off x="446419" y="1839115"/>
            <a:ext cx="8670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there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are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three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different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solutions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available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,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the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first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2 of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them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are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almost </a:t>
            </a:r>
          </a:p>
          <a:p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Trivial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only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the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third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is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remarkable</a:t>
            </a:r>
            <a:r>
              <a:rPr lang="hu-HU" altLang="en-US" sz="1800" b="0">
                <a:latin typeface="Lucida Sans Unicode" panose="020B0602030504020204" charset="0"/>
                <a:cs typeface="Lucida Sans Unicode" panose="020B0602030504020204" charset="0"/>
              </a:rPr>
              <a:t>  </a:t>
            </a:r>
            <a:endParaRPr lang="hu-HU" altLang="en-US" sz="1800" b="0" dirty="0">
              <a:latin typeface="Lucida Sans Unicode" panose="020B0602030504020204" charset="0"/>
              <a:cs typeface="Lucida Sans Unicode" panose="020B060203050402020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79" y="2519395"/>
            <a:ext cx="807085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79" y="4635593"/>
            <a:ext cx="2759332" cy="185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357" y="4725144"/>
            <a:ext cx="2754972" cy="185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Text Box 1"/>
          <p:cNvSpPr txBox="1"/>
          <p:nvPr/>
        </p:nvSpPr>
        <p:spPr>
          <a:xfrm>
            <a:off x="427990" y="188640"/>
            <a:ext cx="8394700" cy="13573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algn="ctr" defTabSz="914400" eaLnBrk="1" hangingPunct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u-HU" altLang="hu-HU" sz="4000" i="1" dirty="0">
                <a:solidFill>
                  <a:srgbClr val="FFFF00"/>
                </a:solidFill>
                <a:ea typeface="Droid Sans"/>
              </a:rPr>
              <a:t>A </a:t>
            </a:r>
            <a:r>
              <a:rPr lang="hu-HU" altLang="hu-HU" sz="4000" i="1" dirty="0" err="1">
                <a:solidFill>
                  <a:srgbClr val="FFFF00"/>
                </a:solidFill>
                <a:ea typeface="Droid Sans"/>
              </a:rPr>
              <a:t>stimulating</a:t>
            </a:r>
            <a:r>
              <a:rPr lang="hu-HU" altLang="hu-HU" sz="4000" i="1" dirty="0">
                <a:solidFill>
                  <a:srgbClr val="FFFF00"/>
                </a:solidFill>
                <a:ea typeface="Droid Sans"/>
              </a:rPr>
              <a:t> </a:t>
            </a:r>
            <a:r>
              <a:rPr lang="hu-HU" altLang="hu-HU" sz="4000" i="1" dirty="0" err="1">
                <a:solidFill>
                  <a:srgbClr val="FFFF00"/>
                </a:solidFill>
                <a:ea typeface="Droid Sans"/>
              </a:rPr>
              <a:t>slide</a:t>
            </a:r>
            <a:r>
              <a:rPr lang="hu-HU" altLang="hu-HU" sz="4000" i="1" dirty="0">
                <a:solidFill>
                  <a:srgbClr val="FFFF00"/>
                </a:solidFill>
                <a:ea typeface="Droid Sans"/>
              </a:rPr>
              <a:t> </a:t>
            </a:r>
            <a:r>
              <a:rPr lang="hu-HU" altLang="hu-HU" sz="4000" i="1" dirty="0" err="1">
                <a:solidFill>
                  <a:srgbClr val="FFFF00"/>
                </a:solidFill>
                <a:ea typeface="Droid Sans"/>
              </a:rPr>
              <a:t>at</a:t>
            </a:r>
            <a:r>
              <a:rPr lang="hu-HU" altLang="hu-HU" sz="4000" i="1" dirty="0">
                <a:solidFill>
                  <a:srgbClr val="FFFF00"/>
                </a:solidFill>
                <a:ea typeface="Droid Sans"/>
              </a:rPr>
              <a:t> </a:t>
            </a:r>
            <a:r>
              <a:rPr lang="hu-HU" altLang="hu-HU" sz="4000" i="1" dirty="0" err="1">
                <a:solidFill>
                  <a:srgbClr val="FFFF00"/>
                </a:solidFill>
                <a:ea typeface="Droid Sans"/>
              </a:rPr>
              <a:t>last</a:t>
            </a:r>
            <a:r>
              <a:rPr lang="hu-HU" altLang="hu-HU" sz="4000" i="1">
                <a:solidFill>
                  <a:srgbClr val="FFFF00"/>
                </a:solidFill>
                <a:ea typeface="Droid Sans"/>
              </a:rPr>
              <a:t> </a:t>
            </a:r>
            <a:r>
              <a:rPr lang="hu-HU" altLang="hu-HU" sz="4000" i="1">
                <a:solidFill>
                  <a:srgbClr val="FFFF00"/>
                </a:solidFill>
                <a:latin typeface="Lucida Sans" pitchFamily="34" charset="0"/>
                <a:ea typeface="Droid Sans"/>
              </a:rPr>
              <a:t> </a:t>
            </a:r>
            <a:endParaRPr lang="hu-HU" altLang="hu-HU" sz="4000" i="1" dirty="0">
              <a:solidFill>
                <a:srgbClr val="00FF00"/>
              </a:solidFill>
              <a:latin typeface="Lucida Sans" pitchFamily="34" charset="0"/>
              <a:ea typeface="Droid Sans"/>
            </a:endParaRPr>
          </a:p>
        </p:txBody>
      </p:sp>
      <p:sp>
        <p:nvSpPr>
          <p:cNvPr id="6" name="Text Box 1"/>
          <p:cNvSpPr txBox="1"/>
          <p:nvPr/>
        </p:nvSpPr>
        <p:spPr>
          <a:xfrm>
            <a:off x="418201" y="1412776"/>
            <a:ext cx="8670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a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very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similar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spherically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symmeteric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hydrodinamical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model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,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applied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to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the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dark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fluid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with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additional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rotation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can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solve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the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Hubble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tension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,</a:t>
            </a:r>
          </a:p>
          <a:p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which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means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acceleration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expansion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of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the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Universe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</a:p>
          <a:p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So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the</a:t>
            </a:r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0000"/>
                </a:solidFill>
                <a:latin typeface="Lucida Sans Unicode" panose="020B0602030504020204" charset="0"/>
                <a:cs typeface="Lucida Sans Unicode" panose="020B0602030504020204" charset="0"/>
              </a:rPr>
              <a:t>Universe</a:t>
            </a:r>
            <a:r>
              <a:rPr lang="hu-HU" altLang="en-US" sz="1800" b="0" dirty="0">
                <a:solidFill>
                  <a:srgbClr val="FF0000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0000"/>
                </a:solidFill>
                <a:latin typeface="Lucida Sans Unicode" panose="020B0602030504020204" charset="0"/>
                <a:cs typeface="Lucida Sans Unicode" panose="020B0602030504020204" charset="0"/>
              </a:rPr>
              <a:t>should</a:t>
            </a:r>
            <a:r>
              <a:rPr lang="hu-HU" altLang="en-US" sz="1800" b="0" dirty="0">
                <a:solidFill>
                  <a:srgbClr val="FF0000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800" b="0" dirty="0" err="1">
                <a:solidFill>
                  <a:srgbClr val="FF0000"/>
                </a:solidFill>
                <a:latin typeface="Lucida Sans Unicode" panose="020B0602030504020204" charset="0"/>
                <a:cs typeface="Lucida Sans Unicode" panose="020B0602030504020204" charset="0"/>
              </a:rPr>
              <a:t>rotate</a:t>
            </a:r>
            <a:r>
              <a:rPr lang="hu-HU" altLang="en-US" sz="1800" b="0" dirty="0">
                <a:solidFill>
                  <a:srgbClr val="FF0000"/>
                </a:solidFill>
                <a:latin typeface="Lucida Sans Unicode" panose="020B0602030504020204" charset="0"/>
                <a:cs typeface="Lucida Sans Unicode" panose="020B0602030504020204" charset="0"/>
              </a:rPr>
              <a:t>   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86" y="5084101"/>
            <a:ext cx="3588903" cy="85866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99" y="2636912"/>
            <a:ext cx="1352549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39" y="2636912"/>
            <a:ext cx="36385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48" y="3713001"/>
            <a:ext cx="3415622" cy="126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36" y="6012406"/>
            <a:ext cx="389535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"/>
          <p:cNvSpPr txBox="1"/>
          <p:nvPr/>
        </p:nvSpPr>
        <p:spPr>
          <a:xfrm>
            <a:off x="427990" y="4437112"/>
            <a:ext cx="753817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4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Attracts</a:t>
            </a:r>
            <a:r>
              <a:rPr lang="hu-HU" altLang="en-US" sz="14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4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remarkable</a:t>
            </a:r>
            <a:r>
              <a:rPr lang="hu-HU" altLang="en-US" sz="14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4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attention</a:t>
            </a:r>
            <a:r>
              <a:rPr lang="hu-HU" altLang="en-US" sz="14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:</a:t>
            </a:r>
          </a:p>
          <a:p>
            <a:r>
              <a:rPr lang="hu-HU" altLang="en-US" sz="14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approx</a:t>
            </a:r>
            <a:r>
              <a:rPr lang="hu-HU" altLang="en-US" sz="14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. 29’000 </a:t>
            </a:r>
            <a:r>
              <a:rPr lang="hu-HU" altLang="en-US" sz="14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downloads</a:t>
            </a:r>
            <a:r>
              <a:rPr lang="hu-HU" altLang="en-US" sz="14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of </a:t>
            </a:r>
            <a:r>
              <a:rPr lang="hu-HU" altLang="en-US" sz="14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the</a:t>
            </a:r>
            <a:r>
              <a:rPr lang="hu-HU" altLang="en-US" sz="14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4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paper</a:t>
            </a:r>
            <a:r>
              <a:rPr lang="hu-HU" altLang="en-US" sz="14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, </a:t>
            </a:r>
            <a:endParaRPr lang="en-US" altLang="en-US" sz="1400" b="0" dirty="0">
              <a:solidFill>
                <a:srgbClr val="FFFFFF"/>
              </a:solidFill>
              <a:latin typeface="Lucida Sans Unicode" panose="020B0602030504020204" charset="0"/>
              <a:cs typeface="Lucida Sans Unicode" panose="020B0602030504020204" charset="0"/>
            </a:endParaRPr>
          </a:p>
          <a:p>
            <a:r>
              <a:rPr lang="en-US" altLang="en-US" sz="14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8 citations  in 7 months </a:t>
            </a:r>
            <a:endParaRPr lang="hu-HU" altLang="en-US" sz="1400" b="0" dirty="0">
              <a:solidFill>
                <a:srgbClr val="FFFFFF"/>
              </a:solidFill>
              <a:latin typeface="Lucida Sans Unicode" panose="020B0602030504020204" charset="0"/>
              <a:cs typeface="Lucida Sans Unicode" panose="020B0602030504020204" charset="0"/>
            </a:endParaRPr>
          </a:p>
          <a:p>
            <a:endParaRPr lang="hu-HU" altLang="en-US" sz="1400" b="0" dirty="0">
              <a:solidFill>
                <a:srgbClr val="FFFFFF"/>
              </a:solidFill>
              <a:latin typeface="Lucida Sans Unicode" panose="020B0602030504020204" charset="0"/>
              <a:cs typeface="Lucida Sans Unicode" panose="020B0602030504020204" charset="0"/>
            </a:endParaRPr>
          </a:p>
          <a:p>
            <a:r>
              <a:rPr lang="hu-HU" altLang="en-US" sz="14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approx</a:t>
            </a:r>
            <a:r>
              <a:rPr lang="hu-HU" altLang="en-US" sz="14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.  80 </a:t>
            </a:r>
            <a:r>
              <a:rPr lang="hu-HU" altLang="en-US" sz="14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newspaper</a:t>
            </a:r>
            <a:r>
              <a:rPr lang="en-US" altLang="en-US" sz="14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s</a:t>
            </a:r>
            <a:r>
              <a:rPr lang="hu-HU" altLang="en-US" sz="14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4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article</a:t>
            </a:r>
            <a:r>
              <a:rPr lang="hu-HU" altLang="en-US" sz="14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4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world</a:t>
            </a:r>
            <a:r>
              <a:rPr lang="hu-HU" altLang="en-US" sz="14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4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wide</a:t>
            </a:r>
            <a:r>
              <a:rPr lang="hu-HU" altLang="en-US" sz="14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,</a:t>
            </a:r>
          </a:p>
          <a:p>
            <a:r>
              <a:rPr lang="hu-HU" altLang="en-US" sz="14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like</a:t>
            </a:r>
            <a:r>
              <a:rPr lang="hu-HU" altLang="en-US" sz="14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Stern, der Standard, </a:t>
            </a:r>
            <a:r>
              <a:rPr lang="hu-HU" altLang="en-US" sz="14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Newsweek</a:t>
            </a:r>
            <a:r>
              <a:rPr lang="hu-HU" altLang="en-US" sz="14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, India </a:t>
            </a:r>
            <a:r>
              <a:rPr lang="hu-HU" altLang="en-US" sz="14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Today</a:t>
            </a:r>
            <a:r>
              <a:rPr lang="hu-HU" altLang="en-US" sz="14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, </a:t>
            </a:r>
          </a:p>
          <a:p>
            <a:r>
              <a:rPr lang="hu-HU" altLang="en-US" sz="14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Aljazeera</a:t>
            </a:r>
            <a:r>
              <a:rPr lang="hu-HU" altLang="en-US" sz="14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 </a:t>
            </a:r>
          </a:p>
          <a:p>
            <a:r>
              <a:rPr lang="hu-HU" altLang="en-US" sz="14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</a:p>
          <a:p>
            <a:r>
              <a:rPr lang="hu-HU" altLang="en-US" sz="14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3 </a:t>
            </a:r>
            <a:r>
              <a:rPr lang="hu-HU" altLang="en-US" sz="14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relevant</a:t>
            </a:r>
            <a:r>
              <a:rPr lang="hu-HU" altLang="en-US" sz="14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4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youtube</a:t>
            </a:r>
            <a:r>
              <a:rPr lang="hu-HU" altLang="en-US" sz="14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4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channels</a:t>
            </a:r>
            <a:r>
              <a:rPr lang="hu-HU" altLang="en-US" sz="14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, </a:t>
            </a:r>
          </a:p>
          <a:p>
            <a:r>
              <a:rPr lang="hu-HU" altLang="en-US" sz="14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several</a:t>
            </a:r>
            <a:r>
              <a:rPr lang="hu-HU" altLang="en-US" sz="14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4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hundred</a:t>
            </a:r>
            <a:r>
              <a:rPr lang="hu-HU" altLang="en-US" sz="14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4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thousand</a:t>
            </a:r>
            <a:r>
              <a:rPr lang="hu-HU" altLang="en-US" sz="14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4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followers</a:t>
            </a:r>
            <a:r>
              <a:rPr lang="hu-HU" altLang="en-US" sz="14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endParaRPr lang="hu-HU" altLang="en-US" sz="1400" dirty="0">
              <a:solidFill>
                <a:srgbClr val="FFFFFF"/>
              </a:solidFill>
              <a:latin typeface="Lucida Sans Unicode" panose="020B0602030504020204" charset="0"/>
              <a:cs typeface="Lucida Sans Unicode" panose="020B0602030504020204" charset="0"/>
            </a:endParaRPr>
          </a:p>
          <a:p>
            <a:r>
              <a:rPr lang="hu-HU" altLang="en-US" sz="14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Anton </a:t>
            </a:r>
            <a:r>
              <a:rPr lang="hu-HU" altLang="en-US" sz="14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Petrov</a:t>
            </a:r>
            <a:r>
              <a:rPr lang="hu-HU" altLang="en-US" sz="14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, </a:t>
            </a:r>
            <a:r>
              <a:rPr lang="hu-HU" altLang="en-US" sz="14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NASa</a:t>
            </a:r>
            <a:r>
              <a:rPr lang="hu-HU" altLang="en-US" sz="14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hu-HU" altLang="en-US" sz="14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Space</a:t>
            </a:r>
            <a:r>
              <a:rPr lang="hu-HU" altLang="en-US" sz="1400" b="0" dirty="0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 News, Dr. </a:t>
            </a:r>
            <a:r>
              <a:rPr lang="hu-HU" altLang="en-US" sz="1400" b="0" dirty="0" err="1">
                <a:solidFill>
                  <a:srgbClr val="FFFFFF"/>
                </a:solidFill>
                <a:latin typeface="Lucida Sans Unicode" panose="020B0602030504020204" charset="0"/>
                <a:cs typeface="Lucida Sans Unicode" panose="020B0602030504020204" charset="0"/>
              </a:rPr>
              <a:t>Becky</a:t>
            </a:r>
            <a:endParaRPr lang="hu-HU" altLang="en-US" sz="1400" b="0" dirty="0">
              <a:solidFill>
                <a:srgbClr val="FFFFFF"/>
              </a:solidFill>
              <a:latin typeface="Lucida Sans Unicode" panose="020B0602030504020204" charset="0"/>
              <a:cs typeface="Lucida Sans Unicode" panose="020B0602030504020204" charset="0"/>
            </a:endParaRPr>
          </a:p>
          <a:p>
            <a:endParaRPr lang="hu-HU" altLang="en-US" sz="1800" b="0" dirty="0">
              <a:solidFill>
                <a:srgbClr val="FFFFFF"/>
              </a:solidFill>
              <a:latin typeface="Lucida Sans Unicode" panose="020B0602030504020204" charset="0"/>
              <a:cs typeface="Lucida Sans Unicode" panose="020B060203050402020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Text Box 1"/>
          <p:cNvSpPr txBox="1"/>
          <p:nvPr/>
        </p:nvSpPr>
        <p:spPr>
          <a:xfrm>
            <a:off x="427990" y="188640"/>
            <a:ext cx="8394700" cy="13573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algn="ctr" defTabSz="914400" eaLnBrk="1" hangingPunct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u-HU" altLang="hu-HU" sz="4000" i="1" dirty="0" err="1">
                <a:solidFill>
                  <a:srgbClr val="FFFF00"/>
                </a:solidFill>
                <a:latin typeface="Lucida Sans" pitchFamily="34" charset="0"/>
                <a:ea typeface="Droid Sans"/>
              </a:rPr>
              <a:t>Summary</a:t>
            </a:r>
            <a:r>
              <a:rPr lang="hu-HU" altLang="hu-HU" sz="4000" i="1" dirty="0">
                <a:solidFill>
                  <a:srgbClr val="FFFF00"/>
                </a:solidFill>
                <a:latin typeface="Lucida Sans" pitchFamily="34" charset="0"/>
                <a:ea typeface="Droid Sans"/>
              </a:rPr>
              <a:t> and </a:t>
            </a:r>
            <a:r>
              <a:rPr lang="hu-HU" altLang="hu-HU" sz="4000" i="1" dirty="0" err="1">
                <a:solidFill>
                  <a:srgbClr val="FFFF00"/>
                </a:solidFill>
                <a:latin typeface="Lucida Sans" pitchFamily="34" charset="0"/>
                <a:ea typeface="Droid Sans"/>
              </a:rPr>
              <a:t>outlook</a:t>
            </a:r>
            <a:r>
              <a:rPr lang="hu-HU" altLang="hu-HU" sz="4000" i="1" dirty="0">
                <a:solidFill>
                  <a:srgbClr val="FFFF00"/>
                </a:solidFill>
                <a:latin typeface="Lucida Sans" pitchFamily="34" charset="0"/>
                <a:ea typeface="Droid Sans"/>
              </a:rPr>
              <a:t> </a:t>
            </a:r>
            <a:endParaRPr lang="hu-HU" altLang="hu-HU" sz="4000" i="1" dirty="0">
              <a:solidFill>
                <a:srgbClr val="00FF00"/>
              </a:solidFill>
              <a:latin typeface="Lucida Sans" pitchFamily="34" charset="0"/>
              <a:ea typeface="Droid Sans"/>
            </a:endParaRPr>
          </a:p>
        </p:txBody>
      </p:sp>
      <p:sp>
        <p:nvSpPr>
          <p:cNvPr id="6" name="Text Box 1"/>
          <p:cNvSpPr txBox="1"/>
          <p:nvPr/>
        </p:nvSpPr>
        <p:spPr>
          <a:xfrm>
            <a:off x="179070" y="2277110"/>
            <a:ext cx="891730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- we gave an introduction to the reduction mechanism of PDEs </a:t>
            </a:r>
          </a:p>
          <a:p>
            <a:endParaRPr lang="hu-HU" altLang="en-US" sz="1800" b="0" dirty="0" err="1">
              <a:latin typeface="Lucida Sans Unicode" panose="020B0602030504020204" charset="0"/>
              <a:cs typeface="Lucida Sans Unicode" panose="020B0602030504020204" charset="0"/>
            </a:endParaRPr>
          </a:p>
          <a:p>
            <a:r>
              <a:rPr lang="hu-HU" altLang="en-US" sz="1800" b="0" dirty="0" err="1">
                <a:latin typeface="Lucida Sans Unicode" panose="020B0602030504020204" charset="0"/>
                <a:cs typeface="Lucida Sans Unicode" panose="020B0602030504020204" charset="0"/>
              </a:rPr>
              <a:t>- as an example we presented the self-similar solutions of the diffusion equ.</a:t>
            </a:r>
          </a:p>
          <a:p>
            <a:endParaRPr lang="hu-HU" altLang="en-US" sz="1800" b="0" dirty="0">
              <a:latin typeface="Lucida Sans Unicode" panose="020B0602030504020204" charset="0"/>
              <a:cs typeface="Lucida Sans Unicode" panose="020B0602030504020204" charset="0"/>
            </a:endParaRPr>
          </a:p>
          <a:p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- presented a hydrodinamical model for plasma acceleration of ions </a:t>
            </a:r>
          </a:p>
          <a:p>
            <a:endParaRPr lang="hu-HU" altLang="en-US" sz="1800" b="0" dirty="0">
              <a:latin typeface="Lucida Sans Unicode" panose="020B0602030504020204" charset="0"/>
              <a:cs typeface="Lucida Sans Unicode" panose="020B0602030504020204" charset="0"/>
            </a:endParaRPr>
          </a:p>
          <a:p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- presented different kind of solutions </a:t>
            </a:r>
          </a:p>
          <a:p>
            <a:endParaRPr lang="hu-HU" altLang="en-US" sz="1800" b="0" dirty="0">
              <a:latin typeface="Lucida Sans Unicode" panose="020B0602030504020204" charset="0"/>
              <a:cs typeface="Lucida Sans Unicode" panose="020B0602030504020204" charset="0"/>
            </a:endParaRPr>
          </a:p>
          <a:p>
            <a:r>
              <a:rPr lang="hu-HU" altLang="en-US" sz="1800" b="0" dirty="0">
                <a:latin typeface="Lucida Sans Unicode" panose="020B0602030504020204" charset="0"/>
                <a:cs typeface="Lucida Sans Unicode" panose="020B0602030504020204" charset="0"/>
              </a:rPr>
              <a:t>- as improvement we may include viscous effects, or source terms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sz="half" idx="1"/>
          </p:nvPr>
        </p:nvSpPr>
        <p:spPr/>
        <p:txBody>
          <a:bodyPr vert="horz" wrap="square" lIns="0" tIns="0" rIns="0" bIns="0" anchor="t" anchorCtr="0"/>
          <a:lstStyle/>
          <a:p>
            <a:pPr eaLnBrk="1" hangingPunct="1">
              <a:buNone/>
            </a:pPr>
            <a:r>
              <a:rPr lang="hu-HU" altLang="hu-HU" sz="4400" dirty="0"/>
              <a:t>        </a:t>
            </a:r>
          </a:p>
          <a:p>
            <a:pPr eaLnBrk="1" hangingPunct="1">
              <a:buNone/>
            </a:pPr>
            <a:r>
              <a:rPr lang="hu-HU" altLang="hu-HU" sz="4400" dirty="0"/>
              <a:t>            </a:t>
            </a:r>
            <a:endParaRPr lang="hu-HU" altLang="hu-HU" sz="4400" b="1" dirty="0"/>
          </a:p>
        </p:txBody>
      </p:sp>
      <p:sp>
        <p:nvSpPr>
          <p:cNvPr id="24581" name="Text Box 7"/>
          <p:cNvSpPr txBox="1"/>
          <p:nvPr/>
        </p:nvSpPr>
        <p:spPr>
          <a:xfrm>
            <a:off x="4427855" y="6309360"/>
            <a:ext cx="4697413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hu-HU" sz="2000" i="1" dirty="0">
                <a:solidFill>
                  <a:srgbClr val="00FF00"/>
                </a:solidFill>
                <a:latin typeface="Lucida Sans" pitchFamily="34" charset="0"/>
              </a:rPr>
              <a:t>Questions</a:t>
            </a:r>
            <a:r>
              <a:rPr lang="hu-HU" altLang="hu-HU" sz="2000" i="1" dirty="0">
                <a:solidFill>
                  <a:srgbClr val="00FF00"/>
                </a:solidFill>
                <a:latin typeface="Lucida Sans" pitchFamily="34" charset="0"/>
              </a:rPr>
              <a:t>, </a:t>
            </a:r>
            <a:r>
              <a:rPr lang="en-US" altLang="hu-HU" sz="2000" i="1" dirty="0">
                <a:solidFill>
                  <a:srgbClr val="00FF00"/>
                </a:solidFill>
                <a:latin typeface="Lucida Sans" pitchFamily="34" charset="0"/>
              </a:rPr>
              <a:t>Remarks</a:t>
            </a:r>
            <a:r>
              <a:rPr lang="de-DE" altLang="hu-HU" sz="2000" i="1" dirty="0">
                <a:solidFill>
                  <a:srgbClr val="00FF00"/>
                </a:solidFill>
                <a:latin typeface="Lucida Sans" pitchFamily="34" charset="0"/>
              </a:rPr>
              <a:t>, </a:t>
            </a:r>
            <a:r>
              <a:rPr lang="en-US" altLang="hu-HU" sz="2000" i="1" dirty="0">
                <a:solidFill>
                  <a:srgbClr val="00FF00"/>
                </a:solidFill>
                <a:latin typeface="Lucida Sans" pitchFamily="34" charset="0"/>
              </a:rPr>
              <a:t>Comments</a:t>
            </a:r>
            <a:r>
              <a:rPr lang="de-DE" altLang="hu-HU" sz="2000" i="1" dirty="0">
                <a:solidFill>
                  <a:srgbClr val="00FF00"/>
                </a:solidFill>
                <a:latin typeface="Lucida Sans" pitchFamily="34" charset="0"/>
              </a:rPr>
              <a:t>?…</a:t>
            </a:r>
          </a:p>
        </p:txBody>
      </p:sp>
      <p:pic>
        <p:nvPicPr>
          <p:cNvPr id="2" name="Content Placeholder 1" descr="ivo_rad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763395" y="2348865"/>
            <a:ext cx="5180965" cy="3703955"/>
          </a:xfrm>
          <a:prstGeom prst="rect">
            <a:avLst/>
          </a:prstGeom>
        </p:spPr>
      </p:pic>
      <p:sp>
        <p:nvSpPr>
          <p:cNvPr id="23557" name="AutoShape 3"/>
          <p:cNvSpPr/>
          <p:nvPr/>
        </p:nvSpPr>
        <p:spPr>
          <a:xfrm>
            <a:off x="34925" y="548958"/>
            <a:ext cx="9144000" cy="1478896"/>
          </a:xfrm>
          <a:prstGeom prst="roundRect">
            <a:avLst>
              <a:gd name="adj" fmla="val 218"/>
            </a:avLst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defTabSz="914400" eaLnBrk="1" hangingPunct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u-HU" altLang="hu-HU" sz="3200" i="1" dirty="0">
                <a:solidFill>
                  <a:srgbClr val="FFFF00"/>
                </a:solidFill>
                <a:latin typeface="Lucida Sans" pitchFamily="34" charset="0"/>
                <a:ea typeface="Droid Sans"/>
              </a:rPr>
              <a:t>		</a:t>
            </a:r>
            <a:r>
              <a:rPr lang="hu-HU" altLang="hu-HU" sz="4800" i="1" dirty="0">
                <a:solidFill>
                  <a:srgbClr val="FFFF00"/>
                </a:solidFill>
                <a:latin typeface="Lucida Sans" pitchFamily="34" charset="0"/>
                <a:ea typeface="Droid Sans"/>
              </a:rPr>
              <a:t>Thank you for your attention! </a:t>
            </a:r>
            <a:r>
              <a:rPr lang="hu-HU" altLang="hu-HU" sz="3200" i="1" dirty="0">
                <a:solidFill>
                  <a:srgbClr val="FFFF00"/>
                </a:solidFill>
                <a:latin typeface="Lucida Sans" pitchFamily="34" charset="0"/>
                <a:ea typeface="Droid Sans"/>
              </a:rPr>
              <a:t> 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/>
          </p:cNvSpPr>
          <p:nvPr>
            <p:ph type="title"/>
          </p:nvPr>
        </p:nvSpPr>
        <p:spPr>
          <a:xfrm>
            <a:off x="685800" y="-15875"/>
            <a:ext cx="7751763" cy="1357313"/>
          </a:xfrm>
        </p:spPr>
        <p:txBody>
          <a:bodyPr vert="horz" wrap="square" lIns="0" tIns="0" rIns="0" bIns="0" anchor="ctr" anchorCtr="0"/>
          <a:lstStyle/>
          <a:p>
            <a:r>
              <a:rPr lang="hu-HU" altLang="en-US" b="1" i="1" dirty="0">
                <a:solidFill>
                  <a:srgbClr val="FFFF00"/>
                </a:solidFill>
                <a:latin typeface="Lucida Sans Unicode" panose="020B0602030504020204" charset="0"/>
                <a:cs typeface="Lucida Sans Unicode" panose="020B0602030504020204" charset="0"/>
              </a:rPr>
              <a:t>Personal Introduction</a:t>
            </a:r>
            <a:r>
              <a:rPr lang="en-US" altLang="hu-HU" i="1" dirty="0">
                <a:solidFill>
                  <a:srgbClr val="FFFF00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</a:p>
        </p:txBody>
      </p:sp>
      <p:sp>
        <p:nvSpPr>
          <p:cNvPr id="9218" name="Rectangle 3"/>
          <p:cNvSpPr>
            <a:spLocks noGrp="1"/>
          </p:cNvSpPr>
          <p:nvPr>
            <p:ph idx="1"/>
          </p:nvPr>
        </p:nvSpPr>
        <p:spPr>
          <a:xfrm>
            <a:off x="179512" y="1203960"/>
            <a:ext cx="9361487" cy="5300662"/>
          </a:xfrm>
        </p:spPr>
        <p:txBody>
          <a:bodyPr vert="horz" wrap="square" lIns="0" tIns="0" rIns="0" bIns="0" anchor="t" anchorCtr="0"/>
          <a:lstStyle/>
          <a:p>
            <a:pPr>
              <a:buNone/>
            </a:pPr>
            <a:r>
              <a:rPr lang="hu-HU" altLang="hu-HU" sz="1400" dirty="0">
                <a:solidFill>
                  <a:schemeClr val="bg1"/>
                </a:solidFill>
                <a:latin typeface="Lucida Sans" pitchFamily="34" charset="0"/>
              </a:rPr>
              <a:t>dr. </a:t>
            </a:r>
            <a:r>
              <a:rPr lang="hu-HU" altLang="hu-HU" sz="1400" b="1" dirty="0">
                <a:solidFill>
                  <a:schemeClr val="bg1"/>
                </a:solidFill>
                <a:latin typeface="Lucida Sans" pitchFamily="34" charset="0"/>
              </a:rPr>
              <a:t>Barna Imre Ferenc Phd  </a:t>
            </a:r>
          </a:p>
          <a:p>
            <a:pPr>
              <a:buNone/>
            </a:pPr>
            <a:r>
              <a:rPr lang="hu-HU" altLang="hu-HU" sz="1400" b="1" dirty="0">
                <a:solidFill>
                  <a:schemeClr val="bg1"/>
                </a:solidFill>
                <a:latin typeface="Lucida Sans" pitchFamily="34" charset="0"/>
              </a:rPr>
              <a:t>was born in 1972, </a:t>
            </a:r>
          </a:p>
          <a:p>
            <a:pPr>
              <a:buNone/>
            </a:pPr>
            <a:r>
              <a:rPr lang="hu-HU" altLang="hu-HU" sz="1400" b="1" dirty="0">
                <a:solidFill>
                  <a:schemeClr val="bg1"/>
                </a:solidFill>
                <a:latin typeface="Lucida Sans" pitchFamily="34" charset="0"/>
              </a:rPr>
              <a:t>stuff scientist at HUN-REN Wigner Research Centre for Physics,   </a:t>
            </a:r>
          </a:p>
          <a:p>
            <a:pPr>
              <a:buNone/>
            </a:pPr>
            <a:r>
              <a:rPr lang="hu-HU" altLang="hu-HU" sz="1400" b="1" dirty="0">
                <a:solidFill>
                  <a:schemeClr val="bg1"/>
                </a:solidFill>
                <a:latin typeface="Lucida Sans" pitchFamily="34" charset="0"/>
              </a:rPr>
              <a:t>Education:  Technical University Budapest, eng-phys.  1991 - 97</a:t>
            </a:r>
          </a:p>
          <a:p>
            <a:pPr>
              <a:buNone/>
            </a:pPr>
            <a:r>
              <a:rPr lang="hu-HU" altLang="hu-HU" sz="1400" b="1" dirty="0">
                <a:solidFill>
                  <a:schemeClr val="bg1"/>
                </a:solidFill>
                <a:latin typeface="Lucida Sans" pitchFamily="34" charset="0"/>
              </a:rPr>
              <a:t>Phd:   Justus-Liebig Universität, Giessen in 2002, topic: ion-atom collision, ionisation </a:t>
            </a:r>
          </a:p>
          <a:p>
            <a:pPr>
              <a:buNone/>
            </a:pPr>
            <a:r>
              <a:rPr lang="hu-HU" altLang="hu-HU" sz="1400" b="1" dirty="0">
                <a:solidFill>
                  <a:schemeClr val="bg1"/>
                </a:solidFill>
                <a:latin typeface="Lucida Sans" pitchFamily="34" charset="0"/>
              </a:rPr>
              <a:t>PostDoc:  </a:t>
            </a:r>
          </a:p>
          <a:p>
            <a:pPr>
              <a:buNone/>
            </a:pPr>
            <a:r>
              <a:rPr lang="hu-HU" altLang="hu-HU" sz="1400" b="1" dirty="0">
                <a:solidFill>
                  <a:schemeClr val="bg1"/>
                </a:solidFill>
                <a:latin typeface="Lucida Sans" pitchFamily="34" charset="0"/>
              </a:rPr>
              <a:t>2002 - 2004 Max Planck Institute for Physics of Complex Systems, Dresden </a:t>
            </a:r>
          </a:p>
          <a:p>
            <a:pPr>
              <a:buNone/>
            </a:pPr>
            <a:r>
              <a:rPr lang="hu-HU" altLang="hu-HU" sz="1400" b="1" dirty="0">
                <a:solidFill>
                  <a:schemeClr val="bg1"/>
                </a:solidFill>
                <a:latin typeface="Lucida Sans" pitchFamily="34" charset="0"/>
              </a:rPr>
              <a:t>2004 - 2005 TU Vienna, Theoretical Phys. Departement</a:t>
            </a:r>
          </a:p>
          <a:p>
            <a:pPr>
              <a:buNone/>
            </a:pPr>
            <a:r>
              <a:rPr lang="hu-HU" altLang="hu-HU" sz="1400" b="1" dirty="0">
                <a:solidFill>
                  <a:schemeClr val="bg1"/>
                </a:solidFill>
                <a:latin typeface="Lucida Sans" pitchFamily="34" charset="0"/>
              </a:rPr>
              <a:t>Permanent Positions: </a:t>
            </a:r>
          </a:p>
          <a:p>
            <a:pPr>
              <a:buNone/>
            </a:pPr>
            <a:r>
              <a:rPr lang="hu-HU" altLang="hu-HU" sz="1400" b="1" dirty="0">
                <a:solidFill>
                  <a:schemeClr val="bg1"/>
                </a:solidFill>
                <a:latin typeface="Lucida Sans" pitchFamily="34" charset="0"/>
              </a:rPr>
              <a:t>2005 - 2013  Atomenergy Research Institute</a:t>
            </a:r>
          </a:p>
          <a:p>
            <a:pPr>
              <a:buNone/>
            </a:pPr>
            <a:r>
              <a:rPr lang="hu-HU" altLang="hu-HU" sz="1400" b="1" dirty="0">
                <a:solidFill>
                  <a:schemeClr val="bg1"/>
                </a:solidFill>
                <a:latin typeface="Lucida Sans" pitchFamily="34" charset="0"/>
              </a:rPr>
              <a:t>2012 - 2019 ELI ALPS laser center, half position</a:t>
            </a:r>
          </a:p>
          <a:p>
            <a:pPr>
              <a:buNone/>
            </a:pPr>
            <a:r>
              <a:rPr lang="hu-HU" altLang="hu-HU" sz="1400" b="1" dirty="0">
                <a:solidFill>
                  <a:srgbClr val="FFC000"/>
                </a:solidFill>
                <a:latin typeface="Lucida Sans" pitchFamily="34" charset="0"/>
              </a:rPr>
              <a:t>2013 - till today HUN-REN  Wigner Research Centre for Physics </a:t>
            </a:r>
          </a:p>
          <a:p>
            <a:pPr>
              <a:buNone/>
            </a:pPr>
            <a:r>
              <a:rPr lang="hu-HU" altLang="hu-HU" sz="1400" b="1" dirty="0">
                <a:solidFill>
                  <a:srgbClr val="FFC000"/>
                </a:solidFill>
                <a:latin typeface="Lucida Sans" pitchFamily="34" charset="0"/>
              </a:rPr>
              <a:t>2008 - till today german biophysics tutor at the Vetarinary University </a:t>
            </a:r>
            <a:r>
              <a:rPr lang="hu-HU" altLang="hu-HU" sz="1400" b="1" dirty="0">
                <a:solidFill>
                  <a:schemeClr val="tx1"/>
                </a:solidFill>
                <a:latin typeface="Lucida Sans" pitchFamily="34" charset="0"/>
              </a:rPr>
              <a:t> </a:t>
            </a:r>
            <a:r>
              <a:rPr lang="hu-HU" altLang="hu-HU" sz="1400" b="1" dirty="0">
                <a:solidFill>
                  <a:srgbClr val="FFFF00"/>
                </a:solidFill>
                <a:latin typeface="Lucida Sans" pitchFamily="34" charset="0"/>
              </a:rPr>
              <a:t> 	  </a:t>
            </a:r>
          </a:p>
          <a:p>
            <a:pPr>
              <a:buNone/>
            </a:pPr>
            <a:r>
              <a:rPr lang="hu-HU" altLang="hu-HU" sz="1400" b="1" dirty="0">
                <a:solidFill>
                  <a:schemeClr val="bg1"/>
                </a:solidFill>
                <a:latin typeface="Lucida Sans" pitchFamily="34" charset="0"/>
              </a:rPr>
              <a:t>Research fields:  old: atomic physis, new:  laser - matter interaction, matematical physics,               </a:t>
            </a:r>
          </a:p>
          <a:p>
            <a:pPr>
              <a:buNone/>
            </a:pPr>
            <a:r>
              <a:rPr lang="hu-HU" altLang="hu-HU" sz="1400" b="1" dirty="0">
                <a:solidFill>
                  <a:schemeClr val="bg1"/>
                </a:solidFill>
                <a:latin typeface="Lucida Sans" pitchFamily="34" charset="0"/>
              </a:rPr>
              <a:t>86 peer-revied publication,  Google scholar: 1360 citation,  Erdős number: 4  </a:t>
            </a:r>
            <a:r>
              <a:rPr lang="hu-HU" altLang="hu-HU" sz="1400" b="1" dirty="0">
                <a:solidFill>
                  <a:schemeClr val="bg1"/>
                </a:solidFill>
                <a:latin typeface="Lucida Sans" pitchFamily="34" charset="0"/>
                <a:sym typeface="Wingdings" panose="05000000000000000000" pitchFamily="2" charset="2"/>
              </a:rPr>
              <a:t></a:t>
            </a:r>
            <a:endParaRPr lang="hu-HU" altLang="hu-HU" sz="1400" b="1" dirty="0">
              <a:solidFill>
                <a:schemeClr val="bg1"/>
              </a:solidFill>
              <a:latin typeface="Lucida Sans" pitchFamily="34" charset="0"/>
            </a:endParaRPr>
          </a:p>
          <a:p>
            <a:pPr>
              <a:buNone/>
            </a:pPr>
            <a:r>
              <a:rPr lang="hu-HU" altLang="hu-HU" sz="1400" b="1" dirty="0">
                <a:solidFill>
                  <a:schemeClr val="bg1"/>
                </a:solidFill>
                <a:latin typeface="Lucida Sans" pitchFamily="34" charset="0"/>
              </a:rPr>
              <a:t>Webpage:  http://www.kfki.hu/~barnai/</a:t>
            </a:r>
          </a:p>
          <a:p>
            <a:pPr>
              <a:buNone/>
            </a:pPr>
            <a:r>
              <a:rPr lang="hu-HU" altLang="hu-HU" sz="1400" b="1" dirty="0">
                <a:solidFill>
                  <a:schemeClr val="bg1"/>
                </a:solidFill>
                <a:latin typeface="Lucida Sans" pitchFamily="34" charset="0"/>
              </a:rPr>
              <a:t>E-mail: barna.imre@wigner.hu    Tel: 392-2222/3504</a:t>
            </a:r>
            <a:r>
              <a:rPr lang="hu-HU" altLang="hu-HU" sz="2400" b="1" dirty="0">
                <a:solidFill>
                  <a:schemeClr val="bg1"/>
                </a:solidFill>
                <a:latin typeface="Lucida Sans" pitchFamily="34" charset="0"/>
              </a:rPr>
              <a:t> </a:t>
            </a:r>
          </a:p>
          <a:p>
            <a:pPr>
              <a:buNone/>
            </a:pPr>
            <a:r>
              <a:rPr lang="hu-HU" altLang="hu-HU" sz="2400" b="1" dirty="0">
                <a:solidFill>
                  <a:srgbClr val="FFFF00"/>
                </a:solidFill>
                <a:latin typeface="Lucida Sans" pitchFamily="34" charset="0"/>
              </a:rPr>
              <a:t>     </a:t>
            </a:r>
            <a:endParaRPr lang="en-US" altLang="hu-HU" sz="2400" b="1" dirty="0">
              <a:solidFill>
                <a:srgbClr val="FFFF00"/>
              </a:solidFill>
              <a:latin typeface="Lucida Sans" pitchFamily="34" charset="0"/>
            </a:endParaRPr>
          </a:p>
          <a:p>
            <a:pPr>
              <a:buNone/>
            </a:pPr>
            <a:r>
              <a:rPr lang="en-US" altLang="hu-HU" sz="2800" b="1" i="1" dirty="0">
                <a:solidFill>
                  <a:srgbClr val="FFFF00"/>
                </a:solidFill>
                <a:latin typeface="Lucida Sans" pitchFamily="34" charset="0"/>
              </a:rPr>
              <a:t>   </a:t>
            </a:r>
            <a:endParaRPr lang="hu-HU" altLang="hu-HU" sz="2800" b="1" i="1" dirty="0">
              <a:solidFill>
                <a:srgbClr val="FFFF00"/>
              </a:solidFill>
              <a:latin typeface="Lucida Sans" pitchFamily="34" charset="0"/>
            </a:endParaRPr>
          </a:p>
        </p:txBody>
      </p:sp>
      <p:pic>
        <p:nvPicPr>
          <p:cNvPr id="100" name="Picture 99"/>
          <p:cNvPicPr/>
          <p:nvPr/>
        </p:nvPicPr>
        <p:blipFill>
          <a:blip/>
          <a:stretch>
            <a:fillRect/>
          </a:stretch>
        </p:blipFill>
        <p:spPr>
          <a:xfrm>
            <a:off x="4381500" y="3238500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012" y="2149158"/>
            <a:ext cx="1296988" cy="41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425" y="2636838"/>
            <a:ext cx="1298575" cy="423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355" y="3140710"/>
            <a:ext cx="842645" cy="67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10" descr="TU Wien, TUW | TU Wi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6898" y="3932873"/>
            <a:ext cx="831850" cy="831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12" descr="Címla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9745" y="5949315"/>
            <a:ext cx="2327910" cy="8337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Content Placeholder 3" descr="eli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2915" y="4884420"/>
            <a:ext cx="948690" cy="741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Content Placeholder 4" descr="Névtelen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8073390" y="5656580"/>
            <a:ext cx="955675" cy="47815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9"/>
          <a:stretch>
            <a:fillRect/>
          </a:stretch>
        </p:blipFill>
        <p:spPr>
          <a:xfrm>
            <a:off x="8460105" y="6219190"/>
            <a:ext cx="556895" cy="5708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635" y="908720"/>
            <a:ext cx="714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/>
          </p:cNvSpPr>
          <p:nvPr>
            <p:ph type="title"/>
          </p:nvPr>
        </p:nvSpPr>
        <p:spPr>
          <a:xfrm>
            <a:off x="685800" y="-15875"/>
            <a:ext cx="7751763" cy="1357313"/>
          </a:xfrm>
        </p:spPr>
        <p:txBody>
          <a:bodyPr vert="horz" wrap="square" lIns="0" tIns="0" rIns="0" bIns="0" anchor="ctr" anchorCtr="0"/>
          <a:lstStyle/>
          <a:p>
            <a:r>
              <a:rPr lang="hu-HU" altLang="hu-HU" b="1" i="1" dirty="0">
                <a:solidFill>
                  <a:srgbClr val="FFFF00"/>
                </a:solidFill>
                <a:latin typeface="Lucida Sans" pitchFamily="34" charset="0"/>
              </a:rPr>
              <a:t>Some words about </a:t>
            </a:r>
            <a:r>
              <a:rPr lang="hu-HU" altLang="hu-HU" b="1" i="1" dirty="0" err="1">
                <a:solidFill>
                  <a:srgbClr val="FFFF00"/>
                </a:solidFill>
                <a:latin typeface="Lucida Sans" pitchFamily="34" charset="0"/>
              </a:rPr>
              <a:t>PDEs</a:t>
            </a:r>
            <a:r>
              <a:rPr lang="hu-HU" altLang="hu-HU" b="1" i="1" dirty="0">
                <a:solidFill>
                  <a:srgbClr val="FFFF00"/>
                </a:solidFill>
                <a:latin typeface="Lucida Sans" pitchFamily="34" charset="0"/>
              </a:rPr>
              <a:t>  </a:t>
            </a:r>
            <a:r>
              <a:rPr lang="en-US" altLang="hu-HU" dirty="0"/>
              <a:t> </a:t>
            </a:r>
            <a:r>
              <a:rPr lang="hu-HU" altLang="en-US" dirty="0"/>
              <a:t> </a:t>
            </a:r>
          </a:p>
        </p:txBody>
      </p:sp>
      <p:sp>
        <p:nvSpPr>
          <p:cNvPr id="9218" name="Rectangle 3"/>
          <p:cNvSpPr>
            <a:spLocks noGrp="1"/>
          </p:cNvSpPr>
          <p:nvPr>
            <p:ph idx="1"/>
          </p:nvPr>
        </p:nvSpPr>
        <p:spPr>
          <a:xfrm>
            <a:off x="107504" y="1412776"/>
            <a:ext cx="9271000" cy="5300345"/>
          </a:xfrm>
        </p:spPr>
        <p:txBody>
          <a:bodyPr vert="horz" wrap="square" lIns="0" tIns="0" rIns="0" bIns="0" anchor="t" anchorCtr="0"/>
          <a:lstStyle/>
          <a:p>
            <a:pPr>
              <a:buNone/>
            </a:pPr>
            <a:r>
              <a:rPr lang="hu-HU" altLang="en-US" sz="1800" b="1" dirty="0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  What are the methods: </a:t>
            </a:r>
          </a:p>
          <a:p>
            <a:pPr>
              <a:buNone/>
            </a:pPr>
            <a:r>
              <a:rPr lang="hu-HU" altLang="en-US" sz="1800" b="1" dirty="0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   1)  based </a:t>
            </a:r>
            <a:r>
              <a:rPr lang="hu-HU" altLang="en-US" sz="1800" b="1" dirty="0" err="1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on</a:t>
            </a:r>
            <a:r>
              <a:rPr lang="hu-HU" altLang="en-US" sz="1800" b="1" dirty="0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 Lie symmetries, quite a worked out method, </a:t>
            </a:r>
          </a:p>
          <a:p>
            <a:pPr>
              <a:buNone/>
            </a:pPr>
            <a:r>
              <a:rPr lang="hu-HU" altLang="en-US" sz="1800" b="1" dirty="0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        my  </a:t>
            </a:r>
            <a:r>
              <a:rPr lang="hu-HU" altLang="en-US" sz="1800" b="1" dirty="0" err="1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heavy</a:t>
            </a:r>
            <a:r>
              <a:rPr lang="hu-HU" altLang="en-US" sz="1800" b="1" dirty="0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 </a:t>
            </a:r>
            <a:r>
              <a:rPr lang="hu-HU" altLang="en-US" sz="1800" b="1" dirty="0" err="1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personal</a:t>
            </a:r>
            <a:r>
              <a:rPr lang="hu-HU" altLang="en-US" sz="1800" b="1" dirty="0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 </a:t>
            </a:r>
            <a:r>
              <a:rPr lang="hu-HU" altLang="en-US" sz="1800" b="1" dirty="0" err="1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problem</a:t>
            </a:r>
            <a:r>
              <a:rPr lang="hu-HU" altLang="en-US" sz="1800" b="1" dirty="0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 that they never analyze the </a:t>
            </a:r>
            <a:r>
              <a:rPr lang="hu-HU" altLang="en-US" sz="1800" b="1" dirty="0" err="1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properties</a:t>
            </a:r>
            <a:r>
              <a:rPr lang="hu-HU" altLang="en-US" sz="1800" b="1" dirty="0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 of </a:t>
            </a:r>
          </a:p>
          <a:p>
            <a:pPr>
              <a:buNone/>
            </a:pPr>
            <a:r>
              <a:rPr lang="hu-HU" altLang="en-US" sz="1800" b="1" dirty="0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       </a:t>
            </a:r>
            <a:r>
              <a:rPr lang="hu-HU" altLang="en-US" sz="1800" b="1" dirty="0" err="1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the</a:t>
            </a:r>
            <a:r>
              <a:rPr lang="hu-HU" altLang="en-US" sz="1800" b="1" dirty="0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  </a:t>
            </a:r>
            <a:r>
              <a:rPr lang="hu-HU" altLang="en-US" sz="1800" b="1" dirty="0" err="1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solutions</a:t>
            </a:r>
            <a:r>
              <a:rPr lang="hu-HU" altLang="en-US" sz="1800" b="1" dirty="0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 </a:t>
            </a:r>
            <a:r>
              <a:rPr lang="hu-HU" altLang="en-US" sz="1800" b="1" dirty="0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  <a:sym typeface="Wingdings" panose="05000000000000000000" pitchFamily="2" charset="2"/>
              </a:rPr>
              <a:t></a:t>
            </a:r>
            <a:r>
              <a:rPr lang="hu-HU" altLang="en-US" sz="1800" b="1" dirty="0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 </a:t>
            </a:r>
          </a:p>
          <a:p>
            <a:pPr>
              <a:buNone/>
            </a:pPr>
            <a:r>
              <a:rPr lang="hu-HU" altLang="en-US" sz="1800" b="1" dirty="0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        (I do not know the method, but it would be fine to know</a:t>
            </a:r>
            <a:r>
              <a:rPr lang="hu-HU" altLang="en-US" sz="1800" b="1" dirty="0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  <a:sym typeface="Wingdings" panose="05000000000000000000" pitchFamily="2" charset="2"/>
              </a:rPr>
              <a:t></a:t>
            </a:r>
            <a:r>
              <a:rPr lang="hu-HU" altLang="en-US" sz="1800" b="1" dirty="0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)</a:t>
            </a:r>
          </a:p>
          <a:p>
            <a:pPr>
              <a:buNone/>
            </a:pPr>
            <a:r>
              <a:rPr lang="hu-HU" altLang="en-US" sz="1800" b="1" dirty="0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   2)  </a:t>
            </a:r>
            <a:r>
              <a:rPr lang="hu-HU" altLang="en-US" sz="1800" b="1" dirty="0" err="1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Ad-hoc</a:t>
            </a:r>
            <a:r>
              <a:rPr lang="hu-HU" altLang="en-US" sz="1800" b="1" dirty="0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 variable transfomrations e.g. Hopf-Cole </a:t>
            </a:r>
          </a:p>
          <a:p>
            <a:pPr>
              <a:buNone/>
            </a:pPr>
            <a:r>
              <a:rPr lang="hu-HU" altLang="en-US" sz="1800" b="1" dirty="0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        U(x,t) = Exp[V(x,t)]  in some cases transforms to a linear PDE</a:t>
            </a:r>
          </a:p>
          <a:p>
            <a:pPr>
              <a:buNone/>
            </a:pPr>
            <a:r>
              <a:rPr lang="hu-HU" altLang="en-US" sz="1800" b="1" dirty="0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        pl. Kardar-Parisi-Zwang  surface gowth equation  </a:t>
            </a:r>
          </a:p>
          <a:p>
            <a:pPr>
              <a:buNone/>
            </a:pPr>
            <a:r>
              <a:rPr lang="hu-HU" altLang="en-US" sz="1800" b="1" dirty="0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  3)   Separation of variables,  learn at Laplace-Poisson equation </a:t>
            </a:r>
            <a:r>
              <a:rPr lang="hu-HU" altLang="en-US" sz="1800" b="1" dirty="0" err="1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in</a:t>
            </a:r>
            <a:r>
              <a:rPr lang="hu-HU" altLang="en-US" sz="1800" b="1" dirty="0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 </a:t>
            </a:r>
            <a:r>
              <a:rPr lang="hu-HU" altLang="en-US" sz="1800" b="1" dirty="0" err="1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university</a:t>
            </a:r>
            <a:endParaRPr lang="hu-HU" altLang="en-US" sz="1800" b="1" dirty="0">
              <a:solidFill>
                <a:schemeClr val="bg1"/>
              </a:solidFill>
              <a:latin typeface="Lucida Sans" pitchFamily="34" charset="0"/>
              <a:cs typeface="Lucida Sans Unicode" panose="020B0602030504020204" charset="0"/>
            </a:endParaRPr>
          </a:p>
          <a:p>
            <a:pPr>
              <a:buNone/>
            </a:pPr>
            <a:r>
              <a:rPr lang="hu-HU" altLang="en-US" sz="1800" b="1" dirty="0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  4)   Reduction of the original spatial  x and temporal variable  t  </a:t>
            </a:r>
          </a:p>
          <a:p>
            <a:pPr>
              <a:buNone/>
            </a:pPr>
            <a:r>
              <a:rPr lang="hu-HU" altLang="en-US" sz="1800" b="1" dirty="0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        to a new one</a:t>
            </a:r>
            <a:r>
              <a:rPr lang="hu-HU" altLang="en-US" sz="1800" b="1" dirty="0">
                <a:solidFill>
                  <a:srgbClr val="FF0000"/>
                </a:solidFill>
                <a:latin typeface="Lucida Sans" pitchFamily="34" charset="0"/>
                <a:cs typeface="Lucida Sans Unicode" panose="020B0602030504020204" charset="0"/>
              </a:rPr>
              <a:t> η(x,t) </a:t>
            </a:r>
            <a:r>
              <a:rPr lang="hu-HU" altLang="en-US" sz="1800" b="1" dirty="0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  therefore  PDE  becomes an ODE </a:t>
            </a:r>
          </a:p>
          <a:p>
            <a:pPr>
              <a:buNone/>
            </a:pPr>
            <a:r>
              <a:rPr lang="hu-HU" altLang="en-US" sz="1800" b="1" dirty="0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         in many cases it has analytic solutions     </a:t>
            </a:r>
            <a:r>
              <a:rPr lang="hu-HU" altLang="en-US" sz="1800" b="1" dirty="0">
                <a:solidFill>
                  <a:srgbClr val="FF0000"/>
                </a:solidFill>
                <a:latin typeface="Lucida Sans" pitchFamily="34" charset="0"/>
                <a:cs typeface="Lucida Sans Unicode" panose="020B0602030504020204" charset="0"/>
              </a:rPr>
              <a:t>  (this is our main topic)</a:t>
            </a:r>
            <a:endParaRPr lang="hu-HU" altLang="en-US" sz="1800" b="1" dirty="0">
              <a:solidFill>
                <a:schemeClr val="bg1"/>
              </a:solidFill>
              <a:latin typeface="Lucida Sans" pitchFamily="34" charset="0"/>
              <a:cs typeface="Lucida Sans Unicode" panose="020B0602030504020204" charset="0"/>
            </a:endParaRPr>
          </a:p>
          <a:p>
            <a:pPr>
              <a:buNone/>
            </a:pPr>
            <a:r>
              <a:rPr lang="hu-HU" altLang="en-US" sz="1800" b="1" dirty="0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   5)   Numericla methods, (I do not consder now) </a:t>
            </a:r>
            <a:r>
              <a:rPr lang="hu-HU" altLang="en-US" sz="1800" b="1" i="1" dirty="0">
                <a:solidFill>
                  <a:schemeClr val="bg1"/>
                </a:solidFill>
                <a:latin typeface="Lucida Sans" pitchFamily="34" charset="0"/>
                <a:cs typeface="Lucida Sans Unicode" panose="020B0602030504020204" charset="0"/>
              </a:rPr>
              <a:t> </a:t>
            </a:r>
          </a:p>
          <a:p>
            <a:pPr>
              <a:buNone/>
            </a:pPr>
            <a:endParaRPr lang="hu-HU" altLang="en-US" sz="2000" b="1" i="1" dirty="0">
              <a:solidFill>
                <a:srgbClr val="FFFF00"/>
              </a:solidFill>
              <a:latin typeface="Lucida Sans" pitchFamily="34" charset="0"/>
            </a:endParaRPr>
          </a:p>
          <a:p>
            <a:pPr>
              <a:buNone/>
            </a:pPr>
            <a:r>
              <a:rPr lang="hu-HU" altLang="en-US" sz="1800" b="1" i="1" dirty="0">
                <a:solidFill>
                  <a:srgbClr val="FFFF00"/>
                </a:solidFill>
                <a:latin typeface="Lucida Sans" pitchFamily="34" charset="0"/>
              </a:rPr>
              <a:t>   </a:t>
            </a:r>
          </a:p>
        </p:txBody>
      </p:sp>
      <p:sp>
        <p:nvSpPr>
          <p:cNvPr id="9" name="Rectangle 7"/>
          <p:cNvSpPr/>
          <p:nvPr/>
        </p:nvSpPr>
        <p:spPr>
          <a:xfrm>
            <a:off x="3791585" y="6256973"/>
            <a:ext cx="5312410" cy="40005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ctr" anchorCtr="0">
            <a:spAutoFit/>
          </a:bodyPr>
          <a:lstStyle/>
          <a:p>
            <a:pPr defTabSz="914400" eaLnBrk="0" hangingPunct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hu-HU" altLang="hu-HU" sz="2000" dirty="0">
              <a:solidFill>
                <a:srgbClr val="FFFFFF"/>
              </a:solidFill>
              <a:latin typeface="Lucida Sans" pitchFamily="34" charset="0"/>
            </a:endParaRPr>
          </a:p>
        </p:txBody>
      </p:sp>
      <p:sp>
        <p:nvSpPr>
          <p:cNvPr id="2" name="Rectangle 7"/>
          <p:cNvSpPr/>
          <p:nvPr/>
        </p:nvSpPr>
        <p:spPr>
          <a:xfrm>
            <a:off x="2124075" y="2348865"/>
            <a:ext cx="5779770" cy="40005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ctr" anchorCtr="0">
            <a:spAutoFit/>
          </a:bodyPr>
          <a:lstStyle/>
          <a:p>
            <a:pPr defTabSz="914400" eaLnBrk="0" hangingPunct="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u-HU" altLang="hu-HU" sz="2000" dirty="0">
                <a:solidFill>
                  <a:srgbClr val="FFFFFF"/>
                </a:solidFill>
                <a:latin typeface="Lucida Sans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685800" y="-15875"/>
            <a:ext cx="7751763" cy="1357313"/>
          </a:xfrm>
        </p:spPr>
        <p:txBody>
          <a:bodyPr vert="horz" wrap="square" lIns="0" tIns="0" rIns="0" bIns="0" anchor="ctr" anchorCtr="0"/>
          <a:lstStyle/>
          <a:p>
            <a:r>
              <a:rPr lang="en-US" altLang="hu-HU" b="1" i="1" dirty="0">
                <a:solidFill>
                  <a:srgbClr val="FFFF00"/>
                </a:solidFill>
                <a:latin typeface="Lucida Sans" pitchFamily="34" charset="0"/>
              </a:rPr>
              <a:t>The</a:t>
            </a:r>
            <a:r>
              <a:rPr lang="hu-HU" altLang="hu-HU" b="1" i="1" dirty="0">
                <a:solidFill>
                  <a:srgbClr val="FFFF00"/>
                </a:solidFill>
                <a:latin typeface="Lucida Sans" pitchFamily="34" charset="0"/>
              </a:rPr>
              <a:t> very</a:t>
            </a:r>
            <a:r>
              <a:rPr lang="en-US" altLang="hu-HU" b="1" i="1" dirty="0">
                <a:solidFill>
                  <a:srgbClr val="FFFF00"/>
                </a:solidFill>
                <a:latin typeface="Lucida Sans" pitchFamily="34" charset="0"/>
              </a:rPr>
              <a:t> basic</a:t>
            </a:r>
            <a:r>
              <a:rPr lang="hu-HU" altLang="hu-HU" b="1" i="1" dirty="0">
                <a:solidFill>
                  <a:srgbClr val="FFFF00"/>
                </a:solidFill>
                <a:latin typeface="Lucida Sans" pitchFamily="34" charset="0"/>
              </a:rPr>
              <a:t>s</a:t>
            </a:r>
            <a:r>
              <a:rPr lang="en-US" altLang="hu-HU" b="1" i="1" dirty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hu-HU" altLang="hu-HU" b="1" i="1" dirty="0">
                <a:solidFill>
                  <a:srgbClr val="FFFF00"/>
                </a:solidFill>
                <a:latin typeface="Lucida Sans" pitchFamily="34" charset="0"/>
              </a:rPr>
              <a:t>of the </a:t>
            </a:r>
            <a:r>
              <a:rPr lang="en-US" altLang="hu-HU" b="1" i="1" dirty="0">
                <a:solidFill>
                  <a:srgbClr val="FFFF00"/>
                </a:solidFill>
                <a:latin typeface="Lucida Sans" pitchFamily="34" charset="0"/>
              </a:rPr>
              <a:t>idea</a:t>
            </a:r>
            <a:r>
              <a:rPr lang="en-US" altLang="hu-HU" dirty="0"/>
              <a:t> </a:t>
            </a:r>
            <a:endParaRPr lang="hu-HU" altLang="hu-HU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-109537" y="1341438"/>
            <a:ext cx="9361487" cy="5300662"/>
          </a:xfrm>
        </p:spPr>
        <p:txBody>
          <a:bodyPr vert="horz" wrap="square" lIns="0" tIns="0" rIns="0" bIns="0" anchor="t" anchorCtr="0"/>
          <a:lstStyle/>
          <a:p>
            <a:pPr>
              <a:buNone/>
            </a:pPr>
            <a:r>
              <a:rPr lang="en-US" altLang="hu-HU" sz="2400" b="1" i="1" dirty="0">
                <a:solidFill>
                  <a:srgbClr val="FFFF00"/>
                </a:solidFill>
                <a:latin typeface="Lucida Sans" pitchFamily="34" charset="0"/>
              </a:rPr>
              <a:t>  </a:t>
            </a:r>
            <a:r>
              <a:rPr lang="en-US" altLang="hu-HU" sz="2400" b="1" i="1" dirty="0">
                <a:solidFill>
                  <a:schemeClr val="bg1"/>
                </a:solidFill>
                <a:latin typeface="Lucida Sans" pitchFamily="34" charset="0"/>
              </a:rPr>
              <a:t> </a:t>
            </a:r>
            <a:r>
              <a:rPr lang="en-US" altLang="hu-HU" sz="2400" b="1" dirty="0">
                <a:solidFill>
                  <a:schemeClr val="bg1"/>
                </a:solidFill>
                <a:latin typeface="Lucida Sans" pitchFamily="34" charset="0"/>
              </a:rPr>
              <a:t>Initially: a </a:t>
            </a:r>
            <a:r>
              <a:rPr lang="en-US" altLang="hu-HU" sz="2400" b="1" dirty="0">
                <a:solidFill>
                  <a:srgbClr val="FFC000"/>
                </a:solidFill>
                <a:latin typeface="Lucida Sans" pitchFamily="34" charset="0"/>
              </a:rPr>
              <a:t>(nonlinear)</a:t>
            </a:r>
            <a:r>
              <a:rPr lang="en-US" altLang="hu-HU" sz="2400" b="1" dirty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hu-HU" altLang="hu-HU" sz="2400" b="1" dirty="0">
                <a:solidFill>
                  <a:schemeClr val="bg1"/>
                </a:solidFill>
                <a:latin typeface="Lucida Sans" pitchFamily="34" charset="0"/>
              </a:rPr>
              <a:t>p</a:t>
            </a:r>
            <a:r>
              <a:rPr lang="en-US" altLang="hu-HU" sz="2400" b="1" dirty="0">
                <a:solidFill>
                  <a:schemeClr val="bg1"/>
                </a:solidFill>
                <a:latin typeface="Lucida Sans" pitchFamily="34" charset="0"/>
              </a:rPr>
              <a:t>artial </a:t>
            </a:r>
            <a:r>
              <a:rPr lang="hu-HU" altLang="hu-HU" sz="2400" b="1" dirty="0">
                <a:solidFill>
                  <a:schemeClr val="bg1"/>
                </a:solidFill>
                <a:latin typeface="Lucida Sans" pitchFamily="34" charset="0"/>
              </a:rPr>
              <a:t>d</a:t>
            </a:r>
            <a:r>
              <a:rPr lang="en-US" altLang="hu-HU" sz="2400" b="1" dirty="0">
                <a:solidFill>
                  <a:schemeClr val="bg1"/>
                </a:solidFill>
                <a:latin typeface="Lucida Sans" pitchFamily="34" charset="0"/>
              </a:rPr>
              <a:t>ifferential    </a:t>
            </a:r>
            <a:endParaRPr lang="en-US" altLang="hu-HU" sz="2400" b="1" dirty="0">
              <a:solidFill>
                <a:srgbClr val="FFFF00"/>
              </a:solidFill>
              <a:latin typeface="Lucida Sans" pitchFamily="34" charset="0"/>
            </a:endParaRPr>
          </a:p>
          <a:p>
            <a:pPr>
              <a:buNone/>
            </a:pPr>
            <a:r>
              <a:rPr lang="en-US" altLang="hu-HU" sz="2400" b="1" dirty="0">
                <a:solidFill>
                  <a:srgbClr val="FFFF00"/>
                </a:solidFill>
                <a:latin typeface="Lucida Sans" pitchFamily="34" charset="0"/>
              </a:rPr>
              <a:t>   </a:t>
            </a:r>
            <a:r>
              <a:rPr lang="hu-HU" altLang="hu-HU" sz="2400" b="1" dirty="0">
                <a:solidFill>
                  <a:schemeClr val="bg1"/>
                </a:solidFill>
                <a:latin typeface="Lucida Sans" pitchFamily="34" charset="0"/>
              </a:rPr>
              <a:t>e</a:t>
            </a:r>
            <a:r>
              <a:rPr lang="en-US" altLang="hu-HU" sz="2400" b="1" dirty="0">
                <a:solidFill>
                  <a:schemeClr val="bg1"/>
                </a:solidFill>
                <a:latin typeface="Lucida Sans" pitchFamily="34" charset="0"/>
              </a:rPr>
              <a:t>quation</a:t>
            </a:r>
            <a:r>
              <a:rPr lang="en-US" altLang="hu-HU" sz="2400" b="1" dirty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en-US" altLang="hu-HU" sz="2400" b="1" dirty="0">
                <a:solidFill>
                  <a:srgbClr val="FFC000"/>
                </a:solidFill>
                <a:latin typeface="Lucida Sans" pitchFamily="34" charset="0"/>
              </a:rPr>
              <a:t>(system) </a:t>
            </a:r>
            <a:r>
              <a:rPr lang="en-US" altLang="hu-HU" sz="2400" b="1" dirty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hu-HU" altLang="hu-HU" sz="2400" b="1" dirty="0">
                <a:solidFill>
                  <a:schemeClr val="bg1"/>
                </a:solidFill>
                <a:latin typeface="Lucida Sans" pitchFamily="34" charset="0"/>
              </a:rPr>
              <a:t>for u(x,t) is given </a:t>
            </a:r>
            <a:endParaRPr lang="en-US" altLang="hu-HU" sz="2400" b="1" dirty="0">
              <a:solidFill>
                <a:schemeClr val="bg1"/>
              </a:solidFill>
              <a:latin typeface="Lucida Sans" pitchFamily="34" charset="0"/>
            </a:endParaRPr>
          </a:p>
          <a:p>
            <a:pPr>
              <a:buNone/>
            </a:pPr>
            <a:r>
              <a:rPr lang="en-US" altLang="hu-HU" sz="2400" b="1" dirty="0">
                <a:solidFill>
                  <a:schemeClr val="bg1"/>
                </a:solidFill>
                <a:latin typeface="Lucida Sans" pitchFamily="34" charset="0"/>
              </a:rPr>
              <a:t>   Ansatz</a:t>
            </a:r>
            <a:r>
              <a:rPr lang="hu-HU" altLang="hu-HU" sz="2400" b="1" dirty="0">
                <a:solidFill>
                  <a:schemeClr val="bg1"/>
                </a:solidFill>
                <a:latin typeface="Lucida Sans" pitchFamily="34" charset="0"/>
              </a:rPr>
              <a:t>: </a:t>
            </a:r>
            <a:r>
              <a:rPr lang="en-US" altLang="hu-HU" sz="2400" b="1" dirty="0">
                <a:solidFill>
                  <a:schemeClr val="bg1"/>
                </a:solidFill>
                <a:latin typeface="Lucida Sans" pitchFamily="34" charset="0"/>
              </a:rPr>
              <a:t>combination from </a:t>
            </a:r>
            <a:r>
              <a:rPr lang="hu-HU" altLang="hu-HU" sz="2400" b="1" dirty="0">
                <a:solidFill>
                  <a:schemeClr val="bg1"/>
                </a:solidFill>
                <a:latin typeface="Lucida Sans" pitchFamily="34" charset="0"/>
              </a:rPr>
              <a:t> space and time variable </a:t>
            </a:r>
            <a:r>
              <a:rPr lang="en-US" altLang="hu-HU" sz="2400" b="1" dirty="0">
                <a:solidFill>
                  <a:schemeClr val="bg1"/>
                </a:solidFill>
                <a:latin typeface="Lucida Sans" pitchFamily="34" charset="0"/>
              </a:rPr>
              <a:t>x,t</a:t>
            </a:r>
            <a:endParaRPr lang="hu-HU" altLang="hu-HU" sz="2400" b="1" dirty="0">
              <a:solidFill>
                <a:schemeClr val="bg1"/>
              </a:solidFill>
              <a:latin typeface="Lucida Sans" pitchFamily="34" charset="0"/>
            </a:endParaRPr>
          </a:p>
          <a:p>
            <a:pPr>
              <a:buNone/>
            </a:pPr>
            <a:r>
              <a:rPr lang="hu-HU" altLang="hu-HU" sz="2400" b="1" dirty="0">
                <a:solidFill>
                  <a:schemeClr val="bg1"/>
                </a:solidFill>
                <a:latin typeface="Lucida Sans" pitchFamily="34" charset="0"/>
              </a:rPr>
              <a:t>  </a:t>
            </a:r>
            <a:r>
              <a:rPr lang="en-US" altLang="hu-HU" sz="2400" b="1" dirty="0">
                <a:solidFill>
                  <a:schemeClr val="bg1"/>
                </a:solidFill>
                <a:latin typeface="Lucida Sans" pitchFamily="34" charset="0"/>
              </a:rPr>
              <a:t> to a new variable </a:t>
            </a:r>
            <a:r>
              <a:rPr lang="hu-HU" altLang="hu-HU" sz="2400" b="1" dirty="0">
                <a:solidFill>
                  <a:schemeClr val="bg1"/>
                </a:solidFill>
                <a:latin typeface="Lucida Sans" pitchFamily="34" charset="0"/>
              </a:rPr>
              <a:t> </a:t>
            </a:r>
            <a:r>
              <a:rPr lang="el-GR" altLang="hu-HU" sz="2400" b="1" dirty="0">
                <a:solidFill>
                  <a:schemeClr val="bg1"/>
                </a:solidFill>
                <a:latin typeface="Lucida Sans" pitchFamily="34" charset="0"/>
              </a:rPr>
              <a:t>η</a:t>
            </a:r>
            <a:r>
              <a:rPr lang="en-US" altLang="hu-HU" sz="2400" b="1" dirty="0">
                <a:solidFill>
                  <a:schemeClr val="bg1"/>
                </a:solidFill>
                <a:latin typeface="Lucida Sans" pitchFamily="34" charset="0"/>
              </a:rPr>
              <a:t>(x,t)</a:t>
            </a:r>
            <a:r>
              <a:rPr lang="hu-HU" altLang="hu-HU" sz="2400" b="1" dirty="0">
                <a:solidFill>
                  <a:schemeClr val="bg1"/>
                </a:solidFill>
                <a:latin typeface="Lucida Sans" pitchFamily="34" charset="0"/>
              </a:rPr>
              <a:t> so u(</a:t>
            </a:r>
            <a:r>
              <a:rPr lang="el-GR" altLang="hu-HU" sz="2400" b="1" dirty="0">
                <a:solidFill>
                  <a:schemeClr val="bg1"/>
                </a:solidFill>
                <a:latin typeface="Lucida Sans" pitchFamily="34" charset="0"/>
              </a:rPr>
              <a:t>η</a:t>
            </a:r>
            <a:r>
              <a:rPr lang="hu-HU" altLang="hu-HU" sz="2400" b="1" dirty="0">
                <a:solidFill>
                  <a:schemeClr val="bg1"/>
                </a:solidFill>
                <a:latin typeface="Lucida Sans" pitchFamily="34" charset="0"/>
              </a:rPr>
              <a:t>)  called</a:t>
            </a:r>
            <a:r>
              <a:rPr lang="hu-HU" altLang="hu-HU" sz="2400" b="1" dirty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hu-HU" altLang="hu-HU" sz="2400" b="1" dirty="0">
                <a:solidFill>
                  <a:srgbClr val="00FF00"/>
                </a:solidFill>
                <a:latin typeface="Lucida Sans" pitchFamily="34" charset="0"/>
              </a:rPr>
              <a:t>reduction technics</a:t>
            </a:r>
            <a:endParaRPr lang="en-US" altLang="hu-HU" sz="2400" b="1" dirty="0">
              <a:solidFill>
                <a:srgbClr val="00FF00"/>
              </a:solidFill>
              <a:latin typeface="Lucida Sans" pitchFamily="34" charset="0"/>
            </a:endParaRPr>
          </a:p>
          <a:p>
            <a:pPr>
              <a:buNone/>
            </a:pPr>
            <a:r>
              <a:rPr lang="en-US" altLang="hu-HU" sz="2400" b="1" dirty="0">
                <a:solidFill>
                  <a:srgbClr val="FFFF00"/>
                </a:solidFill>
                <a:latin typeface="Lucida Sans" pitchFamily="34" charset="0"/>
              </a:rPr>
              <a:t>  </a:t>
            </a:r>
            <a:r>
              <a:rPr lang="en-US" altLang="hu-HU" sz="2400" b="1" dirty="0">
                <a:solidFill>
                  <a:schemeClr val="bg1"/>
                </a:solidFill>
                <a:latin typeface="Lucida Sans" pitchFamily="34" charset="0"/>
              </a:rPr>
              <a:t> Result: a</a:t>
            </a:r>
            <a:r>
              <a:rPr lang="en-US" altLang="hu-HU" sz="2400" b="1" dirty="0">
                <a:solidFill>
                  <a:srgbClr val="FFFF00"/>
                </a:solidFill>
                <a:latin typeface="Lucida Sans" pitchFamily="34" charset="0"/>
              </a:rPr>
              <a:t> </a:t>
            </a:r>
            <a:r>
              <a:rPr lang="en-US" altLang="hu-HU" sz="2400" b="1" dirty="0">
                <a:solidFill>
                  <a:srgbClr val="FFC000"/>
                </a:solidFill>
                <a:latin typeface="Lucida Sans" pitchFamily="34" charset="0"/>
              </a:rPr>
              <a:t>(nonlinear) </a:t>
            </a:r>
            <a:r>
              <a:rPr lang="hu-HU" altLang="hu-HU" sz="2400" b="1" dirty="0">
                <a:solidFill>
                  <a:schemeClr val="bg1"/>
                </a:solidFill>
                <a:latin typeface="Lucida Sans" pitchFamily="34" charset="0"/>
              </a:rPr>
              <a:t>o</a:t>
            </a:r>
            <a:r>
              <a:rPr lang="en-US" altLang="hu-HU" sz="2400" b="1" dirty="0">
                <a:solidFill>
                  <a:schemeClr val="bg1"/>
                </a:solidFill>
                <a:latin typeface="Lucida Sans" pitchFamily="34" charset="0"/>
              </a:rPr>
              <a:t>rdinary </a:t>
            </a:r>
            <a:r>
              <a:rPr lang="hu-HU" altLang="hu-HU" sz="2400" b="1" dirty="0">
                <a:solidFill>
                  <a:schemeClr val="bg1"/>
                </a:solidFill>
                <a:latin typeface="Lucida Sans" pitchFamily="34" charset="0"/>
              </a:rPr>
              <a:t>d</a:t>
            </a:r>
            <a:r>
              <a:rPr lang="en-US" altLang="hu-HU" sz="2400" b="1" dirty="0">
                <a:solidFill>
                  <a:schemeClr val="bg1"/>
                </a:solidFill>
                <a:latin typeface="Lucida Sans" pitchFamily="34" charset="0"/>
              </a:rPr>
              <a:t>ifferential  </a:t>
            </a:r>
          </a:p>
          <a:p>
            <a:pPr>
              <a:buNone/>
            </a:pPr>
            <a:r>
              <a:rPr lang="en-US" altLang="hu-HU" sz="2400" b="1" dirty="0">
                <a:solidFill>
                  <a:srgbClr val="FFFF00"/>
                </a:solidFill>
                <a:latin typeface="Lucida Sans" pitchFamily="34" charset="0"/>
              </a:rPr>
              <a:t>  </a:t>
            </a:r>
            <a:r>
              <a:rPr lang="en-US" altLang="hu-HU" sz="2400" b="1" dirty="0">
                <a:solidFill>
                  <a:schemeClr val="bg1"/>
                </a:solidFill>
                <a:latin typeface="Lucida Sans" pitchFamily="34" charset="0"/>
              </a:rPr>
              <a:t> </a:t>
            </a:r>
            <a:r>
              <a:rPr lang="hu-HU" altLang="hu-HU" sz="2400" b="1" dirty="0">
                <a:solidFill>
                  <a:schemeClr val="bg1"/>
                </a:solidFill>
                <a:latin typeface="Lucida Sans" pitchFamily="34" charset="0"/>
              </a:rPr>
              <a:t>e</a:t>
            </a:r>
            <a:r>
              <a:rPr lang="en-US" altLang="hu-HU" sz="2400" b="1" dirty="0">
                <a:solidFill>
                  <a:schemeClr val="bg1"/>
                </a:solidFill>
                <a:latin typeface="Lucida Sans" pitchFamily="34" charset="0"/>
              </a:rPr>
              <a:t>quation</a:t>
            </a:r>
            <a:r>
              <a:rPr lang="en-US" altLang="hu-HU" sz="2400" b="1" dirty="0">
                <a:solidFill>
                  <a:srgbClr val="FFC000"/>
                </a:solidFill>
                <a:latin typeface="Lucida Sans" pitchFamily="34" charset="0"/>
              </a:rPr>
              <a:t> (system) </a:t>
            </a:r>
            <a:r>
              <a:rPr lang="hu-HU" altLang="hu-HU" sz="2400" b="1" dirty="0">
                <a:solidFill>
                  <a:schemeClr val="bg1"/>
                </a:solidFill>
                <a:latin typeface="Lucida Sans" pitchFamily="34" charset="0"/>
              </a:rPr>
              <a:t> u’ (</a:t>
            </a:r>
            <a:r>
              <a:rPr lang="el-GR" altLang="hu-HU" sz="2400" b="1" dirty="0">
                <a:solidFill>
                  <a:schemeClr val="bg1"/>
                </a:solidFill>
                <a:latin typeface="Lucida Sans" pitchFamily="34" charset="0"/>
              </a:rPr>
              <a:t>η</a:t>
            </a:r>
            <a:r>
              <a:rPr lang="hu-HU" altLang="hu-HU" sz="2400" b="1" dirty="0">
                <a:solidFill>
                  <a:schemeClr val="bg1"/>
                </a:solidFill>
                <a:latin typeface="Lucida Sans" pitchFamily="34" charset="0"/>
              </a:rPr>
              <a:t>)</a:t>
            </a:r>
            <a:endParaRPr lang="en-US" altLang="hu-HU" sz="2400" b="1" dirty="0">
              <a:solidFill>
                <a:schemeClr val="bg1"/>
              </a:solidFill>
              <a:latin typeface="Lucida Sans" pitchFamily="34" charset="0"/>
            </a:endParaRPr>
          </a:p>
          <a:p>
            <a:pPr>
              <a:buNone/>
            </a:pPr>
            <a:r>
              <a:rPr lang="hu-HU" altLang="hu-HU" sz="2400" b="1" dirty="0">
                <a:solidFill>
                  <a:schemeClr val="bg1"/>
                </a:solidFill>
                <a:latin typeface="Lucida Sans" pitchFamily="34" charset="0"/>
              </a:rPr>
              <a:t>   </a:t>
            </a:r>
            <a:r>
              <a:rPr lang="en-US" altLang="hu-HU" sz="2400" b="1" dirty="0">
                <a:solidFill>
                  <a:schemeClr val="bg1"/>
                </a:solidFill>
                <a:latin typeface="Lucida Sans" pitchFamily="34" charset="0"/>
              </a:rPr>
              <a:t>+  with some tricks analytic solutions can be   </a:t>
            </a:r>
          </a:p>
          <a:p>
            <a:pPr>
              <a:buNone/>
            </a:pPr>
            <a:r>
              <a:rPr lang="en-US" altLang="hu-HU" sz="2400" b="1" dirty="0">
                <a:solidFill>
                  <a:schemeClr val="bg1"/>
                </a:solidFill>
                <a:latin typeface="Lucida Sans" pitchFamily="34" charset="0"/>
              </a:rPr>
              <a:t>    found which depend on some </a:t>
            </a:r>
            <a:r>
              <a:rPr lang="en-US" altLang="hu-HU" sz="2400" b="1" dirty="0">
                <a:solidFill>
                  <a:srgbClr val="FFC000"/>
                </a:solidFill>
                <a:latin typeface="Lucida Sans" pitchFamily="34" charset="0"/>
              </a:rPr>
              <a:t>free physical </a:t>
            </a:r>
          </a:p>
          <a:p>
            <a:pPr>
              <a:buNone/>
            </a:pPr>
            <a:r>
              <a:rPr lang="en-US" altLang="hu-HU" sz="2400" b="1" dirty="0">
                <a:solidFill>
                  <a:srgbClr val="FFFF00"/>
                </a:solidFill>
                <a:latin typeface="Lucida Sans" pitchFamily="34" charset="0"/>
              </a:rPr>
              <a:t>  </a:t>
            </a:r>
            <a:r>
              <a:rPr lang="en-US" altLang="hu-HU" sz="2400" b="1" dirty="0">
                <a:solidFill>
                  <a:schemeClr val="bg1"/>
                </a:solidFill>
                <a:latin typeface="Lucida Sans" pitchFamily="34" charset="0"/>
              </a:rPr>
              <a:t>  parameter(s)</a:t>
            </a:r>
            <a:r>
              <a:rPr lang="hu-HU" altLang="hu-HU" sz="2400" b="1" dirty="0">
                <a:solidFill>
                  <a:schemeClr val="bg1"/>
                </a:solidFill>
                <a:latin typeface="Lucida Sans" pitchFamily="34" charset="0"/>
              </a:rPr>
              <a:t>, general global properties can be studied </a:t>
            </a:r>
          </a:p>
          <a:p>
            <a:pPr>
              <a:buNone/>
            </a:pPr>
            <a:r>
              <a:rPr lang="hu-HU" altLang="hu-HU" sz="2400" b="1" dirty="0">
                <a:solidFill>
                  <a:schemeClr val="bg1"/>
                </a:solidFill>
                <a:latin typeface="Lucida Sans" pitchFamily="34" charset="0"/>
              </a:rPr>
              <a:t>	like:  non-continous solutions, compact supports,	</a:t>
            </a:r>
          </a:p>
          <a:p>
            <a:pPr>
              <a:buNone/>
            </a:pPr>
            <a:r>
              <a:rPr lang="hu-HU" altLang="hu-HU" sz="2400" b="1" dirty="0">
                <a:solidFill>
                  <a:schemeClr val="bg1"/>
                </a:solidFill>
                <a:latin typeface="Lucida Sans" pitchFamily="34" charset="0"/>
              </a:rPr>
              <a:t>    oscillations, asymptotic power-law behaviour etc. etc.</a:t>
            </a:r>
            <a:r>
              <a:rPr lang="hu-HU" altLang="hu-HU" sz="2400" b="1" dirty="0">
                <a:solidFill>
                  <a:srgbClr val="FFFF00"/>
                </a:solidFill>
                <a:latin typeface="Lucida Sans" pitchFamily="34" charset="0"/>
              </a:rPr>
              <a:t>   </a:t>
            </a:r>
          </a:p>
          <a:p>
            <a:pPr>
              <a:buNone/>
            </a:pPr>
            <a:r>
              <a:rPr lang="hu-HU" altLang="hu-HU" sz="2400" b="1" dirty="0">
                <a:solidFill>
                  <a:srgbClr val="FFFF00"/>
                </a:solidFill>
                <a:latin typeface="Lucida Sans" pitchFamily="34" charset="0"/>
              </a:rPr>
              <a:t>     </a:t>
            </a:r>
            <a:endParaRPr lang="en-US" altLang="hu-HU" sz="2400" b="1" dirty="0">
              <a:solidFill>
                <a:srgbClr val="FFFF00"/>
              </a:solidFill>
              <a:latin typeface="Lucida Sans" pitchFamily="34" charset="0"/>
            </a:endParaRPr>
          </a:p>
          <a:p>
            <a:pPr>
              <a:buNone/>
            </a:pPr>
            <a:r>
              <a:rPr lang="en-US" altLang="hu-HU" sz="2800" b="1" i="1" dirty="0">
                <a:solidFill>
                  <a:srgbClr val="FFFF00"/>
                </a:solidFill>
                <a:latin typeface="Lucida Sans" pitchFamily="34" charset="0"/>
              </a:rPr>
              <a:t>   </a:t>
            </a:r>
            <a:endParaRPr lang="hu-HU" altLang="hu-HU" sz="2800" b="1" i="1" dirty="0">
              <a:solidFill>
                <a:srgbClr val="FFFF00"/>
              </a:solidFill>
              <a:latin typeface="Lucida Sans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/>
          <p:nvPr/>
        </p:nvSpPr>
        <p:spPr>
          <a:xfrm>
            <a:off x="360363" y="298450"/>
            <a:ext cx="8394700" cy="13573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algn="ctr" defTabSz="914400" eaLnBrk="1" hangingPunct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hu-HU" altLang="hu-HU" sz="4000" b="0" i="1" dirty="0">
              <a:solidFill>
                <a:srgbClr val="FFFF00"/>
              </a:solidFill>
              <a:latin typeface="Lucida Sans" pitchFamily="34" charset="0"/>
              <a:ea typeface="Droid Sans"/>
            </a:endParaRPr>
          </a:p>
        </p:txBody>
      </p:sp>
      <p:sp>
        <p:nvSpPr>
          <p:cNvPr id="5123" name="Text Box 2"/>
          <p:cNvSpPr txBox="1"/>
          <p:nvPr/>
        </p:nvSpPr>
        <p:spPr>
          <a:xfrm>
            <a:off x="0" y="1268413"/>
            <a:ext cx="9144000" cy="49688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/>
          <a:p>
            <a:pPr marL="322580" indent="-314325" defTabSz="914400" eaLnBrk="1" hangingPunct="1">
              <a:spcBef>
                <a:spcPts val="800"/>
              </a:spcBef>
              <a:buSzPct val="100000"/>
              <a:tabLst>
                <a:tab pos="322580" algn="l"/>
                <a:tab pos="770255" algn="l"/>
                <a:tab pos="1219200" algn="l"/>
                <a:tab pos="1668780" algn="l"/>
                <a:tab pos="2117725" algn="l"/>
                <a:tab pos="2567305" algn="l"/>
                <a:tab pos="3016250" algn="l"/>
                <a:tab pos="3465830" algn="l"/>
                <a:tab pos="3914775" algn="l"/>
                <a:tab pos="4364355" algn="l"/>
                <a:tab pos="4813300" algn="l"/>
                <a:tab pos="5262880" algn="l"/>
                <a:tab pos="5711825" algn="l"/>
                <a:tab pos="6161405" algn="l"/>
                <a:tab pos="6610350" algn="l"/>
                <a:tab pos="7059930" algn="l"/>
                <a:tab pos="7508875" algn="l"/>
                <a:tab pos="7958455" algn="l"/>
                <a:tab pos="8407400" algn="l"/>
                <a:tab pos="8856980" algn="l"/>
                <a:tab pos="9305925" algn="l"/>
              </a:tabLst>
            </a:pPr>
            <a:r>
              <a:rPr lang="hu-HU" altLang="hu-HU" dirty="0">
                <a:solidFill>
                  <a:srgbClr val="FFFFFF"/>
                </a:solidFill>
                <a:latin typeface="Lucida Sans" pitchFamily="34" charset="0"/>
                <a:ea typeface="Droid Sans"/>
              </a:rPr>
              <a:t>     there are the two basic time-dependent linear PDEs </a:t>
            </a:r>
          </a:p>
          <a:p>
            <a:pPr marL="322580" indent="-314325" defTabSz="914400" eaLnBrk="1" hangingPunct="1">
              <a:spcBef>
                <a:spcPts val="800"/>
              </a:spcBef>
              <a:buSzPct val="100000"/>
              <a:tabLst>
                <a:tab pos="322580" algn="l"/>
                <a:tab pos="770255" algn="l"/>
                <a:tab pos="1219200" algn="l"/>
                <a:tab pos="1668780" algn="l"/>
                <a:tab pos="2117725" algn="l"/>
                <a:tab pos="2567305" algn="l"/>
                <a:tab pos="3016250" algn="l"/>
                <a:tab pos="3465830" algn="l"/>
                <a:tab pos="3914775" algn="l"/>
                <a:tab pos="4364355" algn="l"/>
                <a:tab pos="4813300" algn="l"/>
                <a:tab pos="5262880" algn="l"/>
                <a:tab pos="5711825" algn="l"/>
                <a:tab pos="6161405" algn="l"/>
                <a:tab pos="6610350" algn="l"/>
                <a:tab pos="7059930" algn="l"/>
                <a:tab pos="7508875" algn="l"/>
                <a:tab pos="7958455" algn="l"/>
                <a:tab pos="8407400" algn="l"/>
                <a:tab pos="8856980" algn="l"/>
                <a:tab pos="9305925" algn="l"/>
              </a:tabLst>
            </a:pPr>
            <a:r>
              <a:rPr lang="hu-HU" altLang="hu-HU" dirty="0">
                <a:solidFill>
                  <a:srgbClr val="FFFFFF"/>
                </a:solidFill>
                <a:latin typeface="Lucida Sans" pitchFamily="34" charset="0"/>
                <a:ea typeface="Droid Sans"/>
              </a:rPr>
              <a:t>     which describe propagation in space and time </a:t>
            </a:r>
          </a:p>
          <a:p>
            <a:pPr marL="322580" indent="-314325" defTabSz="914400" eaLnBrk="1" hangingPunct="1">
              <a:spcBef>
                <a:spcPts val="800"/>
              </a:spcBef>
              <a:buSzPct val="100000"/>
              <a:tabLst>
                <a:tab pos="322580" algn="l"/>
                <a:tab pos="770255" algn="l"/>
                <a:tab pos="1219200" algn="l"/>
                <a:tab pos="1668780" algn="l"/>
                <a:tab pos="2117725" algn="l"/>
                <a:tab pos="2567305" algn="l"/>
                <a:tab pos="3016250" algn="l"/>
                <a:tab pos="3465830" algn="l"/>
                <a:tab pos="3914775" algn="l"/>
                <a:tab pos="4364355" algn="l"/>
                <a:tab pos="4813300" algn="l"/>
                <a:tab pos="5262880" algn="l"/>
                <a:tab pos="5711825" algn="l"/>
                <a:tab pos="6161405" algn="l"/>
                <a:tab pos="6610350" algn="l"/>
                <a:tab pos="7059930" algn="l"/>
                <a:tab pos="7508875" algn="l"/>
                <a:tab pos="7958455" algn="l"/>
                <a:tab pos="8407400" algn="l"/>
                <a:tab pos="8856980" algn="l"/>
                <a:tab pos="9305925" algn="l"/>
              </a:tabLst>
            </a:pPr>
            <a:r>
              <a:rPr lang="hu-HU" altLang="hu-HU" dirty="0">
                <a:solidFill>
                  <a:srgbClr val="FFFFFF"/>
                </a:solidFill>
                <a:latin typeface="Lucida Sans" pitchFamily="34" charset="0"/>
                <a:ea typeface="Droid Sans"/>
              </a:rPr>
              <a:t>  each has it’s </a:t>
            </a:r>
            <a:r>
              <a:rPr lang="hu-HU" altLang="hu-HU" u="sng" dirty="0">
                <a:solidFill>
                  <a:srgbClr val="FFFFFF"/>
                </a:solidFill>
                <a:latin typeface="Lucida Sans" pitchFamily="34" charset="0"/>
                <a:ea typeface="Droid Sans"/>
              </a:rPr>
              <a:t>natural</a:t>
            </a:r>
            <a:r>
              <a:rPr lang="hu-HU" altLang="hu-HU" dirty="0">
                <a:solidFill>
                  <a:srgbClr val="FFFFFF"/>
                </a:solidFill>
                <a:latin typeface="Lucida Sans" pitchFamily="34" charset="0"/>
                <a:ea typeface="Droid Sans"/>
              </a:rPr>
              <a:t> Ansatz with </a:t>
            </a:r>
            <a:r>
              <a:rPr lang="hu-HU" altLang="hu-HU" u="sng" dirty="0">
                <a:solidFill>
                  <a:srgbClr val="FFFFFF"/>
                </a:solidFill>
                <a:latin typeface="Lucida Sans" pitchFamily="34" charset="0"/>
                <a:ea typeface="Droid Sans"/>
              </a:rPr>
              <a:t>physical interpretation</a:t>
            </a:r>
          </a:p>
          <a:p>
            <a:pPr marL="322580" indent="-314325" defTabSz="914400" eaLnBrk="1" hangingPunct="1">
              <a:spcBef>
                <a:spcPts val="800"/>
              </a:spcBef>
              <a:buSzPct val="100000"/>
              <a:tabLst>
                <a:tab pos="322580" algn="l"/>
                <a:tab pos="770255" algn="l"/>
                <a:tab pos="1219200" algn="l"/>
                <a:tab pos="1668780" algn="l"/>
                <a:tab pos="2117725" algn="l"/>
                <a:tab pos="2567305" algn="l"/>
                <a:tab pos="3016250" algn="l"/>
                <a:tab pos="3465830" algn="l"/>
                <a:tab pos="3914775" algn="l"/>
                <a:tab pos="4364355" algn="l"/>
                <a:tab pos="4813300" algn="l"/>
                <a:tab pos="5262880" algn="l"/>
                <a:tab pos="5711825" algn="l"/>
                <a:tab pos="6161405" algn="l"/>
                <a:tab pos="6610350" algn="l"/>
                <a:tab pos="7059930" algn="l"/>
                <a:tab pos="7508875" algn="l"/>
                <a:tab pos="7958455" algn="l"/>
                <a:tab pos="8407400" algn="l"/>
                <a:tab pos="8856980" algn="l"/>
                <a:tab pos="9305925" algn="l"/>
              </a:tabLst>
            </a:pPr>
            <a:endParaRPr lang="hu-HU" altLang="hu-HU" dirty="0">
              <a:solidFill>
                <a:srgbClr val="FFFFFF"/>
              </a:solidFill>
              <a:latin typeface="Lucida Sans" pitchFamily="34" charset="0"/>
              <a:ea typeface="Droid Sans"/>
            </a:endParaRPr>
          </a:p>
          <a:p>
            <a:pPr marL="322580" indent="-314325" defTabSz="914400" eaLnBrk="1" hangingPunct="1">
              <a:spcBef>
                <a:spcPts val="800"/>
              </a:spcBef>
              <a:buSzPct val="100000"/>
              <a:tabLst>
                <a:tab pos="322580" algn="l"/>
                <a:tab pos="770255" algn="l"/>
                <a:tab pos="1219200" algn="l"/>
                <a:tab pos="1668780" algn="l"/>
                <a:tab pos="2117725" algn="l"/>
                <a:tab pos="2567305" algn="l"/>
                <a:tab pos="3016250" algn="l"/>
                <a:tab pos="3465830" algn="l"/>
                <a:tab pos="3914775" algn="l"/>
                <a:tab pos="4364355" algn="l"/>
                <a:tab pos="4813300" algn="l"/>
                <a:tab pos="5262880" algn="l"/>
                <a:tab pos="5711825" algn="l"/>
                <a:tab pos="6161405" algn="l"/>
                <a:tab pos="6610350" algn="l"/>
                <a:tab pos="7059930" algn="l"/>
                <a:tab pos="7508875" algn="l"/>
                <a:tab pos="7958455" algn="l"/>
                <a:tab pos="8407400" algn="l"/>
                <a:tab pos="8856980" algn="l"/>
                <a:tab pos="9305925" algn="l"/>
              </a:tabLst>
            </a:pPr>
            <a:endParaRPr lang="hu-HU" altLang="hu-HU" dirty="0">
              <a:solidFill>
                <a:srgbClr val="FFFFFF"/>
              </a:solidFill>
              <a:latin typeface="Lucida Sans" pitchFamily="34" charset="0"/>
              <a:ea typeface="Droid Sans"/>
            </a:endParaRPr>
          </a:p>
          <a:p>
            <a:pPr marL="322580" indent="-314325" defTabSz="914400" eaLnBrk="1" hangingPunct="1">
              <a:spcBef>
                <a:spcPts val="800"/>
              </a:spcBef>
              <a:buSzPct val="100000"/>
              <a:tabLst>
                <a:tab pos="322580" algn="l"/>
                <a:tab pos="770255" algn="l"/>
                <a:tab pos="1219200" algn="l"/>
                <a:tab pos="1668780" algn="l"/>
                <a:tab pos="2117725" algn="l"/>
                <a:tab pos="2567305" algn="l"/>
                <a:tab pos="3016250" algn="l"/>
                <a:tab pos="3465830" algn="l"/>
                <a:tab pos="3914775" algn="l"/>
                <a:tab pos="4364355" algn="l"/>
                <a:tab pos="4813300" algn="l"/>
                <a:tab pos="5262880" algn="l"/>
                <a:tab pos="5711825" algn="l"/>
                <a:tab pos="6161405" algn="l"/>
                <a:tab pos="6610350" algn="l"/>
                <a:tab pos="7059930" algn="l"/>
                <a:tab pos="7508875" algn="l"/>
                <a:tab pos="7958455" algn="l"/>
                <a:tab pos="8407400" algn="l"/>
                <a:tab pos="8856980" algn="l"/>
                <a:tab pos="9305925" algn="l"/>
              </a:tabLst>
            </a:pPr>
            <a:endParaRPr lang="hu-HU" altLang="hu-HU" dirty="0">
              <a:solidFill>
                <a:srgbClr val="FFFFFF"/>
              </a:solidFill>
              <a:latin typeface="Lucida Sans" pitchFamily="34" charset="0"/>
              <a:ea typeface="Droid Sans"/>
            </a:endParaRPr>
          </a:p>
          <a:p>
            <a:pPr marL="322580" indent="-314325" defTabSz="914400" eaLnBrk="1" hangingPunct="1">
              <a:spcBef>
                <a:spcPts val="800"/>
              </a:spcBef>
              <a:buSzPct val="100000"/>
              <a:tabLst>
                <a:tab pos="322580" algn="l"/>
                <a:tab pos="770255" algn="l"/>
                <a:tab pos="1219200" algn="l"/>
                <a:tab pos="1668780" algn="l"/>
                <a:tab pos="2117725" algn="l"/>
                <a:tab pos="2567305" algn="l"/>
                <a:tab pos="3016250" algn="l"/>
                <a:tab pos="3465830" algn="l"/>
                <a:tab pos="3914775" algn="l"/>
                <a:tab pos="4364355" algn="l"/>
                <a:tab pos="4813300" algn="l"/>
                <a:tab pos="5262880" algn="l"/>
                <a:tab pos="5711825" algn="l"/>
                <a:tab pos="6161405" algn="l"/>
                <a:tab pos="6610350" algn="l"/>
                <a:tab pos="7059930" algn="l"/>
                <a:tab pos="7508875" algn="l"/>
                <a:tab pos="7958455" algn="l"/>
                <a:tab pos="8407400" algn="l"/>
                <a:tab pos="8856980" algn="l"/>
                <a:tab pos="9305925" algn="l"/>
              </a:tabLst>
            </a:pPr>
            <a:endParaRPr lang="hu-HU" altLang="hu-HU" dirty="0">
              <a:solidFill>
                <a:srgbClr val="FFFFFF"/>
              </a:solidFill>
              <a:latin typeface="Lucida Sans" pitchFamily="34" charset="0"/>
              <a:ea typeface="Droid Sans"/>
            </a:endParaRPr>
          </a:p>
          <a:p>
            <a:pPr marL="322580" indent="-314325" defTabSz="914400" eaLnBrk="1" hangingPunct="1">
              <a:spcBef>
                <a:spcPts val="800"/>
              </a:spcBef>
              <a:buSzPct val="100000"/>
              <a:tabLst>
                <a:tab pos="322580" algn="l"/>
                <a:tab pos="770255" algn="l"/>
                <a:tab pos="1219200" algn="l"/>
                <a:tab pos="1668780" algn="l"/>
                <a:tab pos="2117725" algn="l"/>
                <a:tab pos="2567305" algn="l"/>
                <a:tab pos="3016250" algn="l"/>
                <a:tab pos="3465830" algn="l"/>
                <a:tab pos="3914775" algn="l"/>
                <a:tab pos="4364355" algn="l"/>
                <a:tab pos="4813300" algn="l"/>
                <a:tab pos="5262880" algn="l"/>
                <a:tab pos="5711825" algn="l"/>
                <a:tab pos="6161405" algn="l"/>
                <a:tab pos="6610350" algn="l"/>
                <a:tab pos="7059930" algn="l"/>
                <a:tab pos="7508875" algn="l"/>
                <a:tab pos="7958455" algn="l"/>
                <a:tab pos="8407400" algn="l"/>
                <a:tab pos="8856980" algn="l"/>
                <a:tab pos="9305925" algn="l"/>
              </a:tabLst>
            </a:pPr>
            <a:r>
              <a:rPr lang="hu-HU" altLang="hu-HU" dirty="0">
                <a:solidFill>
                  <a:srgbClr val="FFFFFF"/>
                </a:solidFill>
                <a:latin typeface="Lucida Sans" pitchFamily="34" charset="0"/>
                <a:ea typeface="Droid Sans"/>
              </a:rPr>
              <a:t>  </a:t>
            </a:r>
          </a:p>
          <a:p>
            <a:pPr marL="322580" indent="-314325" defTabSz="914400" eaLnBrk="1" hangingPunct="1">
              <a:spcBef>
                <a:spcPts val="800"/>
              </a:spcBef>
              <a:buSzPct val="100000"/>
              <a:tabLst>
                <a:tab pos="322580" algn="l"/>
                <a:tab pos="770255" algn="l"/>
                <a:tab pos="1219200" algn="l"/>
                <a:tab pos="1668780" algn="l"/>
                <a:tab pos="2117725" algn="l"/>
                <a:tab pos="2567305" algn="l"/>
                <a:tab pos="3016250" algn="l"/>
                <a:tab pos="3465830" algn="l"/>
                <a:tab pos="3914775" algn="l"/>
                <a:tab pos="4364355" algn="l"/>
                <a:tab pos="4813300" algn="l"/>
                <a:tab pos="5262880" algn="l"/>
                <a:tab pos="5711825" algn="l"/>
                <a:tab pos="6161405" algn="l"/>
                <a:tab pos="6610350" algn="l"/>
                <a:tab pos="7059930" algn="l"/>
                <a:tab pos="7508875" algn="l"/>
                <a:tab pos="7958455" algn="l"/>
                <a:tab pos="8407400" algn="l"/>
                <a:tab pos="8856980" algn="l"/>
                <a:tab pos="9305925" algn="l"/>
              </a:tabLst>
            </a:pPr>
            <a:r>
              <a:rPr lang="hu-HU" altLang="hu-HU" dirty="0">
                <a:solidFill>
                  <a:srgbClr val="FFFFFF"/>
                </a:solidFill>
                <a:latin typeface="Lucida Sans" pitchFamily="34" charset="0"/>
                <a:ea typeface="Droid Sans"/>
              </a:rPr>
              <a:t>      we may attack any kind of non-linear PDE with </a:t>
            </a:r>
          </a:p>
          <a:p>
            <a:pPr marL="322580" indent="-314325" defTabSz="914400" eaLnBrk="1" hangingPunct="1">
              <a:spcBef>
                <a:spcPts val="800"/>
              </a:spcBef>
              <a:buSzPct val="100000"/>
              <a:tabLst>
                <a:tab pos="322580" algn="l"/>
                <a:tab pos="770255" algn="l"/>
                <a:tab pos="1219200" algn="l"/>
                <a:tab pos="1668780" algn="l"/>
                <a:tab pos="2117725" algn="l"/>
                <a:tab pos="2567305" algn="l"/>
                <a:tab pos="3016250" algn="l"/>
                <a:tab pos="3465830" algn="l"/>
                <a:tab pos="3914775" algn="l"/>
                <a:tab pos="4364355" algn="l"/>
                <a:tab pos="4813300" algn="l"/>
                <a:tab pos="5262880" algn="l"/>
                <a:tab pos="5711825" algn="l"/>
                <a:tab pos="6161405" algn="l"/>
                <a:tab pos="6610350" algn="l"/>
                <a:tab pos="7059930" algn="l"/>
                <a:tab pos="7508875" algn="l"/>
                <a:tab pos="7958455" algn="l"/>
                <a:tab pos="8407400" algn="l"/>
                <a:tab pos="8856980" algn="l"/>
                <a:tab pos="9305925" algn="l"/>
              </a:tabLst>
            </a:pPr>
            <a:r>
              <a:rPr lang="hu-HU" altLang="hu-HU" dirty="0">
                <a:solidFill>
                  <a:srgbClr val="FFFFFF"/>
                </a:solidFill>
                <a:latin typeface="Lucida Sans" pitchFamily="34" charset="0"/>
                <a:ea typeface="Droid Sans"/>
              </a:rPr>
              <a:t>	   </a:t>
            </a:r>
            <a:r>
              <a:rPr lang="hu-HU" altLang="hu-HU" dirty="0">
                <a:solidFill>
                  <a:srgbClr val="FF0000"/>
                </a:solidFill>
                <a:latin typeface="Lucida Sans" pitchFamily="34" charset="0"/>
                <a:ea typeface="Droid Sans"/>
              </a:rPr>
              <a:t>self-similar</a:t>
            </a:r>
            <a:r>
              <a:rPr lang="hu-HU" altLang="hu-HU" dirty="0">
                <a:solidFill>
                  <a:srgbClr val="FFFFFF"/>
                </a:solidFill>
                <a:latin typeface="Lucida Sans" pitchFamily="34" charset="0"/>
                <a:ea typeface="Droid Sans"/>
              </a:rPr>
              <a:t> or </a:t>
            </a:r>
            <a:r>
              <a:rPr lang="hu-HU" altLang="hu-HU" dirty="0">
                <a:solidFill>
                  <a:srgbClr val="92D050"/>
                </a:solidFill>
                <a:latin typeface="Lucida Sans" pitchFamily="34" charset="0"/>
                <a:ea typeface="Droid Sans"/>
              </a:rPr>
              <a:t>traveling wave </a:t>
            </a:r>
            <a:r>
              <a:rPr lang="hu-HU" altLang="hu-HU" dirty="0">
                <a:solidFill>
                  <a:srgbClr val="FFFFFF"/>
                </a:solidFill>
                <a:latin typeface="Lucida Sans" pitchFamily="34" charset="0"/>
                <a:ea typeface="Droid Sans"/>
              </a:rPr>
              <a:t>Ansatz </a:t>
            </a:r>
            <a:r>
              <a:rPr lang="hu-HU" altLang="hu-HU" dirty="0">
                <a:solidFill>
                  <a:srgbClr val="FFFFFF"/>
                </a:solidFill>
                <a:latin typeface="Lucida Sans" pitchFamily="34" charset="0"/>
                <a:ea typeface="Droid Sans"/>
                <a:sym typeface="Wingdings" panose="05000000000000000000" pitchFamily="2" charset="2"/>
              </a:rPr>
              <a:t> </a:t>
            </a:r>
            <a:r>
              <a:rPr lang="hu-HU" altLang="hu-HU" dirty="0">
                <a:solidFill>
                  <a:srgbClr val="FFFFFF"/>
                </a:solidFill>
                <a:latin typeface="Lucida Sans" pitchFamily="34" charset="0"/>
                <a:ea typeface="Droid Sans"/>
              </a:rPr>
              <a:t>asking </a:t>
            </a:r>
          </a:p>
          <a:p>
            <a:pPr marL="322580" indent="-314325" defTabSz="914400" eaLnBrk="1" hangingPunct="1">
              <a:spcBef>
                <a:spcPts val="800"/>
              </a:spcBef>
              <a:buSzPct val="100000"/>
              <a:tabLst>
                <a:tab pos="322580" algn="l"/>
                <a:tab pos="770255" algn="l"/>
                <a:tab pos="1219200" algn="l"/>
                <a:tab pos="1668780" algn="l"/>
                <a:tab pos="2117725" algn="l"/>
                <a:tab pos="2567305" algn="l"/>
                <a:tab pos="3016250" algn="l"/>
                <a:tab pos="3465830" algn="l"/>
                <a:tab pos="3914775" algn="l"/>
                <a:tab pos="4364355" algn="l"/>
                <a:tab pos="4813300" algn="l"/>
                <a:tab pos="5262880" algn="l"/>
                <a:tab pos="5711825" algn="l"/>
                <a:tab pos="6161405" algn="l"/>
                <a:tab pos="6610350" algn="l"/>
                <a:tab pos="7059930" algn="l"/>
                <a:tab pos="7508875" algn="l"/>
                <a:tab pos="7958455" algn="l"/>
                <a:tab pos="8407400" algn="l"/>
                <a:tab pos="8856980" algn="l"/>
                <a:tab pos="9305925" algn="l"/>
              </a:tabLst>
            </a:pPr>
            <a:r>
              <a:rPr lang="hu-HU" altLang="hu-HU" dirty="0">
                <a:solidFill>
                  <a:srgbClr val="FFFFFF"/>
                </a:solidFill>
                <a:latin typeface="Lucida Sans" pitchFamily="34" charset="0"/>
                <a:ea typeface="Droid Sans"/>
              </a:rPr>
              <a:t>	   how </a:t>
            </a:r>
            <a:r>
              <a:rPr lang="hu-HU" altLang="hu-HU" dirty="0">
                <a:solidFill>
                  <a:srgbClr val="FF0000"/>
                </a:solidFill>
                <a:latin typeface="Lucida Sans" pitchFamily="34" charset="0"/>
                <a:ea typeface="Droid Sans"/>
              </a:rPr>
              <a:t>diffusive/dissipative</a:t>
            </a:r>
            <a:r>
              <a:rPr lang="hu-HU" altLang="hu-HU" dirty="0">
                <a:solidFill>
                  <a:srgbClr val="FFFFFF"/>
                </a:solidFill>
                <a:latin typeface="Lucida Sans" pitchFamily="34" charset="0"/>
                <a:ea typeface="Droid Sans"/>
              </a:rPr>
              <a:t> or how </a:t>
            </a:r>
            <a:r>
              <a:rPr lang="hu-HU" altLang="hu-HU" dirty="0">
                <a:solidFill>
                  <a:srgbClr val="92D050"/>
                </a:solidFill>
                <a:latin typeface="Lucida Sans" pitchFamily="34" charset="0"/>
                <a:ea typeface="Droid Sans"/>
              </a:rPr>
              <a:t>wave-like</a:t>
            </a:r>
            <a:r>
              <a:rPr lang="hu-HU" altLang="hu-HU" dirty="0">
                <a:solidFill>
                  <a:srgbClr val="FFFFFF"/>
                </a:solidFill>
                <a:latin typeface="Lucida Sans" pitchFamily="34" charset="0"/>
                <a:ea typeface="Droid Sans"/>
              </a:rPr>
              <a:t> it is  </a:t>
            </a:r>
          </a:p>
          <a:p>
            <a:pPr marL="322580" indent="-314325" defTabSz="914400" eaLnBrk="1" hangingPunct="1">
              <a:spcBef>
                <a:spcPts val="800"/>
              </a:spcBef>
              <a:buSzPct val="100000"/>
              <a:tabLst>
                <a:tab pos="322580" algn="l"/>
                <a:tab pos="770255" algn="l"/>
                <a:tab pos="1219200" algn="l"/>
                <a:tab pos="1668780" algn="l"/>
                <a:tab pos="2117725" algn="l"/>
                <a:tab pos="2567305" algn="l"/>
                <a:tab pos="3016250" algn="l"/>
                <a:tab pos="3465830" algn="l"/>
                <a:tab pos="3914775" algn="l"/>
                <a:tab pos="4364355" algn="l"/>
                <a:tab pos="4813300" algn="l"/>
                <a:tab pos="5262880" algn="l"/>
                <a:tab pos="5711825" algn="l"/>
                <a:tab pos="6161405" algn="l"/>
                <a:tab pos="6610350" algn="l"/>
                <a:tab pos="7059930" algn="l"/>
                <a:tab pos="7508875" algn="l"/>
                <a:tab pos="7958455" algn="l"/>
                <a:tab pos="8407400" algn="l"/>
                <a:tab pos="8856980" algn="l"/>
                <a:tab pos="9305925" algn="l"/>
              </a:tabLst>
            </a:pPr>
            <a:r>
              <a:rPr lang="hu-HU" altLang="hu-HU" dirty="0">
                <a:solidFill>
                  <a:srgbClr val="00FF00"/>
                </a:solidFill>
                <a:latin typeface="Times New Roman" panose="02020603050405020304" pitchFamily="18" charset="0"/>
                <a:ea typeface="Droid Sans"/>
              </a:rPr>
              <a:t>		</a:t>
            </a:r>
          </a:p>
        </p:txBody>
      </p:sp>
      <p:sp>
        <p:nvSpPr>
          <p:cNvPr id="5124" name="Text Box 1"/>
          <p:cNvSpPr txBox="1"/>
          <p:nvPr/>
        </p:nvSpPr>
        <p:spPr>
          <a:xfrm>
            <a:off x="0" y="-26987"/>
            <a:ext cx="9144000" cy="13573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algn="ctr" defTabSz="914400" eaLnBrk="1" hangingPunct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u-HU" altLang="hu-HU" sz="4000" i="1" dirty="0">
                <a:solidFill>
                  <a:srgbClr val="FFFF00"/>
                </a:solidFill>
                <a:latin typeface="Lucida Sans" pitchFamily="34" charset="0"/>
                <a:ea typeface="Droid Sans"/>
              </a:rPr>
              <a:t>A way of interpretation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2776538"/>
            <a:ext cx="2295525" cy="1638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836863"/>
            <a:ext cx="2066925" cy="156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Rectangle 19"/>
          <p:cNvSpPr/>
          <p:nvPr/>
        </p:nvSpPr>
        <p:spPr>
          <a:xfrm>
            <a:off x="661988" y="6435725"/>
            <a:ext cx="7654925" cy="3079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lang="hu-HU" altLang="hu-HU" sz="1400" i="1" dirty="0">
                <a:solidFill>
                  <a:schemeClr val="tx1"/>
                </a:solidFill>
                <a:latin typeface="Lucida Sans" pitchFamily="34" charset="0"/>
              </a:rPr>
              <a:t>(the connection between the two Ans</a:t>
            </a:r>
            <a:r>
              <a:rPr lang="hu-HU" altLang="hu-HU" sz="1400" i="1" dirty="0">
                <a:solidFill>
                  <a:schemeClr val="tx1"/>
                </a:solidFill>
                <a:latin typeface="Lucida Sans" pitchFamily="34" charset="0"/>
                <a:ea typeface="Droid Sans"/>
              </a:rPr>
              <a:t>ä</a:t>
            </a:r>
            <a:r>
              <a:rPr lang="hu-HU" altLang="hu-HU" sz="1400" i="1" dirty="0">
                <a:solidFill>
                  <a:schemeClr val="tx1"/>
                </a:solidFill>
                <a:latin typeface="Lucida Sans" pitchFamily="34" charset="0"/>
              </a:rPr>
              <a:t>tze is nontivial !!  Sometimes can be </a:t>
            </a:r>
            <a:r>
              <a:rPr lang="hu-HU" altLang="hu-HU" sz="1400" i="1" dirty="0" err="1">
                <a:solidFill>
                  <a:schemeClr val="tx1"/>
                </a:solidFill>
                <a:latin typeface="Lucida Sans" pitchFamily="34" charset="0"/>
              </a:rPr>
              <a:t>seen</a:t>
            </a:r>
            <a:r>
              <a:rPr lang="hu-HU" altLang="hu-HU" sz="1400" i="1" dirty="0">
                <a:solidFill>
                  <a:schemeClr val="tx1"/>
                </a:solidFill>
                <a:latin typeface="Lucida Sans" pitchFamily="34" charset="0"/>
              </a:rPr>
              <a:t>)  </a:t>
            </a:r>
            <a:endParaRPr lang="en-GB" altLang="hu-HU" sz="1400" i="1" dirty="0">
              <a:solidFill>
                <a:schemeClr val="tx1"/>
              </a:solidFill>
              <a:latin typeface="Lucida Sans" pitchFamily="34" charset="0"/>
            </a:endParaRPr>
          </a:p>
        </p:txBody>
      </p:sp>
      <p:sp>
        <p:nvSpPr>
          <p:cNvPr id="5128" name="Téglalap 1"/>
          <p:cNvSpPr/>
          <p:nvPr/>
        </p:nvSpPr>
        <p:spPr>
          <a:xfrm>
            <a:off x="684213" y="4292600"/>
            <a:ext cx="431800" cy="106363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hu-HU" altLang="hu-HU" dirty="0">
              <a:latin typeface="Times New Roman" panose="02020603050405020304" pitchFamily="18" charset="0"/>
            </a:endParaRPr>
          </a:p>
        </p:txBody>
      </p:sp>
      <p:sp>
        <p:nvSpPr>
          <p:cNvPr id="5129" name="Téglalap 8"/>
          <p:cNvSpPr/>
          <p:nvPr/>
        </p:nvSpPr>
        <p:spPr>
          <a:xfrm>
            <a:off x="5867400" y="4292600"/>
            <a:ext cx="431800" cy="106363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hu-HU" altLang="hu-H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357188" y="-100012"/>
            <a:ext cx="8394700" cy="1357312"/>
          </a:xfrm>
        </p:spPr>
        <p:txBody>
          <a:bodyPr vert="horz" wrap="square" lIns="0" tIns="0" rIns="0" bIns="0" anchor="ctr" anchorCtr="0"/>
          <a:lstStyle/>
          <a:p>
            <a:pPr eaLnBrk="1" hangingPunct="1"/>
            <a:r>
              <a:rPr lang="hu-HU" altLang="hu-HU" b="1" i="1" dirty="0">
                <a:solidFill>
                  <a:srgbClr val="FFFF00"/>
                </a:solidFill>
                <a:latin typeface="Lucida Sans" pitchFamily="34" charset="0"/>
              </a:rPr>
              <a:t>How these solutions look like 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107504" y="1316831"/>
            <a:ext cx="8964613" cy="5014913"/>
          </a:xfrm>
        </p:spPr>
        <p:txBody>
          <a:bodyPr vert="horz" wrap="square" lIns="0" tIns="0" rIns="0" bIns="0" anchor="t" anchorCtr="0"/>
          <a:lstStyle/>
          <a:p>
            <a:pPr eaLnBrk="1" hangingPunct="1">
              <a:buNone/>
            </a:pPr>
            <a:r>
              <a:rPr lang="en-US" altLang="hu-HU" dirty="0">
                <a:solidFill>
                  <a:schemeClr val="bg1"/>
                </a:solidFill>
                <a:latin typeface="Lucida Sans" pitchFamily="34" charset="0"/>
              </a:rPr>
              <a:t> </a:t>
            </a:r>
            <a:r>
              <a:rPr lang="en-US" altLang="hu-HU" b="1" dirty="0">
                <a:solidFill>
                  <a:schemeClr val="bg1"/>
                </a:solidFill>
                <a:latin typeface="Lucida Sans" pitchFamily="34" charset="0"/>
              </a:rPr>
              <a:t>- Self-similar</a:t>
            </a:r>
            <a:r>
              <a:rPr lang="en-US" altLang="hu-HU" dirty="0">
                <a:solidFill>
                  <a:schemeClr val="bg1"/>
                </a:solidFill>
                <a:latin typeface="Lucida Sans" pitchFamily="34" charset="0"/>
              </a:rPr>
              <a:t> </a:t>
            </a:r>
            <a:r>
              <a:rPr lang="hu-HU" altLang="hu-HU" dirty="0">
                <a:solidFill>
                  <a:schemeClr val="bg1"/>
                </a:solidFill>
                <a:latin typeface="Lucida Sans" pitchFamily="34" charset="0"/>
              </a:rPr>
              <a:t> </a:t>
            </a:r>
            <a:r>
              <a:rPr lang="hu-HU" altLang="hu-HU" sz="1800" b="1" dirty="0">
                <a:solidFill>
                  <a:schemeClr val="bg1"/>
                </a:solidFill>
                <a:latin typeface="Lucida Sans" pitchFamily="34" charset="0"/>
              </a:rPr>
              <a:t>in </a:t>
            </a:r>
            <a:r>
              <a:rPr lang="hu-HU" altLang="hu-HU" sz="1800" b="1" dirty="0">
                <a:solidFill>
                  <a:schemeClr val="bg1"/>
                </a:solidFill>
                <a:latin typeface="Lucida Sans Unicode" panose="020B0602030504020204" charset="0"/>
                <a:cs typeface="Lucida Sans Unicode" panose="020B0602030504020204" charset="0"/>
              </a:rPr>
              <a:t>1D </a:t>
            </a:r>
            <a:r>
              <a:rPr lang="en-US" altLang="hu-HU" sz="2800" dirty="0">
                <a:solidFill>
                  <a:srgbClr val="00FF00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en-US" altLang="hu-HU" sz="1400" dirty="0">
                <a:solidFill>
                  <a:schemeClr val="bg1"/>
                </a:solidFill>
                <a:latin typeface="Lucida Sans Unicode" panose="020B0602030504020204" charset="0"/>
                <a:cs typeface="Lucida Sans Unicode" panose="020B0602030504020204" charset="0"/>
              </a:rPr>
              <a:t>Sedov,</a:t>
            </a:r>
            <a:r>
              <a:rPr lang="hu-HU" altLang="hu-HU" sz="1400" dirty="0">
                <a:solidFill>
                  <a:schemeClr val="bg1"/>
                </a:solidFill>
                <a:latin typeface="Lucida Sans Unicode" panose="020B0602030504020204" charset="0"/>
                <a:cs typeface="Lucida Sans Unicode" panose="020B0602030504020204" charset="0"/>
              </a:rPr>
              <a:t> </a:t>
            </a:r>
            <a:r>
              <a:rPr lang="en-US" altLang="hu-HU" sz="1400" dirty="0">
                <a:solidFill>
                  <a:schemeClr val="bg1"/>
                </a:solidFill>
                <a:latin typeface="Lucida Sans Unicode" panose="020B0602030504020204" charset="0"/>
                <a:cs typeface="Lucida Sans Unicode" panose="020B0602030504020204" charset="0"/>
              </a:rPr>
              <a:t>Zeldovich</a:t>
            </a:r>
            <a:r>
              <a:rPr lang="hu-HU" altLang="hu-HU" sz="1400" dirty="0">
                <a:solidFill>
                  <a:schemeClr val="bg1"/>
                </a:solidFill>
                <a:latin typeface="Lucida Sans Unicode" panose="020B0602030504020204" charset="0"/>
                <a:cs typeface="Lucida Sans Unicode" panose="020B0602030504020204" charset="0"/>
              </a:rPr>
              <a:t>, Barenblatt </a:t>
            </a:r>
          </a:p>
          <a:p>
            <a:pPr eaLnBrk="1" hangingPunct="1">
              <a:buNone/>
            </a:pPr>
            <a:r>
              <a:rPr lang="en-US" altLang="hu-HU" dirty="0">
                <a:solidFill>
                  <a:schemeClr val="bg1"/>
                </a:solidFill>
                <a:latin typeface="Lucida Sans" pitchFamily="34" charset="0"/>
              </a:rPr>
              <a:t> </a:t>
            </a:r>
            <a:endParaRPr lang="hu-HU" altLang="hu-HU" dirty="0">
              <a:solidFill>
                <a:schemeClr val="bg1"/>
              </a:solidFill>
              <a:latin typeface="Lucida Sans" pitchFamily="34" charset="0"/>
            </a:endParaRPr>
          </a:p>
          <a:p>
            <a:pPr eaLnBrk="1" hangingPunct="1">
              <a:buNone/>
            </a:pPr>
            <a:endParaRPr lang="hu-HU" altLang="hu-HU" dirty="0">
              <a:solidFill>
                <a:schemeClr val="bg1"/>
              </a:solidFill>
              <a:latin typeface="Lucida Sans" pitchFamily="34" charset="0"/>
            </a:endParaRPr>
          </a:p>
          <a:p>
            <a:pPr eaLnBrk="1" hangingPunct="1">
              <a:buNone/>
            </a:pPr>
            <a:endParaRPr lang="hu-HU" altLang="hu-HU" dirty="0">
              <a:solidFill>
                <a:schemeClr val="bg1"/>
              </a:solidFill>
              <a:latin typeface="Lucida Sans" pitchFamily="34" charset="0"/>
            </a:endParaRPr>
          </a:p>
          <a:p>
            <a:pPr eaLnBrk="1" hangingPunct="1">
              <a:buNone/>
            </a:pPr>
            <a:endParaRPr lang="hu-HU" altLang="hu-HU" dirty="0">
              <a:solidFill>
                <a:schemeClr val="bg1"/>
              </a:solidFill>
              <a:latin typeface="Lucida Sans" pitchFamily="34" charset="0"/>
            </a:endParaRPr>
          </a:p>
          <a:p>
            <a:pPr eaLnBrk="1" hangingPunct="1">
              <a:buNone/>
            </a:pPr>
            <a:endParaRPr lang="hu-HU" altLang="hu-HU" dirty="0">
              <a:solidFill>
                <a:schemeClr val="bg1"/>
              </a:solidFill>
              <a:latin typeface="Lucida Sans" pitchFamily="34" charset="0"/>
            </a:endParaRPr>
          </a:p>
          <a:p>
            <a:pPr eaLnBrk="1" hangingPunct="1">
              <a:buNone/>
            </a:pPr>
            <a:r>
              <a:rPr lang="en-US" altLang="hu-HU" sz="2400" dirty="0">
                <a:solidFill>
                  <a:schemeClr val="bg1"/>
                </a:solidFill>
                <a:latin typeface="Lucida Sans" pitchFamily="34" charset="0"/>
              </a:rPr>
              <a:t>- </a:t>
            </a:r>
            <a:r>
              <a:rPr lang="hu-HU" altLang="hu-HU" sz="2400" b="1" dirty="0">
                <a:solidFill>
                  <a:schemeClr val="bg1"/>
                </a:solidFill>
                <a:latin typeface="Lucida Sans" pitchFamily="34" charset="0"/>
              </a:rPr>
              <a:t>Traveling waves</a:t>
            </a:r>
            <a:r>
              <a:rPr lang="en-US" altLang="hu-HU" sz="2400" b="1" dirty="0">
                <a:solidFill>
                  <a:schemeClr val="bg1"/>
                </a:solidFill>
                <a:latin typeface="Lucida Sans" pitchFamily="34" charset="0"/>
              </a:rPr>
              <a:t>:  </a:t>
            </a:r>
            <a:endParaRPr lang="hu-HU" altLang="hu-HU" sz="2400" b="1" dirty="0">
              <a:solidFill>
                <a:schemeClr val="bg1"/>
              </a:solidFill>
              <a:latin typeface="Lucida Sans" pitchFamily="34" charset="0"/>
            </a:endParaRPr>
          </a:p>
          <a:p>
            <a:pPr eaLnBrk="1" hangingPunct="1">
              <a:buNone/>
            </a:pPr>
            <a:r>
              <a:rPr lang="hu-HU" altLang="hu-HU" sz="2400" b="1" dirty="0">
                <a:solidFill>
                  <a:schemeClr val="bg1"/>
                </a:solidFill>
                <a:latin typeface="Lucida Sans" pitchFamily="34" charset="0"/>
              </a:rPr>
              <a:t>   </a:t>
            </a:r>
            <a:r>
              <a:rPr lang="en-US" altLang="hu-HU" sz="2400" b="1" dirty="0">
                <a:solidFill>
                  <a:schemeClr val="bg1"/>
                </a:solidFill>
                <a:latin typeface="Lucida Sans" pitchFamily="34" charset="0"/>
              </a:rPr>
              <a:t>arbitrary wave fronts</a:t>
            </a:r>
          </a:p>
          <a:p>
            <a:pPr eaLnBrk="1" hangingPunct="1">
              <a:buNone/>
            </a:pPr>
            <a:r>
              <a:rPr lang="en-US" altLang="hu-HU" sz="2400" b="1" dirty="0">
                <a:solidFill>
                  <a:srgbClr val="00FF00"/>
                </a:solidFill>
                <a:latin typeface="Lucida Sans" pitchFamily="34" charset="0"/>
              </a:rPr>
              <a:t> </a:t>
            </a:r>
            <a:r>
              <a:rPr lang="hu-HU" altLang="hu-HU" sz="2400" b="1" dirty="0">
                <a:solidFill>
                  <a:srgbClr val="00FF00"/>
                </a:solidFill>
                <a:latin typeface="Lucida Sans" pitchFamily="34" charset="0"/>
              </a:rPr>
              <a:t>  </a:t>
            </a:r>
            <a:r>
              <a:rPr lang="en-US" altLang="hu-HU" sz="2400" b="1" dirty="0">
                <a:solidFill>
                  <a:schemeClr val="bg1"/>
                </a:solidFill>
                <a:latin typeface="Lucida Sans" pitchFamily="34" charset="0"/>
              </a:rPr>
              <a:t>u(x,t)</a:t>
            </a:r>
            <a:r>
              <a:rPr lang="en-US" altLang="hu-HU" sz="2400" b="1" dirty="0">
                <a:solidFill>
                  <a:srgbClr val="00FF00"/>
                </a:solidFill>
                <a:latin typeface="Lucida Sans" pitchFamily="34" charset="0"/>
              </a:rPr>
              <a:t> </a:t>
            </a:r>
            <a:r>
              <a:rPr lang="en-US" altLang="hu-HU" sz="2400" b="1" dirty="0">
                <a:solidFill>
                  <a:schemeClr val="bg1"/>
                </a:solidFill>
                <a:latin typeface="Lucida Sans" pitchFamily="34" charset="0"/>
              </a:rPr>
              <a:t>~</a:t>
            </a:r>
            <a:r>
              <a:rPr lang="en-US" altLang="hu-HU" sz="2400" b="1" dirty="0">
                <a:solidFill>
                  <a:srgbClr val="00FF00"/>
                </a:solidFill>
                <a:latin typeface="Lucida Sans" pitchFamily="34" charset="0"/>
              </a:rPr>
              <a:t> </a:t>
            </a:r>
            <a:r>
              <a:rPr lang="hu-HU" altLang="hu-HU" sz="2400" b="1" dirty="0">
                <a:solidFill>
                  <a:srgbClr val="FF3300"/>
                </a:solidFill>
                <a:latin typeface="Lucida Sans" pitchFamily="34" charset="0"/>
              </a:rPr>
              <a:t>g(x-ct)</a:t>
            </a:r>
            <a:r>
              <a:rPr lang="en-US" altLang="hu-HU" sz="2400" b="1" dirty="0">
                <a:solidFill>
                  <a:schemeClr val="bg1"/>
                </a:solidFill>
                <a:latin typeface="Lucida Sans" pitchFamily="34" charset="0"/>
              </a:rPr>
              <a:t>,</a:t>
            </a:r>
            <a:r>
              <a:rPr lang="en-US" altLang="hu-HU" sz="2400" b="1" dirty="0">
                <a:solidFill>
                  <a:srgbClr val="00FF00"/>
                </a:solidFill>
                <a:latin typeface="Lucida Sans" pitchFamily="34" charset="0"/>
              </a:rPr>
              <a:t> g(x+ct)</a:t>
            </a:r>
            <a:r>
              <a:rPr lang="en-US" altLang="hu-HU" b="1" dirty="0">
                <a:solidFill>
                  <a:srgbClr val="00FF00"/>
                </a:solidFill>
                <a:latin typeface="Lucida Sans" pitchFamily="34" charset="0"/>
              </a:rPr>
              <a:t> </a:t>
            </a:r>
          </a:p>
          <a:p>
            <a:pPr eaLnBrk="1" hangingPunct="1">
              <a:buNone/>
            </a:pPr>
            <a:r>
              <a:rPr lang="en-US" altLang="hu-HU" b="1" dirty="0">
                <a:solidFill>
                  <a:schemeClr val="bg1"/>
                </a:solidFill>
                <a:latin typeface="Lucida Sans" pitchFamily="34" charset="0"/>
              </a:rPr>
              <a:t> </a:t>
            </a:r>
            <a:endParaRPr lang="en-US" altLang="hu-HU" sz="1800" b="1" dirty="0">
              <a:solidFill>
                <a:schemeClr val="bg1"/>
              </a:solidFill>
              <a:latin typeface="Lucida Sans" pitchFamily="34" charset="0"/>
            </a:endParaRPr>
          </a:p>
          <a:p>
            <a:pPr eaLnBrk="1" hangingPunct="1">
              <a:buNone/>
            </a:pPr>
            <a:r>
              <a:rPr lang="en-US" altLang="hu-HU" dirty="0">
                <a:solidFill>
                  <a:srgbClr val="00FF00"/>
                </a:solidFill>
              </a:rPr>
              <a:t>							</a:t>
            </a:r>
            <a:r>
              <a:rPr lang="en-US" altLang="hu-HU" sz="1400" dirty="0">
                <a:solidFill>
                  <a:srgbClr val="00FF00"/>
                </a:solidFill>
              </a:rPr>
              <a:t>	     </a:t>
            </a:r>
            <a:r>
              <a:rPr lang="en-US" altLang="hu-HU" sz="1600" dirty="0">
                <a:solidFill>
                  <a:schemeClr val="bg1"/>
                </a:solidFill>
              </a:rPr>
              <a:t>Sedov,</a:t>
            </a:r>
            <a:r>
              <a:rPr lang="hu-HU" altLang="hu-HU" sz="1600" dirty="0">
                <a:solidFill>
                  <a:schemeClr val="bg1"/>
                </a:solidFill>
              </a:rPr>
              <a:t> </a:t>
            </a:r>
            <a:r>
              <a:rPr lang="en-US" altLang="hu-HU" sz="1600" dirty="0">
                <a:solidFill>
                  <a:schemeClr val="bg1"/>
                </a:solidFill>
              </a:rPr>
              <a:t>Zeldovich</a:t>
            </a:r>
            <a:r>
              <a:rPr lang="hu-HU" altLang="hu-HU" sz="1600" dirty="0">
                <a:solidFill>
                  <a:schemeClr val="bg1"/>
                </a:solidFill>
              </a:rPr>
              <a:t>, Barenblatt </a:t>
            </a:r>
          </a:p>
        </p:txBody>
      </p:sp>
      <p:pic>
        <p:nvPicPr>
          <p:cNvPr id="6148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25" y="1844675"/>
            <a:ext cx="2808288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850" y="4797425"/>
            <a:ext cx="2789238" cy="168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" y="1812925"/>
            <a:ext cx="2736850" cy="50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" y="2962275"/>
            <a:ext cx="3933825" cy="322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50" y="2441575"/>
            <a:ext cx="5715000" cy="312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3" name="Line 12"/>
          <p:cNvSpPr/>
          <p:nvPr/>
        </p:nvSpPr>
        <p:spPr>
          <a:xfrm>
            <a:off x="8104188" y="2754313"/>
            <a:ext cx="6477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54" name="Line 13"/>
          <p:cNvSpPr/>
          <p:nvPr/>
        </p:nvSpPr>
        <p:spPr>
          <a:xfrm>
            <a:off x="7164388" y="2393950"/>
            <a:ext cx="0" cy="72072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615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2588" y="2349500"/>
            <a:ext cx="293687" cy="293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1650" y="2328863"/>
            <a:ext cx="255588" cy="369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7" name="Line 16"/>
          <p:cNvSpPr/>
          <p:nvPr/>
        </p:nvSpPr>
        <p:spPr>
          <a:xfrm>
            <a:off x="6858000" y="5518150"/>
            <a:ext cx="360363" cy="0"/>
          </a:xfrm>
          <a:prstGeom prst="line">
            <a:avLst/>
          </a:prstGeom>
          <a:ln w="19050" cap="flat" cmpd="sng">
            <a:solidFill>
              <a:srgbClr val="00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58" name="Line 17"/>
          <p:cNvSpPr/>
          <p:nvPr/>
        </p:nvSpPr>
        <p:spPr>
          <a:xfrm flipH="1">
            <a:off x="7789863" y="5518150"/>
            <a:ext cx="287337" cy="0"/>
          </a:xfrm>
          <a:prstGeom prst="line">
            <a:avLst/>
          </a:prstGeom>
          <a:ln w="1905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615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850" y="3903663"/>
            <a:ext cx="804863" cy="38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07213" y="1941513"/>
            <a:ext cx="369887" cy="379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96088" y="3141663"/>
            <a:ext cx="279400" cy="287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3850" y="3440113"/>
            <a:ext cx="5688013" cy="384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63" name="Rectangle 19"/>
          <p:cNvSpPr/>
          <p:nvPr/>
        </p:nvSpPr>
        <p:spPr>
          <a:xfrm>
            <a:off x="1258888" y="3892550"/>
            <a:ext cx="6219825" cy="4000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lang="hu-HU" altLang="hu-HU" sz="2000" i="1" dirty="0">
                <a:latin typeface="Lucida Sans" pitchFamily="34" charset="0"/>
              </a:rPr>
              <a:t>in</a:t>
            </a:r>
            <a:r>
              <a:rPr lang="en-US" altLang="hu-HU" sz="2000" i="1" dirty="0">
                <a:latin typeface="Lucida Sans" pitchFamily="34" charset="0"/>
              </a:rPr>
              <a:t> Fourier heat-conduction</a:t>
            </a:r>
            <a:r>
              <a:rPr lang="hu-HU" altLang="hu-HU" sz="2000" i="1" dirty="0">
                <a:latin typeface="Lucida Sans" pitchFamily="34" charset="0"/>
              </a:rPr>
              <a:t> the Gaussian </a:t>
            </a:r>
            <a:endParaRPr lang="en-GB" altLang="hu-HU" sz="2000" i="1" dirty="0">
              <a:latin typeface="Lucida Sans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/>
          <p:nvPr/>
        </p:nvSpPr>
        <p:spPr>
          <a:xfrm>
            <a:off x="357188" y="55563"/>
            <a:ext cx="8394700" cy="13573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algn="ctr" defTabSz="914400"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u-HU" altLang="hu-HU" sz="4000" i="1" dirty="0">
                <a:solidFill>
                  <a:srgbClr val="FFFF00"/>
                </a:solidFill>
                <a:latin typeface="Lucida Sans" pitchFamily="34" charset="0"/>
                <a:ea typeface="Droid Sans"/>
              </a:rPr>
              <a:t>Additional relevant solutions for PDEs I</a:t>
            </a:r>
          </a:p>
        </p:txBody>
      </p:sp>
      <p:sp>
        <p:nvSpPr>
          <p:cNvPr id="13314" name="Text Box 2"/>
          <p:cNvSpPr txBox="1"/>
          <p:nvPr/>
        </p:nvSpPr>
        <p:spPr>
          <a:xfrm>
            <a:off x="0" y="1773238"/>
            <a:ext cx="8964613" cy="49688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 anchorCtr="0"/>
          <a:lstStyle/>
          <a:p>
            <a:pPr marL="322580" indent="7620" defTabSz="914400">
              <a:spcBef>
                <a:spcPts val="800"/>
              </a:spcBef>
              <a:tabLst>
                <a:tab pos="322580" algn="l"/>
                <a:tab pos="770255" algn="l"/>
                <a:tab pos="1219200" algn="l"/>
                <a:tab pos="1668780" algn="l"/>
                <a:tab pos="2117725" algn="l"/>
                <a:tab pos="2567305" algn="l"/>
                <a:tab pos="3016250" algn="l"/>
                <a:tab pos="3465830" algn="l"/>
                <a:tab pos="3914775" algn="l"/>
                <a:tab pos="4364355" algn="l"/>
                <a:tab pos="4813300" algn="l"/>
                <a:tab pos="5262880" algn="l"/>
                <a:tab pos="5711825" algn="l"/>
                <a:tab pos="6161405" algn="l"/>
                <a:tab pos="6610350" algn="l"/>
                <a:tab pos="7059930" algn="l"/>
                <a:tab pos="7508875" algn="l"/>
                <a:tab pos="7958455" algn="l"/>
                <a:tab pos="8407400" algn="l"/>
                <a:tab pos="8856980" algn="l"/>
                <a:tab pos="9305925" algn="l"/>
              </a:tabLst>
            </a:pPr>
            <a:r>
              <a:rPr lang="hu-HU" altLang="hu-HU" sz="3200" dirty="0">
                <a:solidFill>
                  <a:srgbClr val="FFFFFF"/>
                </a:solidFill>
                <a:latin typeface="Lucida Sans" pitchFamily="34" charset="0"/>
                <a:ea typeface="Droid Sans"/>
              </a:rPr>
              <a:t> </a:t>
            </a:r>
            <a:r>
              <a:rPr lang="hu-HU" altLang="hu-HU" dirty="0">
                <a:solidFill>
                  <a:srgbClr val="FFFFFF"/>
                </a:solidFill>
                <a:latin typeface="Lucida Sans" pitchFamily="34" charset="0"/>
                <a:ea typeface="Droid Sans"/>
              </a:rPr>
              <a:t> - generalised self-similar: </a:t>
            </a:r>
          </a:p>
          <a:p>
            <a:pPr marL="322580" indent="7620" defTabSz="914400">
              <a:spcBef>
                <a:spcPts val="800"/>
              </a:spcBef>
              <a:tabLst>
                <a:tab pos="322580" algn="l"/>
                <a:tab pos="770255" algn="l"/>
                <a:tab pos="1219200" algn="l"/>
                <a:tab pos="1668780" algn="l"/>
                <a:tab pos="2117725" algn="l"/>
                <a:tab pos="2567305" algn="l"/>
                <a:tab pos="3016250" algn="l"/>
                <a:tab pos="3465830" algn="l"/>
                <a:tab pos="3914775" algn="l"/>
                <a:tab pos="4364355" algn="l"/>
                <a:tab pos="4813300" algn="l"/>
                <a:tab pos="5262880" algn="l"/>
                <a:tab pos="5711825" algn="l"/>
                <a:tab pos="6161405" algn="l"/>
                <a:tab pos="6610350" algn="l"/>
                <a:tab pos="7059930" algn="l"/>
                <a:tab pos="7508875" algn="l"/>
                <a:tab pos="7958455" algn="l"/>
                <a:tab pos="8407400" algn="l"/>
                <a:tab pos="8856980" algn="l"/>
                <a:tab pos="9305925" algn="l"/>
              </a:tabLst>
            </a:pPr>
            <a:r>
              <a:rPr lang="hu-HU" altLang="hu-HU" sz="3200" dirty="0">
                <a:solidFill>
                  <a:srgbClr val="FFFFFF"/>
                </a:solidFill>
                <a:latin typeface="Lucida Sans" pitchFamily="34" charset="0"/>
                <a:ea typeface="Droid Sans"/>
              </a:rPr>
              <a:t>  -</a:t>
            </a:r>
            <a:r>
              <a:rPr lang="hu-HU" altLang="hu-HU" dirty="0">
                <a:solidFill>
                  <a:srgbClr val="FFFFFF"/>
                </a:solidFill>
                <a:latin typeface="Lucida Sans" pitchFamily="34" charset="0"/>
                <a:ea typeface="Droid Sans"/>
              </a:rPr>
              <a:t> one case: blow-up solution: </a:t>
            </a:r>
          </a:p>
          <a:p>
            <a:pPr marL="322580" indent="7620" defTabSz="914400">
              <a:spcBef>
                <a:spcPts val="800"/>
              </a:spcBef>
              <a:tabLst>
                <a:tab pos="322580" algn="l"/>
                <a:tab pos="770255" algn="l"/>
                <a:tab pos="1219200" algn="l"/>
                <a:tab pos="1668780" algn="l"/>
                <a:tab pos="2117725" algn="l"/>
                <a:tab pos="2567305" algn="l"/>
                <a:tab pos="3016250" algn="l"/>
                <a:tab pos="3465830" algn="l"/>
                <a:tab pos="3914775" algn="l"/>
                <a:tab pos="4364355" algn="l"/>
                <a:tab pos="4813300" algn="l"/>
                <a:tab pos="5262880" algn="l"/>
                <a:tab pos="5711825" algn="l"/>
                <a:tab pos="6161405" algn="l"/>
                <a:tab pos="6610350" algn="l"/>
                <a:tab pos="7059930" algn="l"/>
                <a:tab pos="7508875" algn="l"/>
                <a:tab pos="7958455" algn="l"/>
                <a:tab pos="8407400" algn="l"/>
                <a:tab pos="8856980" algn="l"/>
                <a:tab pos="9305925" algn="l"/>
              </a:tabLst>
            </a:pPr>
            <a:r>
              <a:rPr lang="hu-HU" altLang="hu-HU" dirty="0">
                <a:solidFill>
                  <a:srgbClr val="00FF00"/>
                </a:solidFill>
                <a:latin typeface="Lucida Sans" pitchFamily="34" charset="0"/>
                <a:ea typeface="Droid Sans"/>
              </a:rPr>
              <a:t>     goes to infinity in finite time </a:t>
            </a:r>
          </a:p>
          <a:p>
            <a:pPr marL="322580" indent="7620" defTabSz="914400">
              <a:spcBef>
                <a:spcPts val="800"/>
              </a:spcBef>
              <a:tabLst>
                <a:tab pos="322580" algn="l"/>
                <a:tab pos="770255" algn="l"/>
                <a:tab pos="1219200" algn="l"/>
                <a:tab pos="1668780" algn="l"/>
                <a:tab pos="2117725" algn="l"/>
                <a:tab pos="2567305" algn="l"/>
                <a:tab pos="3016250" algn="l"/>
                <a:tab pos="3465830" algn="l"/>
                <a:tab pos="3914775" algn="l"/>
                <a:tab pos="4364355" algn="l"/>
                <a:tab pos="4813300" algn="l"/>
                <a:tab pos="5262880" algn="l"/>
                <a:tab pos="5711825" algn="l"/>
                <a:tab pos="6161405" algn="l"/>
                <a:tab pos="6610350" algn="l"/>
                <a:tab pos="7059930" algn="l"/>
                <a:tab pos="7508875" algn="l"/>
                <a:tab pos="7958455" algn="l"/>
                <a:tab pos="8407400" algn="l"/>
                <a:tab pos="8856980" algn="l"/>
                <a:tab pos="9305925" algn="l"/>
              </a:tabLst>
            </a:pPr>
            <a:r>
              <a:rPr lang="hu-HU" altLang="hu-HU" dirty="0">
                <a:solidFill>
                  <a:srgbClr val="FFFFFF"/>
                </a:solidFill>
                <a:latin typeface="Lucida Sans" pitchFamily="34" charset="0"/>
                <a:ea typeface="Droid Sans"/>
              </a:rPr>
              <a:t>     other forms are available too</a:t>
            </a:r>
          </a:p>
          <a:p>
            <a:pPr marL="322580" indent="7620" defTabSz="914400">
              <a:spcBef>
                <a:spcPts val="800"/>
              </a:spcBef>
              <a:tabLst>
                <a:tab pos="322580" algn="l"/>
                <a:tab pos="770255" algn="l"/>
                <a:tab pos="1219200" algn="l"/>
                <a:tab pos="1668780" algn="l"/>
                <a:tab pos="2117725" algn="l"/>
                <a:tab pos="2567305" algn="l"/>
                <a:tab pos="3016250" algn="l"/>
                <a:tab pos="3465830" algn="l"/>
                <a:tab pos="3914775" algn="l"/>
                <a:tab pos="4364355" algn="l"/>
                <a:tab pos="4813300" algn="l"/>
                <a:tab pos="5262880" algn="l"/>
                <a:tab pos="5711825" algn="l"/>
                <a:tab pos="6161405" algn="l"/>
                <a:tab pos="6610350" algn="l"/>
                <a:tab pos="7059930" algn="l"/>
                <a:tab pos="7508875" algn="l"/>
                <a:tab pos="7958455" algn="l"/>
                <a:tab pos="8407400" algn="l"/>
                <a:tab pos="8856980" algn="l"/>
                <a:tab pos="9305925" algn="l"/>
              </a:tabLst>
            </a:pPr>
            <a:endParaRPr lang="hu-HU" altLang="hu-HU" dirty="0">
              <a:solidFill>
                <a:srgbClr val="FFFFFF"/>
              </a:solidFill>
              <a:latin typeface="Lucida Sans" pitchFamily="34" charset="0"/>
              <a:ea typeface="Droid Sans"/>
            </a:endParaRPr>
          </a:p>
          <a:p>
            <a:pPr marL="322580" indent="7620" defTabSz="914400">
              <a:spcBef>
                <a:spcPts val="800"/>
              </a:spcBef>
              <a:tabLst>
                <a:tab pos="322580" algn="l"/>
                <a:tab pos="770255" algn="l"/>
                <a:tab pos="1219200" algn="l"/>
                <a:tab pos="1668780" algn="l"/>
                <a:tab pos="2117725" algn="l"/>
                <a:tab pos="2567305" algn="l"/>
                <a:tab pos="3016250" algn="l"/>
                <a:tab pos="3465830" algn="l"/>
                <a:tab pos="3914775" algn="l"/>
                <a:tab pos="4364355" algn="l"/>
                <a:tab pos="4813300" algn="l"/>
                <a:tab pos="5262880" algn="l"/>
                <a:tab pos="5711825" algn="l"/>
                <a:tab pos="6161405" algn="l"/>
                <a:tab pos="6610350" algn="l"/>
                <a:tab pos="7059930" algn="l"/>
                <a:tab pos="7508875" algn="l"/>
                <a:tab pos="7958455" algn="l"/>
                <a:tab pos="8407400" algn="l"/>
                <a:tab pos="8856980" algn="l"/>
                <a:tab pos="9305925" algn="l"/>
              </a:tabLst>
            </a:pPr>
            <a:r>
              <a:rPr lang="hu-HU" altLang="hu-HU" dirty="0">
                <a:solidFill>
                  <a:srgbClr val="FFFFFF"/>
                </a:solidFill>
                <a:latin typeface="Lucida Sans" pitchFamily="34" charset="0"/>
                <a:ea typeface="Droid Sans"/>
              </a:rPr>
              <a:t>     </a:t>
            </a:r>
          </a:p>
          <a:p>
            <a:pPr marL="322580" indent="7620" defTabSz="914400">
              <a:spcBef>
                <a:spcPts val="800"/>
              </a:spcBef>
              <a:tabLst>
                <a:tab pos="322580" algn="l"/>
                <a:tab pos="770255" algn="l"/>
                <a:tab pos="1219200" algn="l"/>
                <a:tab pos="1668780" algn="l"/>
                <a:tab pos="2117725" algn="l"/>
                <a:tab pos="2567305" algn="l"/>
                <a:tab pos="3016250" algn="l"/>
                <a:tab pos="3465830" algn="l"/>
                <a:tab pos="3914775" algn="l"/>
                <a:tab pos="4364355" algn="l"/>
                <a:tab pos="4813300" algn="l"/>
                <a:tab pos="5262880" algn="l"/>
                <a:tab pos="5711825" algn="l"/>
                <a:tab pos="6161405" algn="l"/>
                <a:tab pos="6610350" algn="l"/>
                <a:tab pos="7059930" algn="l"/>
                <a:tab pos="7508875" algn="l"/>
                <a:tab pos="7958455" algn="l"/>
                <a:tab pos="8407400" algn="l"/>
                <a:tab pos="8856980" algn="l"/>
                <a:tab pos="9305925" algn="l"/>
              </a:tabLst>
            </a:pPr>
            <a:r>
              <a:rPr lang="hu-HU" altLang="hu-HU" dirty="0">
                <a:solidFill>
                  <a:srgbClr val="FFFFFF"/>
                </a:solidFill>
                <a:latin typeface="Lucida Sans" pitchFamily="34" charset="0"/>
                <a:ea typeface="Droid Sans"/>
              </a:rPr>
              <a:t>   - generalized  travelling waves,</a:t>
            </a:r>
          </a:p>
          <a:p>
            <a:pPr marL="322580" indent="7620" defTabSz="914400">
              <a:spcBef>
                <a:spcPts val="800"/>
              </a:spcBef>
              <a:tabLst>
                <a:tab pos="322580" algn="l"/>
                <a:tab pos="770255" algn="l"/>
                <a:tab pos="1219200" algn="l"/>
                <a:tab pos="1668780" algn="l"/>
                <a:tab pos="2117725" algn="l"/>
                <a:tab pos="2567305" algn="l"/>
                <a:tab pos="3016250" algn="l"/>
                <a:tab pos="3465830" algn="l"/>
                <a:tab pos="3914775" algn="l"/>
                <a:tab pos="4364355" algn="l"/>
                <a:tab pos="4813300" algn="l"/>
                <a:tab pos="5262880" algn="l"/>
                <a:tab pos="5711825" algn="l"/>
                <a:tab pos="6161405" algn="l"/>
                <a:tab pos="6610350" algn="l"/>
                <a:tab pos="7059930" algn="l"/>
                <a:tab pos="7508875" algn="l"/>
                <a:tab pos="7958455" algn="l"/>
                <a:tab pos="8407400" algn="l"/>
                <a:tab pos="8856980" algn="l"/>
                <a:tab pos="9305925" algn="l"/>
              </a:tabLst>
            </a:pPr>
            <a:r>
              <a:rPr lang="hu-HU" altLang="hu-HU" dirty="0">
                <a:solidFill>
                  <a:srgbClr val="FFFFFF"/>
                </a:solidFill>
                <a:latin typeface="Lucida Sans" pitchFamily="34" charset="0"/>
                <a:ea typeface="Droid Sans"/>
              </a:rPr>
              <a:t>     exp-function method</a:t>
            </a:r>
          </a:p>
          <a:p>
            <a:pPr marL="322580" indent="7620" defTabSz="914400">
              <a:spcBef>
                <a:spcPts val="800"/>
              </a:spcBef>
              <a:tabLst>
                <a:tab pos="322580" algn="l"/>
                <a:tab pos="770255" algn="l"/>
                <a:tab pos="1219200" algn="l"/>
                <a:tab pos="1668780" algn="l"/>
                <a:tab pos="2117725" algn="l"/>
                <a:tab pos="2567305" algn="l"/>
                <a:tab pos="3016250" algn="l"/>
                <a:tab pos="3465830" algn="l"/>
                <a:tab pos="3914775" algn="l"/>
                <a:tab pos="4364355" algn="l"/>
                <a:tab pos="4813300" algn="l"/>
                <a:tab pos="5262880" algn="l"/>
                <a:tab pos="5711825" algn="l"/>
                <a:tab pos="6161405" algn="l"/>
                <a:tab pos="6610350" algn="l"/>
                <a:tab pos="7059930" algn="l"/>
                <a:tab pos="7508875" algn="l"/>
                <a:tab pos="7958455" algn="l"/>
                <a:tab pos="8407400" algn="l"/>
                <a:tab pos="8856980" algn="l"/>
                <a:tab pos="9305925" algn="l"/>
              </a:tabLst>
            </a:pPr>
            <a:r>
              <a:rPr lang="hu-HU" altLang="hu-HU" dirty="0">
                <a:solidFill>
                  <a:srgbClr val="FFFFFF"/>
                </a:solidFill>
                <a:latin typeface="Lucida Sans" pitchFamily="34" charset="0"/>
                <a:ea typeface="Droid Sans"/>
              </a:rPr>
              <a:t>  	  </a:t>
            </a:r>
            <a:r>
              <a:rPr lang="hu-HU" altLang="hu-HU" sz="1600" dirty="0">
                <a:solidFill>
                  <a:srgbClr val="FFFFFF"/>
                </a:solidFill>
                <a:latin typeface="Lucida Sans" pitchFamily="34" charset="0"/>
                <a:ea typeface="Droid Sans"/>
              </a:rPr>
              <a:t>He &amp; Wu 2006</a:t>
            </a:r>
          </a:p>
          <a:p>
            <a:pPr marL="322580" indent="7620" defTabSz="914400">
              <a:spcBef>
                <a:spcPts val="800"/>
              </a:spcBef>
              <a:tabLst>
                <a:tab pos="322580" algn="l"/>
                <a:tab pos="770255" algn="l"/>
                <a:tab pos="1219200" algn="l"/>
                <a:tab pos="1668780" algn="l"/>
                <a:tab pos="2117725" algn="l"/>
                <a:tab pos="2567305" algn="l"/>
                <a:tab pos="3016250" algn="l"/>
                <a:tab pos="3465830" algn="l"/>
                <a:tab pos="3914775" algn="l"/>
                <a:tab pos="4364355" algn="l"/>
                <a:tab pos="4813300" algn="l"/>
                <a:tab pos="5262880" algn="l"/>
                <a:tab pos="5711825" algn="l"/>
                <a:tab pos="6161405" algn="l"/>
                <a:tab pos="6610350" algn="l"/>
                <a:tab pos="7059930" algn="l"/>
                <a:tab pos="7508875" algn="l"/>
                <a:tab pos="7958455" algn="l"/>
                <a:tab pos="8407400" algn="l"/>
                <a:tab pos="8856980" algn="l"/>
                <a:tab pos="9305925" algn="l"/>
              </a:tabLst>
            </a:pPr>
            <a:r>
              <a:rPr lang="hu-HU" altLang="hu-HU" i="1" dirty="0">
                <a:solidFill>
                  <a:srgbClr val="00FF00"/>
                </a:solidFill>
                <a:latin typeface="Lucida Sans" pitchFamily="34" charset="0"/>
                <a:ea typeface="Droid Sans"/>
              </a:rPr>
              <a:t>   </a:t>
            </a:r>
            <a:endParaRPr lang="hu-HU" altLang="hu-HU" dirty="0">
              <a:solidFill>
                <a:srgbClr val="00FF00"/>
              </a:solidFill>
              <a:latin typeface="Times New Roman" panose="02020603050405020304" pitchFamily="18" charset="0"/>
              <a:ea typeface="Droid Sans"/>
            </a:endParaRP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988" y="2420938"/>
            <a:ext cx="3060700" cy="693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325" y="3240088"/>
            <a:ext cx="2517775" cy="181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788" y="1844675"/>
            <a:ext cx="2339975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175" y="5967413"/>
            <a:ext cx="4308475" cy="701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8925" y="5346700"/>
            <a:ext cx="3249613" cy="458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9"/>
          <p:cNvSpPr/>
          <p:nvPr/>
        </p:nvSpPr>
        <p:spPr>
          <a:xfrm>
            <a:off x="3132138" y="44450"/>
            <a:ext cx="5105400" cy="723900"/>
          </a:xfrm>
          <a:prstGeom prst="roundRect">
            <a:avLst>
              <a:gd name="adj" fmla="val 218"/>
            </a:avLst>
          </a:prstGeom>
          <a:noFill/>
          <a:ln w="9525">
            <a:noFill/>
          </a:ln>
        </p:spPr>
        <p:txBody>
          <a:bodyPr wrap="none" anchor="ctr" anchorCtr="0"/>
          <a:lstStyle/>
          <a:p>
            <a:endParaRPr lang="hu-HU" altLang="hu-HU" dirty="0">
              <a:latin typeface="Times New Roman" panose="02020603050405020304" pitchFamily="18" charset="0"/>
            </a:endParaRPr>
          </a:p>
        </p:txBody>
      </p:sp>
      <p:sp>
        <p:nvSpPr>
          <p:cNvPr id="9219" name="Rectangle 19"/>
          <p:cNvSpPr/>
          <p:nvPr/>
        </p:nvSpPr>
        <p:spPr>
          <a:xfrm>
            <a:off x="-828675" y="1716088"/>
            <a:ext cx="9117013" cy="2032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lang="hu-HU" altLang="hu-HU" sz="1800" i="1" dirty="0">
                <a:latin typeface="Lucida Sans" pitchFamily="34" charset="0"/>
              </a:rPr>
              <a:t> </a:t>
            </a:r>
          </a:p>
          <a:p>
            <a:endParaRPr lang="hu-HU" altLang="hu-HU" sz="1800" i="1" dirty="0">
              <a:latin typeface="Lucida Sans" pitchFamily="34" charset="0"/>
            </a:endParaRPr>
          </a:p>
          <a:p>
            <a:r>
              <a:rPr lang="hu-HU" altLang="hu-HU" sz="1800" i="1" dirty="0">
                <a:latin typeface="Lucida Sans" pitchFamily="34" charset="0"/>
              </a:rPr>
              <a:t> </a:t>
            </a:r>
          </a:p>
          <a:p>
            <a:endParaRPr lang="hu-HU" altLang="hu-HU" sz="1800" i="1" dirty="0">
              <a:latin typeface="Lucida Sans" pitchFamily="34" charset="0"/>
            </a:endParaRPr>
          </a:p>
          <a:p>
            <a:endParaRPr lang="hu-HU" altLang="hu-HU" sz="1800" i="1" dirty="0">
              <a:latin typeface="Lucida Sans" pitchFamily="34" charset="0"/>
            </a:endParaRPr>
          </a:p>
          <a:p>
            <a:endParaRPr lang="hu-HU" altLang="hu-HU" sz="1800" i="1" dirty="0">
              <a:latin typeface="Lucida Sans" pitchFamily="34" charset="0"/>
            </a:endParaRPr>
          </a:p>
          <a:p>
            <a:endParaRPr lang="en-GB" altLang="hu-HU" sz="1800" i="1" dirty="0">
              <a:latin typeface="Lucida Sans" pitchFamily="34" charset="0"/>
            </a:endParaRPr>
          </a:p>
        </p:txBody>
      </p:sp>
      <p:sp>
        <p:nvSpPr>
          <p:cNvPr id="9220" name="Téglalap 8"/>
          <p:cNvSpPr/>
          <p:nvPr/>
        </p:nvSpPr>
        <p:spPr>
          <a:xfrm>
            <a:off x="147638" y="2800350"/>
            <a:ext cx="9564687" cy="738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hu-HU" altLang="hu-HU" sz="1800" dirty="0">
                <a:latin typeface="Lucida Sans" pitchFamily="34" charset="0"/>
              </a:rPr>
              <a:t> </a:t>
            </a:r>
            <a:endParaRPr lang="hu-HU" altLang="hu-HU" sz="1800" dirty="0">
              <a:latin typeface="Lucida Sans" pitchFamily="34" charset="0"/>
              <a:sym typeface="Mathematica1" panose="05000502060100000001" pitchFamily="2" charset="2"/>
            </a:endParaRPr>
          </a:p>
          <a:p>
            <a:endParaRPr lang="hu-HU" altLang="hu-HU" dirty="0">
              <a:latin typeface="Lucida Sans" pitchFamily="34" charset="0"/>
            </a:endParaRPr>
          </a:p>
        </p:txBody>
      </p:sp>
      <p:pic>
        <p:nvPicPr>
          <p:cNvPr id="9221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15" y="3176905"/>
            <a:ext cx="3330575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Kép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85" y="2200275"/>
            <a:ext cx="2827338" cy="528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Kép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513" y="5396865"/>
            <a:ext cx="4756150" cy="55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Kép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513" y="6308725"/>
            <a:ext cx="3305175" cy="47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Szövegdoboz 32"/>
          <p:cNvSpPr txBox="1"/>
          <p:nvPr/>
        </p:nvSpPr>
        <p:spPr>
          <a:xfrm>
            <a:off x="3707765" y="3136265"/>
            <a:ext cx="5481638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hu-HU" altLang="hu-HU" sz="1800" dirty="0">
                <a:latin typeface="Lucida Sans" pitchFamily="34" charset="0"/>
              </a:rPr>
              <a:t>Traveling profile Ansatz interpolates between self-similar and traveling wave</a:t>
            </a:r>
          </a:p>
          <a:p>
            <a:r>
              <a:rPr lang="hu-HU" altLang="hu-HU" sz="1800" dirty="0">
                <a:latin typeface="Lucida Sans" pitchFamily="34" charset="0"/>
              </a:rPr>
              <a:t>    </a:t>
            </a:r>
          </a:p>
        </p:txBody>
      </p:sp>
      <p:sp>
        <p:nvSpPr>
          <p:cNvPr id="9226" name="Szövegdoboz 33"/>
          <p:cNvSpPr txBox="1"/>
          <p:nvPr/>
        </p:nvSpPr>
        <p:spPr>
          <a:xfrm>
            <a:off x="3347403" y="2348865"/>
            <a:ext cx="595153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hu-HU" altLang="hu-HU" sz="1800" dirty="0">
                <a:latin typeface="Lucida Sans" pitchFamily="34" charset="0"/>
              </a:rPr>
              <a:t>The „generalized self-similar Ansatz”</a:t>
            </a:r>
          </a:p>
        </p:txBody>
      </p:sp>
      <p:sp>
        <p:nvSpPr>
          <p:cNvPr id="9227" name="Szövegdoboz 34"/>
          <p:cNvSpPr txBox="1"/>
          <p:nvPr/>
        </p:nvSpPr>
        <p:spPr>
          <a:xfrm>
            <a:off x="5156200" y="5376228"/>
            <a:ext cx="3995738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hu-HU" altLang="hu-HU" sz="1800" dirty="0">
                <a:latin typeface="Lucida Sans" pitchFamily="34" charset="0"/>
              </a:rPr>
              <a:t>generalization with  a finite </a:t>
            </a:r>
          </a:p>
          <a:p>
            <a:r>
              <a:rPr lang="hu-HU" altLang="hu-HU" sz="1800" dirty="0">
                <a:latin typeface="Lucida Sans" pitchFamily="34" charset="0"/>
              </a:rPr>
              <a:t>series (we applied to diffusion)</a:t>
            </a:r>
          </a:p>
        </p:txBody>
      </p:sp>
      <p:sp>
        <p:nvSpPr>
          <p:cNvPr id="9228" name="Szövegdoboz 35"/>
          <p:cNvSpPr txBox="1"/>
          <p:nvPr/>
        </p:nvSpPr>
        <p:spPr>
          <a:xfrm>
            <a:off x="3830638" y="5934075"/>
            <a:ext cx="5546725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hu-HU" altLang="hu-HU" sz="1800" dirty="0">
              <a:latin typeface="Lucida Sans" pitchFamily="34" charset="0"/>
            </a:endParaRPr>
          </a:p>
          <a:p>
            <a:r>
              <a:rPr lang="hu-HU" altLang="hu-HU" sz="1800" dirty="0" err="1">
                <a:latin typeface="Lucida Sans" pitchFamily="34" charset="0"/>
              </a:rPr>
              <a:t>Clarkson-Kruskal</a:t>
            </a:r>
            <a:r>
              <a:rPr lang="hu-HU" altLang="hu-HU" sz="1800" dirty="0">
                <a:latin typeface="Lucida Sans" pitchFamily="34" charset="0"/>
              </a:rPr>
              <a:t> 1989  a non-classical </a:t>
            </a:r>
          </a:p>
          <a:p>
            <a:r>
              <a:rPr lang="hu-HU" altLang="hu-HU" sz="1800" dirty="0">
                <a:latin typeface="Lucida Sans" pitchFamily="34" charset="0"/>
              </a:rPr>
              <a:t>symmetry, also a kind of generalization </a:t>
            </a:r>
          </a:p>
        </p:txBody>
      </p:sp>
      <p:pic>
        <p:nvPicPr>
          <p:cNvPr id="9229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324485" y="4612640"/>
            <a:ext cx="2884805" cy="573405"/>
          </a:xfrm>
        </p:spPr>
      </p:pic>
      <p:sp>
        <p:nvSpPr>
          <p:cNvPr id="9230" name="Szövegdoboz 33"/>
          <p:cNvSpPr txBox="1"/>
          <p:nvPr/>
        </p:nvSpPr>
        <p:spPr>
          <a:xfrm>
            <a:off x="3419158" y="4739323"/>
            <a:ext cx="595153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hu-HU" altLang="hu-HU" sz="1800" dirty="0">
                <a:latin typeface="Lucida Sans" pitchFamily="34" charset="0"/>
              </a:rPr>
              <a:t>It is also a kind of interpolating Ansatz </a:t>
            </a:r>
          </a:p>
        </p:txBody>
      </p:sp>
      <p:sp>
        <p:nvSpPr>
          <p:cNvPr id="9231" name="Text Box 1"/>
          <p:cNvSpPr txBox="1"/>
          <p:nvPr/>
        </p:nvSpPr>
        <p:spPr>
          <a:xfrm>
            <a:off x="427990" y="318453"/>
            <a:ext cx="8394700" cy="135731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/>
          <a:p>
            <a:pPr algn="ctr" defTabSz="914400" eaLnBrk="1" hangingPunct="1">
              <a:buSzPct val="10000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hu-HU" altLang="hu-HU" sz="4000" i="1" dirty="0">
                <a:solidFill>
                  <a:srgbClr val="FFFF00"/>
                </a:solidFill>
                <a:latin typeface="Lucida Sans" pitchFamily="34" charset="0"/>
                <a:ea typeface="Droid Sans"/>
              </a:rPr>
              <a:t>Additional relevant solutions for </a:t>
            </a:r>
            <a:r>
              <a:rPr lang="hu-HU" altLang="hu-HU" sz="4000" i="1" dirty="0" err="1">
                <a:solidFill>
                  <a:srgbClr val="FFFF00"/>
                </a:solidFill>
                <a:latin typeface="Lucida Sans" pitchFamily="34" charset="0"/>
                <a:ea typeface="Droid Sans"/>
              </a:rPr>
              <a:t>PDEs</a:t>
            </a:r>
            <a:r>
              <a:rPr lang="hu-HU" altLang="hu-HU" sz="4000" i="1" dirty="0">
                <a:solidFill>
                  <a:srgbClr val="FFFF00"/>
                </a:solidFill>
                <a:latin typeface="Lucida Sans" pitchFamily="34" charset="0"/>
                <a:ea typeface="Droid Sans"/>
              </a:rPr>
              <a:t> II</a:t>
            </a:r>
          </a:p>
        </p:txBody>
      </p:sp>
      <p:pic>
        <p:nvPicPr>
          <p:cNvPr id="9233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188" y="3892868"/>
            <a:ext cx="7304087" cy="36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Szövegdoboz 33"/>
          <p:cNvSpPr txBox="1"/>
          <p:nvPr/>
        </p:nvSpPr>
        <p:spPr>
          <a:xfrm>
            <a:off x="290513" y="1665288"/>
            <a:ext cx="6863556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hu-HU" altLang="hu-HU" sz="1600" dirty="0" err="1"/>
              <a:t>We</a:t>
            </a:r>
            <a:r>
              <a:rPr lang="hu-HU" altLang="hu-HU" sz="1600" dirty="0"/>
              <a:t> go </a:t>
            </a:r>
            <a:r>
              <a:rPr lang="hu-HU" altLang="hu-HU" sz="1600" dirty="0" err="1"/>
              <a:t>for</a:t>
            </a:r>
            <a:r>
              <a:rPr lang="hu-HU" altLang="hu-HU" sz="1600" dirty="0"/>
              <a:t>  </a:t>
            </a:r>
            <a:r>
              <a:rPr lang="hu-HU" altLang="hu-HU" sz="1600" dirty="0" err="1"/>
              <a:t>diffusion</a:t>
            </a:r>
            <a:r>
              <a:rPr lang="hu-HU" altLang="hu-HU" sz="1600" dirty="0"/>
              <a:t> </a:t>
            </a:r>
            <a:r>
              <a:rPr lang="hu-HU" altLang="hu-HU" sz="1600" dirty="0" err="1"/>
              <a:t>now</a:t>
            </a:r>
            <a:r>
              <a:rPr lang="hu-HU" altLang="hu-HU" sz="1600" dirty="0"/>
              <a:t> </a:t>
            </a:r>
            <a:r>
              <a:rPr lang="hu-HU" altLang="hu-HU" sz="1600" dirty="0" err="1"/>
              <a:t>so</a:t>
            </a:r>
            <a:r>
              <a:rPr lang="hu-HU" altLang="hu-HU" sz="1600" dirty="0"/>
              <a:t> u(x,t) is </a:t>
            </a:r>
            <a:r>
              <a:rPr lang="hu-HU" altLang="hu-HU" sz="1600" dirty="0" err="1"/>
              <a:t>changed</a:t>
            </a:r>
            <a:r>
              <a:rPr lang="hu-HU" altLang="hu-HU" sz="1600" dirty="0"/>
              <a:t> </a:t>
            </a:r>
            <a:r>
              <a:rPr lang="hu-HU" altLang="hu-HU" sz="1600" dirty="0" err="1"/>
              <a:t>to</a:t>
            </a:r>
            <a:r>
              <a:rPr lang="hu-HU" altLang="hu-HU" sz="1600" dirty="0"/>
              <a:t> C(x,t</a:t>
            </a:r>
            <a:r>
              <a:rPr lang="hu-HU" altLang="hu-HU" sz="1800" dirty="0"/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1866</Words>
  <Application>Microsoft Office PowerPoint</Application>
  <PresentationFormat>Diavetítés a képernyőre (4:3 oldalarány)</PresentationFormat>
  <Paragraphs>282</Paragraphs>
  <Slides>28</Slides>
  <Notes>23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9" baseType="lpstr">
      <vt:lpstr>Arial</vt:lpstr>
      <vt:lpstr>Calibri</vt:lpstr>
      <vt:lpstr>Cambria Math</vt:lpstr>
      <vt:lpstr>Droid Sans</vt:lpstr>
      <vt:lpstr>Lucida Sans</vt:lpstr>
      <vt:lpstr>Lucida Sans Unicode</vt:lpstr>
      <vt:lpstr>MaplePi</vt:lpstr>
      <vt:lpstr>Mathematica1</vt:lpstr>
      <vt:lpstr>StarSymbol</vt:lpstr>
      <vt:lpstr>Times New Roman</vt:lpstr>
      <vt:lpstr>Alapértelmezett terv</vt:lpstr>
      <vt:lpstr> An analytic model for plasma expansion into a vacuum</vt:lpstr>
      <vt:lpstr>Outline  </vt:lpstr>
      <vt:lpstr>Personal Introduction </vt:lpstr>
      <vt:lpstr>Some words about PDEs    </vt:lpstr>
      <vt:lpstr>The very basics of the idea </vt:lpstr>
      <vt:lpstr>PowerPoint-bemutató</vt:lpstr>
      <vt:lpstr>How these solutions look like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Two-photon Ionisation  of He through a Superposition of Higher Harmonics</dc:title>
  <dc:creator>imre</dc:creator>
  <cp:lastModifiedBy>Imre Ferenc</cp:lastModifiedBy>
  <cp:revision>1532</cp:revision>
  <dcterms:created xsi:type="dcterms:W3CDTF">2023-09-05T11:33:00Z</dcterms:created>
  <dcterms:modified xsi:type="dcterms:W3CDTF">2025-10-05T19:58:20Z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2A6D31D7800F4C5FB51AE15696C4DF4B_12</vt:lpwstr>
  </property>
  <property fmtid="{D5CDD505-2E9C-101B-9397-08002B2CF9AE}" pid="3" name="KSOProductBuildVer">
    <vt:lpwstr>1033-12.2.0.22530</vt:lpwstr>
  </property>
</Properties>
</file>