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91" r:id="rId3"/>
    <p:sldId id="292" r:id="rId4"/>
    <p:sldId id="308" r:id="rId5"/>
    <p:sldId id="293" r:id="rId6"/>
    <p:sldId id="310" r:id="rId7"/>
    <p:sldId id="315" r:id="rId8"/>
    <p:sldId id="311" r:id="rId9"/>
    <p:sldId id="312" r:id="rId10"/>
    <p:sldId id="297" r:id="rId11"/>
    <p:sldId id="314" r:id="rId12"/>
    <p:sldId id="296" r:id="rId13"/>
    <p:sldId id="298" r:id="rId14"/>
    <p:sldId id="299" r:id="rId15"/>
    <p:sldId id="301" r:id="rId16"/>
    <p:sldId id="300" r:id="rId17"/>
    <p:sldId id="303" r:id="rId18"/>
    <p:sldId id="304" r:id="rId19"/>
    <p:sldId id="290" r:id="rId20"/>
    <p:sldId id="317" r:id="rId21"/>
    <p:sldId id="319" r:id="rId22"/>
    <p:sldId id="318" r:id="rId23"/>
    <p:sldId id="275" r:id="rId24"/>
    <p:sldId id="302" r:id="rId25"/>
    <p:sldId id="321" r:id="rId26"/>
    <p:sldId id="322" r:id="rId27"/>
    <p:sldId id="320" r:id="rId28"/>
    <p:sldId id="306" r:id="rId29"/>
    <p:sldId id="307" r:id="rId3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298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2"/>
    <p:restoredTop sz="94592"/>
  </p:normalViewPr>
  <p:slideViewPr>
    <p:cSldViewPr snapToGrid="0">
      <p:cViewPr varScale="1">
        <p:scale>
          <a:sx n="104" d="100"/>
          <a:sy n="104" d="100"/>
        </p:scale>
        <p:origin x="1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1" name="Shape 7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Accelerator hardware: only around 20% of 40 Million</a:t>
            </a:r>
          </a:p>
        </p:txBody>
      </p:sp>
    </p:spTree>
    <p:extLst>
      <p:ext uri="{BB962C8B-B14F-4D97-AF65-F5344CB8AC3E}">
        <p14:creationId xmlns:p14="http://schemas.microsoft.com/office/powerpoint/2010/main" val="78362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1"/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9" name="Bild 8" descr="Bild 8"/>
          <p:cNvPicPr>
            <a:picLocks noChangeAspect="1"/>
          </p:cNvPicPr>
          <p:nvPr/>
        </p:nvPicPr>
        <p:blipFill>
          <a:blip r:embed="rId2"/>
          <a:srcRect r="16200" b="13822"/>
          <a:stretch>
            <a:fillRect/>
          </a:stretch>
        </p:blipFill>
        <p:spPr>
          <a:xfrm>
            <a:off x="6009601" y="3217025"/>
            <a:ext cx="3134400" cy="327581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iteltext"/>
          <p:cNvSpPr txBox="1">
            <a:spLocks noGrp="1"/>
          </p:cNvSpPr>
          <p:nvPr>
            <p:ph type="title"/>
          </p:nvPr>
        </p:nvSpPr>
        <p:spPr>
          <a:xfrm>
            <a:off x="685800" y="1263884"/>
            <a:ext cx="7772400" cy="23876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61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729659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  <p:grpSp>
        <p:nvGrpSpPr>
          <p:cNvPr id="103" name="Gruppieren 7"/>
          <p:cNvGrpSpPr/>
          <p:nvPr/>
        </p:nvGrpSpPr>
        <p:grpSpPr>
          <a:xfrm>
            <a:off x="160626" y="155323"/>
            <a:ext cx="1644974" cy="798249"/>
            <a:chOff x="0" y="0"/>
            <a:chExt cx="1644973" cy="798248"/>
          </a:xfrm>
        </p:grpSpPr>
        <p:sp>
          <p:nvSpPr>
            <p:cNvPr id="63" name="Freeform 76"/>
            <p:cNvSpPr/>
            <p:nvPr/>
          </p:nvSpPr>
          <p:spPr>
            <a:xfrm>
              <a:off x="0" y="0"/>
              <a:ext cx="78047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4" name="Freeform 77"/>
            <p:cNvSpPr/>
            <p:nvPr/>
          </p:nvSpPr>
          <p:spPr>
            <a:xfrm>
              <a:off x="864499" y="0"/>
              <a:ext cx="780475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" name="Freeform 80"/>
            <p:cNvSpPr/>
            <p:nvPr/>
          </p:nvSpPr>
          <p:spPr>
            <a:xfrm>
              <a:off x="54940" y="462144"/>
              <a:ext cx="664130" cy="28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" name="Freeform 81"/>
            <p:cNvSpPr/>
            <p:nvPr/>
          </p:nvSpPr>
          <p:spPr>
            <a:xfrm>
              <a:off x="922671" y="357110"/>
              <a:ext cx="38782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" name="Freeform 82"/>
            <p:cNvSpPr/>
            <p:nvPr/>
          </p:nvSpPr>
          <p:spPr>
            <a:xfrm>
              <a:off x="975996" y="357110"/>
              <a:ext cx="46861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" name="Freeform 83"/>
            <p:cNvSpPr/>
            <p:nvPr/>
          </p:nvSpPr>
          <p:spPr>
            <a:xfrm>
              <a:off x="1045479" y="357110"/>
              <a:ext cx="4686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9" name="Freeform 84"/>
            <p:cNvSpPr/>
            <p:nvPr/>
          </p:nvSpPr>
          <p:spPr>
            <a:xfrm>
              <a:off x="1103651" y="357110"/>
              <a:ext cx="79179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0" name="Freeform 85"/>
            <p:cNvSpPr/>
            <p:nvPr/>
          </p:nvSpPr>
          <p:spPr>
            <a:xfrm>
              <a:off x="1198294" y="357110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1" name="Freeform 86"/>
            <p:cNvSpPr/>
            <p:nvPr/>
          </p:nvSpPr>
          <p:spPr>
            <a:xfrm>
              <a:off x="1229690" y="355495"/>
              <a:ext cx="48477" cy="6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2" name="Freeform 87"/>
            <p:cNvSpPr/>
            <p:nvPr/>
          </p:nvSpPr>
          <p:spPr>
            <a:xfrm>
              <a:off x="1292710" y="382271"/>
              <a:ext cx="22623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3" name="Freeform 88"/>
            <p:cNvSpPr/>
            <p:nvPr/>
          </p:nvSpPr>
          <p:spPr>
            <a:xfrm>
              <a:off x="921056" y="463759"/>
              <a:ext cx="63020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4" name="Freeform 89"/>
            <p:cNvSpPr/>
            <p:nvPr/>
          </p:nvSpPr>
          <p:spPr>
            <a:xfrm>
              <a:off x="998618" y="463759"/>
              <a:ext cx="5655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5" name="Freeform 90"/>
            <p:cNvSpPr/>
            <p:nvPr/>
          </p:nvSpPr>
          <p:spPr>
            <a:xfrm>
              <a:off x="1063254" y="463759"/>
              <a:ext cx="5817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6" name="Freeform 91"/>
            <p:cNvSpPr/>
            <p:nvPr/>
          </p:nvSpPr>
          <p:spPr>
            <a:xfrm>
              <a:off x="1136082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7" name="Freeform 92"/>
            <p:cNvSpPr/>
            <p:nvPr/>
          </p:nvSpPr>
          <p:spPr>
            <a:xfrm>
              <a:off x="1168286" y="463759"/>
              <a:ext cx="6463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8" name="Freeform 93"/>
            <p:cNvSpPr/>
            <p:nvPr/>
          </p:nvSpPr>
          <p:spPr>
            <a:xfrm>
              <a:off x="125323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9" name="Freeform 94"/>
            <p:cNvSpPr/>
            <p:nvPr/>
          </p:nvSpPr>
          <p:spPr>
            <a:xfrm>
              <a:off x="1287862" y="463759"/>
              <a:ext cx="38782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0" name="Freeform 95"/>
            <p:cNvSpPr/>
            <p:nvPr/>
          </p:nvSpPr>
          <p:spPr>
            <a:xfrm>
              <a:off x="134372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1" name="Freeform 96"/>
            <p:cNvSpPr/>
            <p:nvPr/>
          </p:nvSpPr>
          <p:spPr>
            <a:xfrm>
              <a:off x="1371888" y="463759"/>
              <a:ext cx="5494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2" name="Freeform 97"/>
            <p:cNvSpPr/>
            <p:nvPr/>
          </p:nvSpPr>
          <p:spPr>
            <a:xfrm>
              <a:off x="1442987" y="463759"/>
              <a:ext cx="48478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3" name="Freeform 98"/>
            <p:cNvSpPr/>
            <p:nvPr/>
          </p:nvSpPr>
          <p:spPr>
            <a:xfrm>
              <a:off x="1509239" y="462144"/>
              <a:ext cx="43629" cy="6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4" name="Freeform 99"/>
            <p:cNvSpPr/>
            <p:nvPr/>
          </p:nvSpPr>
          <p:spPr>
            <a:xfrm>
              <a:off x="1565795" y="488920"/>
              <a:ext cx="22623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5" name="Freeform 100"/>
            <p:cNvSpPr/>
            <p:nvPr/>
          </p:nvSpPr>
          <p:spPr>
            <a:xfrm>
              <a:off x="921056" y="570408"/>
              <a:ext cx="46861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6" name="Freeform 101"/>
            <p:cNvSpPr/>
            <p:nvPr/>
          </p:nvSpPr>
          <p:spPr>
            <a:xfrm>
              <a:off x="990538" y="570408"/>
              <a:ext cx="4847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7" name="Freeform 102"/>
            <p:cNvSpPr/>
            <p:nvPr/>
          </p:nvSpPr>
          <p:spPr>
            <a:xfrm>
              <a:off x="1060943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8" name="Freeform 103"/>
            <p:cNvSpPr/>
            <p:nvPr/>
          </p:nvSpPr>
          <p:spPr>
            <a:xfrm>
              <a:off x="1085876" y="570408"/>
              <a:ext cx="5817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9" name="Freeform 104"/>
            <p:cNvSpPr/>
            <p:nvPr/>
          </p:nvSpPr>
          <p:spPr>
            <a:xfrm>
              <a:off x="1158591" y="570408"/>
              <a:ext cx="40397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0" name="Freeform 105"/>
            <p:cNvSpPr/>
            <p:nvPr/>
          </p:nvSpPr>
          <p:spPr>
            <a:xfrm>
              <a:off x="1216763" y="570408"/>
              <a:ext cx="45246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1" name="Freeform 106"/>
            <p:cNvSpPr/>
            <p:nvPr/>
          </p:nvSpPr>
          <p:spPr>
            <a:xfrm>
              <a:off x="1273319" y="570408"/>
              <a:ext cx="43630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2" name="Freeform 107"/>
            <p:cNvSpPr/>
            <p:nvPr/>
          </p:nvSpPr>
          <p:spPr>
            <a:xfrm>
              <a:off x="1334836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3" name="Freeform 108"/>
            <p:cNvSpPr/>
            <p:nvPr/>
          </p:nvSpPr>
          <p:spPr>
            <a:xfrm>
              <a:off x="1362193" y="570408"/>
              <a:ext cx="5009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4" name="Freeform 109"/>
            <p:cNvSpPr/>
            <p:nvPr/>
          </p:nvSpPr>
          <p:spPr>
            <a:xfrm>
              <a:off x="1420365" y="554249"/>
              <a:ext cx="56556" cy="7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5" name="Freeform 110"/>
            <p:cNvSpPr/>
            <p:nvPr/>
          </p:nvSpPr>
          <p:spPr>
            <a:xfrm>
              <a:off x="1485000" y="570408"/>
              <a:ext cx="4847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6" name="Freeform 111"/>
            <p:cNvSpPr/>
            <p:nvPr/>
          </p:nvSpPr>
          <p:spPr>
            <a:xfrm>
              <a:off x="921056" y="677056"/>
              <a:ext cx="63020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7" name="Freeform 112"/>
            <p:cNvSpPr/>
            <p:nvPr/>
          </p:nvSpPr>
          <p:spPr>
            <a:xfrm>
              <a:off x="1005082" y="660897"/>
              <a:ext cx="46861" cy="7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8" name="Freeform 113"/>
            <p:cNvSpPr/>
            <p:nvPr/>
          </p:nvSpPr>
          <p:spPr>
            <a:xfrm>
              <a:off x="1074565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9" name="Freeform 114"/>
            <p:cNvSpPr/>
            <p:nvPr/>
          </p:nvSpPr>
          <p:spPr>
            <a:xfrm>
              <a:off x="1140816" y="677056"/>
              <a:ext cx="48478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00" name="Freeform 115"/>
            <p:cNvSpPr/>
            <p:nvPr/>
          </p:nvSpPr>
          <p:spPr>
            <a:xfrm>
              <a:off x="1207067" y="677056"/>
              <a:ext cx="45246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01" name="Freeform 116"/>
            <p:cNvSpPr/>
            <p:nvPr/>
          </p:nvSpPr>
          <p:spPr>
            <a:xfrm>
              <a:off x="1276551" y="677056"/>
              <a:ext cx="38782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02" name="Freeform 117"/>
            <p:cNvSpPr/>
            <p:nvPr/>
          </p:nvSpPr>
          <p:spPr>
            <a:xfrm>
              <a:off x="1333107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</p:grpSp>
      <p:pic>
        <p:nvPicPr>
          <p:cNvPr id="104" name="Grafik 50" descr="Grafik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676" y="5596311"/>
            <a:ext cx="2026649" cy="757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Rechteck 53"/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46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8149917" y="155322"/>
            <a:ext cx="833458" cy="798249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Gerade Verbindung 10"/>
          <p:cNvSpPr/>
          <p:nvPr/>
        </p:nvSpPr>
        <p:spPr>
          <a:xfrm>
            <a:off x="0" y="1105133"/>
            <a:ext cx="9144000" cy="1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90" name="Gruppieren 7"/>
          <p:cNvGrpSpPr/>
          <p:nvPr/>
        </p:nvGrpSpPr>
        <p:grpSpPr>
          <a:xfrm>
            <a:off x="160626" y="155323"/>
            <a:ext cx="8822748" cy="798249"/>
            <a:chOff x="0" y="0"/>
            <a:chExt cx="8822747" cy="798248"/>
          </a:xfrm>
        </p:grpSpPr>
        <p:sp>
          <p:nvSpPr>
            <p:cNvPr id="648" name="Freeform 76"/>
            <p:cNvSpPr/>
            <p:nvPr/>
          </p:nvSpPr>
          <p:spPr>
            <a:xfrm>
              <a:off x="0" y="0"/>
              <a:ext cx="78047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49" name="Freeform 77"/>
            <p:cNvSpPr/>
            <p:nvPr/>
          </p:nvSpPr>
          <p:spPr>
            <a:xfrm>
              <a:off x="864499" y="0"/>
              <a:ext cx="780475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0" name="Freeform 78"/>
            <p:cNvSpPr/>
            <p:nvPr/>
          </p:nvSpPr>
          <p:spPr>
            <a:xfrm>
              <a:off x="1730615" y="0"/>
              <a:ext cx="5259717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1" name="Freeform 79"/>
            <p:cNvSpPr/>
            <p:nvPr/>
          </p:nvSpPr>
          <p:spPr>
            <a:xfrm>
              <a:off x="7079205" y="0"/>
              <a:ext cx="174354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2" name="Freeform 80"/>
            <p:cNvSpPr/>
            <p:nvPr/>
          </p:nvSpPr>
          <p:spPr>
            <a:xfrm>
              <a:off x="54940" y="462144"/>
              <a:ext cx="664130" cy="28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3" name="Freeform 81"/>
            <p:cNvSpPr/>
            <p:nvPr/>
          </p:nvSpPr>
          <p:spPr>
            <a:xfrm>
              <a:off x="922671" y="357110"/>
              <a:ext cx="3878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4" name="Freeform 82"/>
            <p:cNvSpPr/>
            <p:nvPr/>
          </p:nvSpPr>
          <p:spPr>
            <a:xfrm>
              <a:off x="975996" y="357110"/>
              <a:ext cx="46861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5" name="Freeform 83"/>
            <p:cNvSpPr/>
            <p:nvPr/>
          </p:nvSpPr>
          <p:spPr>
            <a:xfrm>
              <a:off x="1045479" y="357110"/>
              <a:ext cx="4686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6" name="Freeform 84"/>
            <p:cNvSpPr/>
            <p:nvPr/>
          </p:nvSpPr>
          <p:spPr>
            <a:xfrm>
              <a:off x="1103651" y="357110"/>
              <a:ext cx="79179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7" name="Freeform 85"/>
            <p:cNvSpPr/>
            <p:nvPr/>
          </p:nvSpPr>
          <p:spPr>
            <a:xfrm>
              <a:off x="1198294" y="357110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8" name="Freeform 86"/>
            <p:cNvSpPr/>
            <p:nvPr/>
          </p:nvSpPr>
          <p:spPr>
            <a:xfrm>
              <a:off x="1229690" y="355495"/>
              <a:ext cx="48478" cy="6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59" name="Freeform 87"/>
            <p:cNvSpPr/>
            <p:nvPr/>
          </p:nvSpPr>
          <p:spPr>
            <a:xfrm>
              <a:off x="1292710" y="382271"/>
              <a:ext cx="22624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0" name="Freeform 88"/>
            <p:cNvSpPr/>
            <p:nvPr/>
          </p:nvSpPr>
          <p:spPr>
            <a:xfrm>
              <a:off x="921056" y="463759"/>
              <a:ext cx="63020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1" name="Freeform 89"/>
            <p:cNvSpPr/>
            <p:nvPr/>
          </p:nvSpPr>
          <p:spPr>
            <a:xfrm>
              <a:off x="998618" y="463759"/>
              <a:ext cx="5655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2" name="Freeform 90"/>
            <p:cNvSpPr/>
            <p:nvPr/>
          </p:nvSpPr>
          <p:spPr>
            <a:xfrm>
              <a:off x="1063254" y="463759"/>
              <a:ext cx="5817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3" name="Freeform 91"/>
            <p:cNvSpPr/>
            <p:nvPr/>
          </p:nvSpPr>
          <p:spPr>
            <a:xfrm>
              <a:off x="1136083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4" name="Freeform 92"/>
            <p:cNvSpPr/>
            <p:nvPr/>
          </p:nvSpPr>
          <p:spPr>
            <a:xfrm>
              <a:off x="1168286" y="463759"/>
              <a:ext cx="6463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5" name="Freeform 93"/>
            <p:cNvSpPr/>
            <p:nvPr/>
          </p:nvSpPr>
          <p:spPr>
            <a:xfrm>
              <a:off x="125323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6" name="Freeform 94"/>
            <p:cNvSpPr/>
            <p:nvPr/>
          </p:nvSpPr>
          <p:spPr>
            <a:xfrm>
              <a:off x="1287862" y="463759"/>
              <a:ext cx="38782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7" name="Freeform 95"/>
            <p:cNvSpPr/>
            <p:nvPr/>
          </p:nvSpPr>
          <p:spPr>
            <a:xfrm>
              <a:off x="134372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8" name="Freeform 96"/>
            <p:cNvSpPr/>
            <p:nvPr/>
          </p:nvSpPr>
          <p:spPr>
            <a:xfrm>
              <a:off x="1371888" y="463759"/>
              <a:ext cx="5494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69" name="Freeform 97"/>
            <p:cNvSpPr/>
            <p:nvPr/>
          </p:nvSpPr>
          <p:spPr>
            <a:xfrm>
              <a:off x="1442987" y="463759"/>
              <a:ext cx="48478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0" name="Freeform 98"/>
            <p:cNvSpPr/>
            <p:nvPr/>
          </p:nvSpPr>
          <p:spPr>
            <a:xfrm>
              <a:off x="1509239" y="462144"/>
              <a:ext cx="43630" cy="6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1" name="Freeform 99"/>
            <p:cNvSpPr/>
            <p:nvPr/>
          </p:nvSpPr>
          <p:spPr>
            <a:xfrm>
              <a:off x="1565795" y="488920"/>
              <a:ext cx="22623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2" name="Freeform 100"/>
            <p:cNvSpPr/>
            <p:nvPr/>
          </p:nvSpPr>
          <p:spPr>
            <a:xfrm>
              <a:off x="921056" y="570408"/>
              <a:ext cx="46861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3" name="Freeform 101"/>
            <p:cNvSpPr/>
            <p:nvPr/>
          </p:nvSpPr>
          <p:spPr>
            <a:xfrm>
              <a:off x="990539" y="570408"/>
              <a:ext cx="48477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4" name="Freeform 102"/>
            <p:cNvSpPr/>
            <p:nvPr/>
          </p:nvSpPr>
          <p:spPr>
            <a:xfrm>
              <a:off x="1060943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5" name="Freeform 103"/>
            <p:cNvSpPr/>
            <p:nvPr/>
          </p:nvSpPr>
          <p:spPr>
            <a:xfrm>
              <a:off x="1085876" y="570408"/>
              <a:ext cx="5817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6" name="Freeform 104"/>
            <p:cNvSpPr/>
            <p:nvPr/>
          </p:nvSpPr>
          <p:spPr>
            <a:xfrm>
              <a:off x="1158591" y="570408"/>
              <a:ext cx="4039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7" name="Freeform 105"/>
            <p:cNvSpPr/>
            <p:nvPr/>
          </p:nvSpPr>
          <p:spPr>
            <a:xfrm>
              <a:off x="1216763" y="570408"/>
              <a:ext cx="45246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8" name="Freeform 106"/>
            <p:cNvSpPr/>
            <p:nvPr/>
          </p:nvSpPr>
          <p:spPr>
            <a:xfrm>
              <a:off x="1273319" y="570408"/>
              <a:ext cx="43630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9" name="Freeform 107"/>
            <p:cNvSpPr/>
            <p:nvPr/>
          </p:nvSpPr>
          <p:spPr>
            <a:xfrm>
              <a:off x="1334836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0" name="Freeform 108"/>
            <p:cNvSpPr/>
            <p:nvPr/>
          </p:nvSpPr>
          <p:spPr>
            <a:xfrm>
              <a:off x="1362193" y="570408"/>
              <a:ext cx="5009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1" name="Freeform 109"/>
            <p:cNvSpPr/>
            <p:nvPr/>
          </p:nvSpPr>
          <p:spPr>
            <a:xfrm>
              <a:off x="1420365" y="554249"/>
              <a:ext cx="56556" cy="7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2" name="Freeform 110"/>
            <p:cNvSpPr/>
            <p:nvPr/>
          </p:nvSpPr>
          <p:spPr>
            <a:xfrm>
              <a:off x="1485000" y="570408"/>
              <a:ext cx="4847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3" name="Freeform 111"/>
            <p:cNvSpPr/>
            <p:nvPr/>
          </p:nvSpPr>
          <p:spPr>
            <a:xfrm>
              <a:off x="921056" y="677056"/>
              <a:ext cx="63020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4" name="Freeform 112"/>
            <p:cNvSpPr/>
            <p:nvPr/>
          </p:nvSpPr>
          <p:spPr>
            <a:xfrm>
              <a:off x="1005082" y="660897"/>
              <a:ext cx="46861" cy="7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5" name="Freeform 113"/>
            <p:cNvSpPr/>
            <p:nvPr/>
          </p:nvSpPr>
          <p:spPr>
            <a:xfrm>
              <a:off x="1074565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6" name="Freeform 114"/>
            <p:cNvSpPr/>
            <p:nvPr/>
          </p:nvSpPr>
          <p:spPr>
            <a:xfrm>
              <a:off x="1140817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7" name="Freeform 115"/>
            <p:cNvSpPr/>
            <p:nvPr/>
          </p:nvSpPr>
          <p:spPr>
            <a:xfrm>
              <a:off x="1207068" y="677056"/>
              <a:ext cx="45245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8" name="Freeform 116"/>
            <p:cNvSpPr/>
            <p:nvPr/>
          </p:nvSpPr>
          <p:spPr>
            <a:xfrm>
              <a:off x="1276551" y="677056"/>
              <a:ext cx="38783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9" name="Freeform 117"/>
            <p:cNvSpPr/>
            <p:nvPr/>
          </p:nvSpPr>
          <p:spPr>
            <a:xfrm>
              <a:off x="1333107" y="677056"/>
              <a:ext cx="48478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</p:grpSp>
      <p:pic>
        <p:nvPicPr>
          <p:cNvPr id="691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625" y="432261"/>
            <a:ext cx="1295328" cy="484176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Titeltext"/>
          <p:cNvSpPr txBox="1">
            <a:spLocks noGrp="1"/>
          </p:cNvSpPr>
          <p:nvPr>
            <p:ph type="title"/>
          </p:nvPr>
        </p:nvSpPr>
        <p:spPr>
          <a:xfrm>
            <a:off x="1947797" y="216130"/>
            <a:ext cx="5142960" cy="6841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Titeltext</a:t>
            </a:r>
          </a:p>
        </p:txBody>
      </p:sp>
      <p:sp>
        <p:nvSpPr>
          <p:cNvPr id="693" name="Textebene 1…"/>
          <p:cNvSpPr txBox="1">
            <a:spLocks noGrp="1"/>
          </p:cNvSpPr>
          <p:nvPr>
            <p:ph type="body" idx="1"/>
          </p:nvPr>
        </p:nvSpPr>
        <p:spPr>
          <a:xfrm>
            <a:off x="160625" y="1249278"/>
            <a:ext cx="8822750" cy="5107040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9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695" name="Datumsplatzhalter 8"/>
          <p:cNvSpPr txBox="1"/>
          <p:nvPr/>
        </p:nvSpPr>
        <p:spPr>
          <a:xfrm>
            <a:off x="98701" y="6551249"/>
            <a:ext cx="1965962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D9D9D9"/>
                </a:solidFill>
              </a:defRPr>
            </a:lvl1pPr>
          </a:lstStyle>
          <a:p>
            <a:r>
              <a:t>21.07.2022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hteck 53"/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0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8149917" y="155322"/>
            <a:ext cx="833458" cy="798249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Gerade Verbindung 10"/>
          <p:cNvSpPr/>
          <p:nvPr/>
        </p:nvSpPr>
        <p:spPr>
          <a:xfrm>
            <a:off x="0" y="1105133"/>
            <a:ext cx="9144000" cy="1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14" name="Gruppieren 7"/>
          <p:cNvGrpSpPr/>
          <p:nvPr/>
        </p:nvGrpSpPr>
        <p:grpSpPr>
          <a:xfrm>
            <a:off x="160626" y="155323"/>
            <a:ext cx="8822748" cy="798249"/>
            <a:chOff x="0" y="0"/>
            <a:chExt cx="8822747" cy="798248"/>
          </a:xfrm>
        </p:grpSpPr>
        <p:sp>
          <p:nvSpPr>
            <p:cNvPr id="172" name="Freeform 76"/>
            <p:cNvSpPr/>
            <p:nvPr/>
          </p:nvSpPr>
          <p:spPr>
            <a:xfrm>
              <a:off x="0" y="0"/>
              <a:ext cx="78047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73" name="Freeform 77"/>
            <p:cNvSpPr/>
            <p:nvPr/>
          </p:nvSpPr>
          <p:spPr>
            <a:xfrm>
              <a:off x="864499" y="0"/>
              <a:ext cx="780475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74" name="Freeform 78"/>
            <p:cNvSpPr/>
            <p:nvPr/>
          </p:nvSpPr>
          <p:spPr>
            <a:xfrm>
              <a:off x="1730615" y="0"/>
              <a:ext cx="5259717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75" name="Freeform 79"/>
            <p:cNvSpPr/>
            <p:nvPr/>
          </p:nvSpPr>
          <p:spPr>
            <a:xfrm>
              <a:off x="7079205" y="0"/>
              <a:ext cx="174354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76" name="Freeform 80"/>
            <p:cNvSpPr/>
            <p:nvPr/>
          </p:nvSpPr>
          <p:spPr>
            <a:xfrm>
              <a:off x="54940" y="462144"/>
              <a:ext cx="664130" cy="28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77" name="Freeform 81"/>
            <p:cNvSpPr/>
            <p:nvPr/>
          </p:nvSpPr>
          <p:spPr>
            <a:xfrm>
              <a:off x="922671" y="357110"/>
              <a:ext cx="3878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78" name="Freeform 82"/>
            <p:cNvSpPr/>
            <p:nvPr/>
          </p:nvSpPr>
          <p:spPr>
            <a:xfrm>
              <a:off x="975996" y="357110"/>
              <a:ext cx="46861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79" name="Freeform 83"/>
            <p:cNvSpPr/>
            <p:nvPr/>
          </p:nvSpPr>
          <p:spPr>
            <a:xfrm>
              <a:off x="1045479" y="357110"/>
              <a:ext cx="4686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0" name="Freeform 84"/>
            <p:cNvSpPr/>
            <p:nvPr/>
          </p:nvSpPr>
          <p:spPr>
            <a:xfrm>
              <a:off x="1103651" y="357110"/>
              <a:ext cx="79179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1" name="Freeform 85"/>
            <p:cNvSpPr/>
            <p:nvPr/>
          </p:nvSpPr>
          <p:spPr>
            <a:xfrm>
              <a:off x="1198294" y="357110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2" name="Freeform 86"/>
            <p:cNvSpPr/>
            <p:nvPr/>
          </p:nvSpPr>
          <p:spPr>
            <a:xfrm>
              <a:off x="1229690" y="355495"/>
              <a:ext cx="48478" cy="6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3" name="Freeform 87"/>
            <p:cNvSpPr/>
            <p:nvPr/>
          </p:nvSpPr>
          <p:spPr>
            <a:xfrm>
              <a:off x="1292710" y="382271"/>
              <a:ext cx="22624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4" name="Freeform 88"/>
            <p:cNvSpPr/>
            <p:nvPr/>
          </p:nvSpPr>
          <p:spPr>
            <a:xfrm>
              <a:off x="921056" y="463759"/>
              <a:ext cx="63020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5" name="Freeform 89"/>
            <p:cNvSpPr/>
            <p:nvPr/>
          </p:nvSpPr>
          <p:spPr>
            <a:xfrm>
              <a:off x="998618" y="463759"/>
              <a:ext cx="5655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6" name="Freeform 90"/>
            <p:cNvSpPr/>
            <p:nvPr/>
          </p:nvSpPr>
          <p:spPr>
            <a:xfrm>
              <a:off x="1063254" y="463759"/>
              <a:ext cx="5817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7" name="Freeform 91"/>
            <p:cNvSpPr/>
            <p:nvPr/>
          </p:nvSpPr>
          <p:spPr>
            <a:xfrm>
              <a:off x="1136083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8" name="Freeform 92"/>
            <p:cNvSpPr/>
            <p:nvPr/>
          </p:nvSpPr>
          <p:spPr>
            <a:xfrm>
              <a:off x="1168286" y="463759"/>
              <a:ext cx="6463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9" name="Freeform 93"/>
            <p:cNvSpPr/>
            <p:nvPr/>
          </p:nvSpPr>
          <p:spPr>
            <a:xfrm>
              <a:off x="125323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0" name="Freeform 94"/>
            <p:cNvSpPr/>
            <p:nvPr/>
          </p:nvSpPr>
          <p:spPr>
            <a:xfrm>
              <a:off x="1287862" y="463759"/>
              <a:ext cx="38782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1" name="Freeform 95"/>
            <p:cNvSpPr/>
            <p:nvPr/>
          </p:nvSpPr>
          <p:spPr>
            <a:xfrm>
              <a:off x="134372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2" name="Freeform 96"/>
            <p:cNvSpPr/>
            <p:nvPr/>
          </p:nvSpPr>
          <p:spPr>
            <a:xfrm>
              <a:off x="1371888" y="463759"/>
              <a:ext cx="5494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3" name="Freeform 97"/>
            <p:cNvSpPr/>
            <p:nvPr/>
          </p:nvSpPr>
          <p:spPr>
            <a:xfrm>
              <a:off x="1442987" y="463759"/>
              <a:ext cx="48478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4" name="Freeform 98"/>
            <p:cNvSpPr/>
            <p:nvPr/>
          </p:nvSpPr>
          <p:spPr>
            <a:xfrm>
              <a:off x="1509239" y="462144"/>
              <a:ext cx="43630" cy="6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5" name="Freeform 99"/>
            <p:cNvSpPr/>
            <p:nvPr/>
          </p:nvSpPr>
          <p:spPr>
            <a:xfrm>
              <a:off x="1565795" y="488920"/>
              <a:ext cx="22623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6" name="Freeform 100"/>
            <p:cNvSpPr/>
            <p:nvPr/>
          </p:nvSpPr>
          <p:spPr>
            <a:xfrm>
              <a:off x="921056" y="570408"/>
              <a:ext cx="46861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7" name="Freeform 101"/>
            <p:cNvSpPr/>
            <p:nvPr/>
          </p:nvSpPr>
          <p:spPr>
            <a:xfrm>
              <a:off x="990539" y="570408"/>
              <a:ext cx="48477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8" name="Freeform 102"/>
            <p:cNvSpPr/>
            <p:nvPr/>
          </p:nvSpPr>
          <p:spPr>
            <a:xfrm>
              <a:off x="1060943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9" name="Freeform 103"/>
            <p:cNvSpPr/>
            <p:nvPr/>
          </p:nvSpPr>
          <p:spPr>
            <a:xfrm>
              <a:off x="1085876" y="570408"/>
              <a:ext cx="5817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0" name="Freeform 104"/>
            <p:cNvSpPr/>
            <p:nvPr/>
          </p:nvSpPr>
          <p:spPr>
            <a:xfrm>
              <a:off x="1158591" y="570408"/>
              <a:ext cx="4039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1" name="Freeform 105"/>
            <p:cNvSpPr/>
            <p:nvPr/>
          </p:nvSpPr>
          <p:spPr>
            <a:xfrm>
              <a:off x="1216763" y="570408"/>
              <a:ext cx="45246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2" name="Freeform 106"/>
            <p:cNvSpPr/>
            <p:nvPr/>
          </p:nvSpPr>
          <p:spPr>
            <a:xfrm>
              <a:off x="1273319" y="570408"/>
              <a:ext cx="43630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3" name="Freeform 107"/>
            <p:cNvSpPr/>
            <p:nvPr/>
          </p:nvSpPr>
          <p:spPr>
            <a:xfrm>
              <a:off x="1334836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4" name="Freeform 108"/>
            <p:cNvSpPr/>
            <p:nvPr/>
          </p:nvSpPr>
          <p:spPr>
            <a:xfrm>
              <a:off x="1362193" y="570408"/>
              <a:ext cx="5009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5" name="Freeform 109"/>
            <p:cNvSpPr/>
            <p:nvPr/>
          </p:nvSpPr>
          <p:spPr>
            <a:xfrm>
              <a:off x="1420365" y="554249"/>
              <a:ext cx="56556" cy="7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6" name="Freeform 110"/>
            <p:cNvSpPr/>
            <p:nvPr/>
          </p:nvSpPr>
          <p:spPr>
            <a:xfrm>
              <a:off x="1485000" y="570408"/>
              <a:ext cx="4847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7" name="Freeform 111"/>
            <p:cNvSpPr/>
            <p:nvPr/>
          </p:nvSpPr>
          <p:spPr>
            <a:xfrm>
              <a:off x="921056" y="677056"/>
              <a:ext cx="63020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8" name="Freeform 112"/>
            <p:cNvSpPr/>
            <p:nvPr/>
          </p:nvSpPr>
          <p:spPr>
            <a:xfrm>
              <a:off x="1005082" y="660897"/>
              <a:ext cx="46861" cy="7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9" name="Freeform 113"/>
            <p:cNvSpPr/>
            <p:nvPr/>
          </p:nvSpPr>
          <p:spPr>
            <a:xfrm>
              <a:off x="1074565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10" name="Freeform 114"/>
            <p:cNvSpPr/>
            <p:nvPr/>
          </p:nvSpPr>
          <p:spPr>
            <a:xfrm>
              <a:off x="1140817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11" name="Freeform 115"/>
            <p:cNvSpPr/>
            <p:nvPr/>
          </p:nvSpPr>
          <p:spPr>
            <a:xfrm>
              <a:off x="1207068" y="677056"/>
              <a:ext cx="45245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12" name="Freeform 116"/>
            <p:cNvSpPr/>
            <p:nvPr/>
          </p:nvSpPr>
          <p:spPr>
            <a:xfrm>
              <a:off x="1276551" y="677056"/>
              <a:ext cx="38783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13" name="Freeform 117"/>
            <p:cNvSpPr/>
            <p:nvPr/>
          </p:nvSpPr>
          <p:spPr>
            <a:xfrm>
              <a:off x="1333107" y="677056"/>
              <a:ext cx="48478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</p:grpSp>
      <p:pic>
        <p:nvPicPr>
          <p:cNvPr id="215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625" y="432261"/>
            <a:ext cx="1295328" cy="48417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iteltext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217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1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hteck 53"/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6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8149917" y="155322"/>
            <a:ext cx="833458" cy="798249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Gerade Verbindung 10"/>
          <p:cNvSpPr/>
          <p:nvPr/>
        </p:nvSpPr>
        <p:spPr>
          <a:xfrm>
            <a:off x="0" y="1105133"/>
            <a:ext cx="9144000" cy="1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70" name="Gruppieren 7"/>
          <p:cNvGrpSpPr/>
          <p:nvPr/>
        </p:nvGrpSpPr>
        <p:grpSpPr>
          <a:xfrm>
            <a:off x="160626" y="155323"/>
            <a:ext cx="8822748" cy="798249"/>
            <a:chOff x="0" y="0"/>
            <a:chExt cx="8822747" cy="798248"/>
          </a:xfrm>
        </p:grpSpPr>
        <p:sp>
          <p:nvSpPr>
            <p:cNvPr id="228" name="Freeform 76"/>
            <p:cNvSpPr/>
            <p:nvPr/>
          </p:nvSpPr>
          <p:spPr>
            <a:xfrm>
              <a:off x="0" y="0"/>
              <a:ext cx="78047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29" name="Freeform 77"/>
            <p:cNvSpPr/>
            <p:nvPr/>
          </p:nvSpPr>
          <p:spPr>
            <a:xfrm>
              <a:off x="864499" y="0"/>
              <a:ext cx="780475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0" name="Freeform 78"/>
            <p:cNvSpPr/>
            <p:nvPr/>
          </p:nvSpPr>
          <p:spPr>
            <a:xfrm>
              <a:off x="1730615" y="0"/>
              <a:ext cx="5259717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1" name="Freeform 79"/>
            <p:cNvSpPr/>
            <p:nvPr/>
          </p:nvSpPr>
          <p:spPr>
            <a:xfrm>
              <a:off x="7079205" y="0"/>
              <a:ext cx="174354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2" name="Freeform 80"/>
            <p:cNvSpPr/>
            <p:nvPr/>
          </p:nvSpPr>
          <p:spPr>
            <a:xfrm>
              <a:off x="54940" y="462144"/>
              <a:ext cx="664130" cy="28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3" name="Freeform 81"/>
            <p:cNvSpPr/>
            <p:nvPr/>
          </p:nvSpPr>
          <p:spPr>
            <a:xfrm>
              <a:off x="922671" y="357110"/>
              <a:ext cx="3878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4" name="Freeform 82"/>
            <p:cNvSpPr/>
            <p:nvPr/>
          </p:nvSpPr>
          <p:spPr>
            <a:xfrm>
              <a:off x="975996" y="357110"/>
              <a:ext cx="46861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5" name="Freeform 83"/>
            <p:cNvSpPr/>
            <p:nvPr/>
          </p:nvSpPr>
          <p:spPr>
            <a:xfrm>
              <a:off x="1045479" y="357110"/>
              <a:ext cx="4686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6" name="Freeform 84"/>
            <p:cNvSpPr/>
            <p:nvPr/>
          </p:nvSpPr>
          <p:spPr>
            <a:xfrm>
              <a:off x="1103651" y="357110"/>
              <a:ext cx="79179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7" name="Freeform 85"/>
            <p:cNvSpPr/>
            <p:nvPr/>
          </p:nvSpPr>
          <p:spPr>
            <a:xfrm>
              <a:off x="1198294" y="357110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8" name="Freeform 86"/>
            <p:cNvSpPr/>
            <p:nvPr/>
          </p:nvSpPr>
          <p:spPr>
            <a:xfrm>
              <a:off x="1229690" y="355495"/>
              <a:ext cx="48478" cy="6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9" name="Freeform 87"/>
            <p:cNvSpPr/>
            <p:nvPr/>
          </p:nvSpPr>
          <p:spPr>
            <a:xfrm>
              <a:off x="1292710" y="382271"/>
              <a:ext cx="22624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0" name="Freeform 88"/>
            <p:cNvSpPr/>
            <p:nvPr/>
          </p:nvSpPr>
          <p:spPr>
            <a:xfrm>
              <a:off x="921056" y="463759"/>
              <a:ext cx="63020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1" name="Freeform 89"/>
            <p:cNvSpPr/>
            <p:nvPr/>
          </p:nvSpPr>
          <p:spPr>
            <a:xfrm>
              <a:off x="998618" y="463759"/>
              <a:ext cx="5655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2" name="Freeform 90"/>
            <p:cNvSpPr/>
            <p:nvPr/>
          </p:nvSpPr>
          <p:spPr>
            <a:xfrm>
              <a:off x="1063254" y="463759"/>
              <a:ext cx="5817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3" name="Freeform 91"/>
            <p:cNvSpPr/>
            <p:nvPr/>
          </p:nvSpPr>
          <p:spPr>
            <a:xfrm>
              <a:off x="1136083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4" name="Freeform 92"/>
            <p:cNvSpPr/>
            <p:nvPr/>
          </p:nvSpPr>
          <p:spPr>
            <a:xfrm>
              <a:off x="1168286" y="463759"/>
              <a:ext cx="6463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5" name="Freeform 93"/>
            <p:cNvSpPr/>
            <p:nvPr/>
          </p:nvSpPr>
          <p:spPr>
            <a:xfrm>
              <a:off x="125323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6" name="Freeform 94"/>
            <p:cNvSpPr/>
            <p:nvPr/>
          </p:nvSpPr>
          <p:spPr>
            <a:xfrm>
              <a:off x="1287862" y="463759"/>
              <a:ext cx="38782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7" name="Freeform 95"/>
            <p:cNvSpPr/>
            <p:nvPr/>
          </p:nvSpPr>
          <p:spPr>
            <a:xfrm>
              <a:off x="134372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8" name="Freeform 96"/>
            <p:cNvSpPr/>
            <p:nvPr/>
          </p:nvSpPr>
          <p:spPr>
            <a:xfrm>
              <a:off x="1371888" y="463759"/>
              <a:ext cx="5494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9" name="Freeform 97"/>
            <p:cNvSpPr/>
            <p:nvPr/>
          </p:nvSpPr>
          <p:spPr>
            <a:xfrm>
              <a:off x="1442987" y="463759"/>
              <a:ext cx="48478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0" name="Freeform 98"/>
            <p:cNvSpPr/>
            <p:nvPr/>
          </p:nvSpPr>
          <p:spPr>
            <a:xfrm>
              <a:off x="1509239" y="462144"/>
              <a:ext cx="43630" cy="6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1" name="Freeform 99"/>
            <p:cNvSpPr/>
            <p:nvPr/>
          </p:nvSpPr>
          <p:spPr>
            <a:xfrm>
              <a:off x="1565795" y="488920"/>
              <a:ext cx="22623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2" name="Freeform 100"/>
            <p:cNvSpPr/>
            <p:nvPr/>
          </p:nvSpPr>
          <p:spPr>
            <a:xfrm>
              <a:off x="921056" y="570408"/>
              <a:ext cx="46861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3" name="Freeform 101"/>
            <p:cNvSpPr/>
            <p:nvPr/>
          </p:nvSpPr>
          <p:spPr>
            <a:xfrm>
              <a:off x="990539" y="570408"/>
              <a:ext cx="48477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4" name="Freeform 102"/>
            <p:cNvSpPr/>
            <p:nvPr/>
          </p:nvSpPr>
          <p:spPr>
            <a:xfrm>
              <a:off x="1060943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5" name="Freeform 103"/>
            <p:cNvSpPr/>
            <p:nvPr/>
          </p:nvSpPr>
          <p:spPr>
            <a:xfrm>
              <a:off x="1085876" y="570408"/>
              <a:ext cx="5817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6" name="Freeform 104"/>
            <p:cNvSpPr/>
            <p:nvPr/>
          </p:nvSpPr>
          <p:spPr>
            <a:xfrm>
              <a:off x="1158591" y="570408"/>
              <a:ext cx="4039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7" name="Freeform 105"/>
            <p:cNvSpPr/>
            <p:nvPr/>
          </p:nvSpPr>
          <p:spPr>
            <a:xfrm>
              <a:off x="1216763" y="570408"/>
              <a:ext cx="45246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8" name="Freeform 106"/>
            <p:cNvSpPr/>
            <p:nvPr/>
          </p:nvSpPr>
          <p:spPr>
            <a:xfrm>
              <a:off x="1273319" y="570408"/>
              <a:ext cx="43630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9" name="Freeform 107"/>
            <p:cNvSpPr/>
            <p:nvPr/>
          </p:nvSpPr>
          <p:spPr>
            <a:xfrm>
              <a:off x="1334836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0" name="Freeform 108"/>
            <p:cNvSpPr/>
            <p:nvPr/>
          </p:nvSpPr>
          <p:spPr>
            <a:xfrm>
              <a:off x="1362193" y="570408"/>
              <a:ext cx="5009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1" name="Freeform 109"/>
            <p:cNvSpPr/>
            <p:nvPr/>
          </p:nvSpPr>
          <p:spPr>
            <a:xfrm>
              <a:off x="1420365" y="554249"/>
              <a:ext cx="56556" cy="7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2" name="Freeform 110"/>
            <p:cNvSpPr/>
            <p:nvPr/>
          </p:nvSpPr>
          <p:spPr>
            <a:xfrm>
              <a:off x="1485000" y="570408"/>
              <a:ext cx="4847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3" name="Freeform 111"/>
            <p:cNvSpPr/>
            <p:nvPr/>
          </p:nvSpPr>
          <p:spPr>
            <a:xfrm>
              <a:off x="921056" y="677056"/>
              <a:ext cx="63020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4" name="Freeform 112"/>
            <p:cNvSpPr/>
            <p:nvPr/>
          </p:nvSpPr>
          <p:spPr>
            <a:xfrm>
              <a:off x="1005082" y="660897"/>
              <a:ext cx="46861" cy="7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5" name="Freeform 113"/>
            <p:cNvSpPr/>
            <p:nvPr/>
          </p:nvSpPr>
          <p:spPr>
            <a:xfrm>
              <a:off x="1074565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6" name="Freeform 114"/>
            <p:cNvSpPr/>
            <p:nvPr/>
          </p:nvSpPr>
          <p:spPr>
            <a:xfrm>
              <a:off x="1140817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7" name="Freeform 115"/>
            <p:cNvSpPr/>
            <p:nvPr/>
          </p:nvSpPr>
          <p:spPr>
            <a:xfrm>
              <a:off x="1207068" y="677056"/>
              <a:ext cx="45245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8" name="Freeform 116"/>
            <p:cNvSpPr/>
            <p:nvPr/>
          </p:nvSpPr>
          <p:spPr>
            <a:xfrm>
              <a:off x="1276551" y="677056"/>
              <a:ext cx="38783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9" name="Freeform 117"/>
            <p:cNvSpPr/>
            <p:nvPr/>
          </p:nvSpPr>
          <p:spPr>
            <a:xfrm>
              <a:off x="1333107" y="677056"/>
              <a:ext cx="48478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</p:grpSp>
      <p:pic>
        <p:nvPicPr>
          <p:cNvPr id="271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625" y="432261"/>
            <a:ext cx="1295328" cy="484176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Titeltext"/>
          <p:cNvSpPr txBox="1">
            <a:spLocks noGrp="1"/>
          </p:cNvSpPr>
          <p:nvPr>
            <p:ph type="title"/>
          </p:nvPr>
        </p:nvSpPr>
        <p:spPr>
          <a:xfrm>
            <a:off x="1947797" y="216130"/>
            <a:ext cx="5142960" cy="6841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Titeltext</a:t>
            </a:r>
          </a:p>
        </p:txBody>
      </p:sp>
      <p:sp>
        <p:nvSpPr>
          <p:cNvPr id="2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74566" y="1313411"/>
            <a:ext cx="4340285" cy="4954385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7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chteck 53"/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2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8149917" y="155322"/>
            <a:ext cx="833458" cy="798249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Gerade Verbindung 10"/>
          <p:cNvSpPr/>
          <p:nvPr/>
        </p:nvSpPr>
        <p:spPr>
          <a:xfrm>
            <a:off x="0" y="1105133"/>
            <a:ext cx="9144000" cy="1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26" name="Gruppieren 7"/>
          <p:cNvGrpSpPr/>
          <p:nvPr/>
        </p:nvGrpSpPr>
        <p:grpSpPr>
          <a:xfrm>
            <a:off x="160626" y="155323"/>
            <a:ext cx="8822748" cy="798249"/>
            <a:chOff x="0" y="0"/>
            <a:chExt cx="8822747" cy="798248"/>
          </a:xfrm>
        </p:grpSpPr>
        <p:sp>
          <p:nvSpPr>
            <p:cNvPr id="284" name="Freeform 76"/>
            <p:cNvSpPr/>
            <p:nvPr/>
          </p:nvSpPr>
          <p:spPr>
            <a:xfrm>
              <a:off x="0" y="0"/>
              <a:ext cx="78047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85" name="Freeform 77"/>
            <p:cNvSpPr/>
            <p:nvPr/>
          </p:nvSpPr>
          <p:spPr>
            <a:xfrm>
              <a:off x="864499" y="0"/>
              <a:ext cx="780475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86" name="Freeform 78"/>
            <p:cNvSpPr/>
            <p:nvPr/>
          </p:nvSpPr>
          <p:spPr>
            <a:xfrm>
              <a:off x="1730615" y="0"/>
              <a:ext cx="5259717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87" name="Freeform 79"/>
            <p:cNvSpPr/>
            <p:nvPr/>
          </p:nvSpPr>
          <p:spPr>
            <a:xfrm>
              <a:off x="7079205" y="0"/>
              <a:ext cx="174354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88" name="Freeform 80"/>
            <p:cNvSpPr/>
            <p:nvPr/>
          </p:nvSpPr>
          <p:spPr>
            <a:xfrm>
              <a:off x="54940" y="462144"/>
              <a:ext cx="664130" cy="28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89" name="Freeform 81"/>
            <p:cNvSpPr/>
            <p:nvPr/>
          </p:nvSpPr>
          <p:spPr>
            <a:xfrm>
              <a:off x="922671" y="357110"/>
              <a:ext cx="3878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0" name="Freeform 82"/>
            <p:cNvSpPr/>
            <p:nvPr/>
          </p:nvSpPr>
          <p:spPr>
            <a:xfrm>
              <a:off x="975996" y="357110"/>
              <a:ext cx="46861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1" name="Freeform 83"/>
            <p:cNvSpPr/>
            <p:nvPr/>
          </p:nvSpPr>
          <p:spPr>
            <a:xfrm>
              <a:off x="1045479" y="357110"/>
              <a:ext cx="4686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2" name="Freeform 84"/>
            <p:cNvSpPr/>
            <p:nvPr/>
          </p:nvSpPr>
          <p:spPr>
            <a:xfrm>
              <a:off x="1103651" y="357110"/>
              <a:ext cx="79179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3" name="Freeform 85"/>
            <p:cNvSpPr/>
            <p:nvPr/>
          </p:nvSpPr>
          <p:spPr>
            <a:xfrm>
              <a:off x="1198294" y="357110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4" name="Freeform 86"/>
            <p:cNvSpPr/>
            <p:nvPr/>
          </p:nvSpPr>
          <p:spPr>
            <a:xfrm>
              <a:off x="1229690" y="355495"/>
              <a:ext cx="48478" cy="6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5" name="Freeform 87"/>
            <p:cNvSpPr/>
            <p:nvPr/>
          </p:nvSpPr>
          <p:spPr>
            <a:xfrm>
              <a:off x="1292710" y="382271"/>
              <a:ext cx="22624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6" name="Freeform 88"/>
            <p:cNvSpPr/>
            <p:nvPr/>
          </p:nvSpPr>
          <p:spPr>
            <a:xfrm>
              <a:off x="921056" y="463759"/>
              <a:ext cx="63020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7" name="Freeform 89"/>
            <p:cNvSpPr/>
            <p:nvPr/>
          </p:nvSpPr>
          <p:spPr>
            <a:xfrm>
              <a:off x="998618" y="463759"/>
              <a:ext cx="5655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8" name="Freeform 90"/>
            <p:cNvSpPr/>
            <p:nvPr/>
          </p:nvSpPr>
          <p:spPr>
            <a:xfrm>
              <a:off x="1063254" y="463759"/>
              <a:ext cx="5817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9" name="Freeform 91"/>
            <p:cNvSpPr/>
            <p:nvPr/>
          </p:nvSpPr>
          <p:spPr>
            <a:xfrm>
              <a:off x="1136083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0" name="Freeform 92"/>
            <p:cNvSpPr/>
            <p:nvPr/>
          </p:nvSpPr>
          <p:spPr>
            <a:xfrm>
              <a:off x="1168286" y="463759"/>
              <a:ext cx="6463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1" name="Freeform 93"/>
            <p:cNvSpPr/>
            <p:nvPr/>
          </p:nvSpPr>
          <p:spPr>
            <a:xfrm>
              <a:off x="125323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2" name="Freeform 94"/>
            <p:cNvSpPr/>
            <p:nvPr/>
          </p:nvSpPr>
          <p:spPr>
            <a:xfrm>
              <a:off x="1287862" y="463759"/>
              <a:ext cx="38782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3" name="Freeform 95"/>
            <p:cNvSpPr/>
            <p:nvPr/>
          </p:nvSpPr>
          <p:spPr>
            <a:xfrm>
              <a:off x="134372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4" name="Freeform 96"/>
            <p:cNvSpPr/>
            <p:nvPr/>
          </p:nvSpPr>
          <p:spPr>
            <a:xfrm>
              <a:off x="1371888" y="463759"/>
              <a:ext cx="5494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5" name="Freeform 97"/>
            <p:cNvSpPr/>
            <p:nvPr/>
          </p:nvSpPr>
          <p:spPr>
            <a:xfrm>
              <a:off x="1442987" y="463759"/>
              <a:ext cx="48478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6" name="Freeform 98"/>
            <p:cNvSpPr/>
            <p:nvPr/>
          </p:nvSpPr>
          <p:spPr>
            <a:xfrm>
              <a:off x="1509239" y="462144"/>
              <a:ext cx="43630" cy="6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7" name="Freeform 99"/>
            <p:cNvSpPr/>
            <p:nvPr/>
          </p:nvSpPr>
          <p:spPr>
            <a:xfrm>
              <a:off x="1565795" y="488920"/>
              <a:ext cx="22623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8" name="Freeform 100"/>
            <p:cNvSpPr/>
            <p:nvPr/>
          </p:nvSpPr>
          <p:spPr>
            <a:xfrm>
              <a:off x="921056" y="570408"/>
              <a:ext cx="46861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9" name="Freeform 101"/>
            <p:cNvSpPr/>
            <p:nvPr/>
          </p:nvSpPr>
          <p:spPr>
            <a:xfrm>
              <a:off x="990539" y="570408"/>
              <a:ext cx="48477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0" name="Freeform 102"/>
            <p:cNvSpPr/>
            <p:nvPr/>
          </p:nvSpPr>
          <p:spPr>
            <a:xfrm>
              <a:off x="1060943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1" name="Freeform 103"/>
            <p:cNvSpPr/>
            <p:nvPr/>
          </p:nvSpPr>
          <p:spPr>
            <a:xfrm>
              <a:off x="1085876" y="570408"/>
              <a:ext cx="5817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2" name="Freeform 104"/>
            <p:cNvSpPr/>
            <p:nvPr/>
          </p:nvSpPr>
          <p:spPr>
            <a:xfrm>
              <a:off x="1158591" y="570408"/>
              <a:ext cx="4039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3" name="Freeform 105"/>
            <p:cNvSpPr/>
            <p:nvPr/>
          </p:nvSpPr>
          <p:spPr>
            <a:xfrm>
              <a:off x="1216763" y="570408"/>
              <a:ext cx="45246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4" name="Freeform 106"/>
            <p:cNvSpPr/>
            <p:nvPr/>
          </p:nvSpPr>
          <p:spPr>
            <a:xfrm>
              <a:off x="1273319" y="570408"/>
              <a:ext cx="43630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5" name="Freeform 107"/>
            <p:cNvSpPr/>
            <p:nvPr/>
          </p:nvSpPr>
          <p:spPr>
            <a:xfrm>
              <a:off x="1334836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6" name="Freeform 108"/>
            <p:cNvSpPr/>
            <p:nvPr/>
          </p:nvSpPr>
          <p:spPr>
            <a:xfrm>
              <a:off x="1362193" y="570408"/>
              <a:ext cx="5009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7" name="Freeform 109"/>
            <p:cNvSpPr/>
            <p:nvPr/>
          </p:nvSpPr>
          <p:spPr>
            <a:xfrm>
              <a:off x="1420365" y="554249"/>
              <a:ext cx="56556" cy="7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8" name="Freeform 110"/>
            <p:cNvSpPr/>
            <p:nvPr/>
          </p:nvSpPr>
          <p:spPr>
            <a:xfrm>
              <a:off x="1485000" y="570408"/>
              <a:ext cx="4847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9" name="Freeform 111"/>
            <p:cNvSpPr/>
            <p:nvPr/>
          </p:nvSpPr>
          <p:spPr>
            <a:xfrm>
              <a:off x="921056" y="677056"/>
              <a:ext cx="63020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20" name="Freeform 112"/>
            <p:cNvSpPr/>
            <p:nvPr/>
          </p:nvSpPr>
          <p:spPr>
            <a:xfrm>
              <a:off x="1005082" y="660897"/>
              <a:ext cx="46861" cy="7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21" name="Freeform 113"/>
            <p:cNvSpPr/>
            <p:nvPr/>
          </p:nvSpPr>
          <p:spPr>
            <a:xfrm>
              <a:off x="1074565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22" name="Freeform 114"/>
            <p:cNvSpPr/>
            <p:nvPr/>
          </p:nvSpPr>
          <p:spPr>
            <a:xfrm>
              <a:off x="1140817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23" name="Freeform 115"/>
            <p:cNvSpPr/>
            <p:nvPr/>
          </p:nvSpPr>
          <p:spPr>
            <a:xfrm>
              <a:off x="1207068" y="677056"/>
              <a:ext cx="45245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24" name="Freeform 116"/>
            <p:cNvSpPr/>
            <p:nvPr/>
          </p:nvSpPr>
          <p:spPr>
            <a:xfrm>
              <a:off x="1276551" y="677056"/>
              <a:ext cx="38783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25" name="Freeform 117"/>
            <p:cNvSpPr/>
            <p:nvPr/>
          </p:nvSpPr>
          <p:spPr>
            <a:xfrm>
              <a:off x="1333107" y="677056"/>
              <a:ext cx="48478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</p:grpSp>
      <p:pic>
        <p:nvPicPr>
          <p:cNvPr id="327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625" y="432261"/>
            <a:ext cx="1295328" cy="48417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iteltext"/>
          <p:cNvSpPr txBox="1">
            <a:spLocks noGrp="1"/>
          </p:cNvSpPr>
          <p:nvPr>
            <p:ph type="title"/>
          </p:nvPr>
        </p:nvSpPr>
        <p:spPr>
          <a:xfrm>
            <a:off x="1936864" y="191193"/>
            <a:ext cx="5178831" cy="7315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Titeltext</a:t>
            </a:r>
          </a:p>
        </p:txBody>
      </p:sp>
      <p:sp>
        <p:nvSpPr>
          <p:cNvPr id="329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82879" y="1269207"/>
            <a:ext cx="4315304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3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269207"/>
            <a:ext cx="4331971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3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3" name="Rechteck 53">
            <a:extLst>
              <a:ext uri="{FF2B5EF4-FFF2-40B4-BE49-F238E27FC236}">
                <a16:creationId xmlns:a16="http://schemas.microsoft.com/office/drawing/2014/main" id="{B6C0B7C2-9968-29D1-720B-EF416E86C3D7}"/>
              </a:ext>
            </a:extLst>
          </p:cNvPr>
          <p:cNvSpPr/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518DC476-A5E5-D701-D35C-B3133A477C1C}"/>
              </a:ext>
            </a:extLst>
          </p:cNvPr>
          <p:cNvSpPr txBox="1">
            <a:spLocks/>
          </p:cNvSpPr>
          <p:nvPr userDrawn="1"/>
        </p:nvSpPr>
        <p:spPr>
          <a:xfrm>
            <a:off x="8832394" y="6551249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D9D9D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9">
            <a:extLst>
              <a:ext uri="{FF2B5EF4-FFF2-40B4-BE49-F238E27FC236}">
                <a16:creationId xmlns:a16="http://schemas.microsoft.com/office/drawing/2014/main" id="{A627F203-9384-4F67-8255-AA22679A8ECC}"/>
              </a:ext>
            </a:extLst>
          </p:cNvPr>
          <p:cNvSpPr txBox="1"/>
          <p:nvPr userDrawn="1"/>
        </p:nvSpPr>
        <p:spPr>
          <a:xfrm>
            <a:off x="2209083" y="6536904"/>
            <a:ext cx="472583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D9D9D9"/>
                </a:solidFill>
              </a:defRPr>
            </a:lvl1pPr>
          </a:lstStyle>
          <a:p>
            <a:r>
              <a:rPr lang="de-DE"/>
              <a:t>Dr. Sonja Gerlach</a:t>
            </a:r>
            <a:endParaRPr/>
          </a:p>
        </p:txBody>
      </p:sp>
      <p:sp>
        <p:nvSpPr>
          <p:cNvPr id="6" name="Datumsplatzhalter 8">
            <a:extLst>
              <a:ext uri="{FF2B5EF4-FFF2-40B4-BE49-F238E27FC236}">
                <a16:creationId xmlns:a16="http://schemas.microsoft.com/office/drawing/2014/main" id="{7C96C545-DE4E-DE51-A549-66CF2BF9436F}"/>
              </a:ext>
            </a:extLst>
          </p:cNvPr>
          <p:cNvSpPr txBox="1"/>
          <p:nvPr userDrawn="1"/>
        </p:nvSpPr>
        <p:spPr>
          <a:xfrm>
            <a:off x="98701" y="6536903"/>
            <a:ext cx="19659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D9D9D9"/>
                </a:solidFill>
              </a:defRPr>
            </a:lvl1pPr>
          </a:lstStyle>
          <a:p>
            <a:r>
              <a:rPr lang="de-DE" dirty="0" err="1"/>
              <a:t>October</a:t>
            </a:r>
            <a:r>
              <a:rPr dirty="0"/>
              <a:t> </a:t>
            </a:r>
            <a:r>
              <a:rPr lang="de-DE" dirty="0"/>
              <a:t>6</a:t>
            </a:r>
            <a:r>
              <a:rPr dirty="0"/>
              <a:t>, 202</a:t>
            </a:r>
            <a:r>
              <a:rPr lang="de-DE" dirty="0"/>
              <a:t>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hteck 53"/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9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8149917" y="155322"/>
            <a:ext cx="833458" cy="798249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Gerade Verbindung 10"/>
          <p:cNvSpPr/>
          <p:nvPr/>
        </p:nvSpPr>
        <p:spPr>
          <a:xfrm>
            <a:off x="0" y="1105133"/>
            <a:ext cx="9144000" cy="1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83" name="Gruppieren 7"/>
          <p:cNvGrpSpPr/>
          <p:nvPr/>
        </p:nvGrpSpPr>
        <p:grpSpPr>
          <a:xfrm>
            <a:off x="160626" y="155323"/>
            <a:ext cx="8822748" cy="798249"/>
            <a:chOff x="0" y="0"/>
            <a:chExt cx="8822747" cy="798248"/>
          </a:xfrm>
        </p:grpSpPr>
        <p:sp>
          <p:nvSpPr>
            <p:cNvPr id="341" name="Freeform 76"/>
            <p:cNvSpPr/>
            <p:nvPr/>
          </p:nvSpPr>
          <p:spPr>
            <a:xfrm>
              <a:off x="0" y="0"/>
              <a:ext cx="78047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42" name="Freeform 77"/>
            <p:cNvSpPr/>
            <p:nvPr/>
          </p:nvSpPr>
          <p:spPr>
            <a:xfrm>
              <a:off x="864499" y="0"/>
              <a:ext cx="780475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43" name="Freeform 78"/>
            <p:cNvSpPr/>
            <p:nvPr/>
          </p:nvSpPr>
          <p:spPr>
            <a:xfrm>
              <a:off x="1730615" y="0"/>
              <a:ext cx="5259717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44" name="Freeform 79"/>
            <p:cNvSpPr/>
            <p:nvPr/>
          </p:nvSpPr>
          <p:spPr>
            <a:xfrm>
              <a:off x="7079205" y="0"/>
              <a:ext cx="174354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45" name="Freeform 80"/>
            <p:cNvSpPr/>
            <p:nvPr/>
          </p:nvSpPr>
          <p:spPr>
            <a:xfrm>
              <a:off x="54940" y="462144"/>
              <a:ext cx="664130" cy="28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46" name="Freeform 81"/>
            <p:cNvSpPr/>
            <p:nvPr/>
          </p:nvSpPr>
          <p:spPr>
            <a:xfrm>
              <a:off x="922671" y="357110"/>
              <a:ext cx="3878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47" name="Freeform 82"/>
            <p:cNvSpPr/>
            <p:nvPr/>
          </p:nvSpPr>
          <p:spPr>
            <a:xfrm>
              <a:off x="975996" y="357110"/>
              <a:ext cx="46861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48" name="Freeform 83"/>
            <p:cNvSpPr/>
            <p:nvPr/>
          </p:nvSpPr>
          <p:spPr>
            <a:xfrm>
              <a:off x="1045479" y="357110"/>
              <a:ext cx="4686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49" name="Freeform 84"/>
            <p:cNvSpPr/>
            <p:nvPr/>
          </p:nvSpPr>
          <p:spPr>
            <a:xfrm>
              <a:off x="1103651" y="357110"/>
              <a:ext cx="79179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0" name="Freeform 85"/>
            <p:cNvSpPr/>
            <p:nvPr/>
          </p:nvSpPr>
          <p:spPr>
            <a:xfrm>
              <a:off x="1198294" y="357110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1" name="Freeform 86"/>
            <p:cNvSpPr/>
            <p:nvPr/>
          </p:nvSpPr>
          <p:spPr>
            <a:xfrm>
              <a:off x="1229690" y="355495"/>
              <a:ext cx="48478" cy="6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2" name="Freeform 87"/>
            <p:cNvSpPr/>
            <p:nvPr/>
          </p:nvSpPr>
          <p:spPr>
            <a:xfrm>
              <a:off x="1292710" y="382271"/>
              <a:ext cx="22624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3" name="Freeform 88"/>
            <p:cNvSpPr/>
            <p:nvPr/>
          </p:nvSpPr>
          <p:spPr>
            <a:xfrm>
              <a:off x="921056" y="463759"/>
              <a:ext cx="63020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4" name="Freeform 89"/>
            <p:cNvSpPr/>
            <p:nvPr/>
          </p:nvSpPr>
          <p:spPr>
            <a:xfrm>
              <a:off x="998618" y="463759"/>
              <a:ext cx="5655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5" name="Freeform 90"/>
            <p:cNvSpPr/>
            <p:nvPr/>
          </p:nvSpPr>
          <p:spPr>
            <a:xfrm>
              <a:off x="1063254" y="463759"/>
              <a:ext cx="5817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6" name="Freeform 91"/>
            <p:cNvSpPr/>
            <p:nvPr/>
          </p:nvSpPr>
          <p:spPr>
            <a:xfrm>
              <a:off x="1136083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7" name="Freeform 92"/>
            <p:cNvSpPr/>
            <p:nvPr/>
          </p:nvSpPr>
          <p:spPr>
            <a:xfrm>
              <a:off x="1168286" y="463759"/>
              <a:ext cx="6463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8" name="Freeform 93"/>
            <p:cNvSpPr/>
            <p:nvPr/>
          </p:nvSpPr>
          <p:spPr>
            <a:xfrm>
              <a:off x="125323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9" name="Freeform 94"/>
            <p:cNvSpPr/>
            <p:nvPr/>
          </p:nvSpPr>
          <p:spPr>
            <a:xfrm>
              <a:off x="1287862" y="463759"/>
              <a:ext cx="38782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0" name="Freeform 95"/>
            <p:cNvSpPr/>
            <p:nvPr/>
          </p:nvSpPr>
          <p:spPr>
            <a:xfrm>
              <a:off x="134372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1" name="Freeform 96"/>
            <p:cNvSpPr/>
            <p:nvPr/>
          </p:nvSpPr>
          <p:spPr>
            <a:xfrm>
              <a:off x="1371888" y="463759"/>
              <a:ext cx="5494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2" name="Freeform 97"/>
            <p:cNvSpPr/>
            <p:nvPr/>
          </p:nvSpPr>
          <p:spPr>
            <a:xfrm>
              <a:off x="1442987" y="463759"/>
              <a:ext cx="48478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3" name="Freeform 98"/>
            <p:cNvSpPr/>
            <p:nvPr/>
          </p:nvSpPr>
          <p:spPr>
            <a:xfrm>
              <a:off x="1509239" y="462144"/>
              <a:ext cx="43630" cy="6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4" name="Freeform 99"/>
            <p:cNvSpPr/>
            <p:nvPr/>
          </p:nvSpPr>
          <p:spPr>
            <a:xfrm>
              <a:off x="1565795" y="488920"/>
              <a:ext cx="22623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5" name="Freeform 100"/>
            <p:cNvSpPr/>
            <p:nvPr/>
          </p:nvSpPr>
          <p:spPr>
            <a:xfrm>
              <a:off x="921056" y="570408"/>
              <a:ext cx="46861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6" name="Freeform 101"/>
            <p:cNvSpPr/>
            <p:nvPr/>
          </p:nvSpPr>
          <p:spPr>
            <a:xfrm>
              <a:off x="990539" y="570408"/>
              <a:ext cx="48477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7" name="Freeform 102"/>
            <p:cNvSpPr/>
            <p:nvPr/>
          </p:nvSpPr>
          <p:spPr>
            <a:xfrm>
              <a:off x="1060943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8" name="Freeform 103"/>
            <p:cNvSpPr/>
            <p:nvPr/>
          </p:nvSpPr>
          <p:spPr>
            <a:xfrm>
              <a:off x="1085876" y="570408"/>
              <a:ext cx="5817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9" name="Freeform 104"/>
            <p:cNvSpPr/>
            <p:nvPr/>
          </p:nvSpPr>
          <p:spPr>
            <a:xfrm>
              <a:off x="1158591" y="570408"/>
              <a:ext cx="4039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0" name="Freeform 105"/>
            <p:cNvSpPr/>
            <p:nvPr/>
          </p:nvSpPr>
          <p:spPr>
            <a:xfrm>
              <a:off x="1216763" y="570408"/>
              <a:ext cx="45246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1" name="Freeform 106"/>
            <p:cNvSpPr/>
            <p:nvPr/>
          </p:nvSpPr>
          <p:spPr>
            <a:xfrm>
              <a:off x="1273319" y="570408"/>
              <a:ext cx="43630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2" name="Freeform 107"/>
            <p:cNvSpPr/>
            <p:nvPr/>
          </p:nvSpPr>
          <p:spPr>
            <a:xfrm>
              <a:off x="1334836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3" name="Freeform 108"/>
            <p:cNvSpPr/>
            <p:nvPr/>
          </p:nvSpPr>
          <p:spPr>
            <a:xfrm>
              <a:off x="1362193" y="570408"/>
              <a:ext cx="5009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4" name="Freeform 109"/>
            <p:cNvSpPr/>
            <p:nvPr/>
          </p:nvSpPr>
          <p:spPr>
            <a:xfrm>
              <a:off x="1420365" y="554249"/>
              <a:ext cx="56556" cy="7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5" name="Freeform 110"/>
            <p:cNvSpPr/>
            <p:nvPr/>
          </p:nvSpPr>
          <p:spPr>
            <a:xfrm>
              <a:off x="1485000" y="570408"/>
              <a:ext cx="4847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6" name="Freeform 111"/>
            <p:cNvSpPr/>
            <p:nvPr/>
          </p:nvSpPr>
          <p:spPr>
            <a:xfrm>
              <a:off x="921056" y="677056"/>
              <a:ext cx="63020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7" name="Freeform 112"/>
            <p:cNvSpPr/>
            <p:nvPr/>
          </p:nvSpPr>
          <p:spPr>
            <a:xfrm>
              <a:off x="1005082" y="660897"/>
              <a:ext cx="46861" cy="7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8" name="Freeform 113"/>
            <p:cNvSpPr/>
            <p:nvPr/>
          </p:nvSpPr>
          <p:spPr>
            <a:xfrm>
              <a:off x="1074565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9" name="Freeform 114"/>
            <p:cNvSpPr/>
            <p:nvPr/>
          </p:nvSpPr>
          <p:spPr>
            <a:xfrm>
              <a:off x="1140817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80" name="Freeform 115"/>
            <p:cNvSpPr/>
            <p:nvPr/>
          </p:nvSpPr>
          <p:spPr>
            <a:xfrm>
              <a:off x="1207068" y="677056"/>
              <a:ext cx="45245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81" name="Freeform 116"/>
            <p:cNvSpPr/>
            <p:nvPr/>
          </p:nvSpPr>
          <p:spPr>
            <a:xfrm>
              <a:off x="1276551" y="677056"/>
              <a:ext cx="38783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82" name="Freeform 117"/>
            <p:cNvSpPr/>
            <p:nvPr/>
          </p:nvSpPr>
          <p:spPr>
            <a:xfrm>
              <a:off x="1333107" y="677056"/>
              <a:ext cx="48478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</p:grpSp>
      <p:pic>
        <p:nvPicPr>
          <p:cNvPr id="384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625" y="432261"/>
            <a:ext cx="1295328" cy="484176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Titeltext"/>
          <p:cNvSpPr txBox="1">
            <a:spLocks noGrp="1"/>
          </p:cNvSpPr>
          <p:nvPr>
            <p:ph type="title"/>
          </p:nvPr>
        </p:nvSpPr>
        <p:spPr>
          <a:xfrm>
            <a:off x="1947797" y="216130"/>
            <a:ext cx="5142960" cy="6841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Titeltext</a:t>
            </a:r>
          </a:p>
        </p:txBody>
      </p:sp>
      <p:sp>
        <p:nvSpPr>
          <p:cNvPr id="3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hteck 53"/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01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8149917" y="155322"/>
            <a:ext cx="833458" cy="798249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Gerade Verbindung 10"/>
          <p:cNvSpPr/>
          <p:nvPr/>
        </p:nvSpPr>
        <p:spPr>
          <a:xfrm>
            <a:off x="0" y="1105133"/>
            <a:ext cx="9144000" cy="1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45" name="Gruppieren 7"/>
          <p:cNvGrpSpPr/>
          <p:nvPr/>
        </p:nvGrpSpPr>
        <p:grpSpPr>
          <a:xfrm>
            <a:off x="160626" y="155323"/>
            <a:ext cx="8822748" cy="798249"/>
            <a:chOff x="0" y="0"/>
            <a:chExt cx="8822747" cy="798248"/>
          </a:xfrm>
        </p:grpSpPr>
        <p:sp>
          <p:nvSpPr>
            <p:cNvPr id="403" name="Freeform 76"/>
            <p:cNvSpPr/>
            <p:nvPr/>
          </p:nvSpPr>
          <p:spPr>
            <a:xfrm>
              <a:off x="0" y="0"/>
              <a:ext cx="78047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04" name="Freeform 77"/>
            <p:cNvSpPr/>
            <p:nvPr/>
          </p:nvSpPr>
          <p:spPr>
            <a:xfrm>
              <a:off x="864499" y="0"/>
              <a:ext cx="780475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05" name="Freeform 78"/>
            <p:cNvSpPr/>
            <p:nvPr/>
          </p:nvSpPr>
          <p:spPr>
            <a:xfrm>
              <a:off x="1730615" y="0"/>
              <a:ext cx="5259717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06" name="Freeform 79"/>
            <p:cNvSpPr/>
            <p:nvPr/>
          </p:nvSpPr>
          <p:spPr>
            <a:xfrm>
              <a:off x="7079205" y="0"/>
              <a:ext cx="174354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07" name="Freeform 80"/>
            <p:cNvSpPr/>
            <p:nvPr/>
          </p:nvSpPr>
          <p:spPr>
            <a:xfrm>
              <a:off x="54940" y="462144"/>
              <a:ext cx="664130" cy="28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08" name="Freeform 81"/>
            <p:cNvSpPr/>
            <p:nvPr/>
          </p:nvSpPr>
          <p:spPr>
            <a:xfrm>
              <a:off x="922671" y="357110"/>
              <a:ext cx="3878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09" name="Freeform 82"/>
            <p:cNvSpPr/>
            <p:nvPr/>
          </p:nvSpPr>
          <p:spPr>
            <a:xfrm>
              <a:off x="975996" y="357110"/>
              <a:ext cx="46861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0" name="Freeform 83"/>
            <p:cNvSpPr/>
            <p:nvPr/>
          </p:nvSpPr>
          <p:spPr>
            <a:xfrm>
              <a:off x="1045479" y="357110"/>
              <a:ext cx="4686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1" name="Freeform 84"/>
            <p:cNvSpPr/>
            <p:nvPr/>
          </p:nvSpPr>
          <p:spPr>
            <a:xfrm>
              <a:off x="1103651" y="357110"/>
              <a:ext cx="79179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2" name="Freeform 85"/>
            <p:cNvSpPr/>
            <p:nvPr/>
          </p:nvSpPr>
          <p:spPr>
            <a:xfrm>
              <a:off x="1198294" y="357110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3" name="Freeform 86"/>
            <p:cNvSpPr/>
            <p:nvPr/>
          </p:nvSpPr>
          <p:spPr>
            <a:xfrm>
              <a:off x="1229690" y="355495"/>
              <a:ext cx="48478" cy="6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4" name="Freeform 87"/>
            <p:cNvSpPr/>
            <p:nvPr/>
          </p:nvSpPr>
          <p:spPr>
            <a:xfrm>
              <a:off x="1292710" y="382271"/>
              <a:ext cx="22624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5" name="Freeform 88"/>
            <p:cNvSpPr/>
            <p:nvPr/>
          </p:nvSpPr>
          <p:spPr>
            <a:xfrm>
              <a:off x="921056" y="463759"/>
              <a:ext cx="63020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6" name="Freeform 89"/>
            <p:cNvSpPr/>
            <p:nvPr/>
          </p:nvSpPr>
          <p:spPr>
            <a:xfrm>
              <a:off x="998618" y="463759"/>
              <a:ext cx="5655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7" name="Freeform 90"/>
            <p:cNvSpPr/>
            <p:nvPr/>
          </p:nvSpPr>
          <p:spPr>
            <a:xfrm>
              <a:off x="1063254" y="463759"/>
              <a:ext cx="5817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8" name="Freeform 91"/>
            <p:cNvSpPr/>
            <p:nvPr/>
          </p:nvSpPr>
          <p:spPr>
            <a:xfrm>
              <a:off x="1136083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9" name="Freeform 92"/>
            <p:cNvSpPr/>
            <p:nvPr/>
          </p:nvSpPr>
          <p:spPr>
            <a:xfrm>
              <a:off x="1168286" y="463759"/>
              <a:ext cx="6463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0" name="Freeform 93"/>
            <p:cNvSpPr/>
            <p:nvPr/>
          </p:nvSpPr>
          <p:spPr>
            <a:xfrm>
              <a:off x="125323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1" name="Freeform 94"/>
            <p:cNvSpPr/>
            <p:nvPr/>
          </p:nvSpPr>
          <p:spPr>
            <a:xfrm>
              <a:off x="1287862" y="463759"/>
              <a:ext cx="38782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2" name="Freeform 95"/>
            <p:cNvSpPr/>
            <p:nvPr/>
          </p:nvSpPr>
          <p:spPr>
            <a:xfrm>
              <a:off x="134372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3" name="Freeform 96"/>
            <p:cNvSpPr/>
            <p:nvPr/>
          </p:nvSpPr>
          <p:spPr>
            <a:xfrm>
              <a:off x="1371888" y="463759"/>
              <a:ext cx="5494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4" name="Freeform 97"/>
            <p:cNvSpPr/>
            <p:nvPr/>
          </p:nvSpPr>
          <p:spPr>
            <a:xfrm>
              <a:off x="1442987" y="463759"/>
              <a:ext cx="48478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5" name="Freeform 98"/>
            <p:cNvSpPr/>
            <p:nvPr/>
          </p:nvSpPr>
          <p:spPr>
            <a:xfrm>
              <a:off x="1509239" y="462144"/>
              <a:ext cx="43630" cy="6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6" name="Freeform 99"/>
            <p:cNvSpPr/>
            <p:nvPr/>
          </p:nvSpPr>
          <p:spPr>
            <a:xfrm>
              <a:off x="1565795" y="488920"/>
              <a:ext cx="22623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7" name="Freeform 100"/>
            <p:cNvSpPr/>
            <p:nvPr/>
          </p:nvSpPr>
          <p:spPr>
            <a:xfrm>
              <a:off x="921056" y="570408"/>
              <a:ext cx="46861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8" name="Freeform 101"/>
            <p:cNvSpPr/>
            <p:nvPr/>
          </p:nvSpPr>
          <p:spPr>
            <a:xfrm>
              <a:off x="990539" y="570408"/>
              <a:ext cx="48477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9" name="Freeform 102"/>
            <p:cNvSpPr/>
            <p:nvPr/>
          </p:nvSpPr>
          <p:spPr>
            <a:xfrm>
              <a:off x="1060943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0" name="Freeform 103"/>
            <p:cNvSpPr/>
            <p:nvPr/>
          </p:nvSpPr>
          <p:spPr>
            <a:xfrm>
              <a:off x="1085876" y="570408"/>
              <a:ext cx="5817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1" name="Freeform 104"/>
            <p:cNvSpPr/>
            <p:nvPr/>
          </p:nvSpPr>
          <p:spPr>
            <a:xfrm>
              <a:off x="1158591" y="570408"/>
              <a:ext cx="4039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2" name="Freeform 105"/>
            <p:cNvSpPr/>
            <p:nvPr/>
          </p:nvSpPr>
          <p:spPr>
            <a:xfrm>
              <a:off x="1216763" y="570408"/>
              <a:ext cx="45246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3" name="Freeform 106"/>
            <p:cNvSpPr/>
            <p:nvPr/>
          </p:nvSpPr>
          <p:spPr>
            <a:xfrm>
              <a:off x="1273319" y="570408"/>
              <a:ext cx="43630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4" name="Freeform 107"/>
            <p:cNvSpPr/>
            <p:nvPr/>
          </p:nvSpPr>
          <p:spPr>
            <a:xfrm>
              <a:off x="1334836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5" name="Freeform 108"/>
            <p:cNvSpPr/>
            <p:nvPr/>
          </p:nvSpPr>
          <p:spPr>
            <a:xfrm>
              <a:off x="1362193" y="570408"/>
              <a:ext cx="5009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6" name="Freeform 109"/>
            <p:cNvSpPr/>
            <p:nvPr/>
          </p:nvSpPr>
          <p:spPr>
            <a:xfrm>
              <a:off x="1420365" y="554249"/>
              <a:ext cx="56556" cy="7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7" name="Freeform 110"/>
            <p:cNvSpPr/>
            <p:nvPr/>
          </p:nvSpPr>
          <p:spPr>
            <a:xfrm>
              <a:off x="1485000" y="570408"/>
              <a:ext cx="4847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8" name="Freeform 111"/>
            <p:cNvSpPr/>
            <p:nvPr/>
          </p:nvSpPr>
          <p:spPr>
            <a:xfrm>
              <a:off x="921056" y="677056"/>
              <a:ext cx="63020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9" name="Freeform 112"/>
            <p:cNvSpPr/>
            <p:nvPr/>
          </p:nvSpPr>
          <p:spPr>
            <a:xfrm>
              <a:off x="1005082" y="660897"/>
              <a:ext cx="46861" cy="7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40" name="Freeform 113"/>
            <p:cNvSpPr/>
            <p:nvPr/>
          </p:nvSpPr>
          <p:spPr>
            <a:xfrm>
              <a:off x="1074565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41" name="Freeform 114"/>
            <p:cNvSpPr/>
            <p:nvPr/>
          </p:nvSpPr>
          <p:spPr>
            <a:xfrm>
              <a:off x="1140817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42" name="Freeform 115"/>
            <p:cNvSpPr/>
            <p:nvPr/>
          </p:nvSpPr>
          <p:spPr>
            <a:xfrm>
              <a:off x="1207068" y="677056"/>
              <a:ext cx="45245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43" name="Freeform 116"/>
            <p:cNvSpPr/>
            <p:nvPr/>
          </p:nvSpPr>
          <p:spPr>
            <a:xfrm>
              <a:off x="1276551" y="677056"/>
              <a:ext cx="38783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44" name="Freeform 117"/>
            <p:cNvSpPr/>
            <p:nvPr/>
          </p:nvSpPr>
          <p:spPr>
            <a:xfrm>
              <a:off x="1333107" y="677056"/>
              <a:ext cx="48478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</p:grpSp>
      <p:pic>
        <p:nvPicPr>
          <p:cNvPr id="446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625" y="432261"/>
            <a:ext cx="1295328" cy="484176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Titeltext"/>
          <p:cNvSpPr txBox="1">
            <a:spLocks noGrp="1"/>
          </p:cNvSpPr>
          <p:nvPr>
            <p:ph type="title"/>
          </p:nvPr>
        </p:nvSpPr>
        <p:spPr>
          <a:xfrm>
            <a:off x="164328" y="1263534"/>
            <a:ext cx="2949178" cy="1251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448" name="Textebene 1…"/>
          <p:cNvSpPr txBox="1">
            <a:spLocks noGrp="1"/>
          </p:cNvSpPr>
          <p:nvPr>
            <p:ph type="body" idx="1"/>
          </p:nvPr>
        </p:nvSpPr>
        <p:spPr>
          <a:xfrm>
            <a:off x="3374966" y="1263534"/>
            <a:ext cx="5604706" cy="512895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4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64327" y="25146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4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hteck 53"/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58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8149917" y="155322"/>
            <a:ext cx="833458" cy="798249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Gerade Verbindung 10"/>
          <p:cNvSpPr/>
          <p:nvPr/>
        </p:nvSpPr>
        <p:spPr>
          <a:xfrm>
            <a:off x="0" y="1105133"/>
            <a:ext cx="9144000" cy="1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02" name="Gruppieren 7"/>
          <p:cNvGrpSpPr/>
          <p:nvPr/>
        </p:nvGrpSpPr>
        <p:grpSpPr>
          <a:xfrm>
            <a:off x="160626" y="155323"/>
            <a:ext cx="8822748" cy="798249"/>
            <a:chOff x="0" y="0"/>
            <a:chExt cx="8822747" cy="798248"/>
          </a:xfrm>
        </p:grpSpPr>
        <p:sp>
          <p:nvSpPr>
            <p:cNvPr id="460" name="Freeform 76"/>
            <p:cNvSpPr/>
            <p:nvPr/>
          </p:nvSpPr>
          <p:spPr>
            <a:xfrm>
              <a:off x="0" y="0"/>
              <a:ext cx="78047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61" name="Freeform 77"/>
            <p:cNvSpPr/>
            <p:nvPr/>
          </p:nvSpPr>
          <p:spPr>
            <a:xfrm>
              <a:off x="864499" y="0"/>
              <a:ext cx="780475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62" name="Freeform 78"/>
            <p:cNvSpPr/>
            <p:nvPr/>
          </p:nvSpPr>
          <p:spPr>
            <a:xfrm>
              <a:off x="1730615" y="0"/>
              <a:ext cx="5259717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63" name="Freeform 79"/>
            <p:cNvSpPr/>
            <p:nvPr/>
          </p:nvSpPr>
          <p:spPr>
            <a:xfrm>
              <a:off x="7079205" y="0"/>
              <a:ext cx="174354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64" name="Freeform 80"/>
            <p:cNvSpPr/>
            <p:nvPr/>
          </p:nvSpPr>
          <p:spPr>
            <a:xfrm>
              <a:off x="54940" y="462144"/>
              <a:ext cx="664130" cy="28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65" name="Freeform 81"/>
            <p:cNvSpPr/>
            <p:nvPr/>
          </p:nvSpPr>
          <p:spPr>
            <a:xfrm>
              <a:off x="922671" y="357110"/>
              <a:ext cx="3878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66" name="Freeform 82"/>
            <p:cNvSpPr/>
            <p:nvPr/>
          </p:nvSpPr>
          <p:spPr>
            <a:xfrm>
              <a:off x="975996" y="357110"/>
              <a:ext cx="46861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67" name="Freeform 83"/>
            <p:cNvSpPr/>
            <p:nvPr/>
          </p:nvSpPr>
          <p:spPr>
            <a:xfrm>
              <a:off x="1045479" y="357110"/>
              <a:ext cx="4686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68" name="Freeform 84"/>
            <p:cNvSpPr/>
            <p:nvPr/>
          </p:nvSpPr>
          <p:spPr>
            <a:xfrm>
              <a:off x="1103651" y="357110"/>
              <a:ext cx="79179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69" name="Freeform 85"/>
            <p:cNvSpPr/>
            <p:nvPr/>
          </p:nvSpPr>
          <p:spPr>
            <a:xfrm>
              <a:off x="1198294" y="357110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70" name="Freeform 86"/>
            <p:cNvSpPr/>
            <p:nvPr/>
          </p:nvSpPr>
          <p:spPr>
            <a:xfrm>
              <a:off x="1229690" y="355495"/>
              <a:ext cx="48478" cy="6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71" name="Freeform 87"/>
            <p:cNvSpPr/>
            <p:nvPr/>
          </p:nvSpPr>
          <p:spPr>
            <a:xfrm>
              <a:off x="1292710" y="382271"/>
              <a:ext cx="22624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72" name="Freeform 88"/>
            <p:cNvSpPr/>
            <p:nvPr/>
          </p:nvSpPr>
          <p:spPr>
            <a:xfrm>
              <a:off x="921056" y="463759"/>
              <a:ext cx="63020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73" name="Freeform 89"/>
            <p:cNvSpPr/>
            <p:nvPr/>
          </p:nvSpPr>
          <p:spPr>
            <a:xfrm>
              <a:off x="998618" y="463759"/>
              <a:ext cx="5655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74" name="Freeform 90"/>
            <p:cNvSpPr/>
            <p:nvPr/>
          </p:nvSpPr>
          <p:spPr>
            <a:xfrm>
              <a:off x="1063254" y="463759"/>
              <a:ext cx="5817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75" name="Freeform 91"/>
            <p:cNvSpPr/>
            <p:nvPr/>
          </p:nvSpPr>
          <p:spPr>
            <a:xfrm>
              <a:off x="1136083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76" name="Freeform 92"/>
            <p:cNvSpPr/>
            <p:nvPr/>
          </p:nvSpPr>
          <p:spPr>
            <a:xfrm>
              <a:off x="1168286" y="463759"/>
              <a:ext cx="6463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77" name="Freeform 93"/>
            <p:cNvSpPr/>
            <p:nvPr/>
          </p:nvSpPr>
          <p:spPr>
            <a:xfrm>
              <a:off x="125323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78" name="Freeform 94"/>
            <p:cNvSpPr/>
            <p:nvPr/>
          </p:nvSpPr>
          <p:spPr>
            <a:xfrm>
              <a:off x="1287862" y="463759"/>
              <a:ext cx="38782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79" name="Freeform 95"/>
            <p:cNvSpPr/>
            <p:nvPr/>
          </p:nvSpPr>
          <p:spPr>
            <a:xfrm>
              <a:off x="134372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80" name="Freeform 96"/>
            <p:cNvSpPr/>
            <p:nvPr/>
          </p:nvSpPr>
          <p:spPr>
            <a:xfrm>
              <a:off x="1371888" y="463759"/>
              <a:ext cx="5494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81" name="Freeform 97"/>
            <p:cNvSpPr/>
            <p:nvPr/>
          </p:nvSpPr>
          <p:spPr>
            <a:xfrm>
              <a:off x="1442987" y="463759"/>
              <a:ext cx="48478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82" name="Freeform 98"/>
            <p:cNvSpPr/>
            <p:nvPr/>
          </p:nvSpPr>
          <p:spPr>
            <a:xfrm>
              <a:off x="1509239" y="462144"/>
              <a:ext cx="43630" cy="6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83" name="Freeform 99"/>
            <p:cNvSpPr/>
            <p:nvPr/>
          </p:nvSpPr>
          <p:spPr>
            <a:xfrm>
              <a:off x="1565795" y="488920"/>
              <a:ext cx="22623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84" name="Freeform 100"/>
            <p:cNvSpPr/>
            <p:nvPr/>
          </p:nvSpPr>
          <p:spPr>
            <a:xfrm>
              <a:off x="921056" y="570408"/>
              <a:ext cx="46861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85" name="Freeform 101"/>
            <p:cNvSpPr/>
            <p:nvPr/>
          </p:nvSpPr>
          <p:spPr>
            <a:xfrm>
              <a:off x="990539" y="570408"/>
              <a:ext cx="48477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86" name="Freeform 102"/>
            <p:cNvSpPr/>
            <p:nvPr/>
          </p:nvSpPr>
          <p:spPr>
            <a:xfrm>
              <a:off x="1060943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87" name="Freeform 103"/>
            <p:cNvSpPr/>
            <p:nvPr/>
          </p:nvSpPr>
          <p:spPr>
            <a:xfrm>
              <a:off x="1085876" y="570408"/>
              <a:ext cx="5817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88" name="Freeform 104"/>
            <p:cNvSpPr/>
            <p:nvPr/>
          </p:nvSpPr>
          <p:spPr>
            <a:xfrm>
              <a:off x="1158591" y="570408"/>
              <a:ext cx="4039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89" name="Freeform 105"/>
            <p:cNvSpPr/>
            <p:nvPr/>
          </p:nvSpPr>
          <p:spPr>
            <a:xfrm>
              <a:off x="1216763" y="570408"/>
              <a:ext cx="45246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90" name="Freeform 106"/>
            <p:cNvSpPr/>
            <p:nvPr/>
          </p:nvSpPr>
          <p:spPr>
            <a:xfrm>
              <a:off x="1273319" y="570408"/>
              <a:ext cx="43630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91" name="Freeform 107"/>
            <p:cNvSpPr/>
            <p:nvPr/>
          </p:nvSpPr>
          <p:spPr>
            <a:xfrm>
              <a:off x="1334836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92" name="Freeform 108"/>
            <p:cNvSpPr/>
            <p:nvPr/>
          </p:nvSpPr>
          <p:spPr>
            <a:xfrm>
              <a:off x="1362193" y="570408"/>
              <a:ext cx="5009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93" name="Freeform 109"/>
            <p:cNvSpPr/>
            <p:nvPr/>
          </p:nvSpPr>
          <p:spPr>
            <a:xfrm>
              <a:off x="1420365" y="554249"/>
              <a:ext cx="56556" cy="7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94" name="Freeform 110"/>
            <p:cNvSpPr/>
            <p:nvPr/>
          </p:nvSpPr>
          <p:spPr>
            <a:xfrm>
              <a:off x="1485000" y="570408"/>
              <a:ext cx="4847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95" name="Freeform 111"/>
            <p:cNvSpPr/>
            <p:nvPr/>
          </p:nvSpPr>
          <p:spPr>
            <a:xfrm>
              <a:off x="921056" y="677056"/>
              <a:ext cx="63020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96" name="Freeform 112"/>
            <p:cNvSpPr/>
            <p:nvPr/>
          </p:nvSpPr>
          <p:spPr>
            <a:xfrm>
              <a:off x="1005082" y="660897"/>
              <a:ext cx="46861" cy="7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97" name="Freeform 113"/>
            <p:cNvSpPr/>
            <p:nvPr/>
          </p:nvSpPr>
          <p:spPr>
            <a:xfrm>
              <a:off x="1074565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98" name="Freeform 114"/>
            <p:cNvSpPr/>
            <p:nvPr/>
          </p:nvSpPr>
          <p:spPr>
            <a:xfrm>
              <a:off x="1140817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99" name="Freeform 115"/>
            <p:cNvSpPr/>
            <p:nvPr/>
          </p:nvSpPr>
          <p:spPr>
            <a:xfrm>
              <a:off x="1207068" y="677056"/>
              <a:ext cx="45245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500" name="Freeform 116"/>
            <p:cNvSpPr/>
            <p:nvPr/>
          </p:nvSpPr>
          <p:spPr>
            <a:xfrm>
              <a:off x="1276551" y="677056"/>
              <a:ext cx="38783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501" name="Freeform 117"/>
            <p:cNvSpPr/>
            <p:nvPr/>
          </p:nvSpPr>
          <p:spPr>
            <a:xfrm>
              <a:off x="1333107" y="677056"/>
              <a:ext cx="48478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</p:grpSp>
      <p:pic>
        <p:nvPicPr>
          <p:cNvPr id="503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625" y="432261"/>
            <a:ext cx="1295328" cy="484176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Titeltext"/>
          <p:cNvSpPr txBox="1">
            <a:spLocks noGrp="1"/>
          </p:cNvSpPr>
          <p:nvPr>
            <p:ph type="title"/>
          </p:nvPr>
        </p:nvSpPr>
        <p:spPr>
          <a:xfrm>
            <a:off x="164328" y="1280158"/>
            <a:ext cx="2949179" cy="1226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50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769659" y="1280158"/>
            <a:ext cx="4817273" cy="507168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06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64328" y="2506286"/>
            <a:ext cx="2949179" cy="38115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0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erade Verbindung 10"/>
          <p:cNvSpPr/>
          <p:nvPr/>
        </p:nvSpPr>
        <p:spPr>
          <a:xfrm>
            <a:off x="0" y="1679866"/>
            <a:ext cx="9144000" cy="1"/>
          </a:xfrm>
          <a:prstGeom prst="line">
            <a:avLst/>
          </a:prstGeom>
          <a:ln w="3175">
            <a:solidFill>
              <a:srgbClr val="8A2F63"/>
            </a:solidFill>
          </a:ln>
        </p:spPr>
        <p:txBody>
          <a:bodyPr lIns="45719" rIns="45719"/>
          <a:lstStyle/>
          <a:p>
            <a:pPr defTabSz="1219200">
              <a:defRPr sz="2400">
                <a:latin typeface="LMU CompatilFact"/>
                <a:ea typeface="LMU CompatilFact"/>
                <a:cs typeface="LMU CompatilFact"/>
                <a:sym typeface="LMU CompatilFact"/>
              </a:defRPr>
            </a:pPr>
            <a:endParaRPr/>
          </a:p>
        </p:txBody>
      </p:sp>
      <p:pic>
        <p:nvPicPr>
          <p:cNvPr id="574" name="Bild 5" descr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01" y="1106741"/>
            <a:ext cx="685898" cy="675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05" y="980728"/>
            <a:ext cx="8574042" cy="59741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0" y="5583389"/>
            <a:ext cx="9144000" cy="459741"/>
          </a:xfrm>
          <a:prstGeom prst="rect">
            <a:avLst/>
          </a:prstGeom>
          <a:gradFill>
            <a:gsLst>
              <a:gs pos="0">
                <a:srgbClr val="F2F2F2">
                  <a:alpha val="0"/>
                </a:srgbClr>
              </a:gs>
              <a:gs pos="25000">
                <a:srgbClr val="FFFFFF">
                  <a:alpha val="0"/>
                </a:srgbClr>
              </a:gs>
              <a:gs pos="36000">
                <a:srgbClr val="C00000"/>
              </a:gs>
              <a:gs pos="50000">
                <a:srgbClr val="C00000"/>
              </a:gs>
              <a:gs pos="58650">
                <a:srgbClr val="C00000"/>
              </a:gs>
              <a:gs pos="100000">
                <a:srgbClr val="C00000"/>
              </a:gs>
            </a:gsLst>
          </a:gradFill>
        </p:spPr>
        <p:txBody>
          <a:bodyPr wrap="square"/>
          <a:lstStyle>
            <a:lvl1pPr algn="l" defTabSz="1219200">
              <a:defRPr sz="2400">
                <a:solidFill>
                  <a:srgbClr val="00000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1pPr>
          </a:lstStyle>
          <a:p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577" name="Grafik 9" descr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5690356"/>
            <a:ext cx="822675" cy="3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Titeltext"/>
          <p:cNvSpPr txBox="1">
            <a:spLocks noGrp="1"/>
          </p:cNvSpPr>
          <p:nvPr>
            <p:ph type="title"/>
          </p:nvPr>
        </p:nvSpPr>
        <p:spPr>
          <a:xfrm>
            <a:off x="1547663" y="1290191"/>
            <a:ext cx="5832649" cy="270031"/>
          </a:xfrm>
          <a:prstGeom prst="rect">
            <a:avLst/>
          </a:prstGeom>
        </p:spPr>
        <p:txBody>
          <a:bodyPr anchor="t">
            <a:normAutofit/>
          </a:bodyPr>
          <a:lstStyle>
            <a:lvl1pPr defTabSz="1219200">
              <a:lnSpc>
                <a:spcPct val="100000"/>
              </a:lnSpc>
              <a:defRPr sz="2000">
                <a:solidFill>
                  <a:srgbClr val="80808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1pPr>
          </a:lstStyle>
          <a:p>
            <a:r>
              <a:t>Titeltext</a:t>
            </a:r>
          </a:p>
        </p:txBody>
      </p:sp>
      <p:sp>
        <p:nvSpPr>
          <p:cNvPr id="579" name="Textebene 1…"/>
          <p:cNvSpPr txBox="1">
            <a:spLocks noGrp="1"/>
          </p:cNvSpPr>
          <p:nvPr>
            <p:ph type="body" idx="1"/>
          </p:nvPr>
        </p:nvSpPr>
        <p:spPr>
          <a:xfrm>
            <a:off x="250825" y="1808559"/>
            <a:ext cx="8642350" cy="3780682"/>
          </a:xfrm>
          <a:prstGeom prst="rect">
            <a:avLst/>
          </a:prstGeom>
        </p:spPr>
        <p:txBody>
          <a:bodyPr/>
          <a:lstStyle>
            <a:lvl1pPr marL="457200" indent="-457200" defTabSz="1219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006C3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1pPr>
            <a:lvl2pPr marL="869950" indent="-412750" defTabSz="1219200">
              <a:lnSpc>
                <a:spcPct val="100000"/>
              </a:lnSpc>
              <a:spcBef>
                <a:spcPts val="600"/>
              </a:spcBef>
              <a:buFontTx/>
              <a:defRPr sz="2600">
                <a:solidFill>
                  <a:srgbClr val="006C3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2pPr>
            <a:lvl3pPr marL="1285875" indent="-371475" defTabSz="1219200">
              <a:lnSpc>
                <a:spcPct val="100000"/>
              </a:lnSpc>
              <a:spcBef>
                <a:spcPts val="600"/>
              </a:spcBef>
              <a:buFontTx/>
              <a:buChar char="–"/>
              <a:defRPr sz="2600">
                <a:solidFill>
                  <a:srgbClr val="006C3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3pPr>
            <a:lvl4pPr marL="1758042" indent="-424542" defTabSz="1219200">
              <a:lnSpc>
                <a:spcPct val="100000"/>
              </a:lnSpc>
              <a:spcBef>
                <a:spcPts val="600"/>
              </a:spcBef>
              <a:buFontTx/>
              <a:buChar char="-"/>
              <a:defRPr sz="2600">
                <a:solidFill>
                  <a:srgbClr val="006C3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4pPr>
            <a:lvl5pPr marL="457200" indent="1295400" defTabSz="1219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006C3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53"/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Bild 5" descr="Bild 5"/>
          <p:cNvPicPr>
            <a:picLocks noChangeAspect="1"/>
          </p:cNvPicPr>
          <p:nvPr/>
        </p:nvPicPr>
        <p:blipFill>
          <a:blip r:embed="rId12"/>
          <a:srcRect t="14216" r="24058" b="14216"/>
          <a:stretch>
            <a:fillRect/>
          </a:stretch>
        </p:blipFill>
        <p:spPr>
          <a:xfrm>
            <a:off x="8149917" y="155322"/>
            <a:ext cx="833458" cy="79824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erade Verbindung 10"/>
          <p:cNvSpPr/>
          <p:nvPr/>
        </p:nvSpPr>
        <p:spPr>
          <a:xfrm>
            <a:off x="0" y="1105133"/>
            <a:ext cx="9144000" cy="1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7" name="Gruppieren 7"/>
          <p:cNvGrpSpPr/>
          <p:nvPr/>
        </p:nvGrpSpPr>
        <p:grpSpPr>
          <a:xfrm>
            <a:off x="160626" y="155323"/>
            <a:ext cx="8822748" cy="798249"/>
            <a:chOff x="0" y="0"/>
            <a:chExt cx="8822747" cy="798248"/>
          </a:xfrm>
        </p:grpSpPr>
        <p:sp>
          <p:nvSpPr>
            <p:cNvPr id="5" name="Freeform 76"/>
            <p:cNvSpPr/>
            <p:nvPr/>
          </p:nvSpPr>
          <p:spPr>
            <a:xfrm>
              <a:off x="0" y="0"/>
              <a:ext cx="78047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" name="Freeform 77"/>
            <p:cNvSpPr/>
            <p:nvPr/>
          </p:nvSpPr>
          <p:spPr>
            <a:xfrm>
              <a:off x="864499" y="0"/>
              <a:ext cx="780475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7" name="Freeform 78"/>
            <p:cNvSpPr/>
            <p:nvPr/>
          </p:nvSpPr>
          <p:spPr>
            <a:xfrm>
              <a:off x="1730615" y="0"/>
              <a:ext cx="5259717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8" name="Freeform 79"/>
            <p:cNvSpPr/>
            <p:nvPr/>
          </p:nvSpPr>
          <p:spPr>
            <a:xfrm>
              <a:off x="7079205" y="0"/>
              <a:ext cx="1743544" cy="7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9" name="Freeform 80"/>
            <p:cNvSpPr/>
            <p:nvPr/>
          </p:nvSpPr>
          <p:spPr>
            <a:xfrm>
              <a:off x="54940" y="462144"/>
              <a:ext cx="664130" cy="282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0" name="Freeform 81"/>
            <p:cNvSpPr/>
            <p:nvPr/>
          </p:nvSpPr>
          <p:spPr>
            <a:xfrm>
              <a:off x="922671" y="357110"/>
              <a:ext cx="3878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1" name="Freeform 82"/>
            <p:cNvSpPr/>
            <p:nvPr/>
          </p:nvSpPr>
          <p:spPr>
            <a:xfrm>
              <a:off x="975996" y="357110"/>
              <a:ext cx="46861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2" name="Freeform 83"/>
            <p:cNvSpPr/>
            <p:nvPr/>
          </p:nvSpPr>
          <p:spPr>
            <a:xfrm>
              <a:off x="1045479" y="357110"/>
              <a:ext cx="4686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3" name="Freeform 84"/>
            <p:cNvSpPr/>
            <p:nvPr/>
          </p:nvSpPr>
          <p:spPr>
            <a:xfrm>
              <a:off x="1103651" y="357110"/>
              <a:ext cx="79179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4" name="Freeform 85"/>
            <p:cNvSpPr/>
            <p:nvPr/>
          </p:nvSpPr>
          <p:spPr>
            <a:xfrm>
              <a:off x="1198294" y="357110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5" name="Freeform 86"/>
            <p:cNvSpPr/>
            <p:nvPr/>
          </p:nvSpPr>
          <p:spPr>
            <a:xfrm>
              <a:off x="1229690" y="355495"/>
              <a:ext cx="48478" cy="6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6" name="Freeform 87"/>
            <p:cNvSpPr/>
            <p:nvPr/>
          </p:nvSpPr>
          <p:spPr>
            <a:xfrm>
              <a:off x="1292710" y="382271"/>
              <a:ext cx="22624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7" name="Freeform 88"/>
            <p:cNvSpPr/>
            <p:nvPr/>
          </p:nvSpPr>
          <p:spPr>
            <a:xfrm>
              <a:off x="921056" y="463759"/>
              <a:ext cx="63020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8" name="Freeform 89"/>
            <p:cNvSpPr/>
            <p:nvPr/>
          </p:nvSpPr>
          <p:spPr>
            <a:xfrm>
              <a:off x="998618" y="463759"/>
              <a:ext cx="5655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9" name="Freeform 90"/>
            <p:cNvSpPr/>
            <p:nvPr/>
          </p:nvSpPr>
          <p:spPr>
            <a:xfrm>
              <a:off x="1063254" y="463759"/>
              <a:ext cx="58173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" name="Freeform 91"/>
            <p:cNvSpPr/>
            <p:nvPr/>
          </p:nvSpPr>
          <p:spPr>
            <a:xfrm>
              <a:off x="1136083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1" name="Freeform 92"/>
            <p:cNvSpPr/>
            <p:nvPr/>
          </p:nvSpPr>
          <p:spPr>
            <a:xfrm>
              <a:off x="1168286" y="463759"/>
              <a:ext cx="64637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2" name="Freeform 93"/>
            <p:cNvSpPr/>
            <p:nvPr/>
          </p:nvSpPr>
          <p:spPr>
            <a:xfrm>
              <a:off x="125323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3" name="Freeform 94"/>
            <p:cNvSpPr/>
            <p:nvPr/>
          </p:nvSpPr>
          <p:spPr>
            <a:xfrm>
              <a:off x="1287862" y="463759"/>
              <a:ext cx="38782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4" name="Freeform 95"/>
            <p:cNvSpPr/>
            <p:nvPr/>
          </p:nvSpPr>
          <p:spPr>
            <a:xfrm>
              <a:off x="1343724" y="463759"/>
              <a:ext cx="12701" cy="5817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5" name="Freeform 96"/>
            <p:cNvSpPr/>
            <p:nvPr/>
          </p:nvSpPr>
          <p:spPr>
            <a:xfrm>
              <a:off x="1371888" y="463759"/>
              <a:ext cx="54941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6" name="Freeform 97"/>
            <p:cNvSpPr/>
            <p:nvPr/>
          </p:nvSpPr>
          <p:spPr>
            <a:xfrm>
              <a:off x="1442987" y="463759"/>
              <a:ext cx="48478" cy="5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7" name="Freeform 98"/>
            <p:cNvSpPr/>
            <p:nvPr/>
          </p:nvSpPr>
          <p:spPr>
            <a:xfrm>
              <a:off x="1509239" y="462144"/>
              <a:ext cx="43630" cy="6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8" name="Freeform 99"/>
            <p:cNvSpPr/>
            <p:nvPr/>
          </p:nvSpPr>
          <p:spPr>
            <a:xfrm>
              <a:off x="1565795" y="488920"/>
              <a:ext cx="22623" cy="127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9" name="Freeform 100"/>
            <p:cNvSpPr/>
            <p:nvPr/>
          </p:nvSpPr>
          <p:spPr>
            <a:xfrm>
              <a:off x="921056" y="570408"/>
              <a:ext cx="46861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0" name="Freeform 101"/>
            <p:cNvSpPr/>
            <p:nvPr/>
          </p:nvSpPr>
          <p:spPr>
            <a:xfrm>
              <a:off x="990539" y="570408"/>
              <a:ext cx="48477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1" name="Freeform 102"/>
            <p:cNvSpPr/>
            <p:nvPr/>
          </p:nvSpPr>
          <p:spPr>
            <a:xfrm>
              <a:off x="1060943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2" name="Freeform 103"/>
            <p:cNvSpPr/>
            <p:nvPr/>
          </p:nvSpPr>
          <p:spPr>
            <a:xfrm>
              <a:off x="1085876" y="570408"/>
              <a:ext cx="5817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3" name="Freeform 104"/>
            <p:cNvSpPr/>
            <p:nvPr/>
          </p:nvSpPr>
          <p:spPr>
            <a:xfrm>
              <a:off x="1158591" y="570408"/>
              <a:ext cx="4039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4" name="Freeform 105"/>
            <p:cNvSpPr/>
            <p:nvPr/>
          </p:nvSpPr>
          <p:spPr>
            <a:xfrm>
              <a:off x="1216763" y="570408"/>
              <a:ext cx="45246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5" name="Freeform 106"/>
            <p:cNvSpPr/>
            <p:nvPr/>
          </p:nvSpPr>
          <p:spPr>
            <a:xfrm>
              <a:off x="1273319" y="570408"/>
              <a:ext cx="43630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6" name="Freeform 107"/>
            <p:cNvSpPr/>
            <p:nvPr/>
          </p:nvSpPr>
          <p:spPr>
            <a:xfrm>
              <a:off x="1334836" y="570408"/>
              <a:ext cx="12701" cy="5978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7" name="Freeform 108"/>
            <p:cNvSpPr/>
            <p:nvPr/>
          </p:nvSpPr>
          <p:spPr>
            <a:xfrm>
              <a:off x="1362193" y="570408"/>
              <a:ext cx="50093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8" name="Freeform 109"/>
            <p:cNvSpPr/>
            <p:nvPr/>
          </p:nvSpPr>
          <p:spPr>
            <a:xfrm>
              <a:off x="1420365" y="554249"/>
              <a:ext cx="56556" cy="7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39" name="Freeform 110"/>
            <p:cNvSpPr/>
            <p:nvPr/>
          </p:nvSpPr>
          <p:spPr>
            <a:xfrm>
              <a:off x="1485000" y="570408"/>
              <a:ext cx="48478" cy="5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0" name="Freeform 111"/>
            <p:cNvSpPr/>
            <p:nvPr/>
          </p:nvSpPr>
          <p:spPr>
            <a:xfrm>
              <a:off x="921056" y="677056"/>
              <a:ext cx="63020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1" name="Freeform 112"/>
            <p:cNvSpPr/>
            <p:nvPr/>
          </p:nvSpPr>
          <p:spPr>
            <a:xfrm>
              <a:off x="1005082" y="660897"/>
              <a:ext cx="46861" cy="7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2" name="Freeform 113"/>
            <p:cNvSpPr/>
            <p:nvPr/>
          </p:nvSpPr>
          <p:spPr>
            <a:xfrm>
              <a:off x="1074565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3" name="Freeform 114"/>
            <p:cNvSpPr/>
            <p:nvPr/>
          </p:nvSpPr>
          <p:spPr>
            <a:xfrm>
              <a:off x="1140817" y="677056"/>
              <a:ext cx="48477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4" name="Freeform 115"/>
            <p:cNvSpPr/>
            <p:nvPr/>
          </p:nvSpPr>
          <p:spPr>
            <a:xfrm>
              <a:off x="1207068" y="677056"/>
              <a:ext cx="45245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5" name="Freeform 116"/>
            <p:cNvSpPr/>
            <p:nvPr/>
          </p:nvSpPr>
          <p:spPr>
            <a:xfrm>
              <a:off x="1276551" y="677056"/>
              <a:ext cx="38783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46" name="Freeform 117"/>
            <p:cNvSpPr/>
            <p:nvPr/>
          </p:nvSpPr>
          <p:spPr>
            <a:xfrm>
              <a:off x="1333107" y="677056"/>
              <a:ext cx="48478" cy="5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/>
              <a:endParaRPr/>
            </a:p>
          </p:txBody>
        </p:sp>
      </p:grpSp>
      <p:pic>
        <p:nvPicPr>
          <p:cNvPr id="48" name="Grafik 52" descr="Grafik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3625" y="432261"/>
            <a:ext cx="1295328" cy="484176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8832394" y="6551249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50" name="Titel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/>
          <a:lstStyle/>
          <a:p>
            <a:r>
              <a:t>Titeltext</a:t>
            </a:r>
          </a:p>
        </p:txBody>
      </p:sp>
      <p:sp>
        <p:nvSpPr>
          <p:cNvPr id="51" name="Textebene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1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itel 1"/>
          <p:cNvSpPr txBox="1">
            <a:spLocks noGrp="1"/>
          </p:cNvSpPr>
          <p:nvPr>
            <p:ph type="ctrTitle"/>
          </p:nvPr>
        </p:nvSpPr>
        <p:spPr>
          <a:xfrm>
            <a:off x="685800" y="573840"/>
            <a:ext cx="7772400" cy="203114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 sz="2600" b="1" u="sng"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>
              <a:spcBef>
                <a:spcPts val="1000"/>
              </a:spcBef>
              <a:defRPr sz="2600" b="1" u="sng">
                <a:latin typeface="+mn-lt"/>
                <a:ea typeface="+mn-ea"/>
                <a:cs typeface="+mn-cs"/>
                <a:sym typeface="Calibri"/>
              </a:defRPr>
            </a:pPr>
            <a:r>
              <a:rPr lang="de-DE" dirty="0"/>
              <a:t>Medical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Plasma </a:t>
            </a:r>
            <a:r>
              <a:rPr lang="de-DE" dirty="0" err="1"/>
              <a:t>Accelerators</a:t>
            </a:r>
            <a:endParaRPr lang="de-DE" dirty="0"/>
          </a:p>
        </p:txBody>
      </p:sp>
      <p:sp>
        <p:nvSpPr>
          <p:cNvPr id="764" name="Untertitel 2"/>
          <p:cNvSpPr txBox="1">
            <a:spLocks noGrp="1"/>
          </p:cNvSpPr>
          <p:nvPr>
            <p:ph type="subTitle" sz="half" idx="1"/>
          </p:nvPr>
        </p:nvSpPr>
        <p:spPr>
          <a:xfrm>
            <a:off x="765302" y="4330568"/>
            <a:ext cx="7613396" cy="165576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100"/>
            </a:pPr>
            <a:r>
              <a:rPr dirty="0"/>
              <a:t> </a:t>
            </a:r>
            <a:r>
              <a:rPr lang="de-DE" dirty="0" err="1"/>
              <a:t>October</a:t>
            </a:r>
            <a:r>
              <a:rPr dirty="0"/>
              <a:t> </a:t>
            </a:r>
            <a:r>
              <a:rPr lang="de-DE" dirty="0"/>
              <a:t>6</a:t>
            </a:r>
            <a:r>
              <a:rPr dirty="0"/>
              <a:t>, 202</a:t>
            </a:r>
            <a:r>
              <a:rPr lang="de-DE" dirty="0"/>
              <a:t>5</a:t>
            </a:r>
            <a:endParaRPr dirty="0"/>
          </a:p>
          <a:p>
            <a:pPr>
              <a:lnSpc>
                <a:spcPct val="81000"/>
              </a:lnSpc>
              <a:defRPr sz="2100"/>
            </a:pPr>
            <a:r>
              <a:rPr dirty="0"/>
              <a:t>Chair of Experimental Physics – Medical Physics</a:t>
            </a:r>
          </a:p>
          <a:p>
            <a:pPr>
              <a:lnSpc>
                <a:spcPct val="81000"/>
              </a:lnSpc>
              <a:defRPr sz="2100"/>
            </a:pPr>
            <a:r>
              <a:rPr dirty="0"/>
              <a:t>Laser-Ion Acceleration Group, Prof. Dr. </a:t>
            </a:r>
            <a:r>
              <a:rPr dirty="0" err="1"/>
              <a:t>Jörg</a:t>
            </a:r>
            <a:r>
              <a:rPr dirty="0"/>
              <a:t> Schreiber</a:t>
            </a:r>
          </a:p>
        </p:txBody>
      </p:sp>
      <p:sp>
        <p:nvSpPr>
          <p:cNvPr id="765" name="S. Gerlach, F. Balling, L. Doyle, J. Hartmann,  A. Prasselsperger, T. Rösch, K. Parodi, J. Schreiber"/>
          <p:cNvSpPr txBox="1"/>
          <p:nvPr/>
        </p:nvSpPr>
        <p:spPr>
          <a:xfrm>
            <a:off x="3773225" y="3102612"/>
            <a:ext cx="1597551" cy="359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914400">
              <a:lnSpc>
                <a:spcPct val="81000"/>
              </a:lnSpc>
              <a:spcBef>
                <a:spcPts val="1000"/>
              </a:spcBef>
              <a:defRPr sz="2100"/>
            </a:pPr>
            <a:r>
              <a:rPr lang="de-DE" dirty="0"/>
              <a:t>Sonja</a:t>
            </a:r>
            <a:r>
              <a:rPr dirty="0"/>
              <a:t> Gerlach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C2D6-58A3-D85F-957C-E350324A5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FE7203CF-B21F-BFD8-8A45-061A2CE7B5EA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Laser-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96A97F-4A0F-8CB6-F20B-041DE8B68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9" y="1880338"/>
            <a:ext cx="4584700" cy="34163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02DAA79-3670-ACED-A665-C994231BD05C}"/>
              </a:ext>
            </a:extLst>
          </p:cNvPr>
          <p:cNvSpPr txBox="1"/>
          <p:nvPr/>
        </p:nvSpPr>
        <p:spPr>
          <a:xfrm>
            <a:off x="4816550" y="1280166"/>
            <a:ext cx="4030567" cy="1754324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GB" b="1" dirty="0"/>
              <a:t>Difference to Electron Acceleration: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Short focal length parabola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sensitivity to laser contrast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Overcritical target (solid/liquid)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‘younger field’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948240-31E6-E222-44FD-C4578F6808A9}"/>
              </a:ext>
            </a:extLst>
          </p:cNvPr>
          <p:cNvSpPr txBox="1"/>
          <p:nvPr/>
        </p:nvSpPr>
        <p:spPr>
          <a:xfrm>
            <a:off x="4816550" y="4301214"/>
            <a:ext cx="4030566" cy="1754324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b="1" dirty="0" err="1">
                <a:solidFill>
                  <a:srgbClr val="000000"/>
                </a:solidFill>
                <a:effectLst/>
              </a:rPr>
              <a:t>Acceleration</a:t>
            </a:r>
            <a:r>
              <a:rPr lang="de-DE" b="1" dirty="0">
                <a:solidFill>
                  <a:srgbClr val="000000"/>
                </a:solidFill>
                <a:effectLst/>
              </a:rPr>
              <a:t> </a:t>
            </a:r>
            <a:r>
              <a:rPr lang="de-DE" b="1" dirty="0" err="1">
                <a:solidFill>
                  <a:srgbClr val="000000"/>
                </a:solidFill>
                <a:effectLst/>
              </a:rPr>
              <a:t>mechanism</a:t>
            </a:r>
            <a:r>
              <a:rPr lang="de-DE" b="1" dirty="0">
                <a:solidFill>
                  <a:srgbClr val="000000"/>
                </a:solidFill>
                <a:effectLst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</a:rPr>
              <a:t>Target normal </a:t>
            </a:r>
            <a:r>
              <a:rPr lang="de-DE" dirty="0" err="1">
                <a:solidFill>
                  <a:srgbClr val="000000"/>
                </a:solidFill>
                <a:effectLst/>
              </a:rPr>
              <a:t>sheet</a:t>
            </a:r>
            <a:r>
              <a:rPr lang="de-DE" dirty="0">
                <a:solidFill>
                  <a:srgbClr val="000000"/>
                </a:solidFill>
                <a:effectLst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</a:rPr>
              <a:t>acceleration</a:t>
            </a:r>
            <a:r>
              <a:rPr lang="de-DE" dirty="0">
                <a:solidFill>
                  <a:srgbClr val="000000"/>
                </a:solidFill>
                <a:effectLst/>
              </a:rPr>
              <a:t> (TNSA)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</a:rPr>
              <a:t>Radiation </a:t>
            </a:r>
            <a:r>
              <a:rPr lang="de-DE" dirty="0" err="1">
                <a:solidFill>
                  <a:srgbClr val="000000"/>
                </a:solidFill>
                <a:effectLst/>
              </a:rPr>
              <a:t>pressure</a:t>
            </a:r>
            <a:r>
              <a:rPr lang="de-DE" dirty="0">
                <a:solidFill>
                  <a:srgbClr val="000000"/>
                </a:solidFill>
                <a:effectLst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</a:rPr>
              <a:t>acceleration</a:t>
            </a:r>
            <a:r>
              <a:rPr lang="de-DE" dirty="0">
                <a:solidFill>
                  <a:srgbClr val="000000"/>
                </a:solidFill>
                <a:effectLst/>
              </a:rPr>
              <a:t> (RPA)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</a:rPr>
              <a:t>More </a:t>
            </a:r>
            <a:r>
              <a:rPr lang="de-DE" dirty="0" err="1">
                <a:solidFill>
                  <a:srgbClr val="000000"/>
                </a:solidFill>
                <a:effectLst/>
              </a:rPr>
              <a:t>advanced</a:t>
            </a:r>
            <a:r>
              <a:rPr lang="de-DE" dirty="0">
                <a:solidFill>
                  <a:srgbClr val="000000"/>
                </a:solidFill>
                <a:effectLst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</a:rPr>
              <a:t>concepts</a:t>
            </a:r>
            <a:br>
              <a:rPr lang="de-DE" dirty="0">
                <a:solidFill>
                  <a:srgbClr val="000000"/>
                </a:solidFill>
                <a:effectLst/>
              </a:rPr>
            </a:br>
            <a:r>
              <a:rPr lang="de-DE" dirty="0">
                <a:solidFill>
                  <a:srgbClr val="000000"/>
                </a:solidFill>
                <a:effectLst/>
              </a:rPr>
              <a:t>(…)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917315EC-132C-167C-1725-8D5D8D9F4FD1}"/>
              </a:ext>
            </a:extLst>
          </p:cNvPr>
          <p:cNvCxnSpPr>
            <a:cxnSpLocks/>
          </p:cNvCxnSpPr>
          <p:nvPr/>
        </p:nvCxnSpPr>
        <p:spPr>
          <a:xfrm>
            <a:off x="100928" y="6155816"/>
            <a:ext cx="3645361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9226F9DE-2B5E-C4B3-C84F-EB31B6A787C3}"/>
              </a:ext>
            </a:extLst>
          </p:cNvPr>
          <p:cNvSpPr txBox="1"/>
          <p:nvPr/>
        </p:nvSpPr>
        <p:spPr>
          <a:xfrm>
            <a:off x="111560" y="6132273"/>
            <a:ext cx="313660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/>
              <a:t>Fig: </a:t>
            </a:r>
            <a:r>
              <a:rPr lang="de-DE" sz="1400" dirty="0" err="1"/>
              <a:t>Macchi</a:t>
            </a:r>
            <a:r>
              <a:rPr lang="de-DE" sz="1400" dirty="0"/>
              <a:t>, 2016</a:t>
            </a:r>
            <a:endParaRPr kumimoji="0" lang="en-GB" sz="14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0510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F7EBC-AEF8-9B55-DA4E-18EF7C126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5A521869-27AD-B0C9-A870-0F21CB07BD50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Laser-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endParaRPr lang="de-DE" dirty="0"/>
          </a:p>
        </p:txBody>
      </p:sp>
      <p:grpSp>
        <p:nvGrpSpPr>
          <p:cNvPr id="5" name="Gruppieren 701">
            <a:extLst>
              <a:ext uri="{FF2B5EF4-FFF2-40B4-BE49-F238E27FC236}">
                <a16:creationId xmlns:a16="http://schemas.microsoft.com/office/drawing/2014/main" id="{0E0BC9E7-6A54-987D-8A01-72257847B393}"/>
              </a:ext>
            </a:extLst>
          </p:cNvPr>
          <p:cNvGrpSpPr/>
          <p:nvPr/>
        </p:nvGrpSpPr>
        <p:grpSpPr>
          <a:xfrm>
            <a:off x="33407" y="1202498"/>
            <a:ext cx="5476045" cy="3799807"/>
            <a:chOff x="0" y="-1"/>
            <a:chExt cx="7376887" cy="6145819"/>
          </a:xfrm>
        </p:grpSpPr>
        <p:sp>
          <p:nvSpPr>
            <p:cNvPr id="9" name="Freihandform 702">
              <a:extLst>
                <a:ext uri="{FF2B5EF4-FFF2-40B4-BE49-F238E27FC236}">
                  <a16:creationId xmlns:a16="http://schemas.microsoft.com/office/drawing/2014/main" id="{F611EB5C-7694-E2E6-2D92-92E9E5D025FE}"/>
                </a:ext>
              </a:extLst>
            </p:cNvPr>
            <p:cNvSpPr/>
            <p:nvPr/>
          </p:nvSpPr>
          <p:spPr>
            <a:xfrm>
              <a:off x="631984" y="1812973"/>
              <a:ext cx="1306946" cy="405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1" y="14400"/>
                  </a:moveTo>
                  <a:cubicBezTo>
                    <a:pt x="19150" y="14393"/>
                    <a:pt x="18176" y="14598"/>
                    <a:pt x="14552" y="15798"/>
                  </a:cubicBezTo>
                  <a:lnTo>
                    <a:pt x="43" y="21600"/>
                  </a:lnTo>
                  <a:cubicBezTo>
                    <a:pt x="28" y="14400"/>
                    <a:pt x="14" y="7200"/>
                    <a:pt x="0" y="0"/>
                  </a:cubicBezTo>
                  <a:lnTo>
                    <a:pt x="14552" y="5718"/>
                  </a:lnTo>
                  <a:cubicBezTo>
                    <a:pt x="18176" y="6911"/>
                    <a:pt x="19196" y="7151"/>
                    <a:pt x="21600" y="7158"/>
                  </a:cubicBezTo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50000">
                  <a:srgbClr val="C00000"/>
                </a:gs>
                <a:gs pos="100000">
                  <a:srgbClr val="FFFF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603375">
                <a:defRPr sz="320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00"/>
            </a:p>
          </p:txBody>
        </p:sp>
        <p:grpSp>
          <p:nvGrpSpPr>
            <p:cNvPr id="10" name="Group 54">
              <a:extLst>
                <a:ext uri="{FF2B5EF4-FFF2-40B4-BE49-F238E27FC236}">
                  <a16:creationId xmlns:a16="http://schemas.microsoft.com/office/drawing/2014/main" id="{A4E5E0A8-D3FE-29A1-B666-A996C52D07AA}"/>
                </a:ext>
              </a:extLst>
            </p:cNvPr>
            <p:cNvGrpSpPr/>
            <p:nvPr/>
          </p:nvGrpSpPr>
          <p:grpSpPr>
            <a:xfrm>
              <a:off x="2855651" y="2862071"/>
              <a:ext cx="1089551" cy="1793303"/>
              <a:chOff x="0" y="0"/>
              <a:chExt cx="1089549" cy="1793302"/>
            </a:xfrm>
          </p:grpSpPr>
          <p:sp>
            <p:nvSpPr>
              <p:cNvPr id="62" name="Line 44">
                <a:extLst>
                  <a:ext uri="{FF2B5EF4-FFF2-40B4-BE49-F238E27FC236}">
                    <a16:creationId xmlns:a16="http://schemas.microsoft.com/office/drawing/2014/main" id="{AA0729EB-89A1-27CB-CB09-6074901EDDBE}"/>
                  </a:ext>
                </a:extLst>
              </p:cNvPr>
              <p:cNvSpPr/>
              <p:nvPr/>
            </p:nvSpPr>
            <p:spPr>
              <a:xfrm>
                <a:off x="60113" y="-1"/>
                <a:ext cx="330623" cy="1"/>
              </a:xfrm>
              <a:prstGeom prst="line">
                <a:avLst/>
              </a:prstGeom>
              <a:noFill/>
              <a:ln w="44450" cap="flat">
                <a:solidFill>
                  <a:srgbClr val="FF0000"/>
                </a:solidFill>
                <a:prstDash val="solid"/>
                <a:round/>
                <a:headEnd w="sm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63" name="Line 45">
                <a:extLst>
                  <a:ext uri="{FF2B5EF4-FFF2-40B4-BE49-F238E27FC236}">
                    <a16:creationId xmlns:a16="http://schemas.microsoft.com/office/drawing/2014/main" id="{EC696B1F-E10A-9446-CC8F-9892B31C506D}"/>
                  </a:ext>
                </a:extLst>
              </p:cNvPr>
              <p:cNvSpPr/>
              <p:nvPr/>
            </p:nvSpPr>
            <p:spPr>
              <a:xfrm>
                <a:off x="93175" y="223956"/>
                <a:ext cx="341142" cy="1"/>
              </a:xfrm>
              <a:prstGeom prst="line">
                <a:avLst/>
              </a:prstGeom>
              <a:noFill/>
              <a:ln w="44450" cap="flat">
                <a:solidFill>
                  <a:srgbClr val="FF0000"/>
                </a:solidFill>
                <a:prstDash val="solid"/>
                <a:round/>
                <a:headEnd w="sm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64" name="Line 46">
                <a:extLst>
                  <a:ext uri="{FF2B5EF4-FFF2-40B4-BE49-F238E27FC236}">
                    <a16:creationId xmlns:a16="http://schemas.microsoft.com/office/drawing/2014/main" id="{70C7FC9B-CC2E-FABB-5D35-2E0B5F10AB3E}"/>
                  </a:ext>
                </a:extLst>
              </p:cNvPr>
              <p:cNvSpPr/>
              <p:nvPr/>
            </p:nvSpPr>
            <p:spPr>
              <a:xfrm>
                <a:off x="60113" y="447913"/>
                <a:ext cx="604137" cy="1"/>
              </a:xfrm>
              <a:prstGeom prst="line">
                <a:avLst/>
              </a:prstGeom>
              <a:noFill/>
              <a:ln w="44450" cap="flat">
                <a:solidFill>
                  <a:srgbClr val="FF0000"/>
                </a:solidFill>
                <a:prstDash val="solid"/>
                <a:round/>
                <a:headEnd w="sm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65" name="Line 47">
                <a:extLst>
                  <a:ext uri="{FF2B5EF4-FFF2-40B4-BE49-F238E27FC236}">
                    <a16:creationId xmlns:a16="http://schemas.microsoft.com/office/drawing/2014/main" id="{80BCABED-0B0C-A4C8-C685-91744A4EA8FA}"/>
                  </a:ext>
                </a:extLst>
              </p:cNvPr>
              <p:cNvSpPr/>
              <p:nvPr/>
            </p:nvSpPr>
            <p:spPr>
              <a:xfrm>
                <a:off x="60113" y="673517"/>
                <a:ext cx="853606" cy="1"/>
              </a:xfrm>
              <a:prstGeom prst="line">
                <a:avLst/>
              </a:prstGeom>
              <a:noFill/>
              <a:ln w="44450" cap="flat">
                <a:solidFill>
                  <a:srgbClr val="FF0000"/>
                </a:solidFill>
                <a:prstDash val="solid"/>
                <a:round/>
                <a:headEnd w="sm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66" name="Line 48">
                <a:extLst>
                  <a:ext uri="{FF2B5EF4-FFF2-40B4-BE49-F238E27FC236}">
                    <a16:creationId xmlns:a16="http://schemas.microsoft.com/office/drawing/2014/main" id="{E22191BD-2BA4-83CC-98CC-1E5DF29D25E2}"/>
                  </a:ext>
                </a:extLst>
              </p:cNvPr>
              <p:cNvSpPr/>
              <p:nvPr/>
            </p:nvSpPr>
            <p:spPr>
              <a:xfrm>
                <a:off x="97684" y="897474"/>
                <a:ext cx="991866" cy="1"/>
              </a:xfrm>
              <a:prstGeom prst="line">
                <a:avLst/>
              </a:prstGeom>
              <a:noFill/>
              <a:ln w="44450" cap="flat">
                <a:solidFill>
                  <a:srgbClr val="FF0000"/>
                </a:solidFill>
                <a:prstDash val="solid"/>
                <a:round/>
                <a:headEnd w="sm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67" name="Line 49">
                <a:extLst>
                  <a:ext uri="{FF2B5EF4-FFF2-40B4-BE49-F238E27FC236}">
                    <a16:creationId xmlns:a16="http://schemas.microsoft.com/office/drawing/2014/main" id="{10C0248F-94E1-2134-17C2-7F730E86C53D}"/>
                  </a:ext>
                </a:extLst>
              </p:cNvPr>
              <p:cNvSpPr/>
              <p:nvPr/>
            </p:nvSpPr>
            <p:spPr>
              <a:xfrm>
                <a:off x="60113" y="1119784"/>
                <a:ext cx="853606" cy="1"/>
              </a:xfrm>
              <a:prstGeom prst="line">
                <a:avLst/>
              </a:prstGeom>
              <a:noFill/>
              <a:ln w="44450" cap="flat">
                <a:solidFill>
                  <a:srgbClr val="FF0000"/>
                </a:solidFill>
                <a:prstDash val="solid"/>
                <a:round/>
                <a:headEnd w="sm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68" name="Line 50">
                <a:extLst>
                  <a:ext uri="{FF2B5EF4-FFF2-40B4-BE49-F238E27FC236}">
                    <a16:creationId xmlns:a16="http://schemas.microsoft.com/office/drawing/2014/main" id="{852BE390-5C3A-DD77-FD94-CFA193E9B40C}"/>
                  </a:ext>
                </a:extLst>
              </p:cNvPr>
              <p:cNvSpPr/>
              <p:nvPr/>
            </p:nvSpPr>
            <p:spPr>
              <a:xfrm>
                <a:off x="60113" y="1343741"/>
                <a:ext cx="560555" cy="1"/>
              </a:xfrm>
              <a:prstGeom prst="line">
                <a:avLst/>
              </a:prstGeom>
              <a:noFill/>
              <a:ln w="44450" cap="flat">
                <a:solidFill>
                  <a:srgbClr val="FF0000"/>
                </a:solidFill>
                <a:prstDash val="solid"/>
                <a:round/>
                <a:headEnd w="sm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69" name="Line 51">
                <a:extLst>
                  <a:ext uri="{FF2B5EF4-FFF2-40B4-BE49-F238E27FC236}">
                    <a16:creationId xmlns:a16="http://schemas.microsoft.com/office/drawing/2014/main" id="{FD8FC5A1-000D-5AFD-1100-805675F6B33C}"/>
                  </a:ext>
                </a:extLst>
              </p:cNvPr>
              <p:cNvSpPr/>
              <p:nvPr/>
            </p:nvSpPr>
            <p:spPr>
              <a:xfrm>
                <a:off x="60113" y="1567698"/>
                <a:ext cx="330623" cy="1"/>
              </a:xfrm>
              <a:prstGeom prst="line">
                <a:avLst/>
              </a:prstGeom>
              <a:noFill/>
              <a:ln w="44450" cap="flat">
                <a:solidFill>
                  <a:srgbClr val="FF0000"/>
                </a:solidFill>
                <a:prstDash val="solid"/>
                <a:round/>
                <a:headEnd w="sm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70" name="Line 52">
                <a:extLst>
                  <a:ext uri="{FF2B5EF4-FFF2-40B4-BE49-F238E27FC236}">
                    <a16:creationId xmlns:a16="http://schemas.microsoft.com/office/drawing/2014/main" id="{65F9169F-ABE7-7F20-D93A-AB915DE0871E}"/>
                  </a:ext>
                </a:extLst>
              </p:cNvPr>
              <p:cNvSpPr/>
              <p:nvPr/>
            </p:nvSpPr>
            <p:spPr>
              <a:xfrm>
                <a:off x="-1" y="1793302"/>
                <a:ext cx="341143" cy="1"/>
              </a:xfrm>
              <a:prstGeom prst="line">
                <a:avLst/>
              </a:prstGeom>
              <a:noFill/>
              <a:ln w="44450" cap="flat">
                <a:solidFill>
                  <a:srgbClr val="FF0000"/>
                </a:solidFill>
                <a:prstDash val="solid"/>
                <a:round/>
                <a:headEnd w="sm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</p:grp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56AB4828-91E3-E002-988E-F3D264F2BDD6}"/>
                </a:ext>
              </a:extLst>
            </p:cNvPr>
            <p:cNvSpPr/>
            <p:nvPr/>
          </p:nvSpPr>
          <p:spPr>
            <a:xfrm>
              <a:off x="1960264" y="1500003"/>
              <a:ext cx="901568" cy="4645815"/>
            </a:xfrm>
            <a:prstGeom prst="rect">
              <a:avLst/>
            </a:prstGeom>
            <a:solidFill>
              <a:srgbClr val="FFCC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grpSp>
          <p:nvGrpSpPr>
            <p:cNvPr id="12" name="AutoShape 58">
              <a:extLst>
                <a:ext uri="{FF2B5EF4-FFF2-40B4-BE49-F238E27FC236}">
                  <a16:creationId xmlns:a16="http://schemas.microsoft.com/office/drawing/2014/main" id="{5572C065-3929-A861-0883-D9104120135C}"/>
                </a:ext>
              </a:extLst>
            </p:cNvPr>
            <p:cNvGrpSpPr/>
            <p:nvPr/>
          </p:nvGrpSpPr>
          <p:grpSpPr>
            <a:xfrm>
              <a:off x="2945233" y="1634263"/>
              <a:ext cx="325689" cy="438450"/>
              <a:chOff x="0" y="0"/>
              <a:chExt cx="325687" cy="438448"/>
            </a:xfrm>
          </p:grpSpPr>
          <p:sp>
            <p:nvSpPr>
              <p:cNvPr id="59" name="Form">
                <a:extLst>
                  <a:ext uri="{FF2B5EF4-FFF2-40B4-BE49-F238E27FC236}">
                    <a16:creationId xmlns:a16="http://schemas.microsoft.com/office/drawing/2014/main" id="{091E56BF-E385-BB9B-8D2B-89BD344BB3D2}"/>
                  </a:ext>
                </a:extLst>
              </p:cNvPr>
              <p:cNvSpPr/>
              <p:nvPr/>
            </p:nvSpPr>
            <p:spPr>
              <a:xfrm>
                <a:off x="0" y="0"/>
                <a:ext cx="325688" cy="438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extrusionOk="0">
                    <a:moveTo>
                      <a:pt x="0" y="18222"/>
                    </a:moveTo>
                    <a:lnTo>
                      <a:pt x="6589" y="13911"/>
                    </a:lnTo>
                    <a:lnTo>
                      <a:pt x="6589" y="15833"/>
                    </a:lnTo>
                    <a:cubicBezTo>
                      <a:pt x="12886" y="14915"/>
                      <a:pt x="17633" y="12748"/>
                      <a:pt x="19208" y="10072"/>
                    </a:cubicBezTo>
                    <a:cubicBezTo>
                      <a:pt x="21600" y="14134"/>
                      <a:pt x="16148" y="18284"/>
                      <a:pt x="6589" y="19678"/>
                    </a:cubicBezTo>
                    <a:lnTo>
                      <a:pt x="6589" y="21600"/>
                    </a:lnTo>
                    <a:close/>
                    <a:moveTo>
                      <a:pt x="19766" y="11994"/>
                    </a:moveTo>
                    <a:cubicBezTo>
                      <a:pt x="19766" y="7493"/>
                      <a:pt x="10917" y="3845"/>
                      <a:pt x="0" y="3845"/>
                    </a:cubicBezTo>
                    <a:lnTo>
                      <a:pt x="0" y="0"/>
                    </a:lnTo>
                    <a:cubicBezTo>
                      <a:pt x="10917" y="0"/>
                      <a:pt x="19766" y="3649"/>
                      <a:pt x="19766" y="8150"/>
                    </a:cubicBezTo>
                    <a:close/>
                  </a:path>
                </a:pathLst>
              </a:custGeom>
              <a:solidFill>
                <a:srgbClr val="FF99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60" name="Form">
                <a:extLst>
                  <a:ext uri="{FF2B5EF4-FFF2-40B4-BE49-F238E27FC236}">
                    <a16:creationId xmlns:a16="http://schemas.microsoft.com/office/drawing/2014/main" id="{2AF116E7-F647-13E3-9EB3-BEAEC62902AC}"/>
                  </a:ext>
                </a:extLst>
              </p:cNvPr>
              <p:cNvSpPr/>
              <p:nvPr/>
            </p:nvSpPr>
            <p:spPr>
              <a:xfrm>
                <a:off x="0" y="0"/>
                <a:ext cx="325635" cy="243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3494"/>
                      <a:pt x="11929" y="6923"/>
                      <a:pt x="0" y="6923"/>
                    </a:cubicBezTo>
                    <a:lnTo>
                      <a:pt x="0" y="0"/>
                    </a:lnTo>
                    <a:cubicBezTo>
                      <a:pt x="11929" y="0"/>
                      <a:pt x="21600" y="6571"/>
                      <a:pt x="21600" y="14677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61" name="Linie">
                <a:extLst>
                  <a:ext uri="{FF2B5EF4-FFF2-40B4-BE49-F238E27FC236}">
                    <a16:creationId xmlns:a16="http://schemas.microsoft.com/office/drawing/2014/main" id="{93B2C90A-22D2-BAA6-C1D4-81137F56178E}"/>
                  </a:ext>
                </a:extLst>
              </p:cNvPr>
              <p:cNvSpPr/>
              <p:nvPr/>
            </p:nvSpPr>
            <p:spPr>
              <a:xfrm>
                <a:off x="0" y="0"/>
                <a:ext cx="325635" cy="438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994"/>
                    </a:moveTo>
                    <a:cubicBezTo>
                      <a:pt x="21600" y="7493"/>
                      <a:pt x="11929" y="3845"/>
                      <a:pt x="0" y="3845"/>
                    </a:cubicBezTo>
                    <a:lnTo>
                      <a:pt x="0" y="0"/>
                    </a:lnTo>
                    <a:cubicBezTo>
                      <a:pt x="11929" y="0"/>
                      <a:pt x="21600" y="3649"/>
                      <a:pt x="21600" y="8150"/>
                    </a:cubicBezTo>
                    <a:lnTo>
                      <a:pt x="21600" y="11994"/>
                    </a:lnTo>
                    <a:cubicBezTo>
                      <a:pt x="21600" y="15448"/>
                      <a:pt x="15830" y="18527"/>
                      <a:pt x="7200" y="19678"/>
                    </a:cubicBezTo>
                    <a:lnTo>
                      <a:pt x="7200" y="21600"/>
                    </a:lnTo>
                    <a:lnTo>
                      <a:pt x="0" y="18222"/>
                    </a:lnTo>
                    <a:lnTo>
                      <a:pt x="7200" y="13911"/>
                    </a:lnTo>
                    <a:lnTo>
                      <a:pt x="7200" y="15833"/>
                    </a:lnTo>
                    <a:cubicBezTo>
                      <a:pt x="14082" y="14915"/>
                      <a:pt x="19269" y="12748"/>
                      <a:pt x="20991" y="10072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</p:grpSp>
        <p:grpSp>
          <p:nvGrpSpPr>
            <p:cNvPr id="13" name="Group 43">
              <a:extLst>
                <a:ext uri="{FF2B5EF4-FFF2-40B4-BE49-F238E27FC236}">
                  <a16:creationId xmlns:a16="http://schemas.microsoft.com/office/drawing/2014/main" id="{9A189B43-6254-0AC3-15EC-B5B68B6CD62D}"/>
                </a:ext>
              </a:extLst>
            </p:cNvPr>
            <p:cNvGrpSpPr/>
            <p:nvPr/>
          </p:nvGrpSpPr>
          <p:grpSpPr>
            <a:xfrm>
              <a:off x="2868795" y="2398803"/>
              <a:ext cx="586718" cy="2936141"/>
              <a:chOff x="0" y="0"/>
              <a:chExt cx="586717" cy="2936140"/>
            </a:xfrm>
          </p:grpSpPr>
          <p:sp>
            <p:nvSpPr>
              <p:cNvPr id="39" name="Oval 21">
                <a:extLst>
                  <a:ext uri="{FF2B5EF4-FFF2-40B4-BE49-F238E27FC236}">
                    <a16:creationId xmlns:a16="http://schemas.microsoft.com/office/drawing/2014/main" id="{7AEA6D71-B015-2BF0-4330-91B42148A940}"/>
                  </a:ext>
                </a:extLst>
              </p:cNvPr>
              <p:cNvSpPr/>
              <p:nvPr/>
            </p:nvSpPr>
            <p:spPr>
              <a:xfrm>
                <a:off x="261080" y="334288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40" name="Oval 24">
                <a:extLst>
                  <a:ext uri="{FF2B5EF4-FFF2-40B4-BE49-F238E27FC236}">
                    <a16:creationId xmlns:a16="http://schemas.microsoft.com/office/drawing/2014/main" id="{2168346D-ADE8-5557-56D7-9A7BD1137FBE}"/>
                  </a:ext>
                </a:extLst>
              </p:cNvPr>
              <p:cNvSpPr/>
              <p:nvPr/>
            </p:nvSpPr>
            <p:spPr>
              <a:xfrm>
                <a:off x="390186" y="1121431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41" name="Oval 25">
                <a:extLst>
                  <a:ext uri="{FF2B5EF4-FFF2-40B4-BE49-F238E27FC236}">
                    <a16:creationId xmlns:a16="http://schemas.microsoft.com/office/drawing/2014/main" id="{03FA3A29-2AB1-A18A-17F8-95E60D47E6C3}"/>
                  </a:ext>
                </a:extLst>
              </p:cNvPr>
              <p:cNvSpPr/>
              <p:nvPr/>
            </p:nvSpPr>
            <p:spPr>
              <a:xfrm>
                <a:off x="261080" y="1121431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42" name="Oval 26">
                <a:extLst>
                  <a:ext uri="{FF2B5EF4-FFF2-40B4-BE49-F238E27FC236}">
                    <a16:creationId xmlns:a16="http://schemas.microsoft.com/office/drawing/2014/main" id="{FCE3F51A-DA27-16C5-6A24-ECA410B3EF1C}"/>
                  </a:ext>
                </a:extLst>
              </p:cNvPr>
              <p:cNvSpPr/>
              <p:nvPr/>
            </p:nvSpPr>
            <p:spPr>
              <a:xfrm>
                <a:off x="195093" y="749267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43" name="Oval 27">
                <a:extLst>
                  <a:ext uri="{FF2B5EF4-FFF2-40B4-BE49-F238E27FC236}">
                    <a16:creationId xmlns:a16="http://schemas.microsoft.com/office/drawing/2014/main" id="{AB284F0D-5014-6DC5-8500-0C0B16497128}"/>
                  </a:ext>
                </a:extLst>
              </p:cNvPr>
              <p:cNvSpPr/>
              <p:nvPr/>
            </p:nvSpPr>
            <p:spPr>
              <a:xfrm>
                <a:off x="456174" y="897474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44" name="Oval 28">
                <a:extLst>
                  <a:ext uri="{FF2B5EF4-FFF2-40B4-BE49-F238E27FC236}">
                    <a16:creationId xmlns:a16="http://schemas.microsoft.com/office/drawing/2014/main" id="{54C14FF8-514E-D8FA-11AC-A2B1DEAB5194}"/>
                  </a:ext>
                </a:extLst>
              </p:cNvPr>
              <p:cNvSpPr/>
              <p:nvPr/>
            </p:nvSpPr>
            <p:spPr>
              <a:xfrm>
                <a:off x="261080" y="0"/>
                <a:ext cx="130544" cy="149853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45" name="Oval 29">
                <a:extLst>
                  <a:ext uri="{FF2B5EF4-FFF2-40B4-BE49-F238E27FC236}">
                    <a16:creationId xmlns:a16="http://schemas.microsoft.com/office/drawing/2014/main" id="{88458E09-FCC5-8F89-C4C8-48519D6E4A88}"/>
                  </a:ext>
                </a:extLst>
              </p:cNvPr>
              <p:cNvSpPr/>
              <p:nvPr/>
            </p:nvSpPr>
            <p:spPr>
              <a:xfrm>
                <a:off x="0" y="1121431"/>
                <a:ext cx="130543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46" name="Oval 30">
                <a:extLst>
                  <a:ext uri="{FF2B5EF4-FFF2-40B4-BE49-F238E27FC236}">
                    <a16:creationId xmlns:a16="http://schemas.microsoft.com/office/drawing/2014/main" id="{96E3D810-2A4E-8212-94C7-829417A51B31}"/>
                  </a:ext>
                </a:extLst>
              </p:cNvPr>
              <p:cNvSpPr/>
              <p:nvPr/>
            </p:nvSpPr>
            <p:spPr>
              <a:xfrm>
                <a:off x="195093" y="1794948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47" name="Oval 31">
                <a:extLst>
                  <a:ext uri="{FF2B5EF4-FFF2-40B4-BE49-F238E27FC236}">
                    <a16:creationId xmlns:a16="http://schemas.microsoft.com/office/drawing/2014/main" id="{B5F7D1C4-A12A-CA1B-2B6F-06A32084309F}"/>
                  </a:ext>
                </a:extLst>
              </p:cNvPr>
              <p:cNvSpPr/>
              <p:nvPr/>
            </p:nvSpPr>
            <p:spPr>
              <a:xfrm>
                <a:off x="172141" y="2377895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48" name="Oval 32">
                <a:extLst>
                  <a:ext uri="{FF2B5EF4-FFF2-40B4-BE49-F238E27FC236}">
                    <a16:creationId xmlns:a16="http://schemas.microsoft.com/office/drawing/2014/main" id="{C7F8DC3E-6481-D37E-E99C-9FEA1A48ADE1}"/>
                  </a:ext>
                </a:extLst>
              </p:cNvPr>
              <p:cNvSpPr/>
              <p:nvPr/>
            </p:nvSpPr>
            <p:spPr>
              <a:xfrm>
                <a:off x="64552" y="1421138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49" name="Oval 33">
                <a:extLst>
                  <a:ext uri="{FF2B5EF4-FFF2-40B4-BE49-F238E27FC236}">
                    <a16:creationId xmlns:a16="http://schemas.microsoft.com/office/drawing/2014/main" id="{661F8FC9-C7DE-EAE5-9FE7-FE6F601191A9}"/>
                  </a:ext>
                </a:extLst>
              </p:cNvPr>
              <p:cNvSpPr/>
              <p:nvPr/>
            </p:nvSpPr>
            <p:spPr>
              <a:xfrm>
                <a:off x="261080" y="2414123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50" name="Oval 34">
                <a:extLst>
                  <a:ext uri="{FF2B5EF4-FFF2-40B4-BE49-F238E27FC236}">
                    <a16:creationId xmlns:a16="http://schemas.microsoft.com/office/drawing/2014/main" id="{464CA1E3-B130-C991-80BD-DE9902FF1298}"/>
                  </a:ext>
                </a:extLst>
              </p:cNvPr>
              <p:cNvSpPr/>
              <p:nvPr/>
            </p:nvSpPr>
            <p:spPr>
              <a:xfrm>
                <a:off x="456174" y="1569345"/>
                <a:ext cx="130544" cy="149853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51" name="Oval 35">
                <a:extLst>
                  <a:ext uri="{FF2B5EF4-FFF2-40B4-BE49-F238E27FC236}">
                    <a16:creationId xmlns:a16="http://schemas.microsoft.com/office/drawing/2014/main" id="{944D09BD-83CE-805F-4AC3-426ACC336830}"/>
                  </a:ext>
                </a:extLst>
              </p:cNvPr>
              <p:cNvSpPr/>
              <p:nvPr/>
            </p:nvSpPr>
            <p:spPr>
              <a:xfrm>
                <a:off x="64552" y="2093009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52" name="Oval 36">
                <a:extLst>
                  <a:ext uri="{FF2B5EF4-FFF2-40B4-BE49-F238E27FC236}">
                    <a16:creationId xmlns:a16="http://schemas.microsoft.com/office/drawing/2014/main" id="{9E2C8E2C-E68E-A938-189A-CAA9C11929E8}"/>
                  </a:ext>
                </a:extLst>
              </p:cNvPr>
              <p:cNvSpPr/>
              <p:nvPr/>
            </p:nvSpPr>
            <p:spPr>
              <a:xfrm>
                <a:off x="0" y="1645095"/>
                <a:ext cx="130543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53" name="Oval 37">
                <a:extLst>
                  <a:ext uri="{FF2B5EF4-FFF2-40B4-BE49-F238E27FC236}">
                    <a16:creationId xmlns:a16="http://schemas.microsoft.com/office/drawing/2014/main" id="{E836F13E-41C3-DA81-A8AE-D75909AF9D29}"/>
                  </a:ext>
                </a:extLst>
              </p:cNvPr>
              <p:cNvSpPr/>
              <p:nvPr/>
            </p:nvSpPr>
            <p:spPr>
              <a:xfrm>
                <a:off x="64552" y="449560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54" name="Oval 38">
                <a:extLst>
                  <a:ext uri="{FF2B5EF4-FFF2-40B4-BE49-F238E27FC236}">
                    <a16:creationId xmlns:a16="http://schemas.microsoft.com/office/drawing/2014/main" id="{E9B161C8-128E-72CE-3E7F-739F2BB8A643}"/>
                  </a:ext>
                </a:extLst>
              </p:cNvPr>
              <p:cNvSpPr/>
              <p:nvPr/>
            </p:nvSpPr>
            <p:spPr>
              <a:xfrm>
                <a:off x="456174" y="2786287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55" name="Oval 39">
                <a:extLst>
                  <a:ext uri="{FF2B5EF4-FFF2-40B4-BE49-F238E27FC236}">
                    <a16:creationId xmlns:a16="http://schemas.microsoft.com/office/drawing/2014/main" id="{74D3AAF2-AF45-B067-AE3B-A9E5B2242BE5}"/>
                  </a:ext>
                </a:extLst>
              </p:cNvPr>
              <p:cNvSpPr/>
              <p:nvPr/>
            </p:nvSpPr>
            <p:spPr>
              <a:xfrm>
                <a:off x="325633" y="2242862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56" name="Oval 40">
                <a:extLst>
                  <a:ext uri="{FF2B5EF4-FFF2-40B4-BE49-F238E27FC236}">
                    <a16:creationId xmlns:a16="http://schemas.microsoft.com/office/drawing/2014/main" id="{864918E2-0D96-AEBF-BFB2-6729A61DFDE6}"/>
                  </a:ext>
                </a:extLst>
              </p:cNvPr>
              <p:cNvSpPr/>
              <p:nvPr/>
            </p:nvSpPr>
            <p:spPr>
              <a:xfrm>
                <a:off x="261080" y="1569345"/>
                <a:ext cx="130544" cy="149853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57" name="Oval 41">
                <a:extLst>
                  <a:ext uri="{FF2B5EF4-FFF2-40B4-BE49-F238E27FC236}">
                    <a16:creationId xmlns:a16="http://schemas.microsoft.com/office/drawing/2014/main" id="{8AC203DE-3DD1-4B82-8761-823278F3ED25}"/>
                  </a:ext>
                </a:extLst>
              </p:cNvPr>
              <p:cNvSpPr/>
              <p:nvPr/>
            </p:nvSpPr>
            <p:spPr>
              <a:xfrm>
                <a:off x="64552" y="897474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58" name="Oval 42">
                <a:extLst>
                  <a:ext uri="{FF2B5EF4-FFF2-40B4-BE49-F238E27FC236}">
                    <a16:creationId xmlns:a16="http://schemas.microsoft.com/office/drawing/2014/main" id="{F4CC3D29-7DC0-B26C-21E0-0A17D27DEFAF}"/>
                  </a:ext>
                </a:extLst>
              </p:cNvPr>
              <p:cNvSpPr/>
              <p:nvPr/>
            </p:nvSpPr>
            <p:spPr>
              <a:xfrm>
                <a:off x="456174" y="1345388"/>
                <a:ext cx="130544" cy="149854"/>
              </a:xfrm>
              <a:prstGeom prst="ellipse">
                <a:avLst/>
              </a:prstGeom>
              <a:solidFill>
                <a:srgbClr val="FF990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</p:grpSp>
        <p:sp>
          <p:nvSpPr>
            <p:cNvPr id="14" name="Oval 38">
              <a:extLst>
                <a:ext uri="{FF2B5EF4-FFF2-40B4-BE49-F238E27FC236}">
                  <a16:creationId xmlns:a16="http://schemas.microsoft.com/office/drawing/2014/main" id="{8C84965A-E672-1D41-1613-506A338752BD}"/>
                </a:ext>
              </a:extLst>
            </p:cNvPr>
            <p:cNvSpPr/>
            <p:nvPr/>
          </p:nvSpPr>
          <p:spPr>
            <a:xfrm>
              <a:off x="2550909" y="4237723"/>
              <a:ext cx="130543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15" name="Oval 38">
              <a:extLst>
                <a:ext uri="{FF2B5EF4-FFF2-40B4-BE49-F238E27FC236}">
                  <a16:creationId xmlns:a16="http://schemas.microsoft.com/office/drawing/2014/main" id="{7EF483D9-6191-2FFE-1ED4-A6A6724D980A}"/>
                </a:ext>
              </a:extLst>
            </p:cNvPr>
            <p:cNvSpPr/>
            <p:nvPr/>
          </p:nvSpPr>
          <p:spPr>
            <a:xfrm>
              <a:off x="2400429" y="3932676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16" name="Oval 38">
              <a:extLst>
                <a:ext uri="{FF2B5EF4-FFF2-40B4-BE49-F238E27FC236}">
                  <a16:creationId xmlns:a16="http://schemas.microsoft.com/office/drawing/2014/main" id="{52B9EE0A-AA30-0F46-2B21-FFFF4C040329}"/>
                </a:ext>
              </a:extLst>
            </p:cNvPr>
            <p:cNvSpPr/>
            <p:nvPr/>
          </p:nvSpPr>
          <p:spPr>
            <a:xfrm>
              <a:off x="2550909" y="3627629"/>
              <a:ext cx="130543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17" name="Oval 38">
              <a:extLst>
                <a:ext uri="{FF2B5EF4-FFF2-40B4-BE49-F238E27FC236}">
                  <a16:creationId xmlns:a16="http://schemas.microsoft.com/office/drawing/2014/main" id="{B1CF507D-DCD8-7214-6389-EC8E2CAFD125}"/>
                </a:ext>
              </a:extLst>
            </p:cNvPr>
            <p:cNvSpPr/>
            <p:nvPr/>
          </p:nvSpPr>
          <p:spPr>
            <a:xfrm>
              <a:off x="2400429" y="3322582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18" name="Oval 38">
              <a:extLst>
                <a:ext uri="{FF2B5EF4-FFF2-40B4-BE49-F238E27FC236}">
                  <a16:creationId xmlns:a16="http://schemas.microsoft.com/office/drawing/2014/main" id="{C251418F-3692-B60A-B651-15E42EEE3246}"/>
                </a:ext>
              </a:extLst>
            </p:cNvPr>
            <p:cNvSpPr/>
            <p:nvPr/>
          </p:nvSpPr>
          <p:spPr>
            <a:xfrm>
              <a:off x="2176214" y="4136040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19" name="Oval 38">
              <a:extLst>
                <a:ext uri="{FF2B5EF4-FFF2-40B4-BE49-F238E27FC236}">
                  <a16:creationId xmlns:a16="http://schemas.microsoft.com/office/drawing/2014/main" id="{DE89A0E7-C079-F4AC-0C9D-AAE28C29B2F5}"/>
                </a:ext>
              </a:extLst>
            </p:cNvPr>
            <p:cNvSpPr/>
            <p:nvPr/>
          </p:nvSpPr>
          <p:spPr>
            <a:xfrm>
              <a:off x="2025734" y="3830993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20" name="Oval 38">
              <a:extLst>
                <a:ext uri="{FF2B5EF4-FFF2-40B4-BE49-F238E27FC236}">
                  <a16:creationId xmlns:a16="http://schemas.microsoft.com/office/drawing/2014/main" id="{6CE0EA7B-CBE5-D609-2437-AB775C5F8D60}"/>
                </a:ext>
              </a:extLst>
            </p:cNvPr>
            <p:cNvSpPr/>
            <p:nvPr/>
          </p:nvSpPr>
          <p:spPr>
            <a:xfrm>
              <a:off x="2176214" y="3525946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21" name="Oval 38">
              <a:extLst>
                <a:ext uri="{FF2B5EF4-FFF2-40B4-BE49-F238E27FC236}">
                  <a16:creationId xmlns:a16="http://schemas.microsoft.com/office/drawing/2014/main" id="{75BB8FC2-A7C8-2F33-913B-1CBD76223B45}"/>
                </a:ext>
              </a:extLst>
            </p:cNvPr>
            <p:cNvSpPr/>
            <p:nvPr/>
          </p:nvSpPr>
          <p:spPr>
            <a:xfrm>
              <a:off x="2025734" y="3220899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22" name="Oval 38">
              <a:extLst>
                <a:ext uri="{FF2B5EF4-FFF2-40B4-BE49-F238E27FC236}">
                  <a16:creationId xmlns:a16="http://schemas.microsoft.com/office/drawing/2014/main" id="{6A1E72BB-B624-DD7F-EF95-0E2A081A9FEC}"/>
                </a:ext>
              </a:extLst>
            </p:cNvPr>
            <p:cNvSpPr/>
            <p:nvPr/>
          </p:nvSpPr>
          <p:spPr>
            <a:xfrm>
              <a:off x="2306755" y="3681140"/>
              <a:ext cx="130543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23" name="Oval 38">
              <a:extLst>
                <a:ext uri="{FF2B5EF4-FFF2-40B4-BE49-F238E27FC236}">
                  <a16:creationId xmlns:a16="http://schemas.microsoft.com/office/drawing/2014/main" id="{223F6C0A-CBAE-15A9-7340-D111AB382B2D}"/>
                </a:ext>
              </a:extLst>
            </p:cNvPr>
            <p:cNvSpPr/>
            <p:nvPr/>
          </p:nvSpPr>
          <p:spPr>
            <a:xfrm>
              <a:off x="2213080" y="3322582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24" name="Oval 38">
              <a:extLst>
                <a:ext uri="{FF2B5EF4-FFF2-40B4-BE49-F238E27FC236}">
                  <a16:creationId xmlns:a16="http://schemas.microsoft.com/office/drawing/2014/main" id="{00B30A4A-0034-19CC-378B-58D8C97F0DAE}"/>
                </a:ext>
              </a:extLst>
            </p:cNvPr>
            <p:cNvSpPr/>
            <p:nvPr/>
          </p:nvSpPr>
          <p:spPr>
            <a:xfrm>
              <a:off x="2598681" y="3119216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25" name="Oval 38">
              <a:extLst>
                <a:ext uri="{FF2B5EF4-FFF2-40B4-BE49-F238E27FC236}">
                  <a16:creationId xmlns:a16="http://schemas.microsoft.com/office/drawing/2014/main" id="{59E18097-12B0-9BCB-B457-D45C660D1352}"/>
                </a:ext>
              </a:extLst>
            </p:cNvPr>
            <p:cNvSpPr/>
            <p:nvPr/>
          </p:nvSpPr>
          <p:spPr>
            <a:xfrm>
              <a:off x="2598681" y="3537784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26" name="Oval 38">
              <a:extLst>
                <a:ext uri="{FF2B5EF4-FFF2-40B4-BE49-F238E27FC236}">
                  <a16:creationId xmlns:a16="http://schemas.microsoft.com/office/drawing/2014/main" id="{505AC580-25AC-EC0A-279B-AB7C10842E1E}"/>
                </a:ext>
              </a:extLst>
            </p:cNvPr>
            <p:cNvSpPr/>
            <p:nvPr/>
          </p:nvSpPr>
          <p:spPr>
            <a:xfrm>
              <a:off x="2213080" y="3986187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255FBE73-ECE6-80A6-70FC-3B5937229F98}"/>
                </a:ext>
              </a:extLst>
            </p:cNvPr>
            <p:cNvSpPr/>
            <p:nvPr/>
          </p:nvSpPr>
          <p:spPr>
            <a:xfrm>
              <a:off x="2587775" y="3986187"/>
              <a:ext cx="130543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28" name="Oval 38">
              <a:extLst>
                <a:ext uri="{FF2B5EF4-FFF2-40B4-BE49-F238E27FC236}">
                  <a16:creationId xmlns:a16="http://schemas.microsoft.com/office/drawing/2014/main" id="{D650BFD9-C8C3-6CBA-541B-DDFF3952E056}"/>
                </a:ext>
              </a:extLst>
            </p:cNvPr>
            <p:cNvSpPr/>
            <p:nvPr/>
          </p:nvSpPr>
          <p:spPr>
            <a:xfrm>
              <a:off x="2644580" y="4392917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29" name="Oval 38">
              <a:extLst>
                <a:ext uri="{FF2B5EF4-FFF2-40B4-BE49-F238E27FC236}">
                  <a16:creationId xmlns:a16="http://schemas.microsoft.com/office/drawing/2014/main" id="{31D844B3-4A67-D863-1084-CEA331017074}"/>
                </a:ext>
              </a:extLst>
            </p:cNvPr>
            <p:cNvSpPr/>
            <p:nvPr/>
          </p:nvSpPr>
          <p:spPr>
            <a:xfrm>
              <a:off x="2400429" y="3172727"/>
              <a:ext cx="130544" cy="149854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grpSp>
          <p:nvGrpSpPr>
            <p:cNvPr id="30" name="Gruppieren 723">
              <a:extLst>
                <a:ext uri="{FF2B5EF4-FFF2-40B4-BE49-F238E27FC236}">
                  <a16:creationId xmlns:a16="http://schemas.microsoft.com/office/drawing/2014/main" id="{54EDB6FA-2842-D05D-6DEB-F88986AC03A1}"/>
                </a:ext>
              </a:extLst>
            </p:cNvPr>
            <p:cNvGrpSpPr/>
            <p:nvPr/>
          </p:nvGrpSpPr>
          <p:grpSpPr>
            <a:xfrm>
              <a:off x="948646" y="120750"/>
              <a:ext cx="1931485" cy="3726114"/>
              <a:chOff x="0" y="0"/>
              <a:chExt cx="1931483" cy="3726112"/>
            </a:xfrm>
          </p:grpSpPr>
          <p:sp>
            <p:nvSpPr>
              <p:cNvPr id="36" name="Gerade Verbindung mit Pfeil 729">
                <a:extLst>
                  <a:ext uri="{FF2B5EF4-FFF2-40B4-BE49-F238E27FC236}">
                    <a16:creationId xmlns:a16="http://schemas.microsoft.com/office/drawing/2014/main" id="{66E81A5B-3E16-E235-3A0A-5B6988169A60}"/>
                  </a:ext>
                </a:extLst>
              </p:cNvPr>
              <p:cNvSpPr/>
              <p:nvPr/>
            </p:nvSpPr>
            <p:spPr>
              <a:xfrm flipH="1">
                <a:off x="785442" y="2983879"/>
                <a:ext cx="1" cy="74223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hteck 730">
                    <a:extLst>
                      <a:ext uri="{FF2B5EF4-FFF2-40B4-BE49-F238E27FC236}">
                        <a16:creationId xmlns:a16="http://schemas.microsoft.com/office/drawing/2014/main" id="{DC202372-EB7C-3A96-C815-C7A82504AAC2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2965277"/>
                    <a:ext cx="413626" cy="49714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latinLnBrk="1"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16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oMath>
                      </m:oMathPara>
                    </a14:m>
                    <a:endParaRPr sz="1600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Rechteck 730">
                    <a:extLst>
                      <a:ext uri="{FF2B5EF4-FFF2-40B4-BE49-F238E27FC236}">
                        <a16:creationId xmlns:a16="http://schemas.microsoft.com/office/drawing/2014/main" id="{DC202372-EB7C-3A96-C815-C7A82504AA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2965277"/>
                    <a:ext cx="413626" cy="49714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hteck 731">
                    <a:extLst>
                      <a:ext uri="{FF2B5EF4-FFF2-40B4-BE49-F238E27FC236}">
                        <a16:creationId xmlns:a16="http://schemas.microsoft.com/office/drawing/2014/main" id="{E5A6BE6A-7CD7-9068-90A3-2BA0074B86DA}"/>
                      </a:ext>
                    </a:extLst>
                  </p:cNvPr>
                  <p:cNvSpPr txBox="1"/>
                  <p:nvPr/>
                </p:nvSpPr>
                <p:spPr>
                  <a:xfrm>
                    <a:off x="1575013" y="0"/>
                    <a:ext cx="356470" cy="49714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latinLnBrk="1"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1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sz="160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Rechteck 731">
                    <a:extLst>
                      <a:ext uri="{FF2B5EF4-FFF2-40B4-BE49-F238E27FC236}">
                        <a16:creationId xmlns:a16="http://schemas.microsoft.com/office/drawing/2014/main" id="{E5A6BE6A-7CD7-9068-90A3-2BA0074B86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5013" y="0"/>
                    <a:ext cx="356470" cy="49714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762" r="-476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hteck 724">
                  <a:extLst>
                    <a:ext uri="{FF2B5EF4-FFF2-40B4-BE49-F238E27FC236}">
                      <a16:creationId xmlns:a16="http://schemas.microsoft.com/office/drawing/2014/main" id="{C0E28125-8286-7A25-48DB-A0A2ED8B7B93}"/>
                    </a:ext>
                  </a:extLst>
                </p:cNvPr>
                <p:cNvSpPr txBox="1"/>
                <p:nvPr/>
              </p:nvSpPr>
              <p:spPr>
                <a:xfrm>
                  <a:off x="0" y="-1"/>
                  <a:ext cx="7376887" cy="152571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>
                    <a:defRPr>
                      <a:latin typeface="LMU CompatilFact"/>
                      <a:ea typeface="LMU CompatilFact"/>
                      <a:cs typeface="LMU CompatilFact"/>
                      <a:sym typeface="LMU CompatilFact"/>
                    </a:defRPr>
                  </a:pPr>
                  <a:r>
                    <a:rPr sz="1600" dirty="0"/>
                    <a:t>Thick target</a:t>
                  </a:r>
                  <a14:m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𝒔𝒌𝒊𝒏</m:t>
                          </m:r>
                        </m:sub>
                      </m:sSub>
                    </m:oMath>
                  </a14:m>
                  <a:r>
                    <a:rPr sz="1600" dirty="0"/>
                    <a:t> (TNSA)</a:t>
                  </a:r>
                </a:p>
                <a:p>
                  <a:pPr defTabSz="1828800">
                    <a:defRPr>
                      <a:latin typeface="LMU CompatilFact"/>
                      <a:ea typeface="LMU CompatilFact"/>
                      <a:cs typeface="LMU CompatilFact"/>
                      <a:sym typeface="LMU CompatilFact"/>
                    </a:defRPr>
                  </a:pPr>
                  <a:r>
                    <a:rPr sz="1600" dirty="0"/>
                    <a:t>‚Target normal sheet acceleration‘</a:t>
                  </a:r>
                </a:p>
              </p:txBody>
            </p:sp>
          </mc:Choice>
          <mc:Fallback xmlns="">
            <p:sp>
              <p:nvSpPr>
                <p:cNvPr id="31" name="Rechteck 724">
                  <a:extLst>
                    <a:ext uri="{FF2B5EF4-FFF2-40B4-BE49-F238E27FC236}">
                      <a16:creationId xmlns:a16="http://schemas.microsoft.com/office/drawing/2014/main" id="{C0E28125-8286-7A25-48DB-A0A2ED8B7B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-1"/>
                  <a:ext cx="7376887" cy="1525718"/>
                </a:xfrm>
                <a:prstGeom prst="rect">
                  <a:avLst/>
                </a:prstGeom>
                <a:blipFill>
                  <a:blip r:embed="rId4"/>
                  <a:stretch>
                    <a:fillRect l="-463"/>
                  </a:stretch>
                </a:blipFill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16">
              <a:extLst>
                <a:ext uri="{FF2B5EF4-FFF2-40B4-BE49-F238E27FC236}">
                  <a16:creationId xmlns:a16="http://schemas.microsoft.com/office/drawing/2014/main" id="{F479AE67-785F-5DEC-89B5-3FFCF3029670}"/>
                </a:ext>
              </a:extLst>
            </p:cNvPr>
            <p:cNvGrpSpPr/>
            <p:nvPr/>
          </p:nvGrpSpPr>
          <p:grpSpPr>
            <a:xfrm>
              <a:off x="2230208" y="1652379"/>
              <a:ext cx="753226" cy="2068309"/>
              <a:chOff x="0" y="0"/>
              <a:chExt cx="753225" cy="2068307"/>
            </a:xfrm>
          </p:grpSpPr>
          <p:sp>
            <p:nvSpPr>
              <p:cNvPr id="34" name="Text Box 14">
                <a:extLst>
                  <a:ext uri="{FF2B5EF4-FFF2-40B4-BE49-F238E27FC236}">
                    <a16:creationId xmlns:a16="http://schemas.microsoft.com/office/drawing/2014/main" id="{3C756F34-5C70-7AEA-14CF-3AA784779C46}"/>
                  </a:ext>
                </a:extLst>
              </p:cNvPr>
              <p:cNvSpPr txBox="1"/>
              <p:nvPr/>
            </p:nvSpPr>
            <p:spPr>
              <a:xfrm>
                <a:off x="0" y="0"/>
                <a:ext cx="753226" cy="9568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defRPr>
                    <a:solidFill>
                      <a:srgbClr val="FFFFFF"/>
                    </a:solidFill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lvl1pPr>
              </a:lstStyle>
              <a:p>
                <a:r>
                  <a:rPr sz="1600" dirty="0">
                    <a:latin typeface="+mn-lt"/>
                  </a:rPr>
                  <a:t>R</a:t>
                </a:r>
              </a:p>
            </p:txBody>
          </p:sp>
          <p:sp>
            <p:nvSpPr>
              <p:cNvPr id="35" name="Line 15">
                <a:extLst>
                  <a:ext uri="{FF2B5EF4-FFF2-40B4-BE49-F238E27FC236}">
                    <a16:creationId xmlns:a16="http://schemas.microsoft.com/office/drawing/2014/main" id="{30057D3E-B2F6-BD92-7EEC-39FB0C072E13}"/>
                  </a:ext>
                </a:extLst>
              </p:cNvPr>
              <p:cNvSpPr/>
              <p:nvPr/>
            </p:nvSpPr>
            <p:spPr>
              <a:xfrm flipV="1">
                <a:off x="479640" y="872773"/>
                <a:ext cx="1" cy="1195536"/>
              </a:xfrm>
              <a:prstGeom prst="line">
                <a:avLst/>
              </a:prstGeom>
              <a:noFill/>
              <a:ln w="50800" cap="flat">
                <a:solidFill>
                  <a:srgbClr val="FFFF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</p:grpSp>
      </p:grpSp>
      <p:grpSp>
        <p:nvGrpSpPr>
          <p:cNvPr id="71" name="Gruppieren 676">
            <a:extLst>
              <a:ext uri="{FF2B5EF4-FFF2-40B4-BE49-F238E27FC236}">
                <a16:creationId xmlns:a16="http://schemas.microsoft.com/office/drawing/2014/main" id="{EEA99650-E0E5-D308-8985-5670E227B2EE}"/>
              </a:ext>
            </a:extLst>
          </p:cNvPr>
          <p:cNvGrpSpPr/>
          <p:nvPr/>
        </p:nvGrpSpPr>
        <p:grpSpPr>
          <a:xfrm>
            <a:off x="3385730" y="1202498"/>
            <a:ext cx="4879269" cy="3636637"/>
            <a:chOff x="0" y="0"/>
            <a:chExt cx="7512492" cy="6182078"/>
          </a:xfrm>
        </p:grpSpPr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id="{B3CD47E7-7D1C-592C-304A-97D5623A2DA0}"/>
                </a:ext>
              </a:extLst>
            </p:cNvPr>
            <p:cNvSpPr/>
            <p:nvPr/>
          </p:nvSpPr>
          <p:spPr>
            <a:xfrm>
              <a:off x="1602042" y="1514807"/>
              <a:ext cx="291192" cy="4667272"/>
            </a:xfrm>
            <a:prstGeom prst="rect">
              <a:avLst/>
            </a:prstGeom>
            <a:solidFill>
              <a:srgbClr val="FFCC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38D6CF32-8175-6468-463A-AAF3FD753CB3}"/>
                </a:ext>
              </a:extLst>
            </p:cNvPr>
            <p:cNvSpPr/>
            <p:nvPr/>
          </p:nvSpPr>
          <p:spPr>
            <a:xfrm>
              <a:off x="1897879" y="3279413"/>
              <a:ext cx="220877" cy="1244861"/>
            </a:xfrm>
            <a:prstGeom prst="rect">
              <a:avLst/>
            </a:prstGeom>
            <a:solidFill>
              <a:srgbClr val="4C4C4C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grpSp>
          <p:nvGrpSpPr>
            <p:cNvPr id="74" name="Group 54">
              <a:extLst>
                <a:ext uri="{FF2B5EF4-FFF2-40B4-BE49-F238E27FC236}">
                  <a16:creationId xmlns:a16="http://schemas.microsoft.com/office/drawing/2014/main" id="{A2F20F34-A112-FD11-98B3-47D1BD805BD9}"/>
                </a:ext>
              </a:extLst>
            </p:cNvPr>
            <p:cNvGrpSpPr/>
            <p:nvPr/>
          </p:nvGrpSpPr>
          <p:grpSpPr>
            <a:xfrm>
              <a:off x="2024393" y="3114305"/>
              <a:ext cx="689692" cy="1622983"/>
              <a:chOff x="0" y="0"/>
              <a:chExt cx="689691" cy="1622981"/>
            </a:xfrm>
          </p:grpSpPr>
          <p:sp>
            <p:nvSpPr>
              <p:cNvPr id="85" name="Line 44">
                <a:extLst>
                  <a:ext uri="{FF2B5EF4-FFF2-40B4-BE49-F238E27FC236}">
                    <a16:creationId xmlns:a16="http://schemas.microsoft.com/office/drawing/2014/main" id="{50F861DC-66BA-F1AD-80AA-09CDBC8654CE}"/>
                  </a:ext>
                </a:extLst>
              </p:cNvPr>
              <p:cNvSpPr/>
              <p:nvPr/>
            </p:nvSpPr>
            <p:spPr>
              <a:xfrm>
                <a:off x="38052" y="0"/>
                <a:ext cx="209285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86" name="Line 45">
                <a:extLst>
                  <a:ext uri="{FF2B5EF4-FFF2-40B4-BE49-F238E27FC236}">
                    <a16:creationId xmlns:a16="http://schemas.microsoft.com/office/drawing/2014/main" id="{441E6226-DDEE-62A2-B398-FB1558DA4153}"/>
                  </a:ext>
                </a:extLst>
              </p:cNvPr>
              <p:cNvSpPr/>
              <p:nvPr/>
            </p:nvSpPr>
            <p:spPr>
              <a:xfrm>
                <a:off x="58980" y="202686"/>
                <a:ext cx="215946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87" name="Line 46">
                <a:extLst>
                  <a:ext uri="{FF2B5EF4-FFF2-40B4-BE49-F238E27FC236}">
                    <a16:creationId xmlns:a16="http://schemas.microsoft.com/office/drawing/2014/main" id="{1DF09842-7D09-1EC6-DD1D-4480A6F2B83B}"/>
                  </a:ext>
                </a:extLst>
              </p:cNvPr>
              <p:cNvSpPr/>
              <p:nvPr/>
            </p:nvSpPr>
            <p:spPr>
              <a:xfrm>
                <a:off x="38052" y="405372"/>
                <a:ext cx="382421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88" name="Line 47">
                <a:extLst>
                  <a:ext uri="{FF2B5EF4-FFF2-40B4-BE49-F238E27FC236}">
                    <a16:creationId xmlns:a16="http://schemas.microsoft.com/office/drawing/2014/main" id="{6F8C5C57-49EB-56DB-F669-AAA06951B405}"/>
                  </a:ext>
                </a:extLst>
              </p:cNvPr>
              <p:cNvSpPr/>
              <p:nvPr/>
            </p:nvSpPr>
            <p:spPr>
              <a:xfrm>
                <a:off x="38052" y="609549"/>
                <a:ext cx="540337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 dirty="0"/>
              </a:p>
            </p:txBody>
          </p:sp>
          <p:sp>
            <p:nvSpPr>
              <p:cNvPr id="89" name="Line 48">
                <a:extLst>
                  <a:ext uri="{FF2B5EF4-FFF2-40B4-BE49-F238E27FC236}">
                    <a16:creationId xmlns:a16="http://schemas.microsoft.com/office/drawing/2014/main" id="{45A5CBAE-9B1B-8E85-847C-21B315A10002}"/>
                  </a:ext>
                </a:extLst>
              </p:cNvPr>
              <p:cNvSpPr/>
              <p:nvPr/>
            </p:nvSpPr>
            <p:spPr>
              <a:xfrm>
                <a:off x="61834" y="812236"/>
                <a:ext cx="627858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90" name="Line 49">
                <a:extLst>
                  <a:ext uri="{FF2B5EF4-FFF2-40B4-BE49-F238E27FC236}">
                    <a16:creationId xmlns:a16="http://schemas.microsoft.com/office/drawing/2014/main" id="{465F51DE-DA2B-0886-37FA-D0B875979EC7}"/>
                  </a:ext>
                </a:extLst>
              </p:cNvPr>
              <p:cNvSpPr/>
              <p:nvPr/>
            </p:nvSpPr>
            <p:spPr>
              <a:xfrm>
                <a:off x="38052" y="1013432"/>
                <a:ext cx="540337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91" name="Line 50">
                <a:extLst>
                  <a:ext uri="{FF2B5EF4-FFF2-40B4-BE49-F238E27FC236}">
                    <a16:creationId xmlns:a16="http://schemas.microsoft.com/office/drawing/2014/main" id="{8C53419A-E47B-BAD1-F72C-3BF14F9F8B33}"/>
                  </a:ext>
                </a:extLst>
              </p:cNvPr>
              <p:cNvSpPr/>
              <p:nvPr/>
            </p:nvSpPr>
            <p:spPr>
              <a:xfrm>
                <a:off x="38052" y="1216118"/>
                <a:ext cx="354834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92" name="Line 51">
                <a:extLst>
                  <a:ext uri="{FF2B5EF4-FFF2-40B4-BE49-F238E27FC236}">
                    <a16:creationId xmlns:a16="http://schemas.microsoft.com/office/drawing/2014/main" id="{06F421A1-2351-ED87-BD23-A3438F39B290}"/>
                  </a:ext>
                </a:extLst>
              </p:cNvPr>
              <p:cNvSpPr/>
              <p:nvPr/>
            </p:nvSpPr>
            <p:spPr>
              <a:xfrm>
                <a:off x="38052" y="1418805"/>
                <a:ext cx="209285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93" name="Line 52">
                <a:extLst>
                  <a:ext uri="{FF2B5EF4-FFF2-40B4-BE49-F238E27FC236}">
                    <a16:creationId xmlns:a16="http://schemas.microsoft.com/office/drawing/2014/main" id="{FA198BC9-FC4A-32D5-2A21-8B909BD72636}"/>
                  </a:ext>
                </a:extLst>
              </p:cNvPr>
              <p:cNvSpPr/>
              <p:nvPr/>
            </p:nvSpPr>
            <p:spPr>
              <a:xfrm>
                <a:off x="0" y="1622981"/>
                <a:ext cx="215945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hteck 682">
                  <a:extLst>
                    <a:ext uri="{FF2B5EF4-FFF2-40B4-BE49-F238E27FC236}">
                      <a16:creationId xmlns:a16="http://schemas.microsoft.com/office/drawing/2014/main" id="{5135985C-D7FB-FB21-B256-9BD6CD24C4C2}"/>
                    </a:ext>
                  </a:extLst>
                </p:cNvPr>
                <p:cNvSpPr txBox="1"/>
                <p:nvPr/>
              </p:nvSpPr>
              <p:spPr>
                <a:xfrm>
                  <a:off x="0" y="-1"/>
                  <a:ext cx="7512493" cy="153472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1828800">
                    <a:defRPr>
                      <a:latin typeface="LMU CompatilFact"/>
                      <a:ea typeface="LMU CompatilFact"/>
                      <a:cs typeface="LMU CompatilFact"/>
                      <a:sym typeface="LMU CompatilFact"/>
                    </a:defRPr>
                  </a:pPr>
                  <a:r>
                    <a:rPr sz="1600"/>
                    <a:t>Thin target </a:t>
                  </a:r>
                  <a14:m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𝒔𝒌𝒊𝒏</m:t>
                          </m:r>
                        </m:sub>
                      </m:sSub>
                    </m:oMath>
                  </a14:m>
                  <a:r>
                    <a:rPr sz="1600"/>
                    <a:t> (RPA)</a:t>
                  </a:r>
                  <a:br>
                    <a:rPr sz="1600"/>
                  </a:br>
                  <a:r>
                    <a:rPr sz="1600"/>
                    <a:t>‚Radiation Pressure Acceleration‘</a:t>
                  </a:r>
                </a:p>
              </p:txBody>
            </p:sp>
          </mc:Choice>
          <mc:Fallback xmlns="">
            <p:sp>
              <p:nvSpPr>
                <p:cNvPr id="75" name="Rechteck 682">
                  <a:extLst>
                    <a:ext uri="{FF2B5EF4-FFF2-40B4-BE49-F238E27FC236}">
                      <a16:creationId xmlns:a16="http://schemas.microsoft.com/office/drawing/2014/main" id="{5135985C-D7FB-FB21-B256-9BD6CD24C4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-1"/>
                  <a:ext cx="7512493" cy="1534720"/>
                </a:xfrm>
                <a:prstGeom prst="rect">
                  <a:avLst/>
                </a:prstGeom>
                <a:blipFill>
                  <a:blip r:embed="rId5"/>
                  <a:stretch>
                    <a:fillRect l="-519"/>
                  </a:stretch>
                </a:blipFill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Freihandform 683">
              <a:extLst>
                <a:ext uri="{FF2B5EF4-FFF2-40B4-BE49-F238E27FC236}">
                  <a16:creationId xmlns:a16="http://schemas.microsoft.com/office/drawing/2014/main" id="{86A1FAB7-F9A0-83E6-C3F6-98D7A564D104}"/>
                </a:ext>
              </a:extLst>
            </p:cNvPr>
            <p:cNvSpPr/>
            <p:nvPr/>
          </p:nvSpPr>
          <p:spPr>
            <a:xfrm>
              <a:off x="366279" y="1875138"/>
              <a:ext cx="1531601" cy="4075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1" y="14400"/>
                  </a:moveTo>
                  <a:cubicBezTo>
                    <a:pt x="19150" y="14393"/>
                    <a:pt x="18176" y="14598"/>
                    <a:pt x="14552" y="15798"/>
                  </a:cubicBezTo>
                  <a:lnTo>
                    <a:pt x="43" y="21600"/>
                  </a:lnTo>
                  <a:cubicBezTo>
                    <a:pt x="28" y="14400"/>
                    <a:pt x="14" y="7200"/>
                    <a:pt x="0" y="0"/>
                  </a:cubicBezTo>
                  <a:lnTo>
                    <a:pt x="14552" y="5718"/>
                  </a:lnTo>
                  <a:cubicBezTo>
                    <a:pt x="18176" y="6911"/>
                    <a:pt x="19196" y="7151"/>
                    <a:pt x="21600" y="7158"/>
                  </a:cubicBezTo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50000">
                  <a:srgbClr val="C00000"/>
                </a:gs>
                <a:gs pos="100000">
                  <a:srgbClr val="FFFF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603375">
                <a:defRPr sz="320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00"/>
            </a:p>
          </p:txBody>
        </p:sp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8A3348B8-0B3E-1FF7-D99F-DA75005CBEB3}"/>
                </a:ext>
              </a:extLst>
            </p:cNvPr>
            <p:cNvSpPr/>
            <p:nvPr/>
          </p:nvSpPr>
          <p:spPr>
            <a:xfrm>
              <a:off x="1987444" y="3036642"/>
              <a:ext cx="131314" cy="150738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78" name="Oval 28">
              <a:extLst>
                <a:ext uri="{FF2B5EF4-FFF2-40B4-BE49-F238E27FC236}">
                  <a16:creationId xmlns:a16="http://schemas.microsoft.com/office/drawing/2014/main" id="{411FB6D1-1BB9-BDA7-61B7-534F515AE792}"/>
                </a:ext>
              </a:extLst>
            </p:cNvPr>
            <p:cNvSpPr/>
            <p:nvPr/>
          </p:nvSpPr>
          <p:spPr>
            <a:xfrm>
              <a:off x="1987444" y="2626705"/>
              <a:ext cx="131314" cy="150738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79" name="Oval 28">
              <a:extLst>
                <a:ext uri="{FF2B5EF4-FFF2-40B4-BE49-F238E27FC236}">
                  <a16:creationId xmlns:a16="http://schemas.microsoft.com/office/drawing/2014/main" id="{B54C68A7-FE47-C1C8-0609-9C2355AB9558}"/>
                </a:ext>
              </a:extLst>
            </p:cNvPr>
            <p:cNvSpPr/>
            <p:nvPr/>
          </p:nvSpPr>
          <p:spPr>
            <a:xfrm>
              <a:off x="1987444" y="4905557"/>
              <a:ext cx="131314" cy="150738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80" name="Oval 28">
              <a:extLst>
                <a:ext uri="{FF2B5EF4-FFF2-40B4-BE49-F238E27FC236}">
                  <a16:creationId xmlns:a16="http://schemas.microsoft.com/office/drawing/2014/main" id="{D66DA907-AD66-D6CB-6277-F2B2304B43B0}"/>
                </a:ext>
              </a:extLst>
            </p:cNvPr>
            <p:cNvSpPr/>
            <p:nvPr/>
          </p:nvSpPr>
          <p:spPr>
            <a:xfrm>
              <a:off x="2174336" y="5243185"/>
              <a:ext cx="131314" cy="150738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81" name="Oval 28">
              <a:extLst>
                <a:ext uri="{FF2B5EF4-FFF2-40B4-BE49-F238E27FC236}">
                  <a16:creationId xmlns:a16="http://schemas.microsoft.com/office/drawing/2014/main" id="{F148531A-9485-8BDD-9734-2AE83DED773B}"/>
                </a:ext>
              </a:extLst>
            </p:cNvPr>
            <p:cNvSpPr/>
            <p:nvPr/>
          </p:nvSpPr>
          <p:spPr>
            <a:xfrm>
              <a:off x="2118755" y="4567928"/>
              <a:ext cx="131314" cy="150738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82" name="Oval 28">
              <a:extLst>
                <a:ext uri="{FF2B5EF4-FFF2-40B4-BE49-F238E27FC236}">
                  <a16:creationId xmlns:a16="http://schemas.microsoft.com/office/drawing/2014/main" id="{C2709867-E079-78B8-903A-7108961D2CC7}"/>
                </a:ext>
              </a:extLst>
            </p:cNvPr>
            <p:cNvSpPr/>
            <p:nvPr/>
          </p:nvSpPr>
          <p:spPr>
            <a:xfrm>
              <a:off x="2305646" y="4905557"/>
              <a:ext cx="131314" cy="150738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83" name="Oval 28">
              <a:extLst>
                <a:ext uri="{FF2B5EF4-FFF2-40B4-BE49-F238E27FC236}">
                  <a16:creationId xmlns:a16="http://schemas.microsoft.com/office/drawing/2014/main" id="{774ED919-2C79-F368-A9CC-D4E562AF5733}"/>
                </a:ext>
              </a:extLst>
            </p:cNvPr>
            <p:cNvSpPr/>
            <p:nvPr/>
          </p:nvSpPr>
          <p:spPr>
            <a:xfrm>
              <a:off x="2229917" y="2849751"/>
              <a:ext cx="131314" cy="150738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  <p:sp>
          <p:nvSpPr>
            <p:cNvPr id="84" name="Oval 28">
              <a:extLst>
                <a:ext uri="{FF2B5EF4-FFF2-40B4-BE49-F238E27FC236}">
                  <a16:creationId xmlns:a16="http://schemas.microsoft.com/office/drawing/2014/main" id="{4755CD61-20EC-0E91-2F1B-A34FF36A4F79}"/>
                </a:ext>
              </a:extLst>
            </p:cNvPr>
            <p:cNvSpPr/>
            <p:nvPr/>
          </p:nvSpPr>
          <p:spPr>
            <a:xfrm>
              <a:off x="2073618" y="2380010"/>
              <a:ext cx="131314" cy="150738"/>
            </a:xfrm>
            <a:prstGeom prst="ellipse">
              <a:avLst/>
            </a:prstGeom>
            <a:solidFill>
              <a:srgbClr val="FF990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 sz="1600"/>
            </a:p>
          </p:txBody>
        </p:sp>
      </p:grpSp>
      <p:grpSp>
        <p:nvGrpSpPr>
          <p:cNvPr id="94" name="Gruppieren 776">
            <a:extLst>
              <a:ext uri="{FF2B5EF4-FFF2-40B4-BE49-F238E27FC236}">
                <a16:creationId xmlns:a16="http://schemas.microsoft.com/office/drawing/2014/main" id="{B82EA45B-6018-3302-64DA-B2558C207B21}"/>
              </a:ext>
            </a:extLst>
          </p:cNvPr>
          <p:cNvGrpSpPr/>
          <p:nvPr/>
        </p:nvGrpSpPr>
        <p:grpSpPr>
          <a:xfrm>
            <a:off x="6446112" y="1226987"/>
            <a:ext cx="3159138" cy="3408253"/>
            <a:chOff x="-2" y="-725520"/>
            <a:chExt cx="7788586" cy="6740505"/>
          </a:xfrm>
        </p:grpSpPr>
        <p:grpSp>
          <p:nvGrpSpPr>
            <p:cNvPr id="95" name="Gruppieren 761">
              <a:extLst>
                <a:ext uri="{FF2B5EF4-FFF2-40B4-BE49-F238E27FC236}">
                  <a16:creationId xmlns:a16="http://schemas.microsoft.com/office/drawing/2014/main" id="{1B3DE7E0-E559-7ED2-731E-FA6BA88C562F}"/>
                </a:ext>
              </a:extLst>
            </p:cNvPr>
            <p:cNvGrpSpPr/>
            <p:nvPr/>
          </p:nvGrpSpPr>
          <p:grpSpPr>
            <a:xfrm>
              <a:off x="-2" y="-725520"/>
              <a:ext cx="7788586" cy="6387672"/>
              <a:chOff x="-2" y="-725519"/>
              <a:chExt cx="7788585" cy="6387670"/>
            </a:xfrm>
          </p:grpSpPr>
          <p:sp>
            <p:nvSpPr>
              <p:cNvPr id="97" name="Freihandform 762">
                <a:extLst>
                  <a:ext uri="{FF2B5EF4-FFF2-40B4-BE49-F238E27FC236}">
                    <a16:creationId xmlns:a16="http://schemas.microsoft.com/office/drawing/2014/main" id="{F81F6747-9DBC-5968-E869-CB8320829E8E}"/>
                  </a:ext>
                </a:extLst>
              </p:cNvPr>
              <p:cNvSpPr/>
              <p:nvPr/>
            </p:nvSpPr>
            <p:spPr>
              <a:xfrm flipH="1">
                <a:off x="2726523" y="1846411"/>
                <a:ext cx="2335539" cy="3815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61" y="14400"/>
                    </a:moveTo>
                    <a:cubicBezTo>
                      <a:pt x="19150" y="14393"/>
                      <a:pt x="18176" y="14598"/>
                      <a:pt x="14552" y="15798"/>
                    </a:cubicBezTo>
                    <a:lnTo>
                      <a:pt x="43" y="21600"/>
                    </a:lnTo>
                    <a:cubicBezTo>
                      <a:pt x="28" y="14400"/>
                      <a:pt x="14" y="7200"/>
                      <a:pt x="0" y="0"/>
                    </a:cubicBezTo>
                    <a:lnTo>
                      <a:pt x="14552" y="5718"/>
                    </a:lnTo>
                    <a:cubicBezTo>
                      <a:pt x="18176" y="6911"/>
                      <a:pt x="19196" y="7151"/>
                      <a:pt x="21600" y="7158"/>
                    </a:cubicBez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35000">
                    <a:srgbClr val="CF3C3C">
                      <a:alpha val="70000"/>
                    </a:srgbClr>
                  </a:gs>
                  <a:gs pos="47000">
                    <a:srgbClr val="C00000">
                      <a:alpha val="0"/>
                    </a:srgbClr>
                  </a:gs>
                  <a:gs pos="52999">
                    <a:srgbClr val="C00000">
                      <a:alpha val="0"/>
                    </a:srgbClr>
                  </a:gs>
                  <a:gs pos="64900">
                    <a:srgbClr val="D34C4C">
                      <a:alpha val="70000"/>
                    </a:srgbClr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01687">
                  <a:defRPr sz="1600">
                    <a:solidFill>
                      <a:srgbClr val="80808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/>
              </a:p>
            </p:txBody>
          </p:sp>
          <p:sp>
            <p:nvSpPr>
              <p:cNvPr id="98" name="Freihandform 763">
                <a:extLst>
                  <a:ext uri="{FF2B5EF4-FFF2-40B4-BE49-F238E27FC236}">
                    <a16:creationId xmlns:a16="http://schemas.microsoft.com/office/drawing/2014/main" id="{62715E87-6293-AF28-29C8-FD3C09471B3B}"/>
                  </a:ext>
                </a:extLst>
              </p:cNvPr>
              <p:cNvSpPr/>
              <p:nvPr/>
            </p:nvSpPr>
            <p:spPr>
              <a:xfrm>
                <a:off x="277803" y="1842822"/>
                <a:ext cx="2471175" cy="3815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61" y="14400"/>
                    </a:moveTo>
                    <a:cubicBezTo>
                      <a:pt x="19150" y="14393"/>
                      <a:pt x="18176" y="14598"/>
                      <a:pt x="14552" y="15798"/>
                    </a:cubicBezTo>
                    <a:lnTo>
                      <a:pt x="43" y="21600"/>
                    </a:lnTo>
                    <a:cubicBezTo>
                      <a:pt x="28" y="14400"/>
                      <a:pt x="14" y="7200"/>
                      <a:pt x="0" y="0"/>
                    </a:cubicBezTo>
                    <a:lnTo>
                      <a:pt x="14552" y="5718"/>
                    </a:lnTo>
                    <a:cubicBezTo>
                      <a:pt x="18176" y="6911"/>
                      <a:pt x="19196" y="7151"/>
                      <a:pt x="21600" y="7158"/>
                    </a:cubicBez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C00000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01687">
                  <a:defRPr sz="1600">
                    <a:solidFill>
                      <a:srgbClr val="80808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/>
              </a:p>
            </p:txBody>
          </p:sp>
          <p:sp>
            <p:nvSpPr>
              <p:cNvPr id="99" name="Ellipse 764">
                <a:extLst>
                  <a:ext uri="{FF2B5EF4-FFF2-40B4-BE49-F238E27FC236}">
                    <a16:creationId xmlns:a16="http://schemas.microsoft.com/office/drawing/2014/main" id="{E66718C3-38F9-87EA-3D35-105895C88652}"/>
                  </a:ext>
                </a:extLst>
              </p:cNvPr>
              <p:cNvSpPr/>
              <p:nvPr/>
            </p:nvSpPr>
            <p:spPr>
              <a:xfrm>
                <a:off x="2110978" y="3112693"/>
                <a:ext cx="1275999" cy="1275999"/>
              </a:xfrm>
              <a:prstGeom prst="ellipse">
                <a:avLst/>
              </a:prstGeom>
              <a:gradFill flip="none" rotWithShape="1">
                <a:gsLst>
                  <a:gs pos="0">
                    <a:srgbClr val="808080"/>
                  </a:gs>
                  <a:gs pos="34000">
                    <a:srgbClr val="8A8A8A"/>
                  </a:gs>
                  <a:gs pos="58999">
                    <a:srgbClr val="8D8D8D">
                      <a:alpha val="2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01687">
                  <a:defRPr sz="1600">
                    <a:solidFill>
                      <a:srgbClr val="80808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feld 765">
                    <a:extLst>
                      <a:ext uri="{FF2B5EF4-FFF2-40B4-BE49-F238E27FC236}">
                        <a16:creationId xmlns:a16="http://schemas.microsoft.com/office/drawing/2014/main" id="{11D86DAB-7D3E-582C-B9BE-4CA5BAEAEDB1}"/>
                      </a:ext>
                    </a:extLst>
                  </p:cNvPr>
                  <p:cNvSpPr txBox="1"/>
                  <p:nvPr/>
                </p:nvSpPr>
                <p:spPr>
                  <a:xfrm>
                    <a:off x="-2" y="-725519"/>
                    <a:ext cx="7788585" cy="190929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latin typeface="LMU CompatilFact"/>
                        <a:ea typeface="LMU CompatilFact"/>
                        <a:cs typeface="LMU CompatilFact"/>
                        <a:sym typeface="LMU CompatilFact"/>
                      </a:defRPr>
                    </a:pPr>
                    <a:r>
                      <a:rPr lang="de-DE" sz="1600" dirty="0" err="1"/>
                      <a:t>Mass</a:t>
                    </a:r>
                    <a:r>
                      <a:rPr lang="de-DE" sz="1600" dirty="0"/>
                      <a:t> limited </a:t>
                    </a:r>
                    <a:r>
                      <a:rPr lang="de-DE" sz="1600" dirty="0" err="1"/>
                      <a:t>targets</a:t>
                    </a:r>
                    <a:r>
                      <a:rPr lang="de-DE" sz="1600" dirty="0"/>
                      <a:t> </a:t>
                    </a:r>
                    <a14:m>
                      <m:oMath xmlns:m="http://schemas.openxmlformats.org/officeDocument/2006/math">
                        <m:r>
                          <a:rPr lang="ar-A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ar-A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𝒔𝒌𝒊𝒏</m:t>
                            </m:r>
                          </m:sub>
                        </m:sSub>
                      </m:oMath>
                    </a14:m>
                    <a:endParaRPr lang="de-DE" sz="1600" dirty="0"/>
                  </a:p>
                  <a:p>
                    <a:pPr>
                      <a:defRPr>
                        <a:latin typeface="LMU CompatilFact"/>
                        <a:ea typeface="LMU CompatilFact"/>
                        <a:cs typeface="LMU CompatilFact"/>
                        <a:sym typeface="LMU CompatilFact"/>
                      </a:defRPr>
                    </a:pPr>
                    <a:r>
                      <a:rPr sz="1600" dirty="0"/>
                      <a:t>µ-plasma in Paul trap</a:t>
                    </a:r>
                  </a:p>
                </p:txBody>
              </p:sp>
            </mc:Choice>
            <mc:Fallback xmlns="">
              <p:sp>
                <p:nvSpPr>
                  <p:cNvPr id="100" name="Textfeld 765">
                    <a:extLst>
                      <a:ext uri="{FF2B5EF4-FFF2-40B4-BE49-F238E27FC236}">
                        <a16:creationId xmlns:a16="http://schemas.microsoft.com/office/drawing/2014/main" id="{11D86DAB-7D3E-582C-B9BE-4CA5BAEAED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" y="-725519"/>
                    <a:ext cx="7788585" cy="190929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400" t="-1299"/>
                    </a:stretch>
                  </a:blipFill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1" name="Line 47">
                <a:extLst>
                  <a:ext uri="{FF2B5EF4-FFF2-40B4-BE49-F238E27FC236}">
                    <a16:creationId xmlns:a16="http://schemas.microsoft.com/office/drawing/2014/main" id="{436025F6-827F-B00E-7FE1-3473778D137D}"/>
                  </a:ext>
                </a:extLst>
              </p:cNvPr>
              <p:cNvSpPr/>
              <p:nvPr/>
            </p:nvSpPr>
            <p:spPr>
              <a:xfrm>
                <a:off x="2949851" y="3456161"/>
                <a:ext cx="511659" cy="63509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102" name="Line 48">
                <a:extLst>
                  <a:ext uri="{FF2B5EF4-FFF2-40B4-BE49-F238E27FC236}">
                    <a16:creationId xmlns:a16="http://schemas.microsoft.com/office/drawing/2014/main" id="{19F19E63-2E84-A4BB-AD72-E72B1096E7BE}"/>
                  </a:ext>
                </a:extLst>
              </p:cNvPr>
              <p:cNvSpPr/>
              <p:nvPr/>
            </p:nvSpPr>
            <p:spPr>
              <a:xfrm>
                <a:off x="2992741" y="3749907"/>
                <a:ext cx="536949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103" name="Line 49">
                <a:extLst>
                  <a:ext uri="{FF2B5EF4-FFF2-40B4-BE49-F238E27FC236}">
                    <a16:creationId xmlns:a16="http://schemas.microsoft.com/office/drawing/2014/main" id="{89FDBAE9-D682-F58E-B11B-233EC741C7B7}"/>
                  </a:ext>
                </a:extLst>
              </p:cNvPr>
              <p:cNvSpPr/>
              <p:nvPr/>
            </p:nvSpPr>
            <p:spPr>
              <a:xfrm flipV="1">
                <a:off x="2972403" y="4015800"/>
                <a:ext cx="489107" cy="29074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 sz="1600"/>
              </a:p>
            </p:txBody>
          </p:sp>
          <p:sp>
            <p:nvSpPr>
              <p:cNvPr id="104" name="Rechteck 769">
                <a:extLst>
                  <a:ext uri="{FF2B5EF4-FFF2-40B4-BE49-F238E27FC236}">
                    <a16:creationId xmlns:a16="http://schemas.microsoft.com/office/drawing/2014/main" id="{A04CFA94-1DD0-B9F2-F678-6C8F81FEEF1C}"/>
                  </a:ext>
                </a:extLst>
              </p:cNvPr>
              <p:cNvSpPr txBox="1"/>
              <p:nvPr/>
            </p:nvSpPr>
            <p:spPr>
              <a:xfrm>
                <a:off x="1655102" y="1615884"/>
                <a:ext cx="2700116" cy="11667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3200">
                    <a:solidFill>
                      <a:srgbClr val="FF0000"/>
                    </a:solidFill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lvl1pPr>
              </a:lstStyle>
              <a:p>
                <a:pPr>
                  <a:defRPr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:r>
                  <a:rPr sz="1600">
                    <a:latin typeface="LMU CompatilFact"/>
                    <a:ea typeface="LMU CompatilFact"/>
                    <a:cs typeface="LMU CompatilFact"/>
                    <a:sym typeface="LMU CompatilFact"/>
                  </a:rPr>
                  <a:t>transverse confinement</a:t>
                </a:r>
              </a:p>
            </p:txBody>
          </p:sp>
        </p:grpSp>
        <p:sp>
          <p:nvSpPr>
            <p:cNvPr id="96" name="Rechteck 775">
              <a:extLst>
                <a:ext uri="{FF2B5EF4-FFF2-40B4-BE49-F238E27FC236}">
                  <a16:creationId xmlns:a16="http://schemas.microsoft.com/office/drawing/2014/main" id="{8B0B61D0-1A3A-0A11-C63F-38031E2DF1F3}"/>
                </a:ext>
              </a:extLst>
            </p:cNvPr>
            <p:cNvSpPr txBox="1"/>
            <p:nvPr/>
          </p:nvSpPr>
          <p:spPr>
            <a:xfrm>
              <a:off x="55817" y="4966343"/>
              <a:ext cx="5284861" cy="10486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2500"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600" dirty="0" err="1"/>
                <a:t>Hilz</a:t>
              </a:r>
              <a:r>
                <a:rPr sz="1600" dirty="0"/>
                <a:t>+, </a:t>
              </a:r>
            </a:p>
            <a:p>
              <a:pPr algn="ctr">
                <a:defRPr sz="2500" i="1"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600" dirty="0"/>
                <a:t>Nat Comm.</a:t>
              </a:r>
              <a:r>
                <a:rPr sz="1600" i="0" dirty="0"/>
                <a:t> </a:t>
              </a:r>
              <a:r>
                <a:rPr sz="1600" b="1" i="0" dirty="0"/>
                <a:t>9</a:t>
              </a:r>
              <a:r>
                <a:rPr sz="1600" i="0" dirty="0"/>
                <a:t>, 423 (2018).</a:t>
              </a:r>
            </a:p>
          </p:txBody>
        </p:sp>
      </p:grpSp>
      <p:sp>
        <p:nvSpPr>
          <p:cNvPr id="106" name="Textfeld 105">
            <a:extLst>
              <a:ext uri="{FF2B5EF4-FFF2-40B4-BE49-F238E27FC236}">
                <a16:creationId xmlns:a16="http://schemas.microsoft.com/office/drawing/2014/main" id="{878CE4D5-F74A-E7B8-506E-DA0DFD776EB1}"/>
              </a:ext>
            </a:extLst>
          </p:cNvPr>
          <p:cNvSpPr txBox="1"/>
          <p:nvPr/>
        </p:nvSpPr>
        <p:spPr>
          <a:xfrm>
            <a:off x="22320" y="5297846"/>
            <a:ext cx="859003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828800">
              <a:defRPr sz="37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sz="1600" dirty="0" err="1"/>
              <a:t>Optimization</a:t>
            </a:r>
            <a:r>
              <a:rPr lang="de-DE" sz="1600" dirty="0"/>
              <a:t> </a:t>
            </a:r>
            <a:r>
              <a:rPr lang="de-DE" sz="1600" dirty="0" err="1"/>
              <a:t>strategy</a:t>
            </a:r>
            <a:r>
              <a:rPr lang="de-DE" sz="1600" dirty="0"/>
              <a:t> </a:t>
            </a:r>
            <a:r>
              <a:rPr lang="de-DE" sz="1600" dirty="0" err="1"/>
              <a:t>during</a:t>
            </a:r>
            <a:r>
              <a:rPr lang="de-DE" sz="1600" dirty="0"/>
              <a:t> last 20 </a:t>
            </a:r>
            <a:r>
              <a:rPr lang="de-DE" sz="1600" dirty="0" err="1"/>
              <a:t>years</a:t>
            </a:r>
            <a:r>
              <a:rPr lang="de-DE" sz="1600" dirty="0"/>
              <a:t>: laser-pulse </a:t>
            </a:r>
            <a:r>
              <a:rPr lang="de-DE" sz="1600" dirty="0" err="1"/>
              <a:t>energy</a:t>
            </a:r>
            <a:r>
              <a:rPr lang="de-DE" sz="1600" dirty="0"/>
              <a:t> </a:t>
            </a:r>
            <a:r>
              <a:rPr lang="de-DE" sz="1600" dirty="0">
                <a:ea typeface="Symbol"/>
                <a:cs typeface="Symbol"/>
                <a:sym typeface="Symbol"/>
              </a:rPr>
              <a:t>­</a:t>
            </a:r>
            <a:r>
              <a:rPr lang="de-DE" sz="1600" dirty="0"/>
              <a:t>, </a:t>
            </a:r>
            <a:r>
              <a:rPr lang="de-DE" sz="1600" dirty="0" err="1"/>
              <a:t>pre</a:t>
            </a:r>
            <a:r>
              <a:rPr lang="de-DE" sz="1600" dirty="0"/>
              <a:t>-pulses </a:t>
            </a:r>
            <a:r>
              <a:rPr lang="de-DE" sz="1400" dirty="0">
                <a:latin typeface="Symbol"/>
                <a:ea typeface="Symbol"/>
                <a:cs typeface="Symbol"/>
                <a:sym typeface="Symbol"/>
              </a:rPr>
              <a:t>¯</a:t>
            </a:r>
            <a:r>
              <a:rPr lang="de-DE" sz="1600" dirty="0"/>
              <a:t>, </a:t>
            </a:r>
            <a:r>
              <a:rPr lang="de-DE" sz="1600" dirty="0" err="1"/>
              <a:t>target</a:t>
            </a:r>
            <a:r>
              <a:rPr lang="de-DE" sz="1600" dirty="0"/>
              <a:t> </a:t>
            </a:r>
            <a:r>
              <a:rPr lang="de-DE" sz="1600" dirty="0" err="1"/>
              <a:t>thickness</a:t>
            </a:r>
            <a:r>
              <a:rPr lang="de-DE" sz="1600" dirty="0"/>
              <a:t> (</a:t>
            </a:r>
            <a:r>
              <a:rPr lang="de-DE" sz="1600" dirty="0" err="1"/>
              <a:t>size</a:t>
            </a:r>
            <a:r>
              <a:rPr lang="de-DE" sz="1600" dirty="0"/>
              <a:t>) </a:t>
            </a:r>
            <a:r>
              <a:rPr lang="de-DE" sz="1400" dirty="0">
                <a:latin typeface="Symbol"/>
                <a:ea typeface="Symbol"/>
                <a:cs typeface="Symbol"/>
                <a:sym typeface="Symbol"/>
              </a:rPr>
              <a:t>¯</a:t>
            </a:r>
            <a:r>
              <a:rPr lang="de-DE" sz="1600" dirty="0"/>
              <a:t>, </a:t>
            </a:r>
            <a:r>
              <a:rPr lang="de-DE" sz="1600" dirty="0" err="1"/>
              <a:t>repetition</a:t>
            </a:r>
            <a:r>
              <a:rPr lang="de-DE" sz="1600" dirty="0"/>
              <a:t> rate </a:t>
            </a:r>
            <a:r>
              <a:rPr lang="de-DE" sz="1600" dirty="0">
                <a:ea typeface="Symbol"/>
                <a:cs typeface="Symbol"/>
                <a:sym typeface="Symbol"/>
              </a:rPr>
              <a:t>­</a:t>
            </a:r>
            <a:r>
              <a:rPr lang="de-DE" sz="1600" dirty="0"/>
              <a:t>, </a:t>
            </a:r>
            <a:r>
              <a:rPr lang="de-DE" sz="1600" dirty="0" err="1"/>
              <a:t>reproducibility</a:t>
            </a:r>
            <a:r>
              <a:rPr lang="de-DE" sz="1600" dirty="0">
                <a:ea typeface="Symbol"/>
                <a:cs typeface="Symbol"/>
                <a:sym typeface="Symbol"/>
              </a:rPr>
              <a:t> ­</a:t>
            </a:r>
          </a:p>
        </p:txBody>
      </p:sp>
    </p:spTree>
    <p:extLst>
      <p:ext uri="{BB962C8B-B14F-4D97-AF65-F5344CB8AC3E}">
        <p14:creationId xmlns:p14="http://schemas.microsoft.com/office/powerpoint/2010/main" val="3264798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08572-5B43-1D44-9A15-D02F995A2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E6A17E46-A13F-2C9B-6894-45AB5849DC86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Laser-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6EE9F7D-8610-637A-F559-BF3B31FB79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7447475"/>
              </p:ext>
            </p:extLst>
          </p:nvPr>
        </p:nvGraphicFramePr>
        <p:xfrm>
          <a:off x="151903" y="1275061"/>
          <a:ext cx="8566212" cy="3187683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428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3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618"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Laser-plasma acceleration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Non-laser (Radio frequency, RF) acceleration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508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950">
                <a:tc>
                  <a:txBody>
                    <a:bodyPr/>
                    <a:lstStyle/>
                    <a:p>
                      <a:pPr algn="l" defTabSz="1828800">
                        <a:defRPr sz="4000">
                          <a:latin typeface="LMU CompatilFact"/>
                          <a:ea typeface="LMU CompatilFact"/>
                          <a:cs typeface="LMU CompatilFact"/>
                          <a:sym typeface="LMU CompatilFact"/>
                        </a:defRPr>
                      </a:pPr>
                      <a:r>
                        <a:rPr sz="1600" dirty="0">
                          <a:latin typeface="+mn-lt"/>
                        </a:rPr>
                        <a:t>Single bunch every second </a:t>
                      </a:r>
                      <a:br>
                        <a:rPr sz="1600" dirty="0">
                          <a:latin typeface="+mn-lt"/>
                        </a:rPr>
                      </a:br>
                      <a:r>
                        <a:rPr sz="1600" dirty="0">
                          <a:latin typeface="+mn-lt"/>
                        </a:rPr>
                        <a:t>(large particle number ≈10</a:t>
                      </a:r>
                      <a:r>
                        <a:rPr sz="1600" baseline="31999" dirty="0">
                          <a:latin typeface="+mn-lt"/>
                        </a:rPr>
                        <a:t>12</a:t>
                      </a:r>
                      <a:r>
                        <a:rPr sz="1600" dirty="0">
                          <a:latin typeface="+mn-lt"/>
                        </a:rPr>
                        <a:t> per bunch)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160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Continuous beam (micro-bunch train)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508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64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1600" dirty="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Broad energy distribution (100%)  </a:t>
                      </a:r>
                      <a:br>
                        <a:rPr lang="de-DE" sz="1600" dirty="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</a:br>
                      <a:r>
                        <a:rPr sz="1600" dirty="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yet short bunch (fs…</a:t>
                      </a:r>
                      <a:r>
                        <a:rPr sz="1600" dirty="0" err="1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ps</a:t>
                      </a:r>
                      <a:r>
                        <a:rPr sz="1600" dirty="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…ns)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160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Mono-energetic (ns…µs bunches)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381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1600" dirty="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Spray (10° divergence) yet small source (µm)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160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Beam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714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1600" dirty="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Intrinsically synchronous to multiple radiation modalities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1600" dirty="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Non-trivial in sub-ns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38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1600" dirty="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Source and acceleration combined  </a:t>
                      </a:r>
                      <a:br>
                        <a:rPr lang="de-DE" sz="1600" dirty="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</a:br>
                      <a:r>
                        <a:rPr sz="1600" dirty="0">
                          <a:latin typeface="+mn-lt"/>
                          <a:ea typeface="LMU CompatilFact"/>
                          <a:cs typeface="LMU CompatilFact"/>
                          <a:sym typeface="LMU CompatilFact"/>
                        </a:rPr>
                        <a:t>(high field, high temperature, high density)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4000">
                          <a:latin typeface="LMU CompatilFact"/>
                          <a:ea typeface="LMU CompatilFact"/>
                          <a:cs typeface="LMU CompatilFact"/>
                          <a:sym typeface="LMU CompatilFact"/>
                        </a:defRPr>
                      </a:pPr>
                      <a:endParaRPr sz="1600" dirty="0">
                        <a:latin typeface="+mn-lt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Pfeil nach unten 2">
            <a:extLst>
              <a:ext uri="{FF2B5EF4-FFF2-40B4-BE49-F238E27FC236}">
                <a16:creationId xmlns:a16="http://schemas.microsoft.com/office/drawing/2014/main" id="{A1E0B28C-09D2-07E6-AE74-58E5A92F9526}"/>
              </a:ext>
            </a:extLst>
          </p:cNvPr>
          <p:cNvSpPr/>
          <p:nvPr/>
        </p:nvSpPr>
        <p:spPr>
          <a:xfrm>
            <a:off x="2028191" y="4538249"/>
            <a:ext cx="542261" cy="490773"/>
          </a:xfrm>
          <a:prstGeom prst="downArrow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1D779E8-B39E-4B83-F1A8-8BE94E3479D0}"/>
              </a:ext>
            </a:extLst>
          </p:cNvPr>
          <p:cNvSpPr txBox="1"/>
          <p:nvPr/>
        </p:nvSpPr>
        <p:spPr>
          <a:xfrm>
            <a:off x="151904" y="5104527"/>
            <a:ext cx="4294836" cy="1200327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effectLst/>
              </a:rPr>
              <a:t>New </a:t>
            </a:r>
            <a:r>
              <a:rPr lang="de-DE" b="1" dirty="0" err="1">
                <a:solidFill>
                  <a:srgbClr val="000000"/>
                </a:solidFill>
                <a:effectLst/>
              </a:rPr>
              <a:t>application</a:t>
            </a:r>
            <a:r>
              <a:rPr lang="de-DE" b="1" dirty="0">
                <a:solidFill>
                  <a:srgbClr val="000000"/>
                </a:solidFill>
                <a:effectLst/>
              </a:rPr>
              <a:t> </a:t>
            </a:r>
            <a:r>
              <a:rPr lang="de-DE" b="1" dirty="0" err="1">
                <a:solidFill>
                  <a:srgbClr val="000000"/>
                </a:solidFill>
                <a:effectLst/>
              </a:rPr>
              <a:t>possibilities</a:t>
            </a:r>
            <a:endParaRPr lang="de-DE" b="1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Topics in </a:t>
            </a:r>
            <a:r>
              <a:rPr lang="de-DE" dirty="0" err="1"/>
              <a:t>medical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effectLst/>
              </a:rPr>
              <a:t>Probing</a:t>
            </a:r>
            <a:r>
              <a:rPr lang="de-DE" dirty="0">
                <a:solidFill>
                  <a:srgbClr val="000000"/>
                </a:solidFill>
                <a:effectLst/>
              </a:rPr>
              <a:t> ultrafast </a:t>
            </a:r>
            <a:r>
              <a:rPr lang="de-DE" dirty="0" err="1">
                <a:solidFill>
                  <a:srgbClr val="000000"/>
                </a:solidFill>
                <a:effectLst/>
              </a:rPr>
              <a:t>processes</a:t>
            </a:r>
            <a:endParaRPr lang="de-DE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</a:rPr>
              <a:t>Research in </a:t>
            </a:r>
            <a:r>
              <a:rPr lang="de-DE" dirty="0" err="1">
                <a:solidFill>
                  <a:srgbClr val="000000"/>
                </a:solidFill>
                <a:effectLst/>
              </a:rPr>
              <a:t>nuclear</a:t>
            </a:r>
            <a:r>
              <a:rPr lang="de-DE" dirty="0">
                <a:solidFill>
                  <a:srgbClr val="000000"/>
                </a:solidFill>
                <a:effectLst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</a:rPr>
              <a:t>astrophysics</a:t>
            </a:r>
            <a:endParaRPr lang="de-D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1422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109F9-36E0-925B-0EDE-107F1474E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CE82B5EF-4D11-4A08-D35A-1FE28AEC4808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Laser-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1E8BAB4-D04C-33AC-669F-C0F5EA11897D}"/>
              </a:ext>
            </a:extLst>
          </p:cNvPr>
          <p:cNvSpPr txBox="1"/>
          <p:nvPr/>
        </p:nvSpPr>
        <p:spPr>
          <a:xfrm>
            <a:off x="195942" y="1219590"/>
            <a:ext cx="647373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hangingPunct="1"/>
            <a:r>
              <a:rPr lang="de-DE" b="1" dirty="0"/>
              <a:t>State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art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rough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):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EB09B77C-3504-26ED-F9C9-A33502BF9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268159"/>
              </p:ext>
            </p:extLst>
          </p:nvPr>
        </p:nvGraphicFramePr>
        <p:xfrm>
          <a:off x="231864" y="1588922"/>
          <a:ext cx="8546376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5496">
                  <a:extLst>
                    <a:ext uri="{9D8B030D-6E8A-4147-A177-3AD203B41FA5}">
                      <a16:colId xmlns:a16="http://schemas.microsoft.com/office/drawing/2014/main" val="3377754338"/>
                    </a:ext>
                  </a:extLst>
                </a:gridCol>
                <a:gridCol w="4192088">
                  <a:extLst>
                    <a:ext uri="{9D8B030D-6E8A-4147-A177-3AD203B41FA5}">
                      <a16:colId xmlns:a16="http://schemas.microsoft.com/office/drawing/2014/main" val="16373780"/>
                    </a:ext>
                  </a:extLst>
                </a:gridCol>
                <a:gridCol w="2848792">
                  <a:extLst>
                    <a:ext uri="{9D8B030D-6E8A-4147-A177-3AD203B41FA5}">
                      <a16:colId xmlns:a16="http://schemas.microsoft.com/office/drawing/2014/main" val="641813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Laser-driven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Conventional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74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150 MeV record, 70 MeV reproducible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70-230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90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100% without beamline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0.1 %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971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Avg. Dose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 </a:t>
                      </a:r>
                      <a:r>
                        <a:rPr lang="en-GB" sz="1600" dirty="0" err="1"/>
                        <a:t>Gy</a:t>
                      </a:r>
                      <a:r>
                        <a:rPr lang="en-GB" sz="1600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 </a:t>
                      </a:r>
                      <a:r>
                        <a:rPr lang="en-GB" sz="1600" dirty="0" err="1"/>
                        <a:t>Gy</a:t>
                      </a:r>
                      <a:r>
                        <a:rPr lang="en-GB" sz="1600" dirty="0"/>
                        <a:t>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272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Peak Dose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Up to 10</a:t>
                      </a:r>
                      <a:r>
                        <a:rPr lang="en-GB" sz="1600" baseline="30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Continuous beam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885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 dirty="0"/>
                        <a:t>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Solved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454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Diagnostic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Challenging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Solved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09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$ 40M (1 PW)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$ 40M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363831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007735D1-BACE-970E-59B9-7138FF86679F}"/>
              </a:ext>
            </a:extLst>
          </p:cNvPr>
          <p:cNvSpPr txBox="1"/>
          <p:nvPr/>
        </p:nvSpPr>
        <p:spPr>
          <a:xfrm>
            <a:off x="195942" y="4616278"/>
            <a:ext cx="8752116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Literature: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Schreiber et al: “Hands-on” laser driven ion acceleration: A primer for laser-driven source development and potential applications (2016)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Linz et al: What will it take for laser driven proton accelerators to be applied to </a:t>
            </a:r>
            <a:r>
              <a:rPr lang="en-GB" dirty="0" err="1"/>
              <a:t>tumor</a:t>
            </a:r>
            <a:r>
              <a:rPr lang="en-GB" dirty="0"/>
              <a:t> therapy? (2016)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Linz et al: Laser-driven ion accelerators for </a:t>
            </a: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tumor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therapy revisited (2016)</a:t>
            </a:r>
          </a:p>
        </p:txBody>
      </p:sp>
    </p:spTree>
    <p:extLst>
      <p:ext uri="{BB962C8B-B14F-4D97-AF65-F5344CB8AC3E}">
        <p14:creationId xmlns:p14="http://schemas.microsoft.com/office/powerpoint/2010/main" val="40317063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A3C2C-3EAC-7B62-C9D7-1A8F6359F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BDFE8F02-38F6-4E31-4D65-FE07780C8EF9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sz="2100" b="1" dirty="0" err="1"/>
              <a:t>C</a:t>
            </a:r>
            <a:r>
              <a:rPr lang="de-DE" sz="2100" dirty="0" err="1"/>
              <a:t>entre</a:t>
            </a:r>
            <a:r>
              <a:rPr lang="de-DE" sz="2100" dirty="0"/>
              <a:t> </a:t>
            </a:r>
            <a:r>
              <a:rPr lang="de-DE" sz="2100" dirty="0" err="1"/>
              <a:t>for</a:t>
            </a:r>
            <a:r>
              <a:rPr lang="de-DE" sz="2100" dirty="0"/>
              <a:t> </a:t>
            </a:r>
            <a:r>
              <a:rPr lang="de-DE" sz="2100" b="1" dirty="0" err="1"/>
              <a:t>A</a:t>
            </a:r>
            <a:r>
              <a:rPr lang="de-DE" sz="2100" dirty="0" err="1"/>
              <a:t>dvanced</a:t>
            </a:r>
            <a:r>
              <a:rPr lang="de-DE" sz="2100" dirty="0"/>
              <a:t> </a:t>
            </a:r>
            <a:r>
              <a:rPr lang="de-DE" sz="2100" b="1" dirty="0"/>
              <a:t>L</a:t>
            </a:r>
            <a:r>
              <a:rPr lang="de-DE" sz="2100" dirty="0"/>
              <a:t>aser </a:t>
            </a:r>
            <a:r>
              <a:rPr lang="de-DE" sz="2100" b="1" dirty="0" err="1"/>
              <a:t>A</a:t>
            </a:r>
            <a:r>
              <a:rPr lang="de-DE" sz="2100" dirty="0" err="1"/>
              <a:t>pplications</a:t>
            </a:r>
            <a:r>
              <a:rPr lang="de-DE" sz="2100" dirty="0"/>
              <a:t> (CALA)</a:t>
            </a:r>
          </a:p>
        </p:txBody>
      </p:sp>
      <p:sp>
        <p:nvSpPr>
          <p:cNvPr id="37" name="Foliennummer">
            <a:extLst>
              <a:ext uri="{FF2B5EF4-FFF2-40B4-BE49-F238E27FC236}">
                <a16:creationId xmlns:a16="http://schemas.microsoft.com/office/drawing/2014/main" id="{27C56B93-C494-D5E2-F60E-84096EBE689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57999C70-1E72-E0CE-A72E-AAAF7B6091D4}"/>
              </a:ext>
            </a:extLst>
          </p:cNvPr>
          <p:cNvGrpSpPr/>
          <p:nvPr/>
        </p:nvGrpSpPr>
        <p:grpSpPr>
          <a:xfrm>
            <a:off x="57477" y="1212483"/>
            <a:ext cx="8995084" cy="3329037"/>
            <a:chOff x="26996" y="1212483"/>
            <a:chExt cx="9236571" cy="3153173"/>
          </a:xfrm>
        </p:grpSpPr>
        <p:pic>
          <p:nvPicPr>
            <p:cNvPr id="38" name="Grafik 6" descr="Grafik 6">
              <a:extLst>
                <a:ext uri="{FF2B5EF4-FFF2-40B4-BE49-F238E27FC236}">
                  <a16:creationId xmlns:a16="http://schemas.microsoft.com/office/drawing/2014/main" id="{75B5A686-53E8-82B1-1CA0-3CF20E8E8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3011"/>
            <a:stretch>
              <a:fillRect/>
            </a:stretch>
          </p:blipFill>
          <p:spPr>
            <a:xfrm>
              <a:off x="3837814" y="1212483"/>
              <a:ext cx="5425753" cy="306417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" name="Bildschirmfoto 2022-11-21 um 13.38.32.png" descr="Bildschirmfoto 2022-11-21 um 13.38.32.png">
              <a:extLst>
                <a:ext uri="{FF2B5EF4-FFF2-40B4-BE49-F238E27FC236}">
                  <a16:creationId xmlns:a16="http://schemas.microsoft.com/office/drawing/2014/main" id="{E6124560-F3AF-5BFD-2CEE-3893CE4C9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26" y="1212483"/>
              <a:ext cx="3358652" cy="306403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0" name="Kreis">
              <a:extLst>
                <a:ext uri="{FF2B5EF4-FFF2-40B4-BE49-F238E27FC236}">
                  <a16:creationId xmlns:a16="http://schemas.microsoft.com/office/drawing/2014/main" id="{E9B8BA5E-9280-8F1D-4D07-6794C181983F}"/>
                </a:ext>
              </a:extLst>
            </p:cNvPr>
            <p:cNvSpPr/>
            <p:nvPr/>
          </p:nvSpPr>
          <p:spPr>
            <a:xfrm>
              <a:off x="1505456" y="2605465"/>
              <a:ext cx="117883" cy="110499"/>
            </a:xfrm>
            <a:prstGeom prst="ellipse">
              <a:avLst/>
            </a:prstGeom>
            <a:solidFill>
              <a:srgbClr val="9411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41" name="Linie">
              <a:extLst>
                <a:ext uri="{FF2B5EF4-FFF2-40B4-BE49-F238E27FC236}">
                  <a16:creationId xmlns:a16="http://schemas.microsoft.com/office/drawing/2014/main" id="{82618478-AE79-B70F-F652-BA91AAB1C322}"/>
                </a:ext>
              </a:extLst>
            </p:cNvPr>
            <p:cNvSpPr/>
            <p:nvPr/>
          </p:nvSpPr>
          <p:spPr>
            <a:xfrm flipV="1">
              <a:off x="1545583" y="1227709"/>
              <a:ext cx="2304543" cy="1428019"/>
            </a:xfrm>
            <a:prstGeom prst="line">
              <a:avLst/>
            </a:prstGeom>
            <a:ln w="25400">
              <a:solidFill>
                <a:srgbClr val="941100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42" name="Linie">
              <a:extLst>
                <a:ext uri="{FF2B5EF4-FFF2-40B4-BE49-F238E27FC236}">
                  <a16:creationId xmlns:a16="http://schemas.microsoft.com/office/drawing/2014/main" id="{F5DC4421-4AF7-E83F-BB14-C8B3E5181454}"/>
                </a:ext>
              </a:extLst>
            </p:cNvPr>
            <p:cNvSpPr/>
            <p:nvPr/>
          </p:nvSpPr>
          <p:spPr>
            <a:xfrm flipH="1" flipV="1">
              <a:off x="1546051" y="2683713"/>
              <a:ext cx="2303608" cy="1582485"/>
            </a:xfrm>
            <a:prstGeom prst="line">
              <a:avLst/>
            </a:prstGeom>
            <a:ln w="25400">
              <a:solidFill>
                <a:srgbClr val="941100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43" name="Fig: Google maps">
              <a:extLst>
                <a:ext uri="{FF2B5EF4-FFF2-40B4-BE49-F238E27FC236}">
                  <a16:creationId xmlns:a16="http://schemas.microsoft.com/office/drawing/2014/main" id="{2EF07ABD-3FC0-0B19-F5F7-3C34536044A2}"/>
                </a:ext>
              </a:extLst>
            </p:cNvPr>
            <p:cNvSpPr txBox="1"/>
            <p:nvPr/>
          </p:nvSpPr>
          <p:spPr>
            <a:xfrm>
              <a:off x="26996" y="4028450"/>
              <a:ext cx="1569888" cy="3372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200"/>
              </a:lvl1pPr>
            </a:lstStyle>
            <a:p>
              <a:r>
                <a:t>Fig: Google maps</a:t>
              </a:r>
            </a:p>
          </p:txBody>
        </p:sp>
      </p:grpSp>
      <p:pic>
        <p:nvPicPr>
          <p:cNvPr id="45" name="Grafik 44">
            <a:extLst>
              <a:ext uri="{FF2B5EF4-FFF2-40B4-BE49-F238E27FC236}">
                <a16:creationId xmlns:a16="http://schemas.microsoft.com/office/drawing/2014/main" id="{19F1D492-AD7B-A1DA-760D-CA7FF7F0B7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7" b="21325"/>
          <a:stretch/>
        </p:blipFill>
        <p:spPr>
          <a:xfrm>
            <a:off x="-92424" y="4742521"/>
            <a:ext cx="9259014" cy="1498354"/>
          </a:xfrm>
          <a:prstGeom prst="rect">
            <a:avLst/>
          </a:prstGeom>
          <a:solidFill>
            <a:srgbClr val="FF6600"/>
          </a:solidFill>
        </p:spPr>
      </p:pic>
      <p:sp>
        <p:nvSpPr>
          <p:cNvPr id="46" name="Rechteck 36">
            <a:extLst>
              <a:ext uri="{FF2B5EF4-FFF2-40B4-BE49-F238E27FC236}">
                <a16:creationId xmlns:a16="http://schemas.microsoft.com/office/drawing/2014/main" id="{34BDEA3E-10BC-8C7D-8877-65DB88C55E64}"/>
              </a:ext>
            </a:extLst>
          </p:cNvPr>
          <p:cNvSpPr/>
          <p:nvPr/>
        </p:nvSpPr>
        <p:spPr>
          <a:xfrm>
            <a:off x="2132544" y="4805751"/>
            <a:ext cx="1845282" cy="685947"/>
          </a:xfrm>
          <a:custGeom>
            <a:avLst/>
            <a:gdLst>
              <a:gd name="connsiteX0" fmla="*/ 0 w 1405210"/>
              <a:gd name="connsiteY0" fmla="*/ 0 h 430992"/>
              <a:gd name="connsiteX1" fmla="*/ 1405210 w 1405210"/>
              <a:gd name="connsiteY1" fmla="*/ 0 h 430992"/>
              <a:gd name="connsiteX2" fmla="*/ 1405210 w 1405210"/>
              <a:gd name="connsiteY2" fmla="*/ 430992 h 430992"/>
              <a:gd name="connsiteX3" fmla="*/ 0 w 1405210"/>
              <a:gd name="connsiteY3" fmla="*/ 430992 h 430992"/>
              <a:gd name="connsiteX4" fmla="*/ 0 w 1405210"/>
              <a:gd name="connsiteY4" fmla="*/ 0 h 430992"/>
              <a:gd name="connsiteX0" fmla="*/ 118110 w 1523320"/>
              <a:gd name="connsiteY0" fmla="*/ 0 h 430992"/>
              <a:gd name="connsiteX1" fmla="*/ 1523320 w 1523320"/>
              <a:gd name="connsiteY1" fmla="*/ 0 h 430992"/>
              <a:gd name="connsiteX2" fmla="*/ 1523320 w 1523320"/>
              <a:gd name="connsiteY2" fmla="*/ 430992 h 430992"/>
              <a:gd name="connsiteX3" fmla="*/ 0 w 1523320"/>
              <a:gd name="connsiteY3" fmla="*/ 423372 h 430992"/>
              <a:gd name="connsiteX4" fmla="*/ 118110 w 1523320"/>
              <a:gd name="connsiteY4" fmla="*/ 0 h 430992"/>
              <a:gd name="connsiteX0" fmla="*/ 118110 w 1614760"/>
              <a:gd name="connsiteY0" fmla="*/ 0 h 430992"/>
              <a:gd name="connsiteX1" fmla="*/ 1523320 w 1614760"/>
              <a:gd name="connsiteY1" fmla="*/ 0 h 430992"/>
              <a:gd name="connsiteX2" fmla="*/ 1614760 w 1614760"/>
              <a:gd name="connsiteY2" fmla="*/ 430992 h 430992"/>
              <a:gd name="connsiteX3" fmla="*/ 0 w 1614760"/>
              <a:gd name="connsiteY3" fmla="*/ 423372 h 430992"/>
              <a:gd name="connsiteX4" fmla="*/ 118110 w 1614760"/>
              <a:gd name="connsiteY4" fmla="*/ 0 h 430992"/>
              <a:gd name="connsiteX0" fmla="*/ 118110 w 1637620"/>
              <a:gd name="connsiteY0" fmla="*/ 0 h 430992"/>
              <a:gd name="connsiteX1" fmla="*/ 1637620 w 1637620"/>
              <a:gd name="connsiteY1" fmla="*/ 0 h 430992"/>
              <a:gd name="connsiteX2" fmla="*/ 1614760 w 1637620"/>
              <a:gd name="connsiteY2" fmla="*/ 430992 h 430992"/>
              <a:gd name="connsiteX3" fmla="*/ 0 w 1637620"/>
              <a:gd name="connsiteY3" fmla="*/ 423372 h 430992"/>
              <a:gd name="connsiteX4" fmla="*/ 118110 w 1637620"/>
              <a:gd name="connsiteY4" fmla="*/ 0 h 430992"/>
              <a:gd name="connsiteX0" fmla="*/ 118110 w 1649050"/>
              <a:gd name="connsiteY0" fmla="*/ 0 h 430992"/>
              <a:gd name="connsiteX1" fmla="*/ 1649050 w 1649050"/>
              <a:gd name="connsiteY1" fmla="*/ 7620 h 430992"/>
              <a:gd name="connsiteX2" fmla="*/ 1614760 w 1649050"/>
              <a:gd name="connsiteY2" fmla="*/ 430992 h 430992"/>
              <a:gd name="connsiteX3" fmla="*/ 0 w 1649050"/>
              <a:gd name="connsiteY3" fmla="*/ 423372 h 430992"/>
              <a:gd name="connsiteX4" fmla="*/ 118110 w 1649050"/>
              <a:gd name="connsiteY4" fmla="*/ 0 h 430992"/>
              <a:gd name="connsiteX0" fmla="*/ 118110 w 1641430"/>
              <a:gd name="connsiteY0" fmla="*/ 0 h 430992"/>
              <a:gd name="connsiteX1" fmla="*/ 1641430 w 1641430"/>
              <a:gd name="connsiteY1" fmla="*/ 0 h 430992"/>
              <a:gd name="connsiteX2" fmla="*/ 1614760 w 1641430"/>
              <a:gd name="connsiteY2" fmla="*/ 430992 h 430992"/>
              <a:gd name="connsiteX3" fmla="*/ 0 w 1641430"/>
              <a:gd name="connsiteY3" fmla="*/ 423372 h 430992"/>
              <a:gd name="connsiteX4" fmla="*/ 118110 w 1641430"/>
              <a:gd name="connsiteY4" fmla="*/ 0 h 430992"/>
              <a:gd name="connsiteX0" fmla="*/ 256318 w 1779638"/>
              <a:gd name="connsiteY0" fmla="*/ 0 h 439222"/>
              <a:gd name="connsiteX1" fmla="*/ 1779638 w 1779638"/>
              <a:gd name="connsiteY1" fmla="*/ 0 h 439222"/>
              <a:gd name="connsiteX2" fmla="*/ 1752968 w 1779638"/>
              <a:gd name="connsiteY2" fmla="*/ 430992 h 439222"/>
              <a:gd name="connsiteX3" fmla="*/ 0 w 1779638"/>
              <a:gd name="connsiteY3" fmla="*/ 439222 h 439222"/>
              <a:gd name="connsiteX4" fmla="*/ 256318 w 1779638"/>
              <a:gd name="connsiteY4" fmla="*/ 0 h 439222"/>
              <a:gd name="connsiteX0" fmla="*/ 256318 w 1779638"/>
              <a:gd name="connsiteY0" fmla="*/ 0 h 439222"/>
              <a:gd name="connsiteX1" fmla="*/ 1779638 w 1779638"/>
              <a:gd name="connsiteY1" fmla="*/ 0 h 439222"/>
              <a:gd name="connsiteX2" fmla="*/ 1661698 w 1779638"/>
              <a:gd name="connsiteY2" fmla="*/ 438917 h 439222"/>
              <a:gd name="connsiteX3" fmla="*/ 0 w 1779638"/>
              <a:gd name="connsiteY3" fmla="*/ 439222 h 439222"/>
              <a:gd name="connsiteX4" fmla="*/ 256318 w 1779638"/>
              <a:gd name="connsiteY4" fmla="*/ 0 h 439222"/>
              <a:gd name="connsiteX0" fmla="*/ 256318 w 1717054"/>
              <a:gd name="connsiteY0" fmla="*/ 0 h 439222"/>
              <a:gd name="connsiteX1" fmla="*/ 1717054 w 1717054"/>
              <a:gd name="connsiteY1" fmla="*/ 1981 h 439222"/>
              <a:gd name="connsiteX2" fmla="*/ 1661698 w 1717054"/>
              <a:gd name="connsiteY2" fmla="*/ 438917 h 439222"/>
              <a:gd name="connsiteX3" fmla="*/ 0 w 1717054"/>
              <a:gd name="connsiteY3" fmla="*/ 439222 h 439222"/>
              <a:gd name="connsiteX4" fmla="*/ 256318 w 1717054"/>
              <a:gd name="connsiteY4" fmla="*/ 0 h 439222"/>
              <a:gd name="connsiteX0" fmla="*/ 219810 w 1717054"/>
              <a:gd name="connsiteY0" fmla="*/ 0 h 445166"/>
              <a:gd name="connsiteX1" fmla="*/ 1717054 w 1717054"/>
              <a:gd name="connsiteY1" fmla="*/ 7925 h 445166"/>
              <a:gd name="connsiteX2" fmla="*/ 1661698 w 1717054"/>
              <a:gd name="connsiteY2" fmla="*/ 444861 h 445166"/>
              <a:gd name="connsiteX3" fmla="*/ 0 w 1717054"/>
              <a:gd name="connsiteY3" fmla="*/ 445166 h 445166"/>
              <a:gd name="connsiteX4" fmla="*/ 219810 w 1717054"/>
              <a:gd name="connsiteY4" fmla="*/ 0 h 445166"/>
              <a:gd name="connsiteX0" fmla="*/ 230240 w 1727484"/>
              <a:gd name="connsiteY0" fmla="*/ 0 h 444861"/>
              <a:gd name="connsiteX1" fmla="*/ 1727484 w 1727484"/>
              <a:gd name="connsiteY1" fmla="*/ 7925 h 444861"/>
              <a:gd name="connsiteX2" fmla="*/ 1672128 w 1727484"/>
              <a:gd name="connsiteY2" fmla="*/ 444861 h 444861"/>
              <a:gd name="connsiteX3" fmla="*/ 0 w 1727484"/>
              <a:gd name="connsiteY3" fmla="*/ 441203 h 444861"/>
              <a:gd name="connsiteX4" fmla="*/ 230240 w 1727484"/>
              <a:gd name="connsiteY4" fmla="*/ 0 h 444861"/>
              <a:gd name="connsiteX0" fmla="*/ 230240 w 1717054"/>
              <a:gd name="connsiteY0" fmla="*/ 0 h 444861"/>
              <a:gd name="connsiteX1" fmla="*/ 1717054 w 1717054"/>
              <a:gd name="connsiteY1" fmla="*/ 7925 h 444861"/>
              <a:gd name="connsiteX2" fmla="*/ 1672128 w 1717054"/>
              <a:gd name="connsiteY2" fmla="*/ 444861 h 444861"/>
              <a:gd name="connsiteX3" fmla="*/ 0 w 1717054"/>
              <a:gd name="connsiteY3" fmla="*/ 441203 h 444861"/>
              <a:gd name="connsiteX4" fmla="*/ 230240 w 1717054"/>
              <a:gd name="connsiteY4" fmla="*/ 0 h 444861"/>
              <a:gd name="connsiteX0" fmla="*/ 179889 w 1666703"/>
              <a:gd name="connsiteY0" fmla="*/ 0 h 448521"/>
              <a:gd name="connsiteX1" fmla="*/ 1666703 w 1666703"/>
              <a:gd name="connsiteY1" fmla="*/ 7925 h 448521"/>
              <a:gd name="connsiteX2" fmla="*/ 1621777 w 1666703"/>
              <a:gd name="connsiteY2" fmla="*/ 444861 h 448521"/>
              <a:gd name="connsiteX3" fmla="*/ 0 w 1666703"/>
              <a:gd name="connsiteY3" fmla="*/ 448521 h 448521"/>
              <a:gd name="connsiteX4" fmla="*/ 179889 w 1666703"/>
              <a:gd name="connsiteY4" fmla="*/ 0 h 44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703" h="448521">
                <a:moveTo>
                  <a:pt x="179889" y="0"/>
                </a:moveTo>
                <a:lnTo>
                  <a:pt x="1666703" y="7925"/>
                </a:lnTo>
                <a:lnTo>
                  <a:pt x="1621777" y="444861"/>
                </a:lnTo>
                <a:lnTo>
                  <a:pt x="0" y="448521"/>
                </a:lnTo>
                <a:lnTo>
                  <a:pt x="179889" y="0"/>
                </a:ln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ATLAS3000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F49177C2-FDBA-A4C9-6CD9-556BC1887568}"/>
              </a:ext>
            </a:extLst>
          </p:cNvPr>
          <p:cNvSpPr/>
          <p:nvPr/>
        </p:nvSpPr>
        <p:spPr>
          <a:xfrm>
            <a:off x="2338688" y="5777961"/>
            <a:ext cx="4951834" cy="51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https://www.pulse.physik.uni-muenchen.de/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AAF7DFA0-96B0-CFA9-A921-31E9606C9B9B}"/>
              </a:ext>
            </a:extLst>
          </p:cNvPr>
          <p:cNvSpPr txBox="1"/>
          <p:nvPr/>
        </p:nvSpPr>
        <p:spPr>
          <a:xfrm>
            <a:off x="354366" y="4950307"/>
            <a:ext cx="1904539" cy="864717"/>
          </a:xfrm>
          <a:custGeom>
            <a:avLst/>
            <a:gdLst>
              <a:gd name="connsiteX0" fmla="*/ 0 w 1419931"/>
              <a:gd name="connsiteY0" fmla="*/ 0 h 830997"/>
              <a:gd name="connsiteX1" fmla="*/ 1419931 w 1419931"/>
              <a:gd name="connsiteY1" fmla="*/ 0 h 830997"/>
              <a:gd name="connsiteX2" fmla="*/ 1419931 w 1419931"/>
              <a:gd name="connsiteY2" fmla="*/ 830997 h 830997"/>
              <a:gd name="connsiteX3" fmla="*/ 0 w 1419931"/>
              <a:gd name="connsiteY3" fmla="*/ 830997 h 830997"/>
              <a:gd name="connsiteX4" fmla="*/ 0 w 1419931"/>
              <a:gd name="connsiteY4" fmla="*/ 0 h 830997"/>
              <a:gd name="connsiteX0" fmla="*/ 0 w 1522927"/>
              <a:gd name="connsiteY0" fmla="*/ 0 h 830997"/>
              <a:gd name="connsiteX1" fmla="*/ 1522927 w 1522927"/>
              <a:gd name="connsiteY1" fmla="*/ 87923 h 830997"/>
              <a:gd name="connsiteX2" fmla="*/ 1419931 w 1522927"/>
              <a:gd name="connsiteY2" fmla="*/ 830997 h 830997"/>
              <a:gd name="connsiteX3" fmla="*/ 0 w 1522927"/>
              <a:gd name="connsiteY3" fmla="*/ 830997 h 830997"/>
              <a:gd name="connsiteX4" fmla="*/ 0 w 1522927"/>
              <a:gd name="connsiteY4" fmla="*/ 0 h 830997"/>
              <a:gd name="connsiteX0" fmla="*/ 0 w 1522927"/>
              <a:gd name="connsiteY0" fmla="*/ 0 h 830997"/>
              <a:gd name="connsiteX1" fmla="*/ 1522927 w 1522927"/>
              <a:gd name="connsiteY1" fmla="*/ 87923 h 830997"/>
              <a:gd name="connsiteX2" fmla="*/ 1276742 w 1522927"/>
              <a:gd name="connsiteY2" fmla="*/ 720465 h 830997"/>
              <a:gd name="connsiteX3" fmla="*/ 0 w 1522927"/>
              <a:gd name="connsiteY3" fmla="*/ 830997 h 830997"/>
              <a:gd name="connsiteX4" fmla="*/ 0 w 1522927"/>
              <a:gd name="connsiteY4" fmla="*/ 0 h 830997"/>
              <a:gd name="connsiteX0" fmla="*/ 32658 w 1555585"/>
              <a:gd name="connsiteY0" fmla="*/ 0 h 738050"/>
              <a:gd name="connsiteX1" fmla="*/ 1555585 w 1555585"/>
              <a:gd name="connsiteY1" fmla="*/ 87923 h 738050"/>
              <a:gd name="connsiteX2" fmla="*/ 1309400 w 1555585"/>
              <a:gd name="connsiteY2" fmla="*/ 720465 h 738050"/>
              <a:gd name="connsiteX3" fmla="*/ 0 w 1555585"/>
              <a:gd name="connsiteY3" fmla="*/ 738050 h 738050"/>
              <a:gd name="connsiteX4" fmla="*/ 32658 w 1555585"/>
              <a:gd name="connsiteY4" fmla="*/ 0 h 738050"/>
              <a:gd name="connsiteX0" fmla="*/ 238649 w 1555585"/>
              <a:gd name="connsiteY0" fmla="*/ 2512 h 650127"/>
              <a:gd name="connsiteX1" fmla="*/ 1555585 w 1555585"/>
              <a:gd name="connsiteY1" fmla="*/ 0 h 650127"/>
              <a:gd name="connsiteX2" fmla="*/ 1309400 w 1555585"/>
              <a:gd name="connsiteY2" fmla="*/ 632542 h 650127"/>
              <a:gd name="connsiteX3" fmla="*/ 0 w 1555585"/>
              <a:gd name="connsiteY3" fmla="*/ 650127 h 650127"/>
              <a:gd name="connsiteX4" fmla="*/ 238649 w 1555585"/>
              <a:gd name="connsiteY4" fmla="*/ 2512 h 650127"/>
              <a:gd name="connsiteX0" fmla="*/ 447152 w 1764088"/>
              <a:gd name="connsiteY0" fmla="*/ 2512 h 660175"/>
              <a:gd name="connsiteX1" fmla="*/ 1764088 w 1764088"/>
              <a:gd name="connsiteY1" fmla="*/ 0 h 660175"/>
              <a:gd name="connsiteX2" fmla="*/ 1517903 w 1764088"/>
              <a:gd name="connsiteY2" fmla="*/ 632542 h 660175"/>
              <a:gd name="connsiteX3" fmla="*/ 0 w 1764088"/>
              <a:gd name="connsiteY3" fmla="*/ 660175 h 660175"/>
              <a:gd name="connsiteX4" fmla="*/ 447152 w 1764088"/>
              <a:gd name="connsiteY4" fmla="*/ 2512 h 660175"/>
              <a:gd name="connsiteX0" fmla="*/ 565629 w 1882565"/>
              <a:gd name="connsiteY0" fmla="*/ 2512 h 824997"/>
              <a:gd name="connsiteX1" fmla="*/ 1882565 w 1882565"/>
              <a:gd name="connsiteY1" fmla="*/ 0 h 824997"/>
              <a:gd name="connsiteX2" fmla="*/ 1636380 w 1882565"/>
              <a:gd name="connsiteY2" fmla="*/ 632542 h 824997"/>
              <a:gd name="connsiteX3" fmla="*/ 0 w 1882565"/>
              <a:gd name="connsiteY3" fmla="*/ 824997 h 824997"/>
              <a:gd name="connsiteX4" fmla="*/ 565629 w 1882565"/>
              <a:gd name="connsiteY4" fmla="*/ 2512 h 824997"/>
              <a:gd name="connsiteX0" fmla="*/ 371205 w 1882565"/>
              <a:gd name="connsiteY0" fmla="*/ 109838 h 824997"/>
              <a:gd name="connsiteX1" fmla="*/ 1882565 w 1882565"/>
              <a:gd name="connsiteY1" fmla="*/ 0 h 824997"/>
              <a:gd name="connsiteX2" fmla="*/ 1636380 w 1882565"/>
              <a:gd name="connsiteY2" fmla="*/ 632542 h 824997"/>
              <a:gd name="connsiteX3" fmla="*/ 0 w 1882565"/>
              <a:gd name="connsiteY3" fmla="*/ 824997 h 824997"/>
              <a:gd name="connsiteX4" fmla="*/ 371205 w 1882565"/>
              <a:gd name="connsiteY4" fmla="*/ 109838 h 824997"/>
              <a:gd name="connsiteX0" fmla="*/ 371205 w 1840035"/>
              <a:gd name="connsiteY0" fmla="*/ 0 h 715159"/>
              <a:gd name="connsiteX1" fmla="*/ 1840035 w 1840035"/>
              <a:gd name="connsiteY1" fmla="*/ 1321 h 715159"/>
              <a:gd name="connsiteX2" fmla="*/ 1636380 w 1840035"/>
              <a:gd name="connsiteY2" fmla="*/ 522704 h 715159"/>
              <a:gd name="connsiteX3" fmla="*/ 0 w 1840035"/>
              <a:gd name="connsiteY3" fmla="*/ 715159 h 715159"/>
              <a:gd name="connsiteX4" fmla="*/ 371205 w 1840035"/>
              <a:gd name="connsiteY4" fmla="*/ 0 h 715159"/>
              <a:gd name="connsiteX0" fmla="*/ 371205 w 1840035"/>
              <a:gd name="connsiteY0" fmla="*/ 0 h 715159"/>
              <a:gd name="connsiteX1" fmla="*/ 1840035 w 1840035"/>
              <a:gd name="connsiteY1" fmla="*/ 1321 h 715159"/>
              <a:gd name="connsiteX2" fmla="*/ 1627267 w 1840035"/>
              <a:gd name="connsiteY2" fmla="*/ 702857 h 715159"/>
              <a:gd name="connsiteX3" fmla="*/ 0 w 1840035"/>
              <a:gd name="connsiteY3" fmla="*/ 715159 h 715159"/>
              <a:gd name="connsiteX4" fmla="*/ 371205 w 1840035"/>
              <a:gd name="connsiteY4" fmla="*/ 0 h 715159"/>
              <a:gd name="connsiteX0" fmla="*/ 359053 w 1827883"/>
              <a:gd name="connsiteY0" fmla="*/ 0 h 711326"/>
              <a:gd name="connsiteX1" fmla="*/ 1827883 w 1827883"/>
              <a:gd name="connsiteY1" fmla="*/ 1321 h 711326"/>
              <a:gd name="connsiteX2" fmla="*/ 1615115 w 1827883"/>
              <a:gd name="connsiteY2" fmla="*/ 702857 h 711326"/>
              <a:gd name="connsiteX3" fmla="*/ 0 w 1827883"/>
              <a:gd name="connsiteY3" fmla="*/ 711326 h 711326"/>
              <a:gd name="connsiteX4" fmla="*/ 359053 w 1827883"/>
              <a:gd name="connsiteY4" fmla="*/ 0 h 71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883" h="711326">
                <a:moveTo>
                  <a:pt x="359053" y="0"/>
                </a:moveTo>
                <a:lnTo>
                  <a:pt x="1827883" y="1321"/>
                </a:lnTo>
                <a:lnTo>
                  <a:pt x="1615115" y="702857"/>
                </a:lnTo>
                <a:lnTo>
                  <a:pt x="0" y="711326"/>
                </a:lnTo>
                <a:lnTo>
                  <a:pt x="359053" y="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    Broadband IR </a:t>
            </a:r>
            <a:r>
              <a:rPr lang="de-DE" sz="1400" dirty="0" err="1">
                <a:solidFill>
                  <a:schemeClr val="bg1"/>
                </a:solidFill>
              </a:rPr>
              <a:t>Diagnostics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E92E9721-51C5-9719-E47E-819B853EC4B3}"/>
              </a:ext>
            </a:extLst>
          </p:cNvPr>
          <p:cNvGrpSpPr/>
          <p:nvPr/>
        </p:nvGrpSpPr>
        <p:grpSpPr>
          <a:xfrm>
            <a:off x="4320000" y="4926634"/>
            <a:ext cx="2892553" cy="786616"/>
            <a:chOff x="4421751" y="1026892"/>
            <a:chExt cx="2776131" cy="512840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3F87E5C7-17AB-4796-C297-DD00D6D0E93D}"/>
                </a:ext>
              </a:extLst>
            </p:cNvPr>
            <p:cNvGrpSpPr/>
            <p:nvPr/>
          </p:nvGrpSpPr>
          <p:grpSpPr>
            <a:xfrm>
              <a:off x="4421752" y="1026892"/>
              <a:ext cx="2776130" cy="512840"/>
              <a:chOff x="4421752" y="1026892"/>
              <a:chExt cx="2776130" cy="512840"/>
            </a:xfrm>
          </p:grpSpPr>
          <p:sp>
            <p:nvSpPr>
              <p:cNvPr id="52" name="Rechteck 37">
                <a:extLst>
                  <a:ext uri="{FF2B5EF4-FFF2-40B4-BE49-F238E27FC236}">
                    <a16:creationId xmlns:a16="http://schemas.microsoft.com/office/drawing/2014/main" id="{620E66BF-1D0C-3696-E16A-8D232FBA8873}"/>
                  </a:ext>
                </a:extLst>
              </p:cNvPr>
              <p:cNvSpPr/>
              <p:nvPr/>
            </p:nvSpPr>
            <p:spPr>
              <a:xfrm>
                <a:off x="4421752" y="1398909"/>
                <a:ext cx="1382042" cy="140823"/>
              </a:xfrm>
              <a:custGeom>
                <a:avLst/>
                <a:gdLst>
                  <a:gd name="connsiteX0" fmla="*/ 0 w 1440000"/>
                  <a:gd name="connsiteY0" fmla="*/ 0 h 144000"/>
                  <a:gd name="connsiteX1" fmla="*/ 1440000 w 1440000"/>
                  <a:gd name="connsiteY1" fmla="*/ 0 h 144000"/>
                  <a:gd name="connsiteX2" fmla="*/ 1440000 w 1440000"/>
                  <a:gd name="connsiteY2" fmla="*/ 144000 h 144000"/>
                  <a:gd name="connsiteX3" fmla="*/ 0 w 1440000"/>
                  <a:gd name="connsiteY3" fmla="*/ 144000 h 144000"/>
                  <a:gd name="connsiteX4" fmla="*/ 0 w 1440000"/>
                  <a:gd name="connsiteY4" fmla="*/ 0 h 144000"/>
                  <a:gd name="connsiteX0" fmla="*/ 0 w 1440000"/>
                  <a:gd name="connsiteY0" fmla="*/ 0 h 144000"/>
                  <a:gd name="connsiteX1" fmla="*/ 1287600 w 1440000"/>
                  <a:gd name="connsiteY1" fmla="*/ 3810 h 144000"/>
                  <a:gd name="connsiteX2" fmla="*/ 1440000 w 1440000"/>
                  <a:gd name="connsiteY2" fmla="*/ 144000 h 144000"/>
                  <a:gd name="connsiteX3" fmla="*/ 0 w 1440000"/>
                  <a:gd name="connsiteY3" fmla="*/ 144000 h 144000"/>
                  <a:gd name="connsiteX4" fmla="*/ 0 w 1440000"/>
                  <a:gd name="connsiteY4" fmla="*/ 0 h 144000"/>
                  <a:gd name="connsiteX0" fmla="*/ 0 w 1310460"/>
                  <a:gd name="connsiteY0" fmla="*/ 0 h 144000"/>
                  <a:gd name="connsiteX1" fmla="*/ 1287600 w 1310460"/>
                  <a:gd name="connsiteY1" fmla="*/ 3810 h 144000"/>
                  <a:gd name="connsiteX2" fmla="*/ 1310460 w 1310460"/>
                  <a:gd name="connsiteY2" fmla="*/ 144000 h 144000"/>
                  <a:gd name="connsiteX3" fmla="*/ 0 w 1310460"/>
                  <a:gd name="connsiteY3" fmla="*/ 144000 h 144000"/>
                  <a:gd name="connsiteX4" fmla="*/ 0 w 1310460"/>
                  <a:gd name="connsiteY4" fmla="*/ 0 h 14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0460" h="144000">
                    <a:moveTo>
                      <a:pt x="0" y="0"/>
                    </a:moveTo>
                    <a:lnTo>
                      <a:pt x="1287600" y="3810"/>
                    </a:lnTo>
                    <a:lnTo>
                      <a:pt x="1310460" y="144000"/>
                    </a:lnTo>
                    <a:lnTo>
                      <a:pt x="0" y="144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Electrons+xrays</a:t>
                </a:r>
                <a:endParaRPr lang="en-US" sz="1400" dirty="0"/>
              </a:p>
            </p:txBody>
          </p:sp>
          <p:sp>
            <p:nvSpPr>
              <p:cNvPr id="53" name="Rechteck 38">
                <a:extLst>
                  <a:ext uri="{FF2B5EF4-FFF2-40B4-BE49-F238E27FC236}">
                    <a16:creationId xmlns:a16="http://schemas.microsoft.com/office/drawing/2014/main" id="{DD8CE8E8-684C-4AFA-33D5-B81553CFAF08}"/>
                  </a:ext>
                </a:extLst>
              </p:cNvPr>
              <p:cNvSpPr/>
              <p:nvPr/>
            </p:nvSpPr>
            <p:spPr>
              <a:xfrm>
                <a:off x="4421752" y="1030358"/>
                <a:ext cx="1382042" cy="140823"/>
              </a:xfrm>
              <a:custGeom>
                <a:avLst/>
                <a:gdLst>
                  <a:gd name="connsiteX0" fmla="*/ 0 w 1440000"/>
                  <a:gd name="connsiteY0" fmla="*/ 0 h 144000"/>
                  <a:gd name="connsiteX1" fmla="*/ 1440000 w 1440000"/>
                  <a:gd name="connsiteY1" fmla="*/ 0 h 144000"/>
                  <a:gd name="connsiteX2" fmla="*/ 1440000 w 1440000"/>
                  <a:gd name="connsiteY2" fmla="*/ 144000 h 144000"/>
                  <a:gd name="connsiteX3" fmla="*/ 0 w 1440000"/>
                  <a:gd name="connsiteY3" fmla="*/ 144000 h 144000"/>
                  <a:gd name="connsiteX4" fmla="*/ 0 w 1440000"/>
                  <a:gd name="connsiteY4" fmla="*/ 0 h 144000"/>
                  <a:gd name="connsiteX0" fmla="*/ 0 w 1440000"/>
                  <a:gd name="connsiteY0" fmla="*/ 0 h 144000"/>
                  <a:gd name="connsiteX1" fmla="*/ 1440000 w 1440000"/>
                  <a:gd name="connsiteY1" fmla="*/ 0 h 144000"/>
                  <a:gd name="connsiteX2" fmla="*/ 1245128 w 1440000"/>
                  <a:gd name="connsiteY2" fmla="*/ 144000 h 144000"/>
                  <a:gd name="connsiteX3" fmla="*/ 0 w 1440000"/>
                  <a:gd name="connsiteY3" fmla="*/ 144000 h 144000"/>
                  <a:gd name="connsiteX4" fmla="*/ 0 w 1440000"/>
                  <a:gd name="connsiteY4" fmla="*/ 0 h 144000"/>
                  <a:gd name="connsiteX0" fmla="*/ 0 w 1245128"/>
                  <a:gd name="connsiteY0" fmla="*/ 7495 h 151495"/>
                  <a:gd name="connsiteX1" fmla="*/ 1215148 w 1245128"/>
                  <a:gd name="connsiteY1" fmla="*/ 0 h 151495"/>
                  <a:gd name="connsiteX2" fmla="*/ 1245128 w 1245128"/>
                  <a:gd name="connsiteY2" fmla="*/ 151495 h 151495"/>
                  <a:gd name="connsiteX3" fmla="*/ 0 w 1245128"/>
                  <a:gd name="connsiteY3" fmla="*/ 151495 h 151495"/>
                  <a:gd name="connsiteX4" fmla="*/ 0 w 1245128"/>
                  <a:gd name="connsiteY4" fmla="*/ 7495 h 151495"/>
                  <a:gd name="connsiteX0" fmla="*/ 0 w 1245128"/>
                  <a:gd name="connsiteY0" fmla="*/ 0 h 144000"/>
                  <a:gd name="connsiteX1" fmla="*/ 1215148 w 1245128"/>
                  <a:gd name="connsiteY1" fmla="*/ 0 h 144000"/>
                  <a:gd name="connsiteX2" fmla="*/ 1245128 w 1245128"/>
                  <a:gd name="connsiteY2" fmla="*/ 144000 h 144000"/>
                  <a:gd name="connsiteX3" fmla="*/ 0 w 1245128"/>
                  <a:gd name="connsiteY3" fmla="*/ 144000 h 144000"/>
                  <a:gd name="connsiteX4" fmla="*/ 0 w 1245128"/>
                  <a:gd name="connsiteY4" fmla="*/ 0 h 144000"/>
                  <a:gd name="connsiteX0" fmla="*/ 0 w 1245628"/>
                  <a:gd name="connsiteY0" fmla="*/ 0 h 144000"/>
                  <a:gd name="connsiteX1" fmla="*/ 1245628 w 1245628"/>
                  <a:gd name="connsiteY1" fmla="*/ 0 h 144000"/>
                  <a:gd name="connsiteX2" fmla="*/ 1245128 w 1245628"/>
                  <a:gd name="connsiteY2" fmla="*/ 144000 h 144000"/>
                  <a:gd name="connsiteX3" fmla="*/ 0 w 1245628"/>
                  <a:gd name="connsiteY3" fmla="*/ 144000 h 144000"/>
                  <a:gd name="connsiteX4" fmla="*/ 0 w 1245628"/>
                  <a:gd name="connsiteY4" fmla="*/ 0 h 144000"/>
                  <a:gd name="connsiteX0" fmla="*/ 0 w 1267988"/>
                  <a:gd name="connsiteY0" fmla="*/ 0 h 144000"/>
                  <a:gd name="connsiteX1" fmla="*/ 1245628 w 1267988"/>
                  <a:gd name="connsiteY1" fmla="*/ 0 h 144000"/>
                  <a:gd name="connsiteX2" fmla="*/ 1267988 w 1267988"/>
                  <a:gd name="connsiteY2" fmla="*/ 144000 h 144000"/>
                  <a:gd name="connsiteX3" fmla="*/ 0 w 1267988"/>
                  <a:gd name="connsiteY3" fmla="*/ 144000 h 144000"/>
                  <a:gd name="connsiteX4" fmla="*/ 0 w 1267988"/>
                  <a:gd name="connsiteY4" fmla="*/ 0 h 144000"/>
                  <a:gd name="connsiteX0" fmla="*/ 0 w 1267988"/>
                  <a:gd name="connsiteY0" fmla="*/ 0 h 144000"/>
                  <a:gd name="connsiteX1" fmla="*/ 1245628 w 1267988"/>
                  <a:gd name="connsiteY1" fmla="*/ 0 h 144000"/>
                  <a:gd name="connsiteX2" fmla="*/ 1267988 w 1267988"/>
                  <a:gd name="connsiteY2" fmla="*/ 144000 h 144000"/>
                  <a:gd name="connsiteX3" fmla="*/ 0 w 1267988"/>
                  <a:gd name="connsiteY3" fmla="*/ 144000 h 144000"/>
                  <a:gd name="connsiteX4" fmla="*/ 0 w 1267988"/>
                  <a:gd name="connsiteY4" fmla="*/ 0 h 14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7988" h="144000">
                    <a:moveTo>
                      <a:pt x="0" y="0"/>
                    </a:moveTo>
                    <a:lnTo>
                      <a:pt x="1245628" y="0"/>
                    </a:lnTo>
                    <a:cubicBezTo>
                      <a:pt x="1245461" y="48000"/>
                      <a:pt x="1268155" y="96000"/>
                      <a:pt x="1267988" y="144000"/>
                    </a:cubicBezTo>
                    <a:lnTo>
                      <a:pt x="0" y="144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7D31">
                  <a:alpha val="70000"/>
                </a:srgbClr>
              </a:solidFill>
              <a:ln w="28575">
                <a:solidFill>
                  <a:srgbClr val="941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Prot+carbons</a:t>
                </a:r>
                <a:endParaRPr lang="en-US" sz="1400" dirty="0"/>
              </a:p>
            </p:txBody>
          </p:sp>
          <p:sp>
            <p:nvSpPr>
              <p:cNvPr id="54" name="Rechteck 37">
                <a:extLst>
                  <a:ext uri="{FF2B5EF4-FFF2-40B4-BE49-F238E27FC236}">
                    <a16:creationId xmlns:a16="http://schemas.microsoft.com/office/drawing/2014/main" id="{C333788B-72B9-488C-CF7E-110C59779FFA}"/>
                  </a:ext>
                </a:extLst>
              </p:cNvPr>
              <p:cNvSpPr/>
              <p:nvPr/>
            </p:nvSpPr>
            <p:spPr>
              <a:xfrm>
                <a:off x="5815840" y="1026892"/>
                <a:ext cx="1382042" cy="140823"/>
              </a:xfrm>
              <a:custGeom>
                <a:avLst/>
                <a:gdLst>
                  <a:gd name="connsiteX0" fmla="*/ 0 w 1440000"/>
                  <a:gd name="connsiteY0" fmla="*/ 0 h 144000"/>
                  <a:gd name="connsiteX1" fmla="*/ 1440000 w 1440000"/>
                  <a:gd name="connsiteY1" fmla="*/ 0 h 144000"/>
                  <a:gd name="connsiteX2" fmla="*/ 1440000 w 1440000"/>
                  <a:gd name="connsiteY2" fmla="*/ 144000 h 144000"/>
                  <a:gd name="connsiteX3" fmla="*/ 0 w 1440000"/>
                  <a:gd name="connsiteY3" fmla="*/ 144000 h 144000"/>
                  <a:gd name="connsiteX4" fmla="*/ 0 w 1440000"/>
                  <a:gd name="connsiteY4" fmla="*/ 0 h 144000"/>
                  <a:gd name="connsiteX0" fmla="*/ 0 w 1440000"/>
                  <a:gd name="connsiteY0" fmla="*/ 0 h 144000"/>
                  <a:gd name="connsiteX1" fmla="*/ 1287600 w 1440000"/>
                  <a:gd name="connsiteY1" fmla="*/ 3810 h 144000"/>
                  <a:gd name="connsiteX2" fmla="*/ 1440000 w 1440000"/>
                  <a:gd name="connsiteY2" fmla="*/ 144000 h 144000"/>
                  <a:gd name="connsiteX3" fmla="*/ 0 w 1440000"/>
                  <a:gd name="connsiteY3" fmla="*/ 144000 h 144000"/>
                  <a:gd name="connsiteX4" fmla="*/ 0 w 1440000"/>
                  <a:gd name="connsiteY4" fmla="*/ 0 h 144000"/>
                  <a:gd name="connsiteX0" fmla="*/ 0 w 1310460"/>
                  <a:gd name="connsiteY0" fmla="*/ 0 h 144000"/>
                  <a:gd name="connsiteX1" fmla="*/ 1287600 w 1310460"/>
                  <a:gd name="connsiteY1" fmla="*/ 3810 h 144000"/>
                  <a:gd name="connsiteX2" fmla="*/ 1310460 w 1310460"/>
                  <a:gd name="connsiteY2" fmla="*/ 144000 h 144000"/>
                  <a:gd name="connsiteX3" fmla="*/ 0 w 1310460"/>
                  <a:gd name="connsiteY3" fmla="*/ 144000 h 144000"/>
                  <a:gd name="connsiteX4" fmla="*/ 0 w 1310460"/>
                  <a:gd name="connsiteY4" fmla="*/ 0 h 144000"/>
                  <a:gd name="connsiteX0" fmla="*/ 0 w 1310460"/>
                  <a:gd name="connsiteY0" fmla="*/ 0 h 144000"/>
                  <a:gd name="connsiteX1" fmla="*/ 1287600 w 1310460"/>
                  <a:gd name="connsiteY1" fmla="*/ 3810 h 144000"/>
                  <a:gd name="connsiteX2" fmla="*/ 1310460 w 1310460"/>
                  <a:gd name="connsiteY2" fmla="*/ 144000 h 144000"/>
                  <a:gd name="connsiteX3" fmla="*/ 0 w 1310460"/>
                  <a:gd name="connsiteY3" fmla="*/ 144000 h 144000"/>
                  <a:gd name="connsiteX4" fmla="*/ 0 w 1310460"/>
                  <a:gd name="connsiteY4" fmla="*/ 0 h 144000"/>
                  <a:gd name="connsiteX0" fmla="*/ 0 w 1310460"/>
                  <a:gd name="connsiteY0" fmla="*/ 0 h 156325"/>
                  <a:gd name="connsiteX1" fmla="*/ 1287600 w 1310460"/>
                  <a:gd name="connsiteY1" fmla="*/ 3810 h 156325"/>
                  <a:gd name="connsiteX2" fmla="*/ 1310460 w 1310460"/>
                  <a:gd name="connsiteY2" fmla="*/ 144000 h 156325"/>
                  <a:gd name="connsiteX3" fmla="*/ 39734 w 1310460"/>
                  <a:gd name="connsiteY3" fmla="*/ 156325 h 156325"/>
                  <a:gd name="connsiteX4" fmla="*/ 0 w 1310460"/>
                  <a:gd name="connsiteY4" fmla="*/ 0 h 156325"/>
                  <a:gd name="connsiteX0" fmla="*/ 0 w 1338507"/>
                  <a:gd name="connsiteY0" fmla="*/ 0 h 162488"/>
                  <a:gd name="connsiteX1" fmla="*/ 1287600 w 1338507"/>
                  <a:gd name="connsiteY1" fmla="*/ 3810 h 162488"/>
                  <a:gd name="connsiteX2" fmla="*/ 1338507 w 1338507"/>
                  <a:gd name="connsiteY2" fmla="*/ 162488 h 162488"/>
                  <a:gd name="connsiteX3" fmla="*/ 39734 w 1338507"/>
                  <a:gd name="connsiteY3" fmla="*/ 156325 h 162488"/>
                  <a:gd name="connsiteX4" fmla="*/ 0 w 1338507"/>
                  <a:gd name="connsiteY4" fmla="*/ 0 h 162488"/>
                  <a:gd name="connsiteX0" fmla="*/ 0 w 1338507"/>
                  <a:gd name="connsiteY0" fmla="*/ 0 h 156325"/>
                  <a:gd name="connsiteX1" fmla="*/ 1287600 w 1338507"/>
                  <a:gd name="connsiteY1" fmla="*/ 3810 h 156325"/>
                  <a:gd name="connsiteX2" fmla="*/ 1338507 w 1338507"/>
                  <a:gd name="connsiteY2" fmla="*/ 151704 h 156325"/>
                  <a:gd name="connsiteX3" fmla="*/ 39734 w 1338507"/>
                  <a:gd name="connsiteY3" fmla="*/ 156325 h 156325"/>
                  <a:gd name="connsiteX4" fmla="*/ 0 w 1338507"/>
                  <a:gd name="connsiteY4" fmla="*/ 0 h 156325"/>
                  <a:gd name="connsiteX0" fmla="*/ 0 w 1343182"/>
                  <a:gd name="connsiteY0" fmla="*/ 0 h 159407"/>
                  <a:gd name="connsiteX1" fmla="*/ 1287600 w 1343182"/>
                  <a:gd name="connsiteY1" fmla="*/ 3810 h 159407"/>
                  <a:gd name="connsiteX2" fmla="*/ 1343182 w 1343182"/>
                  <a:gd name="connsiteY2" fmla="*/ 159407 h 159407"/>
                  <a:gd name="connsiteX3" fmla="*/ 39734 w 1343182"/>
                  <a:gd name="connsiteY3" fmla="*/ 156325 h 159407"/>
                  <a:gd name="connsiteX4" fmla="*/ 0 w 1343182"/>
                  <a:gd name="connsiteY4" fmla="*/ 0 h 159407"/>
                  <a:gd name="connsiteX0" fmla="*/ 0 w 1343182"/>
                  <a:gd name="connsiteY0" fmla="*/ 2353 h 161760"/>
                  <a:gd name="connsiteX1" fmla="*/ 1278251 w 1343182"/>
                  <a:gd name="connsiteY1" fmla="*/ 0 h 161760"/>
                  <a:gd name="connsiteX2" fmla="*/ 1343182 w 1343182"/>
                  <a:gd name="connsiteY2" fmla="*/ 161760 h 161760"/>
                  <a:gd name="connsiteX3" fmla="*/ 39734 w 1343182"/>
                  <a:gd name="connsiteY3" fmla="*/ 158678 h 161760"/>
                  <a:gd name="connsiteX4" fmla="*/ 0 w 1343182"/>
                  <a:gd name="connsiteY4" fmla="*/ 2353 h 161760"/>
                  <a:gd name="connsiteX0" fmla="*/ 0 w 1343182"/>
                  <a:gd name="connsiteY0" fmla="*/ 2353 h 160219"/>
                  <a:gd name="connsiteX1" fmla="*/ 1278251 w 1343182"/>
                  <a:gd name="connsiteY1" fmla="*/ 0 h 160219"/>
                  <a:gd name="connsiteX2" fmla="*/ 1343182 w 1343182"/>
                  <a:gd name="connsiteY2" fmla="*/ 160219 h 160219"/>
                  <a:gd name="connsiteX3" fmla="*/ 39734 w 1343182"/>
                  <a:gd name="connsiteY3" fmla="*/ 158678 h 160219"/>
                  <a:gd name="connsiteX4" fmla="*/ 0 w 1343182"/>
                  <a:gd name="connsiteY4" fmla="*/ 2353 h 160219"/>
                  <a:gd name="connsiteX0" fmla="*/ 0 w 1343182"/>
                  <a:gd name="connsiteY0" fmla="*/ 2353 h 166381"/>
                  <a:gd name="connsiteX1" fmla="*/ 1278251 w 1343182"/>
                  <a:gd name="connsiteY1" fmla="*/ 0 h 166381"/>
                  <a:gd name="connsiteX2" fmla="*/ 1343182 w 1343182"/>
                  <a:gd name="connsiteY2" fmla="*/ 160219 h 166381"/>
                  <a:gd name="connsiteX3" fmla="*/ 39734 w 1343182"/>
                  <a:gd name="connsiteY3" fmla="*/ 166381 h 166381"/>
                  <a:gd name="connsiteX4" fmla="*/ 0 w 1343182"/>
                  <a:gd name="connsiteY4" fmla="*/ 2353 h 166381"/>
                  <a:gd name="connsiteX0" fmla="*/ 0 w 1343182"/>
                  <a:gd name="connsiteY0" fmla="*/ 2353 h 160219"/>
                  <a:gd name="connsiteX1" fmla="*/ 1278251 w 1343182"/>
                  <a:gd name="connsiteY1" fmla="*/ 0 h 160219"/>
                  <a:gd name="connsiteX2" fmla="*/ 1343182 w 1343182"/>
                  <a:gd name="connsiteY2" fmla="*/ 160219 h 160219"/>
                  <a:gd name="connsiteX3" fmla="*/ 39734 w 1343182"/>
                  <a:gd name="connsiteY3" fmla="*/ 160219 h 160219"/>
                  <a:gd name="connsiteX4" fmla="*/ 0 w 1343182"/>
                  <a:gd name="connsiteY4" fmla="*/ 2353 h 160219"/>
                  <a:gd name="connsiteX0" fmla="*/ 0 w 1343182"/>
                  <a:gd name="connsiteY0" fmla="*/ 2353 h 163300"/>
                  <a:gd name="connsiteX1" fmla="*/ 1278251 w 1343182"/>
                  <a:gd name="connsiteY1" fmla="*/ 0 h 163300"/>
                  <a:gd name="connsiteX2" fmla="*/ 1343182 w 1343182"/>
                  <a:gd name="connsiteY2" fmla="*/ 160219 h 163300"/>
                  <a:gd name="connsiteX3" fmla="*/ 35059 w 1343182"/>
                  <a:gd name="connsiteY3" fmla="*/ 163300 h 163300"/>
                  <a:gd name="connsiteX4" fmla="*/ 0 w 1343182"/>
                  <a:gd name="connsiteY4" fmla="*/ 2353 h 163300"/>
                  <a:gd name="connsiteX0" fmla="*/ 0 w 1343182"/>
                  <a:gd name="connsiteY0" fmla="*/ 10056 h 171003"/>
                  <a:gd name="connsiteX1" fmla="*/ 1278251 w 1343182"/>
                  <a:gd name="connsiteY1" fmla="*/ 0 h 171003"/>
                  <a:gd name="connsiteX2" fmla="*/ 1343182 w 1343182"/>
                  <a:gd name="connsiteY2" fmla="*/ 167922 h 171003"/>
                  <a:gd name="connsiteX3" fmla="*/ 35059 w 1343182"/>
                  <a:gd name="connsiteY3" fmla="*/ 171003 h 171003"/>
                  <a:gd name="connsiteX4" fmla="*/ 0 w 1343182"/>
                  <a:gd name="connsiteY4" fmla="*/ 10056 h 171003"/>
                  <a:gd name="connsiteX0" fmla="*/ 0 w 1343182"/>
                  <a:gd name="connsiteY0" fmla="*/ 0 h 171732"/>
                  <a:gd name="connsiteX1" fmla="*/ 1278251 w 1343182"/>
                  <a:gd name="connsiteY1" fmla="*/ 729 h 171732"/>
                  <a:gd name="connsiteX2" fmla="*/ 1343182 w 1343182"/>
                  <a:gd name="connsiteY2" fmla="*/ 168651 h 171732"/>
                  <a:gd name="connsiteX3" fmla="*/ 35059 w 1343182"/>
                  <a:gd name="connsiteY3" fmla="*/ 171732 h 171732"/>
                  <a:gd name="connsiteX4" fmla="*/ 0 w 1343182"/>
                  <a:gd name="connsiteY4" fmla="*/ 0 h 171732"/>
                  <a:gd name="connsiteX0" fmla="*/ 0 w 1340845"/>
                  <a:gd name="connsiteY0" fmla="*/ 13137 h 171003"/>
                  <a:gd name="connsiteX1" fmla="*/ 1275914 w 1340845"/>
                  <a:gd name="connsiteY1" fmla="*/ 0 h 171003"/>
                  <a:gd name="connsiteX2" fmla="*/ 1340845 w 1340845"/>
                  <a:gd name="connsiteY2" fmla="*/ 167922 h 171003"/>
                  <a:gd name="connsiteX3" fmla="*/ 32722 w 1340845"/>
                  <a:gd name="connsiteY3" fmla="*/ 171003 h 171003"/>
                  <a:gd name="connsiteX4" fmla="*/ 0 w 1340845"/>
                  <a:gd name="connsiteY4" fmla="*/ 13137 h 171003"/>
                  <a:gd name="connsiteX0" fmla="*/ 0 w 1340845"/>
                  <a:gd name="connsiteY0" fmla="*/ 812 h 158678"/>
                  <a:gd name="connsiteX1" fmla="*/ 1266565 w 1340845"/>
                  <a:gd name="connsiteY1" fmla="*/ 0 h 158678"/>
                  <a:gd name="connsiteX2" fmla="*/ 1340845 w 1340845"/>
                  <a:gd name="connsiteY2" fmla="*/ 155597 h 158678"/>
                  <a:gd name="connsiteX3" fmla="*/ 32722 w 1340845"/>
                  <a:gd name="connsiteY3" fmla="*/ 158678 h 158678"/>
                  <a:gd name="connsiteX4" fmla="*/ 0 w 1340845"/>
                  <a:gd name="connsiteY4" fmla="*/ 812 h 158678"/>
                  <a:gd name="connsiteX0" fmla="*/ 0 w 1324484"/>
                  <a:gd name="connsiteY0" fmla="*/ 812 h 158678"/>
                  <a:gd name="connsiteX1" fmla="*/ 1266565 w 1324484"/>
                  <a:gd name="connsiteY1" fmla="*/ 0 h 158678"/>
                  <a:gd name="connsiteX2" fmla="*/ 1324484 w 1324484"/>
                  <a:gd name="connsiteY2" fmla="*/ 155597 h 158678"/>
                  <a:gd name="connsiteX3" fmla="*/ 32722 w 1324484"/>
                  <a:gd name="connsiteY3" fmla="*/ 158678 h 158678"/>
                  <a:gd name="connsiteX4" fmla="*/ 0 w 1324484"/>
                  <a:gd name="connsiteY4" fmla="*/ 812 h 158678"/>
                  <a:gd name="connsiteX0" fmla="*/ 0 w 1324484"/>
                  <a:gd name="connsiteY0" fmla="*/ 0 h 157866"/>
                  <a:gd name="connsiteX1" fmla="*/ 1259553 w 1324484"/>
                  <a:gd name="connsiteY1" fmla="*/ 2269 h 157866"/>
                  <a:gd name="connsiteX2" fmla="*/ 1324484 w 1324484"/>
                  <a:gd name="connsiteY2" fmla="*/ 154785 h 157866"/>
                  <a:gd name="connsiteX3" fmla="*/ 32722 w 1324484"/>
                  <a:gd name="connsiteY3" fmla="*/ 157866 h 157866"/>
                  <a:gd name="connsiteX4" fmla="*/ 0 w 1324484"/>
                  <a:gd name="connsiteY4" fmla="*/ 0 h 157866"/>
                  <a:gd name="connsiteX0" fmla="*/ 0 w 1324484"/>
                  <a:gd name="connsiteY0" fmla="*/ 0 h 157866"/>
                  <a:gd name="connsiteX1" fmla="*/ 1259553 w 1324484"/>
                  <a:gd name="connsiteY1" fmla="*/ 729 h 157866"/>
                  <a:gd name="connsiteX2" fmla="*/ 1324484 w 1324484"/>
                  <a:gd name="connsiteY2" fmla="*/ 154785 h 157866"/>
                  <a:gd name="connsiteX3" fmla="*/ 32722 w 1324484"/>
                  <a:gd name="connsiteY3" fmla="*/ 157866 h 157866"/>
                  <a:gd name="connsiteX4" fmla="*/ 0 w 1324484"/>
                  <a:gd name="connsiteY4" fmla="*/ 0 h 157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484" h="157866">
                    <a:moveTo>
                      <a:pt x="0" y="0"/>
                    </a:moveTo>
                    <a:lnTo>
                      <a:pt x="1259553" y="729"/>
                    </a:lnTo>
                    <a:lnTo>
                      <a:pt x="1324484" y="154785"/>
                    </a:lnTo>
                    <a:lnTo>
                      <a:pt x="32722" y="1578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Heavy ions</a:t>
                </a:r>
              </a:p>
            </p:txBody>
          </p:sp>
        </p:grp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0A79C9F2-8A4C-D1CB-D7F6-5304F8DF6B03}"/>
                </a:ext>
              </a:extLst>
            </p:cNvPr>
            <p:cNvSpPr txBox="1"/>
            <p:nvPr/>
          </p:nvSpPr>
          <p:spPr>
            <a:xfrm>
              <a:off x="4421751" y="1206965"/>
              <a:ext cx="1382042" cy="140823"/>
            </a:xfrm>
            <a:custGeom>
              <a:avLst/>
              <a:gdLst>
                <a:gd name="connsiteX0" fmla="*/ 0 w 1728192"/>
                <a:gd name="connsiteY0" fmla="*/ 0 h 430887"/>
                <a:gd name="connsiteX1" fmla="*/ 1728192 w 1728192"/>
                <a:gd name="connsiteY1" fmla="*/ 0 h 430887"/>
                <a:gd name="connsiteX2" fmla="*/ 1728192 w 1728192"/>
                <a:gd name="connsiteY2" fmla="*/ 430887 h 430887"/>
                <a:gd name="connsiteX3" fmla="*/ 0 w 1728192"/>
                <a:gd name="connsiteY3" fmla="*/ 430887 h 430887"/>
                <a:gd name="connsiteX4" fmla="*/ 0 w 1728192"/>
                <a:gd name="connsiteY4" fmla="*/ 0 h 430887"/>
                <a:gd name="connsiteX0" fmla="*/ 0 w 1728192"/>
                <a:gd name="connsiteY0" fmla="*/ 0 h 430887"/>
                <a:gd name="connsiteX1" fmla="*/ 1728192 w 1728192"/>
                <a:gd name="connsiteY1" fmla="*/ 0 h 430887"/>
                <a:gd name="connsiteX2" fmla="*/ 1728192 w 1728192"/>
                <a:gd name="connsiteY2" fmla="*/ 430887 h 430887"/>
                <a:gd name="connsiteX3" fmla="*/ 4584 w 1728192"/>
                <a:gd name="connsiteY3" fmla="*/ 153588 h 430887"/>
                <a:gd name="connsiteX4" fmla="*/ 0 w 1728192"/>
                <a:gd name="connsiteY4" fmla="*/ 0 h 430887"/>
                <a:gd name="connsiteX0" fmla="*/ 0 w 1728192"/>
                <a:gd name="connsiteY0" fmla="*/ 0 h 160463"/>
                <a:gd name="connsiteX1" fmla="*/ 1728192 w 1728192"/>
                <a:gd name="connsiteY1" fmla="*/ 0 h 160463"/>
                <a:gd name="connsiteX2" fmla="*/ 1707566 w 1728192"/>
                <a:gd name="connsiteY2" fmla="*/ 160463 h 160463"/>
                <a:gd name="connsiteX3" fmla="*/ 4584 w 1728192"/>
                <a:gd name="connsiteY3" fmla="*/ 153588 h 160463"/>
                <a:gd name="connsiteX4" fmla="*/ 0 w 1728192"/>
                <a:gd name="connsiteY4" fmla="*/ 0 h 160463"/>
                <a:gd name="connsiteX0" fmla="*/ 0 w 1707566"/>
                <a:gd name="connsiteY0" fmla="*/ 0 h 160463"/>
                <a:gd name="connsiteX1" fmla="*/ 1677774 w 1707566"/>
                <a:gd name="connsiteY1" fmla="*/ 0 h 160463"/>
                <a:gd name="connsiteX2" fmla="*/ 1707566 w 1707566"/>
                <a:gd name="connsiteY2" fmla="*/ 160463 h 160463"/>
                <a:gd name="connsiteX3" fmla="*/ 4584 w 1707566"/>
                <a:gd name="connsiteY3" fmla="*/ 153588 h 160463"/>
                <a:gd name="connsiteX4" fmla="*/ 0 w 1707566"/>
                <a:gd name="connsiteY4" fmla="*/ 0 h 160463"/>
                <a:gd name="connsiteX0" fmla="*/ 0 w 1707566"/>
                <a:gd name="connsiteY0" fmla="*/ 0 h 160463"/>
                <a:gd name="connsiteX1" fmla="*/ 1677774 w 1707566"/>
                <a:gd name="connsiteY1" fmla="*/ 0 h 160463"/>
                <a:gd name="connsiteX2" fmla="*/ 1707566 w 1707566"/>
                <a:gd name="connsiteY2" fmla="*/ 160463 h 160463"/>
                <a:gd name="connsiteX3" fmla="*/ 4584 w 1707566"/>
                <a:gd name="connsiteY3" fmla="*/ 153588 h 160463"/>
                <a:gd name="connsiteX4" fmla="*/ 0 w 1707566"/>
                <a:gd name="connsiteY4" fmla="*/ 0 h 160463"/>
                <a:gd name="connsiteX0" fmla="*/ 0 w 1707566"/>
                <a:gd name="connsiteY0" fmla="*/ 1706 h 162169"/>
                <a:gd name="connsiteX1" fmla="*/ 1650273 w 1707566"/>
                <a:gd name="connsiteY1" fmla="*/ 0 h 162169"/>
                <a:gd name="connsiteX2" fmla="*/ 1707566 w 1707566"/>
                <a:gd name="connsiteY2" fmla="*/ 162169 h 162169"/>
                <a:gd name="connsiteX3" fmla="*/ 4584 w 1707566"/>
                <a:gd name="connsiteY3" fmla="*/ 155294 h 162169"/>
                <a:gd name="connsiteX4" fmla="*/ 0 w 1707566"/>
                <a:gd name="connsiteY4" fmla="*/ 1706 h 162169"/>
                <a:gd name="connsiteX0" fmla="*/ 0 w 1707566"/>
                <a:gd name="connsiteY0" fmla="*/ 1706 h 155294"/>
                <a:gd name="connsiteX1" fmla="*/ 1650273 w 1707566"/>
                <a:gd name="connsiteY1" fmla="*/ 0 h 155294"/>
                <a:gd name="connsiteX2" fmla="*/ 1707566 w 1707566"/>
                <a:gd name="connsiteY2" fmla="*/ 153634 h 155294"/>
                <a:gd name="connsiteX3" fmla="*/ 4584 w 1707566"/>
                <a:gd name="connsiteY3" fmla="*/ 155294 h 155294"/>
                <a:gd name="connsiteX4" fmla="*/ 0 w 1707566"/>
                <a:gd name="connsiteY4" fmla="*/ 1706 h 15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566" h="155294">
                  <a:moveTo>
                    <a:pt x="0" y="1706"/>
                  </a:moveTo>
                  <a:lnTo>
                    <a:pt x="1650273" y="0"/>
                  </a:lnTo>
                  <a:lnTo>
                    <a:pt x="1707566" y="153634"/>
                  </a:lnTo>
                  <a:lnTo>
                    <a:pt x="4584" y="155294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B050">
                <a:alpha val="69804"/>
              </a:srgb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  Light-Light scatter </a:t>
              </a:r>
            </a:p>
          </p:txBody>
        </p:sp>
      </p:grpSp>
      <p:sp>
        <p:nvSpPr>
          <p:cNvPr id="55" name="Rechteck 37">
            <a:extLst>
              <a:ext uri="{FF2B5EF4-FFF2-40B4-BE49-F238E27FC236}">
                <a16:creationId xmlns:a16="http://schemas.microsoft.com/office/drawing/2014/main" id="{C6131089-7AA9-AC75-03A0-A8C74944C0BC}"/>
              </a:ext>
            </a:extLst>
          </p:cNvPr>
          <p:cNvSpPr/>
          <p:nvPr/>
        </p:nvSpPr>
        <p:spPr>
          <a:xfrm>
            <a:off x="7168116" y="4944963"/>
            <a:ext cx="822539" cy="678499"/>
          </a:xfrm>
          <a:custGeom>
            <a:avLst/>
            <a:gdLst>
              <a:gd name="connsiteX0" fmla="*/ 0 w 1440000"/>
              <a:gd name="connsiteY0" fmla="*/ 0 h 144000"/>
              <a:gd name="connsiteX1" fmla="*/ 1440000 w 1440000"/>
              <a:gd name="connsiteY1" fmla="*/ 0 h 144000"/>
              <a:gd name="connsiteX2" fmla="*/ 1440000 w 1440000"/>
              <a:gd name="connsiteY2" fmla="*/ 144000 h 144000"/>
              <a:gd name="connsiteX3" fmla="*/ 0 w 1440000"/>
              <a:gd name="connsiteY3" fmla="*/ 144000 h 144000"/>
              <a:gd name="connsiteX4" fmla="*/ 0 w 1440000"/>
              <a:gd name="connsiteY4" fmla="*/ 0 h 144000"/>
              <a:gd name="connsiteX0" fmla="*/ 0 w 1440000"/>
              <a:gd name="connsiteY0" fmla="*/ 0 h 144000"/>
              <a:gd name="connsiteX1" fmla="*/ 1287600 w 1440000"/>
              <a:gd name="connsiteY1" fmla="*/ 3810 h 144000"/>
              <a:gd name="connsiteX2" fmla="*/ 1440000 w 1440000"/>
              <a:gd name="connsiteY2" fmla="*/ 144000 h 144000"/>
              <a:gd name="connsiteX3" fmla="*/ 0 w 1440000"/>
              <a:gd name="connsiteY3" fmla="*/ 144000 h 144000"/>
              <a:gd name="connsiteX4" fmla="*/ 0 w 1440000"/>
              <a:gd name="connsiteY4" fmla="*/ 0 h 144000"/>
              <a:gd name="connsiteX0" fmla="*/ 0 w 1310460"/>
              <a:gd name="connsiteY0" fmla="*/ 0 h 144000"/>
              <a:gd name="connsiteX1" fmla="*/ 1287600 w 1310460"/>
              <a:gd name="connsiteY1" fmla="*/ 3810 h 144000"/>
              <a:gd name="connsiteX2" fmla="*/ 1310460 w 1310460"/>
              <a:gd name="connsiteY2" fmla="*/ 144000 h 144000"/>
              <a:gd name="connsiteX3" fmla="*/ 0 w 1310460"/>
              <a:gd name="connsiteY3" fmla="*/ 144000 h 144000"/>
              <a:gd name="connsiteX4" fmla="*/ 0 w 1310460"/>
              <a:gd name="connsiteY4" fmla="*/ 0 h 144000"/>
              <a:gd name="connsiteX0" fmla="*/ 0 w 1310460"/>
              <a:gd name="connsiteY0" fmla="*/ 0 h 144000"/>
              <a:gd name="connsiteX1" fmla="*/ 1287600 w 1310460"/>
              <a:gd name="connsiteY1" fmla="*/ 3810 h 144000"/>
              <a:gd name="connsiteX2" fmla="*/ 1310460 w 1310460"/>
              <a:gd name="connsiteY2" fmla="*/ 144000 h 144000"/>
              <a:gd name="connsiteX3" fmla="*/ 0 w 1310460"/>
              <a:gd name="connsiteY3" fmla="*/ 144000 h 144000"/>
              <a:gd name="connsiteX4" fmla="*/ 0 w 1310460"/>
              <a:gd name="connsiteY4" fmla="*/ 0 h 144000"/>
              <a:gd name="connsiteX0" fmla="*/ 0 w 1310460"/>
              <a:gd name="connsiteY0" fmla="*/ 0 h 156325"/>
              <a:gd name="connsiteX1" fmla="*/ 1287600 w 1310460"/>
              <a:gd name="connsiteY1" fmla="*/ 3810 h 156325"/>
              <a:gd name="connsiteX2" fmla="*/ 1310460 w 1310460"/>
              <a:gd name="connsiteY2" fmla="*/ 144000 h 156325"/>
              <a:gd name="connsiteX3" fmla="*/ 39734 w 1310460"/>
              <a:gd name="connsiteY3" fmla="*/ 156325 h 156325"/>
              <a:gd name="connsiteX4" fmla="*/ 0 w 1310460"/>
              <a:gd name="connsiteY4" fmla="*/ 0 h 156325"/>
              <a:gd name="connsiteX0" fmla="*/ 0 w 1338507"/>
              <a:gd name="connsiteY0" fmla="*/ 0 h 162488"/>
              <a:gd name="connsiteX1" fmla="*/ 1287600 w 1338507"/>
              <a:gd name="connsiteY1" fmla="*/ 3810 h 162488"/>
              <a:gd name="connsiteX2" fmla="*/ 1338507 w 1338507"/>
              <a:gd name="connsiteY2" fmla="*/ 162488 h 162488"/>
              <a:gd name="connsiteX3" fmla="*/ 39734 w 1338507"/>
              <a:gd name="connsiteY3" fmla="*/ 156325 h 162488"/>
              <a:gd name="connsiteX4" fmla="*/ 0 w 1338507"/>
              <a:gd name="connsiteY4" fmla="*/ 0 h 162488"/>
              <a:gd name="connsiteX0" fmla="*/ 0 w 1338507"/>
              <a:gd name="connsiteY0" fmla="*/ 0 h 156325"/>
              <a:gd name="connsiteX1" fmla="*/ 1287600 w 1338507"/>
              <a:gd name="connsiteY1" fmla="*/ 3810 h 156325"/>
              <a:gd name="connsiteX2" fmla="*/ 1338507 w 1338507"/>
              <a:gd name="connsiteY2" fmla="*/ 151704 h 156325"/>
              <a:gd name="connsiteX3" fmla="*/ 39734 w 1338507"/>
              <a:gd name="connsiteY3" fmla="*/ 156325 h 156325"/>
              <a:gd name="connsiteX4" fmla="*/ 0 w 1338507"/>
              <a:gd name="connsiteY4" fmla="*/ 0 h 156325"/>
              <a:gd name="connsiteX0" fmla="*/ 0 w 1343182"/>
              <a:gd name="connsiteY0" fmla="*/ 0 h 159407"/>
              <a:gd name="connsiteX1" fmla="*/ 1287600 w 1343182"/>
              <a:gd name="connsiteY1" fmla="*/ 3810 h 159407"/>
              <a:gd name="connsiteX2" fmla="*/ 1343182 w 1343182"/>
              <a:gd name="connsiteY2" fmla="*/ 159407 h 159407"/>
              <a:gd name="connsiteX3" fmla="*/ 39734 w 1343182"/>
              <a:gd name="connsiteY3" fmla="*/ 156325 h 159407"/>
              <a:gd name="connsiteX4" fmla="*/ 0 w 1343182"/>
              <a:gd name="connsiteY4" fmla="*/ 0 h 159407"/>
              <a:gd name="connsiteX0" fmla="*/ 0 w 1343182"/>
              <a:gd name="connsiteY0" fmla="*/ 2353 h 161760"/>
              <a:gd name="connsiteX1" fmla="*/ 1278251 w 1343182"/>
              <a:gd name="connsiteY1" fmla="*/ 0 h 161760"/>
              <a:gd name="connsiteX2" fmla="*/ 1343182 w 1343182"/>
              <a:gd name="connsiteY2" fmla="*/ 161760 h 161760"/>
              <a:gd name="connsiteX3" fmla="*/ 39734 w 1343182"/>
              <a:gd name="connsiteY3" fmla="*/ 158678 h 161760"/>
              <a:gd name="connsiteX4" fmla="*/ 0 w 1343182"/>
              <a:gd name="connsiteY4" fmla="*/ 2353 h 161760"/>
              <a:gd name="connsiteX0" fmla="*/ 0 w 1343182"/>
              <a:gd name="connsiteY0" fmla="*/ 2353 h 160219"/>
              <a:gd name="connsiteX1" fmla="*/ 1278251 w 1343182"/>
              <a:gd name="connsiteY1" fmla="*/ 0 h 160219"/>
              <a:gd name="connsiteX2" fmla="*/ 1343182 w 1343182"/>
              <a:gd name="connsiteY2" fmla="*/ 160219 h 160219"/>
              <a:gd name="connsiteX3" fmla="*/ 39734 w 1343182"/>
              <a:gd name="connsiteY3" fmla="*/ 158678 h 160219"/>
              <a:gd name="connsiteX4" fmla="*/ 0 w 1343182"/>
              <a:gd name="connsiteY4" fmla="*/ 2353 h 160219"/>
              <a:gd name="connsiteX0" fmla="*/ 0 w 1343182"/>
              <a:gd name="connsiteY0" fmla="*/ 2353 h 166381"/>
              <a:gd name="connsiteX1" fmla="*/ 1278251 w 1343182"/>
              <a:gd name="connsiteY1" fmla="*/ 0 h 166381"/>
              <a:gd name="connsiteX2" fmla="*/ 1343182 w 1343182"/>
              <a:gd name="connsiteY2" fmla="*/ 160219 h 166381"/>
              <a:gd name="connsiteX3" fmla="*/ 39734 w 1343182"/>
              <a:gd name="connsiteY3" fmla="*/ 166381 h 166381"/>
              <a:gd name="connsiteX4" fmla="*/ 0 w 1343182"/>
              <a:gd name="connsiteY4" fmla="*/ 2353 h 166381"/>
              <a:gd name="connsiteX0" fmla="*/ 0 w 1343182"/>
              <a:gd name="connsiteY0" fmla="*/ 2353 h 160219"/>
              <a:gd name="connsiteX1" fmla="*/ 1278251 w 1343182"/>
              <a:gd name="connsiteY1" fmla="*/ 0 h 160219"/>
              <a:gd name="connsiteX2" fmla="*/ 1343182 w 1343182"/>
              <a:gd name="connsiteY2" fmla="*/ 160219 h 160219"/>
              <a:gd name="connsiteX3" fmla="*/ 39734 w 1343182"/>
              <a:gd name="connsiteY3" fmla="*/ 160219 h 160219"/>
              <a:gd name="connsiteX4" fmla="*/ 0 w 1343182"/>
              <a:gd name="connsiteY4" fmla="*/ 2353 h 160219"/>
              <a:gd name="connsiteX0" fmla="*/ 0 w 1343182"/>
              <a:gd name="connsiteY0" fmla="*/ 2353 h 163300"/>
              <a:gd name="connsiteX1" fmla="*/ 1278251 w 1343182"/>
              <a:gd name="connsiteY1" fmla="*/ 0 h 163300"/>
              <a:gd name="connsiteX2" fmla="*/ 1343182 w 1343182"/>
              <a:gd name="connsiteY2" fmla="*/ 160219 h 163300"/>
              <a:gd name="connsiteX3" fmla="*/ 35059 w 1343182"/>
              <a:gd name="connsiteY3" fmla="*/ 163300 h 163300"/>
              <a:gd name="connsiteX4" fmla="*/ 0 w 1343182"/>
              <a:gd name="connsiteY4" fmla="*/ 2353 h 163300"/>
              <a:gd name="connsiteX0" fmla="*/ 0 w 1343182"/>
              <a:gd name="connsiteY0" fmla="*/ 10056 h 171003"/>
              <a:gd name="connsiteX1" fmla="*/ 1278251 w 1343182"/>
              <a:gd name="connsiteY1" fmla="*/ 0 h 171003"/>
              <a:gd name="connsiteX2" fmla="*/ 1343182 w 1343182"/>
              <a:gd name="connsiteY2" fmla="*/ 167922 h 171003"/>
              <a:gd name="connsiteX3" fmla="*/ 35059 w 1343182"/>
              <a:gd name="connsiteY3" fmla="*/ 171003 h 171003"/>
              <a:gd name="connsiteX4" fmla="*/ 0 w 1343182"/>
              <a:gd name="connsiteY4" fmla="*/ 10056 h 171003"/>
              <a:gd name="connsiteX0" fmla="*/ 0 w 1343182"/>
              <a:gd name="connsiteY0" fmla="*/ 0 h 171732"/>
              <a:gd name="connsiteX1" fmla="*/ 1278251 w 1343182"/>
              <a:gd name="connsiteY1" fmla="*/ 729 h 171732"/>
              <a:gd name="connsiteX2" fmla="*/ 1343182 w 1343182"/>
              <a:gd name="connsiteY2" fmla="*/ 168651 h 171732"/>
              <a:gd name="connsiteX3" fmla="*/ 35059 w 1343182"/>
              <a:gd name="connsiteY3" fmla="*/ 171732 h 171732"/>
              <a:gd name="connsiteX4" fmla="*/ 0 w 1343182"/>
              <a:gd name="connsiteY4" fmla="*/ 0 h 171732"/>
              <a:gd name="connsiteX0" fmla="*/ 0 w 1340845"/>
              <a:gd name="connsiteY0" fmla="*/ 13137 h 171003"/>
              <a:gd name="connsiteX1" fmla="*/ 1275914 w 1340845"/>
              <a:gd name="connsiteY1" fmla="*/ 0 h 171003"/>
              <a:gd name="connsiteX2" fmla="*/ 1340845 w 1340845"/>
              <a:gd name="connsiteY2" fmla="*/ 167922 h 171003"/>
              <a:gd name="connsiteX3" fmla="*/ 32722 w 1340845"/>
              <a:gd name="connsiteY3" fmla="*/ 171003 h 171003"/>
              <a:gd name="connsiteX4" fmla="*/ 0 w 1340845"/>
              <a:gd name="connsiteY4" fmla="*/ 13137 h 171003"/>
              <a:gd name="connsiteX0" fmla="*/ 0 w 1340845"/>
              <a:gd name="connsiteY0" fmla="*/ 812 h 158678"/>
              <a:gd name="connsiteX1" fmla="*/ 1266565 w 1340845"/>
              <a:gd name="connsiteY1" fmla="*/ 0 h 158678"/>
              <a:gd name="connsiteX2" fmla="*/ 1340845 w 1340845"/>
              <a:gd name="connsiteY2" fmla="*/ 155597 h 158678"/>
              <a:gd name="connsiteX3" fmla="*/ 32722 w 1340845"/>
              <a:gd name="connsiteY3" fmla="*/ 158678 h 158678"/>
              <a:gd name="connsiteX4" fmla="*/ 0 w 1340845"/>
              <a:gd name="connsiteY4" fmla="*/ 812 h 158678"/>
              <a:gd name="connsiteX0" fmla="*/ 0 w 1324484"/>
              <a:gd name="connsiteY0" fmla="*/ 812 h 158678"/>
              <a:gd name="connsiteX1" fmla="*/ 1266565 w 1324484"/>
              <a:gd name="connsiteY1" fmla="*/ 0 h 158678"/>
              <a:gd name="connsiteX2" fmla="*/ 1324484 w 1324484"/>
              <a:gd name="connsiteY2" fmla="*/ 155597 h 158678"/>
              <a:gd name="connsiteX3" fmla="*/ 32722 w 1324484"/>
              <a:gd name="connsiteY3" fmla="*/ 158678 h 158678"/>
              <a:gd name="connsiteX4" fmla="*/ 0 w 1324484"/>
              <a:gd name="connsiteY4" fmla="*/ 812 h 158678"/>
              <a:gd name="connsiteX0" fmla="*/ 0 w 1324484"/>
              <a:gd name="connsiteY0" fmla="*/ 0 h 157866"/>
              <a:gd name="connsiteX1" fmla="*/ 1259553 w 1324484"/>
              <a:gd name="connsiteY1" fmla="*/ 2269 h 157866"/>
              <a:gd name="connsiteX2" fmla="*/ 1324484 w 1324484"/>
              <a:gd name="connsiteY2" fmla="*/ 154785 h 157866"/>
              <a:gd name="connsiteX3" fmla="*/ 32722 w 1324484"/>
              <a:gd name="connsiteY3" fmla="*/ 157866 h 157866"/>
              <a:gd name="connsiteX4" fmla="*/ 0 w 1324484"/>
              <a:gd name="connsiteY4" fmla="*/ 0 h 157866"/>
              <a:gd name="connsiteX0" fmla="*/ 0 w 1324484"/>
              <a:gd name="connsiteY0" fmla="*/ 0 h 157866"/>
              <a:gd name="connsiteX1" fmla="*/ 1259553 w 1324484"/>
              <a:gd name="connsiteY1" fmla="*/ 729 h 157866"/>
              <a:gd name="connsiteX2" fmla="*/ 1324484 w 1324484"/>
              <a:gd name="connsiteY2" fmla="*/ 154785 h 157866"/>
              <a:gd name="connsiteX3" fmla="*/ 32722 w 1324484"/>
              <a:gd name="connsiteY3" fmla="*/ 157866 h 157866"/>
              <a:gd name="connsiteX4" fmla="*/ 0 w 1324484"/>
              <a:gd name="connsiteY4" fmla="*/ 0 h 157866"/>
              <a:gd name="connsiteX0" fmla="*/ 106708 w 1291762"/>
              <a:gd name="connsiteY0" fmla="*/ 0 h 157866"/>
              <a:gd name="connsiteX1" fmla="*/ 1226831 w 1291762"/>
              <a:gd name="connsiteY1" fmla="*/ 729 h 157866"/>
              <a:gd name="connsiteX2" fmla="*/ 1291762 w 1291762"/>
              <a:gd name="connsiteY2" fmla="*/ 154785 h 157866"/>
              <a:gd name="connsiteX3" fmla="*/ 0 w 1291762"/>
              <a:gd name="connsiteY3" fmla="*/ 157866 h 157866"/>
              <a:gd name="connsiteX4" fmla="*/ 106708 w 1291762"/>
              <a:gd name="connsiteY4" fmla="*/ 0 h 157866"/>
              <a:gd name="connsiteX0" fmla="*/ 0 w 1185054"/>
              <a:gd name="connsiteY0" fmla="*/ 0 h 154785"/>
              <a:gd name="connsiteX1" fmla="*/ 1120123 w 1185054"/>
              <a:gd name="connsiteY1" fmla="*/ 729 h 154785"/>
              <a:gd name="connsiteX2" fmla="*/ 1185054 w 1185054"/>
              <a:gd name="connsiteY2" fmla="*/ 154785 h 154785"/>
              <a:gd name="connsiteX3" fmla="*/ 314823 w 1185054"/>
              <a:gd name="connsiteY3" fmla="*/ 151035 h 154785"/>
              <a:gd name="connsiteX4" fmla="*/ 0 w 1185054"/>
              <a:gd name="connsiteY4" fmla="*/ 0 h 154785"/>
              <a:gd name="connsiteX0" fmla="*/ 0 w 1185054"/>
              <a:gd name="connsiteY0" fmla="*/ 0 h 154785"/>
              <a:gd name="connsiteX1" fmla="*/ 1120123 w 1185054"/>
              <a:gd name="connsiteY1" fmla="*/ 729 h 154785"/>
              <a:gd name="connsiteX2" fmla="*/ 1185054 w 1185054"/>
              <a:gd name="connsiteY2" fmla="*/ 154785 h 154785"/>
              <a:gd name="connsiteX3" fmla="*/ 266185 w 1185054"/>
              <a:gd name="connsiteY3" fmla="*/ 133957 h 154785"/>
              <a:gd name="connsiteX4" fmla="*/ 0 w 1185054"/>
              <a:gd name="connsiteY4" fmla="*/ 0 h 154785"/>
              <a:gd name="connsiteX0" fmla="*/ 0 w 1120123"/>
              <a:gd name="connsiteY0" fmla="*/ 0 h 133957"/>
              <a:gd name="connsiteX1" fmla="*/ 1120123 w 1120123"/>
              <a:gd name="connsiteY1" fmla="*/ 729 h 133957"/>
              <a:gd name="connsiteX2" fmla="*/ 1116961 w 1120123"/>
              <a:gd name="connsiteY2" fmla="*/ 132925 h 133957"/>
              <a:gd name="connsiteX3" fmla="*/ 266185 w 1120123"/>
              <a:gd name="connsiteY3" fmla="*/ 133957 h 133957"/>
              <a:gd name="connsiteX4" fmla="*/ 0 w 1120123"/>
              <a:gd name="connsiteY4" fmla="*/ 0 h 133957"/>
              <a:gd name="connsiteX0" fmla="*/ 0 w 1116961"/>
              <a:gd name="connsiteY0" fmla="*/ 0 h 133957"/>
              <a:gd name="connsiteX1" fmla="*/ 776414 w 1116961"/>
              <a:gd name="connsiteY1" fmla="*/ 2096 h 133957"/>
              <a:gd name="connsiteX2" fmla="*/ 1116961 w 1116961"/>
              <a:gd name="connsiteY2" fmla="*/ 132925 h 133957"/>
              <a:gd name="connsiteX3" fmla="*/ 266185 w 1116961"/>
              <a:gd name="connsiteY3" fmla="*/ 133957 h 133957"/>
              <a:gd name="connsiteX4" fmla="*/ 0 w 1116961"/>
              <a:gd name="connsiteY4" fmla="*/ 0 h 133957"/>
              <a:gd name="connsiteX0" fmla="*/ 0 w 1116961"/>
              <a:gd name="connsiteY0" fmla="*/ 3369 h 131861"/>
              <a:gd name="connsiteX1" fmla="*/ 776414 w 1116961"/>
              <a:gd name="connsiteY1" fmla="*/ 0 h 131861"/>
              <a:gd name="connsiteX2" fmla="*/ 1116961 w 1116961"/>
              <a:gd name="connsiteY2" fmla="*/ 130829 h 131861"/>
              <a:gd name="connsiteX3" fmla="*/ 266185 w 1116961"/>
              <a:gd name="connsiteY3" fmla="*/ 131861 h 131861"/>
              <a:gd name="connsiteX4" fmla="*/ 0 w 1116961"/>
              <a:gd name="connsiteY4" fmla="*/ 3369 h 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961" h="131861">
                <a:moveTo>
                  <a:pt x="0" y="3369"/>
                </a:moveTo>
                <a:lnTo>
                  <a:pt x="776414" y="0"/>
                </a:lnTo>
                <a:lnTo>
                  <a:pt x="1116961" y="130829"/>
                </a:lnTo>
                <a:lnTo>
                  <a:pt x="266185" y="131861"/>
                </a:lnTo>
                <a:lnTo>
                  <a:pt x="0" y="3369"/>
                </a:lnTo>
                <a:close/>
              </a:path>
            </a:pathLst>
          </a:custGeom>
          <a:solidFill>
            <a:srgbClr val="F08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ZEUS (R&amp;D)</a:t>
            </a:r>
          </a:p>
        </p:txBody>
      </p:sp>
      <p:sp>
        <p:nvSpPr>
          <p:cNvPr id="56" name="Rechteck 36">
            <a:extLst>
              <a:ext uri="{FF2B5EF4-FFF2-40B4-BE49-F238E27FC236}">
                <a16:creationId xmlns:a16="http://schemas.microsoft.com/office/drawing/2014/main" id="{C70E7371-5546-4F1D-525F-EFC50B9B3AE7}"/>
              </a:ext>
            </a:extLst>
          </p:cNvPr>
          <p:cNvSpPr/>
          <p:nvPr/>
        </p:nvSpPr>
        <p:spPr>
          <a:xfrm>
            <a:off x="2057857" y="5559745"/>
            <a:ext cx="1168439" cy="218996"/>
          </a:xfrm>
          <a:custGeom>
            <a:avLst/>
            <a:gdLst>
              <a:gd name="connsiteX0" fmla="*/ 0 w 1405210"/>
              <a:gd name="connsiteY0" fmla="*/ 0 h 430992"/>
              <a:gd name="connsiteX1" fmla="*/ 1405210 w 1405210"/>
              <a:gd name="connsiteY1" fmla="*/ 0 h 430992"/>
              <a:gd name="connsiteX2" fmla="*/ 1405210 w 1405210"/>
              <a:gd name="connsiteY2" fmla="*/ 430992 h 430992"/>
              <a:gd name="connsiteX3" fmla="*/ 0 w 1405210"/>
              <a:gd name="connsiteY3" fmla="*/ 430992 h 430992"/>
              <a:gd name="connsiteX4" fmla="*/ 0 w 1405210"/>
              <a:gd name="connsiteY4" fmla="*/ 0 h 430992"/>
              <a:gd name="connsiteX0" fmla="*/ 118110 w 1523320"/>
              <a:gd name="connsiteY0" fmla="*/ 0 h 430992"/>
              <a:gd name="connsiteX1" fmla="*/ 1523320 w 1523320"/>
              <a:gd name="connsiteY1" fmla="*/ 0 h 430992"/>
              <a:gd name="connsiteX2" fmla="*/ 1523320 w 1523320"/>
              <a:gd name="connsiteY2" fmla="*/ 430992 h 430992"/>
              <a:gd name="connsiteX3" fmla="*/ 0 w 1523320"/>
              <a:gd name="connsiteY3" fmla="*/ 423372 h 430992"/>
              <a:gd name="connsiteX4" fmla="*/ 118110 w 1523320"/>
              <a:gd name="connsiteY4" fmla="*/ 0 h 430992"/>
              <a:gd name="connsiteX0" fmla="*/ 118110 w 1614760"/>
              <a:gd name="connsiteY0" fmla="*/ 0 h 430992"/>
              <a:gd name="connsiteX1" fmla="*/ 1523320 w 1614760"/>
              <a:gd name="connsiteY1" fmla="*/ 0 h 430992"/>
              <a:gd name="connsiteX2" fmla="*/ 1614760 w 1614760"/>
              <a:gd name="connsiteY2" fmla="*/ 430992 h 430992"/>
              <a:gd name="connsiteX3" fmla="*/ 0 w 1614760"/>
              <a:gd name="connsiteY3" fmla="*/ 423372 h 430992"/>
              <a:gd name="connsiteX4" fmla="*/ 118110 w 1614760"/>
              <a:gd name="connsiteY4" fmla="*/ 0 h 430992"/>
              <a:gd name="connsiteX0" fmla="*/ 118110 w 1637620"/>
              <a:gd name="connsiteY0" fmla="*/ 0 h 430992"/>
              <a:gd name="connsiteX1" fmla="*/ 1637620 w 1637620"/>
              <a:gd name="connsiteY1" fmla="*/ 0 h 430992"/>
              <a:gd name="connsiteX2" fmla="*/ 1614760 w 1637620"/>
              <a:gd name="connsiteY2" fmla="*/ 430992 h 430992"/>
              <a:gd name="connsiteX3" fmla="*/ 0 w 1637620"/>
              <a:gd name="connsiteY3" fmla="*/ 423372 h 430992"/>
              <a:gd name="connsiteX4" fmla="*/ 118110 w 1637620"/>
              <a:gd name="connsiteY4" fmla="*/ 0 h 430992"/>
              <a:gd name="connsiteX0" fmla="*/ 118110 w 1649050"/>
              <a:gd name="connsiteY0" fmla="*/ 0 h 430992"/>
              <a:gd name="connsiteX1" fmla="*/ 1649050 w 1649050"/>
              <a:gd name="connsiteY1" fmla="*/ 7620 h 430992"/>
              <a:gd name="connsiteX2" fmla="*/ 1614760 w 1649050"/>
              <a:gd name="connsiteY2" fmla="*/ 430992 h 430992"/>
              <a:gd name="connsiteX3" fmla="*/ 0 w 1649050"/>
              <a:gd name="connsiteY3" fmla="*/ 423372 h 430992"/>
              <a:gd name="connsiteX4" fmla="*/ 118110 w 1649050"/>
              <a:gd name="connsiteY4" fmla="*/ 0 h 430992"/>
              <a:gd name="connsiteX0" fmla="*/ 118110 w 1641430"/>
              <a:gd name="connsiteY0" fmla="*/ 0 h 430992"/>
              <a:gd name="connsiteX1" fmla="*/ 1641430 w 1641430"/>
              <a:gd name="connsiteY1" fmla="*/ 0 h 430992"/>
              <a:gd name="connsiteX2" fmla="*/ 1614760 w 1641430"/>
              <a:gd name="connsiteY2" fmla="*/ 430992 h 430992"/>
              <a:gd name="connsiteX3" fmla="*/ 0 w 1641430"/>
              <a:gd name="connsiteY3" fmla="*/ 423372 h 430992"/>
              <a:gd name="connsiteX4" fmla="*/ 118110 w 1641430"/>
              <a:gd name="connsiteY4" fmla="*/ 0 h 430992"/>
              <a:gd name="connsiteX0" fmla="*/ 256318 w 1779638"/>
              <a:gd name="connsiteY0" fmla="*/ 0 h 439222"/>
              <a:gd name="connsiteX1" fmla="*/ 1779638 w 1779638"/>
              <a:gd name="connsiteY1" fmla="*/ 0 h 439222"/>
              <a:gd name="connsiteX2" fmla="*/ 1752968 w 1779638"/>
              <a:gd name="connsiteY2" fmla="*/ 430992 h 439222"/>
              <a:gd name="connsiteX3" fmla="*/ 0 w 1779638"/>
              <a:gd name="connsiteY3" fmla="*/ 439222 h 439222"/>
              <a:gd name="connsiteX4" fmla="*/ 256318 w 1779638"/>
              <a:gd name="connsiteY4" fmla="*/ 0 h 439222"/>
              <a:gd name="connsiteX0" fmla="*/ 256318 w 1779638"/>
              <a:gd name="connsiteY0" fmla="*/ 0 h 439222"/>
              <a:gd name="connsiteX1" fmla="*/ 1779638 w 1779638"/>
              <a:gd name="connsiteY1" fmla="*/ 0 h 439222"/>
              <a:gd name="connsiteX2" fmla="*/ 1661698 w 1779638"/>
              <a:gd name="connsiteY2" fmla="*/ 438917 h 439222"/>
              <a:gd name="connsiteX3" fmla="*/ 0 w 1779638"/>
              <a:gd name="connsiteY3" fmla="*/ 439222 h 439222"/>
              <a:gd name="connsiteX4" fmla="*/ 256318 w 1779638"/>
              <a:gd name="connsiteY4" fmla="*/ 0 h 439222"/>
              <a:gd name="connsiteX0" fmla="*/ 256318 w 1717054"/>
              <a:gd name="connsiteY0" fmla="*/ 0 h 439222"/>
              <a:gd name="connsiteX1" fmla="*/ 1717054 w 1717054"/>
              <a:gd name="connsiteY1" fmla="*/ 1981 h 439222"/>
              <a:gd name="connsiteX2" fmla="*/ 1661698 w 1717054"/>
              <a:gd name="connsiteY2" fmla="*/ 438917 h 439222"/>
              <a:gd name="connsiteX3" fmla="*/ 0 w 1717054"/>
              <a:gd name="connsiteY3" fmla="*/ 439222 h 439222"/>
              <a:gd name="connsiteX4" fmla="*/ 256318 w 1717054"/>
              <a:gd name="connsiteY4" fmla="*/ 0 h 439222"/>
              <a:gd name="connsiteX0" fmla="*/ 219810 w 1717054"/>
              <a:gd name="connsiteY0" fmla="*/ 0 h 445166"/>
              <a:gd name="connsiteX1" fmla="*/ 1717054 w 1717054"/>
              <a:gd name="connsiteY1" fmla="*/ 7925 h 445166"/>
              <a:gd name="connsiteX2" fmla="*/ 1661698 w 1717054"/>
              <a:gd name="connsiteY2" fmla="*/ 444861 h 445166"/>
              <a:gd name="connsiteX3" fmla="*/ 0 w 1717054"/>
              <a:gd name="connsiteY3" fmla="*/ 445166 h 445166"/>
              <a:gd name="connsiteX4" fmla="*/ 219810 w 1717054"/>
              <a:gd name="connsiteY4" fmla="*/ 0 h 445166"/>
              <a:gd name="connsiteX0" fmla="*/ 230240 w 1727484"/>
              <a:gd name="connsiteY0" fmla="*/ 0 h 444861"/>
              <a:gd name="connsiteX1" fmla="*/ 1727484 w 1727484"/>
              <a:gd name="connsiteY1" fmla="*/ 7925 h 444861"/>
              <a:gd name="connsiteX2" fmla="*/ 1672128 w 1727484"/>
              <a:gd name="connsiteY2" fmla="*/ 444861 h 444861"/>
              <a:gd name="connsiteX3" fmla="*/ 0 w 1727484"/>
              <a:gd name="connsiteY3" fmla="*/ 441203 h 444861"/>
              <a:gd name="connsiteX4" fmla="*/ 230240 w 1727484"/>
              <a:gd name="connsiteY4" fmla="*/ 0 h 444861"/>
              <a:gd name="connsiteX0" fmla="*/ 230240 w 1717054"/>
              <a:gd name="connsiteY0" fmla="*/ 0 h 444861"/>
              <a:gd name="connsiteX1" fmla="*/ 1717054 w 1717054"/>
              <a:gd name="connsiteY1" fmla="*/ 7925 h 444861"/>
              <a:gd name="connsiteX2" fmla="*/ 1672128 w 1717054"/>
              <a:gd name="connsiteY2" fmla="*/ 444861 h 444861"/>
              <a:gd name="connsiteX3" fmla="*/ 0 w 1717054"/>
              <a:gd name="connsiteY3" fmla="*/ 441203 h 444861"/>
              <a:gd name="connsiteX4" fmla="*/ 230240 w 1717054"/>
              <a:gd name="connsiteY4" fmla="*/ 0 h 444861"/>
              <a:gd name="connsiteX0" fmla="*/ 179889 w 1666703"/>
              <a:gd name="connsiteY0" fmla="*/ 0 h 448521"/>
              <a:gd name="connsiteX1" fmla="*/ 1666703 w 1666703"/>
              <a:gd name="connsiteY1" fmla="*/ 7925 h 448521"/>
              <a:gd name="connsiteX2" fmla="*/ 1621777 w 1666703"/>
              <a:gd name="connsiteY2" fmla="*/ 444861 h 448521"/>
              <a:gd name="connsiteX3" fmla="*/ 0 w 1666703"/>
              <a:gd name="connsiteY3" fmla="*/ 448521 h 448521"/>
              <a:gd name="connsiteX4" fmla="*/ 179889 w 1666703"/>
              <a:gd name="connsiteY4" fmla="*/ 0 h 448521"/>
              <a:gd name="connsiteX0" fmla="*/ 179889 w 1688202"/>
              <a:gd name="connsiteY0" fmla="*/ 0 h 448521"/>
              <a:gd name="connsiteX1" fmla="*/ 1688202 w 1688202"/>
              <a:gd name="connsiteY1" fmla="*/ 22950 h 448521"/>
              <a:gd name="connsiteX2" fmla="*/ 1621777 w 1688202"/>
              <a:gd name="connsiteY2" fmla="*/ 444861 h 448521"/>
              <a:gd name="connsiteX3" fmla="*/ 0 w 1688202"/>
              <a:gd name="connsiteY3" fmla="*/ 448521 h 448521"/>
              <a:gd name="connsiteX4" fmla="*/ 179889 w 1688202"/>
              <a:gd name="connsiteY4" fmla="*/ 0 h 448521"/>
              <a:gd name="connsiteX0" fmla="*/ 122556 w 1688202"/>
              <a:gd name="connsiteY0" fmla="*/ 0 h 441009"/>
              <a:gd name="connsiteX1" fmla="*/ 1688202 w 1688202"/>
              <a:gd name="connsiteY1" fmla="*/ 15438 h 441009"/>
              <a:gd name="connsiteX2" fmla="*/ 1621777 w 1688202"/>
              <a:gd name="connsiteY2" fmla="*/ 437349 h 441009"/>
              <a:gd name="connsiteX3" fmla="*/ 0 w 1688202"/>
              <a:gd name="connsiteY3" fmla="*/ 441009 h 441009"/>
              <a:gd name="connsiteX4" fmla="*/ 122556 w 1688202"/>
              <a:gd name="connsiteY4" fmla="*/ 0 h 441009"/>
              <a:gd name="connsiteX0" fmla="*/ 86721 w 1652367"/>
              <a:gd name="connsiteY0" fmla="*/ 0 h 441009"/>
              <a:gd name="connsiteX1" fmla="*/ 1652367 w 1652367"/>
              <a:gd name="connsiteY1" fmla="*/ 15438 h 441009"/>
              <a:gd name="connsiteX2" fmla="*/ 1585942 w 1652367"/>
              <a:gd name="connsiteY2" fmla="*/ 437349 h 441009"/>
              <a:gd name="connsiteX3" fmla="*/ 0 w 1652367"/>
              <a:gd name="connsiteY3" fmla="*/ 441009 h 441009"/>
              <a:gd name="connsiteX4" fmla="*/ 86721 w 1652367"/>
              <a:gd name="connsiteY4" fmla="*/ 0 h 441009"/>
              <a:gd name="connsiteX0" fmla="*/ 86721 w 1652367"/>
              <a:gd name="connsiteY0" fmla="*/ 0 h 441009"/>
              <a:gd name="connsiteX1" fmla="*/ 1652367 w 1652367"/>
              <a:gd name="connsiteY1" fmla="*/ 15438 h 441009"/>
              <a:gd name="connsiteX2" fmla="*/ 1585942 w 1652367"/>
              <a:gd name="connsiteY2" fmla="*/ 437349 h 441009"/>
              <a:gd name="connsiteX3" fmla="*/ 0 w 1652367"/>
              <a:gd name="connsiteY3" fmla="*/ 441009 h 441009"/>
              <a:gd name="connsiteX4" fmla="*/ 86721 w 1652367"/>
              <a:gd name="connsiteY4" fmla="*/ 0 h 441009"/>
              <a:gd name="connsiteX0" fmla="*/ 86721 w 1652367"/>
              <a:gd name="connsiteY0" fmla="*/ 0 h 441009"/>
              <a:gd name="connsiteX1" fmla="*/ 1652367 w 1652367"/>
              <a:gd name="connsiteY1" fmla="*/ 15438 h 441009"/>
              <a:gd name="connsiteX2" fmla="*/ 1607441 w 1652367"/>
              <a:gd name="connsiteY2" fmla="*/ 437349 h 441009"/>
              <a:gd name="connsiteX3" fmla="*/ 0 w 1652367"/>
              <a:gd name="connsiteY3" fmla="*/ 441009 h 441009"/>
              <a:gd name="connsiteX4" fmla="*/ 86721 w 1652367"/>
              <a:gd name="connsiteY4" fmla="*/ 0 h 44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367" h="441009">
                <a:moveTo>
                  <a:pt x="86721" y="0"/>
                </a:moveTo>
                <a:lnTo>
                  <a:pt x="1652367" y="15438"/>
                </a:lnTo>
                <a:lnTo>
                  <a:pt x="1607441" y="437349"/>
                </a:lnTo>
                <a:lnTo>
                  <a:pt x="0" y="441009"/>
                </a:lnTo>
                <a:lnTo>
                  <a:pt x="86721" y="0"/>
                </a:ln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PFS (kHz)</a:t>
            </a:r>
          </a:p>
        </p:txBody>
      </p:sp>
    </p:spTree>
    <p:extLst>
      <p:ext uri="{BB962C8B-B14F-4D97-AF65-F5344CB8AC3E}">
        <p14:creationId xmlns:p14="http://schemas.microsoft.com/office/powerpoint/2010/main" val="31918657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70C47-B44B-3C59-C872-48761FBD9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Reihe, Diagramm enthält.&#10;&#10;Automatisch generierte Beschreibung">
            <a:extLst>
              <a:ext uri="{FF2B5EF4-FFF2-40B4-BE49-F238E27FC236}">
                <a16:creationId xmlns:a16="http://schemas.microsoft.com/office/drawing/2014/main" id="{E192EA08-E05F-5801-0FB0-DEE3A8604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29" y="3380869"/>
            <a:ext cx="3389305" cy="2497383"/>
          </a:xfrm>
          <a:prstGeom prst="rect">
            <a:avLst/>
          </a:prstGeom>
        </p:spPr>
      </p:pic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361E7A90-D838-E518-0224-5A73FACE1A55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ATLAS 3000 Laser</a:t>
            </a:r>
          </a:p>
        </p:txBody>
      </p:sp>
      <p:sp>
        <p:nvSpPr>
          <p:cNvPr id="37" name="Foliennummer">
            <a:extLst>
              <a:ext uri="{FF2B5EF4-FFF2-40B4-BE49-F238E27FC236}">
                <a16:creationId xmlns:a16="http://schemas.microsoft.com/office/drawing/2014/main" id="{5A2433CE-C815-9723-368A-9F198FC1A9D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71AD53B-C301-F900-2AF7-0C9056FAAC3C}"/>
              </a:ext>
            </a:extLst>
          </p:cNvPr>
          <p:cNvGrpSpPr/>
          <p:nvPr/>
        </p:nvGrpSpPr>
        <p:grpSpPr>
          <a:xfrm>
            <a:off x="11735" y="1153169"/>
            <a:ext cx="6727373" cy="5284191"/>
            <a:chOff x="188205" y="2253209"/>
            <a:chExt cx="16238490" cy="11140935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42BB223-EC6E-A897-DF96-A25C14324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405" y="2263843"/>
              <a:ext cx="16162290" cy="7378921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9ECA6C7D-43D1-4B1E-7F5D-C30AB455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405" y="2253209"/>
              <a:ext cx="3555542" cy="7938473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520F95BC-DAB6-9162-A5B2-65F6198D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4610" y="2253209"/>
              <a:ext cx="7321535" cy="7938474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65C52C4-4AD7-A0E3-EE49-7D087087C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32503" y="9109334"/>
              <a:ext cx="1282630" cy="3052173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620B5B93-665C-79CD-987B-D5B5FC0D522C}"/>
                </a:ext>
              </a:extLst>
            </p:cNvPr>
            <p:cNvSpPr txBox="1"/>
            <p:nvPr/>
          </p:nvSpPr>
          <p:spPr>
            <a:xfrm>
              <a:off x="12332505" y="12020434"/>
              <a:ext cx="3574068" cy="12329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de-DE" sz="1600" dirty="0"/>
                <a:t>Experimental  </a:t>
              </a:r>
              <a:r>
                <a:rPr lang="de-DE" sz="1600" dirty="0" err="1"/>
                <a:t>areas</a:t>
              </a:r>
              <a:endParaRPr lang="de-DE" sz="1600" dirty="0"/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F6522BC-FBFA-8EF3-D109-011358B26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42865" y="12020432"/>
              <a:ext cx="3024585" cy="1373712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62D1383-EDC5-B536-B54C-C7799761CDB9}"/>
                </a:ext>
              </a:extLst>
            </p:cNvPr>
            <p:cNvSpPr txBox="1"/>
            <p:nvPr/>
          </p:nvSpPr>
          <p:spPr>
            <a:xfrm>
              <a:off x="188205" y="10338856"/>
              <a:ext cx="3886200" cy="12329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de-DE" sz="1600" dirty="0" err="1"/>
                <a:t>Homebuilt</a:t>
              </a:r>
              <a:r>
                <a:rPr lang="de-DE" sz="1600" dirty="0"/>
                <a:t> </a:t>
              </a:r>
              <a:r>
                <a:rPr lang="de-DE" sz="1600" dirty="0" err="1"/>
                <a:t>frontend</a:t>
              </a:r>
              <a:endParaRPr lang="de-DE" sz="1600" dirty="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184D303-05EB-E78B-7B94-9B965E262D01}"/>
                </a:ext>
              </a:extLst>
            </p:cNvPr>
            <p:cNvSpPr txBox="1"/>
            <p:nvPr/>
          </p:nvSpPr>
          <p:spPr>
            <a:xfrm>
              <a:off x="4559957" y="10364257"/>
              <a:ext cx="4216400" cy="12329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de-DE" sz="1600" dirty="0"/>
                <a:t>Thales </a:t>
              </a:r>
              <a:r>
                <a:rPr lang="de-DE" sz="1600" dirty="0" err="1"/>
                <a:t>main</a:t>
              </a:r>
              <a:r>
                <a:rPr lang="de-DE" sz="1600" dirty="0"/>
                <a:t> </a:t>
              </a:r>
              <a:r>
                <a:rPr lang="de-DE" sz="1600" dirty="0" err="1"/>
                <a:t>amplifier</a:t>
              </a:r>
              <a:endParaRPr lang="de-DE" sz="1600" dirty="0"/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FD720169-EE97-2355-F66C-C871D9B0DF73}"/>
              </a:ext>
            </a:extLst>
          </p:cNvPr>
          <p:cNvSpPr txBox="1"/>
          <p:nvPr/>
        </p:nvSpPr>
        <p:spPr>
          <a:xfrm>
            <a:off x="6748160" y="1153169"/>
            <a:ext cx="2448151" cy="230832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00000"/>
                </a:solidFill>
                <a:effectLst/>
              </a:rPr>
              <a:t>Ti:Sa</a:t>
            </a:r>
            <a:endParaRPr lang="de-DE" sz="16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ffectLst/>
              </a:rPr>
              <a:t>Pulse </a:t>
            </a:r>
            <a:r>
              <a:rPr lang="de-DE" sz="1600" dirty="0" err="1">
                <a:solidFill>
                  <a:srgbClr val="000000"/>
                </a:solidFill>
                <a:effectLst/>
              </a:rPr>
              <a:t>length</a:t>
            </a:r>
            <a:r>
              <a:rPr lang="de-DE" sz="1600" dirty="0">
                <a:solidFill>
                  <a:srgbClr val="000000"/>
                </a:solidFill>
                <a:effectLst/>
              </a:rPr>
              <a:t>: </a:t>
            </a:r>
            <a:r>
              <a:rPr lang="de-DE" sz="1600" dirty="0"/>
              <a:t>25</a:t>
            </a:r>
            <a:r>
              <a:rPr lang="de-DE" sz="1600" dirty="0">
                <a:solidFill>
                  <a:srgbClr val="000000"/>
                </a:solidFill>
                <a:effectLst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</a:rPr>
              <a:t>fs</a:t>
            </a:r>
            <a:endParaRPr lang="de-DE" sz="16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ffectLst/>
              </a:rPr>
              <a:t>Repetition rate: 1 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ffectLst/>
              </a:rPr>
              <a:t>Energy: 60 J (13 J)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3 </a:t>
            </a:r>
            <a:r>
              <a:rPr lang="de-DE" sz="1600" dirty="0" err="1"/>
              <a:t>Deformable</a:t>
            </a:r>
            <a:r>
              <a:rPr lang="de-DE" sz="1600" dirty="0"/>
              <a:t> </a:t>
            </a:r>
            <a:r>
              <a:rPr lang="de-DE" sz="1600" dirty="0" err="1"/>
              <a:t>mirrors</a:t>
            </a:r>
            <a:endParaRPr lang="de-DE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ffectLst/>
              </a:rPr>
              <a:t>Focus </a:t>
            </a:r>
            <a:r>
              <a:rPr lang="de-DE" sz="1600" dirty="0" err="1">
                <a:solidFill>
                  <a:srgbClr val="000000"/>
                </a:solidFill>
                <a:effectLst/>
              </a:rPr>
              <a:t>size</a:t>
            </a:r>
            <a:r>
              <a:rPr lang="de-DE" sz="1600" dirty="0">
                <a:solidFill>
                  <a:srgbClr val="000000"/>
                </a:solidFill>
                <a:effectLst/>
              </a:rPr>
              <a:t>: 4.5 </a:t>
            </a:r>
            <a:r>
              <a:rPr lang="el-GR" sz="1600" dirty="0">
                <a:solidFill>
                  <a:srgbClr val="000000"/>
                </a:solidFill>
                <a:effectLst/>
              </a:rPr>
              <a:t>μ</a:t>
            </a:r>
            <a:r>
              <a:rPr lang="de-DE" sz="1600" dirty="0">
                <a:solidFill>
                  <a:srgbClr val="000000"/>
                </a:solidFill>
                <a:effectLst/>
              </a:rPr>
              <a:t>m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ffectLst/>
              </a:rPr>
              <a:t>Bachreflex Suppression </a:t>
            </a: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via 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</a:rPr>
              <a:t>Temporal </a:t>
            </a:r>
            <a:r>
              <a:rPr lang="de-DE" sz="1600" dirty="0" err="1">
                <a:latin typeface="Calibri" panose="020F0502020204030204" pitchFamily="34" charset="0"/>
              </a:rPr>
              <a:t>Contrast</a:t>
            </a:r>
            <a:r>
              <a:rPr lang="de-DE" sz="1600" dirty="0">
                <a:latin typeface="Calibri" panose="020F0502020204030204" pitchFamily="34" charset="0"/>
              </a:rPr>
              <a:t>:</a:t>
            </a:r>
            <a:endParaRPr lang="de-DE" sz="16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753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E556F-94D0-2A2E-6E7D-920D19C42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0C40537F-1637-F10F-0D65-7D7E8685E308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Laser-ION </a:t>
            </a:r>
            <a:r>
              <a:rPr lang="de-DE" dirty="0" err="1"/>
              <a:t>Acceleration</a:t>
            </a:r>
            <a:r>
              <a:rPr lang="de-DE" dirty="0"/>
              <a:t> (LION)</a:t>
            </a:r>
          </a:p>
        </p:txBody>
      </p:sp>
      <p:sp>
        <p:nvSpPr>
          <p:cNvPr id="37" name="Foliennummer">
            <a:extLst>
              <a:ext uri="{FF2B5EF4-FFF2-40B4-BE49-F238E27FC236}">
                <a16:creationId xmlns:a16="http://schemas.microsoft.com/office/drawing/2014/main" id="{0B5A5019-76B0-966E-464C-ACFF4CCC609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2" name="Grafik 1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9226BCFF-DDAA-AFD7-08DA-CB8A2B02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04" y="1217222"/>
            <a:ext cx="6967621" cy="3254239"/>
          </a:xfrm>
          <a:prstGeom prst="rect">
            <a:avLst/>
          </a:prstGeom>
        </p:spPr>
      </p:pic>
      <p:sp>
        <p:nvSpPr>
          <p:cNvPr id="3" name="Linie">
            <a:extLst>
              <a:ext uri="{FF2B5EF4-FFF2-40B4-BE49-F238E27FC236}">
                <a16:creationId xmlns:a16="http://schemas.microsoft.com/office/drawing/2014/main" id="{D08A4BA8-C9AE-FB03-F2DB-CD72B60128B7}"/>
              </a:ext>
            </a:extLst>
          </p:cNvPr>
          <p:cNvSpPr/>
          <p:nvPr/>
        </p:nvSpPr>
        <p:spPr>
          <a:xfrm flipV="1">
            <a:off x="5146702" y="3605989"/>
            <a:ext cx="10213" cy="1474485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Linie">
            <a:extLst>
              <a:ext uri="{FF2B5EF4-FFF2-40B4-BE49-F238E27FC236}">
                <a16:creationId xmlns:a16="http://schemas.microsoft.com/office/drawing/2014/main" id="{4FB11247-F5F7-2B58-E06C-51B1EEAC6723}"/>
              </a:ext>
            </a:extLst>
          </p:cNvPr>
          <p:cNvSpPr/>
          <p:nvPr/>
        </p:nvSpPr>
        <p:spPr>
          <a:xfrm flipV="1">
            <a:off x="4664920" y="3092027"/>
            <a:ext cx="16337" cy="2838318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Linie">
            <a:extLst>
              <a:ext uri="{FF2B5EF4-FFF2-40B4-BE49-F238E27FC236}">
                <a16:creationId xmlns:a16="http://schemas.microsoft.com/office/drawing/2014/main" id="{39FFDF55-9736-54D5-C29A-419421C6A532}"/>
              </a:ext>
            </a:extLst>
          </p:cNvPr>
          <p:cNvSpPr/>
          <p:nvPr/>
        </p:nvSpPr>
        <p:spPr>
          <a:xfrm flipV="1">
            <a:off x="2460494" y="3291207"/>
            <a:ext cx="1" cy="1894855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Target positioning system">
            <a:extLst>
              <a:ext uri="{FF2B5EF4-FFF2-40B4-BE49-F238E27FC236}">
                <a16:creationId xmlns:a16="http://schemas.microsoft.com/office/drawing/2014/main" id="{59AC91D8-781A-6850-4829-8B32358B5D28}"/>
              </a:ext>
            </a:extLst>
          </p:cNvPr>
          <p:cNvSpPr txBox="1"/>
          <p:nvPr/>
        </p:nvSpPr>
        <p:spPr>
          <a:xfrm>
            <a:off x="5146701" y="4798619"/>
            <a:ext cx="1970661" cy="2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Target positioning system</a:t>
            </a:r>
          </a:p>
        </p:txBody>
      </p:sp>
      <p:sp>
        <p:nvSpPr>
          <p:cNvPr id="7" name="Permanent magnet quadrupoles">
            <a:extLst>
              <a:ext uri="{FF2B5EF4-FFF2-40B4-BE49-F238E27FC236}">
                <a16:creationId xmlns:a16="http://schemas.microsoft.com/office/drawing/2014/main" id="{74AA0820-47B3-343E-FE26-08A52D378575}"/>
              </a:ext>
            </a:extLst>
          </p:cNvPr>
          <p:cNvSpPr txBox="1"/>
          <p:nvPr/>
        </p:nvSpPr>
        <p:spPr>
          <a:xfrm>
            <a:off x="4671045" y="5634025"/>
            <a:ext cx="2492968" cy="2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Permanent magnet quadrupoles</a:t>
            </a:r>
          </a:p>
        </p:txBody>
      </p:sp>
      <p:sp>
        <p:nvSpPr>
          <p:cNvPr id="8" name="Wide angle spectrometer">
            <a:extLst>
              <a:ext uri="{FF2B5EF4-FFF2-40B4-BE49-F238E27FC236}">
                <a16:creationId xmlns:a16="http://schemas.microsoft.com/office/drawing/2014/main" id="{650C16D0-1814-90AE-60BE-1BC406F3E2A7}"/>
              </a:ext>
            </a:extLst>
          </p:cNvPr>
          <p:cNvSpPr txBox="1"/>
          <p:nvPr/>
        </p:nvSpPr>
        <p:spPr>
          <a:xfrm>
            <a:off x="1751867" y="5109638"/>
            <a:ext cx="1969140" cy="2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Wide angle spectrometer</a:t>
            </a:r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2F11CA1F-FDD1-AFCB-A025-0138F1C56CAA}"/>
              </a:ext>
            </a:extLst>
          </p:cNvPr>
          <p:cNvSpPr/>
          <p:nvPr/>
        </p:nvSpPr>
        <p:spPr>
          <a:xfrm flipH="1" flipV="1">
            <a:off x="7681746" y="3452730"/>
            <a:ext cx="20830" cy="1886101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f/5 off-axis parabola">
            <a:extLst>
              <a:ext uri="{FF2B5EF4-FFF2-40B4-BE49-F238E27FC236}">
                <a16:creationId xmlns:a16="http://schemas.microsoft.com/office/drawing/2014/main" id="{803DA8EF-D272-75BD-DC12-95DBA3FD6EE0}"/>
              </a:ext>
            </a:extLst>
          </p:cNvPr>
          <p:cNvSpPr txBox="1"/>
          <p:nvPr/>
        </p:nvSpPr>
        <p:spPr>
          <a:xfrm>
            <a:off x="7722977" y="4759628"/>
            <a:ext cx="116153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f/5 off-axis </a:t>
            </a:r>
            <a:br>
              <a:rPr lang="de-DE" dirty="0"/>
            </a:br>
            <a:r>
              <a:rPr dirty="0"/>
              <a:t>parabola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0B59093-99B4-B42F-05F5-0B62D8F31936}"/>
              </a:ext>
            </a:extLst>
          </p:cNvPr>
          <p:cNvSpPr/>
          <p:nvPr/>
        </p:nvSpPr>
        <p:spPr>
          <a:xfrm>
            <a:off x="2382675" y="2632758"/>
            <a:ext cx="1432730" cy="666120"/>
          </a:xfrm>
          <a:prstGeom prst="rect">
            <a:avLst/>
          </a:prstGeom>
          <a:noFill/>
          <a:ln w="254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1651E37-B8A5-B99D-7E14-7EAC0B2C786C}"/>
              </a:ext>
            </a:extLst>
          </p:cNvPr>
          <p:cNvSpPr/>
          <p:nvPr/>
        </p:nvSpPr>
        <p:spPr>
          <a:xfrm>
            <a:off x="4301443" y="2613588"/>
            <a:ext cx="686063" cy="479567"/>
          </a:xfrm>
          <a:prstGeom prst="rect">
            <a:avLst/>
          </a:prstGeom>
          <a:noFill/>
          <a:ln w="254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Grafik 13" descr="Ein Bild, das Im Haus, Wand, Maschine, medizinische Ausrüstung enthält.&#10;&#10;Automatisch generierte Beschreibung">
            <a:extLst>
              <a:ext uri="{FF2B5EF4-FFF2-40B4-BE49-F238E27FC236}">
                <a16:creationId xmlns:a16="http://schemas.microsoft.com/office/drawing/2014/main" id="{CA527842-FA51-55B5-28C6-1DB55F9C0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r="24449"/>
          <a:stretch/>
        </p:blipFill>
        <p:spPr>
          <a:xfrm>
            <a:off x="-490248" y="1217222"/>
            <a:ext cx="2586853" cy="3188493"/>
          </a:xfrm>
          <a:prstGeom prst="rect">
            <a:avLst/>
          </a:prstGeom>
        </p:spPr>
      </p:pic>
      <p:sp>
        <p:nvSpPr>
          <p:cNvPr id="15" name="Linie">
            <a:extLst>
              <a:ext uri="{FF2B5EF4-FFF2-40B4-BE49-F238E27FC236}">
                <a16:creationId xmlns:a16="http://schemas.microsoft.com/office/drawing/2014/main" id="{D20CF946-61A3-0C32-262E-B7D786E3ECC9}"/>
              </a:ext>
            </a:extLst>
          </p:cNvPr>
          <p:cNvSpPr/>
          <p:nvPr/>
        </p:nvSpPr>
        <p:spPr>
          <a:xfrm flipV="1">
            <a:off x="734537" y="4471460"/>
            <a:ext cx="0" cy="1616823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Wide angle spectrometer">
            <a:extLst>
              <a:ext uri="{FF2B5EF4-FFF2-40B4-BE49-F238E27FC236}">
                <a16:creationId xmlns:a16="http://schemas.microsoft.com/office/drawing/2014/main" id="{80C76DEF-9494-090E-E625-1880C8D63399}"/>
              </a:ext>
            </a:extLst>
          </p:cNvPr>
          <p:cNvSpPr txBox="1"/>
          <p:nvPr/>
        </p:nvSpPr>
        <p:spPr>
          <a:xfrm>
            <a:off x="803178" y="5764229"/>
            <a:ext cx="210570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plattform</a:t>
            </a:r>
            <a:endParaRPr dirty="0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EC8EA333-F077-D14E-4904-AA89AD22CDA5}"/>
              </a:ext>
            </a:extLst>
          </p:cNvPr>
          <p:cNvSpPr/>
          <p:nvPr/>
        </p:nvSpPr>
        <p:spPr>
          <a:xfrm flipH="1" flipV="1">
            <a:off x="8166552" y="2618011"/>
            <a:ext cx="8986" cy="1017666"/>
          </a:xfrm>
          <a:prstGeom prst="line">
            <a:avLst/>
          </a:prstGeom>
          <a:ln w="635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f/5 off-axis parabola">
            <a:extLst>
              <a:ext uri="{FF2B5EF4-FFF2-40B4-BE49-F238E27FC236}">
                <a16:creationId xmlns:a16="http://schemas.microsoft.com/office/drawing/2014/main" id="{E08CA1AA-3726-919A-3ECD-4ACEE3ACDAD6}"/>
              </a:ext>
            </a:extLst>
          </p:cNvPr>
          <p:cNvSpPr txBox="1"/>
          <p:nvPr/>
        </p:nvSpPr>
        <p:spPr>
          <a:xfrm>
            <a:off x="7906260" y="3591967"/>
            <a:ext cx="586056" cy="369332"/>
          </a:xfrm>
          <a:prstGeom prst="rect">
            <a:avLst/>
          </a:prstGeom>
          <a:solidFill>
            <a:srgbClr val="9411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Laser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91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3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1C612-ACB7-3EA7-80D6-554CE313E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003921D5-B069-8DD3-3003-E576C06189E7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Laser-ION </a:t>
            </a:r>
            <a:r>
              <a:rPr lang="de-DE" dirty="0" err="1"/>
              <a:t>Acceleration</a:t>
            </a:r>
            <a:r>
              <a:rPr lang="de-DE" dirty="0"/>
              <a:t> (LION)</a:t>
            </a:r>
          </a:p>
        </p:txBody>
      </p:sp>
      <p:sp>
        <p:nvSpPr>
          <p:cNvPr id="37" name="Foliennummer">
            <a:extLst>
              <a:ext uri="{FF2B5EF4-FFF2-40B4-BE49-F238E27FC236}">
                <a16:creationId xmlns:a16="http://schemas.microsoft.com/office/drawing/2014/main" id="{70453115-854C-77E9-B794-A7FF09E12D4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2" name="Grafik 1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3DCC36C8-CBFE-6673-DCC0-01366240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04" y="1217222"/>
            <a:ext cx="6967621" cy="3254239"/>
          </a:xfrm>
          <a:prstGeom prst="rect">
            <a:avLst/>
          </a:prstGeom>
        </p:spPr>
      </p:pic>
      <p:sp>
        <p:nvSpPr>
          <p:cNvPr id="3" name="Linie">
            <a:extLst>
              <a:ext uri="{FF2B5EF4-FFF2-40B4-BE49-F238E27FC236}">
                <a16:creationId xmlns:a16="http://schemas.microsoft.com/office/drawing/2014/main" id="{FA549FC4-72F1-00DB-F638-97C02378BFD0}"/>
              </a:ext>
            </a:extLst>
          </p:cNvPr>
          <p:cNvSpPr/>
          <p:nvPr/>
        </p:nvSpPr>
        <p:spPr>
          <a:xfrm flipV="1">
            <a:off x="5146702" y="3605989"/>
            <a:ext cx="10213" cy="1474485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Linie">
            <a:extLst>
              <a:ext uri="{FF2B5EF4-FFF2-40B4-BE49-F238E27FC236}">
                <a16:creationId xmlns:a16="http://schemas.microsoft.com/office/drawing/2014/main" id="{3F25DBD0-72C9-7AA6-4447-DCD30EE25E05}"/>
              </a:ext>
            </a:extLst>
          </p:cNvPr>
          <p:cNvSpPr/>
          <p:nvPr/>
        </p:nvSpPr>
        <p:spPr>
          <a:xfrm flipV="1">
            <a:off x="4664920" y="3092027"/>
            <a:ext cx="16337" cy="2838318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Linie">
            <a:extLst>
              <a:ext uri="{FF2B5EF4-FFF2-40B4-BE49-F238E27FC236}">
                <a16:creationId xmlns:a16="http://schemas.microsoft.com/office/drawing/2014/main" id="{1F9BC578-AC0D-328E-26A1-6BF08C66752A}"/>
              </a:ext>
            </a:extLst>
          </p:cNvPr>
          <p:cNvSpPr/>
          <p:nvPr/>
        </p:nvSpPr>
        <p:spPr>
          <a:xfrm flipV="1">
            <a:off x="2460494" y="3291207"/>
            <a:ext cx="1" cy="1894855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Target positioning system">
            <a:extLst>
              <a:ext uri="{FF2B5EF4-FFF2-40B4-BE49-F238E27FC236}">
                <a16:creationId xmlns:a16="http://schemas.microsoft.com/office/drawing/2014/main" id="{A65A4058-8E5F-12AF-3034-0DB58D9C294D}"/>
              </a:ext>
            </a:extLst>
          </p:cNvPr>
          <p:cNvSpPr txBox="1"/>
          <p:nvPr/>
        </p:nvSpPr>
        <p:spPr>
          <a:xfrm>
            <a:off x="5146701" y="4798619"/>
            <a:ext cx="1970661" cy="2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Target positioning system</a:t>
            </a:r>
          </a:p>
        </p:txBody>
      </p:sp>
      <p:sp>
        <p:nvSpPr>
          <p:cNvPr id="7" name="Permanent magnet quadrupoles">
            <a:extLst>
              <a:ext uri="{FF2B5EF4-FFF2-40B4-BE49-F238E27FC236}">
                <a16:creationId xmlns:a16="http://schemas.microsoft.com/office/drawing/2014/main" id="{DE1BB5DD-0B92-3517-154D-8FB610B0851F}"/>
              </a:ext>
            </a:extLst>
          </p:cNvPr>
          <p:cNvSpPr txBox="1"/>
          <p:nvPr/>
        </p:nvSpPr>
        <p:spPr>
          <a:xfrm>
            <a:off x="4671045" y="5634025"/>
            <a:ext cx="2492968" cy="2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Permanent magnet quadrupoles</a:t>
            </a:r>
          </a:p>
        </p:txBody>
      </p:sp>
      <p:sp>
        <p:nvSpPr>
          <p:cNvPr id="8" name="Wide angle spectrometer">
            <a:extLst>
              <a:ext uri="{FF2B5EF4-FFF2-40B4-BE49-F238E27FC236}">
                <a16:creationId xmlns:a16="http://schemas.microsoft.com/office/drawing/2014/main" id="{1570288F-6CDC-875C-383B-05DE3A88BB2D}"/>
              </a:ext>
            </a:extLst>
          </p:cNvPr>
          <p:cNvSpPr txBox="1"/>
          <p:nvPr/>
        </p:nvSpPr>
        <p:spPr>
          <a:xfrm>
            <a:off x="1751867" y="5109638"/>
            <a:ext cx="1969140" cy="2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Wide angle spectrometer</a:t>
            </a:r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552772FC-2985-7AED-F431-E72CAA071FA9}"/>
              </a:ext>
            </a:extLst>
          </p:cNvPr>
          <p:cNvSpPr/>
          <p:nvPr/>
        </p:nvSpPr>
        <p:spPr>
          <a:xfrm flipH="1" flipV="1">
            <a:off x="7681746" y="3452730"/>
            <a:ext cx="20830" cy="1886101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f/5 off-axis parabola">
            <a:extLst>
              <a:ext uri="{FF2B5EF4-FFF2-40B4-BE49-F238E27FC236}">
                <a16:creationId xmlns:a16="http://schemas.microsoft.com/office/drawing/2014/main" id="{98BF5C84-1B25-AB07-4330-EE37678F3DA1}"/>
              </a:ext>
            </a:extLst>
          </p:cNvPr>
          <p:cNvSpPr txBox="1"/>
          <p:nvPr/>
        </p:nvSpPr>
        <p:spPr>
          <a:xfrm>
            <a:off x="7722977" y="4759628"/>
            <a:ext cx="116153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f/5 off-axis </a:t>
            </a:r>
            <a:br>
              <a:rPr lang="de-DE" dirty="0"/>
            </a:br>
            <a:r>
              <a:rPr dirty="0"/>
              <a:t>parabola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FF15699-ED62-A5CA-2454-67F1E8F799B3}"/>
              </a:ext>
            </a:extLst>
          </p:cNvPr>
          <p:cNvSpPr/>
          <p:nvPr/>
        </p:nvSpPr>
        <p:spPr>
          <a:xfrm>
            <a:off x="2382675" y="2632758"/>
            <a:ext cx="1432730" cy="666120"/>
          </a:xfrm>
          <a:prstGeom prst="rect">
            <a:avLst/>
          </a:prstGeom>
          <a:noFill/>
          <a:ln w="254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EBEACF1-0E55-5F9D-C93A-CA974294CF01}"/>
              </a:ext>
            </a:extLst>
          </p:cNvPr>
          <p:cNvSpPr/>
          <p:nvPr/>
        </p:nvSpPr>
        <p:spPr>
          <a:xfrm>
            <a:off x="4301443" y="2613588"/>
            <a:ext cx="686063" cy="479567"/>
          </a:xfrm>
          <a:prstGeom prst="rect">
            <a:avLst/>
          </a:prstGeom>
          <a:noFill/>
          <a:ln w="254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Grafik 13" descr="Ein Bild, das Im Haus, Wand, Maschine, medizinische Ausrüstung enthält.&#10;&#10;Automatisch generierte Beschreibung">
            <a:extLst>
              <a:ext uri="{FF2B5EF4-FFF2-40B4-BE49-F238E27FC236}">
                <a16:creationId xmlns:a16="http://schemas.microsoft.com/office/drawing/2014/main" id="{5F656621-C424-295F-99D6-AD78A7631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r="24449"/>
          <a:stretch/>
        </p:blipFill>
        <p:spPr>
          <a:xfrm>
            <a:off x="-490248" y="1217222"/>
            <a:ext cx="2586853" cy="3188493"/>
          </a:xfrm>
          <a:prstGeom prst="rect">
            <a:avLst/>
          </a:prstGeom>
        </p:spPr>
      </p:pic>
      <p:sp>
        <p:nvSpPr>
          <p:cNvPr id="15" name="Linie">
            <a:extLst>
              <a:ext uri="{FF2B5EF4-FFF2-40B4-BE49-F238E27FC236}">
                <a16:creationId xmlns:a16="http://schemas.microsoft.com/office/drawing/2014/main" id="{E525F282-DB2E-C178-B0A1-8C22B8678A9C}"/>
              </a:ext>
            </a:extLst>
          </p:cNvPr>
          <p:cNvSpPr/>
          <p:nvPr/>
        </p:nvSpPr>
        <p:spPr>
          <a:xfrm flipV="1">
            <a:off x="734537" y="4471460"/>
            <a:ext cx="0" cy="1616823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Wide angle spectrometer">
            <a:extLst>
              <a:ext uri="{FF2B5EF4-FFF2-40B4-BE49-F238E27FC236}">
                <a16:creationId xmlns:a16="http://schemas.microsoft.com/office/drawing/2014/main" id="{DAFDE2C6-08D0-C272-5F92-A8A592920BF0}"/>
              </a:ext>
            </a:extLst>
          </p:cNvPr>
          <p:cNvSpPr txBox="1"/>
          <p:nvPr/>
        </p:nvSpPr>
        <p:spPr>
          <a:xfrm>
            <a:off x="803178" y="5764229"/>
            <a:ext cx="210570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plattform</a:t>
            </a:r>
            <a:endParaRPr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AF7FB8F-5F65-8C79-3AFF-518D5BC4CEAF}"/>
              </a:ext>
            </a:extLst>
          </p:cNvPr>
          <p:cNvSpPr txBox="1"/>
          <p:nvPr/>
        </p:nvSpPr>
        <p:spPr>
          <a:xfrm>
            <a:off x="5896392" y="1174762"/>
            <a:ext cx="3241609" cy="2585321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941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Some specifics: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/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Extensive control system based on Tango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Water leaf target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Operation w/o beamline 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/>
              <a:t>---------------------------------------------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University based system!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3625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71021-6BA9-FAE0-B0C1-BCB937C6A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55F51F31-4FA5-B6FA-03AC-48E61FDFF3DB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Laser-ION </a:t>
            </a:r>
            <a:r>
              <a:rPr lang="de-DE" dirty="0" err="1"/>
              <a:t>Acceleration</a:t>
            </a:r>
            <a:r>
              <a:rPr lang="de-DE" dirty="0"/>
              <a:t> (LION)</a:t>
            </a:r>
          </a:p>
        </p:txBody>
      </p:sp>
      <p:sp>
        <p:nvSpPr>
          <p:cNvPr id="37" name="Foliennummer">
            <a:extLst>
              <a:ext uri="{FF2B5EF4-FFF2-40B4-BE49-F238E27FC236}">
                <a16:creationId xmlns:a16="http://schemas.microsoft.com/office/drawing/2014/main" id="{B1F7E190-20FD-31D1-A9C0-2275C22B1A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2" name="Grafik 1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8F7EB8EA-53FA-8B7A-979F-8DECE2957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04" y="1217222"/>
            <a:ext cx="6967621" cy="3254239"/>
          </a:xfrm>
          <a:prstGeom prst="rect">
            <a:avLst/>
          </a:prstGeom>
        </p:spPr>
      </p:pic>
      <p:sp>
        <p:nvSpPr>
          <p:cNvPr id="3" name="Linie">
            <a:extLst>
              <a:ext uri="{FF2B5EF4-FFF2-40B4-BE49-F238E27FC236}">
                <a16:creationId xmlns:a16="http://schemas.microsoft.com/office/drawing/2014/main" id="{EAB4B8DE-7F2A-09D9-F6A8-AAE950BC4B81}"/>
              </a:ext>
            </a:extLst>
          </p:cNvPr>
          <p:cNvSpPr/>
          <p:nvPr/>
        </p:nvSpPr>
        <p:spPr>
          <a:xfrm flipV="1">
            <a:off x="5146702" y="3605989"/>
            <a:ext cx="10213" cy="1474485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Linie">
            <a:extLst>
              <a:ext uri="{FF2B5EF4-FFF2-40B4-BE49-F238E27FC236}">
                <a16:creationId xmlns:a16="http://schemas.microsoft.com/office/drawing/2014/main" id="{54B73785-CFE9-A4E1-136C-26F4C47A61FF}"/>
              </a:ext>
            </a:extLst>
          </p:cNvPr>
          <p:cNvSpPr/>
          <p:nvPr/>
        </p:nvSpPr>
        <p:spPr>
          <a:xfrm flipV="1">
            <a:off x="4664920" y="3092027"/>
            <a:ext cx="16337" cy="2838318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Linie">
            <a:extLst>
              <a:ext uri="{FF2B5EF4-FFF2-40B4-BE49-F238E27FC236}">
                <a16:creationId xmlns:a16="http://schemas.microsoft.com/office/drawing/2014/main" id="{C10AFECC-E9F7-3335-DB21-8B9F7303602B}"/>
              </a:ext>
            </a:extLst>
          </p:cNvPr>
          <p:cNvSpPr/>
          <p:nvPr/>
        </p:nvSpPr>
        <p:spPr>
          <a:xfrm flipV="1">
            <a:off x="2460494" y="3291207"/>
            <a:ext cx="1" cy="1894855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Target positioning system">
            <a:extLst>
              <a:ext uri="{FF2B5EF4-FFF2-40B4-BE49-F238E27FC236}">
                <a16:creationId xmlns:a16="http://schemas.microsoft.com/office/drawing/2014/main" id="{2FD52F93-E29B-D8BC-D27D-AD14C0ABF79F}"/>
              </a:ext>
            </a:extLst>
          </p:cNvPr>
          <p:cNvSpPr txBox="1"/>
          <p:nvPr/>
        </p:nvSpPr>
        <p:spPr>
          <a:xfrm>
            <a:off x="5146701" y="4798619"/>
            <a:ext cx="1970661" cy="2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Target positioning system</a:t>
            </a:r>
          </a:p>
        </p:txBody>
      </p:sp>
      <p:sp>
        <p:nvSpPr>
          <p:cNvPr id="7" name="Permanent magnet quadrupoles">
            <a:extLst>
              <a:ext uri="{FF2B5EF4-FFF2-40B4-BE49-F238E27FC236}">
                <a16:creationId xmlns:a16="http://schemas.microsoft.com/office/drawing/2014/main" id="{E88B5468-612C-F9F3-1952-97D594FD2701}"/>
              </a:ext>
            </a:extLst>
          </p:cNvPr>
          <p:cNvSpPr txBox="1"/>
          <p:nvPr/>
        </p:nvSpPr>
        <p:spPr>
          <a:xfrm>
            <a:off x="4671045" y="5634025"/>
            <a:ext cx="2492968" cy="2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Permanent magnet quadrupoles</a:t>
            </a:r>
          </a:p>
        </p:txBody>
      </p:sp>
      <p:sp>
        <p:nvSpPr>
          <p:cNvPr id="8" name="Wide angle spectrometer">
            <a:extLst>
              <a:ext uri="{FF2B5EF4-FFF2-40B4-BE49-F238E27FC236}">
                <a16:creationId xmlns:a16="http://schemas.microsoft.com/office/drawing/2014/main" id="{23377910-11DF-F071-1CDE-02F1C1AEED50}"/>
              </a:ext>
            </a:extLst>
          </p:cNvPr>
          <p:cNvSpPr txBox="1"/>
          <p:nvPr/>
        </p:nvSpPr>
        <p:spPr>
          <a:xfrm>
            <a:off x="1751867" y="5109638"/>
            <a:ext cx="1969140" cy="2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Wide angle spectrometer</a:t>
            </a:r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AEB52AD3-1370-E80A-178F-436B07122767}"/>
              </a:ext>
            </a:extLst>
          </p:cNvPr>
          <p:cNvSpPr/>
          <p:nvPr/>
        </p:nvSpPr>
        <p:spPr>
          <a:xfrm flipH="1" flipV="1">
            <a:off x="7681746" y="3452730"/>
            <a:ext cx="20830" cy="1886101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f/5 off-axis parabola">
            <a:extLst>
              <a:ext uri="{FF2B5EF4-FFF2-40B4-BE49-F238E27FC236}">
                <a16:creationId xmlns:a16="http://schemas.microsoft.com/office/drawing/2014/main" id="{C085D13C-F002-F584-5835-EB3EBD2DE658}"/>
              </a:ext>
            </a:extLst>
          </p:cNvPr>
          <p:cNvSpPr txBox="1"/>
          <p:nvPr/>
        </p:nvSpPr>
        <p:spPr>
          <a:xfrm>
            <a:off x="7722977" y="4759628"/>
            <a:ext cx="116153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f/5 off-axis </a:t>
            </a:r>
            <a:br>
              <a:rPr lang="de-DE" dirty="0"/>
            </a:br>
            <a:r>
              <a:rPr dirty="0"/>
              <a:t>parabola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B2717E2-2DC3-7A19-9868-D2A88D3E2615}"/>
              </a:ext>
            </a:extLst>
          </p:cNvPr>
          <p:cNvSpPr/>
          <p:nvPr/>
        </p:nvSpPr>
        <p:spPr>
          <a:xfrm>
            <a:off x="2382675" y="2632758"/>
            <a:ext cx="1432730" cy="666120"/>
          </a:xfrm>
          <a:prstGeom prst="rect">
            <a:avLst/>
          </a:prstGeom>
          <a:noFill/>
          <a:ln w="254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634317-728D-3BEC-B513-349E53C5AFBF}"/>
              </a:ext>
            </a:extLst>
          </p:cNvPr>
          <p:cNvSpPr/>
          <p:nvPr/>
        </p:nvSpPr>
        <p:spPr>
          <a:xfrm>
            <a:off x="4301443" y="2613588"/>
            <a:ext cx="686063" cy="479567"/>
          </a:xfrm>
          <a:prstGeom prst="rect">
            <a:avLst/>
          </a:prstGeom>
          <a:noFill/>
          <a:ln w="254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Grafik 13" descr="Ein Bild, das Im Haus, Wand, Maschine, medizinische Ausrüstung enthält.&#10;&#10;Automatisch generierte Beschreibung">
            <a:extLst>
              <a:ext uri="{FF2B5EF4-FFF2-40B4-BE49-F238E27FC236}">
                <a16:creationId xmlns:a16="http://schemas.microsoft.com/office/drawing/2014/main" id="{1270A6E5-F2D5-E1C8-18F0-CA2BDAEAE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r="24449"/>
          <a:stretch/>
        </p:blipFill>
        <p:spPr>
          <a:xfrm>
            <a:off x="-490248" y="1217222"/>
            <a:ext cx="2586853" cy="3188493"/>
          </a:xfrm>
          <a:prstGeom prst="rect">
            <a:avLst/>
          </a:prstGeom>
        </p:spPr>
      </p:pic>
      <p:sp>
        <p:nvSpPr>
          <p:cNvPr id="15" name="Linie">
            <a:extLst>
              <a:ext uri="{FF2B5EF4-FFF2-40B4-BE49-F238E27FC236}">
                <a16:creationId xmlns:a16="http://schemas.microsoft.com/office/drawing/2014/main" id="{8BA7E945-A5AE-8A3C-44F1-A0FF279EB89E}"/>
              </a:ext>
            </a:extLst>
          </p:cNvPr>
          <p:cNvSpPr/>
          <p:nvPr/>
        </p:nvSpPr>
        <p:spPr>
          <a:xfrm flipV="1">
            <a:off x="734537" y="4471460"/>
            <a:ext cx="0" cy="1616823"/>
          </a:xfrm>
          <a:prstGeom prst="line">
            <a:avLst/>
          </a:prstGeom>
          <a:ln w="381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Wide angle spectrometer">
            <a:extLst>
              <a:ext uri="{FF2B5EF4-FFF2-40B4-BE49-F238E27FC236}">
                <a16:creationId xmlns:a16="http://schemas.microsoft.com/office/drawing/2014/main" id="{4294F459-71BB-4505-37F9-B75216DA49C7}"/>
              </a:ext>
            </a:extLst>
          </p:cNvPr>
          <p:cNvSpPr txBox="1"/>
          <p:nvPr/>
        </p:nvSpPr>
        <p:spPr>
          <a:xfrm>
            <a:off x="803178" y="5764229"/>
            <a:ext cx="210570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plattform</a:t>
            </a:r>
            <a:endParaRPr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E485FE3-7213-3652-03EE-3ACB0175246E}"/>
              </a:ext>
            </a:extLst>
          </p:cNvPr>
          <p:cNvSpPr txBox="1"/>
          <p:nvPr/>
        </p:nvSpPr>
        <p:spPr>
          <a:xfrm>
            <a:off x="5896392" y="1174762"/>
            <a:ext cx="3241609" cy="3139319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941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Current performance: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/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Typically 20 MeV </a:t>
            </a:r>
            <a:br>
              <a:rPr lang="en-GB" dirty="0"/>
            </a:br>
            <a:r>
              <a:rPr lang="en-GB" dirty="0"/>
              <a:t>(42 MeV max)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With </a:t>
            </a:r>
            <a:r>
              <a:rPr lang="de-DE" dirty="0" err="1">
                <a:solidFill>
                  <a:srgbClr val="040C28"/>
                </a:solidFill>
                <a:latin typeface="Google Sans"/>
              </a:rPr>
              <a:t>b</a:t>
            </a:r>
            <a:r>
              <a:rPr lang="de-DE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eamline</a:t>
            </a:r>
            <a:r>
              <a:rPr lang="de-DE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:</a:t>
            </a:r>
            <a:br>
              <a:rPr lang="de-DE" b="0" i="0" u="none" strike="noStrike" dirty="0">
                <a:solidFill>
                  <a:srgbClr val="040C28"/>
                </a:solidFill>
                <a:effectLst/>
                <a:latin typeface="Google Sans"/>
              </a:rPr>
            </a:br>
            <a:r>
              <a:rPr lang="de-DE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≈</a:t>
            </a:r>
            <a:r>
              <a:rPr lang="en-GB" dirty="0"/>
              <a:t> 1 mm lateral focus size, </a:t>
            </a:r>
            <a:br>
              <a:rPr lang="en-GB" dirty="0"/>
            </a:br>
            <a:r>
              <a:rPr lang="de-DE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≈ </a:t>
            </a:r>
            <a:r>
              <a:rPr lang="en-GB" dirty="0"/>
              <a:t>5 % energy spread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1 Hz operation (mostly) possible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Online characterization of individual ion bunches</a:t>
            </a:r>
          </a:p>
        </p:txBody>
      </p:sp>
    </p:spTree>
    <p:extLst>
      <p:ext uri="{BB962C8B-B14F-4D97-AF65-F5344CB8AC3E}">
        <p14:creationId xmlns:p14="http://schemas.microsoft.com/office/powerpoint/2010/main" val="115991739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DEDEE-8A99-C5CB-AD3F-72022658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6EAD96E5-1219-585F-38BF-481CB2620167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Laser-ION </a:t>
            </a:r>
            <a:r>
              <a:rPr lang="de-DE" dirty="0" err="1"/>
              <a:t>Acceleration</a:t>
            </a:r>
            <a:r>
              <a:rPr lang="de-DE" dirty="0"/>
              <a:t> (LION)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49A535-901D-B6AB-9F23-153589DF3768}"/>
              </a:ext>
            </a:extLst>
          </p:cNvPr>
          <p:cNvSpPr txBox="1"/>
          <p:nvPr/>
        </p:nvSpPr>
        <p:spPr>
          <a:xfrm>
            <a:off x="777693" y="1258529"/>
            <a:ext cx="28559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Application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plattform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at LION</a:t>
            </a:r>
          </a:p>
        </p:txBody>
      </p:sp>
      <p:pic>
        <p:nvPicPr>
          <p:cNvPr id="15" name="Grafik 14" descr="Ein Bild, das Im Haus, Wand, Maschine, medizinische Ausrüstung enthält.&#10;&#10;Automatisch generierte Beschreibung">
            <a:extLst>
              <a:ext uri="{FF2B5EF4-FFF2-40B4-BE49-F238E27FC236}">
                <a16:creationId xmlns:a16="http://schemas.microsoft.com/office/drawing/2014/main" id="{26780503-AF50-19EC-BB10-75B1416AB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394" r="14296" b="-394"/>
          <a:stretch/>
        </p:blipFill>
        <p:spPr>
          <a:xfrm>
            <a:off x="222129" y="1659479"/>
            <a:ext cx="4687219" cy="4545628"/>
          </a:xfrm>
          <a:prstGeom prst="rect">
            <a:avLst/>
          </a:prstGeom>
        </p:spPr>
      </p:pic>
      <p:sp>
        <p:nvSpPr>
          <p:cNvPr id="12" name="Pfeil nach unten 11">
            <a:extLst>
              <a:ext uri="{FF2B5EF4-FFF2-40B4-BE49-F238E27FC236}">
                <a16:creationId xmlns:a16="http://schemas.microsoft.com/office/drawing/2014/main" id="{6FD5488E-F46D-A783-1FF4-C7BF362AA5A9}"/>
              </a:ext>
            </a:extLst>
          </p:cNvPr>
          <p:cNvSpPr/>
          <p:nvPr/>
        </p:nvSpPr>
        <p:spPr>
          <a:xfrm rot="5400000">
            <a:off x="3923043" y="3376094"/>
            <a:ext cx="543600" cy="1112400"/>
          </a:xfrm>
          <a:prstGeom prst="downArrow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02AC313-A21C-5BA1-B867-C86CAE4F121F}"/>
              </a:ext>
            </a:extLst>
          </p:cNvPr>
          <p:cNvSpPr txBox="1"/>
          <p:nvPr/>
        </p:nvSpPr>
        <p:spPr>
          <a:xfrm>
            <a:off x="3783193" y="3747628"/>
            <a:ext cx="8233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Protons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D4AC12B-75AC-40EB-7935-05B3006D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833" y="1258529"/>
            <a:ext cx="32204" cy="51943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31C5E75-87BB-9D24-7AD8-328C87823996}"/>
              </a:ext>
            </a:extLst>
          </p:cNvPr>
          <p:cNvSpPr txBox="1"/>
          <p:nvPr/>
        </p:nvSpPr>
        <p:spPr>
          <a:xfrm>
            <a:off x="5418522" y="1270358"/>
            <a:ext cx="3096828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sng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Subtitle</a:t>
            </a:r>
            <a:r>
              <a:rPr kumimoji="0" lang="de-DE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shot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a </a:t>
            </a:r>
            <a:r>
              <a:rPr lang="de-DE" dirty="0" err="1"/>
              <a:t>machine</a:t>
            </a:r>
            <a:endParaRPr lang="de-DE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High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repetition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rate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dirty="0" err="1"/>
              <a:t>Reproducibility</a:t>
            </a:r>
            <a:endParaRPr lang="de-DE" dirty="0"/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dirty="0"/>
              <a:t>…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de-DE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C855A3-036B-73AA-B64B-52D2646F019F}"/>
              </a:ext>
            </a:extLst>
          </p:cNvPr>
          <p:cNvSpPr txBox="1"/>
          <p:nvPr/>
        </p:nvSpPr>
        <p:spPr>
          <a:xfrm>
            <a:off x="5258665" y="4645982"/>
            <a:ext cx="3704310" cy="1077216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Goal: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Providing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particle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bunches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with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  <a:b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</a:br>
            <a:r>
              <a:rPr lang="de-DE" sz="1600" b="1" dirty="0" err="1"/>
              <a:t>reproducible</a:t>
            </a:r>
            <a:r>
              <a:rPr lang="de-DE" sz="1600" b="1" dirty="0"/>
              <a:t> &amp;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  <a:r>
              <a:rPr lang="de-DE" sz="1600" b="1" dirty="0" err="1"/>
              <a:t>tunable</a:t>
            </a:r>
            <a:r>
              <a:rPr lang="de-DE" sz="1600" b="1" dirty="0"/>
              <a:t> </a:t>
            </a:r>
            <a:r>
              <a:rPr lang="de-DE" sz="1600" b="1" dirty="0" err="1"/>
              <a:t>parameters</a:t>
            </a:r>
            <a:r>
              <a:rPr lang="de-DE" sz="1600" b="1" dirty="0"/>
              <a:t> 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at 1 Hz </a:t>
            </a:r>
            <a:b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</a:b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for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various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applications</a:t>
            </a:r>
            <a:endParaRPr kumimoji="0" lang="de-D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576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D1D90-FE58-7B84-A870-1338B51B2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21543391-645C-C89E-9A58-3E1D9AC66838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medical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47A1086-DACF-423D-14A1-8CD675277137}"/>
              </a:ext>
            </a:extLst>
          </p:cNvPr>
          <p:cNvSpPr txBox="1"/>
          <p:nvPr/>
        </p:nvSpPr>
        <p:spPr>
          <a:xfrm>
            <a:off x="177563" y="1302618"/>
            <a:ext cx="8697432" cy="1200329"/>
          </a:xfrm>
          <a:prstGeom prst="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de-DE" b="1" i="0" u="none" strike="noStrike" dirty="0">
                <a:solidFill>
                  <a:schemeClr val="tx1"/>
                </a:solidFill>
                <a:effectLst/>
              </a:rPr>
              <a:t>Definition:</a:t>
            </a:r>
          </a:p>
          <a:p>
            <a:pPr algn="just"/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[…]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physics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principles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,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methods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and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techniques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in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practice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and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research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for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the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prevention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,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diagnosis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and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treatment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of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human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diseases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with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a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specific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goal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of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improving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human 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health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 and well-</a:t>
            </a:r>
            <a:r>
              <a:rPr lang="de-DE" b="0" i="0" u="none" strike="noStrike" dirty="0" err="1">
                <a:solidFill>
                  <a:schemeClr val="tx1"/>
                </a:solidFill>
                <a:effectLst/>
              </a:rPr>
              <a:t>being</a:t>
            </a:r>
            <a:r>
              <a:rPr lang="de-DE" b="0" i="0" u="none" strike="noStrike" dirty="0">
                <a:solidFill>
                  <a:schemeClr val="tx1"/>
                </a:solidFill>
                <a:effectLst/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A454C22-DC4B-0689-8E83-CF9A7F3A6EFB}"/>
              </a:ext>
            </a:extLst>
          </p:cNvPr>
          <p:cNvSpPr txBox="1"/>
          <p:nvPr/>
        </p:nvSpPr>
        <p:spPr>
          <a:xfrm>
            <a:off x="177563" y="2675613"/>
            <a:ext cx="3468255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1" dirty="0"/>
              <a:t>Fields:	</a:t>
            </a:r>
          </a:p>
          <a:p>
            <a:pPr marL="285750" lvl="4" indent="-285750">
              <a:buFontTx/>
              <a:buChar char="-"/>
            </a:pPr>
            <a:r>
              <a:rPr lang="en-GB" dirty="0"/>
              <a:t>Imaging (ionizing &amp; non-ionizing)</a:t>
            </a:r>
          </a:p>
          <a:p>
            <a:pPr marL="285750" lvl="1" indent="-285750">
              <a:buFontTx/>
              <a:buChar char="-"/>
            </a:pPr>
            <a:r>
              <a:rPr lang="en-GB" dirty="0"/>
              <a:t>Radiation therapy </a:t>
            </a:r>
          </a:p>
          <a:p>
            <a:pPr marL="285750" lvl="1" indent="-285750">
              <a:buFontTx/>
              <a:buChar char="-"/>
            </a:pPr>
            <a:r>
              <a:rPr lang="en-GB" dirty="0"/>
              <a:t>Nuclear physics</a:t>
            </a:r>
          </a:p>
          <a:p>
            <a:pPr marL="285750" lvl="1" indent="-285750">
              <a:buFontTx/>
              <a:buChar char="-"/>
            </a:pPr>
            <a:r>
              <a:rPr lang="en-GB" dirty="0"/>
              <a:t>Radiation protection</a:t>
            </a:r>
          </a:p>
          <a:p>
            <a:pPr marL="285750" lvl="1" indent="-285750">
              <a:buFontTx/>
              <a:buChar char="-"/>
            </a:pPr>
            <a:r>
              <a:rPr lang="en-GB" dirty="0"/>
              <a:t>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B6D36EB-B6FC-1FE4-3192-3D4B93C900C5}"/>
              </a:ext>
            </a:extLst>
          </p:cNvPr>
          <p:cNvSpPr txBox="1"/>
          <p:nvPr/>
        </p:nvSpPr>
        <p:spPr>
          <a:xfrm>
            <a:off x="177563" y="4459185"/>
            <a:ext cx="476348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This talk: </a:t>
            </a:r>
            <a:b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Ionizing radiation for imaging and cancer therapy 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F183EB27-A5CB-D0D8-B798-BA0848B11321}"/>
              </a:ext>
            </a:extLst>
          </p:cNvPr>
          <p:cNvCxnSpPr>
            <a:cxnSpLocks/>
          </p:cNvCxnSpPr>
          <p:nvPr/>
        </p:nvCxnSpPr>
        <p:spPr>
          <a:xfrm>
            <a:off x="3951800" y="6068996"/>
            <a:ext cx="498037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0A14A2E5-8DAB-0022-E5AC-32F4E71C0C9B}"/>
              </a:ext>
            </a:extLst>
          </p:cNvPr>
          <p:cNvSpPr txBox="1"/>
          <p:nvPr/>
        </p:nvSpPr>
        <p:spPr>
          <a:xfrm>
            <a:off x="3951800" y="6039748"/>
            <a:ext cx="43034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International organization of medical physics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Grafik 11" descr="Ein Bild, das Entwurf, Grafiken, Design enthält.&#10;&#10;Automatisch generierte Beschreibung">
            <a:extLst>
              <a:ext uri="{FF2B5EF4-FFF2-40B4-BE49-F238E27FC236}">
                <a16:creationId xmlns:a16="http://schemas.microsoft.com/office/drawing/2014/main" id="{66631ED4-C8E9-45CC-0C9A-7EDA83045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11" y="4916534"/>
            <a:ext cx="2466789" cy="95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42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E5E7C-A4F0-5856-DF11-C7CDD3D3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C2082798-33A9-E5A0-6A98-BB0700990A07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sz="2100" dirty="0" err="1"/>
              <a:t>Machine</a:t>
            </a:r>
            <a:r>
              <a:rPr lang="de-DE" sz="2100" dirty="0"/>
              <a:t> </a:t>
            </a:r>
            <a:r>
              <a:rPr lang="de-DE" sz="2100" dirty="0" err="1"/>
              <a:t>control</a:t>
            </a:r>
            <a:r>
              <a:rPr lang="de-DE" sz="2100" dirty="0"/>
              <a:t> via ‚Tango </a:t>
            </a:r>
            <a:r>
              <a:rPr lang="de-DE" sz="2100" dirty="0" err="1"/>
              <a:t>controls</a:t>
            </a:r>
            <a:r>
              <a:rPr lang="de-DE" sz="2100" dirty="0"/>
              <a:t>‘ </a:t>
            </a:r>
          </a:p>
        </p:txBody>
      </p:sp>
      <p:pic>
        <p:nvPicPr>
          <p:cNvPr id="3" name="Grafik 2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1076190C-F812-FE26-D64B-304216782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8" y="556953"/>
            <a:ext cx="1016897" cy="303881"/>
          </a:xfrm>
          <a:prstGeom prst="rect">
            <a:avLst/>
          </a:prstGeom>
        </p:spPr>
      </p:pic>
      <p:sp>
        <p:nvSpPr>
          <p:cNvPr id="4" name="(One) Goal: Automated correlation between Laser and Ion parameters &amp; feedback loops">
            <a:extLst>
              <a:ext uri="{FF2B5EF4-FFF2-40B4-BE49-F238E27FC236}">
                <a16:creationId xmlns:a16="http://schemas.microsoft.com/office/drawing/2014/main" id="{C4722A15-F0BA-1475-8E51-B5F388169F4A}"/>
              </a:ext>
            </a:extLst>
          </p:cNvPr>
          <p:cNvSpPr txBox="1"/>
          <p:nvPr/>
        </p:nvSpPr>
        <p:spPr>
          <a:xfrm>
            <a:off x="46942" y="1147249"/>
            <a:ext cx="4588485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900"/>
            </a:pPr>
            <a:r>
              <a:rPr lang="de-DE" sz="1600" u="sng" dirty="0" err="1"/>
              <a:t>Requirements</a:t>
            </a:r>
            <a:r>
              <a:rPr lang="de-DE" sz="16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 sz="1900"/>
            </a:pPr>
            <a:r>
              <a:rPr lang="de-DE" sz="1600" dirty="0"/>
              <a:t>Operation at 1 Hz</a:t>
            </a:r>
          </a:p>
          <a:p>
            <a:pPr marL="285750" indent="-285750">
              <a:buFont typeface="Arial" panose="020B0604020202020204" pitchFamily="34" charset="0"/>
              <a:buChar char="•"/>
              <a:defRPr sz="1900"/>
            </a:pPr>
            <a:r>
              <a:rPr lang="de-DE" sz="1600" dirty="0" err="1"/>
              <a:t>Correlation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laser- and </a:t>
            </a:r>
            <a:r>
              <a:rPr lang="de-DE" sz="1600" dirty="0" err="1"/>
              <a:t>ion</a:t>
            </a:r>
            <a:r>
              <a:rPr lang="de-DE" sz="1600" dirty="0"/>
              <a:t>-parameters </a:t>
            </a:r>
          </a:p>
          <a:p>
            <a:pPr marL="285750" indent="-285750">
              <a:buFont typeface="Arial" panose="020B0604020202020204" pitchFamily="34" charset="0"/>
              <a:buChar char="•"/>
              <a:defRPr sz="1900"/>
            </a:pPr>
            <a:r>
              <a:rPr lang="de-DE" sz="1600" dirty="0"/>
              <a:t>Intelligent </a:t>
            </a:r>
            <a:r>
              <a:rPr lang="de-DE" sz="1600" dirty="0" err="1"/>
              <a:t>feedback</a:t>
            </a:r>
            <a:r>
              <a:rPr lang="de-DE" sz="1600" dirty="0"/>
              <a:t> </a:t>
            </a:r>
            <a:r>
              <a:rPr lang="de-DE" sz="1600" dirty="0" err="1"/>
              <a:t>loops</a:t>
            </a:r>
            <a:endParaRPr lang="de-DE" sz="1600" dirty="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D82D2960-7A7A-89A5-2A60-8ACB1DCF1FB7}"/>
              </a:ext>
            </a:extLst>
          </p:cNvPr>
          <p:cNvGrpSpPr/>
          <p:nvPr/>
        </p:nvGrpSpPr>
        <p:grpSpPr>
          <a:xfrm>
            <a:off x="39593" y="2297311"/>
            <a:ext cx="9027664" cy="3994528"/>
            <a:chOff x="1192172" y="3854246"/>
            <a:chExt cx="21820912" cy="8942618"/>
          </a:xfrm>
        </p:grpSpPr>
        <p:sp>
          <p:nvSpPr>
            <p:cNvPr id="5" name="Abgerundetes Rechteck">
              <a:extLst>
                <a:ext uri="{FF2B5EF4-FFF2-40B4-BE49-F238E27FC236}">
                  <a16:creationId xmlns:a16="http://schemas.microsoft.com/office/drawing/2014/main" id="{8E7766EC-0A13-DC20-F9BB-00AF396F8E73}"/>
                </a:ext>
              </a:extLst>
            </p:cNvPr>
            <p:cNvSpPr/>
            <p:nvPr/>
          </p:nvSpPr>
          <p:spPr>
            <a:xfrm>
              <a:off x="11232678" y="5202083"/>
              <a:ext cx="3646029" cy="135700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</a:defRPr>
              </a:pPr>
              <a:endParaRPr sz="1600"/>
            </a:p>
          </p:txBody>
        </p:sp>
        <p:grpSp>
          <p:nvGrpSpPr>
            <p:cNvPr id="6" name="Rechteck: abgerundete Ecken 6">
              <a:extLst>
                <a:ext uri="{FF2B5EF4-FFF2-40B4-BE49-F238E27FC236}">
                  <a16:creationId xmlns:a16="http://schemas.microsoft.com/office/drawing/2014/main" id="{EAFAC97C-AB54-2EFD-7157-65C9BB768262}"/>
                </a:ext>
              </a:extLst>
            </p:cNvPr>
            <p:cNvGrpSpPr/>
            <p:nvPr/>
          </p:nvGrpSpPr>
          <p:grpSpPr>
            <a:xfrm>
              <a:off x="1477631" y="8379729"/>
              <a:ext cx="9123472" cy="3483578"/>
              <a:chOff x="0" y="0"/>
              <a:chExt cx="4441067" cy="1277614"/>
            </a:xfrm>
          </p:grpSpPr>
          <p:sp>
            <p:nvSpPr>
              <p:cNvPr id="7" name="Abgerundetes Rechteck">
                <a:extLst>
                  <a:ext uri="{FF2B5EF4-FFF2-40B4-BE49-F238E27FC236}">
                    <a16:creationId xmlns:a16="http://schemas.microsoft.com/office/drawing/2014/main" id="{A115D2FB-612E-DC22-2F32-0860F7223156}"/>
                  </a:ext>
                </a:extLst>
              </p:cNvPr>
              <p:cNvSpPr/>
              <p:nvPr/>
            </p:nvSpPr>
            <p:spPr>
              <a:xfrm>
                <a:off x="0" y="0"/>
                <a:ext cx="4441067" cy="1277614"/>
              </a:xfrm>
              <a:prstGeom prst="roundRect">
                <a:avLst>
                  <a:gd name="adj" fmla="val 5202"/>
                </a:avLst>
              </a:pr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/>
                </a:pPr>
                <a:endParaRPr sz="1600"/>
              </a:p>
            </p:txBody>
          </p:sp>
          <p:sp>
            <p:nvSpPr>
              <p:cNvPr id="8" name="ATLAS-3000…">
                <a:extLst>
                  <a:ext uri="{FF2B5EF4-FFF2-40B4-BE49-F238E27FC236}">
                    <a16:creationId xmlns:a16="http://schemas.microsoft.com/office/drawing/2014/main" id="{338B509C-612A-78EB-3747-2E45459D76BE}"/>
                  </a:ext>
                </a:extLst>
              </p:cNvPr>
              <p:cNvSpPr txBox="1"/>
              <p:nvPr/>
            </p:nvSpPr>
            <p:spPr>
              <a:xfrm>
                <a:off x="74400" y="32899"/>
                <a:ext cx="4292266" cy="1080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 b="1"/>
                </a:pPr>
                <a:r>
                  <a:rPr sz="1600" dirty="0"/>
                  <a:t>ATLAS-3000</a:t>
                </a:r>
              </a:p>
              <a:p>
                <a:pPr marL="285750" indent="-285750">
                  <a:buSzPct val="100000"/>
                  <a:buFont typeface="Arial"/>
                  <a:buChar char="•"/>
                </a:pPr>
                <a:r>
                  <a:rPr lang="de-DE" sz="1600" dirty="0" err="1"/>
                  <a:t>Diagnostics</a:t>
                </a:r>
                <a:r>
                  <a:rPr lang="de-DE" sz="1600" dirty="0"/>
                  <a:t> (</a:t>
                </a:r>
                <a:r>
                  <a:rPr lang="de-DE" sz="1600" dirty="0" err="1"/>
                  <a:t>energy</a:t>
                </a:r>
                <a:r>
                  <a:rPr lang="de-DE" sz="1600" dirty="0"/>
                  <a:t>, </a:t>
                </a:r>
                <a:r>
                  <a:rPr lang="de-DE" sz="1600" dirty="0" err="1"/>
                  <a:t>spectrum</a:t>
                </a:r>
                <a:r>
                  <a:rPr lang="de-DE" sz="1600" dirty="0"/>
                  <a:t>, </a:t>
                </a:r>
                <a:r>
                  <a:rPr lang="de-DE" sz="1600" dirty="0" err="1"/>
                  <a:t>profile</a:t>
                </a:r>
                <a:r>
                  <a:rPr lang="de-DE" sz="1600" dirty="0"/>
                  <a:t>)</a:t>
                </a:r>
              </a:p>
              <a:p>
                <a:pPr marL="285750" indent="-285750">
                  <a:buSzPct val="100000"/>
                  <a:buFont typeface="Arial"/>
                  <a:buChar char="•"/>
                </a:pPr>
                <a:r>
                  <a:rPr lang="de-DE" sz="1600" dirty="0"/>
                  <a:t>Dispersion </a:t>
                </a:r>
                <a:r>
                  <a:rPr lang="de-DE" sz="1600" dirty="0" err="1"/>
                  <a:t>manipulation</a:t>
                </a:r>
                <a:r>
                  <a:rPr lang="de-DE" sz="1600" dirty="0"/>
                  <a:t> (</a:t>
                </a:r>
                <a:r>
                  <a:rPr lang="de-DE" sz="1600" dirty="0" err="1"/>
                  <a:t>Dazzler</a:t>
                </a:r>
                <a:r>
                  <a:rPr lang="de-DE" sz="1600" dirty="0"/>
                  <a:t>)</a:t>
                </a:r>
              </a:p>
              <a:p>
                <a:pPr marL="285750" indent="-285750">
                  <a:buSzPct val="100000"/>
                  <a:buFont typeface="Arial"/>
                  <a:buChar char="•"/>
                </a:pPr>
                <a:r>
                  <a:rPr lang="de-DE" sz="1600" dirty="0" err="1"/>
                  <a:t>Attenuator</a:t>
                </a:r>
                <a:r>
                  <a:rPr lang="de-DE" sz="1600" dirty="0"/>
                  <a:t> + </a:t>
                </a:r>
                <a:r>
                  <a:rPr lang="de-DE" sz="1600" dirty="0" err="1"/>
                  <a:t>filters</a:t>
                </a:r>
                <a:endParaRPr lang="de-DE" sz="1600" dirty="0"/>
              </a:p>
            </p:txBody>
          </p:sp>
        </p:grpSp>
        <p:grpSp>
          <p:nvGrpSpPr>
            <p:cNvPr id="9" name="Rechteck: abgerundete Ecken 7">
              <a:extLst>
                <a:ext uri="{FF2B5EF4-FFF2-40B4-BE49-F238E27FC236}">
                  <a16:creationId xmlns:a16="http://schemas.microsoft.com/office/drawing/2014/main" id="{77B9DDD0-1D5E-0F89-7B1B-4FE1C0604F03}"/>
                </a:ext>
              </a:extLst>
            </p:cNvPr>
            <p:cNvGrpSpPr/>
            <p:nvPr/>
          </p:nvGrpSpPr>
          <p:grpSpPr>
            <a:xfrm>
              <a:off x="11183009" y="8331936"/>
              <a:ext cx="9931317" cy="3540059"/>
              <a:chOff x="0" y="0"/>
              <a:chExt cx="4184713" cy="1298329"/>
            </a:xfrm>
          </p:grpSpPr>
          <p:sp>
            <p:nvSpPr>
              <p:cNvPr id="11" name="Abgerundetes Rechteck">
                <a:extLst>
                  <a:ext uri="{FF2B5EF4-FFF2-40B4-BE49-F238E27FC236}">
                    <a16:creationId xmlns:a16="http://schemas.microsoft.com/office/drawing/2014/main" id="{2CD8BBE7-ADC3-800F-B6DE-D9AB71E943F8}"/>
                  </a:ext>
                </a:extLst>
              </p:cNvPr>
              <p:cNvSpPr/>
              <p:nvPr/>
            </p:nvSpPr>
            <p:spPr>
              <a:xfrm>
                <a:off x="0" y="0"/>
                <a:ext cx="4184713" cy="1278047"/>
              </a:xfrm>
              <a:prstGeom prst="roundRect">
                <a:avLst>
                  <a:gd name="adj" fmla="val 5202"/>
                </a:avLst>
              </a:pr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/>
                </a:pPr>
                <a:endParaRPr sz="1600"/>
              </a:p>
            </p:txBody>
          </p:sp>
          <p:sp>
            <p:nvSpPr>
              <p:cNvPr id="14" name="Experiment…">
                <a:extLst>
                  <a:ext uri="{FF2B5EF4-FFF2-40B4-BE49-F238E27FC236}">
                    <a16:creationId xmlns:a16="http://schemas.microsoft.com/office/drawing/2014/main" id="{F9D3E849-8873-7D95-102D-4E0668C611E5}"/>
                  </a:ext>
                </a:extLst>
              </p:cNvPr>
              <p:cNvSpPr txBox="1"/>
              <p:nvPr/>
            </p:nvSpPr>
            <p:spPr>
              <a:xfrm>
                <a:off x="74426" y="32910"/>
                <a:ext cx="4035860" cy="12654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 b="1"/>
                </a:pPr>
                <a:r>
                  <a:rPr sz="1600" dirty="0"/>
                  <a:t>Experiment</a:t>
                </a:r>
              </a:p>
              <a:p>
                <a:pPr marL="285750" indent="-285750">
                  <a:buSzPct val="100000"/>
                  <a:buFont typeface="Arial"/>
                  <a:buChar char="•"/>
                </a:pPr>
                <a:r>
                  <a:rPr lang="de-DE" sz="1600" dirty="0"/>
                  <a:t>M</a:t>
                </a:r>
                <a:r>
                  <a:rPr sz="1600" dirty="0" err="1"/>
                  <a:t>otion</a:t>
                </a:r>
                <a:r>
                  <a:rPr sz="1600" dirty="0"/>
                  <a:t> (</a:t>
                </a:r>
                <a:r>
                  <a:rPr sz="1600" dirty="0" err="1"/>
                  <a:t>Phytron</a:t>
                </a:r>
                <a:r>
                  <a:rPr sz="1600" dirty="0"/>
                  <a:t>, PI, </a:t>
                </a:r>
                <a:r>
                  <a:rPr sz="1600" dirty="0" err="1"/>
                  <a:t>Owis</a:t>
                </a:r>
                <a:r>
                  <a:rPr sz="1600" dirty="0"/>
                  <a:t>, Thorlabs, …)</a:t>
                </a:r>
              </a:p>
              <a:p>
                <a:pPr marL="285750" indent="-285750">
                  <a:buSzPct val="100000"/>
                  <a:buFont typeface="Arial"/>
                  <a:buChar char="•"/>
                </a:pPr>
                <a:r>
                  <a:rPr lang="de-DE" sz="1600" dirty="0"/>
                  <a:t>C</a:t>
                </a:r>
                <a:r>
                  <a:rPr sz="1600" dirty="0" err="1"/>
                  <a:t>ameras</a:t>
                </a:r>
                <a:r>
                  <a:rPr sz="1600" dirty="0"/>
                  <a:t> (Basler, IDS, Grasshopper, …)</a:t>
                </a:r>
              </a:p>
              <a:p>
                <a:pPr marL="285750" indent="-285750">
                  <a:buSzPct val="100000"/>
                  <a:buFont typeface="Arial"/>
                  <a:buChar char="•"/>
                </a:pPr>
                <a:r>
                  <a:rPr lang="de-DE" sz="1600" dirty="0"/>
                  <a:t>D</a:t>
                </a:r>
                <a:r>
                  <a:rPr sz="1600" dirty="0" err="1"/>
                  <a:t>iagnostics</a:t>
                </a:r>
                <a:r>
                  <a:rPr sz="1600" dirty="0"/>
                  <a:t> (</a:t>
                </a:r>
                <a:r>
                  <a:rPr sz="1600" dirty="0" err="1"/>
                  <a:t>Picoscope</a:t>
                </a:r>
                <a:r>
                  <a:rPr sz="1600" dirty="0"/>
                  <a:t>, …)</a:t>
                </a:r>
              </a:p>
              <a:p>
                <a:pPr marL="285750" indent="-285750">
                  <a:buSzPct val="100000"/>
                  <a:buFont typeface="Arial"/>
                  <a:buChar char="•"/>
                </a:pPr>
                <a:r>
                  <a:rPr lang="de-DE" sz="1600" dirty="0"/>
                  <a:t>O</a:t>
                </a:r>
                <a:r>
                  <a:rPr sz="1600" dirty="0" err="1"/>
                  <a:t>thers</a:t>
                </a:r>
                <a:r>
                  <a:rPr sz="1600" dirty="0"/>
                  <a:t> (Arduino, power supplies, …)</a:t>
                </a:r>
              </a:p>
            </p:txBody>
          </p:sp>
        </p:grpSp>
        <p:grpSp>
          <p:nvGrpSpPr>
            <p:cNvPr id="16" name="Rechteck: abgerundete Ecken 8">
              <a:extLst>
                <a:ext uri="{FF2B5EF4-FFF2-40B4-BE49-F238E27FC236}">
                  <a16:creationId xmlns:a16="http://schemas.microsoft.com/office/drawing/2014/main" id="{329318BB-EAB4-01F7-90CA-2D1682BAD847}"/>
                </a:ext>
              </a:extLst>
            </p:cNvPr>
            <p:cNvGrpSpPr/>
            <p:nvPr/>
          </p:nvGrpSpPr>
          <p:grpSpPr>
            <a:xfrm>
              <a:off x="6755386" y="5202083"/>
              <a:ext cx="3646029" cy="1357006"/>
              <a:chOff x="0" y="187672"/>
              <a:chExt cx="1774790" cy="587915"/>
            </a:xfrm>
          </p:grpSpPr>
          <p:sp>
            <p:nvSpPr>
              <p:cNvPr id="19" name="Abgerundetes Rechteck">
                <a:extLst>
                  <a:ext uri="{FF2B5EF4-FFF2-40B4-BE49-F238E27FC236}">
                    <a16:creationId xmlns:a16="http://schemas.microsoft.com/office/drawing/2014/main" id="{1C8F8A39-582F-467D-CFAA-4EA3353F64DA}"/>
                  </a:ext>
                </a:extLst>
              </p:cNvPr>
              <p:cNvSpPr/>
              <p:nvPr/>
            </p:nvSpPr>
            <p:spPr>
              <a:xfrm>
                <a:off x="0" y="187672"/>
                <a:ext cx="1774790" cy="58791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20" name="User control">
                <a:extLst>
                  <a:ext uri="{FF2B5EF4-FFF2-40B4-BE49-F238E27FC236}">
                    <a16:creationId xmlns:a16="http://schemas.microsoft.com/office/drawing/2014/main" id="{6D183133-1202-BC68-7AF3-665F91AA2AE1}"/>
                  </a:ext>
                </a:extLst>
              </p:cNvPr>
              <p:cNvSpPr txBox="1"/>
              <p:nvPr/>
            </p:nvSpPr>
            <p:spPr>
              <a:xfrm>
                <a:off x="95800" y="398431"/>
                <a:ext cx="1583190" cy="146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600" dirty="0"/>
                  <a:t>User control</a:t>
                </a:r>
              </a:p>
            </p:txBody>
          </p:sp>
        </p:grpSp>
        <p:sp>
          <p:nvSpPr>
            <p:cNvPr id="21" name="Scripted control">
              <a:extLst>
                <a:ext uri="{FF2B5EF4-FFF2-40B4-BE49-F238E27FC236}">
                  <a16:creationId xmlns:a16="http://schemas.microsoft.com/office/drawing/2014/main" id="{6F59DC06-C4FC-8A60-2356-B957F221ABD1}"/>
                </a:ext>
              </a:extLst>
            </p:cNvPr>
            <p:cNvSpPr txBox="1"/>
            <p:nvPr/>
          </p:nvSpPr>
          <p:spPr>
            <a:xfrm>
              <a:off x="11432130" y="5713818"/>
              <a:ext cx="325241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rPr sz="1600" dirty="0"/>
                <a:t>Scripted control</a:t>
              </a:r>
            </a:p>
          </p:txBody>
        </p:sp>
        <p:sp>
          <p:nvSpPr>
            <p:cNvPr id="22" name="Straight Arrow Connector 39">
              <a:extLst>
                <a:ext uri="{FF2B5EF4-FFF2-40B4-BE49-F238E27FC236}">
                  <a16:creationId xmlns:a16="http://schemas.microsoft.com/office/drawing/2014/main" id="{9224542A-1C16-6D3F-42AC-7EC16297B6DF}"/>
                </a:ext>
              </a:extLst>
            </p:cNvPr>
            <p:cNvSpPr/>
            <p:nvPr/>
          </p:nvSpPr>
          <p:spPr>
            <a:xfrm flipV="1">
              <a:off x="12479227" y="6861594"/>
              <a:ext cx="2" cy="1274789"/>
            </a:xfrm>
            <a:prstGeom prst="line">
              <a:avLst/>
            </a:prstGeom>
            <a:ln w="44450">
              <a:solidFill>
                <a:schemeClr val="accent1"/>
              </a:solidFill>
              <a:miter/>
              <a:headEnd type="triangle"/>
              <a:tailEnd type="triangle"/>
            </a:ln>
          </p:spPr>
          <p:txBody>
            <a:bodyPr lIns="45719" rIns="45719"/>
            <a:lstStyle/>
            <a:p>
              <a:endParaRPr sz="1600"/>
            </a:p>
          </p:txBody>
        </p:sp>
        <p:sp>
          <p:nvSpPr>
            <p:cNvPr id="23" name="Straight Arrow Connector 39">
              <a:extLst>
                <a:ext uri="{FF2B5EF4-FFF2-40B4-BE49-F238E27FC236}">
                  <a16:creationId xmlns:a16="http://schemas.microsoft.com/office/drawing/2014/main" id="{A7DB0F3A-15DF-886D-6A9D-93D57A2D4288}"/>
                </a:ext>
              </a:extLst>
            </p:cNvPr>
            <p:cNvSpPr/>
            <p:nvPr/>
          </p:nvSpPr>
          <p:spPr>
            <a:xfrm flipV="1">
              <a:off x="8944432" y="6836579"/>
              <a:ext cx="2" cy="1274789"/>
            </a:xfrm>
            <a:prstGeom prst="line">
              <a:avLst/>
            </a:prstGeom>
            <a:ln w="44450">
              <a:solidFill>
                <a:schemeClr val="accent1"/>
              </a:solidFill>
              <a:miter/>
              <a:headEnd type="triangle"/>
              <a:tailEnd type="triangle"/>
            </a:ln>
          </p:spPr>
          <p:txBody>
            <a:bodyPr lIns="45719" rIns="45719"/>
            <a:lstStyle/>
            <a:p>
              <a:endParaRPr sz="1600"/>
            </a:p>
          </p:txBody>
        </p:sp>
        <p:sp>
          <p:nvSpPr>
            <p:cNvPr id="24" name="Straight Arrow Connector 39">
              <a:extLst>
                <a:ext uri="{FF2B5EF4-FFF2-40B4-BE49-F238E27FC236}">
                  <a16:creationId xmlns:a16="http://schemas.microsoft.com/office/drawing/2014/main" id="{4138A761-3643-88C1-E704-035FF9A96422}"/>
                </a:ext>
              </a:extLst>
            </p:cNvPr>
            <p:cNvSpPr/>
            <p:nvPr/>
          </p:nvSpPr>
          <p:spPr>
            <a:xfrm flipH="1" flipV="1">
              <a:off x="9610994" y="6865895"/>
              <a:ext cx="2389300" cy="1299803"/>
            </a:xfrm>
            <a:prstGeom prst="line">
              <a:avLst/>
            </a:prstGeom>
            <a:ln w="44450">
              <a:solidFill>
                <a:schemeClr val="accent1"/>
              </a:solidFill>
              <a:miter/>
              <a:headEnd type="triangle"/>
              <a:tailEnd type="triangle"/>
            </a:ln>
          </p:spPr>
          <p:txBody>
            <a:bodyPr lIns="45719" rIns="45719"/>
            <a:lstStyle/>
            <a:p>
              <a:endParaRPr sz="1600"/>
            </a:p>
          </p:txBody>
        </p:sp>
        <p:sp>
          <p:nvSpPr>
            <p:cNvPr id="25" name="Straight Arrow Connector 39">
              <a:extLst>
                <a:ext uri="{FF2B5EF4-FFF2-40B4-BE49-F238E27FC236}">
                  <a16:creationId xmlns:a16="http://schemas.microsoft.com/office/drawing/2014/main" id="{2E0B5029-4DFD-113F-B9D6-6A887F2112E8}"/>
                </a:ext>
              </a:extLst>
            </p:cNvPr>
            <p:cNvSpPr/>
            <p:nvPr/>
          </p:nvSpPr>
          <p:spPr>
            <a:xfrm flipV="1">
              <a:off x="9610994" y="6899862"/>
              <a:ext cx="2389300" cy="1184247"/>
            </a:xfrm>
            <a:prstGeom prst="line">
              <a:avLst/>
            </a:prstGeom>
            <a:ln w="44450">
              <a:solidFill>
                <a:schemeClr val="accent1"/>
              </a:solidFill>
              <a:miter/>
              <a:headEnd type="triangle"/>
              <a:tailEnd type="triangle"/>
            </a:ln>
          </p:spPr>
          <p:txBody>
            <a:bodyPr lIns="45719" rIns="45719"/>
            <a:lstStyle/>
            <a:p>
              <a:endParaRPr sz="1600"/>
            </a:p>
          </p:txBody>
        </p:sp>
        <p:sp>
          <p:nvSpPr>
            <p:cNvPr id="26" name="Straight Arrow Connector 39">
              <a:extLst>
                <a:ext uri="{FF2B5EF4-FFF2-40B4-BE49-F238E27FC236}">
                  <a16:creationId xmlns:a16="http://schemas.microsoft.com/office/drawing/2014/main" id="{DDEF969F-A389-B46F-01F5-30191BD42074}"/>
                </a:ext>
              </a:extLst>
            </p:cNvPr>
            <p:cNvSpPr/>
            <p:nvPr/>
          </p:nvSpPr>
          <p:spPr>
            <a:xfrm flipH="1">
              <a:off x="10651709" y="9853283"/>
              <a:ext cx="531304" cy="2"/>
            </a:xfrm>
            <a:prstGeom prst="line">
              <a:avLst/>
            </a:prstGeom>
            <a:ln w="44450">
              <a:solidFill>
                <a:schemeClr val="accent1"/>
              </a:solidFill>
              <a:miter/>
              <a:headEnd type="triangle"/>
              <a:tailEnd type="triangle"/>
            </a:ln>
          </p:spPr>
          <p:txBody>
            <a:bodyPr lIns="45719" rIns="45719"/>
            <a:lstStyle/>
            <a:p>
              <a:endParaRPr sz="1600"/>
            </a:p>
          </p:txBody>
        </p:sp>
        <p:sp>
          <p:nvSpPr>
            <p:cNvPr id="27" name="Straight Arrow Connector 39">
              <a:extLst>
                <a:ext uri="{FF2B5EF4-FFF2-40B4-BE49-F238E27FC236}">
                  <a16:creationId xmlns:a16="http://schemas.microsoft.com/office/drawing/2014/main" id="{4807CC98-8337-C072-D86A-6EFFB83FC242}"/>
                </a:ext>
              </a:extLst>
            </p:cNvPr>
            <p:cNvSpPr/>
            <p:nvPr/>
          </p:nvSpPr>
          <p:spPr>
            <a:xfrm flipV="1">
              <a:off x="13933535" y="6822077"/>
              <a:ext cx="1502018" cy="1331067"/>
            </a:xfrm>
            <a:prstGeom prst="line">
              <a:avLst/>
            </a:prstGeom>
            <a:ln w="44450">
              <a:solidFill>
                <a:srgbClr val="C00000"/>
              </a:solidFill>
              <a:miter/>
              <a:headEnd type="none" w="lg" len="med"/>
              <a:tailEnd type="triangle" w="lg" len="med"/>
            </a:ln>
          </p:spPr>
          <p:txBody>
            <a:bodyPr lIns="45719" rIns="45719"/>
            <a:lstStyle/>
            <a:p>
              <a:endParaRPr sz="1600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104C6E91-C8B1-E395-AE69-FC6336F24F06}"/>
                </a:ext>
              </a:extLst>
            </p:cNvPr>
            <p:cNvSpPr txBox="1"/>
            <p:nvPr/>
          </p:nvSpPr>
          <p:spPr>
            <a:xfrm>
              <a:off x="18190828" y="3854246"/>
              <a:ext cx="2064986" cy="67710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Many device servers </a:t>
              </a:r>
              <a:br>
                <a:rPr kumimoji="0" lang="en-GB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</a:br>
              <a:r>
                <a:rPr kumimoji="0" lang="en-GB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available open source!</a:t>
              </a:r>
            </a:p>
          </p:txBody>
        </p: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92B65D19-D80F-F4F2-6F76-3A2A65309AED}"/>
                </a:ext>
              </a:extLst>
            </p:cNvPr>
            <p:cNvCxnSpPr>
              <a:cxnSpLocks/>
            </p:cNvCxnSpPr>
            <p:nvPr/>
          </p:nvCxnSpPr>
          <p:spPr>
            <a:xfrm>
              <a:off x="1499218" y="12547305"/>
              <a:ext cx="4980369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9DEE693-744A-6658-67B2-6B73C64C7B45}"/>
                </a:ext>
              </a:extLst>
            </p:cNvPr>
            <p:cNvSpPr txBox="1"/>
            <p:nvPr/>
          </p:nvSpPr>
          <p:spPr>
            <a:xfrm>
              <a:off x="1192172" y="12365978"/>
              <a:ext cx="2214066" cy="4308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Weiße</a:t>
              </a:r>
              <a:r>
                <a:rPr kumimoji="0" lang="en-GB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et al, HPLSE 2023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94D2C6B4-3F7E-17F5-F8D0-7317AE15D42C}"/>
                </a:ext>
              </a:extLst>
            </p:cNvPr>
            <p:cNvSpPr txBox="1"/>
            <p:nvPr/>
          </p:nvSpPr>
          <p:spPr>
            <a:xfrm>
              <a:off x="18147246" y="5256746"/>
              <a:ext cx="4543581" cy="130914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GB" sz="1600" dirty="0"/>
                <a:t>https://</a:t>
              </a:r>
              <a:r>
                <a:rPr lang="en-GB" sz="1600" dirty="0" err="1"/>
                <a:t>gitlab.lrz.de</a:t>
              </a:r>
              <a:r>
                <a:rPr lang="en-GB" sz="1600" dirty="0"/>
                <a:t>/</a:t>
              </a:r>
              <a:br>
                <a:rPr lang="en-GB" sz="1600" dirty="0"/>
              </a:br>
              <a:r>
                <a:rPr lang="en-GB" sz="1600" dirty="0"/>
                <a:t>cala-public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D2D29B9-3FA8-0949-4A29-14E8CB6B6505}"/>
                </a:ext>
              </a:extLst>
            </p:cNvPr>
            <p:cNvSpPr/>
            <p:nvPr/>
          </p:nvSpPr>
          <p:spPr>
            <a:xfrm>
              <a:off x="15435553" y="3854246"/>
              <a:ext cx="7577531" cy="2878179"/>
            </a:xfrm>
            <a:prstGeom prst="rect">
              <a:avLst/>
            </a:prstGeom>
            <a:noFill/>
            <a:ln w="25400" cap="flat">
              <a:solidFill>
                <a:srgbClr val="C0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1BE93C58-2A6C-E383-5300-94246E768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62" y="2391849"/>
            <a:ext cx="1132743" cy="11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0437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82201-6612-BA3E-F638-6860DDA66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9F7C5042-0C42-1A96-E4AB-CE49ADEAC31C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Liquid Leaf Target System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60A4EA7-C1AE-42DA-3D4A-0FA6DA464BE1}"/>
              </a:ext>
            </a:extLst>
          </p:cNvPr>
          <p:cNvGrpSpPr/>
          <p:nvPr/>
        </p:nvGrpSpPr>
        <p:grpSpPr>
          <a:xfrm>
            <a:off x="0" y="1697257"/>
            <a:ext cx="7760096" cy="4212124"/>
            <a:chOff x="2428364" y="4193179"/>
            <a:chExt cx="16974061" cy="829409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1887EC9-2315-522A-F361-F3B65818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-1" b="772"/>
            <a:stretch/>
          </p:blipFill>
          <p:spPr>
            <a:xfrm>
              <a:off x="8521768" y="4195079"/>
              <a:ext cx="3758886" cy="8292196"/>
            </a:xfrm>
            <a:prstGeom prst="rect">
              <a:avLst/>
            </a:prstGeom>
          </p:spPr>
        </p:pic>
        <p:cxnSp>
          <p:nvCxnSpPr>
            <p:cNvPr id="5" name="Gerader Verbinder 15">
              <a:extLst>
                <a:ext uri="{FF2B5EF4-FFF2-40B4-BE49-F238E27FC236}">
                  <a16:creationId xmlns:a16="http://schemas.microsoft.com/office/drawing/2014/main" id="{E94E3EA0-9155-9673-112D-F2FFE8E2F0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6555" y="4381068"/>
              <a:ext cx="3444789" cy="316955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16">
              <a:extLst>
                <a:ext uri="{FF2B5EF4-FFF2-40B4-BE49-F238E27FC236}">
                  <a16:creationId xmlns:a16="http://schemas.microsoft.com/office/drawing/2014/main" id="{C59687D2-482E-49F6-93F5-A758D2394D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16555" y="8815071"/>
              <a:ext cx="3444789" cy="345685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F2EFD8D6-E40D-AB3F-BD36-211BA05520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576406" y="4193179"/>
              <a:ext cx="5826019" cy="8294096"/>
              <a:chOff x="7288734" y="10305724"/>
              <a:chExt cx="4658141" cy="5289267"/>
            </a:xfrm>
          </p:grpSpPr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87838B89-2988-C319-73D8-74B84B8E66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79" t="7773" r="31691" b="22210"/>
              <a:stretch/>
            </p:blipFill>
            <p:spPr>
              <a:xfrm>
                <a:off x="7288734" y="10305724"/>
                <a:ext cx="4658141" cy="5289267"/>
              </a:xfrm>
              <a:prstGeom prst="rect">
                <a:avLst/>
              </a:prstGeom>
            </p:spPr>
          </p:pic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EF8AD44-D7E3-EB74-4F99-42BAF8D77EF7}"/>
                  </a:ext>
                </a:extLst>
              </p:cNvPr>
              <p:cNvSpPr txBox="1"/>
              <p:nvPr/>
            </p:nvSpPr>
            <p:spPr>
              <a:xfrm>
                <a:off x="7660715" y="10425543"/>
                <a:ext cx="3900828" cy="177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noProof="0">
                    <a:solidFill>
                      <a:schemeClr val="bg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FRONT VIEW</a:t>
                </a:r>
              </a:p>
            </p:txBody>
          </p:sp>
        </p:grp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DA58114-EFD4-0BB7-BF2F-893C29F385DE}"/>
                </a:ext>
              </a:extLst>
            </p:cNvPr>
            <p:cNvSpPr/>
            <p:nvPr/>
          </p:nvSpPr>
          <p:spPr bwMode="auto">
            <a:xfrm rot="5400000">
              <a:off x="11587094" y="9179033"/>
              <a:ext cx="4706830" cy="2022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801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noProof="0">
                <a:ln>
                  <a:noFill/>
                </a:ln>
                <a:solidFill>
                  <a:schemeClr val="bg2"/>
                </a:solidFill>
                <a:effectLst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FB0B051-148C-1032-4F5B-FEC7100A546F}"/>
                </a:ext>
              </a:extLst>
            </p:cNvPr>
            <p:cNvSpPr txBox="1"/>
            <p:nvPr/>
          </p:nvSpPr>
          <p:spPr>
            <a:xfrm>
              <a:off x="14041649" y="10928520"/>
              <a:ext cx="1520472" cy="277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>
                  <a:solidFill>
                    <a:schemeClr val="bg1"/>
                  </a:solidFill>
                </a:rPr>
                <a:t>1 mm</a:t>
              </a:r>
            </a:p>
          </p:txBody>
        </p:sp>
        <p:sp>
          <p:nvSpPr>
            <p:cNvPr id="10" name="Pfeil: nach unten 48">
              <a:extLst>
                <a:ext uri="{FF2B5EF4-FFF2-40B4-BE49-F238E27FC236}">
                  <a16:creationId xmlns:a16="http://schemas.microsoft.com/office/drawing/2014/main" id="{80136945-46DF-838B-225E-35247A06E172}"/>
                </a:ext>
              </a:extLst>
            </p:cNvPr>
            <p:cNvSpPr/>
            <p:nvPr/>
          </p:nvSpPr>
          <p:spPr>
            <a:xfrm rot="16200000">
              <a:off x="7916882" y="6389186"/>
              <a:ext cx="1040390" cy="1954448"/>
            </a:xfrm>
            <a:prstGeom prst="downArrow">
              <a:avLst/>
            </a:pr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FCBF7F3C-0FB1-7CEE-E8A7-B7194BAD5E26}"/>
                </a:ext>
              </a:extLst>
            </p:cNvPr>
            <p:cNvSpPr txBox="1"/>
            <p:nvPr/>
          </p:nvSpPr>
          <p:spPr>
            <a:xfrm>
              <a:off x="3218974" y="6890564"/>
              <a:ext cx="4197919" cy="47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 dirty="0"/>
                <a:t>fused silica nozzles:</a:t>
              </a:r>
              <a:br>
                <a:rPr lang="en-GB" sz="1600" noProof="0" dirty="0"/>
              </a:br>
              <a:r>
                <a:rPr lang="en-GB" sz="1600" noProof="0" dirty="0"/>
                <a:t> 50 and 25 µm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66A5D0B-313C-5FB3-ECF7-47536A1CB470}"/>
                </a:ext>
              </a:extLst>
            </p:cNvPr>
            <p:cNvSpPr txBox="1"/>
            <p:nvPr/>
          </p:nvSpPr>
          <p:spPr>
            <a:xfrm>
              <a:off x="2428364" y="8853723"/>
              <a:ext cx="4988528" cy="47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 dirty="0"/>
                <a:t>Ø1 mm catcher:</a:t>
              </a:r>
              <a:br>
                <a:rPr lang="en-GB" sz="1600" noProof="0" dirty="0"/>
              </a:br>
              <a:r>
                <a:rPr lang="en-GB" sz="1600" noProof="0" dirty="0"/>
                <a:t> heated to approx. 110° C</a:t>
              </a:r>
            </a:p>
          </p:txBody>
        </p:sp>
        <p:sp>
          <p:nvSpPr>
            <p:cNvPr id="13" name="Pfeil: nach unten 52">
              <a:extLst>
                <a:ext uri="{FF2B5EF4-FFF2-40B4-BE49-F238E27FC236}">
                  <a16:creationId xmlns:a16="http://schemas.microsoft.com/office/drawing/2014/main" id="{AFB94019-4229-430B-ED47-B8A90CF9E0D0}"/>
                </a:ext>
              </a:extLst>
            </p:cNvPr>
            <p:cNvSpPr/>
            <p:nvPr/>
          </p:nvSpPr>
          <p:spPr>
            <a:xfrm rot="16200000">
              <a:off x="7873923" y="8358042"/>
              <a:ext cx="1040390" cy="1954448"/>
            </a:xfrm>
            <a:prstGeom prst="downArrow">
              <a:avLst/>
            </a:pr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/>
            </a:p>
          </p:txBody>
        </p:sp>
        <p:sp>
          <p:nvSpPr>
            <p:cNvPr id="14" name="Pfeil: nach unten 59">
              <a:extLst>
                <a:ext uri="{FF2B5EF4-FFF2-40B4-BE49-F238E27FC236}">
                  <a16:creationId xmlns:a16="http://schemas.microsoft.com/office/drawing/2014/main" id="{230B1376-E90E-11D8-0167-2CA1D9FDA6A7}"/>
                </a:ext>
              </a:extLst>
            </p:cNvPr>
            <p:cNvSpPr/>
            <p:nvPr/>
          </p:nvSpPr>
          <p:spPr>
            <a:xfrm rot="16200000">
              <a:off x="7916882" y="4420329"/>
              <a:ext cx="1040390" cy="1954448"/>
            </a:xfrm>
            <a:prstGeom prst="downArrow">
              <a:avLst/>
            </a:pr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303C973-6BFD-4BD3-3AD1-5D16A25CBCCD}"/>
                </a:ext>
              </a:extLst>
            </p:cNvPr>
            <p:cNvSpPr txBox="1"/>
            <p:nvPr/>
          </p:nvSpPr>
          <p:spPr>
            <a:xfrm>
              <a:off x="3257575" y="5102936"/>
              <a:ext cx="4197919" cy="277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 dirty="0"/>
                <a:t>45° collision angle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0527B91-C5B1-8F49-5F81-9D36A5144AEA}"/>
                </a:ext>
              </a:extLst>
            </p:cNvPr>
            <p:cNvSpPr/>
            <p:nvPr/>
          </p:nvSpPr>
          <p:spPr>
            <a:xfrm>
              <a:off x="9969478" y="7550625"/>
              <a:ext cx="697616" cy="126444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A303AB2-8D4D-2996-5BCF-F10BB1784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7" r="21361"/>
            <a:stretch/>
          </p:blipFill>
          <p:spPr>
            <a:xfrm>
              <a:off x="17049212" y="8695453"/>
              <a:ext cx="2197648" cy="3576475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58E36F2B-0CD2-B8F3-B23E-70B6E34F444B}"/>
                </a:ext>
              </a:extLst>
            </p:cNvPr>
            <p:cNvSpPr/>
            <p:nvPr/>
          </p:nvSpPr>
          <p:spPr>
            <a:xfrm>
              <a:off x="15797761" y="7030454"/>
              <a:ext cx="1144155" cy="178461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9" name="Gerader Verbinder 9">
              <a:extLst>
                <a:ext uri="{FF2B5EF4-FFF2-40B4-BE49-F238E27FC236}">
                  <a16:creationId xmlns:a16="http://schemas.microsoft.com/office/drawing/2014/main" id="{C1E1957C-DFC3-ECE2-4BB2-423D2873E668}"/>
                </a:ext>
              </a:extLst>
            </p:cNvPr>
            <p:cNvCxnSpPr>
              <a:cxnSpLocks/>
              <a:stCxn id="18" idx="2"/>
              <a:endCxn id="17" idx="1"/>
            </p:cNvCxnSpPr>
            <p:nvPr/>
          </p:nvCxnSpPr>
          <p:spPr>
            <a:xfrm>
              <a:off x="16369839" y="8815069"/>
              <a:ext cx="679372" cy="166862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2">
              <a:extLst>
                <a:ext uri="{FF2B5EF4-FFF2-40B4-BE49-F238E27FC236}">
                  <a16:creationId xmlns:a16="http://schemas.microsoft.com/office/drawing/2014/main" id="{FFE9D53F-2FA0-4092-5B5F-9CD31356B272}"/>
                </a:ext>
              </a:extLst>
            </p:cNvPr>
            <p:cNvCxnSpPr>
              <a:cxnSpLocks/>
              <a:stCxn id="18" idx="3"/>
              <a:endCxn id="17" idx="0"/>
            </p:cNvCxnSpPr>
            <p:nvPr/>
          </p:nvCxnSpPr>
          <p:spPr>
            <a:xfrm>
              <a:off x="16941916" y="7922762"/>
              <a:ext cx="1206120" cy="77269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856C89D-7FBB-61E9-4C01-3D8029FDB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8" r="19088"/>
            <a:stretch/>
          </p:blipFill>
          <p:spPr>
            <a:xfrm>
              <a:off x="17031021" y="8694707"/>
              <a:ext cx="2198566" cy="3577969"/>
            </a:xfrm>
            <a:prstGeom prst="rect">
              <a:avLst/>
            </a:prstGeom>
          </p:spPr>
        </p:pic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6DA9412B-F856-7943-28AE-596A57E291FB}"/>
              </a:ext>
            </a:extLst>
          </p:cNvPr>
          <p:cNvSpPr txBox="1"/>
          <p:nvPr/>
        </p:nvSpPr>
        <p:spPr>
          <a:xfrm>
            <a:off x="30762" y="1094306"/>
            <a:ext cx="62773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Setup:</a:t>
            </a:r>
          </a:p>
        </p:txBody>
      </p:sp>
    </p:spTree>
    <p:extLst>
      <p:ext uri="{BB962C8B-B14F-4D97-AF65-F5344CB8AC3E}">
        <p14:creationId xmlns:p14="http://schemas.microsoft.com/office/powerpoint/2010/main" val="120456504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78E97-5E47-31C2-B9B5-A72E51973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A86AC21B-F972-38D6-33CA-F28E4F9F570E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 err="1"/>
              <a:t>Chromatic</a:t>
            </a:r>
            <a:r>
              <a:rPr lang="de-DE" dirty="0"/>
              <a:t> </a:t>
            </a:r>
            <a:r>
              <a:rPr lang="de-DE" dirty="0" err="1"/>
              <a:t>focusing</a:t>
            </a:r>
            <a:r>
              <a:rPr lang="de-DE" dirty="0"/>
              <a:t> </a:t>
            </a:r>
            <a:r>
              <a:rPr lang="de-DE" dirty="0" err="1"/>
              <a:t>lens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818A9CA-465E-DB62-C253-AB7EA250F601}"/>
              </a:ext>
            </a:extLst>
          </p:cNvPr>
          <p:cNvSpPr txBox="1"/>
          <p:nvPr/>
        </p:nvSpPr>
        <p:spPr>
          <a:xfrm>
            <a:off x="240408" y="1130969"/>
            <a:ext cx="5305393" cy="206210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600" u="sng" dirty="0"/>
              <a:t>Permanent </a:t>
            </a:r>
            <a:r>
              <a:rPr lang="de-DE" sz="1600" u="sng" dirty="0" err="1"/>
              <a:t>magnet</a:t>
            </a:r>
            <a:r>
              <a:rPr lang="de-DE" sz="1600" u="sng" dirty="0"/>
              <a:t> </a:t>
            </a:r>
            <a:r>
              <a:rPr lang="de-DE" sz="1600" u="sng" dirty="0" err="1"/>
              <a:t>quadrupoles</a:t>
            </a:r>
            <a:endParaRPr lang="de-DE" sz="1600" u="sng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1600" dirty="0" err="1"/>
              <a:t>Dublet</a:t>
            </a:r>
            <a:r>
              <a:rPr lang="de-DE" sz="1600" dirty="0"/>
              <a:t> / </a:t>
            </a:r>
            <a:r>
              <a:rPr lang="de-DE" sz="1600" dirty="0" err="1"/>
              <a:t>quadruplet</a:t>
            </a:r>
            <a:r>
              <a:rPr lang="de-DE" sz="1600" dirty="0"/>
              <a:t> </a:t>
            </a:r>
            <a:r>
              <a:rPr lang="de-DE" sz="1600" dirty="0" err="1"/>
              <a:t>available</a:t>
            </a:r>
            <a:r>
              <a:rPr lang="de-DE" sz="16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1600" dirty="0"/>
              <a:t>Magnets </a:t>
            </a:r>
            <a:r>
              <a:rPr lang="de-DE" sz="1600" dirty="0" err="1"/>
              <a:t>motorized</a:t>
            </a:r>
            <a:r>
              <a:rPr lang="de-DE" sz="1600" dirty="0"/>
              <a:t> in x/</a:t>
            </a:r>
            <a:r>
              <a:rPr lang="de-DE" sz="1600" dirty="0" err="1"/>
              <a:t>y</a:t>
            </a:r>
            <a:r>
              <a:rPr lang="de-DE" sz="1600" dirty="0"/>
              <a:t> </a:t>
            </a:r>
            <a:r>
              <a:rPr lang="de-DE" sz="1600" dirty="0" err="1"/>
              <a:t>position</a:t>
            </a:r>
            <a:r>
              <a:rPr lang="de-DE" sz="1600" dirty="0"/>
              <a:t> &amp; </a:t>
            </a:r>
            <a:r>
              <a:rPr lang="de-DE" sz="1600" dirty="0" err="1"/>
              <a:t>rotation</a:t>
            </a:r>
            <a:endParaRPr lang="de-DE" sz="1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1600" dirty="0"/>
              <a:t>PMQ </a:t>
            </a:r>
            <a:r>
              <a:rPr lang="de-DE" sz="1600" dirty="0" err="1"/>
              <a:t>position</a:t>
            </a:r>
            <a:r>
              <a:rPr lang="de-DE" sz="1600" dirty="0"/>
              <a:t> </a:t>
            </a:r>
            <a:r>
              <a:rPr lang="de-DE" sz="1600" dirty="0" err="1"/>
              <a:t>defines</a:t>
            </a:r>
            <a:r>
              <a:rPr lang="de-DE" sz="1600" dirty="0"/>
              <a:t> </a:t>
            </a:r>
            <a:r>
              <a:rPr lang="de-DE" sz="1600" dirty="0" err="1"/>
              <a:t>transported</a:t>
            </a:r>
            <a:r>
              <a:rPr lang="de-DE" sz="1600" dirty="0"/>
              <a:t> </a:t>
            </a:r>
            <a:r>
              <a:rPr lang="de-DE" sz="1600" dirty="0" err="1"/>
              <a:t>proton</a:t>
            </a:r>
            <a:r>
              <a:rPr lang="de-DE" sz="1600" dirty="0"/>
              <a:t> </a:t>
            </a:r>
            <a:r>
              <a:rPr lang="de-DE" sz="1600" dirty="0" err="1"/>
              <a:t>energies</a:t>
            </a:r>
            <a:endParaRPr lang="de-DE" sz="1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1600" dirty="0"/>
              <a:t>Lateral FWHM: ≈ 1 mm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1600" dirty="0"/>
              <a:t>Energy </a:t>
            </a:r>
            <a:r>
              <a:rPr lang="de-DE" sz="1600" dirty="0" err="1"/>
              <a:t>spread</a:t>
            </a:r>
            <a:r>
              <a:rPr lang="de-DE" sz="1600" dirty="0"/>
              <a:t>: ≈ 5 % (</a:t>
            </a:r>
            <a:r>
              <a:rPr lang="de-DE" sz="1600" dirty="0" err="1"/>
              <a:t>calculated</a:t>
            </a:r>
            <a:r>
              <a:rPr lang="de-DE" sz="1600" dirty="0"/>
              <a:t> &amp; </a:t>
            </a:r>
            <a:r>
              <a:rPr lang="de-DE" sz="1600" dirty="0" err="1"/>
              <a:t>experimentally</a:t>
            </a:r>
            <a:r>
              <a:rPr lang="de-DE" sz="1600" dirty="0"/>
              <a:t> </a:t>
            </a:r>
            <a:r>
              <a:rPr lang="de-DE" sz="1600" dirty="0" err="1"/>
              <a:t>confirmed</a:t>
            </a:r>
            <a:r>
              <a:rPr lang="de-DE" sz="1600" dirty="0"/>
              <a:t>)</a:t>
            </a:r>
          </a:p>
          <a:p>
            <a:endParaRPr lang="de-DE" sz="1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BB0BEF0-D419-0CBB-414B-14F6BF5E70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776"/>
          <a:stretch/>
        </p:blipFill>
        <p:spPr>
          <a:xfrm>
            <a:off x="7283064" y="1145887"/>
            <a:ext cx="2089536" cy="2657800"/>
          </a:xfrm>
          <a:prstGeom prst="rect">
            <a:avLst/>
          </a:prstGeom>
          <a:effectLst/>
        </p:spPr>
      </p:pic>
      <p:pic>
        <p:nvPicPr>
          <p:cNvPr id="12" name="Grafik 11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81BA5788-1BD0-E1F6-70E0-39935B667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6"/>
          <a:stretch/>
        </p:blipFill>
        <p:spPr>
          <a:xfrm>
            <a:off x="417542" y="2854615"/>
            <a:ext cx="6560022" cy="323336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C2CA732-5F82-A077-3402-2A3FF734173A}"/>
              </a:ext>
            </a:extLst>
          </p:cNvPr>
          <p:cNvSpPr/>
          <p:nvPr/>
        </p:nvSpPr>
        <p:spPr>
          <a:xfrm>
            <a:off x="6012359" y="3092125"/>
            <a:ext cx="1004936" cy="2125424"/>
          </a:xfrm>
          <a:prstGeom prst="rect">
            <a:avLst/>
          </a:prstGeom>
          <a:noFill/>
          <a:ln w="31750" cap="rnd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13F3B25-BE7E-BE18-93EC-57B6FD29B41F}"/>
              </a:ext>
            </a:extLst>
          </p:cNvPr>
          <p:cNvSpPr txBox="1"/>
          <p:nvPr/>
        </p:nvSpPr>
        <p:spPr>
          <a:xfrm>
            <a:off x="3028407" y="5774274"/>
            <a:ext cx="1314988" cy="430885"/>
          </a:xfrm>
          <a:prstGeom prst="rect">
            <a:avLst/>
          </a:prstGeom>
          <a:solidFill>
            <a:srgbClr val="FFFFFF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Range (mm)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67804B8-594A-440F-7FC8-3AC8D3CCC27E}"/>
              </a:ext>
            </a:extLst>
          </p:cNvPr>
          <p:cNvSpPr txBox="1"/>
          <p:nvPr/>
        </p:nvSpPr>
        <p:spPr>
          <a:xfrm rot="16200000">
            <a:off x="-786050" y="4038190"/>
            <a:ext cx="2380036" cy="430885"/>
          </a:xfrm>
          <a:prstGeom prst="rect">
            <a:avLst/>
          </a:prstGeom>
          <a:solidFill>
            <a:srgbClr val="FFFFFF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Normalized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Dose (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a.u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.)</a:t>
            </a:r>
          </a:p>
        </p:txBody>
      </p:sp>
      <p:pic>
        <p:nvPicPr>
          <p:cNvPr id="18" name="Grafik 17" descr="Ein Bild, das Mond, Dunkelheit, Schwarz, Astronomisches Objekt enthält.&#10;&#10;Automatisch generierte Beschreibung">
            <a:extLst>
              <a:ext uri="{FF2B5EF4-FFF2-40B4-BE49-F238E27FC236}">
                <a16:creationId xmlns:a16="http://schemas.microsoft.com/office/drawing/2014/main" id="{397CDEDE-D168-4C1E-DB9F-1D6CFEB63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3" t="28343" r="24115" b="49371"/>
          <a:stretch/>
        </p:blipFill>
        <p:spPr>
          <a:xfrm>
            <a:off x="7298192" y="3689961"/>
            <a:ext cx="1976085" cy="2398018"/>
          </a:xfrm>
          <a:prstGeom prst="rect">
            <a:avLst/>
          </a:prstGeom>
        </p:spPr>
      </p:pic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A4705B3-DB35-1EA6-5DB4-3B630D5DADFA}"/>
              </a:ext>
            </a:extLst>
          </p:cNvPr>
          <p:cNvCxnSpPr>
            <a:cxnSpLocks/>
          </p:cNvCxnSpPr>
          <p:nvPr/>
        </p:nvCxnSpPr>
        <p:spPr>
          <a:xfrm>
            <a:off x="7710402" y="5831953"/>
            <a:ext cx="1002027" cy="0"/>
          </a:xfrm>
          <a:prstGeom prst="line">
            <a:avLst/>
          </a:prstGeom>
          <a:noFill/>
          <a:ln w="4445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CAC056F2-7E5A-7CBB-3705-F15E2E9B9D48}"/>
              </a:ext>
            </a:extLst>
          </p:cNvPr>
          <p:cNvSpPr txBox="1"/>
          <p:nvPr/>
        </p:nvSpPr>
        <p:spPr>
          <a:xfrm>
            <a:off x="7737215" y="5382728"/>
            <a:ext cx="819839" cy="430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 cm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A5C90E0-AF2A-CD32-3C48-C5906E1FEF9B}"/>
              </a:ext>
            </a:extLst>
          </p:cNvPr>
          <p:cNvSpPr txBox="1"/>
          <p:nvPr/>
        </p:nvSpPr>
        <p:spPr>
          <a:xfrm>
            <a:off x="7298190" y="4026860"/>
            <a:ext cx="1002027" cy="430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chemeClr val="bg1"/>
                </a:solidFill>
              </a:rPr>
              <a:t>18 MeV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833FB93-49FE-6563-B719-A2AAB6EC3942}"/>
              </a:ext>
            </a:extLst>
          </p:cNvPr>
          <p:cNvSpPr txBox="1"/>
          <p:nvPr/>
        </p:nvSpPr>
        <p:spPr>
          <a:xfrm>
            <a:off x="903090" y="5211361"/>
            <a:ext cx="2134075" cy="1999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Target: formvar foils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11D36BB-6756-56A5-0396-2545F5544ED6}"/>
              </a:ext>
            </a:extLst>
          </p:cNvPr>
          <p:cNvSpPr txBox="1"/>
          <p:nvPr/>
        </p:nvSpPr>
        <p:spPr>
          <a:xfrm>
            <a:off x="7298192" y="3695757"/>
            <a:ext cx="1645701" cy="1999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Target: </a:t>
            </a:r>
            <a:r>
              <a:rPr lang="en-GB" sz="1600" dirty="0">
                <a:solidFill>
                  <a:schemeClr val="bg1"/>
                </a:solidFill>
              </a:rPr>
              <a:t>liquid leaf</a:t>
            </a:r>
            <a:endParaRPr kumimoji="0" lang="en-GB" sz="16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A44EC2F-BB18-9D84-F471-DDEEAA0465D2}"/>
              </a:ext>
            </a:extLst>
          </p:cNvPr>
          <p:cNvSpPr txBox="1"/>
          <p:nvPr/>
        </p:nvSpPr>
        <p:spPr>
          <a:xfrm>
            <a:off x="11808" y="6112313"/>
            <a:ext cx="36317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Other options: Solenoids, plasma lens</a:t>
            </a:r>
          </a:p>
        </p:txBody>
      </p:sp>
    </p:spTree>
    <p:extLst>
      <p:ext uri="{BB962C8B-B14F-4D97-AF65-F5344CB8AC3E}">
        <p14:creationId xmlns:p14="http://schemas.microsoft.com/office/powerpoint/2010/main" val="363643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39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774FC-40DD-ADBE-3936-5BEAA959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B299CB43-8C50-C892-37DC-50B59285B0D6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sz="2400" dirty="0" err="1"/>
              <a:t>Particle</a:t>
            </a:r>
            <a:r>
              <a:rPr lang="de-DE" sz="2400" dirty="0"/>
              <a:t> </a:t>
            </a:r>
            <a:r>
              <a:rPr lang="de-DE" sz="2400" dirty="0" err="1"/>
              <a:t>Bunch</a:t>
            </a:r>
            <a:r>
              <a:rPr lang="de-DE" sz="2400" dirty="0"/>
              <a:t> </a:t>
            </a:r>
            <a:r>
              <a:rPr lang="de-DE" sz="2400" dirty="0" err="1"/>
              <a:t>Characterization</a:t>
            </a:r>
            <a:r>
              <a:rPr lang="de-DE" sz="2400" dirty="0"/>
              <a:t> @ 1Hz</a:t>
            </a:r>
          </a:p>
        </p:txBody>
      </p:sp>
      <p:pic>
        <p:nvPicPr>
          <p:cNvPr id="3" name="Übersicht.png" descr="Übersicht.png">
            <a:extLst>
              <a:ext uri="{FF2B5EF4-FFF2-40B4-BE49-F238E27FC236}">
                <a16:creationId xmlns:a16="http://schemas.microsoft.com/office/drawing/2014/main" id="{7D3BF09F-1CD0-24F0-A09B-A826DB6AF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9" y="4017667"/>
            <a:ext cx="3746289" cy="2138149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3551EDD3-D8D9-C1CD-0063-84784E4B616D}"/>
              </a:ext>
            </a:extLst>
          </p:cNvPr>
          <p:cNvSpPr txBox="1"/>
          <p:nvPr/>
        </p:nvSpPr>
        <p:spPr>
          <a:xfrm>
            <a:off x="4010010" y="3733429"/>
            <a:ext cx="5133990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Working </a:t>
            </a:r>
            <a:r>
              <a:rPr kumimoji="0" lang="de-DE" i="0" u="sng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Principle</a:t>
            </a:r>
            <a:endParaRPr kumimoji="0" lang="de-DE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Ions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deposit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their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energy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in a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water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reservoir</a:t>
            </a:r>
            <a:endParaRPr kumimoji="0" lang="de-DE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de-DE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Energy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deposition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leads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to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localized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heating</a:t>
            </a:r>
            <a:b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endParaRPr kumimoji="0" lang="de-DE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pressure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wave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originates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from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gradients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in thermal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expansion</a:t>
            </a:r>
            <a:b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endParaRPr kumimoji="0" lang="de-DE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Ultrasonic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signal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is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recorded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by</a:t>
            </a: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 </a:t>
            </a:r>
            <a:r>
              <a:rPr kumimoji="0" lang="de-DE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transducer</a:t>
            </a:r>
            <a:endParaRPr kumimoji="0" lang="de-DE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de-DE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de-DE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2EBEC913-6CBC-C693-B0DB-386B7CCA4D77}"/>
              </a:ext>
            </a:extLst>
          </p:cNvPr>
          <p:cNvCxnSpPr>
            <a:cxnSpLocks/>
          </p:cNvCxnSpPr>
          <p:nvPr/>
        </p:nvCxnSpPr>
        <p:spPr>
          <a:xfrm>
            <a:off x="100928" y="6155816"/>
            <a:ext cx="3645361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FDAA034E-A469-34C8-3304-702FF8840D5D}"/>
              </a:ext>
            </a:extLst>
          </p:cNvPr>
          <p:cNvSpPr txBox="1"/>
          <p:nvPr/>
        </p:nvSpPr>
        <p:spPr>
          <a:xfrm>
            <a:off x="111560" y="6132273"/>
            <a:ext cx="313660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/>
              <a:t>Gerlach et al, 2023 &amp; Haffa et al, 2019</a:t>
            </a:r>
            <a:endParaRPr kumimoji="0" lang="en-GB" sz="14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640DA5-1244-F1A5-139F-D86683F1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50" y="1250398"/>
            <a:ext cx="3651092" cy="248303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65F2799-D506-D39F-1A3C-652BB1E60BEA}"/>
              </a:ext>
            </a:extLst>
          </p:cNvPr>
          <p:cNvSpPr txBox="1"/>
          <p:nvPr/>
        </p:nvSpPr>
        <p:spPr>
          <a:xfrm>
            <a:off x="4010010" y="1208172"/>
            <a:ext cx="5309576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800" u="sng" dirty="0"/>
              <a:t>I-BEAT 3D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Measures</a:t>
            </a:r>
            <a:r>
              <a:rPr lang="de-DE" sz="1800" dirty="0">
                <a:solidFill>
                  <a:srgbClr val="000000"/>
                </a:solidFill>
                <a:effectLst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particle</a:t>
            </a:r>
            <a:r>
              <a:rPr lang="de-DE" sz="1800" dirty="0">
                <a:solidFill>
                  <a:srgbClr val="000000"/>
                </a:solidFill>
                <a:effectLst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bunch</a:t>
            </a:r>
            <a:r>
              <a:rPr lang="de-DE" sz="1800" dirty="0">
                <a:solidFill>
                  <a:srgbClr val="000000"/>
                </a:solidFill>
                <a:effectLst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properties</a:t>
            </a:r>
            <a:r>
              <a:rPr lang="de-DE" sz="1800" dirty="0">
                <a:solidFill>
                  <a:srgbClr val="000000"/>
                </a:solidFill>
                <a:effectLst/>
              </a:rPr>
              <a:t> such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as</a:t>
            </a:r>
            <a:r>
              <a:rPr lang="de-DE" sz="1800" dirty="0">
                <a:solidFill>
                  <a:srgbClr val="000000"/>
                </a:solidFill>
                <a:effectLst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energy</a:t>
            </a:r>
            <a:r>
              <a:rPr lang="de-DE" sz="1800" dirty="0">
                <a:solidFill>
                  <a:srgbClr val="000000"/>
                </a:solidFill>
                <a:effectLst/>
              </a:rPr>
              <a:t>,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position</a:t>
            </a:r>
            <a:r>
              <a:rPr lang="de-DE" sz="1800" dirty="0">
                <a:solidFill>
                  <a:srgbClr val="000000"/>
                </a:solidFill>
                <a:effectLst/>
              </a:rPr>
              <a:t> &amp;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particle</a:t>
            </a:r>
            <a:r>
              <a:rPr lang="de-DE" sz="1800" dirty="0">
                <a:solidFill>
                  <a:srgbClr val="000000"/>
                </a:solidFill>
                <a:effectLst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number</a:t>
            </a:r>
            <a:r>
              <a:rPr lang="de-DE" sz="1800" dirty="0">
                <a:solidFill>
                  <a:srgbClr val="000000"/>
                </a:solidFill>
                <a:effectLst/>
              </a:rPr>
              <a:t> at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sz="1800" dirty="0">
                <a:solidFill>
                  <a:srgbClr val="000000"/>
                </a:solidFill>
                <a:effectLst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ion</a:t>
            </a:r>
            <a:r>
              <a:rPr lang="de-DE" sz="1800" dirty="0">
                <a:solidFill>
                  <a:srgbClr val="000000"/>
                </a:solidFill>
                <a:effectLst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focus</a:t>
            </a:r>
            <a:br>
              <a:rPr lang="de-DE" sz="1800" dirty="0">
                <a:solidFill>
                  <a:srgbClr val="000000"/>
                </a:solidFill>
                <a:effectLst/>
              </a:rPr>
            </a:br>
            <a:endParaRPr lang="de-DE" sz="18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Electromagnetic</a:t>
            </a:r>
            <a:r>
              <a:rPr lang="de-DE" sz="1800" dirty="0">
                <a:solidFill>
                  <a:srgbClr val="000000"/>
                </a:solidFill>
                <a:effectLst/>
              </a:rPr>
              <a:t> pulse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resistant</a:t>
            </a:r>
            <a:r>
              <a:rPr lang="de-DE" sz="1800" dirty="0">
                <a:solidFill>
                  <a:srgbClr val="000000"/>
                </a:solidFill>
                <a:effectLst/>
              </a:rPr>
              <a:t> &amp;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cheap</a:t>
            </a:r>
            <a:br>
              <a:rPr lang="de-DE" sz="1800" dirty="0">
                <a:solidFill>
                  <a:srgbClr val="000000"/>
                </a:solidFill>
                <a:effectLst/>
              </a:rPr>
            </a:br>
            <a:endParaRPr lang="de-DE" sz="18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</a:rPr>
              <a:t> 1 Hz </a:t>
            </a:r>
            <a:r>
              <a:rPr lang="de-DE" sz="1800" dirty="0" err="1">
                <a:solidFill>
                  <a:srgbClr val="000000"/>
                </a:solidFill>
                <a:effectLst/>
              </a:rPr>
              <a:t>compatible</a:t>
            </a:r>
            <a:endParaRPr lang="de-DE" sz="18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3464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CC706-ABA6-D814-E4CE-CA5E4CCA1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liennummer">
            <a:extLst>
              <a:ext uri="{FF2B5EF4-FFF2-40B4-BE49-F238E27FC236}">
                <a16:creationId xmlns:a16="http://schemas.microsoft.com/office/drawing/2014/main" id="{3AA993D3-2CC3-363D-C376-1132EDAFFC3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64D27C2-D380-C359-0F32-F3E22DABC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0" y="1440000"/>
            <a:ext cx="4483389" cy="330355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70E6EE5-89E4-1F1E-7F57-5DF379EAB988}"/>
              </a:ext>
            </a:extLst>
          </p:cNvPr>
          <p:cNvSpPr txBox="1"/>
          <p:nvPr/>
        </p:nvSpPr>
        <p:spPr>
          <a:xfrm>
            <a:off x="1936864" y="5677978"/>
            <a:ext cx="5481045" cy="338552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Particle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number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&amp;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mean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energy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characterized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at 1 Hz @ LION</a:t>
            </a:r>
            <a:r>
              <a:rPr lang="de-DE" sz="1600" dirty="0"/>
              <a:t> </a:t>
            </a:r>
            <a:endParaRPr kumimoji="0" lang="de-D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Pfeil nach unten 2">
            <a:extLst>
              <a:ext uri="{FF2B5EF4-FFF2-40B4-BE49-F238E27FC236}">
                <a16:creationId xmlns:a16="http://schemas.microsoft.com/office/drawing/2014/main" id="{2B1DE9DF-EC34-32D1-C905-19E69F1043C4}"/>
              </a:ext>
            </a:extLst>
          </p:cNvPr>
          <p:cNvSpPr/>
          <p:nvPr/>
        </p:nvSpPr>
        <p:spPr>
          <a:xfrm>
            <a:off x="4237918" y="4939869"/>
            <a:ext cx="668163" cy="585644"/>
          </a:xfrm>
          <a:prstGeom prst="downArrow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Grafik 3" descr="Ein Bild, das Text, Diagramm, Schrift, Zahl enthält.&#10;&#10;Automatisch generierte Beschreibung">
            <a:extLst>
              <a:ext uri="{FF2B5EF4-FFF2-40B4-BE49-F238E27FC236}">
                <a16:creationId xmlns:a16="http://schemas.microsoft.com/office/drawing/2014/main" id="{5719B0C7-0007-E8CA-954C-5CAEF1FAD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14" y="1438750"/>
            <a:ext cx="4485086" cy="3304800"/>
          </a:xfrm>
          <a:prstGeom prst="rect">
            <a:avLst/>
          </a:prstGeom>
        </p:spPr>
      </p:pic>
      <p:sp>
        <p:nvSpPr>
          <p:cNvPr id="5" name="Laser-Ion Acceleration in a Nutshell">
            <a:extLst>
              <a:ext uri="{FF2B5EF4-FFF2-40B4-BE49-F238E27FC236}">
                <a16:creationId xmlns:a16="http://schemas.microsoft.com/office/drawing/2014/main" id="{56517FAF-E6B0-AF7E-D6DA-3558DFAE57A5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sz="2400" dirty="0" err="1"/>
              <a:t>Particle</a:t>
            </a:r>
            <a:r>
              <a:rPr lang="de-DE" sz="2400" dirty="0"/>
              <a:t> </a:t>
            </a:r>
            <a:r>
              <a:rPr lang="de-DE" sz="2400" dirty="0" err="1"/>
              <a:t>Bunch</a:t>
            </a:r>
            <a:r>
              <a:rPr lang="de-DE" sz="2400" dirty="0"/>
              <a:t> </a:t>
            </a:r>
            <a:r>
              <a:rPr lang="de-DE" sz="2400" dirty="0" err="1"/>
              <a:t>Characterization</a:t>
            </a:r>
            <a:r>
              <a:rPr lang="de-DE" sz="2400" dirty="0"/>
              <a:t> @ 1Hz</a:t>
            </a:r>
          </a:p>
        </p:txBody>
      </p:sp>
    </p:spTree>
    <p:extLst>
      <p:ext uri="{BB962C8B-B14F-4D97-AF65-F5344CB8AC3E}">
        <p14:creationId xmlns:p14="http://schemas.microsoft.com/office/powerpoint/2010/main" val="2461264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CF8D5-E957-7B78-21D3-27AC8C6A1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35C8BD85-93CF-B632-B0C9-694CA6284692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 err="1"/>
              <a:t>Example</a:t>
            </a:r>
            <a:r>
              <a:rPr lang="de-DE" dirty="0"/>
              <a:t> 1: First in-vivo </a:t>
            </a:r>
            <a:r>
              <a:rPr lang="de-DE" dirty="0" err="1"/>
              <a:t>studies</a:t>
            </a:r>
            <a:endParaRPr lang="de-DE" dirty="0"/>
          </a:p>
        </p:txBody>
      </p:sp>
      <p:sp>
        <p:nvSpPr>
          <p:cNvPr id="37" name="Foliennummer">
            <a:extLst>
              <a:ext uri="{FF2B5EF4-FFF2-40B4-BE49-F238E27FC236}">
                <a16:creationId xmlns:a16="http://schemas.microsoft.com/office/drawing/2014/main" id="{F5A9351E-7AFE-4EA2-4C5C-DD0FC281EB4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A2EE5B-0562-54D3-C3A9-51686FC0A329}"/>
              </a:ext>
            </a:extLst>
          </p:cNvPr>
          <p:cNvSpPr txBox="1"/>
          <p:nvPr/>
        </p:nvSpPr>
        <p:spPr>
          <a:xfrm>
            <a:off x="100928" y="1184055"/>
            <a:ext cx="363449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b="1" dirty="0" err="1"/>
              <a:t>Zebrafish</a:t>
            </a:r>
            <a:r>
              <a:rPr lang="de-DE" b="1" dirty="0"/>
              <a:t> </a:t>
            </a:r>
            <a:r>
              <a:rPr lang="de-DE" b="1" dirty="0" err="1"/>
              <a:t>irradiation</a:t>
            </a:r>
            <a:r>
              <a:rPr lang="de-DE" b="1" dirty="0"/>
              <a:t> </a:t>
            </a:r>
            <a:r>
              <a:rPr lang="de-DE" dirty="0"/>
              <a:t>(CALA, Munich)</a:t>
            </a:r>
            <a:endParaRPr lang="en-GB" dirty="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E37FE113-EE75-B7E1-F63A-D05ECA478332}"/>
              </a:ext>
            </a:extLst>
          </p:cNvPr>
          <p:cNvCxnSpPr>
            <a:cxnSpLocks/>
          </p:cNvCxnSpPr>
          <p:nvPr/>
        </p:nvCxnSpPr>
        <p:spPr>
          <a:xfrm>
            <a:off x="6174660" y="6172988"/>
            <a:ext cx="2793072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87C6E82E-E742-39BA-862F-2C315AB12D98}"/>
              </a:ext>
            </a:extLst>
          </p:cNvPr>
          <p:cNvSpPr txBox="1"/>
          <p:nvPr/>
        </p:nvSpPr>
        <p:spPr>
          <a:xfrm>
            <a:off x="6148221" y="6174159"/>
            <a:ext cx="313660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/>
              <a:t>Rösch et al, Rev </a:t>
            </a:r>
            <a:r>
              <a:rPr lang="de-DE" sz="1400" dirty="0" err="1"/>
              <a:t>Sci</a:t>
            </a:r>
            <a:r>
              <a:rPr lang="de-DE" sz="1400" dirty="0"/>
              <a:t> </a:t>
            </a:r>
            <a:r>
              <a:rPr lang="de-DE" sz="1400" dirty="0" err="1"/>
              <a:t>Instrum</a:t>
            </a:r>
            <a:r>
              <a:rPr lang="de-DE" sz="1400" dirty="0"/>
              <a:t>, 2020</a:t>
            </a:r>
            <a:endParaRPr kumimoji="0" lang="en-GB" sz="14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9" name="Rechteck 10">
            <a:extLst>
              <a:ext uri="{FF2B5EF4-FFF2-40B4-BE49-F238E27FC236}">
                <a16:creationId xmlns:a16="http://schemas.microsoft.com/office/drawing/2014/main" id="{CF624E65-9DEE-DF32-E70A-61F643E268C4}"/>
              </a:ext>
            </a:extLst>
          </p:cNvPr>
          <p:cNvSpPr txBox="1"/>
          <p:nvPr/>
        </p:nvSpPr>
        <p:spPr>
          <a:xfrm>
            <a:off x="3735421" y="3523787"/>
            <a:ext cx="5645461" cy="240065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marL="571500" indent="-571500" defTabSz="1828800">
              <a:buSzPct val="100000"/>
              <a:buFont typeface="Arial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sz="1600" dirty="0" err="1"/>
              <a:t>Feasibility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irradiating</a:t>
            </a:r>
            <a:r>
              <a:rPr lang="de-DE" sz="1600" dirty="0"/>
              <a:t> </a:t>
            </a:r>
            <a:r>
              <a:rPr lang="de-DE" sz="1600" dirty="0" err="1"/>
              <a:t>zebrafish</a:t>
            </a:r>
            <a:r>
              <a:rPr lang="de-DE" sz="1600" dirty="0"/>
              <a:t> </a:t>
            </a:r>
            <a:r>
              <a:rPr lang="de-DE" sz="1600" dirty="0" err="1"/>
              <a:t>embryos</a:t>
            </a:r>
            <a:r>
              <a:rPr lang="de-DE" sz="1600" dirty="0"/>
              <a:t> </a:t>
            </a:r>
            <a:r>
              <a:rPr lang="de-DE" sz="1600" dirty="0" err="1"/>
              <a:t>with</a:t>
            </a:r>
            <a:r>
              <a:rPr lang="de-DE" sz="1600" dirty="0"/>
              <a:t> </a:t>
            </a:r>
            <a:br>
              <a:rPr lang="de-DE" sz="1600" dirty="0"/>
            </a:br>
            <a:r>
              <a:rPr lang="de-DE" sz="1600" dirty="0"/>
              <a:t>laser-</a:t>
            </a:r>
            <a:r>
              <a:rPr lang="de-DE" sz="1600" dirty="0" err="1"/>
              <a:t>driven</a:t>
            </a:r>
            <a:r>
              <a:rPr lang="de-DE" sz="1600" dirty="0"/>
              <a:t> </a:t>
            </a:r>
            <a:r>
              <a:rPr lang="de-DE" sz="1600" dirty="0" err="1"/>
              <a:t>proton</a:t>
            </a:r>
            <a:r>
              <a:rPr lang="de-DE" sz="1600" dirty="0"/>
              <a:t> </a:t>
            </a:r>
            <a:r>
              <a:rPr lang="de-DE" sz="1600" dirty="0" err="1"/>
              <a:t>bunches</a:t>
            </a:r>
            <a:br>
              <a:rPr lang="de-DE" sz="1600" dirty="0"/>
            </a:br>
            <a:endParaRPr lang="de-DE" sz="1600" dirty="0"/>
          </a:p>
          <a:p>
            <a:pPr marL="571500" indent="-571500" defTabSz="1828800">
              <a:buSzPct val="100000"/>
              <a:buFont typeface="Arial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sz="1600" dirty="0" err="1"/>
              <a:t>Biologically</a:t>
            </a:r>
            <a:r>
              <a:rPr lang="de-DE" sz="1600" dirty="0"/>
              <a:t> relevant </a:t>
            </a:r>
            <a:r>
              <a:rPr lang="de-DE" sz="1600" dirty="0" err="1"/>
              <a:t>doses</a:t>
            </a:r>
            <a:r>
              <a:rPr lang="de-DE" sz="1600" dirty="0"/>
              <a:t> </a:t>
            </a:r>
            <a:br>
              <a:rPr lang="de-DE" sz="1600" dirty="0"/>
            </a:br>
            <a:r>
              <a:rPr lang="de-DE" sz="1600" dirty="0"/>
              <a:t>(</a:t>
            </a:r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~15 Gy </a:t>
            </a:r>
            <a:r>
              <a:rPr lang="de-DE" sz="1600" dirty="0" err="1"/>
              <a:t>photon-equivalent</a:t>
            </a:r>
            <a:r>
              <a:rPr lang="de-DE" sz="1600" dirty="0"/>
              <a:t>)</a:t>
            </a:r>
            <a:br>
              <a:rPr lang="de-DE" sz="1600" dirty="0"/>
            </a:br>
            <a:endParaRPr lang="de-DE" sz="1600" dirty="0"/>
          </a:p>
          <a:p>
            <a:pPr marL="571500" indent="-571500" defTabSz="1828800">
              <a:buSzPct val="100000"/>
              <a:buFont typeface="Arial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sz="1600" dirty="0"/>
              <a:t>Challenges: dose </a:t>
            </a:r>
            <a:r>
              <a:rPr lang="de-DE" sz="1600" dirty="0" err="1"/>
              <a:t>inhomogeneity</a:t>
            </a:r>
            <a:r>
              <a:rPr lang="de-DE" sz="1600" dirty="0"/>
              <a:t>, </a:t>
            </a:r>
            <a:r>
              <a:rPr lang="de-DE" sz="1600" dirty="0" err="1"/>
              <a:t>precise</a:t>
            </a:r>
            <a:r>
              <a:rPr lang="de-DE" sz="1600" dirty="0"/>
              <a:t> </a:t>
            </a:r>
            <a:r>
              <a:rPr lang="de-DE" sz="1600" dirty="0" err="1"/>
              <a:t>dosimetry</a:t>
            </a:r>
            <a:r>
              <a:rPr lang="de-DE" sz="1600" dirty="0"/>
              <a:t>, and </a:t>
            </a:r>
            <a:r>
              <a:rPr lang="de-DE" sz="1600" dirty="0" err="1"/>
              <a:t>reproducibility</a:t>
            </a:r>
            <a:endParaRPr lang="de-DE" sz="1600" dirty="0"/>
          </a:p>
          <a:p>
            <a:pPr defTabSz="1828800">
              <a:buSzPct val="100000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endParaRPr sz="16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7D3B344-F41F-8CC8-998E-4134A96D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0" y="3563291"/>
            <a:ext cx="3386217" cy="161427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447CEA1-EC71-6DD1-B369-824CB00E2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0" y="1587374"/>
            <a:ext cx="6009100" cy="18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7931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72751-926A-44D9-1478-6EDC795D6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34D90B76-6166-3520-4560-184F4B1C6062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 err="1"/>
              <a:t>Example</a:t>
            </a:r>
            <a:r>
              <a:rPr lang="de-DE" dirty="0"/>
              <a:t> 2: First in-vivo </a:t>
            </a:r>
            <a:r>
              <a:rPr lang="de-DE" dirty="0" err="1"/>
              <a:t>studies</a:t>
            </a:r>
            <a:endParaRPr lang="de-DE" dirty="0"/>
          </a:p>
        </p:txBody>
      </p:sp>
      <p:sp>
        <p:nvSpPr>
          <p:cNvPr id="37" name="Foliennummer">
            <a:extLst>
              <a:ext uri="{FF2B5EF4-FFF2-40B4-BE49-F238E27FC236}">
                <a16:creationId xmlns:a16="http://schemas.microsoft.com/office/drawing/2014/main" id="{443A65DE-CDF0-3D27-1FB3-314445B04A8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E836DE6-623A-A29B-A8CA-D58D1F6B890B}"/>
              </a:ext>
            </a:extLst>
          </p:cNvPr>
          <p:cNvSpPr txBox="1"/>
          <p:nvPr/>
        </p:nvSpPr>
        <p:spPr>
          <a:xfrm>
            <a:off x="123147" y="1185274"/>
            <a:ext cx="363449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b="1" dirty="0"/>
              <a:t>Mouse </a:t>
            </a:r>
            <a:r>
              <a:rPr lang="de-DE" b="1" dirty="0" err="1"/>
              <a:t>irradiation</a:t>
            </a:r>
            <a:r>
              <a:rPr lang="de-DE" b="1" dirty="0"/>
              <a:t> </a:t>
            </a:r>
            <a:r>
              <a:rPr lang="de-DE" dirty="0"/>
              <a:t>(HZDR, Dresden)</a:t>
            </a:r>
            <a:endParaRPr lang="en-GB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665F0A-6EAC-115D-921C-C1D8542504CA}"/>
              </a:ext>
            </a:extLst>
          </p:cNvPr>
          <p:cNvSpPr txBox="1"/>
          <p:nvPr/>
        </p:nvSpPr>
        <p:spPr>
          <a:xfrm>
            <a:off x="6151826" y="6184479"/>
            <a:ext cx="313660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/>
              <a:t>Kroll et al, Nat </a:t>
            </a:r>
            <a:r>
              <a:rPr lang="de-DE" sz="1400" dirty="0" err="1"/>
              <a:t>Phys</a:t>
            </a:r>
            <a:r>
              <a:rPr lang="de-DE" sz="1400" dirty="0"/>
              <a:t>, 2022</a:t>
            </a:r>
            <a:endParaRPr kumimoji="0" lang="en-GB" sz="14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9" name="Rechteck 10">
            <a:extLst>
              <a:ext uri="{FF2B5EF4-FFF2-40B4-BE49-F238E27FC236}">
                <a16:creationId xmlns:a16="http://schemas.microsoft.com/office/drawing/2014/main" id="{7E2954B6-665F-092E-F8B1-56516D9C97A5}"/>
              </a:ext>
            </a:extLst>
          </p:cNvPr>
          <p:cNvSpPr txBox="1"/>
          <p:nvPr/>
        </p:nvSpPr>
        <p:spPr>
          <a:xfrm>
            <a:off x="4655494" y="3569454"/>
            <a:ext cx="5098559" cy="240065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marL="571500" indent="-571500" defTabSz="1828800">
              <a:buSzPct val="100000"/>
              <a:buFont typeface="Arial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sz="1600" dirty="0"/>
              <a:t>Demonstration </a:t>
            </a:r>
            <a:r>
              <a:rPr lang="de-DE" sz="1600" dirty="0" err="1"/>
              <a:t>of</a:t>
            </a:r>
            <a:r>
              <a:rPr lang="de-DE" sz="1600" dirty="0"/>
              <a:t> a laser-</a:t>
            </a:r>
            <a:r>
              <a:rPr lang="de-DE" sz="1600" dirty="0" err="1"/>
              <a:t>driven</a:t>
            </a:r>
            <a:r>
              <a:rPr lang="de-DE" sz="1600" dirty="0"/>
              <a:t> </a:t>
            </a:r>
            <a:r>
              <a:rPr lang="de-DE" sz="1600" dirty="0" err="1"/>
              <a:t>proton</a:t>
            </a:r>
            <a:r>
              <a:rPr lang="de-DE" sz="1600" dirty="0"/>
              <a:t> </a:t>
            </a:r>
            <a:r>
              <a:rPr lang="de-DE" sz="1600" dirty="0" err="1"/>
              <a:t>plattform</a:t>
            </a:r>
            <a:r>
              <a:rPr lang="de-DE" sz="1600" dirty="0"/>
              <a:t> </a:t>
            </a:r>
            <a:r>
              <a:rPr lang="de-DE" sz="1600" dirty="0" err="1"/>
              <a:t>delivering</a:t>
            </a:r>
            <a:r>
              <a:rPr lang="de-DE" sz="1600" dirty="0"/>
              <a:t> </a:t>
            </a:r>
            <a:r>
              <a:rPr lang="de-DE" sz="1600" dirty="0" err="1"/>
              <a:t>controlled</a:t>
            </a:r>
            <a:r>
              <a:rPr lang="de-DE" sz="1600" dirty="0"/>
              <a:t>, </a:t>
            </a:r>
            <a:r>
              <a:rPr lang="de-DE" sz="1600" dirty="0" err="1"/>
              <a:t>homogeneous</a:t>
            </a:r>
            <a:r>
              <a:rPr lang="de-DE" sz="1600" dirty="0"/>
              <a:t> </a:t>
            </a:r>
            <a:r>
              <a:rPr lang="de-DE" sz="1600" dirty="0" err="1"/>
              <a:t>tumour</a:t>
            </a:r>
            <a:r>
              <a:rPr lang="de-DE" sz="1600" dirty="0"/>
              <a:t> </a:t>
            </a:r>
            <a:r>
              <a:rPr lang="de-DE" sz="1600" dirty="0" err="1"/>
              <a:t>doses</a:t>
            </a:r>
            <a:br>
              <a:rPr lang="de-DE" sz="1600" dirty="0"/>
            </a:br>
            <a:endParaRPr lang="de-DE" sz="1600" dirty="0"/>
          </a:p>
          <a:p>
            <a:pPr marL="571500" indent="-571500" defTabSz="1828800">
              <a:buSzPct val="100000"/>
              <a:buFont typeface="Arial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sz="1600" dirty="0" err="1"/>
              <a:t>Irradiated</a:t>
            </a:r>
            <a:r>
              <a:rPr lang="de-DE" sz="1600" dirty="0"/>
              <a:t> </a:t>
            </a:r>
            <a:r>
              <a:rPr lang="de-DE" sz="1600" dirty="0" err="1"/>
              <a:t>mouse</a:t>
            </a:r>
            <a:r>
              <a:rPr lang="de-DE" sz="1600" dirty="0"/>
              <a:t> </a:t>
            </a:r>
            <a:r>
              <a:rPr lang="de-DE" sz="1600" dirty="0" err="1"/>
              <a:t>ear</a:t>
            </a:r>
            <a:r>
              <a:rPr lang="de-DE" sz="1600" dirty="0"/>
              <a:t> </a:t>
            </a:r>
            <a:r>
              <a:rPr lang="de-DE" sz="1600" dirty="0" err="1"/>
              <a:t>tumours</a:t>
            </a:r>
            <a:r>
              <a:rPr lang="de-DE" sz="1600" dirty="0"/>
              <a:t> </a:t>
            </a:r>
            <a:r>
              <a:rPr lang="de-DE" sz="1600" dirty="0" err="1"/>
              <a:t>with</a:t>
            </a:r>
            <a:r>
              <a:rPr lang="de-DE" sz="1600" dirty="0"/>
              <a:t> 4 Gy &amp;</a:t>
            </a:r>
            <a:br>
              <a:rPr lang="de-DE" sz="1600" dirty="0"/>
            </a:br>
            <a:r>
              <a:rPr lang="de-DE" sz="1600" dirty="0"/>
              <a:t> </a:t>
            </a:r>
            <a:r>
              <a:rPr lang="de-DE" sz="1600" dirty="0" err="1"/>
              <a:t>ultrahigh</a:t>
            </a:r>
            <a:r>
              <a:rPr lang="de-DE" sz="1600" dirty="0"/>
              <a:t> dose </a:t>
            </a:r>
            <a:r>
              <a:rPr lang="de-DE" sz="1600" dirty="0" err="1"/>
              <a:t>rates</a:t>
            </a:r>
            <a:r>
              <a:rPr lang="de-DE" sz="1600" dirty="0"/>
              <a:t> (~10⁹ Gy/s) </a:t>
            </a:r>
            <a:br>
              <a:rPr lang="de-DE" sz="1600" dirty="0"/>
            </a:br>
            <a:endParaRPr lang="de-DE" sz="1600" dirty="0"/>
          </a:p>
          <a:p>
            <a:pPr marL="571500" indent="-571500" defTabSz="1828800">
              <a:buSzPct val="100000"/>
              <a:buFont typeface="Arial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sz="1600" dirty="0"/>
              <a:t>Challenge: beam </a:t>
            </a:r>
            <a:r>
              <a:rPr lang="de-DE" sz="1600" dirty="0" err="1"/>
              <a:t>stability</a:t>
            </a:r>
            <a:r>
              <a:rPr lang="de-DE" sz="1600" dirty="0"/>
              <a:t> and </a:t>
            </a:r>
            <a:r>
              <a:rPr lang="de-DE" sz="1600" dirty="0" err="1"/>
              <a:t>precision</a:t>
            </a:r>
            <a:r>
              <a:rPr lang="de-DE" sz="1600" dirty="0"/>
              <a:t> 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radiobiology</a:t>
            </a:r>
            <a:r>
              <a:rPr lang="de-DE" sz="1600" dirty="0"/>
              <a:t> </a:t>
            </a:r>
            <a:r>
              <a:rPr lang="de-DE" sz="1600" dirty="0" err="1"/>
              <a:t>studies</a:t>
            </a:r>
            <a:endParaRPr lang="de-DE" sz="16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26E5E32-E38A-DCD0-B1AD-F7034D0E4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6" y="1630335"/>
            <a:ext cx="8969411" cy="17986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3A70BA-DCBA-E211-84F8-18614FFA9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6" y="3504721"/>
            <a:ext cx="4623865" cy="1798657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5831FAD3-9F5B-1B2E-C7B7-56460E9F4FA8}"/>
              </a:ext>
            </a:extLst>
          </p:cNvPr>
          <p:cNvCxnSpPr>
            <a:cxnSpLocks/>
          </p:cNvCxnSpPr>
          <p:nvPr/>
        </p:nvCxnSpPr>
        <p:spPr>
          <a:xfrm>
            <a:off x="6174660" y="6172988"/>
            <a:ext cx="2793072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5542072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B9908-2D43-FFC7-48B0-EB69588EF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FA7AB9DF-D139-93A0-0BCC-97EFFCB216DD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 err="1"/>
              <a:t>Example</a:t>
            </a:r>
            <a:r>
              <a:rPr lang="de-DE" dirty="0"/>
              <a:t> 3: Imaging</a:t>
            </a:r>
          </a:p>
        </p:txBody>
      </p:sp>
      <p:sp>
        <p:nvSpPr>
          <p:cNvPr id="37" name="Foliennummer">
            <a:extLst>
              <a:ext uri="{FF2B5EF4-FFF2-40B4-BE49-F238E27FC236}">
                <a16:creationId xmlns:a16="http://schemas.microsoft.com/office/drawing/2014/main" id="{1EAC8BF3-0C97-A46B-8A4D-5295C41BFD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pic>
        <p:nvPicPr>
          <p:cNvPr id="4" name="Grafik 3" descr="Grafik 3">
            <a:extLst>
              <a:ext uri="{FF2B5EF4-FFF2-40B4-BE49-F238E27FC236}">
                <a16:creationId xmlns:a16="http://schemas.microsoft.com/office/drawing/2014/main" id="{2E22EA42-148F-0EC9-8B53-54BC2118F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167"/>
          <a:stretch>
            <a:fillRect/>
          </a:stretch>
        </p:blipFill>
        <p:spPr>
          <a:xfrm>
            <a:off x="111560" y="1652952"/>
            <a:ext cx="3949507" cy="3099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4" descr="Grafik 4">
            <a:extLst>
              <a:ext uri="{FF2B5EF4-FFF2-40B4-BE49-F238E27FC236}">
                <a16:creationId xmlns:a16="http://schemas.microsoft.com/office/drawing/2014/main" id="{E92E9B0B-3522-584B-6C50-8122A46606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12" b="34371"/>
          <a:stretch>
            <a:fillRect/>
          </a:stretch>
        </p:blipFill>
        <p:spPr>
          <a:xfrm>
            <a:off x="4011132" y="1632632"/>
            <a:ext cx="4760260" cy="20507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D6AA27F-4CFC-1759-F02F-E13BA2168CC0}"/>
              </a:ext>
            </a:extLst>
          </p:cNvPr>
          <p:cNvSpPr txBox="1"/>
          <p:nvPr/>
        </p:nvSpPr>
        <p:spPr>
          <a:xfrm>
            <a:off x="6141683" y="6181701"/>
            <a:ext cx="313660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/>
              <a:t>Ostermayr et al, Nat </a:t>
            </a:r>
            <a:r>
              <a:rPr lang="de-DE" sz="1400" dirty="0" err="1"/>
              <a:t>Com</a:t>
            </a:r>
            <a:r>
              <a:rPr lang="de-DE" sz="1400" dirty="0"/>
              <a:t>, 2020</a:t>
            </a:r>
            <a:endParaRPr kumimoji="0" lang="en-GB" sz="14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A0994B7-8699-8D8B-BE06-87166D3CEFC4}"/>
              </a:ext>
            </a:extLst>
          </p:cNvPr>
          <p:cNvSpPr txBox="1"/>
          <p:nvPr/>
        </p:nvSpPr>
        <p:spPr>
          <a:xfrm>
            <a:off x="100928" y="1184055"/>
            <a:ext cx="1209148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b="1" dirty="0"/>
              <a:t>Bi-modal </a:t>
            </a:r>
            <a:r>
              <a:rPr lang="de-DE" b="1" dirty="0" err="1"/>
              <a:t>imaging</a:t>
            </a:r>
            <a:r>
              <a:rPr lang="de-DE" b="1" dirty="0"/>
              <a:t>: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contrast</a:t>
            </a:r>
            <a:r>
              <a:rPr lang="de-DE" dirty="0"/>
              <a:t> &amp;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projection</a:t>
            </a:r>
            <a:r>
              <a:rPr lang="de-DE" dirty="0"/>
              <a:t> (Texas </a:t>
            </a:r>
            <a:r>
              <a:rPr lang="de-DE" dirty="0" err="1"/>
              <a:t>Petawatt</a:t>
            </a:r>
            <a:r>
              <a:rPr lang="de-DE" dirty="0"/>
              <a:t> Laser)</a:t>
            </a:r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4AF4249-07F7-DB4F-0037-B29EF61BCFF7}"/>
              </a:ext>
            </a:extLst>
          </p:cNvPr>
          <p:cNvSpPr txBox="1"/>
          <p:nvPr/>
        </p:nvSpPr>
        <p:spPr>
          <a:xfrm>
            <a:off x="4049422" y="3856340"/>
            <a:ext cx="5043859" cy="240065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marL="285750" indent="-285750" defTabSz="1828800">
              <a:buFont typeface="Arial" panose="020B0604020202020204" pitchFamily="34" charset="0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sz="1600" dirty="0"/>
              <a:t>Co-</a:t>
            </a:r>
            <a:r>
              <a:rPr lang="de-DE" sz="1600" dirty="0" err="1"/>
              <a:t>emitted</a:t>
            </a:r>
            <a:r>
              <a:rPr lang="de-DE" sz="1600" dirty="0"/>
              <a:t> x-</a:t>
            </a:r>
            <a:r>
              <a:rPr lang="de-DE" sz="1600" dirty="0" err="1"/>
              <a:t>ray</a:t>
            </a:r>
            <a:r>
              <a:rPr lang="de-DE" sz="1600" dirty="0"/>
              <a:t> and </a:t>
            </a:r>
            <a:r>
              <a:rPr lang="de-DE" sz="1600" dirty="0" err="1"/>
              <a:t>proton</a:t>
            </a:r>
            <a:r>
              <a:rPr lang="de-DE" sz="1600" dirty="0"/>
              <a:t> </a:t>
            </a:r>
            <a:r>
              <a:rPr lang="de-DE" sz="1600" dirty="0" err="1"/>
              <a:t>micro-sources</a:t>
            </a:r>
            <a:r>
              <a:rPr lang="de-DE" sz="1600" dirty="0"/>
              <a:t> 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micrometer</a:t>
            </a:r>
            <a:r>
              <a:rPr lang="de-DE" sz="1600" dirty="0"/>
              <a:t> </a:t>
            </a:r>
            <a:r>
              <a:rPr lang="de-DE" sz="1600" dirty="0" err="1"/>
              <a:t>tungsten</a:t>
            </a:r>
            <a:r>
              <a:rPr lang="de-DE" sz="1600" dirty="0"/>
              <a:t> </a:t>
            </a:r>
            <a:r>
              <a:rPr lang="de-DE" sz="1600" dirty="0" err="1"/>
              <a:t>needles</a:t>
            </a:r>
            <a:r>
              <a:rPr lang="de-DE" sz="1600" dirty="0"/>
              <a:t>.</a:t>
            </a:r>
          </a:p>
          <a:p>
            <a:pPr marL="285750" indent="-285750" defTabSz="1828800">
              <a:buFont typeface="Arial" panose="020B0604020202020204" pitchFamily="34" charset="0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endParaRPr lang="de-DE" sz="1600" dirty="0"/>
          </a:p>
          <a:p>
            <a:pPr marL="285750" indent="-285750" defTabSz="1828800">
              <a:buFont typeface="Arial" panose="020B0604020202020204" pitchFamily="34" charset="0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sz="1600" dirty="0"/>
              <a:t>Micrometer-</a:t>
            </a:r>
            <a:r>
              <a:rPr lang="de-DE" sz="1600" dirty="0" err="1"/>
              <a:t>scale</a:t>
            </a:r>
            <a:r>
              <a:rPr lang="de-DE" sz="1600" dirty="0"/>
              <a:t> source </a:t>
            </a:r>
            <a:r>
              <a:rPr lang="de-DE" sz="1600" dirty="0" err="1"/>
              <a:t>sizes</a:t>
            </a:r>
            <a:r>
              <a:rPr lang="de-DE" sz="1600" dirty="0"/>
              <a:t> and ultra-</a:t>
            </a:r>
            <a:r>
              <a:rPr lang="de-DE" sz="1600" dirty="0" err="1"/>
              <a:t>short</a:t>
            </a:r>
            <a:r>
              <a:rPr lang="de-DE" sz="1600" dirty="0"/>
              <a:t> </a:t>
            </a:r>
            <a:r>
              <a:rPr lang="de-DE" sz="1600" dirty="0" err="1"/>
              <a:t>proton</a:t>
            </a:r>
            <a:r>
              <a:rPr lang="de-DE" sz="1600" dirty="0"/>
              <a:t> and x-</a:t>
            </a:r>
            <a:r>
              <a:rPr lang="de-DE" sz="1600" dirty="0" err="1"/>
              <a:t>ray</a:t>
            </a:r>
            <a:r>
              <a:rPr lang="de-DE" sz="1600" dirty="0"/>
              <a:t> </a:t>
            </a:r>
            <a:r>
              <a:rPr lang="de-DE" sz="1600" dirty="0" err="1"/>
              <a:t>bunches</a:t>
            </a:r>
            <a:r>
              <a:rPr lang="de-DE" sz="1600" dirty="0"/>
              <a:t> (</a:t>
            </a:r>
            <a:r>
              <a:rPr lang="de-DE" sz="1600" dirty="0" err="1"/>
              <a:t>generation</a:t>
            </a:r>
            <a:r>
              <a:rPr lang="de-DE" sz="1600" dirty="0"/>
              <a:t> &lt; ps)</a:t>
            </a:r>
          </a:p>
          <a:p>
            <a:pPr marL="285750" indent="-285750" defTabSz="1828800">
              <a:buFont typeface="Arial" panose="020B0604020202020204" pitchFamily="34" charset="0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endParaRPr lang="de-DE" sz="1600" dirty="0"/>
          </a:p>
          <a:p>
            <a:pPr marL="285750" indent="-285750" defTabSz="1828800">
              <a:buFont typeface="Arial" panose="020B0604020202020204" pitchFamily="34" charset="0"/>
              <a:buChar char="•"/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sz="1600" dirty="0"/>
              <a:t>Opens </a:t>
            </a:r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 </a:t>
            </a:r>
            <a:r>
              <a:rPr lang="de-DE" sz="1600" dirty="0" err="1"/>
              <a:t>integrated</a:t>
            </a:r>
            <a:r>
              <a:rPr lang="de-DE" sz="1600" dirty="0"/>
              <a:t> </a:t>
            </a:r>
            <a:r>
              <a:rPr lang="de-DE" sz="1600" dirty="0" err="1"/>
              <a:t>imaging</a:t>
            </a:r>
            <a:r>
              <a:rPr lang="de-DE" sz="1600" dirty="0"/>
              <a:t> and </a:t>
            </a:r>
            <a:r>
              <a:rPr lang="de-DE" sz="1600" dirty="0" err="1"/>
              <a:t>irradiation</a:t>
            </a:r>
            <a:r>
              <a:rPr lang="de-DE" sz="1600" dirty="0"/>
              <a:t> in </a:t>
            </a:r>
            <a:r>
              <a:rPr lang="de-DE" sz="1600" dirty="0" err="1"/>
              <a:t>radiobiology</a:t>
            </a:r>
            <a:r>
              <a:rPr lang="de-DE" sz="1600" dirty="0"/>
              <a:t> and </a:t>
            </a:r>
            <a:r>
              <a:rPr lang="de-DE" sz="1600" dirty="0" err="1"/>
              <a:t>therapy</a:t>
            </a:r>
            <a:r>
              <a:rPr lang="de-DE" sz="1600" dirty="0"/>
              <a:t>.</a:t>
            </a:r>
          </a:p>
          <a:p>
            <a:pPr defTabSz="1828800">
              <a:defRPr sz="4000">
                <a:latin typeface="LMU CompatilFact"/>
                <a:ea typeface="LMU CompatilFact"/>
                <a:cs typeface="LMU CompatilFact"/>
                <a:sym typeface="LMU CompatilFact"/>
              </a:defRPr>
            </a:pPr>
            <a:endParaRPr lang="de-DE" sz="1600" dirty="0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5F55961E-AF4D-3162-8526-7B64AE321BD0}"/>
              </a:ext>
            </a:extLst>
          </p:cNvPr>
          <p:cNvCxnSpPr>
            <a:cxnSpLocks/>
          </p:cNvCxnSpPr>
          <p:nvPr/>
        </p:nvCxnSpPr>
        <p:spPr>
          <a:xfrm>
            <a:off x="6174660" y="6172988"/>
            <a:ext cx="2793072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0156765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31771-607C-1864-4287-FBBD58017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CF296C4A-A0A3-6F17-3258-CFBDA98246F5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Summary</a:t>
            </a:r>
          </a:p>
        </p:txBody>
      </p:sp>
      <p:sp>
        <p:nvSpPr>
          <p:cNvPr id="37" name="Foliennummer">
            <a:extLst>
              <a:ext uri="{FF2B5EF4-FFF2-40B4-BE49-F238E27FC236}">
                <a16:creationId xmlns:a16="http://schemas.microsoft.com/office/drawing/2014/main" id="{3936751A-A97F-9B42-3342-55A5E44071C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sp>
        <p:nvSpPr>
          <p:cNvPr id="3" name="Conclusion…">
            <a:extLst>
              <a:ext uri="{FF2B5EF4-FFF2-40B4-BE49-F238E27FC236}">
                <a16:creationId xmlns:a16="http://schemas.microsoft.com/office/drawing/2014/main" id="{CED634BC-738B-50D1-744B-94C3FD8D001D}"/>
              </a:ext>
            </a:extLst>
          </p:cNvPr>
          <p:cNvSpPr txBox="1"/>
          <p:nvPr/>
        </p:nvSpPr>
        <p:spPr>
          <a:xfrm>
            <a:off x="158552" y="1256828"/>
            <a:ext cx="8861462" cy="3477875"/>
          </a:xfrm>
          <a:prstGeom prst="rect">
            <a:avLst/>
          </a:prstGeom>
          <a:ln w="254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u="sng"/>
            </a:pPr>
            <a:r>
              <a:rPr dirty="0"/>
              <a:t>Conclusion</a:t>
            </a:r>
            <a:endParaRPr lang="de-DE" dirty="0"/>
          </a:p>
          <a:p>
            <a:pPr>
              <a:defRPr sz="2000" u="sng"/>
            </a:pPr>
            <a:endParaRPr dirty="0"/>
          </a:p>
          <a:p>
            <a:pPr marL="180473" indent="-180473">
              <a:buSzPct val="100000"/>
              <a:buChar char="•"/>
            </a:pPr>
            <a:r>
              <a:rPr lang="de-DE" dirty="0"/>
              <a:t>Medical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broad</a:t>
            </a:r>
            <a:r>
              <a:rPr lang="de-DE" dirty="0"/>
              <a:t>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specialized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impact</a:t>
            </a:r>
            <a:endParaRPr lang="de-DE" dirty="0"/>
          </a:p>
          <a:p>
            <a:endParaRPr dirty="0"/>
          </a:p>
          <a:p>
            <a:pPr marL="180473" indent="-180473">
              <a:buSzPct val="10000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Plasma-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based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accelerators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hold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promise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addressing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questions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motivated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mainly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imaging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&amp;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radiotherapy</a:t>
            </a:r>
            <a:endParaRPr lang="de-DE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180473" indent="-180473">
              <a:buSzPct val="100000"/>
              <a:buChar char="•"/>
            </a:pPr>
            <a:endParaRPr lang="de-DE" dirty="0"/>
          </a:p>
          <a:p>
            <a:pPr marL="180473" indent="-180473">
              <a:buSzPct val="100000"/>
              <a:buChar char="•"/>
            </a:pPr>
            <a:r>
              <a:rPr lang="de-DE" dirty="0"/>
              <a:t>Technology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maturing</a:t>
            </a:r>
            <a:r>
              <a:rPr lang="de-DE" dirty="0"/>
              <a:t>, but </a:t>
            </a:r>
            <a:r>
              <a:rPr lang="de-DE" dirty="0" err="1"/>
              <a:t>improvements</a:t>
            </a:r>
            <a:r>
              <a:rPr lang="de-DE" dirty="0"/>
              <a:t> in </a:t>
            </a:r>
            <a:r>
              <a:rPr lang="de-DE" dirty="0" err="1"/>
              <a:t>stability</a:t>
            </a:r>
            <a:r>
              <a:rPr lang="de-DE" dirty="0"/>
              <a:t> and </a:t>
            </a:r>
            <a:r>
              <a:rPr lang="de-DE" dirty="0" err="1"/>
              <a:t>instrumentation</a:t>
            </a:r>
            <a:r>
              <a:rPr lang="de-DE" dirty="0"/>
              <a:t> </a:t>
            </a:r>
            <a:r>
              <a:rPr lang="de-DE" dirty="0" err="1"/>
              <a:t>remain</a:t>
            </a:r>
            <a:r>
              <a:rPr lang="de-DE" dirty="0"/>
              <a:t> </a:t>
            </a:r>
            <a:r>
              <a:rPr lang="de-DE" dirty="0" err="1"/>
              <a:t>crucial</a:t>
            </a:r>
            <a:endParaRPr lang="de-DE" dirty="0"/>
          </a:p>
          <a:p>
            <a:pPr marL="180473" indent="-180473">
              <a:buSzPct val="100000"/>
              <a:buChar char="•"/>
            </a:pPr>
            <a:endParaRPr lang="de-DE" dirty="0"/>
          </a:p>
          <a:p>
            <a:pPr marL="180473" indent="-180473">
              <a:buSzPct val="100000"/>
              <a:buChar char="•"/>
            </a:pPr>
            <a:r>
              <a:rPr lang="de-DE" dirty="0"/>
              <a:t>First in-vitro &amp; in-vivo </a:t>
            </a:r>
            <a:r>
              <a:rPr lang="de-DE" dirty="0" err="1"/>
              <a:t>studies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ongoing</a:t>
            </a:r>
            <a:endParaRPr lang="de-DE" dirty="0"/>
          </a:p>
          <a:p>
            <a:pPr marL="180473" indent="-180473">
              <a:buSzPct val="100000"/>
              <a:buChar char="•"/>
            </a:pPr>
            <a:endParaRPr lang="de-DE" dirty="0"/>
          </a:p>
          <a:p>
            <a:pPr marL="180473" indent="-180473">
              <a:buSzPct val="100000"/>
              <a:buFontTx/>
              <a:buChar char="•"/>
            </a:pPr>
            <a:r>
              <a:rPr lang="de-DE" dirty="0"/>
              <a:t>Outlook: </a:t>
            </a:r>
            <a:r>
              <a:rPr lang="de-DE" dirty="0" err="1"/>
              <a:t>novel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horizon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502930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971C1-F775-0685-CEE6-03FAD2768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15DD8BED-5102-1E2B-AAE4-BB0E70E9E07C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 err="1"/>
              <a:t>Acknowledgements</a:t>
            </a:r>
            <a:endParaRPr lang="de-DE" dirty="0"/>
          </a:p>
        </p:txBody>
      </p:sp>
      <p:sp>
        <p:nvSpPr>
          <p:cNvPr id="37" name="Foliennummer">
            <a:extLst>
              <a:ext uri="{FF2B5EF4-FFF2-40B4-BE49-F238E27FC236}">
                <a16:creationId xmlns:a16="http://schemas.microsoft.com/office/drawing/2014/main" id="{13BB832F-9937-38F2-B231-AD3F43B6A2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pic>
        <p:nvPicPr>
          <p:cNvPr id="4" name="Grafik 7" descr="Grafik 7">
            <a:extLst>
              <a:ext uri="{FF2B5EF4-FFF2-40B4-BE49-F238E27FC236}">
                <a16:creationId xmlns:a16="http://schemas.microsoft.com/office/drawing/2014/main" id="{54239BCB-D8AA-DD99-823E-3155F3BB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364" y="4875968"/>
            <a:ext cx="2349878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9" descr="Grafik 9">
            <a:extLst>
              <a:ext uri="{FF2B5EF4-FFF2-40B4-BE49-F238E27FC236}">
                <a16:creationId xmlns:a16="http://schemas.microsoft.com/office/drawing/2014/main" id="{0C8CFB0F-2019-03F7-4C1A-5FCB34DC7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860" y="4878852"/>
            <a:ext cx="2452875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4" descr="Picture 4">
            <a:extLst>
              <a:ext uri="{FF2B5EF4-FFF2-40B4-BE49-F238E27FC236}">
                <a16:creationId xmlns:a16="http://schemas.microsoft.com/office/drawing/2014/main" id="{C38822E1-E724-2879-5079-6E414EA5D9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845" b="47450"/>
          <a:stretch>
            <a:fillRect/>
          </a:stretch>
        </p:blipFill>
        <p:spPr>
          <a:xfrm>
            <a:off x="6936238" y="4881432"/>
            <a:ext cx="2221137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uppenbild_06.jpg" descr="Gruppenbild_06.jpg">
            <a:extLst>
              <a:ext uri="{FF2B5EF4-FFF2-40B4-BE49-F238E27FC236}">
                <a16:creationId xmlns:a16="http://schemas.microsoft.com/office/drawing/2014/main" id="{61383B43-D362-4F2B-666A-B8C232F52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68" y="4879413"/>
            <a:ext cx="2206188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799839-3A8B-EA72-C8AD-2D1EC301818C}"/>
              </a:ext>
            </a:extLst>
          </p:cNvPr>
          <p:cNvSpPr txBox="1"/>
          <p:nvPr/>
        </p:nvSpPr>
        <p:spPr>
          <a:xfrm>
            <a:off x="4485121" y="1204616"/>
            <a:ext cx="4725833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spcBef>
                <a:spcPts val="200"/>
              </a:spcBef>
              <a:defRPr sz="1400"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/>
              <a:t>Tel Aviv University (Israel):</a:t>
            </a:r>
            <a:r>
              <a:rPr b="0" dirty="0"/>
              <a:t> I. Pomerantz+</a:t>
            </a:r>
            <a:br>
              <a:rPr dirty="0"/>
            </a:br>
            <a:r>
              <a:rPr dirty="0"/>
              <a:t>Queens University Belfast (UK): </a:t>
            </a:r>
            <a:r>
              <a:rPr b="0" dirty="0"/>
              <a:t>B. </a:t>
            </a:r>
            <a:r>
              <a:rPr b="0" dirty="0" err="1"/>
              <a:t>Dromey</a:t>
            </a:r>
            <a:r>
              <a:rPr b="0" dirty="0"/>
              <a:t>+</a:t>
            </a:r>
          </a:p>
          <a:p>
            <a:pPr defTabSz="914400">
              <a:defRPr sz="1400"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/>
              <a:t>GSI Darmstadt (Germany): 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b="0" dirty="0" err="1">
                <a:latin typeface="Arial"/>
                <a:ea typeface="Arial"/>
                <a:cs typeface="Arial"/>
                <a:sym typeface="Arial"/>
              </a:rPr>
              <a:t>Zielbauer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, V. </a:t>
            </a:r>
            <a:r>
              <a:rPr b="0" dirty="0" err="1">
                <a:latin typeface="Arial"/>
                <a:ea typeface="Arial"/>
                <a:cs typeface="Arial"/>
                <a:sym typeface="Arial"/>
              </a:rPr>
              <a:t>Bagnoud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+</a:t>
            </a:r>
          </a:p>
          <a:p>
            <a:pPr defTabSz="914400">
              <a:defRPr sz="1400"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/>
              <a:t>TU Darmstadt (Germany): 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M. Roth+, G. </a:t>
            </a:r>
            <a:r>
              <a:rPr b="0" dirty="0" err="1">
                <a:latin typeface="Arial"/>
                <a:ea typeface="Arial"/>
                <a:cs typeface="Arial"/>
                <a:sym typeface="Arial"/>
              </a:rPr>
              <a:t>Schaumann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defTabSz="914400">
              <a:defRPr sz="1400"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/>
              <a:t>HZDR Dresden (Germany): 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U. Schramm, M. Bussmann+</a:t>
            </a:r>
            <a:br>
              <a:rPr b="0" dirty="0">
                <a:latin typeface="Arial"/>
                <a:ea typeface="Arial"/>
                <a:cs typeface="Arial"/>
                <a:sym typeface="Arial"/>
              </a:rPr>
            </a:br>
            <a:r>
              <a:rPr dirty="0"/>
              <a:t>FSU Jena (Germany): 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M. </a:t>
            </a:r>
            <a:r>
              <a:rPr b="0" dirty="0" err="1">
                <a:latin typeface="Arial"/>
                <a:ea typeface="Arial"/>
                <a:cs typeface="Arial"/>
                <a:sym typeface="Arial"/>
              </a:rPr>
              <a:t>Zepf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, P. </a:t>
            </a:r>
            <a:r>
              <a:rPr b="0" dirty="0" err="1">
                <a:latin typeface="Arial"/>
                <a:ea typeface="Arial"/>
                <a:cs typeface="Arial"/>
                <a:sym typeface="Arial"/>
              </a:rPr>
              <a:t>Hilz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, +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defTabSz="914400">
              <a:defRPr sz="1400"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/>
              <a:t>Peking University (China): 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W. Ma+</a:t>
            </a:r>
          </a:p>
          <a:p>
            <a:pPr defTabSz="914400">
              <a:defRPr sz="1400"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/>
              <a:t>SIOM (China): 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J. Bin</a:t>
            </a:r>
          </a:p>
          <a:p>
            <a:pPr defTabSz="914400">
              <a:defRPr sz="1400"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/>
              <a:t>LBNL (US): 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T. </a:t>
            </a:r>
            <a:r>
              <a:rPr b="0" dirty="0" err="1">
                <a:latin typeface="Arial"/>
                <a:ea typeface="Arial"/>
                <a:cs typeface="Arial"/>
                <a:sym typeface="Arial"/>
              </a:rPr>
              <a:t>Ostermayr</a:t>
            </a:r>
            <a:endParaRPr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his work was supported by the German Research Foundation (DFG) within the Research Training Group GRK 2274 and the Bundesministerium für Bildung und Forschung (BMBF) within project 01IS17048.">
            <a:extLst>
              <a:ext uri="{FF2B5EF4-FFF2-40B4-BE49-F238E27FC236}">
                <a16:creationId xmlns:a16="http://schemas.microsoft.com/office/drawing/2014/main" id="{2316D80B-E9B5-D62C-655D-50BB4B4B8655}"/>
              </a:ext>
            </a:extLst>
          </p:cNvPr>
          <p:cNvSpPr txBox="1"/>
          <p:nvPr/>
        </p:nvSpPr>
        <p:spPr>
          <a:xfrm>
            <a:off x="85470" y="4245078"/>
            <a:ext cx="914400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rPr lang="de-DE" dirty="0"/>
              <a:t>Funding: DFG, BMBF, </a:t>
            </a:r>
            <a:r>
              <a:rPr lang="de-DE" dirty="0" err="1"/>
              <a:t>Bavarian</a:t>
            </a:r>
            <a:r>
              <a:rPr lang="de-DE" dirty="0"/>
              <a:t> </a:t>
            </a:r>
            <a:r>
              <a:rPr lang="de-DE" dirty="0" err="1"/>
              <a:t>state</a:t>
            </a:r>
            <a:endParaRPr dirty="0"/>
          </a:p>
        </p:txBody>
      </p:sp>
      <p:sp>
        <p:nvSpPr>
          <p:cNvPr id="8" name="Ludwig Maximilians University Munich:…">
            <a:extLst>
              <a:ext uri="{FF2B5EF4-FFF2-40B4-BE49-F238E27FC236}">
                <a16:creationId xmlns:a16="http://schemas.microsoft.com/office/drawing/2014/main" id="{B672E29F-23FD-00F2-D85A-313A4A6FED7D}"/>
              </a:ext>
            </a:extLst>
          </p:cNvPr>
          <p:cNvSpPr txBox="1"/>
          <p:nvPr/>
        </p:nvSpPr>
        <p:spPr>
          <a:xfrm>
            <a:off x="111569" y="1163642"/>
            <a:ext cx="4190521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1600"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u="sng" dirty="0"/>
              <a:t>Ludwig </a:t>
            </a:r>
            <a:r>
              <a:rPr u="sng" dirty="0" err="1"/>
              <a:t>Maximilians</a:t>
            </a:r>
            <a:r>
              <a:rPr u="sng" dirty="0"/>
              <a:t> University Munich:</a:t>
            </a:r>
            <a:br>
              <a:rPr dirty="0"/>
            </a:br>
            <a:endParaRPr dirty="0"/>
          </a:p>
          <a:p>
            <a:pPr defTabSz="914400">
              <a:defRPr sz="1600"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/>
              <a:t>AG Schreiber, AG </a:t>
            </a:r>
            <a:r>
              <a:rPr dirty="0" err="1"/>
              <a:t>Karsch</a:t>
            </a:r>
            <a:r>
              <a:rPr dirty="0"/>
              <a:t>, </a:t>
            </a:r>
            <a:r>
              <a:rPr lang="de-DE" dirty="0"/>
              <a:t>AG </a:t>
            </a:r>
            <a:r>
              <a:rPr lang="de-DE" dirty="0" err="1"/>
              <a:t>Döpp</a:t>
            </a:r>
            <a:r>
              <a:rPr lang="de-DE" dirty="0"/>
              <a:t>, </a:t>
            </a:r>
            <a:r>
              <a:rPr dirty="0"/>
              <a:t>AG </a:t>
            </a:r>
            <a:r>
              <a:rPr dirty="0" err="1"/>
              <a:t>Thirolf</a:t>
            </a:r>
            <a:br>
              <a:rPr dirty="0"/>
            </a:br>
            <a:endParaRPr dirty="0"/>
          </a:p>
          <a:p>
            <a:pPr defTabSz="914400">
              <a:defRPr sz="1600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/>
              <a:t>K. </a:t>
            </a:r>
            <a:r>
              <a:rPr dirty="0" err="1"/>
              <a:t>Parodi</a:t>
            </a:r>
            <a:r>
              <a:rPr dirty="0"/>
              <a:t>+, P.R. Bolton, J. </a:t>
            </a:r>
            <a:r>
              <a:rPr dirty="0" err="1"/>
              <a:t>Bortfeldt</a:t>
            </a:r>
            <a:r>
              <a:rPr dirty="0"/>
              <a:t>, </a:t>
            </a:r>
            <a:r>
              <a:rPr dirty="0" err="1"/>
              <a:t>G.Dedes</a:t>
            </a:r>
            <a:r>
              <a:rPr dirty="0"/>
              <a:t>, W. </a:t>
            </a:r>
            <a:r>
              <a:rPr dirty="0" err="1"/>
              <a:t>Assmann</a:t>
            </a:r>
            <a:r>
              <a:rPr dirty="0"/>
              <a:t>, F. Krausz+, H. Ruhl+, A. </a:t>
            </a:r>
            <a:r>
              <a:rPr dirty="0" err="1"/>
              <a:t>Friedl</a:t>
            </a:r>
            <a:r>
              <a:rPr dirty="0"/>
              <a:t>, M. </a:t>
            </a:r>
            <a:r>
              <a:rPr dirty="0" err="1"/>
              <a:t>Groß</a:t>
            </a:r>
            <a:r>
              <a:rPr dirty="0"/>
              <a:t>, J. </a:t>
            </a:r>
            <a:r>
              <a:rPr dirty="0" err="1"/>
              <a:t>Szerypo</a:t>
            </a:r>
            <a:r>
              <a:rPr dirty="0"/>
              <a:t>, H. Wirth, O. Gosau, N. </a:t>
            </a:r>
            <a:r>
              <a:rPr dirty="0" err="1"/>
              <a:t>Gjotev</a:t>
            </a:r>
            <a:r>
              <a:rPr dirty="0"/>
              <a:t>, F. Saran, G. Schilling</a:t>
            </a:r>
          </a:p>
        </p:txBody>
      </p:sp>
    </p:spTree>
    <p:extLst>
      <p:ext uri="{BB962C8B-B14F-4D97-AF65-F5344CB8AC3E}">
        <p14:creationId xmlns:p14="http://schemas.microsoft.com/office/powerpoint/2010/main" val="38749134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B9F6-A6A6-33DB-89E2-E201C0DC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04507B14-3C3C-3414-43CB-6E3BC203B628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Cancer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08083EC-9F1F-7539-5375-3E5F05AE355D}"/>
              </a:ext>
            </a:extLst>
          </p:cNvPr>
          <p:cNvSpPr txBox="1"/>
          <p:nvPr/>
        </p:nvSpPr>
        <p:spPr>
          <a:xfrm>
            <a:off x="159488" y="1244010"/>
            <a:ext cx="4096632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Some numbers </a:t>
            </a: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(Germany, rounded):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600" dirty="0"/>
              <a:t> ≈ 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50% </a:t>
            </a: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get cancer in the course of life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600" dirty="0"/>
              <a:t> ≈ </a:t>
            </a:r>
            <a:r>
              <a:rPr lang="en-GB" sz="1600" dirty="0"/>
              <a:t>60</a:t>
            </a:r>
            <a:r>
              <a:rPr lang="de-DE" sz="1600" dirty="0">
                <a:solidFill>
                  <a:srgbClr val="202122"/>
                </a:solidFill>
              </a:rPr>
              <a:t>%</a:t>
            </a:r>
            <a:r>
              <a:rPr lang="de-DE" sz="1600" i="0" u="none" strike="noStrike" dirty="0">
                <a:solidFill>
                  <a:srgbClr val="202122"/>
                </a:solidFill>
                <a:effectLst/>
              </a:rPr>
              <a:t>  </a:t>
            </a:r>
            <a:r>
              <a:rPr kumimoji="0" lang="en-GB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5-year </a:t>
            </a: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survival rate (1980: 50%)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Second likely cause for death </a:t>
            </a:r>
            <a:br>
              <a:rPr lang="en-GB" sz="1600" dirty="0"/>
            </a:br>
            <a:r>
              <a:rPr lang="en-GB" sz="1600" dirty="0"/>
              <a:t>(Most likely: Cardiovascular disease)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Reason (USA): </a:t>
            </a:r>
            <a:br>
              <a:rPr lang="en-GB" sz="1600" dirty="0"/>
            </a:br>
            <a:r>
              <a:rPr lang="en-GB" sz="1600" dirty="0"/>
              <a:t>Food (35%), Tobacco (30%), Infections (10%)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ED82E6A6-D989-CE41-7E5F-555CF2AF0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733649"/>
              </p:ext>
            </p:extLst>
          </p:nvPr>
        </p:nvGraphicFramePr>
        <p:xfrm>
          <a:off x="4367356" y="1263647"/>
          <a:ext cx="4617156" cy="21653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3579">
                  <a:extLst>
                    <a:ext uri="{9D8B030D-6E8A-4147-A177-3AD203B41FA5}">
                      <a16:colId xmlns:a16="http://schemas.microsoft.com/office/drawing/2014/main" val="2325159015"/>
                    </a:ext>
                  </a:extLst>
                </a:gridCol>
                <a:gridCol w="1704622">
                  <a:extLst>
                    <a:ext uri="{9D8B030D-6E8A-4147-A177-3AD203B41FA5}">
                      <a16:colId xmlns:a16="http://schemas.microsoft.com/office/drawing/2014/main" val="3016270807"/>
                    </a:ext>
                  </a:extLst>
                </a:gridCol>
                <a:gridCol w="1818955">
                  <a:extLst>
                    <a:ext uri="{9D8B030D-6E8A-4147-A177-3AD203B41FA5}">
                      <a16:colId xmlns:a16="http://schemas.microsoft.com/office/drawing/2014/main" val="3724731887"/>
                    </a:ext>
                  </a:extLst>
                </a:gridCol>
              </a:tblGrid>
              <a:tr h="519433"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effectLst/>
                        </a:rPr>
                        <a:t>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effectLst/>
                        </a:rPr>
                        <a:t>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7962981"/>
                  </a:ext>
                </a:extLst>
              </a:tr>
              <a:tr h="7284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Incidence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600" dirty="0"/>
                        <a:t>Breast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600" dirty="0"/>
                        <a:t>Colorectum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600" dirty="0"/>
                        <a:t>Lung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600" dirty="0"/>
                        <a:t>Prostate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600" dirty="0"/>
                        <a:t>Lung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600" dirty="0"/>
                        <a:t>Colorectum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0033207"/>
                  </a:ext>
                </a:extLst>
              </a:tr>
              <a:tr h="7284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Mortality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600" dirty="0"/>
                        <a:t>Breast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600" dirty="0"/>
                        <a:t>Lung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600" dirty="0"/>
                        <a:t>Colorectum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600" dirty="0"/>
                        <a:t>Lung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600" dirty="0"/>
                        <a:t>Prostate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600" dirty="0"/>
                        <a:t>Colorectum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444725"/>
                  </a:ext>
                </a:extLst>
              </a:tr>
            </a:tbl>
          </a:graphicData>
        </a:graphic>
      </p:graphicFrame>
      <p:pic>
        <p:nvPicPr>
          <p:cNvPr id="5" name="Grafik 4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C3F0DB19-1D31-A4E4-65C7-1524EE93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" y="4010466"/>
            <a:ext cx="4313560" cy="246824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AE253C5-3189-4EE6-E905-7487AD469425}"/>
              </a:ext>
            </a:extLst>
          </p:cNvPr>
          <p:cNvSpPr txBox="1"/>
          <p:nvPr/>
        </p:nvSpPr>
        <p:spPr>
          <a:xfrm>
            <a:off x="4367356" y="5091288"/>
            <a:ext cx="1979066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Cardiovascular disease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rgbClr val="7030A0"/>
                </a:solidFill>
              </a:rPr>
              <a:t>Cancer</a:t>
            </a:r>
          </a:p>
          <a:p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Respiratory disorder</a:t>
            </a:r>
          </a:p>
          <a:p>
            <a:r>
              <a:rPr lang="en-GB" sz="1600" dirty="0">
                <a:solidFill>
                  <a:srgbClr val="00D298"/>
                </a:solidFill>
              </a:rPr>
              <a:t>Psychological diseases</a:t>
            </a:r>
          </a:p>
          <a:p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Digestive system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481655-46BF-68EC-1625-736A6E7A9A32}"/>
              </a:ext>
            </a:extLst>
          </p:cNvPr>
          <p:cNvSpPr txBox="1"/>
          <p:nvPr/>
        </p:nvSpPr>
        <p:spPr>
          <a:xfrm>
            <a:off x="53796" y="3671914"/>
            <a:ext cx="289919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Mortality per 100 000 inhabitants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E576219-3CF4-C332-BE83-4BA123C3E249}"/>
              </a:ext>
            </a:extLst>
          </p:cNvPr>
          <p:cNvCxnSpPr>
            <a:cxnSpLocks/>
          </p:cNvCxnSpPr>
          <p:nvPr/>
        </p:nvCxnSpPr>
        <p:spPr>
          <a:xfrm>
            <a:off x="6127184" y="6204464"/>
            <a:ext cx="2804986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1EA32A1E-7F64-826B-EBD1-E4678BDBA6F1}"/>
              </a:ext>
            </a:extLst>
          </p:cNvPr>
          <p:cNvSpPr txBox="1"/>
          <p:nvPr/>
        </p:nvSpPr>
        <p:spPr>
          <a:xfrm>
            <a:off x="6082028" y="6180921"/>
            <a:ext cx="302422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/>
              <a:t>Ref.: Health report German government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7545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5BAE5-F0DE-02FE-3BCF-143468CEF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AA95BF42-DA59-B888-4025-6D2A43A0FC15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Cancer </a:t>
            </a:r>
            <a:r>
              <a:rPr lang="de-DE" dirty="0" err="1"/>
              <a:t>therapy</a:t>
            </a:r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76B92063-6F19-70CC-74CD-B713D1B77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299440"/>
              </p:ext>
            </p:extLst>
          </p:nvPr>
        </p:nvGraphicFramePr>
        <p:xfrm>
          <a:off x="146786" y="1703381"/>
          <a:ext cx="8286012" cy="320886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71503">
                  <a:extLst>
                    <a:ext uri="{9D8B030D-6E8A-4147-A177-3AD203B41FA5}">
                      <a16:colId xmlns:a16="http://schemas.microsoft.com/office/drawing/2014/main" val="1073732160"/>
                    </a:ext>
                  </a:extLst>
                </a:gridCol>
                <a:gridCol w="2071503">
                  <a:extLst>
                    <a:ext uri="{9D8B030D-6E8A-4147-A177-3AD203B41FA5}">
                      <a16:colId xmlns:a16="http://schemas.microsoft.com/office/drawing/2014/main" val="1969060014"/>
                    </a:ext>
                  </a:extLst>
                </a:gridCol>
                <a:gridCol w="2071503">
                  <a:extLst>
                    <a:ext uri="{9D8B030D-6E8A-4147-A177-3AD203B41FA5}">
                      <a16:colId xmlns:a16="http://schemas.microsoft.com/office/drawing/2014/main" val="3422054591"/>
                    </a:ext>
                  </a:extLst>
                </a:gridCol>
                <a:gridCol w="2071503">
                  <a:extLst>
                    <a:ext uri="{9D8B030D-6E8A-4147-A177-3AD203B41FA5}">
                      <a16:colId xmlns:a16="http://schemas.microsoft.com/office/drawing/2014/main" val="1276213708"/>
                    </a:ext>
                  </a:extLst>
                </a:gridCol>
              </a:tblGrid>
              <a:tr h="971905">
                <a:tc>
                  <a:txBody>
                    <a:bodyPr/>
                    <a:lstStyle/>
                    <a:p>
                      <a:pPr algn="l" fontAlgn="base"/>
                      <a:br>
                        <a:rPr lang="de-DE" sz="1600" b="1" dirty="0">
                          <a:effectLst/>
                        </a:rPr>
                      </a:br>
                      <a:endParaRPr lang="de-DE" sz="1600" b="1" dirty="0">
                        <a:effectLst/>
                        <a:latin typeface="inheri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de-DE" sz="1600" b="1" dirty="0">
                          <a:effectLst/>
                        </a:rPr>
                        <a:t>All </a:t>
                      </a:r>
                      <a:r>
                        <a:rPr lang="de-DE" sz="1600" b="1" dirty="0" err="1">
                          <a:effectLst/>
                        </a:rPr>
                        <a:t>patients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br>
                        <a:rPr lang="de-DE" sz="1600" b="1" dirty="0">
                          <a:effectLst/>
                        </a:rPr>
                      </a:br>
                      <a:r>
                        <a:rPr lang="de-DE" sz="1600" b="1" dirty="0">
                          <a:effectLst/>
                        </a:rPr>
                        <a:t>(N = 1,029,569)</a:t>
                      </a:r>
                      <a:endParaRPr lang="de-DE" sz="1600" b="1" dirty="0">
                        <a:effectLst/>
                        <a:latin typeface="inheri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err="1">
                          <a:effectLst/>
                        </a:rPr>
                        <a:t>Patients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r>
                        <a:rPr lang="de-DE" sz="1600" b="1" dirty="0" err="1">
                          <a:effectLst/>
                        </a:rPr>
                        <a:t>survived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r>
                        <a:rPr lang="de-DE" sz="1600" b="1" dirty="0" err="1">
                          <a:effectLst/>
                        </a:rPr>
                        <a:t>less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r>
                        <a:rPr lang="de-DE" sz="1600" b="1" dirty="0" err="1">
                          <a:effectLst/>
                        </a:rPr>
                        <a:t>than</a:t>
                      </a:r>
                      <a:r>
                        <a:rPr lang="de-DE" sz="1600" b="1" dirty="0">
                          <a:effectLst/>
                        </a:rPr>
                        <a:t> 5 </a:t>
                      </a:r>
                      <a:r>
                        <a:rPr lang="de-DE" sz="1600" b="1" dirty="0" err="1">
                          <a:effectLst/>
                        </a:rPr>
                        <a:t>years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br>
                        <a:rPr lang="de-DE" sz="1600" b="1" dirty="0">
                          <a:effectLst/>
                        </a:rPr>
                      </a:br>
                      <a:r>
                        <a:rPr lang="de-DE" sz="1600" b="1" dirty="0">
                          <a:effectLst/>
                        </a:rPr>
                        <a:t>(N = 491,599)</a:t>
                      </a:r>
                      <a:endParaRPr lang="de-DE" sz="1600" b="1" dirty="0">
                        <a:effectLst/>
                        <a:latin typeface="inheri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effectLst/>
                        </a:rPr>
                        <a:t>Patient </a:t>
                      </a:r>
                      <a:r>
                        <a:rPr lang="de-DE" sz="1600" b="1" dirty="0" err="1">
                          <a:effectLst/>
                        </a:rPr>
                        <a:t>survived</a:t>
                      </a:r>
                      <a:r>
                        <a:rPr lang="de-DE" sz="1600" b="1" dirty="0">
                          <a:effectLst/>
                        </a:rPr>
                        <a:t> at least 5 </a:t>
                      </a:r>
                      <a:r>
                        <a:rPr lang="de-DE" sz="1600" b="1" dirty="0" err="1">
                          <a:effectLst/>
                        </a:rPr>
                        <a:t>years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br>
                        <a:rPr lang="de-DE" sz="1600" b="1" dirty="0">
                          <a:effectLst/>
                        </a:rPr>
                      </a:br>
                      <a:r>
                        <a:rPr lang="de-DE" sz="1600" b="1" dirty="0">
                          <a:effectLst/>
                        </a:rPr>
                        <a:t>(N= 537,970)</a:t>
                      </a:r>
                      <a:endParaRPr lang="de-DE" sz="1600" b="1" dirty="0">
                        <a:effectLst/>
                        <a:latin typeface="inheri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005610"/>
                  </a:ext>
                </a:extLst>
              </a:tr>
              <a:tr h="347037">
                <a:tc>
                  <a:txBody>
                    <a:bodyPr/>
                    <a:lstStyle/>
                    <a:p>
                      <a:pPr algn="l" fontAlgn="t"/>
                      <a:r>
                        <a:rPr lang="de-DE" sz="1600" b="1" dirty="0" err="1">
                          <a:effectLst/>
                        </a:rPr>
                        <a:t>Modality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b="1" dirty="0">
                          <a:effectLst/>
                        </a:rPr>
                        <a:t>% </a:t>
                      </a:r>
                      <a:r>
                        <a:rPr lang="de-DE" sz="1600" b="1" dirty="0" err="1">
                          <a:effectLst/>
                        </a:rPr>
                        <a:t>of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r>
                        <a:rPr lang="de-DE" sz="1600" b="1" dirty="0" err="1">
                          <a:effectLst/>
                        </a:rPr>
                        <a:t>patients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b="1" dirty="0">
                          <a:effectLst/>
                        </a:rPr>
                        <a:t>% </a:t>
                      </a:r>
                      <a:r>
                        <a:rPr lang="de-DE" sz="1600" b="1" dirty="0" err="1">
                          <a:effectLst/>
                        </a:rPr>
                        <a:t>of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r>
                        <a:rPr lang="de-DE" sz="1600" b="1" dirty="0" err="1">
                          <a:effectLst/>
                        </a:rPr>
                        <a:t>patients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b="1" dirty="0">
                          <a:effectLst/>
                        </a:rPr>
                        <a:t>% </a:t>
                      </a:r>
                      <a:r>
                        <a:rPr lang="de-DE" sz="1600" b="1" dirty="0" err="1">
                          <a:effectLst/>
                        </a:rPr>
                        <a:t>of</a:t>
                      </a:r>
                      <a:r>
                        <a:rPr lang="de-DE" sz="1600" b="1" dirty="0">
                          <a:effectLst/>
                        </a:rPr>
                        <a:t> </a:t>
                      </a:r>
                      <a:r>
                        <a:rPr lang="de-DE" sz="1600" b="1" dirty="0" err="1">
                          <a:effectLst/>
                        </a:rPr>
                        <a:t>patients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140841"/>
                  </a:ext>
                </a:extLst>
              </a:tr>
              <a:tr h="312843">
                <a:tc>
                  <a:txBody>
                    <a:bodyPr/>
                    <a:lstStyle/>
                    <a:p>
                      <a:pPr algn="l" fontAlgn="t"/>
                      <a:r>
                        <a:rPr lang="de-DE" sz="1600" dirty="0" err="1">
                          <a:effectLst/>
                        </a:rPr>
                        <a:t>Surgery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dirty="0">
                          <a:effectLst/>
                        </a:rPr>
                        <a:t>64%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dirty="0">
                          <a:effectLst/>
                        </a:rPr>
                        <a:t>46%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>
                          <a:effectLst/>
                        </a:rPr>
                        <a:t>80%</a:t>
                      </a:r>
                      <a:endParaRPr lang="de-DE" sz="160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581785"/>
                  </a:ext>
                </a:extLst>
              </a:tr>
              <a:tr h="347037">
                <a:tc>
                  <a:txBody>
                    <a:bodyPr/>
                    <a:lstStyle/>
                    <a:p>
                      <a:pPr algn="l" fontAlgn="t"/>
                      <a:r>
                        <a:rPr lang="de-DE" sz="1600" dirty="0" err="1">
                          <a:effectLst/>
                        </a:rPr>
                        <a:t>Radiotherapy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dirty="0">
                          <a:effectLst/>
                        </a:rPr>
                        <a:t>35%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dirty="0">
                          <a:effectLst/>
                        </a:rPr>
                        <a:t>31%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>
                          <a:effectLst/>
                        </a:rPr>
                        <a:t>39%</a:t>
                      </a:r>
                      <a:endParaRPr lang="de-DE" sz="160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281441"/>
                  </a:ext>
                </a:extLst>
              </a:tr>
              <a:tr h="347037">
                <a:tc>
                  <a:txBody>
                    <a:bodyPr/>
                    <a:lstStyle/>
                    <a:p>
                      <a:pPr algn="l" fontAlgn="t"/>
                      <a:r>
                        <a:rPr lang="de-DE" sz="1600" dirty="0" err="1">
                          <a:effectLst/>
                        </a:rPr>
                        <a:t>Chemotherapy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dirty="0">
                          <a:effectLst/>
                        </a:rPr>
                        <a:t>31%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dirty="0">
                          <a:effectLst/>
                        </a:rPr>
                        <a:t>34%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dirty="0">
                          <a:effectLst/>
                        </a:rPr>
                        <a:t>29%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223582"/>
                  </a:ext>
                </a:extLst>
              </a:tr>
              <a:tr h="860567">
                <a:tc>
                  <a:txBody>
                    <a:bodyPr/>
                    <a:lstStyle/>
                    <a:p>
                      <a:pPr algn="l" fontAlgn="t"/>
                      <a:r>
                        <a:rPr lang="de-DE" sz="1600" dirty="0" err="1">
                          <a:effectLst/>
                        </a:rPr>
                        <a:t>Surgery</a:t>
                      </a:r>
                      <a:r>
                        <a:rPr lang="de-DE" sz="1600" dirty="0">
                          <a:effectLst/>
                        </a:rPr>
                        <a:t> and/</a:t>
                      </a:r>
                      <a:r>
                        <a:rPr lang="de-DE" sz="1600" dirty="0" err="1">
                          <a:effectLst/>
                        </a:rPr>
                        <a:t>or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Radiotherapy</a:t>
                      </a:r>
                      <a:r>
                        <a:rPr lang="de-DE" sz="1600" dirty="0">
                          <a:effectLst/>
                        </a:rPr>
                        <a:t> and/</a:t>
                      </a:r>
                      <a:r>
                        <a:rPr lang="de-DE" sz="1600" dirty="0" err="1">
                          <a:effectLst/>
                        </a:rPr>
                        <a:t>or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Chemotherapy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dirty="0">
                          <a:effectLst/>
                        </a:rPr>
                        <a:t>79%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dirty="0">
                          <a:effectLst/>
                        </a:rPr>
                        <a:t>66%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dirty="0">
                          <a:effectLst/>
                        </a:rPr>
                        <a:t>90%</a:t>
                      </a:r>
                      <a:endParaRPr lang="de-DE" sz="1600" dirty="0"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785939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C974A5AC-FF1C-0CFB-71DA-C2944852AE84}"/>
              </a:ext>
            </a:extLst>
          </p:cNvPr>
          <p:cNvSpPr txBox="1"/>
          <p:nvPr/>
        </p:nvSpPr>
        <p:spPr>
          <a:xfrm>
            <a:off x="146786" y="4983337"/>
            <a:ext cx="62622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Other options: Immunotherapy, </a:t>
            </a: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Hormon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therapy, Laser therapy… 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8D92FBB-CAA3-F8AF-0DCE-B9177FDCD770}"/>
              </a:ext>
            </a:extLst>
          </p:cNvPr>
          <p:cNvCxnSpPr>
            <a:cxnSpLocks/>
          </p:cNvCxnSpPr>
          <p:nvPr/>
        </p:nvCxnSpPr>
        <p:spPr>
          <a:xfrm>
            <a:off x="5885884" y="6204464"/>
            <a:ext cx="2804986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01AB35B3-EC2D-E0AE-DE9A-8BED5FFFDE6B}"/>
              </a:ext>
            </a:extLst>
          </p:cNvPr>
          <p:cNvSpPr txBox="1"/>
          <p:nvPr/>
        </p:nvSpPr>
        <p:spPr>
          <a:xfrm>
            <a:off x="5840728" y="6180921"/>
            <a:ext cx="338810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/>
              <a:t>Mee et al, </a:t>
            </a:r>
            <a:r>
              <a:rPr lang="de-DE" sz="1400" b="0" u="none" strike="noStrike" dirty="0">
                <a:solidFill>
                  <a:srgbClr val="2A2A2A"/>
                </a:solidFill>
                <a:effectLst/>
              </a:rPr>
              <a:t>British Journal </a:t>
            </a:r>
            <a:r>
              <a:rPr lang="de-DE" sz="1400" b="0" u="none" strike="noStrike" dirty="0" err="1">
                <a:solidFill>
                  <a:srgbClr val="2A2A2A"/>
                </a:solidFill>
                <a:effectLst/>
              </a:rPr>
              <a:t>of</a:t>
            </a:r>
            <a:r>
              <a:rPr lang="de-DE" sz="1400" b="0" u="none" strike="noStrike" dirty="0">
                <a:solidFill>
                  <a:srgbClr val="2A2A2A"/>
                </a:solidFill>
                <a:effectLst/>
              </a:rPr>
              <a:t> </a:t>
            </a:r>
            <a:r>
              <a:rPr lang="de-DE" sz="1400" b="0" u="none" strike="noStrike" dirty="0" err="1">
                <a:solidFill>
                  <a:srgbClr val="2A2A2A"/>
                </a:solidFill>
                <a:effectLst/>
              </a:rPr>
              <a:t>Radiology</a:t>
            </a:r>
            <a:r>
              <a:rPr lang="de-DE" sz="1400" b="0" u="none" strike="noStrike" dirty="0">
                <a:solidFill>
                  <a:srgbClr val="2A2A2A"/>
                </a:solidFill>
                <a:effectLst/>
              </a:rPr>
              <a:t>, 2023</a:t>
            </a:r>
            <a:endParaRPr kumimoji="0" lang="en-GB" sz="14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3B94D7-6947-66CB-0517-661194E906FC}"/>
              </a:ext>
            </a:extLst>
          </p:cNvPr>
          <p:cNvSpPr txBox="1"/>
          <p:nvPr/>
        </p:nvSpPr>
        <p:spPr>
          <a:xfrm>
            <a:off x="146786" y="1262958"/>
            <a:ext cx="29120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British study, treatment 2009:</a:t>
            </a:r>
          </a:p>
        </p:txBody>
      </p:sp>
    </p:spTree>
    <p:extLst>
      <p:ext uri="{BB962C8B-B14F-4D97-AF65-F5344CB8AC3E}">
        <p14:creationId xmlns:p14="http://schemas.microsoft.com/office/powerpoint/2010/main" val="22709053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3B70-F8F6-588F-807F-FAEE115EE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0C027DBD-7140-49AD-30C6-7367AD87ADCB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Radiation </a:t>
            </a:r>
            <a:r>
              <a:rPr lang="de-DE" dirty="0" err="1"/>
              <a:t>therapy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2FD2D70-AB06-3312-FDA7-0D0B5DF6AE61}"/>
              </a:ext>
            </a:extLst>
          </p:cNvPr>
          <p:cNvSpPr txBox="1"/>
          <p:nvPr/>
        </p:nvSpPr>
        <p:spPr>
          <a:xfrm>
            <a:off x="93623" y="1219411"/>
            <a:ext cx="41254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Options: X-rays, Ions, Electrons (Neutrons)</a:t>
            </a:r>
          </a:p>
        </p:txBody>
      </p:sp>
      <p:pic>
        <p:nvPicPr>
          <p:cNvPr id="6" name="Grafik 5" descr="Ein Bild, das Reihe, Diagramm, Text, Steigung enthält.&#10;&#10;Automatisch generierte Beschreibung">
            <a:extLst>
              <a:ext uri="{FF2B5EF4-FFF2-40B4-BE49-F238E27FC236}">
                <a16:creationId xmlns:a16="http://schemas.microsoft.com/office/drawing/2014/main" id="{3160D1CB-332E-02B7-8C04-B37CAFB68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" y="2104425"/>
            <a:ext cx="4712288" cy="3187724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78252BE6-912C-14FF-7128-95D7FA1C38AA}"/>
              </a:ext>
            </a:extLst>
          </p:cNvPr>
          <p:cNvCxnSpPr>
            <a:cxnSpLocks/>
          </p:cNvCxnSpPr>
          <p:nvPr/>
        </p:nvCxnSpPr>
        <p:spPr>
          <a:xfrm>
            <a:off x="72363" y="6215096"/>
            <a:ext cx="2804986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45B97A2A-FF41-409B-5A5B-99D738083034}"/>
              </a:ext>
            </a:extLst>
          </p:cNvPr>
          <p:cNvSpPr txBox="1"/>
          <p:nvPr/>
        </p:nvSpPr>
        <p:spPr>
          <a:xfrm>
            <a:off x="27207" y="6191553"/>
            <a:ext cx="381931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/>
              <a:t>Hughes et al</a:t>
            </a:r>
            <a:r>
              <a:rPr lang="de-DE" sz="1400" dirty="0"/>
              <a:t> </a:t>
            </a:r>
            <a:r>
              <a:rPr lang="de-DE" sz="1400" dirty="0" err="1"/>
              <a:t>Int</a:t>
            </a:r>
            <a:r>
              <a:rPr lang="de-DE" sz="1400" dirty="0"/>
              <a:t> </a:t>
            </a:r>
            <a:r>
              <a:rPr lang="de-DE" sz="1400" b="0" u="none" strike="noStrike" dirty="0">
                <a:solidFill>
                  <a:srgbClr val="2A2A2A"/>
                </a:solidFill>
                <a:effectLst/>
              </a:rPr>
              <a:t>Journal </a:t>
            </a:r>
            <a:r>
              <a:rPr lang="de-DE" sz="1400" b="0" u="none" strike="noStrike" dirty="0" err="1">
                <a:solidFill>
                  <a:srgbClr val="2A2A2A"/>
                </a:solidFill>
                <a:effectLst/>
              </a:rPr>
              <a:t>of</a:t>
            </a:r>
            <a:r>
              <a:rPr lang="de-DE" sz="1400" b="0" u="none" strike="noStrike" dirty="0">
                <a:solidFill>
                  <a:srgbClr val="2A2A2A"/>
                </a:solidFill>
                <a:effectLst/>
              </a:rPr>
              <a:t> </a:t>
            </a:r>
            <a:r>
              <a:rPr lang="de-DE" sz="1400" b="0" u="none" strike="noStrike" dirty="0" err="1">
                <a:solidFill>
                  <a:srgbClr val="2A2A2A"/>
                </a:solidFill>
                <a:effectLst/>
              </a:rPr>
              <a:t>Molecular</a:t>
            </a:r>
            <a:r>
              <a:rPr lang="de-DE" sz="1400" b="0" u="none" strike="noStrike" dirty="0">
                <a:solidFill>
                  <a:srgbClr val="2A2A2A"/>
                </a:solidFill>
                <a:effectLst/>
              </a:rPr>
              <a:t> Science, 2020</a:t>
            </a:r>
            <a:endParaRPr kumimoji="0" lang="en-GB" sz="14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D5CA7FA-A4CD-3D8C-9B9B-287DCE57FBEE}"/>
              </a:ext>
            </a:extLst>
          </p:cNvPr>
          <p:cNvCxnSpPr>
            <a:cxnSpLocks/>
          </p:cNvCxnSpPr>
          <p:nvPr/>
        </p:nvCxnSpPr>
        <p:spPr>
          <a:xfrm>
            <a:off x="5050858" y="6215096"/>
            <a:ext cx="2804986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59E6CE0D-4180-504C-EA24-B20A7B2B4A46}"/>
              </a:ext>
            </a:extLst>
          </p:cNvPr>
          <p:cNvSpPr txBox="1"/>
          <p:nvPr/>
        </p:nvSpPr>
        <p:spPr>
          <a:xfrm>
            <a:off x="5324687" y="6191553"/>
            <a:ext cx="318773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/>
              <a:t>Gal et al,</a:t>
            </a:r>
            <a:r>
              <a:rPr lang="de-DE" sz="1400" dirty="0"/>
              <a:t> Journal </a:t>
            </a:r>
            <a:r>
              <a:rPr lang="de-DE" sz="1400" dirty="0" err="1"/>
              <a:t>of</a:t>
            </a:r>
            <a:r>
              <a:rPr lang="de-DE" sz="1400" dirty="0"/>
              <a:t> Neuro-</a:t>
            </a:r>
            <a:r>
              <a:rPr lang="de-DE" sz="1400" dirty="0" err="1"/>
              <a:t>Oncology</a:t>
            </a:r>
            <a:r>
              <a:rPr lang="de-DE" sz="1400" b="0" u="none" strike="noStrike" dirty="0">
                <a:solidFill>
                  <a:srgbClr val="2A2A2A"/>
                </a:solidFill>
                <a:effectLst/>
              </a:rPr>
              <a:t>, 2024</a:t>
            </a:r>
            <a:endParaRPr kumimoji="0" lang="en-GB" sz="14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pic>
        <p:nvPicPr>
          <p:cNvPr id="13" name="Grafik 12" descr="Ein Bild, das Screenshot, Kreis, Farbigkeit, Kunst enthält.&#10;&#10;Automatisch generierte Beschreibung">
            <a:extLst>
              <a:ext uri="{FF2B5EF4-FFF2-40B4-BE49-F238E27FC236}">
                <a16:creationId xmlns:a16="http://schemas.microsoft.com/office/drawing/2014/main" id="{E769CBA7-9BD1-0497-31BF-8C3BF5E16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82" y="2104425"/>
            <a:ext cx="3819313" cy="303298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5AB3F55-23EA-DBF1-3C65-564514C7321F}"/>
              </a:ext>
            </a:extLst>
          </p:cNvPr>
          <p:cNvSpPr txBox="1"/>
          <p:nvPr/>
        </p:nvSpPr>
        <p:spPr>
          <a:xfrm>
            <a:off x="72363" y="1539926"/>
            <a:ext cx="330314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Comparison of depth dose curves: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6E9F1BD-E15C-9924-9590-0D3365D60FA3}"/>
              </a:ext>
            </a:extLst>
          </p:cNvPr>
          <p:cNvSpPr txBox="1"/>
          <p:nvPr/>
        </p:nvSpPr>
        <p:spPr>
          <a:xfrm>
            <a:off x="5057182" y="1535479"/>
            <a:ext cx="312521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Comparison of treatment plans: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A: Protons	      B: X-rays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FB3F57E-051D-848C-E142-96116A9F4D42}"/>
              </a:ext>
            </a:extLst>
          </p:cNvPr>
          <p:cNvSpPr txBox="1"/>
          <p:nvPr/>
        </p:nvSpPr>
        <p:spPr>
          <a:xfrm>
            <a:off x="1155871" y="5667483"/>
            <a:ext cx="7632857" cy="369330"/>
          </a:xfrm>
          <a:prstGeom prst="rect">
            <a:avLst/>
          </a:prstGeom>
          <a:noFill/>
          <a:ln w="158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Protons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beneficial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, but </a:t>
            </a:r>
            <a:r>
              <a:rPr lang="de-DE" dirty="0" err="1"/>
              <a:t>physical</a:t>
            </a:r>
            <a:r>
              <a:rPr lang="de-DE" dirty="0"/>
              <a:t> dose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everything</a:t>
            </a:r>
            <a:r>
              <a:rPr lang="de-DE" dirty="0"/>
              <a:t>!</a:t>
            </a:r>
            <a:endParaRPr kumimoji="0" lang="de-DE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Pfeil nach unten 16">
            <a:extLst>
              <a:ext uri="{FF2B5EF4-FFF2-40B4-BE49-F238E27FC236}">
                <a16:creationId xmlns:a16="http://schemas.microsoft.com/office/drawing/2014/main" id="{D306AD18-024E-87E1-C539-A17F8E071D86}"/>
              </a:ext>
            </a:extLst>
          </p:cNvPr>
          <p:cNvSpPr/>
          <p:nvPr/>
        </p:nvSpPr>
        <p:spPr>
          <a:xfrm rot="16200000">
            <a:off x="405850" y="5526899"/>
            <a:ext cx="542261" cy="687480"/>
          </a:xfrm>
          <a:prstGeom prst="downArrow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60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1FDDB-D72E-8977-29CE-940E7AB28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59FA7EBC-663A-8AAA-D447-C922C50177FC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Radiation </a:t>
            </a:r>
            <a:r>
              <a:rPr lang="de-DE" dirty="0" err="1"/>
              <a:t>therapy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56F5163-B6C3-ADC1-8FAC-33E21FBF19B0}"/>
              </a:ext>
            </a:extLst>
          </p:cNvPr>
          <p:cNvSpPr txBox="1"/>
          <p:nvPr/>
        </p:nvSpPr>
        <p:spPr>
          <a:xfrm>
            <a:off x="0" y="1254643"/>
            <a:ext cx="3979614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1" dirty="0"/>
              <a:t>Clinical practice: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X-rays dominant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Few % receive ion therapy: </a:t>
            </a:r>
            <a:b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Pediatric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cases, skull base </a:t>
            </a: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tumors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</a:t>
            </a:r>
            <a:b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spinal cord, </a:t>
            </a: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pediatric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…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Internal X-ray therapy: Brachytherapy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3DFEB3-E29A-3EDF-3B43-1661A197B55A}"/>
              </a:ext>
            </a:extLst>
          </p:cNvPr>
          <p:cNvSpPr txBox="1"/>
          <p:nvPr/>
        </p:nvSpPr>
        <p:spPr>
          <a:xfrm>
            <a:off x="39380" y="4233216"/>
            <a:ext cx="4577316" cy="2585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Current research topics: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Flash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Biological effectiveness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Motion control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Treatment verification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Mini/Micro beam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---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Grafik 4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E008D4DC-7F99-5C14-D40D-A07CE65AF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01" y="1142006"/>
            <a:ext cx="4865430" cy="2806979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93D141A3-592D-A20A-5439-43CE82D71D4C}"/>
              </a:ext>
            </a:extLst>
          </p:cNvPr>
          <p:cNvCxnSpPr>
            <a:cxnSpLocks/>
          </p:cNvCxnSpPr>
          <p:nvPr/>
        </p:nvCxnSpPr>
        <p:spPr>
          <a:xfrm>
            <a:off x="5443870" y="6215096"/>
            <a:ext cx="3645361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9E297E22-91D8-959F-8E88-CD4EA1B646CF}"/>
              </a:ext>
            </a:extLst>
          </p:cNvPr>
          <p:cNvSpPr txBox="1"/>
          <p:nvPr/>
        </p:nvSpPr>
        <p:spPr>
          <a:xfrm>
            <a:off x="5454502" y="6191553"/>
            <a:ext cx="313660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/>
              <a:t>Fig: Oh PFM 2019, </a:t>
            </a:r>
            <a:r>
              <a:rPr lang="de-DE" sz="1400" dirty="0" err="1"/>
              <a:t>adabed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PTCOG</a:t>
            </a:r>
            <a:endParaRPr kumimoji="0" lang="en-GB" sz="14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020E526-A773-A1ED-EA34-14674D2D6043}"/>
              </a:ext>
            </a:extLst>
          </p:cNvPr>
          <p:cNvSpPr txBox="1"/>
          <p:nvPr/>
        </p:nvSpPr>
        <p:spPr>
          <a:xfrm>
            <a:off x="21529" y="2957915"/>
            <a:ext cx="471058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1" dirty="0"/>
              <a:t>Drawbacks ions: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Expensive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Robustness to inhomogeneities &amp; movements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Clinical evidence not always clear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84492A7-BF51-6976-EA50-8DD967165CD8}"/>
              </a:ext>
            </a:extLst>
          </p:cNvPr>
          <p:cNvSpPr txBox="1"/>
          <p:nvPr/>
        </p:nvSpPr>
        <p:spPr>
          <a:xfrm>
            <a:off x="4556611" y="3997335"/>
            <a:ext cx="4532620" cy="2031323"/>
          </a:xfrm>
          <a:prstGeom prst="rect">
            <a:avLst/>
          </a:prstGeom>
          <a:noFill/>
          <a:ln w="158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b="1" dirty="0" err="1"/>
              <a:t>Excursus</a:t>
            </a:r>
            <a:r>
              <a:rPr lang="de-DE" b="1" dirty="0"/>
              <a:t> FLASH:</a:t>
            </a:r>
            <a:br>
              <a:rPr lang="de-DE" b="1" dirty="0"/>
            </a:br>
            <a:r>
              <a:rPr lang="de-DE" dirty="0"/>
              <a:t>The FLASH </a:t>
            </a:r>
            <a:r>
              <a:rPr lang="de-DE" dirty="0" err="1"/>
              <a:t>effect</a:t>
            </a:r>
            <a:r>
              <a:rPr lang="de-DE" dirty="0"/>
              <a:t> </a:t>
            </a:r>
            <a:r>
              <a:rPr lang="de-DE" dirty="0" err="1"/>
              <a:t>refers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observation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delivering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at ultra-high dose </a:t>
            </a:r>
            <a:r>
              <a:rPr lang="de-DE" dirty="0" err="1"/>
              <a:t>rates</a:t>
            </a:r>
            <a:r>
              <a:rPr lang="de-DE" dirty="0"/>
              <a:t> (≥40 Gy/s,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~0.03–0.1 Gy/s in </a:t>
            </a:r>
            <a:r>
              <a:rPr lang="de-DE" dirty="0" err="1"/>
              <a:t>conventional</a:t>
            </a:r>
            <a:r>
              <a:rPr lang="de-DE" dirty="0"/>
              <a:t> </a:t>
            </a:r>
            <a:r>
              <a:rPr lang="de-DE" dirty="0" err="1"/>
              <a:t>therapy</a:t>
            </a:r>
            <a:r>
              <a:rPr lang="de-DE" dirty="0"/>
              <a:t>) </a:t>
            </a:r>
            <a:r>
              <a:rPr lang="de-DE" dirty="0" err="1"/>
              <a:t>can</a:t>
            </a:r>
            <a:r>
              <a:rPr lang="de-DE" dirty="0"/>
              <a:t> spare normal </a:t>
            </a:r>
            <a:r>
              <a:rPr lang="de-DE" dirty="0" err="1"/>
              <a:t>tissues</a:t>
            </a:r>
            <a:r>
              <a:rPr lang="de-DE" dirty="0"/>
              <a:t> </a:t>
            </a:r>
            <a:r>
              <a:rPr lang="de-DE" dirty="0" err="1"/>
              <a:t>while</a:t>
            </a:r>
            <a:r>
              <a:rPr lang="de-DE" dirty="0"/>
              <a:t> still </a:t>
            </a:r>
            <a:r>
              <a:rPr lang="de-DE" dirty="0" err="1"/>
              <a:t>being</a:t>
            </a:r>
            <a:r>
              <a:rPr lang="de-DE" dirty="0"/>
              <a:t> </a:t>
            </a:r>
            <a:r>
              <a:rPr lang="de-DE" dirty="0" err="1"/>
              <a:t>equally</a:t>
            </a:r>
            <a:r>
              <a:rPr lang="de-DE" dirty="0"/>
              <a:t> </a:t>
            </a:r>
            <a:r>
              <a:rPr lang="de-DE" dirty="0" err="1"/>
              <a:t>effective</a:t>
            </a:r>
            <a:r>
              <a:rPr lang="de-DE" dirty="0"/>
              <a:t> (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effective</a:t>
            </a:r>
            <a:r>
              <a:rPr lang="de-DE" dirty="0"/>
              <a:t>) at </a:t>
            </a:r>
            <a:r>
              <a:rPr lang="de-DE" dirty="0" err="1"/>
              <a:t>killing</a:t>
            </a:r>
            <a:r>
              <a:rPr lang="de-DE" dirty="0"/>
              <a:t> </a:t>
            </a:r>
            <a:r>
              <a:rPr lang="de-DE" dirty="0" err="1"/>
              <a:t>tumors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4617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5FD22-B9D6-1EE2-9FF4-EE863E655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40F511A0-3A2D-9846-915C-F65122D842B5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Radiation </a:t>
            </a:r>
            <a:r>
              <a:rPr lang="de-DE" dirty="0" err="1"/>
              <a:t>therapy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277B5F0-8E0D-660D-D918-D5407198D92F}"/>
                  </a:ext>
                </a:extLst>
              </p:cNvPr>
              <p:cNvSpPr txBox="1"/>
              <p:nvPr/>
            </p:nvSpPr>
            <p:spPr>
              <a:xfrm>
                <a:off x="221672" y="1226780"/>
                <a:ext cx="7451874" cy="22006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8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Radiobiology – RBE as an exemplary research field:</a:t>
                </a:r>
              </a:p>
              <a:p>
                <a:pPr marL="285750" marR="0" indent="-28575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GB" dirty="0"/>
                  <a:t>Assessment through clonogenic cell survival, modelled by </a:t>
                </a:r>
                <a:br>
                  <a:rPr lang="en-GB" dirty="0"/>
                </a:br>
                <a:r>
                  <a:rPr lang="en-GB" dirty="0"/>
                  <a:t>‘linear quadratic model: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de-DE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GB" dirty="0"/>
              </a:p>
              <a:p>
                <a:pPr marL="285750" marR="0" indent="-28575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GB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Radiobiological effectiveness: RBE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de-DE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de-DE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de-DE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Calibri"/>
                              </a:rPr>
                              <m:t>𝐷</m:t>
                            </m:r>
                          </m:e>
                          <m:sub>
                            <m:r>
                              <a:rPr kumimoji="0" lang="de-DE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Calibri"/>
                              </a:rPr>
                              <m:t>𝑥</m:t>
                            </m:r>
                            <m:r>
                              <a:rPr kumimoji="0" lang="de-DE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Calibri"/>
                              </a:rPr>
                              <m:t>−</m:t>
                            </m:r>
                            <m:r>
                              <a:rPr kumimoji="0" lang="de-DE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Calibri"/>
                              </a:rPr>
                              <m:t>𝑟𝑎𝑦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de-DE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de-DE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Calibri"/>
                              </a:rPr>
                              <m:t>𝐷</m:t>
                            </m:r>
                          </m:e>
                          <m:sub>
                            <m:r>
                              <a:rPr kumimoji="0" lang="de-DE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Calibri"/>
                              </a:rPr>
                              <m:t>𝑖𝑜𝑛𝑠</m:t>
                            </m:r>
                          </m:sub>
                        </m:sSub>
                      </m:den>
                    </m:f>
                  </m:oMath>
                </a14:m>
                <a:endParaRPr kumimoji="0" lang="en-GB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  <a:p>
                <a:pPr marL="285750" marR="0" indent="-28575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GB" dirty="0"/>
                  <a:t>RBE clinically assumed to be 1.1 for protons</a:t>
                </a:r>
              </a:p>
              <a:p>
                <a:pPr marL="285750" marR="0" indent="-28575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endParaRPr kumimoji="0" lang="en-GB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  <a:p>
                <a:pPr marL="285750" marR="0" indent="-28575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endParaRPr kumimoji="0" lang="en-GB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277B5F0-8E0D-660D-D918-D5407198D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2" y="1226780"/>
                <a:ext cx="7451874" cy="2200602"/>
              </a:xfrm>
              <a:prstGeom prst="rect">
                <a:avLst/>
              </a:prstGeom>
              <a:blipFill>
                <a:blip r:embed="rId2"/>
                <a:stretch>
                  <a:fillRect l="-680" t="-114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 descr="Ein Bild, das Text, Reihe, Diagramm, Schrift enthält.&#10;&#10;Automatisch generierte Beschreibung">
            <a:extLst>
              <a:ext uri="{FF2B5EF4-FFF2-40B4-BE49-F238E27FC236}">
                <a16:creationId xmlns:a16="http://schemas.microsoft.com/office/drawing/2014/main" id="{FE7967B2-E326-7664-CB38-9C925CABF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7" y="2835032"/>
            <a:ext cx="4470464" cy="3210495"/>
          </a:xfrm>
          <a:prstGeom prst="rect">
            <a:avLst/>
          </a:prstGeom>
        </p:spPr>
      </p:pic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A615ADEE-F217-C6FF-41EA-8DB712DEF17B}"/>
              </a:ext>
            </a:extLst>
          </p:cNvPr>
          <p:cNvCxnSpPr>
            <a:cxnSpLocks/>
          </p:cNvCxnSpPr>
          <p:nvPr/>
        </p:nvCxnSpPr>
        <p:spPr>
          <a:xfrm>
            <a:off x="72363" y="6215096"/>
            <a:ext cx="2804986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DBBBF9B3-8E40-47F9-5026-3C545AA520D7}"/>
              </a:ext>
            </a:extLst>
          </p:cNvPr>
          <p:cNvSpPr txBox="1"/>
          <p:nvPr/>
        </p:nvSpPr>
        <p:spPr>
          <a:xfrm>
            <a:off x="27207" y="6191553"/>
            <a:ext cx="276774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/>
              <a:t>Fig: </a:t>
            </a:r>
            <a:r>
              <a:rPr lang="de-DE" sz="1400" dirty="0" err="1"/>
              <a:t>Amaldi</a:t>
            </a:r>
            <a:r>
              <a:rPr lang="de-DE" sz="1400" dirty="0"/>
              <a:t> et al, CERN </a:t>
            </a:r>
            <a:r>
              <a:rPr lang="de-DE" sz="1400" dirty="0" err="1"/>
              <a:t>reports</a:t>
            </a:r>
            <a:r>
              <a:rPr lang="de-DE" sz="1400" dirty="0"/>
              <a:t>, 2019</a:t>
            </a:r>
            <a:endParaRPr kumimoji="0" lang="en-GB" sz="14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41875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E1B1F-4367-29CB-C954-1608CFA41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5395CECA-C449-6C26-CB8F-CEF7DA68C8AA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sz="2100" dirty="0"/>
              <a:t>Medical </a:t>
            </a:r>
            <a:r>
              <a:rPr lang="de-DE" sz="2100" dirty="0" err="1"/>
              <a:t>physics</a:t>
            </a:r>
            <a:r>
              <a:rPr lang="de-DE" sz="2100" dirty="0"/>
              <a:t> &amp; </a:t>
            </a:r>
            <a:r>
              <a:rPr lang="de-DE" sz="2100" dirty="0" err="1"/>
              <a:t>plasma</a:t>
            </a:r>
            <a:r>
              <a:rPr lang="de-DE" sz="2100" dirty="0"/>
              <a:t> </a:t>
            </a:r>
            <a:r>
              <a:rPr lang="de-DE" sz="2100" dirty="0" err="1"/>
              <a:t>based</a:t>
            </a:r>
            <a:r>
              <a:rPr lang="de-DE" sz="2100" dirty="0"/>
              <a:t> </a:t>
            </a:r>
            <a:r>
              <a:rPr lang="de-DE" sz="2100" dirty="0" err="1"/>
              <a:t>accelerators</a:t>
            </a:r>
            <a:endParaRPr lang="de-DE" sz="21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D035A94-2933-C261-30D3-97EF8F7A83FA}"/>
              </a:ext>
            </a:extLst>
          </p:cNvPr>
          <p:cNvSpPr txBox="1"/>
          <p:nvPr/>
        </p:nvSpPr>
        <p:spPr>
          <a:xfrm>
            <a:off x="0" y="1254643"/>
            <a:ext cx="8262837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Current research topics: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Laser-driven proton therapy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Laser-driven proton sources for isotope production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Laser-driven proton sources for preclinical research in radiobiology, including FLASH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Laser-driven electron therapy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Plasma based X-ray sources for imaging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564FC62-941C-570F-EA66-A334F0A5B028}"/>
              </a:ext>
            </a:extLst>
          </p:cNvPr>
          <p:cNvSpPr txBox="1"/>
          <p:nvPr/>
        </p:nvSpPr>
        <p:spPr>
          <a:xfrm>
            <a:off x="0" y="3192119"/>
            <a:ext cx="5536905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This talk: </a:t>
            </a:r>
            <a:b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en-GB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Laser-driven </a:t>
            </a:r>
            <a:r>
              <a:rPr lang="en-GB" dirty="0"/>
              <a:t>proton acceleration for therapy and research</a:t>
            </a:r>
          </a:p>
          <a:p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791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28D44-F501-A867-ADE9-EFDDF9968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aser-Ion Acceleration in a Nutshell">
            <a:extLst>
              <a:ext uri="{FF2B5EF4-FFF2-40B4-BE49-F238E27FC236}">
                <a16:creationId xmlns:a16="http://schemas.microsoft.com/office/drawing/2014/main" id="{4445FEB2-CBCC-49D3-B76A-262ED62E8B46}"/>
              </a:ext>
            </a:extLst>
          </p:cNvPr>
          <p:cNvSpPr txBox="1">
            <a:spLocks/>
          </p:cNvSpPr>
          <p:nvPr/>
        </p:nvSpPr>
        <p:spPr>
          <a:xfrm>
            <a:off x="1936864" y="191193"/>
            <a:ext cx="5178831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/>
              <a:t>Outline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EAB4980-A7EA-2CD2-1C17-F75DE1B61531}"/>
              </a:ext>
            </a:extLst>
          </p:cNvPr>
          <p:cNvSpPr txBox="1"/>
          <p:nvPr/>
        </p:nvSpPr>
        <p:spPr>
          <a:xfrm>
            <a:off x="159488" y="1244010"/>
            <a:ext cx="6735175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Introduction to laser-driven proton acceleration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State of the art &amp; limitations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/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Research at CALA in Munich</a:t>
            </a:r>
            <a:br>
              <a:rPr lang="en-GB" dirty="0"/>
            </a:br>
            <a:endParaRPr lang="en-GB" dirty="0"/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Three examples for medical physics with plasma-based accelerators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E621FAC-1141-B291-36D0-F7A3D34E8F4B}"/>
              </a:ext>
            </a:extLst>
          </p:cNvPr>
          <p:cNvSpPr txBox="1"/>
          <p:nvPr/>
        </p:nvSpPr>
        <p:spPr>
          <a:xfrm>
            <a:off x="1956391" y="4061637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9120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2017</Words>
  <Application>Microsoft Macintosh PowerPoint</Application>
  <PresentationFormat>Bildschirmpräsentation (4:3)</PresentationFormat>
  <Paragraphs>369</Paragraphs>
  <Slides>29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9" baseType="lpstr">
      <vt:lpstr>-webkit-standard</vt:lpstr>
      <vt:lpstr>Arial</vt:lpstr>
      <vt:lpstr>Calibri</vt:lpstr>
      <vt:lpstr>Calibri Light</vt:lpstr>
      <vt:lpstr>Cambria Math</vt:lpstr>
      <vt:lpstr>Google Sans</vt:lpstr>
      <vt:lpstr>inherit</vt:lpstr>
      <vt:lpstr>LMU CompatilFact</vt:lpstr>
      <vt:lpstr>Symbol</vt:lpstr>
      <vt:lpstr>Office</vt:lpstr>
      <vt:lpstr> Medical Applications of Plasma Accelerators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Gerlach, Sonja</cp:lastModifiedBy>
  <cp:revision>48</cp:revision>
  <dcterms:modified xsi:type="dcterms:W3CDTF">2025-10-05T15:55:11Z</dcterms:modified>
</cp:coreProperties>
</file>